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NSK Europe</c:v>
                </c:pt>
              </c:strCache>
            </c:strRef>
          </c:tx>
          <c:spPr>
            <a:ln w="28575" cap="rnd">
              <a:solidFill>
                <a:schemeClr val="accent1"/>
              </a:solidFill>
              <a:round/>
            </a:ln>
            <a:effectLst/>
          </c:spPr>
          <c:marker>
            <c:symbol val="none"/>
          </c:marker>
          <c:cat>
            <c:numRef>
              <c:f>Sheet1!$A$2:$A$32</c:f>
              <c:numCache>
                <c:formatCode>m/d/yyyy</c:formatCode>
                <c:ptCount val="31"/>
                <c:pt idx="0">
                  <c:v>44896</c:v>
                </c:pt>
                <c:pt idx="1">
                  <c:v>44897</c:v>
                </c:pt>
                <c:pt idx="2">
                  <c:v>44898</c:v>
                </c:pt>
                <c:pt idx="3">
                  <c:v>44899</c:v>
                </c:pt>
                <c:pt idx="4">
                  <c:v>44900</c:v>
                </c:pt>
                <c:pt idx="5">
                  <c:v>44901</c:v>
                </c:pt>
                <c:pt idx="6">
                  <c:v>44902</c:v>
                </c:pt>
                <c:pt idx="7">
                  <c:v>44903</c:v>
                </c:pt>
                <c:pt idx="8">
                  <c:v>44904</c:v>
                </c:pt>
                <c:pt idx="9">
                  <c:v>44905</c:v>
                </c:pt>
                <c:pt idx="10">
                  <c:v>44906</c:v>
                </c:pt>
                <c:pt idx="11">
                  <c:v>44907</c:v>
                </c:pt>
                <c:pt idx="12">
                  <c:v>44908</c:v>
                </c:pt>
                <c:pt idx="13">
                  <c:v>44909</c:v>
                </c:pt>
                <c:pt idx="14">
                  <c:v>44910</c:v>
                </c:pt>
                <c:pt idx="15">
                  <c:v>44911</c:v>
                </c:pt>
                <c:pt idx="16">
                  <c:v>44912</c:v>
                </c:pt>
                <c:pt idx="17">
                  <c:v>44913</c:v>
                </c:pt>
                <c:pt idx="18">
                  <c:v>44914</c:v>
                </c:pt>
                <c:pt idx="19">
                  <c:v>44915</c:v>
                </c:pt>
                <c:pt idx="20">
                  <c:v>44916</c:v>
                </c:pt>
                <c:pt idx="21">
                  <c:v>44917</c:v>
                </c:pt>
                <c:pt idx="22">
                  <c:v>44918</c:v>
                </c:pt>
                <c:pt idx="23">
                  <c:v>44919</c:v>
                </c:pt>
                <c:pt idx="24">
                  <c:v>44920</c:v>
                </c:pt>
                <c:pt idx="25">
                  <c:v>44921</c:v>
                </c:pt>
                <c:pt idx="26">
                  <c:v>44922</c:v>
                </c:pt>
                <c:pt idx="27">
                  <c:v>44923</c:v>
                </c:pt>
                <c:pt idx="28">
                  <c:v>44924</c:v>
                </c:pt>
                <c:pt idx="29">
                  <c:v>44925</c:v>
                </c:pt>
                <c:pt idx="30">
                  <c:v>44926</c:v>
                </c:pt>
              </c:numCache>
            </c:numRef>
          </c:cat>
          <c:val>
            <c:numRef>
              <c:f>Sheet1!$B$2:$B$32</c:f>
              <c:numCache>
                <c:formatCode>General</c:formatCode>
                <c:ptCount val="31"/>
                <c:pt idx="0">
                  <c:v>8159</c:v>
                </c:pt>
                <c:pt idx="1">
                  <c:v>8165</c:v>
                </c:pt>
                <c:pt idx="2">
                  <c:v>8168</c:v>
                </c:pt>
                <c:pt idx="3">
                  <c:v>8170</c:v>
                </c:pt>
                <c:pt idx="4">
                  <c:v>8172</c:v>
                </c:pt>
                <c:pt idx="5">
                  <c:v>8177</c:v>
                </c:pt>
                <c:pt idx="6">
                  <c:v>8184</c:v>
                </c:pt>
                <c:pt idx="7">
                  <c:v>8187</c:v>
                </c:pt>
                <c:pt idx="8">
                  <c:v>8192</c:v>
                </c:pt>
                <c:pt idx="9">
                  <c:v>8197</c:v>
                </c:pt>
                <c:pt idx="10">
                  <c:v>8201</c:v>
                </c:pt>
                <c:pt idx="11">
                  <c:v>8205</c:v>
                </c:pt>
                <c:pt idx="12">
                  <c:v>8207</c:v>
                </c:pt>
                <c:pt idx="13">
                  <c:v>8219</c:v>
                </c:pt>
                <c:pt idx="14">
                  <c:v>8229</c:v>
                </c:pt>
                <c:pt idx="15">
                  <c:v>8236</c:v>
                </c:pt>
                <c:pt idx="16">
                  <c:v>8237</c:v>
                </c:pt>
                <c:pt idx="17">
                  <c:v>8240</c:v>
                </c:pt>
                <c:pt idx="18">
                  <c:v>8244</c:v>
                </c:pt>
                <c:pt idx="19">
                  <c:v>8256</c:v>
                </c:pt>
                <c:pt idx="20">
                  <c:v>8262</c:v>
                </c:pt>
                <c:pt idx="21">
                  <c:v>8269</c:v>
                </c:pt>
                <c:pt idx="22">
                  <c:v>8270</c:v>
                </c:pt>
                <c:pt idx="23">
                  <c:v>8272</c:v>
                </c:pt>
                <c:pt idx="24">
                  <c:v>8272</c:v>
                </c:pt>
                <c:pt idx="25">
                  <c:v>8273</c:v>
                </c:pt>
                <c:pt idx="26">
                  <c:v>8284</c:v>
                </c:pt>
                <c:pt idx="27">
                  <c:v>8288</c:v>
                </c:pt>
                <c:pt idx="28">
                  <c:v>8288</c:v>
                </c:pt>
                <c:pt idx="29">
                  <c:v>8292</c:v>
                </c:pt>
                <c:pt idx="30">
                  <c:v>8291</c:v>
                </c:pt>
              </c:numCache>
            </c:numRef>
          </c:val>
          <c:smooth val="0"/>
          <c:extLst>
            <c:ext xmlns:c16="http://schemas.microsoft.com/office/drawing/2014/chart" uri="{C3380CC4-5D6E-409C-BE32-E72D297353CC}">
              <c16:uniqueId val="{00000000-6901-40BE-B749-974A3CD36B8F}"/>
            </c:ext>
          </c:extLst>
        </c:ser>
        <c:dLbls>
          <c:showLegendKey val="0"/>
          <c:showVal val="0"/>
          <c:showCatName val="0"/>
          <c:showSerName val="0"/>
          <c:showPercent val="0"/>
          <c:showBubbleSize val="0"/>
        </c:dLbls>
        <c:smooth val="0"/>
        <c:axId val="344922232"/>
        <c:axId val="344922560"/>
      </c:lineChart>
      <c:dateAx>
        <c:axId val="34492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22560"/>
        <c:crosses val="autoZero"/>
        <c:auto val="1"/>
        <c:lblOffset val="100"/>
        <c:baseTimeUnit val="days"/>
      </c:dateAx>
      <c:valAx>
        <c:axId val="34492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2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NSK Europe</c:v>
                </c:pt>
              </c:strCache>
            </c:strRef>
          </c:tx>
          <c:spPr>
            <a:ln w="28575" cap="rnd">
              <a:solidFill>
                <a:schemeClr val="accent1"/>
              </a:solidFill>
              <a:round/>
            </a:ln>
            <a:effectLst/>
          </c:spPr>
          <c:marker>
            <c:symbol val="none"/>
          </c:marker>
          <c:cat>
            <c:numRef>
              <c:f>Sheet1!$A$2:$A$32</c:f>
              <c:numCache>
                <c:formatCode>m/d/yyyy</c:formatCode>
                <c:ptCount val="31"/>
                <c:pt idx="0">
                  <c:v>44896</c:v>
                </c:pt>
                <c:pt idx="1">
                  <c:v>44897</c:v>
                </c:pt>
                <c:pt idx="2">
                  <c:v>44898</c:v>
                </c:pt>
                <c:pt idx="3">
                  <c:v>44899</c:v>
                </c:pt>
                <c:pt idx="4">
                  <c:v>44900</c:v>
                </c:pt>
                <c:pt idx="5">
                  <c:v>44901</c:v>
                </c:pt>
                <c:pt idx="6">
                  <c:v>44902</c:v>
                </c:pt>
                <c:pt idx="7">
                  <c:v>44903</c:v>
                </c:pt>
                <c:pt idx="8">
                  <c:v>44904</c:v>
                </c:pt>
                <c:pt idx="9">
                  <c:v>44905</c:v>
                </c:pt>
                <c:pt idx="10">
                  <c:v>44906</c:v>
                </c:pt>
                <c:pt idx="11">
                  <c:v>44907</c:v>
                </c:pt>
                <c:pt idx="12">
                  <c:v>44908</c:v>
                </c:pt>
                <c:pt idx="13">
                  <c:v>44909</c:v>
                </c:pt>
                <c:pt idx="14">
                  <c:v>44910</c:v>
                </c:pt>
                <c:pt idx="15">
                  <c:v>44911</c:v>
                </c:pt>
                <c:pt idx="16">
                  <c:v>44912</c:v>
                </c:pt>
                <c:pt idx="17">
                  <c:v>44913</c:v>
                </c:pt>
                <c:pt idx="18">
                  <c:v>44914</c:v>
                </c:pt>
                <c:pt idx="19">
                  <c:v>44915</c:v>
                </c:pt>
                <c:pt idx="20">
                  <c:v>44916</c:v>
                </c:pt>
                <c:pt idx="21">
                  <c:v>44917</c:v>
                </c:pt>
                <c:pt idx="22">
                  <c:v>44918</c:v>
                </c:pt>
                <c:pt idx="23">
                  <c:v>44919</c:v>
                </c:pt>
                <c:pt idx="24">
                  <c:v>44920</c:v>
                </c:pt>
                <c:pt idx="25">
                  <c:v>44921</c:v>
                </c:pt>
                <c:pt idx="26">
                  <c:v>44922</c:v>
                </c:pt>
                <c:pt idx="27">
                  <c:v>44923</c:v>
                </c:pt>
                <c:pt idx="28">
                  <c:v>44924</c:v>
                </c:pt>
                <c:pt idx="29">
                  <c:v>44925</c:v>
                </c:pt>
                <c:pt idx="30">
                  <c:v>44926</c:v>
                </c:pt>
              </c:numCache>
            </c:numRef>
          </c:cat>
          <c:val>
            <c:numRef>
              <c:f>Sheet1!$B$2:$B$32</c:f>
              <c:numCache>
                <c:formatCode>General</c:formatCode>
                <c:ptCount val="31"/>
                <c:pt idx="0">
                  <c:v>751</c:v>
                </c:pt>
                <c:pt idx="1">
                  <c:v>289</c:v>
                </c:pt>
                <c:pt idx="2">
                  <c:v>185</c:v>
                </c:pt>
                <c:pt idx="3">
                  <c:v>221</c:v>
                </c:pt>
                <c:pt idx="4">
                  <c:v>171</c:v>
                </c:pt>
                <c:pt idx="5">
                  <c:v>633</c:v>
                </c:pt>
                <c:pt idx="6">
                  <c:v>234</c:v>
                </c:pt>
                <c:pt idx="7">
                  <c:v>688</c:v>
                </c:pt>
                <c:pt idx="8">
                  <c:v>515</c:v>
                </c:pt>
                <c:pt idx="9">
                  <c:v>297</c:v>
                </c:pt>
                <c:pt idx="10">
                  <c:v>236</c:v>
                </c:pt>
                <c:pt idx="11">
                  <c:v>317</c:v>
                </c:pt>
                <c:pt idx="12">
                  <c:v>629</c:v>
                </c:pt>
                <c:pt idx="13">
                  <c:v>238</c:v>
                </c:pt>
                <c:pt idx="14">
                  <c:v>499</c:v>
                </c:pt>
                <c:pt idx="15">
                  <c:v>307</c:v>
                </c:pt>
                <c:pt idx="16">
                  <c:v>206</c:v>
                </c:pt>
                <c:pt idx="17">
                  <c:v>177</c:v>
                </c:pt>
                <c:pt idx="18">
                  <c:v>242</c:v>
                </c:pt>
                <c:pt idx="19">
                  <c:v>472</c:v>
                </c:pt>
                <c:pt idx="20">
                  <c:v>229</c:v>
                </c:pt>
                <c:pt idx="21">
                  <c:v>887</c:v>
                </c:pt>
                <c:pt idx="22">
                  <c:v>433</c:v>
                </c:pt>
                <c:pt idx="23">
                  <c:v>285</c:v>
                </c:pt>
                <c:pt idx="24">
                  <c:v>222</c:v>
                </c:pt>
                <c:pt idx="25">
                  <c:v>207</c:v>
                </c:pt>
                <c:pt idx="26">
                  <c:v>142</c:v>
                </c:pt>
                <c:pt idx="27">
                  <c:v>98</c:v>
                </c:pt>
                <c:pt idx="28">
                  <c:v>148</c:v>
                </c:pt>
                <c:pt idx="29">
                  <c:v>128</c:v>
                </c:pt>
                <c:pt idx="30">
                  <c:v>91</c:v>
                </c:pt>
              </c:numCache>
            </c:numRef>
          </c:val>
          <c:smooth val="0"/>
          <c:extLst>
            <c:ext xmlns:c16="http://schemas.microsoft.com/office/drawing/2014/chart" uri="{C3380CC4-5D6E-409C-BE32-E72D297353CC}">
              <c16:uniqueId val="{00000000-8BF8-41E6-9E9C-2D9E28D193E6}"/>
            </c:ext>
          </c:extLst>
        </c:ser>
        <c:dLbls>
          <c:showLegendKey val="0"/>
          <c:showVal val="0"/>
          <c:showCatName val="0"/>
          <c:showSerName val="0"/>
          <c:showPercent val="0"/>
          <c:showBubbleSize val="0"/>
        </c:dLbls>
        <c:smooth val="0"/>
        <c:axId val="351026664"/>
        <c:axId val="351026008"/>
      </c:lineChart>
      <c:dateAx>
        <c:axId val="35102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26008"/>
        <c:crosses val="autoZero"/>
        <c:auto val="1"/>
        <c:lblOffset val="100"/>
        <c:baseTimeUnit val="days"/>
      </c:dateAx>
      <c:valAx>
        <c:axId val="35102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2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NSK AIP</c:v>
                </c:pt>
                <c:pt idx="1">
                  <c:v>NSK Divers</c:v>
                </c:pt>
                <c:pt idx="2">
                  <c:v>NSK Europe BP</c:v>
                </c:pt>
                <c:pt idx="3">
                  <c:v>NSK Linear Motion Control</c:v>
                </c:pt>
              </c:strCache>
            </c:strRef>
          </c:cat>
          <c:val>
            <c:numRef>
              <c:f>Sheet1!$A$2:$D$2</c:f>
              <c:numCache>
                <c:formatCode>General</c:formatCode>
                <c:ptCount val="4"/>
                <c:pt idx="0">
                  <c:v>1</c:v>
                </c:pt>
                <c:pt idx="1">
                  <c:v>2</c:v>
                </c:pt>
                <c:pt idx="2">
                  <c:v>3</c:v>
                </c:pt>
                <c:pt idx="3">
                  <c:v>1</c:v>
                </c:pt>
              </c:numCache>
            </c:numRef>
          </c:val>
          <c:extLst>
            <c:ext xmlns:c16="http://schemas.microsoft.com/office/drawing/2014/chart" uri="{C3380CC4-5D6E-409C-BE32-E72D297353CC}">
              <c16:uniqueId val="{00000000-0986-4672-A656-8D79A430B20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Sheet1!$A$2:$A$5</c:f>
              <c:strCache>
                <c:ptCount val="4"/>
                <c:pt idx="0">
                  <c:v>NSK AIP</c:v>
                </c:pt>
                <c:pt idx="1">
                  <c:v>NSK Divers</c:v>
                </c:pt>
                <c:pt idx="2">
                  <c:v>NSK Europe BP</c:v>
                </c:pt>
                <c:pt idx="3">
                  <c:v>NSK Linear Motion Control</c:v>
                </c:pt>
              </c:strCache>
            </c:strRef>
          </c:cat>
          <c:val>
            <c:numRef>
              <c:f>Sheet1!$B$2:$B$5</c:f>
              <c:numCache>
                <c:formatCode>General</c:formatCode>
                <c:ptCount val="4"/>
                <c:pt idx="0">
                  <c:v>0.57131481014636798</c:v>
                </c:pt>
                <c:pt idx="1">
                  <c:v>0.82050531244425096</c:v>
                </c:pt>
                <c:pt idx="2">
                  <c:v>0.42139532095902299</c:v>
                </c:pt>
                <c:pt idx="3">
                  <c:v>1.3128084999108001</c:v>
                </c:pt>
              </c:numCache>
            </c:numRef>
          </c:val>
          <c:extLst>
            <c:ext xmlns:c16="http://schemas.microsoft.com/office/drawing/2014/chart" uri="{C3380CC4-5D6E-409C-BE32-E72D297353CC}">
              <c16:uniqueId val="{00000000-289A-4132-ABD6-F8E9AC62B3B3}"/>
            </c:ext>
          </c:extLst>
        </c:ser>
        <c:dLbls>
          <c:showLegendKey val="0"/>
          <c:showVal val="0"/>
          <c:showCatName val="0"/>
          <c:showSerName val="0"/>
          <c:showPercent val="0"/>
          <c:showBubbleSize val="0"/>
        </c:dLbls>
        <c:gapWidth val="219"/>
        <c:overlap val="-27"/>
        <c:axId val="406583840"/>
        <c:axId val="406579904"/>
      </c:barChart>
      <c:catAx>
        <c:axId val="40658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79904"/>
        <c:crosses val="autoZero"/>
        <c:auto val="1"/>
        <c:lblAlgn val="ctr"/>
        <c:lblOffset val="100"/>
        <c:noMultiLvlLbl val="0"/>
      </c:catAx>
      <c:valAx>
        <c:axId val="40657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8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Sheet1!$A$2:$A$5</c:f>
              <c:strCache>
                <c:ptCount val="4"/>
                <c:pt idx="0">
                  <c:v>NSK Post Artikel</c:v>
                </c:pt>
                <c:pt idx="1">
                  <c:v>NSK Post Clip</c:v>
                </c:pt>
                <c:pt idx="2">
                  <c:v>NSK Post Slider</c:v>
                </c:pt>
                <c:pt idx="3">
                  <c:v>NSK Post Still</c:v>
                </c:pt>
              </c:strCache>
            </c:strRef>
          </c:cat>
          <c:val>
            <c:numRef>
              <c:f>Sheet1!$B$2:$B$5</c:f>
              <c:numCache>
                <c:formatCode>General</c:formatCode>
                <c:ptCount val="4"/>
                <c:pt idx="0">
                  <c:v>0.41936938191595102</c:v>
                </c:pt>
                <c:pt idx="1">
                  <c:v>0.83873876383190105</c:v>
                </c:pt>
                <c:pt idx="2">
                  <c:v>0.31604649071926699</c:v>
                </c:pt>
                <c:pt idx="3">
                  <c:v>1.1183183517758699</c:v>
                </c:pt>
              </c:numCache>
            </c:numRef>
          </c:val>
          <c:extLst>
            <c:ext xmlns:c16="http://schemas.microsoft.com/office/drawing/2014/chart" uri="{C3380CC4-5D6E-409C-BE32-E72D297353CC}">
              <c16:uniqueId val="{00000000-CE7D-412C-86FA-A67F54089127}"/>
            </c:ext>
          </c:extLst>
        </c:ser>
        <c:dLbls>
          <c:showLegendKey val="0"/>
          <c:showVal val="0"/>
          <c:showCatName val="0"/>
          <c:showSerName val="0"/>
          <c:showPercent val="0"/>
          <c:showBubbleSize val="0"/>
        </c:dLbls>
        <c:gapWidth val="219"/>
        <c:overlap val="-27"/>
        <c:axId val="406587776"/>
        <c:axId val="406587448"/>
      </c:barChart>
      <c:catAx>
        <c:axId val="40658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87448"/>
        <c:crosses val="autoZero"/>
        <c:auto val="1"/>
        <c:lblAlgn val="ctr"/>
        <c:lblOffset val="100"/>
        <c:noMultiLvlLbl val="0"/>
      </c:catAx>
      <c:valAx>
        <c:axId val="40658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8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Sheet1!$A$2:$A$4</c:f>
              <c:strCache>
                <c:ptCount val="3"/>
                <c:pt idx="0">
                  <c:v>Document</c:v>
                </c:pt>
                <c:pt idx="1">
                  <c:v>Reference</c:v>
                </c:pt>
                <c:pt idx="2">
                  <c:v>Video</c:v>
                </c:pt>
              </c:strCache>
            </c:strRef>
          </c:cat>
          <c:val>
            <c:numRef>
              <c:f>Sheet1!$B$2:$B$4</c:f>
              <c:numCache>
                <c:formatCode>General</c:formatCode>
                <c:ptCount val="3"/>
                <c:pt idx="0">
                  <c:v>0.31604649071926699</c:v>
                </c:pt>
                <c:pt idx="1">
                  <c:v>0.41936938191595002</c:v>
                </c:pt>
                <c:pt idx="2">
                  <c:v>0.90863366081789199</c:v>
                </c:pt>
              </c:numCache>
            </c:numRef>
          </c:val>
          <c:extLst>
            <c:ext xmlns:c16="http://schemas.microsoft.com/office/drawing/2014/chart" uri="{C3380CC4-5D6E-409C-BE32-E72D297353CC}">
              <c16:uniqueId val="{00000000-4987-403B-BD0C-0BEEAFA34A0A}"/>
            </c:ext>
          </c:extLst>
        </c:ser>
        <c:dLbls>
          <c:showLegendKey val="0"/>
          <c:showVal val="0"/>
          <c:showCatName val="0"/>
          <c:showSerName val="0"/>
          <c:showPercent val="0"/>
          <c:showBubbleSize val="0"/>
        </c:dLbls>
        <c:gapWidth val="219"/>
        <c:overlap val="-27"/>
        <c:axId val="406574000"/>
        <c:axId val="406575312"/>
      </c:barChart>
      <c:catAx>
        <c:axId val="40657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75312"/>
        <c:crosses val="autoZero"/>
        <c:auto val="1"/>
        <c:lblAlgn val="ctr"/>
        <c:lblOffset val="100"/>
        <c:noMultiLvlLbl val="0"/>
      </c:catAx>
      <c:valAx>
        <c:axId val="40657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7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NSK Europe</c:v>
                </c:pt>
              </c:strCache>
            </c:strRef>
          </c:tx>
          <c:spPr>
            <a:ln w="28575" cap="rnd">
              <a:solidFill>
                <a:schemeClr val="accent1"/>
              </a:solidFill>
              <a:round/>
            </a:ln>
            <a:effectLst/>
          </c:spPr>
          <c:marker>
            <c:symbol val="none"/>
          </c:marker>
          <c:cat>
            <c:numRef>
              <c:f>Sheet1!$A$2:$A$32</c:f>
              <c:numCache>
                <c:formatCode>m/d/yyyy</c:formatCode>
                <c:ptCount val="31"/>
                <c:pt idx="0">
                  <c:v>44896</c:v>
                </c:pt>
                <c:pt idx="1">
                  <c:v>44897</c:v>
                </c:pt>
                <c:pt idx="2">
                  <c:v>44898</c:v>
                </c:pt>
                <c:pt idx="3">
                  <c:v>44899</c:v>
                </c:pt>
                <c:pt idx="4">
                  <c:v>44900</c:v>
                </c:pt>
                <c:pt idx="5">
                  <c:v>44901</c:v>
                </c:pt>
                <c:pt idx="6">
                  <c:v>44902</c:v>
                </c:pt>
                <c:pt idx="7">
                  <c:v>44903</c:v>
                </c:pt>
                <c:pt idx="8">
                  <c:v>44904</c:v>
                </c:pt>
                <c:pt idx="9">
                  <c:v>44905</c:v>
                </c:pt>
                <c:pt idx="10">
                  <c:v>44906</c:v>
                </c:pt>
                <c:pt idx="11">
                  <c:v>44907</c:v>
                </c:pt>
                <c:pt idx="12">
                  <c:v>44908</c:v>
                </c:pt>
                <c:pt idx="13">
                  <c:v>44909</c:v>
                </c:pt>
                <c:pt idx="14">
                  <c:v>44910</c:v>
                </c:pt>
                <c:pt idx="15">
                  <c:v>44911</c:v>
                </c:pt>
                <c:pt idx="16">
                  <c:v>44912</c:v>
                </c:pt>
                <c:pt idx="17">
                  <c:v>44913</c:v>
                </c:pt>
                <c:pt idx="18">
                  <c:v>44914</c:v>
                </c:pt>
                <c:pt idx="19">
                  <c:v>44915</c:v>
                </c:pt>
                <c:pt idx="20">
                  <c:v>44916</c:v>
                </c:pt>
                <c:pt idx="21">
                  <c:v>44917</c:v>
                </c:pt>
                <c:pt idx="22">
                  <c:v>44918</c:v>
                </c:pt>
                <c:pt idx="23">
                  <c:v>44919</c:v>
                </c:pt>
                <c:pt idx="24">
                  <c:v>44920</c:v>
                </c:pt>
                <c:pt idx="25">
                  <c:v>44921</c:v>
                </c:pt>
                <c:pt idx="26">
                  <c:v>44922</c:v>
                </c:pt>
                <c:pt idx="27">
                  <c:v>44923</c:v>
                </c:pt>
                <c:pt idx="28">
                  <c:v>44924</c:v>
                </c:pt>
                <c:pt idx="29">
                  <c:v>44925</c:v>
                </c:pt>
                <c:pt idx="30">
                  <c:v>44926</c:v>
                </c:pt>
              </c:numCache>
            </c:numRef>
          </c:cat>
          <c:val>
            <c:numRef>
              <c:f>Sheet1!$B$2:$B$32</c:f>
              <c:numCache>
                <c:formatCode>General</c:formatCode>
                <c:ptCount val="31"/>
                <c:pt idx="0">
                  <c:v>60</c:v>
                </c:pt>
                <c:pt idx="1">
                  <c:v>0</c:v>
                </c:pt>
                <c:pt idx="2">
                  <c:v>0</c:v>
                </c:pt>
                <c:pt idx="3">
                  <c:v>0</c:v>
                </c:pt>
                <c:pt idx="4">
                  <c:v>0</c:v>
                </c:pt>
                <c:pt idx="5">
                  <c:v>69</c:v>
                </c:pt>
                <c:pt idx="6">
                  <c:v>0</c:v>
                </c:pt>
                <c:pt idx="7">
                  <c:v>175</c:v>
                </c:pt>
                <c:pt idx="8">
                  <c:v>0</c:v>
                </c:pt>
                <c:pt idx="9">
                  <c:v>0</c:v>
                </c:pt>
                <c:pt idx="10">
                  <c:v>0</c:v>
                </c:pt>
                <c:pt idx="11">
                  <c:v>0</c:v>
                </c:pt>
                <c:pt idx="12">
                  <c:v>168</c:v>
                </c:pt>
                <c:pt idx="13">
                  <c:v>0</c:v>
                </c:pt>
                <c:pt idx="14">
                  <c:v>56</c:v>
                </c:pt>
                <c:pt idx="15">
                  <c:v>0</c:v>
                </c:pt>
                <c:pt idx="16">
                  <c:v>0</c:v>
                </c:pt>
                <c:pt idx="17">
                  <c:v>0</c:v>
                </c:pt>
                <c:pt idx="18">
                  <c:v>0</c:v>
                </c:pt>
                <c:pt idx="19">
                  <c:v>35</c:v>
                </c:pt>
                <c:pt idx="20">
                  <c:v>0</c:v>
                </c:pt>
                <c:pt idx="21">
                  <c:v>125</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9F5-490A-A3B8-2EEBAFF4DD11}"/>
            </c:ext>
          </c:extLst>
        </c:ser>
        <c:dLbls>
          <c:showLegendKey val="0"/>
          <c:showVal val="0"/>
          <c:showCatName val="0"/>
          <c:showSerName val="0"/>
          <c:showPercent val="0"/>
          <c:showBubbleSize val="0"/>
        </c:dLbls>
        <c:smooth val="0"/>
        <c:axId val="233407968"/>
        <c:axId val="233401080"/>
      </c:lineChart>
      <c:dateAx>
        <c:axId val="23340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401080"/>
        <c:crosses val="autoZero"/>
        <c:auto val="1"/>
        <c:lblOffset val="100"/>
        <c:baseTimeUnit val="days"/>
      </c:dateAx>
      <c:valAx>
        <c:axId val="23340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40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45B34-15E6-4E30-96CC-0BA108D92E9D}"/>
              </a:ext>
            </a:extLst>
          </p:cNvPr>
          <p:cNvSpPr>
            <a:spLocks noGrp="1"/>
          </p:cNvSpPr>
          <p:nvPr>
            <p:ph type="ctrTitle"/>
          </p:nvPr>
        </p:nvSpPr>
        <p:spPr/>
        <p:txBody>
          <a:bodyPr/>
          <a:lstStyle/>
          <a:p>
            <a:r>
              <a:rPr lang="en-US"/>
              <a:t>Monatliches Kurzreporting NSK</a:t>
            </a:r>
          </a:p>
        </p:txBody>
      </p:sp>
      <p:sp>
        <p:nvSpPr>
          <p:cNvPr id="3" name="Subtitle 2">
            <a:extLst>
              <a:ext uri="{FF2B5EF4-FFF2-40B4-BE49-F238E27FC236}">
                <a16:creationId xmlns:a16="http://schemas.microsoft.com/office/drawing/2014/main" id="{AFA710FE-17EF-4978-A27F-C40A7299FE30}"/>
              </a:ext>
            </a:extLst>
          </p:cNvPr>
          <p:cNvSpPr>
            <a:spLocks noGrp="1"/>
          </p:cNvSpPr>
          <p:nvPr>
            <p:ph type="subTitle" idx="1"/>
          </p:nvPr>
        </p:nvSpPr>
        <p:spPr/>
        <p:txBody>
          <a:bodyPr/>
          <a:lstStyle/>
          <a:p>
            <a:r>
              <a:rPr lang="en-US"/>
              <a:t>FederhenSchneider</a:t>
            </a:r>
          </a:p>
        </p:txBody>
      </p:sp>
    </p:spTree>
    <p:extLst>
      <p:ext uri="{BB962C8B-B14F-4D97-AF65-F5344CB8AC3E}">
        <p14:creationId xmlns:p14="http://schemas.microsoft.com/office/powerpoint/2010/main" val="1929031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BCD91-3107-4CA9-A742-C635845B3242}"/>
              </a:ext>
            </a:extLst>
          </p:cNvPr>
          <p:cNvSpPr>
            <a:spLocks noGrp="1"/>
          </p:cNvSpPr>
          <p:nvPr>
            <p:ph type="title"/>
          </p:nvPr>
        </p:nvSpPr>
        <p:spPr/>
        <p:txBody>
          <a:bodyPr/>
          <a:lstStyle/>
          <a:p>
            <a:r>
              <a:rPr lang="en-US"/>
              <a:t>LinkedIn Followers Total | NSK Europe</a:t>
            </a:r>
          </a:p>
        </p:txBody>
      </p:sp>
      <p:graphicFrame>
        <p:nvGraphicFramePr>
          <p:cNvPr id="6" name="Chart Placeholder 5">
            <a:extLst>
              <a:ext uri="{FF2B5EF4-FFF2-40B4-BE49-F238E27FC236}">
                <a16:creationId xmlns:a16="http://schemas.microsoft.com/office/drawing/2014/main" id="{234DBD93-35AB-4466-AE9D-F82F762F2CA8}"/>
              </a:ext>
            </a:extLst>
          </p:cNvPr>
          <p:cNvGraphicFramePr>
            <a:graphicFrameLocks noGrp="1"/>
          </p:cNvGraphicFramePr>
          <p:nvPr>
            <p:ph type="chart" sz="quarter" idx="13"/>
            <p:extLst>
              <p:ext uri="{D42A27DB-BD31-4B8C-83A1-F6EECF244321}">
                <p14:modId xmlns:p14="http://schemas.microsoft.com/office/powerpoint/2010/main" val="3869328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4743C2-59B4-4D44-AFEE-57D31522427D}"/>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72D1B0DE-8F78-43D6-AE5C-D4B2680BAB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531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9520-1213-493C-8497-99D918416890}"/>
              </a:ext>
            </a:extLst>
          </p:cNvPr>
          <p:cNvSpPr>
            <a:spLocks noGrp="1"/>
          </p:cNvSpPr>
          <p:nvPr>
            <p:ph type="title"/>
          </p:nvPr>
        </p:nvSpPr>
        <p:spPr/>
        <p:txBody>
          <a:bodyPr/>
          <a:lstStyle/>
          <a:p>
            <a:r>
              <a:rPr lang="en-US"/>
              <a:t>LinkedIn Followers Table | NSK Europe</a:t>
            </a:r>
          </a:p>
        </p:txBody>
      </p:sp>
      <p:graphicFrame>
        <p:nvGraphicFramePr>
          <p:cNvPr id="5" name="Table Placeholder 4">
            <a:extLst>
              <a:ext uri="{FF2B5EF4-FFF2-40B4-BE49-F238E27FC236}">
                <a16:creationId xmlns:a16="http://schemas.microsoft.com/office/drawing/2014/main" id="{92FEBBE8-752C-434A-9451-E99F815506B3}"/>
              </a:ext>
            </a:extLst>
          </p:cNvPr>
          <p:cNvGraphicFramePr>
            <a:graphicFrameLocks noGrp="1"/>
          </p:cNvGraphicFramePr>
          <p:nvPr>
            <p:ph type="tbl" sz="quarter" idx="13"/>
            <p:extLst>
              <p:ext uri="{D42A27DB-BD31-4B8C-83A1-F6EECF244321}">
                <p14:modId xmlns:p14="http://schemas.microsoft.com/office/powerpoint/2010/main" val="3617011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8630315"/>
                    </a:ext>
                  </a:extLst>
                </a:gridCol>
                <a:gridCol w="1234440">
                  <a:extLst>
                    <a:ext uri="{9D8B030D-6E8A-4147-A177-3AD203B41FA5}">
                      <a16:colId xmlns:a16="http://schemas.microsoft.com/office/drawing/2014/main" val="1289128062"/>
                    </a:ext>
                  </a:extLst>
                </a:gridCol>
                <a:gridCol w="822960">
                  <a:extLst>
                    <a:ext uri="{9D8B030D-6E8A-4147-A177-3AD203B41FA5}">
                      <a16:colId xmlns:a16="http://schemas.microsoft.com/office/drawing/2014/main" val="2601681367"/>
                    </a:ext>
                  </a:extLst>
                </a:gridCol>
                <a:gridCol w="822960">
                  <a:extLst>
                    <a:ext uri="{9D8B030D-6E8A-4147-A177-3AD203B41FA5}">
                      <a16:colId xmlns:a16="http://schemas.microsoft.com/office/drawing/2014/main" val="4069317422"/>
                    </a:ext>
                  </a:extLst>
                </a:gridCol>
                <a:gridCol w="822960">
                  <a:extLst>
                    <a:ext uri="{9D8B030D-6E8A-4147-A177-3AD203B41FA5}">
                      <a16:colId xmlns:a16="http://schemas.microsoft.com/office/drawing/2014/main" val="3527724872"/>
                    </a:ext>
                  </a:extLst>
                </a:gridCol>
                <a:gridCol w="822960">
                  <a:extLst>
                    <a:ext uri="{9D8B030D-6E8A-4147-A177-3AD203B41FA5}">
                      <a16:colId xmlns:a16="http://schemas.microsoft.com/office/drawing/2014/main" val="3778966158"/>
                    </a:ext>
                  </a:extLst>
                </a:gridCol>
                <a:gridCol w="822960">
                  <a:extLst>
                    <a:ext uri="{9D8B030D-6E8A-4147-A177-3AD203B41FA5}">
                      <a16:colId xmlns:a16="http://schemas.microsoft.com/office/drawing/2014/main" val="1741923219"/>
                    </a:ext>
                  </a:extLst>
                </a:gridCol>
                <a:gridCol w="822960">
                  <a:extLst>
                    <a:ext uri="{9D8B030D-6E8A-4147-A177-3AD203B41FA5}">
                      <a16:colId xmlns:a16="http://schemas.microsoft.com/office/drawing/2014/main" val="35375465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98645509"/>
                  </a:ext>
                </a:extLst>
              </a:tr>
              <a:tr h="370840">
                <a:tc>
                  <a:txBody>
                    <a:bodyPr/>
                    <a:lstStyle/>
                    <a:p>
                      <a:r>
                        <a:rPr lang="en-US" sz="1000"/>
                        <a:t>NSK Europe</a:t>
                      </a:r>
                    </a:p>
                  </a:txBody>
                  <a:tcPr/>
                </a:tc>
                <a:tc>
                  <a:txBody>
                    <a:bodyPr/>
                    <a:lstStyle/>
                    <a:p>
                      <a:r>
                        <a:rPr lang="en-US" sz="1000"/>
                        <a:t>8291</a:t>
                      </a:r>
                    </a:p>
                  </a:txBody>
                  <a:tcPr/>
                </a:tc>
                <a:tc>
                  <a:txBody>
                    <a:bodyPr/>
                    <a:lstStyle/>
                    <a:p>
                      <a:r>
                        <a:rPr lang="en-US" sz="1000"/>
                        <a:t>3</a:t>
                      </a:r>
                    </a:p>
                  </a:txBody>
                  <a:tcPr/>
                </a:tc>
                <a:tc>
                  <a:txBody>
                    <a:bodyPr/>
                    <a:lstStyle/>
                    <a:p>
                      <a:r>
                        <a:rPr lang="en-US" sz="1000"/>
                        <a:t>0.0 %</a:t>
                      </a:r>
                    </a:p>
                  </a:txBody>
                  <a:tcPr/>
                </a:tc>
                <a:tc>
                  <a:txBody>
                    <a:bodyPr/>
                    <a:lstStyle/>
                    <a:p>
                      <a:r>
                        <a:rPr lang="en-US" sz="1000"/>
                        <a:t>19</a:t>
                      </a:r>
                    </a:p>
                  </a:txBody>
                  <a:tcPr/>
                </a:tc>
                <a:tc>
                  <a:txBody>
                    <a:bodyPr/>
                    <a:lstStyle/>
                    <a:p>
                      <a:r>
                        <a:rPr lang="en-US" sz="1000"/>
                        <a:t>0.2 %</a:t>
                      </a:r>
                    </a:p>
                  </a:txBody>
                  <a:tcPr/>
                </a:tc>
                <a:tc>
                  <a:txBody>
                    <a:bodyPr/>
                    <a:lstStyle/>
                    <a:p>
                      <a:r>
                        <a:rPr lang="en-US" sz="1000"/>
                        <a:t>132</a:t>
                      </a:r>
                    </a:p>
                  </a:txBody>
                  <a:tcPr/>
                </a:tc>
                <a:tc>
                  <a:txBody>
                    <a:bodyPr/>
                    <a:lstStyle/>
                    <a:p>
                      <a:r>
                        <a:rPr lang="en-US" sz="1000"/>
                        <a:t>1.6 %</a:t>
                      </a:r>
                    </a:p>
                  </a:txBody>
                  <a:tcPr/>
                </a:tc>
                <a:extLst>
                  <a:ext uri="{0D108BD9-81ED-4DB2-BD59-A6C34878D82A}">
                    <a16:rowId xmlns:a16="http://schemas.microsoft.com/office/drawing/2014/main" val="575599130"/>
                  </a:ext>
                </a:extLst>
              </a:tr>
            </a:tbl>
          </a:graphicData>
        </a:graphic>
      </p:graphicFrame>
      <p:sp>
        <p:nvSpPr>
          <p:cNvPr id="4" name="Text Placeholder 3">
            <a:extLst>
              <a:ext uri="{FF2B5EF4-FFF2-40B4-BE49-F238E27FC236}">
                <a16:creationId xmlns:a16="http://schemas.microsoft.com/office/drawing/2014/main" id="{3E39D9F5-7781-4B4F-8C49-9DDD61713CC2}"/>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4039407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FD99-DD58-4327-9E65-340C73E5CEF6}"/>
              </a:ext>
            </a:extLst>
          </p:cNvPr>
          <p:cNvSpPr>
            <a:spLocks noGrp="1"/>
          </p:cNvSpPr>
          <p:nvPr>
            <p:ph type="title"/>
          </p:nvPr>
        </p:nvSpPr>
        <p:spPr/>
        <p:txBody>
          <a:bodyPr/>
          <a:lstStyle/>
          <a:p>
            <a:r>
              <a:rPr lang="en-US"/>
              <a:t>LinkedIn Key Metrics Table - Post Level | NSK Europe</a:t>
            </a:r>
          </a:p>
        </p:txBody>
      </p:sp>
      <p:graphicFrame>
        <p:nvGraphicFramePr>
          <p:cNvPr id="5" name="Table Placeholder 4">
            <a:extLst>
              <a:ext uri="{FF2B5EF4-FFF2-40B4-BE49-F238E27FC236}">
                <a16:creationId xmlns:a16="http://schemas.microsoft.com/office/drawing/2014/main" id="{D5CB08DA-A244-4D5F-B609-BB4243F1F4D2}"/>
              </a:ext>
            </a:extLst>
          </p:cNvPr>
          <p:cNvGraphicFramePr>
            <a:graphicFrameLocks noGrp="1"/>
          </p:cNvGraphicFramePr>
          <p:nvPr>
            <p:ph type="tbl" sz="quarter" idx="13"/>
            <p:extLst>
              <p:ext uri="{D42A27DB-BD31-4B8C-83A1-F6EECF244321}">
                <p14:modId xmlns:p14="http://schemas.microsoft.com/office/powerpoint/2010/main" val="244324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76823972"/>
                    </a:ext>
                  </a:extLst>
                </a:gridCol>
                <a:gridCol w="740664">
                  <a:extLst>
                    <a:ext uri="{9D8B030D-6E8A-4147-A177-3AD203B41FA5}">
                      <a16:colId xmlns:a16="http://schemas.microsoft.com/office/drawing/2014/main" val="2425821542"/>
                    </a:ext>
                  </a:extLst>
                </a:gridCol>
                <a:gridCol w="740664">
                  <a:extLst>
                    <a:ext uri="{9D8B030D-6E8A-4147-A177-3AD203B41FA5}">
                      <a16:colId xmlns:a16="http://schemas.microsoft.com/office/drawing/2014/main" val="783525645"/>
                    </a:ext>
                  </a:extLst>
                </a:gridCol>
                <a:gridCol w="740664">
                  <a:extLst>
                    <a:ext uri="{9D8B030D-6E8A-4147-A177-3AD203B41FA5}">
                      <a16:colId xmlns:a16="http://schemas.microsoft.com/office/drawing/2014/main" val="2442365847"/>
                    </a:ext>
                  </a:extLst>
                </a:gridCol>
                <a:gridCol w="740664">
                  <a:extLst>
                    <a:ext uri="{9D8B030D-6E8A-4147-A177-3AD203B41FA5}">
                      <a16:colId xmlns:a16="http://schemas.microsoft.com/office/drawing/2014/main" val="1770920968"/>
                    </a:ext>
                  </a:extLst>
                </a:gridCol>
                <a:gridCol w="740664">
                  <a:extLst>
                    <a:ext uri="{9D8B030D-6E8A-4147-A177-3AD203B41FA5}">
                      <a16:colId xmlns:a16="http://schemas.microsoft.com/office/drawing/2014/main" val="2864361743"/>
                    </a:ext>
                  </a:extLst>
                </a:gridCol>
                <a:gridCol w="740664">
                  <a:extLst>
                    <a:ext uri="{9D8B030D-6E8A-4147-A177-3AD203B41FA5}">
                      <a16:colId xmlns:a16="http://schemas.microsoft.com/office/drawing/2014/main" val="1708951377"/>
                    </a:ext>
                  </a:extLst>
                </a:gridCol>
                <a:gridCol w="740664">
                  <a:extLst>
                    <a:ext uri="{9D8B030D-6E8A-4147-A177-3AD203B41FA5}">
                      <a16:colId xmlns:a16="http://schemas.microsoft.com/office/drawing/2014/main" val="4059394722"/>
                    </a:ext>
                  </a:extLst>
                </a:gridCol>
                <a:gridCol w="740664">
                  <a:extLst>
                    <a:ext uri="{9D8B030D-6E8A-4147-A177-3AD203B41FA5}">
                      <a16:colId xmlns:a16="http://schemas.microsoft.com/office/drawing/2014/main" val="7282974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Comments</a:t>
                      </a:r>
                    </a:p>
                  </a:txBody>
                  <a:tcPr/>
                </a:tc>
                <a:tc>
                  <a:txBody>
                    <a:bodyPr/>
                    <a:lstStyle/>
                    <a:p>
                      <a:r>
                        <a:rPr lang="en-US" sz="1000"/>
                        <a:t>Shares</a:t>
                      </a:r>
                    </a:p>
                  </a:txBody>
                  <a:tcPr/>
                </a:tc>
                <a:tc>
                  <a:txBody>
                    <a:bodyPr/>
                    <a:lstStyle/>
                    <a:p>
                      <a:r>
                        <a:rPr lang="en-US" sz="1000"/>
                        <a:t>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063218223"/>
                  </a:ext>
                </a:extLst>
              </a:tr>
              <a:tr h="370840">
                <a:tc>
                  <a:txBody>
                    <a:bodyPr/>
                    <a:lstStyle/>
                    <a:p>
                      <a:r>
                        <a:rPr lang="en-US" sz="1000"/>
                        <a:t>NSK Europe</a:t>
                      </a:r>
                    </a:p>
                  </a:txBody>
                  <a:tcPr/>
                </a:tc>
                <a:tc>
                  <a:txBody>
                    <a:bodyPr/>
                    <a:lstStyle/>
                    <a:p>
                      <a:r>
                        <a:rPr lang="en-US" sz="1000"/>
                        <a:t>8291</a:t>
                      </a:r>
                    </a:p>
                  </a:txBody>
                  <a:tcPr/>
                </a:tc>
                <a:tc>
                  <a:txBody>
                    <a:bodyPr/>
                    <a:lstStyle/>
                    <a:p>
                      <a:r>
                        <a:rPr lang="en-US" sz="1000"/>
                        <a:t>131</a:t>
                      </a:r>
                    </a:p>
                  </a:txBody>
                  <a:tcPr/>
                </a:tc>
                <a:tc>
                  <a:txBody>
                    <a:bodyPr/>
                    <a:lstStyle/>
                    <a:p>
                      <a:r>
                        <a:rPr lang="en-US" sz="1000"/>
                        <a:t>7</a:t>
                      </a:r>
                    </a:p>
                  </a:txBody>
                  <a:tcPr/>
                </a:tc>
                <a:tc>
                  <a:txBody>
                    <a:bodyPr/>
                    <a:lstStyle/>
                    <a:p>
                      <a:r>
                        <a:rPr lang="en-US" sz="1000"/>
                        <a:t>5</a:t>
                      </a:r>
                    </a:p>
                  </a:txBody>
                  <a:tcPr/>
                </a:tc>
                <a:tc>
                  <a:txBody>
                    <a:bodyPr/>
                    <a:lstStyle/>
                    <a:p>
                      <a:r>
                        <a:rPr lang="en-US" sz="1000"/>
                        <a:t>44</a:t>
                      </a:r>
                    </a:p>
                  </a:txBody>
                  <a:tcPr/>
                </a:tc>
                <a:tc>
                  <a:txBody>
                    <a:bodyPr/>
                    <a:lstStyle/>
                    <a:p>
                      <a:r>
                        <a:rPr lang="en-US" sz="1000"/>
                        <a:t>14553</a:t>
                      </a:r>
                    </a:p>
                  </a:txBody>
                  <a:tcPr/>
                </a:tc>
                <a:tc>
                  <a:txBody>
                    <a:bodyPr/>
                    <a:lstStyle/>
                    <a:p>
                      <a:r>
                        <a:rPr lang="en-US" sz="1000"/>
                        <a:t>4.7642163063119 %</a:t>
                      </a:r>
                    </a:p>
                  </a:txBody>
                  <a:tcPr/>
                </a:tc>
                <a:tc>
                  <a:txBody>
                    <a:bodyPr/>
                    <a:lstStyle/>
                    <a:p>
                      <a:r>
                        <a:rPr lang="en-US" sz="1000"/>
                        <a:t>3950</a:t>
                      </a:r>
                    </a:p>
                  </a:txBody>
                  <a:tcPr/>
                </a:tc>
                <a:extLst>
                  <a:ext uri="{0D108BD9-81ED-4DB2-BD59-A6C34878D82A}">
                    <a16:rowId xmlns:a16="http://schemas.microsoft.com/office/drawing/2014/main" val="2311551397"/>
                  </a:ext>
                </a:extLst>
              </a:tr>
            </a:tbl>
          </a:graphicData>
        </a:graphic>
      </p:graphicFrame>
      <p:sp>
        <p:nvSpPr>
          <p:cNvPr id="4" name="Text Placeholder 3">
            <a:extLst>
              <a:ext uri="{FF2B5EF4-FFF2-40B4-BE49-F238E27FC236}">
                <a16:creationId xmlns:a16="http://schemas.microsoft.com/office/drawing/2014/main" id="{53111177-DB39-49C8-86BF-15BC271E9365}"/>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993635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B46EA-D6EF-4A1F-B6C9-83E810061100}"/>
              </a:ext>
            </a:extLst>
          </p:cNvPr>
          <p:cNvSpPr>
            <a:spLocks noGrp="1"/>
          </p:cNvSpPr>
          <p:nvPr>
            <p:ph type="title"/>
          </p:nvPr>
        </p:nvSpPr>
        <p:spPr/>
        <p:txBody>
          <a:bodyPr/>
          <a:lstStyle/>
          <a:p>
            <a:r>
              <a:rPr lang="en-US"/>
              <a:t>LinkedIn Lifetime Page Views | NSK Europe</a:t>
            </a:r>
          </a:p>
        </p:txBody>
      </p:sp>
      <p:graphicFrame>
        <p:nvGraphicFramePr>
          <p:cNvPr id="5" name="Table Placeholder 4">
            <a:extLst>
              <a:ext uri="{FF2B5EF4-FFF2-40B4-BE49-F238E27FC236}">
                <a16:creationId xmlns:a16="http://schemas.microsoft.com/office/drawing/2014/main" id="{022C1DC1-5BFF-41B8-96BE-6CD3A64024EA}"/>
              </a:ext>
            </a:extLst>
          </p:cNvPr>
          <p:cNvGraphicFramePr>
            <a:graphicFrameLocks noGrp="1"/>
          </p:cNvGraphicFramePr>
          <p:nvPr>
            <p:ph type="tbl" sz="quarter" idx="13"/>
            <p:extLst>
              <p:ext uri="{D42A27DB-BD31-4B8C-83A1-F6EECF244321}">
                <p14:modId xmlns:p14="http://schemas.microsoft.com/office/powerpoint/2010/main" val="3216529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829586332"/>
                    </a:ext>
                  </a:extLst>
                </a:gridCol>
                <a:gridCol w="1728216">
                  <a:extLst>
                    <a:ext uri="{9D8B030D-6E8A-4147-A177-3AD203B41FA5}">
                      <a16:colId xmlns:a16="http://schemas.microsoft.com/office/drawing/2014/main" val="4274980522"/>
                    </a:ext>
                  </a:extLst>
                </a:gridCol>
                <a:gridCol w="1728216">
                  <a:extLst>
                    <a:ext uri="{9D8B030D-6E8A-4147-A177-3AD203B41FA5}">
                      <a16:colId xmlns:a16="http://schemas.microsoft.com/office/drawing/2014/main" val="2502467116"/>
                    </a:ext>
                  </a:extLst>
                </a:gridCol>
              </a:tblGrid>
              <a:tr h="370840">
                <a:tc>
                  <a:txBody>
                    <a:bodyPr/>
                    <a:lstStyle/>
                    <a:p>
                      <a:r>
                        <a:rPr lang="en-US" sz="1000"/>
                        <a:t>Name</a:t>
                      </a:r>
                    </a:p>
                  </a:txBody>
                  <a:tcPr/>
                </a:tc>
                <a:tc>
                  <a:txBody>
                    <a:bodyPr/>
                    <a:lstStyle/>
                    <a:p>
                      <a:r>
                        <a:rPr lang="en-US" sz="1000"/>
                        <a:t>Page Views</a:t>
                      </a:r>
                    </a:p>
                  </a:txBody>
                  <a:tcPr/>
                </a:tc>
                <a:tc>
                  <a:txBody>
                    <a:bodyPr/>
                    <a:lstStyle/>
                    <a:p>
                      <a:r>
                        <a:rPr lang="en-US" sz="1000"/>
                        <a:t>Page Views Change</a:t>
                      </a:r>
                    </a:p>
                  </a:txBody>
                  <a:tcPr/>
                </a:tc>
                <a:extLst>
                  <a:ext uri="{0D108BD9-81ED-4DB2-BD59-A6C34878D82A}">
                    <a16:rowId xmlns:a16="http://schemas.microsoft.com/office/drawing/2014/main" val="3392024913"/>
                  </a:ext>
                </a:extLst>
              </a:tr>
              <a:tr h="370840">
                <a:tc>
                  <a:txBody>
                    <a:bodyPr/>
                    <a:lstStyle/>
                    <a:p>
                      <a:r>
                        <a:rPr lang="en-US" sz="1000"/>
                        <a:t>NSK Europe</a:t>
                      </a:r>
                    </a:p>
                  </a:txBody>
                  <a:tcPr/>
                </a:tc>
                <a:tc>
                  <a:txBody>
                    <a:bodyPr/>
                    <a:lstStyle/>
                    <a:p>
                      <a:r>
                        <a:rPr lang="en-US" sz="1000"/>
                        <a:t>18522</a:t>
                      </a:r>
                    </a:p>
                  </a:txBody>
                  <a:tcPr/>
                </a:tc>
                <a:tc>
                  <a:txBody>
                    <a:bodyPr/>
                    <a:lstStyle/>
                    <a:p>
                      <a:r>
                        <a:rPr lang="en-US" sz="1000"/>
                        <a:t>-3.2447899794839 %</a:t>
                      </a:r>
                    </a:p>
                  </a:txBody>
                  <a:tcPr/>
                </a:tc>
                <a:extLst>
                  <a:ext uri="{0D108BD9-81ED-4DB2-BD59-A6C34878D82A}">
                    <a16:rowId xmlns:a16="http://schemas.microsoft.com/office/drawing/2014/main" val="3412594403"/>
                  </a:ext>
                </a:extLst>
              </a:tr>
            </a:tbl>
          </a:graphicData>
        </a:graphic>
      </p:graphicFrame>
      <p:sp>
        <p:nvSpPr>
          <p:cNvPr id="4" name="Text Placeholder 3">
            <a:extLst>
              <a:ext uri="{FF2B5EF4-FFF2-40B4-BE49-F238E27FC236}">
                <a16:creationId xmlns:a16="http://schemas.microsoft.com/office/drawing/2014/main" id="{883ED5FB-BFBC-4D47-AAEA-72480B0759F8}"/>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386567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2027D-1797-4BB1-BDC5-788A939BF5CA}"/>
              </a:ext>
            </a:extLst>
          </p:cNvPr>
          <p:cNvSpPr>
            <a:spLocks noGrp="1"/>
          </p:cNvSpPr>
          <p:nvPr>
            <p:ph type="title"/>
          </p:nvPr>
        </p:nvSpPr>
        <p:spPr/>
        <p:txBody>
          <a:bodyPr/>
          <a:lstStyle/>
          <a:p>
            <a:r>
              <a:rPr lang="en-US"/>
              <a:t>LinkedIn Post Reach | NSK Europe</a:t>
            </a:r>
          </a:p>
        </p:txBody>
      </p:sp>
      <p:graphicFrame>
        <p:nvGraphicFramePr>
          <p:cNvPr id="6" name="Chart Placeholder 5">
            <a:extLst>
              <a:ext uri="{FF2B5EF4-FFF2-40B4-BE49-F238E27FC236}">
                <a16:creationId xmlns:a16="http://schemas.microsoft.com/office/drawing/2014/main" id="{19E919E4-F7B2-4030-A23B-3E3BC39AD1E5}"/>
              </a:ext>
            </a:extLst>
          </p:cNvPr>
          <p:cNvGraphicFramePr>
            <a:graphicFrameLocks noGrp="1"/>
          </p:cNvGraphicFramePr>
          <p:nvPr>
            <p:ph type="chart" sz="quarter" idx="13"/>
            <p:extLst>
              <p:ext uri="{D42A27DB-BD31-4B8C-83A1-F6EECF244321}">
                <p14:modId xmlns:p14="http://schemas.microsoft.com/office/powerpoint/2010/main" val="1823606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790A3C-DC34-44DC-A056-ACE51471D7B8}"/>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BFE72934-4A81-4928-9C63-8ECEB7B50F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398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3E1A6-3BAF-4123-A3C3-3C42C0C158C2}"/>
              </a:ext>
            </a:extLst>
          </p:cNvPr>
          <p:cNvSpPr>
            <a:spLocks noGrp="1"/>
          </p:cNvSpPr>
          <p:nvPr>
            <p:ph type="title"/>
          </p:nvPr>
        </p:nvSpPr>
        <p:spPr/>
        <p:txBody>
          <a:bodyPr/>
          <a:lstStyle/>
          <a:p>
            <a:r>
              <a:rPr lang="en-US"/>
              <a:t>LinkedIn Posts Tags Distribution | NSK Europe</a:t>
            </a:r>
          </a:p>
        </p:txBody>
      </p:sp>
      <p:graphicFrame>
        <p:nvGraphicFramePr>
          <p:cNvPr id="6" name="Chart Placeholder 5">
            <a:extLst>
              <a:ext uri="{FF2B5EF4-FFF2-40B4-BE49-F238E27FC236}">
                <a16:creationId xmlns:a16="http://schemas.microsoft.com/office/drawing/2014/main" id="{7156E398-7176-4384-A5C2-463F903921B5}"/>
              </a:ext>
            </a:extLst>
          </p:cNvPr>
          <p:cNvGraphicFramePr>
            <a:graphicFrameLocks noGrp="1"/>
          </p:cNvGraphicFramePr>
          <p:nvPr>
            <p:ph type="chart" sz="quarter" idx="13"/>
            <p:extLst>
              <p:ext uri="{D42A27DB-BD31-4B8C-83A1-F6EECF244321}">
                <p14:modId xmlns:p14="http://schemas.microsoft.com/office/powerpoint/2010/main" val="2923548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B74948-E965-42FF-BE5C-6301B4F1DA2E}"/>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5BFF20C4-596D-420B-B9DD-49C2A267D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7737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F3A5-5DD9-4141-B6E8-B796F365D93D}"/>
              </a:ext>
            </a:extLst>
          </p:cNvPr>
          <p:cNvSpPr>
            <a:spLocks noGrp="1"/>
          </p:cNvSpPr>
          <p:nvPr>
            <p:ph type="title"/>
          </p:nvPr>
        </p:nvSpPr>
        <p:spPr/>
        <p:txBody>
          <a:bodyPr/>
          <a:lstStyle/>
          <a:p>
            <a:r>
              <a:rPr lang="en-US"/>
              <a:t>LinkedIn Interaction Rate Theme | NSK Europe</a:t>
            </a:r>
          </a:p>
        </p:txBody>
      </p:sp>
      <p:graphicFrame>
        <p:nvGraphicFramePr>
          <p:cNvPr id="6" name="Chart Placeholder 5">
            <a:extLst>
              <a:ext uri="{FF2B5EF4-FFF2-40B4-BE49-F238E27FC236}">
                <a16:creationId xmlns:a16="http://schemas.microsoft.com/office/drawing/2014/main" id="{5152C40B-6DDE-4580-9622-0667A11E1053}"/>
              </a:ext>
            </a:extLst>
          </p:cNvPr>
          <p:cNvGraphicFramePr>
            <a:graphicFrameLocks noGrp="1"/>
          </p:cNvGraphicFramePr>
          <p:nvPr>
            <p:ph type="chart" sz="quarter" idx="13"/>
            <p:extLst>
              <p:ext uri="{D42A27DB-BD31-4B8C-83A1-F6EECF244321}">
                <p14:modId xmlns:p14="http://schemas.microsoft.com/office/powerpoint/2010/main" val="3853698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E54E29-851B-43E3-A916-CB7FAD66EAC4}"/>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599966BA-182E-4002-BB54-875F10FC62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8210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213E5-D824-4E0B-8A44-CDE0E11CE9BF}"/>
              </a:ext>
            </a:extLst>
          </p:cNvPr>
          <p:cNvSpPr>
            <a:spLocks noGrp="1"/>
          </p:cNvSpPr>
          <p:nvPr>
            <p:ph type="title"/>
          </p:nvPr>
        </p:nvSpPr>
        <p:spPr/>
        <p:txBody>
          <a:bodyPr/>
          <a:lstStyle/>
          <a:p>
            <a:r>
              <a:rPr lang="en-US"/>
              <a:t>LinkedIn Interaction Rate Form | NSK Europe</a:t>
            </a:r>
          </a:p>
        </p:txBody>
      </p:sp>
      <p:graphicFrame>
        <p:nvGraphicFramePr>
          <p:cNvPr id="6" name="Chart Placeholder 5">
            <a:extLst>
              <a:ext uri="{FF2B5EF4-FFF2-40B4-BE49-F238E27FC236}">
                <a16:creationId xmlns:a16="http://schemas.microsoft.com/office/drawing/2014/main" id="{83F218D6-3C89-47FB-B2A9-D01BA0A2B0C6}"/>
              </a:ext>
            </a:extLst>
          </p:cNvPr>
          <p:cNvGraphicFramePr>
            <a:graphicFrameLocks noGrp="1"/>
          </p:cNvGraphicFramePr>
          <p:nvPr>
            <p:ph type="chart" sz="quarter" idx="13"/>
            <p:extLst>
              <p:ext uri="{D42A27DB-BD31-4B8C-83A1-F6EECF244321}">
                <p14:modId xmlns:p14="http://schemas.microsoft.com/office/powerpoint/2010/main" val="3220059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4F48DC-B293-492A-85B1-63D3CE0FCC2C}"/>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2A43C582-2992-4D05-BFB2-CE66D233FC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7485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114A1-A065-4052-BD84-A1CA5F885A89}"/>
              </a:ext>
            </a:extLst>
          </p:cNvPr>
          <p:cNvSpPr>
            <a:spLocks noGrp="1"/>
          </p:cNvSpPr>
          <p:nvPr>
            <p:ph type="title"/>
          </p:nvPr>
        </p:nvSpPr>
        <p:spPr/>
        <p:txBody>
          <a:bodyPr/>
          <a:lstStyle/>
          <a:p>
            <a:r>
              <a:rPr lang="en-US"/>
              <a:t>LinkedIn Interaction Rate By Post Type | NSK Europe</a:t>
            </a:r>
          </a:p>
        </p:txBody>
      </p:sp>
      <p:graphicFrame>
        <p:nvGraphicFramePr>
          <p:cNvPr id="6" name="Chart Placeholder 5">
            <a:extLst>
              <a:ext uri="{FF2B5EF4-FFF2-40B4-BE49-F238E27FC236}">
                <a16:creationId xmlns:a16="http://schemas.microsoft.com/office/drawing/2014/main" id="{AF7E652D-61C1-4263-9C40-74D6BB7F3987}"/>
              </a:ext>
            </a:extLst>
          </p:cNvPr>
          <p:cNvGraphicFramePr>
            <a:graphicFrameLocks noGrp="1"/>
          </p:cNvGraphicFramePr>
          <p:nvPr>
            <p:ph type="chart" sz="quarter" idx="13"/>
            <p:extLst>
              <p:ext uri="{D42A27DB-BD31-4B8C-83A1-F6EECF244321}">
                <p14:modId xmlns:p14="http://schemas.microsoft.com/office/powerpoint/2010/main" val="2352214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BC8B1B-B560-4AEA-9538-C25E69BBBF4F}"/>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FEBD93C3-9024-46CA-9F4D-0F5AD9406B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4916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FE7A0-73ED-4652-A2B4-0EA24C671D49}"/>
              </a:ext>
            </a:extLst>
          </p:cNvPr>
          <p:cNvSpPr>
            <a:spLocks noGrp="1"/>
          </p:cNvSpPr>
          <p:nvPr>
            <p:ph type="title"/>
          </p:nvPr>
        </p:nvSpPr>
        <p:spPr/>
        <p:txBody>
          <a:bodyPr/>
          <a:lstStyle/>
          <a:p>
            <a:r>
              <a:rPr lang="en-US"/>
              <a:t>LinkedIn Custom Posts Table | NSK Europe - 1 of 8</a:t>
            </a:r>
          </a:p>
        </p:txBody>
      </p:sp>
      <p:graphicFrame>
        <p:nvGraphicFramePr>
          <p:cNvPr id="5" name="Table Placeholder 4">
            <a:extLst>
              <a:ext uri="{FF2B5EF4-FFF2-40B4-BE49-F238E27FC236}">
                <a16:creationId xmlns:a16="http://schemas.microsoft.com/office/drawing/2014/main" id="{5F65A5FD-BA51-4458-A79C-10CD5DE9B4B6}"/>
              </a:ext>
            </a:extLst>
          </p:cNvPr>
          <p:cNvGraphicFramePr>
            <a:graphicFrameLocks noGrp="1"/>
          </p:cNvGraphicFramePr>
          <p:nvPr>
            <p:ph type="tbl" sz="quarter" idx="13"/>
            <p:extLst>
              <p:ext uri="{D42A27DB-BD31-4B8C-83A1-F6EECF244321}">
                <p14:modId xmlns:p14="http://schemas.microsoft.com/office/powerpoint/2010/main" val="2142068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62914412"/>
                    </a:ext>
                  </a:extLst>
                </a:gridCol>
                <a:gridCol w="822961">
                  <a:extLst>
                    <a:ext uri="{9D8B030D-6E8A-4147-A177-3AD203B41FA5}">
                      <a16:colId xmlns:a16="http://schemas.microsoft.com/office/drawing/2014/main" val="362280849"/>
                    </a:ext>
                  </a:extLst>
                </a:gridCol>
                <a:gridCol w="1152145">
                  <a:extLst>
                    <a:ext uri="{9D8B030D-6E8A-4147-A177-3AD203B41FA5}">
                      <a16:colId xmlns:a16="http://schemas.microsoft.com/office/drawing/2014/main" val="1151372837"/>
                    </a:ext>
                  </a:extLst>
                </a:gridCol>
                <a:gridCol w="576072">
                  <a:extLst>
                    <a:ext uri="{9D8B030D-6E8A-4147-A177-3AD203B41FA5}">
                      <a16:colId xmlns:a16="http://schemas.microsoft.com/office/drawing/2014/main" val="820464090"/>
                    </a:ext>
                  </a:extLst>
                </a:gridCol>
                <a:gridCol w="411480">
                  <a:extLst>
                    <a:ext uri="{9D8B030D-6E8A-4147-A177-3AD203B41FA5}">
                      <a16:colId xmlns:a16="http://schemas.microsoft.com/office/drawing/2014/main" val="1145012225"/>
                    </a:ext>
                  </a:extLst>
                </a:gridCol>
                <a:gridCol w="411480">
                  <a:extLst>
                    <a:ext uri="{9D8B030D-6E8A-4147-A177-3AD203B41FA5}">
                      <a16:colId xmlns:a16="http://schemas.microsoft.com/office/drawing/2014/main" val="1487478132"/>
                    </a:ext>
                  </a:extLst>
                </a:gridCol>
                <a:gridCol w="411480">
                  <a:extLst>
                    <a:ext uri="{9D8B030D-6E8A-4147-A177-3AD203B41FA5}">
                      <a16:colId xmlns:a16="http://schemas.microsoft.com/office/drawing/2014/main" val="1069380131"/>
                    </a:ext>
                  </a:extLst>
                </a:gridCol>
                <a:gridCol w="411480">
                  <a:extLst>
                    <a:ext uri="{9D8B030D-6E8A-4147-A177-3AD203B41FA5}">
                      <a16:colId xmlns:a16="http://schemas.microsoft.com/office/drawing/2014/main" val="137072972"/>
                    </a:ext>
                  </a:extLst>
                </a:gridCol>
                <a:gridCol w="411480">
                  <a:extLst>
                    <a:ext uri="{9D8B030D-6E8A-4147-A177-3AD203B41FA5}">
                      <a16:colId xmlns:a16="http://schemas.microsoft.com/office/drawing/2014/main" val="837885096"/>
                    </a:ext>
                  </a:extLst>
                </a:gridCol>
                <a:gridCol w="411480">
                  <a:extLst>
                    <a:ext uri="{9D8B030D-6E8A-4147-A177-3AD203B41FA5}">
                      <a16:colId xmlns:a16="http://schemas.microsoft.com/office/drawing/2014/main" val="3078574460"/>
                    </a:ext>
                  </a:extLst>
                </a:gridCol>
                <a:gridCol w="411480">
                  <a:extLst>
                    <a:ext uri="{9D8B030D-6E8A-4147-A177-3AD203B41FA5}">
                      <a16:colId xmlns:a16="http://schemas.microsoft.com/office/drawing/2014/main" val="2512608006"/>
                    </a:ext>
                  </a:extLst>
                </a:gridCol>
                <a:gridCol w="411480">
                  <a:extLst>
                    <a:ext uri="{9D8B030D-6E8A-4147-A177-3AD203B41FA5}">
                      <a16:colId xmlns:a16="http://schemas.microsoft.com/office/drawing/2014/main" val="374885224"/>
                    </a:ext>
                  </a:extLst>
                </a:gridCol>
                <a:gridCol w="411480">
                  <a:extLst>
                    <a:ext uri="{9D8B030D-6E8A-4147-A177-3AD203B41FA5}">
                      <a16:colId xmlns:a16="http://schemas.microsoft.com/office/drawing/2014/main" val="1146060646"/>
                    </a:ext>
                  </a:extLst>
                </a:gridCol>
                <a:gridCol w="411480">
                  <a:extLst>
                    <a:ext uri="{9D8B030D-6E8A-4147-A177-3AD203B41FA5}">
                      <a16:colId xmlns:a16="http://schemas.microsoft.com/office/drawing/2014/main" val="1763710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90156449"/>
                  </a:ext>
                </a:extLst>
              </a:tr>
            </a:tbl>
          </a:graphicData>
        </a:graphic>
      </p:graphicFrame>
      <p:sp>
        <p:nvSpPr>
          <p:cNvPr id="4" name="Text Placeholder 3">
            <a:extLst>
              <a:ext uri="{FF2B5EF4-FFF2-40B4-BE49-F238E27FC236}">
                <a16:creationId xmlns:a16="http://schemas.microsoft.com/office/drawing/2014/main" id="{50DAB962-7E60-408D-A488-CF4C16C21F86}"/>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222138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C0076-F2F8-41B2-A0BC-5011FB1F9624}"/>
              </a:ext>
            </a:extLst>
          </p:cNvPr>
          <p:cNvSpPr>
            <a:spLocks noGrp="1"/>
          </p:cNvSpPr>
          <p:nvPr>
            <p:ph type="title"/>
          </p:nvPr>
        </p:nvSpPr>
        <p:spPr/>
        <p:txBody>
          <a:bodyPr/>
          <a:lstStyle/>
          <a:p>
            <a:r>
              <a:rPr lang="en-US"/>
              <a:t>LinkedIn Custom Posts Table | NSK Europe - 2 of 8</a:t>
            </a:r>
          </a:p>
        </p:txBody>
      </p:sp>
      <p:graphicFrame>
        <p:nvGraphicFramePr>
          <p:cNvPr id="5" name="Table Placeholder 4">
            <a:extLst>
              <a:ext uri="{FF2B5EF4-FFF2-40B4-BE49-F238E27FC236}">
                <a16:creationId xmlns:a16="http://schemas.microsoft.com/office/drawing/2014/main" id="{17EDC9AC-FF46-40E8-A26B-38405DDCF836}"/>
              </a:ext>
            </a:extLst>
          </p:cNvPr>
          <p:cNvGraphicFramePr>
            <a:graphicFrameLocks noGrp="1"/>
          </p:cNvGraphicFramePr>
          <p:nvPr>
            <p:ph type="tbl" sz="quarter" idx="13"/>
            <p:extLst>
              <p:ext uri="{D42A27DB-BD31-4B8C-83A1-F6EECF244321}">
                <p14:modId xmlns:p14="http://schemas.microsoft.com/office/powerpoint/2010/main" val="2584703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033931797"/>
                    </a:ext>
                  </a:extLst>
                </a:gridCol>
                <a:gridCol w="822961">
                  <a:extLst>
                    <a:ext uri="{9D8B030D-6E8A-4147-A177-3AD203B41FA5}">
                      <a16:colId xmlns:a16="http://schemas.microsoft.com/office/drawing/2014/main" val="2549858582"/>
                    </a:ext>
                  </a:extLst>
                </a:gridCol>
                <a:gridCol w="1152145">
                  <a:extLst>
                    <a:ext uri="{9D8B030D-6E8A-4147-A177-3AD203B41FA5}">
                      <a16:colId xmlns:a16="http://schemas.microsoft.com/office/drawing/2014/main" val="1575500155"/>
                    </a:ext>
                  </a:extLst>
                </a:gridCol>
                <a:gridCol w="576072">
                  <a:extLst>
                    <a:ext uri="{9D8B030D-6E8A-4147-A177-3AD203B41FA5}">
                      <a16:colId xmlns:a16="http://schemas.microsoft.com/office/drawing/2014/main" val="4288197681"/>
                    </a:ext>
                  </a:extLst>
                </a:gridCol>
                <a:gridCol w="411480">
                  <a:extLst>
                    <a:ext uri="{9D8B030D-6E8A-4147-A177-3AD203B41FA5}">
                      <a16:colId xmlns:a16="http://schemas.microsoft.com/office/drawing/2014/main" val="3261876489"/>
                    </a:ext>
                  </a:extLst>
                </a:gridCol>
                <a:gridCol w="411480">
                  <a:extLst>
                    <a:ext uri="{9D8B030D-6E8A-4147-A177-3AD203B41FA5}">
                      <a16:colId xmlns:a16="http://schemas.microsoft.com/office/drawing/2014/main" val="1969907692"/>
                    </a:ext>
                  </a:extLst>
                </a:gridCol>
                <a:gridCol w="411480">
                  <a:extLst>
                    <a:ext uri="{9D8B030D-6E8A-4147-A177-3AD203B41FA5}">
                      <a16:colId xmlns:a16="http://schemas.microsoft.com/office/drawing/2014/main" val="2504299216"/>
                    </a:ext>
                  </a:extLst>
                </a:gridCol>
                <a:gridCol w="411480">
                  <a:extLst>
                    <a:ext uri="{9D8B030D-6E8A-4147-A177-3AD203B41FA5}">
                      <a16:colId xmlns:a16="http://schemas.microsoft.com/office/drawing/2014/main" val="1121649371"/>
                    </a:ext>
                  </a:extLst>
                </a:gridCol>
                <a:gridCol w="411480">
                  <a:extLst>
                    <a:ext uri="{9D8B030D-6E8A-4147-A177-3AD203B41FA5}">
                      <a16:colId xmlns:a16="http://schemas.microsoft.com/office/drawing/2014/main" val="2605893554"/>
                    </a:ext>
                  </a:extLst>
                </a:gridCol>
                <a:gridCol w="411480">
                  <a:extLst>
                    <a:ext uri="{9D8B030D-6E8A-4147-A177-3AD203B41FA5}">
                      <a16:colId xmlns:a16="http://schemas.microsoft.com/office/drawing/2014/main" val="2193965462"/>
                    </a:ext>
                  </a:extLst>
                </a:gridCol>
                <a:gridCol w="411480">
                  <a:extLst>
                    <a:ext uri="{9D8B030D-6E8A-4147-A177-3AD203B41FA5}">
                      <a16:colId xmlns:a16="http://schemas.microsoft.com/office/drawing/2014/main" val="926608010"/>
                    </a:ext>
                  </a:extLst>
                </a:gridCol>
                <a:gridCol w="411480">
                  <a:extLst>
                    <a:ext uri="{9D8B030D-6E8A-4147-A177-3AD203B41FA5}">
                      <a16:colId xmlns:a16="http://schemas.microsoft.com/office/drawing/2014/main" val="3615851341"/>
                    </a:ext>
                  </a:extLst>
                </a:gridCol>
                <a:gridCol w="411480">
                  <a:extLst>
                    <a:ext uri="{9D8B030D-6E8A-4147-A177-3AD203B41FA5}">
                      <a16:colId xmlns:a16="http://schemas.microsoft.com/office/drawing/2014/main" val="3020993620"/>
                    </a:ext>
                  </a:extLst>
                </a:gridCol>
                <a:gridCol w="411480">
                  <a:extLst>
                    <a:ext uri="{9D8B030D-6E8A-4147-A177-3AD203B41FA5}">
                      <a16:colId xmlns:a16="http://schemas.microsoft.com/office/drawing/2014/main" val="3572398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5492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NSK Europe - 2022-12-08 08:14:13</a:t>
                      </a:r>
                      <a:r>
                        <a:rPr kumimoji="0" lang="en-US" sz="1000" b="0" i="0" u="none" strike="noStrike" kern="1200" cap="none" spc="0" normalizeH="0" baseline="0" noProof="0">
                          <a:ln>
                            <a:noFill/>
                          </a:ln>
                          <a:solidFill>
                            <a:prstClr val="black"/>
                          </a:solidFill>
                          <a:effectLst/>
                          <a:uLnTx/>
                          <a:uFillTx/>
                          <a:latin typeface="+mn-lt"/>
                          <a:ea typeface="+mn-ea"/>
                          <a:cs typeface="+mn-cs"/>
                        </a:rPr>
                        <a:t>
 Ball Screws are at the heart of many machines. NSK´s DIN Ball Screws can be used in any application that requires DIN 69051. Due to special steel they are made of and an exceptional deflector design, they are faster and at the same time show a lower torque variation compared to conventional models. The video explains, how they do that. Interested? Have a look! #NSK
https://lnkd.in/eQMWQGuA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NSK Linear Motion Control, NSK Post Clip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01/04/2023 13:11:08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1.3191645291315 %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4.7226798462383 %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extLst>
                  <a:ext uri="{0D108BD9-81ED-4DB2-BD59-A6C34878D82A}">
                    <a16:rowId xmlns:a16="http://schemas.microsoft.com/office/drawing/2014/main" val="324804160"/>
                  </a:ext>
                </a:extLst>
              </a:tr>
            </a:tbl>
          </a:graphicData>
        </a:graphic>
      </p:graphicFrame>
      <p:sp>
        <p:nvSpPr>
          <p:cNvPr id="4" name="Text Placeholder 3">
            <a:extLst>
              <a:ext uri="{FF2B5EF4-FFF2-40B4-BE49-F238E27FC236}">
                <a16:creationId xmlns:a16="http://schemas.microsoft.com/office/drawing/2014/main" id="{515B52FD-C907-4470-98E7-609833B9B40D}"/>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808511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D674-120F-4E35-BB8B-2DA38F30E91F}"/>
              </a:ext>
            </a:extLst>
          </p:cNvPr>
          <p:cNvSpPr>
            <a:spLocks noGrp="1"/>
          </p:cNvSpPr>
          <p:nvPr>
            <p:ph type="title"/>
          </p:nvPr>
        </p:nvSpPr>
        <p:spPr/>
        <p:txBody>
          <a:bodyPr/>
          <a:lstStyle/>
          <a:p>
            <a:r>
              <a:rPr lang="en-US"/>
              <a:t>LinkedIn Custom Posts Table | NSK Europe - 3 of 8</a:t>
            </a:r>
          </a:p>
        </p:txBody>
      </p:sp>
      <p:graphicFrame>
        <p:nvGraphicFramePr>
          <p:cNvPr id="5" name="Table Placeholder 4">
            <a:extLst>
              <a:ext uri="{FF2B5EF4-FFF2-40B4-BE49-F238E27FC236}">
                <a16:creationId xmlns:a16="http://schemas.microsoft.com/office/drawing/2014/main" id="{F2C932A4-D98C-4E71-B777-C613976713F3}"/>
              </a:ext>
            </a:extLst>
          </p:cNvPr>
          <p:cNvGraphicFramePr>
            <a:graphicFrameLocks noGrp="1"/>
          </p:cNvGraphicFramePr>
          <p:nvPr>
            <p:ph type="tbl" sz="quarter" idx="13"/>
            <p:extLst>
              <p:ext uri="{D42A27DB-BD31-4B8C-83A1-F6EECF244321}">
                <p14:modId xmlns:p14="http://schemas.microsoft.com/office/powerpoint/2010/main" val="1992244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981812473"/>
                    </a:ext>
                  </a:extLst>
                </a:gridCol>
                <a:gridCol w="822961">
                  <a:extLst>
                    <a:ext uri="{9D8B030D-6E8A-4147-A177-3AD203B41FA5}">
                      <a16:colId xmlns:a16="http://schemas.microsoft.com/office/drawing/2014/main" val="1138695081"/>
                    </a:ext>
                  </a:extLst>
                </a:gridCol>
                <a:gridCol w="1152145">
                  <a:extLst>
                    <a:ext uri="{9D8B030D-6E8A-4147-A177-3AD203B41FA5}">
                      <a16:colId xmlns:a16="http://schemas.microsoft.com/office/drawing/2014/main" val="443666668"/>
                    </a:ext>
                  </a:extLst>
                </a:gridCol>
                <a:gridCol w="576072">
                  <a:extLst>
                    <a:ext uri="{9D8B030D-6E8A-4147-A177-3AD203B41FA5}">
                      <a16:colId xmlns:a16="http://schemas.microsoft.com/office/drawing/2014/main" val="2143177603"/>
                    </a:ext>
                  </a:extLst>
                </a:gridCol>
                <a:gridCol w="411480">
                  <a:extLst>
                    <a:ext uri="{9D8B030D-6E8A-4147-A177-3AD203B41FA5}">
                      <a16:colId xmlns:a16="http://schemas.microsoft.com/office/drawing/2014/main" val="2124379757"/>
                    </a:ext>
                  </a:extLst>
                </a:gridCol>
                <a:gridCol w="411480">
                  <a:extLst>
                    <a:ext uri="{9D8B030D-6E8A-4147-A177-3AD203B41FA5}">
                      <a16:colId xmlns:a16="http://schemas.microsoft.com/office/drawing/2014/main" val="3062311585"/>
                    </a:ext>
                  </a:extLst>
                </a:gridCol>
                <a:gridCol w="411480">
                  <a:extLst>
                    <a:ext uri="{9D8B030D-6E8A-4147-A177-3AD203B41FA5}">
                      <a16:colId xmlns:a16="http://schemas.microsoft.com/office/drawing/2014/main" val="3994075939"/>
                    </a:ext>
                  </a:extLst>
                </a:gridCol>
                <a:gridCol w="411480">
                  <a:extLst>
                    <a:ext uri="{9D8B030D-6E8A-4147-A177-3AD203B41FA5}">
                      <a16:colId xmlns:a16="http://schemas.microsoft.com/office/drawing/2014/main" val="3625021020"/>
                    </a:ext>
                  </a:extLst>
                </a:gridCol>
                <a:gridCol w="411480">
                  <a:extLst>
                    <a:ext uri="{9D8B030D-6E8A-4147-A177-3AD203B41FA5}">
                      <a16:colId xmlns:a16="http://schemas.microsoft.com/office/drawing/2014/main" val="567402368"/>
                    </a:ext>
                  </a:extLst>
                </a:gridCol>
                <a:gridCol w="411480">
                  <a:extLst>
                    <a:ext uri="{9D8B030D-6E8A-4147-A177-3AD203B41FA5}">
                      <a16:colId xmlns:a16="http://schemas.microsoft.com/office/drawing/2014/main" val="1990000227"/>
                    </a:ext>
                  </a:extLst>
                </a:gridCol>
                <a:gridCol w="411480">
                  <a:extLst>
                    <a:ext uri="{9D8B030D-6E8A-4147-A177-3AD203B41FA5}">
                      <a16:colId xmlns:a16="http://schemas.microsoft.com/office/drawing/2014/main" val="1523149668"/>
                    </a:ext>
                  </a:extLst>
                </a:gridCol>
                <a:gridCol w="411480">
                  <a:extLst>
                    <a:ext uri="{9D8B030D-6E8A-4147-A177-3AD203B41FA5}">
                      <a16:colId xmlns:a16="http://schemas.microsoft.com/office/drawing/2014/main" val="1299630527"/>
                    </a:ext>
                  </a:extLst>
                </a:gridCol>
                <a:gridCol w="411480">
                  <a:extLst>
                    <a:ext uri="{9D8B030D-6E8A-4147-A177-3AD203B41FA5}">
                      <a16:colId xmlns:a16="http://schemas.microsoft.com/office/drawing/2014/main" val="3725252626"/>
                    </a:ext>
                  </a:extLst>
                </a:gridCol>
                <a:gridCol w="411480">
                  <a:extLst>
                    <a:ext uri="{9D8B030D-6E8A-4147-A177-3AD203B41FA5}">
                      <a16:colId xmlns:a16="http://schemas.microsoft.com/office/drawing/2014/main" val="110605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32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NSK Europe - 2022-12-22 09:01:06</a:t>
                      </a:r>
                      <a:r>
                        <a:rPr kumimoji="0" lang="en-US" sz="1000" b="0" i="0" u="none" strike="noStrike" kern="1200" cap="none" spc="0" normalizeH="0" baseline="0" noProof="0">
                          <a:ln>
                            <a:noFill/>
                          </a:ln>
                          <a:solidFill>
                            <a:prstClr val="black"/>
                          </a:solidFill>
                          <a:effectLst/>
                          <a:uLnTx/>
                          <a:uFillTx/>
                          <a:latin typeface="+mn-lt"/>
                          <a:ea typeface="+mn-ea"/>
                          <a:cs typeface="+mn-cs"/>
                        </a:rPr>
                        <a:t>
 NSK Seasons Greetings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mn-lt"/>
                          <a:ea typeface="+mn-ea"/>
                          <a:cs typeface="+mn-cs"/>
                        </a:rPr>
                        <a:t>NSK Divers, NSK Post Still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01/04/2023 13:11:08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1.1125891885355 %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4.5173041894353 %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extLst>
                  <a:ext uri="{0D108BD9-81ED-4DB2-BD59-A6C34878D82A}">
                    <a16:rowId xmlns:a16="http://schemas.microsoft.com/office/drawing/2014/main" val="2641399664"/>
                  </a:ext>
                </a:extLst>
              </a:tr>
            </a:tbl>
          </a:graphicData>
        </a:graphic>
      </p:graphicFrame>
      <p:sp>
        <p:nvSpPr>
          <p:cNvPr id="4" name="Text Placeholder 3">
            <a:extLst>
              <a:ext uri="{FF2B5EF4-FFF2-40B4-BE49-F238E27FC236}">
                <a16:creationId xmlns:a16="http://schemas.microsoft.com/office/drawing/2014/main" id="{49B7A9B2-7135-4816-A14A-176FA6F58285}"/>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461033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9EEE-D6B0-4086-B6EC-696858B11637}"/>
              </a:ext>
            </a:extLst>
          </p:cNvPr>
          <p:cNvSpPr>
            <a:spLocks noGrp="1"/>
          </p:cNvSpPr>
          <p:nvPr>
            <p:ph type="title"/>
          </p:nvPr>
        </p:nvSpPr>
        <p:spPr/>
        <p:txBody>
          <a:bodyPr/>
          <a:lstStyle/>
          <a:p>
            <a:r>
              <a:rPr lang="en-US"/>
              <a:t>LinkedIn Custom Posts Table | NSK Europe - 4 of 8</a:t>
            </a:r>
          </a:p>
        </p:txBody>
      </p:sp>
      <p:graphicFrame>
        <p:nvGraphicFramePr>
          <p:cNvPr id="5" name="Table Placeholder 4">
            <a:extLst>
              <a:ext uri="{FF2B5EF4-FFF2-40B4-BE49-F238E27FC236}">
                <a16:creationId xmlns:a16="http://schemas.microsoft.com/office/drawing/2014/main" id="{D5531673-6ED7-448C-A5D9-1493DFCF6037}"/>
              </a:ext>
            </a:extLst>
          </p:cNvPr>
          <p:cNvGraphicFramePr>
            <a:graphicFrameLocks noGrp="1"/>
          </p:cNvGraphicFramePr>
          <p:nvPr>
            <p:ph type="tbl" sz="quarter" idx="13"/>
            <p:extLst>
              <p:ext uri="{D42A27DB-BD31-4B8C-83A1-F6EECF244321}">
                <p14:modId xmlns:p14="http://schemas.microsoft.com/office/powerpoint/2010/main" val="1176912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032472243"/>
                    </a:ext>
                  </a:extLst>
                </a:gridCol>
                <a:gridCol w="822961">
                  <a:extLst>
                    <a:ext uri="{9D8B030D-6E8A-4147-A177-3AD203B41FA5}">
                      <a16:colId xmlns:a16="http://schemas.microsoft.com/office/drawing/2014/main" val="358777281"/>
                    </a:ext>
                  </a:extLst>
                </a:gridCol>
                <a:gridCol w="1152145">
                  <a:extLst>
                    <a:ext uri="{9D8B030D-6E8A-4147-A177-3AD203B41FA5}">
                      <a16:colId xmlns:a16="http://schemas.microsoft.com/office/drawing/2014/main" val="3211377460"/>
                    </a:ext>
                  </a:extLst>
                </a:gridCol>
                <a:gridCol w="576072">
                  <a:extLst>
                    <a:ext uri="{9D8B030D-6E8A-4147-A177-3AD203B41FA5}">
                      <a16:colId xmlns:a16="http://schemas.microsoft.com/office/drawing/2014/main" val="4208107825"/>
                    </a:ext>
                  </a:extLst>
                </a:gridCol>
                <a:gridCol w="411480">
                  <a:extLst>
                    <a:ext uri="{9D8B030D-6E8A-4147-A177-3AD203B41FA5}">
                      <a16:colId xmlns:a16="http://schemas.microsoft.com/office/drawing/2014/main" val="909150105"/>
                    </a:ext>
                  </a:extLst>
                </a:gridCol>
                <a:gridCol w="411480">
                  <a:extLst>
                    <a:ext uri="{9D8B030D-6E8A-4147-A177-3AD203B41FA5}">
                      <a16:colId xmlns:a16="http://schemas.microsoft.com/office/drawing/2014/main" val="988694756"/>
                    </a:ext>
                  </a:extLst>
                </a:gridCol>
                <a:gridCol w="411480">
                  <a:extLst>
                    <a:ext uri="{9D8B030D-6E8A-4147-A177-3AD203B41FA5}">
                      <a16:colId xmlns:a16="http://schemas.microsoft.com/office/drawing/2014/main" val="2102667887"/>
                    </a:ext>
                  </a:extLst>
                </a:gridCol>
                <a:gridCol w="411480">
                  <a:extLst>
                    <a:ext uri="{9D8B030D-6E8A-4147-A177-3AD203B41FA5}">
                      <a16:colId xmlns:a16="http://schemas.microsoft.com/office/drawing/2014/main" val="4250823728"/>
                    </a:ext>
                  </a:extLst>
                </a:gridCol>
                <a:gridCol w="411480">
                  <a:extLst>
                    <a:ext uri="{9D8B030D-6E8A-4147-A177-3AD203B41FA5}">
                      <a16:colId xmlns:a16="http://schemas.microsoft.com/office/drawing/2014/main" val="2032404173"/>
                    </a:ext>
                  </a:extLst>
                </a:gridCol>
                <a:gridCol w="411480">
                  <a:extLst>
                    <a:ext uri="{9D8B030D-6E8A-4147-A177-3AD203B41FA5}">
                      <a16:colId xmlns:a16="http://schemas.microsoft.com/office/drawing/2014/main" val="3836063661"/>
                    </a:ext>
                  </a:extLst>
                </a:gridCol>
                <a:gridCol w="411480">
                  <a:extLst>
                    <a:ext uri="{9D8B030D-6E8A-4147-A177-3AD203B41FA5}">
                      <a16:colId xmlns:a16="http://schemas.microsoft.com/office/drawing/2014/main" val="1211346861"/>
                    </a:ext>
                  </a:extLst>
                </a:gridCol>
                <a:gridCol w="411480">
                  <a:extLst>
                    <a:ext uri="{9D8B030D-6E8A-4147-A177-3AD203B41FA5}">
                      <a16:colId xmlns:a16="http://schemas.microsoft.com/office/drawing/2014/main" val="2634631572"/>
                    </a:ext>
                  </a:extLst>
                </a:gridCol>
                <a:gridCol w="411480">
                  <a:extLst>
                    <a:ext uri="{9D8B030D-6E8A-4147-A177-3AD203B41FA5}">
                      <a16:colId xmlns:a16="http://schemas.microsoft.com/office/drawing/2014/main" val="2155184513"/>
                    </a:ext>
                  </a:extLst>
                </a:gridCol>
                <a:gridCol w="411480">
                  <a:extLst>
                    <a:ext uri="{9D8B030D-6E8A-4147-A177-3AD203B41FA5}">
                      <a16:colId xmlns:a16="http://schemas.microsoft.com/office/drawing/2014/main" val="904841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3646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NSK Europe - 2022-12-06 07:45:12</a:t>
                      </a:r>
                      <a:r>
                        <a:rPr kumimoji="0" lang="en-US" sz="1000" b="0" i="0" u="none" strike="noStrike" kern="1200" cap="none" spc="0" normalizeH="0" baseline="0" noProof="0">
                          <a:ln>
                            <a:noFill/>
                          </a:ln>
                          <a:solidFill>
                            <a:prstClr val="black"/>
                          </a:solidFill>
                          <a:effectLst/>
                          <a:uLnTx/>
                          <a:uFillTx/>
                          <a:latin typeface="+mn-lt"/>
                          <a:ea typeface="+mn-ea"/>
                          <a:cs typeface="+mn-cs"/>
                        </a:rPr>
                        <a:t>
 This is Laura Thuns. She is one of Germany’s best wheel gymnasts. Follow her into a world that is sometimes upside down and certainly always in motion. That is, what she has in common with NSK: Motion and Control. Ready to take a spin with her? #NSK
https://lnkd.in/dw8A-EPt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mn-lt"/>
                          <a:ea typeface="+mn-ea"/>
                          <a:cs typeface="+mn-cs"/>
                        </a:rPr>
                        <a:t>NSK Post Clip, NSK Europe BP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01/04/2023 13:11:08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0.63593004769475 %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3.3658536585366 %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extLst>
                  <a:ext uri="{0D108BD9-81ED-4DB2-BD59-A6C34878D82A}">
                    <a16:rowId xmlns:a16="http://schemas.microsoft.com/office/drawing/2014/main" val="1521086216"/>
                  </a:ext>
                </a:extLst>
              </a:tr>
            </a:tbl>
          </a:graphicData>
        </a:graphic>
      </p:graphicFrame>
      <p:sp>
        <p:nvSpPr>
          <p:cNvPr id="4" name="Text Placeholder 3">
            <a:extLst>
              <a:ext uri="{FF2B5EF4-FFF2-40B4-BE49-F238E27FC236}">
                <a16:creationId xmlns:a16="http://schemas.microsoft.com/office/drawing/2014/main" id="{B20BC4AA-A113-4442-9D6B-F1EBFE75FB11}"/>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4268681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BCE98-0517-4D31-9B66-CE82217BE473}"/>
              </a:ext>
            </a:extLst>
          </p:cNvPr>
          <p:cNvSpPr>
            <a:spLocks noGrp="1"/>
          </p:cNvSpPr>
          <p:nvPr>
            <p:ph type="title"/>
          </p:nvPr>
        </p:nvSpPr>
        <p:spPr/>
        <p:txBody>
          <a:bodyPr/>
          <a:lstStyle/>
          <a:p>
            <a:r>
              <a:rPr lang="en-US"/>
              <a:t>LinkedIn Custom Posts Table | NSK Europe - 5 of 8</a:t>
            </a:r>
          </a:p>
        </p:txBody>
      </p:sp>
      <p:graphicFrame>
        <p:nvGraphicFramePr>
          <p:cNvPr id="5" name="Table Placeholder 4">
            <a:extLst>
              <a:ext uri="{FF2B5EF4-FFF2-40B4-BE49-F238E27FC236}">
                <a16:creationId xmlns:a16="http://schemas.microsoft.com/office/drawing/2014/main" id="{43CF69F6-A6F6-45CE-8D09-19457BE75010}"/>
              </a:ext>
            </a:extLst>
          </p:cNvPr>
          <p:cNvGraphicFramePr>
            <a:graphicFrameLocks noGrp="1"/>
          </p:cNvGraphicFramePr>
          <p:nvPr>
            <p:ph type="tbl" sz="quarter" idx="13"/>
            <p:extLst>
              <p:ext uri="{D42A27DB-BD31-4B8C-83A1-F6EECF244321}">
                <p14:modId xmlns:p14="http://schemas.microsoft.com/office/powerpoint/2010/main" val="257550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276406633"/>
                    </a:ext>
                  </a:extLst>
                </a:gridCol>
                <a:gridCol w="822961">
                  <a:extLst>
                    <a:ext uri="{9D8B030D-6E8A-4147-A177-3AD203B41FA5}">
                      <a16:colId xmlns:a16="http://schemas.microsoft.com/office/drawing/2014/main" val="1558926720"/>
                    </a:ext>
                  </a:extLst>
                </a:gridCol>
                <a:gridCol w="1152145">
                  <a:extLst>
                    <a:ext uri="{9D8B030D-6E8A-4147-A177-3AD203B41FA5}">
                      <a16:colId xmlns:a16="http://schemas.microsoft.com/office/drawing/2014/main" val="254710886"/>
                    </a:ext>
                  </a:extLst>
                </a:gridCol>
                <a:gridCol w="576072">
                  <a:extLst>
                    <a:ext uri="{9D8B030D-6E8A-4147-A177-3AD203B41FA5}">
                      <a16:colId xmlns:a16="http://schemas.microsoft.com/office/drawing/2014/main" val="3670532502"/>
                    </a:ext>
                  </a:extLst>
                </a:gridCol>
                <a:gridCol w="411480">
                  <a:extLst>
                    <a:ext uri="{9D8B030D-6E8A-4147-A177-3AD203B41FA5}">
                      <a16:colId xmlns:a16="http://schemas.microsoft.com/office/drawing/2014/main" val="788522794"/>
                    </a:ext>
                  </a:extLst>
                </a:gridCol>
                <a:gridCol w="411480">
                  <a:extLst>
                    <a:ext uri="{9D8B030D-6E8A-4147-A177-3AD203B41FA5}">
                      <a16:colId xmlns:a16="http://schemas.microsoft.com/office/drawing/2014/main" val="1463506738"/>
                    </a:ext>
                  </a:extLst>
                </a:gridCol>
                <a:gridCol w="411480">
                  <a:extLst>
                    <a:ext uri="{9D8B030D-6E8A-4147-A177-3AD203B41FA5}">
                      <a16:colId xmlns:a16="http://schemas.microsoft.com/office/drawing/2014/main" val="73505010"/>
                    </a:ext>
                  </a:extLst>
                </a:gridCol>
                <a:gridCol w="411480">
                  <a:extLst>
                    <a:ext uri="{9D8B030D-6E8A-4147-A177-3AD203B41FA5}">
                      <a16:colId xmlns:a16="http://schemas.microsoft.com/office/drawing/2014/main" val="89308271"/>
                    </a:ext>
                  </a:extLst>
                </a:gridCol>
                <a:gridCol w="411480">
                  <a:extLst>
                    <a:ext uri="{9D8B030D-6E8A-4147-A177-3AD203B41FA5}">
                      <a16:colId xmlns:a16="http://schemas.microsoft.com/office/drawing/2014/main" val="1089869134"/>
                    </a:ext>
                  </a:extLst>
                </a:gridCol>
                <a:gridCol w="411480">
                  <a:extLst>
                    <a:ext uri="{9D8B030D-6E8A-4147-A177-3AD203B41FA5}">
                      <a16:colId xmlns:a16="http://schemas.microsoft.com/office/drawing/2014/main" val="4222332147"/>
                    </a:ext>
                  </a:extLst>
                </a:gridCol>
                <a:gridCol w="411480">
                  <a:extLst>
                    <a:ext uri="{9D8B030D-6E8A-4147-A177-3AD203B41FA5}">
                      <a16:colId xmlns:a16="http://schemas.microsoft.com/office/drawing/2014/main" val="4043292842"/>
                    </a:ext>
                  </a:extLst>
                </a:gridCol>
                <a:gridCol w="411480">
                  <a:extLst>
                    <a:ext uri="{9D8B030D-6E8A-4147-A177-3AD203B41FA5}">
                      <a16:colId xmlns:a16="http://schemas.microsoft.com/office/drawing/2014/main" val="979998909"/>
                    </a:ext>
                  </a:extLst>
                </a:gridCol>
                <a:gridCol w="411480">
                  <a:extLst>
                    <a:ext uri="{9D8B030D-6E8A-4147-A177-3AD203B41FA5}">
                      <a16:colId xmlns:a16="http://schemas.microsoft.com/office/drawing/2014/main" val="473095158"/>
                    </a:ext>
                  </a:extLst>
                </a:gridCol>
                <a:gridCol w="411480">
                  <a:extLst>
                    <a:ext uri="{9D8B030D-6E8A-4147-A177-3AD203B41FA5}">
                      <a16:colId xmlns:a16="http://schemas.microsoft.com/office/drawing/2014/main" val="1020269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0743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NSK Europe - 2022-12-01 08:59:32</a:t>
                      </a:r>
                      <a:r>
                        <a:rPr kumimoji="0" lang="en-US" sz="1000" b="0" i="0" u="none" strike="noStrike" kern="1200" cap="none" spc="0" normalizeH="0" baseline="0" noProof="0">
                          <a:ln>
                            <a:noFill/>
                          </a:ln>
                          <a:solidFill>
                            <a:prstClr val="black"/>
                          </a:solidFill>
                          <a:effectLst/>
                          <a:uLnTx/>
                          <a:uFillTx/>
                          <a:latin typeface="+mn-lt"/>
                          <a:ea typeface="+mn-ea"/>
                          <a:cs typeface="+mn-cs"/>
                        </a:rPr>
                        <a:t>
 The Food &amp; Beverage production is heavily dependent on #machinery that is reliable. Unplanned breakdowns are always costly and often mean loss of turnover. Imagine you have to produce chocolate Santas and a critical #bearing fails causing your line to stop. A disaster since Christmas doesn't wait for you to fix your machines. What can you do?  Well, as far as bearings and linear components in manufacturing are concerned, NSK’s AIP (Added Value Programme) experts can help! They support you from the selection of the right bearings to bearing maintenance and thus help to avoid costly downtime. Interested? #NSK
https://lnkd.in/g_SQfqwS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mn-lt"/>
                          <a:ea typeface="+mn-ea"/>
                          <a:cs typeface="+mn-cs"/>
                        </a:rPr>
                        <a:t>NSK AIP, NSK Post Clip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01/04/2023 13:11:08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0.57605098664052 %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2.9910269192423 %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extLst>
                  <a:ext uri="{0D108BD9-81ED-4DB2-BD59-A6C34878D82A}">
                    <a16:rowId xmlns:a16="http://schemas.microsoft.com/office/drawing/2014/main" val="893263167"/>
                  </a:ext>
                </a:extLst>
              </a:tr>
            </a:tbl>
          </a:graphicData>
        </a:graphic>
      </p:graphicFrame>
      <p:sp>
        <p:nvSpPr>
          <p:cNvPr id="4" name="Text Placeholder 3">
            <a:extLst>
              <a:ext uri="{FF2B5EF4-FFF2-40B4-BE49-F238E27FC236}">
                <a16:creationId xmlns:a16="http://schemas.microsoft.com/office/drawing/2014/main" id="{4C54B9FA-4597-48E0-AE39-38210EB85EEC}"/>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093180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A53B-5367-4363-AE38-358F90119339}"/>
              </a:ext>
            </a:extLst>
          </p:cNvPr>
          <p:cNvSpPr>
            <a:spLocks noGrp="1"/>
          </p:cNvSpPr>
          <p:nvPr>
            <p:ph type="title"/>
          </p:nvPr>
        </p:nvSpPr>
        <p:spPr/>
        <p:txBody>
          <a:bodyPr/>
          <a:lstStyle/>
          <a:p>
            <a:r>
              <a:rPr lang="en-US"/>
              <a:t>LinkedIn Custom Posts Table | NSK Europe - 6 of 8</a:t>
            </a:r>
          </a:p>
        </p:txBody>
      </p:sp>
      <p:graphicFrame>
        <p:nvGraphicFramePr>
          <p:cNvPr id="5" name="Table Placeholder 4">
            <a:extLst>
              <a:ext uri="{FF2B5EF4-FFF2-40B4-BE49-F238E27FC236}">
                <a16:creationId xmlns:a16="http://schemas.microsoft.com/office/drawing/2014/main" id="{98795E4E-AFB7-4377-8E37-2CE8A831E0B8}"/>
              </a:ext>
            </a:extLst>
          </p:cNvPr>
          <p:cNvGraphicFramePr>
            <a:graphicFrameLocks noGrp="1"/>
          </p:cNvGraphicFramePr>
          <p:nvPr>
            <p:ph type="tbl" sz="quarter" idx="13"/>
            <p:extLst>
              <p:ext uri="{D42A27DB-BD31-4B8C-83A1-F6EECF244321}">
                <p14:modId xmlns:p14="http://schemas.microsoft.com/office/powerpoint/2010/main" val="129475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79087900"/>
                    </a:ext>
                  </a:extLst>
                </a:gridCol>
                <a:gridCol w="822961">
                  <a:extLst>
                    <a:ext uri="{9D8B030D-6E8A-4147-A177-3AD203B41FA5}">
                      <a16:colId xmlns:a16="http://schemas.microsoft.com/office/drawing/2014/main" val="1019555635"/>
                    </a:ext>
                  </a:extLst>
                </a:gridCol>
                <a:gridCol w="1152145">
                  <a:extLst>
                    <a:ext uri="{9D8B030D-6E8A-4147-A177-3AD203B41FA5}">
                      <a16:colId xmlns:a16="http://schemas.microsoft.com/office/drawing/2014/main" val="865818204"/>
                    </a:ext>
                  </a:extLst>
                </a:gridCol>
                <a:gridCol w="576072">
                  <a:extLst>
                    <a:ext uri="{9D8B030D-6E8A-4147-A177-3AD203B41FA5}">
                      <a16:colId xmlns:a16="http://schemas.microsoft.com/office/drawing/2014/main" val="1602524820"/>
                    </a:ext>
                  </a:extLst>
                </a:gridCol>
                <a:gridCol w="411480">
                  <a:extLst>
                    <a:ext uri="{9D8B030D-6E8A-4147-A177-3AD203B41FA5}">
                      <a16:colId xmlns:a16="http://schemas.microsoft.com/office/drawing/2014/main" val="1408579118"/>
                    </a:ext>
                  </a:extLst>
                </a:gridCol>
                <a:gridCol w="411480">
                  <a:extLst>
                    <a:ext uri="{9D8B030D-6E8A-4147-A177-3AD203B41FA5}">
                      <a16:colId xmlns:a16="http://schemas.microsoft.com/office/drawing/2014/main" val="1334533601"/>
                    </a:ext>
                  </a:extLst>
                </a:gridCol>
                <a:gridCol w="411480">
                  <a:extLst>
                    <a:ext uri="{9D8B030D-6E8A-4147-A177-3AD203B41FA5}">
                      <a16:colId xmlns:a16="http://schemas.microsoft.com/office/drawing/2014/main" val="3807178644"/>
                    </a:ext>
                  </a:extLst>
                </a:gridCol>
                <a:gridCol w="411480">
                  <a:extLst>
                    <a:ext uri="{9D8B030D-6E8A-4147-A177-3AD203B41FA5}">
                      <a16:colId xmlns:a16="http://schemas.microsoft.com/office/drawing/2014/main" val="3150982371"/>
                    </a:ext>
                  </a:extLst>
                </a:gridCol>
                <a:gridCol w="411480">
                  <a:extLst>
                    <a:ext uri="{9D8B030D-6E8A-4147-A177-3AD203B41FA5}">
                      <a16:colId xmlns:a16="http://schemas.microsoft.com/office/drawing/2014/main" val="1144473051"/>
                    </a:ext>
                  </a:extLst>
                </a:gridCol>
                <a:gridCol w="411480">
                  <a:extLst>
                    <a:ext uri="{9D8B030D-6E8A-4147-A177-3AD203B41FA5}">
                      <a16:colId xmlns:a16="http://schemas.microsoft.com/office/drawing/2014/main" val="3921071646"/>
                    </a:ext>
                  </a:extLst>
                </a:gridCol>
                <a:gridCol w="411480">
                  <a:extLst>
                    <a:ext uri="{9D8B030D-6E8A-4147-A177-3AD203B41FA5}">
                      <a16:colId xmlns:a16="http://schemas.microsoft.com/office/drawing/2014/main" val="688664786"/>
                    </a:ext>
                  </a:extLst>
                </a:gridCol>
                <a:gridCol w="411480">
                  <a:extLst>
                    <a:ext uri="{9D8B030D-6E8A-4147-A177-3AD203B41FA5}">
                      <a16:colId xmlns:a16="http://schemas.microsoft.com/office/drawing/2014/main" val="1202188775"/>
                    </a:ext>
                  </a:extLst>
                </a:gridCol>
                <a:gridCol w="411480">
                  <a:extLst>
                    <a:ext uri="{9D8B030D-6E8A-4147-A177-3AD203B41FA5}">
                      <a16:colId xmlns:a16="http://schemas.microsoft.com/office/drawing/2014/main" val="2677565042"/>
                    </a:ext>
                  </a:extLst>
                </a:gridCol>
                <a:gridCol w="411480">
                  <a:extLst>
                    <a:ext uri="{9D8B030D-6E8A-4147-A177-3AD203B41FA5}">
                      <a16:colId xmlns:a16="http://schemas.microsoft.com/office/drawing/2014/main" val="1995822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64574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NSK Europe - 2022-12-15 09:55:22</a:t>
                      </a:r>
                      <a:r>
                        <a:rPr kumimoji="0" lang="en-US" sz="1000" b="0" i="0" u="none" strike="noStrike" kern="1200" cap="none" spc="0" normalizeH="0" baseline="0" noProof="0">
                          <a:ln>
                            <a:noFill/>
                          </a:ln>
                          <a:solidFill>
                            <a:prstClr val="black"/>
                          </a:solidFill>
                          <a:effectLst/>
                          <a:uLnTx/>
                          <a:uFillTx/>
                          <a:latin typeface="+mn-lt"/>
                          <a:ea typeface="+mn-ea"/>
                          <a:cs typeface="+mn-cs"/>
                        </a:rPr>
                        <a:t>
 NSK supports customers and distributors alike in many ways. One of these tools is the #NSK academy. This website provides in depth insights into products and applications. Read the article to learn more about this very informative platform!
www.nskacademy.com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mn-lt"/>
                          <a:ea typeface="+mn-ea"/>
                          <a:cs typeface="+mn-cs"/>
                        </a:rPr>
                        <a:t>NSK Divers, NSK Post Artikel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01/04/2023 13:11:08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0.52254222870337 %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3.8951841359773 %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5966590"/>
                  </a:ext>
                </a:extLst>
              </a:tr>
            </a:tbl>
          </a:graphicData>
        </a:graphic>
      </p:graphicFrame>
      <p:sp>
        <p:nvSpPr>
          <p:cNvPr id="4" name="Text Placeholder 3">
            <a:extLst>
              <a:ext uri="{FF2B5EF4-FFF2-40B4-BE49-F238E27FC236}">
                <a16:creationId xmlns:a16="http://schemas.microsoft.com/office/drawing/2014/main" id="{F843ACAC-E267-420F-958B-37576BFA89D7}"/>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182910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B763-3EBA-46EF-BC6A-0FBE0880BB1D}"/>
              </a:ext>
            </a:extLst>
          </p:cNvPr>
          <p:cNvSpPr>
            <a:spLocks noGrp="1"/>
          </p:cNvSpPr>
          <p:nvPr>
            <p:ph type="title"/>
          </p:nvPr>
        </p:nvSpPr>
        <p:spPr/>
        <p:txBody>
          <a:bodyPr/>
          <a:lstStyle/>
          <a:p>
            <a:r>
              <a:rPr lang="en-US"/>
              <a:t>LinkedIn Custom Posts Table | NSK Europe - 7 of 8</a:t>
            </a:r>
          </a:p>
        </p:txBody>
      </p:sp>
      <p:graphicFrame>
        <p:nvGraphicFramePr>
          <p:cNvPr id="5" name="Table Placeholder 4">
            <a:extLst>
              <a:ext uri="{FF2B5EF4-FFF2-40B4-BE49-F238E27FC236}">
                <a16:creationId xmlns:a16="http://schemas.microsoft.com/office/drawing/2014/main" id="{15425A76-E00B-4FC3-9BF1-4928E9B2B47B}"/>
              </a:ext>
            </a:extLst>
          </p:cNvPr>
          <p:cNvGraphicFramePr>
            <a:graphicFrameLocks noGrp="1"/>
          </p:cNvGraphicFramePr>
          <p:nvPr>
            <p:ph type="tbl" sz="quarter" idx="13"/>
            <p:extLst>
              <p:ext uri="{D42A27DB-BD31-4B8C-83A1-F6EECF244321}">
                <p14:modId xmlns:p14="http://schemas.microsoft.com/office/powerpoint/2010/main" val="1843017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382484082"/>
                    </a:ext>
                  </a:extLst>
                </a:gridCol>
                <a:gridCol w="822961">
                  <a:extLst>
                    <a:ext uri="{9D8B030D-6E8A-4147-A177-3AD203B41FA5}">
                      <a16:colId xmlns:a16="http://schemas.microsoft.com/office/drawing/2014/main" val="105106603"/>
                    </a:ext>
                  </a:extLst>
                </a:gridCol>
                <a:gridCol w="1152145">
                  <a:extLst>
                    <a:ext uri="{9D8B030D-6E8A-4147-A177-3AD203B41FA5}">
                      <a16:colId xmlns:a16="http://schemas.microsoft.com/office/drawing/2014/main" val="399236449"/>
                    </a:ext>
                  </a:extLst>
                </a:gridCol>
                <a:gridCol w="576072">
                  <a:extLst>
                    <a:ext uri="{9D8B030D-6E8A-4147-A177-3AD203B41FA5}">
                      <a16:colId xmlns:a16="http://schemas.microsoft.com/office/drawing/2014/main" val="2222215779"/>
                    </a:ext>
                  </a:extLst>
                </a:gridCol>
                <a:gridCol w="411480">
                  <a:extLst>
                    <a:ext uri="{9D8B030D-6E8A-4147-A177-3AD203B41FA5}">
                      <a16:colId xmlns:a16="http://schemas.microsoft.com/office/drawing/2014/main" val="2881684120"/>
                    </a:ext>
                  </a:extLst>
                </a:gridCol>
                <a:gridCol w="411480">
                  <a:extLst>
                    <a:ext uri="{9D8B030D-6E8A-4147-A177-3AD203B41FA5}">
                      <a16:colId xmlns:a16="http://schemas.microsoft.com/office/drawing/2014/main" val="2229067297"/>
                    </a:ext>
                  </a:extLst>
                </a:gridCol>
                <a:gridCol w="411480">
                  <a:extLst>
                    <a:ext uri="{9D8B030D-6E8A-4147-A177-3AD203B41FA5}">
                      <a16:colId xmlns:a16="http://schemas.microsoft.com/office/drawing/2014/main" val="1690518018"/>
                    </a:ext>
                  </a:extLst>
                </a:gridCol>
                <a:gridCol w="411480">
                  <a:extLst>
                    <a:ext uri="{9D8B030D-6E8A-4147-A177-3AD203B41FA5}">
                      <a16:colId xmlns:a16="http://schemas.microsoft.com/office/drawing/2014/main" val="172582821"/>
                    </a:ext>
                  </a:extLst>
                </a:gridCol>
                <a:gridCol w="411480">
                  <a:extLst>
                    <a:ext uri="{9D8B030D-6E8A-4147-A177-3AD203B41FA5}">
                      <a16:colId xmlns:a16="http://schemas.microsoft.com/office/drawing/2014/main" val="4256843762"/>
                    </a:ext>
                  </a:extLst>
                </a:gridCol>
                <a:gridCol w="411480">
                  <a:extLst>
                    <a:ext uri="{9D8B030D-6E8A-4147-A177-3AD203B41FA5}">
                      <a16:colId xmlns:a16="http://schemas.microsoft.com/office/drawing/2014/main" val="2695493365"/>
                    </a:ext>
                  </a:extLst>
                </a:gridCol>
                <a:gridCol w="411480">
                  <a:extLst>
                    <a:ext uri="{9D8B030D-6E8A-4147-A177-3AD203B41FA5}">
                      <a16:colId xmlns:a16="http://schemas.microsoft.com/office/drawing/2014/main" val="3450019151"/>
                    </a:ext>
                  </a:extLst>
                </a:gridCol>
                <a:gridCol w="411480">
                  <a:extLst>
                    <a:ext uri="{9D8B030D-6E8A-4147-A177-3AD203B41FA5}">
                      <a16:colId xmlns:a16="http://schemas.microsoft.com/office/drawing/2014/main" val="368735950"/>
                    </a:ext>
                  </a:extLst>
                </a:gridCol>
                <a:gridCol w="411480">
                  <a:extLst>
                    <a:ext uri="{9D8B030D-6E8A-4147-A177-3AD203B41FA5}">
                      <a16:colId xmlns:a16="http://schemas.microsoft.com/office/drawing/2014/main" val="2160869084"/>
                    </a:ext>
                  </a:extLst>
                </a:gridCol>
                <a:gridCol w="411480">
                  <a:extLst>
                    <a:ext uri="{9D8B030D-6E8A-4147-A177-3AD203B41FA5}">
                      <a16:colId xmlns:a16="http://schemas.microsoft.com/office/drawing/2014/main" val="90486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4433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NSK Europe - 2022-12-13 08:52:31</a:t>
                      </a:r>
                      <a:r>
                        <a:rPr kumimoji="0" lang="en-US" sz="1000" b="0" i="0" u="none" strike="noStrike" kern="1200" cap="none" spc="0" normalizeH="0" baseline="0" noProof="0">
                          <a:ln>
                            <a:noFill/>
                          </a:ln>
                          <a:solidFill>
                            <a:prstClr val="black"/>
                          </a:solidFill>
                          <a:effectLst/>
                          <a:uLnTx/>
                          <a:uFillTx/>
                          <a:latin typeface="+mn-lt"/>
                          <a:ea typeface="+mn-ea"/>
                          <a:cs typeface="+mn-cs"/>
                        </a:rPr>
                        <a:t>
 The connection between the gym wheel and a #bearing is obvious. Yet there is more that the Brands of #NSK and Laura have in common. Their passion for motion and control for example and their will to improve continuously. Find out more about the connection? Follow the link!
https://lnkd.in/gp7wDAC8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mn-lt"/>
                          <a:ea typeface="+mn-ea"/>
                          <a:cs typeface="+mn-cs"/>
                        </a:rPr>
                        <a:t>NSK Post Slider, NSK Europe BP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01/04/2023 13:11:08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0.31680272937736 %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10.789980732177 %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5930137"/>
                  </a:ext>
                </a:extLst>
              </a:tr>
            </a:tbl>
          </a:graphicData>
        </a:graphic>
      </p:graphicFrame>
      <p:sp>
        <p:nvSpPr>
          <p:cNvPr id="4" name="Text Placeholder 3">
            <a:extLst>
              <a:ext uri="{FF2B5EF4-FFF2-40B4-BE49-F238E27FC236}">
                <a16:creationId xmlns:a16="http://schemas.microsoft.com/office/drawing/2014/main" id="{DD16AC57-662E-413A-8806-6C2AC0864016}"/>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626093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C61EE-49CA-45C6-B077-3B30610137BC}"/>
              </a:ext>
            </a:extLst>
          </p:cNvPr>
          <p:cNvSpPr>
            <a:spLocks noGrp="1"/>
          </p:cNvSpPr>
          <p:nvPr>
            <p:ph type="title"/>
          </p:nvPr>
        </p:nvSpPr>
        <p:spPr/>
        <p:txBody>
          <a:bodyPr/>
          <a:lstStyle/>
          <a:p>
            <a:r>
              <a:rPr lang="en-US"/>
              <a:t>LinkedIn Custom Posts Table | NSK Europe - 8 of 8</a:t>
            </a:r>
          </a:p>
        </p:txBody>
      </p:sp>
      <p:graphicFrame>
        <p:nvGraphicFramePr>
          <p:cNvPr id="5" name="Table Placeholder 4">
            <a:extLst>
              <a:ext uri="{FF2B5EF4-FFF2-40B4-BE49-F238E27FC236}">
                <a16:creationId xmlns:a16="http://schemas.microsoft.com/office/drawing/2014/main" id="{730BA3D3-A44B-494D-8873-2199EB7DB53D}"/>
              </a:ext>
            </a:extLst>
          </p:cNvPr>
          <p:cNvGraphicFramePr>
            <a:graphicFrameLocks noGrp="1"/>
          </p:cNvGraphicFramePr>
          <p:nvPr>
            <p:ph type="tbl" sz="quarter" idx="13"/>
            <p:extLst>
              <p:ext uri="{D42A27DB-BD31-4B8C-83A1-F6EECF244321}">
                <p14:modId xmlns:p14="http://schemas.microsoft.com/office/powerpoint/2010/main" val="750223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947392665"/>
                    </a:ext>
                  </a:extLst>
                </a:gridCol>
                <a:gridCol w="822961">
                  <a:extLst>
                    <a:ext uri="{9D8B030D-6E8A-4147-A177-3AD203B41FA5}">
                      <a16:colId xmlns:a16="http://schemas.microsoft.com/office/drawing/2014/main" val="2225752521"/>
                    </a:ext>
                  </a:extLst>
                </a:gridCol>
                <a:gridCol w="1152145">
                  <a:extLst>
                    <a:ext uri="{9D8B030D-6E8A-4147-A177-3AD203B41FA5}">
                      <a16:colId xmlns:a16="http://schemas.microsoft.com/office/drawing/2014/main" val="611399091"/>
                    </a:ext>
                  </a:extLst>
                </a:gridCol>
                <a:gridCol w="576072">
                  <a:extLst>
                    <a:ext uri="{9D8B030D-6E8A-4147-A177-3AD203B41FA5}">
                      <a16:colId xmlns:a16="http://schemas.microsoft.com/office/drawing/2014/main" val="3532299864"/>
                    </a:ext>
                  </a:extLst>
                </a:gridCol>
                <a:gridCol w="411480">
                  <a:extLst>
                    <a:ext uri="{9D8B030D-6E8A-4147-A177-3AD203B41FA5}">
                      <a16:colId xmlns:a16="http://schemas.microsoft.com/office/drawing/2014/main" val="2509114063"/>
                    </a:ext>
                  </a:extLst>
                </a:gridCol>
                <a:gridCol w="411480">
                  <a:extLst>
                    <a:ext uri="{9D8B030D-6E8A-4147-A177-3AD203B41FA5}">
                      <a16:colId xmlns:a16="http://schemas.microsoft.com/office/drawing/2014/main" val="57170671"/>
                    </a:ext>
                  </a:extLst>
                </a:gridCol>
                <a:gridCol w="411480">
                  <a:extLst>
                    <a:ext uri="{9D8B030D-6E8A-4147-A177-3AD203B41FA5}">
                      <a16:colId xmlns:a16="http://schemas.microsoft.com/office/drawing/2014/main" val="806781209"/>
                    </a:ext>
                  </a:extLst>
                </a:gridCol>
                <a:gridCol w="411480">
                  <a:extLst>
                    <a:ext uri="{9D8B030D-6E8A-4147-A177-3AD203B41FA5}">
                      <a16:colId xmlns:a16="http://schemas.microsoft.com/office/drawing/2014/main" val="105754842"/>
                    </a:ext>
                  </a:extLst>
                </a:gridCol>
                <a:gridCol w="411480">
                  <a:extLst>
                    <a:ext uri="{9D8B030D-6E8A-4147-A177-3AD203B41FA5}">
                      <a16:colId xmlns:a16="http://schemas.microsoft.com/office/drawing/2014/main" val="944782260"/>
                    </a:ext>
                  </a:extLst>
                </a:gridCol>
                <a:gridCol w="411480">
                  <a:extLst>
                    <a:ext uri="{9D8B030D-6E8A-4147-A177-3AD203B41FA5}">
                      <a16:colId xmlns:a16="http://schemas.microsoft.com/office/drawing/2014/main" val="2720704043"/>
                    </a:ext>
                  </a:extLst>
                </a:gridCol>
                <a:gridCol w="411480">
                  <a:extLst>
                    <a:ext uri="{9D8B030D-6E8A-4147-A177-3AD203B41FA5}">
                      <a16:colId xmlns:a16="http://schemas.microsoft.com/office/drawing/2014/main" val="669371812"/>
                    </a:ext>
                  </a:extLst>
                </a:gridCol>
                <a:gridCol w="411480">
                  <a:extLst>
                    <a:ext uri="{9D8B030D-6E8A-4147-A177-3AD203B41FA5}">
                      <a16:colId xmlns:a16="http://schemas.microsoft.com/office/drawing/2014/main" val="2996519042"/>
                    </a:ext>
                  </a:extLst>
                </a:gridCol>
                <a:gridCol w="411480">
                  <a:extLst>
                    <a:ext uri="{9D8B030D-6E8A-4147-A177-3AD203B41FA5}">
                      <a16:colId xmlns:a16="http://schemas.microsoft.com/office/drawing/2014/main" val="462076885"/>
                    </a:ext>
                  </a:extLst>
                </a:gridCol>
                <a:gridCol w="411480">
                  <a:extLst>
                    <a:ext uri="{9D8B030D-6E8A-4147-A177-3AD203B41FA5}">
                      <a16:colId xmlns:a16="http://schemas.microsoft.com/office/drawing/2014/main" val="63360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0913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NSK Europe - 2022-12-20 08:37:25</a:t>
                      </a:r>
                      <a:r>
                        <a:rPr kumimoji="0" lang="en-US" sz="1000" b="0" i="0" u="none" strike="noStrike" kern="1200" cap="none" spc="0" normalizeH="0" baseline="0" noProof="0">
                          <a:ln>
                            <a:noFill/>
                          </a:ln>
                          <a:solidFill>
                            <a:prstClr val="black"/>
                          </a:solidFill>
                          <a:effectLst/>
                          <a:uLnTx/>
                          <a:uFillTx/>
                          <a:latin typeface="+mn-lt"/>
                          <a:ea typeface="+mn-ea"/>
                          <a:cs typeface="+mn-cs"/>
                        </a:rPr>
                        <a:t>
 Do you already know Laura Thuns? She is one of the best gym wheel athletes in Germany. We interviewed her for our brand campaign. Let Laura spin you around in her very special sport and find out what drives her! #NSK
https://lnkd.in/eHcHEcT6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mn-lt"/>
                          <a:ea typeface="+mn-ea"/>
                          <a:cs typeface="+mn-cs"/>
                        </a:rPr>
                        <a:t>NSK Post Artikel, NSK Europe BP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01/04/2023 13:11:08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0.31492248062016 %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3.0674846625767 %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9778985"/>
                  </a:ext>
                </a:extLst>
              </a:tr>
            </a:tbl>
          </a:graphicData>
        </a:graphic>
      </p:graphicFrame>
      <p:sp>
        <p:nvSpPr>
          <p:cNvPr id="4" name="Text Placeholder 3">
            <a:extLst>
              <a:ext uri="{FF2B5EF4-FFF2-40B4-BE49-F238E27FC236}">
                <a16:creationId xmlns:a16="http://schemas.microsoft.com/office/drawing/2014/main" id="{EF7E590E-D38F-460F-AB45-6EBEE3A2D7AD}"/>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854669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22F6-2739-471E-9409-720A1AC9F254}"/>
              </a:ext>
            </a:extLst>
          </p:cNvPr>
          <p:cNvSpPr>
            <a:spLocks noGrp="1"/>
          </p:cNvSpPr>
          <p:nvPr>
            <p:ph type="title"/>
          </p:nvPr>
        </p:nvSpPr>
        <p:spPr/>
        <p:txBody>
          <a:bodyPr/>
          <a:lstStyle/>
          <a:p>
            <a:r>
              <a:rPr lang="en-US"/>
              <a:t>LinkedIn Engagements over Time | NSK Europe</a:t>
            </a:r>
          </a:p>
        </p:txBody>
      </p:sp>
      <p:graphicFrame>
        <p:nvGraphicFramePr>
          <p:cNvPr id="6" name="Chart Placeholder 5">
            <a:extLst>
              <a:ext uri="{FF2B5EF4-FFF2-40B4-BE49-F238E27FC236}">
                <a16:creationId xmlns:a16="http://schemas.microsoft.com/office/drawing/2014/main" id="{7D9F401D-BEDD-4A5E-8DC9-98FB7C40C842}"/>
              </a:ext>
            </a:extLst>
          </p:cNvPr>
          <p:cNvGraphicFramePr>
            <a:graphicFrameLocks noGrp="1"/>
          </p:cNvGraphicFramePr>
          <p:nvPr>
            <p:ph type="chart" sz="quarter" idx="13"/>
            <p:extLst>
              <p:ext uri="{D42A27DB-BD31-4B8C-83A1-F6EECF244321}">
                <p14:modId xmlns:p14="http://schemas.microsoft.com/office/powerpoint/2010/main" val="891342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7ECAF6-56DB-4F00-A5B9-219E00B7C854}"/>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356ABE1A-ACD1-467E-848B-67868D10B6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47408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657</Words>
  <Application>Microsoft Office PowerPoint</Application>
  <PresentationFormat>On-screen Show (4:3)</PresentationFormat>
  <Paragraphs>295</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Monatliches Kurzreporting NSK</vt:lpstr>
      <vt:lpstr>LinkedIn Followers Total | NSK Europe</vt:lpstr>
      <vt:lpstr>LinkedIn Followers Table | NSK Europe</vt:lpstr>
      <vt:lpstr>LinkedIn Key Metrics Table - Post Level | NSK Europe</vt:lpstr>
      <vt:lpstr>LinkedIn Lifetime Page Views | NSK Europe</vt:lpstr>
      <vt:lpstr>LinkedIn Post Reach | NSK Europe</vt:lpstr>
      <vt:lpstr>LinkedIn Posts Tags Distribution | NSK Europe</vt:lpstr>
      <vt:lpstr>LinkedIn Interaction Rate Theme | NSK Europe</vt:lpstr>
      <vt:lpstr>LinkedIn Interaction Rate Form | NSK Europe</vt:lpstr>
      <vt:lpstr>LinkedIn Interaction Rate By Post Type | NSK Europe</vt:lpstr>
      <vt:lpstr>LinkedIn Custom Posts Table | NSK Europe - 1 of 8</vt:lpstr>
      <vt:lpstr>LinkedIn Custom Posts Table | NSK Europe - 2 of 8</vt:lpstr>
      <vt:lpstr>LinkedIn Custom Posts Table | NSK Europe - 3 of 8</vt:lpstr>
      <vt:lpstr>LinkedIn Custom Posts Table | NSK Europe - 4 of 8</vt:lpstr>
      <vt:lpstr>LinkedIn Custom Posts Table | NSK Europe - 5 of 8</vt:lpstr>
      <vt:lpstr>LinkedIn Custom Posts Table | NSK Europe - 6 of 8</vt:lpstr>
      <vt:lpstr>LinkedIn Custom Posts Table | NSK Europe - 7 of 8</vt:lpstr>
      <vt:lpstr>LinkedIn Custom Posts Table | NSK Europe - 8 of 8</vt:lpstr>
      <vt:lpstr>LinkedIn Engagements over Time | NSK Europe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Monatliches Kurzreporting NSK</dc:title>
  <dc:creator>Administrator</dc:creator>
  <cp:lastModifiedBy>Administrator</cp:lastModifiedBy>
  <cp:revision>1</cp:revision>
  <dcterms:created xsi:type="dcterms:W3CDTF">2023-01-04T14:11:02Z</dcterms:created>
  <dcterms:modified xsi:type="dcterms:W3CDTF">2023-01-04T14:11:42Z</dcterms:modified>
</cp:coreProperties>
</file>