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3" r:id="rId17"/>
    <p:sldId id="274" r:id="rId18"/>
    <p:sldId id="275"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optikforum_krumm OFK</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381</c:v>
                </c:pt>
                <c:pt idx="1">
                  <c:v>382</c:v>
                </c:pt>
                <c:pt idx="2">
                  <c:v>383</c:v>
                </c:pt>
                <c:pt idx="3">
                  <c:v>382</c:v>
                </c:pt>
                <c:pt idx="4">
                  <c:v>382</c:v>
                </c:pt>
                <c:pt idx="5">
                  <c:v>380</c:v>
                </c:pt>
                <c:pt idx="6">
                  <c:v>383</c:v>
                </c:pt>
                <c:pt idx="7">
                  <c:v>385</c:v>
                </c:pt>
                <c:pt idx="8">
                  <c:v>386</c:v>
                </c:pt>
                <c:pt idx="9">
                  <c:v>384</c:v>
                </c:pt>
                <c:pt idx="10">
                  <c:v>384</c:v>
                </c:pt>
                <c:pt idx="11">
                  <c:v>385</c:v>
                </c:pt>
                <c:pt idx="12">
                  <c:v>387</c:v>
                </c:pt>
                <c:pt idx="13">
                  <c:v>386</c:v>
                </c:pt>
                <c:pt idx="14">
                  <c:v>391</c:v>
                </c:pt>
                <c:pt idx="15">
                  <c:v>389</c:v>
                </c:pt>
                <c:pt idx="16">
                  <c:v>387</c:v>
                </c:pt>
                <c:pt idx="17">
                  <c:v>391</c:v>
                </c:pt>
                <c:pt idx="18">
                  <c:v>388</c:v>
                </c:pt>
                <c:pt idx="19">
                  <c:v>388</c:v>
                </c:pt>
                <c:pt idx="20">
                  <c:v>390</c:v>
                </c:pt>
                <c:pt idx="21">
                  <c:v>386</c:v>
                </c:pt>
                <c:pt idx="22">
                  <c:v>386</c:v>
                </c:pt>
                <c:pt idx="23">
                  <c:v>388</c:v>
                </c:pt>
                <c:pt idx="24">
                  <c:v>390</c:v>
                </c:pt>
                <c:pt idx="25">
                  <c:v>391</c:v>
                </c:pt>
                <c:pt idx="26">
                  <c:v>391</c:v>
                </c:pt>
                <c:pt idx="27">
                  <c:v>388</c:v>
                </c:pt>
                <c:pt idx="28">
                  <c:v>388</c:v>
                </c:pt>
                <c:pt idx="29">
                  <c:v>389</c:v>
                </c:pt>
                <c:pt idx="30">
                  <c:v>391</c:v>
                </c:pt>
              </c:numCache>
            </c:numRef>
          </c:val>
          <c:smooth val="0"/>
          <c:extLst>
            <c:ext xmlns:c16="http://schemas.microsoft.com/office/drawing/2014/chart" uri="{C3380CC4-5D6E-409C-BE32-E72D297353CC}">
              <c16:uniqueId val="{00000000-FED4-4C5E-95D9-C75D28D6D366}"/>
            </c:ext>
          </c:extLst>
        </c:ser>
        <c:dLbls>
          <c:showLegendKey val="0"/>
          <c:showVal val="0"/>
          <c:showCatName val="0"/>
          <c:showSerName val="0"/>
          <c:showPercent val="0"/>
          <c:showBubbleSize val="0"/>
        </c:dLbls>
        <c:smooth val="0"/>
        <c:axId val="378420808"/>
        <c:axId val="324358168"/>
      </c:lineChart>
      <c:dateAx>
        <c:axId val="378420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358168"/>
        <c:crosses val="autoZero"/>
        <c:auto val="1"/>
        <c:lblOffset val="100"/>
        <c:baseTimeUnit val="days"/>
      </c:dateAx>
      <c:valAx>
        <c:axId val="32435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842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optikforum_krumm OFK</c:v>
                </c:pt>
              </c:strCache>
            </c:strRef>
          </c:cat>
          <c:val>
            <c:numRef>
              <c:f>Sheet1!$B$2</c:f>
              <c:numCache>
                <c:formatCode>General</c:formatCode>
                <c:ptCount val="1"/>
                <c:pt idx="0">
                  <c:v>1</c:v>
                </c:pt>
              </c:numCache>
            </c:numRef>
          </c:val>
          <c:extLst>
            <c:ext xmlns:c16="http://schemas.microsoft.com/office/drawing/2014/chart" uri="{C3380CC4-5D6E-409C-BE32-E72D297353CC}">
              <c16:uniqueId val="{00000000-8F89-4009-ADD4-95BD199AC98B}"/>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optikforum_krumm OFK</c:v>
                </c:pt>
              </c:strCache>
            </c:strRef>
          </c:cat>
          <c:val>
            <c:numRef>
              <c:f>Sheet1!$C$2</c:f>
              <c:numCache>
                <c:formatCode>General</c:formatCode>
                <c:ptCount val="1"/>
                <c:pt idx="0">
                  <c:v>25</c:v>
                </c:pt>
              </c:numCache>
            </c:numRef>
          </c:val>
          <c:extLst>
            <c:ext xmlns:c16="http://schemas.microsoft.com/office/drawing/2014/chart" uri="{C3380CC4-5D6E-409C-BE32-E72D297353CC}">
              <c16:uniqueId val="{00000001-8F89-4009-ADD4-95BD199AC98B}"/>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optikforum_krumm OFK</c:v>
                </c:pt>
              </c:strCache>
            </c:strRef>
          </c:cat>
          <c:val>
            <c:numRef>
              <c:f>Sheet1!$D$2</c:f>
              <c:numCache>
                <c:formatCode>General</c:formatCode>
                <c:ptCount val="1"/>
                <c:pt idx="0">
                  <c:v>65</c:v>
                </c:pt>
              </c:numCache>
            </c:numRef>
          </c:val>
          <c:extLst>
            <c:ext xmlns:c16="http://schemas.microsoft.com/office/drawing/2014/chart" uri="{C3380CC4-5D6E-409C-BE32-E72D297353CC}">
              <c16:uniqueId val="{00000002-8F89-4009-ADD4-95BD199AC98B}"/>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optikforum_krumm OFK</c:v>
                </c:pt>
              </c:strCache>
            </c:strRef>
          </c:cat>
          <c:val>
            <c:numRef>
              <c:f>Sheet1!$E$2</c:f>
              <c:numCache>
                <c:formatCode>General</c:formatCode>
                <c:ptCount val="1"/>
                <c:pt idx="0">
                  <c:v>74</c:v>
                </c:pt>
              </c:numCache>
            </c:numRef>
          </c:val>
          <c:extLst>
            <c:ext xmlns:c16="http://schemas.microsoft.com/office/drawing/2014/chart" uri="{C3380CC4-5D6E-409C-BE32-E72D297353CC}">
              <c16:uniqueId val="{00000003-8F89-4009-ADD4-95BD199AC98B}"/>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optikforum_krumm OFK</c:v>
                </c:pt>
              </c:strCache>
            </c:strRef>
          </c:cat>
          <c:val>
            <c:numRef>
              <c:f>Sheet1!$F$2</c:f>
              <c:numCache>
                <c:formatCode>General</c:formatCode>
                <c:ptCount val="1"/>
                <c:pt idx="0">
                  <c:v>126</c:v>
                </c:pt>
              </c:numCache>
            </c:numRef>
          </c:val>
          <c:extLst>
            <c:ext xmlns:c16="http://schemas.microsoft.com/office/drawing/2014/chart" uri="{C3380CC4-5D6E-409C-BE32-E72D297353CC}">
              <c16:uniqueId val="{00000004-8F89-4009-ADD4-95BD199AC98B}"/>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optikforum_krumm OFK</c:v>
                </c:pt>
              </c:strCache>
            </c:strRef>
          </c:cat>
          <c:val>
            <c:numRef>
              <c:f>Sheet1!$G$2</c:f>
              <c:numCache>
                <c:formatCode>General</c:formatCode>
                <c:ptCount val="1"/>
                <c:pt idx="0">
                  <c:v>51</c:v>
                </c:pt>
              </c:numCache>
            </c:numRef>
          </c:val>
          <c:extLst>
            <c:ext xmlns:c16="http://schemas.microsoft.com/office/drawing/2014/chart" uri="{C3380CC4-5D6E-409C-BE32-E72D297353CC}">
              <c16:uniqueId val="{00000005-8F89-4009-ADD4-95BD199AC98B}"/>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optikforum_krumm OFK</c:v>
                </c:pt>
              </c:strCache>
            </c:strRef>
          </c:cat>
          <c:val>
            <c:numRef>
              <c:f>Sheet1!$H$2</c:f>
              <c:numCache>
                <c:formatCode>General</c:formatCode>
                <c:ptCount val="1"/>
                <c:pt idx="0">
                  <c:v>14</c:v>
                </c:pt>
              </c:numCache>
            </c:numRef>
          </c:val>
          <c:extLst>
            <c:ext xmlns:c16="http://schemas.microsoft.com/office/drawing/2014/chart" uri="{C3380CC4-5D6E-409C-BE32-E72D297353CC}">
              <c16:uniqueId val="{00000006-8F89-4009-ADD4-95BD199AC98B}"/>
            </c:ext>
          </c:extLst>
        </c:ser>
        <c:dLbls>
          <c:showLegendKey val="0"/>
          <c:showVal val="0"/>
          <c:showCatName val="0"/>
          <c:showSerName val="0"/>
          <c:showPercent val="0"/>
          <c:showBubbleSize val="0"/>
        </c:dLbls>
        <c:gapWidth val="219"/>
        <c:overlap val="-27"/>
        <c:axId val="407780320"/>
        <c:axId val="407773760"/>
      </c:barChart>
      <c:catAx>
        <c:axId val="407780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773760"/>
        <c:crosses val="autoZero"/>
        <c:auto val="1"/>
        <c:lblAlgn val="ctr"/>
        <c:lblOffset val="100"/>
        <c:noMultiLvlLbl val="0"/>
      </c:catAx>
      <c:valAx>
        <c:axId val="40777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78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optikforum_krumm OFK</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2</c:v>
                </c:pt>
                <c:pt idx="1">
                  <c:v>1</c:v>
                </c:pt>
                <c:pt idx="2">
                  <c:v>0</c:v>
                </c:pt>
                <c:pt idx="3">
                  <c:v>1</c:v>
                </c:pt>
                <c:pt idx="4">
                  <c:v>0</c:v>
                </c:pt>
                <c:pt idx="5">
                  <c:v>0</c:v>
                </c:pt>
                <c:pt idx="6">
                  <c:v>0</c:v>
                </c:pt>
                <c:pt idx="7">
                  <c:v>2</c:v>
                </c:pt>
                <c:pt idx="8">
                  <c:v>0</c:v>
                </c:pt>
                <c:pt idx="9">
                  <c:v>2</c:v>
                </c:pt>
                <c:pt idx="10">
                  <c:v>0</c:v>
                </c:pt>
                <c:pt idx="11">
                  <c:v>0</c:v>
                </c:pt>
                <c:pt idx="12">
                  <c:v>0</c:v>
                </c:pt>
                <c:pt idx="13">
                  <c:v>2</c:v>
                </c:pt>
                <c:pt idx="14">
                  <c:v>1</c:v>
                </c:pt>
                <c:pt idx="15">
                  <c:v>0</c:v>
                </c:pt>
                <c:pt idx="16">
                  <c:v>0</c:v>
                </c:pt>
                <c:pt idx="17">
                  <c:v>0</c:v>
                </c:pt>
                <c:pt idx="18">
                  <c:v>0</c:v>
                </c:pt>
                <c:pt idx="19">
                  <c:v>0</c:v>
                </c:pt>
                <c:pt idx="20">
                  <c:v>0</c:v>
                </c:pt>
                <c:pt idx="21">
                  <c:v>0</c:v>
                </c:pt>
                <c:pt idx="22">
                  <c:v>1</c:v>
                </c:pt>
                <c:pt idx="23">
                  <c:v>0</c:v>
                </c:pt>
                <c:pt idx="24">
                  <c:v>1</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0-09C3-4F18-BB91-D6B632CAFBDF}"/>
            </c:ext>
          </c:extLst>
        </c:ser>
        <c:dLbls>
          <c:showLegendKey val="0"/>
          <c:showVal val="0"/>
          <c:showCatName val="0"/>
          <c:showSerName val="0"/>
          <c:showPercent val="0"/>
          <c:showBubbleSize val="0"/>
        </c:dLbls>
        <c:smooth val="0"/>
        <c:axId val="407777696"/>
        <c:axId val="407778352"/>
      </c:lineChart>
      <c:dateAx>
        <c:axId val="407777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778352"/>
        <c:crosses val="autoZero"/>
        <c:auto val="1"/>
        <c:lblOffset val="100"/>
        <c:baseTimeUnit val="days"/>
      </c:dateAx>
      <c:valAx>
        <c:axId val="407778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77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optikforum_krumm OFK</c:v>
                </c:pt>
              </c:strCache>
            </c:strRef>
          </c:tx>
          <c:spPr>
            <a:ln w="28575" cap="rnd">
              <a:solidFill>
                <a:schemeClr val="accent1"/>
              </a:solidFill>
              <a:round/>
            </a:ln>
            <a:effectLst/>
          </c:spPr>
          <c:marker>
            <c:symbol val="none"/>
          </c:marker>
          <c:cat>
            <c:numRef>
              <c:f>Sheet1!$A$2:$A$32</c:f>
              <c:numCache>
                <c:formatCode>m/d/yyyy</c:formatCode>
                <c:ptCount val="31"/>
                <c:pt idx="0">
                  <c:v>44682</c:v>
                </c:pt>
                <c:pt idx="1">
                  <c:v>44683</c:v>
                </c:pt>
                <c:pt idx="2">
                  <c:v>44684</c:v>
                </c:pt>
                <c:pt idx="3">
                  <c:v>44685</c:v>
                </c:pt>
                <c:pt idx="4">
                  <c:v>44686</c:v>
                </c:pt>
                <c:pt idx="5">
                  <c:v>44687</c:v>
                </c:pt>
                <c:pt idx="6">
                  <c:v>44688</c:v>
                </c:pt>
                <c:pt idx="7">
                  <c:v>44689</c:v>
                </c:pt>
                <c:pt idx="8">
                  <c:v>44690</c:v>
                </c:pt>
                <c:pt idx="9">
                  <c:v>44691</c:v>
                </c:pt>
                <c:pt idx="10">
                  <c:v>44692</c:v>
                </c:pt>
                <c:pt idx="11">
                  <c:v>44693</c:v>
                </c:pt>
                <c:pt idx="12">
                  <c:v>44694</c:v>
                </c:pt>
                <c:pt idx="13">
                  <c:v>44695</c:v>
                </c:pt>
                <c:pt idx="14">
                  <c:v>44696</c:v>
                </c:pt>
                <c:pt idx="15">
                  <c:v>44697</c:v>
                </c:pt>
                <c:pt idx="16">
                  <c:v>44698</c:v>
                </c:pt>
                <c:pt idx="17">
                  <c:v>44699</c:v>
                </c:pt>
                <c:pt idx="18">
                  <c:v>44700</c:v>
                </c:pt>
                <c:pt idx="19">
                  <c:v>44701</c:v>
                </c:pt>
                <c:pt idx="20">
                  <c:v>44702</c:v>
                </c:pt>
                <c:pt idx="21">
                  <c:v>44703</c:v>
                </c:pt>
                <c:pt idx="22">
                  <c:v>44704</c:v>
                </c:pt>
                <c:pt idx="23">
                  <c:v>44705</c:v>
                </c:pt>
                <c:pt idx="24">
                  <c:v>44706</c:v>
                </c:pt>
                <c:pt idx="25">
                  <c:v>44707</c:v>
                </c:pt>
                <c:pt idx="26">
                  <c:v>44708</c:v>
                </c:pt>
                <c:pt idx="27">
                  <c:v>44709</c:v>
                </c:pt>
                <c:pt idx="28">
                  <c:v>44710</c:v>
                </c:pt>
                <c:pt idx="29">
                  <c:v>44711</c:v>
                </c:pt>
                <c:pt idx="30">
                  <c:v>44712</c:v>
                </c:pt>
              </c:numCache>
            </c:numRef>
          </c:cat>
          <c:val>
            <c:numRef>
              <c:f>Sheet1!$B$2:$B$32</c:f>
              <c:numCache>
                <c:formatCode>General</c:formatCode>
                <c:ptCount val="31"/>
                <c:pt idx="0">
                  <c:v>5</c:v>
                </c:pt>
                <c:pt idx="1">
                  <c:v>1</c:v>
                </c:pt>
                <c:pt idx="2">
                  <c:v>202</c:v>
                </c:pt>
                <c:pt idx="3">
                  <c:v>23</c:v>
                </c:pt>
                <c:pt idx="4">
                  <c:v>7</c:v>
                </c:pt>
                <c:pt idx="5">
                  <c:v>7</c:v>
                </c:pt>
                <c:pt idx="6">
                  <c:v>6</c:v>
                </c:pt>
                <c:pt idx="7">
                  <c:v>3</c:v>
                </c:pt>
                <c:pt idx="8">
                  <c:v>367</c:v>
                </c:pt>
                <c:pt idx="9">
                  <c:v>47</c:v>
                </c:pt>
                <c:pt idx="10">
                  <c:v>366</c:v>
                </c:pt>
                <c:pt idx="11">
                  <c:v>56</c:v>
                </c:pt>
                <c:pt idx="12">
                  <c:v>15</c:v>
                </c:pt>
                <c:pt idx="13">
                  <c:v>6</c:v>
                </c:pt>
                <c:pt idx="14">
                  <c:v>4</c:v>
                </c:pt>
                <c:pt idx="15">
                  <c:v>4</c:v>
                </c:pt>
                <c:pt idx="16">
                  <c:v>3</c:v>
                </c:pt>
                <c:pt idx="17">
                  <c:v>158</c:v>
                </c:pt>
                <c:pt idx="18">
                  <c:v>27</c:v>
                </c:pt>
                <c:pt idx="19">
                  <c:v>12</c:v>
                </c:pt>
                <c:pt idx="20">
                  <c:v>3</c:v>
                </c:pt>
                <c:pt idx="21">
                  <c:v>6</c:v>
                </c:pt>
                <c:pt idx="22">
                  <c:v>1</c:v>
                </c:pt>
                <c:pt idx="23">
                  <c:v>1</c:v>
                </c:pt>
                <c:pt idx="24">
                  <c:v>0</c:v>
                </c:pt>
                <c:pt idx="25">
                  <c:v>144</c:v>
                </c:pt>
                <c:pt idx="26">
                  <c:v>68</c:v>
                </c:pt>
                <c:pt idx="27">
                  <c:v>30</c:v>
                </c:pt>
                <c:pt idx="28">
                  <c:v>15</c:v>
                </c:pt>
                <c:pt idx="29">
                  <c:v>1</c:v>
                </c:pt>
                <c:pt idx="30">
                  <c:v>119</c:v>
                </c:pt>
              </c:numCache>
            </c:numRef>
          </c:val>
          <c:smooth val="0"/>
          <c:extLst>
            <c:ext xmlns:c16="http://schemas.microsoft.com/office/drawing/2014/chart" uri="{C3380CC4-5D6E-409C-BE32-E72D297353CC}">
              <c16:uniqueId val="{00000000-AB2E-4B9B-95A4-F9CFE1538626}"/>
            </c:ext>
          </c:extLst>
        </c:ser>
        <c:dLbls>
          <c:showLegendKey val="0"/>
          <c:showVal val="0"/>
          <c:showCatName val="0"/>
          <c:showSerName val="0"/>
          <c:showPercent val="0"/>
          <c:showBubbleSize val="0"/>
        </c:dLbls>
        <c:smooth val="0"/>
        <c:axId val="407756048"/>
        <c:axId val="407757032"/>
      </c:lineChart>
      <c:dateAx>
        <c:axId val="407756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757032"/>
        <c:crosses val="autoZero"/>
        <c:auto val="1"/>
        <c:lblOffset val="100"/>
        <c:baseTimeUnit val="days"/>
      </c:dateAx>
      <c:valAx>
        <c:axId val="40775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75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Allg.</c:v>
                </c:pt>
                <c:pt idx="1">
                  <c:v>Fakten sehen</c:v>
                </c:pt>
                <c:pt idx="2">
                  <c:v>Feiertag/Wochentag</c:v>
                </c:pt>
                <c:pt idx="3">
                  <c:v>Louis Expertenfrage</c:v>
                </c:pt>
                <c:pt idx="4">
                  <c:v>Monatsbild Landschaft und Co. </c:v>
                </c:pt>
                <c:pt idx="5">
                  <c:v>Krumm Inside</c:v>
                </c:pt>
              </c:strCache>
            </c:strRef>
          </c:cat>
          <c:val>
            <c:numRef>
              <c:f>Sheet1!$A$2:$F$2</c:f>
              <c:numCache>
                <c:formatCode>General</c:formatCode>
                <c:ptCount val="6"/>
                <c:pt idx="0">
                  <c:v>1</c:v>
                </c:pt>
                <c:pt idx="1">
                  <c:v>1</c:v>
                </c:pt>
                <c:pt idx="2">
                  <c:v>1</c:v>
                </c:pt>
                <c:pt idx="3">
                  <c:v>1</c:v>
                </c:pt>
                <c:pt idx="4">
                  <c:v>1</c:v>
                </c:pt>
                <c:pt idx="5">
                  <c:v>2</c:v>
                </c:pt>
              </c:numCache>
            </c:numRef>
          </c:val>
          <c:extLst>
            <c:ext xmlns:c16="http://schemas.microsoft.com/office/drawing/2014/chart" uri="{C3380CC4-5D6E-409C-BE32-E72D297353CC}">
              <c16:uniqueId val="{00000000-E007-432E-8FF9-84464E918EF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text</c:v>
                </c:pt>
                <c:pt idx="1">
                  <c:v>bild</c:v>
                </c:pt>
              </c:strCache>
            </c:strRef>
          </c:cat>
          <c:val>
            <c:numRef>
              <c:f>Sheet1!$A$2:$B$2</c:f>
              <c:numCache>
                <c:formatCode>General</c:formatCode>
                <c:ptCount val="2"/>
                <c:pt idx="0">
                  <c:v>2</c:v>
                </c:pt>
                <c:pt idx="1">
                  <c:v>4</c:v>
                </c:pt>
              </c:numCache>
            </c:numRef>
          </c:val>
          <c:extLst>
            <c:ext xmlns:c16="http://schemas.microsoft.com/office/drawing/2014/chart" uri="{C3380CC4-5D6E-409C-BE32-E72D297353CC}">
              <c16:uniqueId val="{00000000-719A-48D2-B9A2-3FC21EA9C69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55105-2CEF-40EF-8F32-25385976BC05}"/>
              </a:ext>
            </a:extLst>
          </p:cNvPr>
          <p:cNvSpPr>
            <a:spLocks noGrp="1"/>
          </p:cNvSpPr>
          <p:nvPr>
            <p:ph type="ctrTitle"/>
          </p:nvPr>
        </p:nvSpPr>
        <p:spPr/>
        <p:txBody>
          <a:bodyPr/>
          <a:lstStyle/>
          <a:p>
            <a:r>
              <a:rPr lang="en-US"/>
              <a:t>Krumm</a:t>
            </a:r>
          </a:p>
        </p:txBody>
      </p:sp>
      <p:sp>
        <p:nvSpPr>
          <p:cNvPr id="3" name="Subtitle 2">
            <a:extLst>
              <a:ext uri="{FF2B5EF4-FFF2-40B4-BE49-F238E27FC236}">
                <a16:creationId xmlns:a16="http://schemas.microsoft.com/office/drawing/2014/main" id="{CC5E39A2-DC2E-4512-A2DD-FD388AB83292}"/>
              </a:ext>
            </a:extLst>
          </p:cNvPr>
          <p:cNvSpPr>
            <a:spLocks noGrp="1"/>
          </p:cNvSpPr>
          <p:nvPr>
            <p:ph type="subTitle" idx="1"/>
          </p:nvPr>
        </p:nvSpPr>
        <p:spPr/>
        <p:txBody>
          <a:bodyPr/>
          <a:lstStyle/>
          <a:p>
            <a:r>
              <a:rPr lang="en-US"/>
              <a:t>FederhenSchneider</a:t>
            </a:r>
          </a:p>
        </p:txBody>
      </p:sp>
    </p:spTree>
    <p:extLst>
      <p:ext uri="{BB962C8B-B14F-4D97-AF65-F5344CB8AC3E}">
        <p14:creationId xmlns:p14="http://schemas.microsoft.com/office/powerpoint/2010/main" val="3663217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C2396-CBC5-4F00-96B3-43C28E1B2F54}"/>
              </a:ext>
            </a:extLst>
          </p:cNvPr>
          <p:cNvSpPr>
            <a:spLocks noGrp="1"/>
          </p:cNvSpPr>
          <p:nvPr>
            <p:ph type="title"/>
          </p:nvPr>
        </p:nvSpPr>
        <p:spPr/>
        <p:txBody>
          <a:bodyPr/>
          <a:lstStyle/>
          <a:p>
            <a:r>
              <a:rPr lang="en-US"/>
              <a:t>Instagram Followerentwicklung | Krumm</a:t>
            </a:r>
          </a:p>
        </p:txBody>
      </p:sp>
      <p:graphicFrame>
        <p:nvGraphicFramePr>
          <p:cNvPr id="6" name="Chart Placeholder 5">
            <a:extLst>
              <a:ext uri="{FF2B5EF4-FFF2-40B4-BE49-F238E27FC236}">
                <a16:creationId xmlns:a16="http://schemas.microsoft.com/office/drawing/2014/main" id="{5988452E-D4E1-47D0-9EB4-24264F1737B3}"/>
              </a:ext>
            </a:extLst>
          </p:cNvPr>
          <p:cNvGraphicFramePr>
            <a:graphicFrameLocks noGrp="1"/>
          </p:cNvGraphicFramePr>
          <p:nvPr>
            <p:ph type="chart" sz="quarter" idx="13"/>
            <p:extLst>
              <p:ext uri="{D42A27DB-BD31-4B8C-83A1-F6EECF244321}">
                <p14:modId xmlns:p14="http://schemas.microsoft.com/office/powerpoint/2010/main" val="3327595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5EF061-9150-493F-82EA-1FBDF5C9F5F1}"/>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9E62F897-FBFD-470F-A93A-D08AC858D5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1441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6E4CE-90B2-4A70-A3B0-BFAECE8649BA}"/>
              </a:ext>
            </a:extLst>
          </p:cNvPr>
          <p:cNvSpPr>
            <a:spLocks noGrp="1"/>
          </p:cNvSpPr>
          <p:nvPr>
            <p:ph type="title"/>
          </p:nvPr>
        </p:nvSpPr>
        <p:spPr/>
        <p:txBody>
          <a:bodyPr/>
          <a:lstStyle/>
          <a:p>
            <a:r>
              <a:rPr lang="de-DE"/>
              <a:t>Instagram Folllower Alter Zusammensetzung (Gesamt) | Krumm</a:t>
            </a:r>
            <a:endParaRPr lang="en-US"/>
          </a:p>
        </p:txBody>
      </p:sp>
      <p:graphicFrame>
        <p:nvGraphicFramePr>
          <p:cNvPr id="6" name="Chart Placeholder 5">
            <a:extLst>
              <a:ext uri="{FF2B5EF4-FFF2-40B4-BE49-F238E27FC236}">
                <a16:creationId xmlns:a16="http://schemas.microsoft.com/office/drawing/2014/main" id="{6D193D54-803A-4ABF-8AF0-B527D6349AF0}"/>
              </a:ext>
            </a:extLst>
          </p:cNvPr>
          <p:cNvGraphicFramePr>
            <a:graphicFrameLocks noGrp="1"/>
          </p:cNvGraphicFramePr>
          <p:nvPr>
            <p:ph type="chart" sz="quarter" idx="13"/>
            <p:extLst>
              <p:ext uri="{D42A27DB-BD31-4B8C-83A1-F6EECF244321}">
                <p14:modId xmlns:p14="http://schemas.microsoft.com/office/powerpoint/2010/main" val="1343117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7FD476-1535-42F7-983F-65BC0867E409}"/>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2C0AA670-6AD2-40A1-8FA1-D44D2E94C7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4816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83A19-1956-41D1-BA18-E777C5EFA53C}"/>
              </a:ext>
            </a:extLst>
          </p:cNvPr>
          <p:cNvSpPr>
            <a:spLocks noGrp="1"/>
          </p:cNvSpPr>
          <p:nvPr>
            <p:ph type="title"/>
          </p:nvPr>
        </p:nvSpPr>
        <p:spPr/>
        <p:txBody>
          <a:bodyPr/>
          <a:lstStyle/>
          <a:p>
            <a:r>
              <a:rPr lang="en-US"/>
              <a:t>Instagram Gained Followers | Krumm</a:t>
            </a:r>
          </a:p>
        </p:txBody>
      </p:sp>
      <p:graphicFrame>
        <p:nvGraphicFramePr>
          <p:cNvPr id="6" name="Chart Placeholder 5">
            <a:extLst>
              <a:ext uri="{FF2B5EF4-FFF2-40B4-BE49-F238E27FC236}">
                <a16:creationId xmlns:a16="http://schemas.microsoft.com/office/drawing/2014/main" id="{BCEE9642-7436-4CCF-A5B5-039B5B855E0B}"/>
              </a:ext>
            </a:extLst>
          </p:cNvPr>
          <p:cNvGraphicFramePr>
            <a:graphicFrameLocks noGrp="1"/>
          </p:cNvGraphicFramePr>
          <p:nvPr>
            <p:ph type="chart" sz="quarter" idx="13"/>
            <p:extLst>
              <p:ext uri="{D42A27DB-BD31-4B8C-83A1-F6EECF244321}">
                <p14:modId xmlns:p14="http://schemas.microsoft.com/office/powerpoint/2010/main" val="3551182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07539B-2141-4274-959E-A1CDA1667C68}"/>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4CF99B40-BCE9-4FDD-B2B4-87260CFD1D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8694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D862A-ACC3-42BB-853F-24BB3C215FFC}"/>
              </a:ext>
            </a:extLst>
          </p:cNvPr>
          <p:cNvSpPr>
            <a:spLocks noGrp="1"/>
          </p:cNvSpPr>
          <p:nvPr>
            <p:ph type="title"/>
          </p:nvPr>
        </p:nvSpPr>
        <p:spPr/>
        <p:txBody>
          <a:bodyPr/>
          <a:lstStyle/>
          <a:p>
            <a:r>
              <a:rPr lang="en-US"/>
              <a:t>Instagram Reichweite | Krumm</a:t>
            </a:r>
          </a:p>
        </p:txBody>
      </p:sp>
      <p:graphicFrame>
        <p:nvGraphicFramePr>
          <p:cNvPr id="6" name="Chart Placeholder 5">
            <a:extLst>
              <a:ext uri="{FF2B5EF4-FFF2-40B4-BE49-F238E27FC236}">
                <a16:creationId xmlns:a16="http://schemas.microsoft.com/office/drawing/2014/main" id="{3B35D65E-6EF8-4A14-937C-7E10E392D22D}"/>
              </a:ext>
            </a:extLst>
          </p:cNvPr>
          <p:cNvGraphicFramePr>
            <a:graphicFrameLocks noGrp="1"/>
          </p:cNvGraphicFramePr>
          <p:nvPr>
            <p:ph type="chart" sz="quarter" idx="13"/>
            <p:extLst>
              <p:ext uri="{D42A27DB-BD31-4B8C-83A1-F6EECF244321}">
                <p14:modId xmlns:p14="http://schemas.microsoft.com/office/powerpoint/2010/main" val="1732475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A4027C-5D9A-45E6-B423-A5CDFDC1578D}"/>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79AFE08D-8FBD-45FB-B3E6-3A1140CBED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9799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CC442-4FEC-45DC-9B1D-344C6CCCC0D9}"/>
              </a:ext>
            </a:extLst>
          </p:cNvPr>
          <p:cNvSpPr>
            <a:spLocks noGrp="1"/>
          </p:cNvSpPr>
          <p:nvPr>
            <p:ph type="title"/>
          </p:nvPr>
        </p:nvSpPr>
        <p:spPr/>
        <p:txBody>
          <a:bodyPr/>
          <a:lstStyle/>
          <a:p>
            <a:r>
              <a:rPr lang="en-US"/>
              <a:t>Instagram Postform | Krumm</a:t>
            </a:r>
          </a:p>
        </p:txBody>
      </p:sp>
      <p:graphicFrame>
        <p:nvGraphicFramePr>
          <p:cNvPr id="6" name="Chart Placeholder 5">
            <a:extLst>
              <a:ext uri="{FF2B5EF4-FFF2-40B4-BE49-F238E27FC236}">
                <a16:creationId xmlns:a16="http://schemas.microsoft.com/office/drawing/2014/main" id="{B41D069B-6EC3-4403-B54E-56A87D34E1CE}"/>
              </a:ext>
            </a:extLst>
          </p:cNvPr>
          <p:cNvGraphicFramePr>
            <a:graphicFrameLocks noGrp="1"/>
          </p:cNvGraphicFramePr>
          <p:nvPr>
            <p:ph type="chart" sz="quarter" idx="13"/>
            <p:extLst>
              <p:ext uri="{D42A27DB-BD31-4B8C-83A1-F6EECF244321}">
                <p14:modId xmlns:p14="http://schemas.microsoft.com/office/powerpoint/2010/main" val="1242750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BC8796-678A-4E56-A18E-D785D3CFC0A3}"/>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0BA45263-8AF9-40A7-B67E-A8FD2ADD0E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4082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81985-8A29-4A6C-80C6-871DBFB94151}"/>
              </a:ext>
            </a:extLst>
          </p:cNvPr>
          <p:cNvSpPr>
            <a:spLocks noGrp="1"/>
          </p:cNvSpPr>
          <p:nvPr>
            <p:ph type="title"/>
          </p:nvPr>
        </p:nvSpPr>
        <p:spPr/>
        <p:txBody>
          <a:bodyPr/>
          <a:lstStyle/>
          <a:p>
            <a:r>
              <a:rPr lang="en-US"/>
              <a:t>Instagram Postform Contentform | Krumm</a:t>
            </a:r>
          </a:p>
        </p:txBody>
      </p:sp>
      <p:graphicFrame>
        <p:nvGraphicFramePr>
          <p:cNvPr id="6" name="Chart Placeholder 5">
            <a:extLst>
              <a:ext uri="{FF2B5EF4-FFF2-40B4-BE49-F238E27FC236}">
                <a16:creationId xmlns:a16="http://schemas.microsoft.com/office/drawing/2014/main" id="{6F20FDA8-BC6B-4F20-B5B3-60B9495CFE39}"/>
              </a:ext>
            </a:extLst>
          </p:cNvPr>
          <p:cNvGraphicFramePr>
            <a:graphicFrameLocks noGrp="1"/>
          </p:cNvGraphicFramePr>
          <p:nvPr>
            <p:ph type="chart" sz="quarter" idx="13"/>
            <p:extLst>
              <p:ext uri="{D42A27DB-BD31-4B8C-83A1-F6EECF244321}">
                <p14:modId xmlns:p14="http://schemas.microsoft.com/office/powerpoint/2010/main" val="1052657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0BDA7B-3732-4C5C-B227-3C4A37178B4B}"/>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7BA37E7C-6327-496C-887D-83FB9726FB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3438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C6087-06B6-47B2-B8D5-EF2DC10F201F}"/>
              </a:ext>
            </a:extLst>
          </p:cNvPr>
          <p:cNvSpPr>
            <a:spLocks noGrp="1"/>
          </p:cNvSpPr>
          <p:nvPr>
            <p:ph type="title"/>
          </p:nvPr>
        </p:nvSpPr>
        <p:spPr/>
        <p:txBody>
          <a:bodyPr/>
          <a:lstStyle/>
          <a:p>
            <a:r>
              <a:rPr lang="de-DE"/>
              <a:t>Instagram Reichweite -  1, 7, 28 Tage | Krumm</a:t>
            </a:r>
            <a:endParaRPr lang="en-US"/>
          </a:p>
        </p:txBody>
      </p:sp>
      <p:graphicFrame>
        <p:nvGraphicFramePr>
          <p:cNvPr id="5" name="Table Placeholder 4">
            <a:extLst>
              <a:ext uri="{FF2B5EF4-FFF2-40B4-BE49-F238E27FC236}">
                <a16:creationId xmlns:a16="http://schemas.microsoft.com/office/drawing/2014/main" id="{4D4CE75E-78F8-44F8-BF0F-08CCEECDCCEF}"/>
              </a:ext>
            </a:extLst>
          </p:cNvPr>
          <p:cNvGraphicFramePr>
            <a:graphicFrameLocks noGrp="1"/>
          </p:cNvGraphicFramePr>
          <p:nvPr>
            <p:ph type="tbl" sz="quarter" idx="13"/>
            <p:extLst>
              <p:ext uri="{D42A27DB-BD31-4B8C-83A1-F6EECF244321}">
                <p14:modId xmlns:p14="http://schemas.microsoft.com/office/powerpoint/2010/main" val="2892693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25503085"/>
                    </a:ext>
                  </a:extLst>
                </a:gridCol>
                <a:gridCol w="1645920">
                  <a:extLst>
                    <a:ext uri="{9D8B030D-6E8A-4147-A177-3AD203B41FA5}">
                      <a16:colId xmlns:a16="http://schemas.microsoft.com/office/drawing/2014/main" val="155456213"/>
                    </a:ext>
                  </a:extLst>
                </a:gridCol>
                <a:gridCol w="1645920">
                  <a:extLst>
                    <a:ext uri="{9D8B030D-6E8A-4147-A177-3AD203B41FA5}">
                      <a16:colId xmlns:a16="http://schemas.microsoft.com/office/drawing/2014/main" val="1983847135"/>
                    </a:ext>
                  </a:extLst>
                </a:gridCol>
                <a:gridCol w="1645920">
                  <a:extLst>
                    <a:ext uri="{9D8B030D-6E8A-4147-A177-3AD203B41FA5}">
                      <a16:colId xmlns:a16="http://schemas.microsoft.com/office/drawing/2014/main" val="3315729735"/>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3163025500"/>
                  </a:ext>
                </a:extLst>
              </a:tr>
              <a:tr h="370840">
                <a:tc>
                  <a:txBody>
                    <a:bodyPr/>
                    <a:lstStyle/>
                    <a:p>
                      <a:r>
                        <a:rPr lang="en-US" sz="1000"/>
                        <a:t>optikforum_krumm OFK</a:t>
                      </a:r>
                    </a:p>
                  </a:txBody>
                  <a:tcPr/>
                </a:tc>
                <a:tc>
                  <a:txBody>
                    <a:bodyPr/>
                    <a:lstStyle/>
                    <a:p>
                      <a:r>
                        <a:rPr lang="en-US" sz="1000"/>
                        <a:t>119</a:t>
                      </a:r>
                    </a:p>
                  </a:txBody>
                  <a:tcPr/>
                </a:tc>
                <a:tc>
                  <a:txBody>
                    <a:bodyPr/>
                    <a:lstStyle/>
                    <a:p>
                      <a:r>
                        <a:rPr lang="en-US" sz="1000"/>
                        <a:t>244</a:t>
                      </a:r>
                    </a:p>
                  </a:txBody>
                  <a:tcPr/>
                </a:tc>
                <a:tc>
                  <a:txBody>
                    <a:bodyPr/>
                    <a:lstStyle/>
                    <a:p>
                      <a:r>
                        <a:rPr lang="en-US" sz="1000"/>
                        <a:t>782</a:t>
                      </a:r>
                    </a:p>
                  </a:txBody>
                  <a:tcPr/>
                </a:tc>
                <a:extLst>
                  <a:ext uri="{0D108BD9-81ED-4DB2-BD59-A6C34878D82A}">
                    <a16:rowId xmlns:a16="http://schemas.microsoft.com/office/drawing/2014/main" val="2580972314"/>
                  </a:ext>
                </a:extLst>
              </a:tr>
            </a:tbl>
          </a:graphicData>
        </a:graphic>
      </p:graphicFrame>
      <p:sp>
        <p:nvSpPr>
          <p:cNvPr id="4" name="Text Placeholder 3">
            <a:extLst>
              <a:ext uri="{FF2B5EF4-FFF2-40B4-BE49-F238E27FC236}">
                <a16:creationId xmlns:a16="http://schemas.microsoft.com/office/drawing/2014/main" id="{7A0BF377-BEEB-47E3-BAA7-0D54A7D9EC0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539162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B403C-46AC-4D0C-A93F-E391B8622F4E}"/>
              </a:ext>
            </a:extLst>
          </p:cNvPr>
          <p:cNvSpPr>
            <a:spLocks noGrp="1"/>
          </p:cNvSpPr>
          <p:nvPr>
            <p:ph type="title"/>
          </p:nvPr>
        </p:nvSpPr>
        <p:spPr/>
        <p:txBody>
          <a:bodyPr/>
          <a:lstStyle/>
          <a:p>
            <a:r>
              <a:rPr lang="de-DE"/>
              <a:t>Instagram Organische Reichweite - aufsteigend sortiert | Krumm - 1 of 6</a:t>
            </a:r>
            <a:endParaRPr lang="en-US"/>
          </a:p>
        </p:txBody>
      </p:sp>
      <p:graphicFrame>
        <p:nvGraphicFramePr>
          <p:cNvPr id="5" name="Table Placeholder 4">
            <a:extLst>
              <a:ext uri="{FF2B5EF4-FFF2-40B4-BE49-F238E27FC236}">
                <a16:creationId xmlns:a16="http://schemas.microsoft.com/office/drawing/2014/main" id="{F99624EB-898F-47DD-980E-6EBB147033EB}"/>
              </a:ext>
            </a:extLst>
          </p:cNvPr>
          <p:cNvGraphicFramePr>
            <a:graphicFrameLocks noGrp="1"/>
          </p:cNvGraphicFramePr>
          <p:nvPr>
            <p:ph type="tbl" sz="quarter" idx="13"/>
            <p:extLst>
              <p:ext uri="{D42A27DB-BD31-4B8C-83A1-F6EECF244321}">
                <p14:modId xmlns:p14="http://schemas.microsoft.com/office/powerpoint/2010/main" val="2879454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2529448064"/>
                    </a:ext>
                  </a:extLst>
                </a:gridCol>
                <a:gridCol w="2715768">
                  <a:extLst>
                    <a:ext uri="{9D8B030D-6E8A-4147-A177-3AD203B41FA5}">
                      <a16:colId xmlns:a16="http://schemas.microsoft.com/office/drawing/2014/main" val="3995059425"/>
                    </a:ext>
                  </a:extLst>
                </a:gridCol>
                <a:gridCol w="658368">
                  <a:extLst>
                    <a:ext uri="{9D8B030D-6E8A-4147-A177-3AD203B41FA5}">
                      <a16:colId xmlns:a16="http://schemas.microsoft.com/office/drawing/2014/main" val="680020529"/>
                    </a:ext>
                  </a:extLst>
                </a:gridCol>
                <a:gridCol w="658368">
                  <a:extLst>
                    <a:ext uri="{9D8B030D-6E8A-4147-A177-3AD203B41FA5}">
                      <a16:colId xmlns:a16="http://schemas.microsoft.com/office/drawing/2014/main" val="1395824096"/>
                    </a:ext>
                  </a:extLst>
                </a:gridCol>
                <a:gridCol w="658368">
                  <a:extLst>
                    <a:ext uri="{9D8B030D-6E8A-4147-A177-3AD203B41FA5}">
                      <a16:colId xmlns:a16="http://schemas.microsoft.com/office/drawing/2014/main" val="2964690912"/>
                    </a:ext>
                  </a:extLst>
                </a:gridCol>
                <a:gridCol w="658368">
                  <a:extLst>
                    <a:ext uri="{9D8B030D-6E8A-4147-A177-3AD203B41FA5}">
                      <a16:colId xmlns:a16="http://schemas.microsoft.com/office/drawing/2014/main" val="1232427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extLst>
                  <a:ext uri="{0D108BD9-81ED-4DB2-BD59-A6C34878D82A}">
                    <a16:rowId xmlns:a16="http://schemas.microsoft.com/office/drawing/2014/main" val="3740798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optikforum_krumm - 2022-05-09 10:55:37</a:t>
                      </a:r>
                      <a:r>
                        <a:rPr kumimoji="0" lang="de-DE" sz="1000" b="0" i="0" u="none" strike="noStrike" kern="1200" cap="none" spc="0" normalizeH="0" baseline="0" noProof="0">
                          <a:ln>
                            <a:noFill/>
                          </a:ln>
                          <a:solidFill>
                            <a:prstClr val="black"/>
                          </a:solidFill>
                          <a:effectLst/>
                          <a:uLnTx/>
                          <a:uFillTx/>
                          <a:latin typeface="+mn-lt"/>
                          <a:ea typeface="+mn-ea"/>
                          <a:cs typeface="+mn-cs"/>
                        </a:rPr>
                        <a:t>
 Am Samstag war in Netphen Frühlingsbummel. Das Einkaufszentrum war mit Ständen zum verweilen geschmückt. Das Wetter hat viele Besucher gelockt. Wir haben vor unserem Geschäft das @tierheim.siegen mit einem Waffelstand unterstützt. Essen für den guten Zweck war das Motto. Beim Verzehr jeder Waffel wurde die Spendenkasse für das Tierheim gefüllt.
Und bei uns gab es viele glückliche Kundengesichter. 
#glücklich #kunde #motto #spendenaktion #spenden #tierheimsiegen #besucher #frühlingsfest #verkaufsoffener #unterstützung #frühlingsbummel🌷 #netphen #einzelhandel #wetterwarschön #sonne #fahrradfahren #bnipeterpaulrubens #bni #waffeln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https://quintly-image-storage.s3.amazonaws.com/f169b4933e0a390fbab751b363b2e40e/0a6713956d4cce25ed0837c821373f00.jpg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112.43523316062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1121657100"/>
                  </a:ext>
                </a:extLst>
              </a:tr>
            </a:tbl>
          </a:graphicData>
        </a:graphic>
      </p:graphicFrame>
      <p:sp>
        <p:nvSpPr>
          <p:cNvPr id="4" name="Text Placeholder 3">
            <a:extLst>
              <a:ext uri="{FF2B5EF4-FFF2-40B4-BE49-F238E27FC236}">
                <a16:creationId xmlns:a16="http://schemas.microsoft.com/office/drawing/2014/main" id="{27FA03F8-45BA-4013-9FE4-7F82702F1D5F}"/>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943835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6E26D-2320-4674-9497-FD4D32E90762}"/>
              </a:ext>
            </a:extLst>
          </p:cNvPr>
          <p:cNvSpPr>
            <a:spLocks noGrp="1"/>
          </p:cNvSpPr>
          <p:nvPr>
            <p:ph type="title"/>
          </p:nvPr>
        </p:nvSpPr>
        <p:spPr/>
        <p:txBody>
          <a:bodyPr/>
          <a:lstStyle/>
          <a:p>
            <a:r>
              <a:rPr lang="de-DE"/>
              <a:t>Instagram Organische Reichweite - aufsteigend sortiert | Krumm - 2 of 6</a:t>
            </a:r>
            <a:endParaRPr lang="en-US"/>
          </a:p>
        </p:txBody>
      </p:sp>
      <p:graphicFrame>
        <p:nvGraphicFramePr>
          <p:cNvPr id="5" name="Table Placeholder 4">
            <a:extLst>
              <a:ext uri="{FF2B5EF4-FFF2-40B4-BE49-F238E27FC236}">
                <a16:creationId xmlns:a16="http://schemas.microsoft.com/office/drawing/2014/main" id="{C77A3127-A512-4998-A1CF-1E6BC6106CF0}"/>
              </a:ext>
            </a:extLst>
          </p:cNvPr>
          <p:cNvGraphicFramePr>
            <a:graphicFrameLocks noGrp="1"/>
          </p:cNvGraphicFramePr>
          <p:nvPr>
            <p:ph type="tbl" sz="quarter" idx="13"/>
            <p:extLst>
              <p:ext uri="{D42A27DB-BD31-4B8C-83A1-F6EECF244321}">
                <p14:modId xmlns:p14="http://schemas.microsoft.com/office/powerpoint/2010/main" val="1847031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983720406"/>
                    </a:ext>
                  </a:extLst>
                </a:gridCol>
                <a:gridCol w="2715768">
                  <a:extLst>
                    <a:ext uri="{9D8B030D-6E8A-4147-A177-3AD203B41FA5}">
                      <a16:colId xmlns:a16="http://schemas.microsoft.com/office/drawing/2014/main" val="3021409265"/>
                    </a:ext>
                  </a:extLst>
                </a:gridCol>
                <a:gridCol w="658368">
                  <a:extLst>
                    <a:ext uri="{9D8B030D-6E8A-4147-A177-3AD203B41FA5}">
                      <a16:colId xmlns:a16="http://schemas.microsoft.com/office/drawing/2014/main" val="189748098"/>
                    </a:ext>
                  </a:extLst>
                </a:gridCol>
                <a:gridCol w="658368">
                  <a:extLst>
                    <a:ext uri="{9D8B030D-6E8A-4147-A177-3AD203B41FA5}">
                      <a16:colId xmlns:a16="http://schemas.microsoft.com/office/drawing/2014/main" val="744531245"/>
                    </a:ext>
                  </a:extLst>
                </a:gridCol>
                <a:gridCol w="658368">
                  <a:extLst>
                    <a:ext uri="{9D8B030D-6E8A-4147-A177-3AD203B41FA5}">
                      <a16:colId xmlns:a16="http://schemas.microsoft.com/office/drawing/2014/main" val="1584287956"/>
                    </a:ext>
                  </a:extLst>
                </a:gridCol>
                <a:gridCol w="658368">
                  <a:extLst>
                    <a:ext uri="{9D8B030D-6E8A-4147-A177-3AD203B41FA5}">
                      <a16:colId xmlns:a16="http://schemas.microsoft.com/office/drawing/2014/main" val="382438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extLst>
                  <a:ext uri="{0D108BD9-81ED-4DB2-BD59-A6C34878D82A}">
                    <a16:rowId xmlns:a16="http://schemas.microsoft.com/office/drawing/2014/main" val="3220656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optikforum_krumm - 2022-05-11 11:38:04</a:t>
                      </a:r>
                      <a:r>
                        <a:rPr kumimoji="0" lang="de-DE" sz="1000" b="0" i="0" u="none" strike="noStrike" kern="1200" cap="none" spc="0" normalizeH="0" baseline="0" noProof="0">
                          <a:ln>
                            <a:noFill/>
                          </a:ln>
                          <a:solidFill>
                            <a:prstClr val="black"/>
                          </a:solidFill>
                          <a:effectLst/>
                          <a:uLnTx/>
                          <a:uFillTx/>
                          <a:latin typeface="+mn-lt"/>
                          <a:ea typeface="+mn-ea"/>
                          <a:cs typeface="+mn-cs"/>
                        </a:rPr>
                        <a:t>
 Handwerker, wie @crhausmeisterservice oder Mechaniker arbeiten zu 90 % auf Armlänge und oft über Kopf. 
Wenn die Sicht auf die Nähe Altersbedingt Probleme bereitet, wird eine Lesebrille fällig. Mit der Lesebrille auf die Leiter kann gefährlich werden, denn die Sicht zum Boden wird mit Lesebrille unscharf. Eine Kombination aus Fern und Lesebrille, meist die Gleitsichtbrille ist aber auch nicht angenehm. Denn bei über Kopf Arbeiten muss der Handwerker den Kopf so stark überstrecken, dass er die Arbeit kaum ausführen kann. Das liegt daran, dass der Nahbereich bei einer Gleitsichtbrille immer unterhalb der Augenmitte liegt. 
Abhilfe schafft die Sonderanfertigung mit dem sogenannten "Pilotenglas". Hier wird ein zusätzlicher Nahbereich nach oben auf die benötigte Distanz in der Gleitsichtbrille eingearbeitet. So ist das angenehme Arbeiten über Kopf möglich. 
Berufsgruppen, wie Elektriker, Piloten oder Mechaniker haben so die Lösung für ihre relevanten Entfernungen in einer Brille.
#handwerk #überkopf #arbeit #leiter #elektriker #mechaniker #nähe #distanz #malerarbeiten #fensterbau #fensterbauer #pilot #werkzeug #hammer #schraubendreher #zollstock #heizungsbau #badgestaltung #maler #techniker #automechaniker #dachdecker #entfernung 
#optikforumkrummnetphen #dielösung #pilotengläser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https://quintly-image-storage.s3.amazonaws.com/f169b4933e0a390fbab751b363b2e40e/b6ea68a1bddd0be1b8743095321e7e22.jpg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extLst>
                  <a:ext uri="{0D108BD9-81ED-4DB2-BD59-A6C34878D82A}">
                    <a16:rowId xmlns:a16="http://schemas.microsoft.com/office/drawing/2014/main" val="495596593"/>
                  </a:ext>
                </a:extLst>
              </a:tr>
            </a:tbl>
          </a:graphicData>
        </a:graphic>
      </p:graphicFrame>
      <p:sp>
        <p:nvSpPr>
          <p:cNvPr id="4" name="Text Placeholder 3">
            <a:extLst>
              <a:ext uri="{FF2B5EF4-FFF2-40B4-BE49-F238E27FC236}">
                <a16:creationId xmlns:a16="http://schemas.microsoft.com/office/drawing/2014/main" id="{474ED072-942C-41E1-ABDD-F2A07E88993C}"/>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36737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F069E-DF2E-4B6C-AAB4-6097E2AB02E4}"/>
              </a:ext>
            </a:extLst>
          </p:cNvPr>
          <p:cNvSpPr>
            <a:spLocks noGrp="1"/>
          </p:cNvSpPr>
          <p:nvPr>
            <p:ph type="title"/>
          </p:nvPr>
        </p:nvSpPr>
        <p:spPr/>
        <p:txBody>
          <a:bodyPr/>
          <a:lstStyle/>
          <a:p>
            <a:r>
              <a:rPr lang="de-DE"/>
              <a:t>Instagram Organische Reichweite - aufsteigend sortiert | Krumm - 3 of 6</a:t>
            </a:r>
            <a:endParaRPr lang="en-US"/>
          </a:p>
        </p:txBody>
      </p:sp>
      <p:graphicFrame>
        <p:nvGraphicFramePr>
          <p:cNvPr id="5" name="Table Placeholder 4">
            <a:extLst>
              <a:ext uri="{FF2B5EF4-FFF2-40B4-BE49-F238E27FC236}">
                <a16:creationId xmlns:a16="http://schemas.microsoft.com/office/drawing/2014/main" id="{6C01A9EE-6AE0-456C-9863-9463130692CA}"/>
              </a:ext>
            </a:extLst>
          </p:cNvPr>
          <p:cNvGraphicFramePr>
            <a:graphicFrameLocks noGrp="1"/>
          </p:cNvGraphicFramePr>
          <p:nvPr>
            <p:ph type="tbl" sz="quarter" idx="13"/>
            <p:extLst>
              <p:ext uri="{D42A27DB-BD31-4B8C-83A1-F6EECF244321}">
                <p14:modId xmlns:p14="http://schemas.microsoft.com/office/powerpoint/2010/main" val="4134409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23134064"/>
                    </a:ext>
                  </a:extLst>
                </a:gridCol>
                <a:gridCol w="2715768">
                  <a:extLst>
                    <a:ext uri="{9D8B030D-6E8A-4147-A177-3AD203B41FA5}">
                      <a16:colId xmlns:a16="http://schemas.microsoft.com/office/drawing/2014/main" val="3135093378"/>
                    </a:ext>
                  </a:extLst>
                </a:gridCol>
                <a:gridCol w="658368">
                  <a:extLst>
                    <a:ext uri="{9D8B030D-6E8A-4147-A177-3AD203B41FA5}">
                      <a16:colId xmlns:a16="http://schemas.microsoft.com/office/drawing/2014/main" val="2970889904"/>
                    </a:ext>
                  </a:extLst>
                </a:gridCol>
                <a:gridCol w="658368">
                  <a:extLst>
                    <a:ext uri="{9D8B030D-6E8A-4147-A177-3AD203B41FA5}">
                      <a16:colId xmlns:a16="http://schemas.microsoft.com/office/drawing/2014/main" val="359282979"/>
                    </a:ext>
                  </a:extLst>
                </a:gridCol>
                <a:gridCol w="658368">
                  <a:extLst>
                    <a:ext uri="{9D8B030D-6E8A-4147-A177-3AD203B41FA5}">
                      <a16:colId xmlns:a16="http://schemas.microsoft.com/office/drawing/2014/main" val="149321151"/>
                    </a:ext>
                  </a:extLst>
                </a:gridCol>
                <a:gridCol w="658368">
                  <a:extLst>
                    <a:ext uri="{9D8B030D-6E8A-4147-A177-3AD203B41FA5}">
                      <a16:colId xmlns:a16="http://schemas.microsoft.com/office/drawing/2014/main" val="4140735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extLst>
                  <a:ext uri="{0D108BD9-81ED-4DB2-BD59-A6C34878D82A}">
                    <a16:rowId xmlns:a16="http://schemas.microsoft.com/office/drawing/2014/main" val="3233872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optikforum_krumm - 2022-05-03 11:13:21</a:t>
                      </a:r>
                      <a:r>
                        <a:rPr kumimoji="0" lang="de-DE" sz="1000" b="0" i="0" u="none" strike="noStrike" kern="1200" cap="none" spc="0" normalizeH="0" baseline="0" noProof="0">
                          <a:ln>
                            <a:noFill/>
                          </a:ln>
                          <a:solidFill>
                            <a:prstClr val="black"/>
                          </a:solidFill>
                          <a:effectLst/>
                          <a:uLnTx/>
                          <a:uFillTx/>
                          <a:latin typeface="+mn-lt"/>
                          <a:ea typeface="+mn-ea"/>
                          <a:cs typeface="+mn-cs"/>
                        </a:rPr>
                        <a:t>
 Am Sonntag war Tag der Arbeit. Es gibt so viele schöne Ziele im Siegerland. Einfach mal abschalten, und einen Gang runter schalten. Dann kommt man den Berg auch gut hoch.😁😉😉🚵‍♂️
#abschalten #gang #schaltung #fahrrad #fahrradhelm #ausflug #siegerland #nrw #rothaarsteig #bike #ziel #tour #fitness #fitnessgirl #landschaft #tagderarbeit #optikforumkrummnetphen #sportlich #sportbrille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https://quintly-image-storage.s3.amazonaws.com/f169b4933e0a390fbab751b363b2e40e/9722528e12268ed29e477e2b8880187a.jpg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62.140992167102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a:t>
                      </a:r>
                    </a:p>
                  </a:txBody>
                  <a:tcPr/>
                </a:tc>
                <a:extLst>
                  <a:ext uri="{0D108BD9-81ED-4DB2-BD59-A6C34878D82A}">
                    <a16:rowId xmlns:a16="http://schemas.microsoft.com/office/drawing/2014/main" val="4042374208"/>
                  </a:ext>
                </a:extLst>
              </a:tr>
            </a:tbl>
          </a:graphicData>
        </a:graphic>
      </p:graphicFrame>
      <p:sp>
        <p:nvSpPr>
          <p:cNvPr id="4" name="Text Placeholder 3">
            <a:extLst>
              <a:ext uri="{FF2B5EF4-FFF2-40B4-BE49-F238E27FC236}">
                <a16:creationId xmlns:a16="http://schemas.microsoft.com/office/drawing/2014/main" id="{BF5EBBF1-557F-4F6F-A2BB-ACD568BB1645}"/>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729909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04847-A24B-4CE9-8CEF-E71612B952B5}"/>
              </a:ext>
            </a:extLst>
          </p:cNvPr>
          <p:cNvSpPr>
            <a:spLocks noGrp="1"/>
          </p:cNvSpPr>
          <p:nvPr>
            <p:ph type="title"/>
          </p:nvPr>
        </p:nvSpPr>
        <p:spPr/>
        <p:txBody>
          <a:bodyPr/>
          <a:lstStyle/>
          <a:p>
            <a:r>
              <a:rPr lang="de-DE"/>
              <a:t>Instagram Organische Reichweite - aufsteigend sortiert | Krumm - 4 of 6</a:t>
            </a:r>
            <a:endParaRPr lang="en-US"/>
          </a:p>
        </p:txBody>
      </p:sp>
      <p:graphicFrame>
        <p:nvGraphicFramePr>
          <p:cNvPr id="5" name="Table Placeholder 4">
            <a:extLst>
              <a:ext uri="{FF2B5EF4-FFF2-40B4-BE49-F238E27FC236}">
                <a16:creationId xmlns:a16="http://schemas.microsoft.com/office/drawing/2014/main" id="{64F18CC1-6734-4788-8548-05A2B85670AC}"/>
              </a:ext>
            </a:extLst>
          </p:cNvPr>
          <p:cNvGraphicFramePr>
            <a:graphicFrameLocks noGrp="1"/>
          </p:cNvGraphicFramePr>
          <p:nvPr>
            <p:ph type="tbl" sz="quarter" idx="13"/>
            <p:extLst>
              <p:ext uri="{D42A27DB-BD31-4B8C-83A1-F6EECF244321}">
                <p14:modId xmlns:p14="http://schemas.microsoft.com/office/powerpoint/2010/main" val="1635616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788001799"/>
                    </a:ext>
                  </a:extLst>
                </a:gridCol>
                <a:gridCol w="2715768">
                  <a:extLst>
                    <a:ext uri="{9D8B030D-6E8A-4147-A177-3AD203B41FA5}">
                      <a16:colId xmlns:a16="http://schemas.microsoft.com/office/drawing/2014/main" val="1538049156"/>
                    </a:ext>
                  </a:extLst>
                </a:gridCol>
                <a:gridCol w="658368">
                  <a:extLst>
                    <a:ext uri="{9D8B030D-6E8A-4147-A177-3AD203B41FA5}">
                      <a16:colId xmlns:a16="http://schemas.microsoft.com/office/drawing/2014/main" val="3606801773"/>
                    </a:ext>
                  </a:extLst>
                </a:gridCol>
                <a:gridCol w="658368">
                  <a:extLst>
                    <a:ext uri="{9D8B030D-6E8A-4147-A177-3AD203B41FA5}">
                      <a16:colId xmlns:a16="http://schemas.microsoft.com/office/drawing/2014/main" val="3373042447"/>
                    </a:ext>
                  </a:extLst>
                </a:gridCol>
                <a:gridCol w="658368">
                  <a:extLst>
                    <a:ext uri="{9D8B030D-6E8A-4147-A177-3AD203B41FA5}">
                      <a16:colId xmlns:a16="http://schemas.microsoft.com/office/drawing/2014/main" val="1698907232"/>
                    </a:ext>
                  </a:extLst>
                </a:gridCol>
                <a:gridCol w="658368">
                  <a:extLst>
                    <a:ext uri="{9D8B030D-6E8A-4147-A177-3AD203B41FA5}">
                      <a16:colId xmlns:a16="http://schemas.microsoft.com/office/drawing/2014/main" val="307403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extLst>
                  <a:ext uri="{0D108BD9-81ED-4DB2-BD59-A6C34878D82A}">
                    <a16:rowId xmlns:a16="http://schemas.microsoft.com/office/drawing/2014/main" val="3765792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optikforum_krumm - 2022-05-26 19:00:30</a:t>
                      </a:r>
                      <a:r>
                        <a:rPr kumimoji="0" lang="de-DE" sz="1000" b="0" i="0" u="none" strike="noStrike" kern="1200" cap="none" spc="0" normalizeH="0" baseline="0" noProof="0">
                          <a:ln>
                            <a:noFill/>
                          </a:ln>
                          <a:solidFill>
                            <a:prstClr val="black"/>
                          </a:solidFill>
                          <a:effectLst/>
                          <a:uLnTx/>
                          <a:uFillTx/>
                          <a:latin typeface="+mn-lt"/>
                          <a:ea typeface="+mn-ea"/>
                          <a:cs typeface="+mn-cs"/>
                        </a:rPr>
                        <a:t>
 Anatomisch bedingt gibt es Krankheiten, die bei Mann und Frau unterschiedlich auftreten. Es gibt Krankheiten, von denen beide Geschlechter betroffen sein können, Männer aber offensichtlich eher von Bluthochdruck, rheumatischen Erkrankungen und Herzinfarkt betroffen sind als Frauen. Bei Bluthochdruck entstehen Durchblutungsstörungen, die die Gefäße im Auge verkalken lassen. Verminderte Durchblutung führt zur geringer Sauerstoffversorgung und kann zu Gesichtsfeldausfällen führen.
Augenschmerzen, Augenflimmern sind einige wenige Begleiterscheinungen von Bluthochdruck. 
#männertag #vatertag #gesichtsfeldausfall
#gesichter #augencheck #augenschmerzen #sauerstoffversorgung #durchblutung #gefäß #begleiterscheinungen #nebenwirkung #herzinfarkt #mann #frau #anatomy #anatomie #flimmern #augenflimmern #bluthochdruck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https://quintly-image-storage.s3.amazonaws.com/f169b4933e0a390fbab751b363b2e40e/65f8bb912a7fd3a6d226e9885790c7ad.jpg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53.452685421995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extLst>
                  <a:ext uri="{0D108BD9-81ED-4DB2-BD59-A6C34878D82A}">
                    <a16:rowId xmlns:a16="http://schemas.microsoft.com/office/drawing/2014/main" val="4129765324"/>
                  </a:ext>
                </a:extLst>
              </a:tr>
            </a:tbl>
          </a:graphicData>
        </a:graphic>
      </p:graphicFrame>
      <p:sp>
        <p:nvSpPr>
          <p:cNvPr id="4" name="Text Placeholder 3">
            <a:extLst>
              <a:ext uri="{FF2B5EF4-FFF2-40B4-BE49-F238E27FC236}">
                <a16:creationId xmlns:a16="http://schemas.microsoft.com/office/drawing/2014/main" id="{98693DAB-3F22-4FB6-A3FC-7885C0EDBCBE}"/>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4691386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759EA-1389-441A-B2B5-0F8EE408955E}"/>
              </a:ext>
            </a:extLst>
          </p:cNvPr>
          <p:cNvSpPr>
            <a:spLocks noGrp="1"/>
          </p:cNvSpPr>
          <p:nvPr>
            <p:ph type="title"/>
          </p:nvPr>
        </p:nvSpPr>
        <p:spPr/>
        <p:txBody>
          <a:bodyPr/>
          <a:lstStyle/>
          <a:p>
            <a:r>
              <a:rPr lang="de-DE"/>
              <a:t>Instagram Organische Reichweite - aufsteigend sortiert | Krumm - 5 of 6</a:t>
            </a:r>
            <a:endParaRPr lang="en-US"/>
          </a:p>
        </p:txBody>
      </p:sp>
      <p:graphicFrame>
        <p:nvGraphicFramePr>
          <p:cNvPr id="5" name="Table Placeholder 4">
            <a:extLst>
              <a:ext uri="{FF2B5EF4-FFF2-40B4-BE49-F238E27FC236}">
                <a16:creationId xmlns:a16="http://schemas.microsoft.com/office/drawing/2014/main" id="{6348AFBC-F55A-4838-9D9A-6EA81698FDD9}"/>
              </a:ext>
            </a:extLst>
          </p:cNvPr>
          <p:cNvGraphicFramePr>
            <a:graphicFrameLocks noGrp="1"/>
          </p:cNvGraphicFramePr>
          <p:nvPr>
            <p:ph type="tbl" sz="quarter" idx="13"/>
            <p:extLst>
              <p:ext uri="{D42A27DB-BD31-4B8C-83A1-F6EECF244321}">
                <p14:modId xmlns:p14="http://schemas.microsoft.com/office/powerpoint/2010/main" val="842256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85392887"/>
                    </a:ext>
                  </a:extLst>
                </a:gridCol>
                <a:gridCol w="2715768">
                  <a:extLst>
                    <a:ext uri="{9D8B030D-6E8A-4147-A177-3AD203B41FA5}">
                      <a16:colId xmlns:a16="http://schemas.microsoft.com/office/drawing/2014/main" val="1606525366"/>
                    </a:ext>
                  </a:extLst>
                </a:gridCol>
                <a:gridCol w="658368">
                  <a:extLst>
                    <a:ext uri="{9D8B030D-6E8A-4147-A177-3AD203B41FA5}">
                      <a16:colId xmlns:a16="http://schemas.microsoft.com/office/drawing/2014/main" val="3334172181"/>
                    </a:ext>
                  </a:extLst>
                </a:gridCol>
                <a:gridCol w="658368">
                  <a:extLst>
                    <a:ext uri="{9D8B030D-6E8A-4147-A177-3AD203B41FA5}">
                      <a16:colId xmlns:a16="http://schemas.microsoft.com/office/drawing/2014/main" val="4272533874"/>
                    </a:ext>
                  </a:extLst>
                </a:gridCol>
                <a:gridCol w="658368">
                  <a:extLst>
                    <a:ext uri="{9D8B030D-6E8A-4147-A177-3AD203B41FA5}">
                      <a16:colId xmlns:a16="http://schemas.microsoft.com/office/drawing/2014/main" val="2474653362"/>
                    </a:ext>
                  </a:extLst>
                </a:gridCol>
                <a:gridCol w="658368">
                  <a:extLst>
                    <a:ext uri="{9D8B030D-6E8A-4147-A177-3AD203B41FA5}">
                      <a16:colId xmlns:a16="http://schemas.microsoft.com/office/drawing/2014/main" val="167380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extLst>
                  <a:ext uri="{0D108BD9-81ED-4DB2-BD59-A6C34878D82A}">
                    <a16:rowId xmlns:a16="http://schemas.microsoft.com/office/drawing/2014/main" val="2792340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optikforum_krumm - 2022-05-18 14:42:29</a:t>
                      </a:r>
                      <a:r>
                        <a:rPr kumimoji="0" lang="de-DE" sz="1000" b="0" i="0" u="none" strike="noStrike" kern="1200" cap="none" spc="0" normalizeH="0" baseline="0" noProof="0">
                          <a:ln>
                            <a:noFill/>
                          </a:ln>
                          <a:solidFill>
                            <a:prstClr val="black"/>
                          </a:solidFill>
                          <a:effectLst/>
                          <a:uLnTx/>
                          <a:uFillTx/>
                          <a:latin typeface="+mn-lt"/>
                          <a:ea typeface="+mn-ea"/>
                          <a:cs typeface="+mn-cs"/>
                        </a:rPr>
                        <a:t>
 Fisch wie Makrele, Hering, Seefisch, Lachs, Sardellen oder Tunfisch enthalten wertvolle Omega-3-Fettsäuren und sind sehr gesund für unsere Augen. Diese verflüssigen unser Blut und erhöhen auch den Blutdurchfluss im Auge. Eine gute Durchblutung kann vor der Entstehung krankhafter Gefäße und Entzündungen der Netzhaut schützen. Ebenfalls können diese Fettsäuren die Augen vor Trockenheit schützen und das Risiko an AMD oder grünem Star zu erkranken minimieren. 
#makrele #fisch #lachs #seelachs #meeresfrüchte #hering #blut #durchblutung #gefässe #fettsäuren #entzündungen #trockenheit #erkrankungen #amd #grünerstar #glaukom #essen #meer #trockeneaugen #schutz #omega3fettsäuren #risiko
#ernährung #optikforumkrummnetphen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https://quintly-image-storage.s3.amazonaws.com/f169b4933e0a390fbab751b363b2e40e/eb53b2540141e901115570ee4202eb60.jpg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40.409207161125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extLst>
                  <a:ext uri="{0D108BD9-81ED-4DB2-BD59-A6C34878D82A}">
                    <a16:rowId xmlns:a16="http://schemas.microsoft.com/office/drawing/2014/main" val="1630758418"/>
                  </a:ext>
                </a:extLst>
              </a:tr>
            </a:tbl>
          </a:graphicData>
        </a:graphic>
      </p:graphicFrame>
      <p:sp>
        <p:nvSpPr>
          <p:cNvPr id="4" name="Text Placeholder 3">
            <a:extLst>
              <a:ext uri="{FF2B5EF4-FFF2-40B4-BE49-F238E27FC236}">
                <a16:creationId xmlns:a16="http://schemas.microsoft.com/office/drawing/2014/main" id="{8738CA1F-0200-41A0-811F-A18E3D004248}"/>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461892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5DB65-7439-4DCA-99B0-BE0D7A261478}"/>
              </a:ext>
            </a:extLst>
          </p:cNvPr>
          <p:cNvSpPr>
            <a:spLocks noGrp="1"/>
          </p:cNvSpPr>
          <p:nvPr>
            <p:ph type="title"/>
          </p:nvPr>
        </p:nvSpPr>
        <p:spPr/>
        <p:txBody>
          <a:bodyPr/>
          <a:lstStyle/>
          <a:p>
            <a:r>
              <a:rPr lang="de-DE"/>
              <a:t>Instagram Organische Reichweite - aufsteigend sortiert | Krumm - 6 of 6</a:t>
            </a:r>
            <a:endParaRPr lang="en-US"/>
          </a:p>
        </p:txBody>
      </p:sp>
      <p:graphicFrame>
        <p:nvGraphicFramePr>
          <p:cNvPr id="5" name="Table Placeholder 4">
            <a:extLst>
              <a:ext uri="{FF2B5EF4-FFF2-40B4-BE49-F238E27FC236}">
                <a16:creationId xmlns:a16="http://schemas.microsoft.com/office/drawing/2014/main" id="{D95F2249-C652-4459-BD77-1A53334AAFEA}"/>
              </a:ext>
            </a:extLst>
          </p:cNvPr>
          <p:cNvGraphicFramePr>
            <a:graphicFrameLocks noGrp="1"/>
          </p:cNvGraphicFramePr>
          <p:nvPr>
            <p:ph type="tbl" sz="quarter" idx="13"/>
            <p:extLst>
              <p:ext uri="{D42A27DB-BD31-4B8C-83A1-F6EECF244321}">
                <p14:modId xmlns:p14="http://schemas.microsoft.com/office/powerpoint/2010/main" val="3194518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128986704"/>
                    </a:ext>
                  </a:extLst>
                </a:gridCol>
                <a:gridCol w="2715768">
                  <a:extLst>
                    <a:ext uri="{9D8B030D-6E8A-4147-A177-3AD203B41FA5}">
                      <a16:colId xmlns:a16="http://schemas.microsoft.com/office/drawing/2014/main" val="27862942"/>
                    </a:ext>
                  </a:extLst>
                </a:gridCol>
                <a:gridCol w="658368">
                  <a:extLst>
                    <a:ext uri="{9D8B030D-6E8A-4147-A177-3AD203B41FA5}">
                      <a16:colId xmlns:a16="http://schemas.microsoft.com/office/drawing/2014/main" val="2999562621"/>
                    </a:ext>
                  </a:extLst>
                </a:gridCol>
                <a:gridCol w="658368">
                  <a:extLst>
                    <a:ext uri="{9D8B030D-6E8A-4147-A177-3AD203B41FA5}">
                      <a16:colId xmlns:a16="http://schemas.microsoft.com/office/drawing/2014/main" val="1347260803"/>
                    </a:ext>
                  </a:extLst>
                </a:gridCol>
                <a:gridCol w="658368">
                  <a:extLst>
                    <a:ext uri="{9D8B030D-6E8A-4147-A177-3AD203B41FA5}">
                      <a16:colId xmlns:a16="http://schemas.microsoft.com/office/drawing/2014/main" val="3320961829"/>
                    </a:ext>
                  </a:extLst>
                </a:gridCol>
                <a:gridCol w="658368">
                  <a:extLst>
                    <a:ext uri="{9D8B030D-6E8A-4147-A177-3AD203B41FA5}">
                      <a16:colId xmlns:a16="http://schemas.microsoft.com/office/drawing/2014/main" val="1375834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ER</a:t>
                      </a:r>
                    </a:p>
                  </a:txBody>
                  <a:tcPr/>
                </a:tc>
                <a:extLst>
                  <a:ext uri="{0D108BD9-81ED-4DB2-BD59-A6C34878D82A}">
                    <a16:rowId xmlns:a16="http://schemas.microsoft.com/office/drawing/2014/main" val="4242741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optikforum_krumm - 2022-05-31 16:45:07</a:t>
                      </a:r>
                      <a:r>
                        <a:rPr kumimoji="0" lang="de-DE" sz="1000" b="0" i="0" u="none" strike="noStrike" kern="1200" cap="none" spc="0" normalizeH="0" baseline="0" noProof="0">
                          <a:ln>
                            <a:noFill/>
                          </a:ln>
                          <a:solidFill>
                            <a:prstClr val="black"/>
                          </a:solidFill>
                          <a:effectLst/>
                          <a:uLnTx/>
                          <a:uFillTx/>
                          <a:latin typeface="+mn-lt"/>
                          <a:ea typeface="+mn-ea"/>
                          <a:cs typeface="+mn-cs"/>
                        </a:rPr>
                        <a:t>
 Eine Farbenblindheit kann sich entwickeln, wenn man mehr als 20 Zigaretten am Tag raucht.  Chemikalien wie Kohlenstoffdisulfid und Styrol, die in Zigaretten enthalten sind, können die Sehkraft und das Farbsehen ebenfalls schädigen. Zigarettenrauch, der ins Auge gelangt enthält Eisen, gelangt in die Zellen der Hornhaut und kann diese absterben lassen. 
#zigarette
#rauchen #farbblindheit #farbenprächtig #bunt #hornhaut #cornea #eye #chemikalien #rauch #zellen #schaden #ungesund #eisen #kohlenstoff #filter #weltnichtrauchertag #zigarettenrauch #ezigarette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https://quintly-image-storage.s3.amazonaws.com/f169b4933e0a390fbab751b363b2e40e/50dbd27804f1ec0bd57ad80c2e1b9d0e.jpg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28.900255754476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extLst>
                  <a:ext uri="{0D108BD9-81ED-4DB2-BD59-A6C34878D82A}">
                    <a16:rowId xmlns:a16="http://schemas.microsoft.com/office/drawing/2014/main" val="4143766523"/>
                  </a:ext>
                </a:extLst>
              </a:tr>
            </a:tbl>
          </a:graphicData>
        </a:graphic>
      </p:graphicFrame>
      <p:sp>
        <p:nvSpPr>
          <p:cNvPr id="4" name="Text Placeholder 3">
            <a:extLst>
              <a:ext uri="{FF2B5EF4-FFF2-40B4-BE49-F238E27FC236}">
                <a16:creationId xmlns:a16="http://schemas.microsoft.com/office/drawing/2014/main" id="{2F68665D-DC7F-4E6C-B6D4-8F45791240E8}"/>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765299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D897D-DD5B-41F5-AB27-76707E5930C2}"/>
              </a:ext>
            </a:extLst>
          </p:cNvPr>
          <p:cNvSpPr>
            <a:spLocks noGrp="1"/>
          </p:cNvSpPr>
          <p:nvPr>
            <p:ph type="title"/>
          </p:nvPr>
        </p:nvSpPr>
        <p:spPr/>
        <p:txBody>
          <a:bodyPr/>
          <a:lstStyle/>
          <a:p>
            <a:r>
              <a:rPr lang="en-US"/>
              <a:t>Instagram Storythemen Reichweite | Krumm</a:t>
            </a:r>
          </a:p>
        </p:txBody>
      </p:sp>
      <p:graphicFrame>
        <p:nvGraphicFramePr>
          <p:cNvPr id="5" name="Table Placeholder 4">
            <a:extLst>
              <a:ext uri="{FF2B5EF4-FFF2-40B4-BE49-F238E27FC236}">
                <a16:creationId xmlns:a16="http://schemas.microsoft.com/office/drawing/2014/main" id="{3B1594BC-DEE0-4568-881B-C008063BC423}"/>
              </a:ext>
            </a:extLst>
          </p:cNvPr>
          <p:cNvGraphicFramePr>
            <a:graphicFrameLocks noGrp="1"/>
          </p:cNvGraphicFramePr>
          <p:nvPr>
            <p:ph type="tbl" sz="quarter" idx="13"/>
            <p:extLst>
              <p:ext uri="{D42A27DB-BD31-4B8C-83A1-F6EECF244321}">
                <p14:modId xmlns:p14="http://schemas.microsoft.com/office/powerpoint/2010/main" val="1232453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74993109"/>
                    </a:ext>
                  </a:extLst>
                </a:gridCol>
                <a:gridCol w="1316736">
                  <a:extLst>
                    <a:ext uri="{9D8B030D-6E8A-4147-A177-3AD203B41FA5}">
                      <a16:colId xmlns:a16="http://schemas.microsoft.com/office/drawing/2014/main" val="1799142473"/>
                    </a:ext>
                  </a:extLst>
                </a:gridCol>
                <a:gridCol w="1316736">
                  <a:extLst>
                    <a:ext uri="{9D8B030D-6E8A-4147-A177-3AD203B41FA5}">
                      <a16:colId xmlns:a16="http://schemas.microsoft.com/office/drawing/2014/main" val="2222708326"/>
                    </a:ext>
                  </a:extLst>
                </a:gridCol>
                <a:gridCol w="1316736">
                  <a:extLst>
                    <a:ext uri="{9D8B030D-6E8A-4147-A177-3AD203B41FA5}">
                      <a16:colId xmlns:a16="http://schemas.microsoft.com/office/drawing/2014/main" val="3977994797"/>
                    </a:ext>
                  </a:extLst>
                </a:gridCol>
                <a:gridCol w="2715768">
                  <a:extLst>
                    <a:ext uri="{9D8B030D-6E8A-4147-A177-3AD203B41FA5}">
                      <a16:colId xmlns:a16="http://schemas.microsoft.com/office/drawing/2014/main" val="1524661058"/>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Impressions (Avg. Oganic)</a:t>
                      </a:r>
                    </a:p>
                  </a:txBody>
                  <a:tcPr/>
                </a:tc>
                <a:tc>
                  <a:txBody>
                    <a:bodyPr/>
                    <a:lstStyle/>
                    <a:p>
                      <a:r>
                        <a:rPr lang="en-US" sz="1000"/>
                        <a:t>Reach (Avg. Oganic)</a:t>
                      </a:r>
                    </a:p>
                  </a:txBody>
                  <a:tcPr/>
                </a:tc>
                <a:tc>
                  <a:txBody>
                    <a:bodyPr/>
                    <a:lstStyle/>
                    <a:p>
                      <a:r>
                        <a:rPr lang="en-US" sz="1000"/>
                        <a:t>Avg. Interaction-Rate</a:t>
                      </a:r>
                    </a:p>
                  </a:txBody>
                  <a:tcPr/>
                </a:tc>
                <a:extLst>
                  <a:ext uri="{0D108BD9-81ED-4DB2-BD59-A6C34878D82A}">
                    <a16:rowId xmlns:a16="http://schemas.microsoft.com/office/drawing/2014/main" val="4258612053"/>
                  </a:ext>
                </a:extLst>
              </a:tr>
              <a:tr h="370840">
                <a:tc>
                  <a:txBody>
                    <a:bodyPr/>
                    <a:lstStyle/>
                    <a:p>
                      <a:r>
                        <a:rPr lang="en-US" sz="1000"/>
                        <a:t>Story</a:t>
                      </a:r>
                    </a:p>
                  </a:txBody>
                  <a:tcPr/>
                </a:tc>
                <a:tc>
                  <a:txBody>
                    <a:bodyPr/>
                    <a:lstStyle/>
                    <a:p>
                      <a:r>
                        <a:rPr lang="en-US" sz="1000"/>
                        <a:t>3</a:t>
                      </a:r>
                    </a:p>
                  </a:txBody>
                  <a:tcPr/>
                </a:tc>
                <a:tc>
                  <a:txBody>
                    <a:bodyPr/>
                    <a:lstStyle/>
                    <a:p>
                      <a:r>
                        <a:rPr lang="en-US" sz="1000"/>
                        <a:t>100</a:t>
                      </a:r>
                    </a:p>
                  </a:txBody>
                  <a:tcPr/>
                </a:tc>
                <a:tc>
                  <a:txBody>
                    <a:bodyPr/>
                    <a:lstStyle/>
                    <a:p>
                      <a:r>
                        <a:rPr lang="en-US" sz="1000"/>
                        <a:t>99</a:t>
                      </a:r>
                    </a:p>
                  </a:txBody>
                  <a:tcPr/>
                </a:tc>
                <a:tc>
                  <a:txBody>
                    <a:bodyPr/>
                    <a:lstStyle/>
                    <a:p>
                      <a:r>
                        <a:rPr lang="en-US" sz="1000"/>
                        <a:t>0.6874 %</a:t>
                      </a:r>
                    </a:p>
                  </a:txBody>
                  <a:tcPr/>
                </a:tc>
                <a:extLst>
                  <a:ext uri="{0D108BD9-81ED-4DB2-BD59-A6C34878D82A}">
                    <a16:rowId xmlns:a16="http://schemas.microsoft.com/office/drawing/2014/main" val="81217623"/>
                  </a:ext>
                </a:extLst>
              </a:tr>
              <a:tr h="370840">
                <a:tc>
                  <a:txBody>
                    <a:bodyPr/>
                    <a:lstStyle/>
                    <a:p>
                      <a:r>
                        <a:rPr lang="en-US" sz="1000"/>
                        <a:t>Louis Expertenfrage</a:t>
                      </a:r>
                    </a:p>
                  </a:txBody>
                  <a:tcPr/>
                </a:tc>
                <a:tc>
                  <a:txBody>
                    <a:bodyPr/>
                    <a:lstStyle/>
                    <a:p>
                      <a:r>
                        <a:rPr lang="en-US" sz="1000"/>
                        <a:t>1</a:t>
                      </a:r>
                    </a:p>
                  </a:txBody>
                  <a:tcPr/>
                </a:tc>
                <a:tc>
                  <a:txBody>
                    <a:bodyPr/>
                    <a:lstStyle/>
                    <a:p>
                      <a:r>
                        <a:rPr lang="en-US" sz="1000"/>
                        <a:t>95</a:t>
                      </a:r>
                    </a:p>
                  </a:txBody>
                  <a:tcPr/>
                </a:tc>
                <a:tc>
                  <a:txBody>
                    <a:bodyPr/>
                    <a:lstStyle/>
                    <a:p>
                      <a:r>
                        <a:rPr lang="en-US" sz="1000"/>
                        <a:t>95</a:t>
                      </a:r>
                    </a:p>
                  </a:txBody>
                  <a:tcPr/>
                </a:tc>
                <a:tc>
                  <a:txBody>
                    <a:bodyPr/>
                    <a:lstStyle/>
                    <a:p>
                      <a:r>
                        <a:rPr lang="en-US" sz="1000"/>
                        <a:t>0.6105 %</a:t>
                      </a:r>
                    </a:p>
                  </a:txBody>
                  <a:tcPr/>
                </a:tc>
                <a:extLst>
                  <a:ext uri="{0D108BD9-81ED-4DB2-BD59-A6C34878D82A}">
                    <a16:rowId xmlns:a16="http://schemas.microsoft.com/office/drawing/2014/main" val="715055254"/>
                  </a:ext>
                </a:extLst>
              </a:tr>
              <a:tr h="370840">
                <a:tc>
                  <a:txBody>
                    <a:bodyPr/>
                    <a:lstStyle/>
                    <a:p>
                      <a:r>
                        <a:rPr lang="en-US" sz="1000"/>
                        <a:t>Krumm Inside</a:t>
                      </a:r>
                    </a:p>
                  </a:txBody>
                  <a:tcPr/>
                </a:tc>
                <a:tc>
                  <a:txBody>
                    <a:bodyPr/>
                    <a:lstStyle/>
                    <a:p>
                      <a:r>
                        <a:rPr lang="en-US" sz="1000"/>
                        <a:t>1</a:t>
                      </a:r>
                    </a:p>
                  </a:txBody>
                  <a:tcPr/>
                </a:tc>
                <a:tc>
                  <a:txBody>
                    <a:bodyPr/>
                    <a:lstStyle/>
                    <a:p>
                      <a:r>
                        <a:rPr lang="en-US" sz="1000"/>
                        <a:t>99</a:t>
                      </a:r>
                    </a:p>
                  </a:txBody>
                  <a:tcPr/>
                </a:tc>
                <a:tc>
                  <a:txBody>
                    <a:bodyPr/>
                    <a:lstStyle/>
                    <a:p>
                      <a:r>
                        <a:rPr lang="en-US" sz="1000"/>
                        <a:t>98</a:t>
                      </a:r>
                    </a:p>
                  </a:txBody>
                  <a:tcPr/>
                </a:tc>
                <a:tc>
                  <a:txBody>
                    <a:bodyPr/>
                    <a:lstStyle/>
                    <a:p>
                      <a:r>
                        <a:rPr lang="en-US" sz="1000"/>
                        <a:t>0.6633 %</a:t>
                      </a:r>
                    </a:p>
                  </a:txBody>
                  <a:tcPr/>
                </a:tc>
                <a:extLst>
                  <a:ext uri="{0D108BD9-81ED-4DB2-BD59-A6C34878D82A}">
                    <a16:rowId xmlns:a16="http://schemas.microsoft.com/office/drawing/2014/main" val="3808867034"/>
                  </a:ext>
                </a:extLst>
              </a:tr>
              <a:tr h="370840">
                <a:tc>
                  <a:txBody>
                    <a:bodyPr/>
                    <a:lstStyle/>
                    <a:p>
                      <a:r>
                        <a:rPr lang="en-US" sz="1000"/>
                        <a:t>Feiertag/Wochentag</a:t>
                      </a:r>
                    </a:p>
                  </a:txBody>
                  <a:tcPr/>
                </a:tc>
                <a:tc>
                  <a:txBody>
                    <a:bodyPr/>
                    <a:lstStyle/>
                    <a:p>
                      <a:r>
                        <a:rPr lang="en-US" sz="1000"/>
                        <a:t>1</a:t>
                      </a:r>
                    </a:p>
                  </a:txBody>
                  <a:tcPr/>
                </a:tc>
                <a:tc>
                  <a:txBody>
                    <a:bodyPr/>
                    <a:lstStyle/>
                    <a:p>
                      <a:r>
                        <a:rPr lang="en-US" sz="1000"/>
                        <a:t>106</a:t>
                      </a:r>
                    </a:p>
                  </a:txBody>
                  <a:tcPr/>
                </a:tc>
                <a:tc>
                  <a:txBody>
                    <a:bodyPr/>
                    <a:lstStyle/>
                    <a:p>
                      <a:r>
                        <a:rPr lang="en-US" sz="1000"/>
                        <a:t>104</a:t>
                      </a:r>
                    </a:p>
                  </a:txBody>
                  <a:tcPr/>
                </a:tc>
                <a:tc>
                  <a:txBody>
                    <a:bodyPr/>
                    <a:lstStyle/>
                    <a:p>
                      <a:r>
                        <a:rPr lang="en-US" sz="1000"/>
                        <a:t>0.7885 %</a:t>
                      </a:r>
                    </a:p>
                  </a:txBody>
                  <a:tcPr/>
                </a:tc>
                <a:extLst>
                  <a:ext uri="{0D108BD9-81ED-4DB2-BD59-A6C34878D82A}">
                    <a16:rowId xmlns:a16="http://schemas.microsoft.com/office/drawing/2014/main" val="2193420821"/>
                  </a:ext>
                </a:extLst>
              </a:tr>
              <a:tr h="370840">
                <a:tc>
                  <a:txBody>
                    <a:bodyPr/>
                    <a:lstStyle/>
                    <a:p>
                      <a:r>
                        <a:rPr lang="en-US" sz="1000"/>
                        <a:t>Allg.</a:t>
                      </a:r>
                    </a:p>
                  </a:txBody>
                  <a:tcPr/>
                </a:tc>
                <a:tc>
                  <a:txBody>
                    <a:bodyPr/>
                    <a:lstStyle/>
                    <a:p>
                      <a:r>
                        <a:rPr lang="en-US" sz="1000"/>
                        <a:t>1</a:t>
                      </a:r>
                    </a:p>
                  </a:txBody>
                  <a:tcPr/>
                </a:tc>
                <a:tc>
                  <a:txBody>
                    <a:bodyPr/>
                    <a:lstStyle/>
                    <a:p>
                      <a:r>
                        <a:rPr lang="en-US" sz="1000"/>
                        <a:t>106</a:t>
                      </a:r>
                    </a:p>
                  </a:txBody>
                  <a:tcPr/>
                </a:tc>
                <a:tc>
                  <a:txBody>
                    <a:bodyPr/>
                    <a:lstStyle/>
                    <a:p>
                      <a:r>
                        <a:rPr lang="en-US" sz="1000"/>
                        <a:t>104</a:t>
                      </a:r>
                    </a:p>
                  </a:txBody>
                  <a:tcPr/>
                </a:tc>
                <a:tc>
                  <a:txBody>
                    <a:bodyPr/>
                    <a:lstStyle/>
                    <a:p>
                      <a:r>
                        <a:rPr lang="en-US" sz="1000"/>
                        <a:t>0.7885 %</a:t>
                      </a:r>
                    </a:p>
                  </a:txBody>
                  <a:tcPr/>
                </a:tc>
                <a:extLst>
                  <a:ext uri="{0D108BD9-81ED-4DB2-BD59-A6C34878D82A}">
                    <a16:rowId xmlns:a16="http://schemas.microsoft.com/office/drawing/2014/main" val="1031525231"/>
                  </a:ext>
                </a:extLst>
              </a:tr>
            </a:tbl>
          </a:graphicData>
        </a:graphic>
      </p:graphicFrame>
      <p:sp>
        <p:nvSpPr>
          <p:cNvPr id="4" name="Text Placeholder 3">
            <a:extLst>
              <a:ext uri="{FF2B5EF4-FFF2-40B4-BE49-F238E27FC236}">
                <a16:creationId xmlns:a16="http://schemas.microsoft.com/office/drawing/2014/main" id="{68841043-8498-4901-BBB8-65F22954DCAA}"/>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598873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AB39C-4E43-48D3-9998-B35D982D1690}"/>
              </a:ext>
            </a:extLst>
          </p:cNvPr>
          <p:cNvSpPr>
            <a:spLocks noGrp="1"/>
          </p:cNvSpPr>
          <p:nvPr>
            <p:ph type="title"/>
          </p:nvPr>
        </p:nvSpPr>
        <p:spPr/>
        <p:txBody>
          <a:bodyPr/>
          <a:lstStyle/>
          <a:p>
            <a:r>
              <a:rPr lang="en-US"/>
              <a:t>Instagram Hashtag Detection | Krumm - 1 of 3</a:t>
            </a:r>
          </a:p>
        </p:txBody>
      </p:sp>
      <p:graphicFrame>
        <p:nvGraphicFramePr>
          <p:cNvPr id="5" name="Table Placeholder 4">
            <a:extLst>
              <a:ext uri="{FF2B5EF4-FFF2-40B4-BE49-F238E27FC236}">
                <a16:creationId xmlns:a16="http://schemas.microsoft.com/office/drawing/2014/main" id="{8C1C8BD3-647F-42C9-80B8-54678E08CA8A}"/>
              </a:ext>
            </a:extLst>
          </p:cNvPr>
          <p:cNvGraphicFramePr>
            <a:graphicFrameLocks noGrp="1"/>
          </p:cNvGraphicFramePr>
          <p:nvPr>
            <p:ph type="tbl" sz="quarter" idx="13"/>
            <p:extLst>
              <p:ext uri="{D42A27DB-BD31-4B8C-83A1-F6EECF244321}">
                <p14:modId xmlns:p14="http://schemas.microsoft.com/office/powerpoint/2010/main" val="1302247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95307626"/>
                    </a:ext>
                  </a:extLst>
                </a:gridCol>
                <a:gridCol w="1399032">
                  <a:extLst>
                    <a:ext uri="{9D8B030D-6E8A-4147-A177-3AD203B41FA5}">
                      <a16:colId xmlns:a16="http://schemas.microsoft.com/office/drawing/2014/main" val="2379167729"/>
                    </a:ext>
                  </a:extLst>
                </a:gridCol>
                <a:gridCol w="1399032">
                  <a:extLst>
                    <a:ext uri="{9D8B030D-6E8A-4147-A177-3AD203B41FA5}">
                      <a16:colId xmlns:a16="http://schemas.microsoft.com/office/drawing/2014/main" val="3400940703"/>
                    </a:ext>
                  </a:extLst>
                </a:gridCol>
                <a:gridCol w="1399032">
                  <a:extLst>
                    <a:ext uri="{9D8B030D-6E8A-4147-A177-3AD203B41FA5}">
                      <a16:colId xmlns:a16="http://schemas.microsoft.com/office/drawing/2014/main" val="801806085"/>
                    </a:ext>
                  </a:extLst>
                </a:gridCol>
                <a:gridCol w="1399032">
                  <a:extLst>
                    <a:ext uri="{9D8B030D-6E8A-4147-A177-3AD203B41FA5}">
                      <a16:colId xmlns:a16="http://schemas.microsoft.com/office/drawing/2014/main" val="837119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420494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#optikforumkrummnetphen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29.333333333333</a:t>
                      </a:r>
                    </a:p>
                  </a:txBody>
                  <a:tcPr/>
                </a:tc>
                <a:extLst>
                  <a:ext uri="{0D108BD9-81ED-4DB2-BD59-A6C34878D82A}">
                    <a16:rowId xmlns:a16="http://schemas.microsoft.com/office/drawing/2014/main" val="2362292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#durchblutung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5434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#abschalten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15269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959060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#schaltung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23392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#fahrrad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8375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#fahrradhelm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097830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#ausflug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851306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#siegerland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295413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136474165"/>
                  </a:ext>
                </a:extLst>
              </a:tr>
            </a:tbl>
          </a:graphicData>
        </a:graphic>
      </p:graphicFrame>
      <p:sp>
        <p:nvSpPr>
          <p:cNvPr id="4" name="Text Placeholder 3">
            <a:extLst>
              <a:ext uri="{FF2B5EF4-FFF2-40B4-BE49-F238E27FC236}">
                <a16:creationId xmlns:a16="http://schemas.microsoft.com/office/drawing/2014/main" id="{78463962-D4C3-4A07-A986-3610399BE88D}"/>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289858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CE06F-49B3-4F6F-93BA-2BB6483A1C41}"/>
              </a:ext>
            </a:extLst>
          </p:cNvPr>
          <p:cNvSpPr>
            <a:spLocks noGrp="1"/>
          </p:cNvSpPr>
          <p:nvPr>
            <p:ph type="title"/>
          </p:nvPr>
        </p:nvSpPr>
        <p:spPr/>
        <p:txBody>
          <a:bodyPr/>
          <a:lstStyle/>
          <a:p>
            <a:r>
              <a:rPr lang="en-US"/>
              <a:t>Instagram Hashtag Detection | Krumm - 2 of 3</a:t>
            </a:r>
          </a:p>
        </p:txBody>
      </p:sp>
      <p:graphicFrame>
        <p:nvGraphicFramePr>
          <p:cNvPr id="5" name="Table Placeholder 4">
            <a:extLst>
              <a:ext uri="{FF2B5EF4-FFF2-40B4-BE49-F238E27FC236}">
                <a16:creationId xmlns:a16="http://schemas.microsoft.com/office/drawing/2014/main" id="{23AA9316-3D92-49E3-BF23-80A2FC2A6795}"/>
              </a:ext>
            </a:extLst>
          </p:cNvPr>
          <p:cNvGraphicFramePr>
            <a:graphicFrameLocks noGrp="1"/>
          </p:cNvGraphicFramePr>
          <p:nvPr>
            <p:ph type="tbl" sz="quarter" idx="13"/>
            <p:extLst>
              <p:ext uri="{D42A27DB-BD31-4B8C-83A1-F6EECF244321}">
                <p14:modId xmlns:p14="http://schemas.microsoft.com/office/powerpoint/2010/main" val="2522088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56201630"/>
                    </a:ext>
                  </a:extLst>
                </a:gridCol>
                <a:gridCol w="1399032">
                  <a:extLst>
                    <a:ext uri="{9D8B030D-6E8A-4147-A177-3AD203B41FA5}">
                      <a16:colId xmlns:a16="http://schemas.microsoft.com/office/drawing/2014/main" val="872139278"/>
                    </a:ext>
                  </a:extLst>
                </a:gridCol>
                <a:gridCol w="1399032">
                  <a:extLst>
                    <a:ext uri="{9D8B030D-6E8A-4147-A177-3AD203B41FA5}">
                      <a16:colId xmlns:a16="http://schemas.microsoft.com/office/drawing/2014/main" val="2025188692"/>
                    </a:ext>
                  </a:extLst>
                </a:gridCol>
                <a:gridCol w="1399032">
                  <a:extLst>
                    <a:ext uri="{9D8B030D-6E8A-4147-A177-3AD203B41FA5}">
                      <a16:colId xmlns:a16="http://schemas.microsoft.com/office/drawing/2014/main" val="2879817273"/>
                    </a:ext>
                  </a:extLst>
                </a:gridCol>
                <a:gridCol w="1399032">
                  <a:extLst>
                    <a:ext uri="{9D8B030D-6E8A-4147-A177-3AD203B41FA5}">
                      <a16:colId xmlns:a16="http://schemas.microsoft.com/office/drawing/2014/main" val="682694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34350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#rothaarsteig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448849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742247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#ziel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58587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560830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900134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#fitnessgirl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75185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#landschaft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585967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#tagderarbeit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38981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623621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#sportbrille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436122472"/>
                  </a:ext>
                </a:extLst>
              </a:tr>
            </a:tbl>
          </a:graphicData>
        </a:graphic>
      </p:graphicFrame>
      <p:sp>
        <p:nvSpPr>
          <p:cNvPr id="4" name="Text Placeholder 3">
            <a:extLst>
              <a:ext uri="{FF2B5EF4-FFF2-40B4-BE49-F238E27FC236}">
                <a16:creationId xmlns:a16="http://schemas.microsoft.com/office/drawing/2014/main" id="{F40BFD61-B776-4528-A8C6-1BDB31D4C50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156054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903D2-88F8-4B24-BC3F-7026F0FF902D}"/>
              </a:ext>
            </a:extLst>
          </p:cNvPr>
          <p:cNvSpPr>
            <a:spLocks noGrp="1"/>
          </p:cNvSpPr>
          <p:nvPr>
            <p:ph type="title"/>
          </p:nvPr>
        </p:nvSpPr>
        <p:spPr/>
        <p:txBody>
          <a:bodyPr/>
          <a:lstStyle/>
          <a:p>
            <a:r>
              <a:rPr lang="en-US"/>
              <a:t>Instagram Hashtag Detection | Krumm - 3 of 3</a:t>
            </a:r>
          </a:p>
        </p:txBody>
      </p:sp>
      <p:graphicFrame>
        <p:nvGraphicFramePr>
          <p:cNvPr id="5" name="Table Placeholder 4">
            <a:extLst>
              <a:ext uri="{FF2B5EF4-FFF2-40B4-BE49-F238E27FC236}">
                <a16:creationId xmlns:a16="http://schemas.microsoft.com/office/drawing/2014/main" id="{CF76C576-284E-41C4-9D8A-21C76029317E}"/>
              </a:ext>
            </a:extLst>
          </p:cNvPr>
          <p:cNvGraphicFramePr>
            <a:graphicFrameLocks noGrp="1"/>
          </p:cNvGraphicFramePr>
          <p:nvPr>
            <p:ph type="tbl" sz="quarter" idx="13"/>
            <p:extLst>
              <p:ext uri="{D42A27DB-BD31-4B8C-83A1-F6EECF244321}">
                <p14:modId xmlns:p14="http://schemas.microsoft.com/office/powerpoint/2010/main" val="2312328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07800421"/>
                    </a:ext>
                  </a:extLst>
                </a:gridCol>
                <a:gridCol w="1399032">
                  <a:extLst>
                    <a:ext uri="{9D8B030D-6E8A-4147-A177-3AD203B41FA5}">
                      <a16:colId xmlns:a16="http://schemas.microsoft.com/office/drawing/2014/main" val="1413208325"/>
                    </a:ext>
                  </a:extLst>
                </a:gridCol>
                <a:gridCol w="1399032">
                  <a:extLst>
                    <a:ext uri="{9D8B030D-6E8A-4147-A177-3AD203B41FA5}">
                      <a16:colId xmlns:a16="http://schemas.microsoft.com/office/drawing/2014/main" val="264333229"/>
                    </a:ext>
                  </a:extLst>
                </a:gridCol>
                <a:gridCol w="1399032">
                  <a:extLst>
                    <a:ext uri="{9D8B030D-6E8A-4147-A177-3AD203B41FA5}">
                      <a16:colId xmlns:a16="http://schemas.microsoft.com/office/drawing/2014/main" val="4156143224"/>
                    </a:ext>
                  </a:extLst>
                </a:gridCol>
                <a:gridCol w="1399032">
                  <a:extLst>
                    <a:ext uri="{9D8B030D-6E8A-4147-A177-3AD203B41FA5}">
                      <a16:colId xmlns:a16="http://schemas.microsoft.com/office/drawing/2014/main" val="676980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342142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#glücklich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758395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4104167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2376994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#spendenaktion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39468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3325546233"/>
                  </a:ext>
                </a:extLst>
              </a:tr>
            </a:tbl>
          </a:graphicData>
        </a:graphic>
      </p:graphicFrame>
      <p:sp>
        <p:nvSpPr>
          <p:cNvPr id="4" name="Text Placeholder 3">
            <a:extLst>
              <a:ext uri="{FF2B5EF4-FFF2-40B4-BE49-F238E27FC236}">
                <a16:creationId xmlns:a16="http://schemas.microsoft.com/office/drawing/2014/main" id="{B578D541-2AFB-4CB5-9A2A-FBA1E704063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9404445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680</Words>
  <Application>Microsoft Office PowerPoint</Application>
  <PresentationFormat>On-screen Show (4:3)</PresentationFormat>
  <Paragraphs>292</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Krumm</vt:lpstr>
      <vt:lpstr>Instagram Followerentwicklung | Krumm</vt:lpstr>
      <vt:lpstr>Instagram Folllower Alter Zusammensetzung (Gesamt) | Krumm</vt:lpstr>
      <vt:lpstr>Instagram Gained Followers | Krumm</vt:lpstr>
      <vt:lpstr>Instagram Reichweite | Krumm</vt:lpstr>
      <vt:lpstr>Instagram Postform | Krumm</vt:lpstr>
      <vt:lpstr>Instagram Postform Contentform | Krumm</vt:lpstr>
      <vt:lpstr>Instagram Reichweite -  1, 7, 28 Tage | Krumm</vt:lpstr>
      <vt:lpstr>Instagram Organische Reichweite - aufsteigend sortiert | Krumm - 1 of 6</vt:lpstr>
      <vt:lpstr>Instagram Organische Reichweite - aufsteigend sortiert | Krumm - 2 of 6</vt:lpstr>
      <vt:lpstr>Instagram Organische Reichweite - aufsteigend sortiert | Krumm - 3 of 6</vt:lpstr>
      <vt:lpstr>Instagram Organische Reichweite - aufsteigend sortiert | Krumm - 4 of 6</vt:lpstr>
      <vt:lpstr>Instagram Organische Reichweite - aufsteigend sortiert | Krumm - 5 of 6</vt:lpstr>
      <vt:lpstr>Instagram Organische Reichweite - aufsteigend sortiert | Krumm - 6 of 6</vt:lpstr>
      <vt:lpstr>Instagram Storythemen Reichweite | Krumm</vt:lpstr>
      <vt:lpstr>Instagram Hashtag Detection | Krumm - 1 of 3</vt:lpstr>
      <vt:lpstr>Instagram Hashtag Detection | Krumm - 2 of 3</vt:lpstr>
      <vt:lpstr>Instagram Hashtag Detection | Krumm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Krumm</dc:title>
  <dc:creator>Administrator</dc:creator>
  <cp:lastModifiedBy>Administrator</cp:lastModifiedBy>
  <cp:revision>1</cp:revision>
  <dcterms:created xsi:type="dcterms:W3CDTF">2022-06-01T10:32:50Z</dcterms:created>
  <dcterms:modified xsi:type="dcterms:W3CDTF">2022-06-01T10:33:34Z</dcterms:modified>
</cp:coreProperties>
</file>