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18B11-8149-4147-8108-36E74C405633}"/>
              </a:ext>
            </a:extLst>
          </p:cNvPr>
          <p:cNvSpPr>
            <a:spLocks noGrp="1"/>
          </p:cNvSpPr>
          <p:nvPr>
            <p:ph type="title"/>
          </p:nvPr>
        </p:nvSpPr>
        <p:spPr/>
        <p:txBody>
          <a:bodyPr/>
          <a:lstStyle/>
          <a:p>
            <a:r>
              <a:rPr lang="de-DE"/>
              <a:t>Instagram Organische Reichweite - aufsteigend sortiert | Krumm - 1 of 6</a:t>
            </a:r>
            <a:endParaRPr lang="en-US"/>
          </a:p>
        </p:txBody>
      </p:sp>
      <p:graphicFrame>
        <p:nvGraphicFramePr>
          <p:cNvPr id="5" name="Table Placeholder 4">
            <a:extLst>
              <a:ext uri="{FF2B5EF4-FFF2-40B4-BE49-F238E27FC236}">
                <a16:creationId xmlns:a16="http://schemas.microsoft.com/office/drawing/2014/main" id="{668B8305-4310-4018-9548-11D6697EBAFB}"/>
              </a:ext>
            </a:extLst>
          </p:cNvPr>
          <p:cNvGraphicFramePr>
            <a:graphicFrameLocks noGrp="1"/>
          </p:cNvGraphicFramePr>
          <p:nvPr>
            <p:ph type="tbl" sz="quarter" idx="13"/>
            <p:extLst>
              <p:ext uri="{D42A27DB-BD31-4B8C-83A1-F6EECF244321}">
                <p14:modId xmlns:p14="http://schemas.microsoft.com/office/powerpoint/2010/main" val="1519480155"/>
              </p:ext>
            </p:extLst>
          </p:nvPr>
        </p:nvGraphicFramePr>
        <p:xfrm>
          <a:off x="457200" y="1731963"/>
          <a:ext cx="8065008" cy="33832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0056887"/>
                    </a:ext>
                  </a:extLst>
                </a:gridCol>
                <a:gridCol w="2715768">
                  <a:extLst>
                    <a:ext uri="{9D8B030D-6E8A-4147-A177-3AD203B41FA5}">
                      <a16:colId xmlns:a16="http://schemas.microsoft.com/office/drawing/2014/main" val="2862775657"/>
                    </a:ext>
                  </a:extLst>
                </a:gridCol>
                <a:gridCol w="658368">
                  <a:extLst>
                    <a:ext uri="{9D8B030D-6E8A-4147-A177-3AD203B41FA5}">
                      <a16:colId xmlns:a16="http://schemas.microsoft.com/office/drawing/2014/main" val="2864836181"/>
                    </a:ext>
                  </a:extLst>
                </a:gridCol>
                <a:gridCol w="658368">
                  <a:extLst>
                    <a:ext uri="{9D8B030D-6E8A-4147-A177-3AD203B41FA5}">
                      <a16:colId xmlns:a16="http://schemas.microsoft.com/office/drawing/2014/main" val="3612772555"/>
                    </a:ext>
                  </a:extLst>
                </a:gridCol>
                <a:gridCol w="658368">
                  <a:extLst>
                    <a:ext uri="{9D8B030D-6E8A-4147-A177-3AD203B41FA5}">
                      <a16:colId xmlns:a16="http://schemas.microsoft.com/office/drawing/2014/main" val="3308073904"/>
                    </a:ext>
                  </a:extLst>
                </a:gridCol>
                <a:gridCol w="658368">
                  <a:extLst>
                    <a:ext uri="{9D8B030D-6E8A-4147-A177-3AD203B41FA5}">
                      <a16:colId xmlns:a16="http://schemas.microsoft.com/office/drawing/2014/main" val="215915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extLst>
                  <a:ext uri="{0D108BD9-81ED-4DB2-BD59-A6C34878D82A}">
                    <a16:rowId xmlns:a16="http://schemas.microsoft.com/office/drawing/2014/main" val="2466230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optikforum_krumm - 2022-05-09 10:55:37</a:t>
                      </a:r>
                      <a:r>
                        <a:rPr kumimoji="0" lang="de-DE" sz="1000" b="0" i="0" u="none" strike="noStrike" kern="1200" cap="none" spc="0" normalizeH="0" baseline="0" noProof="0">
                          <a:ln>
                            <a:noFill/>
                          </a:ln>
                          <a:solidFill>
                            <a:prstClr val="black"/>
                          </a:solidFill>
                          <a:effectLst/>
                          <a:uLnTx/>
                          <a:uFillTx/>
                          <a:latin typeface="+mn-lt"/>
                          <a:ea typeface="+mn-ea"/>
                          <a:cs typeface="+mn-cs"/>
                        </a:rPr>
                        <a:t>
 Am Samstag war in Netphen Frühlingsbummel. Das Einkaufszentrum war mit Ständen zum verweilen geschmückt. Das Wetter hat viele Besucher gelockt. Wir haben vor unserem Geschäft das @tierheim.siegen mit einem Waffelstand unterstützt. Essen für den guten Zweck war das Motto. Beim Verzehr jeder Waffel wurde die Spendenkasse für das Tierheim gefüllt.
Und bei uns gab es viele glückliche Kundengesichter. 
#glücklich #kunde #motto #spendenaktion #spenden #tierheimsiegen #besucher #frühlingsfest #verkaufsoffener #unterstützung #frühlingsbummel🌷 #netphen #einzelhandel #wetterwarschön #sonne #fahrradfahren #bnipeterpaulrubens #bni #waffeln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https://quintly-image-storage.s3.amazonaws.com/f169b4933e0a390fbab751b363b2e40e/0a6713956d4cce25ed0837c821373f00.jpg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112.43523316062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extLst>
                  <a:ext uri="{0D108BD9-81ED-4DB2-BD59-A6C34878D82A}">
                    <a16:rowId xmlns:a16="http://schemas.microsoft.com/office/drawing/2014/main" val="337353052"/>
                  </a:ext>
                </a:extLst>
              </a:tr>
            </a:tbl>
          </a:graphicData>
        </a:graphic>
      </p:graphicFrame>
      <p:sp>
        <p:nvSpPr>
          <p:cNvPr id="4" name="Text Placeholder 3">
            <a:extLst>
              <a:ext uri="{FF2B5EF4-FFF2-40B4-BE49-F238E27FC236}">
                <a16:creationId xmlns:a16="http://schemas.microsoft.com/office/drawing/2014/main" id="{0448C555-F36A-48ED-8177-CC9E117DF69B}"/>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310214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C7AC9-E337-4BA0-A633-99EE6F89E469}"/>
              </a:ext>
            </a:extLst>
          </p:cNvPr>
          <p:cNvSpPr>
            <a:spLocks noGrp="1"/>
          </p:cNvSpPr>
          <p:nvPr>
            <p:ph type="title"/>
          </p:nvPr>
        </p:nvSpPr>
        <p:spPr/>
        <p:txBody>
          <a:bodyPr/>
          <a:lstStyle/>
          <a:p>
            <a:r>
              <a:rPr lang="de-DE"/>
              <a:t>Instagram Organische Reichweite - aufsteigend sortiert | Krumm - 2 of 6</a:t>
            </a:r>
            <a:endParaRPr lang="en-US"/>
          </a:p>
        </p:txBody>
      </p:sp>
      <p:graphicFrame>
        <p:nvGraphicFramePr>
          <p:cNvPr id="5" name="Table Placeholder 4">
            <a:extLst>
              <a:ext uri="{FF2B5EF4-FFF2-40B4-BE49-F238E27FC236}">
                <a16:creationId xmlns:a16="http://schemas.microsoft.com/office/drawing/2014/main" id="{EAF3C6FF-6860-442B-9AC5-53ED7E1D056B}"/>
              </a:ext>
            </a:extLst>
          </p:cNvPr>
          <p:cNvGraphicFramePr>
            <a:graphicFrameLocks noGrp="1"/>
          </p:cNvGraphicFramePr>
          <p:nvPr>
            <p:ph type="tbl" sz="quarter" idx="13"/>
            <p:extLst>
              <p:ext uri="{D42A27DB-BD31-4B8C-83A1-F6EECF244321}">
                <p14:modId xmlns:p14="http://schemas.microsoft.com/office/powerpoint/2010/main" val="1760968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75523282"/>
                    </a:ext>
                  </a:extLst>
                </a:gridCol>
                <a:gridCol w="2715768">
                  <a:extLst>
                    <a:ext uri="{9D8B030D-6E8A-4147-A177-3AD203B41FA5}">
                      <a16:colId xmlns:a16="http://schemas.microsoft.com/office/drawing/2014/main" val="986007266"/>
                    </a:ext>
                  </a:extLst>
                </a:gridCol>
                <a:gridCol w="658368">
                  <a:extLst>
                    <a:ext uri="{9D8B030D-6E8A-4147-A177-3AD203B41FA5}">
                      <a16:colId xmlns:a16="http://schemas.microsoft.com/office/drawing/2014/main" val="3751203226"/>
                    </a:ext>
                  </a:extLst>
                </a:gridCol>
                <a:gridCol w="658368">
                  <a:extLst>
                    <a:ext uri="{9D8B030D-6E8A-4147-A177-3AD203B41FA5}">
                      <a16:colId xmlns:a16="http://schemas.microsoft.com/office/drawing/2014/main" val="2198513389"/>
                    </a:ext>
                  </a:extLst>
                </a:gridCol>
                <a:gridCol w="658368">
                  <a:extLst>
                    <a:ext uri="{9D8B030D-6E8A-4147-A177-3AD203B41FA5}">
                      <a16:colId xmlns:a16="http://schemas.microsoft.com/office/drawing/2014/main" val="1532914581"/>
                    </a:ext>
                  </a:extLst>
                </a:gridCol>
                <a:gridCol w="658368">
                  <a:extLst>
                    <a:ext uri="{9D8B030D-6E8A-4147-A177-3AD203B41FA5}">
                      <a16:colId xmlns:a16="http://schemas.microsoft.com/office/drawing/2014/main" val="3756073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extLst>
                  <a:ext uri="{0D108BD9-81ED-4DB2-BD59-A6C34878D82A}">
                    <a16:rowId xmlns:a16="http://schemas.microsoft.com/office/drawing/2014/main" val="3981525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optikforum_krumm - 2022-05-11 11:38:04</a:t>
                      </a:r>
                      <a:r>
                        <a:rPr kumimoji="0" lang="de-DE" sz="1000" b="0" i="0" u="none" strike="noStrike" kern="1200" cap="none" spc="0" normalizeH="0" baseline="0" noProof="0">
                          <a:ln>
                            <a:noFill/>
                          </a:ln>
                          <a:solidFill>
                            <a:prstClr val="black"/>
                          </a:solidFill>
                          <a:effectLst/>
                          <a:uLnTx/>
                          <a:uFillTx/>
                          <a:latin typeface="+mn-lt"/>
                          <a:ea typeface="+mn-ea"/>
                          <a:cs typeface="+mn-cs"/>
                        </a:rPr>
                        <a:t>
 Handwerker, wie @crhausmeisterservice oder Mechaniker arbeiten zu 90 % auf Armlänge und oft über Kopf. 
Wenn die Sicht auf die Nähe Altersbedingt Probleme bereitet, wird eine Lesebrille fällig. Mit der Lesebrille auf die Leiter kann gefährlich werden, denn die Sicht zum Boden wird mit Lesebrille unscharf. Eine Kombination aus Fern und Lesebrille, meist die Gleitsichtbrille ist aber auch nicht angenehm. Denn bei über Kopf Arbeiten muss der Handwerker den Kopf so stark überstrecken, dass er die Arbeit kaum ausführen kann. Das liegt daran, dass der Nahbereich bei einer Gleitsichtbrille immer unterhalb der Augenmitte liegt. 
Abhilfe schafft die Sonderanfertigung mit dem sogenannten "Pilotenglas". Hier wird ein zusätzlicher Nahbereich nach oben auf die benötigte Distanz in der Gleitsichtbrille eingearbeitet. So ist das angenehme Arbeiten über Kopf möglich. 
Berufsgruppen, wie Elektriker, Piloten oder Mechaniker haben so die Lösung für ihre relevanten Entfernungen in einer Brille.
#handwerk #überkopf #arbeit #leiter #elektriker #mechaniker #nähe #distanz #malerarbeiten #fensterbau #fensterbauer #pilot #werkzeug #hammer #schraubendreher #zollstock #heizungsbau #badgestaltung #maler #techniker #automechaniker #dachdecker #entfernung 
#optikforumkrummnetphen #dielösung #pilotengläser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https://quintly-image-storage.s3.amazonaws.com/f169b4933e0a390fbab751b363b2e40e/b6ea68a1bddd0be1b8743095321e7e22.jpg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extLst>
                  <a:ext uri="{0D108BD9-81ED-4DB2-BD59-A6C34878D82A}">
                    <a16:rowId xmlns:a16="http://schemas.microsoft.com/office/drawing/2014/main" val="1189590760"/>
                  </a:ext>
                </a:extLst>
              </a:tr>
            </a:tbl>
          </a:graphicData>
        </a:graphic>
      </p:graphicFrame>
      <p:sp>
        <p:nvSpPr>
          <p:cNvPr id="4" name="Text Placeholder 3">
            <a:extLst>
              <a:ext uri="{FF2B5EF4-FFF2-40B4-BE49-F238E27FC236}">
                <a16:creationId xmlns:a16="http://schemas.microsoft.com/office/drawing/2014/main" id="{9AE6A88A-2349-4125-876D-149469E3574B}"/>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496528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5E50C-B9C7-409B-8FCD-6C50FDA55F2C}"/>
              </a:ext>
            </a:extLst>
          </p:cNvPr>
          <p:cNvSpPr>
            <a:spLocks noGrp="1"/>
          </p:cNvSpPr>
          <p:nvPr>
            <p:ph type="title"/>
          </p:nvPr>
        </p:nvSpPr>
        <p:spPr/>
        <p:txBody>
          <a:bodyPr/>
          <a:lstStyle/>
          <a:p>
            <a:r>
              <a:rPr lang="de-DE"/>
              <a:t>Instagram Organische Reichweite - aufsteigend sortiert | Krumm - 3 of 6</a:t>
            </a:r>
            <a:endParaRPr lang="en-US"/>
          </a:p>
        </p:txBody>
      </p:sp>
      <p:graphicFrame>
        <p:nvGraphicFramePr>
          <p:cNvPr id="5" name="Table Placeholder 4">
            <a:extLst>
              <a:ext uri="{FF2B5EF4-FFF2-40B4-BE49-F238E27FC236}">
                <a16:creationId xmlns:a16="http://schemas.microsoft.com/office/drawing/2014/main" id="{D826D966-C5F3-4D4E-8767-107D3D7052AE}"/>
              </a:ext>
            </a:extLst>
          </p:cNvPr>
          <p:cNvGraphicFramePr>
            <a:graphicFrameLocks noGrp="1"/>
          </p:cNvGraphicFramePr>
          <p:nvPr>
            <p:ph type="tbl" sz="quarter" idx="13"/>
            <p:extLst>
              <p:ext uri="{D42A27DB-BD31-4B8C-83A1-F6EECF244321}">
                <p14:modId xmlns:p14="http://schemas.microsoft.com/office/powerpoint/2010/main" val="796606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709024757"/>
                    </a:ext>
                  </a:extLst>
                </a:gridCol>
                <a:gridCol w="2715768">
                  <a:extLst>
                    <a:ext uri="{9D8B030D-6E8A-4147-A177-3AD203B41FA5}">
                      <a16:colId xmlns:a16="http://schemas.microsoft.com/office/drawing/2014/main" val="4263147110"/>
                    </a:ext>
                  </a:extLst>
                </a:gridCol>
                <a:gridCol w="658368">
                  <a:extLst>
                    <a:ext uri="{9D8B030D-6E8A-4147-A177-3AD203B41FA5}">
                      <a16:colId xmlns:a16="http://schemas.microsoft.com/office/drawing/2014/main" val="2426678890"/>
                    </a:ext>
                  </a:extLst>
                </a:gridCol>
                <a:gridCol w="658368">
                  <a:extLst>
                    <a:ext uri="{9D8B030D-6E8A-4147-A177-3AD203B41FA5}">
                      <a16:colId xmlns:a16="http://schemas.microsoft.com/office/drawing/2014/main" val="1440876457"/>
                    </a:ext>
                  </a:extLst>
                </a:gridCol>
                <a:gridCol w="658368">
                  <a:extLst>
                    <a:ext uri="{9D8B030D-6E8A-4147-A177-3AD203B41FA5}">
                      <a16:colId xmlns:a16="http://schemas.microsoft.com/office/drawing/2014/main" val="3502475188"/>
                    </a:ext>
                  </a:extLst>
                </a:gridCol>
                <a:gridCol w="658368">
                  <a:extLst>
                    <a:ext uri="{9D8B030D-6E8A-4147-A177-3AD203B41FA5}">
                      <a16:colId xmlns:a16="http://schemas.microsoft.com/office/drawing/2014/main" val="3683745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extLst>
                  <a:ext uri="{0D108BD9-81ED-4DB2-BD59-A6C34878D82A}">
                    <a16:rowId xmlns:a16="http://schemas.microsoft.com/office/drawing/2014/main" val="1044739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optikforum_krumm - 2022-05-03 11:13:21</a:t>
                      </a:r>
                      <a:r>
                        <a:rPr kumimoji="0" lang="de-DE" sz="1000" b="0" i="0" u="none" strike="noStrike" kern="1200" cap="none" spc="0" normalizeH="0" baseline="0" noProof="0">
                          <a:ln>
                            <a:noFill/>
                          </a:ln>
                          <a:solidFill>
                            <a:prstClr val="black"/>
                          </a:solidFill>
                          <a:effectLst/>
                          <a:uLnTx/>
                          <a:uFillTx/>
                          <a:latin typeface="+mn-lt"/>
                          <a:ea typeface="+mn-ea"/>
                          <a:cs typeface="+mn-cs"/>
                        </a:rPr>
                        <a:t>
 Am Sonntag war Tag der Arbeit. Es gibt so viele schöne Ziele im Siegerland. Einfach mal abschalten, und einen Gang runter schalten. Dann kommt man den Berg auch gut hoch.😁😉😉🚵‍♂️
#abschalten #gang #schaltung #fahrrad #fahrradhelm #ausflug #siegerland #nrw #rothaarsteig #bike #ziel #tour #fitness #fitnessgirl #landschaft #tagderarbeit #optikforumkrummnetphen #sportlich #sportbrille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https://quintly-image-storage.s3.amazonaws.com/f169b4933e0a390fbab751b363b2e40e/9722528e12268ed29e477e2b8880187a.jpg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62.140992167102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a:t>
                      </a:r>
                    </a:p>
                  </a:txBody>
                  <a:tcPr/>
                </a:tc>
                <a:extLst>
                  <a:ext uri="{0D108BD9-81ED-4DB2-BD59-A6C34878D82A}">
                    <a16:rowId xmlns:a16="http://schemas.microsoft.com/office/drawing/2014/main" val="224257064"/>
                  </a:ext>
                </a:extLst>
              </a:tr>
            </a:tbl>
          </a:graphicData>
        </a:graphic>
      </p:graphicFrame>
      <p:sp>
        <p:nvSpPr>
          <p:cNvPr id="4" name="Text Placeholder 3">
            <a:extLst>
              <a:ext uri="{FF2B5EF4-FFF2-40B4-BE49-F238E27FC236}">
                <a16:creationId xmlns:a16="http://schemas.microsoft.com/office/drawing/2014/main" id="{3146CCC0-E40B-4AD8-B0C5-1F56F021140E}"/>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295683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5A2B2-438B-4F7F-A3C3-DC58FEA87269}"/>
              </a:ext>
            </a:extLst>
          </p:cNvPr>
          <p:cNvSpPr>
            <a:spLocks noGrp="1"/>
          </p:cNvSpPr>
          <p:nvPr>
            <p:ph type="title"/>
          </p:nvPr>
        </p:nvSpPr>
        <p:spPr/>
        <p:txBody>
          <a:bodyPr/>
          <a:lstStyle/>
          <a:p>
            <a:r>
              <a:rPr lang="de-DE"/>
              <a:t>Instagram Organische Reichweite - aufsteigend sortiert | Krumm - 4 of 6</a:t>
            </a:r>
            <a:endParaRPr lang="en-US"/>
          </a:p>
        </p:txBody>
      </p:sp>
      <p:graphicFrame>
        <p:nvGraphicFramePr>
          <p:cNvPr id="5" name="Table Placeholder 4">
            <a:extLst>
              <a:ext uri="{FF2B5EF4-FFF2-40B4-BE49-F238E27FC236}">
                <a16:creationId xmlns:a16="http://schemas.microsoft.com/office/drawing/2014/main" id="{76ABD2C8-DAB4-41AF-9ADD-2040F7B1F186}"/>
              </a:ext>
            </a:extLst>
          </p:cNvPr>
          <p:cNvGraphicFramePr>
            <a:graphicFrameLocks noGrp="1"/>
          </p:cNvGraphicFramePr>
          <p:nvPr>
            <p:ph type="tbl" sz="quarter" idx="13"/>
            <p:extLst>
              <p:ext uri="{D42A27DB-BD31-4B8C-83A1-F6EECF244321}">
                <p14:modId xmlns:p14="http://schemas.microsoft.com/office/powerpoint/2010/main" val="450319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745259766"/>
                    </a:ext>
                  </a:extLst>
                </a:gridCol>
                <a:gridCol w="2715768">
                  <a:extLst>
                    <a:ext uri="{9D8B030D-6E8A-4147-A177-3AD203B41FA5}">
                      <a16:colId xmlns:a16="http://schemas.microsoft.com/office/drawing/2014/main" val="350666884"/>
                    </a:ext>
                  </a:extLst>
                </a:gridCol>
                <a:gridCol w="658368">
                  <a:extLst>
                    <a:ext uri="{9D8B030D-6E8A-4147-A177-3AD203B41FA5}">
                      <a16:colId xmlns:a16="http://schemas.microsoft.com/office/drawing/2014/main" val="3776640295"/>
                    </a:ext>
                  </a:extLst>
                </a:gridCol>
                <a:gridCol w="658368">
                  <a:extLst>
                    <a:ext uri="{9D8B030D-6E8A-4147-A177-3AD203B41FA5}">
                      <a16:colId xmlns:a16="http://schemas.microsoft.com/office/drawing/2014/main" val="213469477"/>
                    </a:ext>
                  </a:extLst>
                </a:gridCol>
                <a:gridCol w="658368">
                  <a:extLst>
                    <a:ext uri="{9D8B030D-6E8A-4147-A177-3AD203B41FA5}">
                      <a16:colId xmlns:a16="http://schemas.microsoft.com/office/drawing/2014/main" val="463728164"/>
                    </a:ext>
                  </a:extLst>
                </a:gridCol>
                <a:gridCol w="658368">
                  <a:extLst>
                    <a:ext uri="{9D8B030D-6E8A-4147-A177-3AD203B41FA5}">
                      <a16:colId xmlns:a16="http://schemas.microsoft.com/office/drawing/2014/main" val="953993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extLst>
                  <a:ext uri="{0D108BD9-81ED-4DB2-BD59-A6C34878D82A}">
                    <a16:rowId xmlns:a16="http://schemas.microsoft.com/office/drawing/2014/main" val="3789332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optikforum_krumm - 2022-05-26 19:00:30</a:t>
                      </a:r>
                      <a:r>
                        <a:rPr kumimoji="0" lang="de-DE" sz="1000" b="0" i="0" u="none" strike="noStrike" kern="1200" cap="none" spc="0" normalizeH="0" baseline="0" noProof="0">
                          <a:ln>
                            <a:noFill/>
                          </a:ln>
                          <a:solidFill>
                            <a:prstClr val="black"/>
                          </a:solidFill>
                          <a:effectLst/>
                          <a:uLnTx/>
                          <a:uFillTx/>
                          <a:latin typeface="+mn-lt"/>
                          <a:ea typeface="+mn-ea"/>
                          <a:cs typeface="+mn-cs"/>
                        </a:rPr>
                        <a:t>
 Anatomisch bedingt gibt es Krankheiten, die bei Mann und Frau unterschiedlich auftreten. Es gibt Krankheiten, von denen beide Geschlechter betroffen sein können, Männer aber offensichtlich eher von Bluthochdruck, rheumatischen Erkrankungen und Herzinfarkt betroffen sind als Frauen. Bei Bluthochdruck entstehen Durchblutungsstörungen, die die Gefäße im Auge verkalken lassen. Verminderte Durchblutung führt zur geringer Sauerstoffversorgung und kann zu Gesichtsfeldausfällen führen.
Augenschmerzen, Augenflimmern sind einige wenige Begleiterscheinungen von Bluthochdruck. 
#männertag #vatertag #gesichtsfeldausfall
#gesichter #augencheck #augenschmerzen #sauerstoffversorgung #durchblutung #gefäß #begleiterscheinungen #nebenwirkung #herzinfarkt #mann #frau #anatomy #anatomie #flimmern #augenflimmern #bluthochdruck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https://quintly-image-storage.s3.amazonaws.com/f169b4933e0a390fbab751b363b2e40e/65f8bb912a7fd3a6d226e9885790c7ad.jpg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53.452685421995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a:t>
                      </a:r>
                    </a:p>
                  </a:txBody>
                  <a:tcPr/>
                </a:tc>
                <a:extLst>
                  <a:ext uri="{0D108BD9-81ED-4DB2-BD59-A6C34878D82A}">
                    <a16:rowId xmlns:a16="http://schemas.microsoft.com/office/drawing/2014/main" val="1093478805"/>
                  </a:ext>
                </a:extLst>
              </a:tr>
            </a:tbl>
          </a:graphicData>
        </a:graphic>
      </p:graphicFrame>
      <p:sp>
        <p:nvSpPr>
          <p:cNvPr id="4" name="Text Placeholder 3">
            <a:extLst>
              <a:ext uri="{FF2B5EF4-FFF2-40B4-BE49-F238E27FC236}">
                <a16:creationId xmlns:a16="http://schemas.microsoft.com/office/drawing/2014/main" id="{59418A8B-52FD-458F-AEBE-B9CA85A8E30D}"/>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199808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2BCF8-7182-494D-BE76-4E502BFA0568}"/>
              </a:ext>
            </a:extLst>
          </p:cNvPr>
          <p:cNvSpPr>
            <a:spLocks noGrp="1"/>
          </p:cNvSpPr>
          <p:nvPr>
            <p:ph type="title"/>
          </p:nvPr>
        </p:nvSpPr>
        <p:spPr/>
        <p:txBody>
          <a:bodyPr/>
          <a:lstStyle/>
          <a:p>
            <a:r>
              <a:rPr lang="de-DE"/>
              <a:t>Instagram Organische Reichweite - aufsteigend sortiert | Krumm - 5 of 6</a:t>
            </a:r>
            <a:endParaRPr lang="en-US"/>
          </a:p>
        </p:txBody>
      </p:sp>
      <p:graphicFrame>
        <p:nvGraphicFramePr>
          <p:cNvPr id="5" name="Table Placeholder 4">
            <a:extLst>
              <a:ext uri="{FF2B5EF4-FFF2-40B4-BE49-F238E27FC236}">
                <a16:creationId xmlns:a16="http://schemas.microsoft.com/office/drawing/2014/main" id="{2BE08283-E6A1-4C12-A704-ECF69DE43E2B}"/>
              </a:ext>
            </a:extLst>
          </p:cNvPr>
          <p:cNvGraphicFramePr>
            <a:graphicFrameLocks noGrp="1"/>
          </p:cNvGraphicFramePr>
          <p:nvPr>
            <p:ph type="tbl" sz="quarter" idx="13"/>
            <p:extLst>
              <p:ext uri="{D42A27DB-BD31-4B8C-83A1-F6EECF244321}">
                <p14:modId xmlns:p14="http://schemas.microsoft.com/office/powerpoint/2010/main" val="250026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78033159"/>
                    </a:ext>
                  </a:extLst>
                </a:gridCol>
                <a:gridCol w="2715768">
                  <a:extLst>
                    <a:ext uri="{9D8B030D-6E8A-4147-A177-3AD203B41FA5}">
                      <a16:colId xmlns:a16="http://schemas.microsoft.com/office/drawing/2014/main" val="3732470725"/>
                    </a:ext>
                  </a:extLst>
                </a:gridCol>
                <a:gridCol w="658368">
                  <a:extLst>
                    <a:ext uri="{9D8B030D-6E8A-4147-A177-3AD203B41FA5}">
                      <a16:colId xmlns:a16="http://schemas.microsoft.com/office/drawing/2014/main" val="3655956637"/>
                    </a:ext>
                  </a:extLst>
                </a:gridCol>
                <a:gridCol w="658368">
                  <a:extLst>
                    <a:ext uri="{9D8B030D-6E8A-4147-A177-3AD203B41FA5}">
                      <a16:colId xmlns:a16="http://schemas.microsoft.com/office/drawing/2014/main" val="2841673347"/>
                    </a:ext>
                  </a:extLst>
                </a:gridCol>
                <a:gridCol w="658368">
                  <a:extLst>
                    <a:ext uri="{9D8B030D-6E8A-4147-A177-3AD203B41FA5}">
                      <a16:colId xmlns:a16="http://schemas.microsoft.com/office/drawing/2014/main" val="133090068"/>
                    </a:ext>
                  </a:extLst>
                </a:gridCol>
                <a:gridCol w="658368">
                  <a:extLst>
                    <a:ext uri="{9D8B030D-6E8A-4147-A177-3AD203B41FA5}">
                      <a16:colId xmlns:a16="http://schemas.microsoft.com/office/drawing/2014/main" val="1584916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extLst>
                  <a:ext uri="{0D108BD9-81ED-4DB2-BD59-A6C34878D82A}">
                    <a16:rowId xmlns:a16="http://schemas.microsoft.com/office/drawing/2014/main" val="784319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optikforum_krumm - 2022-05-18 14:42:29</a:t>
                      </a:r>
                      <a:r>
                        <a:rPr kumimoji="0" lang="de-DE" sz="1000" b="0" i="0" u="none" strike="noStrike" kern="1200" cap="none" spc="0" normalizeH="0" baseline="0" noProof="0">
                          <a:ln>
                            <a:noFill/>
                          </a:ln>
                          <a:solidFill>
                            <a:prstClr val="black"/>
                          </a:solidFill>
                          <a:effectLst/>
                          <a:uLnTx/>
                          <a:uFillTx/>
                          <a:latin typeface="+mn-lt"/>
                          <a:ea typeface="+mn-ea"/>
                          <a:cs typeface="+mn-cs"/>
                        </a:rPr>
                        <a:t>
 Fisch wie Makrele, Hering, Seefisch, Lachs, Sardellen oder Tunfisch enthalten wertvolle Omega-3-Fettsäuren und sind sehr gesund für unsere Augen. Diese verflüssigen unser Blut und erhöhen auch den Blutdurchfluss im Auge. Eine gute Durchblutung kann vor der Entstehung krankhafter Gefäße und Entzündungen der Netzhaut schützen. Ebenfalls können diese Fettsäuren die Augen vor Trockenheit schützen und das Risiko an AMD oder grünem Star zu erkranken minimieren. 
#makrele #fisch #lachs #seelachs #meeresfrüchte #hering #blut #durchblutung #gefässe #fettsäuren #entzündungen #trockenheit #erkrankungen #amd #grünerstar #glaukom #essen #meer #trockeneaugen #schutz #omega3fettsäuren #risiko
#ernährung #optikforumkrummnetphen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https://quintly-image-storage.s3.amazonaws.com/f169b4933e0a390fbab751b363b2e40e/eb53b2540141e901115570ee4202eb60.jpg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40.409207161125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a:t>
                      </a:r>
                    </a:p>
                  </a:txBody>
                  <a:tcPr/>
                </a:tc>
                <a:extLst>
                  <a:ext uri="{0D108BD9-81ED-4DB2-BD59-A6C34878D82A}">
                    <a16:rowId xmlns:a16="http://schemas.microsoft.com/office/drawing/2014/main" val="1146870249"/>
                  </a:ext>
                </a:extLst>
              </a:tr>
            </a:tbl>
          </a:graphicData>
        </a:graphic>
      </p:graphicFrame>
      <p:sp>
        <p:nvSpPr>
          <p:cNvPr id="4" name="Text Placeholder 3">
            <a:extLst>
              <a:ext uri="{FF2B5EF4-FFF2-40B4-BE49-F238E27FC236}">
                <a16:creationId xmlns:a16="http://schemas.microsoft.com/office/drawing/2014/main" id="{3942360B-9EF1-489E-953E-41261AC42044}"/>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4522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BCC5D-3275-45C7-AA92-B6600766D175}"/>
              </a:ext>
            </a:extLst>
          </p:cNvPr>
          <p:cNvSpPr>
            <a:spLocks noGrp="1"/>
          </p:cNvSpPr>
          <p:nvPr>
            <p:ph type="title"/>
          </p:nvPr>
        </p:nvSpPr>
        <p:spPr/>
        <p:txBody>
          <a:bodyPr/>
          <a:lstStyle/>
          <a:p>
            <a:r>
              <a:rPr lang="de-DE"/>
              <a:t>Instagram Organische Reichweite - aufsteigend sortiert | Krumm - 6 of 6</a:t>
            </a:r>
            <a:endParaRPr lang="en-US"/>
          </a:p>
        </p:txBody>
      </p:sp>
      <p:graphicFrame>
        <p:nvGraphicFramePr>
          <p:cNvPr id="5" name="Table Placeholder 4">
            <a:extLst>
              <a:ext uri="{FF2B5EF4-FFF2-40B4-BE49-F238E27FC236}">
                <a16:creationId xmlns:a16="http://schemas.microsoft.com/office/drawing/2014/main" id="{42B6F96D-431D-4A87-973B-1655B8B61531}"/>
              </a:ext>
            </a:extLst>
          </p:cNvPr>
          <p:cNvGraphicFramePr>
            <a:graphicFrameLocks noGrp="1"/>
          </p:cNvGraphicFramePr>
          <p:nvPr>
            <p:ph type="tbl" sz="quarter" idx="13"/>
            <p:extLst>
              <p:ext uri="{D42A27DB-BD31-4B8C-83A1-F6EECF244321}">
                <p14:modId xmlns:p14="http://schemas.microsoft.com/office/powerpoint/2010/main" val="3266202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83539996"/>
                    </a:ext>
                  </a:extLst>
                </a:gridCol>
                <a:gridCol w="2715768">
                  <a:extLst>
                    <a:ext uri="{9D8B030D-6E8A-4147-A177-3AD203B41FA5}">
                      <a16:colId xmlns:a16="http://schemas.microsoft.com/office/drawing/2014/main" val="1746852617"/>
                    </a:ext>
                  </a:extLst>
                </a:gridCol>
                <a:gridCol w="658368">
                  <a:extLst>
                    <a:ext uri="{9D8B030D-6E8A-4147-A177-3AD203B41FA5}">
                      <a16:colId xmlns:a16="http://schemas.microsoft.com/office/drawing/2014/main" val="1489816266"/>
                    </a:ext>
                  </a:extLst>
                </a:gridCol>
                <a:gridCol w="658368">
                  <a:extLst>
                    <a:ext uri="{9D8B030D-6E8A-4147-A177-3AD203B41FA5}">
                      <a16:colId xmlns:a16="http://schemas.microsoft.com/office/drawing/2014/main" val="1660822757"/>
                    </a:ext>
                  </a:extLst>
                </a:gridCol>
                <a:gridCol w="658368">
                  <a:extLst>
                    <a:ext uri="{9D8B030D-6E8A-4147-A177-3AD203B41FA5}">
                      <a16:colId xmlns:a16="http://schemas.microsoft.com/office/drawing/2014/main" val="2779622917"/>
                    </a:ext>
                  </a:extLst>
                </a:gridCol>
                <a:gridCol w="658368">
                  <a:extLst>
                    <a:ext uri="{9D8B030D-6E8A-4147-A177-3AD203B41FA5}">
                      <a16:colId xmlns:a16="http://schemas.microsoft.com/office/drawing/2014/main" val="4114038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extLst>
                  <a:ext uri="{0D108BD9-81ED-4DB2-BD59-A6C34878D82A}">
                    <a16:rowId xmlns:a16="http://schemas.microsoft.com/office/drawing/2014/main" val="1447109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optikforum_krumm - 2022-05-31 16:45:07</a:t>
                      </a:r>
                      <a:r>
                        <a:rPr kumimoji="0" lang="de-DE" sz="1000" b="0" i="0" u="none" strike="noStrike" kern="1200" cap="none" spc="0" normalizeH="0" baseline="0" noProof="0">
                          <a:ln>
                            <a:noFill/>
                          </a:ln>
                          <a:solidFill>
                            <a:prstClr val="black"/>
                          </a:solidFill>
                          <a:effectLst/>
                          <a:uLnTx/>
                          <a:uFillTx/>
                          <a:latin typeface="+mn-lt"/>
                          <a:ea typeface="+mn-ea"/>
                          <a:cs typeface="+mn-cs"/>
                        </a:rPr>
                        <a:t>
 Eine Farbenblindheit kann sich entwickeln, wenn man mehr als 20 Zigaretten am Tag raucht.  Chemikalien wie Kohlenstoffdisulfid und Styrol, die in Zigaretten enthalten sind, können die Sehkraft und das Farbsehen ebenfalls schädigen. Zigarettenrauch, der ins Auge gelangt enthält Eisen, gelangt in die Zellen der Hornhaut und kann diese absterben lassen. 
#zigarette
#rauchen #farbblindheit #farbenprächtig #bunt #hornhaut #cornea #eye #chemikalien #rauch #zellen #schaden #ungesund #eisen #kohlenstoff #filter #weltnichtrauchertag #zigarettenrauch #ezigarette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https://quintly-image-storage.s3.amazonaws.com/f169b4933e0a390fbab751b363b2e40e/50dbd27804f1ec0bd57ad80c2e1b9d0e.jpg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28.900255754476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extLst>
                  <a:ext uri="{0D108BD9-81ED-4DB2-BD59-A6C34878D82A}">
                    <a16:rowId xmlns:a16="http://schemas.microsoft.com/office/drawing/2014/main" val="3418677628"/>
                  </a:ext>
                </a:extLst>
              </a:tr>
            </a:tbl>
          </a:graphicData>
        </a:graphic>
      </p:graphicFrame>
      <p:sp>
        <p:nvSpPr>
          <p:cNvPr id="4" name="Text Placeholder 3">
            <a:extLst>
              <a:ext uri="{FF2B5EF4-FFF2-40B4-BE49-F238E27FC236}">
                <a16:creationId xmlns:a16="http://schemas.microsoft.com/office/drawing/2014/main" id="{2DAE13C1-8313-40CB-AF3A-938D0836C017}"/>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0707427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282</Words>
  <Application>Microsoft Office PowerPoint</Application>
  <PresentationFormat>On-screen Show (4:3)</PresentationFormat>
  <Paragraphs>84</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Instagram Organische Reichweite - aufsteigend sortiert | Krumm - 1 of 6</vt:lpstr>
      <vt:lpstr>Instagram Organische Reichweite - aufsteigend sortiert | Krumm - 2 of 6</vt:lpstr>
      <vt:lpstr>Instagram Organische Reichweite - aufsteigend sortiert | Krumm - 3 of 6</vt:lpstr>
      <vt:lpstr>Instagram Organische Reichweite - aufsteigend sortiert | Krumm - 4 of 6</vt:lpstr>
      <vt:lpstr>Instagram Organische Reichweite - aufsteigend sortiert | Krumm - 5 of 6</vt:lpstr>
      <vt:lpstr>Instagram Organische Reichweite - aufsteigend sortiert | Krumm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Organische Reichweite - aufsteigend sortiert | Krumm - 1 of 6</dc:title>
  <dc:creator>Administrator</dc:creator>
  <cp:lastModifiedBy>Administrator</cp:lastModifiedBy>
  <cp:revision>1</cp:revision>
  <dcterms:created xsi:type="dcterms:W3CDTF">2022-06-01T10:29:27Z</dcterms:created>
  <dcterms:modified xsi:type="dcterms:W3CDTF">2022-06-01T10:29:44Z</dcterms:modified>
</cp:coreProperties>
</file>