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68AE5-922F-43E0-BE6F-58AFE1ABB534}"/>
              </a:ext>
            </a:extLst>
          </p:cNvPr>
          <p:cNvSpPr>
            <a:spLocks noGrp="1"/>
          </p:cNvSpPr>
          <p:nvPr>
            <p:ph type="ctrTitle"/>
          </p:nvPr>
        </p:nvSpPr>
        <p:spPr/>
        <p:txBody>
          <a:bodyPr/>
          <a:lstStyle/>
          <a:p>
            <a:r>
              <a:rPr lang="en-US"/>
              <a:t>Channel Dashboard</a:t>
            </a:r>
          </a:p>
        </p:txBody>
      </p:sp>
      <p:sp>
        <p:nvSpPr>
          <p:cNvPr id="3" name="Subtitle 2">
            <a:extLst>
              <a:ext uri="{FF2B5EF4-FFF2-40B4-BE49-F238E27FC236}">
                <a16:creationId xmlns:a16="http://schemas.microsoft.com/office/drawing/2014/main" id="{F8024FE2-612C-4A7E-B3AE-653718FE564E}"/>
              </a:ext>
            </a:extLst>
          </p:cNvPr>
          <p:cNvSpPr>
            <a:spLocks noGrp="1"/>
          </p:cNvSpPr>
          <p:nvPr>
            <p:ph type="subTitle" idx="1"/>
          </p:nvPr>
        </p:nvSpPr>
        <p:spPr/>
        <p:txBody>
          <a:bodyPr/>
          <a:lstStyle/>
          <a:p>
            <a:r>
              <a:rPr lang="en-US"/>
              <a:t>fischerwerke GmbH &amp; Co.KG</a:t>
            </a:r>
          </a:p>
        </p:txBody>
      </p:sp>
    </p:spTree>
    <p:extLst>
      <p:ext uri="{BB962C8B-B14F-4D97-AF65-F5344CB8AC3E}">
        <p14:creationId xmlns:p14="http://schemas.microsoft.com/office/powerpoint/2010/main" val="202211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97B3-8C86-4A44-AA78-1A8C79A15E4D}"/>
              </a:ext>
            </a:extLst>
          </p:cNvPr>
          <p:cNvSpPr>
            <a:spLocks noGrp="1"/>
          </p:cNvSpPr>
          <p:nvPr>
            <p:ph type="title"/>
          </p:nvPr>
        </p:nvSpPr>
        <p:spPr/>
        <p:txBody>
          <a:bodyPr/>
          <a:lstStyle/>
          <a:p>
            <a:r>
              <a:rPr lang="en-US"/>
              <a:t>Facebook Published Posts Table Custom | 2 profiles - 1 of 7</a:t>
            </a:r>
          </a:p>
        </p:txBody>
      </p:sp>
      <p:graphicFrame>
        <p:nvGraphicFramePr>
          <p:cNvPr id="5" name="Table Placeholder 4">
            <a:extLst>
              <a:ext uri="{FF2B5EF4-FFF2-40B4-BE49-F238E27FC236}">
                <a16:creationId xmlns:a16="http://schemas.microsoft.com/office/drawing/2014/main" id="{28A6ECFD-441B-4505-90A8-733CF900A510}"/>
              </a:ext>
            </a:extLst>
          </p:cNvPr>
          <p:cNvGraphicFramePr>
            <a:graphicFrameLocks noGrp="1"/>
          </p:cNvGraphicFramePr>
          <p:nvPr>
            <p:ph type="tbl" sz="quarter" idx="13"/>
            <p:extLst>
              <p:ext uri="{D42A27DB-BD31-4B8C-83A1-F6EECF244321}">
                <p14:modId xmlns:p14="http://schemas.microsoft.com/office/powerpoint/2010/main" val="1505912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73545092"/>
                    </a:ext>
                  </a:extLst>
                </a:gridCol>
                <a:gridCol w="1481328">
                  <a:extLst>
                    <a:ext uri="{9D8B030D-6E8A-4147-A177-3AD203B41FA5}">
                      <a16:colId xmlns:a16="http://schemas.microsoft.com/office/drawing/2014/main" val="2191522257"/>
                    </a:ext>
                  </a:extLst>
                </a:gridCol>
                <a:gridCol w="411480">
                  <a:extLst>
                    <a:ext uri="{9D8B030D-6E8A-4147-A177-3AD203B41FA5}">
                      <a16:colId xmlns:a16="http://schemas.microsoft.com/office/drawing/2014/main" val="2668025669"/>
                    </a:ext>
                  </a:extLst>
                </a:gridCol>
                <a:gridCol w="411480">
                  <a:extLst>
                    <a:ext uri="{9D8B030D-6E8A-4147-A177-3AD203B41FA5}">
                      <a16:colId xmlns:a16="http://schemas.microsoft.com/office/drawing/2014/main" val="2322517645"/>
                    </a:ext>
                  </a:extLst>
                </a:gridCol>
                <a:gridCol w="411480">
                  <a:extLst>
                    <a:ext uri="{9D8B030D-6E8A-4147-A177-3AD203B41FA5}">
                      <a16:colId xmlns:a16="http://schemas.microsoft.com/office/drawing/2014/main" val="2988740007"/>
                    </a:ext>
                  </a:extLst>
                </a:gridCol>
                <a:gridCol w="411480">
                  <a:extLst>
                    <a:ext uri="{9D8B030D-6E8A-4147-A177-3AD203B41FA5}">
                      <a16:colId xmlns:a16="http://schemas.microsoft.com/office/drawing/2014/main" val="2376563479"/>
                    </a:ext>
                  </a:extLst>
                </a:gridCol>
                <a:gridCol w="411480">
                  <a:extLst>
                    <a:ext uri="{9D8B030D-6E8A-4147-A177-3AD203B41FA5}">
                      <a16:colId xmlns:a16="http://schemas.microsoft.com/office/drawing/2014/main" val="629743546"/>
                    </a:ext>
                  </a:extLst>
                </a:gridCol>
                <a:gridCol w="411480">
                  <a:extLst>
                    <a:ext uri="{9D8B030D-6E8A-4147-A177-3AD203B41FA5}">
                      <a16:colId xmlns:a16="http://schemas.microsoft.com/office/drawing/2014/main" val="2830279472"/>
                    </a:ext>
                  </a:extLst>
                </a:gridCol>
                <a:gridCol w="411480">
                  <a:extLst>
                    <a:ext uri="{9D8B030D-6E8A-4147-A177-3AD203B41FA5}">
                      <a16:colId xmlns:a16="http://schemas.microsoft.com/office/drawing/2014/main" val="353568207"/>
                    </a:ext>
                  </a:extLst>
                </a:gridCol>
                <a:gridCol w="411480">
                  <a:extLst>
                    <a:ext uri="{9D8B030D-6E8A-4147-A177-3AD203B41FA5}">
                      <a16:colId xmlns:a16="http://schemas.microsoft.com/office/drawing/2014/main" val="40036251"/>
                    </a:ext>
                  </a:extLst>
                </a:gridCol>
                <a:gridCol w="411480">
                  <a:extLst>
                    <a:ext uri="{9D8B030D-6E8A-4147-A177-3AD203B41FA5}">
                      <a16:colId xmlns:a16="http://schemas.microsoft.com/office/drawing/2014/main" val="2811435183"/>
                    </a:ext>
                  </a:extLst>
                </a:gridCol>
                <a:gridCol w="411480">
                  <a:extLst>
                    <a:ext uri="{9D8B030D-6E8A-4147-A177-3AD203B41FA5}">
                      <a16:colId xmlns:a16="http://schemas.microsoft.com/office/drawing/2014/main" val="3533364888"/>
                    </a:ext>
                  </a:extLst>
                </a:gridCol>
                <a:gridCol w="411480">
                  <a:extLst>
                    <a:ext uri="{9D8B030D-6E8A-4147-A177-3AD203B41FA5}">
                      <a16:colId xmlns:a16="http://schemas.microsoft.com/office/drawing/2014/main" val="3187429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3189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fischer group DE - 2023-02-22 15:00:53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https://quintly-image-storage.s3.amazonaws.com/4ee5c8c39971cb53052a5a89585950b4/d0f60129064b166ac1080de8db937d4e.jpg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5540152"/>
                  </a:ext>
                </a:extLst>
              </a:tr>
            </a:tbl>
          </a:graphicData>
        </a:graphic>
      </p:graphicFrame>
      <p:sp>
        <p:nvSpPr>
          <p:cNvPr id="4" name="Text Placeholder 3">
            <a:extLst>
              <a:ext uri="{FF2B5EF4-FFF2-40B4-BE49-F238E27FC236}">
                <a16:creationId xmlns:a16="http://schemas.microsoft.com/office/drawing/2014/main" id="{2E1359C4-373C-4068-8E8C-5D11A03319E6}"/>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2395713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A0DA6-DE34-435E-9952-B1E059147B20}"/>
              </a:ext>
            </a:extLst>
          </p:cNvPr>
          <p:cNvSpPr>
            <a:spLocks noGrp="1"/>
          </p:cNvSpPr>
          <p:nvPr>
            <p:ph type="title"/>
          </p:nvPr>
        </p:nvSpPr>
        <p:spPr/>
        <p:txBody>
          <a:bodyPr/>
          <a:lstStyle/>
          <a:p>
            <a:r>
              <a:rPr lang="en-US"/>
              <a:t>Facebook Published Posts Table Custom | 2 profiles - 2 of 7</a:t>
            </a:r>
          </a:p>
        </p:txBody>
      </p:sp>
      <p:graphicFrame>
        <p:nvGraphicFramePr>
          <p:cNvPr id="5" name="Table Placeholder 4">
            <a:extLst>
              <a:ext uri="{FF2B5EF4-FFF2-40B4-BE49-F238E27FC236}">
                <a16:creationId xmlns:a16="http://schemas.microsoft.com/office/drawing/2014/main" id="{59428347-4031-49E4-878F-EA5ED75BC960}"/>
              </a:ext>
            </a:extLst>
          </p:cNvPr>
          <p:cNvGraphicFramePr>
            <a:graphicFrameLocks noGrp="1"/>
          </p:cNvGraphicFramePr>
          <p:nvPr>
            <p:ph type="tbl" sz="quarter" idx="13"/>
            <p:extLst>
              <p:ext uri="{D42A27DB-BD31-4B8C-83A1-F6EECF244321}">
                <p14:modId xmlns:p14="http://schemas.microsoft.com/office/powerpoint/2010/main" val="4199690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94578292"/>
                    </a:ext>
                  </a:extLst>
                </a:gridCol>
                <a:gridCol w="1481328">
                  <a:extLst>
                    <a:ext uri="{9D8B030D-6E8A-4147-A177-3AD203B41FA5}">
                      <a16:colId xmlns:a16="http://schemas.microsoft.com/office/drawing/2014/main" val="3962708988"/>
                    </a:ext>
                  </a:extLst>
                </a:gridCol>
                <a:gridCol w="411480">
                  <a:extLst>
                    <a:ext uri="{9D8B030D-6E8A-4147-A177-3AD203B41FA5}">
                      <a16:colId xmlns:a16="http://schemas.microsoft.com/office/drawing/2014/main" val="3776932618"/>
                    </a:ext>
                  </a:extLst>
                </a:gridCol>
                <a:gridCol w="411480">
                  <a:extLst>
                    <a:ext uri="{9D8B030D-6E8A-4147-A177-3AD203B41FA5}">
                      <a16:colId xmlns:a16="http://schemas.microsoft.com/office/drawing/2014/main" val="1478892469"/>
                    </a:ext>
                  </a:extLst>
                </a:gridCol>
                <a:gridCol w="411480">
                  <a:extLst>
                    <a:ext uri="{9D8B030D-6E8A-4147-A177-3AD203B41FA5}">
                      <a16:colId xmlns:a16="http://schemas.microsoft.com/office/drawing/2014/main" val="2914542165"/>
                    </a:ext>
                  </a:extLst>
                </a:gridCol>
                <a:gridCol w="411480">
                  <a:extLst>
                    <a:ext uri="{9D8B030D-6E8A-4147-A177-3AD203B41FA5}">
                      <a16:colId xmlns:a16="http://schemas.microsoft.com/office/drawing/2014/main" val="3708655783"/>
                    </a:ext>
                  </a:extLst>
                </a:gridCol>
                <a:gridCol w="411480">
                  <a:extLst>
                    <a:ext uri="{9D8B030D-6E8A-4147-A177-3AD203B41FA5}">
                      <a16:colId xmlns:a16="http://schemas.microsoft.com/office/drawing/2014/main" val="2127581884"/>
                    </a:ext>
                  </a:extLst>
                </a:gridCol>
                <a:gridCol w="411480">
                  <a:extLst>
                    <a:ext uri="{9D8B030D-6E8A-4147-A177-3AD203B41FA5}">
                      <a16:colId xmlns:a16="http://schemas.microsoft.com/office/drawing/2014/main" val="2340395959"/>
                    </a:ext>
                  </a:extLst>
                </a:gridCol>
                <a:gridCol w="411480">
                  <a:extLst>
                    <a:ext uri="{9D8B030D-6E8A-4147-A177-3AD203B41FA5}">
                      <a16:colId xmlns:a16="http://schemas.microsoft.com/office/drawing/2014/main" val="866802563"/>
                    </a:ext>
                  </a:extLst>
                </a:gridCol>
                <a:gridCol w="411480">
                  <a:extLst>
                    <a:ext uri="{9D8B030D-6E8A-4147-A177-3AD203B41FA5}">
                      <a16:colId xmlns:a16="http://schemas.microsoft.com/office/drawing/2014/main" val="277333652"/>
                    </a:ext>
                  </a:extLst>
                </a:gridCol>
                <a:gridCol w="411480">
                  <a:extLst>
                    <a:ext uri="{9D8B030D-6E8A-4147-A177-3AD203B41FA5}">
                      <a16:colId xmlns:a16="http://schemas.microsoft.com/office/drawing/2014/main" val="2773821788"/>
                    </a:ext>
                  </a:extLst>
                </a:gridCol>
                <a:gridCol w="411480">
                  <a:extLst>
                    <a:ext uri="{9D8B030D-6E8A-4147-A177-3AD203B41FA5}">
                      <a16:colId xmlns:a16="http://schemas.microsoft.com/office/drawing/2014/main" val="1696238936"/>
                    </a:ext>
                  </a:extLst>
                </a:gridCol>
                <a:gridCol w="411480">
                  <a:extLst>
                    <a:ext uri="{9D8B030D-6E8A-4147-A177-3AD203B41FA5}">
                      <a16:colId xmlns:a16="http://schemas.microsoft.com/office/drawing/2014/main" val="3425619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6057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- 2023-02-22 12:00:24</a:t>
                      </a:r>
                      <a:r>
                        <a:rPr kumimoji="0" lang="de-DE" sz="1000" b="0" i="0" u="none" strike="noStrike" kern="1200" cap="none" spc="0" normalizeH="0" baseline="0" noProof="0">
                          <a:ln>
                            <a:noFill/>
                          </a:ln>
                          <a:solidFill>
                            <a:prstClr val="black"/>
                          </a:solidFill>
                          <a:effectLst/>
                          <a:uLnTx/>
                          <a:uFillTx/>
                          <a:latin typeface="+mn-lt"/>
                          <a:ea typeface="+mn-ea"/>
                          <a:cs typeface="+mn-cs"/>
                        </a:rPr>
                        <a:t>
 Beim 10. fischer Expertenforum haben sich Fachleute aus der Bau- und Befestigungsbranche über aktuelle und künftige Chancen und Herausforderungen ausgetauscht. Einer der namhaften Referenten: Prof. Dr.-Ing. Jan Hofmann.  
Der Professor für Befestigungstechnik und Verstärkungsmethoden von der Universität Stuttgart geht unter anderem davon aus, dass die Verwendung von Sensoren sowie die Vernetzung durch Informations- und Kommunikationstechniken künftig zunehmen werden, „um die Leistung von Befestigungen im Einsatz zu überwachen und zu optimieren“.  🌐 
Was denkt ihr? Welche Möglichkeiten bieten die Digitalisierung und andere Technologien?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https://quintly-image-storage.s3.amazonaws.com/4ee5c8c39971cb53052a5a89585950b4/6d38dc7e7b9eac30c7b708621e174e21.jpg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718896"/>
                  </a:ext>
                </a:extLst>
              </a:tr>
            </a:tbl>
          </a:graphicData>
        </a:graphic>
      </p:graphicFrame>
      <p:sp>
        <p:nvSpPr>
          <p:cNvPr id="4" name="Text Placeholder 3">
            <a:extLst>
              <a:ext uri="{FF2B5EF4-FFF2-40B4-BE49-F238E27FC236}">
                <a16:creationId xmlns:a16="http://schemas.microsoft.com/office/drawing/2014/main" id="{4B950F64-56EC-41C7-A317-B6CA9E52F64C}"/>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2903026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972D0-6226-4B36-9362-2F0D9C61356B}"/>
              </a:ext>
            </a:extLst>
          </p:cNvPr>
          <p:cNvSpPr>
            <a:spLocks noGrp="1"/>
          </p:cNvSpPr>
          <p:nvPr>
            <p:ph type="title"/>
          </p:nvPr>
        </p:nvSpPr>
        <p:spPr/>
        <p:txBody>
          <a:bodyPr/>
          <a:lstStyle/>
          <a:p>
            <a:r>
              <a:rPr lang="en-US"/>
              <a:t>Facebook Published Posts Table Custom | 2 profiles - 3 of 7</a:t>
            </a:r>
          </a:p>
        </p:txBody>
      </p:sp>
      <p:graphicFrame>
        <p:nvGraphicFramePr>
          <p:cNvPr id="5" name="Table Placeholder 4">
            <a:extLst>
              <a:ext uri="{FF2B5EF4-FFF2-40B4-BE49-F238E27FC236}">
                <a16:creationId xmlns:a16="http://schemas.microsoft.com/office/drawing/2014/main" id="{1AC562CC-2C36-4BF6-8D51-F1C5A8EA7D91}"/>
              </a:ext>
            </a:extLst>
          </p:cNvPr>
          <p:cNvGraphicFramePr>
            <a:graphicFrameLocks noGrp="1"/>
          </p:cNvGraphicFramePr>
          <p:nvPr>
            <p:ph type="tbl" sz="quarter" idx="13"/>
            <p:extLst>
              <p:ext uri="{D42A27DB-BD31-4B8C-83A1-F6EECF244321}">
                <p14:modId xmlns:p14="http://schemas.microsoft.com/office/powerpoint/2010/main" val="593263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38231410"/>
                    </a:ext>
                  </a:extLst>
                </a:gridCol>
                <a:gridCol w="1481328">
                  <a:extLst>
                    <a:ext uri="{9D8B030D-6E8A-4147-A177-3AD203B41FA5}">
                      <a16:colId xmlns:a16="http://schemas.microsoft.com/office/drawing/2014/main" val="2814169570"/>
                    </a:ext>
                  </a:extLst>
                </a:gridCol>
                <a:gridCol w="411480">
                  <a:extLst>
                    <a:ext uri="{9D8B030D-6E8A-4147-A177-3AD203B41FA5}">
                      <a16:colId xmlns:a16="http://schemas.microsoft.com/office/drawing/2014/main" val="1392324914"/>
                    </a:ext>
                  </a:extLst>
                </a:gridCol>
                <a:gridCol w="411480">
                  <a:extLst>
                    <a:ext uri="{9D8B030D-6E8A-4147-A177-3AD203B41FA5}">
                      <a16:colId xmlns:a16="http://schemas.microsoft.com/office/drawing/2014/main" val="43063129"/>
                    </a:ext>
                  </a:extLst>
                </a:gridCol>
                <a:gridCol w="411480">
                  <a:extLst>
                    <a:ext uri="{9D8B030D-6E8A-4147-A177-3AD203B41FA5}">
                      <a16:colId xmlns:a16="http://schemas.microsoft.com/office/drawing/2014/main" val="3853097972"/>
                    </a:ext>
                  </a:extLst>
                </a:gridCol>
                <a:gridCol w="411480">
                  <a:extLst>
                    <a:ext uri="{9D8B030D-6E8A-4147-A177-3AD203B41FA5}">
                      <a16:colId xmlns:a16="http://schemas.microsoft.com/office/drawing/2014/main" val="3319943392"/>
                    </a:ext>
                  </a:extLst>
                </a:gridCol>
                <a:gridCol w="411480">
                  <a:extLst>
                    <a:ext uri="{9D8B030D-6E8A-4147-A177-3AD203B41FA5}">
                      <a16:colId xmlns:a16="http://schemas.microsoft.com/office/drawing/2014/main" val="2120442096"/>
                    </a:ext>
                  </a:extLst>
                </a:gridCol>
                <a:gridCol w="411480">
                  <a:extLst>
                    <a:ext uri="{9D8B030D-6E8A-4147-A177-3AD203B41FA5}">
                      <a16:colId xmlns:a16="http://schemas.microsoft.com/office/drawing/2014/main" val="3171355305"/>
                    </a:ext>
                  </a:extLst>
                </a:gridCol>
                <a:gridCol w="411480">
                  <a:extLst>
                    <a:ext uri="{9D8B030D-6E8A-4147-A177-3AD203B41FA5}">
                      <a16:colId xmlns:a16="http://schemas.microsoft.com/office/drawing/2014/main" val="450125965"/>
                    </a:ext>
                  </a:extLst>
                </a:gridCol>
                <a:gridCol w="411480">
                  <a:extLst>
                    <a:ext uri="{9D8B030D-6E8A-4147-A177-3AD203B41FA5}">
                      <a16:colId xmlns:a16="http://schemas.microsoft.com/office/drawing/2014/main" val="1335231186"/>
                    </a:ext>
                  </a:extLst>
                </a:gridCol>
                <a:gridCol w="411480">
                  <a:extLst>
                    <a:ext uri="{9D8B030D-6E8A-4147-A177-3AD203B41FA5}">
                      <a16:colId xmlns:a16="http://schemas.microsoft.com/office/drawing/2014/main" val="4219116877"/>
                    </a:ext>
                  </a:extLst>
                </a:gridCol>
                <a:gridCol w="411480">
                  <a:extLst>
                    <a:ext uri="{9D8B030D-6E8A-4147-A177-3AD203B41FA5}">
                      <a16:colId xmlns:a16="http://schemas.microsoft.com/office/drawing/2014/main" val="3929714703"/>
                    </a:ext>
                  </a:extLst>
                </a:gridCol>
                <a:gridCol w="411480">
                  <a:extLst>
                    <a:ext uri="{9D8B030D-6E8A-4147-A177-3AD203B41FA5}">
                      <a16:colId xmlns:a16="http://schemas.microsoft.com/office/drawing/2014/main" val="2945144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803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- 2023-02-20 16:30:44</a:t>
                      </a:r>
                      <a:r>
                        <a:rPr kumimoji="0" lang="de-DE" sz="1000" b="0" i="0" u="none" strike="noStrike" kern="1200" cap="none" spc="0" normalizeH="0" baseline="0" noProof="0">
                          <a:ln>
                            <a:noFill/>
                          </a:ln>
                          <a:solidFill>
                            <a:prstClr val="black"/>
                          </a:solidFill>
                          <a:effectLst/>
                          <a:uLnTx/>
                          <a:uFillTx/>
                          <a:latin typeface="+mn-lt"/>
                          <a:ea typeface="+mn-ea"/>
                          <a:cs typeface="+mn-cs"/>
                        </a:rPr>
                        <a:t>
 Sind wir in Deutschland „wohlstandsträge“? Was können wir aus anderen Ländern lernen? Wie fühlen sich Mitarbeiter bei der Arbeit wohl? Und welche Rolle spielen Start-ups als „Treiber von Innovation“ für die Weiterentwicklung unserer Wirtschaft? 🧐 
Diesen und weiteren Fragen geht 𝗠𝗮𝗿𝗰𝗼 𝗧𝗵𝗶𝗲𝘀𝘀 nach, der seit drei Jahren unseren fischer InnovationsCampus leitet und zudem unser Innovationsmanagement verantwortet. In der neuen Ausgabe der 𝗣𝗼𝗱𝗰𝗮𝘀𝘁-𝗥𝗲𝗶𝗵𝗲 „𝗳𝗶𝘀𝗰𝗵𝗲𝗿 𝗛𝗶𝗴𝗵𝗹𝗶𝗴𝗵𝘁𝘀“ spricht der gelernte Beton- und Stahlbetonbauer sowie Architekt über zukunftsrelevante Themen wie New Work. 🎙  
Jetzt Podcast anhören und mehr über die aktuellen Herausforderungen erfahren: 
👉 https://fcld.ly/fischer-highlights-folge-23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https://quintly-image-storage.s3.amazonaws.com/4ee5c8c39971cb53052a5a89585950b4/6a0856beabb6e61eb29768a256ab32b0.jpg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92561317"/>
                  </a:ext>
                </a:extLst>
              </a:tr>
            </a:tbl>
          </a:graphicData>
        </a:graphic>
      </p:graphicFrame>
      <p:sp>
        <p:nvSpPr>
          <p:cNvPr id="4" name="Text Placeholder 3">
            <a:extLst>
              <a:ext uri="{FF2B5EF4-FFF2-40B4-BE49-F238E27FC236}">
                <a16:creationId xmlns:a16="http://schemas.microsoft.com/office/drawing/2014/main" id="{4F35B1F2-5ED5-470E-BF81-6ABAD39F1948}"/>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4263611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B6B80-B2B6-4828-A93F-333833E2D55F}"/>
              </a:ext>
            </a:extLst>
          </p:cNvPr>
          <p:cNvSpPr>
            <a:spLocks noGrp="1"/>
          </p:cNvSpPr>
          <p:nvPr>
            <p:ph type="title"/>
          </p:nvPr>
        </p:nvSpPr>
        <p:spPr/>
        <p:txBody>
          <a:bodyPr/>
          <a:lstStyle/>
          <a:p>
            <a:r>
              <a:rPr lang="en-US"/>
              <a:t>Facebook Published Posts Table Custom | 2 profiles - 4 of 7</a:t>
            </a:r>
          </a:p>
        </p:txBody>
      </p:sp>
      <p:graphicFrame>
        <p:nvGraphicFramePr>
          <p:cNvPr id="5" name="Table Placeholder 4">
            <a:extLst>
              <a:ext uri="{FF2B5EF4-FFF2-40B4-BE49-F238E27FC236}">
                <a16:creationId xmlns:a16="http://schemas.microsoft.com/office/drawing/2014/main" id="{01E1FFAD-BD2A-45D6-83E0-70C0A9FD4C1A}"/>
              </a:ext>
            </a:extLst>
          </p:cNvPr>
          <p:cNvGraphicFramePr>
            <a:graphicFrameLocks noGrp="1"/>
          </p:cNvGraphicFramePr>
          <p:nvPr>
            <p:ph type="tbl" sz="quarter" idx="13"/>
            <p:extLst>
              <p:ext uri="{D42A27DB-BD31-4B8C-83A1-F6EECF244321}">
                <p14:modId xmlns:p14="http://schemas.microsoft.com/office/powerpoint/2010/main" val="984343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39458211"/>
                    </a:ext>
                  </a:extLst>
                </a:gridCol>
                <a:gridCol w="1481328">
                  <a:extLst>
                    <a:ext uri="{9D8B030D-6E8A-4147-A177-3AD203B41FA5}">
                      <a16:colId xmlns:a16="http://schemas.microsoft.com/office/drawing/2014/main" val="1895696570"/>
                    </a:ext>
                  </a:extLst>
                </a:gridCol>
                <a:gridCol w="411480">
                  <a:extLst>
                    <a:ext uri="{9D8B030D-6E8A-4147-A177-3AD203B41FA5}">
                      <a16:colId xmlns:a16="http://schemas.microsoft.com/office/drawing/2014/main" val="3453783404"/>
                    </a:ext>
                  </a:extLst>
                </a:gridCol>
                <a:gridCol w="411480">
                  <a:extLst>
                    <a:ext uri="{9D8B030D-6E8A-4147-A177-3AD203B41FA5}">
                      <a16:colId xmlns:a16="http://schemas.microsoft.com/office/drawing/2014/main" val="174542477"/>
                    </a:ext>
                  </a:extLst>
                </a:gridCol>
                <a:gridCol w="411480">
                  <a:extLst>
                    <a:ext uri="{9D8B030D-6E8A-4147-A177-3AD203B41FA5}">
                      <a16:colId xmlns:a16="http://schemas.microsoft.com/office/drawing/2014/main" val="2485086373"/>
                    </a:ext>
                  </a:extLst>
                </a:gridCol>
                <a:gridCol w="411480">
                  <a:extLst>
                    <a:ext uri="{9D8B030D-6E8A-4147-A177-3AD203B41FA5}">
                      <a16:colId xmlns:a16="http://schemas.microsoft.com/office/drawing/2014/main" val="1583089226"/>
                    </a:ext>
                  </a:extLst>
                </a:gridCol>
                <a:gridCol w="411480">
                  <a:extLst>
                    <a:ext uri="{9D8B030D-6E8A-4147-A177-3AD203B41FA5}">
                      <a16:colId xmlns:a16="http://schemas.microsoft.com/office/drawing/2014/main" val="871425364"/>
                    </a:ext>
                  </a:extLst>
                </a:gridCol>
                <a:gridCol w="411480">
                  <a:extLst>
                    <a:ext uri="{9D8B030D-6E8A-4147-A177-3AD203B41FA5}">
                      <a16:colId xmlns:a16="http://schemas.microsoft.com/office/drawing/2014/main" val="3284404503"/>
                    </a:ext>
                  </a:extLst>
                </a:gridCol>
                <a:gridCol w="411480">
                  <a:extLst>
                    <a:ext uri="{9D8B030D-6E8A-4147-A177-3AD203B41FA5}">
                      <a16:colId xmlns:a16="http://schemas.microsoft.com/office/drawing/2014/main" val="2307211667"/>
                    </a:ext>
                  </a:extLst>
                </a:gridCol>
                <a:gridCol w="411480">
                  <a:extLst>
                    <a:ext uri="{9D8B030D-6E8A-4147-A177-3AD203B41FA5}">
                      <a16:colId xmlns:a16="http://schemas.microsoft.com/office/drawing/2014/main" val="1363121932"/>
                    </a:ext>
                  </a:extLst>
                </a:gridCol>
                <a:gridCol w="411480">
                  <a:extLst>
                    <a:ext uri="{9D8B030D-6E8A-4147-A177-3AD203B41FA5}">
                      <a16:colId xmlns:a16="http://schemas.microsoft.com/office/drawing/2014/main" val="2942894544"/>
                    </a:ext>
                  </a:extLst>
                </a:gridCol>
                <a:gridCol w="411480">
                  <a:extLst>
                    <a:ext uri="{9D8B030D-6E8A-4147-A177-3AD203B41FA5}">
                      <a16:colId xmlns:a16="http://schemas.microsoft.com/office/drawing/2014/main" val="1270938931"/>
                    </a:ext>
                  </a:extLst>
                </a:gridCol>
                <a:gridCol w="411480">
                  <a:extLst>
                    <a:ext uri="{9D8B030D-6E8A-4147-A177-3AD203B41FA5}">
                      <a16:colId xmlns:a16="http://schemas.microsoft.com/office/drawing/2014/main" val="1047520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296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- 2023-02-17 17:30:15</a:t>
                      </a:r>
                      <a:r>
                        <a:rPr kumimoji="0" lang="de-DE" sz="1000" b="0" i="0" u="none" strike="noStrike" kern="1200" cap="none" spc="0" normalizeH="0" baseline="0" noProof="0">
                          <a:ln>
                            <a:noFill/>
                          </a:ln>
                          <a:solidFill>
                            <a:prstClr val="black"/>
                          </a:solidFill>
                          <a:effectLst/>
                          <a:uLnTx/>
                          <a:uFillTx/>
                          <a:latin typeface="+mn-lt"/>
                          <a:ea typeface="+mn-ea"/>
                          <a:cs typeface="+mn-cs"/>
                        </a:rPr>
                        <a:t>
 Das gab’s noch nie in unserer Firmengeschichte! 2022 haben wir erstmals die magische Milliarden-Grenze in Sachen Bruttoumsatz geknackt. Ein grandioser Erfolg und eine tolle Bestätigung! 🔩✨ 
Alle Details &amp; die genauen Zahlen gibt’s hier. 👇🏼 
https://fcld.ly/geschaeftsjahr-2022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https://quintly-image-storage.s3.amazonaws.com/4ee5c8c39971cb53052a5a89585950b4/e5abf0dc431e054af495919f04c29d2d.jpg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841580"/>
                  </a:ext>
                </a:extLst>
              </a:tr>
            </a:tbl>
          </a:graphicData>
        </a:graphic>
      </p:graphicFrame>
      <p:sp>
        <p:nvSpPr>
          <p:cNvPr id="4" name="Text Placeholder 3">
            <a:extLst>
              <a:ext uri="{FF2B5EF4-FFF2-40B4-BE49-F238E27FC236}">
                <a16:creationId xmlns:a16="http://schemas.microsoft.com/office/drawing/2014/main" id="{C85A1C1B-21FF-47E4-B36E-C32F6B4F3CAD}"/>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247359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95AD7-1410-47BA-B3CA-6F66FC32353C}"/>
              </a:ext>
            </a:extLst>
          </p:cNvPr>
          <p:cNvSpPr>
            <a:spLocks noGrp="1"/>
          </p:cNvSpPr>
          <p:nvPr>
            <p:ph type="title"/>
          </p:nvPr>
        </p:nvSpPr>
        <p:spPr/>
        <p:txBody>
          <a:bodyPr/>
          <a:lstStyle/>
          <a:p>
            <a:r>
              <a:rPr lang="en-US"/>
              <a:t>Facebook Published Posts Table Custom | 2 profiles - 5 of 7</a:t>
            </a:r>
          </a:p>
        </p:txBody>
      </p:sp>
      <p:graphicFrame>
        <p:nvGraphicFramePr>
          <p:cNvPr id="5" name="Table Placeholder 4">
            <a:extLst>
              <a:ext uri="{FF2B5EF4-FFF2-40B4-BE49-F238E27FC236}">
                <a16:creationId xmlns:a16="http://schemas.microsoft.com/office/drawing/2014/main" id="{46920B81-AA60-4EFC-90C0-8262453C34A1}"/>
              </a:ext>
            </a:extLst>
          </p:cNvPr>
          <p:cNvGraphicFramePr>
            <a:graphicFrameLocks noGrp="1"/>
          </p:cNvGraphicFramePr>
          <p:nvPr>
            <p:ph type="tbl" sz="quarter" idx="13"/>
            <p:extLst>
              <p:ext uri="{D42A27DB-BD31-4B8C-83A1-F6EECF244321}">
                <p14:modId xmlns:p14="http://schemas.microsoft.com/office/powerpoint/2010/main" val="1150515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70983161"/>
                    </a:ext>
                  </a:extLst>
                </a:gridCol>
                <a:gridCol w="1481328">
                  <a:extLst>
                    <a:ext uri="{9D8B030D-6E8A-4147-A177-3AD203B41FA5}">
                      <a16:colId xmlns:a16="http://schemas.microsoft.com/office/drawing/2014/main" val="3942630844"/>
                    </a:ext>
                  </a:extLst>
                </a:gridCol>
                <a:gridCol w="411480">
                  <a:extLst>
                    <a:ext uri="{9D8B030D-6E8A-4147-A177-3AD203B41FA5}">
                      <a16:colId xmlns:a16="http://schemas.microsoft.com/office/drawing/2014/main" val="2200740043"/>
                    </a:ext>
                  </a:extLst>
                </a:gridCol>
                <a:gridCol w="411480">
                  <a:extLst>
                    <a:ext uri="{9D8B030D-6E8A-4147-A177-3AD203B41FA5}">
                      <a16:colId xmlns:a16="http://schemas.microsoft.com/office/drawing/2014/main" val="2140511394"/>
                    </a:ext>
                  </a:extLst>
                </a:gridCol>
                <a:gridCol w="411480">
                  <a:extLst>
                    <a:ext uri="{9D8B030D-6E8A-4147-A177-3AD203B41FA5}">
                      <a16:colId xmlns:a16="http://schemas.microsoft.com/office/drawing/2014/main" val="2601086910"/>
                    </a:ext>
                  </a:extLst>
                </a:gridCol>
                <a:gridCol w="411480">
                  <a:extLst>
                    <a:ext uri="{9D8B030D-6E8A-4147-A177-3AD203B41FA5}">
                      <a16:colId xmlns:a16="http://schemas.microsoft.com/office/drawing/2014/main" val="2606199751"/>
                    </a:ext>
                  </a:extLst>
                </a:gridCol>
                <a:gridCol w="411480">
                  <a:extLst>
                    <a:ext uri="{9D8B030D-6E8A-4147-A177-3AD203B41FA5}">
                      <a16:colId xmlns:a16="http://schemas.microsoft.com/office/drawing/2014/main" val="505778112"/>
                    </a:ext>
                  </a:extLst>
                </a:gridCol>
                <a:gridCol w="411480">
                  <a:extLst>
                    <a:ext uri="{9D8B030D-6E8A-4147-A177-3AD203B41FA5}">
                      <a16:colId xmlns:a16="http://schemas.microsoft.com/office/drawing/2014/main" val="92322346"/>
                    </a:ext>
                  </a:extLst>
                </a:gridCol>
                <a:gridCol w="411480">
                  <a:extLst>
                    <a:ext uri="{9D8B030D-6E8A-4147-A177-3AD203B41FA5}">
                      <a16:colId xmlns:a16="http://schemas.microsoft.com/office/drawing/2014/main" val="273595998"/>
                    </a:ext>
                  </a:extLst>
                </a:gridCol>
                <a:gridCol w="411480">
                  <a:extLst>
                    <a:ext uri="{9D8B030D-6E8A-4147-A177-3AD203B41FA5}">
                      <a16:colId xmlns:a16="http://schemas.microsoft.com/office/drawing/2014/main" val="703833429"/>
                    </a:ext>
                  </a:extLst>
                </a:gridCol>
                <a:gridCol w="411480">
                  <a:extLst>
                    <a:ext uri="{9D8B030D-6E8A-4147-A177-3AD203B41FA5}">
                      <a16:colId xmlns:a16="http://schemas.microsoft.com/office/drawing/2014/main" val="388937054"/>
                    </a:ext>
                  </a:extLst>
                </a:gridCol>
                <a:gridCol w="411480">
                  <a:extLst>
                    <a:ext uri="{9D8B030D-6E8A-4147-A177-3AD203B41FA5}">
                      <a16:colId xmlns:a16="http://schemas.microsoft.com/office/drawing/2014/main" val="1307803348"/>
                    </a:ext>
                  </a:extLst>
                </a:gridCol>
                <a:gridCol w="411480">
                  <a:extLst>
                    <a:ext uri="{9D8B030D-6E8A-4147-A177-3AD203B41FA5}">
                      <a16:colId xmlns:a16="http://schemas.microsoft.com/office/drawing/2014/main" val="2784687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3445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- 2023-02-10 17:03:07</a:t>
                      </a:r>
                      <a:r>
                        <a:rPr kumimoji="0" lang="de-DE" sz="1000" b="0" i="0" u="none" strike="noStrike" kern="1200" cap="none" spc="0" normalizeH="0" baseline="0" noProof="0">
                          <a:ln>
                            <a:noFill/>
                          </a:ln>
                          <a:solidFill>
                            <a:prstClr val="black"/>
                          </a:solidFill>
                          <a:effectLst/>
                          <a:uLnTx/>
                          <a:uFillTx/>
                          <a:latin typeface="+mn-lt"/>
                          <a:ea typeface="+mn-ea"/>
                          <a:cs typeface="+mn-cs"/>
                        </a:rPr>
                        <a:t>
 Immer alles geben und nach dem Besten streben. Gemeinsam mit Markenbotschafter Kloppo denken wir nach vorne. Mehr hier! 👇✨ 
https://fcld.ly/kloppo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https://quintly-image-storage.s3.amazonaws.com/4ee5c8c39971cb53052a5a89585950b4/c570288608b1e14a988c36d6f2eff5e6.jpg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2393157"/>
                  </a:ext>
                </a:extLst>
              </a:tr>
            </a:tbl>
          </a:graphicData>
        </a:graphic>
      </p:graphicFrame>
      <p:sp>
        <p:nvSpPr>
          <p:cNvPr id="4" name="Text Placeholder 3">
            <a:extLst>
              <a:ext uri="{FF2B5EF4-FFF2-40B4-BE49-F238E27FC236}">
                <a16:creationId xmlns:a16="http://schemas.microsoft.com/office/drawing/2014/main" id="{2BD08B91-97B1-447B-8123-305F37EB133B}"/>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2917795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0FCA3-7ED0-4132-9343-DC22A7153548}"/>
              </a:ext>
            </a:extLst>
          </p:cNvPr>
          <p:cNvSpPr>
            <a:spLocks noGrp="1"/>
          </p:cNvSpPr>
          <p:nvPr>
            <p:ph type="title"/>
          </p:nvPr>
        </p:nvSpPr>
        <p:spPr/>
        <p:txBody>
          <a:bodyPr/>
          <a:lstStyle/>
          <a:p>
            <a:r>
              <a:rPr lang="en-US"/>
              <a:t>Facebook Published Posts Table Custom | 2 profiles - 6 of 7</a:t>
            </a:r>
          </a:p>
        </p:txBody>
      </p:sp>
      <p:graphicFrame>
        <p:nvGraphicFramePr>
          <p:cNvPr id="5" name="Table Placeholder 4">
            <a:extLst>
              <a:ext uri="{FF2B5EF4-FFF2-40B4-BE49-F238E27FC236}">
                <a16:creationId xmlns:a16="http://schemas.microsoft.com/office/drawing/2014/main" id="{1262C6F1-18A0-49F8-BBBC-2337C3820E65}"/>
              </a:ext>
            </a:extLst>
          </p:cNvPr>
          <p:cNvGraphicFramePr>
            <a:graphicFrameLocks noGrp="1"/>
          </p:cNvGraphicFramePr>
          <p:nvPr>
            <p:ph type="tbl" sz="quarter" idx="13"/>
            <p:extLst>
              <p:ext uri="{D42A27DB-BD31-4B8C-83A1-F6EECF244321}">
                <p14:modId xmlns:p14="http://schemas.microsoft.com/office/powerpoint/2010/main" val="1446468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37964321"/>
                    </a:ext>
                  </a:extLst>
                </a:gridCol>
                <a:gridCol w="1481328">
                  <a:extLst>
                    <a:ext uri="{9D8B030D-6E8A-4147-A177-3AD203B41FA5}">
                      <a16:colId xmlns:a16="http://schemas.microsoft.com/office/drawing/2014/main" val="3882493125"/>
                    </a:ext>
                  </a:extLst>
                </a:gridCol>
                <a:gridCol w="411480">
                  <a:extLst>
                    <a:ext uri="{9D8B030D-6E8A-4147-A177-3AD203B41FA5}">
                      <a16:colId xmlns:a16="http://schemas.microsoft.com/office/drawing/2014/main" val="2303349572"/>
                    </a:ext>
                  </a:extLst>
                </a:gridCol>
                <a:gridCol w="411480">
                  <a:extLst>
                    <a:ext uri="{9D8B030D-6E8A-4147-A177-3AD203B41FA5}">
                      <a16:colId xmlns:a16="http://schemas.microsoft.com/office/drawing/2014/main" val="1140097595"/>
                    </a:ext>
                  </a:extLst>
                </a:gridCol>
                <a:gridCol w="411480">
                  <a:extLst>
                    <a:ext uri="{9D8B030D-6E8A-4147-A177-3AD203B41FA5}">
                      <a16:colId xmlns:a16="http://schemas.microsoft.com/office/drawing/2014/main" val="2489480181"/>
                    </a:ext>
                  </a:extLst>
                </a:gridCol>
                <a:gridCol w="411480">
                  <a:extLst>
                    <a:ext uri="{9D8B030D-6E8A-4147-A177-3AD203B41FA5}">
                      <a16:colId xmlns:a16="http://schemas.microsoft.com/office/drawing/2014/main" val="1814932922"/>
                    </a:ext>
                  </a:extLst>
                </a:gridCol>
                <a:gridCol w="411480">
                  <a:extLst>
                    <a:ext uri="{9D8B030D-6E8A-4147-A177-3AD203B41FA5}">
                      <a16:colId xmlns:a16="http://schemas.microsoft.com/office/drawing/2014/main" val="465390329"/>
                    </a:ext>
                  </a:extLst>
                </a:gridCol>
                <a:gridCol w="411480">
                  <a:extLst>
                    <a:ext uri="{9D8B030D-6E8A-4147-A177-3AD203B41FA5}">
                      <a16:colId xmlns:a16="http://schemas.microsoft.com/office/drawing/2014/main" val="3304467487"/>
                    </a:ext>
                  </a:extLst>
                </a:gridCol>
                <a:gridCol w="411480">
                  <a:extLst>
                    <a:ext uri="{9D8B030D-6E8A-4147-A177-3AD203B41FA5}">
                      <a16:colId xmlns:a16="http://schemas.microsoft.com/office/drawing/2014/main" val="1991615873"/>
                    </a:ext>
                  </a:extLst>
                </a:gridCol>
                <a:gridCol w="411480">
                  <a:extLst>
                    <a:ext uri="{9D8B030D-6E8A-4147-A177-3AD203B41FA5}">
                      <a16:colId xmlns:a16="http://schemas.microsoft.com/office/drawing/2014/main" val="2185264990"/>
                    </a:ext>
                  </a:extLst>
                </a:gridCol>
                <a:gridCol w="411480">
                  <a:extLst>
                    <a:ext uri="{9D8B030D-6E8A-4147-A177-3AD203B41FA5}">
                      <a16:colId xmlns:a16="http://schemas.microsoft.com/office/drawing/2014/main" val="948265864"/>
                    </a:ext>
                  </a:extLst>
                </a:gridCol>
                <a:gridCol w="411480">
                  <a:extLst>
                    <a:ext uri="{9D8B030D-6E8A-4147-A177-3AD203B41FA5}">
                      <a16:colId xmlns:a16="http://schemas.microsoft.com/office/drawing/2014/main" val="1618142234"/>
                    </a:ext>
                  </a:extLst>
                </a:gridCol>
                <a:gridCol w="411480">
                  <a:extLst>
                    <a:ext uri="{9D8B030D-6E8A-4147-A177-3AD203B41FA5}">
                      <a16:colId xmlns:a16="http://schemas.microsoft.com/office/drawing/2014/main" val="3219510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9680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- 2023-02-09 19:31:02</a:t>
                      </a:r>
                      <a:r>
                        <a:rPr kumimoji="0" lang="de-DE" sz="1000" b="0" i="0" u="none" strike="noStrike" kern="1200" cap="none" spc="0" normalizeH="0" baseline="0" noProof="0">
                          <a:ln>
                            <a:noFill/>
                          </a:ln>
                          <a:solidFill>
                            <a:prstClr val="black"/>
                          </a:solidFill>
                          <a:effectLst/>
                          <a:uLnTx/>
                          <a:uFillTx/>
                          <a:latin typeface="+mn-lt"/>
                          <a:ea typeface="+mn-ea"/>
                          <a:cs typeface="+mn-cs"/>
                        </a:rPr>
                        <a:t>
 Erklären wir dir doch gerne … 🙃😉 
Und zwar auf unseren Produkt-Seiten. Hier findest du alle Infos zur Anwendung: 👇 
𝗗𝘂𝗼𝗣𝗼𝘄𝗲𝗿: https://fcld.ly/produkte-duopower
𝗨𝗻𝗶𝘃𝗲𝗿𝘀𝗮𝗹𝗱𝘂̈𝗯𝗲𝗹 𝗨𝗫: https://fcld.ly/universalduebel-ux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https://quintly-image-storage.s3.amazonaws.com/4ee5c8c39971cb53052a5a89585950b4/da6226a81cbeaae0eebe33b4d1373dc5.jpg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3943286"/>
                  </a:ext>
                </a:extLst>
              </a:tr>
            </a:tbl>
          </a:graphicData>
        </a:graphic>
      </p:graphicFrame>
      <p:sp>
        <p:nvSpPr>
          <p:cNvPr id="4" name="Text Placeholder 3">
            <a:extLst>
              <a:ext uri="{FF2B5EF4-FFF2-40B4-BE49-F238E27FC236}">
                <a16:creationId xmlns:a16="http://schemas.microsoft.com/office/drawing/2014/main" id="{7FECE0B6-A848-4381-A30E-484984212000}"/>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2520376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C86BC-4D69-4D49-8010-B8D5AB235C84}"/>
              </a:ext>
            </a:extLst>
          </p:cNvPr>
          <p:cNvSpPr>
            <a:spLocks noGrp="1"/>
          </p:cNvSpPr>
          <p:nvPr>
            <p:ph type="title"/>
          </p:nvPr>
        </p:nvSpPr>
        <p:spPr/>
        <p:txBody>
          <a:bodyPr/>
          <a:lstStyle/>
          <a:p>
            <a:r>
              <a:rPr lang="en-US"/>
              <a:t>Facebook Published Posts Table Custom | 2 profiles - 7 of 7</a:t>
            </a:r>
          </a:p>
        </p:txBody>
      </p:sp>
      <p:graphicFrame>
        <p:nvGraphicFramePr>
          <p:cNvPr id="5" name="Table Placeholder 4">
            <a:extLst>
              <a:ext uri="{FF2B5EF4-FFF2-40B4-BE49-F238E27FC236}">
                <a16:creationId xmlns:a16="http://schemas.microsoft.com/office/drawing/2014/main" id="{D5D98169-0497-46B7-B30E-67BACA5F5E63}"/>
              </a:ext>
            </a:extLst>
          </p:cNvPr>
          <p:cNvGraphicFramePr>
            <a:graphicFrameLocks noGrp="1"/>
          </p:cNvGraphicFramePr>
          <p:nvPr>
            <p:ph type="tbl" sz="quarter" idx="13"/>
            <p:extLst>
              <p:ext uri="{D42A27DB-BD31-4B8C-83A1-F6EECF244321}">
                <p14:modId xmlns:p14="http://schemas.microsoft.com/office/powerpoint/2010/main" val="2113654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65566645"/>
                    </a:ext>
                  </a:extLst>
                </a:gridCol>
                <a:gridCol w="1481328">
                  <a:extLst>
                    <a:ext uri="{9D8B030D-6E8A-4147-A177-3AD203B41FA5}">
                      <a16:colId xmlns:a16="http://schemas.microsoft.com/office/drawing/2014/main" val="810676010"/>
                    </a:ext>
                  </a:extLst>
                </a:gridCol>
                <a:gridCol w="411480">
                  <a:extLst>
                    <a:ext uri="{9D8B030D-6E8A-4147-A177-3AD203B41FA5}">
                      <a16:colId xmlns:a16="http://schemas.microsoft.com/office/drawing/2014/main" val="3238688348"/>
                    </a:ext>
                  </a:extLst>
                </a:gridCol>
                <a:gridCol w="411480">
                  <a:extLst>
                    <a:ext uri="{9D8B030D-6E8A-4147-A177-3AD203B41FA5}">
                      <a16:colId xmlns:a16="http://schemas.microsoft.com/office/drawing/2014/main" val="3927505892"/>
                    </a:ext>
                  </a:extLst>
                </a:gridCol>
                <a:gridCol w="411480">
                  <a:extLst>
                    <a:ext uri="{9D8B030D-6E8A-4147-A177-3AD203B41FA5}">
                      <a16:colId xmlns:a16="http://schemas.microsoft.com/office/drawing/2014/main" val="3966389062"/>
                    </a:ext>
                  </a:extLst>
                </a:gridCol>
                <a:gridCol w="411480">
                  <a:extLst>
                    <a:ext uri="{9D8B030D-6E8A-4147-A177-3AD203B41FA5}">
                      <a16:colId xmlns:a16="http://schemas.microsoft.com/office/drawing/2014/main" val="141500140"/>
                    </a:ext>
                  </a:extLst>
                </a:gridCol>
                <a:gridCol w="411480">
                  <a:extLst>
                    <a:ext uri="{9D8B030D-6E8A-4147-A177-3AD203B41FA5}">
                      <a16:colId xmlns:a16="http://schemas.microsoft.com/office/drawing/2014/main" val="1731696844"/>
                    </a:ext>
                  </a:extLst>
                </a:gridCol>
                <a:gridCol w="411480">
                  <a:extLst>
                    <a:ext uri="{9D8B030D-6E8A-4147-A177-3AD203B41FA5}">
                      <a16:colId xmlns:a16="http://schemas.microsoft.com/office/drawing/2014/main" val="990401761"/>
                    </a:ext>
                  </a:extLst>
                </a:gridCol>
                <a:gridCol w="411480">
                  <a:extLst>
                    <a:ext uri="{9D8B030D-6E8A-4147-A177-3AD203B41FA5}">
                      <a16:colId xmlns:a16="http://schemas.microsoft.com/office/drawing/2014/main" val="3318585240"/>
                    </a:ext>
                  </a:extLst>
                </a:gridCol>
                <a:gridCol w="411480">
                  <a:extLst>
                    <a:ext uri="{9D8B030D-6E8A-4147-A177-3AD203B41FA5}">
                      <a16:colId xmlns:a16="http://schemas.microsoft.com/office/drawing/2014/main" val="2438024482"/>
                    </a:ext>
                  </a:extLst>
                </a:gridCol>
                <a:gridCol w="411480">
                  <a:extLst>
                    <a:ext uri="{9D8B030D-6E8A-4147-A177-3AD203B41FA5}">
                      <a16:colId xmlns:a16="http://schemas.microsoft.com/office/drawing/2014/main" val="3121078881"/>
                    </a:ext>
                  </a:extLst>
                </a:gridCol>
                <a:gridCol w="411480">
                  <a:extLst>
                    <a:ext uri="{9D8B030D-6E8A-4147-A177-3AD203B41FA5}">
                      <a16:colId xmlns:a16="http://schemas.microsoft.com/office/drawing/2014/main" val="528231331"/>
                    </a:ext>
                  </a:extLst>
                </a:gridCol>
                <a:gridCol w="411480">
                  <a:extLst>
                    <a:ext uri="{9D8B030D-6E8A-4147-A177-3AD203B41FA5}">
                      <a16:colId xmlns:a16="http://schemas.microsoft.com/office/drawing/2014/main" val="1171427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9741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- 2023-02-03 13:30:10</a:t>
                      </a:r>
                      <a:r>
                        <a:rPr kumimoji="0" lang="de-DE" sz="1000" b="0" i="0" u="none" strike="noStrike" kern="1200" cap="none" spc="0" normalizeH="0" baseline="0" noProof="0">
                          <a:ln>
                            <a:noFill/>
                          </a:ln>
                          <a:solidFill>
                            <a:prstClr val="black"/>
                          </a:solidFill>
                          <a:effectLst/>
                          <a:uLnTx/>
                          <a:uFillTx/>
                          <a:latin typeface="+mn-lt"/>
                          <a:ea typeface="+mn-ea"/>
                          <a:cs typeface="+mn-cs"/>
                        </a:rPr>
                        <a:t>
 Schon zum 10. Mal treffen sich beim 𝗳𝗶𝘀𝗰𝗵𝗲𝗿 𝗘𝘅𝗽𝗲𝗿𝘁𝗲𝗻𝗳𝗼𝗿𝘂𝗺 Fachleute aus der Bau- und Befestigungsindustrie, um sich über die aktuellen Chancen und Herausforderungen der Branche auszutauschen. Ein echtes Erfolgsformat! 🛠💪
Wir freuen uns, wie groß das Interesse auch in diesem Jahr ist – zum Beispiel am Austausch zum Bauen im Bestand, zu nachträglicher Tragwerkverstärkung und vorgehängten hinterlüfteten Fassaden. 🤩 Ihre Aufmerksamkeit widmen die Experten zudem Verankerungen, die für eine Nutzungsdauer von mehr als 50 Jahren oder für extreme Beanspruchungen wie Brandfälle ausgelegt sind. 
Und selbstverständlich sind auch aktuelle Themen wie die Digitalisierung und zukunftsgerichtetes, nachhaltiges Bauen Schwerpunkte des Austauschs. 🌎 Impressionen vom Branchentreffen findest du hier.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https://quintly-image-storage.s3.amazonaws.com/4ee5c8c39971cb53052a5a89585950b4/91d531d2475eb5b34f4e46a702f34dd3.jpg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78948884"/>
                  </a:ext>
                </a:extLst>
              </a:tr>
            </a:tbl>
          </a:graphicData>
        </a:graphic>
      </p:graphicFrame>
      <p:sp>
        <p:nvSpPr>
          <p:cNvPr id="4" name="Text Placeholder 3">
            <a:extLst>
              <a:ext uri="{FF2B5EF4-FFF2-40B4-BE49-F238E27FC236}">
                <a16:creationId xmlns:a16="http://schemas.microsoft.com/office/drawing/2014/main" id="{41A9EF9E-AB3A-43BD-BEB3-51F7A6F9F84D}"/>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3903600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C8B9E-3DA8-4698-84A4-6250F639533B}"/>
              </a:ext>
            </a:extLst>
          </p:cNvPr>
          <p:cNvSpPr>
            <a:spLocks noGrp="1"/>
          </p:cNvSpPr>
          <p:nvPr>
            <p:ph type="title"/>
          </p:nvPr>
        </p:nvSpPr>
        <p:spPr/>
        <p:txBody>
          <a:bodyPr/>
          <a:lstStyle/>
          <a:p>
            <a:r>
              <a:rPr lang="en-US"/>
              <a:t>Instagram Posts Table with image | 2 profiles - 1 of 6</a:t>
            </a:r>
          </a:p>
        </p:txBody>
      </p:sp>
      <p:graphicFrame>
        <p:nvGraphicFramePr>
          <p:cNvPr id="5" name="Table Placeholder 4">
            <a:extLst>
              <a:ext uri="{FF2B5EF4-FFF2-40B4-BE49-F238E27FC236}">
                <a16:creationId xmlns:a16="http://schemas.microsoft.com/office/drawing/2014/main" id="{CEE1C004-1CAF-4795-A7C5-7373BA84BF71}"/>
              </a:ext>
            </a:extLst>
          </p:cNvPr>
          <p:cNvGraphicFramePr>
            <a:graphicFrameLocks noGrp="1"/>
          </p:cNvGraphicFramePr>
          <p:nvPr>
            <p:ph type="tbl" sz="quarter" idx="13"/>
            <p:extLst>
              <p:ext uri="{D42A27DB-BD31-4B8C-83A1-F6EECF244321}">
                <p14:modId xmlns:p14="http://schemas.microsoft.com/office/powerpoint/2010/main" val="1851095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91778164"/>
                    </a:ext>
                  </a:extLst>
                </a:gridCol>
                <a:gridCol w="987552">
                  <a:extLst>
                    <a:ext uri="{9D8B030D-6E8A-4147-A177-3AD203B41FA5}">
                      <a16:colId xmlns:a16="http://schemas.microsoft.com/office/drawing/2014/main" val="3024718260"/>
                    </a:ext>
                  </a:extLst>
                </a:gridCol>
                <a:gridCol w="1316736">
                  <a:extLst>
                    <a:ext uri="{9D8B030D-6E8A-4147-A177-3AD203B41FA5}">
                      <a16:colId xmlns:a16="http://schemas.microsoft.com/office/drawing/2014/main" val="1133866318"/>
                    </a:ext>
                  </a:extLst>
                </a:gridCol>
                <a:gridCol w="411480">
                  <a:extLst>
                    <a:ext uri="{9D8B030D-6E8A-4147-A177-3AD203B41FA5}">
                      <a16:colId xmlns:a16="http://schemas.microsoft.com/office/drawing/2014/main" val="4068771728"/>
                    </a:ext>
                  </a:extLst>
                </a:gridCol>
                <a:gridCol w="411480">
                  <a:extLst>
                    <a:ext uri="{9D8B030D-6E8A-4147-A177-3AD203B41FA5}">
                      <a16:colId xmlns:a16="http://schemas.microsoft.com/office/drawing/2014/main" val="1345477060"/>
                    </a:ext>
                  </a:extLst>
                </a:gridCol>
                <a:gridCol w="411480">
                  <a:extLst>
                    <a:ext uri="{9D8B030D-6E8A-4147-A177-3AD203B41FA5}">
                      <a16:colId xmlns:a16="http://schemas.microsoft.com/office/drawing/2014/main" val="752964143"/>
                    </a:ext>
                  </a:extLst>
                </a:gridCol>
                <a:gridCol w="411480">
                  <a:extLst>
                    <a:ext uri="{9D8B030D-6E8A-4147-A177-3AD203B41FA5}">
                      <a16:colId xmlns:a16="http://schemas.microsoft.com/office/drawing/2014/main" val="3985020451"/>
                    </a:ext>
                  </a:extLst>
                </a:gridCol>
                <a:gridCol w="411480">
                  <a:extLst>
                    <a:ext uri="{9D8B030D-6E8A-4147-A177-3AD203B41FA5}">
                      <a16:colId xmlns:a16="http://schemas.microsoft.com/office/drawing/2014/main" val="1941980230"/>
                    </a:ext>
                  </a:extLst>
                </a:gridCol>
                <a:gridCol w="411480">
                  <a:extLst>
                    <a:ext uri="{9D8B030D-6E8A-4147-A177-3AD203B41FA5}">
                      <a16:colId xmlns:a16="http://schemas.microsoft.com/office/drawing/2014/main" val="2305397111"/>
                    </a:ext>
                  </a:extLst>
                </a:gridCol>
                <a:gridCol w="411480">
                  <a:extLst>
                    <a:ext uri="{9D8B030D-6E8A-4147-A177-3AD203B41FA5}">
                      <a16:colId xmlns:a16="http://schemas.microsoft.com/office/drawing/2014/main" val="114507904"/>
                    </a:ext>
                  </a:extLst>
                </a:gridCol>
                <a:gridCol w="411480">
                  <a:extLst>
                    <a:ext uri="{9D8B030D-6E8A-4147-A177-3AD203B41FA5}">
                      <a16:colId xmlns:a16="http://schemas.microsoft.com/office/drawing/2014/main" val="2756078667"/>
                    </a:ext>
                  </a:extLst>
                </a:gridCol>
                <a:gridCol w="411480">
                  <a:extLst>
                    <a:ext uri="{9D8B030D-6E8A-4147-A177-3AD203B41FA5}">
                      <a16:colId xmlns:a16="http://schemas.microsoft.com/office/drawing/2014/main" val="780551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200080052"/>
                  </a:ext>
                </a:extLst>
              </a:tr>
            </a:tbl>
          </a:graphicData>
        </a:graphic>
      </p:graphicFrame>
      <p:sp>
        <p:nvSpPr>
          <p:cNvPr id="4" name="Text Placeholder 3">
            <a:extLst>
              <a:ext uri="{FF2B5EF4-FFF2-40B4-BE49-F238E27FC236}">
                <a16:creationId xmlns:a16="http://schemas.microsoft.com/office/drawing/2014/main" id="{5221600F-0AE2-4049-AB69-122439220F08}"/>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1924080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56625-561D-43ED-9CD7-16BDB7E96BA0}"/>
              </a:ext>
            </a:extLst>
          </p:cNvPr>
          <p:cNvSpPr>
            <a:spLocks noGrp="1"/>
          </p:cNvSpPr>
          <p:nvPr>
            <p:ph type="title"/>
          </p:nvPr>
        </p:nvSpPr>
        <p:spPr/>
        <p:txBody>
          <a:bodyPr/>
          <a:lstStyle/>
          <a:p>
            <a:r>
              <a:rPr lang="en-US"/>
              <a:t>Instagram Posts Table with image | 2 profiles - 2 of 6</a:t>
            </a:r>
          </a:p>
        </p:txBody>
      </p:sp>
      <p:graphicFrame>
        <p:nvGraphicFramePr>
          <p:cNvPr id="5" name="Table Placeholder 4">
            <a:extLst>
              <a:ext uri="{FF2B5EF4-FFF2-40B4-BE49-F238E27FC236}">
                <a16:creationId xmlns:a16="http://schemas.microsoft.com/office/drawing/2014/main" id="{FFDC1208-AB20-4784-B0B1-D457C1101407}"/>
              </a:ext>
            </a:extLst>
          </p:cNvPr>
          <p:cNvGraphicFramePr>
            <a:graphicFrameLocks noGrp="1"/>
          </p:cNvGraphicFramePr>
          <p:nvPr>
            <p:ph type="tbl" sz="quarter" idx="13"/>
            <p:extLst>
              <p:ext uri="{D42A27DB-BD31-4B8C-83A1-F6EECF244321}">
                <p14:modId xmlns:p14="http://schemas.microsoft.com/office/powerpoint/2010/main" val="3389395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68645128"/>
                    </a:ext>
                  </a:extLst>
                </a:gridCol>
                <a:gridCol w="987552">
                  <a:extLst>
                    <a:ext uri="{9D8B030D-6E8A-4147-A177-3AD203B41FA5}">
                      <a16:colId xmlns:a16="http://schemas.microsoft.com/office/drawing/2014/main" val="2583560513"/>
                    </a:ext>
                  </a:extLst>
                </a:gridCol>
                <a:gridCol w="1316736">
                  <a:extLst>
                    <a:ext uri="{9D8B030D-6E8A-4147-A177-3AD203B41FA5}">
                      <a16:colId xmlns:a16="http://schemas.microsoft.com/office/drawing/2014/main" val="2371782770"/>
                    </a:ext>
                  </a:extLst>
                </a:gridCol>
                <a:gridCol w="411480">
                  <a:extLst>
                    <a:ext uri="{9D8B030D-6E8A-4147-A177-3AD203B41FA5}">
                      <a16:colId xmlns:a16="http://schemas.microsoft.com/office/drawing/2014/main" val="630146873"/>
                    </a:ext>
                  </a:extLst>
                </a:gridCol>
                <a:gridCol w="411480">
                  <a:extLst>
                    <a:ext uri="{9D8B030D-6E8A-4147-A177-3AD203B41FA5}">
                      <a16:colId xmlns:a16="http://schemas.microsoft.com/office/drawing/2014/main" val="3920677596"/>
                    </a:ext>
                  </a:extLst>
                </a:gridCol>
                <a:gridCol w="411480">
                  <a:extLst>
                    <a:ext uri="{9D8B030D-6E8A-4147-A177-3AD203B41FA5}">
                      <a16:colId xmlns:a16="http://schemas.microsoft.com/office/drawing/2014/main" val="3919309409"/>
                    </a:ext>
                  </a:extLst>
                </a:gridCol>
                <a:gridCol w="411480">
                  <a:extLst>
                    <a:ext uri="{9D8B030D-6E8A-4147-A177-3AD203B41FA5}">
                      <a16:colId xmlns:a16="http://schemas.microsoft.com/office/drawing/2014/main" val="259811272"/>
                    </a:ext>
                  </a:extLst>
                </a:gridCol>
                <a:gridCol w="411480">
                  <a:extLst>
                    <a:ext uri="{9D8B030D-6E8A-4147-A177-3AD203B41FA5}">
                      <a16:colId xmlns:a16="http://schemas.microsoft.com/office/drawing/2014/main" val="3157824392"/>
                    </a:ext>
                  </a:extLst>
                </a:gridCol>
                <a:gridCol w="411480">
                  <a:extLst>
                    <a:ext uri="{9D8B030D-6E8A-4147-A177-3AD203B41FA5}">
                      <a16:colId xmlns:a16="http://schemas.microsoft.com/office/drawing/2014/main" val="211544164"/>
                    </a:ext>
                  </a:extLst>
                </a:gridCol>
                <a:gridCol w="411480">
                  <a:extLst>
                    <a:ext uri="{9D8B030D-6E8A-4147-A177-3AD203B41FA5}">
                      <a16:colId xmlns:a16="http://schemas.microsoft.com/office/drawing/2014/main" val="1410161226"/>
                    </a:ext>
                  </a:extLst>
                </a:gridCol>
                <a:gridCol w="411480">
                  <a:extLst>
                    <a:ext uri="{9D8B030D-6E8A-4147-A177-3AD203B41FA5}">
                      <a16:colId xmlns:a16="http://schemas.microsoft.com/office/drawing/2014/main" val="242451104"/>
                    </a:ext>
                  </a:extLst>
                </a:gridCol>
                <a:gridCol w="411480">
                  <a:extLst>
                    <a:ext uri="{9D8B030D-6E8A-4147-A177-3AD203B41FA5}">
                      <a16:colId xmlns:a16="http://schemas.microsoft.com/office/drawing/2014/main" val="1651814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431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- 2023-02-22 12:02:17</a:t>
                      </a:r>
                      <a:r>
                        <a:rPr kumimoji="0" lang="en-US" sz="1000" b="0" i="0" u="none" strike="noStrike" kern="1200" cap="none" spc="0" normalizeH="0" baseline="0" noProof="0">
                          <a:ln>
                            <a:noFill/>
                          </a:ln>
                          <a:solidFill>
                            <a:prstClr val="black"/>
                          </a:solidFill>
                          <a:effectLst/>
                          <a:uLnTx/>
                          <a:uFillTx/>
                          <a:latin typeface="+mn-lt"/>
                          <a:ea typeface="+mn-ea"/>
                          <a:cs typeface="+mn-cs"/>
                        </a:rPr>
                        <a:t>
 Experts from the construction and fastening industry discussed current and future opportunities and challenges at the 10th fischer Expert Forum. One of the prestigious speakers was Prof. Dr. Jan Hofmann. 
The Professor for Fastening and Strengthening Methods at the University of Stuttgart predicts that the use of sensors will increase in future along with connectivity through information and communication technology “in order to monitor and optimise the performance of fastenings”. 🌐 
What are your thoughts? What opportunities do digitalisation and other technologies offer?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332811322_517755813883752_25408148768681067_n.jpg?_nc_cat=108&amp;ccb=1-7&amp;_nc_sid=8ae9d6&amp;_nc_ohc=QSawPHqPsVgAX9nJPuV&amp;_nc_ht=scontent-iad3-2.cdninstagram.com&amp;edm=AM6HXa8EAAAA&amp;oh=00_AfAgWrPQ1eyQJKq8616HGnms92yVQXJgMhiuoCmednKZcA&amp;oe=63FC302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8336823"/>
                  </a:ext>
                </a:extLst>
              </a:tr>
            </a:tbl>
          </a:graphicData>
        </a:graphic>
      </p:graphicFrame>
      <p:sp>
        <p:nvSpPr>
          <p:cNvPr id="4" name="Text Placeholder 3">
            <a:extLst>
              <a:ext uri="{FF2B5EF4-FFF2-40B4-BE49-F238E27FC236}">
                <a16:creationId xmlns:a16="http://schemas.microsoft.com/office/drawing/2014/main" id="{FACABD9B-E163-4A78-9F86-61ABF328A9E8}"/>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1075075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074F1-318D-42F0-8A6F-E943EF39D4EF}"/>
              </a:ext>
            </a:extLst>
          </p:cNvPr>
          <p:cNvSpPr>
            <a:spLocks noGrp="1"/>
          </p:cNvSpPr>
          <p:nvPr>
            <p:ph type="title"/>
          </p:nvPr>
        </p:nvSpPr>
        <p:spPr/>
        <p:txBody>
          <a:bodyPr/>
          <a:lstStyle/>
          <a:p>
            <a:r>
              <a:rPr lang="en-US"/>
              <a:t>Instagram Posts Table with image | 2 profiles - 3 of 6</a:t>
            </a:r>
          </a:p>
        </p:txBody>
      </p:sp>
      <p:graphicFrame>
        <p:nvGraphicFramePr>
          <p:cNvPr id="5" name="Table Placeholder 4">
            <a:extLst>
              <a:ext uri="{FF2B5EF4-FFF2-40B4-BE49-F238E27FC236}">
                <a16:creationId xmlns:a16="http://schemas.microsoft.com/office/drawing/2014/main" id="{C0F44547-0C8C-4BBB-9D29-ECE253E496F8}"/>
              </a:ext>
            </a:extLst>
          </p:cNvPr>
          <p:cNvGraphicFramePr>
            <a:graphicFrameLocks noGrp="1"/>
          </p:cNvGraphicFramePr>
          <p:nvPr>
            <p:ph type="tbl" sz="quarter" idx="13"/>
            <p:extLst>
              <p:ext uri="{D42A27DB-BD31-4B8C-83A1-F6EECF244321}">
                <p14:modId xmlns:p14="http://schemas.microsoft.com/office/powerpoint/2010/main" val="2085839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83620424"/>
                    </a:ext>
                  </a:extLst>
                </a:gridCol>
                <a:gridCol w="987552">
                  <a:extLst>
                    <a:ext uri="{9D8B030D-6E8A-4147-A177-3AD203B41FA5}">
                      <a16:colId xmlns:a16="http://schemas.microsoft.com/office/drawing/2014/main" val="4167876243"/>
                    </a:ext>
                  </a:extLst>
                </a:gridCol>
                <a:gridCol w="1316736">
                  <a:extLst>
                    <a:ext uri="{9D8B030D-6E8A-4147-A177-3AD203B41FA5}">
                      <a16:colId xmlns:a16="http://schemas.microsoft.com/office/drawing/2014/main" val="18743747"/>
                    </a:ext>
                  </a:extLst>
                </a:gridCol>
                <a:gridCol w="411480">
                  <a:extLst>
                    <a:ext uri="{9D8B030D-6E8A-4147-A177-3AD203B41FA5}">
                      <a16:colId xmlns:a16="http://schemas.microsoft.com/office/drawing/2014/main" val="3301809664"/>
                    </a:ext>
                  </a:extLst>
                </a:gridCol>
                <a:gridCol w="411480">
                  <a:extLst>
                    <a:ext uri="{9D8B030D-6E8A-4147-A177-3AD203B41FA5}">
                      <a16:colId xmlns:a16="http://schemas.microsoft.com/office/drawing/2014/main" val="2831871253"/>
                    </a:ext>
                  </a:extLst>
                </a:gridCol>
                <a:gridCol w="411480">
                  <a:extLst>
                    <a:ext uri="{9D8B030D-6E8A-4147-A177-3AD203B41FA5}">
                      <a16:colId xmlns:a16="http://schemas.microsoft.com/office/drawing/2014/main" val="2320901879"/>
                    </a:ext>
                  </a:extLst>
                </a:gridCol>
                <a:gridCol w="411480">
                  <a:extLst>
                    <a:ext uri="{9D8B030D-6E8A-4147-A177-3AD203B41FA5}">
                      <a16:colId xmlns:a16="http://schemas.microsoft.com/office/drawing/2014/main" val="2374332355"/>
                    </a:ext>
                  </a:extLst>
                </a:gridCol>
                <a:gridCol w="411480">
                  <a:extLst>
                    <a:ext uri="{9D8B030D-6E8A-4147-A177-3AD203B41FA5}">
                      <a16:colId xmlns:a16="http://schemas.microsoft.com/office/drawing/2014/main" val="1071882252"/>
                    </a:ext>
                  </a:extLst>
                </a:gridCol>
                <a:gridCol w="411480">
                  <a:extLst>
                    <a:ext uri="{9D8B030D-6E8A-4147-A177-3AD203B41FA5}">
                      <a16:colId xmlns:a16="http://schemas.microsoft.com/office/drawing/2014/main" val="3239038649"/>
                    </a:ext>
                  </a:extLst>
                </a:gridCol>
                <a:gridCol w="411480">
                  <a:extLst>
                    <a:ext uri="{9D8B030D-6E8A-4147-A177-3AD203B41FA5}">
                      <a16:colId xmlns:a16="http://schemas.microsoft.com/office/drawing/2014/main" val="381661260"/>
                    </a:ext>
                  </a:extLst>
                </a:gridCol>
                <a:gridCol w="411480">
                  <a:extLst>
                    <a:ext uri="{9D8B030D-6E8A-4147-A177-3AD203B41FA5}">
                      <a16:colId xmlns:a16="http://schemas.microsoft.com/office/drawing/2014/main" val="3338330592"/>
                    </a:ext>
                  </a:extLst>
                </a:gridCol>
                <a:gridCol w="411480">
                  <a:extLst>
                    <a:ext uri="{9D8B030D-6E8A-4147-A177-3AD203B41FA5}">
                      <a16:colId xmlns:a16="http://schemas.microsoft.com/office/drawing/2014/main" val="3026480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251249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- 2023-02-17 17:30:34</a:t>
                      </a:r>
                      <a:r>
                        <a:rPr kumimoji="0" lang="en-US" sz="1000" b="0" i="0" u="none" strike="noStrike" kern="1200" cap="none" spc="0" normalizeH="0" baseline="0" noProof="0">
                          <a:ln>
                            <a:noFill/>
                          </a:ln>
                          <a:solidFill>
                            <a:prstClr val="black"/>
                          </a:solidFill>
                          <a:effectLst/>
                          <a:uLnTx/>
                          <a:uFillTx/>
                          <a:latin typeface="+mn-lt"/>
                          <a:ea typeface="+mn-ea"/>
                          <a:cs typeface="+mn-cs"/>
                        </a:rPr>
                        <a:t>
 This has never happened before in our company’s history! In 2022, we broke the magic billion euros mark in gross sales for the first time. It’s a huge success and a great confirmation!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331185345_162923836505915_1032320707195826336_n.jpg?_nc_cat=101&amp;ccb=1-7&amp;_nc_sid=8ae9d6&amp;_nc_ohc=394lDPQVW-oAX8ZyDrb&amp;_nc_ht=scontent-iad3-2.cdninstagram.com&amp;edm=AM6HXa8EAAAA&amp;oh=00_AfCR5hf2EfHcKQZQaSdoJRAOU1D375pf-2fi7JYP8VSP5Q&amp;oe=63FB997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4204530"/>
                  </a:ext>
                </a:extLst>
              </a:tr>
            </a:tbl>
          </a:graphicData>
        </a:graphic>
      </p:graphicFrame>
      <p:sp>
        <p:nvSpPr>
          <p:cNvPr id="4" name="Text Placeholder 3">
            <a:extLst>
              <a:ext uri="{FF2B5EF4-FFF2-40B4-BE49-F238E27FC236}">
                <a16:creationId xmlns:a16="http://schemas.microsoft.com/office/drawing/2014/main" id="{87F463C6-670A-47CD-B520-93C5F54A1112}"/>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2203340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CB96A-EA5D-4AFB-A222-AD00365CFA3B}"/>
              </a:ext>
            </a:extLst>
          </p:cNvPr>
          <p:cNvSpPr>
            <a:spLocks noGrp="1"/>
          </p:cNvSpPr>
          <p:nvPr>
            <p:ph type="title"/>
          </p:nvPr>
        </p:nvSpPr>
        <p:spPr/>
        <p:txBody>
          <a:bodyPr/>
          <a:lstStyle/>
          <a:p>
            <a:r>
              <a:rPr lang="en-US"/>
              <a:t>Instagram Posts Table with image | 2 profiles - 4 of 6</a:t>
            </a:r>
          </a:p>
        </p:txBody>
      </p:sp>
      <p:graphicFrame>
        <p:nvGraphicFramePr>
          <p:cNvPr id="5" name="Table Placeholder 4">
            <a:extLst>
              <a:ext uri="{FF2B5EF4-FFF2-40B4-BE49-F238E27FC236}">
                <a16:creationId xmlns:a16="http://schemas.microsoft.com/office/drawing/2014/main" id="{CC16C39C-66EB-4FB2-85A9-700D71AD7B13}"/>
              </a:ext>
            </a:extLst>
          </p:cNvPr>
          <p:cNvGraphicFramePr>
            <a:graphicFrameLocks noGrp="1"/>
          </p:cNvGraphicFramePr>
          <p:nvPr>
            <p:ph type="tbl" sz="quarter" idx="13"/>
            <p:extLst>
              <p:ext uri="{D42A27DB-BD31-4B8C-83A1-F6EECF244321}">
                <p14:modId xmlns:p14="http://schemas.microsoft.com/office/powerpoint/2010/main" val="4134067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70035124"/>
                    </a:ext>
                  </a:extLst>
                </a:gridCol>
                <a:gridCol w="987552">
                  <a:extLst>
                    <a:ext uri="{9D8B030D-6E8A-4147-A177-3AD203B41FA5}">
                      <a16:colId xmlns:a16="http://schemas.microsoft.com/office/drawing/2014/main" val="430919558"/>
                    </a:ext>
                  </a:extLst>
                </a:gridCol>
                <a:gridCol w="1316736">
                  <a:extLst>
                    <a:ext uri="{9D8B030D-6E8A-4147-A177-3AD203B41FA5}">
                      <a16:colId xmlns:a16="http://schemas.microsoft.com/office/drawing/2014/main" val="2752257565"/>
                    </a:ext>
                  </a:extLst>
                </a:gridCol>
                <a:gridCol w="411480">
                  <a:extLst>
                    <a:ext uri="{9D8B030D-6E8A-4147-A177-3AD203B41FA5}">
                      <a16:colId xmlns:a16="http://schemas.microsoft.com/office/drawing/2014/main" val="1419733962"/>
                    </a:ext>
                  </a:extLst>
                </a:gridCol>
                <a:gridCol w="411480">
                  <a:extLst>
                    <a:ext uri="{9D8B030D-6E8A-4147-A177-3AD203B41FA5}">
                      <a16:colId xmlns:a16="http://schemas.microsoft.com/office/drawing/2014/main" val="3649737677"/>
                    </a:ext>
                  </a:extLst>
                </a:gridCol>
                <a:gridCol w="411480">
                  <a:extLst>
                    <a:ext uri="{9D8B030D-6E8A-4147-A177-3AD203B41FA5}">
                      <a16:colId xmlns:a16="http://schemas.microsoft.com/office/drawing/2014/main" val="3217555184"/>
                    </a:ext>
                  </a:extLst>
                </a:gridCol>
                <a:gridCol w="411480">
                  <a:extLst>
                    <a:ext uri="{9D8B030D-6E8A-4147-A177-3AD203B41FA5}">
                      <a16:colId xmlns:a16="http://schemas.microsoft.com/office/drawing/2014/main" val="363811648"/>
                    </a:ext>
                  </a:extLst>
                </a:gridCol>
                <a:gridCol w="411480">
                  <a:extLst>
                    <a:ext uri="{9D8B030D-6E8A-4147-A177-3AD203B41FA5}">
                      <a16:colId xmlns:a16="http://schemas.microsoft.com/office/drawing/2014/main" val="3974454266"/>
                    </a:ext>
                  </a:extLst>
                </a:gridCol>
                <a:gridCol w="411480">
                  <a:extLst>
                    <a:ext uri="{9D8B030D-6E8A-4147-A177-3AD203B41FA5}">
                      <a16:colId xmlns:a16="http://schemas.microsoft.com/office/drawing/2014/main" val="2622894683"/>
                    </a:ext>
                  </a:extLst>
                </a:gridCol>
                <a:gridCol w="411480">
                  <a:extLst>
                    <a:ext uri="{9D8B030D-6E8A-4147-A177-3AD203B41FA5}">
                      <a16:colId xmlns:a16="http://schemas.microsoft.com/office/drawing/2014/main" val="649130710"/>
                    </a:ext>
                  </a:extLst>
                </a:gridCol>
                <a:gridCol w="411480">
                  <a:extLst>
                    <a:ext uri="{9D8B030D-6E8A-4147-A177-3AD203B41FA5}">
                      <a16:colId xmlns:a16="http://schemas.microsoft.com/office/drawing/2014/main" val="824305555"/>
                    </a:ext>
                  </a:extLst>
                </a:gridCol>
                <a:gridCol w="411480">
                  <a:extLst>
                    <a:ext uri="{9D8B030D-6E8A-4147-A177-3AD203B41FA5}">
                      <a16:colId xmlns:a16="http://schemas.microsoft.com/office/drawing/2014/main" val="1062812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1282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- 2023-02-14 09:30:47</a:t>
                      </a:r>
                      <a:r>
                        <a:rPr kumimoji="0" lang="en-US" sz="1000" b="0" i="0" u="none" strike="noStrike" kern="1200" cap="none" spc="0" normalizeH="0" baseline="0" noProof="0">
                          <a:ln>
                            <a:noFill/>
                          </a:ln>
                          <a:solidFill>
                            <a:prstClr val="black"/>
                          </a:solidFill>
                          <a:effectLst/>
                          <a:uLnTx/>
                          <a:uFillTx/>
                          <a:latin typeface="+mn-lt"/>
                          <a:ea typeface="+mn-ea"/>
                          <a:cs typeface="+mn-cs"/>
                        </a:rPr>
                        <a:t>
 Well, where to start … 🙃😉 
The best place to find out which product is best for your project would be on our website. 👉 𝗟𝗶𝗻𝗸 in our 𝗕𝗜𝗢. 
Do you know which products are displayed here? 🤔🔍
#fischer #fasteningtechnology #anchor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330503968_1124857964874527_2086387932033866610_n.jpg?_nc_cat=103&amp;ccb=1-7&amp;_nc_sid=8ae9d6&amp;_nc_ohc=3mNRxhxwb5gAX8gOkdd&amp;_nc_ht=scontent-iad3-2.cdninstagram.com&amp;edm=AM6HXa8EAAAA&amp;oh=00_AfAjHKu0wijI8TxLpAi5NUimoC98GWAqLEL-wfLQvBlTJA&amp;oe=63FC8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17581072"/>
                  </a:ext>
                </a:extLst>
              </a:tr>
            </a:tbl>
          </a:graphicData>
        </a:graphic>
      </p:graphicFrame>
      <p:sp>
        <p:nvSpPr>
          <p:cNvPr id="4" name="Text Placeholder 3">
            <a:extLst>
              <a:ext uri="{FF2B5EF4-FFF2-40B4-BE49-F238E27FC236}">
                <a16:creationId xmlns:a16="http://schemas.microsoft.com/office/drawing/2014/main" id="{42859DE1-F467-4FC0-98DE-CFF2A2DF2C1B}"/>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1612360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B545D-E051-4A4B-A9B4-23AE693C02D6}"/>
              </a:ext>
            </a:extLst>
          </p:cNvPr>
          <p:cNvSpPr>
            <a:spLocks noGrp="1"/>
          </p:cNvSpPr>
          <p:nvPr>
            <p:ph type="title"/>
          </p:nvPr>
        </p:nvSpPr>
        <p:spPr/>
        <p:txBody>
          <a:bodyPr/>
          <a:lstStyle/>
          <a:p>
            <a:r>
              <a:rPr lang="en-US"/>
              <a:t>Instagram Posts Table with image | 2 profiles - 5 of 6</a:t>
            </a:r>
          </a:p>
        </p:txBody>
      </p:sp>
      <p:graphicFrame>
        <p:nvGraphicFramePr>
          <p:cNvPr id="5" name="Table Placeholder 4">
            <a:extLst>
              <a:ext uri="{FF2B5EF4-FFF2-40B4-BE49-F238E27FC236}">
                <a16:creationId xmlns:a16="http://schemas.microsoft.com/office/drawing/2014/main" id="{5D978020-B37A-46AB-8FB0-BDFF07663185}"/>
              </a:ext>
            </a:extLst>
          </p:cNvPr>
          <p:cNvGraphicFramePr>
            <a:graphicFrameLocks noGrp="1"/>
          </p:cNvGraphicFramePr>
          <p:nvPr>
            <p:ph type="tbl" sz="quarter" idx="13"/>
            <p:extLst>
              <p:ext uri="{D42A27DB-BD31-4B8C-83A1-F6EECF244321}">
                <p14:modId xmlns:p14="http://schemas.microsoft.com/office/powerpoint/2010/main" val="3114899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75205145"/>
                    </a:ext>
                  </a:extLst>
                </a:gridCol>
                <a:gridCol w="987552">
                  <a:extLst>
                    <a:ext uri="{9D8B030D-6E8A-4147-A177-3AD203B41FA5}">
                      <a16:colId xmlns:a16="http://schemas.microsoft.com/office/drawing/2014/main" val="1309116938"/>
                    </a:ext>
                  </a:extLst>
                </a:gridCol>
                <a:gridCol w="1316736">
                  <a:extLst>
                    <a:ext uri="{9D8B030D-6E8A-4147-A177-3AD203B41FA5}">
                      <a16:colId xmlns:a16="http://schemas.microsoft.com/office/drawing/2014/main" val="212429128"/>
                    </a:ext>
                  </a:extLst>
                </a:gridCol>
                <a:gridCol w="411480">
                  <a:extLst>
                    <a:ext uri="{9D8B030D-6E8A-4147-A177-3AD203B41FA5}">
                      <a16:colId xmlns:a16="http://schemas.microsoft.com/office/drawing/2014/main" val="4270240113"/>
                    </a:ext>
                  </a:extLst>
                </a:gridCol>
                <a:gridCol w="411480">
                  <a:extLst>
                    <a:ext uri="{9D8B030D-6E8A-4147-A177-3AD203B41FA5}">
                      <a16:colId xmlns:a16="http://schemas.microsoft.com/office/drawing/2014/main" val="4122303821"/>
                    </a:ext>
                  </a:extLst>
                </a:gridCol>
                <a:gridCol w="411480">
                  <a:extLst>
                    <a:ext uri="{9D8B030D-6E8A-4147-A177-3AD203B41FA5}">
                      <a16:colId xmlns:a16="http://schemas.microsoft.com/office/drawing/2014/main" val="3014421944"/>
                    </a:ext>
                  </a:extLst>
                </a:gridCol>
                <a:gridCol w="411480">
                  <a:extLst>
                    <a:ext uri="{9D8B030D-6E8A-4147-A177-3AD203B41FA5}">
                      <a16:colId xmlns:a16="http://schemas.microsoft.com/office/drawing/2014/main" val="174251088"/>
                    </a:ext>
                  </a:extLst>
                </a:gridCol>
                <a:gridCol w="411480">
                  <a:extLst>
                    <a:ext uri="{9D8B030D-6E8A-4147-A177-3AD203B41FA5}">
                      <a16:colId xmlns:a16="http://schemas.microsoft.com/office/drawing/2014/main" val="3488525149"/>
                    </a:ext>
                  </a:extLst>
                </a:gridCol>
                <a:gridCol w="411480">
                  <a:extLst>
                    <a:ext uri="{9D8B030D-6E8A-4147-A177-3AD203B41FA5}">
                      <a16:colId xmlns:a16="http://schemas.microsoft.com/office/drawing/2014/main" val="142179084"/>
                    </a:ext>
                  </a:extLst>
                </a:gridCol>
                <a:gridCol w="411480">
                  <a:extLst>
                    <a:ext uri="{9D8B030D-6E8A-4147-A177-3AD203B41FA5}">
                      <a16:colId xmlns:a16="http://schemas.microsoft.com/office/drawing/2014/main" val="659661629"/>
                    </a:ext>
                  </a:extLst>
                </a:gridCol>
                <a:gridCol w="411480">
                  <a:extLst>
                    <a:ext uri="{9D8B030D-6E8A-4147-A177-3AD203B41FA5}">
                      <a16:colId xmlns:a16="http://schemas.microsoft.com/office/drawing/2014/main" val="739515300"/>
                    </a:ext>
                  </a:extLst>
                </a:gridCol>
                <a:gridCol w="411480">
                  <a:extLst>
                    <a:ext uri="{9D8B030D-6E8A-4147-A177-3AD203B41FA5}">
                      <a16:colId xmlns:a16="http://schemas.microsoft.com/office/drawing/2014/main" val="818688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25858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- 2023-02-10 17:03:31</a:t>
                      </a:r>
                      <a:r>
                        <a:rPr kumimoji="0" lang="en-US" sz="1000" b="0" i="0" u="none" strike="noStrike" kern="1200" cap="none" spc="0" normalizeH="0" baseline="0" noProof="0">
                          <a:ln>
                            <a:noFill/>
                          </a:ln>
                          <a:solidFill>
                            <a:prstClr val="black"/>
                          </a:solidFill>
                          <a:effectLst/>
                          <a:uLnTx/>
                          <a:uFillTx/>
                          <a:latin typeface="+mn-lt"/>
                          <a:ea typeface="+mn-ea"/>
                          <a:cs typeface="+mn-cs"/>
                        </a:rPr>
                        <a:t>
 Always giving 100% and striving for the best. We’re thinking ahead together with Brand Ambassador Kloppo. 𝗟𝗶𝗻𝗸 in 𝗕𝗶𝗼!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330239634_1369862340518325_5079438628486860702_n.jpg?_nc_cat=102&amp;ccb=1-7&amp;_nc_sid=8ae9d6&amp;_nc_ohc=aOnab1b9xUoAX_ibx2N&amp;_nc_ht=scontent-iad3-2.cdninstagram.com&amp;edm=AM6HXa8EAAAA&amp;oh=00_AfAq-bxntRop-ynP-kImg8COboCQELZAlh74jWmMKM2DsQ&amp;oe=63FD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06470578"/>
                  </a:ext>
                </a:extLst>
              </a:tr>
            </a:tbl>
          </a:graphicData>
        </a:graphic>
      </p:graphicFrame>
      <p:sp>
        <p:nvSpPr>
          <p:cNvPr id="4" name="Text Placeholder 3">
            <a:extLst>
              <a:ext uri="{FF2B5EF4-FFF2-40B4-BE49-F238E27FC236}">
                <a16:creationId xmlns:a16="http://schemas.microsoft.com/office/drawing/2014/main" id="{B97F7ECA-F67A-488D-B929-DCCA41FCE337}"/>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711697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6F08B-9168-4AE6-A304-990F1B4515CB}"/>
              </a:ext>
            </a:extLst>
          </p:cNvPr>
          <p:cNvSpPr>
            <a:spLocks noGrp="1"/>
          </p:cNvSpPr>
          <p:nvPr>
            <p:ph type="title"/>
          </p:nvPr>
        </p:nvSpPr>
        <p:spPr/>
        <p:txBody>
          <a:bodyPr/>
          <a:lstStyle/>
          <a:p>
            <a:r>
              <a:rPr lang="en-US"/>
              <a:t>Instagram Posts Table with image | 2 profiles - 6 of 6</a:t>
            </a:r>
          </a:p>
        </p:txBody>
      </p:sp>
      <p:graphicFrame>
        <p:nvGraphicFramePr>
          <p:cNvPr id="5" name="Table Placeholder 4">
            <a:extLst>
              <a:ext uri="{FF2B5EF4-FFF2-40B4-BE49-F238E27FC236}">
                <a16:creationId xmlns:a16="http://schemas.microsoft.com/office/drawing/2014/main" id="{6627AE37-31F6-48A8-93DC-175786B53CAC}"/>
              </a:ext>
            </a:extLst>
          </p:cNvPr>
          <p:cNvGraphicFramePr>
            <a:graphicFrameLocks noGrp="1"/>
          </p:cNvGraphicFramePr>
          <p:nvPr>
            <p:ph type="tbl" sz="quarter" idx="13"/>
            <p:extLst>
              <p:ext uri="{D42A27DB-BD31-4B8C-83A1-F6EECF244321}">
                <p14:modId xmlns:p14="http://schemas.microsoft.com/office/powerpoint/2010/main" val="465838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8882318"/>
                    </a:ext>
                  </a:extLst>
                </a:gridCol>
                <a:gridCol w="987552">
                  <a:extLst>
                    <a:ext uri="{9D8B030D-6E8A-4147-A177-3AD203B41FA5}">
                      <a16:colId xmlns:a16="http://schemas.microsoft.com/office/drawing/2014/main" val="3985730032"/>
                    </a:ext>
                  </a:extLst>
                </a:gridCol>
                <a:gridCol w="1316736">
                  <a:extLst>
                    <a:ext uri="{9D8B030D-6E8A-4147-A177-3AD203B41FA5}">
                      <a16:colId xmlns:a16="http://schemas.microsoft.com/office/drawing/2014/main" val="600340268"/>
                    </a:ext>
                  </a:extLst>
                </a:gridCol>
                <a:gridCol w="411480">
                  <a:extLst>
                    <a:ext uri="{9D8B030D-6E8A-4147-A177-3AD203B41FA5}">
                      <a16:colId xmlns:a16="http://schemas.microsoft.com/office/drawing/2014/main" val="2094438354"/>
                    </a:ext>
                  </a:extLst>
                </a:gridCol>
                <a:gridCol w="411480">
                  <a:extLst>
                    <a:ext uri="{9D8B030D-6E8A-4147-A177-3AD203B41FA5}">
                      <a16:colId xmlns:a16="http://schemas.microsoft.com/office/drawing/2014/main" val="2294506669"/>
                    </a:ext>
                  </a:extLst>
                </a:gridCol>
                <a:gridCol w="411480">
                  <a:extLst>
                    <a:ext uri="{9D8B030D-6E8A-4147-A177-3AD203B41FA5}">
                      <a16:colId xmlns:a16="http://schemas.microsoft.com/office/drawing/2014/main" val="1027807436"/>
                    </a:ext>
                  </a:extLst>
                </a:gridCol>
                <a:gridCol w="411480">
                  <a:extLst>
                    <a:ext uri="{9D8B030D-6E8A-4147-A177-3AD203B41FA5}">
                      <a16:colId xmlns:a16="http://schemas.microsoft.com/office/drawing/2014/main" val="1119952109"/>
                    </a:ext>
                  </a:extLst>
                </a:gridCol>
                <a:gridCol w="411480">
                  <a:extLst>
                    <a:ext uri="{9D8B030D-6E8A-4147-A177-3AD203B41FA5}">
                      <a16:colId xmlns:a16="http://schemas.microsoft.com/office/drawing/2014/main" val="1681389561"/>
                    </a:ext>
                  </a:extLst>
                </a:gridCol>
                <a:gridCol w="411480">
                  <a:extLst>
                    <a:ext uri="{9D8B030D-6E8A-4147-A177-3AD203B41FA5}">
                      <a16:colId xmlns:a16="http://schemas.microsoft.com/office/drawing/2014/main" val="2063237592"/>
                    </a:ext>
                  </a:extLst>
                </a:gridCol>
                <a:gridCol w="411480">
                  <a:extLst>
                    <a:ext uri="{9D8B030D-6E8A-4147-A177-3AD203B41FA5}">
                      <a16:colId xmlns:a16="http://schemas.microsoft.com/office/drawing/2014/main" val="1139346546"/>
                    </a:ext>
                  </a:extLst>
                </a:gridCol>
                <a:gridCol w="411480">
                  <a:extLst>
                    <a:ext uri="{9D8B030D-6E8A-4147-A177-3AD203B41FA5}">
                      <a16:colId xmlns:a16="http://schemas.microsoft.com/office/drawing/2014/main" val="3968235783"/>
                    </a:ext>
                  </a:extLst>
                </a:gridCol>
                <a:gridCol w="411480">
                  <a:extLst>
                    <a:ext uri="{9D8B030D-6E8A-4147-A177-3AD203B41FA5}">
                      <a16:colId xmlns:a16="http://schemas.microsoft.com/office/drawing/2014/main" val="3546886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86302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- 2023-02-03 13:31:00</a:t>
                      </a:r>
                      <a:r>
                        <a:rPr kumimoji="0" lang="en-US" sz="1000" b="0" i="0" u="none" strike="noStrike" kern="1200" cap="none" spc="0" normalizeH="0" baseline="0" noProof="0">
                          <a:ln>
                            <a:noFill/>
                          </a:ln>
                          <a:solidFill>
                            <a:prstClr val="black"/>
                          </a:solidFill>
                          <a:effectLst/>
                          <a:uLnTx/>
                          <a:uFillTx/>
                          <a:latin typeface="+mn-lt"/>
                          <a:ea typeface="+mn-ea"/>
                          <a:cs typeface="+mn-cs"/>
                        </a:rPr>
                        <a:t>
 Professionals from the construction and fastening industry will meet at the 10th 𝗳𝗶𝘀𝗰𝗵𝗲𝗿 𝗘𝘅𝗽𝗲𝗿𝘁𝗲𝗻𝗳𝗼𝗿𝘂𝗺 to discuss the industry’s current opportunities and challenges. The forum is a highly successful format! 🛠💪
We’re thrilled that there has once again been a high degree of interest this year, with topics including construction on existing buildings, post-installed supporting structure reinforcements and rear-ventilated rainscreen facades. 🤩 The experts will also speak about anchorages designed for a service life of over 50 years or for extreme conditions such as fire. 
Additional topics will of course include current issues such as digitalisation and forward-looking, sustainable construction.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329028774_198000076225329_8189001061103533710_n.jpg?_nc_cat=108&amp;ccb=1-7&amp;_nc_sid=8ae9d6&amp;_nc_ohc=GhRcxiZp8aAAX8BHGtl&amp;_nc_ht=scontent-iad3-2.cdninstagram.com&amp;edm=AM6HXa8EAAAA&amp;oh=00_AfAg_n-ajr4Uqxe9bA5UdxA8mXsqrlULJpJyyamq5ownkA&amp;oe=63FC63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4201454"/>
                  </a:ext>
                </a:extLst>
              </a:tr>
            </a:tbl>
          </a:graphicData>
        </a:graphic>
      </p:graphicFrame>
      <p:sp>
        <p:nvSpPr>
          <p:cNvPr id="4" name="Text Placeholder 3">
            <a:extLst>
              <a:ext uri="{FF2B5EF4-FFF2-40B4-BE49-F238E27FC236}">
                <a16:creationId xmlns:a16="http://schemas.microsoft.com/office/drawing/2014/main" id="{D7FE79E6-FF66-41F3-A93C-41E53D89BD29}"/>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3757727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21C3B-9199-40AD-B10F-68C9E451CA4C}"/>
              </a:ext>
            </a:extLst>
          </p:cNvPr>
          <p:cNvSpPr>
            <a:spLocks noGrp="1"/>
          </p:cNvSpPr>
          <p:nvPr>
            <p:ph type="title"/>
          </p:nvPr>
        </p:nvSpPr>
        <p:spPr/>
        <p:txBody>
          <a:bodyPr/>
          <a:lstStyle/>
          <a:p>
            <a:r>
              <a:rPr lang="en-US"/>
              <a:t>Instagram Stories Table  | 2 profiles</a:t>
            </a:r>
          </a:p>
        </p:txBody>
      </p:sp>
      <p:graphicFrame>
        <p:nvGraphicFramePr>
          <p:cNvPr id="5" name="Table Placeholder 4">
            <a:extLst>
              <a:ext uri="{FF2B5EF4-FFF2-40B4-BE49-F238E27FC236}">
                <a16:creationId xmlns:a16="http://schemas.microsoft.com/office/drawing/2014/main" id="{FA6A1848-98C4-4C91-AF40-2158E1EBB6A0}"/>
              </a:ext>
            </a:extLst>
          </p:cNvPr>
          <p:cNvGraphicFramePr>
            <a:graphicFrameLocks noGrp="1"/>
          </p:cNvGraphicFramePr>
          <p:nvPr>
            <p:ph type="tbl" sz="quarter" idx="13"/>
            <p:extLst>
              <p:ext uri="{D42A27DB-BD31-4B8C-83A1-F6EECF244321}">
                <p14:modId xmlns:p14="http://schemas.microsoft.com/office/powerpoint/2010/main" val="2871818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610829070"/>
                    </a:ext>
                  </a:extLst>
                </a:gridCol>
                <a:gridCol w="1069847">
                  <a:extLst>
                    <a:ext uri="{9D8B030D-6E8A-4147-A177-3AD203B41FA5}">
                      <a16:colId xmlns:a16="http://schemas.microsoft.com/office/drawing/2014/main" val="1882906308"/>
                    </a:ext>
                  </a:extLst>
                </a:gridCol>
                <a:gridCol w="1481327">
                  <a:extLst>
                    <a:ext uri="{9D8B030D-6E8A-4147-A177-3AD203B41FA5}">
                      <a16:colId xmlns:a16="http://schemas.microsoft.com/office/drawing/2014/main" val="4152182824"/>
                    </a:ext>
                  </a:extLst>
                </a:gridCol>
                <a:gridCol w="493776">
                  <a:extLst>
                    <a:ext uri="{9D8B030D-6E8A-4147-A177-3AD203B41FA5}">
                      <a16:colId xmlns:a16="http://schemas.microsoft.com/office/drawing/2014/main" val="2829758228"/>
                    </a:ext>
                  </a:extLst>
                </a:gridCol>
                <a:gridCol w="493776">
                  <a:extLst>
                    <a:ext uri="{9D8B030D-6E8A-4147-A177-3AD203B41FA5}">
                      <a16:colId xmlns:a16="http://schemas.microsoft.com/office/drawing/2014/main" val="2170437276"/>
                    </a:ext>
                  </a:extLst>
                </a:gridCol>
                <a:gridCol w="493776">
                  <a:extLst>
                    <a:ext uri="{9D8B030D-6E8A-4147-A177-3AD203B41FA5}">
                      <a16:colId xmlns:a16="http://schemas.microsoft.com/office/drawing/2014/main" val="365265220"/>
                    </a:ext>
                  </a:extLst>
                </a:gridCol>
                <a:gridCol w="493776">
                  <a:extLst>
                    <a:ext uri="{9D8B030D-6E8A-4147-A177-3AD203B41FA5}">
                      <a16:colId xmlns:a16="http://schemas.microsoft.com/office/drawing/2014/main" val="2845651539"/>
                    </a:ext>
                  </a:extLst>
                </a:gridCol>
                <a:gridCol w="493776">
                  <a:extLst>
                    <a:ext uri="{9D8B030D-6E8A-4147-A177-3AD203B41FA5}">
                      <a16:colId xmlns:a16="http://schemas.microsoft.com/office/drawing/2014/main" val="516882202"/>
                    </a:ext>
                  </a:extLst>
                </a:gridCol>
                <a:gridCol w="493776">
                  <a:extLst>
                    <a:ext uri="{9D8B030D-6E8A-4147-A177-3AD203B41FA5}">
                      <a16:colId xmlns:a16="http://schemas.microsoft.com/office/drawing/2014/main" val="4114610668"/>
                    </a:ext>
                  </a:extLst>
                </a:gridCol>
                <a:gridCol w="493776">
                  <a:extLst>
                    <a:ext uri="{9D8B030D-6E8A-4147-A177-3AD203B41FA5}">
                      <a16:colId xmlns:a16="http://schemas.microsoft.com/office/drawing/2014/main" val="3462917482"/>
                    </a:ext>
                  </a:extLst>
                </a:gridCol>
                <a:gridCol w="493776">
                  <a:extLst>
                    <a:ext uri="{9D8B030D-6E8A-4147-A177-3AD203B41FA5}">
                      <a16:colId xmlns:a16="http://schemas.microsoft.com/office/drawing/2014/main" val="204385422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Tags</a:t>
                      </a:r>
                    </a:p>
                  </a:txBody>
                  <a:tcPr/>
                </a:tc>
                <a:tc>
                  <a:txBody>
                    <a:bodyPr/>
                    <a:lstStyle/>
                    <a:p>
                      <a:r>
                        <a:rPr lang="en-US" sz="1000"/>
                        <a:t>Type</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Replies (Organic)</a:t>
                      </a:r>
                    </a:p>
                  </a:txBody>
                  <a:tcPr/>
                </a:tc>
                <a:tc>
                  <a:txBody>
                    <a:bodyPr/>
                    <a:lstStyle/>
                    <a:p>
                      <a:r>
                        <a:rPr lang="en-US" sz="1000"/>
                        <a:t>Exits (Organic)</a:t>
                      </a:r>
                    </a:p>
                  </a:txBody>
                  <a:tcPr/>
                </a:tc>
                <a:tc>
                  <a:txBody>
                    <a:bodyPr/>
                    <a:lstStyle/>
                    <a:p>
                      <a:r>
                        <a:rPr lang="en-US" sz="1000"/>
                        <a:t>Taps Forward (Organic)</a:t>
                      </a:r>
                    </a:p>
                  </a:txBody>
                  <a:tcPr/>
                </a:tc>
                <a:tc>
                  <a:txBody>
                    <a:bodyPr/>
                    <a:lstStyle/>
                    <a:p>
                      <a:r>
                        <a:rPr lang="en-US" sz="1000"/>
                        <a:t>Taps Back (Organic)</a:t>
                      </a:r>
                    </a:p>
                  </a:txBody>
                  <a:tcPr/>
                </a:tc>
                <a:tc>
                  <a:txBody>
                    <a:bodyPr/>
                    <a:lstStyle/>
                    <a:p>
                      <a:r>
                        <a:rPr lang="en-US" sz="1000"/>
                        <a:t>Interaction-Rate</a:t>
                      </a:r>
                    </a:p>
                  </a:txBody>
                  <a:tcPr/>
                </a:tc>
                <a:extLst>
                  <a:ext uri="{0D108BD9-81ED-4DB2-BD59-A6C34878D82A}">
                    <a16:rowId xmlns:a16="http://schemas.microsoft.com/office/drawing/2014/main" val="2402241840"/>
                  </a:ext>
                </a:extLst>
              </a:tr>
              <a:tr h="370840">
                <a:tc>
                  <a:txBody>
                    <a:bodyPr/>
                    <a:lstStyle/>
                    <a:p>
                      <a:r>
                        <a:rPr lang="en-US" sz="1000" b="1"/>
                        <a:t>fischer.group - 2023-02-03 10:41:30</a:t>
                      </a:r>
                      <a:r>
                        <a:rPr lang="en-US" sz="1000"/>
                        <a:t>
 n/a</a:t>
                      </a:r>
                    </a:p>
                  </a:txBody>
                  <a:tcPr/>
                </a:tc>
                <a:tc>
                  <a:txBody>
                    <a:bodyPr/>
                    <a:lstStyle/>
                    <a:p>
                      <a:r>
                        <a:rPr lang="en-US" sz="1000"/>
                        <a:t>https://quintly-image-storage.s3.amazonaws.com/a71b998fcce3a67286922031fbcb022e/0081639a3dbbdda22ebaca4af4756bbb.jpg</a:t>
                      </a:r>
                    </a:p>
                  </a:txBody>
                  <a:tcPr/>
                </a:tc>
                <a:tc>
                  <a:txBody>
                    <a:bodyPr/>
                    <a:lstStyle/>
                    <a:p>
                      <a:endParaRPr lang="en-US" sz="1000"/>
                    </a:p>
                  </a:txBody>
                  <a:tcPr/>
                </a:tc>
                <a:tc>
                  <a:txBody>
                    <a:bodyPr/>
                    <a:lstStyle/>
                    <a:p>
                      <a:r>
                        <a:rPr lang="en-US" sz="1000"/>
                        <a:t>Image</a:t>
                      </a:r>
                    </a:p>
                  </a:txBody>
                  <a:tcPr/>
                </a:tc>
                <a:tc>
                  <a:txBody>
                    <a:bodyPr/>
                    <a:lstStyle/>
                    <a:p>
                      <a:r>
                        <a:rPr lang="en-US" sz="1000"/>
                        <a:t>2117</a:t>
                      </a:r>
                    </a:p>
                  </a:txBody>
                  <a:tcPr/>
                </a:tc>
                <a:tc>
                  <a:txBody>
                    <a:bodyPr/>
                    <a:lstStyle/>
                    <a:p>
                      <a:r>
                        <a:rPr lang="en-US" sz="1000"/>
                        <a:t>2074</a:t>
                      </a:r>
                    </a:p>
                  </a:txBody>
                  <a:tcPr/>
                </a:tc>
                <a:tc>
                  <a:txBody>
                    <a:bodyPr/>
                    <a:lstStyle/>
                    <a:p>
                      <a:r>
                        <a:rPr lang="en-US" sz="1000"/>
                        <a:t>0</a:t>
                      </a:r>
                    </a:p>
                  </a:txBody>
                  <a:tcPr/>
                </a:tc>
                <a:tc>
                  <a:txBody>
                    <a:bodyPr/>
                    <a:lstStyle/>
                    <a:p>
                      <a:r>
                        <a:rPr lang="en-US" sz="1000"/>
                        <a:t>169</a:t>
                      </a:r>
                    </a:p>
                  </a:txBody>
                  <a:tcPr/>
                </a:tc>
                <a:tc>
                  <a:txBody>
                    <a:bodyPr/>
                    <a:lstStyle/>
                    <a:p>
                      <a:r>
                        <a:rPr lang="en-US" sz="1000"/>
                        <a:t>1878</a:t>
                      </a:r>
                    </a:p>
                  </a:txBody>
                  <a:tcPr/>
                </a:tc>
                <a:tc>
                  <a:txBody>
                    <a:bodyPr/>
                    <a:lstStyle/>
                    <a:p>
                      <a:r>
                        <a:rPr lang="en-US" sz="1000"/>
                        <a:t>94</a:t>
                      </a:r>
                    </a:p>
                  </a:txBody>
                  <a:tcPr/>
                </a:tc>
                <a:tc>
                  <a:txBody>
                    <a:bodyPr/>
                    <a:lstStyle/>
                    <a:p>
                      <a:r>
                        <a:rPr lang="en-US" sz="1000"/>
                        <a:t>0.9508 %</a:t>
                      </a:r>
                    </a:p>
                  </a:txBody>
                  <a:tcPr/>
                </a:tc>
                <a:extLst>
                  <a:ext uri="{0D108BD9-81ED-4DB2-BD59-A6C34878D82A}">
                    <a16:rowId xmlns:a16="http://schemas.microsoft.com/office/drawing/2014/main" val="1774864818"/>
                  </a:ext>
                </a:extLst>
              </a:tr>
              <a:tr h="370840">
                <a:tc>
                  <a:txBody>
                    <a:bodyPr/>
                    <a:lstStyle/>
                    <a:p>
                      <a:r>
                        <a:rPr lang="en-US" sz="1000" b="1"/>
                        <a:t>fischer.group - 2023-02-03 10:41:29</a:t>
                      </a:r>
                      <a:r>
                        <a:rPr lang="en-US" sz="1000"/>
                        <a:t>
 n/a</a:t>
                      </a:r>
                    </a:p>
                  </a:txBody>
                  <a:tcPr/>
                </a:tc>
                <a:tc>
                  <a:txBody>
                    <a:bodyPr/>
                    <a:lstStyle/>
                    <a:p>
                      <a:r>
                        <a:rPr lang="en-US" sz="1000"/>
                        <a:t>https://quintly-image-storage.s3.amazonaws.com/a71b998fcce3a67286922031fbcb022e/ce4a5a3861ea76a20bc8cd528d256da4.jpg</a:t>
                      </a:r>
                    </a:p>
                  </a:txBody>
                  <a:tcPr/>
                </a:tc>
                <a:tc>
                  <a:txBody>
                    <a:bodyPr/>
                    <a:lstStyle/>
                    <a:p>
                      <a:endParaRPr lang="en-US" sz="1000"/>
                    </a:p>
                  </a:txBody>
                  <a:tcPr/>
                </a:tc>
                <a:tc>
                  <a:txBody>
                    <a:bodyPr/>
                    <a:lstStyle/>
                    <a:p>
                      <a:r>
                        <a:rPr lang="en-US" sz="1000"/>
                        <a:t>Image</a:t>
                      </a:r>
                    </a:p>
                  </a:txBody>
                  <a:tcPr/>
                </a:tc>
                <a:tc>
                  <a:txBody>
                    <a:bodyPr/>
                    <a:lstStyle/>
                    <a:p>
                      <a:r>
                        <a:rPr lang="en-US" sz="1000"/>
                        <a:t>2235</a:t>
                      </a:r>
                    </a:p>
                  </a:txBody>
                  <a:tcPr/>
                </a:tc>
                <a:tc>
                  <a:txBody>
                    <a:bodyPr/>
                    <a:lstStyle/>
                    <a:p>
                      <a:r>
                        <a:rPr lang="en-US" sz="1000"/>
                        <a:t>2210</a:t>
                      </a:r>
                    </a:p>
                  </a:txBody>
                  <a:tcPr/>
                </a:tc>
                <a:tc>
                  <a:txBody>
                    <a:bodyPr/>
                    <a:lstStyle/>
                    <a:p>
                      <a:r>
                        <a:rPr lang="en-US" sz="1000"/>
                        <a:t>0</a:t>
                      </a:r>
                    </a:p>
                  </a:txBody>
                  <a:tcPr/>
                </a:tc>
                <a:tc>
                  <a:txBody>
                    <a:bodyPr/>
                    <a:lstStyle/>
                    <a:p>
                      <a:r>
                        <a:rPr lang="en-US" sz="1000"/>
                        <a:t>108</a:t>
                      </a:r>
                    </a:p>
                  </a:txBody>
                  <a:tcPr/>
                </a:tc>
                <a:tc>
                  <a:txBody>
                    <a:bodyPr/>
                    <a:lstStyle/>
                    <a:p>
                      <a:r>
                        <a:rPr lang="en-US" sz="1000"/>
                        <a:t>1990</a:t>
                      </a:r>
                    </a:p>
                  </a:txBody>
                  <a:tcPr/>
                </a:tc>
                <a:tc>
                  <a:txBody>
                    <a:bodyPr/>
                    <a:lstStyle/>
                    <a:p>
                      <a:r>
                        <a:rPr lang="en-US" sz="1000"/>
                        <a:t>116</a:t>
                      </a:r>
                    </a:p>
                  </a:txBody>
                  <a:tcPr/>
                </a:tc>
                <a:tc>
                  <a:txBody>
                    <a:bodyPr/>
                    <a:lstStyle/>
                    <a:p>
                      <a:r>
                        <a:rPr lang="en-US" sz="1000"/>
                        <a:t>0.9529 %</a:t>
                      </a:r>
                    </a:p>
                  </a:txBody>
                  <a:tcPr/>
                </a:tc>
                <a:extLst>
                  <a:ext uri="{0D108BD9-81ED-4DB2-BD59-A6C34878D82A}">
                    <a16:rowId xmlns:a16="http://schemas.microsoft.com/office/drawing/2014/main" val="2658976562"/>
                  </a:ext>
                </a:extLst>
              </a:tr>
              <a:tr h="370840">
                <a:tc>
                  <a:txBody>
                    <a:bodyPr/>
                    <a:lstStyle/>
                    <a:p>
                      <a:r>
                        <a:rPr lang="en-US" sz="1000" b="1"/>
                        <a:t>fischer.group - 2023-02-03 10:41:28</a:t>
                      </a:r>
                      <a:r>
                        <a:rPr lang="en-US" sz="1000"/>
                        <a:t>
 n/a</a:t>
                      </a:r>
                    </a:p>
                  </a:txBody>
                  <a:tcPr/>
                </a:tc>
                <a:tc>
                  <a:txBody>
                    <a:bodyPr/>
                    <a:lstStyle/>
                    <a:p>
                      <a:r>
                        <a:rPr lang="en-US" sz="1000"/>
                        <a:t>https://quintly-image-storage.s3.amazonaws.com/a71b998fcce3a67286922031fbcb022e/c9e8df8e40eb1af813b889f5f591fd06.jpg</a:t>
                      </a:r>
                    </a:p>
                  </a:txBody>
                  <a:tcPr/>
                </a:tc>
                <a:tc>
                  <a:txBody>
                    <a:bodyPr/>
                    <a:lstStyle/>
                    <a:p>
                      <a:endParaRPr lang="en-US" sz="1000"/>
                    </a:p>
                  </a:txBody>
                  <a:tcPr/>
                </a:tc>
                <a:tc>
                  <a:txBody>
                    <a:bodyPr/>
                    <a:lstStyle/>
                    <a:p>
                      <a:r>
                        <a:rPr lang="en-US" sz="1000"/>
                        <a:t>Image</a:t>
                      </a:r>
                    </a:p>
                  </a:txBody>
                  <a:tcPr/>
                </a:tc>
                <a:tc>
                  <a:txBody>
                    <a:bodyPr/>
                    <a:lstStyle/>
                    <a:p>
                      <a:r>
                        <a:rPr lang="en-US" sz="1000"/>
                        <a:t>2603</a:t>
                      </a:r>
                    </a:p>
                  </a:txBody>
                  <a:tcPr/>
                </a:tc>
                <a:tc>
                  <a:txBody>
                    <a:bodyPr/>
                    <a:lstStyle/>
                    <a:p>
                      <a:r>
                        <a:rPr lang="en-US" sz="1000"/>
                        <a:t>2603</a:t>
                      </a:r>
                    </a:p>
                  </a:txBody>
                  <a:tcPr/>
                </a:tc>
                <a:tc>
                  <a:txBody>
                    <a:bodyPr/>
                    <a:lstStyle/>
                    <a:p>
                      <a:r>
                        <a:rPr lang="en-US" sz="1000"/>
                        <a:t>0</a:t>
                      </a:r>
                    </a:p>
                  </a:txBody>
                  <a:tcPr/>
                </a:tc>
                <a:tc>
                  <a:txBody>
                    <a:bodyPr/>
                    <a:lstStyle/>
                    <a:p>
                      <a:r>
                        <a:rPr lang="en-US" sz="1000"/>
                        <a:t>232</a:t>
                      </a:r>
                    </a:p>
                  </a:txBody>
                  <a:tcPr/>
                </a:tc>
                <a:tc>
                  <a:txBody>
                    <a:bodyPr/>
                    <a:lstStyle/>
                    <a:p>
                      <a:r>
                        <a:rPr lang="en-US" sz="1000"/>
                        <a:t>1986</a:t>
                      </a:r>
                    </a:p>
                  </a:txBody>
                  <a:tcPr/>
                </a:tc>
                <a:tc>
                  <a:txBody>
                    <a:bodyPr/>
                    <a:lstStyle/>
                    <a:p>
                      <a:r>
                        <a:rPr lang="en-US" sz="1000"/>
                        <a:t>52</a:t>
                      </a:r>
                    </a:p>
                  </a:txBody>
                  <a:tcPr/>
                </a:tc>
                <a:tc>
                  <a:txBody>
                    <a:bodyPr/>
                    <a:lstStyle/>
                    <a:p>
                      <a:r>
                        <a:rPr lang="en-US" sz="1000"/>
                        <a:t>0.7829 %</a:t>
                      </a:r>
                    </a:p>
                  </a:txBody>
                  <a:tcPr/>
                </a:tc>
                <a:extLst>
                  <a:ext uri="{0D108BD9-81ED-4DB2-BD59-A6C34878D82A}">
                    <a16:rowId xmlns:a16="http://schemas.microsoft.com/office/drawing/2014/main" val="4232308389"/>
                  </a:ext>
                </a:extLst>
              </a:tr>
            </a:tbl>
          </a:graphicData>
        </a:graphic>
      </p:graphicFrame>
      <p:sp>
        <p:nvSpPr>
          <p:cNvPr id="4" name="Text Placeholder 3">
            <a:extLst>
              <a:ext uri="{FF2B5EF4-FFF2-40B4-BE49-F238E27FC236}">
                <a16:creationId xmlns:a16="http://schemas.microsoft.com/office/drawing/2014/main" id="{12603E3C-A11A-4B5A-9370-631C0D4FAE9E}"/>
              </a:ext>
            </a:extLst>
          </p:cNvPr>
          <p:cNvSpPr>
            <a:spLocks noGrp="1"/>
          </p:cNvSpPr>
          <p:nvPr>
            <p:ph type="body" sz="quarter" idx="14"/>
          </p:nvPr>
        </p:nvSpPr>
        <p:spPr/>
        <p:txBody>
          <a:bodyPr/>
          <a:lstStyle/>
          <a:p>
            <a:r>
              <a:rPr lang="en-US"/>
              <a:t>02/01/2023 - 02/22/2023</a:t>
            </a:r>
          </a:p>
        </p:txBody>
      </p:sp>
    </p:spTree>
    <p:extLst>
      <p:ext uri="{BB962C8B-B14F-4D97-AF65-F5344CB8AC3E}">
        <p14:creationId xmlns:p14="http://schemas.microsoft.com/office/powerpoint/2010/main" val="13010681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1342</Words>
  <Application>Microsoft Office PowerPoint</Application>
  <PresentationFormat>On-screen Show (4:3)</PresentationFormat>
  <Paragraphs>380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Channel Dashboard</vt:lpstr>
      <vt:lpstr>Facebook Published Posts Table Custom | 2 profiles - 1 of 7</vt:lpstr>
      <vt:lpstr>Facebook Published Posts Table Custom | 2 profiles - 2 of 7</vt:lpstr>
      <vt:lpstr>Facebook Published Posts Table Custom | 2 profiles - 3 of 7</vt:lpstr>
      <vt:lpstr>Facebook Published Posts Table Custom | 2 profiles - 4 of 7</vt:lpstr>
      <vt:lpstr>Facebook Published Posts Table Custom | 2 profiles - 5 of 7</vt:lpstr>
      <vt:lpstr>Facebook Published Posts Table Custom | 2 profiles - 6 of 7</vt:lpstr>
      <vt:lpstr>Facebook Published Posts Table Custom | 2 profiles - 7 of 7</vt:lpstr>
      <vt:lpstr>Instagram Posts Table with image | 2 profiles - 1 of 6</vt:lpstr>
      <vt:lpstr>Instagram Posts Table with image | 2 profiles - 2 of 6</vt:lpstr>
      <vt:lpstr>Instagram Posts Table with image | 2 profiles - 3 of 6</vt:lpstr>
      <vt:lpstr>Instagram Posts Table with image | 2 profiles - 4 of 6</vt:lpstr>
      <vt:lpstr>Instagram Posts Table with image | 2 profiles - 5 of 6</vt:lpstr>
      <vt:lpstr>Instagram Posts Table with image | 2 profiles - 6 of 6</vt:lpstr>
      <vt:lpstr>Instagram Stories Table  | 2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Channel Dashboard</dc:title>
  <dc:creator>Administrator</dc:creator>
  <cp:lastModifiedBy>Administrator</cp:lastModifiedBy>
  <cp:revision>1</cp:revision>
  <dcterms:created xsi:type="dcterms:W3CDTF">2023-02-23T15:22:35Z</dcterms:created>
  <dcterms:modified xsi:type="dcterms:W3CDTF">2023-02-23T15:30:37Z</dcterms:modified>
</cp:coreProperties>
</file>