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06639-54B3-4BB9-896E-3904547CD59F}"/>
              </a:ext>
            </a:extLst>
          </p:cNvPr>
          <p:cNvSpPr>
            <a:spLocks noGrp="1"/>
          </p:cNvSpPr>
          <p:nvPr>
            <p:ph type="ctrTitle"/>
          </p:nvPr>
        </p:nvSpPr>
        <p:spPr/>
        <p:txBody>
          <a:bodyPr/>
          <a:lstStyle/>
          <a:p>
            <a:r>
              <a:rPr lang="en-US"/>
              <a:t>Channel Dashboard</a:t>
            </a:r>
          </a:p>
        </p:txBody>
      </p:sp>
      <p:sp>
        <p:nvSpPr>
          <p:cNvPr id="3" name="Subtitle 2">
            <a:extLst>
              <a:ext uri="{FF2B5EF4-FFF2-40B4-BE49-F238E27FC236}">
                <a16:creationId xmlns:a16="http://schemas.microsoft.com/office/drawing/2014/main" id="{EEE7AD8A-D039-4C99-B5C1-2B6AC731A080}"/>
              </a:ext>
            </a:extLst>
          </p:cNvPr>
          <p:cNvSpPr>
            <a:spLocks noGrp="1"/>
          </p:cNvSpPr>
          <p:nvPr>
            <p:ph type="subTitle" idx="1"/>
          </p:nvPr>
        </p:nvSpPr>
        <p:spPr/>
        <p:txBody>
          <a:bodyPr/>
          <a:lstStyle/>
          <a:p>
            <a:r>
              <a:rPr lang="en-US"/>
              <a:t>fischerwerke GmbH &amp; Co.KG</a:t>
            </a:r>
          </a:p>
        </p:txBody>
      </p:sp>
    </p:spTree>
    <p:extLst>
      <p:ext uri="{BB962C8B-B14F-4D97-AF65-F5344CB8AC3E}">
        <p14:creationId xmlns:p14="http://schemas.microsoft.com/office/powerpoint/2010/main" val="2499467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9EFEF-B9E3-4842-9C16-86B09D482595}"/>
              </a:ext>
            </a:extLst>
          </p:cNvPr>
          <p:cNvSpPr>
            <a:spLocks noGrp="1"/>
          </p:cNvSpPr>
          <p:nvPr>
            <p:ph type="title"/>
          </p:nvPr>
        </p:nvSpPr>
        <p:spPr/>
        <p:txBody>
          <a:bodyPr/>
          <a:lstStyle/>
          <a:p>
            <a:r>
              <a:rPr lang="en-US"/>
              <a:t>Facebook Published Posts Table | 2 profiles - 1 of 11</a:t>
            </a:r>
          </a:p>
        </p:txBody>
      </p:sp>
      <p:graphicFrame>
        <p:nvGraphicFramePr>
          <p:cNvPr id="5" name="Table Placeholder 4">
            <a:extLst>
              <a:ext uri="{FF2B5EF4-FFF2-40B4-BE49-F238E27FC236}">
                <a16:creationId xmlns:a16="http://schemas.microsoft.com/office/drawing/2014/main" id="{8206481D-4B73-4336-BA96-9FB869DB4E74}"/>
              </a:ext>
            </a:extLst>
          </p:cNvPr>
          <p:cNvGraphicFramePr>
            <a:graphicFrameLocks noGrp="1"/>
          </p:cNvGraphicFramePr>
          <p:nvPr>
            <p:ph type="tbl" sz="quarter" idx="13"/>
            <p:extLst>
              <p:ext uri="{D42A27DB-BD31-4B8C-83A1-F6EECF244321}">
                <p14:modId xmlns:p14="http://schemas.microsoft.com/office/powerpoint/2010/main" val="1965997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39536100"/>
                    </a:ext>
                  </a:extLst>
                </a:gridCol>
                <a:gridCol w="1152144">
                  <a:extLst>
                    <a:ext uri="{9D8B030D-6E8A-4147-A177-3AD203B41FA5}">
                      <a16:colId xmlns:a16="http://schemas.microsoft.com/office/drawing/2014/main" val="1857782787"/>
                    </a:ext>
                  </a:extLst>
                </a:gridCol>
                <a:gridCol w="987552">
                  <a:extLst>
                    <a:ext uri="{9D8B030D-6E8A-4147-A177-3AD203B41FA5}">
                      <a16:colId xmlns:a16="http://schemas.microsoft.com/office/drawing/2014/main" val="517895439"/>
                    </a:ext>
                  </a:extLst>
                </a:gridCol>
                <a:gridCol w="329184">
                  <a:extLst>
                    <a:ext uri="{9D8B030D-6E8A-4147-A177-3AD203B41FA5}">
                      <a16:colId xmlns:a16="http://schemas.microsoft.com/office/drawing/2014/main" val="3042770868"/>
                    </a:ext>
                  </a:extLst>
                </a:gridCol>
                <a:gridCol w="329184">
                  <a:extLst>
                    <a:ext uri="{9D8B030D-6E8A-4147-A177-3AD203B41FA5}">
                      <a16:colId xmlns:a16="http://schemas.microsoft.com/office/drawing/2014/main" val="2031870565"/>
                    </a:ext>
                  </a:extLst>
                </a:gridCol>
                <a:gridCol w="329184">
                  <a:extLst>
                    <a:ext uri="{9D8B030D-6E8A-4147-A177-3AD203B41FA5}">
                      <a16:colId xmlns:a16="http://schemas.microsoft.com/office/drawing/2014/main" val="3037534428"/>
                    </a:ext>
                  </a:extLst>
                </a:gridCol>
                <a:gridCol w="329184">
                  <a:extLst>
                    <a:ext uri="{9D8B030D-6E8A-4147-A177-3AD203B41FA5}">
                      <a16:colId xmlns:a16="http://schemas.microsoft.com/office/drawing/2014/main" val="2076786254"/>
                    </a:ext>
                  </a:extLst>
                </a:gridCol>
                <a:gridCol w="329184">
                  <a:extLst>
                    <a:ext uri="{9D8B030D-6E8A-4147-A177-3AD203B41FA5}">
                      <a16:colId xmlns:a16="http://schemas.microsoft.com/office/drawing/2014/main" val="2718137649"/>
                    </a:ext>
                  </a:extLst>
                </a:gridCol>
                <a:gridCol w="329184">
                  <a:extLst>
                    <a:ext uri="{9D8B030D-6E8A-4147-A177-3AD203B41FA5}">
                      <a16:colId xmlns:a16="http://schemas.microsoft.com/office/drawing/2014/main" val="425979608"/>
                    </a:ext>
                  </a:extLst>
                </a:gridCol>
                <a:gridCol w="329184">
                  <a:extLst>
                    <a:ext uri="{9D8B030D-6E8A-4147-A177-3AD203B41FA5}">
                      <a16:colId xmlns:a16="http://schemas.microsoft.com/office/drawing/2014/main" val="2549624413"/>
                    </a:ext>
                  </a:extLst>
                </a:gridCol>
                <a:gridCol w="329184">
                  <a:extLst>
                    <a:ext uri="{9D8B030D-6E8A-4147-A177-3AD203B41FA5}">
                      <a16:colId xmlns:a16="http://schemas.microsoft.com/office/drawing/2014/main" val="1818066189"/>
                    </a:ext>
                  </a:extLst>
                </a:gridCol>
                <a:gridCol w="329184">
                  <a:extLst>
                    <a:ext uri="{9D8B030D-6E8A-4147-A177-3AD203B41FA5}">
                      <a16:colId xmlns:a16="http://schemas.microsoft.com/office/drawing/2014/main" val="684478891"/>
                    </a:ext>
                  </a:extLst>
                </a:gridCol>
                <a:gridCol w="329184">
                  <a:extLst>
                    <a:ext uri="{9D8B030D-6E8A-4147-A177-3AD203B41FA5}">
                      <a16:colId xmlns:a16="http://schemas.microsoft.com/office/drawing/2014/main" val="169459446"/>
                    </a:ext>
                  </a:extLst>
                </a:gridCol>
                <a:gridCol w="329184">
                  <a:extLst>
                    <a:ext uri="{9D8B030D-6E8A-4147-A177-3AD203B41FA5}">
                      <a16:colId xmlns:a16="http://schemas.microsoft.com/office/drawing/2014/main" val="32942040"/>
                    </a:ext>
                  </a:extLst>
                </a:gridCol>
                <a:gridCol w="329184">
                  <a:extLst>
                    <a:ext uri="{9D8B030D-6E8A-4147-A177-3AD203B41FA5}">
                      <a16:colId xmlns:a16="http://schemas.microsoft.com/office/drawing/2014/main" val="2597310676"/>
                    </a:ext>
                  </a:extLst>
                </a:gridCol>
                <a:gridCol w="329184">
                  <a:extLst>
                    <a:ext uri="{9D8B030D-6E8A-4147-A177-3AD203B41FA5}">
                      <a16:colId xmlns:a16="http://schemas.microsoft.com/office/drawing/2014/main" val="3887827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6805093"/>
                  </a:ext>
                </a:extLst>
              </a:tr>
            </a:tbl>
          </a:graphicData>
        </a:graphic>
      </p:graphicFrame>
      <p:sp>
        <p:nvSpPr>
          <p:cNvPr id="4" name="Text Placeholder 3">
            <a:extLst>
              <a:ext uri="{FF2B5EF4-FFF2-40B4-BE49-F238E27FC236}">
                <a16:creationId xmlns:a16="http://schemas.microsoft.com/office/drawing/2014/main" id="{27D1C2EF-5A48-4FD6-8894-C881533DA264}"/>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3060911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85F08-FEAE-4F60-8523-4FE803E4DC12}"/>
              </a:ext>
            </a:extLst>
          </p:cNvPr>
          <p:cNvSpPr>
            <a:spLocks noGrp="1"/>
          </p:cNvSpPr>
          <p:nvPr>
            <p:ph type="title"/>
          </p:nvPr>
        </p:nvSpPr>
        <p:spPr/>
        <p:txBody>
          <a:bodyPr/>
          <a:lstStyle/>
          <a:p>
            <a:r>
              <a:rPr lang="en-US"/>
              <a:t>Facebook Published Posts Table | 2 profiles - 2 of 11</a:t>
            </a:r>
          </a:p>
        </p:txBody>
      </p:sp>
      <p:graphicFrame>
        <p:nvGraphicFramePr>
          <p:cNvPr id="5" name="Table Placeholder 4">
            <a:extLst>
              <a:ext uri="{FF2B5EF4-FFF2-40B4-BE49-F238E27FC236}">
                <a16:creationId xmlns:a16="http://schemas.microsoft.com/office/drawing/2014/main" id="{9C9C04A9-A96F-43E6-A14E-821E727AD9AA}"/>
              </a:ext>
            </a:extLst>
          </p:cNvPr>
          <p:cNvGraphicFramePr>
            <a:graphicFrameLocks noGrp="1"/>
          </p:cNvGraphicFramePr>
          <p:nvPr>
            <p:ph type="tbl" sz="quarter" idx="13"/>
            <p:extLst>
              <p:ext uri="{D42A27DB-BD31-4B8C-83A1-F6EECF244321}">
                <p14:modId xmlns:p14="http://schemas.microsoft.com/office/powerpoint/2010/main" val="386645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89675856"/>
                    </a:ext>
                  </a:extLst>
                </a:gridCol>
                <a:gridCol w="1152144">
                  <a:extLst>
                    <a:ext uri="{9D8B030D-6E8A-4147-A177-3AD203B41FA5}">
                      <a16:colId xmlns:a16="http://schemas.microsoft.com/office/drawing/2014/main" val="1427973660"/>
                    </a:ext>
                  </a:extLst>
                </a:gridCol>
                <a:gridCol w="987552">
                  <a:extLst>
                    <a:ext uri="{9D8B030D-6E8A-4147-A177-3AD203B41FA5}">
                      <a16:colId xmlns:a16="http://schemas.microsoft.com/office/drawing/2014/main" val="810118418"/>
                    </a:ext>
                  </a:extLst>
                </a:gridCol>
                <a:gridCol w="329184">
                  <a:extLst>
                    <a:ext uri="{9D8B030D-6E8A-4147-A177-3AD203B41FA5}">
                      <a16:colId xmlns:a16="http://schemas.microsoft.com/office/drawing/2014/main" val="1209429257"/>
                    </a:ext>
                  </a:extLst>
                </a:gridCol>
                <a:gridCol w="329184">
                  <a:extLst>
                    <a:ext uri="{9D8B030D-6E8A-4147-A177-3AD203B41FA5}">
                      <a16:colId xmlns:a16="http://schemas.microsoft.com/office/drawing/2014/main" val="3616644103"/>
                    </a:ext>
                  </a:extLst>
                </a:gridCol>
                <a:gridCol w="329184">
                  <a:extLst>
                    <a:ext uri="{9D8B030D-6E8A-4147-A177-3AD203B41FA5}">
                      <a16:colId xmlns:a16="http://schemas.microsoft.com/office/drawing/2014/main" val="3115923342"/>
                    </a:ext>
                  </a:extLst>
                </a:gridCol>
                <a:gridCol w="329184">
                  <a:extLst>
                    <a:ext uri="{9D8B030D-6E8A-4147-A177-3AD203B41FA5}">
                      <a16:colId xmlns:a16="http://schemas.microsoft.com/office/drawing/2014/main" val="2392125324"/>
                    </a:ext>
                  </a:extLst>
                </a:gridCol>
                <a:gridCol w="329184">
                  <a:extLst>
                    <a:ext uri="{9D8B030D-6E8A-4147-A177-3AD203B41FA5}">
                      <a16:colId xmlns:a16="http://schemas.microsoft.com/office/drawing/2014/main" val="3729665363"/>
                    </a:ext>
                  </a:extLst>
                </a:gridCol>
                <a:gridCol w="329184">
                  <a:extLst>
                    <a:ext uri="{9D8B030D-6E8A-4147-A177-3AD203B41FA5}">
                      <a16:colId xmlns:a16="http://schemas.microsoft.com/office/drawing/2014/main" val="3640493936"/>
                    </a:ext>
                  </a:extLst>
                </a:gridCol>
                <a:gridCol w="329184">
                  <a:extLst>
                    <a:ext uri="{9D8B030D-6E8A-4147-A177-3AD203B41FA5}">
                      <a16:colId xmlns:a16="http://schemas.microsoft.com/office/drawing/2014/main" val="1548037830"/>
                    </a:ext>
                  </a:extLst>
                </a:gridCol>
                <a:gridCol w="329184">
                  <a:extLst>
                    <a:ext uri="{9D8B030D-6E8A-4147-A177-3AD203B41FA5}">
                      <a16:colId xmlns:a16="http://schemas.microsoft.com/office/drawing/2014/main" val="3258843620"/>
                    </a:ext>
                  </a:extLst>
                </a:gridCol>
                <a:gridCol w="329184">
                  <a:extLst>
                    <a:ext uri="{9D8B030D-6E8A-4147-A177-3AD203B41FA5}">
                      <a16:colId xmlns:a16="http://schemas.microsoft.com/office/drawing/2014/main" val="1278856021"/>
                    </a:ext>
                  </a:extLst>
                </a:gridCol>
                <a:gridCol w="329184">
                  <a:extLst>
                    <a:ext uri="{9D8B030D-6E8A-4147-A177-3AD203B41FA5}">
                      <a16:colId xmlns:a16="http://schemas.microsoft.com/office/drawing/2014/main" val="4096429361"/>
                    </a:ext>
                  </a:extLst>
                </a:gridCol>
                <a:gridCol w="329184">
                  <a:extLst>
                    <a:ext uri="{9D8B030D-6E8A-4147-A177-3AD203B41FA5}">
                      <a16:colId xmlns:a16="http://schemas.microsoft.com/office/drawing/2014/main" val="3937748978"/>
                    </a:ext>
                  </a:extLst>
                </a:gridCol>
                <a:gridCol w="329184">
                  <a:extLst>
                    <a:ext uri="{9D8B030D-6E8A-4147-A177-3AD203B41FA5}">
                      <a16:colId xmlns:a16="http://schemas.microsoft.com/office/drawing/2014/main" val="1827376042"/>
                    </a:ext>
                  </a:extLst>
                </a:gridCol>
                <a:gridCol w="329184">
                  <a:extLst>
                    <a:ext uri="{9D8B030D-6E8A-4147-A177-3AD203B41FA5}">
                      <a16:colId xmlns:a16="http://schemas.microsoft.com/office/drawing/2014/main" val="3155510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493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- 2023-01-27 16:00:19</a:t>
                      </a:r>
                      <a:r>
                        <a:rPr kumimoji="0" lang="de-DE" sz="1000" b="0" i="0" u="none" strike="noStrike" kern="1200" cap="none" spc="0" normalizeH="0" baseline="0" noProof="0">
                          <a:ln>
                            <a:noFill/>
                          </a:ln>
                          <a:solidFill>
                            <a:prstClr val="black"/>
                          </a:solidFill>
                          <a:effectLst/>
                          <a:uLnTx/>
                          <a:uFillTx/>
                          <a:latin typeface="+mn-lt"/>
                          <a:ea typeface="+mn-ea"/>
                          <a:cs typeface="+mn-cs"/>
                        </a:rPr>
                        <a:t>
 Bei Großprojekten in aller Welt vertrauen Bauherren, Planer, Statiker, Architekten und nicht zuletzt Handwerker auf unsere Befestigungslösungen, unsere Produkte und unsere Beratung. Ein perfektes Beispiel: 𝗟𝗲 𝗚𝗿𝗮𝗻𝗱 𝗣𝗮𝗿𝗶𝘀 𝗘𝘅𝗽𝗿𝗲𝘀𝘀 – ein Infrastruktur-Projekt der Superlative! 🙌🇫🇷 
Bis 2030 soll die französische Hauptstadt mit zahlreichen Vororten zusammenwachsen: Das Schienennetz der Pariser Métro wird dafür um 200 Kilometer erweitert. Es entstehen 68 neue unterirdische Stationen. Und vier zusätzliche U-Bahn-Linien sind geplant. 🚇 
Der französische Baukonzern Eiffage setzt dabei gezielt auf unser Know-how und unsere Produkte. Beim Neubau der Linie 16 sorgt zum Beispiel unser Injektionsmörtel 𝗙𝗜𝗦 𝗘𝗠 𝗣𝗹𝘂𝘀 für eine dauerhaft sichere Verbindung zwischen Bodenplatten und Stützwänden. 💪 
Du möchtest mehr über das Projekt, unsere Beteiligung und die Vorteile unserer Produkte erfahren?  
Dann schau einfach auf unserer Website vorbei: 
👉 https://fcld.ly/projekt-le-grand-paris
Oder hör in unseren Podcast rein:  
👉 https://fcld.ly/fischer-highlights-le-grand-paris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https://quintly-image-storage.s3.amazonaws.com/4ee5c8c39971cb53052a5a89585950b4/7b0d9e6a68db5da326dcc6afd228a90d.jpg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75349651"/>
                  </a:ext>
                </a:extLst>
              </a:tr>
            </a:tbl>
          </a:graphicData>
        </a:graphic>
      </p:graphicFrame>
      <p:sp>
        <p:nvSpPr>
          <p:cNvPr id="4" name="Text Placeholder 3">
            <a:extLst>
              <a:ext uri="{FF2B5EF4-FFF2-40B4-BE49-F238E27FC236}">
                <a16:creationId xmlns:a16="http://schemas.microsoft.com/office/drawing/2014/main" id="{4DF7305A-C982-4990-A03D-4F1764A08EAE}"/>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2859920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A0B14-653B-4823-9EFE-C6DB1BC47B8D}"/>
              </a:ext>
            </a:extLst>
          </p:cNvPr>
          <p:cNvSpPr>
            <a:spLocks noGrp="1"/>
          </p:cNvSpPr>
          <p:nvPr>
            <p:ph type="title"/>
          </p:nvPr>
        </p:nvSpPr>
        <p:spPr/>
        <p:txBody>
          <a:bodyPr/>
          <a:lstStyle/>
          <a:p>
            <a:r>
              <a:rPr lang="en-US"/>
              <a:t>Facebook Published Posts Table | 2 profiles - 3 of 11</a:t>
            </a:r>
          </a:p>
        </p:txBody>
      </p:sp>
      <p:graphicFrame>
        <p:nvGraphicFramePr>
          <p:cNvPr id="5" name="Table Placeholder 4">
            <a:extLst>
              <a:ext uri="{FF2B5EF4-FFF2-40B4-BE49-F238E27FC236}">
                <a16:creationId xmlns:a16="http://schemas.microsoft.com/office/drawing/2014/main" id="{3962425A-A666-47E8-BBB9-2EBEE72519D4}"/>
              </a:ext>
            </a:extLst>
          </p:cNvPr>
          <p:cNvGraphicFramePr>
            <a:graphicFrameLocks noGrp="1"/>
          </p:cNvGraphicFramePr>
          <p:nvPr>
            <p:ph type="tbl" sz="quarter" idx="13"/>
            <p:extLst>
              <p:ext uri="{D42A27DB-BD31-4B8C-83A1-F6EECF244321}">
                <p14:modId xmlns:p14="http://schemas.microsoft.com/office/powerpoint/2010/main" val="2017842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53110397"/>
                    </a:ext>
                  </a:extLst>
                </a:gridCol>
                <a:gridCol w="1152144">
                  <a:extLst>
                    <a:ext uri="{9D8B030D-6E8A-4147-A177-3AD203B41FA5}">
                      <a16:colId xmlns:a16="http://schemas.microsoft.com/office/drawing/2014/main" val="2153618283"/>
                    </a:ext>
                  </a:extLst>
                </a:gridCol>
                <a:gridCol w="987552">
                  <a:extLst>
                    <a:ext uri="{9D8B030D-6E8A-4147-A177-3AD203B41FA5}">
                      <a16:colId xmlns:a16="http://schemas.microsoft.com/office/drawing/2014/main" val="2132304187"/>
                    </a:ext>
                  </a:extLst>
                </a:gridCol>
                <a:gridCol w="329184">
                  <a:extLst>
                    <a:ext uri="{9D8B030D-6E8A-4147-A177-3AD203B41FA5}">
                      <a16:colId xmlns:a16="http://schemas.microsoft.com/office/drawing/2014/main" val="3011945219"/>
                    </a:ext>
                  </a:extLst>
                </a:gridCol>
                <a:gridCol w="329184">
                  <a:extLst>
                    <a:ext uri="{9D8B030D-6E8A-4147-A177-3AD203B41FA5}">
                      <a16:colId xmlns:a16="http://schemas.microsoft.com/office/drawing/2014/main" val="3118302336"/>
                    </a:ext>
                  </a:extLst>
                </a:gridCol>
                <a:gridCol w="329184">
                  <a:extLst>
                    <a:ext uri="{9D8B030D-6E8A-4147-A177-3AD203B41FA5}">
                      <a16:colId xmlns:a16="http://schemas.microsoft.com/office/drawing/2014/main" val="286860729"/>
                    </a:ext>
                  </a:extLst>
                </a:gridCol>
                <a:gridCol w="329184">
                  <a:extLst>
                    <a:ext uri="{9D8B030D-6E8A-4147-A177-3AD203B41FA5}">
                      <a16:colId xmlns:a16="http://schemas.microsoft.com/office/drawing/2014/main" val="277222561"/>
                    </a:ext>
                  </a:extLst>
                </a:gridCol>
                <a:gridCol w="329184">
                  <a:extLst>
                    <a:ext uri="{9D8B030D-6E8A-4147-A177-3AD203B41FA5}">
                      <a16:colId xmlns:a16="http://schemas.microsoft.com/office/drawing/2014/main" val="1965991436"/>
                    </a:ext>
                  </a:extLst>
                </a:gridCol>
                <a:gridCol w="329184">
                  <a:extLst>
                    <a:ext uri="{9D8B030D-6E8A-4147-A177-3AD203B41FA5}">
                      <a16:colId xmlns:a16="http://schemas.microsoft.com/office/drawing/2014/main" val="977854073"/>
                    </a:ext>
                  </a:extLst>
                </a:gridCol>
                <a:gridCol w="329184">
                  <a:extLst>
                    <a:ext uri="{9D8B030D-6E8A-4147-A177-3AD203B41FA5}">
                      <a16:colId xmlns:a16="http://schemas.microsoft.com/office/drawing/2014/main" val="3198173833"/>
                    </a:ext>
                  </a:extLst>
                </a:gridCol>
                <a:gridCol w="329184">
                  <a:extLst>
                    <a:ext uri="{9D8B030D-6E8A-4147-A177-3AD203B41FA5}">
                      <a16:colId xmlns:a16="http://schemas.microsoft.com/office/drawing/2014/main" val="4014647702"/>
                    </a:ext>
                  </a:extLst>
                </a:gridCol>
                <a:gridCol w="329184">
                  <a:extLst>
                    <a:ext uri="{9D8B030D-6E8A-4147-A177-3AD203B41FA5}">
                      <a16:colId xmlns:a16="http://schemas.microsoft.com/office/drawing/2014/main" val="1425491173"/>
                    </a:ext>
                  </a:extLst>
                </a:gridCol>
                <a:gridCol w="329184">
                  <a:extLst>
                    <a:ext uri="{9D8B030D-6E8A-4147-A177-3AD203B41FA5}">
                      <a16:colId xmlns:a16="http://schemas.microsoft.com/office/drawing/2014/main" val="599150392"/>
                    </a:ext>
                  </a:extLst>
                </a:gridCol>
                <a:gridCol w="329184">
                  <a:extLst>
                    <a:ext uri="{9D8B030D-6E8A-4147-A177-3AD203B41FA5}">
                      <a16:colId xmlns:a16="http://schemas.microsoft.com/office/drawing/2014/main" val="3732866497"/>
                    </a:ext>
                  </a:extLst>
                </a:gridCol>
                <a:gridCol w="329184">
                  <a:extLst>
                    <a:ext uri="{9D8B030D-6E8A-4147-A177-3AD203B41FA5}">
                      <a16:colId xmlns:a16="http://schemas.microsoft.com/office/drawing/2014/main" val="52520974"/>
                    </a:ext>
                  </a:extLst>
                </a:gridCol>
                <a:gridCol w="329184">
                  <a:extLst>
                    <a:ext uri="{9D8B030D-6E8A-4147-A177-3AD203B41FA5}">
                      <a16:colId xmlns:a16="http://schemas.microsoft.com/office/drawing/2014/main" val="1447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69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 group DE - 2023-01-25 12:00:28</a:t>
                      </a:r>
                      <a:r>
                        <a:rPr kumimoji="0" lang="en-US" sz="1000" b="0" i="0" u="none" strike="noStrike" kern="1200" cap="none" spc="0" normalizeH="0" baseline="0" noProof="0">
                          <a:ln>
                            <a:noFill/>
                          </a:ln>
                          <a:solidFill>
                            <a:prstClr val="black"/>
                          </a:solidFill>
                          <a:effectLst/>
                          <a:uLnTx/>
                          <a:uFillTx/>
                          <a:latin typeface="+mn-lt"/>
                          <a:ea typeface="+mn-ea"/>
                          <a:cs typeface="+mn-cs"/>
                        </a:rPr>
                        <a:t>
 Einfach schön, wenn sich kontinuierliche Entwicklungsarbeit und Innovationen auszahlen. 🤩💪🏼 Mit dem cleveren Langschaftdübel 𝗗𝘂𝗼𝗫𝗽𝗮𝗻𝗱 wurden wir bereits Ende Oktober als Gewinner des 𝗚𝗲𝗿𝗺𝗮𝗻 𝗗𝗲𝘀𝗶𝗴𝗻 𝗔𝘄𝗮𝗿𝗱 𝟮𝟬𝟮𝟯 in der Kategorie „Excellent Product Design – Building and Elements“ prämiert. 🥇Ein toller Erfolg, der uns natürlich weiter zu Höchstleistungen anspornt.  
Mehr zu unserem „Winner“-Produkt gibt’s hier: 
https://fcld.ly/produkt-duoxpand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https://quintly-image-storage.s3.amazonaws.com/4ee5c8c39971cb53052a5a89585950b4/da9474207a1be1c833ad85a89914a4d7.jpg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8599743"/>
                  </a:ext>
                </a:extLst>
              </a:tr>
            </a:tbl>
          </a:graphicData>
        </a:graphic>
      </p:graphicFrame>
      <p:sp>
        <p:nvSpPr>
          <p:cNvPr id="4" name="Text Placeholder 3">
            <a:extLst>
              <a:ext uri="{FF2B5EF4-FFF2-40B4-BE49-F238E27FC236}">
                <a16:creationId xmlns:a16="http://schemas.microsoft.com/office/drawing/2014/main" id="{8C91AE47-2B4E-494B-9637-DF534696C0EE}"/>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355476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1E017-3882-493E-9907-5DBEA730F68A}"/>
              </a:ext>
            </a:extLst>
          </p:cNvPr>
          <p:cNvSpPr>
            <a:spLocks noGrp="1"/>
          </p:cNvSpPr>
          <p:nvPr>
            <p:ph type="title"/>
          </p:nvPr>
        </p:nvSpPr>
        <p:spPr/>
        <p:txBody>
          <a:bodyPr/>
          <a:lstStyle/>
          <a:p>
            <a:r>
              <a:rPr lang="en-US"/>
              <a:t>Facebook Published Posts Table | 2 profiles - 4 of 11</a:t>
            </a:r>
          </a:p>
        </p:txBody>
      </p:sp>
      <p:graphicFrame>
        <p:nvGraphicFramePr>
          <p:cNvPr id="5" name="Table Placeholder 4">
            <a:extLst>
              <a:ext uri="{FF2B5EF4-FFF2-40B4-BE49-F238E27FC236}">
                <a16:creationId xmlns:a16="http://schemas.microsoft.com/office/drawing/2014/main" id="{87D23555-3A3D-497D-A38D-C23E9677EA92}"/>
              </a:ext>
            </a:extLst>
          </p:cNvPr>
          <p:cNvGraphicFramePr>
            <a:graphicFrameLocks noGrp="1"/>
          </p:cNvGraphicFramePr>
          <p:nvPr>
            <p:ph type="tbl" sz="quarter" idx="13"/>
            <p:extLst>
              <p:ext uri="{D42A27DB-BD31-4B8C-83A1-F6EECF244321}">
                <p14:modId xmlns:p14="http://schemas.microsoft.com/office/powerpoint/2010/main" val="1343106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19302803"/>
                    </a:ext>
                  </a:extLst>
                </a:gridCol>
                <a:gridCol w="1152144">
                  <a:extLst>
                    <a:ext uri="{9D8B030D-6E8A-4147-A177-3AD203B41FA5}">
                      <a16:colId xmlns:a16="http://schemas.microsoft.com/office/drawing/2014/main" val="2478399893"/>
                    </a:ext>
                  </a:extLst>
                </a:gridCol>
                <a:gridCol w="987552">
                  <a:extLst>
                    <a:ext uri="{9D8B030D-6E8A-4147-A177-3AD203B41FA5}">
                      <a16:colId xmlns:a16="http://schemas.microsoft.com/office/drawing/2014/main" val="2894479695"/>
                    </a:ext>
                  </a:extLst>
                </a:gridCol>
                <a:gridCol w="329184">
                  <a:extLst>
                    <a:ext uri="{9D8B030D-6E8A-4147-A177-3AD203B41FA5}">
                      <a16:colId xmlns:a16="http://schemas.microsoft.com/office/drawing/2014/main" val="1329320466"/>
                    </a:ext>
                  </a:extLst>
                </a:gridCol>
                <a:gridCol w="329184">
                  <a:extLst>
                    <a:ext uri="{9D8B030D-6E8A-4147-A177-3AD203B41FA5}">
                      <a16:colId xmlns:a16="http://schemas.microsoft.com/office/drawing/2014/main" val="2634452836"/>
                    </a:ext>
                  </a:extLst>
                </a:gridCol>
                <a:gridCol w="329184">
                  <a:extLst>
                    <a:ext uri="{9D8B030D-6E8A-4147-A177-3AD203B41FA5}">
                      <a16:colId xmlns:a16="http://schemas.microsoft.com/office/drawing/2014/main" val="495944659"/>
                    </a:ext>
                  </a:extLst>
                </a:gridCol>
                <a:gridCol w="329184">
                  <a:extLst>
                    <a:ext uri="{9D8B030D-6E8A-4147-A177-3AD203B41FA5}">
                      <a16:colId xmlns:a16="http://schemas.microsoft.com/office/drawing/2014/main" val="569992839"/>
                    </a:ext>
                  </a:extLst>
                </a:gridCol>
                <a:gridCol w="329184">
                  <a:extLst>
                    <a:ext uri="{9D8B030D-6E8A-4147-A177-3AD203B41FA5}">
                      <a16:colId xmlns:a16="http://schemas.microsoft.com/office/drawing/2014/main" val="1292128357"/>
                    </a:ext>
                  </a:extLst>
                </a:gridCol>
                <a:gridCol w="329184">
                  <a:extLst>
                    <a:ext uri="{9D8B030D-6E8A-4147-A177-3AD203B41FA5}">
                      <a16:colId xmlns:a16="http://schemas.microsoft.com/office/drawing/2014/main" val="4036121043"/>
                    </a:ext>
                  </a:extLst>
                </a:gridCol>
                <a:gridCol w="329184">
                  <a:extLst>
                    <a:ext uri="{9D8B030D-6E8A-4147-A177-3AD203B41FA5}">
                      <a16:colId xmlns:a16="http://schemas.microsoft.com/office/drawing/2014/main" val="1355387127"/>
                    </a:ext>
                  </a:extLst>
                </a:gridCol>
                <a:gridCol w="329184">
                  <a:extLst>
                    <a:ext uri="{9D8B030D-6E8A-4147-A177-3AD203B41FA5}">
                      <a16:colId xmlns:a16="http://schemas.microsoft.com/office/drawing/2014/main" val="3477713196"/>
                    </a:ext>
                  </a:extLst>
                </a:gridCol>
                <a:gridCol w="329184">
                  <a:extLst>
                    <a:ext uri="{9D8B030D-6E8A-4147-A177-3AD203B41FA5}">
                      <a16:colId xmlns:a16="http://schemas.microsoft.com/office/drawing/2014/main" val="1513316401"/>
                    </a:ext>
                  </a:extLst>
                </a:gridCol>
                <a:gridCol w="329184">
                  <a:extLst>
                    <a:ext uri="{9D8B030D-6E8A-4147-A177-3AD203B41FA5}">
                      <a16:colId xmlns:a16="http://schemas.microsoft.com/office/drawing/2014/main" val="1046086871"/>
                    </a:ext>
                  </a:extLst>
                </a:gridCol>
                <a:gridCol w="329184">
                  <a:extLst>
                    <a:ext uri="{9D8B030D-6E8A-4147-A177-3AD203B41FA5}">
                      <a16:colId xmlns:a16="http://schemas.microsoft.com/office/drawing/2014/main" val="2753096177"/>
                    </a:ext>
                  </a:extLst>
                </a:gridCol>
                <a:gridCol w="329184">
                  <a:extLst>
                    <a:ext uri="{9D8B030D-6E8A-4147-A177-3AD203B41FA5}">
                      <a16:colId xmlns:a16="http://schemas.microsoft.com/office/drawing/2014/main" val="1625081406"/>
                    </a:ext>
                  </a:extLst>
                </a:gridCol>
                <a:gridCol w="329184">
                  <a:extLst>
                    <a:ext uri="{9D8B030D-6E8A-4147-A177-3AD203B41FA5}">
                      <a16:colId xmlns:a16="http://schemas.microsoft.com/office/drawing/2014/main" val="2857646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795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 group DE - 2023-01-23 13:15:28</a:t>
                      </a:r>
                      <a:r>
                        <a:rPr kumimoji="0" lang="en-US" sz="1000" b="0" i="0" u="none" strike="noStrike" kern="1200" cap="none" spc="0" normalizeH="0" baseline="0" noProof="0">
                          <a:ln>
                            <a:noFill/>
                          </a:ln>
                          <a:solidFill>
                            <a:prstClr val="black"/>
                          </a:solidFill>
                          <a:effectLst/>
                          <a:uLnTx/>
                          <a:uFillTx/>
                          <a:latin typeface="+mn-lt"/>
                          <a:ea typeface="+mn-ea"/>
                          <a:cs typeface="+mn-cs"/>
                        </a:rPr>
                        <a:t>
 Unfassbar – dieser Mann hat Nerven wie Stahlseile. 🫣 Christian präpariert mit seinem PistenBully eine der steilsten Skipisten der Alpen: 🏔 Die „Harakiri“ im österreichischen Mayrhofen ist mit 78 Prozent Gefälle sogar steiler als eine Skisprungschanze. ⛷ Zur Absicherung braucht der rund 13,5 Tonnen schwere PistenBully nicht nur gute Ketten, sondern auch eine Seilwinde mit solider Verankerung. Wir waren 𝗶𝗻𝗙𝗘𝗦𝗧𝗶𝗴𝗮𝘁𝗶𝘃 unterwegs und haben Harakiri-Präparator Christian begleitet. Film ab! 🎥 Schau gleich auf dem YouTube-Kanal 𝗗𝗜𝗘 𝗙𝗘𝗦𝗧𝗠𝗔𝗖𝗛𝗘𝗥 vorbei:  
👉 https://fcld.ly/festmacher-harakiri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https://quintly-image-storage.s3.amazonaws.com/4ee5c8c39971cb53052a5a89585950b4/2399f470f910bcba565cf2a356b49a95.jpg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04394489"/>
                  </a:ext>
                </a:extLst>
              </a:tr>
            </a:tbl>
          </a:graphicData>
        </a:graphic>
      </p:graphicFrame>
      <p:sp>
        <p:nvSpPr>
          <p:cNvPr id="4" name="Text Placeholder 3">
            <a:extLst>
              <a:ext uri="{FF2B5EF4-FFF2-40B4-BE49-F238E27FC236}">
                <a16:creationId xmlns:a16="http://schemas.microsoft.com/office/drawing/2014/main" id="{102AC308-03CF-4078-9BCF-7F4A5A530976}"/>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215416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3F0C-D7A8-4E68-B7F1-6A800E2416A2}"/>
              </a:ext>
            </a:extLst>
          </p:cNvPr>
          <p:cNvSpPr>
            <a:spLocks noGrp="1"/>
          </p:cNvSpPr>
          <p:nvPr>
            <p:ph type="title"/>
          </p:nvPr>
        </p:nvSpPr>
        <p:spPr/>
        <p:txBody>
          <a:bodyPr/>
          <a:lstStyle/>
          <a:p>
            <a:r>
              <a:rPr lang="en-US"/>
              <a:t>Facebook Published Posts Table | 2 profiles - 5 of 11</a:t>
            </a:r>
          </a:p>
        </p:txBody>
      </p:sp>
      <p:graphicFrame>
        <p:nvGraphicFramePr>
          <p:cNvPr id="5" name="Table Placeholder 4">
            <a:extLst>
              <a:ext uri="{FF2B5EF4-FFF2-40B4-BE49-F238E27FC236}">
                <a16:creationId xmlns:a16="http://schemas.microsoft.com/office/drawing/2014/main" id="{F72801D9-8B6B-421F-A8DC-F9B3431EDC96}"/>
              </a:ext>
            </a:extLst>
          </p:cNvPr>
          <p:cNvGraphicFramePr>
            <a:graphicFrameLocks noGrp="1"/>
          </p:cNvGraphicFramePr>
          <p:nvPr>
            <p:ph type="tbl" sz="quarter" idx="13"/>
            <p:extLst>
              <p:ext uri="{D42A27DB-BD31-4B8C-83A1-F6EECF244321}">
                <p14:modId xmlns:p14="http://schemas.microsoft.com/office/powerpoint/2010/main" val="178634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03457606"/>
                    </a:ext>
                  </a:extLst>
                </a:gridCol>
                <a:gridCol w="1152144">
                  <a:extLst>
                    <a:ext uri="{9D8B030D-6E8A-4147-A177-3AD203B41FA5}">
                      <a16:colId xmlns:a16="http://schemas.microsoft.com/office/drawing/2014/main" val="2804810647"/>
                    </a:ext>
                  </a:extLst>
                </a:gridCol>
                <a:gridCol w="987552">
                  <a:extLst>
                    <a:ext uri="{9D8B030D-6E8A-4147-A177-3AD203B41FA5}">
                      <a16:colId xmlns:a16="http://schemas.microsoft.com/office/drawing/2014/main" val="276444200"/>
                    </a:ext>
                  </a:extLst>
                </a:gridCol>
                <a:gridCol w="329184">
                  <a:extLst>
                    <a:ext uri="{9D8B030D-6E8A-4147-A177-3AD203B41FA5}">
                      <a16:colId xmlns:a16="http://schemas.microsoft.com/office/drawing/2014/main" val="327517729"/>
                    </a:ext>
                  </a:extLst>
                </a:gridCol>
                <a:gridCol w="329184">
                  <a:extLst>
                    <a:ext uri="{9D8B030D-6E8A-4147-A177-3AD203B41FA5}">
                      <a16:colId xmlns:a16="http://schemas.microsoft.com/office/drawing/2014/main" val="3500487372"/>
                    </a:ext>
                  </a:extLst>
                </a:gridCol>
                <a:gridCol w="329184">
                  <a:extLst>
                    <a:ext uri="{9D8B030D-6E8A-4147-A177-3AD203B41FA5}">
                      <a16:colId xmlns:a16="http://schemas.microsoft.com/office/drawing/2014/main" val="1586916139"/>
                    </a:ext>
                  </a:extLst>
                </a:gridCol>
                <a:gridCol w="329184">
                  <a:extLst>
                    <a:ext uri="{9D8B030D-6E8A-4147-A177-3AD203B41FA5}">
                      <a16:colId xmlns:a16="http://schemas.microsoft.com/office/drawing/2014/main" val="3071649241"/>
                    </a:ext>
                  </a:extLst>
                </a:gridCol>
                <a:gridCol w="329184">
                  <a:extLst>
                    <a:ext uri="{9D8B030D-6E8A-4147-A177-3AD203B41FA5}">
                      <a16:colId xmlns:a16="http://schemas.microsoft.com/office/drawing/2014/main" val="1923877951"/>
                    </a:ext>
                  </a:extLst>
                </a:gridCol>
                <a:gridCol w="329184">
                  <a:extLst>
                    <a:ext uri="{9D8B030D-6E8A-4147-A177-3AD203B41FA5}">
                      <a16:colId xmlns:a16="http://schemas.microsoft.com/office/drawing/2014/main" val="2273702659"/>
                    </a:ext>
                  </a:extLst>
                </a:gridCol>
                <a:gridCol w="329184">
                  <a:extLst>
                    <a:ext uri="{9D8B030D-6E8A-4147-A177-3AD203B41FA5}">
                      <a16:colId xmlns:a16="http://schemas.microsoft.com/office/drawing/2014/main" val="2693775410"/>
                    </a:ext>
                  </a:extLst>
                </a:gridCol>
                <a:gridCol w="329184">
                  <a:extLst>
                    <a:ext uri="{9D8B030D-6E8A-4147-A177-3AD203B41FA5}">
                      <a16:colId xmlns:a16="http://schemas.microsoft.com/office/drawing/2014/main" val="709525545"/>
                    </a:ext>
                  </a:extLst>
                </a:gridCol>
                <a:gridCol w="329184">
                  <a:extLst>
                    <a:ext uri="{9D8B030D-6E8A-4147-A177-3AD203B41FA5}">
                      <a16:colId xmlns:a16="http://schemas.microsoft.com/office/drawing/2014/main" val="1329576838"/>
                    </a:ext>
                  </a:extLst>
                </a:gridCol>
                <a:gridCol w="329184">
                  <a:extLst>
                    <a:ext uri="{9D8B030D-6E8A-4147-A177-3AD203B41FA5}">
                      <a16:colId xmlns:a16="http://schemas.microsoft.com/office/drawing/2014/main" val="2117477849"/>
                    </a:ext>
                  </a:extLst>
                </a:gridCol>
                <a:gridCol w="329184">
                  <a:extLst>
                    <a:ext uri="{9D8B030D-6E8A-4147-A177-3AD203B41FA5}">
                      <a16:colId xmlns:a16="http://schemas.microsoft.com/office/drawing/2014/main" val="2306776483"/>
                    </a:ext>
                  </a:extLst>
                </a:gridCol>
                <a:gridCol w="329184">
                  <a:extLst>
                    <a:ext uri="{9D8B030D-6E8A-4147-A177-3AD203B41FA5}">
                      <a16:colId xmlns:a16="http://schemas.microsoft.com/office/drawing/2014/main" val="2266429111"/>
                    </a:ext>
                  </a:extLst>
                </a:gridCol>
                <a:gridCol w="329184">
                  <a:extLst>
                    <a:ext uri="{9D8B030D-6E8A-4147-A177-3AD203B41FA5}">
                      <a16:colId xmlns:a16="http://schemas.microsoft.com/office/drawing/2014/main" val="3167805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509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 group DE - 2023-01-20 14:10:31</a:t>
                      </a:r>
                      <a:r>
                        <a:rPr kumimoji="0" lang="en-US" sz="1000" b="0" i="0" u="none" strike="noStrike" kern="1200" cap="none" spc="0" normalizeH="0" baseline="0" noProof="0">
                          <a:ln>
                            <a:noFill/>
                          </a:ln>
                          <a:solidFill>
                            <a:prstClr val="black"/>
                          </a:solidFill>
                          <a:effectLst/>
                          <a:uLnTx/>
                          <a:uFillTx/>
                          <a:latin typeface="+mn-lt"/>
                          <a:ea typeface="+mn-ea"/>
                          <a:cs typeface="+mn-cs"/>
                        </a:rPr>
                        <a:t>
 Umweltfreundliches Bauen hat viele Facetten und ist ein schier unendliches Feld. In der neuesten 𝗣𝗼𝗱𝗰𝗮𝘀𝘁-𝗙𝗼𝗹𝗴𝗲 unserer 𝗳𝗶𝘀𝗰𝗵𝗲𝗿 𝗛𝗶𝗴𝗵𝗹𝗶𝗴𝗵𝘁𝘀 geht der international renommierte Befestigungsexperte Prof. Konrad Bergmeister auf aktuelle Branchentrends ein und erklärt, wie Digitalisierung und Robotik den Bausektor nachhaltig verändern werden. Jetzt die ganze Episode anhören! 👇🎧 
https://fcld.ly/fischer-highlights-folge-22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https://quintly-image-storage.s3.amazonaws.com/4ee5c8c39971cb53052a5a89585950b4/b429aafa7302df7fc254e2fa620d53fd.jpg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11344041"/>
                  </a:ext>
                </a:extLst>
              </a:tr>
            </a:tbl>
          </a:graphicData>
        </a:graphic>
      </p:graphicFrame>
      <p:sp>
        <p:nvSpPr>
          <p:cNvPr id="4" name="Text Placeholder 3">
            <a:extLst>
              <a:ext uri="{FF2B5EF4-FFF2-40B4-BE49-F238E27FC236}">
                <a16:creationId xmlns:a16="http://schemas.microsoft.com/office/drawing/2014/main" id="{BE8552CE-3567-4402-AC95-6B4C454C23BE}"/>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2645260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59CD9-CF0D-4728-B9BC-EE3D67D83E6A}"/>
              </a:ext>
            </a:extLst>
          </p:cNvPr>
          <p:cNvSpPr>
            <a:spLocks noGrp="1"/>
          </p:cNvSpPr>
          <p:nvPr>
            <p:ph type="title"/>
          </p:nvPr>
        </p:nvSpPr>
        <p:spPr/>
        <p:txBody>
          <a:bodyPr/>
          <a:lstStyle/>
          <a:p>
            <a:r>
              <a:rPr lang="en-US"/>
              <a:t>Facebook Published Posts Table | 2 profiles - 6 of 11</a:t>
            </a:r>
          </a:p>
        </p:txBody>
      </p:sp>
      <p:graphicFrame>
        <p:nvGraphicFramePr>
          <p:cNvPr id="5" name="Table Placeholder 4">
            <a:extLst>
              <a:ext uri="{FF2B5EF4-FFF2-40B4-BE49-F238E27FC236}">
                <a16:creationId xmlns:a16="http://schemas.microsoft.com/office/drawing/2014/main" id="{73C12F73-B428-4D59-B16B-FDA84FCAF788}"/>
              </a:ext>
            </a:extLst>
          </p:cNvPr>
          <p:cNvGraphicFramePr>
            <a:graphicFrameLocks noGrp="1"/>
          </p:cNvGraphicFramePr>
          <p:nvPr>
            <p:ph type="tbl" sz="quarter" idx="13"/>
            <p:extLst>
              <p:ext uri="{D42A27DB-BD31-4B8C-83A1-F6EECF244321}">
                <p14:modId xmlns:p14="http://schemas.microsoft.com/office/powerpoint/2010/main" val="135929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88067853"/>
                    </a:ext>
                  </a:extLst>
                </a:gridCol>
                <a:gridCol w="1152144">
                  <a:extLst>
                    <a:ext uri="{9D8B030D-6E8A-4147-A177-3AD203B41FA5}">
                      <a16:colId xmlns:a16="http://schemas.microsoft.com/office/drawing/2014/main" val="2156541895"/>
                    </a:ext>
                  </a:extLst>
                </a:gridCol>
                <a:gridCol w="987552">
                  <a:extLst>
                    <a:ext uri="{9D8B030D-6E8A-4147-A177-3AD203B41FA5}">
                      <a16:colId xmlns:a16="http://schemas.microsoft.com/office/drawing/2014/main" val="3749932749"/>
                    </a:ext>
                  </a:extLst>
                </a:gridCol>
                <a:gridCol w="329184">
                  <a:extLst>
                    <a:ext uri="{9D8B030D-6E8A-4147-A177-3AD203B41FA5}">
                      <a16:colId xmlns:a16="http://schemas.microsoft.com/office/drawing/2014/main" val="2490788116"/>
                    </a:ext>
                  </a:extLst>
                </a:gridCol>
                <a:gridCol w="329184">
                  <a:extLst>
                    <a:ext uri="{9D8B030D-6E8A-4147-A177-3AD203B41FA5}">
                      <a16:colId xmlns:a16="http://schemas.microsoft.com/office/drawing/2014/main" val="2564437484"/>
                    </a:ext>
                  </a:extLst>
                </a:gridCol>
                <a:gridCol w="329184">
                  <a:extLst>
                    <a:ext uri="{9D8B030D-6E8A-4147-A177-3AD203B41FA5}">
                      <a16:colId xmlns:a16="http://schemas.microsoft.com/office/drawing/2014/main" val="4160600751"/>
                    </a:ext>
                  </a:extLst>
                </a:gridCol>
                <a:gridCol w="329184">
                  <a:extLst>
                    <a:ext uri="{9D8B030D-6E8A-4147-A177-3AD203B41FA5}">
                      <a16:colId xmlns:a16="http://schemas.microsoft.com/office/drawing/2014/main" val="1691908054"/>
                    </a:ext>
                  </a:extLst>
                </a:gridCol>
                <a:gridCol w="329184">
                  <a:extLst>
                    <a:ext uri="{9D8B030D-6E8A-4147-A177-3AD203B41FA5}">
                      <a16:colId xmlns:a16="http://schemas.microsoft.com/office/drawing/2014/main" val="1340869714"/>
                    </a:ext>
                  </a:extLst>
                </a:gridCol>
                <a:gridCol w="329184">
                  <a:extLst>
                    <a:ext uri="{9D8B030D-6E8A-4147-A177-3AD203B41FA5}">
                      <a16:colId xmlns:a16="http://schemas.microsoft.com/office/drawing/2014/main" val="3392974626"/>
                    </a:ext>
                  </a:extLst>
                </a:gridCol>
                <a:gridCol w="329184">
                  <a:extLst>
                    <a:ext uri="{9D8B030D-6E8A-4147-A177-3AD203B41FA5}">
                      <a16:colId xmlns:a16="http://schemas.microsoft.com/office/drawing/2014/main" val="1591097327"/>
                    </a:ext>
                  </a:extLst>
                </a:gridCol>
                <a:gridCol w="329184">
                  <a:extLst>
                    <a:ext uri="{9D8B030D-6E8A-4147-A177-3AD203B41FA5}">
                      <a16:colId xmlns:a16="http://schemas.microsoft.com/office/drawing/2014/main" val="3843458099"/>
                    </a:ext>
                  </a:extLst>
                </a:gridCol>
                <a:gridCol w="329184">
                  <a:extLst>
                    <a:ext uri="{9D8B030D-6E8A-4147-A177-3AD203B41FA5}">
                      <a16:colId xmlns:a16="http://schemas.microsoft.com/office/drawing/2014/main" val="2021026206"/>
                    </a:ext>
                  </a:extLst>
                </a:gridCol>
                <a:gridCol w="329184">
                  <a:extLst>
                    <a:ext uri="{9D8B030D-6E8A-4147-A177-3AD203B41FA5}">
                      <a16:colId xmlns:a16="http://schemas.microsoft.com/office/drawing/2014/main" val="2482884914"/>
                    </a:ext>
                  </a:extLst>
                </a:gridCol>
                <a:gridCol w="329184">
                  <a:extLst>
                    <a:ext uri="{9D8B030D-6E8A-4147-A177-3AD203B41FA5}">
                      <a16:colId xmlns:a16="http://schemas.microsoft.com/office/drawing/2014/main" val="1699681986"/>
                    </a:ext>
                  </a:extLst>
                </a:gridCol>
                <a:gridCol w="329184">
                  <a:extLst>
                    <a:ext uri="{9D8B030D-6E8A-4147-A177-3AD203B41FA5}">
                      <a16:colId xmlns:a16="http://schemas.microsoft.com/office/drawing/2014/main" val="3238007118"/>
                    </a:ext>
                  </a:extLst>
                </a:gridCol>
                <a:gridCol w="329184">
                  <a:extLst>
                    <a:ext uri="{9D8B030D-6E8A-4147-A177-3AD203B41FA5}">
                      <a16:colId xmlns:a16="http://schemas.microsoft.com/office/drawing/2014/main" val="3212076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796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- 2023-01-16 08:00:01</a:t>
                      </a:r>
                      <a:r>
                        <a:rPr kumimoji="0" lang="de-DE" sz="1000" b="0" i="0" u="none" strike="noStrike" kern="1200" cap="none" spc="0" normalizeH="0" baseline="0" noProof="0">
                          <a:ln>
                            <a:noFill/>
                          </a:ln>
                          <a:solidFill>
                            <a:prstClr val="black"/>
                          </a:solidFill>
                          <a:effectLst/>
                          <a:uLnTx/>
                          <a:uFillTx/>
                          <a:latin typeface="+mn-lt"/>
                          <a:ea typeface="+mn-ea"/>
                          <a:cs typeface="+mn-cs"/>
                        </a:rPr>
                        <a:t>
 Was hat unser neuer Markenbotschafter Jürgen Klopp mit uns gemeinsam? 
Ganz einfach: Das Beste ist für uns normal. 
Mehr zum „perfect match“. 🙌👇 
fcld.ly/kloppo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https://quintly-image-storage.s3.amazonaws.com/4ee5c8c39971cb53052a5a89585950b4/e83ef7831418bd22a6cb83965f63b672.jpg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06938632"/>
                  </a:ext>
                </a:extLst>
              </a:tr>
            </a:tbl>
          </a:graphicData>
        </a:graphic>
      </p:graphicFrame>
      <p:sp>
        <p:nvSpPr>
          <p:cNvPr id="4" name="Text Placeholder 3">
            <a:extLst>
              <a:ext uri="{FF2B5EF4-FFF2-40B4-BE49-F238E27FC236}">
                <a16:creationId xmlns:a16="http://schemas.microsoft.com/office/drawing/2014/main" id="{89517E47-1E5F-4955-9597-8BC25728BCA3}"/>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1760354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E1415-9FA0-413F-BBFC-A83ACD229885}"/>
              </a:ext>
            </a:extLst>
          </p:cNvPr>
          <p:cNvSpPr>
            <a:spLocks noGrp="1"/>
          </p:cNvSpPr>
          <p:nvPr>
            <p:ph type="title"/>
          </p:nvPr>
        </p:nvSpPr>
        <p:spPr/>
        <p:txBody>
          <a:bodyPr/>
          <a:lstStyle/>
          <a:p>
            <a:r>
              <a:rPr lang="en-US"/>
              <a:t>Facebook Published Posts Table | 2 profiles - 7 of 11</a:t>
            </a:r>
          </a:p>
        </p:txBody>
      </p:sp>
      <p:graphicFrame>
        <p:nvGraphicFramePr>
          <p:cNvPr id="5" name="Table Placeholder 4">
            <a:extLst>
              <a:ext uri="{FF2B5EF4-FFF2-40B4-BE49-F238E27FC236}">
                <a16:creationId xmlns:a16="http://schemas.microsoft.com/office/drawing/2014/main" id="{718E2AE6-1A9E-4F65-9D3B-1BAF6F41C6C1}"/>
              </a:ext>
            </a:extLst>
          </p:cNvPr>
          <p:cNvGraphicFramePr>
            <a:graphicFrameLocks noGrp="1"/>
          </p:cNvGraphicFramePr>
          <p:nvPr>
            <p:ph type="tbl" sz="quarter" idx="13"/>
            <p:extLst>
              <p:ext uri="{D42A27DB-BD31-4B8C-83A1-F6EECF244321}">
                <p14:modId xmlns:p14="http://schemas.microsoft.com/office/powerpoint/2010/main" val="3918193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23816947"/>
                    </a:ext>
                  </a:extLst>
                </a:gridCol>
                <a:gridCol w="1152144">
                  <a:extLst>
                    <a:ext uri="{9D8B030D-6E8A-4147-A177-3AD203B41FA5}">
                      <a16:colId xmlns:a16="http://schemas.microsoft.com/office/drawing/2014/main" val="3375131884"/>
                    </a:ext>
                  </a:extLst>
                </a:gridCol>
                <a:gridCol w="987552">
                  <a:extLst>
                    <a:ext uri="{9D8B030D-6E8A-4147-A177-3AD203B41FA5}">
                      <a16:colId xmlns:a16="http://schemas.microsoft.com/office/drawing/2014/main" val="1464853676"/>
                    </a:ext>
                  </a:extLst>
                </a:gridCol>
                <a:gridCol w="329184">
                  <a:extLst>
                    <a:ext uri="{9D8B030D-6E8A-4147-A177-3AD203B41FA5}">
                      <a16:colId xmlns:a16="http://schemas.microsoft.com/office/drawing/2014/main" val="296528656"/>
                    </a:ext>
                  </a:extLst>
                </a:gridCol>
                <a:gridCol w="329184">
                  <a:extLst>
                    <a:ext uri="{9D8B030D-6E8A-4147-A177-3AD203B41FA5}">
                      <a16:colId xmlns:a16="http://schemas.microsoft.com/office/drawing/2014/main" val="1852670767"/>
                    </a:ext>
                  </a:extLst>
                </a:gridCol>
                <a:gridCol w="329184">
                  <a:extLst>
                    <a:ext uri="{9D8B030D-6E8A-4147-A177-3AD203B41FA5}">
                      <a16:colId xmlns:a16="http://schemas.microsoft.com/office/drawing/2014/main" val="3854680723"/>
                    </a:ext>
                  </a:extLst>
                </a:gridCol>
                <a:gridCol w="329184">
                  <a:extLst>
                    <a:ext uri="{9D8B030D-6E8A-4147-A177-3AD203B41FA5}">
                      <a16:colId xmlns:a16="http://schemas.microsoft.com/office/drawing/2014/main" val="3027837282"/>
                    </a:ext>
                  </a:extLst>
                </a:gridCol>
                <a:gridCol w="329184">
                  <a:extLst>
                    <a:ext uri="{9D8B030D-6E8A-4147-A177-3AD203B41FA5}">
                      <a16:colId xmlns:a16="http://schemas.microsoft.com/office/drawing/2014/main" val="1944626481"/>
                    </a:ext>
                  </a:extLst>
                </a:gridCol>
                <a:gridCol w="329184">
                  <a:extLst>
                    <a:ext uri="{9D8B030D-6E8A-4147-A177-3AD203B41FA5}">
                      <a16:colId xmlns:a16="http://schemas.microsoft.com/office/drawing/2014/main" val="2841291539"/>
                    </a:ext>
                  </a:extLst>
                </a:gridCol>
                <a:gridCol w="329184">
                  <a:extLst>
                    <a:ext uri="{9D8B030D-6E8A-4147-A177-3AD203B41FA5}">
                      <a16:colId xmlns:a16="http://schemas.microsoft.com/office/drawing/2014/main" val="3622886751"/>
                    </a:ext>
                  </a:extLst>
                </a:gridCol>
                <a:gridCol w="329184">
                  <a:extLst>
                    <a:ext uri="{9D8B030D-6E8A-4147-A177-3AD203B41FA5}">
                      <a16:colId xmlns:a16="http://schemas.microsoft.com/office/drawing/2014/main" val="1554053979"/>
                    </a:ext>
                  </a:extLst>
                </a:gridCol>
                <a:gridCol w="329184">
                  <a:extLst>
                    <a:ext uri="{9D8B030D-6E8A-4147-A177-3AD203B41FA5}">
                      <a16:colId xmlns:a16="http://schemas.microsoft.com/office/drawing/2014/main" val="804393406"/>
                    </a:ext>
                  </a:extLst>
                </a:gridCol>
                <a:gridCol w="329184">
                  <a:extLst>
                    <a:ext uri="{9D8B030D-6E8A-4147-A177-3AD203B41FA5}">
                      <a16:colId xmlns:a16="http://schemas.microsoft.com/office/drawing/2014/main" val="2611701368"/>
                    </a:ext>
                  </a:extLst>
                </a:gridCol>
                <a:gridCol w="329184">
                  <a:extLst>
                    <a:ext uri="{9D8B030D-6E8A-4147-A177-3AD203B41FA5}">
                      <a16:colId xmlns:a16="http://schemas.microsoft.com/office/drawing/2014/main" val="671146471"/>
                    </a:ext>
                  </a:extLst>
                </a:gridCol>
                <a:gridCol w="329184">
                  <a:extLst>
                    <a:ext uri="{9D8B030D-6E8A-4147-A177-3AD203B41FA5}">
                      <a16:colId xmlns:a16="http://schemas.microsoft.com/office/drawing/2014/main" val="1684114134"/>
                    </a:ext>
                  </a:extLst>
                </a:gridCol>
                <a:gridCol w="329184">
                  <a:extLst>
                    <a:ext uri="{9D8B030D-6E8A-4147-A177-3AD203B41FA5}">
                      <a16:colId xmlns:a16="http://schemas.microsoft.com/office/drawing/2014/main" val="319296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9801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- 2023-01-13 14:10:13</a:t>
                      </a:r>
                      <a:r>
                        <a:rPr kumimoji="0" lang="de-DE" sz="1000" b="0" i="0" u="none" strike="noStrike" kern="1200" cap="none" spc="0" normalizeH="0" baseline="0" noProof="0">
                          <a:ln>
                            <a:noFill/>
                          </a:ln>
                          <a:solidFill>
                            <a:prstClr val="black"/>
                          </a:solidFill>
                          <a:effectLst/>
                          <a:uLnTx/>
                          <a:uFillTx/>
                          <a:latin typeface="+mn-lt"/>
                          <a:ea typeface="+mn-ea"/>
                          <a:cs typeface="+mn-cs"/>
                        </a:rPr>
                        <a:t>
 Geländer sollen Leib und Leben schützen. Entsprechend wichtig ist es, diese Absturzsicherung richtig zu befestigen, zum Beispiel mithilfe unseres 𝗜𝗻𝗷𝗲𝗸𝘁𝗶𝗼𝗻𝘀𝗺𝗼̈𝗿𝘁𝗲𝗹𝘀 𝗙𝗜𝗦 𝗩 𝗣𝗹𝘂𝘀. 
Unser technischer Trainer und Zimmermeister Stefan Huber zeigt dir, welche Möglichkeiten für sichere Geländerverankerungen es gibt – und wann sich welche Methode anbietet. Klick dich hier durch die Galerie oder schau dir unser Video zum Thema auf unserem YouTube-Kanal 𝗗𝗜𝗘 𝗙𝗘𝗦𝗧𝗠𝗔𝗖𝗛𝗘𝗥 an. 👇 
https://fcld.ly/gelaender-befestigen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https://quintly-image-storage.s3.amazonaws.com/4ee5c8c39971cb53052a5a89585950b4/c19866e52c183e03f23fefb90187fa52.jpg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93905750"/>
                  </a:ext>
                </a:extLst>
              </a:tr>
            </a:tbl>
          </a:graphicData>
        </a:graphic>
      </p:graphicFrame>
      <p:sp>
        <p:nvSpPr>
          <p:cNvPr id="4" name="Text Placeholder 3">
            <a:extLst>
              <a:ext uri="{FF2B5EF4-FFF2-40B4-BE49-F238E27FC236}">
                <a16:creationId xmlns:a16="http://schemas.microsoft.com/office/drawing/2014/main" id="{49FF79B0-F7B1-40B2-A517-6FA40BAF71A3}"/>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1856107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7FACE-590D-42B3-BF46-49CE27FC4AA5}"/>
              </a:ext>
            </a:extLst>
          </p:cNvPr>
          <p:cNvSpPr>
            <a:spLocks noGrp="1"/>
          </p:cNvSpPr>
          <p:nvPr>
            <p:ph type="title"/>
          </p:nvPr>
        </p:nvSpPr>
        <p:spPr/>
        <p:txBody>
          <a:bodyPr/>
          <a:lstStyle/>
          <a:p>
            <a:r>
              <a:rPr lang="en-US"/>
              <a:t>Facebook Published Posts Table | 2 profiles - 8 of 11</a:t>
            </a:r>
          </a:p>
        </p:txBody>
      </p:sp>
      <p:graphicFrame>
        <p:nvGraphicFramePr>
          <p:cNvPr id="5" name="Table Placeholder 4">
            <a:extLst>
              <a:ext uri="{FF2B5EF4-FFF2-40B4-BE49-F238E27FC236}">
                <a16:creationId xmlns:a16="http://schemas.microsoft.com/office/drawing/2014/main" id="{4F7BAC9A-8499-4A67-AE34-74B0F71594D3}"/>
              </a:ext>
            </a:extLst>
          </p:cNvPr>
          <p:cNvGraphicFramePr>
            <a:graphicFrameLocks noGrp="1"/>
          </p:cNvGraphicFramePr>
          <p:nvPr>
            <p:ph type="tbl" sz="quarter" idx="13"/>
            <p:extLst>
              <p:ext uri="{D42A27DB-BD31-4B8C-83A1-F6EECF244321}">
                <p14:modId xmlns:p14="http://schemas.microsoft.com/office/powerpoint/2010/main" val="313113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12846279"/>
                    </a:ext>
                  </a:extLst>
                </a:gridCol>
                <a:gridCol w="1152144">
                  <a:extLst>
                    <a:ext uri="{9D8B030D-6E8A-4147-A177-3AD203B41FA5}">
                      <a16:colId xmlns:a16="http://schemas.microsoft.com/office/drawing/2014/main" val="2798187083"/>
                    </a:ext>
                  </a:extLst>
                </a:gridCol>
                <a:gridCol w="987552">
                  <a:extLst>
                    <a:ext uri="{9D8B030D-6E8A-4147-A177-3AD203B41FA5}">
                      <a16:colId xmlns:a16="http://schemas.microsoft.com/office/drawing/2014/main" val="2356439721"/>
                    </a:ext>
                  </a:extLst>
                </a:gridCol>
                <a:gridCol w="329184">
                  <a:extLst>
                    <a:ext uri="{9D8B030D-6E8A-4147-A177-3AD203B41FA5}">
                      <a16:colId xmlns:a16="http://schemas.microsoft.com/office/drawing/2014/main" val="3056227054"/>
                    </a:ext>
                  </a:extLst>
                </a:gridCol>
                <a:gridCol w="329184">
                  <a:extLst>
                    <a:ext uri="{9D8B030D-6E8A-4147-A177-3AD203B41FA5}">
                      <a16:colId xmlns:a16="http://schemas.microsoft.com/office/drawing/2014/main" val="2328532923"/>
                    </a:ext>
                  </a:extLst>
                </a:gridCol>
                <a:gridCol w="329184">
                  <a:extLst>
                    <a:ext uri="{9D8B030D-6E8A-4147-A177-3AD203B41FA5}">
                      <a16:colId xmlns:a16="http://schemas.microsoft.com/office/drawing/2014/main" val="110285981"/>
                    </a:ext>
                  </a:extLst>
                </a:gridCol>
                <a:gridCol w="329184">
                  <a:extLst>
                    <a:ext uri="{9D8B030D-6E8A-4147-A177-3AD203B41FA5}">
                      <a16:colId xmlns:a16="http://schemas.microsoft.com/office/drawing/2014/main" val="1835973824"/>
                    </a:ext>
                  </a:extLst>
                </a:gridCol>
                <a:gridCol w="329184">
                  <a:extLst>
                    <a:ext uri="{9D8B030D-6E8A-4147-A177-3AD203B41FA5}">
                      <a16:colId xmlns:a16="http://schemas.microsoft.com/office/drawing/2014/main" val="1301775036"/>
                    </a:ext>
                  </a:extLst>
                </a:gridCol>
                <a:gridCol w="329184">
                  <a:extLst>
                    <a:ext uri="{9D8B030D-6E8A-4147-A177-3AD203B41FA5}">
                      <a16:colId xmlns:a16="http://schemas.microsoft.com/office/drawing/2014/main" val="2871296956"/>
                    </a:ext>
                  </a:extLst>
                </a:gridCol>
                <a:gridCol w="329184">
                  <a:extLst>
                    <a:ext uri="{9D8B030D-6E8A-4147-A177-3AD203B41FA5}">
                      <a16:colId xmlns:a16="http://schemas.microsoft.com/office/drawing/2014/main" val="555692372"/>
                    </a:ext>
                  </a:extLst>
                </a:gridCol>
                <a:gridCol w="329184">
                  <a:extLst>
                    <a:ext uri="{9D8B030D-6E8A-4147-A177-3AD203B41FA5}">
                      <a16:colId xmlns:a16="http://schemas.microsoft.com/office/drawing/2014/main" val="16829799"/>
                    </a:ext>
                  </a:extLst>
                </a:gridCol>
                <a:gridCol w="329184">
                  <a:extLst>
                    <a:ext uri="{9D8B030D-6E8A-4147-A177-3AD203B41FA5}">
                      <a16:colId xmlns:a16="http://schemas.microsoft.com/office/drawing/2014/main" val="2721075163"/>
                    </a:ext>
                  </a:extLst>
                </a:gridCol>
                <a:gridCol w="329184">
                  <a:extLst>
                    <a:ext uri="{9D8B030D-6E8A-4147-A177-3AD203B41FA5}">
                      <a16:colId xmlns:a16="http://schemas.microsoft.com/office/drawing/2014/main" val="1825775172"/>
                    </a:ext>
                  </a:extLst>
                </a:gridCol>
                <a:gridCol w="329184">
                  <a:extLst>
                    <a:ext uri="{9D8B030D-6E8A-4147-A177-3AD203B41FA5}">
                      <a16:colId xmlns:a16="http://schemas.microsoft.com/office/drawing/2014/main" val="3685517146"/>
                    </a:ext>
                  </a:extLst>
                </a:gridCol>
                <a:gridCol w="329184">
                  <a:extLst>
                    <a:ext uri="{9D8B030D-6E8A-4147-A177-3AD203B41FA5}">
                      <a16:colId xmlns:a16="http://schemas.microsoft.com/office/drawing/2014/main" val="1029852456"/>
                    </a:ext>
                  </a:extLst>
                </a:gridCol>
                <a:gridCol w="329184">
                  <a:extLst>
                    <a:ext uri="{9D8B030D-6E8A-4147-A177-3AD203B41FA5}">
                      <a16:colId xmlns:a16="http://schemas.microsoft.com/office/drawing/2014/main" val="3813241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721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- 2023-01-12 17:25:08</a:t>
                      </a:r>
                      <a:r>
                        <a:rPr kumimoji="0" lang="de-DE" sz="1000" b="0" i="0" u="none" strike="noStrike" kern="1200" cap="none" spc="0" normalizeH="0" baseline="0" noProof="0">
                          <a:ln>
                            <a:noFill/>
                          </a:ln>
                          <a:solidFill>
                            <a:prstClr val="black"/>
                          </a:solidFill>
                          <a:effectLst/>
                          <a:uLnTx/>
                          <a:uFillTx/>
                          <a:latin typeface="+mn-lt"/>
                          <a:ea typeface="+mn-ea"/>
                          <a:cs typeface="+mn-cs"/>
                        </a:rPr>
                        <a:t>
 Wir finden: Echte Qualität sollte immer im Einklang mit Nachhaltigkeit stehen. Deshalb freuen wir uns umso mehr, dass wir seit gestern Mitglied des ambitionierten Netzwerks Klimaschutz-Unternehmen sind. Darin schließen sich Unternehmen aus ganz Deutschland zusammen, die durch eine konsequente Umsetzung herausragender Innovationen eine Vorreiterrolle bei Klimaschutz und Energieeffizienz einnehmen. Erfahre hier alle Details zu unserem Engagement. 💚👇🏼
https://fcld.ly/fischer-klimaschutz-unternehmen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https://quintly-image-storage.s3.amazonaws.com/4ee5c8c39971cb53052a5a89585950b4/dbe4ab1aa1160286173cf75dcb5892a6.jpg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0873939"/>
                  </a:ext>
                </a:extLst>
              </a:tr>
            </a:tbl>
          </a:graphicData>
        </a:graphic>
      </p:graphicFrame>
      <p:sp>
        <p:nvSpPr>
          <p:cNvPr id="4" name="Text Placeholder 3">
            <a:extLst>
              <a:ext uri="{FF2B5EF4-FFF2-40B4-BE49-F238E27FC236}">
                <a16:creationId xmlns:a16="http://schemas.microsoft.com/office/drawing/2014/main" id="{41139AB4-2C43-4CA6-9545-F1F1671964F4}"/>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783431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81150-4F00-4E76-B700-35ACFC34351C}"/>
              </a:ext>
            </a:extLst>
          </p:cNvPr>
          <p:cNvSpPr>
            <a:spLocks noGrp="1"/>
          </p:cNvSpPr>
          <p:nvPr>
            <p:ph type="title"/>
          </p:nvPr>
        </p:nvSpPr>
        <p:spPr/>
        <p:txBody>
          <a:bodyPr/>
          <a:lstStyle/>
          <a:p>
            <a:r>
              <a:rPr lang="en-US"/>
              <a:t>Facebook Published Posts Table | 2 profiles - 9 of 11</a:t>
            </a:r>
          </a:p>
        </p:txBody>
      </p:sp>
      <p:graphicFrame>
        <p:nvGraphicFramePr>
          <p:cNvPr id="5" name="Table Placeholder 4">
            <a:extLst>
              <a:ext uri="{FF2B5EF4-FFF2-40B4-BE49-F238E27FC236}">
                <a16:creationId xmlns:a16="http://schemas.microsoft.com/office/drawing/2014/main" id="{136A9B18-E3B5-4A8C-8555-665EFBFAF9E7}"/>
              </a:ext>
            </a:extLst>
          </p:cNvPr>
          <p:cNvGraphicFramePr>
            <a:graphicFrameLocks noGrp="1"/>
          </p:cNvGraphicFramePr>
          <p:nvPr>
            <p:ph type="tbl" sz="quarter" idx="13"/>
            <p:extLst>
              <p:ext uri="{D42A27DB-BD31-4B8C-83A1-F6EECF244321}">
                <p14:modId xmlns:p14="http://schemas.microsoft.com/office/powerpoint/2010/main" val="415811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97091641"/>
                    </a:ext>
                  </a:extLst>
                </a:gridCol>
                <a:gridCol w="1152144">
                  <a:extLst>
                    <a:ext uri="{9D8B030D-6E8A-4147-A177-3AD203B41FA5}">
                      <a16:colId xmlns:a16="http://schemas.microsoft.com/office/drawing/2014/main" val="2075901829"/>
                    </a:ext>
                  </a:extLst>
                </a:gridCol>
                <a:gridCol w="987552">
                  <a:extLst>
                    <a:ext uri="{9D8B030D-6E8A-4147-A177-3AD203B41FA5}">
                      <a16:colId xmlns:a16="http://schemas.microsoft.com/office/drawing/2014/main" val="676800132"/>
                    </a:ext>
                  </a:extLst>
                </a:gridCol>
                <a:gridCol w="329184">
                  <a:extLst>
                    <a:ext uri="{9D8B030D-6E8A-4147-A177-3AD203B41FA5}">
                      <a16:colId xmlns:a16="http://schemas.microsoft.com/office/drawing/2014/main" val="2528622170"/>
                    </a:ext>
                  </a:extLst>
                </a:gridCol>
                <a:gridCol w="329184">
                  <a:extLst>
                    <a:ext uri="{9D8B030D-6E8A-4147-A177-3AD203B41FA5}">
                      <a16:colId xmlns:a16="http://schemas.microsoft.com/office/drawing/2014/main" val="3835686808"/>
                    </a:ext>
                  </a:extLst>
                </a:gridCol>
                <a:gridCol w="329184">
                  <a:extLst>
                    <a:ext uri="{9D8B030D-6E8A-4147-A177-3AD203B41FA5}">
                      <a16:colId xmlns:a16="http://schemas.microsoft.com/office/drawing/2014/main" val="393669477"/>
                    </a:ext>
                  </a:extLst>
                </a:gridCol>
                <a:gridCol w="329184">
                  <a:extLst>
                    <a:ext uri="{9D8B030D-6E8A-4147-A177-3AD203B41FA5}">
                      <a16:colId xmlns:a16="http://schemas.microsoft.com/office/drawing/2014/main" val="468244577"/>
                    </a:ext>
                  </a:extLst>
                </a:gridCol>
                <a:gridCol w="329184">
                  <a:extLst>
                    <a:ext uri="{9D8B030D-6E8A-4147-A177-3AD203B41FA5}">
                      <a16:colId xmlns:a16="http://schemas.microsoft.com/office/drawing/2014/main" val="3309291141"/>
                    </a:ext>
                  </a:extLst>
                </a:gridCol>
                <a:gridCol w="329184">
                  <a:extLst>
                    <a:ext uri="{9D8B030D-6E8A-4147-A177-3AD203B41FA5}">
                      <a16:colId xmlns:a16="http://schemas.microsoft.com/office/drawing/2014/main" val="3706440485"/>
                    </a:ext>
                  </a:extLst>
                </a:gridCol>
                <a:gridCol w="329184">
                  <a:extLst>
                    <a:ext uri="{9D8B030D-6E8A-4147-A177-3AD203B41FA5}">
                      <a16:colId xmlns:a16="http://schemas.microsoft.com/office/drawing/2014/main" val="1366988287"/>
                    </a:ext>
                  </a:extLst>
                </a:gridCol>
                <a:gridCol w="329184">
                  <a:extLst>
                    <a:ext uri="{9D8B030D-6E8A-4147-A177-3AD203B41FA5}">
                      <a16:colId xmlns:a16="http://schemas.microsoft.com/office/drawing/2014/main" val="3144578014"/>
                    </a:ext>
                  </a:extLst>
                </a:gridCol>
                <a:gridCol w="329184">
                  <a:extLst>
                    <a:ext uri="{9D8B030D-6E8A-4147-A177-3AD203B41FA5}">
                      <a16:colId xmlns:a16="http://schemas.microsoft.com/office/drawing/2014/main" val="1400000048"/>
                    </a:ext>
                  </a:extLst>
                </a:gridCol>
                <a:gridCol w="329184">
                  <a:extLst>
                    <a:ext uri="{9D8B030D-6E8A-4147-A177-3AD203B41FA5}">
                      <a16:colId xmlns:a16="http://schemas.microsoft.com/office/drawing/2014/main" val="517347374"/>
                    </a:ext>
                  </a:extLst>
                </a:gridCol>
                <a:gridCol w="329184">
                  <a:extLst>
                    <a:ext uri="{9D8B030D-6E8A-4147-A177-3AD203B41FA5}">
                      <a16:colId xmlns:a16="http://schemas.microsoft.com/office/drawing/2014/main" val="1179744678"/>
                    </a:ext>
                  </a:extLst>
                </a:gridCol>
                <a:gridCol w="329184">
                  <a:extLst>
                    <a:ext uri="{9D8B030D-6E8A-4147-A177-3AD203B41FA5}">
                      <a16:colId xmlns:a16="http://schemas.microsoft.com/office/drawing/2014/main" val="1992154260"/>
                    </a:ext>
                  </a:extLst>
                </a:gridCol>
                <a:gridCol w="329184">
                  <a:extLst>
                    <a:ext uri="{9D8B030D-6E8A-4147-A177-3AD203B41FA5}">
                      <a16:colId xmlns:a16="http://schemas.microsoft.com/office/drawing/2014/main" val="359846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84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- 2023-01-12 09:30:08</a:t>
                      </a:r>
                      <a:r>
                        <a:rPr kumimoji="0" lang="de-DE" sz="1000" b="0" i="0" u="none" strike="noStrike" kern="1200" cap="none" spc="0" normalizeH="0" baseline="0" noProof="0">
                          <a:ln>
                            <a:noFill/>
                          </a:ln>
                          <a:solidFill>
                            <a:prstClr val="black"/>
                          </a:solidFill>
                          <a:effectLst/>
                          <a:uLnTx/>
                          <a:uFillTx/>
                          <a:latin typeface="+mn-lt"/>
                          <a:ea typeface="+mn-ea"/>
                          <a:cs typeface="+mn-cs"/>
                        </a:rPr>
                        <a:t>
 Startschuss war eine Deutsche Presse-Agentur-Meldung gestern Morgen und schon schlug unser fischer BauBot in zahlreichen renommierten Online-Medien hohe Wellen. Spätestens jetzt dürfte der revolutionäre #Roboter für die #Baustelle vielen ein Begriff sein. Hier mehr erfahren. 💪🏼🤩👇🏼 
https://www.sueddeutsche.de/wirtschaft/bau-waldachtal-duebel-spezialist-fischer-schickt-roboter-auf-die-baustelle-dpa.urn-newsml-dpa-com-20090101-230111-99-175948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https://quintly-image-storage.s3.amazonaws.com/4ee5c8c39971cb53052a5a89585950b4/47fd9143115b2c7e1ae8d093c9c4b84e.jpg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886632"/>
                  </a:ext>
                </a:extLst>
              </a:tr>
            </a:tbl>
          </a:graphicData>
        </a:graphic>
      </p:graphicFrame>
      <p:sp>
        <p:nvSpPr>
          <p:cNvPr id="4" name="Text Placeholder 3">
            <a:extLst>
              <a:ext uri="{FF2B5EF4-FFF2-40B4-BE49-F238E27FC236}">
                <a16:creationId xmlns:a16="http://schemas.microsoft.com/office/drawing/2014/main" id="{B91C977C-24EA-4252-8480-4FCA64470DE6}"/>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1267751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B868D-206E-40D6-AF7B-D5E9E0076F93}"/>
              </a:ext>
            </a:extLst>
          </p:cNvPr>
          <p:cNvSpPr>
            <a:spLocks noGrp="1"/>
          </p:cNvSpPr>
          <p:nvPr>
            <p:ph type="title"/>
          </p:nvPr>
        </p:nvSpPr>
        <p:spPr/>
        <p:txBody>
          <a:bodyPr/>
          <a:lstStyle/>
          <a:p>
            <a:r>
              <a:rPr lang="en-US"/>
              <a:t>Facebook Published Posts Table | 2 profiles - 10 of 11</a:t>
            </a:r>
          </a:p>
        </p:txBody>
      </p:sp>
      <p:graphicFrame>
        <p:nvGraphicFramePr>
          <p:cNvPr id="5" name="Table Placeholder 4">
            <a:extLst>
              <a:ext uri="{FF2B5EF4-FFF2-40B4-BE49-F238E27FC236}">
                <a16:creationId xmlns:a16="http://schemas.microsoft.com/office/drawing/2014/main" id="{CC8ED09C-114C-4063-AD1A-F877D2416FC3}"/>
              </a:ext>
            </a:extLst>
          </p:cNvPr>
          <p:cNvGraphicFramePr>
            <a:graphicFrameLocks noGrp="1"/>
          </p:cNvGraphicFramePr>
          <p:nvPr>
            <p:ph type="tbl" sz="quarter" idx="13"/>
            <p:extLst>
              <p:ext uri="{D42A27DB-BD31-4B8C-83A1-F6EECF244321}">
                <p14:modId xmlns:p14="http://schemas.microsoft.com/office/powerpoint/2010/main" val="726741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21763902"/>
                    </a:ext>
                  </a:extLst>
                </a:gridCol>
                <a:gridCol w="1152144">
                  <a:extLst>
                    <a:ext uri="{9D8B030D-6E8A-4147-A177-3AD203B41FA5}">
                      <a16:colId xmlns:a16="http://schemas.microsoft.com/office/drawing/2014/main" val="129944188"/>
                    </a:ext>
                  </a:extLst>
                </a:gridCol>
                <a:gridCol w="987552">
                  <a:extLst>
                    <a:ext uri="{9D8B030D-6E8A-4147-A177-3AD203B41FA5}">
                      <a16:colId xmlns:a16="http://schemas.microsoft.com/office/drawing/2014/main" val="2946426292"/>
                    </a:ext>
                  </a:extLst>
                </a:gridCol>
                <a:gridCol w="329184">
                  <a:extLst>
                    <a:ext uri="{9D8B030D-6E8A-4147-A177-3AD203B41FA5}">
                      <a16:colId xmlns:a16="http://schemas.microsoft.com/office/drawing/2014/main" val="701668175"/>
                    </a:ext>
                  </a:extLst>
                </a:gridCol>
                <a:gridCol w="329184">
                  <a:extLst>
                    <a:ext uri="{9D8B030D-6E8A-4147-A177-3AD203B41FA5}">
                      <a16:colId xmlns:a16="http://schemas.microsoft.com/office/drawing/2014/main" val="23757707"/>
                    </a:ext>
                  </a:extLst>
                </a:gridCol>
                <a:gridCol w="329184">
                  <a:extLst>
                    <a:ext uri="{9D8B030D-6E8A-4147-A177-3AD203B41FA5}">
                      <a16:colId xmlns:a16="http://schemas.microsoft.com/office/drawing/2014/main" val="650803377"/>
                    </a:ext>
                  </a:extLst>
                </a:gridCol>
                <a:gridCol w="329184">
                  <a:extLst>
                    <a:ext uri="{9D8B030D-6E8A-4147-A177-3AD203B41FA5}">
                      <a16:colId xmlns:a16="http://schemas.microsoft.com/office/drawing/2014/main" val="4120050680"/>
                    </a:ext>
                  </a:extLst>
                </a:gridCol>
                <a:gridCol w="329184">
                  <a:extLst>
                    <a:ext uri="{9D8B030D-6E8A-4147-A177-3AD203B41FA5}">
                      <a16:colId xmlns:a16="http://schemas.microsoft.com/office/drawing/2014/main" val="1196352453"/>
                    </a:ext>
                  </a:extLst>
                </a:gridCol>
                <a:gridCol w="329184">
                  <a:extLst>
                    <a:ext uri="{9D8B030D-6E8A-4147-A177-3AD203B41FA5}">
                      <a16:colId xmlns:a16="http://schemas.microsoft.com/office/drawing/2014/main" val="868916000"/>
                    </a:ext>
                  </a:extLst>
                </a:gridCol>
                <a:gridCol w="329184">
                  <a:extLst>
                    <a:ext uri="{9D8B030D-6E8A-4147-A177-3AD203B41FA5}">
                      <a16:colId xmlns:a16="http://schemas.microsoft.com/office/drawing/2014/main" val="2276051498"/>
                    </a:ext>
                  </a:extLst>
                </a:gridCol>
                <a:gridCol w="329184">
                  <a:extLst>
                    <a:ext uri="{9D8B030D-6E8A-4147-A177-3AD203B41FA5}">
                      <a16:colId xmlns:a16="http://schemas.microsoft.com/office/drawing/2014/main" val="774151255"/>
                    </a:ext>
                  </a:extLst>
                </a:gridCol>
                <a:gridCol w="329184">
                  <a:extLst>
                    <a:ext uri="{9D8B030D-6E8A-4147-A177-3AD203B41FA5}">
                      <a16:colId xmlns:a16="http://schemas.microsoft.com/office/drawing/2014/main" val="141620971"/>
                    </a:ext>
                  </a:extLst>
                </a:gridCol>
                <a:gridCol w="329184">
                  <a:extLst>
                    <a:ext uri="{9D8B030D-6E8A-4147-A177-3AD203B41FA5}">
                      <a16:colId xmlns:a16="http://schemas.microsoft.com/office/drawing/2014/main" val="952868819"/>
                    </a:ext>
                  </a:extLst>
                </a:gridCol>
                <a:gridCol w="329184">
                  <a:extLst>
                    <a:ext uri="{9D8B030D-6E8A-4147-A177-3AD203B41FA5}">
                      <a16:colId xmlns:a16="http://schemas.microsoft.com/office/drawing/2014/main" val="1062572181"/>
                    </a:ext>
                  </a:extLst>
                </a:gridCol>
                <a:gridCol w="329184">
                  <a:extLst>
                    <a:ext uri="{9D8B030D-6E8A-4147-A177-3AD203B41FA5}">
                      <a16:colId xmlns:a16="http://schemas.microsoft.com/office/drawing/2014/main" val="2484403003"/>
                    </a:ext>
                  </a:extLst>
                </a:gridCol>
                <a:gridCol w="329184">
                  <a:extLst>
                    <a:ext uri="{9D8B030D-6E8A-4147-A177-3AD203B41FA5}">
                      <a16:colId xmlns:a16="http://schemas.microsoft.com/office/drawing/2014/main" val="1666017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434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- 2023-01-04 12:00:36</a:t>
                      </a:r>
                      <a:r>
                        <a:rPr kumimoji="0" lang="de-DE" sz="1000" b="0" i="0" u="none" strike="noStrike" kern="1200" cap="none" spc="0" normalizeH="0" baseline="0" noProof="0">
                          <a:ln>
                            <a:noFill/>
                          </a:ln>
                          <a:solidFill>
                            <a:prstClr val="black"/>
                          </a:solidFill>
                          <a:effectLst/>
                          <a:uLnTx/>
                          <a:uFillTx/>
                          <a:latin typeface="+mn-lt"/>
                          <a:ea typeface="+mn-ea"/>
                          <a:cs typeface="+mn-cs"/>
                        </a:rPr>
                        <a:t>
 Haben wir uns ganz fest vorgenommen! 🤞😁 
Wie sieht’s bei dir aus? Welche Vorsätze hast du für 2023? 
Wir hätten da einen Vorschlag: 
Bau deine Expertise aus und bring den höchsten Qualitätsstandard der Befestigungstechnik auf deine Baustellen! Und zwar mithilfe unseres Seminarangebots.  
Entdecke jetzt alle Seminare – online oder in Präsenz:  
👉 https://fcld.ly/fischer-seminare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https://quintly-image-storage.s3.amazonaws.com/4ee5c8c39971cb53052a5a89585950b4/19d15d5baa0cb9e37c5f3aac32efbc4c.jpg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6929374"/>
                  </a:ext>
                </a:extLst>
              </a:tr>
            </a:tbl>
          </a:graphicData>
        </a:graphic>
      </p:graphicFrame>
      <p:sp>
        <p:nvSpPr>
          <p:cNvPr id="4" name="Text Placeholder 3">
            <a:extLst>
              <a:ext uri="{FF2B5EF4-FFF2-40B4-BE49-F238E27FC236}">
                <a16:creationId xmlns:a16="http://schemas.microsoft.com/office/drawing/2014/main" id="{3CDB2C9C-16BC-448D-99ED-C2AF61D092DC}"/>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1609995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77677-776D-4B93-9E41-99F482C7248C}"/>
              </a:ext>
            </a:extLst>
          </p:cNvPr>
          <p:cNvSpPr>
            <a:spLocks noGrp="1"/>
          </p:cNvSpPr>
          <p:nvPr>
            <p:ph type="title"/>
          </p:nvPr>
        </p:nvSpPr>
        <p:spPr/>
        <p:txBody>
          <a:bodyPr/>
          <a:lstStyle/>
          <a:p>
            <a:r>
              <a:rPr lang="en-US"/>
              <a:t>Facebook Published Posts Table | 2 profiles - 11 of 11</a:t>
            </a:r>
          </a:p>
        </p:txBody>
      </p:sp>
      <p:graphicFrame>
        <p:nvGraphicFramePr>
          <p:cNvPr id="5" name="Table Placeholder 4">
            <a:extLst>
              <a:ext uri="{FF2B5EF4-FFF2-40B4-BE49-F238E27FC236}">
                <a16:creationId xmlns:a16="http://schemas.microsoft.com/office/drawing/2014/main" id="{A1FF6F3D-B9FA-444D-8303-1B939CA701FD}"/>
              </a:ext>
            </a:extLst>
          </p:cNvPr>
          <p:cNvGraphicFramePr>
            <a:graphicFrameLocks noGrp="1"/>
          </p:cNvGraphicFramePr>
          <p:nvPr>
            <p:ph type="tbl" sz="quarter" idx="13"/>
            <p:extLst>
              <p:ext uri="{D42A27DB-BD31-4B8C-83A1-F6EECF244321}">
                <p14:modId xmlns:p14="http://schemas.microsoft.com/office/powerpoint/2010/main" val="2946304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66259832"/>
                    </a:ext>
                  </a:extLst>
                </a:gridCol>
                <a:gridCol w="1152144">
                  <a:extLst>
                    <a:ext uri="{9D8B030D-6E8A-4147-A177-3AD203B41FA5}">
                      <a16:colId xmlns:a16="http://schemas.microsoft.com/office/drawing/2014/main" val="793481667"/>
                    </a:ext>
                  </a:extLst>
                </a:gridCol>
                <a:gridCol w="987552">
                  <a:extLst>
                    <a:ext uri="{9D8B030D-6E8A-4147-A177-3AD203B41FA5}">
                      <a16:colId xmlns:a16="http://schemas.microsoft.com/office/drawing/2014/main" val="1114592292"/>
                    </a:ext>
                  </a:extLst>
                </a:gridCol>
                <a:gridCol w="329184">
                  <a:extLst>
                    <a:ext uri="{9D8B030D-6E8A-4147-A177-3AD203B41FA5}">
                      <a16:colId xmlns:a16="http://schemas.microsoft.com/office/drawing/2014/main" val="2215053424"/>
                    </a:ext>
                  </a:extLst>
                </a:gridCol>
                <a:gridCol w="329184">
                  <a:extLst>
                    <a:ext uri="{9D8B030D-6E8A-4147-A177-3AD203B41FA5}">
                      <a16:colId xmlns:a16="http://schemas.microsoft.com/office/drawing/2014/main" val="1628036283"/>
                    </a:ext>
                  </a:extLst>
                </a:gridCol>
                <a:gridCol w="329184">
                  <a:extLst>
                    <a:ext uri="{9D8B030D-6E8A-4147-A177-3AD203B41FA5}">
                      <a16:colId xmlns:a16="http://schemas.microsoft.com/office/drawing/2014/main" val="16114723"/>
                    </a:ext>
                  </a:extLst>
                </a:gridCol>
                <a:gridCol w="329184">
                  <a:extLst>
                    <a:ext uri="{9D8B030D-6E8A-4147-A177-3AD203B41FA5}">
                      <a16:colId xmlns:a16="http://schemas.microsoft.com/office/drawing/2014/main" val="15135606"/>
                    </a:ext>
                  </a:extLst>
                </a:gridCol>
                <a:gridCol w="329184">
                  <a:extLst>
                    <a:ext uri="{9D8B030D-6E8A-4147-A177-3AD203B41FA5}">
                      <a16:colId xmlns:a16="http://schemas.microsoft.com/office/drawing/2014/main" val="2074211260"/>
                    </a:ext>
                  </a:extLst>
                </a:gridCol>
                <a:gridCol w="329184">
                  <a:extLst>
                    <a:ext uri="{9D8B030D-6E8A-4147-A177-3AD203B41FA5}">
                      <a16:colId xmlns:a16="http://schemas.microsoft.com/office/drawing/2014/main" val="3481463875"/>
                    </a:ext>
                  </a:extLst>
                </a:gridCol>
                <a:gridCol w="329184">
                  <a:extLst>
                    <a:ext uri="{9D8B030D-6E8A-4147-A177-3AD203B41FA5}">
                      <a16:colId xmlns:a16="http://schemas.microsoft.com/office/drawing/2014/main" val="1759926767"/>
                    </a:ext>
                  </a:extLst>
                </a:gridCol>
                <a:gridCol w="329184">
                  <a:extLst>
                    <a:ext uri="{9D8B030D-6E8A-4147-A177-3AD203B41FA5}">
                      <a16:colId xmlns:a16="http://schemas.microsoft.com/office/drawing/2014/main" val="51410219"/>
                    </a:ext>
                  </a:extLst>
                </a:gridCol>
                <a:gridCol w="329184">
                  <a:extLst>
                    <a:ext uri="{9D8B030D-6E8A-4147-A177-3AD203B41FA5}">
                      <a16:colId xmlns:a16="http://schemas.microsoft.com/office/drawing/2014/main" val="4039681508"/>
                    </a:ext>
                  </a:extLst>
                </a:gridCol>
                <a:gridCol w="329184">
                  <a:extLst>
                    <a:ext uri="{9D8B030D-6E8A-4147-A177-3AD203B41FA5}">
                      <a16:colId xmlns:a16="http://schemas.microsoft.com/office/drawing/2014/main" val="3629154714"/>
                    </a:ext>
                  </a:extLst>
                </a:gridCol>
                <a:gridCol w="329184">
                  <a:extLst>
                    <a:ext uri="{9D8B030D-6E8A-4147-A177-3AD203B41FA5}">
                      <a16:colId xmlns:a16="http://schemas.microsoft.com/office/drawing/2014/main" val="2402548812"/>
                    </a:ext>
                  </a:extLst>
                </a:gridCol>
                <a:gridCol w="329184">
                  <a:extLst>
                    <a:ext uri="{9D8B030D-6E8A-4147-A177-3AD203B41FA5}">
                      <a16:colId xmlns:a16="http://schemas.microsoft.com/office/drawing/2014/main" val="4200628914"/>
                    </a:ext>
                  </a:extLst>
                </a:gridCol>
                <a:gridCol w="329184">
                  <a:extLst>
                    <a:ext uri="{9D8B030D-6E8A-4147-A177-3AD203B41FA5}">
                      <a16:colId xmlns:a16="http://schemas.microsoft.com/office/drawing/2014/main" val="3164184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643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fischer group DE - 2023-01-01 00:00:12</a:t>
                      </a:r>
                      <a:r>
                        <a:rPr kumimoji="0" lang="de-DE" sz="1000" b="0" i="0" u="none" strike="noStrike" kern="1200" cap="none" spc="0" normalizeH="0" baseline="0" noProof="0">
                          <a:ln>
                            <a:noFill/>
                          </a:ln>
                          <a:solidFill>
                            <a:prstClr val="black"/>
                          </a:solidFill>
                          <a:effectLst/>
                          <a:uLnTx/>
                          <a:uFillTx/>
                          <a:latin typeface="+mn-lt"/>
                          <a:ea typeface="+mn-ea"/>
                          <a:cs typeface="+mn-cs"/>
                        </a:rPr>
                        <a:t>
 HAPPY NEW YEAR! 🗓 Im Namen des gesamten fischer Teams wünschen wir dir an dieser Stelle ein frohes und gesundes neues Jahr mit starkem Halt in allen Lebenslagen. 🔩💪🏼  
Gerne sind wir auch in 2023 dein zuverlässiger Partner rund ums Thema Befestigungstechnik und präsentieren dir hier alle News aus der bunten fischer Welt der Dübel und Systemlösungen. 🤩 Nun aber erst mal entspannt in den Januar starten…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https://quintly-image-storage.s3.amazonaws.com/4ee5c8c39971cb53052a5a89585950b4/1ef975f58e7246f3f0090a7d06c5c279.jpg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7517739"/>
                  </a:ext>
                </a:extLst>
              </a:tr>
            </a:tbl>
          </a:graphicData>
        </a:graphic>
      </p:graphicFrame>
      <p:sp>
        <p:nvSpPr>
          <p:cNvPr id="4" name="Text Placeholder 3">
            <a:extLst>
              <a:ext uri="{FF2B5EF4-FFF2-40B4-BE49-F238E27FC236}">
                <a16:creationId xmlns:a16="http://schemas.microsoft.com/office/drawing/2014/main" id="{CB6E25F5-9605-44B0-B4F9-01A5536DF2AA}"/>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1189923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8860-7739-4334-A083-520650F40C29}"/>
              </a:ext>
            </a:extLst>
          </p:cNvPr>
          <p:cNvSpPr>
            <a:spLocks noGrp="1"/>
          </p:cNvSpPr>
          <p:nvPr>
            <p:ph type="title"/>
          </p:nvPr>
        </p:nvSpPr>
        <p:spPr/>
        <p:txBody>
          <a:bodyPr/>
          <a:lstStyle/>
          <a:p>
            <a:r>
              <a:rPr lang="en-US"/>
              <a:t>Instagram Posts Table with image | 2 profiles - 1 of 8</a:t>
            </a:r>
          </a:p>
        </p:txBody>
      </p:sp>
      <p:graphicFrame>
        <p:nvGraphicFramePr>
          <p:cNvPr id="5" name="Table Placeholder 4">
            <a:extLst>
              <a:ext uri="{FF2B5EF4-FFF2-40B4-BE49-F238E27FC236}">
                <a16:creationId xmlns:a16="http://schemas.microsoft.com/office/drawing/2014/main" id="{6E514C04-3AAB-4F38-BE86-23778BBE0EF3}"/>
              </a:ext>
            </a:extLst>
          </p:cNvPr>
          <p:cNvGraphicFramePr>
            <a:graphicFrameLocks noGrp="1"/>
          </p:cNvGraphicFramePr>
          <p:nvPr>
            <p:ph type="tbl" sz="quarter" idx="13"/>
            <p:extLst>
              <p:ext uri="{D42A27DB-BD31-4B8C-83A1-F6EECF244321}">
                <p14:modId xmlns:p14="http://schemas.microsoft.com/office/powerpoint/2010/main" val="2090391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82930722"/>
                    </a:ext>
                  </a:extLst>
                </a:gridCol>
                <a:gridCol w="987552">
                  <a:extLst>
                    <a:ext uri="{9D8B030D-6E8A-4147-A177-3AD203B41FA5}">
                      <a16:colId xmlns:a16="http://schemas.microsoft.com/office/drawing/2014/main" val="2004702198"/>
                    </a:ext>
                  </a:extLst>
                </a:gridCol>
                <a:gridCol w="1316736">
                  <a:extLst>
                    <a:ext uri="{9D8B030D-6E8A-4147-A177-3AD203B41FA5}">
                      <a16:colId xmlns:a16="http://schemas.microsoft.com/office/drawing/2014/main" val="4119077535"/>
                    </a:ext>
                  </a:extLst>
                </a:gridCol>
                <a:gridCol w="411480">
                  <a:extLst>
                    <a:ext uri="{9D8B030D-6E8A-4147-A177-3AD203B41FA5}">
                      <a16:colId xmlns:a16="http://schemas.microsoft.com/office/drawing/2014/main" val="213927038"/>
                    </a:ext>
                  </a:extLst>
                </a:gridCol>
                <a:gridCol w="411480">
                  <a:extLst>
                    <a:ext uri="{9D8B030D-6E8A-4147-A177-3AD203B41FA5}">
                      <a16:colId xmlns:a16="http://schemas.microsoft.com/office/drawing/2014/main" val="3402945910"/>
                    </a:ext>
                  </a:extLst>
                </a:gridCol>
                <a:gridCol w="411480">
                  <a:extLst>
                    <a:ext uri="{9D8B030D-6E8A-4147-A177-3AD203B41FA5}">
                      <a16:colId xmlns:a16="http://schemas.microsoft.com/office/drawing/2014/main" val="3207823666"/>
                    </a:ext>
                  </a:extLst>
                </a:gridCol>
                <a:gridCol w="411480">
                  <a:extLst>
                    <a:ext uri="{9D8B030D-6E8A-4147-A177-3AD203B41FA5}">
                      <a16:colId xmlns:a16="http://schemas.microsoft.com/office/drawing/2014/main" val="2131014177"/>
                    </a:ext>
                  </a:extLst>
                </a:gridCol>
                <a:gridCol w="411480">
                  <a:extLst>
                    <a:ext uri="{9D8B030D-6E8A-4147-A177-3AD203B41FA5}">
                      <a16:colId xmlns:a16="http://schemas.microsoft.com/office/drawing/2014/main" val="2110671047"/>
                    </a:ext>
                  </a:extLst>
                </a:gridCol>
                <a:gridCol w="411480">
                  <a:extLst>
                    <a:ext uri="{9D8B030D-6E8A-4147-A177-3AD203B41FA5}">
                      <a16:colId xmlns:a16="http://schemas.microsoft.com/office/drawing/2014/main" val="1750823853"/>
                    </a:ext>
                  </a:extLst>
                </a:gridCol>
                <a:gridCol w="411480">
                  <a:extLst>
                    <a:ext uri="{9D8B030D-6E8A-4147-A177-3AD203B41FA5}">
                      <a16:colId xmlns:a16="http://schemas.microsoft.com/office/drawing/2014/main" val="3446115880"/>
                    </a:ext>
                  </a:extLst>
                </a:gridCol>
                <a:gridCol w="411480">
                  <a:extLst>
                    <a:ext uri="{9D8B030D-6E8A-4147-A177-3AD203B41FA5}">
                      <a16:colId xmlns:a16="http://schemas.microsoft.com/office/drawing/2014/main" val="2676505129"/>
                    </a:ext>
                  </a:extLst>
                </a:gridCol>
                <a:gridCol w="411480">
                  <a:extLst>
                    <a:ext uri="{9D8B030D-6E8A-4147-A177-3AD203B41FA5}">
                      <a16:colId xmlns:a16="http://schemas.microsoft.com/office/drawing/2014/main" val="2009661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007170498"/>
                  </a:ext>
                </a:extLst>
              </a:tr>
            </a:tbl>
          </a:graphicData>
        </a:graphic>
      </p:graphicFrame>
      <p:sp>
        <p:nvSpPr>
          <p:cNvPr id="4" name="Text Placeholder 3">
            <a:extLst>
              <a:ext uri="{FF2B5EF4-FFF2-40B4-BE49-F238E27FC236}">
                <a16:creationId xmlns:a16="http://schemas.microsoft.com/office/drawing/2014/main" id="{8C1EA3B7-C5DD-498C-83E0-969B309D2708}"/>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1364489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174F6-AEA9-4139-BDC6-F4D1F86FF512}"/>
              </a:ext>
            </a:extLst>
          </p:cNvPr>
          <p:cNvSpPr>
            <a:spLocks noGrp="1"/>
          </p:cNvSpPr>
          <p:nvPr>
            <p:ph type="title"/>
          </p:nvPr>
        </p:nvSpPr>
        <p:spPr/>
        <p:txBody>
          <a:bodyPr/>
          <a:lstStyle/>
          <a:p>
            <a:r>
              <a:rPr lang="en-US"/>
              <a:t>Instagram Posts Table with image | 2 profiles - 2 of 8</a:t>
            </a:r>
          </a:p>
        </p:txBody>
      </p:sp>
      <p:graphicFrame>
        <p:nvGraphicFramePr>
          <p:cNvPr id="5" name="Table Placeholder 4">
            <a:extLst>
              <a:ext uri="{FF2B5EF4-FFF2-40B4-BE49-F238E27FC236}">
                <a16:creationId xmlns:a16="http://schemas.microsoft.com/office/drawing/2014/main" id="{44EAAD56-F4D9-4123-8DE0-47B5CF2EEB83}"/>
              </a:ext>
            </a:extLst>
          </p:cNvPr>
          <p:cNvGraphicFramePr>
            <a:graphicFrameLocks noGrp="1"/>
          </p:cNvGraphicFramePr>
          <p:nvPr>
            <p:ph type="tbl" sz="quarter" idx="13"/>
            <p:extLst>
              <p:ext uri="{D42A27DB-BD31-4B8C-83A1-F6EECF244321}">
                <p14:modId xmlns:p14="http://schemas.microsoft.com/office/powerpoint/2010/main" val="1071702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38396312"/>
                    </a:ext>
                  </a:extLst>
                </a:gridCol>
                <a:gridCol w="987552">
                  <a:extLst>
                    <a:ext uri="{9D8B030D-6E8A-4147-A177-3AD203B41FA5}">
                      <a16:colId xmlns:a16="http://schemas.microsoft.com/office/drawing/2014/main" val="1205276643"/>
                    </a:ext>
                  </a:extLst>
                </a:gridCol>
                <a:gridCol w="1316736">
                  <a:extLst>
                    <a:ext uri="{9D8B030D-6E8A-4147-A177-3AD203B41FA5}">
                      <a16:colId xmlns:a16="http://schemas.microsoft.com/office/drawing/2014/main" val="888212902"/>
                    </a:ext>
                  </a:extLst>
                </a:gridCol>
                <a:gridCol w="411480">
                  <a:extLst>
                    <a:ext uri="{9D8B030D-6E8A-4147-A177-3AD203B41FA5}">
                      <a16:colId xmlns:a16="http://schemas.microsoft.com/office/drawing/2014/main" val="215891386"/>
                    </a:ext>
                  </a:extLst>
                </a:gridCol>
                <a:gridCol w="411480">
                  <a:extLst>
                    <a:ext uri="{9D8B030D-6E8A-4147-A177-3AD203B41FA5}">
                      <a16:colId xmlns:a16="http://schemas.microsoft.com/office/drawing/2014/main" val="3536604686"/>
                    </a:ext>
                  </a:extLst>
                </a:gridCol>
                <a:gridCol w="411480">
                  <a:extLst>
                    <a:ext uri="{9D8B030D-6E8A-4147-A177-3AD203B41FA5}">
                      <a16:colId xmlns:a16="http://schemas.microsoft.com/office/drawing/2014/main" val="570849473"/>
                    </a:ext>
                  </a:extLst>
                </a:gridCol>
                <a:gridCol w="411480">
                  <a:extLst>
                    <a:ext uri="{9D8B030D-6E8A-4147-A177-3AD203B41FA5}">
                      <a16:colId xmlns:a16="http://schemas.microsoft.com/office/drawing/2014/main" val="430931738"/>
                    </a:ext>
                  </a:extLst>
                </a:gridCol>
                <a:gridCol w="411480">
                  <a:extLst>
                    <a:ext uri="{9D8B030D-6E8A-4147-A177-3AD203B41FA5}">
                      <a16:colId xmlns:a16="http://schemas.microsoft.com/office/drawing/2014/main" val="2665183472"/>
                    </a:ext>
                  </a:extLst>
                </a:gridCol>
                <a:gridCol w="411480">
                  <a:extLst>
                    <a:ext uri="{9D8B030D-6E8A-4147-A177-3AD203B41FA5}">
                      <a16:colId xmlns:a16="http://schemas.microsoft.com/office/drawing/2014/main" val="4108549145"/>
                    </a:ext>
                  </a:extLst>
                </a:gridCol>
                <a:gridCol w="411480">
                  <a:extLst>
                    <a:ext uri="{9D8B030D-6E8A-4147-A177-3AD203B41FA5}">
                      <a16:colId xmlns:a16="http://schemas.microsoft.com/office/drawing/2014/main" val="2490595181"/>
                    </a:ext>
                  </a:extLst>
                </a:gridCol>
                <a:gridCol w="411480">
                  <a:extLst>
                    <a:ext uri="{9D8B030D-6E8A-4147-A177-3AD203B41FA5}">
                      <a16:colId xmlns:a16="http://schemas.microsoft.com/office/drawing/2014/main" val="3313699365"/>
                    </a:ext>
                  </a:extLst>
                </a:gridCol>
                <a:gridCol w="411480">
                  <a:extLst>
                    <a:ext uri="{9D8B030D-6E8A-4147-A177-3AD203B41FA5}">
                      <a16:colId xmlns:a16="http://schemas.microsoft.com/office/drawing/2014/main" val="4254020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4400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- 2023-01-27 17:46:10</a:t>
                      </a:r>
                      <a:r>
                        <a:rPr kumimoji="0" lang="en-US" sz="1000" b="0" i="0" u="none" strike="noStrike" kern="1200" cap="none" spc="0" normalizeH="0" baseline="0" noProof="0">
                          <a:ln>
                            <a:noFill/>
                          </a:ln>
                          <a:solidFill>
                            <a:prstClr val="black"/>
                          </a:solidFill>
                          <a:effectLst/>
                          <a:uLnTx/>
                          <a:uFillTx/>
                          <a:latin typeface="+mn-lt"/>
                          <a:ea typeface="+mn-ea"/>
                          <a:cs typeface="+mn-cs"/>
                        </a:rPr>
                        <a:t>
 Builders, planners, structural engineers, architects and tradespeople from around the globe rely on our fixing solutions, products and consultation services for large-scale projects. A perfect example of this is 𝗟𝗲 𝗚𝗿𝗮𝗻𝗱 𝗣𝗮𝗿𝗶𝘀 𝗘𝘅𝗽𝗿𝗲𝘀𝘀 – an infrastructure project of epic proportions! 🙌🇫🇷 
The French capital will be connected to multiple suburban communities by 2030, as the Paris métro network is being expanded by 200 kilometres. 68 new underground stations are being created along with four additional métro lines. 🚇 
During the project, the French construction company Eiffage is relying on our know-how and products. Our injection mortar 𝗙𝗜𝗦 𝗘𝗠 𝗣𝗹𝘂𝘀 provides a permanent and secure connection between the base plates and retaining walls during the construction of the new line 16, for instance. 💪 
Want to find out more about the project, our involvement and the advantages of our products? Then take a look at our website: 👉 𝗟𝗶𝗻𝗸 in 𝗕𝗜𝗢</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327579215_469513792039305_6078313971732442183_n.jpg?_nc_cat=106&amp;ccb=1-7&amp;_nc_sid=8ae9d6&amp;_nc_ohc=w-7_rINBvSYAX-mzZox&amp;_nc_ht=scontent-iad3-2.cdninstagram.com&amp;edm=AM6HXa8EAAAA&amp;oh=00_AfA0ZE1gZtm9FLOGBMAZdKapucnUhGiEMvDKGJypOs8fIA&amp;oe=63DBB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5339873"/>
                  </a:ext>
                </a:extLst>
              </a:tr>
            </a:tbl>
          </a:graphicData>
        </a:graphic>
      </p:graphicFrame>
      <p:sp>
        <p:nvSpPr>
          <p:cNvPr id="4" name="Text Placeholder 3">
            <a:extLst>
              <a:ext uri="{FF2B5EF4-FFF2-40B4-BE49-F238E27FC236}">
                <a16:creationId xmlns:a16="http://schemas.microsoft.com/office/drawing/2014/main" id="{179DE11D-A859-49E0-81CF-B768219FED82}"/>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3373327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7BE4B-7E39-47BE-BAC8-D862C7DAA97C}"/>
              </a:ext>
            </a:extLst>
          </p:cNvPr>
          <p:cNvSpPr>
            <a:spLocks noGrp="1"/>
          </p:cNvSpPr>
          <p:nvPr>
            <p:ph type="title"/>
          </p:nvPr>
        </p:nvSpPr>
        <p:spPr/>
        <p:txBody>
          <a:bodyPr/>
          <a:lstStyle/>
          <a:p>
            <a:r>
              <a:rPr lang="en-US"/>
              <a:t>Instagram Posts Table with image | 2 profiles - 3 of 8</a:t>
            </a:r>
          </a:p>
        </p:txBody>
      </p:sp>
      <p:graphicFrame>
        <p:nvGraphicFramePr>
          <p:cNvPr id="5" name="Table Placeholder 4">
            <a:extLst>
              <a:ext uri="{FF2B5EF4-FFF2-40B4-BE49-F238E27FC236}">
                <a16:creationId xmlns:a16="http://schemas.microsoft.com/office/drawing/2014/main" id="{5FA178F4-D65D-40AA-85E1-DD31B15D8A75}"/>
              </a:ext>
            </a:extLst>
          </p:cNvPr>
          <p:cNvGraphicFramePr>
            <a:graphicFrameLocks noGrp="1"/>
          </p:cNvGraphicFramePr>
          <p:nvPr>
            <p:ph type="tbl" sz="quarter" idx="13"/>
            <p:extLst>
              <p:ext uri="{D42A27DB-BD31-4B8C-83A1-F6EECF244321}">
                <p14:modId xmlns:p14="http://schemas.microsoft.com/office/powerpoint/2010/main" val="4127628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18783924"/>
                    </a:ext>
                  </a:extLst>
                </a:gridCol>
                <a:gridCol w="987552">
                  <a:extLst>
                    <a:ext uri="{9D8B030D-6E8A-4147-A177-3AD203B41FA5}">
                      <a16:colId xmlns:a16="http://schemas.microsoft.com/office/drawing/2014/main" val="4103950473"/>
                    </a:ext>
                  </a:extLst>
                </a:gridCol>
                <a:gridCol w="1316736">
                  <a:extLst>
                    <a:ext uri="{9D8B030D-6E8A-4147-A177-3AD203B41FA5}">
                      <a16:colId xmlns:a16="http://schemas.microsoft.com/office/drawing/2014/main" val="2844541950"/>
                    </a:ext>
                  </a:extLst>
                </a:gridCol>
                <a:gridCol w="411480">
                  <a:extLst>
                    <a:ext uri="{9D8B030D-6E8A-4147-A177-3AD203B41FA5}">
                      <a16:colId xmlns:a16="http://schemas.microsoft.com/office/drawing/2014/main" val="2169496952"/>
                    </a:ext>
                  </a:extLst>
                </a:gridCol>
                <a:gridCol w="411480">
                  <a:extLst>
                    <a:ext uri="{9D8B030D-6E8A-4147-A177-3AD203B41FA5}">
                      <a16:colId xmlns:a16="http://schemas.microsoft.com/office/drawing/2014/main" val="4023914885"/>
                    </a:ext>
                  </a:extLst>
                </a:gridCol>
                <a:gridCol w="411480">
                  <a:extLst>
                    <a:ext uri="{9D8B030D-6E8A-4147-A177-3AD203B41FA5}">
                      <a16:colId xmlns:a16="http://schemas.microsoft.com/office/drawing/2014/main" val="3755217454"/>
                    </a:ext>
                  </a:extLst>
                </a:gridCol>
                <a:gridCol w="411480">
                  <a:extLst>
                    <a:ext uri="{9D8B030D-6E8A-4147-A177-3AD203B41FA5}">
                      <a16:colId xmlns:a16="http://schemas.microsoft.com/office/drawing/2014/main" val="2101887557"/>
                    </a:ext>
                  </a:extLst>
                </a:gridCol>
                <a:gridCol w="411480">
                  <a:extLst>
                    <a:ext uri="{9D8B030D-6E8A-4147-A177-3AD203B41FA5}">
                      <a16:colId xmlns:a16="http://schemas.microsoft.com/office/drawing/2014/main" val="3095952110"/>
                    </a:ext>
                  </a:extLst>
                </a:gridCol>
                <a:gridCol w="411480">
                  <a:extLst>
                    <a:ext uri="{9D8B030D-6E8A-4147-A177-3AD203B41FA5}">
                      <a16:colId xmlns:a16="http://schemas.microsoft.com/office/drawing/2014/main" val="413163204"/>
                    </a:ext>
                  </a:extLst>
                </a:gridCol>
                <a:gridCol w="411480">
                  <a:extLst>
                    <a:ext uri="{9D8B030D-6E8A-4147-A177-3AD203B41FA5}">
                      <a16:colId xmlns:a16="http://schemas.microsoft.com/office/drawing/2014/main" val="2736416695"/>
                    </a:ext>
                  </a:extLst>
                </a:gridCol>
                <a:gridCol w="411480">
                  <a:extLst>
                    <a:ext uri="{9D8B030D-6E8A-4147-A177-3AD203B41FA5}">
                      <a16:colId xmlns:a16="http://schemas.microsoft.com/office/drawing/2014/main" val="2488273741"/>
                    </a:ext>
                  </a:extLst>
                </a:gridCol>
                <a:gridCol w="411480">
                  <a:extLst>
                    <a:ext uri="{9D8B030D-6E8A-4147-A177-3AD203B41FA5}">
                      <a16:colId xmlns:a16="http://schemas.microsoft.com/office/drawing/2014/main" val="1893907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1222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- 2023-01-25 12:03:35</a:t>
                      </a:r>
                      <a:r>
                        <a:rPr kumimoji="0" lang="en-US" sz="1000" b="0" i="0" u="none" strike="noStrike" kern="1200" cap="none" spc="0" normalizeH="0" baseline="0" noProof="0">
                          <a:ln>
                            <a:noFill/>
                          </a:ln>
                          <a:solidFill>
                            <a:prstClr val="black"/>
                          </a:solidFill>
                          <a:effectLst/>
                          <a:uLnTx/>
                          <a:uFillTx/>
                          <a:latin typeface="+mn-lt"/>
                          <a:ea typeface="+mn-ea"/>
                          <a:cs typeface="+mn-cs"/>
                        </a:rPr>
                        <a:t>
 Another year, another award. Our clever 𝗗𝘂𝗼𝗫𝗽𝗮𝗻𝗱 frame fixing was selected as the winner of the 𝗚𝗲𝗿𝗺𝗮𝗻 𝗗𝗲𝘀𝗶𝗴𝗻 𝗔𝘄𝗮𝗿𝗱 𝟮𝟬𝟮𝟯 in the Excellent Product Design – Building and Elements category in late October. A huge success that inspires us to continue to be innovative.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326952335_1323789351778241_9159753838127525006_n.jpg?_nc_cat=100&amp;ccb=1-7&amp;_nc_sid=8ae9d6&amp;_nc_ohc=dQ_eFnlHtJcAX8r522q&amp;_nc_ht=scontent-iad3-2.cdninstagram.com&amp;edm=AM6HXa8EAAAA&amp;oh=00_AfCC9KJcHy_59Tu_4B-hFZivKQ7AdJkd8UWtPhJRzUg7SQ&amp;oe=63DC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4383634"/>
                  </a:ext>
                </a:extLst>
              </a:tr>
            </a:tbl>
          </a:graphicData>
        </a:graphic>
      </p:graphicFrame>
      <p:sp>
        <p:nvSpPr>
          <p:cNvPr id="4" name="Text Placeholder 3">
            <a:extLst>
              <a:ext uri="{FF2B5EF4-FFF2-40B4-BE49-F238E27FC236}">
                <a16:creationId xmlns:a16="http://schemas.microsoft.com/office/drawing/2014/main" id="{32B42D06-F99A-42E2-8855-95E6808CB566}"/>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684373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AB9B8-3D53-442B-BB47-706FA741CACC}"/>
              </a:ext>
            </a:extLst>
          </p:cNvPr>
          <p:cNvSpPr>
            <a:spLocks noGrp="1"/>
          </p:cNvSpPr>
          <p:nvPr>
            <p:ph type="title"/>
          </p:nvPr>
        </p:nvSpPr>
        <p:spPr/>
        <p:txBody>
          <a:bodyPr/>
          <a:lstStyle/>
          <a:p>
            <a:r>
              <a:rPr lang="en-US"/>
              <a:t>Instagram Posts Table with image | 2 profiles - 4 of 8</a:t>
            </a:r>
          </a:p>
        </p:txBody>
      </p:sp>
      <p:graphicFrame>
        <p:nvGraphicFramePr>
          <p:cNvPr id="5" name="Table Placeholder 4">
            <a:extLst>
              <a:ext uri="{FF2B5EF4-FFF2-40B4-BE49-F238E27FC236}">
                <a16:creationId xmlns:a16="http://schemas.microsoft.com/office/drawing/2014/main" id="{C33BDB45-780E-41D7-883C-4A8C3EB10373}"/>
              </a:ext>
            </a:extLst>
          </p:cNvPr>
          <p:cNvGraphicFramePr>
            <a:graphicFrameLocks noGrp="1"/>
          </p:cNvGraphicFramePr>
          <p:nvPr>
            <p:ph type="tbl" sz="quarter" idx="13"/>
            <p:extLst>
              <p:ext uri="{D42A27DB-BD31-4B8C-83A1-F6EECF244321}">
                <p14:modId xmlns:p14="http://schemas.microsoft.com/office/powerpoint/2010/main" val="2196772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7750433"/>
                    </a:ext>
                  </a:extLst>
                </a:gridCol>
                <a:gridCol w="987552">
                  <a:extLst>
                    <a:ext uri="{9D8B030D-6E8A-4147-A177-3AD203B41FA5}">
                      <a16:colId xmlns:a16="http://schemas.microsoft.com/office/drawing/2014/main" val="3833745944"/>
                    </a:ext>
                  </a:extLst>
                </a:gridCol>
                <a:gridCol w="1316736">
                  <a:extLst>
                    <a:ext uri="{9D8B030D-6E8A-4147-A177-3AD203B41FA5}">
                      <a16:colId xmlns:a16="http://schemas.microsoft.com/office/drawing/2014/main" val="2776074181"/>
                    </a:ext>
                  </a:extLst>
                </a:gridCol>
                <a:gridCol w="411480">
                  <a:extLst>
                    <a:ext uri="{9D8B030D-6E8A-4147-A177-3AD203B41FA5}">
                      <a16:colId xmlns:a16="http://schemas.microsoft.com/office/drawing/2014/main" val="3614303877"/>
                    </a:ext>
                  </a:extLst>
                </a:gridCol>
                <a:gridCol w="411480">
                  <a:extLst>
                    <a:ext uri="{9D8B030D-6E8A-4147-A177-3AD203B41FA5}">
                      <a16:colId xmlns:a16="http://schemas.microsoft.com/office/drawing/2014/main" val="3486440550"/>
                    </a:ext>
                  </a:extLst>
                </a:gridCol>
                <a:gridCol w="411480">
                  <a:extLst>
                    <a:ext uri="{9D8B030D-6E8A-4147-A177-3AD203B41FA5}">
                      <a16:colId xmlns:a16="http://schemas.microsoft.com/office/drawing/2014/main" val="3146026542"/>
                    </a:ext>
                  </a:extLst>
                </a:gridCol>
                <a:gridCol w="411480">
                  <a:extLst>
                    <a:ext uri="{9D8B030D-6E8A-4147-A177-3AD203B41FA5}">
                      <a16:colId xmlns:a16="http://schemas.microsoft.com/office/drawing/2014/main" val="438607175"/>
                    </a:ext>
                  </a:extLst>
                </a:gridCol>
                <a:gridCol w="411480">
                  <a:extLst>
                    <a:ext uri="{9D8B030D-6E8A-4147-A177-3AD203B41FA5}">
                      <a16:colId xmlns:a16="http://schemas.microsoft.com/office/drawing/2014/main" val="2308003016"/>
                    </a:ext>
                  </a:extLst>
                </a:gridCol>
                <a:gridCol w="411480">
                  <a:extLst>
                    <a:ext uri="{9D8B030D-6E8A-4147-A177-3AD203B41FA5}">
                      <a16:colId xmlns:a16="http://schemas.microsoft.com/office/drawing/2014/main" val="3029871907"/>
                    </a:ext>
                  </a:extLst>
                </a:gridCol>
                <a:gridCol w="411480">
                  <a:extLst>
                    <a:ext uri="{9D8B030D-6E8A-4147-A177-3AD203B41FA5}">
                      <a16:colId xmlns:a16="http://schemas.microsoft.com/office/drawing/2014/main" val="3379650411"/>
                    </a:ext>
                  </a:extLst>
                </a:gridCol>
                <a:gridCol w="411480">
                  <a:extLst>
                    <a:ext uri="{9D8B030D-6E8A-4147-A177-3AD203B41FA5}">
                      <a16:colId xmlns:a16="http://schemas.microsoft.com/office/drawing/2014/main" val="3162983234"/>
                    </a:ext>
                  </a:extLst>
                </a:gridCol>
                <a:gridCol w="411480">
                  <a:extLst>
                    <a:ext uri="{9D8B030D-6E8A-4147-A177-3AD203B41FA5}">
                      <a16:colId xmlns:a16="http://schemas.microsoft.com/office/drawing/2014/main" val="423699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04553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- 2023-01-16 08:02:03</a:t>
                      </a:r>
                      <a:r>
                        <a:rPr kumimoji="0" lang="en-US" sz="1000" b="0" i="0" u="none" strike="noStrike" kern="1200" cap="none" spc="0" normalizeH="0" baseline="0" noProof="0">
                          <a:ln>
                            <a:noFill/>
                          </a:ln>
                          <a:solidFill>
                            <a:prstClr val="black"/>
                          </a:solidFill>
                          <a:effectLst/>
                          <a:uLnTx/>
                          <a:uFillTx/>
                          <a:latin typeface="+mn-lt"/>
                          <a:ea typeface="+mn-ea"/>
                          <a:cs typeface="+mn-cs"/>
                        </a:rPr>
                        <a:t>
 What does our new Brand Ambassador Jürgen Klopp have in common with us? 
It’s simple: The best is normal. 💪🏼😉
𝗟𝗜𝗡𝗞 in 𝗕𝗜𝗢!</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video-iad3-2.cdninstagram.com/v/t50.2886-16/326085923_1315607685674309_5064158384857817145_n.mp4?_nc_cat=103&amp;vs=415510670751075_2572720002&amp;_nc_vs=HBksFQAYJEdDT3RieE5GdGNUSWlhd0VBRGtneEU4NGdVZEdia1lMQUFBRhUAAsgBABUAGCRHTjhLSlJOZnhWVnZhMzRLQUpZZE1zbXlDbVJTYmtZTEFBQUYVAgLIAQAoABgAGwGIB3VzZV9vaWwBMRUAACaUoLu8vr7HPxUCKAJDMywXQDQYk3S8an8YEmRhc2hfYmFzZWxpbmVfMV92MREAdeoHAA%3D%3D&amp;ccb=1-7&amp;_nc_sid=59939d&amp;efg=eyJ2ZW5jb2RlX3RhZyI6InZ0c192b2RfdXJsZ2VuLjcyMC5mZWVkIn0%3D&amp;_nc_ohc=fAxcyVbGhLwAX9TSu_g&amp;_nc_ht=video-iad3-2.cdninstagram.com&amp;edm=AM6HXa8EAAAA&amp;oh=00_AfCH53al5hIiTBNt3zzRqPlIhPApZXGKxUCsajotNLC_bQ&amp;oe=63D837C9&amp;_nc_rid=95af1e903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extLst>
                  <a:ext uri="{0D108BD9-81ED-4DB2-BD59-A6C34878D82A}">
                    <a16:rowId xmlns:a16="http://schemas.microsoft.com/office/drawing/2014/main" val="1756483493"/>
                  </a:ext>
                </a:extLst>
              </a:tr>
            </a:tbl>
          </a:graphicData>
        </a:graphic>
      </p:graphicFrame>
      <p:sp>
        <p:nvSpPr>
          <p:cNvPr id="4" name="Text Placeholder 3">
            <a:extLst>
              <a:ext uri="{FF2B5EF4-FFF2-40B4-BE49-F238E27FC236}">
                <a16:creationId xmlns:a16="http://schemas.microsoft.com/office/drawing/2014/main" id="{17574906-A8CA-47DC-B0F9-BF5A65754193}"/>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1527607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4FC27-33FF-4229-9166-E5D8D422C1B8}"/>
              </a:ext>
            </a:extLst>
          </p:cNvPr>
          <p:cNvSpPr>
            <a:spLocks noGrp="1"/>
          </p:cNvSpPr>
          <p:nvPr>
            <p:ph type="title"/>
          </p:nvPr>
        </p:nvSpPr>
        <p:spPr/>
        <p:txBody>
          <a:bodyPr/>
          <a:lstStyle/>
          <a:p>
            <a:r>
              <a:rPr lang="en-US"/>
              <a:t>Instagram Posts Table with image | 2 profiles - 5 of 8</a:t>
            </a:r>
          </a:p>
        </p:txBody>
      </p:sp>
      <p:graphicFrame>
        <p:nvGraphicFramePr>
          <p:cNvPr id="5" name="Table Placeholder 4">
            <a:extLst>
              <a:ext uri="{FF2B5EF4-FFF2-40B4-BE49-F238E27FC236}">
                <a16:creationId xmlns:a16="http://schemas.microsoft.com/office/drawing/2014/main" id="{972CCA02-41B6-43FA-9797-EF1E06F7050E}"/>
              </a:ext>
            </a:extLst>
          </p:cNvPr>
          <p:cNvGraphicFramePr>
            <a:graphicFrameLocks noGrp="1"/>
          </p:cNvGraphicFramePr>
          <p:nvPr>
            <p:ph type="tbl" sz="quarter" idx="13"/>
            <p:extLst>
              <p:ext uri="{D42A27DB-BD31-4B8C-83A1-F6EECF244321}">
                <p14:modId xmlns:p14="http://schemas.microsoft.com/office/powerpoint/2010/main" val="283692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4223984"/>
                    </a:ext>
                  </a:extLst>
                </a:gridCol>
                <a:gridCol w="987552">
                  <a:extLst>
                    <a:ext uri="{9D8B030D-6E8A-4147-A177-3AD203B41FA5}">
                      <a16:colId xmlns:a16="http://schemas.microsoft.com/office/drawing/2014/main" val="1824918931"/>
                    </a:ext>
                  </a:extLst>
                </a:gridCol>
                <a:gridCol w="1316736">
                  <a:extLst>
                    <a:ext uri="{9D8B030D-6E8A-4147-A177-3AD203B41FA5}">
                      <a16:colId xmlns:a16="http://schemas.microsoft.com/office/drawing/2014/main" val="4282610447"/>
                    </a:ext>
                  </a:extLst>
                </a:gridCol>
                <a:gridCol w="411480">
                  <a:extLst>
                    <a:ext uri="{9D8B030D-6E8A-4147-A177-3AD203B41FA5}">
                      <a16:colId xmlns:a16="http://schemas.microsoft.com/office/drawing/2014/main" val="1326420992"/>
                    </a:ext>
                  </a:extLst>
                </a:gridCol>
                <a:gridCol w="411480">
                  <a:extLst>
                    <a:ext uri="{9D8B030D-6E8A-4147-A177-3AD203B41FA5}">
                      <a16:colId xmlns:a16="http://schemas.microsoft.com/office/drawing/2014/main" val="732082588"/>
                    </a:ext>
                  </a:extLst>
                </a:gridCol>
                <a:gridCol w="411480">
                  <a:extLst>
                    <a:ext uri="{9D8B030D-6E8A-4147-A177-3AD203B41FA5}">
                      <a16:colId xmlns:a16="http://schemas.microsoft.com/office/drawing/2014/main" val="3116610231"/>
                    </a:ext>
                  </a:extLst>
                </a:gridCol>
                <a:gridCol w="411480">
                  <a:extLst>
                    <a:ext uri="{9D8B030D-6E8A-4147-A177-3AD203B41FA5}">
                      <a16:colId xmlns:a16="http://schemas.microsoft.com/office/drawing/2014/main" val="428772188"/>
                    </a:ext>
                  </a:extLst>
                </a:gridCol>
                <a:gridCol w="411480">
                  <a:extLst>
                    <a:ext uri="{9D8B030D-6E8A-4147-A177-3AD203B41FA5}">
                      <a16:colId xmlns:a16="http://schemas.microsoft.com/office/drawing/2014/main" val="739351347"/>
                    </a:ext>
                  </a:extLst>
                </a:gridCol>
                <a:gridCol w="411480">
                  <a:extLst>
                    <a:ext uri="{9D8B030D-6E8A-4147-A177-3AD203B41FA5}">
                      <a16:colId xmlns:a16="http://schemas.microsoft.com/office/drawing/2014/main" val="3621580453"/>
                    </a:ext>
                  </a:extLst>
                </a:gridCol>
                <a:gridCol w="411480">
                  <a:extLst>
                    <a:ext uri="{9D8B030D-6E8A-4147-A177-3AD203B41FA5}">
                      <a16:colId xmlns:a16="http://schemas.microsoft.com/office/drawing/2014/main" val="3947713699"/>
                    </a:ext>
                  </a:extLst>
                </a:gridCol>
                <a:gridCol w="411480">
                  <a:extLst>
                    <a:ext uri="{9D8B030D-6E8A-4147-A177-3AD203B41FA5}">
                      <a16:colId xmlns:a16="http://schemas.microsoft.com/office/drawing/2014/main" val="1873249393"/>
                    </a:ext>
                  </a:extLst>
                </a:gridCol>
                <a:gridCol w="411480">
                  <a:extLst>
                    <a:ext uri="{9D8B030D-6E8A-4147-A177-3AD203B41FA5}">
                      <a16:colId xmlns:a16="http://schemas.microsoft.com/office/drawing/2014/main" val="2526562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49002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- 2023-01-13 15:11:09</a:t>
                      </a:r>
                      <a:r>
                        <a:rPr kumimoji="0" lang="en-US" sz="1000" b="0" i="0" u="none" strike="noStrike" kern="1200" cap="none" spc="0" normalizeH="0" baseline="0" noProof="0">
                          <a:ln>
                            <a:noFill/>
                          </a:ln>
                          <a:solidFill>
                            <a:prstClr val="black"/>
                          </a:solidFill>
                          <a:effectLst/>
                          <a:uLnTx/>
                          <a:uFillTx/>
                          <a:latin typeface="+mn-lt"/>
                          <a:ea typeface="+mn-ea"/>
                          <a:cs typeface="+mn-cs"/>
                        </a:rPr>
                        <a:t>
 The purpose of railings is to protect life and limb, which is why it is all the more important to correctly fasten these fall protection devices, for instance using our 𝗙𝗜𝗦 𝗩 𝗣𝗹𝘂𝘀 𝗶𝗻𝗷𝗲𝗰𝘁𝗶𝗼𝗻 𝗺𝗼𝗿𝘁𝗮𝗿. 
Our Technical Trainer and Master Carpenter, Stefan Huber, demonstrates safe railing anchorage options as well as the most suitable method. Swipe right! ➡️ 
Installing the railing post onto the concrete from above is the best fastening method from a structural point of view. ⬇️ However, a railing that sits on top takes up space, which presents a disadvantage, especially in the case of balcony railings. 
During installation from above, water must be prevented from penetrating the anchorage. The solution: A bonded connection between the anchor rod and concrete, enabled by the 𝗙𝗜𝗦 𝗩 𝗣𝗹𝘂𝘀 𝗶𝗻𝗷𝗲𝗰𝘁𝗶𝗼𝗻 𝗺𝗼𝗿𝘁𝗮𝗿. This fully protects the anchorage against rain and moisture penetration. 💪 
One advantage of fastening the railing below the concrete slab is that the space on the balcony or gallery can be used without restrictions. 👍 Swipe right! ➡️ 
The same applies to fastenings to the front side, in which case you need to consider two things: How thick is the concrete slab? And can the required distances to the edge of the slab be maintained? 📐 The necessary minimum thickness of the concrete components and the minimum edge spacing can be found in the product’s respective ETA. Swipe right! ➡️ 
On our website you’ll find suitable high-performance products with an ETA assessment, such as our powerful 𝗶𝗻𝗷𝗲𝗰𝘁𝗶𝗼𝗻 𝗺𝗼𝗿𝘁𝗮𝗿 𝗙𝗜𝗦 𝗩 𝗣𝗹𝘂𝘀 for concrete and masonry or our 𝗯𝗼𝗹𝘁 𝗮𝗻𝗰𝗵𝗼𝗿 𝗙𝗔𝗭 𝗜𝗜. 🔩 𝗟𝗜𝗡𝗞 in 𝗕𝗜𝗢!</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324943931_1829656477414382_8643787043878733799_n.jpg?_nc_cat=107&amp;ccb=1-7&amp;_nc_sid=8ae9d6&amp;_nc_ohc=vWFx0RulV7EAX_g6-7j&amp;_nc_ht=scontent-iad3-2.cdninstagram.com&amp;edm=AM6HXa8EAAAA&amp;oh=00_AfDuWMVOKiaDruVhTgCDqSGgMfgYwc8PZ9ldZLshINyAZg&amp;oe=63DCC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64330741"/>
                  </a:ext>
                </a:extLst>
              </a:tr>
            </a:tbl>
          </a:graphicData>
        </a:graphic>
      </p:graphicFrame>
      <p:sp>
        <p:nvSpPr>
          <p:cNvPr id="4" name="Text Placeholder 3">
            <a:extLst>
              <a:ext uri="{FF2B5EF4-FFF2-40B4-BE49-F238E27FC236}">
                <a16:creationId xmlns:a16="http://schemas.microsoft.com/office/drawing/2014/main" id="{201E66E4-BBC2-41E2-8966-019A07E9BFAC}"/>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2222846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4851-8983-4C7D-A0D4-593601F061DA}"/>
              </a:ext>
            </a:extLst>
          </p:cNvPr>
          <p:cNvSpPr>
            <a:spLocks noGrp="1"/>
          </p:cNvSpPr>
          <p:nvPr>
            <p:ph type="title"/>
          </p:nvPr>
        </p:nvSpPr>
        <p:spPr/>
        <p:txBody>
          <a:bodyPr/>
          <a:lstStyle/>
          <a:p>
            <a:r>
              <a:rPr lang="en-US"/>
              <a:t>Instagram Posts Table with image | 2 profiles - 6 of 8</a:t>
            </a:r>
          </a:p>
        </p:txBody>
      </p:sp>
      <p:graphicFrame>
        <p:nvGraphicFramePr>
          <p:cNvPr id="5" name="Table Placeholder 4">
            <a:extLst>
              <a:ext uri="{FF2B5EF4-FFF2-40B4-BE49-F238E27FC236}">
                <a16:creationId xmlns:a16="http://schemas.microsoft.com/office/drawing/2014/main" id="{D01C7806-C1F8-47B5-8C59-FB93E3B1A399}"/>
              </a:ext>
            </a:extLst>
          </p:cNvPr>
          <p:cNvGraphicFramePr>
            <a:graphicFrameLocks noGrp="1"/>
          </p:cNvGraphicFramePr>
          <p:nvPr>
            <p:ph type="tbl" sz="quarter" idx="13"/>
            <p:extLst>
              <p:ext uri="{D42A27DB-BD31-4B8C-83A1-F6EECF244321}">
                <p14:modId xmlns:p14="http://schemas.microsoft.com/office/powerpoint/2010/main" val="424693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20433487"/>
                    </a:ext>
                  </a:extLst>
                </a:gridCol>
                <a:gridCol w="987552">
                  <a:extLst>
                    <a:ext uri="{9D8B030D-6E8A-4147-A177-3AD203B41FA5}">
                      <a16:colId xmlns:a16="http://schemas.microsoft.com/office/drawing/2014/main" val="762485226"/>
                    </a:ext>
                  </a:extLst>
                </a:gridCol>
                <a:gridCol w="1316736">
                  <a:extLst>
                    <a:ext uri="{9D8B030D-6E8A-4147-A177-3AD203B41FA5}">
                      <a16:colId xmlns:a16="http://schemas.microsoft.com/office/drawing/2014/main" val="1400517266"/>
                    </a:ext>
                  </a:extLst>
                </a:gridCol>
                <a:gridCol w="411480">
                  <a:extLst>
                    <a:ext uri="{9D8B030D-6E8A-4147-A177-3AD203B41FA5}">
                      <a16:colId xmlns:a16="http://schemas.microsoft.com/office/drawing/2014/main" val="326720315"/>
                    </a:ext>
                  </a:extLst>
                </a:gridCol>
                <a:gridCol w="411480">
                  <a:extLst>
                    <a:ext uri="{9D8B030D-6E8A-4147-A177-3AD203B41FA5}">
                      <a16:colId xmlns:a16="http://schemas.microsoft.com/office/drawing/2014/main" val="530739214"/>
                    </a:ext>
                  </a:extLst>
                </a:gridCol>
                <a:gridCol w="411480">
                  <a:extLst>
                    <a:ext uri="{9D8B030D-6E8A-4147-A177-3AD203B41FA5}">
                      <a16:colId xmlns:a16="http://schemas.microsoft.com/office/drawing/2014/main" val="4027371890"/>
                    </a:ext>
                  </a:extLst>
                </a:gridCol>
                <a:gridCol w="411480">
                  <a:extLst>
                    <a:ext uri="{9D8B030D-6E8A-4147-A177-3AD203B41FA5}">
                      <a16:colId xmlns:a16="http://schemas.microsoft.com/office/drawing/2014/main" val="359523159"/>
                    </a:ext>
                  </a:extLst>
                </a:gridCol>
                <a:gridCol w="411480">
                  <a:extLst>
                    <a:ext uri="{9D8B030D-6E8A-4147-A177-3AD203B41FA5}">
                      <a16:colId xmlns:a16="http://schemas.microsoft.com/office/drawing/2014/main" val="3590908004"/>
                    </a:ext>
                  </a:extLst>
                </a:gridCol>
                <a:gridCol w="411480">
                  <a:extLst>
                    <a:ext uri="{9D8B030D-6E8A-4147-A177-3AD203B41FA5}">
                      <a16:colId xmlns:a16="http://schemas.microsoft.com/office/drawing/2014/main" val="2969738062"/>
                    </a:ext>
                  </a:extLst>
                </a:gridCol>
                <a:gridCol w="411480">
                  <a:extLst>
                    <a:ext uri="{9D8B030D-6E8A-4147-A177-3AD203B41FA5}">
                      <a16:colId xmlns:a16="http://schemas.microsoft.com/office/drawing/2014/main" val="2841384531"/>
                    </a:ext>
                  </a:extLst>
                </a:gridCol>
                <a:gridCol w="411480">
                  <a:extLst>
                    <a:ext uri="{9D8B030D-6E8A-4147-A177-3AD203B41FA5}">
                      <a16:colId xmlns:a16="http://schemas.microsoft.com/office/drawing/2014/main" val="3693979430"/>
                    </a:ext>
                  </a:extLst>
                </a:gridCol>
                <a:gridCol w="411480">
                  <a:extLst>
                    <a:ext uri="{9D8B030D-6E8A-4147-A177-3AD203B41FA5}">
                      <a16:colId xmlns:a16="http://schemas.microsoft.com/office/drawing/2014/main" val="4196082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57874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- 2023-01-12 17:20:34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announce that as of yesterday, we’re a member of the ambitious @klimaschutz_unternehmen network after having completed the sophisticated admissions process. In doing so, we’ve highlighted our pioneering role in climate protection and energy efficiency.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324697575_120586534067871_1600347494374741152_n.jpg?_nc_cat=102&amp;ccb=1-7&amp;_nc_sid=8ae9d6&amp;_nc_ohc=z-n0vrw7QGAAX_S7vvM&amp;_nc_ht=scontent-iad3-2.cdninstagram.com&amp;edm=AM6HXa8EAAAA&amp;oh=00_AfDY8tDwWugZOkwDhLrB-DFYt3uepAJcILKPPVolzZaukg&amp;oe=63DC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8820854"/>
                  </a:ext>
                </a:extLst>
              </a:tr>
            </a:tbl>
          </a:graphicData>
        </a:graphic>
      </p:graphicFrame>
      <p:sp>
        <p:nvSpPr>
          <p:cNvPr id="4" name="Text Placeholder 3">
            <a:extLst>
              <a:ext uri="{FF2B5EF4-FFF2-40B4-BE49-F238E27FC236}">
                <a16:creationId xmlns:a16="http://schemas.microsoft.com/office/drawing/2014/main" id="{17D9887E-DF57-4C18-A97D-E9F429BDF8A1}"/>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72414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80E5C-4483-416B-B172-E68559E1C3DF}"/>
              </a:ext>
            </a:extLst>
          </p:cNvPr>
          <p:cNvSpPr>
            <a:spLocks noGrp="1"/>
          </p:cNvSpPr>
          <p:nvPr>
            <p:ph type="title"/>
          </p:nvPr>
        </p:nvSpPr>
        <p:spPr/>
        <p:txBody>
          <a:bodyPr/>
          <a:lstStyle/>
          <a:p>
            <a:r>
              <a:rPr lang="en-US"/>
              <a:t>Instagram Posts Table with image | 2 profiles - 7 of 8</a:t>
            </a:r>
          </a:p>
        </p:txBody>
      </p:sp>
      <p:graphicFrame>
        <p:nvGraphicFramePr>
          <p:cNvPr id="5" name="Table Placeholder 4">
            <a:extLst>
              <a:ext uri="{FF2B5EF4-FFF2-40B4-BE49-F238E27FC236}">
                <a16:creationId xmlns:a16="http://schemas.microsoft.com/office/drawing/2014/main" id="{6E385ECC-FAAB-4BC7-B18A-3C5D47605EC4}"/>
              </a:ext>
            </a:extLst>
          </p:cNvPr>
          <p:cNvGraphicFramePr>
            <a:graphicFrameLocks noGrp="1"/>
          </p:cNvGraphicFramePr>
          <p:nvPr>
            <p:ph type="tbl" sz="quarter" idx="13"/>
            <p:extLst>
              <p:ext uri="{D42A27DB-BD31-4B8C-83A1-F6EECF244321}">
                <p14:modId xmlns:p14="http://schemas.microsoft.com/office/powerpoint/2010/main" val="109617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00095895"/>
                    </a:ext>
                  </a:extLst>
                </a:gridCol>
                <a:gridCol w="987552">
                  <a:extLst>
                    <a:ext uri="{9D8B030D-6E8A-4147-A177-3AD203B41FA5}">
                      <a16:colId xmlns:a16="http://schemas.microsoft.com/office/drawing/2014/main" val="1863700752"/>
                    </a:ext>
                  </a:extLst>
                </a:gridCol>
                <a:gridCol w="1316736">
                  <a:extLst>
                    <a:ext uri="{9D8B030D-6E8A-4147-A177-3AD203B41FA5}">
                      <a16:colId xmlns:a16="http://schemas.microsoft.com/office/drawing/2014/main" val="4104621982"/>
                    </a:ext>
                  </a:extLst>
                </a:gridCol>
                <a:gridCol w="411480">
                  <a:extLst>
                    <a:ext uri="{9D8B030D-6E8A-4147-A177-3AD203B41FA5}">
                      <a16:colId xmlns:a16="http://schemas.microsoft.com/office/drawing/2014/main" val="2004475596"/>
                    </a:ext>
                  </a:extLst>
                </a:gridCol>
                <a:gridCol w="411480">
                  <a:extLst>
                    <a:ext uri="{9D8B030D-6E8A-4147-A177-3AD203B41FA5}">
                      <a16:colId xmlns:a16="http://schemas.microsoft.com/office/drawing/2014/main" val="3546805162"/>
                    </a:ext>
                  </a:extLst>
                </a:gridCol>
                <a:gridCol w="411480">
                  <a:extLst>
                    <a:ext uri="{9D8B030D-6E8A-4147-A177-3AD203B41FA5}">
                      <a16:colId xmlns:a16="http://schemas.microsoft.com/office/drawing/2014/main" val="2063702931"/>
                    </a:ext>
                  </a:extLst>
                </a:gridCol>
                <a:gridCol w="411480">
                  <a:extLst>
                    <a:ext uri="{9D8B030D-6E8A-4147-A177-3AD203B41FA5}">
                      <a16:colId xmlns:a16="http://schemas.microsoft.com/office/drawing/2014/main" val="2072264072"/>
                    </a:ext>
                  </a:extLst>
                </a:gridCol>
                <a:gridCol w="411480">
                  <a:extLst>
                    <a:ext uri="{9D8B030D-6E8A-4147-A177-3AD203B41FA5}">
                      <a16:colId xmlns:a16="http://schemas.microsoft.com/office/drawing/2014/main" val="3862919722"/>
                    </a:ext>
                  </a:extLst>
                </a:gridCol>
                <a:gridCol w="411480">
                  <a:extLst>
                    <a:ext uri="{9D8B030D-6E8A-4147-A177-3AD203B41FA5}">
                      <a16:colId xmlns:a16="http://schemas.microsoft.com/office/drawing/2014/main" val="1430055669"/>
                    </a:ext>
                  </a:extLst>
                </a:gridCol>
                <a:gridCol w="411480">
                  <a:extLst>
                    <a:ext uri="{9D8B030D-6E8A-4147-A177-3AD203B41FA5}">
                      <a16:colId xmlns:a16="http://schemas.microsoft.com/office/drawing/2014/main" val="3936543462"/>
                    </a:ext>
                  </a:extLst>
                </a:gridCol>
                <a:gridCol w="411480">
                  <a:extLst>
                    <a:ext uri="{9D8B030D-6E8A-4147-A177-3AD203B41FA5}">
                      <a16:colId xmlns:a16="http://schemas.microsoft.com/office/drawing/2014/main" val="1815854784"/>
                    </a:ext>
                  </a:extLst>
                </a:gridCol>
                <a:gridCol w="411480">
                  <a:extLst>
                    <a:ext uri="{9D8B030D-6E8A-4147-A177-3AD203B41FA5}">
                      <a16:colId xmlns:a16="http://schemas.microsoft.com/office/drawing/2014/main" val="728863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2332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- 2023-01-04 12:02:33</a:t>
                      </a:r>
                      <a:r>
                        <a:rPr kumimoji="0" lang="en-US" sz="1000" b="0" i="0" u="none" strike="noStrike" kern="1200" cap="none" spc="0" normalizeH="0" baseline="0" noProof="0">
                          <a:ln>
                            <a:noFill/>
                          </a:ln>
                          <a:solidFill>
                            <a:prstClr val="black"/>
                          </a:solidFill>
                          <a:effectLst/>
                          <a:uLnTx/>
                          <a:uFillTx/>
                          <a:latin typeface="+mn-lt"/>
                          <a:ea typeface="+mn-ea"/>
                          <a:cs typeface="+mn-cs"/>
                        </a:rPr>
                        <a:t>
 That’s our firm resolution! 🤞😁 
What about you? What are your resolutions for 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323657925_1200820304183095_1836198600655391600_n.jpg?_nc_cat=105&amp;ccb=1-7&amp;_nc_sid=8ae9d6&amp;_nc_ohc=YTzjTKzCgNUAX8DDzop&amp;_nc_ht=scontent-iad3-2.cdninstagram.com&amp;edm=AM6HXa8EAAAA&amp;oh=00_AfD7mg59_y7YZ50lNoabBhd_Dlv-hW-NInODdARPReA-9A&amp;oe=63DCCF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7619301"/>
                  </a:ext>
                </a:extLst>
              </a:tr>
            </a:tbl>
          </a:graphicData>
        </a:graphic>
      </p:graphicFrame>
      <p:sp>
        <p:nvSpPr>
          <p:cNvPr id="4" name="Text Placeholder 3">
            <a:extLst>
              <a:ext uri="{FF2B5EF4-FFF2-40B4-BE49-F238E27FC236}">
                <a16:creationId xmlns:a16="http://schemas.microsoft.com/office/drawing/2014/main" id="{74587F78-793F-48F8-98AA-93BC4019AE35}"/>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2689759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41C3C-D824-45D7-AA91-DB752EEF1DF7}"/>
              </a:ext>
            </a:extLst>
          </p:cNvPr>
          <p:cNvSpPr>
            <a:spLocks noGrp="1"/>
          </p:cNvSpPr>
          <p:nvPr>
            <p:ph type="title"/>
          </p:nvPr>
        </p:nvSpPr>
        <p:spPr/>
        <p:txBody>
          <a:bodyPr/>
          <a:lstStyle/>
          <a:p>
            <a:r>
              <a:rPr lang="en-US"/>
              <a:t>Instagram Posts Table with image | 2 profiles - 8 of 8</a:t>
            </a:r>
          </a:p>
        </p:txBody>
      </p:sp>
      <p:graphicFrame>
        <p:nvGraphicFramePr>
          <p:cNvPr id="5" name="Table Placeholder 4">
            <a:extLst>
              <a:ext uri="{FF2B5EF4-FFF2-40B4-BE49-F238E27FC236}">
                <a16:creationId xmlns:a16="http://schemas.microsoft.com/office/drawing/2014/main" id="{72F13362-04A9-424E-B02B-1163F47D7CAC}"/>
              </a:ext>
            </a:extLst>
          </p:cNvPr>
          <p:cNvGraphicFramePr>
            <a:graphicFrameLocks noGrp="1"/>
          </p:cNvGraphicFramePr>
          <p:nvPr>
            <p:ph type="tbl" sz="quarter" idx="13"/>
            <p:extLst>
              <p:ext uri="{D42A27DB-BD31-4B8C-83A1-F6EECF244321}">
                <p14:modId xmlns:p14="http://schemas.microsoft.com/office/powerpoint/2010/main" val="4267739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37125153"/>
                    </a:ext>
                  </a:extLst>
                </a:gridCol>
                <a:gridCol w="987552">
                  <a:extLst>
                    <a:ext uri="{9D8B030D-6E8A-4147-A177-3AD203B41FA5}">
                      <a16:colId xmlns:a16="http://schemas.microsoft.com/office/drawing/2014/main" val="2749567686"/>
                    </a:ext>
                  </a:extLst>
                </a:gridCol>
                <a:gridCol w="1316736">
                  <a:extLst>
                    <a:ext uri="{9D8B030D-6E8A-4147-A177-3AD203B41FA5}">
                      <a16:colId xmlns:a16="http://schemas.microsoft.com/office/drawing/2014/main" val="2830495681"/>
                    </a:ext>
                  </a:extLst>
                </a:gridCol>
                <a:gridCol w="411480">
                  <a:extLst>
                    <a:ext uri="{9D8B030D-6E8A-4147-A177-3AD203B41FA5}">
                      <a16:colId xmlns:a16="http://schemas.microsoft.com/office/drawing/2014/main" val="1324531360"/>
                    </a:ext>
                  </a:extLst>
                </a:gridCol>
                <a:gridCol w="411480">
                  <a:extLst>
                    <a:ext uri="{9D8B030D-6E8A-4147-A177-3AD203B41FA5}">
                      <a16:colId xmlns:a16="http://schemas.microsoft.com/office/drawing/2014/main" val="4154983858"/>
                    </a:ext>
                  </a:extLst>
                </a:gridCol>
                <a:gridCol w="411480">
                  <a:extLst>
                    <a:ext uri="{9D8B030D-6E8A-4147-A177-3AD203B41FA5}">
                      <a16:colId xmlns:a16="http://schemas.microsoft.com/office/drawing/2014/main" val="2616962305"/>
                    </a:ext>
                  </a:extLst>
                </a:gridCol>
                <a:gridCol w="411480">
                  <a:extLst>
                    <a:ext uri="{9D8B030D-6E8A-4147-A177-3AD203B41FA5}">
                      <a16:colId xmlns:a16="http://schemas.microsoft.com/office/drawing/2014/main" val="2670127894"/>
                    </a:ext>
                  </a:extLst>
                </a:gridCol>
                <a:gridCol w="411480">
                  <a:extLst>
                    <a:ext uri="{9D8B030D-6E8A-4147-A177-3AD203B41FA5}">
                      <a16:colId xmlns:a16="http://schemas.microsoft.com/office/drawing/2014/main" val="3744611014"/>
                    </a:ext>
                  </a:extLst>
                </a:gridCol>
                <a:gridCol w="411480">
                  <a:extLst>
                    <a:ext uri="{9D8B030D-6E8A-4147-A177-3AD203B41FA5}">
                      <a16:colId xmlns:a16="http://schemas.microsoft.com/office/drawing/2014/main" val="852934319"/>
                    </a:ext>
                  </a:extLst>
                </a:gridCol>
                <a:gridCol w="411480">
                  <a:extLst>
                    <a:ext uri="{9D8B030D-6E8A-4147-A177-3AD203B41FA5}">
                      <a16:colId xmlns:a16="http://schemas.microsoft.com/office/drawing/2014/main" val="3439880815"/>
                    </a:ext>
                  </a:extLst>
                </a:gridCol>
                <a:gridCol w="411480">
                  <a:extLst>
                    <a:ext uri="{9D8B030D-6E8A-4147-A177-3AD203B41FA5}">
                      <a16:colId xmlns:a16="http://schemas.microsoft.com/office/drawing/2014/main" val="3003752923"/>
                    </a:ext>
                  </a:extLst>
                </a:gridCol>
                <a:gridCol w="411480">
                  <a:extLst>
                    <a:ext uri="{9D8B030D-6E8A-4147-A177-3AD203B41FA5}">
                      <a16:colId xmlns:a16="http://schemas.microsoft.com/office/drawing/2014/main" val="3474390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4675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- 2023-01-01 00:00:53</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 On behalf of the entire fischer team, we’d like to wish you a happy and healthy new year with a strong hold in every aspect of life. 🔩💪🏼 
We would be delighted to be your reliable fixing technology partner in 2023 and present you all of the news from fischer’s world of fastening and system solutions. 🤩 But first of all, let's ease into January...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322995599_933241144330865_5671227896943264333_n.jpg?_nc_cat=100&amp;ccb=1-7&amp;_nc_sid=8ae9d6&amp;_nc_ohc=yK33wY0qFwkAX_-atGh&amp;_nc_ht=scontent-iad3-2.cdninstagram.com&amp;edm=AM6HXa8EAAAA&amp;oh=00_AfDa1in4aQ5Ykw6i2SF9fs1Z-rhyKeA9T-2WK6YLB2kZLw&amp;oe=63DC5C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1767570"/>
                  </a:ext>
                </a:extLst>
              </a:tr>
            </a:tbl>
          </a:graphicData>
        </a:graphic>
      </p:graphicFrame>
      <p:sp>
        <p:nvSpPr>
          <p:cNvPr id="4" name="Text Placeholder 3">
            <a:extLst>
              <a:ext uri="{FF2B5EF4-FFF2-40B4-BE49-F238E27FC236}">
                <a16:creationId xmlns:a16="http://schemas.microsoft.com/office/drawing/2014/main" id="{384FDE20-8A5A-40B3-B9B1-EF0DB6E97314}"/>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367489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2DBA0-E0A3-4649-9D42-94FA549E8D0A}"/>
              </a:ext>
            </a:extLst>
          </p:cNvPr>
          <p:cNvSpPr>
            <a:spLocks noGrp="1"/>
          </p:cNvSpPr>
          <p:nvPr>
            <p:ph type="title"/>
          </p:nvPr>
        </p:nvSpPr>
        <p:spPr/>
        <p:txBody>
          <a:bodyPr/>
          <a:lstStyle/>
          <a:p>
            <a:r>
              <a:rPr lang="en-US"/>
              <a:t>Instagram Stories Table  | 2 profiles - 1 of 4</a:t>
            </a:r>
          </a:p>
        </p:txBody>
      </p:sp>
      <p:graphicFrame>
        <p:nvGraphicFramePr>
          <p:cNvPr id="5" name="Table Placeholder 4">
            <a:extLst>
              <a:ext uri="{FF2B5EF4-FFF2-40B4-BE49-F238E27FC236}">
                <a16:creationId xmlns:a16="http://schemas.microsoft.com/office/drawing/2014/main" id="{33907ED0-34AC-4079-8333-DF3166E0D495}"/>
              </a:ext>
            </a:extLst>
          </p:cNvPr>
          <p:cNvGraphicFramePr>
            <a:graphicFrameLocks noGrp="1"/>
          </p:cNvGraphicFramePr>
          <p:nvPr>
            <p:ph type="tbl" sz="quarter" idx="13"/>
            <p:extLst>
              <p:ext uri="{D42A27DB-BD31-4B8C-83A1-F6EECF244321}">
                <p14:modId xmlns:p14="http://schemas.microsoft.com/office/powerpoint/2010/main" val="3766792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4126061055"/>
                    </a:ext>
                  </a:extLst>
                </a:gridCol>
                <a:gridCol w="1069847">
                  <a:extLst>
                    <a:ext uri="{9D8B030D-6E8A-4147-A177-3AD203B41FA5}">
                      <a16:colId xmlns:a16="http://schemas.microsoft.com/office/drawing/2014/main" val="3001943603"/>
                    </a:ext>
                  </a:extLst>
                </a:gridCol>
                <a:gridCol w="1481327">
                  <a:extLst>
                    <a:ext uri="{9D8B030D-6E8A-4147-A177-3AD203B41FA5}">
                      <a16:colId xmlns:a16="http://schemas.microsoft.com/office/drawing/2014/main" val="437197716"/>
                    </a:ext>
                  </a:extLst>
                </a:gridCol>
                <a:gridCol w="493776">
                  <a:extLst>
                    <a:ext uri="{9D8B030D-6E8A-4147-A177-3AD203B41FA5}">
                      <a16:colId xmlns:a16="http://schemas.microsoft.com/office/drawing/2014/main" val="2422025423"/>
                    </a:ext>
                  </a:extLst>
                </a:gridCol>
                <a:gridCol w="493776">
                  <a:extLst>
                    <a:ext uri="{9D8B030D-6E8A-4147-A177-3AD203B41FA5}">
                      <a16:colId xmlns:a16="http://schemas.microsoft.com/office/drawing/2014/main" val="3516432292"/>
                    </a:ext>
                  </a:extLst>
                </a:gridCol>
                <a:gridCol w="493776">
                  <a:extLst>
                    <a:ext uri="{9D8B030D-6E8A-4147-A177-3AD203B41FA5}">
                      <a16:colId xmlns:a16="http://schemas.microsoft.com/office/drawing/2014/main" val="689500065"/>
                    </a:ext>
                  </a:extLst>
                </a:gridCol>
                <a:gridCol w="493776">
                  <a:extLst>
                    <a:ext uri="{9D8B030D-6E8A-4147-A177-3AD203B41FA5}">
                      <a16:colId xmlns:a16="http://schemas.microsoft.com/office/drawing/2014/main" val="3351485637"/>
                    </a:ext>
                  </a:extLst>
                </a:gridCol>
                <a:gridCol w="493776">
                  <a:extLst>
                    <a:ext uri="{9D8B030D-6E8A-4147-A177-3AD203B41FA5}">
                      <a16:colId xmlns:a16="http://schemas.microsoft.com/office/drawing/2014/main" val="24882998"/>
                    </a:ext>
                  </a:extLst>
                </a:gridCol>
                <a:gridCol w="493776">
                  <a:extLst>
                    <a:ext uri="{9D8B030D-6E8A-4147-A177-3AD203B41FA5}">
                      <a16:colId xmlns:a16="http://schemas.microsoft.com/office/drawing/2014/main" val="4149405879"/>
                    </a:ext>
                  </a:extLst>
                </a:gridCol>
                <a:gridCol w="493776">
                  <a:extLst>
                    <a:ext uri="{9D8B030D-6E8A-4147-A177-3AD203B41FA5}">
                      <a16:colId xmlns:a16="http://schemas.microsoft.com/office/drawing/2014/main" val="1127631312"/>
                    </a:ext>
                  </a:extLst>
                </a:gridCol>
                <a:gridCol w="493776">
                  <a:extLst>
                    <a:ext uri="{9D8B030D-6E8A-4147-A177-3AD203B41FA5}">
                      <a16:colId xmlns:a16="http://schemas.microsoft.com/office/drawing/2014/main" val="4013734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91294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- 2023-01-18 14:21:12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https://quintly-image-storage.s3.amazonaws.com/a71b998fcce3a67286922031fbcb022e/053bab5f33c280a6bf4e646ab4e8147d.jpg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0.9156 %</a:t>
                      </a:r>
                    </a:p>
                  </a:txBody>
                  <a:tcPr/>
                </a:tc>
                <a:extLst>
                  <a:ext uri="{0D108BD9-81ED-4DB2-BD59-A6C34878D82A}">
                    <a16:rowId xmlns:a16="http://schemas.microsoft.com/office/drawing/2014/main" val="313471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- 2023-01-18 14:21:05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https://quintly-image-storage.s3.amazonaws.com/a71b998fcce3a67286922031fbcb022e/8ce116fc4a89e11392d9413ebf831396.jpg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0.9745 %</a:t>
                      </a:r>
                    </a:p>
                  </a:txBody>
                  <a:tcPr/>
                </a:tc>
                <a:extLst>
                  <a:ext uri="{0D108BD9-81ED-4DB2-BD59-A6C34878D82A}">
                    <a16:rowId xmlns:a16="http://schemas.microsoft.com/office/drawing/2014/main" val="2803197555"/>
                  </a:ext>
                </a:extLst>
              </a:tr>
            </a:tbl>
          </a:graphicData>
        </a:graphic>
      </p:graphicFrame>
      <p:sp>
        <p:nvSpPr>
          <p:cNvPr id="4" name="Text Placeholder 3">
            <a:extLst>
              <a:ext uri="{FF2B5EF4-FFF2-40B4-BE49-F238E27FC236}">
                <a16:creationId xmlns:a16="http://schemas.microsoft.com/office/drawing/2014/main" id="{08A54833-67E6-47BF-89D4-E669E5DF535F}"/>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30318975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BD60C-F042-45F1-8A13-0CA6AF52E5A6}"/>
              </a:ext>
            </a:extLst>
          </p:cNvPr>
          <p:cNvSpPr>
            <a:spLocks noGrp="1"/>
          </p:cNvSpPr>
          <p:nvPr>
            <p:ph type="title"/>
          </p:nvPr>
        </p:nvSpPr>
        <p:spPr/>
        <p:txBody>
          <a:bodyPr/>
          <a:lstStyle/>
          <a:p>
            <a:r>
              <a:rPr lang="en-US"/>
              <a:t>Instagram Stories Table  | 2 profiles - 2 of 4</a:t>
            </a:r>
          </a:p>
        </p:txBody>
      </p:sp>
      <p:graphicFrame>
        <p:nvGraphicFramePr>
          <p:cNvPr id="5" name="Table Placeholder 4">
            <a:extLst>
              <a:ext uri="{FF2B5EF4-FFF2-40B4-BE49-F238E27FC236}">
                <a16:creationId xmlns:a16="http://schemas.microsoft.com/office/drawing/2014/main" id="{5AA425C9-F643-4BC9-8710-FD612C0DB915}"/>
              </a:ext>
            </a:extLst>
          </p:cNvPr>
          <p:cNvGraphicFramePr>
            <a:graphicFrameLocks noGrp="1"/>
          </p:cNvGraphicFramePr>
          <p:nvPr>
            <p:ph type="tbl" sz="quarter" idx="13"/>
            <p:extLst>
              <p:ext uri="{D42A27DB-BD31-4B8C-83A1-F6EECF244321}">
                <p14:modId xmlns:p14="http://schemas.microsoft.com/office/powerpoint/2010/main" val="339322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697008075"/>
                    </a:ext>
                  </a:extLst>
                </a:gridCol>
                <a:gridCol w="1069847">
                  <a:extLst>
                    <a:ext uri="{9D8B030D-6E8A-4147-A177-3AD203B41FA5}">
                      <a16:colId xmlns:a16="http://schemas.microsoft.com/office/drawing/2014/main" val="1526800735"/>
                    </a:ext>
                  </a:extLst>
                </a:gridCol>
                <a:gridCol w="1481327">
                  <a:extLst>
                    <a:ext uri="{9D8B030D-6E8A-4147-A177-3AD203B41FA5}">
                      <a16:colId xmlns:a16="http://schemas.microsoft.com/office/drawing/2014/main" val="2937196721"/>
                    </a:ext>
                  </a:extLst>
                </a:gridCol>
                <a:gridCol w="493776">
                  <a:extLst>
                    <a:ext uri="{9D8B030D-6E8A-4147-A177-3AD203B41FA5}">
                      <a16:colId xmlns:a16="http://schemas.microsoft.com/office/drawing/2014/main" val="894316868"/>
                    </a:ext>
                  </a:extLst>
                </a:gridCol>
                <a:gridCol w="493776">
                  <a:extLst>
                    <a:ext uri="{9D8B030D-6E8A-4147-A177-3AD203B41FA5}">
                      <a16:colId xmlns:a16="http://schemas.microsoft.com/office/drawing/2014/main" val="4263220731"/>
                    </a:ext>
                  </a:extLst>
                </a:gridCol>
                <a:gridCol w="493776">
                  <a:extLst>
                    <a:ext uri="{9D8B030D-6E8A-4147-A177-3AD203B41FA5}">
                      <a16:colId xmlns:a16="http://schemas.microsoft.com/office/drawing/2014/main" val="1158875918"/>
                    </a:ext>
                  </a:extLst>
                </a:gridCol>
                <a:gridCol w="493776">
                  <a:extLst>
                    <a:ext uri="{9D8B030D-6E8A-4147-A177-3AD203B41FA5}">
                      <a16:colId xmlns:a16="http://schemas.microsoft.com/office/drawing/2014/main" val="171146865"/>
                    </a:ext>
                  </a:extLst>
                </a:gridCol>
                <a:gridCol w="493776">
                  <a:extLst>
                    <a:ext uri="{9D8B030D-6E8A-4147-A177-3AD203B41FA5}">
                      <a16:colId xmlns:a16="http://schemas.microsoft.com/office/drawing/2014/main" val="597070661"/>
                    </a:ext>
                  </a:extLst>
                </a:gridCol>
                <a:gridCol w="493776">
                  <a:extLst>
                    <a:ext uri="{9D8B030D-6E8A-4147-A177-3AD203B41FA5}">
                      <a16:colId xmlns:a16="http://schemas.microsoft.com/office/drawing/2014/main" val="3473628496"/>
                    </a:ext>
                  </a:extLst>
                </a:gridCol>
                <a:gridCol w="493776">
                  <a:extLst>
                    <a:ext uri="{9D8B030D-6E8A-4147-A177-3AD203B41FA5}">
                      <a16:colId xmlns:a16="http://schemas.microsoft.com/office/drawing/2014/main" val="1071095688"/>
                    </a:ext>
                  </a:extLst>
                </a:gridCol>
                <a:gridCol w="493776">
                  <a:extLst>
                    <a:ext uri="{9D8B030D-6E8A-4147-A177-3AD203B41FA5}">
                      <a16:colId xmlns:a16="http://schemas.microsoft.com/office/drawing/2014/main" val="61444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711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- 2023-01-18 14:20:36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https://quintly-image-storage.s3.amazonaws.com/a71b998fcce3a67286922031fbcb022e/a19ba627b41cd4182ef380ea01aeeb09.jpg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0.7917 %</a:t>
                      </a:r>
                    </a:p>
                  </a:txBody>
                  <a:tcPr/>
                </a:tc>
                <a:extLst>
                  <a:ext uri="{0D108BD9-81ED-4DB2-BD59-A6C34878D82A}">
                    <a16:rowId xmlns:a16="http://schemas.microsoft.com/office/drawing/2014/main" val="387742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- 2023-01-16 17:14:42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https://quintly-image-storage.s3.amazonaws.com/a71b998fcce3a67286922031fbcb022e/514914ebb49dd7df769097cc5c055fea.jpg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0.9005 %</a:t>
                      </a:r>
                    </a:p>
                  </a:txBody>
                  <a:tcPr/>
                </a:tc>
                <a:extLst>
                  <a:ext uri="{0D108BD9-81ED-4DB2-BD59-A6C34878D82A}">
                    <a16:rowId xmlns:a16="http://schemas.microsoft.com/office/drawing/2014/main" val="443345455"/>
                  </a:ext>
                </a:extLst>
              </a:tr>
            </a:tbl>
          </a:graphicData>
        </a:graphic>
      </p:graphicFrame>
      <p:sp>
        <p:nvSpPr>
          <p:cNvPr id="4" name="Text Placeholder 3">
            <a:extLst>
              <a:ext uri="{FF2B5EF4-FFF2-40B4-BE49-F238E27FC236}">
                <a16:creationId xmlns:a16="http://schemas.microsoft.com/office/drawing/2014/main" id="{39AACDDF-1054-4BFE-931A-D158D52F62FB}"/>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167162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E37A-1D34-4511-9656-2335A15C3913}"/>
              </a:ext>
            </a:extLst>
          </p:cNvPr>
          <p:cNvSpPr>
            <a:spLocks noGrp="1"/>
          </p:cNvSpPr>
          <p:nvPr>
            <p:ph type="title"/>
          </p:nvPr>
        </p:nvSpPr>
        <p:spPr/>
        <p:txBody>
          <a:bodyPr/>
          <a:lstStyle/>
          <a:p>
            <a:r>
              <a:rPr lang="en-US"/>
              <a:t>Instagram Stories Table  | 2 profiles - 3 of 4</a:t>
            </a:r>
          </a:p>
        </p:txBody>
      </p:sp>
      <p:graphicFrame>
        <p:nvGraphicFramePr>
          <p:cNvPr id="5" name="Table Placeholder 4">
            <a:extLst>
              <a:ext uri="{FF2B5EF4-FFF2-40B4-BE49-F238E27FC236}">
                <a16:creationId xmlns:a16="http://schemas.microsoft.com/office/drawing/2014/main" id="{02181585-A2E8-45A0-BF01-4B05E880D6F0}"/>
              </a:ext>
            </a:extLst>
          </p:cNvPr>
          <p:cNvGraphicFramePr>
            <a:graphicFrameLocks noGrp="1"/>
          </p:cNvGraphicFramePr>
          <p:nvPr>
            <p:ph type="tbl" sz="quarter" idx="13"/>
            <p:extLst>
              <p:ext uri="{D42A27DB-BD31-4B8C-83A1-F6EECF244321}">
                <p14:modId xmlns:p14="http://schemas.microsoft.com/office/powerpoint/2010/main" val="2074454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271151352"/>
                    </a:ext>
                  </a:extLst>
                </a:gridCol>
                <a:gridCol w="1069847">
                  <a:extLst>
                    <a:ext uri="{9D8B030D-6E8A-4147-A177-3AD203B41FA5}">
                      <a16:colId xmlns:a16="http://schemas.microsoft.com/office/drawing/2014/main" val="3918165650"/>
                    </a:ext>
                  </a:extLst>
                </a:gridCol>
                <a:gridCol w="1481327">
                  <a:extLst>
                    <a:ext uri="{9D8B030D-6E8A-4147-A177-3AD203B41FA5}">
                      <a16:colId xmlns:a16="http://schemas.microsoft.com/office/drawing/2014/main" val="335647244"/>
                    </a:ext>
                  </a:extLst>
                </a:gridCol>
                <a:gridCol w="493776">
                  <a:extLst>
                    <a:ext uri="{9D8B030D-6E8A-4147-A177-3AD203B41FA5}">
                      <a16:colId xmlns:a16="http://schemas.microsoft.com/office/drawing/2014/main" val="3248647709"/>
                    </a:ext>
                  </a:extLst>
                </a:gridCol>
                <a:gridCol w="493776">
                  <a:extLst>
                    <a:ext uri="{9D8B030D-6E8A-4147-A177-3AD203B41FA5}">
                      <a16:colId xmlns:a16="http://schemas.microsoft.com/office/drawing/2014/main" val="2833039507"/>
                    </a:ext>
                  </a:extLst>
                </a:gridCol>
                <a:gridCol w="493776">
                  <a:extLst>
                    <a:ext uri="{9D8B030D-6E8A-4147-A177-3AD203B41FA5}">
                      <a16:colId xmlns:a16="http://schemas.microsoft.com/office/drawing/2014/main" val="3258143062"/>
                    </a:ext>
                  </a:extLst>
                </a:gridCol>
                <a:gridCol w="493776">
                  <a:extLst>
                    <a:ext uri="{9D8B030D-6E8A-4147-A177-3AD203B41FA5}">
                      <a16:colId xmlns:a16="http://schemas.microsoft.com/office/drawing/2014/main" val="4043826519"/>
                    </a:ext>
                  </a:extLst>
                </a:gridCol>
                <a:gridCol w="493776">
                  <a:extLst>
                    <a:ext uri="{9D8B030D-6E8A-4147-A177-3AD203B41FA5}">
                      <a16:colId xmlns:a16="http://schemas.microsoft.com/office/drawing/2014/main" val="4078815040"/>
                    </a:ext>
                  </a:extLst>
                </a:gridCol>
                <a:gridCol w="493776">
                  <a:extLst>
                    <a:ext uri="{9D8B030D-6E8A-4147-A177-3AD203B41FA5}">
                      <a16:colId xmlns:a16="http://schemas.microsoft.com/office/drawing/2014/main" val="3045307729"/>
                    </a:ext>
                  </a:extLst>
                </a:gridCol>
                <a:gridCol w="493776">
                  <a:extLst>
                    <a:ext uri="{9D8B030D-6E8A-4147-A177-3AD203B41FA5}">
                      <a16:colId xmlns:a16="http://schemas.microsoft.com/office/drawing/2014/main" val="575161994"/>
                    </a:ext>
                  </a:extLst>
                </a:gridCol>
                <a:gridCol w="493776">
                  <a:extLst>
                    <a:ext uri="{9D8B030D-6E8A-4147-A177-3AD203B41FA5}">
                      <a16:colId xmlns:a16="http://schemas.microsoft.com/office/drawing/2014/main" val="507050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428061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- 2023-01-16 17:12:36</a:t>
                      </a:r>
                      <a:r>
                        <a:rPr kumimoji="0" lang="en-US" sz="1000" b="0" i="0" u="none" strike="noStrike" kern="1200" cap="none" spc="0" normalizeH="0" baseline="0" noProof="0">
                          <a:ln>
                            <a:noFill/>
                          </a:ln>
                          <a:solidFill>
                            <a:prstClr val="black"/>
                          </a:solidFill>
                          <a:effectLst/>
                          <a:uLnTx/>
                          <a:uFillTx/>
                          <a:latin typeface="+mn-lt"/>
                          <a:ea typeface="+mn-ea"/>
                          <a:cs typeface="+mn-cs"/>
                        </a:rPr>
                        <a:t>
 @fischer.group  WHERE THE BEST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https://quintly-image-storage.s3.amazonaws.com/a71b998fcce3a67286922031fbcb022e/f407de429841346c0eb0aa0fcacdb734.jpg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0.7351 %</a:t>
                      </a:r>
                    </a:p>
                  </a:txBody>
                  <a:tcPr/>
                </a:tc>
                <a:extLst>
                  <a:ext uri="{0D108BD9-81ED-4DB2-BD59-A6C34878D82A}">
                    <a16:rowId xmlns:a16="http://schemas.microsoft.com/office/drawing/2014/main" val="30923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- 2023-01-09 16:52:58</a:t>
                      </a:r>
                      <a:r>
                        <a:rPr kumimoji="0" lang="en-US" sz="1000" b="0" i="0" u="none" strike="noStrike" kern="1200" cap="none" spc="0" normalizeH="0" baseline="0" noProof="0">
                          <a:ln>
                            <a:noFill/>
                          </a:ln>
                          <a:solidFill>
                            <a:prstClr val="black"/>
                          </a:solidFill>
                          <a:effectLst/>
                          <a:uLnTx/>
                          <a:uFillTx/>
                          <a:latin typeface="+mn-lt"/>
                          <a:ea typeface="+mn-ea"/>
                          <a:cs typeface="+mn-cs"/>
                        </a:rPr>
                        <a:t>
 The gifts are going to the most loyal fans of our German YouTube channel DIE FESTMACHER!  Hand out gifts!  The first thing on our to-do 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https://quintly-image-storage.s3.amazonaws.com/a71b998fcce3a67286922031fbcb022e/789860fd45f6883d93a52c977a79b82b.jpg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0.9396 %</a:t>
                      </a:r>
                    </a:p>
                  </a:txBody>
                  <a:tcPr/>
                </a:tc>
                <a:extLst>
                  <a:ext uri="{0D108BD9-81ED-4DB2-BD59-A6C34878D82A}">
                    <a16:rowId xmlns:a16="http://schemas.microsoft.com/office/drawing/2014/main" val="105691"/>
                  </a:ext>
                </a:extLst>
              </a:tr>
            </a:tbl>
          </a:graphicData>
        </a:graphic>
      </p:graphicFrame>
      <p:sp>
        <p:nvSpPr>
          <p:cNvPr id="4" name="Text Placeholder 3">
            <a:extLst>
              <a:ext uri="{FF2B5EF4-FFF2-40B4-BE49-F238E27FC236}">
                <a16:creationId xmlns:a16="http://schemas.microsoft.com/office/drawing/2014/main" id="{771A1F84-BC83-4188-A030-B49E36C92049}"/>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183770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A3C2-1F09-43F2-90DC-C2FCCB1FEDC2}"/>
              </a:ext>
            </a:extLst>
          </p:cNvPr>
          <p:cNvSpPr>
            <a:spLocks noGrp="1"/>
          </p:cNvSpPr>
          <p:nvPr>
            <p:ph type="title"/>
          </p:nvPr>
        </p:nvSpPr>
        <p:spPr/>
        <p:txBody>
          <a:bodyPr/>
          <a:lstStyle/>
          <a:p>
            <a:r>
              <a:rPr lang="en-US"/>
              <a:t>Instagram Stories Table  | 2 profiles - 4 of 4</a:t>
            </a:r>
          </a:p>
        </p:txBody>
      </p:sp>
      <p:graphicFrame>
        <p:nvGraphicFramePr>
          <p:cNvPr id="5" name="Table Placeholder 4">
            <a:extLst>
              <a:ext uri="{FF2B5EF4-FFF2-40B4-BE49-F238E27FC236}">
                <a16:creationId xmlns:a16="http://schemas.microsoft.com/office/drawing/2014/main" id="{D63F72D5-74BB-46FA-B12E-FAEB01ACF964}"/>
              </a:ext>
            </a:extLst>
          </p:cNvPr>
          <p:cNvGraphicFramePr>
            <a:graphicFrameLocks noGrp="1"/>
          </p:cNvGraphicFramePr>
          <p:nvPr>
            <p:ph type="tbl" sz="quarter" idx="13"/>
            <p:extLst>
              <p:ext uri="{D42A27DB-BD31-4B8C-83A1-F6EECF244321}">
                <p14:modId xmlns:p14="http://schemas.microsoft.com/office/powerpoint/2010/main" val="510524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031716021"/>
                    </a:ext>
                  </a:extLst>
                </a:gridCol>
                <a:gridCol w="1069847">
                  <a:extLst>
                    <a:ext uri="{9D8B030D-6E8A-4147-A177-3AD203B41FA5}">
                      <a16:colId xmlns:a16="http://schemas.microsoft.com/office/drawing/2014/main" val="2146911742"/>
                    </a:ext>
                  </a:extLst>
                </a:gridCol>
                <a:gridCol w="1481327">
                  <a:extLst>
                    <a:ext uri="{9D8B030D-6E8A-4147-A177-3AD203B41FA5}">
                      <a16:colId xmlns:a16="http://schemas.microsoft.com/office/drawing/2014/main" val="2906063401"/>
                    </a:ext>
                  </a:extLst>
                </a:gridCol>
                <a:gridCol w="493776">
                  <a:extLst>
                    <a:ext uri="{9D8B030D-6E8A-4147-A177-3AD203B41FA5}">
                      <a16:colId xmlns:a16="http://schemas.microsoft.com/office/drawing/2014/main" val="1845236392"/>
                    </a:ext>
                  </a:extLst>
                </a:gridCol>
                <a:gridCol w="493776">
                  <a:extLst>
                    <a:ext uri="{9D8B030D-6E8A-4147-A177-3AD203B41FA5}">
                      <a16:colId xmlns:a16="http://schemas.microsoft.com/office/drawing/2014/main" val="3946248885"/>
                    </a:ext>
                  </a:extLst>
                </a:gridCol>
                <a:gridCol w="493776">
                  <a:extLst>
                    <a:ext uri="{9D8B030D-6E8A-4147-A177-3AD203B41FA5}">
                      <a16:colId xmlns:a16="http://schemas.microsoft.com/office/drawing/2014/main" val="775804494"/>
                    </a:ext>
                  </a:extLst>
                </a:gridCol>
                <a:gridCol w="493776">
                  <a:extLst>
                    <a:ext uri="{9D8B030D-6E8A-4147-A177-3AD203B41FA5}">
                      <a16:colId xmlns:a16="http://schemas.microsoft.com/office/drawing/2014/main" val="663666659"/>
                    </a:ext>
                  </a:extLst>
                </a:gridCol>
                <a:gridCol w="493776">
                  <a:extLst>
                    <a:ext uri="{9D8B030D-6E8A-4147-A177-3AD203B41FA5}">
                      <a16:colId xmlns:a16="http://schemas.microsoft.com/office/drawing/2014/main" val="4238724331"/>
                    </a:ext>
                  </a:extLst>
                </a:gridCol>
                <a:gridCol w="493776">
                  <a:extLst>
                    <a:ext uri="{9D8B030D-6E8A-4147-A177-3AD203B41FA5}">
                      <a16:colId xmlns:a16="http://schemas.microsoft.com/office/drawing/2014/main" val="639901772"/>
                    </a:ext>
                  </a:extLst>
                </a:gridCol>
                <a:gridCol w="493776">
                  <a:extLst>
                    <a:ext uri="{9D8B030D-6E8A-4147-A177-3AD203B41FA5}">
                      <a16:colId xmlns:a16="http://schemas.microsoft.com/office/drawing/2014/main" val="2341285969"/>
                    </a:ext>
                  </a:extLst>
                </a:gridCol>
                <a:gridCol w="493776">
                  <a:extLst>
                    <a:ext uri="{9D8B030D-6E8A-4147-A177-3AD203B41FA5}">
                      <a16:colId xmlns:a16="http://schemas.microsoft.com/office/drawing/2014/main" val="389290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45246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fischer.group - 2023-01-09 16:52:57</a:t>
                      </a:r>
                      <a:r>
                        <a:rPr kumimoji="0" lang="en-US" sz="1000" b="0" i="0" u="none" strike="noStrike" kern="1200" cap="none" spc="0" normalizeH="0" baseline="0" noProof="0">
                          <a:ln>
                            <a:noFill/>
                          </a:ln>
                          <a:solidFill>
                            <a:prstClr val="black"/>
                          </a:solidFill>
                          <a:effectLst/>
                          <a:uLnTx/>
                          <a:uFillTx/>
                          <a:latin typeface="+mn-lt"/>
                          <a:ea typeface="+mn-ea"/>
                          <a:cs typeface="+mn-cs"/>
                        </a:rPr>
                        <a:t>
 and that means it’s back to work! 2023 has arrived,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https://quintly-image-storage.s3.amazonaws.com/a71b998fcce3a67286922031fbcb022e/b056c391cb2587278742680475e12cdb.jpg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0.8259 %</a:t>
                      </a:r>
                    </a:p>
                  </a:txBody>
                  <a:tcPr/>
                </a:tc>
                <a:extLst>
                  <a:ext uri="{0D108BD9-81ED-4DB2-BD59-A6C34878D82A}">
                    <a16:rowId xmlns:a16="http://schemas.microsoft.com/office/drawing/2014/main" val="2529736488"/>
                  </a:ext>
                </a:extLst>
              </a:tr>
            </a:tbl>
          </a:graphicData>
        </a:graphic>
      </p:graphicFrame>
      <p:sp>
        <p:nvSpPr>
          <p:cNvPr id="4" name="Text Placeholder 3">
            <a:extLst>
              <a:ext uri="{FF2B5EF4-FFF2-40B4-BE49-F238E27FC236}">
                <a16:creationId xmlns:a16="http://schemas.microsoft.com/office/drawing/2014/main" id="{5B38C956-73F6-4136-BD40-A1ED0FE8733D}"/>
              </a:ext>
            </a:extLst>
          </p:cNvPr>
          <p:cNvSpPr>
            <a:spLocks noGrp="1"/>
          </p:cNvSpPr>
          <p:nvPr>
            <p:ph type="body" sz="quarter" idx="14"/>
          </p:nvPr>
        </p:nvSpPr>
        <p:spPr/>
        <p:txBody>
          <a:bodyPr/>
          <a:lstStyle/>
          <a:p>
            <a:r>
              <a:rPr lang="en-US"/>
              <a:t>01/01/2023 - 01/29/2023</a:t>
            </a:r>
          </a:p>
        </p:txBody>
      </p:sp>
    </p:spTree>
    <p:extLst>
      <p:ext uri="{BB962C8B-B14F-4D97-AF65-F5344CB8AC3E}">
        <p14:creationId xmlns:p14="http://schemas.microsoft.com/office/powerpoint/2010/main" val="25558308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2201</Words>
  <Application>Microsoft Office PowerPoint</Application>
  <PresentationFormat>On-screen Show (4:3)</PresentationFormat>
  <Paragraphs>661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Channel Dashboard</vt:lpstr>
      <vt:lpstr>Facebook Published Posts Table | 2 profiles - 1 of 11</vt:lpstr>
      <vt:lpstr>Facebook Published Posts Table | 2 profiles - 2 of 11</vt:lpstr>
      <vt:lpstr>Facebook Published Posts Table | 2 profiles - 3 of 11</vt:lpstr>
      <vt:lpstr>Facebook Published Posts Table | 2 profiles - 4 of 11</vt:lpstr>
      <vt:lpstr>Facebook Published Posts Table | 2 profiles - 5 of 11</vt:lpstr>
      <vt:lpstr>Facebook Published Posts Table | 2 profiles - 6 of 11</vt:lpstr>
      <vt:lpstr>Facebook Published Posts Table | 2 profiles - 7 of 11</vt:lpstr>
      <vt:lpstr>Facebook Published Posts Table | 2 profiles - 8 of 11</vt:lpstr>
      <vt:lpstr>Facebook Published Posts Table | 2 profiles - 9 of 11</vt:lpstr>
      <vt:lpstr>Facebook Published Posts Table | 2 profiles - 10 of 11</vt:lpstr>
      <vt:lpstr>Facebook Published Posts Table | 2 profiles - 11 of 11</vt:lpstr>
      <vt:lpstr>Instagram Posts Table with image | 2 profiles - 1 of 8</vt:lpstr>
      <vt:lpstr>Instagram Posts Table with image | 2 profiles - 2 of 8</vt:lpstr>
      <vt:lpstr>Instagram Posts Table with image | 2 profiles - 3 of 8</vt:lpstr>
      <vt:lpstr>Instagram Posts Table with image | 2 profiles - 4 of 8</vt:lpstr>
      <vt:lpstr>Instagram Posts Table with image | 2 profiles - 5 of 8</vt:lpstr>
      <vt:lpstr>Instagram Posts Table with image | 2 profiles - 6 of 8</vt:lpstr>
      <vt:lpstr>Instagram Posts Table with image | 2 profiles - 7 of 8</vt:lpstr>
      <vt:lpstr>Instagram Posts Table with image | 2 profiles - 8 of 8</vt:lpstr>
      <vt:lpstr>Instagram Stories Table  | 2 profiles - 1 of 4</vt:lpstr>
      <vt:lpstr>Instagram Stories Table  | 2 profiles - 2 of 4</vt:lpstr>
      <vt:lpstr>Instagram Stories Table  | 2 profiles - 3 of 4</vt:lpstr>
      <vt:lpstr>Instagram Stories Table  | 2 profiles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Channel Dashboard</dc:title>
  <dc:creator>Administrator</dc:creator>
  <cp:lastModifiedBy>Administrator</cp:lastModifiedBy>
  <cp:revision>1</cp:revision>
  <dcterms:created xsi:type="dcterms:W3CDTF">2023-01-30T16:37:41Z</dcterms:created>
  <dcterms:modified xsi:type="dcterms:W3CDTF">2023-01-30T16:38:43Z</dcterms:modified>
</cp:coreProperties>
</file>