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44221</c:v>
                </c:pt>
                <c:pt idx="1">
                  <c:v>44222</c:v>
                </c:pt>
                <c:pt idx="2">
                  <c:v>44223</c:v>
                </c:pt>
                <c:pt idx="3">
                  <c:v>44224</c:v>
                </c:pt>
                <c:pt idx="4">
                  <c:v>44225</c:v>
                </c:pt>
                <c:pt idx="5">
                  <c:v>44226</c:v>
                </c:pt>
                <c:pt idx="6">
                  <c:v>44227</c:v>
                </c:pt>
                <c:pt idx="7">
                  <c:v>44228</c:v>
                </c:pt>
                <c:pt idx="8">
                  <c:v>44229</c:v>
                </c:pt>
                <c:pt idx="9">
                  <c:v>44230</c:v>
                </c:pt>
                <c:pt idx="10">
                  <c:v>44231</c:v>
                </c:pt>
                <c:pt idx="11">
                  <c:v>44232</c:v>
                </c:pt>
                <c:pt idx="12">
                  <c:v>44233</c:v>
                </c:pt>
                <c:pt idx="13">
                  <c:v>44234</c:v>
                </c:pt>
                <c:pt idx="14">
                  <c:v>44235</c:v>
                </c:pt>
                <c:pt idx="15">
                  <c:v>44236</c:v>
                </c:pt>
                <c:pt idx="16">
                  <c:v>44237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15">
                  <c:v>101876</c:v>
                </c:pt>
                <c:pt idx="16">
                  <c:v>101966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CD-4C7A-A403-7887B7B71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883856"/>
        <c:axId val="271883200"/>
      </c:lineChart>
      <c:dateAx>
        <c:axId val="271883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83200"/>
        <c:crosses val="autoZero"/>
        <c:auto val="1"/>
        <c:lblOffset val="100"/>
        <c:baseTimeUnit val="days"/>
      </c:dateAx>
      <c:valAx>
        <c:axId val="27188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8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Carousel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4E94-4AEF-8651-ED05A82AC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884840"/>
        <c:axId val="271878280"/>
      </c:barChart>
      <c:catAx>
        <c:axId val="27188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78280"/>
        <c:crosses val="autoZero"/>
        <c:auto val="1"/>
        <c:lblAlgn val="ctr"/>
        <c:lblOffset val="100"/>
        <c:noMultiLvlLbl val="0"/>
      </c:catAx>
      <c:valAx>
        <c:axId val="27187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8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1C-40CF-BF3E-F6CE5E3F2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996456"/>
        <c:axId val="270994160"/>
      </c:barChart>
      <c:catAx>
        <c:axId val="27099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94160"/>
        <c:crosses val="autoZero"/>
        <c:auto val="1"/>
        <c:lblAlgn val="ctr"/>
        <c:lblOffset val="100"/>
        <c:noMultiLvlLbl val="0"/>
      </c:catAx>
      <c:valAx>
        <c:axId val="27099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9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B0-4858-939E-567AD2840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050672"/>
        <c:axId val="317051000"/>
      </c:barChart>
      <c:catAx>
        <c:axId val="3170506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51000"/>
        <c:crosses val="autoZero"/>
        <c:auto val="1"/>
        <c:lblAlgn val="ctr"/>
        <c:lblOffset val="100"/>
        <c:noMultiLvlLbl val="0"/>
      </c:catAx>
      <c:valAx>
        <c:axId val="31705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5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44221</c:v>
                </c:pt>
                <c:pt idx="1">
                  <c:v>44222</c:v>
                </c:pt>
                <c:pt idx="2">
                  <c:v>44223</c:v>
                </c:pt>
                <c:pt idx="3">
                  <c:v>44224</c:v>
                </c:pt>
                <c:pt idx="4">
                  <c:v>44225</c:v>
                </c:pt>
                <c:pt idx="5">
                  <c:v>44226</c:v>
                </c:pt>
                <c:pt idx="6">
                  <c:v>44227</c:v>
                </c:pt>
                <c:pt idx="7">
                  <c:v>44228</c:v>
                </c:pt>
                <c:pt idx="8">
                  <c:v>44229</c:v>
                </c:pt>
                <c:pt idx="9">
                  <c:v>44230</c:v>
                </c:pt>
                <c:pt idx="10">
                  <c:v>44231</c:v>
                </c:pt>
                <c:pt idx="11">
                  <c:v>44232</c:v>
                </c:pt>
                <c:pt idx="12">
                  <c:v>44233</c:v>
                </c:pt>
                <c:pt idx="13">
                  <c:v>44234</c:v>
                </c:pt>
                <c:pt idx="14">
                  <c:v>44235</c:v>
                </c:pt>
                <c:pt idx="15">
                  <c:v>44236</c:v>
                </c:pt>
                <c:pt idx="16">
                  <c:v>44237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511</c:v>
                </c:pt>
                <c:pt idx="1">
                  <c:v>0</c:v>
                </c:pt>
                <c:pt idx="2">
                  <c:v>0</c:v>
                </c:pt>
                <c:pt idx="3">
                  <c:v>1040</c:v>
                </c:pt>
                <c:pt idx="4">
                  <c:v>1004</c:v>
                </c:pt>
                <c:pt idx="5">
                  <c:v>0</c:v>
                </c:pt>
                <c:pt idx="6">
                  <c:v>0</c:v>
                </c:pt>
                <c:pt idx="7">
                  <c:v>1320</c:v>
                </c:pt>
                <c:pt idx="8">
                  <c:v>0</c:v>
                </c:pt>
                <c:pt idx="9">
                  <c:v>592</c:v>
                </c:pt>
                <c:pt idx="10">
                  <c:v>0</c:v>
                </c:pt>
                <c:pt idx="11">
                  <c:v>325</c:v>
                </c:pt>
                <c:pt idx="12">
                  <c:v>0</c:v>
                </c:pt>
                <c:pt idx="13">
                  <c:v>0</c:v>
                </c:pt>
                <c:pt idx="14">
                  <c:v>916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CE-4366-86CD-65A3EAA2D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501904"/>
        <c:axId val="61502560"/>
      </c:lineChart>
      <c:dateAx>
        <c:axId val="6150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02560"/>
        <c:crosses val="autoZero"/>
        <c:auto val="1"/>
        <c:lblOffset val="100"/>
        <c:baseTimeUnit val="days"/>
      </c:dateAx>
      <c:valAx>
        <c:axId val="6150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0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44221</c:v>
                </c:pt>
                <c:pt idx="1">
                  <c:v>44222</c:v>
                </c:pt>
                <c:pt idx="2">
                  <c:v>44223</c:v>
                </c:pt>
                <c:pt idx="3">
                  <c:v>44224</c:v>
                </c:pt>
                <c:pt idx="4">
                  <c:v>44225</c:v>
                </c:pt>
                <c:pt idx="5">
                  <c:v>44226</c:v>
                </c:pt>
                <c:pt idx="6">
                  <c:v>44227</c:v>
                </c:pt>
                <c:pt idx="7">
                  <c:v>44228</c:v>
                </c:pt>
                <c:pt idx="8">
                  <c:v>44229</c:v>
                </c:pt>
                <c:pt idx="9">
                  <c:v>44230</c:v>
                </c:pt>
                <c:pt idx="10">
                  <c:v>44231</c:v>
                </c:pt>
                <c:pt idx="11">
                  <c:v>44232</c:v>
                </c:pt>
                <c:pt idx="12">
                  <c:v>44233</c:v>
                </c:pt>
                <c:pt idx="13">
                  <c:v>44234</c:v>
                </c:pt>
                <c:pt idx="14">
                  <c:v>44235</c:v>
                </c:pt>
                <c:pt idx="15">
                  <c:v>44236</c:v>
                </c:pt>
                <c:pt idx="16">
                  <c:v>44237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33-4735-B5C4-D2010400A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500592"/>
        <c:axId val="61498296"/>
      </c:lineChart>
      <c:dateAx>
        <c:axId val="61500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98296"/>
        <c:crosses val="autoZero"/>
        <c:auto val="1"/>
        <c:lblOffset val="100"/>
        <c:baseTimeUnit val="days"/>
      </c:dateAx>
      <c:valAx>
        <c:axId val="6149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0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56-47DC-9573-1FB1456EE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815256"/>
        <c:axId val="316813288"/>
      </c:barChart>
      <c:catAx>
        <c:axId val="31681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13288"/>
        <c:crosses val="autoZero"/>
        <c:auto val="1"/>
        <c:lblAlgn val="ctr"/>
        <c:lblOffset val="100"/>
        <c:noMultiLvlLbl val="0"/>
      </c:catAx>
      <c:valAx>
        <c:axId val="31681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1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1.29512073076206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1.1023243492508901</c:v>
                </c:pt>
                <c:pt idx="22">
                  <c:v>0.93405676945869798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0F-49CF-AEB4-DB8902FBB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817880"/>
        <c:axId val="316818208"/>
      </c:lineChart>
      <c:catAx>
        <c:axId val="31681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18208"/>
        <c:crosses val="autoZero"/>
        <c:auto val="1"/>
        <c:lblAlgn val="ctr"/>
        <c:lblOffset val="100"/>
        <c:noMultiLvlLbl val="0"/>
      </c:catAx>
      <c:valAx>
        <c:axId val="31681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1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06-4DBC-B00D-7776513B1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390104"/>
        <c:axId val="318385840"/>
      </c:barChart>
      <c:catAx>
        <c:axId val="3183901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85840"/>
        <c:crosses val="autoZero"/>
        <c:auto val="1"/>
        <c:lblAlgn val="ctr"/>
        <c:lblOffset val="100"/>
        <c:noMultiLvlLbl val="0"/>
      </c:catAx>
      <c:valAx>
        <c:axId val="31838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9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despegar.ar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44221</c:v>
                </c:pt>
                <c:pt idx="1">
                  <c:v>44222</c:v>
                </c:pt>
                <c:pt idx="2">
                  <c:v>44223</c:v>
                </c:pt>
                <c:pt idx="3">
                  <c:v>44224</c:v>
                </c:pt>
                <c:pt idx="4">
                  <c:v>44225</c:v>
                </c:pt>
                <c:pt idx="5">
                  <c:v>44226</c:v>
                </c:pt>
                <c:pt idx="6">
                  <c:v>44227</c:v>
                </c:pt>
                <c:pt idx="7">
                  <c:v>44228</c:v>
                </c:pt>
                <c:pt idx="8">
                  <c:v>44229</c:v>
                </c:pt>
                <c:pt idx="9">
                  <c:v>44230</c:v>
                </c:pt>
                <c:pt idx="10">
                  <c:v>44231</c:v>
                </c:pt>
                <c:pt idx="11">
                  <c:v>44232</c:v>
                </c:pt>
                <c:pt idx="12">
                  <c:v>44233</c:v>
                </c:pt>
                <c:pt idx="13">
                  <c:v>44234</c:v>
                </c:pt>
                <c:pt idx="14">
                  <c:v>44235</c:v>
                </c:pt>
                <c:pt idx="15">
                  <c:v>44236</c:v>
                </c:pt>
                <c:pt idx="16">
                  <c:v>44237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13-418F-BA18-0B8937C77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398304"/>
        <c:axId val="318394368"/>
      </c:lineChart>
      <c:dateAx>
        <c:axId val="31839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94368"/>
        <c:crosses val="autoZero"/>
        <c:auto val="1"/>
        <c:lblOffset val="100"/>
        <c:baseTimeUnit val="days"/>
      </c:dateAx>
      <c:valAx>
        <c:axId val="31839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9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3D92-AB40-4CB7-BEE6-2EC0DE4E66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F1D51A-12E1-4C39-BB70-9B9F0B8669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Despegar</a:t>
            </a:r>
          </a:p>
        </p:txBody>
      </p:sp>
    </p:spTree>
    <p:extLst>
      <p:ext uri="{BB962C8B-B14F-4D97-AF65-F5344CB8AC3E}">
        <p14:creationId xmlns:p14="http://schemas.microsoft.com/office/powerpoint/2010/main" val="3988250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7C19-B62E-49C0-B563-2B00CC76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6F5D28-7E58-4757-8D7F-097978821E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04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76B5F-918B-4E06-8B5A-1DB55BEE0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15285-BFA7-4F26-BF75-E4F367D1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69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94ECA-8DE4-49F6-8DB5-6841E889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D7C3B-AA22-45EB-BAD9-92376B3FDE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010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2BCCF-FF15-4275-A0CB-FA964BD89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C3A78-A98D-452A-A924-E1A4D8D34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64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55BD0-9D31-434A-9950-5ADF81B5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CE5F0C-2BCD-482F-A33B-AE5648773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2681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BEE66-1592-4EE5-BDBF-D5B23BEBB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B72E4-5E9F-4E16-A89B-8F18C6E3C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3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F81F4-C22F-44A6-89F5-A7D04BD71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17C4E2-87B8-4A2D-94B8-262CE28F09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7411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E34AF-1C83-4562-A065-833AF4EFC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308D2-215B-4CC7-BEEA-BC0A1208F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3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D272-106E-4310-A16C-20B73A56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D4E204-CAE3-4A87-9521-B26E5EF298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9495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7B6AB-AB56-42D1-A613-0B19B2332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26747-BE5B-486C-8FD8-3E4C8AB3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160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1224-9832-4E7C-B2F3-68FC824C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E3A949-3C0C-44B9-838C-E2330C710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7966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0C010-9E9A-4C8F-B1AC-5F1232B68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EEBEF-9152-4B43-901A-90BCC1039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7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E975-98E1-40AB-9B1F-EAB8ACE5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EE0E99-7C44-428C-BE1C-AA16317758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292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638D8-B56F-412E-B2E8-174BC8ED7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473D1-995A-45E4-B641-CC99D274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178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29DB6-B5B4-42CA-9A27-09D512AD6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C5173F-D51D-402D-B232-920535DA43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991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DADBD-F6E7-4F26-A63C-517CCBE10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D3B41-23B6-4B60-98CC-BA2410F3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90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D9BBD-A54D-4839-9B12-65C47DF0F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Type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9EC149-4649-4E2E-9476-97F2CBEF3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8507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ADBA2-CB34-4F99-A6FD-FED1087E9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0B09A-4670-4CA4-9954-A51325310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55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48288-8979-4D40-94F5-9FCD8E770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Gained Followers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8F09C8-D0A1-44B9-9ADF-3A89094527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1850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2409-409A-4B1D-B8C5-4E41B8C94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01/25/2021 - 02/10/2021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D5AFF-A456-4DCB-88C9-BF3223974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0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136</Words>
  <Application>Microsoft Office PowerPoint</Application>
  <PresentationFormat>On-screen Show (4:3)</PresentationFormat>
  <Paragraphs>32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AR</vt:lpstr>
      <vt:lpstr>Instagram Followers Total | All Pages</vt:lpstr>
      <vt:lpstr>Instagram Interaction Rate By Post Type | All Pages</vt:lpstr>
      <vt:lpstr>Instagram Organic Reach By Weekday | All Pages</vt:lpstr>
      <vt:lpstr>Instagram Organic Reach by Post Type  | All Pages</vt:lpstr>
      <vt:lpstr>Instagram Average Likes Per Post | All Pages</vt:lpstr>
      <vt:lpstr>Instagram Impressions  | All Pages</vt:lpstr>
      <vt:lpstr>Instagram Posts By Weekday | All Pages</vt:lpstr>
      <vt:lpstr>Instagram Interaction Rate By Hour | All Pages</vt:lpstr>
      <vt:lpstr>Instagram Stories Type Distribution | All Pages</vt:lpstr>
      <vt:lpstr>Instagram Gained Followers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AR</dc:title>
  <dc:creator>Frederik Peiniger</dc:creator>
  <cp:lastModifiedBy>Frederik Peiniger</cp:lastModifiedBy>
  <cp:revision>1</cp:revision>
  <dcterms:created xsi:type="dcterms:W3CDTF">2021-02-10T13:28:12Z</dcterms:created>
  <dcterms:modified xsi:type="dcterms:W3CDTF">2021-02-10T13:28:32Z</dcterms:modified>
</cp:coreProperties>
</file>