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unisinuoficial IG Unisinú</c:v>
                </c:pt>
              </c:strCache>
            </c:strRef>
          </c:tx>
          <c:spPr>
            <a:ln w="28575" cap="rnd">
              <a:solidFill>
                <a:schemeClr val="accent1"/>
              </a:solidFill>
              <a:round/>
            </a:ln>
            <a:effectLst/>
          </c:spPr>
          <c:marker>
            <c:symbol val="none"/>
          </c:marker>
          <c:cat>
            <c:numRef>
              <c:f>Sheet1!$A$2:$A$8</c:f>
              <c:numCache>
                <c:formatCode>m/d/yyyy</c:formatCode>
                <c:ptCount val="7"/>
                <c:pt idx="0">
                  <c:v>44441</c:v>
                </c:pt>
                <c:pt idx="1">
                  <c:v>44442</c:v>
                </c:pt>
                <c:pt idx="2">
                  <c:v>44443</c:v>
                </c:pt>
                <c:pt idx="3">
                  <c:v>44444</c:v>
                </c:pt>
                <c:pt idx="4">
                  <c:v>44445</c:v>
                </c:pt>
                <c:pt idx="5">
                  <c:v>44446</c:v>
                </c:pt>
                <c:pt idx="6">
                  <c:v>44447</c:v>
                </c:pt>
              </c:numCache>
            </c:numRef>
          </c:cat>
          <c:val>
            <c:numRef>
              <c:f>Sheet1!$B$2:$B$8</c:f>
              <c:numCache>
                <c:formatCode>General</c:formatCode>
                <c:ptCount val="7"/>
                <c:pt idx="0">
                  <c:v>6</c:v>
                </c:pt>
                <c:pt idx="1">
                  <c:v>9</c:v>
                </c:pt>
                <c:pt idx="2">
                  <c:v>8</c:v>
                </c:pt>
                <c:pt idx="3">
                  <c:v>8</c:v>
                </c:pt>
                <c:pt idx="4">
                  <c:v>2</c:v>
                </c:pt>
                <c:pt idx="5">
                  <c:v>14</c:v>
                </c:pt>
                <c:pt idx="6">
                  <c:v>15</c:v>
                </c:pt>
              </c:numCache>
            </c:numRef>
          </c:val>
          <c:smooth val="0"/>
          <c:extLst>
            <c:ext xmlns:c16="http://schemas.microsoft.com/office/drawing/2014/chart" uri="{C3380CC4-5D6E-409C-BE32-E72D297353CC}">
              <c16:uniqueId val="{00000000-D530-431A-B2E1-86E8A22266DC}"/>
            </c:ext>
          </c:extLst>
        </c:ser>
        <c:dLbls>
          <c:showLegendKey val="0"/>
          <c:showVal val="0"/>
          <c:showCatName val="0"/>
          <c:showSerName val="0"/>
          <c:showPercent val="0"/>
          <c:showBubbleSize val="0"/>
        </c:dLbls>
        <c:smooth val="0"/>
        <c:axId val="387023656"/>
        <c:axId val="387023984"/>
      </c:lineChart>
      <c:dateAx>
        <c:axId val="387023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23984"/>
        <c:crosses val="autoZero"/>
        <c:auto val="1"/>
        <c:lblOffset val="100"/>
        <c:baseTimeUnit val="days"/>
      </c:dateAx>
      <c:valAx>
        <c:axId val="387023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23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unisinuoficial IG Unisinú</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14</c:v>
                </c:pt>
                <c:pt idx="2">
                  <c:v>15</c:v>
                </c:pt>
                <c:pt idx="3">
                  <c:v>6</c:v>
                </c:pt>
                <c:pt idx="4">
                  <c:v>9</c:v>
                </c:pt>
                <c:pt idx="5">
                  <c:v>8</c:v>
                </c:pt>
                <c:pt idx="6">
                  <c:v>8</c:v>
                </c:pt>
              </c:numCache>
            </c:numRef>
          </c:val>
          <c:extLst>
            <c:ext xmlns:c16="http://schemas.microsoft.com/office/drawing/2014/chart" uri="{C3380CC4-5D6E-409C-BE32-E72D297353CC}">
              <c16:uniqueId val="{00000000-C5C7-4D00-8907-36DFC14D92CF}"/>
            </c:ext>
          </c:extLst>
        </c:ser>
        <c:dLbls>
          <c:showLegendKey val="0"/>
          <c:showVal val="0"/>
          <c:showCatName val="0"/>
          <c:showSerName val="0"/>
          <c:showPercent val="0"/>
          <c:showBubbleSize val="0"/>
        </c:dLbls>
        <c:gapWidth val="219"/>
        <c:overlap val="-27"/>
        <c:axId val="69925696"/>
        <c:axId val="69923728"/>
      </c:barChart>
      <c:catAx>
        <c:axId val="6992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23728"/>
        <c:crosses val="autoZero"/>
        <c:auto val="1"/>
        <c:lblAlgn val="ctr"/>
        <c:lblOffset val="100"/>
        <c:noMultiLvlLbl val="0"/>
      </c:catAx>
      <c:valAx>
        <c:axId val="6992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2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unisinuoficial IG Unisinú</c:v>
                </c:pt>
              </c:strCache>
            </c:strRef>
          </c:tx>
          <c:spPr>
            <a:ln w="28575" cap="rnd">
              <a:solidFill>
                <a:schemeClr val="accent1"/>
              </a:solidFill>
              <a:round/>
            </a:ln>
            <a:effectLst/>
          </c:spPr>
          <c:marker>
            <c:symbol val="none"/>
          </c:marker>
          <c:cat>
            <c:numRef>
              <c:f>Sheet1!$A$2:$A$8</c:f>
              <c:numCache>
                <c:formatCode>m/d/yyyy</c:formatCode>
                <c:ptCount val="7"/>
                <c:pt idx="0">
                  <c:v>44441</c:v>
                </c:pt>
                <c:pt idx="1">
                  <c:v>44442</c:v>
                </c:pt>
                <c:pt idx="2">
                  <c:v>44443</c:v>
                </c:pt>
                <c:pt idx="3">
                  <c:v>44444</c:v>
                </c:pt>
                <c:pt idx="4">
                  <c:v>44445</c:v>
                </c:pt>
                <c:pt idx="5">
                  <c:v>44446</c:v>
                </c:pt>
                <c:pt idx="6">
                  <c:v>44447</c:v>
                </c:pt>
              </c:numCache>
            </c:numRef>
          </c:cat>
          <c:val>
            <c:numRef>
              <c:f>Sheet1!$B$2:$B$8</c:f>
              <c:numCache>
                <c:formatCode>General</c:formatCode>
                <c:ptCount val="7"/>
                <c:pt idx="0">
                  <c:v>0.45169999999999999</c:v>
                </c:pt>
                <c:pt idx="1">
                  <c:v>0.40600000000000003</c:v>
                </c:pt>
                <c:pt idx="2">
                  <c:v>0</c:v>
                </c:pt>
                <c:pt idx="3">
                  <c:v>0</c:v>
                </c:pt>
                <c:pt idx="4">
                  <c:v>0.35730000000000001</c:v>
                </c:pt>
                <c:pt idx="5">
                  <c:v>0.39779999999999999</c:v>
                </c:pt>
                <c:pt idx="6">
                  <c:v>0.57950000000000002</c:v>
                </c:pt>
              </c:numCache>
            </c:numRef>
          </c:val>
          <c:smooth val="0"/>
          <c:extLst>
            <c:ext xmlns:c16="http://schemas.microsoft.com/office/drawing/2014/chart" uri="{C3380CC4-5D6E-409C-BE32-E72D297353CC}">
              <c16:uniqueId val="{00000000-E01F-493D-A3B0-27A90BED34BB}"/>
            </c:ext>
          </c:extLst>
        </c:ser>
        <c:dLbls>
          <c:showLegendKey val="0"/>
          <c:showVal val="0"/>
          <c:showCatName val="0"/>
          <c:showSerName val="0"/>
          <c:showPercent val="0"/>
          <c:showBubbleSize val="0"/>
        </c:dLbls>
        <c:smooth val="0"/>
        <c:axId val="389792816"/>
        <c:axId val="389790520"/>
      </c:lineChart>
      <c:dateAx>
        <c:axId val="38979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90520"/>
        <c:crosses val="autoZero"/>
        <c:auto val="1"/>
        <c:lblOffset val="100"/>
        <c:baseTimeUnit val="days"/>
      </c:dateAx>
      <c:valAx>
        <c:axId val="38979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9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unisinuoficial IG Unisinú</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2648.5</c:v>
                </c:pt>
                <c:pt idx="1">
                  <c:v>3189.6666666666702</c:v>
                </c:pt>
                <c:pt idx="2">
                  <c:v>3847</c:v>
                </c:pt>
                <c:pt idx="3">
                  <c:v>4227</c:v>
                </c:pt>
                <c:pt idx="4">
                  <c:v>2587</c:v>
                </c:pt>
                <c:pt idx="5">
                  <c:v>0</c:v>
                </c:pt>
                <c:pt idx="6">
                  <c:v>0</c:v>
                </c:pt>
              </c:numCache>
            </c:numRef>
          </c:val>
          <c:extLst>
            <c:ext xmlns:c16="http://schemas.microsoft.com/office/drawing/2014/chart" uri="{C3380CC4-5D6E-409C-BE32-E72D297353CC}">
              <c16:uniqueId val="{00000000-DC2E-4953-BD88-7F6C97029576}"/>
            </c:ext>
          </c:extLst>
        </c:ser>
        <c:dLbls>
          <c:showLegendKey val="0"/>
          <c:showVal val="0"/>
          <c:showCatName val="0"/>
          <c:showSerName val="0"/>
          <c:showPercent val="0"/>
          <c:showBubbleSize val="0"/>
        </c:dLbls>
        <c:gapWidth val="219"/>
        <c:overlap val="-27"/>
        <c:axId val="389788224"/>
        <c:axId val="69926352"/>
      </c:barChart>
      <c:catAx>
        <c:axId val="389788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26352"/>
        <c:crosses val="autoZero"/>
        <c:auto val="1"/>
        <c:lblAlgn val="ctr"/>
        <c:lblOffset val="100"/>
        <c:noMultiLvlLbl val="0"/>
      </c:catAx>
      <c:valAx>
        <c:axId val="6992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8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unisinuoficial IG Unisinú</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8461</c:v>
                </c:pt>
                <c:pt idx="1">
                  <c:v>8732.7142857142899</c:v>
                </c:pt>
                <c:pt idx="2">
                  <c:v>8732.5714285714294</c:v>
                </c:pt>
                <c:pt idx="3">
                  <c:v>7848</c:v>
                </c:pt>
                <c:pt idx="4">
                  <c:v>5680.4285714285697</c:v>
                </c:pt>
                <c:pt idx="5">
                  <c:v>3394.8571428571399</c:v>
                </c:pt>
                <c:pt idx="6">
                  <c:v>1813.1428571428601</c:v>
                </c:pt>
                <c:pt idx="7">
                  <c:v>1051</c:v>
                </c:pt>
                <c:pt idx="8">
                  <c:v>712</c:v>
                </c:pt>
                <c:pt idx="9">
                  <c:v>870.71428571428601</c:v>
                </c:pt>
                <c:pt idx="10">
                  <c:v>1822.2857142857099</c:v>
                </c:pt>
                <c:pt idx="11">
                  <c:v>3739.5714285714298</c:v>
                </c:pt>
                <c:pt idx="12">
                  <c:v>5250.7142857142899</c:v>
                </c:pt>
                <c:pt idx="13">
                  <c:v>6367</c:v>
                </c:pt>
                <c:pt idx="14">
                  <c:v>6900.5714285714303</c:v>
                </c:pt>
                <c:pt idx="15">
                  <c:v>7270.2857142857101</c:v>
                </c:pt>
                <c:pt idx="16">
                  <c:v>7573.5714285714303</c:v>
                </c:pt>
                <c:pt idx="17">
                  <c:v>8011.1428571428596</c:v>
                </c:pt>
                <c:pt idx="18">
                  <c:v>8240.5714285714294</c:v>
                </c:pt>
                <c:pt idx="19">
                  <c:v>7852.5714285714303</c:v>
                </c:pt>
                <c:pt idx="20">
                  <c:v>7670.4285714285697</c:v>
                </c:pt>
                <c:pt idx="21">
                  <c:v>7704.1428571428596</c:v>
                </c:pt>
                <c:pt idx="22">
                  <c:v>7826.2857142857101</c:v>
                </c:pt>
                <c:pt idx="23">
                  <c:v>8122.4285714285697</c:v>
                </c:pt>
              </c:numCache>
            </c:numRef>
          </c:val>
          <c:smooth val="0"/>
          <c:extLst>
            <c:ext xmlns:c16="http://schemas.microsoft.com/office/drawing/2014/chart" uri="{C3380CC4-5D6E-409C-BE32-E72D297353CC}">
              <c16:uniqueId val="{00000000-7392-4598-94D3-FF28F53D90A3}"/>
            </c:ext>
          </c:extLst>
        </c:ser>
        <c:dLbls>
          <c:showLegendKey val="0"/>
          <c:showVal val="0"/>
          <c:showCatName val="0"/>
          <c:showSerName val="0"/>
          <c:showPercent val="0"/>
          <c:showBubbleSize val="0"/>
        </c:dLbls>
        <c:smooth val="0"/>
        <c:axId val="392182280"/>
        <c:axId val="392182608"/>
      </c:lineChart>
      <c:catAx>
        <c:axId val="392182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82608"/>
        <c:crosses val="autoZero"/>
        <c:auto val="1"/>
        <c:lblAlgn val="ctr"/>
        <c:lblOffset val="100"/>
        <c:noMultiLvlLbl val="0"/>
      </c:catAx>
      <c:valAx>
        <c:axId val="39218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8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c:v>
                </c:pt>
              </c:strCache>
            </c:strRef>
          </c:tx>
          <c:spPr>
            <a:solidFill>
              <a:schemeClr val="accent1"/>
            </a:solidFill>
            <a:ln>
              <a:noFill/>
            </a:ln>
            <a:effectLst/>
          </c:spPr>
          <c:invertIfNegative val="0"/>
          <c:cat>
            <c:strRef>
              <c:f>Sheet1!$A$2</c:f>
              <c:strCache>
                <c:ptCount val="1"/>
                <c:pt idx="0">
                  <c:v>unisinuoficial IG Unisinú</c:v>
                </c:pt>
              </c:strCache>
            </c:strRef>
          </c:cat>
          <c:val>
            <c:numRef>
              <c:f>Sheet1!$B$2</c:f>
              <c:numCache>
                <c:formatCode>General</c:formatCode>
                <c:ptCount val="1"/>
                <c:pt idx="0">
                  <c:v>1702</c:v>
                </c:pt>
              </c:numCache>
            </c:numRef>
          </c:val>
          <c:extLst>
            <c:ext xmlns:c16="http://schemas.microsoft.com/office/drawing/2014/chart" uri="{C3380CC4-5D6E-409C-BE32-E72D297353CC}">
              <c16:uniqueId val="{00000000-D20E-4475-B1CC-10B03B16B9F9}"/>
            </c:ext>
          </c:extLst>
        </c:ser>
        <c:ser>
          <c:idx val="1"/>
          <c:order val="1"/>
          <c:tx>
            <c:strRef>
              <c:f>Sheet1!$C$1</c:f>
              <c:strCache>
                <c:ptCount val="1"/>
                <c:pt idx="0">
                  <c:v>Image</c:v>
                </c:pt>
              </c:strCache>
            </c:strRef>
          </c:tx>
          <c:spPr>
            <a:solidFill>
              <a:schemeClr val="accent2"/>
            </a:solidFill>
            <a:ln>
              <a:noFill/>
            </a:ln>
            <a:effectLst/>
          </c:spPr>
          <c:invertIfNegative val="0"/>
          <c:cat>
            <c:strRef>
              <c:f>Sheet1!$A$2</c:f>
              <c:strCache>
                <c:ptCount val="1"/>
                <c:pt idx="0">
                  <c:v>unisinuoficial IG Unisinú</c:v>
                </c:pt>
              </c:strCache>
            </c:strRef>
          </c:cat>
          <c:val>
            <c:numRef>
              <c:f>Sheet1!$C$2</c:f>
              <c:numCache>
                <c:formatCode>General</c:formatCode>
                <c:ptCount val="1"/>
                <c:pt idx="0">
                  <c:v>3405.8571428571399</c:v>
                </c:pt>
              </c:numCache>
            </c:numRef>
          </c:val>
          <c:extLst>
            <c:ext xmlns:c16="http://schemas.microsoft.com/office/drawing/2014/chart" uri="{C3380CC4-5D6E-409C-BE32-E72D297353CC}">
              <c16:uniqueId val="{00000001-D20E-4475-B1CC-10B03B16B9F9}"/>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unisinuoficial IG Unisinú</c:v>
                </c:pt>
              </c:strCache>
            </c:strRef>
          </c:cat>
          <c:val>
            <c:numRef>
              <c:f>Sheet1!$D$2</c:f>
              <c:numCache>
                <c:formatCode>General</c:formatCode>
                <c:ptCount val="1"/>
                <c:pt idx="0">
                  <c:v>4211</c:v>
                </c:pt>
              </c:numCache>
            </c:numRef>
          </c:val>
          <c:extLst>
            <c:ext xmlns:c16="http://schemas.microsoft.com/office/drawing/2014/chart" uri="{C3380CC4-5D6E-409C-BE32-E72D297353CC}">
              <c16:uniqueId val="{00000002-D20E-4475-B1CC-10B03B16B9F9}"/>
            </c:ext>
          </c:extLst>
        </c:ser>
        <c:dLbls>
          <c:showLegendKey val="0"/>
          <c:showVal val="0"/>
          <c:showCatName val="0"/>
          <c:showSerName val="0"/>
          <c:showPercent val="0"/>
          <c:showBubbleSize val="0"/>
        </c:dLbls>
        <c:gapWidth val="150"/>
        <c:overlap val="100"/>
        <c:axId val="392171784"/>
        <c:axId val="392178672"/>
      </c:barChart>
      <c:catAx>
        <c:axId val="392171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78672"/>
        <c:crosses val="autoZero"/>
        <c:auto val="1"/>
        <c:lblAlgn val="ctr"/>
        <c:lblOffset val="100"/>
        <c:noMultiLvlLbl val="0"/>
      </c:catAx>
      <c:valAx>
        <c:axId val="392178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7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unisinuoficial IG Unisinú</c:v>
                </c:pt>
              </c:strCache>
            </c:strRef>
          </c:tx>
          <c:spPr>
            <a:ln w="28575" cap="rnd">
              <a:solidFill>
                <a:schemeClr val="accent1"/>
              </a:solidFill>
              <a:round/>
            </a:ln>
            <a:effectLst/>
          </c:spPr>
          <c:marker>
            <c:symbol val="none"/>
          </c:marker>
          <c:cat>
            <c:numRef>
              <c:f>Sheet1!$A$2:$A$8</c:f>
              <c:numCache>
                <c:formatCode>m/d/yyyy</c:formatCode>
                <c:ptCount val="7"/>
                <c:pt idx="0">
                  <c:v>44441</c:v>
                </c:pt>
                <c:pt idx="1">
                  <c:v>44442</c:v>
                </c:pt>
                <c:pt idx="2">
                  <c:v>44443</c:v>
                </c:pt>
                <c:pt idx="3">
                  <c:v>44444</c:v>
                </c:pt>
                <c:pt idx="4">
                  <c:v>44445</c:v>
                </c:pt>
                <c:pt idx="5">
                  <c:v>44446</c:v>
                </c:pt>
                <c:pt idx="6">
                  <c:v>44447</c:v>
                </c:pt>
              </c:numCache>
            </c:numRef>
          </c:cat>
          <c:val>
            <c:numRef>
              <c:f>Sheet1!$B$2:$B$8</c:f>
              <c:numCache>
                <c:formatCode>General</c:formatCode>
                <c:ptCount val="7"/>
                <c:pt idx="0">
                  <c:v>14170</c:v>
                </c:pt>
                <c:pt idx="1">
                  <c:v>12678</c:v>
                </c:pt>
                <c:pt idx="2">
                  <c:v>10304</c:v>
                </c:pt>
                <c:pt idx="3">
                  <c:v>10134</c:v>
                </c:pt>
                <c:pt idx="4">
                  <c:v>12927</c:v>
                </c:pt>
                <c:pt idx="5">
                  <c:v>14230</c:v>
                </c:pt>
                <c:pt idx="6">
                  <c:v>11659</c:v>
                </c:pt>
              </c:numCache>
            </c:numRef>
          </c:val>
          <c:smooth val="0"/>
          <c:extLst>
            <c:ext xmlns:c16="http://schemas.microsoft.com/office/drawing/2014/chart" uri="{C3380CC4-5D6E-409C-BE32-E72D297353CC}">
              <c16:uniqueId val="{00000000-7C3A-45D7-BB69-1A47DA989D4E}"/>
            </c:ext>
          </c:extLst>
        </c:ser>
        <c:dLbls>
          <c:showLegendKey val="0"/>
          <c:showVal val="0"/>
          <c:showCatName val="0"/>
          <c:showSerName val="0"/>
          <c:showPercent val="0"/>
          <c:showBubbleSize val="0"/>
        </c:dLbls>
        <c:smooth val="0"/>
        <c:axId val="392180968"/>
        <c:axId val="392179656"/>
      </c:lineChart>
      <c:dateAx>
        <c:axId val="392180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79656"/>
        <c:crosses val="autoZero"/>
        <c:auto val="1"/>
        <c:lblOffset val="100"/>
        <c:baseTimeUnit val="days"/>
      </c:dateAx>
      <c:valAx>
        <c:axId val="39217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8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unisinuoficial IG Unisinú</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0.16392753562271001</c:v>
                </c:pt>
                <c:pt idx="1">
                  <c:v>0.467280651337036</c:v>
                </c:pt>
                <c:pt idx="2">
                  <c:v>0.76034446544844003</c:v>
                </c:pt>
              </c:numCache>
            </c:numRef>
          </c:val>
          <c:extLst>
            <c:ext xmlns:c16="http://schemas.microsoft.com/office/drawing/2014/chart" uri="{C3380CC4-5D6E-409C-BE32-E72D297353CC}">
              <c16:uniqueId val="{00000000-AB5E-4D1E-B6A9-57DD9598A87C}"/>
            </c:ext>
          </c:extLst>
        </c:ser>
        <c:dLbls>
          <c:showLegendKey val="0"/>
          <c:showVal val="0"/>
          <c:showCatName val="0"/>
          <c:showSerName val="0"/>
          <c:showPercent val="0"/>
          <c:showBubbleSize val="0"/>
        </c:dLbls>
        <c:gapWidth val="219"/>
        <c:overlap val="-27"/>
        <c:axId val="392173752"/>
        <c:axId val="392171456"/>
      </c:barChart>
      <c:catAx>
        <c:axId val="392173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71456"/>
        <c:crosses val="autoZero"/>
        <c:auto val="1"/>
        <c:lblAlgn val="ctr"/>
        <c:lblOffset val="100"/>
        <c:noMultiLvlLbl val="0"/>
      </c:catAx>
      <c:valAx>
        <c:axId val="39217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7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unisinuoficial IG Unisinú</c:v>
                </c:pt>
              </c:strCache>
            </c:strRef>
          </c:tx>
          <c:spPr>
            <a:ln w="28575" cap="rnd">
              <a:solidFill>
                <a:schemeClr val="accent1"/>
              </a:solidFill>
              <a:round/>
            </a:ln>
            <a:effectLst/>
          </c:spPr>
          <c:marker>
            <c:symbol val="none"/>
          </c:marker>
          <c:cat>
            <c:numRef>
              <c:f>Sheet1!$A$2:$A$8</c:f>
              <c:numCache>
                <c:formatCode>m/d/yyyy</c:formatCode>
                <c:ptCount val="7"/>
                <c:pt idx="0">
                  <c:v>44441</c:v>
                </c:pt>
                <c:pt idx="1">
                  <c:v>44442</c:v>
                </c:pt>
                <c:pt idx="2">
                  <c:v>44443</c:v>
                </c:pt>
                <c:pt idx="3">
                  <c:v>44444</c:v>
                </c:pt>
                <c:pt idx="4">
                  <c:v>44445</c:v>
                </c:pt>
                <c:pt idx="5">
                  <c:v>44446</c:v>
                </c:pt>
                <c:pt idx="6">
                  <c:v>44447</c:v>
                </c:pt>
              </c:numCache>
            </c:numRef>
          </c:cat>
          <c:val>
            <c:numRef>
              <c:f>Sheet1!$B$2:$B$8</c:f>
              <c:numCache>
                <c:formatCode>General</c:formatCode>
                <c:ptCount val="7"/>
                <c:pt idx="0">
                  <c:v>23764</c:v>
                </c:pt>
                <c:pt idx="1">
                  <c:v>23773</c:v>
                </c:pt>
                <c:pt idx="2">
                  <c:v>23781</c:v>
                </c:pt>
                <c:pt idx="3">
                  <c:v>23789</c:v>
                </c:pt>
                <c:pt idx="4">
                  <c:v>23791</c:v>
                </c:pt>
                <c:pt idx="5">
                  <c:v>23805</c:v>
                </c:pt>
                <c:pt idx="6">
                  <c:v>23820</c:v>
                </c:pt>
              </c:numCache>
            </c:numRef>
          </c:val>
          <c:smooth val="0"/>
          <c:extLst>
            <c:ext xmlns:c16="http://schemas.microsoft.com/office/drawing/2014/chart" uri="{C3380CC4-5D6E-409C-BE32-E72D297353CC}">
              <c16:uniqueId val="{00000000-2A36-4637-917E-3C3F9571BD66}"/>
            </c:ext>
          </c:extLst>
        </c:ser>
        <c:dLbls>
          <c:showLegendKey val="0"/>
          <c:showVal val="0"/>
          <c:showCatName val="0"/>
          <c:showSerName val="0"/>
          <c:showPercent val="0"/>
          <c:showBubbleSize val="0"/>
        </c:dLbls>
        <c:smooth val="0"/>
        <c:axId val="69926680"/>
        <c:axId val="69929304"/>
      </c:lineChart>
      <c:dateAx>
        <c:axId val="69926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29304"/>
        <c:crosses val="autoZero"/>
        <c:auto val="1"/>
        <c:lblOffset val="100"/>
        <c:baseTimeUnit val="days"/>
      </c:dateAx>
      <c:valAx>
        <c:axId val="6992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2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unisinuoficial IG Unisinú</c:v>
                </c:pt>
              </c:strCache>
            </c:strRef>
          </c:tx>
          <c:spPr>
            <a:ln w="28575" cap="rnd">
              <a:solidFill>
                <a:schemeClr val="accent1"/>
              </a:solidFill>
              <a:round/>
            </a:ln>
            <a:effectLst/>
          </c:spPr>
          <c:marker>
            <c:symbol val="none"/>
          </c:marker>
          <c:cat>
            <c:numRef>
              <c:f>Sheet1!$A$2:$A$8</c:f>
              <c:numCache>
                <c:formatCode>m/d/yyyy</c:formatCode>
                <c:ptCount val="7"/>
                <c:pt idx="0">
                  <c:v>44441</c:v>
                </c:pt>
                <c:pt idx="1">
                  <c:v>44442</c:v>
                </c:pt>
                <c:pt idx="2">
                  <c:v>44443</c:v>
                </c:pt>
                <c:pt idx="3">
                  <c:v>44444</c:v>
                </c:pt>
                <c:pt idx="4">
                  <c:v>44445</c:v>
                </c:pt>
                <c:pt idx="5">
                  <c:v>44446</c:v>
                </c:pt>
                <c:pt idx="6">
                  <c:v>44447</c:v>
                </c:pt>
              </c:numCache>
            </c:numRef>
          </c:cat>
          <c:val>
            <c:numRef>
              <c:f>Sheet1!$B$2:$B$8</c:f>
              <c:numCache>
                <c:formatCode>General</c:formatCode>
                <c:ptCount val="7"/>
                <c:pt idx="0">
                  <c:v>107</c:v>
                </c:pt>
                <c:pt idx="1">
                  <c:v>96</c:v>
                </c:pt>
                <c:pt idx="2">
                  <c:v>0</c:v>
                </c:pt>
                <c:pt idx="3">
                  <c:v>0</c:v>
                </c:pt>
                <c:pt idx="4">
                  <c:v>85</c:v>
                </c:pt>
                <c:pt idx="5">
                  <c:v>94</c:v>
                </c:pt>
                <c:pt idx="6">
                  <c:v>138</c:v>
                </c:pt>
              </c:numCache>
            </c:numRef>
          </c:val>
          <c:smooth val="0"/>
          <c:extLst>
            <c:ext xmlns:c16="http://schemas.microsoft.com/office/drawing/2014/chart" uri="{C3380CC4-5D6E-409C-BE32-E72D297353CC}">
              <c16:uniqueId val="{00000000-E428-4C55-B59B-B87847B5CFE1}"/>
            </c:ext>
          </c:extLst>
        </c:ser>
        <c:dLbls>
          <c:showLegendKey val="0"/>
          <c:showVal val="0"/>
          <c:showCatName val="0"/>
          <c:showSerName val="0"/>
          <c:showPercent val="0"/>
          <c:showBubbleSize val="0"/>
        </c:dLbls>
        <c:smooth val="0"/>
        <c:axId val="391807464"/>
        <c:axId val="72576312"/>
      </c:lineChart>
      <c:dateAx>
        <c:axId val="391807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576312"/>
        <c:crosses val="autoZero"/>
        <c:auto val="1"/>
        <c:lblOffset val="100"/>
        <c:baseTimeUnit val="days"/>
      </c:dateAx>
      <c:valAx>
        <c:axId val="7257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0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unisinuoficial IG Unisinú</c:v>
                </c:pt>
              </c:strCache>
            </c:strRef>
          </c:tx>
          <c:spPr>
            <a:ln w="28575" cap="rnd">
              <a:solidFill>
                <a:schemeClr val="accent1"/>
              </a:solidFill>
              <a:round/>
            </a:ln>
            <a:effectLst/>
          </c:spPr>
          <c:marker>
            <c:symbol val="none"/>
          </c:marker>
          <c:cat>
            <c:numRef>
              <c:f>Sheet1!$A$2:$A$8</c:f>
              <c:numCache>
                <c:formatCode>m/d/yyyy</c:formatCode>
                <c:ptCount val="7"/>
                <c:pt idx="0">
                  <c:v>44441</c:v>
                </c:pt>
                <c:pt idx="1">
                  <c:v>44442</c:v>
                </c:pt>
                <c:pt idx="2">
                  <c:v>44443</c:v>
                </c:pt>
                <c:pt idx="3">
                  <c:v>44444</c:v>
                </c:pt>
                <c:pt idx="4">
                  <c:v>44445</c:v>
                </c:pt>
                <c:pt idx="5">
                  <c:v>44446</c:v>
                </c:pt>
                <c:pt idx="6">
                  <c:v>44447</c:v>
                </c:pt>
              </c:numCache>
            </c:numRef>
          </c:cat>
          <c:val>
            <c:numRef>
              <c:f>Sheet1!$B$2:$B$8</c:f>
              <c:numCache>
                <c:formatCode>General</c:formatCode>
                <c:ptCount val="7"/>
                <c:pt idx="0">
                  <c:v>13</c:v>
                </c:pt>
                <c:pt idx="1">
                  <c:v>17</c:v>
                </c:pt>
                <c:pt idx="2">
                  <c:v>13</c:v>
                </c:pt>
                <c:pt idx="3">
                  <c:v>7</c:v>
                </c:pt>
                <c:pt idx="4">
                  <c:v>16</c:v>
                </c:pt>
                <c:pt idx="5">
                  <c:v>17</c:v>
                </c:pt>
                <c:pt idx="6">
                  <c:v>17</c:v>
                </c:pt>
              </c:numCache>
            </c:numRef>
          </c:val>
          <c:smooth val="0"/>
          <c:extLst>
            <c:ext xmlns:c16="http://schemas.microsoft.com/office/drawing/2014/chart" uri="{C3380CC4-5D6E-409C-BE32-E72D297353CC}">
              <c16:uniqueId val="{00000000-5E39-45FB-A035-B32CE65F31F4}"/>
            </c:ext>
          </c:extLst>
        </c:ser>
        <c:dLbls>
          <c:showLegendKey val="0"/>
          <c:showVal val="0"/>
          <c:showCatName val="0"/>
          <c:showSerName val="0"/>
          <c:showPercent val="0"/>
          <c:showBubbleSize val="0"/>
        </c:dLbls>
        <c:smooth val="0"/>
        <c:axId val="389793144"/>
        <c:axId val="389789864"/>
      </c:lineChart>
      <c:dateAx>
        <c:axId val="389793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89864"/>
        <c:crosses val="autoZero"/>
        <c:auto val="1"/>
        <c:lblOffset val="100"/>
        <c:baseTimeUnit val="days"/>
      </c:dateAx>
      <c:valAx>
        <c:axId val="389789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793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unisinuoficial IG Unisinú</c:v>
                </c:pt>
              </c:strCache>
            </c:strRef>
          </c:cat>
          <c:val>
            <c:numRef>
              <c:f>Sheet1!$B$2</c:f>
              <c:numCache>
                <c:formatCode>General</c:formatCode>
                <c:ptCount val="1"/>
                <c:pt idx="0">
                  <c:v>1082</c:v>
                </c:pt>
              </c:numCache>
            </c:numRef>
          </c:val>
          <c:extLst>
            <c:ext xmlns:c16="http://schemas.microsoft.com/office/drawing/2014/chart" uri="{C3380CC4-5D6E-409C-BE32-E72D297353CC}">
              <c16:uniqueId val="{00000000-6063-44AC-945D-490A4746D2F5}"/>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unisinuoficial IG Unisinú</c:v>
                </c:pt>
              </c:strCache>
            </c:strRef>
          </c:cat>
          <c:val>
            <c:numRef>
              <c:f>Sheet1!$C$2</c:f>
              <c:numCache>
                <c:formatCode>General</c:formatCode>
                <c:ptCount val="1"/>
                <c:pt idx="0">
                  <c:v>25</c:v>
                </c:pt>
              </c:numCache>
            </c:numRef>
          </c:val>
          <c:extLst>
            <c:ext xmlns:c16="http://schemas.microsoft.com/office/drawing/2014/chart" uri="{C3380CC4-5D6E-409C-BE32-E72D297353CC}">
              <c16:uniqueId val="{00000001-6063-44AC-945D-490A4746D2F5}"/>
            </c:ext>
          </c:extLst>
        </c:ser>
        <c:dLbls>
          <c:showLegendKey val="0"/>
          <c:showVal val="0"/>
          <c:showCatName val="0"/>
          <c:showSerName val="0"/>
          <c:showPercent val="0"/>
          <c:showBubbleSize val="0"/>
        </c:dLbls>
        <c:gapWidth val="219"/>
        <c:overlap val="-27"/>
        <c:axId val="387025952"/>
        <c:axId val="387026280"/>
      </c:barChart>
      <c:catAx>
        <c:axId val="38702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26280"/>
        <c:crosses val="autoZero"/>
        <c:auto val="1"/>
        <c:lblAlgn val="ctr"/>
        <c:lblOffset val="100"/>
        <c:noMultiLvlLbl val="0"/>
      </c:catAx>
      <c:valAx>
        <c:axId val="38702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02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FB Universidad Del Sinú - Monteria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c:v>
                </c:pt>
                <c:pt idx="1">
                  <c:v>25</c:v>
                </c:pt>
                <c:pt idx="2">
                  <c:v>21</c:v>
                </c:pt>
                <c:pt idx="3">
                  <c:v>17</c:v>
                </c:pt>
                <c:pt idx="4">
                  <c:v>58</c:v>
                </c:pt>
                <c:pt idx="5">
                  <c:v>0</c:v>
                </c:pt>
                <c:pt idx="6">
                  <c:v>15</c:v>
                </c:pt>
              </c:numCache>
            </c:numRef>
          </c:val>
          <c:extLst>
            <c:ext xmlns:c16="http://schemas.microsoft.com/office/drawing/2014/chart" uri="{C3380CC4-5D6E-409C-BE32-E72D297353CC}">
              <c16:uniqueId val="{00000000-1821-454A-9B55-69CDD71413F4}"/>
            </c:ext>
          </c:extLst>
        </c:ser>
        <c:ser>
          <c:idx val="1"/>
          <c:order val="1"/>
          <c:tx>
            <c:strRef>
              <c:f>Sheet1!$C$1</c:f>
              <c:strCache>
                <c:ptCount val="1"/>
                <c:pt idx="0">
                  <c:v>IG unisinuoficial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170</c:v>
                </c:pt>
                <c:pt idx="1">
                  <c:v>284</c:v>
                </c:pt>
                <c:pt idx="2">
                  <c:v>138</c:v>
                </c:pt>
                <c:pt idx="3">
                  <c:v>322</c:v>
                </c:pt>
                <c:pt idx="4">
                  <c:v>193</c:v>
                </c:pt>
                <c:pt idx="5">
                  <c:v>0</c:v>
                </c:pt>
                <c:pt idx="6">
                  <c:v>0</c:v>
                </c:pt>
              </c:numCache>
            </c:numRef>
          </c:val>
          <c:extLst>
            <c:ext xmlns:c16="http://schemas.microsoft.com/office/drawing/2014/chart" uri="{C3380CC4-5D6E-409C-BE32-E72D297353CC}">
              <c16:uniqueId val="{00000001-1821-454A-9B55-69CDD71413F4}"/>
            </c:ext>
          </c:extLst>
        </c:ser>
        <c:ser>
          <c:idx val="2"/>
          <c:order val="2"/>
          <c:tx>
            <c:strRef>
              <c:f>Sheet1!$D$1</c:f>
              <c:strCache>
                <c:ptCount val="1"/>
                <c:pt idx="0">
                  <c:v>TW Universidad del Sinú</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14</c:v>
                </c:pt>
                <c:pt idx="5">
                  <c:v>0</c:v>
                </c:pt>
                <c:pt idx="6">
                  <c:v>0</c:v>
                </c:pt>
              </c:numCache>
            </c:numRef>
          </c:val>
          <c:extLst>
            <c:ext xmlns:c16="http://schemas.microsoft.com/office/drawing/2014/chart" uri="{C3380CC4-5D6E-409C-BE32-E72D297353CC}">
              <c16:uniqueId val="{00000002-1821-454A-9B55-69CDD71413F4}"/>
            </c:ext>
          </c:extLst>
        </c:ser>
        <c:dLbls>
          <c:showLegendKey val="0"/>
          <c:showVal val="0"/>
          <c:showCatName val="0"/>
          <c:showSerName val="0"/>
          <c:showPercent val="0"/>
          <c:showBubbleSize val="0"/>
        </c:dLbls>
        <c:gapWidth val="219"/>
        <c:overlap val="-27"/>
        <c:axId val="247108152"/>
        <c:axId val="247111104"/>
      </c:barChart>
      <c:catAx>
        <c:axId val="24710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111104"/>
        <c:crosses val="autoZero"/>
        <c:auto val="1"/>
        <c:lblAlgn val="ctr"/>
        <c:lblOffset val="100"/>
        <c:noMultiLvlLbl val="0"/>
      </c:catAx>
      <c:valAx>
        <c:axId val="24711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10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43E64-C8DB-4805-83D5-7968F466E17A}"/>
              </a:ext>
            </a:extLst>
          </p:cNvPr>
          <p:cNvSpPr>
            <a:spLocks noGrp="1"/>
          </p:cNvSpPr>
          <p:nvPr>
            <p:ph type="ctrTitle"/>
          </p:nvPr>
        </p:nvSpPr>
        <p:spPr/>
        <p:txBody>
          <a:bodyPr/>
          <a:lstStyle/>
          <a:p>
            <a:r>
              <a:rPr lang="en-US"/>
              <a:t>Estadísticas de Visualizaciones, Alcance e Interacciones para Instagram</a:t>
            </a:r>
          </a:p>
        </p:txBody>
      </p:sp>
      <p:sp>
        <p:nvSpPr>
          <p:cNvPr id="3" name="Subtitle 2">
            <a:extLst>
              <a:ext uri="{FF2B5EF4-FFF2-40B4-BE49-F238E27FC236}">
                <a16:creationId xmlns:a16="http://schemas.microsoft.com/office/drawing/2014/main" id="{BF6D49EE-E664-4A3B-B4F7-4F98FB45A974}"/>
              </a:ext>
            </a:extLst>
          </p:cNvPr>
          <p:cNvSpPr>
            <a:spLocks noGrp="1"/>
          </p:cNvSpPr>
          <p:nvPr>
            <p:ph type="subTitle" idx="1"/>
          </p:nvPr>
        </p:nvSpPr>
        <p:spPr/>
        <p:txBody>
          <a:bodyPr/>
          <a:lstStyle/>
          <a:p>
            <a:r>
              <a:rPr lang="en-US"/>
              <a:t>Universidad del Sinú</a:t>
            </a:r>
          </a:p>
        </p:txBody>
      </p:sp>
    </p:spTree>
    <p:extLst>
      <p:ext uri="{BB962C8B-B14F-4D97-AF65-F5344CB8AC3E}">
        <p14:creationId xmlns:p14="http://schemas.microsoft.com/office/powerpoint/2010/main" val="3016384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D2855-4C84-4036-84B3-31EAC784F1F9}"/>
              </a:ext>
            </a:extLst>
          </p:cNvPr>
          <p:cNvSpPr>
            <a:spLocks noGrp="1"/>
          </p:cNvSpPr>
          <p:nvPr>
            <p:ph type="title"/>
          </p:nvPr>
        </p:nvSpPr>
        <p:spPr/>
        <p:txBody>
          <a:bodyPr/>
          <a:lstStyle/>
          <a:p>
            <a:r>
              <a:rPr lang="en-US"/>
              <a:t>Instagram Followers Change | Prensa</a:t>
            </a:r>
          </a:p>
        </p:txBody>
      </p:sp>
      <p:graphicFrame>
        <p:nvGraphicFramePr>
          <p:cNvPr id="6" name="Chart Placeholder 5">
            <a:extLst>
              <a:ext uri="{FF2B5EF4-FFF2-40B4-BE49-F238E27FC236}">
                <a16:creationId xmlns:a16="http://schemas.microsoft.com/office/drawing/2014/main" id="{12A10E2B-8BF6-45CD-A9AB-99386C0764A9}"/>
              </a:ext>
            </a:extLst>
          </p:cNvPr>
          <p:cNvGraphicFramePr>
            <a:graphicFrameLocks noGrp="1"/>
          </p:cNvGraphicFramePr>
          <p:nvPr>
            <p:ph type="chart" sz="quarter" idx="13"/>
            <p:extLst>
              <p:ext uri="{D42A27DB-BD31-4B8C-83A1-F6EECF244321}">
                <p14:modId xmlns:p14="http://schemas.microsoft.com/office/powerpoint/2010/main" val="28639294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2413FB-E846-4566-91A6-A9E63861446D}"/>
              </a:ext>
            </a:extLst>
          </p:cNvPr>
          <p:cNvSpPr>
            <a:spLocks noGrp="1"/>
          </p:cNvSpPr>
          <p:nvPr>
            <p:ph type="body" sz="quarter" idx="14"/>
          </p:nvPr>
        </p:nvSpPr>
        <p:spPr/>
        <p:txBody>
          <a:bodyPr/>
          <a:lstStyle/>
          <a:p>
            <a:r>
              <a:rPr lang="en-US"/>
              <a:t>09/02/2021 - 09/08/2021</a:t>
            </a:r>
          </a:p>
        </p:txBody>
      </p:sp>
      <p:sp>
        <p:nvSpPr>
          <p:cNvPr id="5" name="Footer Placeholder 4">
            <a:extLst>
              <a:ext uri="{FF2B5EF4-FFF2-40B4-BE49-F238E27FC236}">
                <a16:creationId xmlns:a16="http://schemas.microsoft.com/office/drawing/2014/main" id="{82089185-02DE-490D-86A4-254B8D47AE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0976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95FA0-CD94-4FD9-853C-BF57151A0EEB}"/>
              </a:ext>
            </a:extLst>
          </p:cNvPr>
          <p:cNvSpPr>
            <a:spLocks noGrp="1"/>
          </p:cNvSpPr>
          <p:nvPr>
            <p:ph type="title"/>
          </p:nvPr>
        </p:nvSpPr>
        <p:spPr/>
        <p:txBody>
          <a:bodyPr/>
          <a:lstStyle/>
          <a:p>
            <a:r>
              <a:rPr lang="en-US"/>
              <a:t>Instagram Followers Change Per Weekday | Prensa</a:t>
            </a:r>
          </a:p>
        </p:txBody>
      </p:sp>
      <p:graphicFrame>
        <p:nvGraphicFramePr>
          <p:cNvPr id="6" name="Chart Placeholder 5">
            <a:extLst>
              <a:ext uri="{FF2B5EF4-FFF2-40B4-BE49-F238E27FC236}">
                <a16:creationId xmlns:a16="http://schemas.microsoft.com/office/drawing/2014/main" id="{A5E2470A-5978-4F3A-A2E8-2038984D4F96}"/>
              </a:ext>
            </a:extLst>
          </p:cNvPr>
          <p:cNvGraphicFramePr>
            <a:graphicFrameLocks noGrp="1"/>
          </p:cNvGraphicFramePr>
          <p:nvPr>
            <p:ph type="chart" sz="quarter" idx="13"/>
            <p:extLst>
              <p:ext uri="{D42A27DB-BD31-4B8C-83A1-F6EECF244321}">
                <p14:modId xmlns:p14="http://schemas.microsoft.com/office/powerpoint/2010/main" val="2832149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50210B-CD85-4D74-B61C-ECFF31FB5610}"/>
              </a:ext>
            </a:extLst>
          </p:cNvPr>
          <p:cNvSpPr>
            <a:spLocks noGrp="1"/>
          </p:cNvSpPr>
          <p:nvPr>
            <p:ph type="body" sz="quarter" idx="14"/>
          </p:nvPr>
        </p:nvSpPr>
        <p:spPr/>
        <p:txBody>
          <a:bodyPr/>
          <a:lstStyle/>
          <a:p>
            <a:r>
              <a:rPr lang="en-US"/>
              <a:t>09/02/2021 - 09/08/2021</a:t>
            </a:r>
          </a:p>
        </p:txBody>
      </p:sp>
      <p:sp>
        <p:nvSpPr>
          <p:cNvPr id="5" name="Footer Placeholder 4">
            <a:extLst>
              <a:ext uri="{FF2B5EF4-FFF2-40B4-BE49-F238E27FC236}">
                <a16:creationId xmlns:a16="http://schemas.microsoft.com/office/drawing/2014/main" id="{78A1E3CD-CFCE-48A6-8C34-6D34EF65F2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8254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67335-6842-4E67-BFB5-733B14718BF0}"/>
              </a:ext>
            </a:extLst>
          </p:cNvPr>
          <p:cNvSpPr>
            <a:spLocks noGrp="1"/>
          </p:cNvSpPr>
          <p:nvPr>
            <p:ph type="title"/>
          </p:nvPr>
        </p:nvSpPr>
        <p:spPr/>
        <p:txBody>
          <a:bodyPr/>
          <a:lstStyle/>
          <a:p>
            <a:r>
              <a:rPr lang="en-US"/>
              <a:t>Instagram Interaction Rate | Prensa</a:t>
            </a:r>
          </a:p>
        </p:txBody>
      </p:sp>
      <p:graphicFrame>
        <p:nvGraphicFramePr>
          <p:cNvPr id="6" name="Chart Placeholder 5">
            <a:extLst>
              <a:ext uri="{FF2B5EF4-FFF2-40B4-BE49-F238E27FC236}">
                <a16:creationId xmlns:a16="http://schemas.microsoft.com/office/drawing/2014/main" id="{20D3A18B-B639-451B-89EB-052B21F30964}"/>
              </a:ext>
            </a:extLst>
          </p:cNvPr>
          <p:cNvGraphicFramePr>
            <a:graphicFrameLocks noGrp="1"/>
          </p:cNvGraphicFramePr>
          <p:nvPr>
            <p:ph type="chart" sz="quarter" idx="13"/>
            <p:extLst>
              <p:ext uri="{D42A27DB-BD31-4B8C-83A1-F6EECF244321}">
                <p14:modId xmlns:p14="http://schemas.microsoft.com/office/powerpoint/2010/main" val="3888734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DD568D-BC97-4008-AE28-9905837021A9}"/>
              </a:ext>
            </a:extLst>
          </p:cNvPr>
          <p:cNvSpPr>
            <a:spLocks noGrp="1"/>
          </p:cNvSpPr>
          <p:nvPr>
            <p:ph type="body" sz="quarter" idx="14"/>
          </p:nvPr>
        </p:nvSpPr>
        <p:spPr/>
        <p:txBody>
          <a:bodyPr/>
          <a:lstStyle/>
          <a:p>
            <a:r>
              <a:rPr lang="en-US"/>
              <a:t>09/02/2021 - 09/08/2021</a:t>
            </a:r>
          </a:p>
        </p:txBody>
      </p:sp>
      <p:sp>
        <p:nvSpPr>
          <p:cNvPr id="5" name="Footer Placeholder 4">
            <a:extLst>
              <a:ext uri="{FF2B5EF4-FFF2-40B4-BE49-F238E27FC236}">
                <a16:creationId xmlns:a16="http://schemas.microsoft.com/office/drawing/2014/main" id="{AE92C76B-6DE0-4688-8327-4DB7005E56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3542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D34D3-175B-48BA-8224-EA03393F7619}"/>
              </a:ext>
            </a:extLst>
          </p:cNvPr>
          <p:cNvSpPr>
            <a:spLocks noGrp="1"/>
          </p:cNvSpPr>
          <p:nvPr>
            <p:ph type="title"/>
          </p:nvPr>
        </p:nvSpPr>
        <p:spPr/>
        <p:txBody>
          <a:bodyPr/>
          <a:lstStyle/>
          <a:p>
            <a:r>
              <a:rPr lang="en-US"/>
              <a:t>Instagram Organic Reach By Weekday | Prensa</a:t>
            </a:r>
          </a:p>
        </p:txBody>
      </p:sp>
      <p:graphicFrame>
        <p:nvGraphicFramePr>
          <p:cNvPr id="6" name="Chart Placeholder 5">
            <a:extLst>
              <a:ext uri="{FF2B5EF4-FFF2-40B4-BE49-F238E27FC236}">
                <a16:creationId xmlns:a16="http://schemas.microsoft.com/office/drawing/2014/main" id="{ABFC20BC-4E40-42E9-96A1-6A4C2C95426D}"/>
              </a:ext>
            </a:extLst>
          </p:cNvPr>
          <p:cNvGraphicFramePr>
            <a:graphicFrameLocks noGrp="1"/>
          </p:cNvGraphicFramePr>
          <p:nvPr>
            <p:ph type="chart" sz="quarter" idx="13"/>
            <p:extLst>
              <p:ext uri="{D42A27DB-BD31-4B8C-83A1-F6EECF244321}">
                <p14:modId xmlns:p14="http://schemas.microsoft.com/office/powerpoint/2010/main" val="3242876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31A832-92B2-4F31-A794-E2DAD1F0118F}"/>
              </a:ext>
            </a:extLst>
          </p:cNvPr>
          <p:cNvSpPr>
            <a:spLocks noGrp="1"/>
          </p:cNvSpPr>
          <p:nvPr>
            <p:ph type="body" sz="quarter" idx="14"/>
          </p:nvPr>
        </p:nvSpPr>
        <p:spPr/>
        <p:txBody>
          <a:bodyPr/>
          <a:lstStyle/>
          <a:p>
            <a:r>
              <a:rPr lang="en-US"/>
              <a:t>09/02/2021 - 09/08/2021</a:t>
            </a:r>
          </a:p>
        </p:txBody>
      </p:sp>
      <p:sp>
        <p:nvSpPr>
          <p:cNvPr id="5" name="Footer Placeholder 4">
            <a:extLst>
              <a:ext uri="{FF2B5EF4-FFF2-40B4-BE49-F238E27FC236}">
                <a16:creationId xmlns:a16="http://schemas.microsoft.com/office/drawing/2014/main" id="{388B29D4-5E12-488A-86E4-05E0544318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4992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7A5EE-AE38-4E36-91D2-58E07FEA51E1}"/>
              </a:ext>
            </a:extLst>
          </p:cNvPr>
          <p:cNvSpPr>
            <a:spLocks noGrp="1"/>
          </p:cNvSpPr>
          <p:nvPr>
            <p:ph type="title"/>
          </p:nvPr>
        </p:nvSpPr>
        <p:spPr/>
        <p:txBody>
          <a:bodyPr/>
          <a:lstStyle/>
          <a:p>
            <a:r>
              <a:rPr lang="en-US"/>
              <a:t>Instagram Followers Online by Time | Prensa</a:t>
            </a:r>
          </a:p>
        </p:txBody>
      </p:sp>
      <p:graphicFrame>
        <p:nvGraphicFramePr>
          <p:cNvPr id="6" name="Chart Placeholder 5">
            <a:extLst>
              <a:ext uri="{FF2B5EF4-FFF2-40B4-BE49-F238E27FC236}">
                <a16:creationId xmlns:a16="http://schemas.microsoft.com/office/drawing/2014/main" id="{BB966307-EB72-44E6-8C36-144D9995AB70}"/>
              </a:ext>
            </a:extLst>
          </p:cNvPr>
          <p:cNvGraphicFramePr>
            <a:graphicFrameLocks noGrp="1"/>
          </p:cNvGraphicFramePr>
          <p:nvPr>
            <p:ph type="chart" sz="quarter" idx="13"/>
            <p:extLst>
              <p:ext uri="{D42A27DB-BD31-4B8C-83A1-F6EECF244321}">
                <p14:modId xmlns:p14="http://schemas.microsoft.com/office/powerpoint/2010/main" val="3546456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99534D-26D1-448B-9CA2-C18BB463D721}"/>
              </a:ext>
            </a:extLst>
          </p:cNvPr>
          <p:cNvSpPr>
            <a:spLocks noGrp="1"/>
          </p:cNvSpPr>
          <p:nvPr>
            <p:ph type="body" sz="quarter" idx="14"/>
          </p:nvPr>
        </p:nvSpPr>
        <p:spPr/>
        <p:txBody>
          <a:bodyPr/>
          <a:lstStyle/>
          <a:p>
            <a:r>
              <a:rPr lang="en-US"/>
              <a:t>09/02/2021 - 09/08/2021</a:t>
            </a:r>
          </a:p>
        </p:txBody>
      </p:sp>
      <p:sp>
        <p:nvSpPr>
          <p:cNvPr id="5" name="Footer Placeholder 4">
            <a:extLst>
              <a:ext uri="{FF2B5EF4-FFF2-40B4-BE49-F238E27FC236}">
                <a16:creationId xmlns:a16="http://schemas.microsoft.com/office/drawing/2014/main" id="{4411C2BE-B7A5-42C8-B55D-2D103C7008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5239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AE72A-8B2D-43CD-B624-194A934EDD57}"/>
              </a:ext>
            </a:extLst>
          </p:cNvPr>
          <p:cNvSpPr>
            <a:spLocks noGrp="1"/>
          </p:cNvSpPr>
          <p:nvPr>
            <p:ph type="title"/>
          </p:nvPr>
        </p:nvSpPr>
        <p:spPr/>
        <p:txBody>
          <a:bodyPr/>
          <a:lstStyle/>
          <a:p>
            <a:r>
              <a:rPr lang="en-US"/>
              <a:t>Instagram Organic Reach by Post Type  | Prensa</a:t>
            </a:r>
          </a:p>
        </p:txBody>
      </p:sp>
      <p:graphicFrame>
        <p:nvGraphicFramePr>
          <p:cNvPr id="6" name="Chart Placeholder 5">
            <a:extLst>
              <a:ext uri="{FF2B5EF4-FFF2-40B4-BE49-F238E27FC236}">
                <a16:creationId xmlns:a16="http://schemas.microsoft.com/office/drawing/2014/main" id="{80BD0825-3C38-49B1-92AF-C254186BB9B5}"/>
              </a:ext>
            </a:extLst>
          </p:cNvPr>
          <p:cNvGraphicFramePr>
            <a:graphicFrameLocks noGrp="1"/>
          </p:cNvGraphicFramePr>
          <p:nvPr>
            <p:ph type="chart" sz="quarter" idx="13"/>
            <p:extLst>
              <p:ext uri="{D42A27DB-BD31-4B8C-83A1-F6EECF244321}">
                <p14:modId xmlns:p14="http://schemas.microsoft.com/office/powerpoint/2010/main" val="600184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7EC44B-0ACD-49C4-B299-040C180DA857}"/>
              </a:ext>
            </a:extLst>
          </p:cNvPr>
          <p:cNvSpPr>
            <a:spLocks noGrp="1"/>
          </p:cNvSpPr>
          <p:nvPr>
            <p:ph type="body" sz="quarter" idx="14"/>
          </p:nvPr>
        </p:nvSpPr>
        <p:spPr/>
        <p:txBody>
          <a:bodyPr/>
          <a:lstStyle/>
          <a:p>
            <a:r>
              <a:rPr lang="en-US"/>
              <a:t>09/02/2021 - 09/08/2021</a:t>
            </a:r>
          </a:p>
        </p:txBody>
      </p:sp>
      <p:sp>
        <p:nvSpPr>
          <p:cNvPr id="5" name="Footer Placeholder 4">
            <a:extLst>
              <a:ext uri="{FF2B5EF4-FFF2-40B4-BE49-F238E27FC236}">
                <a16:creationId xmlns:a16="http://schemas.microsoft.com/office/drawing/2014/main" id="{F7B31049-F996-45F1-9B8E-E82C4FC36A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5586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4FE09-54B3-400B-AAC0-FC6EDE7F4B95}"/>
              </a:ext>
            </a:extLst>
          </p:cNvPr>
          <p:cNvSpPr>
            <a:spLocks noGrp="1"/>
          </p:cNvSpPr>
          <p:nvPr>
            <p:ph type="title"/>
          </p:nvPr>
        </p:nvSpPr>
        <p:spPr/>
        <p:txBody>
          <a:bodyPr/>
          <a:lstStyle/>
          <a:p>
            <a:r>
              <a:rPr lang="en-US"/>
              <a:t>Instagram Reach | Prensa</a:t>
            </a:r>
          </a:p>
        </p:txBody>
      </p:sp>
      <p:graphicFrame>
        <p:nvGraphicFramePr>
          <p:cNvPr id="6" name="Chart Placeholder 5">
            <a:extLst>
              <a:ext uri="{FF2B5EF4-FFF2-40B4-BE49-F238E27FC236}">
                <a16:creationId xmlns:a16="http://schemas.microsoft.com/office/drawing/2014/main" id="{AE289BCB-7D72-43EF-BDF5-051C29D083BA}"/>
              </a:ext>
            </a:extLst>
          </p:cNvPr>
          <p:cNvGraphicFramePr>
            <a:graphicFrameLocks noGrp="1"/>
          </p:cNvGraphicFramePr>
          <p:nvPr>
            <p:ph type="chart" sz="quarter" idx="13"/>
            <p:extLst>
              <p:ext uri="{D42A27DB-BD31-4B8C-83A1-F6EECF244321}">
                <p14:modId xmlns:p14="http://schemas.microsoft.com/office/powerpoint/2010/main" val="1554691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42B072-640F-47A1-AF87-3F53DE0F3EC6}"/>
              </a:ext>
            </a:extLst>
          </p:cNvPr>
          <p:cNvSpPr>
            <a:spLocks noGrp="1"/>
          </p:cNvSpPr>
          <p:nvPr>
            <p:ph type="body" sz="quarter" idx="14"/>
          </p:nvPr>
        </p:nvSpPr>
        <p:spPr/>
        <p:txBody>
          <a:bodyPr/>
          <a:lstStyle/>
          <a:p>
            <a:r>
              <a:rPr lang="en-US"/>
              <a:t>09/02/2021 - 09/08/2021</a:t>
            </a:r>
          </a:p>
        </p:txBody>
      </p:sp>
      <p:sp>
        <p:nvSpPr>
          <p:cNvPr id="5" name="Footer Placeholder 4">
            <a:extLst>
              <a:ext uri="{FF2B5EF4-FFF2-40B4-BE49-F238E27FC236}">
                <a16:creationId xmlns:a16="http://schemas.microsoft.com/office/drawing/2014/main" id="{207610ED-D4D1-40F1-9836-E161EE01B0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1884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3A87D-50AD-4D16-A2AD-B8B38221906E}"/>
              </a:ext>
            </a:extLst>
          </p:cNvPr>
          <p:cNvSpPr>
            <a:spLocks noGrp="1"/>
          </p:cNvSpPr>
          <p:nvPr>
            <p:ph type="title"/>
          </p:nvPr>
        </p:nvSpPr>
        <p:spPr/>
        <p:txBody>
          <a:bodyPr/>
          <a:lstStyle/>
          <a:p>
            <a:r>
              <a:rPr lang="en-US"/>
              <a:t>Instagram Interaction Rate By Post Type | Prensa</a:t>
            </a:r>
          </a:p>
        </p:txBody>
      </p:sp>
      <p:graphicFrame>
        <p:nvGraphicFramePr>
          <p:cNvPr id="6" name="Chart Placeholder 5">
            <a:extLst>
              <a:ext uri="{FF2B5EF4-FFF2-40B4-BE49-F238E27FC236}">
                <a16:creationId xmlns:a16="http://schemas.microsoft.com/office/drawing/2014/main" id="{AB5CB501-9F21-499D-9EB6-A5749DEED5B2}"/>
              </a:ext>
            </a:extLst>
          </p:cNvPr>
          <p:cNvGraphicFramePr>
            <a:graphicFrameLocks noGrp="1"/>
          </p:cNvGraphicFramePr>
          <p:nvPr>
            <p:ph type="chart" sz="quarter" idx="13"/>
            <p:extLst>
              <p:ext uri="{D42A27DB-BD31-4B8C-83A1-F6EECF244321}">
                <p14:modId xmlns:p14="http://schemas.microsoft.com/office/powerpoint/2010/main" val="3110449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DF0DA8-D750-40A7-9A0D-853F0F2A515F}"/>
              </a:ext>
            </a:extLst>
          </p:cNvPr>
          <p:cNvSpPr>
            <a:spLocks noGrp="1"/>
          </p:cNvSpPr>
          <p:nvPr>
            <p:ph type="body" sz="quarter" idx="14"/>
          </p:nvPr>
        </p:nvSpPr>
        <p:spPr/>
        <p:txBody>
          <a:bodyPr/>
          <a:lstStyle/>
          <a:p>
            <a:r>
              <a:rPr lang="en-US"/>
              <a:t>09/02/2021 - 09/08/2021</a:t>
            </a:r>
          </a:p>
        </p:txBody>
      </p:sp>
      <p:sp>
        <p:nvSpPr>
          <p:cNvPr id="5" name="Footer Placeholder 4">
            <a:extLst>
              <a:ext uri="{FF2B5EF4-FFF2-40B4-BE49-F238E27FC236}">
                <a16:creationId xmlns:a16="http://schemas.microsoft.com/office/drawing/2014/main" id="{576D6E12-2C53-434A-8F58-38CC6F4E5A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7738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72F74-DF0E-4400-93AE-8EC2A0DEBC28}"/>
              </a:ext>
            </a:extLst>
          </p:cNvPr>
          <p:cNvSpPr>
            <a:spLocks noGrp="1"/>
          </p:cNvSpPr>
          <p:nvPr>
            <p:ph type="title"/>
          </p:nvPr>
        </p:nvSpPr>
        <p:spPr/>
        <p:txBody>
          <a:bodyPr/>
          <a:lstStyle/>
          <a:p>
            <a:r>
              <a:rPr lang="en-US"/>
              <a:t>Instagram Followers Total | Prensa</a:t>
            </a:r>
          </a:p>
        </p:txBody>
      </p:sp>
      <p:graphicFrame>
        <p:nvGraphicFramePr>
          <p:cNvPr id="6" name="Chart Placeholder 5">
            <a:extLst>
              <a:ext uri="{FF2B5EF4-FFF2-40B4-BE49-F238E27FC236}">
                <a16:creationId xmlns:a16="http://schemas.microsoft.com/office/drawing/2014/main" id="{F1561A53-BEB1-492F-84F7-8CB8196C0288}"/>
              </a:ext>
            </a:extLst>
          </p:cNvPr>
          <p:cNvGraphicFramePr>
            <a:graphicFrameLocks noGrp="1"/>
          </p:cNvGraphicFramePr>
          <p:nvPr>
            <p:ph type="chart" sz="quarter" idx="13"/>
            <p:extLst>
              <p:ext uri="{D42A27DB-BD31-4B8C-83A1-F6EECF244321}">
                <p14:modId xmlns:p14="http://schemas.microsoft.com/office/powerpoint/2010/main" val="3695266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AE9A3A-206B-40FA-9838-92E337EB3A48}"/>
              </a:ext>
            </a:extLst>
          </p:cNvPr>
          <p:cNvSpPr>
            <a:spLocks noGrp="1"/>
          </p:cNvSpPr>
          <p:nvPr>
            <p:ph type="body" sz="quarter" idx="14"/>
          </p:nvPr>
        </p:nvSpPr>
        <p:spPr/>
        <p:txBody>
          <a:bodyPr/>
          <a:lstStyle/>
          <a:p>
            <a:r>
              <a:rPr lang="en-US"/>
              <a:t>09/02/2021 - 09/08/2021</a:t>
            </a:r>
          </a:p>
        </p:txBody>
      </p:sp>
      <p:sp>
        <p:nvSpPr>
          <p:cNvPr id="5" name="Footer Placeholder 4">
            <a:extLst>
              <a:ext uri="{FF2B5EF4-FFF2-40B4-BE49-F238E27FC236}">
                <a16:creationId xmlns:a16="http://schemas.microsoft.com/office/drawing/2014/main" id="{61824086-D6F5-472C-8589-3D6AEA8B6D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5709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F33C-CE4E-4ACF-8A77-A3FF51BA3211}"/>
              </a:ext>
            </a:extLst>
          </p:cNvPr>
          <p:cNvSpPr>
            <a:spLocks noGrp="1"/>
          </p:cNvSpPr>
          <p:nvPr>
            <p:ph type="title"/>
          </p:nvPr>
        </p:nvSpPr>
        <p:spPr/>
        <p:txBody>
          <a:bodyPr/>
          <a:lstStyle/>
          <a:p>
            <a:r>
              <a:rPr lang="fr-FR"/>
              <a:t>Instagram Average Interactions Per Post | Prensa</a:t>
            </a:r>
            <a:endParaRPr lang="en-US"/>
          </a:p>
        </p:txBody>
      </p:sp>
      <p:graphicFrame>
        <p:nvGraphicFramePr>
          <p:cNvPr id="6" name="Chart Placeholder 5">
            <a:extLst>
              <a:ext uri="{FF2B5EF4-FFF2-40B4-BE49-F238E27FC236}">
                <a16:creationId xmlns:a16="http://schemas.microsoft.com/office/drawing/2014/main" id="{F1665D98-8E2E-454A-B5A5-94C2BFD97DB3}"/>
              </a:ext>
            </a:extLst>
          </p:cNvPr>
          <p:cNvGraphicFramePr>
            <a:graphicFrameLocks noGrp="1"/>
          </p:cNvGraphicFramePr>
          <p:nvPr>
            <p:ph type="chart" sz="quarter" idx="13"/>
            <p:extLst>
              <p:ext uri="{D42A27DB-BD31-4B8C-83A1-F6EECF244321}">
                <p14:modId xmlns:p14="http://schemas.microsoft.com/office/powerpoint/2010/main" val="3386411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6690D4-1592-4E00-B23C-E335153B421D}"/>
              </a:ext>
            </a:extLst>
          </p:cNvPr>
          <p:cNvSpPr>
            <a:spLocks noGrp="1"/>
          </p:cNvSpPr>
          <p:nvPr>
            <p:ph type="body" sz="quarter" idx="14"/>
          </p:nvPr>
        </p:nvSpPr>
        <p:spPr/>
        <p:txBody>
          <a:bodyPr/>
          <a:lstStyle/>
          <a:p>
            <a:r>
              <a:rPr lang="en-US"/>
              <a:t>09/02/2021 - 09/08/2021</a:t>
            </a:r>
          </a:p>
        </p:txBody>
      </p:sp>
      <p:sp>
        <p:nvSpPr>
          <p:cNvPr id="5" name="Footer Placeholder 4">
            <a:extLst>
              <a:ext uri="{FF2B5EF4-FFF2-40B4-BE49-F238E27FC236}">
                <a16:creationId xmlns:a16="http://schemas.microsoft.com/office/drawing/2014/main" id="{3B99D85F-1DBE-4BB4-ACDA-F6F54EB018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4470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056C9-3926-47D3-A918-5060D8203DAB}"/>
              </a:ext>
            </a:extLst>
          </p:cNvPr>
          <p:cNvSpPr>
            <a:spLocks noGrp="1"/>
          </p:cNvSpPr>
          <p:nvPr>
            <p:ph type="title"/>
          </p:nvPr>
        </p:nvSpPr>
        <p:spPr/>
        <p:txBody>
          <a:bodyPr/>
          <a:lstStyle/>
          <a:p>
            <a:r>
              <a:rPr lang="en-US"/>
              <a:t>Instagram Gained Followers | Prensa</a:t>
            </a:r>
          </a:p>
        </p:txBody>
      </p:sp>
      <p:graphicFrame>
        <p:nvGraphicFramePr>
          <p:cNvPr id="6" name="Chart Placeholder 5">
            <a:extLst>
              <a:ext uri="{FF2B5EF4-FFF2-40B4-BE49-F238E27FC236}">
                <a16:creationId xmlns:a16="http://schemas.microsoft.com/office/drawing/2014/main" id="{5759C594-CB0C-43DE-93AA-EFB86CC9EFD9}"/>
              </a:ext>
            </a:extLst>
          </p:cNvPr>
          <p:cNvGraphicFramePr>
            <a:graphicFrameLocks noGrp="1"/>
          </p:cNvGraphicFramePr>
          <p:nvPr>
            <p:ph type="chart" sz="quarter" idx="13"/>
            <p:extLst>
              <p:ext uri="{D42A27DB-BD31-4B8C-83A1-F6EECF244321}">
                <p14:modId xmlns:p14="http://schemas.microsoft.com/office/powerpoint/2010/main" val="2805218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94C078-77ED-4471-90FC-85FB5FE72371}"/>
              </a:ext>
            </a:extLst>
          </p:cNvPr>
          <p:cNvSpPr>
            <a:spLocks noGrp="1"/>
          </p:cNvSpPr>
          <p:nvPr>
            <p:ph type="body" sz="quarter" idx="14"/>
          </p:nvPr>
        </p:nvSpPr>
        <p:spPr/>
        <p:txBody>
          <a:bodyPr/>
          <a:lstStyle/>
          <a:p>
            <a:r>
              <a:rPr lang="en-US"/>
              <a:t>09/02/2021 - 09/08/2021</a:t>
            </a:r>
          </a:p>
        </p:txBody>
      </p:sp>
      <p:sp>
        <p:nvSpPr>
          <p:cNvPr id="5" name="Footer Placeholder 4">
            <a:extLst>
              <a:ext uri="{FF2B5EF4-FFF2-40B4-BE49-F238E27FC236}">
                <a16:creationId xmlns:a16="http://schemas.microsoft.com/office/drawing/2014/main" id="{2D9182E1-CCA4-4E4F-A3C5-7E1793B3A6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1787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6D704-BD37-459E-BD52-DB0166A3348C}"/>
              </a:ext>
            </a:extLst>
          </p:cNvPr>
          <p:cNvSpPr>
            <a:spLocks noGrp="1"/>
          </p:cNvSpPr>
          <p:nvPr>
            <p:ph type="title"/>
          </p:nvPr>
        </p:nvSpPr>
        <p:spPr/>
        <p:txBody>
          <a:bodyPr/>
          <a:lstStyle/>
          <a:p>
            <a:r>
              <a:rPr lang="en-US"/>
              <a:t>Instagram Interactions Distribution | Prensa</a:t>
            </a:r>
          </a:p>
        </p:txBody>
      </p:sp>
      <p:graphicFrame>
        <p:nvGraphicFramePr>
          <p:cNvPr id="6" name="Chart Placeholder 5">
            <a:extLst>
              <a:ext uri="{FF2B5EF4-FFF2-40B4-BE49-F238E27FC236}">
                <a16:creationId xmlns:a16="http://schemas.microsoft.com/office/drawing/2014/main" id="{4009563C-165B-4377-8D3E-547BD2484604}"/>
              </a:ext>
            </a:extLst>
          </p:cNvPr>
          <p:cNvGraphicFramePr>
            <a:graphicFrameLocks noGrp="1"/>
          </p:cNvGraphicFramePr>
          <p:nvPr>
            <p:ph type="chart" sz="quarter" idx="13"/>
            <p:extLst>
              <p:ext uri="{D42A27DB-BD31-4B8C-83A1-F6EECF244321}">
                <p14:modId xmlns:p14="http://schemas.microsoft.com/office/powerpoint/2010/main" val="2584273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8903F7-C5A3-4059-864E-458C9D266D86}"/>
              </a:ext>
            </a:extLst>
          </p:cNvPr>
          <p:cNvSpPr>
            <a:spLocks noGrp="1"/>
          </p:cNvSpPr>
          <p:nvPr>
            <p:ph type="body" sz="quarter" idx="14"/>
          </p:nvPr>
        </p:nvSpPr>
        <p:spPr/>
        <p:txBody>
          <a:bodyPr/>
          <a:lstStyle/>
          <a:p>
            <a:r>
              <a:rPr lang="en-US"/>
              <a:t>09/02/2021 - 09/08/2021</a:t>
            </a:r>
          </a:p>
        </p:txBody>
      </p:sp>
      <p:sp>
        <p:nvSpPr>
          <p:cNvPr id="5" name="Footer Placeholder 4">
            <a:extLst>
              <a:ext uri="{FF2B5EF4-FFF2-40B4-BE49-F238E27FC236}">
                <a16:creationId xmlns:a16="http://schemas.microsoft.com/office/drawing/2014/main" id="{61D300C7-CB22-4EB5-BBC4-5CA88E8770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7205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4B089-7A27-497C-8746-BAE6CCBC0AC3}"/>
              </a:ext>
            </a:extLst>
          </p:cNvPr>
          <p:cNvSpPr>
            <a:spLocks noGrp="1"/>
          </p:cNvSpPr>
          <p:nvPr>
            <p:ph type="title"/>
          </p:nvPr>
        </p:nvSpPr>
        <p:spPr/>
        <p:txBody>
          <a:bodyPr/>
          <a:lstStyle/>
          <a:p>
            <a:r>
              <a:rPr lang="en-US"/>
              <a:t>Instagram Posts Table | Prensa - 1 of 10</a:t>
            </a:r>
          </a:p>
        </p:txBody>
      </p:sp>
      <p:graphicFrame>
        <p:nvGraphicFramePr>
          <p:cNvPr id="5" name="Table Placeholder 4">
            <a:extLst>
              <a:ext uri="{FF2B5EF4-FFF2-40B4-BE49-F238E27FC236}">
                <a16:creationId xmlns:a16="http://schemas.microsoft.com/office/drawing/2014/main" id="{779E7931-A367-4BAE-BF69-2FF13E16A4AB}"/>
              </a:ext>
            </a:extLst>
          </p:cNvPr>
          <p:cNvGraphicFramePr>
            <a:graphicFrameLocks noGrp="1"/>
          </p:cNvGraphicFramePr>
          <p:nvPr>
            <p:ph type="tbl" sz="quarter" idx="13"/>
            <p:extLst>
              <p:ext uri="{D42A27DB-BD31-4B8C-83A1-F6EECF244321}">
                <p14:modId xmlns:p14="http://schemas.microsoft.com/office/powerpoint/2010/main" val="2491761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54738047"/>
                    </a:ext>
                  </a:extLst>
                </a:gridCol>
                <a:gridCol w="987552">
                  <a:extLst>
                    <a:ext uri="{9D8B030D-6E8A-4147-A177-3AD203B41FA5}">
                      <a16:colId xmlns:a16="http://schemas.microsoft.com/office/drawing/2014/main" val="2207051267"/>
                    </a:ext>
                  </a:extLst>
                </a:gridCol>
                <a:gridCol w="987552">
                  <a:extLst>
                    <a:ext uri="{9D8B030D-6E8A-4147-A177-3AD203B41FA5}">
                      <a16:colId xmlns:a16="http://schemas.microsoft.com/office/drawing/2014/main" val="3077420402"/>
                    </a:ext>
                  </a:extLst>
                </a:gridCol>
                <a:gridCol w="987552">
                  <a:extLst>
                    <a:ext uri="{9D8B030D-6E8A-4147-A177-3AD203B41FA5}">
                      <a16:colId xmlns:a16="http://schemas.microsoft.com/office/drawing/2014/main" val="2605202470"/>
                    </a:ext>
                  </a:extLst>
                </a:gridCol>
                <a:gridCol w="987552">
                  <a:extLst>
                    <a:ext uri="{9D8B030D-6E8A-4147-A177-3AD203B41FA5}">
                      <a16:colId xmlns:a16="http://schemas.microsoft.com/office/drawing/2014/main" val="959279867"/>
                    </a:ext>
                  </a:extLst>
                </a:gridCol>
                <a:gridCol w="987552">
                  <a:extLst>
                    <a:ext uri="{9D8B030D-6E8A-4147-A177-3AD203B41FA5}">
                      <a16:colId xmlns:a16="http://schemas.microsoft.com/office/drawing/2014/main" val="1185644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5831496"/>
                  </a:ext>
                </a:extLst>
              </a:tr>
            </a:tbl>
          </a:graphicData>
        </a:graphic>
      </p:graphicFrame>
      <p:sp>
        <p:nvSpPr>
          <p:cNvPr id="4" name="Text Placeholder 3">
            <a:extLst>
              <a:ext uri="{FF2B5EF4-FFF2-40B4-BE49-F238E27FC236}">
                <a16:creationId xmlns:a16="http://schemas.microsoft.com/office/drawing/2014/main" id="{921C5912-7AFC-452A-A28B-CB761E798C3E}"/>
              </a:ext>
            </a:extLst>
          </p:cNvPr>
          <p:cNvSpPr>
            <a:spLocks noGrp="1"/>
          </p:cNvSpPr>
          <p:nvPr>
            <p:ph type="body" sz="quarter" idx="14"/>
          </p:nvPr>
        </p:nvSpPr>
        <p:spPr/>
        <p:txBody>
          <a:bodyPr/>
          <a:lstStyle/>
          <a:p>
            <a:r>
              <a:rPr lang="en-US"/>
              <a:t>09/02/2021 - 09/08/2021</a:t>
            </a:r>
          </a:p>
        </p:txBody>
      </p:sp>
    </p:spTree>
    <p:extLst>
      <p:ext uri="{BB962C8B-B14F-4D97-AF65-F5344CB8AC3E}">
        <p14:creationId xmlns:p14="http://schemas.microsoft.com/office/powerpoint/2010/main" val="1119302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1C597-79C5-4CA4-875C-C824A48DEFD1}"/>
              </a:ext>
            </a:extLst>
          </p:cNvPr>
          <p:cNvSpPr>
            <a:spLocks noGrp="1"/>
          </p:cNvSpPr>
          <p:nvPr>
            <p:ph type="title"/>
          </p:nvPr>
        </p:nvSpPr>
        <p:spPr/>
        <p:txBody>
          <a:bodyPr/>
          <a:lstStyle/>
          <a:p>
            <a:r>
              <a:rPr lang="en-US"/>
              <a:t>Instagram Posts Table | Prensa - 2 of 10</a:t>
            </a:r>
          </a:p>
        </p:txBody>
      </p:sp>
      <p:graphicFrame>
        <p:nvGraphicFramePr>
          <p:cNvPr id="5" name="Table Placeholder 4">
            <a:extLst>
              <a:ext uri="{FF2B5EF4-FFF2-40B4-BE49-F238E27FC236}">
                <a16:creationId xmlns:a16="http://schemas.microsoft.com/office/drawing/2014/main" id="{0FCFDA4F-6E30-4FDA-801F-E0C2BA9DA0CE}"/>
              </a:ext>
            </a:extLst>
          </p:cNvPr>
          <p:cNvGraphicFramePr>
            <a:graphicFrameLocks noGrp="1"/>
          </p:cNvGraphicFramePr>
          <p:nvPr>
            <p:ph type="tbl" sz="quarter" idx="13"/>
            <p:extLst>
              <p:ext uri="{D42A27DB-BD31-4B8C-83A1-F6EECF244321}">
                <p14:modId xmlns:p14="http://schemas.microsoft.com/office/powerpoint/2010/main" val="2661001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22578560"/>
                    </a:ext>
                  </a:extLst>
                </a:gridCol>
                <a:gridCol w="987552">
                  <a:extLst>
                    <a:ext uri="{9D8B030D-6E8A-4147-A177-3AD203B41FA5}">
                      <a16:colId xmlns:a16="http://schemas.microsoft.com/office/drawing/2014/main" val="1852526212"/>
                    </a:ext>
                  </a:extLst>
                </a:gridCol>
                <a:gridCol w="987552">
                  <a:extLst>
                    <a:ext uri="{9D8B030D-6E8A-4147-A177-3AD203B41FA5}">
                      <a16:colId xmlns:a16="http://schemas.microsoft.com/office/drawing/2014/main" val="1093282435"/>
                    </a:ext>
                  </a:extLst>
                </a:gridCol>
                <a:gridCol w="987552">
                  <a:extLst>
                    <a:ext uri="{9D8B030D-6E8A-4147-A177-3AD203B41FA5}">
                      <a16:colId xmlns:a16="http://schemas.microsoft.com/office/drawing/2014/main" val="222718098"/>
                    </a:ext>
                  </a:extLst>
                </a:gridCol>
                <a:gridCol w="987552">
                  <a:extLst>
                    <a:ext uri="{9D8B030D-6E8A-4147-A177-3AD203B41FA5}">
                      <a16:colId xmlns:a16="http://schemas.microsoft.com/office/drawing/2014/main" val="1213312122"/>
                    </a:ext>
                  </a:extLst>
                </a:gridCol>
                <a:gridCol w="987552">
                  <a:extLst>
                    <a:ext uri="{9D8B030D-6E8A-4147-A177-3AD203B41FA5}">
                      <a16:colId xmlns:a16="http://schemas.microsoft.com/office/drawing/2014/main" val="1808683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596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unisinuoficial - 2021-09-08 22:24:34</a:t>
                      </a:r>
                      <a:r>
                        <a:rPr kumimoji="0" lang="es-ES" sz="1000" b="0" i="0" u="none" strike="noStrike" kern="1200" cap="none" spc="0" normalizeH="0" baseline="0" noProof="0">
                          <a:ln>
                            <a:noFill/>
                          </a:ln>
                          <a:solidFill>
                            <a:prstClr val="black"/>
                          </a:solidFill>
                          <a:effectLst/>
                          <a:uLnTx/>
                          <a:uFillTx/>
                          <a:latin typeface="+mn-lt"/>
                          <a:ea typeface="+mn-ea"/>
                          <a:cs typeface="+mn-cs"/>
                        </a:rPr>
                        <a:t>
 La Universidad del Sinú - Elías Bechara Zainúm, en cabeza de nuestra rectora de sede, doctora Adriana Suárez de Lacouture, busca generar espacios de articulación entre la Universidad, el gobierno y los empresarios de la Región para trabajar conjuntamente en los retos y necesidades que afrontan el sector productivo y la sociedad en general, desde el ámbito de la ingeniería, en el departamento de Córdoba.
Al encuentro en nuestra Alma Máter asistieron el secretario de Infraestructura de Montería, doctor Germán Enrique Quintero Mendoza; la gerente de Livicar SAS, doctora Adriana Salleg Barrera; la delegada de Comfacor, doctora María Cristina Panopio Rendón, y el director de planta de central Hidroeléctrica Urrá, doctor Carlos Arturo Flórez.
De parte de la Universidad, también estuvieron presentes el decano de la Facultad de Ciencias e Ingenierías, doctor Frank Ibarra; la directora de Extensión y Proyección social, doctora Mimi Johana Parra, y el asesor jurídico de UniSinú, doctor Manuel Nule Rhenals.
inframonteria
comfacoroficial
urragenerador
#UniSinúEsNuestra
#UniSinú47Años
#QueEstaLlamaNoSeExtinga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09/13/2021 12:10:06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7375544"/>
                  </a:ext>
                </a:extLst>
              </a:tr>
            </a:tbl>
          </a:graphicData>
        </a:graphic>
      </p:graphicFrame>
      <p:sp>
        <p:nvSpPr>
          <p:cNvPr id="4" name="Text Placeholder 3">
            <a:extLst>
              <a:ext uri="{FF2B5EF4-FFF2-40B4-BE49-F238E27FC236}">
                <a16:creationId xmlns:a16="http://schemas.microsoft.com/office/drawing/2014/main" id="{52660E88-36D8-4039-931B-4A1DCE5673E5}"/>
              </a:ext>
            </a:extLst>
          </p:cNvPr>
          <p:cNvSpPr>
            <a:spLocks noGrp="1"/>
          </p:cNvSpPr>
          <p:nvPr>
            <p:ph type="body" sz="quarter" idx="14"/>
          </p:nvPr>
        </p:nvSpPr>
        <p:spPr/>
        <p:txBody>
          <a:bodyPr/>
          <a:lstStyle/>
          <a:p>
            <a:r>
              <a:rPr lang="en-US"/>
              <a:t>09/02/2021 - 09/08/2021</a:t>
            </a:r>
          </a:p>
        </p:txBody>
      </p:sp>
    </p:spTree>
    <p:extLst>
      <p:ext uri="{BB962C8B-B14F-4D97-AF65-F5344CB8AC3E}">
        <p14:creationId xmlns:p14="http://schemas.microsoft.com/office/powerpoint/2010/main" val="3497796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6B071-82BD-4F52-8A23-0B2048EBF2A0}"/>
              </a:ext>
            </a:extLst>
          </p:cNvPr>
          <p:cNvSpPr>
            <a:spLocks noGrp="1"/>
          </p:cNvSpPr>
          <p:nvPr>
            <p:ph type="title"/>
          </p:nvPr>
        </p:nvSpPr>
        <p:spPr/>
        <p:txBody>
          <a:bodyPr/>
          <a:lstStyle/>
          <a:p>
            <a:r>
              <a:rPr lang="en-US"/>
              <a:t>Instagram Posts Table | Prensa - 3 of 10</a:t>
            </a:r>
          </a:p>
        </p:txBody>
      </p:sp>
      <p:graphicFrame>
        <p:nvGraphicFramePr>
          <p:cNvPr id="5" name="Table Placeholder 4">
            <a:extLst>
              <a:ext uri="{FF2B5EF4-FFF2-40B4-BE49-F238E27FC236}">
                <a16:creationId xmlns:a16="http://schemas.microsoft.com/office/drawing/2014/main" id="{6AF515F5-DAA6-4C2F-834C-AB7A0564A8CF}"/>
              </a:ext>
            </a:extLst>
          </p:cNvPr>
          <p:cNvGraphicFramePr>
            <a:graphicFrameLocks noGrp="1"/>
          </p:cNvGraphicFramePr>
          <p:nvPr>
            <p:ph type="tbl" sz="quarter" idx="13"/>
            <p:extLst>
              <p:ext uri="{D42A27DB-BD31-4B8C-83A1-F6EECF244321}">
                <p14:modId xmlns:p14="http://schemas.microsoft.com/office/powerpoint/2010/main" val="3271826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07194574"/>
                    </a:ext>
                  </a:extLst>
                </a:gridCol>
                <a:gridCol w="987552">
                  <a:extLst>
                    <a:ext uri="{9D8B030D-6E8A-4147-A177-3AD203B41FA5}">
                      <a16:colId xmlns:a16="http://schemas.microsoft.com/office/drawing/2014/main" val="3480695804"/>
                    </a:ext>
                  </a:extLst>
                </a:gridCol>
                <a:gridCol w="987552">
                  <a:extLst>
                    <a:ext uri="{9D8B030D-6E8A-4147-A177-3AD203B41FA5}">
                      <a16:colId xmlns:a16="http://schemas.microsoft.com/office/drawing/2014/main" val="2662730364"/>
                    </a:ext>
                  </a:extLst>
                </a:gridCol>
                <a:gridCol w="987552">
                  <a:extLst>
                    <a:ext uri="{9D8B030D-6E8A-4147-A177-3AD203B41FA5}">
                      <a16:colId xmlns:a16="http://schemas.microsoft.com/office/drawing/2014/main" val="2629270796"/>
                    </a:ext>
                  </a:extLst>
                </a:gridCol>
                <a:gridCol w="987552">
                  <a:extLst>
                    <a:ext uri="{9D8B030D-6E8A-4147-A177-3AD203B41FA5}">
                      <a16:colId xmlns:a16="http://schemas.microsoft.com/office/drawing/2014/main" val="1336337278"/>
                    </a:ext>
                  </a:extLst>
                </a:gridCol>
                <a:gridCol w="987552">
                  <a:extLst>
                    <a:ext uri="{9D8B030D-6E8A-4147-A177-3AD203B41FA5}">
                      <a16:colId xmlns:a16="http://schemas.microsoft.com/office/drawing/2014/main" val="483137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6960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unisinuoficial - 2021-09-07 17:47:15</a:t>
                      </a:r>
                      <a:r>
                        <a:rPr kumimoji="0" lang="en-US" sz="1000" b="0" i="0" u="none" strike="noStrike" kern="1200" cap="none" spc="0" normalizeH="0" baseline="0" noProof="0">
                          <a:ln>
                            <a:noFill/>
                          </a:ln>
                          <a:solidFill>
                            <a:prstClr val="black"/>
                          </a:solidFill>
                          <a:effectLst/>
                          <a:uLnTx/>
                          <a:uFillTx/>
                          <a:latin typeface="+mn-lt"/>
                          <a:ea typeface="+mn-ea"/>
                          <a:cs typeface="+mn-cs"/>
                        </a:rPr>
                        <a:t>
 Conoce algunas experiencias de nuestros egresados 👩🏻‍🎓📚
Yoleimis Cabrales, quien estudió Enfermería, comparte sus razones para elegir Unisinú.
¡Estudia con nosotros!
#EgresadosUniSinú
#UniSinúEsNuestra
#UniSinú47Años
#QueEstaLlamaNoSeExtinga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09/13/2021 12:10:06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00900117"/>
                  </a:ext>
                </a:extLst>
              </a:tr>
            </a:tbl>
          </a:graphicData>
        </a:graphic>
      </p:graphicFrame>
      <p:sp>
        <p:nvSpPr>
          <p:cNvPr id="4" name="Text Placeholder 3">
            <a:extLst>
              <a:ext uri="{FF2B5EF4-FFF2-40B4-BE49-F238E27FC236}">
                <a16:creationId xmlns:a16="http://schemas.microsoft.com/office/drawing/2014/main" id="{790F3494-20A4-4349-A022-B20B1AEA5708}"/>
              </a:ext>
            </a:extLst>
          </p:cNvPr>
          <p:cNvSpPr>
            <a:spLocks noGrp="1"/>
          </p:cNvSpPr>
          <p:nvPr>
            <p:ph type="body" sz="quarter" idx="14"/>
          </p:nvPr>
        </p:nvSpPr>
        <p:spPr/>
        <p:txBody>
          <a:bodyPr/>
          <a:lstStyle/>
          <a:p>
            <a:r>
              <a:rPr lang="en-US"/>
              <a:t>09/02/2021 - 09/08/2021</a:t>
            </a:r>
          </a:p>
        </p:txBody>
      </p:sp>
    </p:spTree>
    <p:extLst>
      <p:ext uri="{BB962C8B-B14F-4D97-AF65-F5344CB8AC3E}">
        <p14:creationId xmlns:p14="http://schemas.microsoft.com/office/powerpoint/2010/main" val="2521514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A65D6-71ED-4DED-AA1B-4A154A6C5616}"/>
              </a:ext>
            </a:extLst>
          </p:cNvPr>
          <p:cNvSpPr>
            <a:spLocks noGrp="1"/>
          </p:cNvSpPr>
          <p:nvPr>
            <p:ph type="title"/>
          </p:nvPr>
        </p:nvSpPr>
        <p:spPr/>
        <p:txBody>
          <a:bodyPr/>
          <a:lstStyle/>
          <a:p>
            <a:r>
              <a:rPr lang="en-US"/>
              <a:t>Instagram Posts Table | Prensa - 4 of 10</a:t>
            </a:r>
          </a:p>
        </p:txBody>
      </p:sp>
      <p:graphicFrame>
        <p:nvGraphicFramePr>
          <p:cNvPr id="5" name="Table Placeholder 4">
            <a:extLst>
              <a:ext uri="{FF2B5EF4-FFF2-40B4-BE49-F238E27FC236}">
                <a16:creationId xmlns:a16="http://schemas.microsoft.com/office/drawing/2014/main" id="{68FB36CF-911B-4D59-AC05-553142CCD7AE}"/>
              </a:ext>
            </a:extLst>
          </p:cNvPr>
          <p:cNvGraphicFramePr>
            <a:graphicFrameLocks noGrp="1"/>
          </p:cNvGraphicFramePr>
          <p:nvPr>
            <p:ph type="tbl" sz="quarter" idx="13"/>
            <p:extLst>
              <p:ext uri="{D42A27DB-BD31-4B8C-83A1-F6EECF244321}">
                <p14:modId xmlns:p14="http://schemas.microsoft.com/office/powerpoint/2010/main" val="405691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02685674"/>
                    </a:ext>
                  </a:extLst>
                </a:gridCol>
                <a:gridCol w="987552">
                  <a:extLst>
                    <a:ext uri="{9D8B030D-6E8A-4147-A177-3AD203B41FA5}">
                      <a16:colId xmlns:a16="http://schemas.microsoft.com/office/drawing/2014/main" val="1919987830"/>
                    </a:ext>
                  </a:extLst>
                </a:gridCol>
                <a:gridCol w="987552">
                  <a:extLst>
                    <a:ext uri="{9D8B030D-6E8A-4147-A177-3AD203B41FA5}">
                      <a16:colId xmlns:a16="http://schemas.microsoft.com/office/drawing/2014/main" val="376010336"/>
                    </a:ext>
                  </a:extLst>
                </a:gridCol>
                <a:gridCol w="987552">
                  <a:extLst>
                    <a:ext uri="{9D8B030D-6E8A-4147-A177-3AD203B41FA5}">
                      <a16:colId xmlns:a16="http://schemas.microsoft.com/office/drawing/2014/main" val="3781274736"/>
                    </a:ext>
                  </a:extLst>
                </a:gridCol>
                <a:gridCol w="987552">
                  <a:extLst>
                    <a:ext uri="{9D8B030D-6E8A-4147-A177-3AD203B41FA5}">
                      <a16:colId xmlns:a16="http://schemas.microsoft.com/office/drawing/2014/main" val="3645519921"/>
                    </a:ext>
                  </a:extLst>
                </a:gridCol>
                <a:gridCol w="987552">
                  <a:extLst>
                    <a:ext uri="{9D8B030D-6E8A-4147-A177-3AD203B41FA5}">
                      <a16:colId xmlns:a16="http://schemas.microsoft.com/office/drawing/2014/main" val="283982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815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unisinuoficial - 2021-09-07 13:53:09</a:t>
                      </a:r>
                      <a:r>
                        <a:rPr kumimoji="0" lang="es-ES" sz="1000" b="0" i="0" u="none" strike="noStrike" kern="1200" cap="none" spc="0" normalizeH="0" baseline="0" noProof="0">
                          <a:ln>
                            <a:noFill/>
                          </a:ln>
                          <a:solidFill>
                            <a:prstClr val="black"/>
                          </a:solidFill>
                          <a:effectLst/>
                          <a:uLnTx/>
                          <a:uFillTx/>
                          <a:latin typeface="+mn-lt"/>
                          <a:ea typeface="+mn-ea"/>
                          <a:cs typeface="+mn-cs"/>
                        </a:rPr>
                        <a:t>
 Descubre el poder del mindfulness para el perdón con los mejores expertos nacionales e internacionales en el marco de la Campaña Unisinu Perdona. Para todos los niveles.
Para más información sobre los ponentes y las tematicas visita www.unisinuperdona.com
andreaortegabechara
#unisinuperdona
#reachforgiveness
#reachforgivenesscolombia
#perdonar
#perdona
#perdoname
#yoperdono
#UniSinúEsNuestra
#UniSinú47Años
#QueEstaLlamaNoSeExtinga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09/13/2021 12:10:06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2078557"/>
                  </a:ext>
                </a:extLst>
              </a:tr>
            </a:tbl>
          </a:graphicData>
        </a:graphic>
      </p:graphicFrame>
      <p:sp>
        <p:nvSpPr>
          <p:cNvPr id="4" name="Text Placeholder 3">
            <a:extLst>
              <a:ext uri="{FF2B5EF4-FFF2-40B4-BE49-F238E27FC236}">
                <a16:creationId xmlns:a16="http://schemas.microsoft.com/office/drawing/2014/main" id="{9FF5DB3C-9799-463B-81E1-A2E4873F3A6D}"/>
              </a:ext>
            </a:extLst>
          </p:cNvPr>
          <p:cNvSpPr>
            <a:spLocks noGrp="1"/>
          </p:cNvSpPr>
          <p:nvPr>
            <p:ph type="body" sz="quarter" idx="14"/>
          </p:nvPr>
        </p:nvSpPr>
        <p:spPr/>
        <p:txBody>
          <a:bodyPr/>
          <a:lstStyle/>
          <a:p>
            <a:r>
              <a:rPr lang="en-US"/>
              <a:t>09/02/2021 - 09/08/2021</a:t>
            </a:r>
          </a:p>
        </p:txBody>
      </p:sp>
    </p:spTree>
    <p:extLst>
      <p:ext uri="{BB962C8B-B14F-4D97-AF65-F5344CB8AC3E}">
        <p14:creationId xmlns:p14="http://schemas.microsoft.com/office/powerpoint/2010/main" val="4224021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13772-46D0-4B0E-AEF1-A002863EDDD7}"/>
              </a:ext>
            </a:extLst>
          </p:cNvPr>
          <p:cNvSpPr>
            <a:spLocks noGrp="1"/>
          </p:cNvSpPr>
          <p:nvPr>
            <p:ph type="title"/>
          </p:nvPr>
        </p:nvSpPr>
        <p:spPr/>
        <p:txBody>
          <a:bodyPr/>
          <a:lstStyle/>
          <a:p>
            <a:r>
              <a:rPr lang="en-US"/>
              <a:t>Instagram Posts Table | Prensa - 5 of 10</a:t>
            </a:r>
          </a:p>
        </p:txBody>
      </p:sp>
      <p:graphicFrame>
        <p:nvGraphicFramePr>
          <p:cNvPr id="5" name="Table Placeholder 4">
            <a:extLst>
              <a:ext uri="{FF2B5EF4-FFF2-40B4-BE49-F238E27FC236}">
                <a16:creationId xmlns:a16="http://schemas.microsoft.com/office/drawing/2014/main" id="{A3AB474F-F754-47C6-B158-34924292C37E}"/>
              </a:ext>
            </a:extLst>
          </p:cNvPr>
          <p:cNvGraphicFramePr>
            <a:graphicFrameLocks noGrp="1"/>
          </p:cNvGraphicFramePr>
          <p:nvPr>
            <p:ph type="tbl" sz="quarter" idx="13"/>
            <p:extLst>
              <p:ext uri="{D42A27DB-BD31-4B8C-83A1-F6EECF244321}">
                <p14:modId xmlns:p14="http://schemas.microsoft.com/office/powerpoint/2010/main" val="2507050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2481323"/>
                    </a:ext>
                  </a:extLst>
                </a:gridCol>
                <a:gridCol w="987552">
                  <a:extLst>
                    <a:ext uri="{9D8B030D-6E8A-4147-A177-3AD203B41FA5}">
                      <a16:colId xmlns:a16="http://schemas.microsoft.com/office/drawing/2014/main" val="294629125"/>
                    </a:ext>
                  </a:extLst>
                </a:gridCol>
                <a:gridCol w="987552">
                  <a:extLst>
                    <a:ext uri="{9D8B030D-6E8A-4147-A177-3AD203B41FA5}">
                      <a16:colId xmlns:a16="http://schemas.microsoft.com/office/drawing/2014/main" val="1087535793"/>
                    </a:ext>
                  </a:extLst>
                </a:gridCol>
                <a:gridCol w="987552">
                  <a:extLst>
                    <a:ext uri="{9D8B030D-6E8A-4147-A177-3AD203B41FA5}">
                      <a16:colId xmlns:a16="http://schemas.microsoft.com/office/drawing/2014/main" val="2328213872"/>
                    </a:ext>
                  </a:extLst>
                </a:gridCol>
                <a:gridCol w="987552">
                  <a:extLst>
                    <a:ext uri="{9D8B030D-6E8A-4147-A177-3AD203B41FA5}">
                      <a16:colId xmlns:a16="http://schemas.microsoft.com/office/drawing/2014/main" val="1071179900"/>
                    </a:ext>
                  </a:extLst>
                </a:gridCol>
                <a:gridCol w="987552">
                  <a:extLst>
                    <a:ext uri="{9D8B030D-6E8A-4147-A177-3AD203B41FA5}">
                      <a16:colId xmlns:a16="http://schemas.microsoft.com/office/drawing/2014/main" val="4176610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033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unisinuoficial - 2021-09-07 13:26:08</a:t>
                      </a:r>
                      <a:r>
                        <a:rPr kumimoji="0" lang="es-ES" sz="1000" b="0" i="0" u="none" strike="noStrike" kern="1200" cap="none" spc="0" normalizeH="0" baseline="0" noProof="0">
                          <a:ln>
                            <a:noFill/>
                          </a:ln>
                          <a:solidFill>
                            <a:prstClr val="black"/>
                          </a:solidFill>
                          <a:effectLst/>
                          <a:uLnTx/>
                          <a:uFillTx/>
                          <a:latin typeface="+mn-lt"/>
                          <a:ea typeface="+mn-ea"/>
                          <a:cs typeface="+mn-cs"/>
                        </a:rPr>
                        <a:t>
 Participa del I Congreso Odontológico Nacional e Internacional este 8 y 9 de octubre. No te quedes sin asistir. 
Para mayor información, puedes comunicarte al 7840340 ext 1218
#UniSinúEsNuestra
#UniSinú47Años
#QueEstaLlamaNoSeExtinga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09/13/2021 12:10:06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960371"/>
                  </a:ext>
                </a:extLst>
              </a:tr>
            </a:tbl>
          </a:graphicData>
        </a:graphic>
      </p:graphicFrame>
      <p:sp>
        <p:nvSpPr>
          <p:cNvPr id="4" name="Text Placeholder 3">
            <a:extLst>
              <a:ext uri="{FF2B5EF4-FFF2-40B4-BE49-F238E27FC236}">
                <a16:creationId xmlns:a16="http://schemas.microsoft.com/office/drawing/2014/main" id="{8BD4BED4-FCCD-4BD3-AAF2-C529D470C1B4}"/>
              </a:ext>
            </a:extLst>
          </p:cNvPr>
          <p:cNvSpPr>
            <a:spLocks noGrp="1"/>
          </p:cNvSpPr>
          <p:nvPr>
            <p:ph type="body" sz="quarter" idx="14"/>
          </p:nvPr>
        </p:nvSpPr>
        <p:spPr/>
        <p:txBody>
          <a:bodyPr/>
          <a:lstStyle/>
          <a:p>
            <a:r>
              <a:rPr lang="en-US"/>
              <a:t>09/02/2021 - 09/08/2021</a:t>
            </a:r>
          </a:p>
        </p:txBody>
      </p:sp>
    </p:spTree>
    <p:extLst>
      <p:ext uri="{BB962C8B-B14F-4D97-AF65-F5344CB8AC3E}">
        <p14:creationId xmlns:p14="http://schemas.microsoft.com/office/powerpoint/2010/main" val="2411259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9AB8F-C6A4-492C-BAB3-57D03AE3CC98}"/>
              </a:ext>
            </a:extLst>
          </p:cNvPr>
          <p:cNvSpPr>
            <a:spLocks noGrp="1"/>
          </p:cNvSpPr>
          <p:nvPr>
            <p:ph type="title"/>
          </p:nvPr>
        </p:nvSpPr>
        <p:spPr/>
        <p:txBody>
          <a:bodyPr/>
          <a:lstStyle/>
          <a:p>
            <a:r>
              <a:rPr lang="en-US"/>
              <a:t>Instagram Posts Table | Prensa - 6 of 10</a:t>
            </a:r>
          </a:p>
        </p:txBody>
      </p:sp>
      <p:graphicFrame>
        <p:nvGraphicFramePr>
          <p:cNvPr id="5" name="Table Placeholder 4">
            <a:extLst>
              <a:ext uri="{FF2B5EF4-FFF2-40B4-BE49-F238E27FC236}">
                <a16:creationId xmlns:a16="http://schemas.microsoft.com/office/drawing/2014/main" id="{E04352A7-A88F-4C38-9D20-27706A5E9F77}"/>
              </a:ext>
            </a:extLst>
          </p:cNvPr>
          <p:cNvGraphicFramePr>
            <a:graphicFrameLocks noGrp="1"/>
          </p:cNvGraphicFramePr>
          <p:nvPr>
            <p:ph type="tbl" sz="quarter" idx="13"/>
            <p:extLst>
              <p:ext uri="{D42A27DB-BD31-4B8C-83A1-F6EECF244321}">
                <p14:modId xmlns:p14="http://schemas.microsoft.com/office/powerpoint/2010/main" val="953557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89262425"/>
                    </a:ext>
                  </a:extLst>
                </a:gridCol>
                <a:gridCol w="987552">
                  <a:extLst>
                    <a:ext uri="{9D8B030D-6E8A-4147-A177-3AD203B41FA5}">
                      <a16:colId xmlns:a16="http://schemas.microsoft.com/office/drawing/2014/main" val="1784793154"/>
                    </a:ext>
                  </a:extLst>
                </a:gridCol>
                <a:gridCol w="987552">
                  <a:extLst>
                    <a:ext uri="{9D8B030D-6E8A-4147-A177-3AD203B41FA5}">
                      <a16:colId xmlns:a16="http://schemas.microsoft.com/office/drawing/2014/main" val="1147472676"/>
                    </a:ext>
                  </a:extLst>
                </a:gridCol>
                <a:gridCol w="987552">
                  <a:extLst>
                    <a:ext uri="{9D8B030D-6E8A-4147-A177-3AD203B41FA5}">
                      <a16:colId xmlns:a16="http://schemas.microsoft.com/office/drawing/2014/main" val="3682163"/>
                    </a:ext>
                  </a:extLst>
                </a:gridCol>
                <a:gridCol w="987552">
                  <a:extLst>
                    <a:ext uri="{9D8B030D-6E8A-4147-A177-3AD203B41FA5}">
                      <a16:colId xmlns:a16="http://schemas.microsoft.com/office/drawing/2014/main" val="3873661798"/>
                    </a:ext>
                  </a:extLst>
                </a:gridCol>
                <a:gridCol w="987552">
                  <a:extLst>
                    <a:ext uri="{9D8B030D-6E8A-4147-A177-3AD203B41FA5}">
                      <a16:colId xmlns:a16="http://schemas.microsoft.com/office/drawing/2014/main" val="3840940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2636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unisinuoficial - 2021-09-06 18:53:52</a:t>
                      </a:r>
                      <a:r>
                        <a:rPr kumimoji="0" lang="es-ES" sz="1000" b="0" i="0" u="none" strike="noStrike" kern="1200" cap="none" spc="0" normalizeH="0" baseline="0" noProof="0">
                          <a:ln>
                            <a:noFill/>
                          </a:ln>
                          <a:solidFill>
                            <a:prstClr val="black"/>
                          </a:solidFill>
                          <a:effectLst/>
                          <a:uLnTx/>
                          <a:uFillTx/>
                          <a:latin typeface="+mn-lt"/>
                          <a:ea typeface="+mn-ea"/>
                          <a:cs typeface="+mn-cs"/>
                        </a:rPr>
                        <a:t>
 Nuestra rectora de sede Montería, doctora Adriana Suárez de Lacouture, participó en reunión de Junta directiva de la Asociación de Instituciones de Educación Superior de la Costa Caribe, ASIESCA, en la cual se trazaron los objetivos de mediano y largo plazo, relacionados con fortalecer la agremiación y lograr que más jóvenes puedan ingresar a la universidad. 
Entre los proyectos que se abordaron durante el encuentro está la posibilidad de pertenecer a una plataforma digital, estudiar la creación de una Fintech, sostenibilidad financiera, fortalecer los programas de cara a los procesos de acreditación de las universidades agremiadas, ampliar cobertura y avanzar en la calidad educativa.
La universidad del Sinú - Elías Bechara Zainúm es una de las 26 instituciones de Educación Superior de la Región asociadas en asiesca_.
#UniSinúEsNuestra
#UniSinú47Años
#QueEstaLlamaNoSeExtinga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09/13/2021 12:10:06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8289571"/>
                  </a:ext>
                </a:extLst>
              </a:tr>
            </a:tbl>
          </a:graphicData>
        </a:graphic>
      </p:graphicFrame>
      <p:sp>
        <p:nvSpPr>
          <p:cNvPr id="4" name="Text Placeholder 3">
            <a:extLst>
              <a:ext uri="{FF2B5EF4-FFF2-40B4-BE49-F238E27FC236}">
                <a16:creationId xmlns:a16="http://schemas.microsoft.com/office/drawing/2014/main" id="{66EB3448-948E-4170-A908-D929C46EDE13}"/>
              </a:ext>
            </a:extLst>
          </p:cNvPr>
          <p:cNvSpPr>
            <a:spLocks noGrp="1"/>
          </p:cNvSpPr>
          <p:nvPr>
            <p:ph type="body" sz="quarter" idx="14"/>
          </p:nvPr>
        </p:nvSpPr>
        <p:spPr/>
        <p:txBody>
          <a:bodyPr/>
          <a:lstStyle/>
          <a:p>
            <a:r>
              <a:rPr lang="en-US"/>
              <a:t>09/02/2021 - 09/08/2021</a:t>
            </a:r>
          </a:p>
        </p:txBody>
      </p:sp>
    </p:spTree>
    <p:extLst>
      <p:ext uri="{BB962C8B-B14F-4D97-AF65-F5344CB8AC3E}">
        <p14:creationId xmlns:p14="http://schemas.microsoft.com/office/powerpoint/2010/main" val="495759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9AF05-C507-4B33-BE2D-31D16E775A23}"/>
              </a:ext>
            </a:extLst>
          </p:cNvPr>
          <p:cNvSpPr>
            <a:spLocks noGrp="1"/>
          </p:cNvSpPr>
          <p:nvPr>
            <p:ph type="title"/>
          </p:nvPr>
        </p:nvSpPr>
        <p:spPr/>
        <p:txBody>
          <a:bodyPr/>
          <a:lstStyle/>
          <a:p>
            <a:r>
              <a:rPr lang="en-US"/>
              <a:t>Instagram Posts Table | Prensa - 7 of 10</a:t>
            </a:r>
          </a:p>
        </p:txBody>
      </p:sp>
      <p:graphicFrame>
        <p:nvGraphicFramePr>
          <p:cNvPr id="5" name="Table Placeholder 4">
            <a:extLst>
              <a:ext uri="{FF2B5EF4-FFF2-40B4-BE49-F238E27FC236}">
                <a16:creationId xmlns:a16="http://schemas.microsoft.com/office/drawing/2014/main" id="{CBFCD564-C443-49D9-A85A-7817688CB031}"/>
              </a:ext>
            </a:extLst>
          </p:cNvPr>
          <p:cNvGraphicFramePr>
            <a:graphicFrameLocks noGrp="1"/>
          </p:cNvGraphicFramePr>
          <p:nvPr>
            <p:ph type="tbl" sz="quarter" idx="13"/>
            <p:extLst>
              <p:ext uri="{D42A27DB-BD31-4B8C-83A1-F6EECF244321}">
                <p14:modId xmlns:p14="http://schemas.microsoft.com/office/powerpoint/2010/main" val="2875680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41886284"/>
                    </a:ext>
                  </a:extLst>
                </a:gridCol>
                <a:gridCol w="987552">
                  <a:extLst>
                    <a:ext uri="{9D8B030D-6E8A-4147-A177-3AD203B41FA5}">
                      <a16:colId xmlns:a16="http://schemas.microsoft.com/office/drawing/2014/main" val="472177597"/>
                    </a:ext>
                  </a:extLst>
                </a:gridCol>
                <a:gridCol w="987552">
                  <a:extLst>
                    <a:ext uri="{9D8B030D-6E8A-4147-A177-3AD203B41FA5}">
                      <a16:colId xmlns:a16="http://schemas.microsoft.com/office/drawing/2014/main" val="1543991425"/>
                    </a:ext>
                  </a:extLst>
                </a:gridCol>
                <a:gridCol w="987552">
                  <a:extLst>
                    <a:ext uri="{9D8B030D-6E8A-4147-A177-3AD203B41FA5}">
                      <a16:colId xmlns:a16="http://schemas.microsoft.com/office/drawing/2014/main" val="2302984522"/>
                    </a:ext>
                  </a:extLst>
                </a:gridCol>
                <a:gridCol w="987552">
                  <a:extLst>
                    <a:ext uri="{9D8B030D-6E8A-4147-A177-3AD203B41FA5}">
                      <a16:colId xmlns:a16="http://schemas.microsoft.com/office/drawing/2014/main" val="3212962235"/>
                    </a:ext>
                  </a:extLst>
                </a:gridCol>
                <a:gridCol w="987552">
                  <a:extLst>
                    <a:ext uri="{9D8B030D-6E8A-4147-A177-3AD203B41FA5}">
                      <a16:colId xmlns:a16="http://schemas.microsoft.com/office/drawing/2014/main" val="454708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2622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unisinuoficial - 2021-09-06 13:44:04</a:t>
                      </a:r>
                      <a:r>
                        <a:rPr kumimoji="0" lang="es-ES" sz="1000" b="0" i="0" u="none" strike="noStrike" kern="1200" cap="none" spc="0" normalizeH="0" baseline="0" noProof="0">
                          <a:ln>
                            <a:noFill/>
                          </a:ln>
                          <a:solidFill>
                            <a:prstClr val="black"/>
                          </a:solidFill>
                          <a:effectLst/>
                          <a:uLnTx/>
                          <a:uFillTx/>
                          <a:latin typeface="+mn-lt"/>
                          <a:ea typeface="+mn-ea"/>
                          <a:cs typeface="+mn-cs"/>
                        </a:rPr>
                        <a:t>
 El programa de Trabajo Social te invitan a participar del congreso Internacional, Nacional y de estudiantes.
🗓️ Miércoles y Jueves
🕧 8:00 a.m
Nuestro evento será transmitido por el canal institucional Youtube.
¡Te esperamos!
#UniSinúEsNuestra
#UniSinú47Años
#QueEstaLlamaNoSeExtinga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09/10/2021 12:13:25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16489157"/>
                  </a:ext>
                </a:extLst>
              </a:tr>
            </a:tbl>
          </a:graphicData>
        </a:graphic>
      </p:graphicFrame>
      <p:sp>
        <p:nvSpPr>
          <p:cNvPr id="4" name="Text Placeholder 3">
            <a:extLst>
              <a:ext uri="{FF2B5EF4-FFF2-40B4-BE49-F238E27FC236}">
                <a16:creationId xmlns:a16="http://schemas.microsoft.com/office/drawing/2014/main" id="{F90788C1-8020-4A2C-A4A1-9D5A0306ADBF}"/>
              </a:ext>
            </a:extLst>
          </p:cNvPr>
          <p:cNvSpPr>
            <a:spLocks noGrp="1"/>
          </p:cNvSpPr>
          <p:nvPr>
            <p:ph type="body" sz="quarter" idx="14"/>
          </p:nvPr>
        </p:nvSpPr>
        <p:spPr/>
        <p:txBody>
          <a:bodyPr/>
          <a:lstStyle/>
          <a:p>
            <a:r>
              <a:rPr lang="en-US"/>
              <a:t>09/02/2021 - 09/08/2021</a:t>
            </a:r>
          </a:p>
        </p:txBody>
      </p:sp>
    </p:spTree>
    <p:extLst>
      <p:ext uri="{BB962C8B-B14F-4D97-AF65-F5344CB8AC3E}">
        <p14:creationId xmlns:p14="http://schemas.microsoft.com/office/powerpoint/2010/main" val="1273123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C236E-B6A1-4C8A-81EA-5B9200721807}"/>
              </a:ext>
            </a:extLst>
          </p:cNvPr>
          <p:cNvSpPr>
            <a:spLocks noGrp="1"/>
          </p:cNvSpPr>
          <p:nvPr>
            <p:ph type="title"/>
          </p:nvPr>
        </p:nvSpPr>
        <p:spPr/>
        <p:txBody>
          <a:bodyPr/>
          <a:lstStyle/>
          <a:p>
            <a:r>
              <a:rPr lang="en-US"/>
              <a:t>Instagram Posts Table | Prensa - 8 of 10</a:t>
            </a:r>
          </a:p>
        </p:txBody>
      </p:sp>
      <p:graphicFrame>
        <p:nvGraphicFramePr>
          <p:cNvPr id="5" name="Table Placeholder 4">
            <a:extLst>
              <a:ext uri="{FF2B5EF4-FFF2-40B4-BE49-F238E27FC236}">
                <a16:creationId xmlns:a16="http://schemas.microsoft.com/office/drawing/2014/main" id="{1EC6908F-C65A-4065-821C-39CD1E76D3B5}"/>
              </a:ext>
            </a:extLst>
          </p:cNvPr>
          <p:cNvGraphicFramePr>
            <a:graphicFrameLocks noGrp="1"/>
          </p:cNvGraphicFramePr>
          <p:nvPr>
            <p:ph type="tbl" sz="quarter" idx="13"/>
            <p:extLst>
              <p:ext uri="{D42A27DB-BD31-4B8C-83A1-F6EECF244321}">
                <p14:modId xmlns:p14="http://schemas.microsoft.com/office/powerpoint/2010/main" val="1389401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21963440"/>
                    </a:ext>
                  </a:extLst>
                </a:gridCol>
                <a:gridCol w="987552">
                  <a:extLst>
                    <a:ext uri="{9D8B030D-6E8A-4147-A177-3AD203B41FA5}">
                      <a16:colId xmlns:a16="http://schemas.microsoft.com/office/drawing/2014/main" val="2564045319"/>
                    </a:ext>
                  </a:extLst>
                </a:gridCol>
                <a:gridCol w="987552">
                  <a:extLst>
                    <a:ext uri="{9D8B030D-6E8A-4147-A177-3AD203B41FA5}">
                      <a16:colId xmlns:a16="http://schemas.microsoft.com/office/drawing/2014/main" val="2439637097"/>
                    </a:ext>
                  </a:extLst>
                </a:gridCol>
                <a:gridCol w="987552">
                  <a:extLst>
                    <a:ext uri="{9D8B030D-6E8A-4147-A177-3AD203B41FA5}">
                      <a16:colId xmlns:a16="http://schemas.microsoft.com/office/drawing/2014/main" val="2841828077"/>
                    </a:ext>
                  </a:extLst>
                </a:gridCol>
                <a:gridCol w="987552">
                  <a:extLst>
                    <a:ext uri="{9D8B030D-6E8A-4147-A177-3AD203B41FA5}">
                      <a16:colId xmlns:a16="http://schemas.microsoft.com/office/drawing/2014/main" val="2482473246"/>
                    </a:ext>
                  </a:extLst>
                </a:gridCol>
                <a:gridCol w="987552">
                  <a:extLst>
                    <a:ext uri="{9D8B030D-6E8A-4147-A177-3AD203B41FA5}">
                      <a16:colId xmlns:a16="http://schemas.microsoft.com/office/drawing/2014/main" val="1076699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27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unisinuoficial - 2021-09-03 16:42:58</a:t>
                      </a:r>
                      <a:r>
                        <a:rPr kumimoji="0" lang="es-ES" sz="1000" b="0" i="0" u="none" strike="noStrike" kern="1200" cap="none" spc="0" normalizeH="0" baseline="0" noProof="0">
                          <a:ln>
                            <a:noFill/>
                          </a:ln>
                          <a:solidFill>
                            <a:prstClr val="black"/>
                          </a:solidFill>
                          <a:effectLst/>
                          <a:uLnTx/>
                          <a:uFillTx/>
                          <a:latin typeface="+mn-lt"/>
                          <a:ea typeface="+mn-ea"/>
                          <a:cs typeface="+mn-cs"/>
                        </a:rPr>
                        <a:t>
 Los investigadores del Grupo CUS de la Facultad de Ciencias Económicas, Administrativas y Contables de UNISINÚ participaron como ponentes en el Seminario Académico "Fortalecimiento Ambiental de Sectores Productivos: un enfoque de sostenibilidad para la reactivación económica". 
En la actividad se destacó el papel de la academia en el proceso de transición hacia un modelo económico basado en un crecimiento verde y sostenible.🌳🍃
Nuestros investigadores: doctor Javier Hernández Bonnet, doctor Alex Jiménez Díaz y el doctor Aníbal Toscano Hernández, acompañados por el director de la corporacioncvs doctor Orlando Medina Marsiglia.
#UniSinúEsNuestra
#UniSinú47Años
#QueEstaLlamaNoSeExtinga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09/13/2021 12:10:07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31779730"/>
                  </a:ext>
                </a:extLst>
              </a:tr>
            </a:tbl>
          </a:graphicData>
        </a:graphic>
      </p:graphicFrame>
      <p:sp>
        <p:nvSpPr>
          <p:cNvPr id="4" name="Text Placeholder 3">
            <a:extLst>
              <a:ext uri="{FF2B5EF4-FFF2-40B4-BE49-F238E27FC236}">
                <a16:creationId xmlns:a16="http://schemas.microsoft.com/office/drawing/2014/main" id="{AED4CA53-004B-4D2F-9DB3-D240BE323607}"/>
              </a:ext>
            </a:extLst>
          </p:cNvPr>
          <p:cNvSpPr>
            <a:spLocks noGrp="1"/>
          </p:cNvSpPr>
          <p:nvPr>
            <p:ph type="body" sz="quarter" idx="14"/>
          </p:nvPr>
        </p:nvSpPr>
        <p:spPr/>
        <p:txBody>
          <a:bodyPr/>
          <a:lstStyle/>
          <a:p>
            <a:r>
              <a:rPr lang="en-US"/>
              <a:t>09/02/2021 - 09/08/2021</a:t>
            </a:r>
          </a:p>
        </p:txBody>
      </p:sp>
    </p:spTree>
    <p:extLst>
      <p:ext uri="{BB962C8B-B14F-4D97-AF65-F5344CB8AC3E}">
        <p14:creationId xmlns:p14="http://schemas.microsoft.com/office/powerpoint/2010/main" val="2144275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18FAC-ACC0-4482-97AA-FCB8C4C52A00}"/>
              </a:ext>
            </a:extLst>
          </p:cNvPr>
          <p:cNvSpPr>
            <a:spLocks noGrp="1"/>
          </p:cNvSpPr>
          <p:nvPr>
            <p:ph type="title"/>
          </p:nvPr>
        </p:nvSpPr>
        <p:spPr/>
        <p:txBody>
          <a:bodyPr/>
          <a:lstStyle/>
          <a:p>
            <a:r>
              <a:rPr lang="en-US"/>
              <a:t>Instagram Posts Table | Prensa - 9 of 10</a:t>
            </a:r>
          </a:p>
        </p:txBody>
      </p:sp>
      <p:graphicFrame>
        <p:nvGraphicFramePr>
          <p:cNvPr id="5" name="Table Placeholder 4">
            <a:extLst>
              <a:ext uri="{FF2B5EF4-FFF2-40B4-BE49-F238E27FC236}">
                <a16:creationId xmlns:a16="http://schemas.microsoft.com/office/drawing/2014/main" id="{4500C408-C3A6-40C2-A48E-3AD5B8BEE0F4}"/>
              </a:ext>
            </a:extLst>
          </p:cNvPr>
          <p:cNvGraphicFramePr>
            <a:graphicFrameLocks noGrp="1"/>
          </p:cNvGraphicFramePr>
          <p:nvPr>
            <p:ph type="tbl" sz="quarter" idx="13"/>
            <p:extLst>
              <p:ext uri="{D42A27DB-BD31-4B8C-83A1-F6EECF244321}">
                <p14:modId xmlns:p14="http://schemas.microsoft.com/office/powerpoint/2010/main" val="2007078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63144328"/>
                    </a:ext>
                  </a:extLst>
                </a:gridCol>
                <a:gridCol w="987552">
                  <a:extLst>
                    <a:ext uri="{9D8B030D-6E8A-4147-A177-3AD203B41FA5}">
                      <a16:colId xmlns:a16="http://schemas.microsoft.com/office/drawing/2014/main" val="1188600769"/>
                    </a:ext>
                  </a:extLst>
                </a:gridCol>
                <a:gridCol w="987552">
                  <a:extLst>
                    <a:ext uri="{9D8B030D-6E8A-4147-A177-3AD203B41FA5}">
                      <a16:colId xmlns:a16="http://schemas.microsoft.com/office/drawing/2014/main" val="1737408459"/>
                    </a:ext>
                  </a:extLst>
                </a:gridCol>
                <a:gridCol w="987552">
                  <a:extLst>
                    <a:ext uri="{9D8B030D-6E8A-4147-A177-3AD203B41FA5}">
                      <a16:colId xmlns:a16="http://schemas.microsoft.com/office/drawing/2014/main" val="127438254"/>
                    </a:ext>
                  </a:extLst>
                </a:gridCol>
                <a:gridCol w="987552">
                  <a:extLst>
                    <a:ext uri="{9D8B030D-6E8A-4147-A177-3AD203B41FA5}">
                      <a16:colId xmlns:a16="http://schemas.microsoft.com/office/drawing/2014/main" val="3922049737"/>
                    </a:ext>
                  </a:extLst>
                </a:gridCol>
                <a:gridCol w="987552">
                  <a:extLst>
                    <a:ext uri="{9D8B030D-6E8A-4147-A177-3AD203B41FA5}">
                      <a16:colId xmlns:a16="http://schemas.microsoft.com/office/drawing/2014/main" val="2331026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806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unisinuoficial - 2021-09-02 21:59:29</a:t>
                      </a:r>
                      <a:r>
                        <a:rPr kumimoji="0" lang="es-ES" sz="1000" b="0" i="0" u="none" strike="noStrike" kern="1200" cap="none" spc="0" normalizeH="0" baseline="0" noProof="0">
                          <a:ln>
                            <a:noFill/>
                          </a:ln>
                          <a:solidFill>
                            <a:prstClr val="black"/>
                          </a:solidFill>
                          <a:effectLst/>
                          <a:uLnTx/>
                          <a:uFillTx/>
                          <a:latin typeface="+mn-lt"/>
                          <a:ea typeface="+mn-ea"/>
                          <a:cs typeface="+mn-cs"/>
                        </a:rPr>
                        <a:t>
 Jueves de #TbtUniSinú
Primer Centro de Educación Superior de carácter privado que hoy goza de gran tradición y prestigio regional y nacional. 
👆Esta fue en el pasado la entrada principal de nuestra Alma Máter.
#UniSinúEsNuestra
#UniSinú47Años
#QueEstaLlamaNoSeExtinga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09/13/2021 12:10:07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3394167"/>
                  </a:ext>
                </a:extLst>
              </a:tr>
            </a:tbl>
          </a:graphicData>
        </a:graphic>
      </p:graphicFrame>
      <p:sp>
        <p:nvSpPr>
          <p:cNvPr id="4" name="Text Placeholder 3">
            <a:extLst>
              <a:ext uri="{FF2B5EF4-FFF2-40B4-BE49-F238E27FC236}">
                <a16:creationId xmlns:a16="http://schemas.microsoft.com/office/drawing/2014/main" id="{51661007-38D3-499E-B8C1-E102E9A18489}"/>
              </a:ext>
            </a:extLst>
          </p:cNvPr>
          <p:cNvSpPr>
            <a:spLocks noGrp="1"/>
          </p:cNvSpPr>
          <p:nvPr>
            <p:ph type="body" sz="quarter" idx="14"/>
          </p:nvPr>
        </p:nvSpPr>
        <p:spPr/>
        <p:txBody>
          <a:bodyPr/>
          <a:lstStyle/>
          <a:p>
            <a:r>
              <a:rPr lang="en-US"/>
              <a:t>09/02/2021 - 09/08/2021</a:t>
            </a:r>
          </a:p>
        </p:txBody>
      </p:sp>
    </p:spTree>
    <p:extLst>
      <p:ext uri="{BB962C8B-B14F-4D97-AF65-F5344CB8AC3E}">
        <p14:creationId xmlns:p14="http://schemas.microsoft.com/office/powerpoint/2010/main" val="1693925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5AB52-5DF9-4B28-A99A-06CCA82AE551}"/>
              </a:ext>
            </a:extLst>
          </p:cNvPr>
          <p:cNvSpPr>
            <a:spLocks noGrp="1"/>
          </p:cNvSpPr>
          <p:nvPr>
            <p:ph type="title"/>
          </p:nvPr>
        </p:nvSpPr>
        <p:spPr/>
        <p:txBody>
          <a:bodyPr/>
          <a:lstStyle/>
          <a:p>
            <a:r>
              <a:rPr lang="en-US"/>
              <a:t>Instagram Posts Table | Prensa - 10 of 10</a:t>
            </a:r>
          </a:p>
        </p:txBody>
      </p:sp>
      <p:graphicFrame>
        <p:nvGraphicFramePr>
          <p:cNvPr id="5" name="Table Placeholder 4">
            <a:extLst>
              <a:ext uri="{FF2B5EF4-FFF2-40B4-BE49-F238E27FC236}">
                <a16:creationId xmlns:a16="http://schemas.microsoft.com/office/drawing/2014/main" id="{68A6DF65-DF56-4223-AAEB-50D47A41F85E}"/>
              </a:ext>
            </a:extLst>
          </p:cNvPr>
          <p:cNvGraphicFramePr>
            <a:graphicFrameLocks noGrp="1"/>
          </p:cNvGraphicFramePr>
          <p:nvPr>
            <p:ph type="tbl" sz="quarter" idx="13"/>
            <p:extLst>
              <p:ext uri="{D42A27DB-BD31-4B8C-83A1-F6EECF244321}">
                <p14:modId xmlns:p14="http://schemas.microsoft.com/office/powerpoint/2010/main" val="2687423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04886686"/>
                    </a:ext>
                  </a:extLst>
                </a:gridCol>
                <a:gridCol w="987552">
                  <a:extLst>
                    <a:ext uri="{9D8B030D-6E8A-4147-A177-3AD203B41FA5}">
                      <a16:colId xmlns:a16="http://schemas.microsoft.com/office/drawing/2014/main" val="3091289037"/>
                    </a:ext>
                  </a:extLst>
                </a:gridCol>
                <a:gridCol w="987552">
                  <a:extLst>
                    <a:ext uri="{9D8B030D-6E8A-4147-A177-3AD203B41FA5}">
                      <a16:colId xmlns:a16="http://schemas.microsoft.com/office/drawing/2014/main" val="2484678147"/>
                    </a:ext>
                  </a:extLst>
                </a:gridCol>
                <a:gridCol w="987552">
                  <a:extLst>
                    <a:ext uri="{9D8B030D-6E8A-4147-A177-3AD203B41FA5}">
                      <a16:colId xmlns:a16="http://schemas.microsoft.com/office/drawing/2014/main" val="2239312292"/>
                    </a:ext>
                  </a:extLst>
                </a:gridCol>
                <a:gridCol w="987552">
                  <a:extLst>
                    <a:ext uri="{9D8B030D-6E8A-4147-A177-3AD203B41FA5}">
                      <a16:colId xmlns:a16="http://schemas.microsoft.com/office/drawing/2014/main" val="4037567646"/>
                    </a:ext>
                  </a:extLst>
                </a:gridCol>
                <a:gridCol w="987552">
                  <a:extLst>
                    <a:ext uri="{9D8B030D-6E8A-4147-A177-3AD203B41FA5}">
                      <a16:colId xmlns:a16="http://schemas.microsoft.com/office/drawing/2014/main" val="2319727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399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unisinuoficial - 2021-09-02 13:14:32</a:t>
                      </a:r>
                      <a:r>
                        <a:rPr kumimoji="0" lang="es-ES" sz="1000" b="0" i="0" u="none" strike="noStrike" kern="1200" cap="none" spc="0" normalizeH="0" baseline="0" noProof="0">
                          <a:ln>
                            <a:noFill/>
                          </a:ln>
                          <a:solidFill>
                            <a:prstClr val="black"/>
                          </a:solidFill>
                          <a:effectLst/>
                          <a:uLnTx/>
                          <a:uFillTx/>
                          <a:latin typeface="+mn-lt"/>
                          <a:ea typeface="+mn-ea"/>
                          <a:cs typeface="+mn-cs"/>
                        </a:rPr>
                        <a:t>
 ¿Sabías que La Campaña Unisinú Perdona cuenta con destacados expertos de áreas aparentemente muy distintas? 
No te pierdas la oportunidad de saber cómo las neurociencias, la felicidad, la cirugía plástica, el activismo social, la psicología, entre otras, aportan a tu bienestar y felicidad por la vía del perdón, con este grupo de reconocidos especialistas nacionales e internacionales. 
¡Totalmente gratis y en vivo! Para más información e inscripciones visita www.unisinuperdona.com.
andreaortegabechara
#unisinuperdona
#reachforgiveness
#reachforgivenesscolombia
#perdonar
#perdona
#perdoname
#yoperdono
#UniSinúEsNuestra
#UniSinú47años
#QueEstaLlamaNoSeExtinga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09/13/2021 12:10:07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01437464"/>
                  </a:ext>
                </a:extLst>
              </a:tr>
            </a:tbl>
          </a:graphicData>
        </a:graphic>
      </p:graphicFrame>
      <p:sp>
        <p:nvSpPr>
          <p:cNvPr id="4" name="Text Placeholder 3">
            <a:extLst>
              <a:ext uri="{FF2B5EF4-FFF2-40B4-BE49-F238E27FC236}">
                <a16:creationId xmlns:a16="http://schemas.microsoft.com/office/drawing/2014/main" id="{4A1FAA6A-7BEA-41EE-8F28-1BB122DF9303}"/>
              </a:ext>
            </a:extLst>
          </p:cNvPr>
          <p:cNvSpPr>
            <a:spLocks noGrp="1"/>
          </p:cNvSpPr>
          <p:nvPr>
            <p:ph type="body" sz="quarter" idx="14"/>
          </p:nvPr>
        </p:nvSpPr>
        <p:spPr/>
        <p:txBody>
          <a:bodyPr/>
          <a:lstStyle/>
          <a:p>
            <a:r>
              <a:rPr lang="en-US"/>
              <a:t>09/02/2021 - 09/08/2021</a:t>
            </a:r>
          </a:p>
        </p:txBody>
      </p:sp>
    </p:spTree>
    <p:extLst>
      <p:ext uri="{BB962C8B-B14F-4D97-AF65-F5344CB8AC3E}">
        <p14:creationId xmlns:p14="http://schemas.microsoft.com/office/powerpoint/2010/main" val="22898648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C277F-925E-4C57-8D47-7F97B56BFF4B}"/>
              </a:ext>
            </a:extLst>
          </p:cNvPr>
          <p:cNvSpPr>
            <a:spLocks noGrp="1"/>
          </p:cNvSpPr>
          <p:nvPr>
            <p:ph type="title"/>
          </p:nvPr>
        </p:nvSpPr>
        <p:spPr/>
        <p:txBody>
          <a:bodyPr/>
          <a:lstStyle/>
          <a:p>
            <a:r>
              <a:rPr lang="en-US"/>
              <a:t>Instagram table of Interaction Rate By Post Type  | Prensa</a:t>
            </a:r>
          </a:p>
        </p:txBody>
      </p:sp>
      <p:graphicFrame>
        <p:nvGraphicFramePr>
          <p:cNvPr id="5" name="Table Placeholder 4">
            <a:extLst>
              <a:ext uri="{FF2B5EF4-FFF2-40B4-BE49-F238E27FC236}">
                <a16:creationId xmlns:a16="http://schemas.microsoft.com/office/drawing/2014/main" id="{5C593AF3-77BB-400C-8DC2-0623F99A1FEA}"/>
              </a:ext>
            </a:extLst>
          </p:cNvPr>
          <p:cNvGraphicFramePr>
            <a:graphicFrameLocks noGrp="1"/>
          </p:cNvGraphicFramePr>
          <p:nvPr>
            <p:ph type="tbl" sz="quarter" idx="13"/>
            <p:extLst>
              <p:ext uri="{D42A27DB-BD31-4B8C-83A1-F6EECF244321}">
                <p14:modId xmlns:p14="http://schemas.microsoft.com/office/powerpoint/2010/main" val="3152086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77196491"/>
                    </a:ext>
                  </a:extLst>
                </a:gridCol>
                <a:gridCol w="4114800">
                  <a:extLst>
                    <a:ext uri="{9D8B030D-6E8A-4147-A177-3AD203B41FA5}">
                      <a16:colId xmlns:a16="http://schemas.microsoft.com/office/drawing/2014/main" val="4080950113"/>
                    </a:ext>
                  </a:extLst>
                </a:gridCol>
              </a:tblGrid>
              <a:tr h="370840">
                <a:tc>
                  <a:txBody>
                    <a:bodyPr/>
                    <a:lstStyle/>
                    <a:p>
                      <a:r>
                        <a:rPr lang="en-US" sz="1000"/>
                        <a:t>Tipo</a:t>
                      </a:r>
                    </a:p>
                  </a:txBody>
                  <a:tcPr/>
                </a:tc>
                <a:tc>
                  <a:txBody>
                    <a:bodyPr/>
                    <a:lstStyle/>
                    <a:p>
                      <a:r>
                        <a:rPr lang="en-US" sz="1000"/>
                        <a:t>Tasa de interacción</a:t>
                      </a:r>
                    </a:p>
                  </a:txBody>
                  <a:tcPr/>
                </a:tc>
                <a:extLst>
                  <a:ext uri="{0D108BD9-81ED-4DB2-BD59-A6C34878D82A}">
                    <a16:rowId xmlns:a16="http://schemas.microsoft.com/office/drawing/2014/main" val="1588363863"/>
                  </a:ext>
                </a:extLst>
              </a:tr>
              <a:tr h="370840">
                <a:tc>
                  <a:txBody>
                    <a:bodyPr/>
                    <a:lstStyle/>
                    <a:p>
                      <a:r>
                        <a:rPr lang="en-US" sz="1000"/>
                        <a:t>Video</a:t>
                      </a:r>
                    </a:p>
                  </a:txBody>
                  <a:tcPr/>
                </a:tc>
                <a:tc>
                  <a:txBody>
                    <a:bodyPr/>
                    <a:lstStyle/>
                    <a:p>
                      <a:r>
                        <a:rPr lang="en-US" sz="1000"/>
                        <a:t>0.76034446544844</a:t>
                      </a:r>
                    </a:p>
                  </a:txBody>
                  <a:tcPr/>
                </a:tc>
                <a:extLst>
                  <a:ext uri="{0D108BD9-81ED-4DB2-BD59-A6C34878D82A}">
                    <a16:rowId xmlns:a16="http://schemas.microsoft.com/office/drawing/2014/main" val="2093592183"/>
                  </a:ext>
                </a:extLst>
              </a:tr>
              <a:tr h="370840">
                <a:tc>
                  <a:txBody>
                    <a:bodyPr/>
                    <a:lstStyle/>
                    <a:p>
                      <a:r>
                        <a:rPr lang="en-US" sz="1000"/>
                        <a:t>Image</a:t>
                      </a:r>
                    </a:p>
                  </a:txBody>
                  <a:tcPr/>
                </a:tc>
                <a:tc>
                  <a:txBody>
                    <a:bodyPr/>
                    <a:lstStyle/>
                    <a:p>
                      <a:r>
                        <a:rPr lang="en-US" sz="1000"/>
                        <a:t>0.46728065133704</a:t>
                      </a:r>
                    </a:p>
                  </a:txBody>
                  <a:tcPr/>
                </a:tc>
                <a:extLst>
                  <a:ext uri="{0D108BD9-81ED-4DB2-BD59-A6C34878D82A}">
                    <a16:rowId xmlns:a16="http://schemas.microsoft.com/office/drawing/2014/main" val="2185442654"/>
                  </a:ext>
                </a:extLst>
              </a:tr>
              <a:tr h="370840">
                <a:tc>
                  <a:txBody>
                    <a:bodyPr/>
                    <a:lstStyle/>
                    <a:p>
                      <a:r>
                        <a:rPr lang="en-US" sz="1000"/>
                        <a:t>Carousel</a:t>
                      </a:r>
                    </a:p>
                  </a:txBody>
                  <a:tcPr/>
                </a:tc>
                <a:tc>
                  <a:txBody>
                    <a:bodyPr/>
                    <a:lstStyle/>
                    <a:p>
                      <a:r>
                        <a:rPr lang="en-US" sz="1000"/>
                        <a:t>0.16392753562271</a:t>
                      </a:r>
                    </a:p>
                  </a:txBody>
                  <a:tcPr/>
                </a:tc>
                <a:extLst>
                  <a:ext uri="{0D108BD9-81ED-4DB2-BD59-A6C34878D82A}">
                    <a16:rowId xmlns:a16="http://schemas.microsoft.com/office/drawing/2014/main" val="3834940317"/>
                  </a:ext>
                </a:extLst>
              </a:tr>
            </a:tbl>
          </a:graphicData>
        </a:graphic>
      </p:graphicFrame>
      <p:sp>
        <p:nvSpPr>
          <p:cNvPr id="4" name="Text Placeholder 3">
            <a:extLst>
              <a:ext uri="{FF2B5EF4-FFF2-40B4-BE49-F238E27FC236}">
                <a16:creationId xmlns:a16="http://schemas.microsoft.com/office/drawing/2014/main" id="{BA5EE0D7-E664-4677-8783-BE6F948033E2}"/>
              </a:ext>
            </a:extLst>
          </p:cNvPr>
          <p:cNvSpPr>
            <a:spLocks noGrp="1"/>
          </p:cNvSpPr>
          <p:nvPr>
            <p:ph type="body" sz="quarter" idx="14"/>
          </p:nvPr>
        </p:nvSpPr>
        <p:spPr/>
        <p:txBody>
          <a:bodyPr/>
          <a:lstStyle/>
          <a:p>
            <a:r>
              <a:rPr lang="en-US"/>
              <a:t>09/02/2021 - 09/08/2021</a:t>
            </a:r>
          </a:p>
        </p:txBody>
      </p:sp>
    </p:spTree>
    <p:extLst>
      <p:ext uri="{BB962C8B-B14F-4D97-AF65-F5344CB8AC3E}">
        <p14:creationId xmlns:p14="http://schemas.microsoft.com/office/powerpoint/2010/main" val="42118085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94A90-378B-47D8-A94C-631EF2B685F8}"/>
              </a:ext>
            </a:extLst>
          </p:cNvPr>
          <p:cNvSpPr>
            <a:spLocks noGrp="1"/>
          </p:cNvSpPr>
          <p:nvPr>
            <p:ph type="title"/>
          </p:nvPr>
        </p:nvSpPr>
        <p:spPr/>
        <p:txBody>
          <a:bodyPr/>
          <a:lstStyle/>
          <a:p>
            <a:r>
              <a:rPr lang="en-US"/>
              <a:t>Instagram Hashtag Detection | Prensa - 1 of 2</a:t>
            </a:r>
          </a:p>
        </p:txBody>
      </p:sp>
      <p:graphicFrame>
        <p:nvGraphicFramePr>
          <p:cNvPr id="5" name="Table Placeholder 4">
            <a:extLst>
              <a:ext uri="{FF2B5EF4-FFF2-40B4-BE49-F238E27FC236}">
                <a16:creationId xmlns:a16="http://schemas.microsoft.com/office/drawing/2014/main" id="{20429413-06DB-499F-BEDB-5F89B405E5E6}"/>
              </a:ext>
            </a:extLst>
          </p:cNvPr>
          <p:cNvGraphicFramePr>
            <a:graphicFrameLocks noGrp="1"/>
          </p:cNvGraphicFramePr>
          <p:nvPr>
            <p:ph type="tbl" sz="quarter" idx="13"/>
            <p:extLst>
              <p:ext uri="{D42A27DB-BD31-4B8C-83A1-F6EECF244321}">
                <p14:modId xmlns:p14="http://schemas.microsoft.com/office/powerpoint/2010/main" val="1519810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82675480"/>
                    </a:ext>
                  </a:extLst>
                </a:gridCol>
                <a:gridCol w="1399032">
                  <a:extLst>
                    <a:ext uri="{9D8B030D-6E8A-4147-A177-3AD203B41FA5}">
                      <a16:colId xmlns:a16="http://schemas.microsoft.com/office/drawing/2014/main" val="1268199746"/>
                    </a:ext>
                  </a:extLst>
                </a:gridCol>
                <a:gridCol w="1399032">
                  <a:extLst>
                    <a:ext uri="{9D8B030D-6E8A-4147-A177-3AD203B41FA5}">
                      <a16:colId xmlns:a16="http://schemas.microsoft.com/office/drawing/2014/main" val="1322206331"/>
                    </a:ext>
                  </a:extLst>
                </a:gridCol>
                <a:gridCol w="1399032">
                  <a:extLst>
                    <a:ext uri="{9D8B030D-6E8A-4147-A177-3AD203B41FA5}">
                      <a16:colId xmlns:a16="http://schemas.microsoft.com/office/drawing/2014/main" val="385026240"/>
                    </a:ext>
                  </a:extLst>
                </a:gridCol>
                <a:gridCol w="1399032">
                  <a:extLst>
                    <a:ext uri="{9D8B030D-6E8A-4147-A177-3AD203B41FA5}">
                      <a16:colId xmlns:a16="http://schemas.microsoft.com/office/drawing/2014/main" val="1704938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646854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#UniSinúEsNuestra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110.88888888889</a:t>
                      </a:r>
                    </a:p>
                  </a:txBody>
                  <a:tcPr/>
                </a:tc>
                <a:extLst>
                  <a:ext uri="{0D108BD9-81ED-4DB2-BD59-A6C34878D82A}">
                    <a16:rowId xmlns:a16="http://schemas.microsoft.com/office/drawing/2014/main" val="193425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#QueEstaLlamaNoSeExtinga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110.88888888889</a:t>
                      </a:r>
                    </a:p>
                  </a:txBody>
                  <a:tcPr/>
                </a:tc>
                <a:extLst>
                  <a:ext uri="{0D108BD9-81ED-4DB2-BD59-A6C34878D82A}">
                    <a16:rowId xmlns:a16="http://schemas.microsoft.com/office/drawing/2014/main" val="4122794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#UniSinú47Años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118.625</a:t>
                      </a:r>
                    </a:p>
                  </a:txBody>
                  <a:tcPr/>
                </a:tc>
                <a:extLst>
                  <a:ext uri="{0D108BD9-81ED-4DB2-BD59-A6C34878D82A}">
                    <a16:rowId xmlns:a16="http://schemas.microsoft.com/office/drawing/2014/main" val="1077584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#unisinuperdona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extLst>
                  <a:ext uri="{0D108BD9-81ED-4DB2-BD59-A6C34878D82A}">
                    <a16:rowId xmlns:a16="http://schemas.microsoft.com/office/drawing/2014/main" val="2688507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#reachforgiveness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extLst>
                  <a:ext uri="{0D108BD9-81ED-4DB2-BD59-A6C34878D82A}">
                    <a16:rowId xmlns:a16="http://schemas.microsoft.com/office/drawing/2014/main" val="3645398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#reachforgivenesscolombia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extLst>
                  <a:ext uri="{0D108BD9-81ED-4DB2-BD59-A6C34878D82A}">
                    <a16:rowId xmlns:a16="http://schemas.microsoft.com/office/drawing/2014/main" val="2027246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#perdonar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extLst>
                  <a:ext uri="{0D108BD9-81ED-4DB2-BD59-A6C34878D82A}">
                    <a16:rowId xmlns:a16="http://schemas.microsoft.com/office/drawing/2014/main" val="765541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#perdona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extLst>
                  <a:ext uri="{0D108BD9-81ED-4DB2-BD59-A6C34878D82A}">
                    <a16:rowId xmlns:a16="http://schemas.microsoft.com/office/drawing/2014/main" val="3713731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#perdoname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extLst>
                  <a:ext uri="{0D108BD9-81ED-4DB2-BD59-A6C34878D82A}">
                    <a16:rowId xmlns:a16="http://schemas.microsoft.com/office/drawing/2014/main" val="2999007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#yoperdono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extLst>
                  <a:ext uri="{0D108BD9-81ED-4DB2-BD59-A6C34878D82A}">
                    <a16:rowId xmlns:a16="http://schemas.microsoft.com/office/drawing/2014/main" val="3058409434"/>
                  </a:ext>
                </a:extLst>
              </a:tr>
            </a:tbl>
          </a:graphicData>
        </a:graphic>
      </p:graphicFrame>
      <p:sp>
        <p:nvSpPr>
          <p:cNvPr id="4" name="Text Placeholder 3">
            <a:extLst>
              <a:ext uri="{FF2B5EF4-FFF2-40B4-BE49-F238E27FC236}">
                <a16:creationId xmlns:a16="http://schemas.microsoft.com/office/drawing/2014/main" id="{66A5F372-BD45-4E8A-AD2E-C285EF1DC419}"/>
              </a:ext>
            </a:extLst>
          </p:cNvPr>
          <p:cNvSpPr>
            <a:spLocks noGrp="1"/>
          </p:cNvSpPr>
          <p:nvPr>
            <p:ph type="body" sz="quarter" idx="14"/>
          </p:nvPr>
        </p:nvSpPr>
        <p:spPr/>
        <p:txBody>
          <a:bodyPr/>
          <a:lstStyle/>
          <a:p>
            <a:r>
              <a:rPr lang="en-US"/>
              <a:t>09/02/2021 - 09/08/2021</a:t>
            </a:r>
          </a:p>
        </p:txBody>
      </p:sp>
    </p:spTree>
    <p:extLst>
      <p:ext uri="{BB962C8B-B14F-4D97-AF65-F5344CB8AC3E}">
        <p14:creationId xmlns:p14="http://schemas.microsoft.com/office/powerpoint/2010/main" val="1074913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35F6F-E148-4426-9114-AA9C2FB1EA5B}"/>
              </a:ext>
            </a:extLst>
          </p:cNvPr>
          <p:cNvSpPr>
            <a:spLocks noGrp="1"/>
          </p:cNvSpPr>
          <p:nvPr>
            <p:ph type="title"/>
          </p:nvPr>
        </p:nvSpPr>
        <p:spPr/>
        <p:txBody>
          <a:bodyPr/>
          <a:lstStyle/>
          <a:p>
            <a:r>
              <a:rPr lang="en-US"/>
              <a:t>Instagram Hashtag Detection | Prensa - 2 of 2</a:t>
            </a:r>
          </a:p>
        </p:txBody>
      </p:sp>
      <p:graphicFrame>
        <p:nvGraphicFramePr>
          <p:cNvPr id="5" name="Table Placeholder 4">
            <a:extLst>
              <a:ext uri="{FF2B5EF4-FFF2-40B4-BE49-F238E27FC236}">
                <a16:creationId xmlns:a16="http://schemas.microsoft.com/office/drawing/2014/main" id="{95573ACF-CDA6-4526-B526-F647E106A770}"/>
              </a:ext>
            </a:extLst>
          </p:cNvPr>
          <p:cNvGraphicFramePr>
            <a:graphicFrameLocks noGrp="1"/>
          </p:cNvGraphicFramePr>
          <p:nvPr>
            <p:ph type="tbl" sz="quarter" idx="13"/>
            <p:extLst>
              <p:ext uri="{D42A27DB-BD31-4B8C-83A1-F6EECF244321}">
                <p14:modId xmlns:p14="http://schemas.microsoft.com/office/powerpoint/2010/main" val="3157327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29151480"/>
                    </a:ext>
                  </a:extLst>
                </a:gridCol>
                <a:gridCol w="1399032">
                  <a:extLst>
                    <a:ext uri="{9D8B030D-6E8A-4147-A177-3AD203B41FA5}">
                      <a16:colId xmlns:a16="http://schemas.microsoft.com/office/drawing/2014/main" val="3638826754"/>
                    </a:ext>
                  </a:extLst>
                </a:gridCol>
                <a:gridCol w="1399032">
                  <a:extLst>
                    <a:ext uri="{9D8B030D-6E8A-4147-A177-3AD203B41FA5}">
                      <a16:colId xmlns:a16="http://schemas.microsoft.com/office/drawing/2014/main" val="117785676"/>
                    </a:ext>
                  </a:extLst>
                </a:gridCol>
                <a:gridCol w="1399032">
                  <a:extLst>
                    <a:ext uri="{9D8B030D-6E8A-4147-A177-3AD203B41FA5}">
                      <a16:colId xmlns:a16="http://schemas.microsoft.com/office/drawing/2014/main" val="3818544148"/>
                    </a:ext>
                  </a:extLst>
                </a:gridCol>
                <a:gridCol w="1399032">
                  <a:extLst>
                    <a:ext uri="{9D8B030D-6E8A-4147-A177-3AD203B41FA5}">
                      <a16:colId xmlns:a16="http://schemas.microsoft.com/office/drawing/2014/main" val="3444671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15081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#UniSinú47años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2830683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#TbtUniSinú</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extLst>
                  <a:ext uri="{0D108BD9-81ED-4DB2-BD59-A6C34878D82A}">
                    <a16:rowId xmlns:a16="http://schemas.microsoft.com/office/drawing/2014/main" val="2467129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#EgresadosUniSinú</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extLst>
                  <a:ext uri="{0D108BD9-81ED-4DB2-BD59-A6C34878D82A}">
                    <a16:rowId xmlns:a16="http://schemas.microsoft.com/office/drawing/2014/main" val="1348948685"/>
                  </a:ext>
                </a:extLst>
              </a:tr>
            </a:tbl>
          </a:graphicData>
        </a:graphic>
      </p:graphicFrame>
      <p:sp>
        <p:nvSpPr>
          <p:cNvPr id="4" name="Text Placeholder 3">
            <a:extLst>
              <a:ext uri="{FF2B5EF4-FFF2-40B4-BE49-F238E27FC236}">
                <a16:creationId xmlns:a16="http://schemas.microsoft.com/office/drawing/2014/main" id="{2CABCD5D-E405-498D-BA33-0A9ECFD40841}"/>
              </a:ext>
            </a:extLst>
          </p:cNvPr>
          <p:cNvSpPr>
            <a:spLocks noGrp="1"/>
          </p:cNvSpPr>
          <p:nvPr>
            <p:ph type="body" sz="quarter" idx="14"/>
          </p:nvPr>
        </p:nvSpPr>
        <p:spPr/>
        <p:txBody>
          <a:bodyPr/>
          <a:lstStyle/>
          <a:p>
            <a:r>
              <a:rPr lang="en-US"/>
              <a:t>09/02/2021 - 09/08/2021</a:t>
            </a:r>
          </a:p>
        </p:txBody>
      </p:sp>
    </p:spTree>
    <p:extLst>
      <p:ext uri="{BB962C8B-B14F-4D97-AF65-F5344CB8AC3E}">
        <p14:creationId xmlns:p14="http://schemas.microsoft.com/office/powerpoint/2010/main" val="24241517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874D7-4D8A-4A9B-A19C-1C9418FF7950}"/>
              </a:ext>
            </a:extLst>
          </p:cNvPr>
          <p:cNvSpPr>
            <a:spLocks noGrp="1"/>
          </p:cNvSpPr>
          <p:nvPr>
            <p:ph type="title"/>
          </p:nvPr>
        </p:nvSpPr>
        <p:spPr/>
        <p:txBody>
          <a:bodyPr/>
          <a:lstStyle/>
          <a:p>
            <a:r>
              <a:rPr lang="es-ES"/>
              <a:t>Instagram Tabla general sobre publicaciones | Prensa</a:t>
            </a:r>
            <a:endParaRPr lang="en-US"/>
          </a:p>
        </p:txBody>
      </p:sp>
      <p:graphicFrame>
        <p:nvGraphicFramePr>
          <p:cNvPr id="5" name="Table Placeholder 4">
            <a:extLst>
              <a:ext uri="{FF2B5EF4-FFF2-40B4-BE49-F238E27FC236}">
                <a16:creationId xmlns:a16="http://schemas.microsoft.com/office/drawing/2014/main" id="{F1C94BF7-F842-4E7D-AEF3-0A31896A18ED}"/>
              </a:ext>
            </a:extLst>
          </p:cNvPr>
          <p:cNvGraphicFramePr>
            <a:graphicFrameLocks noGrp="1"/>
          </p:cNvGraphicFramePr>
          <p:nvPr>
            <p:ph type="tbl" sz="quarter" idx="13"/>
            <p:extLst>
              <p:ext uri="{D42A27DB-BD31-4B8C-83A1-F6EECF244321}">
                <p14:modId xmlns:p14="http://schemas.microsoft.com/office/powerpoint/2010/main" val="2316994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2742678"/>
                    </a:ext>
                  </a:extLst>
                </a:gridCol>
                <a:gridCol w="987552">
                  <a:extLst>
                    <a:ext uri="{9D8B030D-6E8A-4147-A177-3AD203B41FA5}">
                      <a16:colId xmlns:a16="http://schemas.microsoft.com/office/drawing/2014/main" val="2528471049"/>
                    </a:ext>
                  </a:extLst>
                </a:gridCol>
                <a:gridCol w="987552">
                  <a:extLst>
                    <a:ext uri="{9D8B030D-6E8A-4147-A177-3AD203B41FA5}">
                      <a16:colId xmlns:a16="http://schemas.microsoft.com/office/drawing/2014/main" val="3545244256"/>
                    </a:ext>
                  </a:extLst>
                </a:gridCol>
                <a:gridCol w="987552">
                  <a:extLst>
                    <a:ext uri="{9D8B030D-6E8A-4147-A177-3AD203B41FA5}">
                      <a16:colId xmlns:a16="http://schemas.microsoft.com/office/drawing/2014/main" val="1022748877"/>
                    </a:ext>
                  </a:extLst>
                </a:gridCol>
                <a:gridCol w="987552">
                  <a:extLst>
                    <a:ext uri="{9D8B030D-6E8A-4147-A177-3AD203B41FA5}">
                      <a16:colId xmlns:a16="http://schemas.microsoft.com/office/drawing/2014/main" val="1412042925"/>
                    </a:ext>
                  </a:extLst>
                </a:gridCol>
                <a:gridCol w="987552">
                  <a:extLst>
                    <a:ext uri="{9D8B030D-6E8A-4147-A177-3AD203B41FA5}">
                      <a16:colId xmlns:a16="http://schemas.microsoft.com/office/drawing/2014/main" val="4148162941"/>
                    </a:ext>
                  </a:extLst>
                </a:gridCol>
                <a:gridCol w="987552">
                  <a:extLst>
                    <a:ext uri="{9D8B030D-6E8A-4147-A177-3AD203B41FA5}">
                      <a16:colId xmlns:a16="http://schemas.microsoft.com/office/drawing/2014/main" val="4217994528"/>
                    </a:ext>
                  </a:extLst>
                </a:gridCol>
                <a:gridCol w="987552">
                  <a:extLst>
                    <a:ext uri="{9D8B030D-6E8A-4147-A177-3AD203B41FA5}">
                      <a16:colId xmlns:a16="http://schemas.microsoft.com/office/drawing/2014/main" val="807537520"/>
                    </a:ext>
                  </a:extLst>
                </a:gridCol>
              </a:tblGrid>
              <a:tr h="370840">
                <a:tc>
                  <a:txBody>
                    <a:bodyPr/>
                    <a:lstStyle/>
                    <a:p>
                      <a:r>
                        <a:rPr lang="en-US" sz="1000"/>
                        <a:t>Nombre</a:t>
                      </a:r>
                    </a:p>
                  </a:txBody>
                  <a:tcPr/>
                </a:tc>
                <a:tc>
                  <a:txBody>
                    <a:bodyPr/>
                    <a:lstStyle/>
                    <a:p>
                      <a:r>
                        <a:rPr lang="en-US" sz="1000"/>
                        <a:t>Seguidores</a:t>
                      </a:r>
                    </a:p>
                  </a:txBody>
                  <a:tcPr/>
                </a:tc>
                <a:tc>
                  <a:txBody>
                    <a:bodyPr/>
                    <a:lstStyle/>
                    <a:p>
                      <a:r>
                        <a:rPr lang="en-US" sz="1000"/>
                        <a:t>Imagenes</a:t>
                      </a:r>
                    </a:p>
                  </a:txBody>
                  <a:tcPr/>
                </a:tc>
                <a:tc>
                  <a:txBody>
                    <a:bodyPr/>
                    <a:lstStyle/>
                    <a:p>
                      <a:r>
                        <a:rPr lang="en-US" sz="1000"/>
                        <a:t>Videos</a:t>
                      </a:r>
                    </a:p>
                  </a:txBody>
                  <a:tcPr/>
                </a:tc>
                <a:tc>
                  <a:txBody>
                    <a:bodyPr/>
                    <a:lstStyle/>
                    <a:p>
                      <a:r>
                        <a:rPr lang="en-US" sz="1000"/>
                        <a:t>Carruseles</a:t>
                      </a:r>
                    </a:p>
                  </a:txBody>
                  <a:tcPr/>
                </a:tc>
                <a:tc>
                  <a:txBody>
                    <a:bodyPr/>
                    <a:lstStyle/>
                    <a:p>
                      <a:r>
                        <a:rPr lang="en-US" sz="1000"/>
                        <a:t>Publicaciones</a:t>
                      </a:r>
                    </a:p>
                  </a:txBody>
                  <a:tcPr/>
                </a:tc>
                <a:tc>
                  <a:txBody>
                    <a:bodyPr/>
                    <a:lstStyle/>
                    <a:p>
                      <a:r>
                        <a:rPr lang="en-US" sz="1000"/>
                        <a:t>Like</a:t>
                      </a:r>
                    </a:p>
                  </a:txBody>
                  <a:tcPr/>
                </a:tc>
                <a:tc>
                  <a:txBody>
                    <a:bodyPr/>
                    <a:lstStyle/>
                    <a:p>
                      <a:r>
                        <a:rPr lang="en-US" sz="1000"/>
                        <a:t>Comentarios</a:t>
                      </a:r>
                    </a:p>
                  </a:txBody>
                  <a:tcPr/>
                </a:tc>
                <a:extLst>
                  <a:ext uri="{0D108BD9-81ED-4DB2-BD59-A6C34878D82A}">
                    <a16:rowId xmlns:a16="http://schemas.microsoft.com/office/drawing/2014/main" val="3839630254"/>
                  </a:ext>
                </a:extLst>
              </a:tr>
              <a:tr h="370840">
                <a:tc>
                  <a:txBody>
                    <a:bodyPr/>
                    <a:lstStyle/>
                    <a:p>
                      <a:r>
                        <a:rPr lang="en-US" sz="1000"/>
                        <a:t>unisinuoficial</a:t>
                      </a:r>
                    </a:p>
                  </a:txBody>
                  <a:tcPr/>
                </a:tc>
                <a:tc>
                  <a:txBody>
                    <a:bodyPr/>
                    <a:lstStyle/>
                    <a:p>
                      <a:r>
                        <a:rPr lang="en-US" sz="1000"/>
                        <a:t>23820</a:t>
                      </a:r>
                    </a:p>
                  </a:txBody>
                  <a:tcPr/>
                </a:tc>
                <a:tc>
                  <a:txBody>
                    <a:bodyPr/>
                    <a:lstStyle/>
                    <a:p>
                      <a:r>
                        <a:rPr lang="en-US" sz="1000"/>
                        <a:t>7</a:t>
                      </a:r>
                    </a:p>
                  </a:txBody>
                  <a:tcPr/>
                </a:tc>
                <a:tc>
                  <a:txBody>
                    <a:bodyPr/>
                    <a:lstStyle/>
                    <a:p>
                      <a:r>
                        <a:rPr lang="en-US" sz="1000"/>
                        <a:t>3</a:t>
                      </a:r>
                    </a:p>
                  </a:txBody>
                  <a:tcPr/>
                </a:tc>
                <a:tc>
                  <a:txBody>
                    <a:bodyPr/>
                    <a:lstStyle/>
                    <a:p>
                      <a:r>
                        <a:rPr lang="en-US" sz="1000"/>
                        <a:t>1</a:t>
                      </a:r>
                    </a:p>
                  </a:txBody>
                  <a:tcPr/>
                </a:tc>
                <a:tc>
                  <a:txBody>
                    <a:bodyPr/>
                    <a:lstStyle/>
                    <a:p>
                      <a:r>
                        <a:rPr lang="en-US" sz="1000"/>
                        <a:t>3560</a:t>
                      </a:r>
                    </a:p>
                  </a:txBody>
                  <a:tcPr/>
                </a:tc>
                <a:tc>
                  <a:txBody>
                    <a:bodyPr/>
                    <a:lstStyle/>
                    <a:p>
                      <a:r>
                        <a:rPr lang="en-US" sz="1000"/>
                        <a:t>1082</a:t>
                      </a:r>
                    </a:p>
                  </a:txBody>
                  <a:tcPr/>
                </a:tc>
                <a:tc>
                  <a:txBody>
                    <a:bodyPr/>
                    <a:lstStyle/>
                    <a:p>
                      <a:r>
                        <a:rPr lang="en-US" sz="1000"/>
                        <a:t>25</a:t>
                      </a:r>
                    </a:p>
                  </a:txBody>
                  <a:tcPr/>
                </a:tc>
                <a:extLst>
                  <a:ext uri="{0D108BD9-81ED-4DB2-BD59-A6C34878D82A}">
                    <a16:rowId xmlns:a16="http://schemas.microsoft.com/office/drawing/2014/main" val="1657206077"/>
                  </a:ext>
                </a:extLst>
              </a:tr>
            </a:tbl>
          </a:graphicData>
        </a:graphic>
      </p:graphicFrame>
      <p:sp>
        <p:nvSpPr>
          <p:cNvPr id="4" name="Text Placeholder 3">
            <a:extLst>
              <a:ext uri="{FF2B5EF4-FFF2-40B4-BE49-F238E27FC236}">
                <a16:creationId xmlns:a16="http://schemas.microsoft.com/office/drawing/2014/main" id="{8724536A-B7B2-4E0F-BE0D-33BDE877974E}"/>
              </a:ext>
            </a:extLst>
          </p:cNvPr>
          <p:cNvSpPr>
            <a:spLocks noGrp="1"/>
          </p:cNvSpPr>
          <p:nvPr>
            <p:ph type="body" sz="quarter" idx="14"/>
          </p:nvPr>
        </p:nvSpPr>
        <p:spPr/>
        <p:txBody>
          <a:bodyPr/>
          <a:lstStyle/>
          <a:p>
            <a:r>
              <a:rPr lang="en-US"/>
              <a:t>09/02/2021 - 09/08/2021</a:t>
            </a:r>
          </a:p>
        </p:txBody>
      </p:sp>
    </p:spTree>
    <p:extLst>
      <p:ext uri="{BB962C8B-B14F-4D97-AF65-F5344CB8AC3E}">
        <p14:creationId xmlns:p14="http://schemas.microsoft.com/office/powerpoint/2010/main" val="31792015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FBACD-1D0D-4FA5-84D0-1B54A26FB340}"/>
              </a:ext>
            </a:extLst>
          </p:cNvPr>
          <p:cNvSpPr>
            <a:spLocks noGrp="1"/>
          </p:cNvSpPr>
          <p:nvPr>
            <p:ph type="title"/>
          </p:nvPr>
        </p:nvSpPr>
        <p:spPr/>
        <p:txBody>
          <a:bodyPr/>
          <a:lstStyle/>
          <a:p>
            <a:r>
              <a:rPr lang="en-US"/>
              <a:t>Instagram Stories Key Metrics Table | Prensa</a:t>
            </a:r>
          </a:p>
        </p:txBody>
      </p:sp>
      <p:graphicFrame>
        <p:nvGraphicFramePr>
          <p:cNvPr id="5" name="Table Placeholder 4">
            <a:extLst>
              <a:ext uri="{FF2B5EF4-FFF2-40B4-BE49-F238E27FC236}">
                <a16:creationId xmlns:a16="http://schemas.microsoft.com/office/drawing/2014/main" id="{56F5274F-ED11-405B-BECD-68E6FD90551F}"/>
              </a:ext>
            </a:extLst>
          </p:cNvPr>
          <p:cNvGraphicFramePr>
            <a:graphicFrameLocks noGrp="1"/>
          </p:cNvGraphicFramePr>
          <p:nvPr>
            <p:ph type="tbl" sz="quarter" idx="13"/>
            <p:extLst>
              <p:ext uri="{D42A27DB-BD31-4B8C-83A1-F6EECF244321}">
                <p14:modId xmlns:p14="http://schemas.microsoft.com/office/powerpoint/2010/main" val="634640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58424805"/>
                    </a:ext>
                  </a:extLst>
                </a:gridCol>
                <a:gridCol w="658368">
                  <a:extLst>
                    <a:ext uri="{9D8B030D-6E8A-4147-A177-3AD203B41FA5}">
                      <a16:colId xmlns:a16="http://schemas.microsoft.com/office/drawing/2014/main" val="2595791641"/>
                    </a:ext>
                  </a:extLst>
                </a:gridCol>
                <a:gridCol w="658368">
                  <a:extLst>
                    <a:ext uri="{9D8B030D-6E8A-4147-A177-3AD203B41FA5}">
                      <a16:colId xmlns:a16="http://schemas.microsoft.com/office/drawing/2014/main" val="3962060371"/>
                    </a:ext>
                  </a:extLst>
                </a:gridCol>
                <a:gridCol w="329184">
                  <a:extLst>
                    <a:ext uri="{9D8B030D-6E8A-4147-A177-3AD203B41FA5}">
                      <a16:colId xmlns:a16="http://schemas.microsoft.com/office/drawing/2014/main" val="425936520"/>
                    </a:ext>
                  </a:extLst>
                </a:gridCol>
                <a:gridCol w="329184">
                  <a:extLst>
                    <a:ext uri="{9D8B030D-6E8A-4147-A177-3AD203B41FA5}">
                      <a16:colId xmlns:a16="http://schemas.microsoft.com/office/drawing/2014/main" val="505591671"/>
                    </a:ext>
                  </a:extLst>
                </a:gridCol>
                <a:gridCol w="658368">
                  <a:extLst>
                    <a:ext uri="{9D8B030D-6E8A-4147-A177-3AD203B41FA5}">
                      <a16:colId xmlns:a16="http://schemas.microsoft.com/office/drawing/2014/main" val="3762920345"/>
                    </a:ext>
                  </a:extLst>
                </a:gridCol>
                <a:gridCol w="658368">
                  <a:extLst>
                    <a:ext uri="{9D8B030D-6E8A-4147-A177-3AD203B41FA5}">
                      <a16:colId xmlns:a16="http://schemas.microsoft.com/office/drawing/2014/main" val="3847808080"/>
                    </a:ext>
                  </a:extLst>
                </a:gridCol>
                <a:gridCol w="658368">
                  <a:extLst>
                    <a:ext uri="{9D8B030D-6E8A-4147-A177-3AD203B41FA5}">
                      <a16:colId xmlns:a16="http://schemas.microsoft.com/office/drawing/2014/main" val="2256442952"/>
                    </a:ext>
                  </a:extLst>
                </a:gridCol>
                <a:gridCol w="658368">
                  <a:extLst>
                    <a:ext uri="{9D8B030D-6E8A-4147-A177-3AD203B41FA5}">
                      <a16:colId xmlns:a16="http://schemas.microsoft.com/office/drawing/2014/main" val="2936961804"/>
                    </a:ext>
                  </a:extLst>
                </a:gridCol>
                <a:gridCol w="658368">
                  <a:extLst>
                    <a:ext uri="{9D8B030D-6E8A-4147-A177-3AD203B41FA5}">
                      <a16:colId xmlns:a16="http://schemas.microsoft.com/office/drawing/2014/main" val="3875730787"/>
                    </a:ext>
                  </a:extLst>
                </a:gridCol>
                <a:gridCol w="658368">
                  <a:extLst>
                    <a:ext uri="{9D8B030D-6E8A-4147-A177-3AD203B41FA5}">
                      <a16:colId xmlns:a16="http://schemas.microsoft.com/office/drawing/2014/main" val="1281229755"/>
                    </a:ext>
                  </a:extLst>
                </a:gridCol>
                <a:gridCol w="658368">
                  <a:extLst>
                    <a:ext uri="{9D8B030D-6E8A-4147-A177-3AD203B41FA5}">
                      <a16:colId xmlns:a16="http://schemas.microsoft.com/office/drawing/2014/main" val="332470028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988659239"/>
                  </a:ext>
                </a:extLst>
              </a:tr>
              <a:tr h="370840">
                <a:tc>
                  <a:txBody>
                    <a:bodyPr/>
                    <a:lstStyle/>
                    <a:p>
                      <a:r>
                        <a:rPr lang="en-US" sz="1000"/>
                        <a:t>unisinuoficial</a:t>
                      </a:r>
                    </a:p>
                  </a:txBody>
                  <a:tcPr/>
                </a:tc>
                <a:tc>
                  <a:txBody>
                    <a:bodyPr/>
                    <a:lstStyle/>
                    <a:p>
                      <a:r>
                        <a:rPr lang="en-US" sz="1000"/>
                        <a:t>15</a:t>
                      </a:r>
                    </a:p>
                  </a:txBody>
                  <a:tcPr/>
                </a:tc>
                <a:tc>
                  <a:txBody>
                    <a:bodyPr/>
                    <a:lstStyle/>
                    <a:p>
                      <a:r>
                        <a:rPr lang="en-US" sz="1000"/>
                        <a:t>0.9671 %</a:t>
                      </a:r>
                    </a:p>
                  </a:txBody>
                  <a:tcPr/>
                </a:tc>
                <a:tc>
                  <a:txBody>
                    <a:bodyPr/>
                    <a:lstStyle/>
                    <a:p>
                      <a:r>
                        <a:rPr lang="en-US" sz="1000"/>
                        <a:t>153.73</a:t>
                      </a:r>
                    </a:p>
                  </a:txBody>
                  <a:tcPr/>
                </a:tc>
                <a:tc>
                  <a:txBody>
                    <a:bodyPr/>
                    <a:lstStyle/>
                    <a:p>
                      <a:r>
                        <a:rPr lang="en-US" sz="1000"/>
                        <a:t>0.60</a:t>
                      </a:r>
                    </a:p>
                  </a:txBody>
                  <a:tcPr/>
                </a:tc>
                <a:tc>
                  <a:txBody>
                    <a:bodyPr/>
                    <a:lstStyle/>
                    <a:p>
                      <a:r>
                        <a:rPr lang="en-US" sz="1000"/>
                        <a:t>2066.27</a:t>
                      </a:r>
                    </a:p>
                  </a:txBody>
                  <a:tcPr/>
                </a:tc>
                <a:tc>
                  <a:txBody>
                    <a:bodyPr/>
                    <a:lstStyle/>
                    <a:p>
                      <a:r>
                        <a:rPr lang="en-US" sz="1000"/>
                        <a:t>2041.93</a:t>
                      </a:r>
                    </a:p>
                  </a:txBody>
                  <a:tcPr/>
                </a:tc>
                <a:tc>
                  <a:txBody>
                    <a:bodyPr/>
                    <a:lstStyle/>
                    <a:p>
                      <a:r>
                        <a:rPr lang="en-US" sz="1000"/>
                        <a:t>2008.47</a:t>
                      </a:r>
                    </a:p>
                  </a:txBody>
                  <a:tcPr/>
                </a:tc>
                <a:tc>
                  <a:txBody>
                    <a:bodyPr/>
                    <a:lstStyle/>
                    <a:p>
                      <a:r>
                        <a:rPr lang="en-US" sz="1000"/>
                        <a:t>2007.87</a:t>
                      </a:r>
                    </a:p>
                  </a:txBody>
                  <a:tcPr/>
                </a:tc>
                <a:tc>
                  <a:txBody>
                    <a:bodyPr/>
                    <a:lstStyle/>
                    <a:p>
                      <a:r>
                        <a:rPr lang="en-US" sz="1000"/>
                        <a:t>30994</a:t>
                      </a:r>
                    </a:p>
                  </a:txBody>
                  <a:tcPr/>
                </a:tc>
                <a:tc>
                  <a:txBody>
                    <a:bodyPr/>
                    <a:lstStyle/>
                    <a:p>
                      <a:r>
                        <a:rPr lang="en-US" sz="1000"/>
                        <a:t>2306</a:t>
                      </a:r>
                    </a:p>
                  </a:txBody>
                  <a:tcPr/>
                </a:tc>
                <a:tc>
                  <a:txBody>
                    <a:bodyPr/>
                    <a:lstStyle/>
                    <a:p>
                      <a:r>
                        <a:rPr lang="en-US" sz="1000"/>
                        <a:t>30127</a:t>
                      </a:r>
                    </a:p>
                  </a:txBody>
                  <a:tcPr/>
                </a:tc>
                <a:extLst>
                  <a:ext uri="{0D108BD9-81ED-4DB2-BD59-A6C34878D82A}">
                    <a16:rowId xmlns:a16="http://schemas.microsoft.com/office/drawing/2014/main" val="3835019044"/>
                  </a:ext>
                </a:extLst>
              </a:tr>
            </a:tbl>
          </a:graphicData>
        </a:graphic>
      </p:graphicFrame>
      <p:sp>
        <p:nvSpPr>
          <p:cNvPr id="4" name="Text Placeholder 3">
            <a:extLst>
              <a:ext uri="{FF2B5EF4-FFF2-40B4-BE49-F238E27FC236}">
                <a16:creationId xmlns:a16="http://schemas.microsoft.com/office/drawing/2014/main" id="{230A601F-2BF1-496B-A2DA-8BDE603CD010}"/>
              </a:ext>
            </a:extLst>
          </p:cNvPr>
          <p:cNvSpPr>
            <a:spLocks noGrp="1"/>
          </p:cNvSpPr>
          <p:nvPr>
            <p:ph type="body" sz="quarter" idx="14"/>
          </p:nvPr>
        </p:nvSpPr>
        <p:spPr/>
        <p:txBody>
          <a:bodyPr/>
          <a:lstStyle/>
          <a:p>
            <a:r>
              <a:rPr lang="en-US"/>
              <a:t>09/02/2021 - 09/08/2021</a:t>
            </a:r>
          </a:p>
        </p:txBody>
      </p:sp>
    </p:spTree>
    <p:extLst>
      <p:ext uri="{BB962C8B-B14F-4D97-AF65-F5344CB8AC3E}">
        <p14:creationId xmlns:p14="http://schemas.microsoft.com/office/powerpoint/2010/main" val="10037395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98B6E-C45A-452F-A83E-E59508AE98C7}"/>
              </a:ext>
            </a:extLst>
          </p:cNvPr>
          <p:cNvSpPr>
            <a:spLocks noGrp="1"/>
          </p:cNvSpPr>
          <p:nvPr>
            <p:ph type="title"/>
          </p:nvPr>
        </p:nvSpPr>
        <p:spPr/>
        <p:txBody>
          <a:bodyPr/>
          <a:lstStyle/>
          <a:p>
            <a:r>
              <a:rPr lang="en-US"/>
              <a:t>Overall Total Interactions by Weekday | Prensa</a:t>
            </a:r>
          </a:p>
        </p:txBody>
      </p:sp>
      <p:graphicFrame>
        <p:nvGraphicFramePr>
          <p:cNvPr id="6" name="Chart Placeholder 5">
            <a:extLst>
              <a:ext uri="{FF2B5EF4-FFF2-40B4-BE49-F238E27FC236}">
                <a16:creationId xmlns:a16="http://schemas.microsoft.com/office/drawing/2014/main" id="{315F73CB-9594-4097-9628-0B4ACD909A23}"/>
              </a:ext>
            </a:extLst>
          </p:cNvPr>
          <p:cNvGraphicFramePr>
            <a:graphicFrameLocks noGrp="1"/>
          </p:cNvGraphicFramePr>
          <p:nvPr>
            <p:ph type="chart" sz="quarter" idx="13"/>
            <p:extLst>
              <p:ext uri="{D42A27DB-BD31-4B8C-83A1-F6EECF244321}">
                <p14:modId xmlns:p14="http://schemas.microsoft.com/office/powerpoint/2010/main" val="2995231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3FD1FF-5574-4C4A-A1DD-2605A8D422C1}"/>
              </a:ext>
            </a:extLst>
          </p:cNvPr>
          <p:cNvSpPr>
            <a:spLocks noGrp="1"/>
          </p:cNvSpPr>
          <p:nvPr>
            <p:ph type="body" sz="quarter" idx="14"/>
          </p:nvPr>
        </p:nvSpPr>
        <p:spPr/>
        <p:txBody>
          <a:bodyPr/>
          <a:lstStyle/>
          <a:p>
            <a:r>
              <a:rPr lang="en-US"/>
              <a:t>09/02/2021 - 09/08/2021</a:t>
            </a:r>
          </a:p>
        </p:txBody>
      </p:sp>
      <p:sp>
        <p:nvSpPr>
          <p:cNvPr id="5" name="Footer Placeholder 4">
            <a:extLst>
              <a:ext uri="{FF2B5EF4-FFF2-40B4-BE49-F238E27FC236}">
                <a16:creationId xmlns:a16="http://schemas.microsoft.com/office/drawing/2014/main" id="{43A87D25-D2C4-4C4F-BF3F-C0590E52BC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82066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800</Words>
  <Application>Microsoft Office PowerPoint</Application>
  <PresentationFormat>On-screen Show (4:3)</PresentationFormat>
  <Paragraphs>308</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Estadísticas de Visualizaciones, Alcance e Interacciones para Instagram</vt:lpstr>
      <vt:lpstr>Instagram Followers Change | Prensa</vt:lpstr>
      <vt:lpstr>Instagram Followers Change Per Weekday | Prensa</vt:lpstr>
      <vt:lpstr>Instagram Interaction Rate | Prensa</vt:lpstr>
      <vt:lpstr>Instagram Organic Reach By Weekday | Prensa</vt:lpstr>
      <vt:lpstr>Instagram Followers Online by Time | Prensa</vt:lpstr>
      <vt:lpstr>Instagram Organic Reach by Post Type  | Prensa</vt:lpstr>
      <vt:lpstr>Instagram Reach | Prensa</vt:lpstr>
      <vt:lpstr>Instagram Interaction Rate By Post Type | Prensa</vt:lpstr>
      <vt:lpstr>Instagram Followers Total | Prensa</vt:lpstr>
      <vt:lpstr>Instagram Average Interactions Per Post | Prensa</vt:lpstr>
      <vt:lpstr>Instagram Gained Followers | Prensa</vt:lpstr>
      <vt:lpstr>Instagram Interactions Distribution | Prensa</vt:lpstr>
      <vt:lpstr>Instagram Posts Table | Prensa - 1 of 10</vt:lpstr>
      <vt:lpstr>Instagram Posts Table | Prensa - 2 of 10</vt:lpstr>
      <vt:lpstr>Instagram Posts Table | Prensa - 3 of 10</vt:lpstr>
      <vt:lpstr>Instagram Posts Table | Prensa - 4 of 10</vt:lpstr>
      <vt:lpstr>Instagram Posts Table | Prensa - 5 of 10</vt:lpstr>
      <vt:lpstr>Instagram Posts Table | Prensa - 6 of 10</vt:lpstr>
      <vt:lpstr>Instagram Posts Table | Prensa - 7 of 10</vt:lpstr>
      <vt:lpstr>Instagram Posts Table | Prensa - 8 of 10</vt:lpstr>
      <vt:lpstr>Instagram Posts Table | Prensa - 9 of 10</vt:lpstr>
      <vt:lpstr>Instagram Posts Table | Prensa - 10 of 10</vt:lpstr>
      <vt:lpstr>Instagram table of Interaction Rate By Post Type  | Prensa</vt:lpstr>
      <vt:lpstr>Instagram Hashtag Detection | Prensa - 1 of 2</vt:lpstr>
      <vt:lpstr>Instagram Hashtag Detection | Prensa - 2 of 2</vt:lpstr>
      <vt:lpstr>Instagram Tabla general sobre publicaciones | Prensa</vt:lpstr>
      <vt:lpstr>Instagram Stories Key Metrics Table | Prensa</vt:lpstr>
      <vt:lpstr>Overall Total Interactions by Weekday | Prensa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Estadísticas de Visualizaciones, Alcance e Interacciones para Instagram</dc:title>
  <dc:creator>Frederik Peiniger</dc:creator>
  <cp:lastModifiedBy>Frederik Peiniger</cp:lastModifiedBy>
  <cp:revision>1</cp:revision>
  <dcterms:created xsi:type="dcterms:W3CDTF">2021-09-13T16:36:59Z</dcterms:created>
  <dcterms:modified xsi:type="dcterms:W3CDTF">2021-09-13T16:37:43Z</dcterms:modified>
</cp:coreProperties>
</file>