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772D6-CCD8-4D7F-A68C-ECC877C47072}"/>
              </a:ext>
            </a:extLst>
          </p:cNvPr>
          <p:cNvSpPr>
            <a:spLocks noGrp="1"/>
          </p:cNvSpPr>
          <p:nvPr>
            <p:ph type="title"/>
          </p:nvPr>
        </p:nvSpPr>
        <p:spPr/>
        <p:txBody>
          <a:bodyPr/>
          <a:lstStyle/>
          <a:p>
            <a:r>
              <a:rPr lang="en-US"/>
              <a:t>Facebook AL FACEBOOK (sortiert nach Reach) | Annalena Baerbock - 1 of 26</a:t>
            </a:r>
          </a:p>
        </p:txBody>
      </p:sp>
      <p:graphicFrame>
        <p:nvGraphicFramePr>
          <p:cNvPr id="5" name="Table Placeholder 4">
            <a:extLst>
              <a:ext uri="{FF2B5EF4-FFF2-40B4-BE49-F238E27FC236}">
                <a16:creationId xmlns:a16="http://schemas.microsoft.com/office/drawing/2014/main" id="{3F00BEB9-747E-405A-B2A2-2B521F6789EF}"/>
              </a:ext>
            </a:extLst>
          </p:cNvPr>
          <p:cNvGraphicFramePr>
            <a:graphicFrameLocks noGrp="1"/>
          </p:cNvGraphicFramePr>
          <p:nvPr>
            <p:ph type="tbl" sz="quarter" idx="13"/>
            <p:extLst>
              <p:ext uri="{D42A27DB-BD31-4B8C-83A1-F6EECF244321}">
                <p14:modId xmlns:p14="http://schemas.microsoft.com/office/powerpoint/2010/main" val="425606229"/>
              </p:ext>
            </p:extLst>
          </p:nvPr>
        </p:nvGraphicFramePr>
        <p:xfrm>
          <a:off x="457200" y="1731963"/>
          <a:ext cx="7982712" cy="100584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77222456"/>
                    </a:ext>
                  </a:extLst>
                </a:gridCol>
                <a:gridCol w="1728216">
                  <a:extLst>
                    <a:ext uri="{9D8B030D-6E8A-4147-A177-3AD203B41FA5}">
                      <a16:colId xmlns:a16="http://schemas.microsoft.com/office/drawing/2014/main" val="2393064697"/>
                    </a:ext>
                  </a:extLst>
                </a:gridCol>
                <a:gridCol w="411480">
                  <a:extLst>
                    <a:ext uri="{9D8B030D-6E8A-4147-A177-3AD203B41FA5}">
                      <a16:colId xmlns:a16="http://schemas.microsoft.com/office/drawing/2014/main" val="893281014"/>
                    </a:ext>
                  </a:extLst>
                </a:gridCol>
                <a:gridCol w="411480">
                  <a:extLst>
                    <a:ext uri="{9D8B030D-6E8A-4147-A177-3AD203B41FA5}">
                      <a16:colId xmlns:a16="http://schemas.microsoft.com/office/drawing/2014/main" val="80024352"/>
                    </a:ext>
                  </a:extLst>
                </a:gridCol>
                <a:gridCol w="411480">
                  <a:extLst>
                    <a:ext uri="{9D8B030D-6E8A-4147-A177-3AD203B41FA5}">
                      <a16:colId xmlns:a16="http://schemas.microsoft.com/office/drawing/2014/main" val="1454960508"/>
                    </a:ext>
                  </a:extLst>
                </a:gridCol>
                <a:gridCol w="411480">
                  <a:extLst>
                    <a:ext uri="{9D8B030D-6E8A-4147-A177-3AD203B41FA5}">
                      <a16:colId xmlns:a16="http://schemas.microsoft.com/office/drawing/2014/main" val="545749410"/>
                    </a:ext>
                  </a:extLst>
                </a:gridCol>
                <a:gridCol w="411480">
                  <a:extLst>
                    <a:ext uri="{9D8B030D-6E8A-4147-A177-3AD203B41FA5}">
                      <a16:colId xmlns:a16="http://schemas.microsoft.com/office/drawing/2014/main" val="1442305750"/>
                    </a:ext>
                  </a:extLst>
                </a:gridCol>
                <a:gridCol w="411480">
                  <a:extLst>
                    <a:ext uri="{9D8B030D-6E8A-4147-A177-3AD203B41FA5}">
                      <a16:colId xmlns:a16="http://schemas.microsoft.com/office/drawing/2014/main" val="1036257235"/>
                    </a:ext>
                  </a:extLst>
                </a:gridCol>
                <a:gridCol w="411480">
                  <a:extLst>
                    <a:ext uri="{9D8B030D-6E8A-4147-A177-3AD203B41FA5}">
                      <a16:colId xmlns:a16="http://schemas.microsoft.com/office/drawing/2014/main" val="2120295311"/>
                    </a:ext>
                  </a:extLst>
                </a:gridCol>
                <a:gridCol w="411480">
                  <a:extLst>
                    <a:ext uri="{9D8B030D-6E8A-4147-A177-3AD203B41FA5}">
                      <a16:colId xmlns:a16="http://schemas.microsoft.com/office/drawing/2014/main" val="2874457853"/>
                    </a:ext>
                  </a:extLst>
                </a:gridCol>
                <a:gridCol w="411480">
                  <a:extLst>
                    <a:ext uri="{9D8B030D-6E8A-4147-A177-3AD203B41FA5}">
                      <a16:colId xmlns:a16="http://schemas.microsoft.com/office/drawing/2014/main" val="565298028"/>
                    </a:ext>
                  </a:extLst>
                </a:gridCol>
                <a:gridCol w="411480">
                  <a:extLst>
                    <a:ext uri="{9D8B030D-6E8A-4147-A177-3AD203B41FA5}">
                      <a16:colId xmlns:a16="http://schemas.microsoft.com/office/drawing/2014/main" val="4134563850"/>
                    </a:ext>
                  </a:extLst>
                </a:gridCol>
                <a:gridCol w="411480">
                  <a:extLst>
                    <a:ext uri="{9D8B030D-6E8A-4147-A177-3AD203B41FA5}">
                      <a16:colId xmlns:a16="http://schemas.microsoft.com/office/drawing/2014/main" val="3705588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0360535"/>
                  </a:ext>
                </a:extLst>
              </a:tr>
            </a:tbl>
          </a:graphicData>
        </a:graphic>
      </p:graphicFrame>
      <p:sp>
        <p:nvSpPr>
          <p:cNvPr id="4" name="Text Placeholder 3">
            <a:extLst>
              <a:ext uri="{FF2B5EF4-FFF2-40B4-BE49-F238E27FC236}">
                <a16:creationId xmlns:a16="http://schemas.microsoft.com/office/drawing/2014/main" id="{500AD07C-FD2B-4721-91C7-98DBC473BA80}"/>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1095939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C9DB5-431E-493D-9202-998564478C89}"/>
              </a:ext>
            </a:extLst>
          </p:cNvPr>
          <p:cNvSpPr>
            <a:spLocks noGrp="1"/>
          </p:cNvSpPr>
          <p:nvPr>
            <p:ph type="title"/>
          </p:nvPr>
        </p:nvSpPr>
        <p:spPr/>
        <p:txBody>
          <a:bodyPr/>
          <a:lstStyle/>
          <a:p>
            <a:r>
              <a:rPr lang="en-US"/>
              <a:t>Facebook AL FACEBOOK (sortiert nach Reach) | Annalena Baerbock - 2 of 26</a:t>
            </a:r>
          </a:p>
        </p:txBody>
      </p:sp>
      <p:graphicFrame>
        <p:nvGraphicFramePr>
          <p:cNvPr id="5" name="Table Placeholder 4">
            <a:extLst>
              <a:ext uri="{FF2B5EF4-FFF2-40B4-BE49-F238E27FC236}">
                <a16:creationId xmlns:a16="http://schemas.microsoft.com/office/drawing/2014/main" id="{F0F6EDB9-75BA-461F-9133-A22816BDD627}"/>
              </a:ext>
            </a:extLst>
          </p:cNvPr>
          <p:cNvGraphicFramePr>
            <a:graphicFrameLocks noGrp="1"/>
          </p:cNvGraphicFramePr>
          <p:nvPr>
            <p:ph type="tbl" sz="quarter" idx="13"/>
            <p:extLst>
              <p:ext uri="{D42A27DB-BD31-4B8C-83A1-F6EECF244321}">
                <p14:modId xmlns:p14="http://schemas.microsoft.com/office/powerpoint/2010/main" val="14658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82011046"/>
                    </a:ext>
                  </a:extLst>
                </a:gridCol>
                <a:gridCol w="1728216">
                  <a:extLst>
                    <a:ext uri="{9D8B030D-6E8A-4147-A177-3AD203B41FA5}">
                      <a16:colId xmlns:a16="http://schemas.microsoft.com/office/drawing/2014/main" val="605791158"/>
                    </a:ext>
                  </a:extLst>
                </a:gridCol>
                <a:gridCol w="411480">
                  <a:extLst>
                    <a:ext uri="{9D8B030D-6E8A-4147-A177-3AD203B41FA5}">
                      <a16:colId xmlns:a16="http://schemas.microsoft.com/office/drawing/2014/main" val="3660779000"/>
                    </a:ext>
                  </a:extLst>
                </a:gridCol>
                <a:gridCol w="411480">
                  <a:extLst>
                    <a:ext uri="{9D8B030D-6E8A-4147-A177-3AD203B41FA5}">
                      <a16:colId xmlns:a16="http://schemas.microsoft.com/office/drawing/2014/main" val="69152129"/>
                    </a:ext>
                  </a:extLst>
                </a:gridCol>
                <a:gridCol w="411480">
                  <a:extLst>
                    <a:ext uri="{9D8B030D-6E8A-4147-A177-3AD203B41FA5}">
                      <a16:colId xmlns:a16="http://schemas.microsoft.com/office/drawing/2014/main" val="934275372"/>
                    </a:ext>
                  </a:extLst>
                </a:gridCol>
                <a:gridCol w="411480">
                  <a:extLst>
                    <a:ext uri="{9D8B030D-6E8A-4147-A177-3AD203B41FA5}">
                      <a16:colId xmlns:a16="http://schemas.microsoft.com/office/drawing/2014/main" val="3319856805"/>
                    </a:ext>
                  </a:extLst>
                </a:gridCol>
                <a:gridCol w="411480">
                  <a:extLst>
                    <a:ext uri="{9D8B030D-6E8A-4147-A177-3AD203B41FA5}">
                      <a16:colId xmlns:a16="http://schemas.microsoft.com/office/drawing/2014/main" val="871378056"/>
                    </a:ext>
                  </a:extLst>
                </a:gridCol>
                <a:gridCol w="411480">
                  <a:extLst>
                    <a:ext uri="{9D8B030D-6E8A-4147-A177-3AD203B41FA5}">
                      <a16:colId xmlns:a16="http://schemas.microsoft.com/office/drawing/2014/main" val="3692441016"/>
                    </a:ext>
                  </a:extLst>
                </a:gridCol>
                <a:gridCol w="411480">
                  <a:extLst>
                    <a:ext uri="{9D8B030D-6E8A-4147-A177-3AD203B41FA5}">
                      <a16:colId xmlns:a16="http://schemas.microsoft.com/office/drawing/2014/main" val="2412475934"/>
                    </a:ext>
                  </a:extLst>
                </a:gridCol>
                <a:gridCol w="411480">
                  <a:extLst>
                    <a:ext uri="{9D8B030D-6E8A-4147-A177-3AD203B41FA5}">
                      <a16:colId xmlns:a16="http://schemas.microsoft.com/office/drawing/2014/main" val="2723226563"/>
                    </a:ext>
                  </a:extLst>
                </a:gridCol>
                <a:gridCol w="411480">
                  <a:extLst>
                    <a:ext uri="{9D8B030D-6E8A-4147-A177-3AD203B41FA5}">
                      <a16:colId xmlns:a16="http://schemas.microsoft.com/office/drawing/2014/main" val="1409258572"/>
                    </a:ext>
                  </a:extLst>
                </a:gridCol>
                <a:gridCol w="411480">
                  <a:extLst>
                    <a:ext uri="{9D8B030D-6E8A-4147-A177-3AD203B41FA5}">
                      <a16:colId xmlns:a16="http://schemas.microsoft.com/office/drawing/2014/main" val="3879738857"/>
                    </a:ext>
                  </a:extLst>
                </a:gridCol>
                <a:gridCol w="411480">
                  <a:extLst>
                    <a:ext uri="{9D8B030D-6E8A-4147-A177-3AD203B41FA5}">
                      <a16:colId xmlns:a16="http://schemas.microsoft.com/office/drawing/2014/main" val="2348994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358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- 2021-04-19 12:05:00</a:t>
                      </a:r>
                      <a:r>
                        <a:rPr kumimoji="0" lang="de-DE" sz="1000" b="0" i="0" u="none" strike="noStrike" kern="1200" cap="none" spc="0" normalizeH="0" baseline="0" noProof="0">
                          <a:ln>
                            <a:noFill/>
                          </a:ln>
                          <a:solidFill>
                            <a:prstClr val="black"/>
                          </a:solidFill>
                          <a:effectLst/>
                          <a:uLnTx/>
                          <a:uFillTx/>
                          <a:latin typeface="+mn-lt"/>
                          <a:ea typeface="+mn-ea"/>
                          <a:cs typeface="+mn-cs"/>
                        </a:rPr>
                        <a:t>
 Ich freue mich, dass Robert Habeck mich heute im Namen des Bundesvorstandes als Kanzlerkandidatin für Bündnis 90/Die Grünen vorgeschlagen hat.
Ich möchte hier und heute mit meiner Kandidatur ein Angebot machen für die gesamte Gesellschaft. Als Einladung, gemeinsam unser vielfältiges, starkes und reiches Land in eine gute Zukunft zu führen. Dafür sind große Veränderungen notwendig. Diese Veränderungen sind möglich, sie müssen nur angepackt werden.
Die größte Kraft entwickeln wir als Gesellschaft zusammen. Das haben nicht nur Robert und ich als Führungsduo in den letzten Jahren gezeigt. Das sehen wir auch in der Gesellschaft im Allgemeinen: Wieviel nach einem Jahr Pandemie, nach einem Jahr Schmerz, Leid und Erschöpfung trotzdem noch möglich ist.
Jeden Tag setzen sich überall in diesem Land Lehrerinnen und Pfleger, Forscherinnen, Landwirte und Ehrenamtliche für diese Gesellschaft ein und wachsen über sich hinaus. Es ist Zeit, dass Politik genauso über sich hinaus wächst.
Eine grüne Kanzlerkandidatur steht für ein neues Verständnis von politischer Führung: entschieden und transparent, lernfähig und selbstkritisch. Eine grüne Kanzlerkandidatur steht für Erneuerung. Und darauf freue ich mich.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https://quintly-image-storage.s3.amazonaws.com/f32df69f739ba3cd4c5d96575a39c032/a0c51ab0a6777788402f73df9687db29.jpg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88.703606900157 %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1.5999420969801 %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4.0991131434906 %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78340387"/>
                  </a:ext>
                </a:extLst>
              </a:tr>
            </a:tbl>
          </a:graphicData>
        </a:graphic>
      </p:graphicFrame>
      <p:sp>
        <p:nvSpPr>
          <p:cNvPr id="4" name="Text Placeholder 3">
            <a:extLst>
              <a:ext uri="{FF2B5EF4-FFF2-40B4-BE49-F238E27FC236}">
                <a16:creationId xmlns:a16="http://schemas.microsoft.com/office/drawing/2014/main" id="{41E87223-48E7-4E54-B2D4-D4A95C078337}"/>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2001105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30FD9-5535-48A9-9982-B1A54C35A214}"/>
              </a:ext>
            </a:extLst>
          </p:cNvPr>
          <p:cNvSpPr>
            <a:spLocks noGrp="1"/>
          </p:cNvSpPr>
          <p:nvPr>
            <p:ph type="title"/>
          </p:nvPr>
        </p:nvSpPr>
        <p:spPr/>
        <p:txBody>
          <a:bodyPr/>
          <a:lstStyle/>
          <a:p>
            <a:r>
              <a:rPr lang="en-US"/>
              <a:t>Facebook AL FACEBOOK (sortiert nach Reach) | Annalena Baerbock - 3 of 26</a:t>
            </a:r>
          </a:p>
        </p:txBody>
      </p:sp>
      <p:graphicFrame>
        <p:nvGraphicFramePr>
          <p:cNvPr id="5" name="Table Placeholder 4">
            <a:extLst>
              <a:ext uri="{FF2B5EF4-FFF2-40B4-BE49-F238E27FC236}">
                <a16:creationId xmlns:a16="http://schemas.microsoft.com/office/drawing/2014/main" id="{BFCE5953-E22A-4421-843D-E456B4920BA6}"/>
              </a:ext>
            </a:extLst>
          </p:cNvPr>
          <p:cNvGraphicFramePr>
            <a:graphicFrameLocks noGrp="1"/>
          </p:cNvGraphicFramePr>
          <p:nvPr>
            <p:ph type="tbl" sz="quarter" idx="13"/>
            <p:extLst>
              <p:ext uri="{D42A27DB-BD31-4B8C-83A1-F6EECF244321}">
                <p14:modId xmlns:p14="http://schemas.microsoft.com/office/powerpoint/2010/main" val="237064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74675634"/>
                    </a:ext>
                  </a:extLst>
                </a:gridCol>
                <a:gridCol w="1728216">
                  <a:extLst>
                    <a:ext uri="{9D8B030D-6E8A-4147-A177-3AD203B41FA5}">
                      <a16:colId xmlns:a16="http://schemas.microsoft.com/office/drawing/2014/main" val="899961970"/>
                    </a:ext>
                  </a:extLst>
                </a:gridCol>
                <a:gridCol w="411480">
                  <a:extLst>
                    <a:ext uri="{9D8B030D-6E8A-4147-A177-3AD203B41FA5}">
                      <a16:colId xmlns:a16="http://schemas.microsoft.com/office/drawing/2014/main" val="2469368316"/>
                    </a:ext>
                  </a:extLst>
                </a:gridCol>
                <a:gridCol w="411480">
                  <a:extLst>
                    <a:ext uri="{9D8B030D-6E8A-4147-A177-3AD203B41FA5}">
                      <a16:colId xmlns:a16="http://schemas.microsoft.com/office/drawing/2014/main" val="1143709275"/>
                    </a:ext>
                  </a:extLst>
                </a:gridCol>
                <a:gridCol w="411480">
                  <a:extLst>
                    <a:ext uri="{9D8B030D-6E8A-4147-A177-3AD203B41FA5}">
                      <a16:colId xmlns:a16="http://schemas.microsoft.com/office/drawing/2014/main" val="3638865525"/>
                    </a:ext>
                  </a:extLst>
                </a:gridCol>
                <a:gridCol w="411480">
                  <a:extLst>
                    <a:ext uri="{9D8B030D-6E8A-4147-A177-3AD203B41FA5}">
                      <a16:colId xmlns:a16="http://schemas.microsoft.com/office/drawing/2014/main" val="3837748535"/>
                    </a:ext>
                  </a:extLst>
                </a:gridCol>
                <a:gridCol w="411480">
                  <a:extLst>
                    <a:ext uri="{9D8B030D-6E8A-4147-A177-3AD203B41FA5}">
                      <a16:colId xmlns:a16="http://schemas.microsoft.com/office/drawing/2014/main" val="1857561121"/>
                    </a:ext>
                  </a:extLst>
                </a:gridCol>
                <a:gridCol w="411480">
                  <a:extLst>
                    <a:ext uri="{9D8B030D-6E8A-4147-A177-3AD203B41FA5}">
                      <a16:colId xmlns:a16="http://schemas.microsoft.com/office/drawing/2014/main" val="3391616002"/>
                    </a:ext>
                  </a:extLst>
                </a:gridCol>
                <a:gridCol w="411480">
                  <a:extLst>
                    <a:ext uri="{9D8B030D-6E8A-4147-A177-3AD203B41FA5}">
                      <a16:colId xmlns:a16="http://schemas.microsoft.com/office/drawing/2014/main" val="221397809"/>
                    </a:ext>
                  </a:extLst>
                </a:gridCol>
                <a:gridCol w="411480">
                  <a:extLst>
                    <a:ext uri="{9D8B030D-6E8A-4147-A177-3AD203B41FA5}">
                      <a16:colId xmlns:a16="http://schemas.microsoft.com/office/drawing/2014/main" val="4258424850"/>
                    </a:ext>
                  </a:extLst>
                </a:gridCol>
                <a:gridCol w="411480">
                  <a:extLst>
                    <a:ext uri="{9D8B030D-6E8A-4147-A177-3AD203B41FA5}">
                      <a16:colId xmlns:a16="http://schemas.microsoft.com/office/drawing/2014/main" val="1023065803"/>
                    </a:ext>
                  </a:extLst>
                </a:gridCol>
                <a:gridCol w="411480">
                  <a:extLst>
                    <a:ext uri="{9D8B030D-6E8A-4147-A177-3AD203B41FA5}">
                      <a16:colId xmlns:a16="http://schemas.microsoft.com/office/drawing/2014/main" val="3072251580"/>
                    </a:ext>
                  </a:extLst>
                </a:gridCol>
                <a:gridCol w="411480">
                  <a:extLst>
                    <a:ext uri="{9D8B030D-6E8A-4147-A177-3AD203B41FA5}">
                      <a16:colId xmlns:a16="http://schemas.microsoft.com/office/drawing/2014/main" val="1526308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6327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- 2021-09-05 11:13:27</a:t>
                      </a:r>
                      <a:r>
                        <a:rPr kumimoji="0" lang="de-DE" sz="1000" b="0" i="0" u="none" strike="noStrike" kern="1200" cap="none" spc="0" normalizeH="0" baseline="0" noProof="0">
                          <a:ln>
                            <a:noFill/>
                          </a:ln>
                          <a:solidFill>
                            <a:prstClr val="black"/>
                          </a:solidFill>
                          <a:effectLst/>
                          <a:uLnTx/>
                          <a:uFillTx/>
                          <a:latin typeface="+mn-lt"/>
                          <a:ea typeface="+mn-ea"/>
                          <a:cs typeface="+mn-cs"/>
                        </a:rPr>
                        <a:t>
 Für den Verlust von Heimat gibt es keine Worte und erst recht keine Entschädigung. In der Nacht vom 15. Juli haben tausende Menschen im Ahrtal Angehörige und Freund*innen verloren, ihr Zuhause, ihre Existenz. Zwei Monate später bin ich dorthin gefahren. Was bleibt? Die Leerstellen mitten in Häuserreihen, entkernter Rohbau, modriger Geruch, verschwundene Terrassen und Plätze, Reihen von Dixiklos und Berge voll sortiertem Schutt. Ein paar ehemalige Bewohner*innen sind da und zeigen mir ihre alten Wohnungen, die inzwischen einem Rohbau gleichen. Sie alle reisen zu dem Termin an, sie alle leben nicht mehr in Altenahr. Auf den Straßen nur Staub und Leere, durchkreuzt von Raupen und großen Räummaschinen, freiwilligen Helfer*innen aus der ganzen Republik und einem alten Ehepaar auf dem Weg zum Friedhof. Der Elefant im Raum: “Was ist unsere Perspektive?” Eine Mutter erzählt mir, dass alle Kinder aus der Grundschule in ganz unterschiedliche Schulen und Klassen in der Umgebung verteilt wurden. Von einem Tag auf den anderen wurden Freundschaften zerrissen, saßen sie in einem völlig neuen Klassenraum. Ein Ehepaar kurz vor dem Ruhestand erzählt mir, sie seien für die Ruhe und zum Wandern nach Altenahr gezogen. Nun fänden sie hier keine Ruhe mehr, sie kehrten erst einmal nicht zurück, im November zögen sie nach Berlin. Was in Altenahr durch die Fluten zerstört wurde, sind nicht nur Infrastruktur, Gebäude oder Straßen. Es ist das Gemeinschaftsgefüge, der Schulklassenverband, der Freundeskreis, die Familie. Es ist der Verlust von Heimat, der über dem Ahrtal liegt. Als Politikerin ist der erste Reflex, pragmatische Lösungen vorzuschlagen. Beispielsweise Geld für den Neuaufbau, Entbürokratisierung oder Fonds. Manchmal reicht dieser erste Reflex nicht. Manchmal muss man der Trauer Raum geben und die Dinge anerkennen, die sind. Was bleibt? Die Erkenntnis, dass der Verlust von Heimat weder wiedergutgemacht noch revidiert werden kann. Er kann uns nur mahnen, es in Zukunft besser zu machen.
📷 Dominik Butzmann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https://quintly-image-storage.s3.amazonaws.com/f32df69f739ba3cd4c5d96575a39c032/67857689b106feaa0fa92ebe0d371974.jpg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71.720756177818 %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2.049946173428 %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3.4398407361591 %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12423944"/>
                  </a:ext>
                </a:extLst>
              </a:tr>
            </a:tbl>
          </a:graphicData>
        </a:graphic>
      </p:graphicFrame>
      <p:sp>
        <p:nvSpPr>
          <p:cNvPr id="4" name="Text Placeholder 3">
            <a:extLst>
              <a:ext uri="{FF2B5EF4-FFF2-40B4-BE49-F238E27FC236}">
                <a16:creationId xmlns:a16="http://schemas.microsoft.com/office/drawing/2014/main" id="{52D4C342-F5C4-4972-A30A-CE93FE7BDB11}"/>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868267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9FC47-C1BA-4FEF-A346-2ECBC3006154}"/>
              </a:ext>
            </a:extLst>
          </p:cNvPr>
          <p:cNvSpPr>
            <a:spLocks noGrp="1"/>
          </p:cNvSpPr>
          <p:nvPr>
            <p:ph type="title"/>
          </p:nvPr>
        </p:nvSpPr>
        <p:spPr/>
        <p:txBody>
          <a:bodyPr/>
          <a:lstStyle/>
          <a:p>
            <a:r>
              <a:rPr lang="en-US"/>
              <a:t>Facebook AL FACEBOOK (sortiert nach Reach) | Annalena Baerbock - 4 of 26</a:t>
            </a:r>
          </a:p>
        </p:txBody>
      </p:sp>
      <p:graphicFrame>
        <p:nvGraphicFramePr>
          <p:cNvPr id="5" name="Table Placeholder 4">
            <a:extLst>
              <a:ext uri="{FF2B5EF4-FFF2-40B4-BE49-F238E27FC236}">
                <a16:creationId xmlns:a16="http://schemas.microsoft.com/office/drawing/2014/main" id="{62B67D05-70E7-4FB2-BEFE-D451593A8755}"/>
              </a:ext>
            </a:extLst>
          </p:cNvPr>
          <p:cNvGraphicFramePr>
            <a:graphicFrameLocks noGrp="1"/>
          </p:cNvGraphicFramePr>
          <p:nvPr>
            <p:ph type="tbl" sz="quarter" idx="13"/>
            <p:extLst>
              <p:ext uri="{D42A27DB-BD31-4B8C-83A1-F6EECF244321}">
                <p14:modId xmlns:p14="http://schemas.microsoft.com/office/powerpoint/2010/main" val="251650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14095332"/>
                    </a:ext>
                  </a:extLst>
                </a:gridCol>
                <a:gridCol w="1728216">
                  <a:extLst>
                    <a:ext uri="{9D8B030D-6E8A-4147-A177-3AD203B41FA5}">
                      <a16:colId xmlns:a16="http://schemas.microsoft.com/office/drawing/2014/main" val="2900615968"/>
                    </a:ext>
                  </a:extLst>
                </a:gridCol>
                <a:gridCol w="411480">
                  <a:extLst>
                    <a:ext uri="{9D8B030D-6E8A-4147-A177-3AD203B41FA5}">
                      <a16:colId xmlns:a16="http://schemas.microsoft.com/office/drawing/2014/main" val="213410601"/>
                    </a:ext>
                  </a:extLst>
                </a:gridCol>
                <a:gridCol w="411480">
                  <a:extLst>
                    <a:ext uri="{9D8B030D-6E8A-4147-A177-3AD203B41FA5}">
                      <a16:colId xmlns:a16="http://schemas.microsoft.com/office/drawing/2014/main" val="2472743038"/>
                    </a:ext>
                  </a:extLst>
                </a:gridCol>
                <a:gridCol w="411480">
                  <a:extLst>
                    <a:ext uri="{9D8B030D-6E8A-4147-A177-3AD203B41FA5}">
                      <a16:colId xmlns:a16="http://schemas.microsoft.com/office/drawing/2014/main" val="640463739"/>
                    </a:ext>
                  </a:extLst>
                </a:gridCol>
                <a:gridCol w="411480">
                  <a:extLst>
                    <a:ext uri="{9D8B030D-6E8A-4147-A177-3AD203B41FA5}">
                      <a16:colId xmlns:a16="http://schemas.microsoft.com/office/drawing/2014/main" val="3308070660"/>
                    </a:ext>
                  </a:extLst>
                </a:gridCol>
                <a:gridCol w="411480">
                  <a:extLst>
                    <a:ext uri="{9D8B030D-6E8A-4147-A177-3AD203B41FA5}">
                      <a16:colId xmlns:a16="http://schemas.microsoft.com/office/drawing/2014/main" val="2456600332"/>
                    </a:ext>
                  </a:extLst>
                </a:gridCol>
                <a:gridCol w="411480">
                  <a:extLst>
                    <a:ext uri="{9D8B030D-6E8A-4147-A177-3AD203B41FA5}">
                      <a16:colId xmlns:a16="http://schemas.microsoft.com/office/drawing/2014/main" val="2461253049"/>
                    </a:ext>
                  </a:extLst>
                </a:gridCol>
                <a:gridCol w="411480">
                  <a:extLst>
                    <a:ext uri="{9D8B030D-6E8A-4147-A177-3AD203B41FA5}">
                      <a16:colId xmlns:a16="http://schemas.microsoft.com/office/drawing/2014/main" val="1600235257"/>
                    </a:ext>
                  </a:extLst>
                </a:gridCol>
                <a:gridCol w="411480">
                  <a:extLst>
                    <a:ext uri="{9D8B030D-6E8A-4147-A177-3AD203B41FA5}">
                      <a16:colId xmlns:a16="http://schemas.microsoft.com/office/drawing/2014/main" val="1260483736"/>
                    </a:ext>
                  </a:extLst>
                </a:gridCol>
                <a:gridCol w="411480">
                  <a:extLst>
                    <a:ext uri="{9D8B030D-6E8A-4147-A177-3AD203B41FA5}">
                      <a16:colId xmlns:a16="http://schemas.microsoft.com/office/drawing/2014/main" val="1303814178"/>
                    </a:ext>
                  </a:extLst>
                </a:gridCol>
                <a:gridCol w="411480">
                  <a:extLst>
                    <a:ext uri="{9D8B030D-6E8A-4147-A177-3AD203B41FA5}">
                      <a16:colId xmlns:a16="http://schemas.microsoft.com/office/drawing/2014/main" val="598016919"/>
                    </a:ext>
                  </a:extLst>
                </a:gridCol>
                <a:gridCol w="411480">
                  <a:extLst>
                    <a:ext uri="{9D8B030D-6E8A-4147-A177-3AD203B41FA5}">
                      <a16:colId xmlns:a16="http://schemas.microsoft.com/office/drawing/2014/main" val="1222270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3925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- 2021-09-14 12:00:24</a:t>
                      </a:r>
                      <a:r>
                        <a:rPr kumimoji="0" lang="de-DE" sz="1000" b="0" i="0" u="none" strike="noStrike" kern="1200" cap="none" spc="0" normalizeH="0" baseline="0" noProof="0">
                          <a:ln>
                            <a:noFill/>
                          </a:ln>
                          <a:solidFill>
                            <a:prstClr val="black"/>
                          </a:solidFill>
                          <a:effectLst/>
                          <a:uLnTx/>
                          <a:uFillTx/>
                          <a:latin typeface="+mn-lt"/>
                          <a:ea typeface="+mn-ea"/>
                          <a:cs typeface="+mn-cs"/>
                        </a:rPr>
                        <a:t>
 Wie erhalten wir die Demokratie in Europa? Gestern hat mich ein junger Mann aus Ungarn im Augsburger Abendlicht gefragt, was ich als Kanzlerin dafür tun werde, dass junge, liberale Menschen aus Ungarn und Polen in Zukunft noch frei und sicher in Europa leben können. Meine Antwort ist ganz klar: alles.
Ich bin in einem starken und friedlichen Europa aufgewachsen und ich will, dass auch die Generation meiner Kinder in solch einem Europa lebt. Wir sind eben nicht nur ein Binnenmarkt, auf dem Produkte ausgetauscht und konsumiert werden.
Wir sind eine Gemeinschaft aus Werten und Rechten. Wir stehen auf den Schultern derjenigen, die daran geglaubt haben, dass aus Feind*innen Freund*innen werden können. Wenn die Europäische Union für die Generationen nach uns noch ein Raum sein soll, der Menschen vor Krisen schützt und der für Aufbruch steht, dann müssen wir unsere Werte schützen und mit Leben füllen: Meinungsfreiheit, Pressefreiheit, unabhängige Universitäten und Bürger*innenrechte.
Wenn diese Rechte in Ungarn beschnitten werden, dürfen die anderen europäischen Staaten nicht schweigen.
Ich werde mich dafür einsetzen, konsequenter den Rechtsstaatsmechanismus der EU zu nutzen und europäische Gelder zu kürzen, die an autoritäre Regierungen und das Unterwandern von Rechtsstaatlichkeit gehen.
Anstatt weiter bei politischen Entscheidungen in der EU Victor Orbán vorzuschieben und sich selbst wegzuducken, wenn es um das Einhalten von Menschenrechten geht, muss Deutschland in Europa zu einem Akteur werden, der voran geht.
Europa ist immer daran gewachsen, dass sich in den entscheidenden Momenten Menschen zusammen getan haben.
Das ist unsere Stärke. Nutzen wir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https://quintly-image-storage.s3.amazonaws.com/f32df69f739ba3cd4c5d96575a39c032/e450214cad004fb8aa1e212ab66986f1.jpg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65.680621317957 %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0.152482544179 %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0.63006938066415 %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8016419"/>
                  </a:ext>
                </a:extLst>
              </a:tr>
            </a:tbl>
          </a:graphicData>
        </a:graphic>
      </p:graphicFrame>
      <p:sp>
        <p:nvSpPr>
          <p:cNvPr id="4" name="Text Placeholder 3">
            <a:extLst>
              <a:ext uri="{FF2B5EF4-FFF2-40B4-BE49-F238E27FC236}">
                <a16:creationId xmlns:a16="http://schemas.microsoft.com/office/drawing/2014/main" id="{08DEB0FE-86D7-4D96-97BB-8FC5F9737969}"/>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295526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E636-6D29-45A3-B4BE-F7C509DA0319}"/>
              </a:ext>
            </a:extLst>
          </p:cNvPr>
          <p:cNvSpPr>
            <a:spLocks noGrp="1"/>
          </p:cNvSpPr>
          <p:nvPr>
            <p:ph type="title"/>
          </p:nvPr>
        </p:nvSpPr>
        <p:spPr/>
        <p:txBody>
          <a:bodyPr/>
          <a:lstStyle/>
          <a:p>
            <a:r>
              <a:rPr lang="en-US"/>
              <a:t>Facebook AL FACEBOOK (sortiert nach Reach) | Annalena Baerbock - 5 of 26</a:t>
            </a:r>
          </a:p>
        </p:txBody>
      </p:sp>
      <p:graphicFrame>
        <p:nvGraphicFramePr>
          <p:cNvPr id="5" name="Table Placeholder 4">
            <a:extLst>
              <a:ext uri="{FF2B5EF4-FFF2-40B4-BE49-F238E27FC236}">
                <a16:creationId xmlns:a16="http://schemas.microsoft.com/office/drawing/2014/main" id="{8B76227B-2E93-4765-B626-47088EFC9C0C}"/>
              </a:ext>
            </a:extLst>
          </p:cNvPr>
          <p:cNvGraphicFramePr>
            <a:graphicFrameLocks noGrp="1"/>
          </p:cNvGraphicFramePr>
          <p:nvPr>
            <p:ph type="tbl" sz="quarter" idx="13"/>
            <p:extLst>
              <p:ext uri="{D42A27DB-BD31-4B8C-83A1-F6EECF244321}">
                <p14:modId xmlns:p14="http://schemas.microsoft.com/office/powerpoint/2010/main" val="3989936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80104711"/>
                    </a:ext>
                  </a:extLst>
                </a:gridCol>
                <a:gridCol w="1728216">
                  <a:extLst>
                    <a:ext uri="{9D8B030D-6E8A-4147-A177-3AD203B41FA5}">
                      <a16:colId xmlns:a16="http://schemas.microsoft.com/office/drawing/2014/main" val="1040203254"/>
                    </a:ext>
                  </a:extLst>
                </a:gridCol>
                <a:gridCol w="411480">
                  <a:extLst>
                    <a:ext uri="{9D8B030D-6E8A-4147-A177-3AD203B41FA5}">
                      <a16:colId xmlns:a16="http://schemas.microsoft.com/office/drawing/2014/main" val="3786970202"/>
                    </a:ext>
                  </a:extLst>
                </a:gridCol>
                <a:gridCol w="411480">
                  <a:extLst>
                    <a:ext uri="{9D8B030D-6E8A-4147-A177-3AD203B41FA5}">
                      <a16:colId xmlns:a16="http://schemas.microsoft.com/office/drawing/2014/main" val="3722552714"/>
                    </a:ext>
                  </a:extLst>
                </a:gridCol>
                <a:gridCol w="411480">
                  <a:extLst>
                    <a:ext uri="{9D8B030D-6E8A-4147-A177-3AD203B41FA5}">
                      <a16:colId xmlns:a16="http://schemas.microsoft.com/office/drawing/2014/main" val="2669693492"/>
                    </a:ext>
                  </a:extLst>
                </a:gridCol>
                <a:gridCol w="411480">
                  <a:extLst>
                    <a:ext uri="{9D8B030D-6E8A-4147-A177-3AD203B41FA5}">
                      <a16:colId xmlns:a16="http://schemas.microsoft.com/office/drawing/2014/main" val="1086738755"/>
                    </a:ext>
                  </a:extLst>
                </a:gridCol>
                <a:gridCol w="411480">
                  <a:extLst>
                    <a:ext uri="{9D8B030D-6E8A-4147-A177-3AD203B41FA5}">
                      <a16:colId xmlns:a16="http://schemas.microsoft.com/office/drawing/2014/main" val="4097033118"/>
                    </a:ext>
                  </a:extLst>
                </a:gridCol>
                <a:gridCol w="411480">
                  <a:extLst>
                    <a:ext uri="{9D8B030D-6E8A-4147-A177-3AD203B41FA5}">
                      <a16:colId xmlns:a16="http://schemas.microsoft.com/office/drawing/2014/main" val="500620483"/>
                    </a:ext>
                  </a:extLst>
                </a:gridCol>
                <a:gridCol w="411480">
                  <a:extLst>
                    <a:ext uri="{9D8B030D-6E8A-4147-A177-3AD203B41FA5}">
                      <a16:colId xmlns:a16="http://schemas.microsoft.com/office/drawing/2014/main" val="3365176936"/>
                    </a:ext>
                  </a:extLst>
                </a:gridCol>
                <a:gridCol w="411480">
                  <a:extLst>
                    <a:ext uri="{9D8B030D-6E8A-4147-A177-3AD203B41FA5}">
                      <a16:colId xmlns:a16="http://schemas.microsoft.com/office/drawing/2014/main" val="4253806442"/>
                    </a:ext>
                  </a:extLst>
                </a:gridCol>
                <a:gridCol w="411480">
                  <a:extLst>
                    <a:ext uri="{9D8B030D-6E8A-4147-A177-3AD203B41FA5}">
                      <a16:colId xmlns:a16="http://schemas.microsoft.com/office/drawing/2014/main" val="1981984935"/>
                    </a:ext>
                  </a:extLst>
                </a:gridCol>
                <a:gridCol w="411480">
                  <a:extLst>
                    <a:ext uri="{9D8B030D-6E8A-4147-A177-3AD203B41FA5}">
                      <a16:colId xmlns:a16="http://schemas.microsoft.com/office/drawing/2014/main" val="3656267442"/>
                    </a:ext>
                  </a:extLst>
                </a:gridCol>
                <a:gridCol w="411480">
                  <a:extLst>
                    <a:ext uri="{9D8B030D-6E8A-4147-A177-3AD203B41FA5}">
                      <a16:colId xmlns:a16="http://schemas.microsoft.com/office/drawing/2014/main" val="1643699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499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- 2021-09-13 21:36:59</a:t>
                      </a:r>
                      <a:r>
                        <a:rPr kumimoji="0" lang="de-DE" sz="1000" b="0" i="0" u="none" strike="noStrike" kern="1200" cap="none" spc="0" normalizeH="0" baseline="0" noProof="0">
                          <a:ln>
                            <a:noFill/>
                          </a:ln>
                          <a:solidFill>
                            <a:prstClr val="black"/>
                          </a:solidFill>
                          <a:effectLst/>
                          <a:uLnTx/>
                          <a:uFillTx/>
                          <a:latin typeface="+mn-lt"/>
                          <a:ea typeface="+mn-ea"/>
                          <a:cs typeface="+mn-cs"/>
                        </a:rPr>
                        <a:t>
 Heute wurde ich von einem Kind in Nürnberg gefragt, was ich werden wollte, als ich klein war: Gärtnerin! Ich bin sogar an Fasching als Gärtnerin verkleidet in die Schule gekommen — wobei mein Kostüm bei den anderen Kindern zu meinem Leidwesen durchfiel, denn Gummistiefel und Regenjacke hatte ich sonst ja auch oft an. Auf dem wunderschönen Biogemüsehof von Ursula und Christiane habe ich meinen grünen Daumen dann glatt ein bisschen wiederentdeckt. Zwischen Auberginen und Kohlrabi hab ich mir aber nicht nur Tipps für meinen Garten mitgenommen, sondern vor allem mit den beiden Landwirtinnen darüber gesprochen, dass eine vielfältige, gerechte und nachhaltige Landwirtschaft beim Saatgut beginnt. Dafür braucht’s zum Beispiel den Anbau von alten und robusten Sorten, die den steigenden Temperaturen und der Trockenheit stand halten können. Am Ende wurde mir nicht nur ein großer, bunter Gemüsekorb mit auf den Weg gegeben, sondern auch ein Tag voller schöner Erinnerungen. Vielen Dank!
📷 @nilsleonbrauer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https://quintly-image-storage.s3.amazonaws.com/f32df69f739ba3cd4c5d96575a39c032/c05ccc7323aa5def62369deeea8d170e.jpg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62.125922436803 %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2.1518174133559 %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3.359819667512 %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24566538"/>
                  </a:ext>
                </a:extLst>
              </a:tr>
            </a:tbl>
          </a:graphicData>
        </a:graphic>
      </p:graphicFrame>
      <p:sp>
        <p:nvSpPr>
          <p:cNvPr id="4" name="Text Placeholder 3">
            <a:extLst>
              <a:ext uri="{FF2B5EF4-FFF2-40B4-BE49-F238E27FC236}">
                <a16:creationId xmlns:a16="http://schemas.microsoft.com/office/drawing/2014/main" id="{FA37D2EE-CB65-4206-9B54-427D488F0A38}"/>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688615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58BA7-9162-442B-A3E0-7A7B99F0CB3F}"/>
              </a:ext>
            </a:extLst>
          </p:cNvPr>
          <p:cNvSpPr>
            <a:spLocks noGrp="1"/>
          </p:cNvSpPr>
          <p:nvPr>
            <p:ph type="title"/>
          </p:nvPr>
        </p:nvSpPr>
        <p:spPr/>
        <p:txBody>
          <a:bodyPr/>
          <a:lstStyle/>
          <a:p>
            <a:r>
              <a:rPr lang="en-US"/>
              <a:t>Facebook AL FACEBOOK (sortiert nach Reach) | Annalena Baerbock - 6 of 26</a:t>
            </a:r>
          </a:p>
        </p:txBody>
      </p:sp>
      <p:graphicFrame>
        <p:nvGraphicFramePr>
          <p:cNvPr id="5" name="Table Placeholder 4">
            <a:extLst>
              <a:ext uri="{FF2B5EF4-FFF2-40B4-BE49-F238E27FC236}">
                <a16:creationId xmlns:a16="http://schemas.microsoft.com/office/drawing/2014/main" id="{10639025-A3EA-4EA8-AABF-851EAACFA0D3}"/>
              </a:ext>
            </a:extLst>
          </p:cNvPr>
          <p:cNvGraphicFramePr>
            <a:graphicFrameLocks noGrp="1"/>
          </p:cNvGraphicFramePr>
          <p:nvPr>
            <p:ph type="tbl" sz="quarter" idx="13"/>
            <p:extLst>
              <p:ext uri="{D42A27DB-BD31-4B8C-83A1-F6EECF244321}">
                <p14:modId xmlns:p14="http://schemas.microsoft.com/office/powerpoint/2010/main" val="1187612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85252756"/>
                    </a:ext>
                  </a:extLst>
                </a:gridCol>
                <a:gridCol w="1728216">
                  <a:extLst>
                    <a:ext uri="{9D8B030D-6E8A-4147-A177-3AD203B41FA5}">
                      <a16:colId xmlns:a16="http://schemas.microsoft.com/office/drawing/2014/main" val="794738365"/>
                    </a:ext>
                  </a:extLst>
                </a:gridCol>
                <a:gridCol w="411480">
                  <a:extLst>
                    <a:ext uri="{9D8B030D-6E8A-4147-A177-3AD203B41FA5}">
                      <a16:colId xmlns:a16="http://schemas.microsoft.com/office/drawing/2014/main" val="4071253424"/>
                    </a:ext>
                  </a:extLst>
                </a:gridCol>
                <a:gridCol w="411480">
                  <a:extLst>
                    <a:ext uri="{9D8B030D-6E8A-4147-A177-3AD203B41FA5}">
                      <a16:colId xmlns:a16="http://schemas.microsoft.com/office/drawing/2014/main" val="3367064768"/>
                    </a:ext>
                  </a:extLst>
                </a:gridCol>
                <a:gridCol w="411480">
                  <a:extLst>
                    <a:ext uri="{9D8B030D-6E8A-4147-A177-3AD203B41FA5}">
                      <a16:colId xmlns:a16="http://schemas.microsoft.com/office/drawing/2014/main" val="3853018355"/>
                    </a:ext>
                  </a:extLst>
                </a:gridCol>
                <a:gridCol w="411480">
                  <a:extLst>
                    <a:ext uri="{9D8B030D-6E8A-4147-A177-3AD203B41FA5}">
                      <a16:colId xmlns:a16="http://schemas.microsoft.com/office/drawing/2014/main" val="908916777"/>
                    </a:ext>
                  </a:extLst>
                </a:gridCol>
                <a:gridCol w="411480">
                  <a:extLst>
                    <a:ext uri="{9D8B030D-6E8A-4147-A177-3AD203B41FA5}">
                      <a16:colId xmlns:a16="http://schemas.microsoft.com/office/drawing/2014/main" val="2794014726"/>
                    </a:ext>
                  </a:extLst>
                </a:gridCol>
                <a:gridCol w="411480">
                  <a:extLst>
                    <a:ext uri="{9D8B030D-6E8A-4147-A177-3AD203B41FA5}">
                      <a16:colId xmlns:a16="http://schemas.microsoft.com/office/drawing/2014/main" val="3467163817"/>
                    </a:ext>
                  </a:extLst>
                </a:gridCol>
                <a:gridCol w="411480">
                  <a:extLst>
                    <a:ext uri="{9D8B030D-6E8A-4147-A177-3AD203B41FA5}">
                      <a16:colId xmlns:a16="http://schemas.microsoft.com/office/drawing/2014/main" val="3598385402"/>
                    </a:ext>
                  </a:extLst>
                </a:gridCol>
                <a:gridCol w="411480">
                  <a:extLst>
                    <a:ext uri="{9D8B030D-6E8A-4147-A177-3AD203B41FA5}">
                      <a16:colId xmlns:a16="http://schemas.microsoft.com/office/drawing/2014/main" val="910744217"/>
                    </a:ext>
                  </a:extLst>
                </a:gridCol>
                <a:gridCol w="411480">
                  <a:extLst>
                    <a:ext uri="{9D8B030D-6E8A-4147-A177-3AD203B41FA5}">
                      <a16:colId xmlns:a16="http://schemas.microsoft.com/office/drawing/2014/main" val="1974501484"/>
                    </a:ext>
                  </a:extLst>
                </a:gridCol>
                <a:gridCol w="411480">
                  <a:extLst>
                    <a:ext uri="{9D8B030D-6E8A-4147-A177-3AD203B41FA5}">
                      <a16:colId xmlns:a16="http://schemas.microsoft.com/office/drawing/2014/main" val="2859181071"/>
                    </a:ext>
                  </a:extLst>
                </a:gridCol>
                <a:gridCol w="411480">
                  <a:extLst>
                    <a:ext uri="{9D8B030D-6E8A-4147-A177-3AD203B41FA5}">
                      <a16:colId xmlns:a16="http://schemas.microsoft.com/office/drawing/2014/main" val="2015650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008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- 2021-08-30 15:05:49</a:t>
                      </a:r>
                      <a:r>
                        <a:rPr kumimoji="0" lang="de-DE" sz="1000" b="0" i="0" u="none" strike="noStrike" kern="1200" cap="none" spc="0" normalizeH="0" baseline="0" noProof="0">
                          <a:ln>
                            <a:noFill/>
                          </a:ln>
                          <a:solidFill>
                            <a:prstClr val="black"/>
                          </a:solidFill>
                          <a:effectLst/>
                          <a:uLnTx/>
                          <a:uFillTx/>
                          <a:latin typeface="+mn-lt"/>
                          <a:ea typeface="+mn-ea"/>
                          <a:cs typeface="+mn-cs"/>
                        </a:rPr>
                        <a:t>
 Im RTL-Triell habe ich deutlich gemacht, dass wir die Wahl haben, für eine Politik einzustehen, die die Schwächsten in unserer Gesellschaft unterstützt.
Jedes fünfte Kind in Deutschland lebt in Armut. Das ist nicht nur ungerecht, sondern auch beschämend für ein so reiches Industrieland wie unseres. Kinder sind die Demokrat*innen, Arbeitnehmer*innen, die Staatsbürger*innen von morgen. Jedes Kind verdient die gleichen Chancen, unabhängig vom Einkommen der Eltern. Und jedes Kind verdient eine Politik, die nicht weiter wegsieht. Deshalb möchte ich Kinder aus dem Hartz-IV-System herausholen und eine eigenständige Kindergrundsicherung einführen. Denn in einem System für arbeitslose Erwachsene hatten Kinder ohnehin nie etwas zu suchen.
Echte Solidarität bedeutet für mich, dass wir diejenigen in unserer Gesellschaft unterstützen, die unsere Unterstützung am nötigsten haben – geringverdienende Familien, Alleinerziehende und Kinder – statt diejenigen weiter zu entlasten, die bereits viel haben. Dafür trete ich an und dafür kämpfen wir bei dieser Bundestagswahl.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https://quintly-image-storage.s3.amazonaws.com/f32df69f739ba3cd4c5d96575a39c032/8695e78b35f984ebfd048d48a6e63541.jpg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41.477819653141 %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0.79665074970239 %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2.2583363428434 %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16595139"/>
                  </a:ext>
                </a:extLst>
              </a:tr>
            </a:tbl>
          </a:graphicData>
        </a:graphic>
      </p:graphicFrame>
      <p:sp>
        <p:nvSpPr>
          <p:cNvPr id="4" name="Text Placeholder 3">
            <a:extLst>
              <a:ext uri="{FF2B5EF4-FFF2-40B4-BE49-F238E27FC236}">
                <a16:creationId xmlns:a16="http://schemas.microsoft.com/office/drawing/2014/main" id="{3BA8A1BF-ECBF-4367-9633-3AB2A62E0395}"/>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1633137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DA8F1-B1E7-4316-B910-74ECE6FFA4BA}"/>
              </a:ext>
            </a:extLst>
          </p:cNvPr>
          <p:cNvSpPr>
            <a:spLocks noGrp="1"/>
          </p:cNvSpPr>
          <p:nvPr>
            <p:ph type="title"/>
          </p:nvPr>
        </p:nvSpPr>
        <p:spPr/>
        <p:txBody>
          <a:bodyPr/>
          <a:lstStyle/>
          <a:p>
            <a:r>
              <a:rPr lang="en-US"/>
              <a:t>Facebook AL FACEBOOK (sortiert nach Reach) | Annalena Baerbock - 7 of 26</a:t>
            </a:r>
          </a:p>
        </p:txBody>
      </p:sp>
      <p:graphicFrame>
        <p:nvGraphicFramePr>
          <p:cNvPr id="5" name="Table Placeholder 4">
            <a:extLst>
              <a:ext uri="{FF2B5EF4-FFF2-40B4-BE49-F238E27FC236}">
                <a16:creationId xmlns:a16="http://schemas.microsoft.com/office/drawing/2014/main" id="{F1DA2228-8D98-4605-AD8F-CBF01A39DF79}"/>
              </a:ext>
            </a:extLst>
          </p:cNvPr>
          <p:cNvGraphicFramePr>
            <a:graphicFrameLocks noGrp="1"/>
          </p:cNvGraphicFramePr>
          <p:nvPr>
            <p:ph type="tbl" sz="quarter" idx="13"/>
            <p:extLst>
              <p:ext uri="{D42A27DB-BD31-4B8C-83A1-F6EECF244321}">
                <p14:modId xmlns:p14="http://schemas.microsoft.com/office/powerpoint/2010/main" val="446069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13826221"/>
                    </a:ext>
                  </a:extLst>
                </a:gridCol>
                <a:gridCol w="1728216">
                  <a:extLst>
                    <a:ext uri="{9D8B030D-6E8A-4147-A177-3AD203B41FA5}">
                      <a16:colId xmlns:a16="http://schemas.microsoft.com/office/drawing/2014/main" val="2451266384"/>
                    </a:ext>
                  </a:extLst>
                </a:gridCol>
                <a:gridCol w="411480">
                  <a:extLst>
                    <a:ext uri="{9D8B030D-6E8A-4147-A177-3AD203B41FA5}">
                      <a16:colId xmlns:a16="http://schemas.microsoft.com/office/drawing/2014/main" val="1562940423"/>
                    </a:ext>
                  </a:extLst>
                </a:gridCol>
                <a:gridCol w="411480">
                  <a:extLst>
                    <a:ext uri="{9D8B030D-6E8A-4147-A177-3AD203B41FA5}">
                      <a16:colId xmlns:a16="http://schemas.microsoft.com/office/drawing/2014/main" val="466083437"/>
                    </a:ext>
                  </a:extLst>
                </a:gridCol>
                <a:gridCol w="411480">
                  <a:extLst>
                    <a:ext uri="{9D8B030D-6E8A-4147-A177-3AD203B41FA5}">
                      <a16:colId xmlns:a16="http://schemas.microsoft.com/office/drawing/2014/main" val="1610367455"/>
                    </a:ext>
                  </a:extLst>
                </a:gridCol>
                <a:gridCol w="411480">
                  <a:extLst>
                    <a:ext uri="{9D8B030D-6E8A-4147-A177-3AD203B41FA5}">
                      <a16:colId xmlns:a16="http://schemas.microsoft.com/office/drawing/2014/main" val="2175384310"/>
                    </a:ext>
                  </a:extLst>
                </a:gridCol>
                <a:gridCol w="411480">
                  <a:extLst>
                    <a:ext uri="{9D8B030D-6E8A-4147-A177-3AD203B41FA5}">
                      <a16:colId xmlns:a16="http://schemas.microsoft.com/office/drawing/2014/main" val="1001610709"/>
                    </a:ext>
                  </a:extLst>
                </a:gridCol>
                <a:gridCol w="411480">
                  <a:extLst>
                    <a:ext uri="{9D8B030D-6E8A-4147-A177-3AD203B41FA5}">
                      <a16:colId xmlns:a16="http://schemas.microsoft.com/office/drawing/2014/main" val="3396819310"/>
                    </a:ext>
                  </a:extLst>
                </a:gridCol>
                <a:gridCol w="411480">
                  <a:extLst>
                    <a:ext uri="{9D8B030D-6E8A-4147-A177-3AD203B41FA5}">
                      <a16:colId xmlns:a16="http://schemas.microsoft.com/office/drawing/2014/main" val="869064631"/>
                    </a:ext>
                  </a:extLst>
                </a:gridCol>
                <a:gridCol w="411480">
                  <a:extLst>
                    <a:ext uri="{9D8B030D-6E8A-4147-A177-3AD203B41FA5}">
                      <a16:colId xmlns:a16="http://schemas.microsoft.com/office/drawing/2014/main" val="3923713807"/>
                    </a:ext>
                  </a:extLst>
                </a:gridCol>
                <a:gridCol w="411480">
                  <a:extLst>
                    <a:ext uri="{9D8B030D-6E8A-4147-A177-3AD203B41FA5}">
                      <a16:colId xmlns:a16="http://schemas.microsoft.com/office/drawing/2014/main" val="1907192329"/>
                    </a:ext>
                  </a:extLst>
                </a:gridCol>
                <a:gridCol w="411480">
                  <a:extLst>
                    <a:ext uri="{9D8B030D-6E8A-4147-A177-3AD203B41FA5}">
                      <a16:colId xmlns:a16="http://schemas.microsoft.com/office/drawing/2014/main" val="2776395985"/>
                    </a:ext>
                  </a:extLst>
                </a:gridCol>
                <a:gridCol w="411480">
                  <a:extLst>
                    <a:ext uri="{9D8B030D-6E8A-4147-A177-3AD203B41FA5}">
                      <a16:colId xmlns:a16="http://schemas.microsoft.com/office/drawing/2014/main" val="608530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9443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- 2021-04-17 17:45:12</a:t>
                      </a:r>
                      <a:r>
                        <a:rPr kumimoji="0" lang="de-DE" sz="1000" b="0" i="0" u="none" strike="noStrike" kern="1200" cap="none" spc="0" normalizeH="0" baseline="0" noProof="0">
                          <a:ln>
                            <a:noFill/>
                          </a:ln>
                          <a:solidFill>
                            <a:prstClr val="black"/>
                          </a:solidFill>
                          <a:effectLst/>
                          <a:uLnTx/>
                          <a:uFillTx/>
                          <a:latin typeface="+mn-lt"/>
                          <a:ea typeface="+mn-ea"/>
                          <a:cs typeface="+mn-cs"/>
                        </a:rPr>
                        <a:t>
 Danke, Bündnis 90/Die Grünen BBG für euer Vertrauen. Danke, dass ihr mich zu eurer Spitzenkandidatin für Brandenburg zur Bundestagswahl gewählt habt. Diesmal ist alles drin, im Bund, in Potsdam, in Brandenburg. Ich freue mich auf den Wahlkampf unseres Lebens mit euch Bündnisgrünen und mit den vielen anderen, die Dinge besser machen wollen. So wie die Menschen in diesem Land in diesen schwierigen Zeiten über sich hinaus gewachsen sind, muss Politik über sich hinaus wachsen. Dafür treten wir, dafür trete ich im September an: Für die Erneuerung unseres Landes.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https://quintly-image-storage.s3.amazonaws.com/f32df69f739ba3cd4c5d96575a39c032/b32321771ce4d9a879e1024ccf9eef41.jpg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109.38420393378 %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1.9743264150789 %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4.2221926144258 %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0319997"/>
                  </a:ext>
                </a:extLst>
              </a:tr>
            </a:tbl>
          </a:graphicData>
        </a:graphic>
      </p:graphicFrame>
      <p:sp>
        <p:nvSpPr>
          <p:cNvPr id="4" name="Text Placeholder 3">
            <a:extLst>
              <a:ext uri="{FF2B5EF4-FFF2-40B4-BE49-F238E27FC236}">
                <a16:creationId xmlns:a16="http://schemas.microsoft.com/office/drawing/2014/main" id="{A8C1610F-6B86-4BFF-A334-DD2E11E61F21}"/>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101848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75D06-3118-497D-85F7-96C1E9E175F3}"/>
              </a:ext>
            </a:extLst>
          </p:cNvPr>
          <p:cNvSpPr>
            <a:spLocks noGrp="1"/>
          </p:cNvSpPr>
          <p:nvPr>
            <p:ph type="title"/>
          </p:nvPr>
        </p:nvSpPr>
        <p:spPr/>
        <p:txBody>
          <a:bodyPr/>
          <a:lstStyle/>
          <a:p>
            <a:r>
              <a:rPr lang="en-US"/>
              <a:t>Facebook AL FACEBOOK (sortiert nach Reach) | Annalena Baerbock - 8 of 26</a:t>
            </a:r>
          </a:p>
        </p:txBody>
      </p:sp>
      <p:graphicFrame>
        <p:nvGraphicFramePr>
          <p:cNvPr id="5" name="Table Placeholder 4">
            <a:extLst>
              <a:ext uri="{FF2B5EF4-FFF2-40B4-BE49-F238E27FC236}">
                <a16:creationId xmlns:a16="http://schemas.microsoft.com/office/drawing/2014/main" id="{C4D2444D-D5D9-4948-9459-9542753CF273}"/>
              </a:ext>
            </a:extLst>
          </p:cNvPr>
          <p:cNvGraphicFramePr>
            <a:graphicFrameLocks noGrp="1"/>
          </p:cNvGraphicFramePr>
          <p:nvPr>
            <p:ph type="tbl" sz="quarter" idx="13"/>
            <p:extLst>
              <p:ext uri="{D42A27DB-BD31-4B8C-83A1-F6EECF244321}">
                <p14:modId xmlns:p14="http://schemas.microsoft.com/office/powerpoint/2010/main" val="376509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21101642"/>
                    </a:ext>
                  </a:extLst>
                </a:gridCol>
                <a:gridCol w="1728216">
                  <a:extLst>
                    <a:ext uri="{9D8B030D-6E8A-4147-A177-3AD203B41FA5}">
                      <a16:colId xmlns:a16="http://schemas.microsoft.com/office/drawing/2014/main" val="1945949751"/>
                    </a:ext>
                  </a:extLst>
                </a:gridCol>
                <a:gridCol w="411480">
                  <a:extLst>
                    <a:ext uri="{9D8B030D-6E8A-4147-A177-3AD203B41FA5}">
                      <a16:colId xmlns:a16="http://schemas.microsoft.com/office/drawing/2014/main" val="1875099262"/>
                    </a:ext>
                  </a:extLst>
                </a:gridCol>
                <a:gridCol w="411480">
                  <a:extLst>
                    <a:ext uri="{9D8B030D-6E8A-4147-A177-3AD203B41FA5}">
                      <a16:colId xmlns:a16="http://schemas.microsoft.com/office/drawing/2014/main" val="2546228935"/>
                    </a:ext>
                  </a:extLst>
                </a:gridCol>
                <a:gridCol w="411480">
                  <a:extLst>
                    <a:ext uri="{9D8B030D-6E8A-4147-A177-3AD203B41FA5}">
                      <a16:colId xmlns:a16="http://schemas.microsoft.com/office/drawing/2014/main" val="1653814162"/>
                    </a:ext>
                  </a:extLst>
                </a:gridCol>
                <a:gridCol w="411480">
                  <a:extLst>
                    <a:ext uri="{9D8B030D-6E8A-4147-A177-3AD203B41FA5}">
                      <a16:colId xmlns:a16="http://schemas.microsoft.com/office/drawing/2014/main" val="3954787933"/>
                    </a:ext>
                  </a:extLst>
                </a:gridCol>
                <a:gridCol w="411480">
                  <a:extLst>
                    <a:ext uri="{9D8B030D-6E8A-4147-A177-3AD203B41FA5}">
                      <a16:colId xmlns:a16="http://schemas.microsoft.com/office/drawing/2014/main" val="326421214"/>
                    </a:ext>
                  </a:extLst>
                </a:gridCol>
                <a:gridCol w="411480">
                  <a:extLst>
                    <a:ext uri="{9D8B030D-6E8A-4147-A177-3AD203B41FA5}">
                      <a16:colId xmlns:a16="http://schemas.microsoft.com/office/drawing/2014/main" val="1218349281"/>
                    </a:ext>
                  </a:extLst>
                </a:gridCol>
                <a:gridCol w="411480">
                  <a:extLst>
                    <a:ext uri="{9D8B030D-6E8A-4147-A177-3AD203B41FA5}">
                      <a16:colId xmlns:a16="http://schemas.microsoft.com/office/drawing/2014/main" val="1257440739"/>
                    </a:ext>
                  </a:extLst>
                </a:gridCol>
                <a:gridCol w="411480">
                  <a:extLst>
                    <a:ext uri="{9D8B030D-6E8A-4147-A177-3AD203B41FA5}">
                      <a16:colId xmlns:a16="http://schemas.microsoft.com/office/drawing/2014/main" val="3963657890"/>
                    </a:ext>
                  </a:extLst>
                </a:gridCol>
                <a:gridCol w="411480">
                  <a:extLst>
                    <a:ext uri="{9D8B030D-6E8A-4147-A177-3AD203B41FA5}">
                      <a16:colId xmlns:a16="http://schemas.microsoft.com/office/drawing/2014/main" val="1121012342"/>
                    </a:ext>
                  </a:extLst>
                </a:gridCol>
                <a:gridCol w="411480">
                  <a:extLst>
                    <a:ext uri="{9D8B030D-6E8A-4147-A177-3AD203B41FA5}">
                      <a16:colId xmlns:a16="http://schemas.microsoft.com/office/drawing/2014/main" val="4233239646"/>
                    </a:ext>
                  </a:extLst>
                </a:gridCol>
                <a:gridCol w="411480">
                  <a:extLst>
                    <a:ext uri="{9D8B030D-6E8A-4147-A177-3AD203B41FA5}">
                      <a16:colId xmlns:a16="http://schemas.microsoft.com/office/drawing/2014/main" val="3490658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3966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- 2021-04-22 16:54:25</a:t>
                      </a:r>
                      <a:r>
                        <a:rPr kumimoji="0" lang="de-DE" sz="1000" b="0" i="0" u="none" strike="noStrike" kern="1200" cap="none" spc="0" normalizeH="0" baseline="0" noProof="0">
                          <a:ln>
                            <a:noFill/>
                          </a:ln>
                          <a:solidFill>
                            <a:prstClr val="black"/>
                          </a:solidFill>
                          <a:effectLst/>
                          <a:uLnTx/>
                          <a:uFillTx/>
                          <a:latin typeface="+mn-lt"/>
                          <a:ea typeface="+mn-ea"/>
                          <a:cs typeface="+mn-cs"/>
                        </a:rPr>
                        <a:t>
 Wir stehen vor entscheidenden Jahren für den Klimaschutz und die Wettbewerbsfähigkeit der Industrie. Es ist Zeit zu handeln.
Die neue US-Regierung hat gezeigt, wie es geht: mit massiven Investitionen in Klimaschutz.
Joe Bidens Vorschlag ist ein ambitionierter Klimaschutzplan. Sein Klimagipfel ist eine Einladung an die Welt, hier mitzugehen. Da sollte Europa die Hand reichen für eine transatlantische Allianz für Klimaneutralität.
Wir müssen gemeinsam auf den 1,5-Grad-Pfad kommen. Das erfordert unmittelbares und substanzielles Handeln in den nächsten Jahren - und zwar weltweit. 2020 war das wärmste Jahr in Europa seit Beginn der Aufzeichnungen laut europäischem Klimawandeldienst Copernicus. Wir brauchen deutlich ambitioniertere Klimaziele. In einer Regierung werden wir umgehend ein Klimaschutz-Sofortprogramm auf den Weg bringen und so deutlich mehr CO2 einsparen und viel mehr saubere Energie ermöglichen als bisher. Die nächste Bundesregierung wird die erste Klimaschutzregierung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https://quintly-image-storage.s3.amazonaws.com/f32df69f739ba3cd4c5d96575a39c032/234cb269c818b60145c030fe7c6fb2cc.jpg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80.909629694668 %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2.1085974124703 %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5.1133979981136 %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2119469"/>
                  </a:ext>
                </a:extLst>
              </a:tr>
            </a:tbl>
          </a:graphicData>
        </a:graphic>
      </p:graphicFrame>
      <p:sp>
        <p:nvSpPr>
          <p:cNvPr id="4" name="Text Placeholder 3">
            <a:extLst>
              <a:ext uri="{FF2B5EF4-FFF2-40B4-BE49-F238E27FC236}">
                <a16:creationId xmlns:a16="http://schemas.microsoft.com/office/drawing/2014/main" id="{A54B9373-4376-4FF2-96BE-B5BCC9A70B2D}"/>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2637845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CB63C-8E19-4B98-8C43-7333A66ECEE4}"/>
              </a:ext>
            </a:extLst>
          </p:cNvPr>
          <p:cNvSpPr>
            <a:spLocks noGrp="1"/>
          </p:cNvSpPr>
          <p:nvPr>
            <p:ph type="title"/>
          </p:nvPr>
        </p:nvSpPr>
        <p:spPr/>
        <p:txBody>
          <a:bodyPr/>
          <a:lstStyle/>
          <a:p>
            <a:r>
              <a:rPr lang="en-US"/>
              <a:t>Facebook AL FACEBOOK (sortiert nach Reach) | Annalena Baerbock - 9 of 26</a:t>
            </a:r>
          </a:p>
        </p:txBody>
      </p:sp>
      <p:graphicFrame>
        <p:nvGraphicFramePr>
          <p:cNvPr id="5" name="Table Placeholder 4">
            <a:extLst>
              <a:ext uri="{FF2B5EF4-FFF2-40B4-BE49-F238E27FC236}">
                <a16:creationId xmlns:a16="http://schemas.microsoft.com/office/drawing/2014/main" id="{6DB92B2C-17C7-4F5D-A7EF-25EFB1DC2948}"/>
              </a:ext>
            </a:extLst>
          </p:cNvPr>
          <p:cNvGraphicFramePr>
            <a:graphicFrameLocks noGrp="1"/>
          </p:cNvGraphicFramePr>
          <p:nvPr>
            <p:ph type="tbl" sz="quarter" idx="13"/>
            <p:extLst>
              <p:ext uri="{D42A27DB-BD31-4B8C-83A1-F6EECF244321}">
                <p14:modId xmlns:p14="http://schemas.microsoft.com/office/powerpoint/2010/main" val="669867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281807"/>
                    </a:ext>
                  </a:extLst>
                </a:gridCol>
                <a:gridCol w="1728216">
                  <a:extLst>
                    <a:ext uri="{9D8B030D-6E8A-4147-A177-3AD203B41FA5}">
                      <a16:colId xmlns:a16="http://schemas.microsoft.com/office/drawing/2014/main" val="1291911539"/>
                    </a:ext>
                  </a:extLst>
                </a:gridCol>
                <a:gridCol w="411480">
                  <a:extLst>
                    <a:ext uri="{9D8B030D-6E8A-4147-A177-3AD203B41FA5}">
                      <a16:colId xmlns:a16="http://schemas.microsoft.com/office/drawing/2014/main" val="2323874235"/>
                    </a:ext>
                  </a:extLst>
                </a:gridCol>
                <a:gridCol w="411480">
                  <a:extLst>
                    <a:ext uri="{9D8B030D-6E8A-4147-A177-3AD203B41FA5}">
                      <a16:colId xmlns:a16="http://schemas.microsoft.com/office/drawing/2014/main" val="2985211900"/>
                    </a:ext>
                  </a:extLst>
                </a:gridCol>
                <a:gridCol w="411480">
                  <a:extLst>
                    <a:ext uri="{9D8B030D-6E8A-4147-A177-3AD203B41FA5}">
                      <a16:colId xmlns:a16="http://schemas.microsoft.com/office/drawing/2014/main" val="2475536759"/>
                    </a:ext>
                  </a:extLst>
                </a:gridCol>
                <a:gridCol w="411480">
                  <a:extLst>
                    <a:ext uri="{9D8B030D-6E8A-4147-A177-3AD203B41FA5}">
                      <a16:colId xmlns:a16="http://schemas.microsoft.com/office/drawing/2014/main" val="3809433302"/>
                    </a:ext>
                  </a:extLst>
                </a:gridCol>
                <a:gridCol w="411480">
                  <a:extLst>
                    <a:ext uri="{9D8B030D-6E8A-4147-A177-3AD203B41FA5}">
                      <a16:colId xmlns:a16="http://schemas.microsoft.com/office/drawing/2014/main" val="3489236390"/>
                    </a:ext>
                  </a:extLst>
                </a:gridCol>
                <a:gridCol w="411480">
                  <a:extLst>
                    <a:ext uri="{9D8B030D-6E8A-4147-A177-3AD203B41FA5}">
                      <a16:colId xmlns:a16="http://schemas.microsoft.com/office/drawing/2014/main" val="2390350977"/>
                    </a:ext>
                  </a:extLst>
                </a:gridCol>
                <a:gridCol w="411480">
                  <a:extLst>
                    <a:ext uri="{9D8B030D-6E8A-4147-A177-3AD203B41FA5}">
                      <a16:colId xmlns:a16="http://schemas.microsoft.com/office/drawing/2014/main" val="3940935558"/>
                    </a:ext>
                  </a:extLst>
                </a:gridCol>
                <a:gridCol w="411480">
                  <a:extLst>
                    <a:ext uri="{9D8B030D-6E8A-4147-A177-3AD203B41FA5}">
                      <a16:colId xmlns:a16="http://schemas.microsoft.com/office/drawing/2014/main" val="2215107212"/>
                    </a:ext>
                  </a:extLst>
                </a:gridCol>
                <a:gridCol w="411480">
                  <a:extLst>
                    <a:ext uri="{9D8B030D-6E8A-4147-A177-3AD203B41FA5}">
                      <a16:colId xmlns:a16="http://schemas.microsoft.com/office/drawing/2014/main" val="3459102683"/>
                    </a:ext>
                  </a:extLst>
                </a:gridCol>
                <a:gridCol w="411480">
                  <a:extLst>
                    <a:ext uri="{9D8B030D-6E8A-4147-A177-3AD203B41FA5}">
                      <a16:colId xmlns:a16="http://schemas.microsoft.com/office/drawing/2014/main" val="2688349647"/>
                    </a:ext>
                  </a:extLst>
                </a:gridCol>
                <a:gridCol w="411480">
                  <a:extLst>
                    <a:ext uri="{9D8B030D-6E8A-4147-A177-3AD203B41FA5}">
                      <a16:colId xmlns:a16="http://schemas.microsoft.com/office/drawing/2014/main" val="2876171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447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- 2021-08-28 12:42:05</a:t>
                      </a:r>
                      <a:r>
                        <a:rPr kumimoji="0" lang="de-DE" sz="1000" b="0" i="0" u="none" strike="noStrike" kern="1200" cap="none" spc="0" normalizeH="0" baseline="0" noProof="0">
                          <a:ln>
                            <a:noFill/>
                          </a:ln>
                          <a:solidFill>
                            <a:prstClr val="black"/>
                          </a:solidFill>
                          <a:effectLst/>
                          <a:uLnTx/>
                          <a:uFillTx/>
                          <a:latin typeface="+mn-lt"/>
                          <a:ea typeface="+mn-ea"/>
                          <a:cs typeface="+mn-cs"/>
                        </a:rPr>
                        <a:t>
 So eine Wahlkampftour quer durchs Land besteht nicht nur aus großen Veranstaltungen, es gibt auch eine Zeit dazwischen. Und die überrascht oft mit ungeahnten Begegnungen. Zum Beispiel wenn man auf der Suche nach einem warmen Mittagessen von der Route abweicht und vor der Bustür von zwei aufgeregten Pferden begrüßt wird. Kein Wunder, der Tourbus ist wirklich sehr groß und grün. Und wenn die Reiterin dann noch ein Restaurant besitzt, in dem man versehentlich in eine diamantene Hochzeit rauscht. 60 Jahre sind Anke und Peter zusammen – sechs Jahrzehnte gemeinsames Leben, Zusammenhalt und Erinnerungen: Was für ein toller Grund zu feiern! So habe ich nicht nur ein warmes Mittagessen gefunden, sondern einen Tag voll mit schönen Erinnerungen in meinem Gepäck.
📷 @dominikbutzmann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https://quintly-image-storage.s3.amazonaws.com/f32df69f739ba3cd4c5d96575a39c032/748077038e0a494c00806e59d09122e5.jpg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70.539651201053 %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2.2486871826275 %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3.7648540447484 %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60393699"/>
                  </a:ext>
                </a:extLst>
              </a:tr>
            </a:tbl>
          </a:graphicData>
        </a:graphic>
      </p:graphicFrame>
      <p:sp>
        <p:nvSpPr>
          <p:cNvPr id="4" name="Text Placeholder 3">
            <a:extLst>
              <a:ext uri="{FF2B5EF4-FFF2-40B4-BE49-F238E27FC236}">
                <a16:creationId xmlns:a16="http://schemas.microsoft.com/office/drawing/2014/main" id="{44E82662-FB08-4EB0-A010-558A4A8648E2}"/>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218564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8E8A8-06C7-4FD8-9520-752F2780D55B}"/>
              </a:ext>
            </a:extLst>
          </p:cNvPr>
          <p:cNvSpPr>
            <a:spLocks noGrp="1"/>
          </p:cNvSpPr>
          <p:nvPr>
            <p:ph type="title"/>
          </p:nvPr>
        </p:nvSpPr>
        <p:spPr/>
        <p:txBody>
          <a:bodyPr/>
          <a:lstStyle/>
          <a:p>
            <a:r>
              <a:rPr lang="en-US"/>
              <a:t>Facebook AL FACEBOOK (sortiert nach Reach) | Annalena Baerbock - 10 of 26</a:t>
            </a:r>
          </a:p>
        </p:txBody>
      </p:sp>
      <p:graphicFrame>
        <p:nvGraphicFramePr>
          <p:cNvPr id="5" name="Table Placeholder 4">
            <a:extLst>
              <a:ext uri="{FF2B5EF4-FFF2-40B4-BE49-F238E27FC236}">
                <a16:creationId xmlns:a16="http://schemas.microsoft.com/office/drawing/2014/main" id="{0A44FCA0-C4DC-40C6-AAEC-185F0D48F37B}"/>
              </a:ext>
            </a:extLst>
          </p:cNvPr>
          <p:cNvGraphicFramePr>
            <a:graphicFrameLocks noGrp="1"/>
          </p:cNvGraphicFramePr>
          <p:nvPr>
            <p:ph type="tbl" sz="quarter" idx="13"/>
            <p:extLst>
              <p:ext uri="{D42A27DB-BD31-4B8C-83A1-F6EECF244321}">
                <p14:modId xmlns:p14="http://schemas.microsoft.com/office/powerpoint/2010/main" val="2648301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43223840"/>
                    </a:ext>
                  </a:extLst>
                </a:gridCol>
                <a:gridCol w="1728216">
                  <a:extLst>
                    <a:ext uri="{9D8B030D-6E8A-4147-A177-3AD203B41FA5}">
                      <a16:colId xmlns:a16="http://schemas.microsoft.com/office/drawing/2014/main" val="508745932"/>
                    </a:ext>
                  </a:extLst>
                </a:gridCol>
                <a:gridCol w="411480">
                  <a:extLst>
                    <a:ext uri="{9D8B030D-6E8A-4147-A177-3AD203B41FA5}">
                      <a16:colId xmlns:a16="http://schemas.microsoft.com/office/drawing/2014/main" val="1957671964"/>
                    </a:ext>
                  </a:extLst>
                </a:gridCol>
                <a:gridCol w="411480">
                  <a:extLst>
                    <a:ext uri="{9D8B030D-6E8A-4147-A177-3AD203B41FA5}">
                      <a16:colId xmlns:a16="http://schemas.microsoft.com/office/drawing/2014/main" val="4001839062"/>
                    </a:ext>
                  </a:extLst>
                </a:gridCol>
                <a:gridCol w="411480">
                  <a:extLst>
                    <a:ext uri="{9D8B030D-6E8A-4147-A177-3AD203B41FA5}">
                      <a16:colId xmlns:a16="http://schemas.microsoft.com/office/drawing/2014/main" val="3820488283"/>
                    </a:ext>
                  </a:extLst>
                </a:gridCol>
                <a:gridCol w="411480">
                  <a:extLst>
                    <a:ext uri="{9D8B030D-6E8A-4147-A177-3AD203B41FA5}">
                      <a16:colId xmlns:a16="http://schemas.microsoft.com/office/drawing/2014/main" val="752566087"/>
                    </a:ext>
                  </a:extLst>
                </a:gridCol>
                <a:gridCol w="411480">
                  <a:extLst>
                    <a:ext uri="{9D8B030D-6E8A-4147-A177-3AD203B41FA5}">
                      <a16:colId xmlns:a16="http://schemas.microsoft.com/office/drawing/2014/main" val="3324014279"/>
                    </a:ext>
                  </a:extLst>
                </a:gridCol>
                <a:gridCol w="411480">
                  <a:extLst>
                    <a:ext uri="{9D8B030D-6E8A-4147-A177-3AD203B41FA5}">
                      <a16:colId xmlns:a16="http://schemas.microsoft.com/office/drawing/2014/main" val="1579297041"/>
                    </a:ext>
                  </a:extLst>
                </a:gridCol>
                <a:gridCol w="411480">
                  <a:extLst>
                    <a:ext uri="{9D8B030D-6E8A-4147-A177-3AD203B41FA5}">
                      <a16:colId xmlns:a16="http://schemas.microsoft.com/office/drawing/2014/main" val="4026573894"/>
                    </a:ext>
                  </a:extLst>
                </a:gridCol>
                <a:gridCol w="411480">
                  <a:extLst>
                    <a:ext uri="{9D8B030D-6E8A-4147-A177-3AD203B41FA5}">
                      <a16:colId xmlns:a16="http://schemas.microsoft.com/office/drawing/2014/main" val="228792566"/>
                    </a:ext>
                  </a:extLst>
                </a:gridCol>
                <a:gridCol w="411480">
                  <a:extLst>
                    <a:ext uri="{9D8B030D-6E8A-4147-A177-3AD203B41FA5}">
                      <a16:colId xmlns:a16="http://schemas.microsoft.com/office/drawing/2014/main" val="3920326626"/>
                    </a:ext>
                  </a:extLst>
                </a:gridCol>
                <a:gridCol w="411480">
                  <a:extLst>
                    <a:ext uri="{9D8B030D-6E8A-4147-A177-3AD203B41FA5}">
                      <a16:colId xmlns:a16="http://schemas.microsoft.com/office/drawing/2014/main" val="3790456252"/>
                    </a:ext>
                  </a:extLst>
                </a:gridCol>
                <a:gridCol w="411480">
                  <a:extLst>
                    <a:ext uri="{9D8B030D-6E8A-4147-A177-3AD203B41FA5}">
                      <a16:colId xmlns:a16="http://schemas.microsoft.com/office/drawing/2014/main" val="3260370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886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- 2021-06-04 17:32:49</a:t>
                      </a:r>
                      <a:r>
                        <a:rPr kumimoji="0" lang="de-DE" sz="1000" b="0" i="0" u="none" strike="noStrike" kern="1200" cap="none" spc="0" normalizeH="0" baseline="0" noProof="0">
                          <a:ln>
                            <a:noFill/>
                          </a:ln>
                          <a:solidFill>
                            <a:prstClr val="black"/>
                          </a:solidFill>
                          <a:effectLst/>
                          <a:uLnTx/>
                          <a:uFillTx/>
                          <a:latin typeface="+mn-lt"/>
                          <a:ea typeface="+mn-ea"/>
                          <a:cs typeface="+mn-cs"/>
                        </a:rPr>
                        <a:t>
 Derzeit wird ja sehr viel über den CO2-Preis diskutiert und in dem Zusammenhang über höhere Preise für Benzin- und Heizkosten. Mir bzw. meiner Partei wird in der Debatte vorgeworfen, wir hätten Menschen mit niedrigen Einkommen nicht im Blick.
Das Gegenteil ist der Fall: Wir sind die einzige Partei, die ein konkretes Konzept hat, wie Klimaschutz für alle möglich und bezahlbar ist: Wir wollen das Energiegeld einführen.
Die Einnahmen aus dem CO2-Preis geben wir dann über das Energiegeld pro Kopf als Pauschale zurück. 
Vom Energiegeld profitieren gerade Menschen mit geringem Einkommen: Sie verbrauchen weniger CO2, sind deshalb nicht so stark von den Preiserhöhungen betroffen und bekommen trotzdem genauso viel Geld zurück wie Menschen mit großem CO2-Fußabdruck, die mehr bezahlen.
Ich wundere mich sehr, wie widersprüchlich Union und SPD gerade handeln.
Erstens hat die Große Koalition einen CO2-Preis selbst eingeführt, der schrittweise steigt. Das bedeutet auch: steigende Benzin- und Heizkosten.
Zweites hat die Bundesregierung gerade die Klimaziele geschärft.
Beides gute Entscheidungen fürs Klima.
Also entweder, Union und SPD stehen nicht zu ihren eigenen Klimaschutz-Beschlüssen. Oder sie sind nicht ehrlich gegenüber den Wählerinnen und Wählern.
Ich stehe zu meinem Wort: Klimaschutz lässt sich sozial gestalten, man muss es nur wollen. 
Und wirtschaftspolitisch ist ohnehin klar: Wir werden Arbeitsplätze, Wettbewerbsfähigkeit und Innovationskraft nur in Deutschland nur halten können, wenn wir klimaneutral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https://quintly-image-storage.s3.amazonaws.com/f32df69f739ba3cd4c5d96575a39c032/0ed2e8999e507f511983d06cdecd6235.jpg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64.323858419682 %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1.8099882937617 %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5.4864884064999 %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4634219"/>
                  </a:ext>
                </a:extLst>
              </a:tr>
            </a:tbl>
          </a:graphicData>
        </a:graphic>
      </p:graphicFrame>
      <p:sp>
        <p:nvSpPr>
          <p:cNvPr id="4" name="Text Placeholder 3">
            <a:extLst>
              <a:ext uri="{FF2B5EF4-FFF2-40B4-BE49-F238E27FC236}">
                <a16:creationId xmlns:a16="http://schemas.microsoft.com/office/drawing/2014/main" id="{1F60EE6A-C200-43F4-BEC1-954FC0C65A9C}"/>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340858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22709-3476-4320-A440-DBAD3BD08FBB}"/>
              </a:ext>
            </a:extLst>
          </p:cNvPr>
          <p:cNvSpPr>
            <a:spLocks noGrp="1"/>
          </p:cNvSpPr>
          <p:nvPr>
            <p:ph type="title"/>
          </p:nvPr>
        </p:nvSpPr>
        <p:spPr/>
        <p:txBody>
          <a:bodyPr/>
          <a:lstStyle/>
          <a:p>
            <a:r>
              <a:rPr lang="en-US"/>
              <a:t>Facebook AL FACEBOOK (sortiert nach Reach) | Annalena Baerbock - 11 of 26</a:t>
            </a:r>
          </a:p>
        </p:txBody>
      </p:sp>
      <p:graphicFrame>
        <p:nvGraphicFramePr>
          <p:cNvPr id="5" name="Table Placeholder 4">
            <a:extLst>
              <a:ext uri="{FF2B5EF4-FFF2-40B4-BE49-F238E27FC236}">
                <a16:creationId xmlns:a16="http://schemas.microsoft.com/office/drawing/2014/main" id="{E176B4E8-0F26-45C0-B558-11DA386404DD}"/>
              </a:ext>
            </a:extLst>
          </p:cNvPr>
          <p:cNvGraphicFramePr>
            <a:graphicFrameLocks noGrp="1"/>
          </p:cNvGraphicFramePr>
          <p:nvPr>
            <p:ph type="tbl" sz="quarter" idx="13"/>
            <p:extLst>
              <p:ext uri="{D42A27DB-BD31-4B8C-83A1-F6EECF244321}">
                <p14:modId xmlns:p14="http://schemas.microsoft.com/office/powerpoint/2010/main" val="2480329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9933207"/>
                    </a:ext>
                  </a:extLst>
                </a:gridCol>
                <a:gridCol w="1728216">
                  <a:extLst>
                    <a:ext uri="{9D8B030D-6E8A-4147-A177-3AD203B41FA5}">
                      <a16:colId xmlns:a16="http://schemas.microsoft.com/office/drawing/2014/main" val="103408921"/>
                    </a:ext>
                  </a:extLst>
                </a:gridCol>
                <a:gridCol w="411480">
                  <a:extLst>
                    <a:ext uri="{9D8B030D-6E8A-4147-A177-3AD203B41FA5}">
                      <a16:colId xmlns:a16="http://schemas.microsoft.com/office/drawing/2014/main" val="1857231159"/>
                    </a:ext>
                  </a:extLst>
                </a:gridCol>
                <a:gridCol w="411480">
                  <a:extLst>
                    <a:ext uri="{9D8B030D-6E8A-4147-A177-3AD203B41FA5}">
                      <a16:colId xmlns:a16="http://schemas.microsoft.com/office/drawing/2014/main" val="2602227804"/>
                    </a:ext>
                  </a:extLst>
                </a:gridCol>
                <a:gridCol w="411480">
                  <a:extLst>
                    <a:ext uri="{9D8B030D-6E8A-4147-A177-3AD203B41FA5}">
                      <a16:colId xmlns:a16="http://schemas.microsoft.com/office/drawing/2014/main" val="1886853308"/>
                    </a:ext>
                  </a:extLst>
                </a:gridCol>
                <a:gridCol w="411480">
                  <a:extLst>
                    <a:ext uri="{9D8B030D-6E8A-4147-A177-3AD203B41FA5}">
                      <a16:colId xmlns:a16="http://schemas.microsoft.com/office/drawing/2014/main" val="2759441741"/>
                    </a:ext>
                  </a:extLst>
                </a:gridCol>
                <a:gridCol w="411480">
                  <a:extLst>
                    <a:ext uri="{9D8B030D-6E8A-4147-A177-3AD203B41FA5}">
                      <a16:colId xmlns:a16="http://schemas.microsoft.com/office/drawing/2014/main" val="4131450663"/>
                    </a:ext>
                  </a:extLst>
                </a:gridCol>
                <a:gridCol w="411480">
                  <a:extLst>
                    <a:ext uri="{9D8B030D-6E8A-4147-A177-3AD203B41FA5}">
                      <a16:colId xmlns:a16="http://schemas.microsoft.com/office/drawing/2014/main" val="813786842"/>
                    </a:ext>
                  </a:extLst>
                </a:gridCol>
                <a:gridCol w="411480">
                  <a:extLst>
                    <a:ext uri="{9D8B030D-6E8A-4147-A177-3AD203B41FA5}">
                      <a16:colId xmlns:a16="http://schemas.microsoft.com/office/drawing/2014/main" val="309982719"/>
                    </a:ext>
                  </a:extLst>
                </a:gridCol>
                <a:gridCol w="411480">
                  <a:extLst>
                    <a:ext uri="{9D8B030D-6E8A-4147-A177-3AD203B41FA5}">
                      <a16:colId xmlns:a16="http://schemas.microsoft.com/office/drawing/2014/main" val="1948095196"/>
                    </a:ext>
                  </a:extLst>
                </a:gridCol>
                <a:gridCol w="411480">
                  <a:extLst>
                    <a:ext uri="{9D8B030D-6E8A-4147-A177-3AD203B41FA5}">
                      <a16:colId xmlns:a16="http://schemas.microsoft.com/office/drawing/2014/main" val="4262896490"/>
                    </a:ext>
                  </a:extLst>
                </a:gridCol>
                <a:gridCol w="411480">
                  <a:extLst>
                    <a:ext uri="{9D8B030D-6E8A-4147-A177-3AD203B41FA5}">
                      <a16:colId xmlns:a16="http://schemas.microsoft.com/office/drawing/2014/main" val="3079450608"/>
                    </a:ext>
                  </a:extLst>
                </a:gridCol>
                <a:gridCol w="411480">
                  <a:extLst>
                    <a:ext uri="{9D8B030D-6E8A-4147-A177-3AD203B41FA5}">
                      <a16:colId xmlns:a16="http://schemas.microsoft.com/office/drawing/2014/main" val="3608992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8943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- 2021-08-13 15:11:53</a:t>
                      </a:r>
                      <a:r>
                        <a:rPr kumimoji="0" lang="de-DE" sz="1000" b="0" i="0" u="none" strike="noStrike" kern="1200" cap="none" spc="0" normalizeH="0" baseline="0" noProof="0">
                          <a:ln>
                            <a:noFill/>
                          </a:ln>
                          <a:solidFill>
                            <a:prstClr val="black"/>
                          </a:solidFill>
                          <a:effectLst/>
                          <a:uLnTx/>
                          <a:uFillTx/>
                          <a:latin typeface="+mn-lt"/>
                          <a:ea typeface="+mn-ea"/>
                          <a:cs typeface="+mn-cs"/>
                        </a:rPr>
                        <a:t>
 Die Mauer war der in Beton gegossene Kalte Krieg, eine Gefängnismauer des SED-Regimes. Heute vor 60 Jahren wurde mit ihrem Bau begonnen. Sie trennte nicht nur Ost und West, sondern auch Familien, Freundinnen und Freunde, Nachbarinnen und Nachbarn. Immer wieder versuchten Menschen aus der DDR zu fliehen. Allein an der Berliner Mauer wurden dabei mindestens 140 Menschen getötet – Erwachsene wie Kinder. Die Mauertoten und das Leid so vieler Menschen machen mich traurig, und trotzdem steht der heutige Tag für mich auch für Zuversicht. Denn er zeigt auch, dass menschlicher Wille Mauern wieder niederreißen, Brücken bauen und versöhnen kann. Heute befindet sich mitten in Berlin, am Mauerstück entlang der Bernauer Straße, eine lebendige Gedenkstätte und im ehemaligen Todesstreifen wächst Gras. Dass es so gekommen ist, verdanken wir dem friedlichen und mutigen Einsatz der Bürger*innen in der DDR, die für Demokratie und Menschenrechte einstanden, die Mauer zu Fall brachten und die Wiedervereinigung anstießen. Unser Land hat an entscheidenden Weichenstellungen unserer Geschichte immer wieder gemeinsam Großes geschafft. Selten war das ohne Risiko, nie war es einfach. Und dennoch haben wir es gewagt und sind daran gewachsen. Zusammen haben wir alles was es braucht, um auch die großen Zukunftsfragen anzupacken.
📷  Dominik Butzmann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https://quintly-image-storage.s3.amazonaws.com/f32df69f739ba3cd4c5d96575a39c032/b1b1af4a468fdcace0ca8aa60c17cc1a.jpg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59.955752212389 %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3.0273917767484 %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4.5740645431845 %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3880939"/>
                  </a:ext>
                </a:extLst>
              </a:tr>
            </a:tbl>
          </a:graphicData>
        </a:graphic>
      </p:graphicFrame>
      <p:sp>
        <p:nvSpPr>
          <p:cNvPr id="4" name="Text Placeholder 3">
            <a:extLst>
              <a:ext uri="{FF2B5EF4-FFF2-40B4-BE49-F238E27FC236}">
                <a16:creationId xmlns:a16="http://schemas.microsoft.com/office/drawing/2014/main" id="{3C464B94-DD04-422F-91D1-577467C1D7AB}"/>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462539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0FA72-663A-4DA8-B07A-7E7BDCDCA07D}"/>
              </a:ext>
            </a:extLst>
          </p:cNvPr>
          <p:cNvSpPr>
            <a:spLocks noGrp="1"/>
          </p:cNvSpPr>
          <p:nvPr>
            <p:ph type="title"/>
          </p:nvPr>
        </p:nvSpPr>
        <p:spPr/>
        <p:txBody>
          <a:bodyPr/>
          <a:lstStyle/>
          <a:p>
            <a:r>
              <a:rPr lang="en-US"/>
              <a:t>Facebook AL FACEBOOK (sortiert nach Reach) | Annalena Baerbock - 12 of 26</a:t>
            </a:r>
          </a:p>
        </p:txBody>
      </p:sp>
      <p:graphicFrame>
        <p:nvGraphicFramePr>
          <p:cNvPr id="5" name="Table Placeholder 4">
            <a:extLst>
              <a:ext uri="{FF2B5EF4-FFF2-40B4-BE49-F238E27FC236}">
                <a16:creationId xmlns:a16="http://schemas.microsoft.com/office/drawing/2014/main" id="{80A266F5-1FAD-485F-9EC0-8031D6232394}"/>
              </a:ext>
            </a:extLst>
          </p:cNvPr>
          <p:cNvGraphicFramePr>
            <a:graphicFrameLocks noGrp="1"/>
          </p:cNvGraphicFramePr>
          <p:nvPr>
            <p:ph type="tbl" sz="quarter" idx="13"/>
            <p:extLst>
              <p:ext uri="{D42A27DB-BD31-4B8C-83A1-F6EECF244321}">
                <p14:modId xmlns:p14="http://schemas.microsoft.com/office/powerpoint/2010/main" val="1726282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6112547"/>
                    </a:ext>
                  </a:extLst>
                </a:gridCol>
                <a:gridCol w="1728216">
                  <a:extLst>
                    <a:ext uri="{9D8B030D-6E8A-4147-A177-3AD203B41FA5}">
                      <a16:colId xmlns:a16="http://schemas.microsoft.com/office/drawing/2014/main" val="864613056"/>
                    </a:ext>
                  </a:extLst>
                </a:gridCol>
                <a:gridCol w="411480">
                  <a:extLst>
                    <a:ext uri="{9D8B030D-6E8A-4147-A177-3AD203B41FA5}">
                      <a16:colId xmlns:a16="http://schemas.microsoft.com/office/drawing/2014/main" val="3029065763"/>
                    </a:ext>
                  </a:extLst>
                </a:gridCol>
                <a:gridCol w="411480">
                  <a:extLst>
                    <a:ext uri="{9D8B030D-6E8A-4147-A177-3AD203B41FA5}">
                      <a16:colId xmlns:a16="http://schemas.microsoft.com/office/drawing/2014/main" val="2186107430"/>
                    </a:ext>
                  </a:extLst>
                </a:gridCol>
                <a:gridCol w="411480">
                  <a:extLst>
                    <a:ext uri="{9D8B030D-6E8A-4147-A177-3AD203B41FA5}">
                      <a16:colId xmlns:a16="http://schemas.microsoft.com/office/drawing/2014/main" val="1087565858"/>
                    </a:ext>
                  </a:extLst>
                </a:gridCol>
                <a:gridCol w="411480">
                  <a:extLst>
                    <a:ext uri="{9D8B030D-6E8A-4147-A177-3AD203B41FA5}">
                      <a16:colId xmlns:a16="http://schemas.microsoft.com/office/drawing/2014/main" val="3194950120"/>
                    </a:ext>
                  </a:extLst>
                </a:gridCol>
                <a:gridCol w="411480">
                  <a:extLst>
                    <a:ext uri="{9D8B030D-6E8A-4147-A177-3AD203B41FA5}">
                      <a16:colId xmlns:a16="http://schemas.microsoft.com/office/drawing/2014/main" val="2008178701"/>
                    </a:ext>
                  </a:extLst>
                </a:gridCol>
                <a:gridCol w="411480">
                  <a:extLst>
                    <a:ext uri="{9D8B030D-6E8A-4147-A177-3AD203B41FA5}">
                      <a16:colId xmlns:a16="http://schemas.microsoft.com/office/drawing/2014/main" val="1286966390"/>
                    </a:ext>
                  </a:extLst>
                </a:gridCol>
                <a:gridCol w="411480">
                  <a:extLst>
                    <a:ext uri="{9D8B030D-6E8A-4147-A177-3AD203B41FA5}">
                      <a16:colId xmlns:a16="http://schemas.microsoft.com/office/drawing/2014/main" val="1340088624"/>
                    </a:ext>
                  </a:extLst>
                </a:gridCol>
                <a:gridCol w="411480">
                  <a:extLst>
                    <a:ext uri="{9D8B030D-6E8A-4147-A177-3AD203B41FA5}">
                      <a16:colId xmlns:a16="http://schemas.microsoft.com/office/drawing/2014/main" val="1656117113"/>
                    </a:ext>
                  </a:extLst>
                </a:gridCol>
                <a:gridCol w="411480">
                  <a:extLst>
                    <a:ext uri="{9D8B030D-6E8A-4147-A177-3AD203B41FA5}">
                      <a16:colId xmlns:a16="http://schemas.microsoft.com/office/drawing/2014/main" val="2669002667"/>
                    </a:ext>
                  </a:extLst>
                </a:gridCol>
                <a:gridCol w="411480">
                  <a:extLst>
                    <a:ext uri="{9D8B030D-6E8A-4147-A177-3AD203B41FA5}">
                      <a16:colId xmlns:a16="http://schemas.microsoft.com/office/drawing/2014/main" val="1171232836"/>
                    </a:ext>
                  </a:extLst>
                </a:gridCol>
                <a:gridCol w="411480">
                  <a:extLst>
                    <a:ext uri="{9D8B030D-6E8A-4147-A177-3AD203B41FA5}">
                      <a16:colId xmlns:a16="http://schemas.microsoft.com/office/drawing/2014/main" val="537278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1380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- 2021-09-28 23:37:06</a:t>
                      </a:r>
                      <a:r>
                        <a:rPr kumimoji="0" lang="de-DE" sz="1000" b="0" i="0" u="none" strike="noStrike" kern="1200" cap="none" spc="0" normalizeH="0" baseline="0" noProof="0">
                          <a:ln>
                            <a:noFill/>
                          </a:ln>
                          <a:solidFill>
                            <a:prstClr val="black"/>
                          </a:solidFill>
                          <a:effectLst/>
                          <a:uLnTx/>
                          <a:uFillTx/>
                          <a:latin typeface="+mn-lt"/>
                          <a:ea typeface="+mn-ea"/>
                          <a:cs typeface="+mn-cs"/>
                        </a:rPr>
                        <a:t>
 Auf der Suche nach einer neuen Regierung loten wir Gemeinsamkeiten und Brücken über Trennendes aus. Und finden sogar welche. Spannende Zeiten.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https://quintly-image-storage.s3.amazonaws.com/f32df69f739ba3cd4c5d96575a39c032/74c7ae550be1562cbc4f3f7aac9fb769.jpg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73.479603153194 %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1.9413139484293 %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8.2846593074877 %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35951433"/>
                  </a:ext>
                </a:extLst>
              </a:tr>
            </a:tbl>
          </a:graphicData>
        </a:graphic>
      </p:graphicFrame>
      <p:sp>
        <p:nvSpPr>
          <p:cNvPr id="4" name="Text Placeholder 3">
            <a:extLst>
              <a:ext uri="{FF2B5EF4-FFF2-40B4-BE49-F238E27FC236}">
                <a16:creationId xmlns:a16="http://schemas.microsoft.com/office/drawing/2014/main" id="{F38CC695-1761-4647-B824-B89ADB3DD4E8}"/>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1692360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8AD9A-41A2-4A50-8900-322A07BD762F}"/>
              </a:ext>
            </a:extLst>
          </p:cNvPr>
          <p:cNvSpPr>
            <a:spLocks noGrp="1"/>
          </p:cNvSpPr>
          <p:nvPr>
            <p:ph type="title"/>
          </p:nvPr>
        </p:nvSpPr>
        <p:spPr/>
        <p:txBody>
          <a:bodyPr/>
          <a:lstStyle/>
          <a:p>
            <a:r>
              <a:rPr lang="en-US"/>
              <a:t>Facebook AL FACEBOOK (sortiert nach Reach) | Annalena Baerbock - 13 of 26</a:t>
            </a:r>
          </a:p>
        </p:txBody>
      </p:sp>
      <p:graphicFrame>
        <p:nvGraphicFramePr>
          <p:cNvPr id="5" name="Table Placeholder 4">
            <a:extLst>
              <a:ext uri="{FF2B5EF4-FFF2-40B4-BE49-F238E27FC236}">
                <a16:creationId xmlns:a16="http://schemas.microsoft.com/office/drawing/2014/main" id="{5E497688-43DB-4D61-9DC6-11C202664BE8}"/>
              </a:ext>
            </a:extLst>
          </p:cNvPr>
          <p:cNvGraphicFramePr>
            <a:graphicFrameLocks noGrp="1"/>
          </p:cNvGraphicFramePr>
          <p:nvPr>
            <p:ph type="tbl" sz="quarter" idx="13"/>
            <p:extLst>
              <p:ext uri="{D42A27DB-BD31-4B8C-83A1-F6EECF244321}">
                <p14:modId xmlns:p14="http://schemas.microsoft.com/office/powerpoint/2010/main" val="1894964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04320871"/>
                    </a:ext>
                  </a:extLst>
                </a:gridCol>
                <a:gridCol w="1728216">
                  <a:extLst>
                    <a:ext uri="{9D8B030D-6E8A-4147-A177-3AD203B41FA5}">
                      <a16:colId xmlns:a16="http://schemas.microsoft.com/office/drawing/2014/main" val="2189255211"/>
                    </a:ext>
                  </a:extLst>
                </a:gridCol>
                <a:gridCol w="411480">
                  <a:extLst>
                    <a:ext uri="{9D8B030D-6E8A-4147-A177-3AD203B41FA5}">
                      <a16:colId xmlns:a16="http://schemas.microsoft.com/office/drawing/2014/main" val="2894513065"/>
                    </a:ext>
                  </a:extLst>
                </a:gridCol>
                <a:gridCol w="411480">
                  <a:extLst>
                    <a:ext uri="{9D8B030D-6E8A-4147-A177-3AD203B41FA5}">
                      <a16:colId xmlns:a16="http://schemas.microsoft.com/office/drawing/2014/main" val="1686028126"/>
                    </a:ext>
                  </a:extLst>
                </a:gridCol>
                <a:gridCol w="411480">
                  <a:extLst>
                    <a:ext uri="{9D8B030D-6E8A-4147-A177-3AD203B41FA5}">
                      <a16:colId xmlns:a16="http://schemas.microsoft.com/office/drawing/2014/main" val="2411784078"/>
                    </a:ext>
                  </a:extLst>
                </a:gridCol>
                <a:gridCol w="411480">
                  <a:extLst>
                    <a:ext uri="{9D8B030D-6E8A-4147-A177-3AD203B41FA5}">
                      <a16:colId xmlns:a16="http://schemas.microsoft.com/office/drawing/2014/main" val="52672411"/>
                    </a:ext>
                  </a:extLst>
                </a:gridCol>
                <a:gridCol w="411480">
                  <a:extLst>
                    <a:ext uri="{9D8B030D-6E8A-4147-A177-3AD203B41FA5}">
                      <a16:colId xmlns:a16="http://schemas.microsoft.com/office/drawing/2014/main" val="1255449031"/>
                    </a:ext>
                  </a:extLst>
                </a:gridCol>
                <a:gridCol w="411480">
                  <a:extLst>
                    <a:ext uri="{9D8B030D-6E8A-4147-A177-3AD203B41FA5}">
                      <a16:colId xmlns:a16="http://schemas.microsoft.com/office/drawing/2014/main" val="4118285547"/>
                    </a:ext>
                  </a:extLst>
                </a:gridCol>
                <a:gridCol w="411480">
                  <a:extLst>
                    <a:ext uri="{9D8B030D-6E8A-4147-A177-3AD203B41FA5}">
                      <a16:colId xmlns:a16="http://schemas.microsoft.com/office/drawing/2014/main" val="2167343665"/>
                    </a:ext>
                  </a:extLst>
                </a:gridCol>
                <a:gridCol w="411480">
                  <a:extLst>
                    <a:ext uri="{9D8B030D-6E8A-4147-A177-3AD203B41FA5}">
                      <a16:colId xmlns:a16="http://schemas.microsoft.com/office/drawing/2014/main" val="1128948848"/>
                    </a:ext>
                  </a:extLst>
                </a:gridCol>
                <a:gridCol w="411480">
                  <a:extLst>
                    <a:ext uri="{9D8B030D-6E8A-4147-A177-3AD203B41FA5}">
                      <a16:colId xmlns:a16="http://schemas.microsoft.com/office/drawing/2014/main" val="1694810801"/>
                    </a:ext>
                  </a:extLst>
                </a:gridCol>
                <a:gridCol w="411480">
                  <a:extLst>
                    <a:ext uri="{9D8B030D-6E8A-4147-A177-3AD203B41FA5}">
                      <a16:colId xmlns:a16="http://schemas.microsoft.com/office/drawing/2014/main" val="813119013"/>
                    </a:ext>
                  </a:extLst>
                </a:gridCol>
                <a:gridCol w="411480">
                  <a:extLst>
                    <a:ext uri="{9D8B030D-6E8A-4147-A177-3AD203B41FA5}">
                      <a16:colId xmlns:a16="http://schemas.microsoft.com/office/drawing/2014/main" val="1183151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337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- 2021-07-26 15:38:45</a:t>
                      </a:r>
                      <a:r>
                        <a:rPr kumimoji="0" lang="de-DE" sz="1000" b="0" i="0" u="none" strike="noStrike" kern="1200" cap="none" spc="0" normalizeH="0" baseline="0" noProof="0">
                          <a:ln>
                            <a:noFill/>
                          </a:ln>
                          <a:solidFill>
                            <a:prstClr val="black"/>
                          </a:solidFill>
                          <a:effectLst/>
                          <a:uLnTx/>
                          <a:uFillTx/>
                          <a:latin typeface="+mn-lt"/>
                          <a:ea typeface="+mn-ea"/>
                          <a:cs typeface="+mn-cs"/>
                        </a:rPr>
                        <a:t>
 Es ist seit Jahren fünf nach zwölf beim Klimaschutz. Die 16 Regierungsjahre der Union haben bedeutet, dass wir nur kleine Fortschritte gemacht haben.  Das muss sich dringend ändern.
In den letzten Tagen und Wochen haben wir erlebt, was Extremwetterereignisse, bedingt durch die Klimakrise, hier bei uns im Land anrichten. Bei mir in Brandenburg gab es bereits verheerende Waldbrände, andernorts Hochwasser und Fluten an großen Flüssen. Und immer wieder war eines klar: Wir müssen mehr tun beim Klimaschutz.
Deshalb brauchen wir einen nationalen Klimadreiklang. Das bedeutet: Klimaschutzmaßnahmen, Klimaanpassungsmaßnahmen und einen besserer Katastrophenschutz. 
Wie das gehen kann, dazu habe ich heute mit Irene Mihalic einen 10-Punkte-Plan vorgestellt. Denn wir können nicht länger warten. Wir müssen die Menschen in Deutschland besser vor den Auswirkungen der Klimakrise schützen.
Besonders wichtig ist mir dabei:
➤ Hilfe muss im Ernstfall schnellstmöglich dort ankommen, wo sie gebraucht wird. Dafür braucht es eine engere Zusammenarbeit von Bund und Ländern durch eine koordinierende Zentralstelle beim Bundesamt für Bevölkerungsschutz und eine Stärkung der europäischen Zusammenarbeit im Katastrophenfall.
➤ Rechtzeitige Warnungen retten Menschenleben. Der Ausbau von Sirenen, die Stärkung von Warn-Apps und Cell Broadcasting, also Warnungen über das Handynetz, verbessern die Warnsysteme. Eine Stärkung der Unwetter- und Klimaforschung sorgt für eine bessere Informationsgrundlage.
➤ Das Rückgrat der Katastrophenhilfe sind die zahlreichen Ehrenamtlichen der Blaulichtorganisationen. Um dieser besonderen Bedeutung Rechnung zu tragen, braucht es die Stärkung der Hilfe für Helfende, also beispielsweise der Notfallseelsorge für die Einsatzkräfte in den Katastrophengebieten.
Die kommende Bundesregierung muss diese Aufgaben in enger Zusammenarbeit mit den Ländern zügig und konsequent angehen, damit wir bei künftigen Extremwetterereignissen besser gerüstet sind.
Unsere 10-Punkte-Plan in voller Länge gibt es hier: gruene.de/katastrophenschutz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https://quintly-image-storage.s3.amazonaws.com/f32df69f739ba3cd4c5d96575a39c032/a7d09863e87a3560fa548f591393dc31.jpg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40.000339489408 %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1.312781874664 %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3.9797932542956 %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11501686"/>
                  </a:ext>
                </a:extLst>
              </a:tr>
            </a:tbl>
          </a:graphicData>
        </a:graphic>
      </p:graphicFrame>
      <p:sp>
        <p:nvSpPr>
          <p:cNvPr id="4" name="Text Placeholder 3">
            <a:extLst>
              <a:ext uri="{FF2B5EF4-FFF2-40B4-BE49-F238E27FC236}">
                <a16:creationId xmlns:a16="http://schemas.microsoft.com/office/drawing/2014/main" id="{A219FAC1-5B8F-486A-AAFF-09904E4DE4F1}"/>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571197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49694-34E9-40ED-A1A2-AD2F1096F560}"/>
              </a:ext>
            </a:extLst>
          </p:cNvPr>
          <p:cNvSpPr>
            <a:spLocks noGrp="1"/>
          </p:cNvSpPr>
          <p:nvPr>
            <p:ph type="title"/>
          </p:nvPr>
        </p:nvSpPr>
        <p:spPr/>
        <p:txBody>
          <a:bodyPr/>
          <a:lstStyle/>
          <a:p>
            <a:r>
              <a:rPr lang="en-US"/>
              <a:t>Facebook AL FACEBOOK (sortiert nach Reach) | Annalena Baerbock - 14 of 26</a:t>
            </a:r>
          </a:p>
        </p:txBody>
      </p:sp>
      <p:graphicFrame>
        <p:nvGraphicFramePr>
          <p:cNvPr id="5" name="Table Placeholder 4">
            <a:extLst>
              <a:ext uri="{FF2B5EF4-FFF2-40B4-BE49-F238E27FC236}">
                <a16:creationId xmlns:a16="http://schemas.microsoft.com/office/drawing/2014/main" id="{E3807437-3BC4-4676-B378-59DB4F91B668}"/>
              </a:ext>
            </a:extLst>
          </p:cNvPr>
          <p:cNvGraphicFramePr>
            <a:graphicFrameLocks noGrp="1"/>
          </p:cNvGraphicFramePr>
          <p:nvPr>
            <p:ph type="tbl" sz="quarter" idx="13"/>
            <p:extLst>
              <p:ext uri="{D42A27DB-BD31-4B8C-83A1-F6EECF244321}">
                <p14:modId xmlns:p14="http://schemas.microsoft.com/office/powerpoint/2010/main" val="2788688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28084908"/>
                    </a:ext>
                  </a:extLst>
                </a:gridCol>
                <a:gridCol w="1728216">
                  <a:extLst>
                    <a:ext uri="{9D8B030D-6E8A-4147-A177-3AD203B41FA5}">
                      <a16:colId xmlns:a16="http://schemas.microsoft.com/office/drawing/2014/main" val="3326557592"/>
                    </a:ext>
                  </a:extLst>
                </a:gridCol>
                <a:gridCol w="411480">
                  <a:extLst>
                    <a:ext uri="{9D8B030D-6E8A-4147-A177-3AD203B41FA5}">
                      <a16:colId xmlns:a16="http://schemas.microsoft.com/office/drawing/2014/main" val="893430638"/>
                    </a:ext>
                  </a:extLst>
                </a:gridCol>
                <a:gridCol w="411480">
                  <a:extLst>
                    <a:ext uri="{9D8B030D-6E8A-4147-A177-3AD203B41FA5}">
                      <a16:colId xmlns:a16="http://schemas.microsoft.com/office/drawing/2014/main" val="402605885"/>
                    </a:ext>
                  </a:extLst>
                </a:gridCol>
                <a:gridCol w="411480">
                  <a:extLst>
                    <a:ext uri="{9D8B030D-6E8A-4147-A177-3AD203B41FA5}">
                      <a16:colId xmlns:a16="http://schemas.microsoft.com/office/drawing/2014/main" val="776914208"/>
                    </a:ext>
                  </a:extLst>
                </a:gridCol>
                <a:gridCol w="411480">
                  <a:extLst>
                    <a:ext uri="{9D8B030D-6E8A-4147-A177-3AD203B41FA5}">
                      <a16:colId xmlns:a16="http://schemas.microsoft.com/office/drawing/2014/main" val="3916509071"/>
                    </a:ext>
                  </a:extLst>
                </a:gridCol>
                <a:gridCol w="411480">
                  <a:extLst>
                    <a:ext uri="{9D8B030D-6E8A-4147-A177-3AD203B41FA5}">
                      <a16:colId xmlns:a16="http://schemas.microsoft.com/office/drawing/2014/main" val="3767765204"/>
                    </a:ext>
                  </a:extLst>
                </a:gridCol>
                <a:gridCol w="411480">
                  <a:extLst>
                    <a:ext uri="{9D8B030D-6E8A-4147-A177-3AD203B41FA5}">
                      <a16:colId xmlns:a16="http://schemas.microsoft.com/office/drawing/2014/main" val="1028765287"/>
                    </a:ext>
                  </a:extLst>
                </a:gridCol>
                <a:gridCol w="411480">
                  <a:extLst>
                    <a:ext uri="{9D8B030D-6E8A-4147-A177-3AD203B41FA5}">
                      <a16:colId xmlns:a16="http://schemas.microsoft.com/office/drawing/2014/main" val="1806837137"/>
                    </a:ext>
                  </a:extLst>
                </a:gridCol>
                <a:gridCol w="411480">
                  <a:extLst>
                    <a:ext uri="{9D8B030D-6E8A-4147-A177-3AD203B41FA5}">
                      <a16:colId xmlns:a16="http://schemas.microsoft.com/office/drawing/2014/main" val="3057808357"/>
                    </a:ext>
                  </a:extLst>
                </a:gridCol>
                <a:gridCol w="411480">
                  <a:extLst>
                    <a:ext uri="{9D8B030D-6E8A-4147-A177-3AD203B41FA5}">
                      <a16:colId xmlns:a16="http://schemas.microsoft.com/office/drawing/2014/main" val="714911005"/>
                    </a:ext>
                  </a:extLst>
                </a:gridCol>
                <a:gridCol w="411480">
                  <a:extLst>
                    <a:ext uri="{9D8B030D-6E8A-4147-A177-3AD203B41FA5}">
                      <a16:colId xmlns:a16="http://schemas.microsoft.com/office/drawing/2014/main" val="2949855767"/>
                    </a:ext>
                  </a:extLst>
                </a:gridCol>
                <a:gridCol w="411480">
                  <a:extLst>
                    <a:ext uri="{9D8B030D-6E8A-4147-A177-3AD203B41FA5}">
                      <a16:colId xmlns:a16="http://schemas.microsoft.com/office/drawing/2014/main" val="262812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4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- 2021-05-16 12:19:34</a:t>
                      </a:r>
                      <a:r>
                        <a:rPr kumimoji="0" lang="de-DE" sz="1000" b="0" i="0" u="none" strike="noStrike" kern="1200" cap="none" spc="0" normalizeH="0" baseline="0" noProof="0">
                          <a:ln>
                            <a:noFill/>
                          </a:ln>
                          <a:solidFill>
                            <a:prstClr val="black"/>
                          </a:solidFill>
                          <a:effectLst/>
                          <a:uLnTx/>
                          <a:uFillTx/>
                          <a:latin typeface="+mn-lt"/>
                          <a:ea typeface="+mn-ea"/>
                          <a:cs typeface="+mn-cs"/>
                        </a:rPr>
                        <a:t>
 Die BILD am Sonntag hat mich gefragt, welches das erste Gesetz wäre, das ich als Kanzlerin auf den Weg bringen würde. Ein Klimaschutzsofortprogramm. Denn wir müssen auf den 1,5-Grad-Pfad kommen. Das bedeutet unter anderem, wir brauchen einen CO2-Preis, durch den Investitionen in klimaneutrale Produktionsweisen belohnt werden. Die Einnahmen aus dem CO2-Preis sollen dann als Energiegeld an jede Bürgerin und jeden Bürger zurückfließen. Auch Flüge müssen dann klimagerecht besteuert werden. Wer als Familie mit dem Zug reist, sollte doch weniger zahlen als für die Kurzstrecke im Flugzeug. Kurzstreckenflüge sollte es perspektivisch nicht mehr geben.
Hier könnt ihr das ganze Interview nachlesen: https://www.gruene.de/artikel/ich-trete-an-fuer-erneuerung-fuer-den-status-quo-stehen-andere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https://quintly-image-storage.s3.amazonaws.com/f32df69f739ba3cd4c5d96575a39c032/bbbf94781e1d8aa2623aedaeef49aee5.jpg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75.0575683144 %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3.0682675518958 %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9.0922808303335 %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62722150"/>
                  </a:ext>
                </a:extLst>
              </a:tr>
            </a:tbl>
          </a:graphicData>
        </a:graphic>
      </p:graphicFrame>
      <p:sp>
        <p:nvSpPr>
          <p:cNvPr id="4" name="Text Placeholder 3">
            <a:extLst>
              <a:ext uri="{FF2B5EF4-FFF2-40B4-BE49-F238E27FC236}">
                <a16:creationId xmlns:a16="http://schemas.microsoft.com/office/drawing/2014/main" id="{8C7566D4-0CBE-4EF2-84C8-33A5C9F0D558}"/>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961378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6342C-BC44-46B6-BA7B-C99EA3979C47}"/>
              </a:ext>
            </a:extLst>
          </p:cNvPr>
          <p:cNvSpPr>
            <a:spLocks noGrp="1"/>
          </p:cNvSpPr>
          <p:nvPr>
            <p:ph type="title"/>
          </p:nvPr>
        </p:nvSpPr>
        <p:spPr/>
        <p:txBody>
          <a:bodyPr/>
          <a:lstStyle/>
          <a:p>
            <a:r>
              <a:rPr lang="en-US"/>
              <a:t>Facebook AL FACEBOOK (sortiert nach Reach) | Annalena Baerbock - 15 of 26</a:t>
            </a:r>
          </a:p>
        </p:txBody>
      </p:sp>
      <p:graphicFrame>
        <p:nvGraphicFramePr>
          <p:cNvPr id="5" name="Table Placeholder 4">
            <a:extLst>
              <a:ext uri="{FF2B5EF4-FFF2-40B4-BE49-F238E27FC236}">
                <a16:creationId xmlns:a16="http://schemas.microsoft.com/office/drawing/2014/main" id="{ADB67C73-D1C9-4176-87B5-1BF258D7F673}"/>
              </a:ext>
            </a:extLst>
          </p:cNvPr>
          <p:cNvGraphicFramePr>
            <a:graphicFrameLocks noGrp="1"/>
          </p:cNvGraphicFramePr>
          <p:nvPr>
            <p:ph type="tbl" sz="quarter" idx="13"/>
            <p:extLst>
              <p:ext uri="{D42A27DB-BD31-4B8C-83A1-F6EECF244321}">
                <p14:modId xmlns:p14="http://schemas.microsoft.com/office/powerpoint/2010/main" val="3249010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24562441"/>
                    </a:ext>
                  </a:extLst>
                </a:gridCol>
                <a:gridCol w="1728216">
                  <a:extLst>
                    <a:ext uri="{9D8B030D-6E8A-4147-A177-3AD203B41FA5}">
                      <a16:colId xmlns:a16="http://schemas.microsoft.com/office/drawing/2014/main" val="2833687360"/>
                    </a:ext>
                  </a:extLst>
                </a:gridCol>
                <a:gridCol w="411480">
                  <a:extLst>
                    <a:ext uri="{9D8B030D-6E8A-4147-A177-3AD203B41FA5}">
                      <a16:colId xmlns:a16="http://schemas.microsoft.com/office/drawing/2014/main" val="1373755431"/>
                    </a:ext>
                  </a:extLst>
                </a:gridCol>
                <a:gridCol w="411480">
                  <a:extLst>
                    <a:ext uri="{9D8B030D-6E8A-4147-A177-3AD203B41FA5}">
                      <a16:colId xmlns:a16="http://schemas.microsoft.com/office/drawing/2014/main" val="1201390885"/>
                    </a:ext>
                  </a:extLst>
                </a:gridCol>
                <a:gridCol w="411480">
                  <a:extLst>
                    <a:ext uri="{9D8B030D-6E8A-4147-A177-3AD203B41FA5}">
                      <a16:colId xmlns:a16="http://schemas.microsoft.com/office/drawing/2014/main" val="3787654323"/>
                    </a:ext>
                  </a:extLst>
                </a:gridCol>
                <a:gridCol w="411480">
                  <a:extLst>
                    <a:ext uri="{9D8B030D-6E8A-4147-A177-3AD203B41FA5}">
                      <a16:colId xmlns:a16="http://schemas.microsoft.com/office/drawing/2014/main" val="3831736475"/>
                    </a:ext>
                  </a:extLst>
                </a:gridCol>
                <a:gridCol w="411480">
                  <a:extLst>
                    <a:ext uri="{9D8B030D-6E8A-4147-A177-3AD203B41FA5}">
                      <a16:colId xmlns:a16="http://schemas.microsoft.com/office/drawing/2014/main" val="1932922755"/>
                    </a:ext>
                  </a:extLst>
                </a:gridCol>
                <a:gridCol w="411480">
                  <a:extLst>
                    <a:ext uri="{9D8B030D-6E8A-4147-A177-3AD203B41FA5}">
                      <a16:colId xmlns:a16="http://schemas.microsoft.com/office/drawing/2014/main" val="408406030"/>
                    </a:ext>
                  </a:extLst>
                </a:gridCol>
                <a:gridCol w="411480">
                  <a:extLst>
                    <a:ext uri="{9D8B030D-6E8A-4147-A177-3AD203B41FA5}">
                      <a16:colId xmlns:a16="http://schemas.microsoft.com/office/drawing/2014/main" val="134993114"/>
                    </a:ext>
                  </a:extLst>
                </a:gridCol>
                <a:gridCol w="411480">
                  <a:extLst>
                    <a:ext uri="{9D8B030D-6E8A-4147-A177-3AD203B41FA5}">
                      <a16:colId xmlns:a16="http://schemas.microsoft.com/office/drawing/2014/main" val="3229145857"/>
                    </a:ext>
                  </a:extLst>
                </a:gridCol>
                <a:gridCol w="411480">
                  <a:extLst>
                    <a:ext uri="{9D8B030D-6E8A-4147-A177-3AD203B41FA5}">
                      <a16:colId xmlns:a16="http://schemas.microsoft.com/office/drawing/2014/main" val="1704891961"/>
                    </a:ext>
                  </a:extLst>
                </a:gridCol>
                <a:gridCol w="411480">
                  <a:extLst>
                    <a:ext uri="{9D8B030D-6E8A-4147-A177-3AD203B41FA5}">
                      <a16:colId xmlns:a16="http://schemas.microsoft.com/office/drawing/2014/main" val="1603868755"/>
                    </a:ext>
                  </a:extLst>
                </a:gridCol>
                <a:gridCol w="411480">
                  <a:extLst>
                    <a:ext uri="{9D8B030D-6E8A-4147-A177-3AD203B41FA5}">
                      <a16:colId xmlns:a16="http://schemas.microsoft.com/office/drawing/2014/main" val="1996160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9343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- 2021-05-08 11:42:46</a:t>
                      </a:r>
                      <a:r>
                        <a:rPr kumimoji="0" lang="de-DE" sz="1000" b="0" i="0" u="none" strike="noStrike" kern="1200" cap="none" spc="0" normalizeH="0" baseline="0" noProof="0">
                          <a:ln>
                            <a:noFill/>
                          </a:ln>
                          <a:solidFill>
                            <a:prstClr val="black"/>
                          </a:solidFill>
                          <a:effectLst/>
                          <a:uLnTx/>
                          <a:uFillTx/>
                          <a:latin typeface="+mn-lt"/>
                          <a:ea typeface="+mn-ea"/>
                          <a:cs typeface="+mn-cs"/>
                        </a:rPr>
                        <a:t>
 Boris Palmer hat unsere politische Unterstützung verloren. Nach dem erneuten Vorfall beraten unsere Landes- und Bundesgremien über die entsprechenden Konsequenzen, inklusive Ausschlussverfahren.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https://quintly-image-storage.s3.amazonaws.com/f32df69f739ba3cd4c5d96575a39c032/ccb91bc56915b65f549b06be59980eb8.png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65.182017934557 %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3.1115603481371 %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5.7502879274569 %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7095909"/>
                  </a:ext>
                </a:extLst>
              </a:tr>
            </a:tbl>
          </a:graphicData>
        </a:graphic>
      </p:graphicFrame>
      <p:sp>
        <p:nvSpPr>
          <p:cNvPr id="4" name="Text Placeholder 3">
            <a:extLst>
              <a:ext uri="{FF2B5EF4-FFF2-40B4-BE49-F238E27FC236}">
                <a16:creationId xmlns:a16="http://schemas.microsoft.com/office/drawing/2014/main" id="{18C3C7BC-902E-409A-9B7C-0C09B27D5101}"/>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927935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0B4C-3647-46F3-8A18-DCE42605CD82}"/>
              </a:ext>
            </a:extLst>
          </p:cNvPr>
          <p:cNvSpPr>
            <a:spLocks noGrp="1"/>
          </p:cNvSpPr>
          <p:nvPr>
            <p:ph type="title"/>
          </p:nvPr>
        </p:nvSpPr>
        <p:spPr/>
        <p:txBody>
          <a:bodyPr/>
          <a:lstStyle/>
          <a:p>
            <a:r>
              <a:rPr lang="en-US"/>
              <a:t>Facebook AL FACEBOOK (sortiert nach Reach) | Annalena Baerbock - 16 of 26</a:t>
            </a:r>
          </a:p>
        </p:txBody>
      </p:sp>
      <p:graphicFrame>
        <p:nvGraphicFramePr>
          <p:cNvPr id="5" name="Table Placeholder 4">
            <a:extLst>
              <a:ext uri="{FF2B5EF4-FFF2-40B4-BE49-F238E27FC236}">
                <a16:creationId xmlns:a16="http://schemas.microsoft.com/office/drawing/2014/main" id="{29F94A8B-09B2-422F-94B7-294584CF404C}"/>
              </a:ext>
            </a:extLst>
          </p:cNvPr>
          <p:cNvGraphicFramePr>
            <a:graphicFrameLocks noGrp="1"/>
          </p:cNvGraphicFramePr>
          <p:nvPr>
            <p:ph type="tbl" sz="quarter" idx="13"/>
            <p:extLst>
              <p:ext uri="{D42A27DB-BD31-4B8C-83A1-F6EECF244321}">
                <p14:modId xmlns:p14="http://schemas.microsoft.com/office/powerpoint/2010/main" val="3382231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03709371"/>
                    </a:ext>
                  </a:extLst>
                </a:gridCol>
                <a:gridCol w="1728216">
                  <a:extLst>
                    <a:ext uri="{9D8B030D-6E8A-4147-A177-3AD203B41FA5}">
                      <a16:colId xmlns:a16="http://schemas.microsoft.com/office/drawing/2014/main" val="550406108"/>
                    </a:ext>
                  </a:extLst>
                </a:gridCol>
                <a:gridCol w="411480">
                  <a:extLst>
                    <a:ext uri="{9D8B030D-6E8A-4147-A177-3AD203B41FA5}">
                      <a16:colId xmlns:a16="http://schemas.microsoft.com/office/drawing/2014/main" val="3620059516"/>
                    </a:ext>
                  </a:extLst>
                </a:gridCol>
                <a:gridCol w="411480">
                  <a:extLst>
                    <a:ext uri="{9D8B030D-6E8A-4147-A177-3AD203B41FA5}">
                      <a16:colId xmlns:a16="http://schemas.microsoft.com/office/drawing/2014/main" val="3631162121"/>
                    </a:ext>
                  </a:extLst>
                </a:gridCol>
                <a:gridCol w="411480">
                  <a:extLst>
                    <a:ext uri="{9D8B030D-6E8A-4147-A177-3AD203B41FA5}">
                      <a16:colId xmlns:a16="http://schemas.microsoft.com/office/drawing/2014/main" val="1602895401"/>
                    </a:ext>
                  </a:extLst>
                </a:gridCol>
                <a:gridCol w="411480">
                  <a:extLst>
                    <a:ext uri="{9D8B030D-6E8A-4147-A177-3AD203B41FA5}">
                      <a16:colId xmlns:a16="http://schemas.microsoft.com/office/drawing/2014/main" val="851778189"/>
                    </a:ext>
                  </a:extLst>
                </a:gridCol>
                <a:gridCol w="411480">
                  <a:extLst>
                    <a:ext uri="{9D8B030D-6E8A-4147-A177-3AD203B41FA5}">
                      <a16:colId xmlns:a16="http://schemas.microsoft.com/office/drawing/2014/main" val="4144680608"/>
                    </a:ext>
                  </a:extLst>
                </a:gridCol>
                <a:gridCol w="411480">
                  <a:extLst>
                    <a:ext uri="{9D8B030D-6E8A-4147-A177-3AD203B41FA5}">
                      <a16:colId xmlns:a16="http://schemas.microsoft.com/office/drawing/2014/main" val="1613309810"/>
                    </a:ext>
                  </a:extLst>
                </a:gridCol>
                <a:gridCol w="411480">
                  <a:extLst>
                    <a:ext uri="{9D8B030D-6E8A-4147-A177-3AD203B41FA5}">
                      <a16:colId xmlns:a16="http://schemas.microsoft.com/office/drawing/2014/main" val="1512859503"/>
                    </a:ext>
                  </a:extLst>
                </a:gridCol>
                <a:gridCol w="411480">
                  <a:extLst>
                    <a:ext uri="{9D8B030D-6E8A-4147-A177-3AD203B41FA5}">
                      <a16:colId xmlns:a16="http://schemas.microsoft.com/office/drawing/2014/main" val="4274351484"/>
                    </a:ext>
                  </a:extLst>
                </a:gridCol>
                <a:gridCol w="411480">
                  <a:extLst>
                    <a:ext uri="{9D8B030D-6E8A-4147-A177-3AD203B41FA5}">
                      <a16:colId xmlns:a16="http://schemas.microsoft.com/office/drawing/2014/main" val="2397671226"/>
                    </a:ext>
                  </a:extLst>
                </a:gridCol>
                <a:gridCol w="411480">
                  <a:extLst>
                    <a:ext uri="{9D8B030D-6E8A-4147-A177-3AD203B41FA5}">
                      <a16:colId xmlns:a16="http://schemas.microsoft.com/office/drawing/2014/main" val="570657405"/>
                    </a:ext>
                  </a:extLst>
                </a:gridCol>
                <a:gridCol w="411480">
                  <a:extLst>
                    <a:ext uri="{9D8B030D-6E8A-4147-A177-3AD203B41FA5}">
                      <a16:colId xmlns:a16="http://schemas.microsoft.com/office/drawing/2014/main" val="3766320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918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- 2021-09-10 10:59:21</a:t>
                      </a:r>
                      <a:r>
                        <a:rPr kumimoji="0" lang="de-DE" sz="1000" b="0" i="0" u="none" strike="noStrike" kern="1200" cap="none" spc="0" normalizeH="0" baseline="0" noProof="0">
                          <a:ln>
                            <a:noFill/>
                          </a:ln>
                          <a:solidFill>
                            <a:prstClr val="black"/>
                          </a:solidFill>
                          <a:effectLst/>
                          <a:uLnTx/>
                          <a:uFillTx/>
                          <a:latin typeface="+mn-lt"/>
                          <a:ea typeface="+mn-ea"/>
                          <a:cs typeface="+mn-cs"/>
                        </a:rPr>
                        <a:t>
 Ich möchte nicht mehr über Klimaschutz reden. Wir müssen endlich damit anfangen, bevor es zu spät ist. Die nächste Bundesregierung wird die letzte sein, die die Klimakrise noch eindämmen kann. Und genau dafür trete ich an: Ich will das Klima retten und die Menschen schützen.
Ich trete an für die Veränderung, die unser Land jetzt braucht. Deshalb: GRÜN wählen am 26. September oder schon heute per Briefwahl.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https://quintly-image-storage.s3.amazonaws.com/f32df69f739ba3cd4c5d96575a39c032/17f06625ae208d83743d3fa97f7b8af8.jpg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38.01370949827 %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1.8164944368554 %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8.0459650257041 %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62169980"/>
                  </a:ext>
                </a:extLst>
              </a:tr>
            </a:tbl>
          </a:graphicData>
        </a:graphic>
      </p:graphicFrame>
      <p:sp>
        <p:nvSpPr>
          <p:cNvPr id="4" name="Text Placeholder 3">
            <a:extLst>
              <a:ext uri="{FF2B5EF4-FFF2-40B4-BE49-F238E27FC236}">
                <a16:creationId xmlns:a16="http://schemas.microsoft.com/office/drawing/2014/main" id="{199B8133-9269-44AA-AA5C-71E8F4C92B4C}"/>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637971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8526B-137B-4AF8-9B05-5564337CE42A}"/>
              </a:ext>
            </a:extLst>
          </p:cNvPr>
          <p:cNvSpPr>
            <a:spLocks noGrp="1"/>
          </p:cNvSpPr>
          <p:nvPr>
            <p:ph type="title"/>
          </p:nvPr>
        </p:nvSpPr>
        <p:spPr/>
        <p:txBody>
          <a:bodyPr/>
          <a:lstStyle/>
          <a:p>
            <a:r>
              <a:rPr lang="en-US"/>
              <a:t>Facebook AL FACEBOOK (sortiert nach Reach) | Annalena Baerbock - 17 of 26</a:t>
            </a:r>
          </a:p>
        </p:txBody>
      </p:sp>
      <p:graphicFrame>
        <p:nvGraphicFramePr>
          <p:cNvPr id="5" name="Table Placeholder 4">
            <a:extLst>
              <a:ext uri="{FF2B5EF4-FFF2-40B4-BE49-F238E27FC236}">
                <a16:creationId xmlns:a16="http://schemas.microsoft.com/office/drawing/2014/main" id="{D7494601-567A-4D48-A0EE-A23A9BFC6582}"/>
              </a:ext>
            </a:extLst>
          </p:cNvPr>
          <p:cNvGraphicFramePr>
            <a:graphicFrameLocks noGrp="1"/>
          </p:cNvGraphicFramePr>
          <p:nvPr>
            <p:ph type="tbl" sz="quarter" idx="13"/>
            <p:extLst>
              <p:ext uri="{D42A27DB-BD31-4B8C-83A1-F6EECF244321}">
                <p14:modId xmlns:p14="http://schemas.microsoft.com/office/powerpoint/2010/main" val="2428295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83886937"/>
                    </a:ext>
                  </a:extLst>
                </a:gridCol>
                <a:gridCol w="1728216">
                  <a:extLst>
                    <a:ext uri="{9D8B030D-6E8A-4147-A177-3AD203B41FA5}">
                      <a16:colId xmlns:a16="http://schemas.microsoft.com/office/drawing/2014/main" val="2618821989"/>
                    </a:ext>
                  </a:extLst>
                </a:gridCol>
                <a:gridCol w="411480">
                  <a:extLst>
                    <a:ext uri="{9D8B030D-6E8A-4147-A177-3AD203B41FA5}">
                      <a16:colId xmlns:a16="http://schemas.microsoft.com/office/drawing/2014/main" val="1023387018"/>
                    </a:ext>
                  </a:extLst>
                </a:gridCol>
                <a:gridCol w="411480">
                  <a:extLst>
                    <a:ext uri="{9D8B030D-6E8A-4147-A177-3AD203B41FA5}">
                      <a16:colId xmlns:a16="http://schemas.microsoft.com/office/drawing/2014/main" val="2952545703"/>
                    </a:ext>
                  </a:extLst>
                </a:gridCol>
                <a:gridCol w="411480">
                  <a:extLst>
                    <a:ext uri="{9D8B030D-6E8A-4147-A177-3AD203B41FA5}">
                      <a16:colId xmlns:a16="http://schemas.microsoft.com/office/drawing/2014/main" val="1373708552"/>
                    </a:ext>
                  </a:extLst>
                </a:gridCol>
                <a:gridCol w="411480">
                  <a:extLst>
                    <a:ext uri="{9D8B030D-6E8A-4147-A177-3AD203B41FA5}">
                      <a16:colId xmlns:a16="http://schemas.microsoft.com/office/drawing/2014/main" val="1584140570"/>
                    </a:ext>
                  </a:extLst>
                </a:gridCol>
                <a:gridCol w="411480">
                  <a:extLst>
                    <a:ext uri="{9D8B030D-6E8A-4147-A177-3AD203B41FA5}">
                      <a16:colId xmlns:a16="http://schemas.microsoft.com/office/drawing/2014/main" val="2213927304"/>
                    </a:ext>
                  </a:extLst>
                </a:gridCol>
                <a:gridCol w="411480">
                  <a:extLst>
                    <a:ext uri="{9D8B030D-6E8A-4147-A177-3AD203B41FA5}">
                      <a16:colId xmlns:a16="http://schemas.microsoft.com/office/drawing/2014/main" val="2438050334"/>
                    </a:ext>
                  </a:extLst>
                </a:gridCol>
                <a:gridCol w="411480">
                  <a:extLst>
                    <a:ext uri="{9D8B030D-6E8A-4147-A177-3AD203B41FA5}">
                      <a16:colId xmlns:a16="http://schemas.microsoft.com/office/drawing/2014/main" val="1737560797"/>
                    </a:ext>
                  </a:extLst>
                </a:gridCol>
                <a:gridCol w="411480">
                  <a:extLst>
                    <a:ext uri="{9D8B030D-6E8A-4147-A177-3AD203B41FA5}">
                      <a16:colId xmlns:a16="http://schemas.microsoft.com/office/drawing/2014/main" val="3568069431"/>
                    </a:ext>
                  </a:extLst>
                </a:gridCol>
                <a:gridCol w="411480">
                  <a:extLst>
                    <a:ext uri="{9D8B030D-6E8A-4147-A177-3AD203B41FA5}">
                      <a16:colId xmlns:a16="http://schemas.microsoft.com/office/drawing/2014/main" val="1233703897"/>
                    </a:ext>
                  </a:extLst>
                </a:gridCol>
                <a:gridCol w="411480">
                  <a:extLst>
                    <a:ext uri="{9D8B030D-6E8A-4147-A177-3AD203B41FA5}">
                      <a16:colId xmlns:a16="http://schemas.microsoft.com/office/drawing/2014/main" val="3081206342"/>
                    </a:ext>
                  </a:extLst>
                </a:gridCol>
                <a:gridCol w="411480">
                  <a:extLst>
                    <a:ext uri="{9D8B030D-6E8A-4147-A177-3AD203B41FA5}">
                      <a16:colId xmlns:a16="http://schemas.microsoft.com/office/drawing/2014/main" val="2096952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773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- 2021-06-20 10:00:27</a:t>
                      </a:r>
                      <a:r>
                        <a:rPr kumimoji="0" lang="de-DE" sz="1000" b="0" i="0" u="none" strike="noStrike" kern="1200" cap="none" spc="0" normalizeH="0" baseline="0" noProof="0">
                          <a:ln>
                            <a:noFill/>
                          </a:ln>
                          <a:solidFill>
                            <a:prstClr val="black"/>
                          </a:solidFill>
                          <a:effectLst/>
                          <a:uLnTx/>
                          <a:uFillTx/>
                          <a:latin typeface="+mn-lt"/>
                          <a:ea typeface="+mn-ea"/>
                          <a:cs typeface="+mn-cs"/>
                        </a:rPr>
                        <a:t>
 2019 habe ich den Nordirak besucht. Diese Reise wird mir für immer im Gedächtnis bleiben und ist es gerade heute, am Weltflüchtlingstag.
Ich habe damals ein Flüchtlingslager der Vereinten Nationen nahe der Großstadt Dohuk besucht. Endlose, gleichförmige Reihen von ehemals weißen Zelten waren das Zuhause von 28.000 Menschen. Dort berichteten mir vier Jesidinnen von ihrer Tortur in den Händen des IS: verschleppt, versklavt, gefoltert, zum Islam zwangskonvertiert, immer wieder vergewaltigt. Im Flüchtlingslager waren sie zwar endlich ihren Peinigern entronnen, aber nicht alle von ihnen konnten ihre Kinder retten. Eine der Frauen zeigte mir auf dem zersplitterten Display ihres Handys ihre beiden Töchter, die eine neun Jahre alt, die andere zwei oder drei. Beide vollverschleiert. Sie befanden sich immer noch in der Gewalt ihres Peinigers. 
Baden-Württemberg hat seit 2015 rund 1.000 Opfer des selbsternannten IS aus dem Irak im Rahmen eines Sonderkontigents aufgenommen. Es ist Zeit, dass die nächste Bundesregierung ein bundesweites Sonderkontingent für die Aufnahme jesidischer Frauen und Kinder schafft. Die Geschichte der Jesidinnen sind keine Einzelschicksale. Weltweit sind über 80 Millionen Menschen gewaltsam vertrieben, darunter 28 Millionen Kinder. Wir dürfen diese Menschen nicht im Stich lassen. Es ist die Verantwortung der internationalen Staatengemeinschaft, den Schutz und die Versorgung Geflüchteter zu organisieren. Und es ist unsere gemeinsame Pflicht in Europa, politisch Verfolgte, die in ihrem Herkunftsland schwerwiegenden Menschenrechtsverletzungen ausgesetzt sind, bei uns Schutz zu bieten und Völkermord, Verbrechen gegen die Menschlichkeit und Kriegsverbrechen anzuklagen.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https://quintly-image-storage.s3.amazonaws.com/f32df69f739ba3cd4c5d96575a39c032/358542d486b591fd3895b648e8a6d32c.jpg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63.907612114676 %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0.74834385064544 %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4.0690214972114 %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39329911"/>
                  </a:ext>
                </a:extLst>
              </a:tr>
            </a:tbl>
          </a:graphicData>
        </a:graphic>
      </p:graphicFrame>
      <p:sp>
        <p:nvSpPr>
          <p:cNvPr id="4" name="Text Placeholder 3">
            <a:extLst>
              <a:ext uri="{FF2B5EF4-FFF2-40B4-BE49-F238E27FC236}">
                <a16:creationId xmlns:a16="http://schemas.microsoft.com/office/drawing/2014/main" id="{C526D05D-EECE-4D4E-A546-3A13666E6C87}"/>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316724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42760-E17D-4745-86AE-B39CDC15A415}"/>
              </a:ext>
            </a:extLst>
          </p:cNvPr>
          <p:cNvSpPr>
            <a:spLocks noGrp="1"/>
          </p:cNvSpPr>
          <p:nvPr>
            <p:ph type="title"/>
          </p:nvPr>
        </p:nvSpPr>
        <p:spPr/>
        <p:txBody>
          <a:bodyPr/>
          <a:lstStyle/>
          <a:p>
            <a:r>
              <a:rPr lang="en-US"/>
              <a:t>Facebook AL FACEBOOK (sortiert nach Reach) | Annalena Baerbock - 18 of 26</a:t>
            </a:r>
          </a:p>
        </p:txBody>
      </p:sp>
      <p:graphicFrame>
        <p:nvGraphicFramePr>
          <p:cNvPr id="5" name="Table Placeholder 4">
            <a:extLst>
              <a:ext uri="{FF2B5EF4-FFF2-40B4-BE49-F238E27FC236}">
                <a16:creationId xmlns:a16="http://schemas.microsoft.com/office/drawing/2014/main" id="{8B13C626-3C24-4E11-9059-774834BA5E0D}"/>
              </a:ext>
            </a:extLst>
          </p:cNvPr>
          <p:cNvGraphicFramePr>
            <a:graphicFrameLocks noGrp="1"/>
          </p:cNvGraphicFramePr>
          <p:nvPr>
            <p:ph type="tbl" sz="quarter" idx="13"/>
            <p:extLst>
              <p:ext uri="{D42A27DB-BD31-4B8C-83A1-F6EECF244321}">
                <p14:modId xmlns:p14="http://schemas.microsoft.com/office/powerpoint/2010/main" val="1161941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92608358"/>
                    </a:ext>
                  </a:extLst>
                </a:gridCol>
                <a:gridCol w="1728216">
                  <a:extLst>
                    <a:ext uri="{9D8B030D-6E8A-4147-A177-3AD203B41FA5}">
                      <a16:colId xmlns:a16="http://schemas.microsoft.com/office/drawing/2014/main" val="776023368"/>
                    </a:ext>
                  </a:extLst>
                </a:gridCol>
                <a:gridCol w="411480">
                  <a:extLst>
                    <a:ext uri="{9D8B030D-6E8A-4147-A177-3AD203B41FA5}">
                      <a16:colId xmlns:a16="http://schemas.microsoft.com/office/drawing/2014/main" val="820299779"/>
                    </a:ext>
                  </a:extLst>
                </a:gridCol>
                <a:gridCol w="411480">
                  <a:extLst>
                    <a:ext uri="{9D8B030D-6E8A-4147-A177-3AD203B41FA5}">
                      <a16:colId xmlns:a16="http://schemas.microsoft.com/office/drawing/2014/main" val="1805977259"/>
                    </a:ext>
                  </a:extLst>
                </a:gridCol>
                <a:gridCol w="411480">
                  <a:extLst>
                    <a:ext uri="{9D8B030D-6E8A-4147-A177-3AD203B41FA5}">
                      <a16:colId xmlns:a16="http://schemas.microsoft.com/office/drawing/2014/main" val="1085299821"/>
                    </a:ext>
                  </a:extLst>
                </a:gridCol>
                <a:gridCol w="411480">
                  <a:extLst>
                    <a:ext uri="{9D8B030D-6E8A-4147-A177-3AD203B41FA5}">
                      <a16:colId xmlns:a16="http://schemas.microsoft.com/office/drawing/2014/main" val="4282524360"/>
                    </a:ext>
                  </a:extLst>
                </a:gridCol>
                <a:gridCol w="411480">
                  <a:extLst>
                    <a:ext uri="{9D8B030D-6E8A-4147-A177-3AD203B41FA5}">
                      <a16:colId xmlns:a16="http://schemas.microsoft.com/office/drawing/2014/main" val="4092751823"/>
                    </a:ext>
                  </a:extLst>
                </a:gridCol>
                <a:gridCol w="411480">
                  <a:extLst>
                    <a:ext uri="{9D8B030D-6E8A-4147-A177-3AD203B41FA5}">
                      <a16:colId xmlns:a16="http://schemas.microsoft.com/office/drawing/2014/main" val="3958309054"/>
                    </a:ext>
                  </a:extLst>
                </a:gridCol>
                <a:gridCol w="411480">
                  <a:extLst>
                    <a:ext uri="{9D8B030D-6E8A-4147-A177-3AD203B41FA5}">
                      <a16:colId xmlns:a16="http://schemas.microsoft.com/office/drawing/2014/main" val="2441616368"/>
                    </a:ext>
                  </a:extLst>
                </a:gridCol>
                <a:gridCol w="411480">
                  <a:extLst>
                    <a:ext uri="{9D8B030D-6E8A-4147-A177-3AD203B41FA5}">
                      <a16:colId xmlns:a16="http://schemas.microsoft.com/office/drawing/2014/main" val="2086559141"/>
                    </a:ext>
                  </a:extLst>
                </a:gridCol>
                <a:gridCol w="411480">
                  <a:extLst>
                    <a:ext uri="{9D8B030D-6E8A-4147-A177-3AD203B41FA5}">
                      <a16:colId xmlns:a16="http://schemas.microsoft.com/office/drawing/2014/main" val="2973084952"/>
                    </a:ext>
                  </a:extLst>
                </a:gridCol>
                <a:gridCol w="411480">
                  <a:extLst>
                    <a:ext uri="{9D8B030D-6E8A-4147-A177-3AD203B41FA5}">
                      <a16:colId xmlns:a16="http://schemas.microsoft.com/office/drawing/2014/main" val="1735923847"/>
                    </a:ext>
                  </a:extLst>
                </a:gridCol>
                <a:gridCol w="411480">
                  <a:extLst>
                    <a:ext uri="{9D8B030D-6E8A-4147-A177-3AD203B41FA5}">
                      <a16:colId xmlns:a16="http://schemas.microsoft.com/office/drawing/2014/main" val="1577237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64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- 2021-06-25 15:02:25</a:t>
                      </a:r>
                      <a:r>
                        <a:rPr kumimoji="0" lang="de-DE" sz="1000" b="0" i="0" u="none" strike="noStrike" kern="1200" cap="none" spc="0" normalizeH="0" baseline="0" noProof="0">
                          <a:ln>
                            <a:noFill/>
                          </a:ln>
                          <a:solidFill>
                            <a:prstClr val="black"/>
                          </a:solidFill>
                          <a:effectLst/>
                          <a:uLnTx/>
                          <a:uFillTx/>
                          <a:latin typeface="+mn-lt"/>
                          <a:ea typeface="+mn-ea"/>
                          <a:cs typeface="+mn-cs"/>
                        </a:rPr>
                        <a:t>
 Uns verbindet die Überzeugung, dass progressive Kräfte gemeinsam auch in schwierigen Lagen viel bewegen können: Gergely Karácsony hat es geschafft, grüner Bürgermeister von Budapest zu werden und ist ein wahrer Grund zur Hoffnung auf politische Veränderungen in Ungarn. Er will Ministerpräsident Orbán herausfordern, Ungarn wieder in die Mitte Europas führen und dabei Klimaschutz, den Rechtsstaat und gesellschaftliche Solidarität stärken. Kommendes Jahr sind Parlamentswahlen in Ungarn – dafür wünsche ich ihm und seiner Partei weiter vollen Rückenwind. Danke für deine europäische Stimme und den Besuch heute, Gergely Karácsony! 
📷 Nils Leon Brauer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https://quintly-image-storage.s3.amazonaws.com/f32df69f739ba3cd4c5d96575a39c032/6588be1f8f16359f1d9564bb74854ede.jpg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62.997784716287 %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0.47058297517982 %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5.583841454895 %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1357971"/>
                  </a:ext>
                </a:extLst>
              </a:tr>
            </a:tbl>
          </a:graphicData>
        </a:graphic>
      </p:graphicFrame>
      <p:sp>
        <p:nvSpPr>
          <p:cNvPr id="4" name="Text Placeholder 3">
            <a:extLst>
              <a:ext uri="{FF2B5EF4-FFF2-40B4-BE49-F238E27FC236}">
                <a16:creationId xmlns:a16="http://schemas.microsoft.com/office/drawing/2014/main" id="{6AB0DAE7-F8A3-4D31-9121-3946C0D3730C}"/>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999370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D1E24-8771-4534-B948-BF4EEF4E496E}"/>
              </a:ext>
            </a:extLst>
          </p:cNvPr>
          <p:cNvSpPr>
            <a:spLocks noGrp="1"/>
          </p:cNvSpPr>
          <p:nvPr>
            <p:ph type="title"/>
          </p:nvPr>
        </p:nvSpPr>
        <p:spPr/>
        <p:txBody>
          <a:bodyPr/>
          <a:lstStyle/>
          <a:p>
            <a:r>
              <a:rPr lang="en-US"/>
              <a:t>Facebook AL FACEBOOK (sortiert nach Reach) | Annalena Baerbock - 19 of 26</a:t>
            </a:r>
          </a:p>
        </p:txBody>
      </p:sp>
      <p:graphicFrame>
        <p:nvGraphicFramePr>
          <p:cNvPr id="5" name="Table Placeholder 4">
            <a:extLst>
              <a:ext uri="{FF2B5EF4-FFF2-40B4-BE49-F238E27FC236}">
                <a16:creationId xmlns:a16="http://schemas.microsoft.com/office/drawing/2014/main" id="{9CB295C1-9131-47FE-869E-2071C2A0B975}"/>
              </a:ext>
            </a:extLst>
          </p:cNvPr>
          <p:cNvGraphicFramePr>
            <a:graphicFrameLocks noGrp="1"/>
          </p:cNvGraphicFramePr>
          <p:nvPr>
            <p:ph type="tbl" sz="quarter" idx="13"/>
            <p:extLst>
              <p:ext uri="{D42A27DB-BD31-4B8C-83A1-F6EECF244321}">
                <p14:modId xmlns:p14="http://schemas.microsoft.com/office/powerpoint/2010/main" val="1760190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44551536"/>
                    </a:ext>
                  </a:extLst>
                </a:gridCol>
                <a:gridCol w="1728216">
                  <a:extLst>
                    <a:ext uri="{9D8B030D-6E8A-4147-A177-3AD203B41FA5}">
                      <a16:colId xmlns:a16="http://schemas.microsoft.com/office/drawing/2014/main" val="3240844578"/>
                    </a:ext>
                  </a:extLst>
                </a:gridCol>
                <a:gridCol w="411480">
                  <a:extLst>
                    <a:ext uri="{9D8B030D-6E8A-4147-A177-3AD203B41FA5}">
                      <a16:colId xmlns:a16="http://schemas.microsoft.com/office/drawing/2014/main" val="601981502"/>
                    </a:ext>
                  </a:extLst>
                </a:gridCol>
                <a:gridCol w="411480">
                  <a:extLst>
                    <a:ext uri="{9D8B030D-6E8A-4147-A177-3AD203B41FA5}">
                      <a16:colId xmlns:a16="http://schemas.microsoft.com/office/drawing/2014/main" val="3810639790"/>
                    </a:ext>
                  </a:extLst>
                </a:gridCol>
                <a:gridCol w="411480">
                  <a:extLst>
                    <a:ext uri="{9D8B030D-6E8A-4147-A177-3AD203B41FA5}">
                      <a16:colId xmlns:a16="http://schemas.microsoft.com/office/drawing/2014/main" val="3745482179"/>
                    </a:ext>
                  </a:extLst>
                </a:gridCol>
                <a:gridCol w="411480">
                  <a:extLst>
                    <a:ext uri="{9D8B030D-6E8A-4147-A177-3AD203B41FA5}">
                      <a16:colId xmlns:a16="http://schemas.microsoft.com/office/drawing/2014/main" val="2013109239"/>
                    </a:ext>
                  </a:extLst>
                </a:gridCol>
                <a:gridCol w="411480">
                  <a:extLst>
                    <a:ext uri="{9D8B030D-6E8A-4147-A177-3AD203B41FA5}">
                      <a16:colId xmlns:a16="http://schemas.microsoft.com/office/drawing/2014/main" val="2222878646"/>
                    </a:ext>
                  </a:extLst>
                </a:gridCol>
                <a:gridCol w="411480">
                  <a:extLst>
                    <a:ext uri="{9D8B030D-6E8A-4147-A177-3AD203B41FA5}">
                      <a16:colId xmlns:a16="http://schemas.microsoft.com/office/drawing/2014/main" val="3347573370"/>
                    </a:ext>
                  </a:extLst>
                </a:gridCol>
                <a:gridCol w="411480">
                  <a:extLst>
                    <a:ext uri="{9D8B030D-6E8A-4147-A177-3AD203B41FA5}">
                      <a16:colId xmlns:a16="http://schemas.microsoft.com/office/drawing/2014/main" val="974636209"/>
                    </a:ext>
                  </a:extLst>
                </a:gridCol>
                <a:gridCol w="411480">
                  <a:extLst>
                    <a:ext uri="{9D8B030D-6E8A-4147-A177-3AD203B41FA5}">
                      <a16:colId xmlns:a16="http://schemas.microsoft.com/office/drawing/2014/main" val="380590114"/>
                    </a:ext>
                  </a:extLst>
                </a:gridCol>
                <a:gridCol w="411480">
                  <a:extLst>
                    <a:ext uri="{9D8B030D-6E8A-4147-A177-3AD203B41FA5}">
                      <a16:colId xmlns:a16="http://schemas.microsoft.com/office/drawing/2014/main" val="1633658112"/>
                    </a:ext>
                  </a:extLst>
                </a:gridCol>
                <a:gridCol w="411480">
                  <a:extLst>
                    <a:ext uri="{9D8B030D-6E8A-4147-A177-3AD203B41FA5}">
                      <a16:colId xmlns:a16="http://schemas.microsoft.com/office/drawing/2014/main" val="2033303245"/>
                    </a:ext>
                  </a:extLst>
                </a:gridCol>
                <a:gridCol w="411480">
                  <a:extLst>
                    <a:ext uri="{9D8B030D-6E8A-4147-A177-3AD203B41FA5}">
                      <a16:colId xmlns:a16="http://schemas.microsoft.com/office/drawing/2014/main" val="1848305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536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- 2021-08-25 17:37:23</a:t>
                      </a:r>
                      <a:r>
                        <a:rPr kumimoji="0" lang="de-DE" sz="1000" b="0" i="0" u="none" strike="noStrike" kern="1200" cap="none" spc="0" normalizeH="0" baseline="0" noProof="0">
                          <a:ln>
                            <a:noFill/>
                          </a:ln>
                          <a:solidFill>
                            <a:prstClr val="black"/>
                          </a:solidFill>
                          <a:effectLst/>
                          <a:uLnTx/>
                          <a:uFillTx/>
                          <a:latin typeface="+mn-lt"/>
                          <a:ea typeface="+mn-ea"/>
                          <a:cs typeface="+mn-cs"/>
                        </a:rPr>
                        <a:t>
 Die Bilder aus Afghanistan der letzten Wochen waren kaum auszuhalten. Verzweifelte Menschen am Flughafen. Anrufe, bei denen man im Hintergrund Kinder weinen hört. Eine Bundesregierung, die ihrer außenpolitischen Verantwortung nicht nachkommt.
Die Menschen, die die Bundesregierung dort im Stich lässt, das sind afghanische Ortskräfte, Frauenrechtler*innen, Familien und deutsche Staatsangehörige, die teilweise mit ihren kleinen Kindern feststecken. Alle diese Personen haben sich auf das Versprechen der Bundesregierung verlassen, sie da rauszuholen. Und all diese Personen werden jetzt ihrem Schicksal überlassen, weil der deutsche Außenminister plötzlich sagt „Wir werden [...] nicht alle rausbekommen können“. Das ist ein außenpolitisches Desaster.
Die Bundesregierung muss jetzt – in diesem Moment – alles daran setzen, um diesen Menschen zu helfen. Sich aus der Verantwortung zu ziehen ist keine Option. Das bedeutet: Es muss unter anderem ein Afghanistan-Gipfel einberufen werden, an dem alle NATO-Staaten, Russland, China und die Anrainerstaaten beteiligt sind. Damit wir über die Unterstützung Afghanistans durch die internationale Gemeinschaft reden können. Damit wir Menschen retten können.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https://quintly-image-storage.s3.amazonaws.com/f32df69f739ba3cd4c5d96575a39c032/cde09fd94d3f2cb5157336bef0941a19.jpg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36.258835964854 %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1.808083888524 %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4.4102467861499 %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06978976"/>
                  </a:ext>
                </a:extLst>
              </a:tr>
            </a:tbl>
          </a:graphicData>
        </a:graphic>
      </p:graphicFrame>
      <p:sp>
        <p:nvSpPr>
          <p:cNvPr id="4" name="Text Placeholder 3">
            <a:extLst>
              <a:ext uri="{FF2B5EF4-FFF2-40B4-BE49-F238E27FC236}">
                <a16:creationId xmlns:a16="http://schemas.microsoft.com/office/drawing/2014/main" id="{0D512995-9165-4ECF-9FF9-7D99A0C26BFD}"/>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493460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056CE-CC1E-4383-BD37-C93F2CD3890A}"/>
              </a:ext>
            </a:extLst>
          </p:cNvPr>
          <p:cNvSpPr>
            <a:spLocks noGrp="1"/>
          </p:cNvSpPr>
          <p:nvPr>
            <p:ph type="title"/>
          </p:nvPr>
        </p:nvSpPr>
        <p:spPr/>
        <p:txBody>
          <a:bodyPr/>
          <a:lstStyle/>
          <a:p>
            <a:r>
              <a:rPr lang="en-US"/>
              <a:t>Facebook AL FACEBOOK (sortiert nach Reach) | Annalena Baerbock - 20 of 26</a:t>
            </a:r>
          </a:p>
        </p:txBody>
      </p:sp>
      <p:graphicFrame>
        <p:nvGraphicFramePr>
          <p:cNvPr id="5" name="Table Placeholder 4">
            <a:extLst>
              <a:ext uri="{FF2B5EF4-FFF2-40B4-BE49-F238E27FC236}">
                <a16:creationId xmlns:a16="http://schemas.microsoft.com/office/drawing/2014/main" id="{05BBE1D0-B303-4520-A619-2EA3D3118F31}"/>
              </a:ext>
            </a:extLst>
          </p:cNvPr>
          <p:cNvGraphicFramePr>
            <a:graphicFrameLocks noGrp="1"/>
          </p:cNvGraphicFramePr>
          <p:nvPr>
            <p:ph type="tbl" sz="quarter" idx="13"/>
            <p:extLst>
              <p:ext uri="{D42A27DB-BD31-4B8C-83A1-F6EECF244321}">
                <p14:modId xmlns:p14="http://schemas.microsoft.com/office/powerpoint/2010/main" val="2722253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44455983"/>
                    </a:ext>
                  </a:extLst>
                </a:gridCol>
                <a:gridCol w="1728216">
                  <a:extLst>
                    <a:ext uri="{9D8B030D-6E8A-4147-A177-3AD203B41FA5}">
                      <a16:colId xmlns:a16="http://schemas.microsoft.com/office/drawing/2014/main" val="599907365"/>
                    </a:ext>
                  </a:extLst>
                </a:gridCol>
                <a:gridCol w="411480">
                  <a:extLst>
                    <a:ext uri="{9D8B030D-6E8A-4147-A177-3AD203B41FA5}">
                      <a16:colId xmlns:a16="http://schemas.microsoft.com/office/drawing/2014/main" val="2520270378"/>
                    </a:ext>
                  </a:extLst>
                </a:gridCol>
                <a:gridCol w="411480">
                  <a:extLst>
                    <a:ext uri="{9D8B030D-6E8A-4147-A177-3AD203B41FA5}">
                      <a16:colId xmlns:a16="http://schemas.microsoft.com/office/drawing/2014/main" val="932415961"/>
                    </a:ext>
                  </a:extLst>
                </a:gridCol>
                <a:gridCol w="411480">
                  <a:extLst>
                    <a:ext uri="{9D8B030D-6E8A-4147-A177-3AD203B41FA5}">
                      <a16:colId xmlns:a16="http://schemas.microsoft.com/office/drawing/2014/main" val="3218747408"/>
                    </a:ext>
                  </a:extLst>
                </a:gridCol>
                <a:gridCol w="411480">
                  <a:extLst>
                    <a:ext uri="{9D8B030D-6E8A-4147-A177-3AD203B41FA5}">
                      <a16:colId xmlns:a16="http://schemas.microsoft.com/office/drawing/2014/main" val="3014819779"/>
                    </a:ext>
                  </a:extLst>
                </a:gridCol>
                <a:gridCol w="411480">
                  <a:extLst>
                    <a:ext uri="{9D8B030D-6E8A-4147-A177-3AD203B41FA5}">
                      <a16:colId xmlns:a16="http://schemas.microsoft.com/office/drawing/2014/main" val="3628088555"/>
                    </a:ext>
                  </a:extLst>
                </a:gridCol>
                <a:gridCol w="411480">
                  <a:extLst>
                    <a:ext uri="{9D8B030D-6E8A-4147-A177-3AD203B41FA5}">
                      <a16:colId xmlns:a16="http://schemas.microsoft.com/office/drawing/2014/main" val="2781931847"/>
                    </a:ext>
                  </a:extLst>
                </a:gridCol>
                <a:gridCol w="411480">
                  <a:extLst>
                    <a:ext uri="{9D8B030D-6E8A-4147-A177-3AD203B41FA5}">
                      <a16:colId xmlns:a16="http://schemas.microsoft.com/office/drawing/2014/main" val="3572585055"/>
                    </a:ext>
                  </a:extLst>
                </a:gridCol>
                <a:gridCol w="411480">
                  <a:extLst>
                    <a:ext uri="{9D8B030D-6E8A-4147-A177-3AD203B41FA5}">
                      <a16:colId xmlns:a16="http://schemas.microsoft.com/office/drawing/2014/main" val="3492580842"/>
                    </a:ext>
                  </a:extLst>
                </a:gridCol>
                <a:gridCol w="411480">
                  <a:extLst>
                    <a:ext uri="{9D8B030D-6E8A-4147-A177-3AD203B41FA5}">
                      <a16:colId xmlns:a16="http://schemas.microsoft.com/office/drawing/2014/main" val="1682600367"/>
                    </a:ext>
                  </a:extLst>
                </a:gridCol>
                <a:gridCol w="411480">
                  <a:extLst>
                    <a:ext uri="{9D8B030D-6E8A-4147-A177-3AD203B41FA5}">
                      <a16:colId xmlns:a16="http://schemas.microsoft.com/office/drawing/2014/main" val="1806891010"/>
                    </a:ext>
                  </a:extLst>
                </a:gridCol>
                <a:gridCol w="411480">
                  <a:extLst>
                    <a:ext uri="{9D8B030D-6E8A-4147-A177-3AD203B41FA5}">
                      <a16:colId xmlns:a16="http://schemas.microsoft.com/office/drawing/2014/main" val="999618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1456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- 2021-08-16 13:27:11</a:t>
                      </a:r>
                      <a:r>
                        <a:rPr kumimoji="0" lang="de-DE" sz="1000" b="0" i="0" u="none" strike="noStrike" kern="1200" cap="none" spc="0" normalizeH="0" baseline="0" noProof="0">
                          <a:ln>
                            <a:noFill/>
                          </a:ln>
                          <a:solidFill>
                            <a:prstClr val="black"/>
                          </a:solidFill>
                          <a:effectLst/>
                          <a:uLnTx/>
                          <a:uFillTx/>
                          <a:latin typeface="+mn-lt"/>
                          <a:ea typeface="+mn-ea"/>
                          <a:cs typeface="+mn-cs"/>
                        </a:rPr>
                        <a:t>
 Die Lage in Kabul verschärft sich stündlich. Niemand weiß, wie lange eine Evakuierung deutscher Staatsbürger*innen, afghanischer Ortskräfte, Mitarbeiter*innen von NGOs, Journalist*innen, Frauenrechtlerinnen noch möglich ist. Kein Platz in den Flugzeugen darf leer bleiben. Es geht jetzt darum, Leben zu retten.
Die heutige Fahrt im Wahlkampfbus war angesichts der Situation in Afghanistan keine Fahrt wie jede andere. Mit dem ehemaligen Außenminister Joschka Fischer habe ich darüber gesprochen, was jetzt unbürokratisch zu tun ist. Bis zum Schluss hat die Bundesregierung die Augen vor der Realität verschlossen. Schon im April haben wir Grünen im Bundestag eine frühzeitige Evakuierung der Ortskräfte beantragt. Noch im Juni haben Union und SPD diesen Antrag abgelehnt - ihr Nichthandeln war und bleibt verantwortungslos.
Für Joschka Fischer und mich ist klar: Der Schutz der bedrohten Ortskräfte, Botschaftsmitarbeiter*innen, Journalist*innen, NGO-Mitarbeiter*innen und Frauenrechtlerinnen darf nicht an bürokratischen Definitionen oder an dem naiven Glauben scheitern, es seien jetzt noch die üblichen Visa-Verfahren möglich. Gemeinsam mit den NATO-Partnern müssen jetzt Kontingente aufgelegt werden, um Menschen in Sicherheit zu bringen.
📷 Nils Leon Brauer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https://quintly-image-storage.s3.amazonaws.com/f32df69f739ba3cd4c5d96575a39c032/c779e3c33a9e5908c7c7fac504dcb38b.jpg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63.255852703491 %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1.4435687802463 %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5.6575635576985 %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6424148"/>
                  </a:ext>
                </a:extLst>
              </a:tr>
            </a:tbl>
          </a:graphicData>
        </a:graphic>
      </p:graphicFrame>
      <p:sp>
        <p:nvSpPr>
          <p:cNvPr id="4" name="Text Placeholder 3">
            <a:extLst>
              <a:ext uri="{FF2B5EF4-FFF2-40B4-BE49-F238E27FC236}">
                <a16:creationId xmlns:a16="http://schemas.microsoft.com/office/drawing/2014/main" id="{B5FE0B23-A4B2-46A4-A70A-53C10279DBFC}"/>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2938341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68ABF-0F35-437B-BBFC-78124C8CF0F6}"/>
              </a:ext>
            </a:extLst>
          </p:cNvPr>
          <p:cNvSpPr>
            <a:spLocks noGrp="1"/>
          </p:cNvSpPr>
          <p:nvPr>
            <p:ph type="title"/>
          </p:nvPr>
        </p:nvSpPr>
        <p:spPr/>
        <p:txBody>
          <a:bodyPr/>
          <a:lstStyle/>
          <a:p>
            <a:r>
              <a:rPr lang="en-US"/>
              <a:t>Facebook AL FACEBOOK (sortiert nach Reach) | Annalena Baerbock - 21 of 26</a:t>
            </a:r>
          </a:p>
        </p:txBody>
      </p:sp>
      <p:graphicFrame>
        <p:nvGraphicFramePr>
          <p:cNvPr id="5" name="Table Placeholder 4">
            <a:extLst>
              <a:ext uri="{FF2B5EF4-FFF2-40B4-BE49-F238E27FC236}">
                <a16:creationId xmlns:a16="http://schemas.microsoft.com/office/drawing/2014/main" id="{D56F7911-33E6-4FC1-A360-200E42E11462}"/>
              </a:ext>
            </a:extLst>
          </p:cNvPr>
          <p:cNvGraphicFramePr>
            <a:graphicFrameLocks noGrp="1"/>
          </p:cNvGraphicFramePr>
          <p:nvPr>
            <p:ph type="tbl" sz="quarter" idx="13"/>
            <p:extLst>
              <p:ext uri="{D42A27DB-BD31-4B8C-83A1-F6EECF244321}">
                <p14:modId xmlns:p14="http://schemas.microsoft.com/office/powerpoint/2010/main" val="8966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10743843"/>
                    </a:ext>
                  </a:extLst>
                </a:gridCol>
                <a:gridCol w="1728216">
                  <a:extLst>
                    <a:ext uri="{9D8B030D-6E8A-4147-A177-3AD203B41FA5}">
                      <a16:colId xmlns:a16="http://schemas.microsoft.com/office/drawing/2014/main" val="3486034577"/>
                    </a:ext>
                  </a:extLst>
                </a:gridCol>
                <a:gridCol w="411480">
                  <a:extLst>
                    <a:ext uri="{9D8B030D-6E8A-4147-A177-3AD203B41FA5}">
                      <a16:colId xmlns:a16="http://schemas.microsoft.com/office/drawing/2014/main" val="4140419647"/>
                    </a:ext>
                  </a:extLst>
                </a:gridCol>
                <a:gridCol w="411480">
                  <a:extLst>
                    <a:ext uri="{9D8B030D-6E8A-4147-A177-3AD203B41FA5}">
                      <a16:colId xmlns:a16="http://schemas.microsoft.com/office/drawing/2014/main" val="2997320294"/>
                    </a:ext>
                  </a:extLst>
                </a:gridCol>
                <a:gridCol w="411480">
                  <a:extLst>
                    <a:ext uri="{9D8B030D-6E8A-4147-A177-3AD203B41FA5}">
                      <a16:colId xmlns:a16="http://schemas.microsoft.com/office/drawing/2014/main" val="1149627719"/>
                    </a:ext>
                  </a:extLst>
                </a:gridCol>
                <a:gridCol w="411480">
                  <a:extLst>
                    <a:ext uri="{9D8B030D-6E8A-4147-A177-3AD203B41FA5}">
                      <a16:colId xmlns:a16="http://schemas.microsoft.com/office/drawing/2014/main" val="1757552943"/>
                    </a:ext>
                  </a:extLst>
                </a:gridCol>
                <a:gridCol w="411480">
                  <a:extLst>
                    <a:ext uri="{9D8B030D-6E8A-4147-A177-3AD203B41FA5}">
                      <a16:colId xmlns:a16="http://schemas.microsoft.com/office/drawing/2014/main" val="3135389869"/>
                    </a:ext>
                  </a:extLst>
                </a:gridCol>
                <a:gridCol w="411480">
                  <a:extLst>
                    <a:ext uri="{9D8B030D-6E8A-4147-A177-3AD203B41FA5}">
                      <a16:colId xmlns:a16="http://schemas.microsoft.com/office/drawing/2014/main" val="2742992621"/>
                    </a:ext>
                  </a:extLst>
                </a:gridCol>
                <a:gridCol w="411480">
                  <a:extLst>
                    <a:ext uri="{9D8B030D-6E8A-4147-A177-3AD203B41FA5}">
                      <a16:colId xmlns:a16="http://schemas.microsoft.com/office/drawing/2014/main" val="3042160952"/>
                    </a:ext>
                  </a:extLst>
                </a:gridCol>
                <a:gridCol w="411480">
                  <a:extLst>
                    <a:ext uri="{9D8B030D-6E8A-4147-A177-3AD203B41FA5}">
                      <a16:colId xmlns:a16="http://schemas.microsoft.com/office/drawing/2014/main" val="1359140902"/>
                    </a:ext>
                  </a:extLst>
                </a:gridCol>
                <a:gridCol w="411480">
                  <a:extLst>
                    <a:ext uri="{9D8B030D-6E8A-4147-A177-3AD203B41FA5}">
                      <a16:colId xmlns:a16="http://schemas.microsoft.com/office/drawing/2014/main" val="2735890186"/>
                    </a:ext>
                  </a:extLst>
                </a:gridCol>
                <a:gridCol w="411480">
                  <a:extLst>
                    <a:ext uri="{9D8B030D-6E8A-4147-A177-3AD203B41FA5}">
                      <a16:colId xmlns:a16="http://schemas.microsoft.com/office/drawing/2014/main" val="4192426361"/>
                    </a:ext>
                  </a:extLst>
                </a:gridCol>
                <a:gridCol w="411480">
                  <a:extLst>
                    <a:ext uri="{9D8B030D-6E8A-4147-A177-3AD203B41FA5}">
                      <a16:colId xmlns:a16="http://schemas.microsoft.com/office/drawing/2014/main" val="1039107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0869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- 2021-04-20 13:36:45</a:t>
                      </a:r>
                      <a:r>
                        <a:rPr kumimoji="0" lang="de-DE" sz="1000" b="0" i="0" u="none" strike="noStrike" kern="1200" cap="none" spc="0" normalizeH="0" baseline="0" noProof="0">
                          <a:ln>
                            <a:noFill/>
                          </a:ln>
                          <a:solidFill>
                            <a:prstClr val="black"/>
                          </a:solidFill>
                          <a:effectLst/>
                          <a:uLnTx/>
                          <a:uFillTx/>
                          <a:latin typeface="+mn-lt"/>
                          <a:ea typeface="+mn-ea"/>
                          <a:cs typeface="+mn-cs"/>
                        </a:rPr>
                        <a:t>
 Klimaschutz ist die Aufgabe unserer Zeit. Wir müssen dafür alle Lebensbereiche auf Klimaneutralität umstellen, unter anderem Verkehr, Lebensmittelproduktion, Energiewirtschaft.
Es ist nicht Aufgabe von Politik, den besseren Menschen zu schaffen. Aufgabe von Politik ist es, bessere Regeln zu machen. Wir brauchen klare politische Ordnungsrahmen, die Menschen im Alltag entlasten und ihnen eine Wahl geben. Das gilt fürs Autofahren genauso wie fürs Fleischessen und viele andere Themen. Damit ich auf dem Land nicht ins Auto steigen muss, wenn ich das eigentlich gar nicht will. Sondern damit ich aufs Auto verzichten kann, weil das Angebot, klimafreundlich von A nach B zu kommen auch dort einfach gut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https://quintly-image-storage.s3.amazonaws.com/f32df69f739ba3cd4c5d96575a39c032/cc89409057043c5ebd10d8dcae63643b.jpg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61.025810877948 %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1.9833150651565 %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4.0999878212154 %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776587"/>
                  </a:ext>
                </a:extLst>
              </a:tr>
            </a:tbl>
          </a:graphicData>
        </a:graphic>
      </p:graphicFrame>
      <p:sp>
        <p:nvSpPr>
          <p:cNvPr id="4" name="Text Placeholder 3">
            <a:extLst>
              <a:ext uri="{FF2B5EF4-FFF2-40B4-BE49-F238E27FC236}">
                <a16:creationId xmlns:a16="http://schemas.microsoft.com/office/drawing/2014/main" id="{529384CA-2BD8-4B59-8CB9-64205D635186}"/>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4015221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5A96E-83B6-49DA-98A5-028594F2B3E6}"/>
              </a:ext>
            </a:extLst>
          </p:cNvPr>
          <p:cNvSpPr>
            <a:spLocks noGrp="1"/>
          </p:cNvSpPr>
          <p:nvPr>
            <p:ph type="title"/>
          </p:nvPr>
        </p:nvSpPr>
        <p:spPr/>
        <p:txBody>
          <a:bodyPr/>
          <a:lstStyle/>
          <a:p>
            <a:r>
              <a:rPr lang="en-US"/>
              <a:t>Facebook AL FACEBOOK (sortiert nach Reach) | Annalena Baerbock - 22 of 26</a:t>
            </a:r>
          </a:p>
        </p:txBody>
      </p:sp>
      <p:graphicFrame>
        <p:nvGraphicFramePr>
          <p:cNvPr id="5" name="Table Placeholder 4">
            <a:extLst>
              <a:ext uri="{FF2B5EF4-FFF2-40B4-BE49-F238E27FC236}">
                <a16:creationId xmlns:a16="http://schemas.microsoft.com/office/drawing/2014/main" id="{634BC597-6339-4AA6-B382-F2A54694937C}"/>
              </a:ext>
            </a:extLst>
          </p:cNvPr>
          <p:cNvGraphicFramePr>
            <a:graphicFrameLocks noGrp="1"/>
          </p:cNvGraphicFramePr>
          <p:nvPr>
            <p:ph type="tbl" sz="quarter" idx="13"/>
            <p:extLst>
              <p:ext uri="{D42A27DB-BD31-4B8C-83A1-F6EECF244321}">
                <p14:modId xmlns:p14="http://schemas.microsoft.com/office/powerpoint/2010/main" val="2406704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24757405"/>
                    </a:ext>
                  </a:extLst>
                </a:gridCol>
                <a:gridCol w="1728216">
                  <a:extLst>
                    <a:ext uri="{9D8B030D-6E8A-4147-A177-3AD203B41FA5}">
                      <a16:colId xmlns:a16="http://schemas.microsoft.com/office/drawing/2014/main" val="861078004"/>
                    </a:ext>
                  </a:extLst>
                </a:gridCol>
                <a:gridCol w="411480">
                  <a:extLst>
                    <a:ext uri="{9D8B030D-6E8A-4147-A177-3AD203B41FA5}">
                      <a16:colId xmlns:a16="http://schemas.microsoft.com/office/drawing/2014/main" val="1295085474"/>
                    </a:ext>
                  </a:extLst>
                </a:gridCol>
                <a:gridCol w="411480">
                  <a:extLst>
                    <a:ext uri="{9D8B030D-6E8A-4147-A177-3AD203B41FA5}">
                      <a16:colId xmlns:a16="http://schemas.microsoft.com/office/drawing/2014/main" val="1662279682"/>
                    </a:ext>
                  </a:extLst>
                </a:gridCol>
                <a:gridCol w="411480">
                  <a:extLst>
                    <a:ext uri="{9D8B030D-6E8A-4147-A177-3AD203B41FA5}">
                      <a16:colId xmlns:a16="http://schemas.microsoft.com/office/drawing/2014/main" val="2266401579"/>
                    </a:ext>
                  </a:extLst>
                </a:gridCol>
                <a:gridCol w="411480">
                  <a:extLst>
                    <a:ext uri="{9D8B030D-6E8A-4147-A177-3AD203B41FA5}">
                      <a16:colId xmlns:a16="http://schemas.microsoft.com/office/drawing/2014/main" val="1738201390"/>
                    </a:ext>
                  </a:extLst>
                </a:gridCol>
                <a:gridCol w="411480">
                  <a:extLst>
                    <a:ext uri="{9D8B030D-6E8A-4147-A177-3AD203B41FA5}">
                      <a16:colId xmlns:a16="http://schemas.microsoft.com/office/drawing/2014/main" val="1097726442"/>
                    </a:ext>
                  </a:extLst>
                </a:gridCol>
                <a:gridCol w="411480">
                  <a:extLst>
                    <a:ext uri="{9D8B030D-6E8A-4147-A177-3AD203B41FA5}">
                      <a16:colId xmlns:a16="http://schemas.microsoft.com/office/drawing/2014/main" val="1368470344"/>
                    </a:ext>
                  </a:extLst>
                </a:gridCol>
                <a:gridCol w="411480">
                  <a:extLst>
                    <a:ext uri="{9D8B030D-6E8A-4147-A177-3AD203B41FA5}">
                      <a16:colId xmlns:a16="http://schemas.microsoft.com/office/drawing/2014/main" val="272798715"/>
                    </a:ext>
                  </a:extLst>
                </a:gridCol>
                <a:gridCol w="411480">
                  <a:extLst>
                    <a:ext uri="{9D8B030D-6E8A-4147-A177-3AD203B41FA5}">
                      <a16:colId xmlns:a16="http://schemas.microsoft.com/office/drawing/2014/main" val="3554889181"/>
                    </a:ext>
                  </a:extLst>
                </a:gridCol>
                <a:gridCol w="411480">
                  <a:extLst>
                    <a:ext uri="{9D8B030D-6E8A-4147-A177-3AD203B41FA5}">
                      <a16:colId xmlns:a16="http://schemas.microsoft.com/office/drawing/2014/main" val="2425001070"/>
                    </a:ext>
                  </a:extLst>
                </a:gridCol>
                <a:gridCol w="411480">
                  <a:extLst>
                    <a:ext uri="{9D8B030D-6E8A-4147-A177-3AD203B41FA5}">
                      <a16:colId xmlns:a16="http://schemas.microsoft.com/office/drawing/2014/main" val="2498773895"/>
                    </a:ext>
                  </a:extLst>
                </a:gridCol>
                <a:gridCol w="411480">
                  <a:extLst>
                    <a:ext uri="{9D8B030D-6E8A-4147-A177-3AD203B41FA5}">
                      <a16:colId xmlns:a16="http://schemas.microsoft.com/office/drawing/2014/main" val="2381114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921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- 2021-04-20 15:35:06</a:t>
                      </a:r>
                      <a:r>
                        <a:rPr kumimoji="0" lang="de-DE" sz="1000" b="0" i="0" u="none" strike="noStrike" kern="1200" cap="none" spc="0" normalizeH="0" baseline="0" noProof="0">
                          <a:ln>
                            <a:noFill/>
                          </a:ln>
                          <a:solidFill>
                            <a:prstClr val="black"/>
                          </a:solidFill>
                          <a:effectLst/>
                          <a:uLnTx/>
                          <a:uFillTx/>
                          <a:latin typeface="+mn-lt"/>
                          <a:ea typeface="+mn-ea"/>
                          <a:cs typeface="+mn-cs"/>
                        </a:rPr>
                        <a:t>
 Heute Abend spreche ich um 20 Uhr mit Bürgerinnen und Bürgern über Themen wie Wirtschaft, Pflege, LSBTIQ-Rechte und Digitalisierung. Ich freue mich, wenn ihr einschaltet und live eure Fragen stellt hier auf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https://quintly-image-storage.s3.amazonaws.com/f32df69f739ba3cd4c5d96575a39c032/1f21d48d63024aaa4174559f377da0c8.jpg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67.43476306513 %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1.2693431308763 %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3.7225560360774 %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2656642"/>
                  </a:ext>
                </a:extLst>
              </a:tr>
            </a:tbl>
          </a:graphicData>
        </a:graphic>
      </p:graphicFrame>
      <p:sp>
        <p:nvSpPr>
          <p:cNvPr id="4" name="Text Placeholder 3">
            <a:extLst>
              <a:ext uri="{FF2B5EF4-FFF2-40B4-BE49-F238E27FC236}">
                <a16:creationId xmlns:a16="http://schemas.microsoft.com/office/drawing/2014/main" id="{04E5846D-A7E9-41DE-B01C-EE94E7D9CC1C}"/>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2225545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18405-1C3D-46A0-B444-DF33E564CE77}"/>
              </a:ext>
            </a:extLst>
          </p:cNvPr>
          <p:cNvSpPr>
            <a:spLocks noGrp="1"/>
          </p:cNvSpPr>
          <p:nvPr>
            <p:ph type="title"/>
          </p:nvPr>
        </p:nvSpPr>
        <p:spPr/>
        <p:txBody>
          <a:bodyPr/>
          <a:lstStyle/>
          <a:p>
            <a:r>
              <a:rPr lang="en-US"/>
              <a:t>Facebook AL FACEBOOK (sortiert nach Reach) | Annalena Baerbock - 23 of 26</a:t>
            </a:r>
          </a:p>
        </p:txBody>
      </p:sp>
      <p:graphicFrame>
        <p:nvGraphicFramePr>
          <p:cNvPr id="5" name="Table Placeholder 4">
            <a:extLst>
              <a:ext uri="{FF2B5EF4-FFF2-40B4-BE49-F238E27FC236}">
                <a16:creationId xmlns:a16="http://schemas.microsoft.com/office/drawing/2014/main" id="{F29103D0-7DD9-47C3-B112-A597DF036017}"/>
              </a:ext>
            </a:extLst>
          </p:cNvPr>
          <p:cNvGraphicFramePr>
            <a:graphicFrameLocks noGrp="1"/>
          </p:cNvGraphicFramePr>
          <p:nvPr>
            <p:ph type="tbl" sz="quarter" idx="13"/>
            <p:extLst>
              <p:ext uri="{D42A27DB-BD31-4B8C-83A1-F6EECF244321}">
                <p14:modId xmlns:p14="http://schemas.microsoft.com/office/powerpoint/2010/main" val="3238280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64700261"/>
                    </a:ext>
                  </a:extLst>
                </a:gridCol>
                <a:gridCol w="1728216">
                  <a:extLst>
                    <a:ext uri="{9D8B030D-6E8A-4147-A177-3AD203B41FA5}">
                      <a16:colId xmlns:a16="http://schemas.microsoft.com/office/drawing/2014/main" val="2870152536"/>
                    </a:ext>
                  </a:extLst>
                </a:gridCol>
                <a:gridCol w="411480">
                  <a:extLst>
                    <a:ext uri="{9D8B030D-6E8A-4147-A177-3AD203B41FA5}">
                      <a16:colId xmlns:a16="http://schemas.microsoft.com/office/drawing/2014/main" val="1452441613"/>
                    </a:ext>
                  </a:extLst>
                </a:gridCol>
                <a:gridCol w="411480">
                  <a:extLst>
                    <a:ext uri="{9D8B030D-6E8A-4147-A177-3AD203B41FA5}">
                      <a16:colId xmlns:a16="http://schemas.microsoft.com/office/drawing/2014/main" val="1227202629"/>
                    </a:ext>
                  </a:extLst>
                </a:gridCol>
                <a:gridCol w="411480">
                  <a:extLst>
                    <a:ext uri="{9D8B030D-6E8A-4147-A177-3AD203B41FA5}">
                      <a16:colId xmlns:a16="http://schemas.microsoft.com/office/drawing/2014/main" val="2508899316"/>
                    </a:ext>
                  </a:extLst>
                </a:gridCol>
                <a:gridCol w="411480">
                  <a:extLst>
                    <a:ext uri="{9D8B030D-6E8A-4147-A177-3AD203B41FA5}">
                      <a16:colId xmlns:a16="http://schemas.microsoft.com/office/drawing/2014/main" val="1618139283"/>
                    </a:ext>
                  </a:extLst>
                </a:gridCol>
                <a:gridCol w="411480">
                  <a:extLst>
                    <a:ext uri="{9D8B030D-6E8A-4147-A177-3AD203B41FA5}">
                      <a16:colId xmlns:a16="http://schemas.microsoft.com/office/drawing/2014/main" val="1383479104"/>
                    </a:ext>
                  </a:extLst>
                </a:gridCol>
                <a:gridCol w="411480">
                  <a:extLst>
                    <a:ext uri="{9D8B030D-6E8A-4147-A177-3AD203B41FA5}">
                      <a16:colId xmlns:a16="http://schemas.microsoft.com/office/drawing/2014/main" val="1791400994"/>
                    </a:ext>
                  </a:extLst>
                </a:gridCol>
                <a:gridCol w="411480">
                  <a:extLst>
                    <a:ext uri="{9D8B030D-6E8A-4147-A177-3AD203B41FA5}">
                      <a16:colId xmlns:a16="http://schemas.microsoft.com/office/drawing/2014/main" val="319798130"/>
                    </a:ext>
                  </a:extLst>
                </a:gridCol>
                <a:gridCol w="411480">
                  <a:extLst>
                    <a:ext uri="{9D8B030D-6E8A-4147-A177-3AD203B41FA5}">
                      <a16:colId xmlns:a16="http://schemas.microsoft.com/office/drawing/2014/main" val="293832164"/>
                    </a:ext>
                  </a:extLst>
                </a:gridCol>
                <a:gridCol w="411480">
                  <a:extLst>
                    <a:ext uri="{9D8B030D-6E8A-4147-A177-3AD203B41FA5}">
                      <a16:colId xmlns:a16="http://schemas.microsoft.com/office/drawing/2014/main" val="1432471636"/>
                    </a:ext>
                  </a:extLst>
                </a:gridCol>
                <a:gridCol w="411480">
                  <a:extLst>
                    <a:ext uri="{9D8B030D-6E8A-4147-A177-3AD203B41FA5}">
                      <a16:colId xmlns:a16="http://schemas.microsoft.com/office/drawing/2014/main" val="2427373257"/>
                    </a:ext>
                  </a:extLst>
                </a:gridCol>
                <a:gridCol w="411480">
                  <a:extLst>
                    <a:ext uri="{9D8B030D-6E8A-4147-A177-3AD203B41FA5}">
                      <a16:colId xmlns:a16="http://schemas.microsoft.com/office/drawing/2014/main" val="680419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842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- 2021-04-29 18:35:14</a:t>
                      </a:r>
                      <a:r>
                        <a:rPr kumimoji="0" lang="de-DE" sz="1000" b="0" i="0" u="none" strike="noStrike" kern="1200" cap="none" spc="0" normalizeH="0" baseline="0" noProof="0">
                          <a:ln>
                            <a:noFill/>
                          </a:ln>
                          <a:solidFill>
                            <a:prstClr val="black"/>
                          </a:solidFill>
                          <a:effectLst/>
                          <a:uLnTx/>
                          <a:uFillTx/>
                          <a:latin typeface="+mn-lt"/>
                          <a:ea typeface="+mn-ea"/>
                          <a:cs typeface="+mn-cs"/>
                        </a:rPr>
                        <a:t>
 Das Klimaschutzgesetz der Bundesregierung ist nicht ausreichend. Das hat das Bundesverfassungsgericht heute in einem historischen Urteil entschieden. Zu wenig Klimaschutz bedroht die Freiheitsrechte dieser und kommender Generationen. Wir und unsere Kinder haben ein Grundrecht auf Zukunft. Das ist eine Ansage, die Folgen haben muss. Das Klimaschutzgesetz muss verfassungsgerecht nachgebessert werden, wenn wir eine Chance haben wollen, auf den 1,5-Grad-Pfad zu kommen. Wir müssen bis Mitte dieses Jahrzehnts jährlich doppelt so viel an Erneuerbaren ausbauen wie jetzt, den Kohleausstieg auf 2030 vorziehen, ab 2030 dürfen nur noch emissionsfreie Autos neu zugelassen werden und wir brauchen einen CO2-Preis, durch den Investitionen in klimaneutrale Produktionsweisen belohnt werden, Klimaschädigung dagegen teurer wird. Es ist Zeit für eine Klimaschutzregierung. 
Es kann nicht sein, dass es erst Gerichtsurteile braucht, um die Regierung zum Handeln zu bringen. Das ist nicht mein Verständnis von zukunftsfester Politik. Wir haben als politisch Verantwortliche die Aufgabe, nicht nur in kurzfristigen Zyklen zu denken, sondern Grundrechte langfristig zu garantieren. So wollen wir handeln. Ich freue mich über das Engagement der jungen Generation, die mit einer starken, lauten Stimme und gemeinsam mit den Umweltverbänden für Klimaschutz eintritt.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https://quintly-image-storage.s3.amazonaws.com/f32df69f739ba3cd4c5d96575a39c032/9efd5b2cc14b6e869d74b39a445b9084.jpg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67.627398390757 %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1.7621485169343 %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6.2632353972372 %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5128535"/>
                  </a:ext>
                </a:extLst>
              </a:tr>
            </a:tbl>
          </a:graphicData>
        </a:graphic>
      </p:graphicFrame>
      <p:sp>
        <p:nvSpPr>
          <p:cNvPr id="4" name="Text Placeholder 3">
            <a:extLst>
              <a:ext uri="{FF2B5EF4-FFF2-40B4-BE49-F238E27FC236}">
                <a16:creationId xmlns:a16="http://schemas.microsoft.com/office/drawing/2014/main" id="{E47B1CAF-71D3-4572-8ED2-65A4FA3CA8CB}"/>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2733258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1D561-BA7B-4B38-8D50-07819AE55914}"/>
              </a:ext>
            </a:extLst>
          </p:cNvPr>
          <p:cNvSpPr>
            <a:spLocks noGrp="1"/>
          </p:cNvSpPr>
          <p:nvPr>
            <p:ph type="title"/>
          </p:nvPr>
        </p:nvSpPr>
        <p:spPr/>
        <p:txBody>
          <a:bodyPr/>
          <a:lstStyle/>
          <a:p>
            <a:r>
              <a:rPr lang="en-US"/>
              <a:t>Facebook AL FACEBOOK (sortiert nach Reach) | Annalena Baerbock - 24 of 26</a:t>
            </a:r>
          </a:p>
        </p:txBody>
      </p:sp>
      <p:graphicFrame>
        <p:nvGraphicFramePr>
          <p:cNvPr id="5" name="Table Placeholder 4">
            <a:extLst>
              <a:ext uri="{FF2B5EF4-FFF2-40B4-BE49-F238E27FC236}">
                <a16:creationId xmlns:a16="http://schemas.microsoft.com/office/drawing/2014/main" id="{683E1358-C363-4CB7-BAA1-67DF76FE6533}"/>
              </a:ext>
            </a:extLst>
          </p:cNvPr>
          <p:cNvGraphicFramePr>
            <a:graphicFrameLocks noGrp="1"/>
          </p:cNvGraphicFramePr>
          <p:nvPr>
            <p:ph type="tbl" sz="quarter" idx="13"/>
            <p:extLst>
              <p:ext uri="{D42A27DB-BD31-4B8C-83A1-F6EECF244321}">
                <p14:modId xmlns:p14="http://schemas.microsoft.com/office/powerpoint/2010/main" val="3566597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92956650"/>
                    </a:ext>
                  </a:extLst>
                </a:gridCol>
                <a:gridCol w="1728216">
                  <a:extLst>
                    <a:ext uri="{9D8B030D-6E8A-4147-A177-3AD203B41FA5}">
                      <a16:colId xmlns:a16="http://schemas.microsoft.com/office/drawing/2014/main" val="3450340375"/>
                    </a:ext>
                  </a:extLst>
                </a:gridCol>
                <a:gridCol w="411480">
                  <a:extLst>
                    <a:ext uri="{9D8B030D-6E8A-4147-A177-3AD203B41FA5}">
                      <a16:colId xmlns:a16="http://schemas.microsoft.com/office/drawing/2014/main" val="2809255180"/>
                    </a:ext>
                  </a:extLst>
                </a:gridCol>
                <a:gridCol w="411480">
                  <a:extLst>
                    <a:ext uri="{9D8B030D-6E8A-4147-A177-3AD203B41FA5}">
                      <a16:colId xmlns:a16="http://schemas.microsoft.com/office/drawing/2014/main" val="2390516551"/>
                    </a:ext>
                  </a:extLst>
                </a:gridCol>
                <a:gridCol w="411480">
                  <a:extLst>
                    <a:ext uri="{9D8B030D-6E8A-4147-A177-3AD203B41FA5}">
                      <a16:colId xmlns:a16="http://schemas.microsoft.com/office/drawing/2014/main" val="3265036578"/>
                    </a:ext>
                  </a:extLst>
                </a:gridCol>
                <a:gridCol w="411480">
                  <a:extLst>
                    <a:ext uri="{9D8B030D-6E8A-4147-A177-3AD203B41FA5}">
                      <a16:colId xmlns:a16="http://schemas.microsoft.com/office/drawing/2014/main" val="1935037636"/>
                    </a:ext>
                  </a:extLst>
                </a:gridCol>
                <a:gridCol w="411480">
                  <a:extLst>
                    <a:ext uri="{9D8B030D-6E8A-4147-A177-3AD203B41FA5}">
                      <a16:colId xmlns:a16="http://schemas.microsoft.com/office/drawing/2014/main" val="1960775504"/>
                    </a:ext>
                  </a:extLst>
                </a:gridCol>
                <a:gridCol w="411480">
                  <a:extLst>
                    <a:ext uri="{9D8B030D-6E8A-4147-A177-3AD203B41FA5}">
                      <a16:colId xmlns:a16="http://schemas.microsoft.com/office/drawing/2014/main" val="3358307691"/>
                    </a:ext>
                  </a:extLst>
                </a:gridCol>
                <a:gridCol w="411480">
                  <a:extLst>
                    <a:ext uri="{9D8B030D-6E8A-4147-A177-3AD203B41FA5}">
                      <a16:colId xmlns:a16="http://schemas.microsoft.com/office/drawing/2014/main" val="1726294728"/>
                    </a:ext>
                  </a:extLst>
                </a:gridCol>
                <a:gridCol w="411480">
                  <a:extLst>
                    <a:ext uri="{9D8B030D-6E8A-4147-A177-3AD203B41FA5}">
                      <a16:colId xmlns:a16="http://schemas.microsoft.com/office/drawing/2014/main" val="2156901667"/>
                    </a:ext>
                  </a:extLst>
                </a:gridCol>
                <a:gridCol w="411480">
                  <a:extLst>
                    <a:ext uri="{9D8B030D-6E8A-4147-A177-3AD203B41FA5}">
                      <a16:colId xmlns:a16="http://schemas.microsoft.com/office/drawing/2014/main" val="2920846410"/>
                    </a:ext>
                  </a:extLst>
                </a:gridCol>
                <a:gridCol w="411480">
                  <a:extLst>
                    <a:ext uri="{9D8B030D-6E8A-4147-A177-3AD203B41FA5}">
                      <a16:colId xmlns:a16="http://schemas.microsoft.com/office/drawing/2014/main" val="756783985"/>
                    </a:ext>
                  </a:extLst>
                </a:gridCol>
                <a:gridCol w="411480">
                  <a:extLst>
                    <a:ext uri="{9D8B030D-6E8A-4147-A177-3AD203B41FA5}">
                      <a16:colId xmlns:a16="http://schemas.microsoft.com/office/drawing/2014/main" val="1385046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537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- 2021-05-09 11:43:00</a:t>
                      </a:r>
                      <a:r>
                        <a:rPr kumimoji="0" lang="de-DE" sz="1000" b="0" i="0" u="none" strike="noStrike" kern="1200" cap="none" spc="0" normalizeH="0" baseline="0" noProof="0">
                          <a:ln>
                            <a:noFill/>
                          </a:ln>
                          <a:solidFill>
                            <a:prstClr val="black"/>
                          </a:solidFill>
                          <a:effectLst/>
                          <a:uLnTx/>
                          <a:uFillTx/>
                          <a:latin typeface="+mn-lt"/>
                          <a:ea typeface="+mn-ea"/>
                          <a:cs typeface="+mn-cs"/>
                        </a:rPr>
                        <a:t>
 Menschenrechte, Demokratie, Freiheit und Rechtsstaatlickeit — das sind die Werte, auf denen das einzigartige Friedensprojekt Europa gründet. Die Europäische Union ist nicht nur eine Antwort auf eine lange und schmerzvolle Geschichte von Kriegen auf unserem Kontinent, sondern vor allem ein Zukunftsversprechen, das es einzulösen gilt.
Ich bin leidenschaftliche Europäerin und möchte gerade deshalb die Europäische Union fortentwickeln und verbessern. Denn nur eine handlungsfähige und krisenfeste EU ist in der Lage, kritische Infrastruktur und öffentliche Güter zu schützen, global für das Völkerrecht und die universalen Menschenrechte einzustehen. Mit dem größten Binnenmarkt der Welt hat die EU wirtschaftlich erheblichen Einfluss. Diesen Hebel sollten wir nutzen. Wir können Standards setzen: für den Klimaschutz, für die Wirtschaft, für ein demokratisches Zusammenleben und so die globale Transformation gerecht gestalten.
Heute ist Europatag. Am 9. Mai vor 71 Jahren stellte der französische Außenminister Robert Schuman in Paris seine Vision der politischen Zusammenarbeit in Europa vor und legte damit den Grundstein für die Europäische Union.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https://quintly-image-storage.s3.amazonaws.com/f32df69f739ba3cd4c5d96575a39c032/56129f776bc8d019024efc6c0b12fdcb.jpg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64.561589716375 %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2.6301319648094 %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6.5199921046695 %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6332360"/>
                  </a:ext>
                </a:extLst>
              </a:tr>
            </a:tbl>
          </a:graphicData>
        </a:graphic>
      </p:graphicFrame>
      <p:sp>
        <p:nvSpPr>
          <p:cNvPr id="4" name="Text Placeholder 3">
            <a:extLst>
              <a:ext uri="{FF2B5EF4-FFF2-40B4-BE49-F238E27FC236}">
                <a16:creationId xmlns:a16="http://schemas.microsoft.com/office/drawing/2014/main" id="{B0CE2519-306D-4C56-8980-49AAA9CBDC4E}"/>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2703764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2D855-6CF7-4CFA-A3EB-38211C7D6A21}"/>
              </a:ext>
            </a:extLst>
          </p:cNvPr>
          <p:cNvSpPr>
            <a:spLocks noGrp="1"/>
          </p:cNvSpPr>
          <p:nvPr>
            <p:ph type="title"/>
          </p:nvPr>
        </p:nvSpPr>
        <p:spPr/>
        <p:txBody>
          <a:bodyPr/>
          <a:lstStyle/>
          <a:p>
            <a:r>
              <a:rPr lang="en-US"/>
              <a:t>Facebook AL FACEBOOK (sortiert nach Reach) | Annalena Baerbock - 25 of 26</a:t>
            </a:r>
          </a:p>
        </p:txBody>
      </p:sp>
      <p:graphicFrame>
        <p:nvGraphicFramePr>
          <p:cNvPr id="5" name="Table Placeholder 4">
            <a:extLst>
              <a:ext uri="{FF2B5EF4-FFF2-40B4-BE49-F238E27FC236}">
                <a16:creationId xmlns:a16="http://schemas.microsoft.com/office/drawing/2014/main" id="{D6E2DA1A-1CB0-4373-9EF6-57284BEB0829}"/>
              </a:ext>
            </a:extLst>
          </p:cNvPr>
          <p:cNvGraphicFramePr>
            <a:graphicFrameLocks noGrp="1"/>
          </p:cNvGraphicFramePr>
          <p:nvPr>
            <p:ph type="tbl" sz="quarter" idx="13"/>
            <p:extLst>
              <p:ext uri="{D42A27DB-BD31-4B8C-83A1-F6EECF244321}">
                <p14:modId xmlns:p14="http://schemas.microsoft.com/office/powerpoint/2010/main" val="3866722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77481678"/>
                    </a:ext>
                  </a:extLst>
                </a:gridCol>
                <a:gridCol w="1728216">
                  <a:extLst>
                    <a:ext uri="{9D8B030D-6E8A-4147-A177-3AD203B41FA5}">
                      <a16:colId xmlns:a16="http://schemas.microsoft.com/office/drawing/2014/main" val="2669508542"/>
                    </a:ext>
                  </a:extLst>
                </a:gridCol>
                <a:gridCol w="411480">
                  <a:extLst>
                    <a:ext uri="{9D8B030D-6E8A-4147-A177-3AD203B41FA5}">
                      <a16:colId xmlns:a16="http://schemas.microsoft.com/office/drawing/2014/main" val="3817445891"/>
                    </a:ext>
                  </a:extLst>
                </a:gridCol>
                <a:gridCol w="411480">
                  <a:extLst>
                    <a:ext uri="{9D8B030D-6E8A-4147-A177-3AD203B41FA5}">
                      <a16:colId xmlns:a16="http://schemas.microsoft.com/office/drawing/2014/main" val="155570531"/>
                    </a:ext>
                  </a:extLst>
                </a:gridCol>
                <a:gridCol w="411480">
                  <a:extLst>
                    <a:ext uri="{9D8B030D-6E8A-4147-A177-3AD203B41FA5}">
                      <a16:colId xmlns:a16="http://schemas.microsoft.com/office/drawing/2014/main" val="2231047763"/>
                    </a:ext>
                  </a:extLst>
                </a:gridCol>
                <a:gridCol w="411480">
                  <a:extLst>
                    <a:ext uri="{9D8B030D-6E8A-4147-A177-3AD203B41FA5}">
                      <a16:colId xmlns:a16="http://schemas.microsoft.com/office/drawing/2014/main" val="4146257455"/>
                    </a:ext>
                  </a:extLst>
                </a:gridCol>
                <a:gridCol w="411480">
                  <a:extLst>
                    <a:ext uri="{9D8B030D-6E8A-4147-A177-3AD203B41FA5}">
                      <a16:colId xmlns:a16="http://schemas.microsoft.com/office/drawing/2014/main" val="487512534"/>
                    </a:ext>
                  </a:extLst>
                </a:gridCol>
                <a:gridCol w="411480">
                  <a:extLst>
                    <a:ext uri="{9D8B030D-6E8A-4147-A177-3AD203B41FA5}">
                      <a16:colId xmlns:a16="http://schemas.microsoft.com/office/drawing/2014/main" val="3665054266"/>
                    </a:ext>
                  </a:extLst>
                </a:gridCol>
                <a:gridCol w="411480">
                  <a:extLst>
                    <a:ext uri="{9D8B030D-6E8A-4147-A177-3AD203B41FA5}">
                      <a16:colId xmlns:a16="http://schemas.microsoft.com/office/drawing/2014/main" val="2613809626"/>
                    </a:ext>
                  </a:extLst>
                </a:gridCol>
                <a:gridCol w="411480">
                  <a:extLst>
                    <a:ext uri="{9D8B030D-6E8A-4147-A177-3AD203B41FA5}">
                      <a16:colId xmlns:a16="http://schemas.microsoft.com/office/drawing/2014/main" val="3090671152"/>
                    </a:ext>
                  </a:extLst>
                </a:gridCol>
                <a:gridCol w="411480">
                  <a:extLst>
                    <a:ext uri="{9D8B030D-6E8A-4147-A177-3AD203B41FA5}">
                      <a16:colId xmlns:a16="http://schemas.microsoft.com/office/drawing/2014/main" val="1691931437"/>
                    </a:ext>
                  </a:extLst>
                </a:gridCol>
                <a:gridCol w="411480">
                  <a:extLst>
                    <a:ext uri="{9D8B030D-6E8A-4147-A177-3AD203B41FA5}">
                      <a16:colId xmlns:a16="http://schemas.microsoft.com/office/drawing/2014/main" val="2285635044"/>
                    </a:ext>
                  </a:extLst>
                </a:gridCol>
                <a:gridCol w="411480">
                  <a:extLst>
                    <a:ext uri="{9D8B030D-6E8A-4147-A177-3AD203B41FA5}">
                      <a16:colId xmlns:a16="http://schemas.microsoft.com/office/drawing/2014/main" val="554080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9893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- 2021-05-01 15:34:13</a:t>
                      </a:r>
                      <a:r>
                        <a:rPr kumimoji="0" lang="de-DE" sz="1000" b="0" i="0" u="none" strike="noStrike" kern="1200" cap="none" spc="0" normalizeH="0" baseline="0" noProof="0">
                          <a:ln>
                            <a:noFill/>
                          </a:ln>
                          <a:solidFill>
                            <a:prstClr val="black"/>
                          </a:solidFill>
                          <a:effectLst/>
                          <a:uLnTx/>
                          <a:uFillTx/>
                          <a:latin typeface="+mn-lt"/>
                          <a:ea typeface="+mn-ea"/>
                          <a:cs typeface="+mn-cs"/>
                        </a:rPr>
                        <a:t>
 Heute ist #TagderArbeit. Grund genug, um sich zu bedanken. Bei denjenigen, die uns durch die Krise tragen wie Pflegekräfte, Verkäufer*innen, Alleinerziehende und Familien, denen die Betreuungsangebote weggebrochen sind und die seit Monaten zwischen Homeoffice und Kinderbetreuung feststecken. Viele Menschen arbeiten zur Zeit an der Belastungsgrenze. Aus Solidarität. Das ist der Wert, der uns bislang durch die Krise trägt – Menschen, die mehr geben, als sie nehmen. Aber es ist auch Zeit, dass die Politik zurückgibt. Denn Klatschen reicht nicht. Von Applaus können Pflegekräfte ihren Kindern keine Schuhe kaufen. Es braucht bessere Arbeitsbedingungen, eine angemessene Personalausstattung und branchenweit gute Tarifverträge, die allgemein verbindlich sind.
Auch in anderen Bereichen zeigt die Krise, dass der Arbeitsmarkt stabile Leitplanken benötigt. Durch einen gesetzlichen Mindestlohn von 12 Euro, die Eindämmung prekärer Beschäftigung, durch Begrenzung von Befristungen. Nur wenn wir den Arbeitsmarkt fairer gestalten, werden wir als Gesellschaft gestärkt aus der Krise hervorgehen. Das kostet Geld, aber ist eine Investition in unser Land. Solidarität bedeutet auch, diejenigen zu unterstützen, die uns durch die Krise getragen haben – ihnen eine bessere Zukunft zu geben.
Foto: DGB Kundgebung Potsdam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https://quintly-image-storage.s3.amazonaws.com/f32df69f739ba3cd4c5d96575a39c032/6ddbffa724a2b284f1f2ff71840d267d.jpg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61.985566209392 %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2.3206491921946 %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5.5412255058508 %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6711171"/>
                  </a:ext>
                </a:extLst>
              </a:tr>
            </a:tbl>
          </a:graphicData>
        </a:graphic>
      </p:graphicFrame>
      <p:sp>
        <p:nvSpPr>
          <p:cNvPr id="4" name="Text Placeholder 3">
            <a:extLst>
              <a:ext uri="{FF2B5EF4-FFF2-40B4-BE49-F238E27FC236}">
                <a16:creationId xmlns:a16="http://schemas.microsoft.com/office/drawing/2014/main" id="{54873240-3EB0-4546-8BDD-D95F3F61EE8C}"/>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23873028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36D5E-303F-4350-8E9E-E67E39B9B00C}"/>
              </a:ext>
            </a:extLst>
          </p:cNvPr>
          <p:cNvSpPr>
            <a:spLocks noGrp="1"/>
          </p:cNvSpPr>
          <p:nvPr>
            <p:ph type="title"/>
          </p:nvPr>
        </p:nvSpPr>
        <p:spPr/>
        <p:txBody>
          <a:bodyPr/>
          <a:lstStyle/>
          <a:p>
            <a:r>
              <a:rPr lang="en-US"/>
              <a:t>Facebook AL FACEBOOK (sortiert nach Reach) | Annalena Baerbock - 26 of 26</a:t>
            </a:r>
          </a:p>
        </p:txBody>
      </p:sp>
      <p:graphicFrame>
        <p:nvGraphicFramePr>
          <p:cNvPr id="5" name="Table Placeholder 4">
            <a:extLst>
              <a:ext uri="{FF2B5EF4-FFF2-40B4-BE49-F238E27FC236}">
                <a16:creationId xmlns:a16="http://schemas.microsoft.com/office/drawing/2014/main" id="{E3D775EA-FE31-4462-BC64-408B1F77213A}"/>
              </a:ext>
            </a:extLst>
          </p:cNvPr>
          <p:cNvGraphicFramePr>
            <a:graphicFrameLocks noGrp="1"/>
          </p:cNvGraphicFramePr>
          <p:nvPr>
            <p:ph type="tbl" sz="quarter" idx="13"/>
            <p:extLst>
              <p:ext uri="{D42A27DB-BD31-4B8C-83A1-F6EECF244321}">
                <p14:modId xmlns:p14="http://schemas.microsoft.com/office/powerpoint/2010/main" val="2871582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29024039"/>
                    </a:ext>
                  </a:extLst>
                </a:gridCol>
                <a:gridCol w="1728216">
                  <a:extLst>
                    <a:ext uri="{9D8B030D-6E8A-4147-A177-3AD203B41FA5}">
                      <a16:colId xmlns:a16="http://schemas.microsoft.com/office/drawing/2014/main" val="3384943870"/>
                    </a:ext>
                  </a:extLst>
                </a:gridCol>
                <a:gridCol w="411480">
                  <a:extLst>
                    <a:ext uri="{9D8B030D-6E8A-4147-A177-3AD203B41FA5}">
                      <a16:colId xmlns:a16="http://schemas.microsoft.com/office/drawing/2014/main" val="2401054772"/>
                    </a:ext>
                  </a:extLst>
                </a:gridCol>
                <a:gridCol w="411480">
                  <a:extLst>
                    <a:ext uri="{9D8B030D-6E8A-4147-A177-3AD203B41FA5}">
                      <a16:colId xmlns:a16="http://schemas.microsoft.com/office/drawing/2014/main" val="1685820016"/>
                    </a:ext>
                  </a:extLst>
                </a:gridCol>
                <a:gridCol w="411480">
                  <a:extLst>
                    <a:ext uri="{9D8B030D-6E8A-4147-A177-3AD203B41FA5}">
                      <a16:colId xmlns:a16="http://schemas.microsoft.com/office/drawing/2014/main" val="1287545817"/>
                    </a:ext>
                  </a:extLst>
                </a:gridCol>
                <a:gridCol w="411480">
                  <a:extLst>
                    <a:ext uri="{9D8B030D-6E8A-4147-A177-3AD203B41FA5}">
                      <a16:colId xmlns:a16="http://schemas.microsoft.com/office/drawing/2014/main" val="676395824"/>
                    </a:ext>
                  </a:extLst>
                </a:gridCol>
                <a:gridCol w="411480">
                  <a:extLst>
                    <a:ext uri="{9D8B030D-6E8A-4147-A177-3AD203B41FA5}">
                      <a16:colId xmlns:a16="http://schemas.microsoft.com/office/drawing/2014/main" val="2095886797"/>
                    </a:ext>
                  </a:extLst>
                </a:gridCol>
                <a:gridCol w="411480">
                  <a:extLst>
                    <a:ext uri="{9D8B030D-6E8A-4147-A177-3AD203B41FA5}">
                      <a16:colId xmlns:a16="http://schemas.microsoft.com/office/drawing/2014/main" val="3425621921"/>
                    </a:ext>
                  </a:extLst>
                </a:gridCol>
                <a:gridCol w="411480">
                  <a:extLst>
                    <a:ext uri="{9D8B030D-6E8A-4147-A177-3AD203B41FA5}">
                      <a16:colId xmlns:a16="http://schemas.microsoft.com/office/drawing/2014/main" val="1749539672"/>
                    </a:ext>
                  </a:extLst>
                </a:gridCol>
                <a:gridCol w="411480">
                  <a:extLst>
                    <a:ext uri="{9D8B030D-6E8A-4147-A177-3AD203B41FA5}">
                      <a16:colId xmlns:a16="http://schemas.microsoft.com/office/drawing/2014/main" val="2544004688"/>
                    </a:ext>
                  </a:extLst>
                </a:gridCol>
                <a:gridCol w="411480">
                  <a:extLst>
                    <a:ext uri="{9D8B030D-6E8A-4147-A177-3AD203B41FA5}">
                      <a16:colId xmlns:a16="http://schemas.microsoft.com/office/drawing/2014/main" val="311367846"/>
                    </a:ext>
                  </a:extLst>
                </a:gridCol>
                <a:gridCol w="411480">
                  <a:extLst>
                    <a:ext uri="{9D8B030D-6E8A-4147-A177-3AD203B41FA5}">
                      <a16:colId xmlns:a16="http://schemas.microsoft.com/office/drawing/2014/main" val="1730945021"/>
                    </a:ext>
                  </a:extLst>
                </a:gridCol>
                <a:gridCol w="411480">
                  <a:extLst>
                    <a:ext uri="{9D8B030D-6E8A-4147-A177-3AD203B41FA5}">
                      <a16:colId xmlns:a16="http://schemas.microsoft.com/office/drawing/2014/main" val="3552440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4841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Annalena Baerbock - 2021-08-26 09:58:15</a:t>
                      </a:r>
                      <a:r>
                        <a:rPr kumimoji="0" lang="de-DE" sz="1000" b="0" i="0" u="none" strike="noStrike" kern="1200" cap="none" spc="0" normalizeH="0" baseline="0" noProof="0">
                          <a:ln>
                            <a:noFill/>
                          </a:ln>
                          <a:solidFill>
                            <a:prstClr val="black"/>
                          </a:solidFill>
                          <a:effectLst/>
                          <a:uLnTx/>
                          <a:uFillTx/>
                          <a:latin typeface="+mn-lt"/>
                          <a:ea typeface="+mn-ea"/>
                          <a:cs typeface="+mn-cs"/>
                        </a:rPr>
                        <a:t>
 Regen in Hamburg – so gehört sich das. Selig haben dafür gesorgt, dass uns trotzdem allen warm ums Herz wurde. Und das an einem Tag wie gestern, an dem ich vor der Townhall-Veranstaltung in Hamburg im Bundestag zur Lage in Afghanistan gesprochen habe. Die Katastrophe dort bewegt uns derzeit alle, nicht nur im Parlament.
Was wir jetzt brauchen ist eine aktive Außenpolitik. Die Bundesregierung hat innenpolitische Motive höher gewertet als ihre außenpolitische Verantwortung. Man wollte bis zum letzten Moment weiter Menschen nach Afghanistan abschieben und hat deswegen den Lagebericht nicht angepasst. Ich muss es so klar sagen: Damit hat die Bundesregierung Menschenleben aufs Spiel gesetzt.
Unglaublich schnell nach den ersten schlimmen Nachrichten aus Afghanistan haben sich private Initiativen zusammen gefunden, Geld gesammelt, Demos organisiert, sich stark gemacht für die Menschen in Afghanistan. Dass auch hier wieder Zivilgesellschaft einspringt, wo der Staat versagt, zeigt erneut: Die Menschen in diesem Land sind so viel weiter als die Politik. Wir brauchen endlich eine Bundesregierung, die sich nicht länger wegduckt, sondern Verantwortung übernimmt. Genau dafür stehe ich und genau dafür kämpfe ich.
📷 Dominik Butzmann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https://quintly-image-storage.s3.amazonaws.com/f32df69f739ba3cd4c5d96575a39c032/7be9c19000fc58b1f7ef600384b3bea9.jpg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59.837959143263 %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0.76437128548715 %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4.2393272852491 %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28281272"/>
                  </a:ext>
                </a:extLst>
              </a:tr>
            </a:tbl>
          </a:graphicData>
        </a:graphic>
      </p:graphicFrame>
      <p:sp>
        <p:nvSpPr>
          <p:cNvPr id="4" name="Text Placeholder 3">
            <a:extLst>
              <a:ext uri="{FF2B5EF4-FFF2-40B4-BE49-F238E27FC236}">
                <a16:creationId xmlns:a16="http://schemas.microsoft.com/office/drawing/2014/main" id="{4518AADD-968C-42C9-85BB-360962A4EB70}"/>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23945753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2043</Words>
  <Application>Microsoft Office PowerPoint</Application>
  <PresentationFormat>On-screen Show (4:3)</PresentationFormat>
  <Paragraphs>715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AL FACEBOOK (sortiert nach Reach) | Annalena Baerbock - 1 of 26</vt:lpstr>
      <vt:lpstr>Facebook AL FACEBOOK (sortiert nach Reach) | Annalena Baerbock - 2 of 26</vt:lpstr>
      <vt:lpstr>Facebook AL FACEBOOK (sortiert nach Reach) | Annalena Baerbock - 3 of 26</vt:lpstr>
      <vt:lpstr>Facebook AL FACEBOOK (sortiert nach Reach) | Annalena Baerbock - 4 of 26</vt:lpstr>
      <vt:lpstr>Facebook AL FACEBOOK (sortiert nach Reach) | Annalena Baerbock - 5 of 26</vt:lpstr>
      <vt:lpstr>Facebook AL FACEBOOK (sortiert nach Reach) | Annalena Baerbock - 6 of 26</vt:lpstr>
      <vt:lpstr>Facebook AL FACEBOOK (sortiert nach Reach) | Annalena Baerbock - 7 of 26</vt:lpstr>
      <vt:lpstr>Facebook AL FACEBOOK (sortiert nach Reach) | Annalena Baerbock - 8 of 26</vt:lpstr>
      <vt:lpstr>Facebook AL FACEBOOK (sortiert nach Reach) | Annalena Baerbock - 9 of 26</vt:lpstr>
      <vt:lpstr>Facebook AL FACEBOOK (sortiert nach Reach) | Annalena Baerbock - 10 of 26</vt:lpstr>
      <vt:lpstr>Facebook AL FACEBOOK (sortiert nach Reach) | Annalena Baerbock - 11 of 26</vt:lpstr>
      <vt:lpstr>Facebook AL FACEBOOK (sortiert nach Reach) | Annalena Baerbock - 12 of 26</vt:lpstr>
      <vt:lpstr>Facebook AL FACEBOOK (sortiert nach Reach) | Annalena Baerbock - 13 of 26</vt:lpstr>
      <vt:lpstr>Facebook AL FACEBOOK (sortiert nach Reach) | Annalena Baerbock - 14 of 26</vt:lpstr>
      <vt:lpstr>Facebook AL FACEBOOK (sortiert nach Reach) | Annalena Baerbock - 15 of 26</vt:lpstr>
      <vt:lpstr>Facebook AL FACEBOOK (sortiert nach Reach) | Annalena Baerbock - 16 of 26</vt:lpstr>
      <vt:lpstr>Facebook AL FACEBOOK (sortiert nach Reach) | Annalena Baerbock - 17 of 26</vt:lpstr>
      <vt:lpstr>Facebook AL FACEBOOK (sortiert nach Reach) | Annalena Baerbock - 18 of 26</vt:lpstr>
      <vt:lpstr>Facebook AL FACEBOOK (sortiert nach Reach) | Annalena Baerbock - 19 of 26</vt:lpstr>
      <vt:lpstr>Facebook AL FACEBOOK (sortiert nach Reach) | Annalena Baerbock - 20 of 26</vt:lpstr>
      <vt:lpstr>Facebook AL FACEBOOK (sortiert nach Reach) | Annalena Baerbock - 21 of 26</vt:lpstr>
      <vt:lpstr>Facebook AL FACEBOOK (sortiert nach Reach) | Annalena Baerbock - 22 of 26</vt:lpstr>
      <vt:lpstr>Facebook AL FACEBOOK (sortiert nach Reach) | Annalena Baerbock - 23 of 26</vt:lpstr>
      <vt:lpstr>Facebook AL FACEBOOK (sortiert nach Reach) | Annalena Baerbock - 24 of 26</vt:lpstr>
      <vt:lpstr>Facebook AL FACEBOOK (sortiert nach Reach) | Annalena Baerbock - 25 of 26</vt:lpstr>
      <vt:lpstr>Facebook AL FACEBOOK (sortiert nach Reach) | Annalena Baerbock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AL FACEBOOK (sortiert nach Reach) | Annalena Baerbock - 1 of 26</dc:title>
  <dc:creator>Frederik Peiniger</dc:creator>
  <cp:lastModifiedBy>Frederik Peiniger</cp:lastModifiedBy>
  <cp:revision>1</cp:revision>
  <dcterms:created xsi:type="dcterms:W3CDTF">2021-11-17T13:35:23Z</dcterms:created>
  <dcterms:modified xsi:type="dcterms:W3CDTF">2021-11-17T13:39:56Z</dcterms:modified>
</cp:coreProperties>
</file>