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09751-79C1-4DBE-9029-949138D961DC}"/>
              </a:ext>
            </a:extLst>
          </p:cNvPr>
          <p:cNvSpPr>
            <a:spLocks noGrp="1"/>
          </p:cNvSpPr>
          <p:nvPr>
            <p:ph type="title"/>
          </p:nvPr>
        </p:nvSpPr>
        <p:spPr/>
        <p:txBody>
          <a:bodyPr/>
          <a:lstStyle/>
          <a:p>
            <a:r>
              <a:rPr lang="de-DE"/>
              <a:t>Facebook Eigene Posts FB Partei (sortiert nach Reach) | BÜNDNIS 90/DIE GRÜNEN - 1 of 25</a:t>
            </a:r>
            <a:endParaRPr lang="en-US"/>
          </a:p>
        </p:txBody>
      </p:sp>
      <p:graphicFrame>
        <p:nvGraphicFramePr>
          <p:cNvPr id="5" name="Table Placeholder 4">
            <a:extLst>
              <a:ext uri="{FF2B5EF4-FFF2-40B4-BE49-F238E27FC236}">
                <a16:creationId xmlns:a16="http://schemas.microsoft.com/office/drawing/2014/main" id="{6E60C8C9-7310-41CB-8537-CACC3116FEFB}"/>
              </a:ext>
            </a:extLst>
          </p:cNvPr>
          <p:cNvGraphicFramePr>
            <a:graphicFrameLocks noGrp="1"/>
          </p:cNvGraphicFramePr>
          <p:nvPr>
            <p:ph type="tbl" sz="quarter" idx="13"/>
            <p:extLst>
              <p:ext uri="{D42A27DB-BD31-4B8C-83A1-F6EECF244321}">
                <p14:modId xmlns:p14="http://schemas.microsoft.com/office/powerpoint/2010/main" val="1741589887"/>
              </p:ext>
            </p:extLst>
          </p:nvPr>
        </p:nvGraphicFramePr>
        <p:xfrm>
          <a:off x="457200" y="1731963"/>
          <a:ext cx="7406640" cy="3535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4341358"/>
                    </a:ext>
                  </a:extLst>
                </a:gridCol>
                <a:gridCol w="1563624">
                  <a:extLst>
                    <a:ext uri="{9D8B030D-6E8A-4147-A177-3AD203B41FA5}">
                      <a16:colId xmlns:a16="http://schemas.microsoft.com/office/drawing/2014/main" val="3010302988"/>
                    </a:ext>
                  </a:extLst>
                </a:gridCol>
                <a:gridCol w="329184">
                  <a:extLst>
                    <a:ext uri="{9D8B030D-6E8A-4147-A177-3AD203B41FA5}">
                      <a16:colId xmlns:a16="http://schemas.microsoft.com/office/drawing/2014/main" val="123425084"/>
                    </a:ext>
                  </a:extLst>
                </a:gridCol>
                <a:gridCol w="329184">
                  <a:extLst>
                    <a:ext uri="{9D8B030D-6E8A-4147-A177-3AD203B41FA5}">
                      <a16:colId xmlns:a16="http://schemas.microsoft.com/office/drawing/2014/main" val="3493636656"/>
                    </a:ext>
                  </a:extLst>
                </a:gridCol>
                <a:gridCol w="329184">
                  <a:extLst>
                    <a:ext uri="{9D8B030D-6E8A-4147-A177-3AD203B41FA5}">
                      <a16:colId xmlns:a16="http://schemas.microsoft.com/office/drawing/2014/main" val="1022634143"/>
                    </a:ext>
                  </a:extLst>
                </a:gridCol>
                <a:gridCol w="329184">
                  <a:extLst>
                    <a:ext uri="{9D8B030D-6E8A-4147-A177-3AD203B41FA5}">
                      <a16:colId xmlns:a16="http://schemas.microsoft.com/office/drawing/2014/main" val="226266285"/>
                    </a:ext>
                  </a:extLst>
                </a:gridCol>
                <a:gridCol w="329184">
                  <a:extLst>
                    <a:ext uri="{9D8B030D-6E8A-4147-A177-3AD203B41FA5}">
                      <a16:colId xmlns:a16="http://schemas.microsoft.com/office/drawing/2014/main" val="1715742161"/>
                    </a:ext>
                  </a:extLst>
                </a:gridCol>
                <a:gridCol w="329184">
                  <a:extLst>
                    <a:ext uri="{9D8B030D-6E8A-4147-A177-3AD203B41FA5}">
                      <a16:colId xmlns:a16="http://schemas.microsoft.com/office/drawing/2014/main" val="2018573901"/>
                    </a:ext>
                  </a:extLst>
                </a:gridCol>
                <a:gridCol w="329184">
                  <a:extLst>
                    <a:ext uri="{9D8B030D-6E8A-4147-A177-3AD203B41FA5}">
                      <a16:colId xmlns:a16="http://schemas.microsoft.com/office/drawing/2014/main" val="519241773"/>
                    </a:ext>
                  </a:extLst>
                </a:gridCol>
                <a:gridCol w="329184">
                  <a:extLst>
                    <a:ext uri="{9D8B030D-6E8A-4147-A177-3AD203B41FA5}">
                      <a16:colId xmlns:a16="http://schemas.microsoft.com/office/drawing/2014/main" val="2333556051"/>
                    </a:ext>
                  </a:extLst>
                </a:gridCol>
                <a:gridCol w="329184">
                  <a:extLst>
                    <a:ext uri="{9D8B030D-6E8A-4147-A177-3AD203B41FA5}">
                      <a16:colId xmlns:a16="http://schemas.microsoft.com/office/drawing/2014/main" val="4042876454"/>
                    </a:ext>
                  </a:extLst>
                </a:gridCol>
                <a:gridCol w="329184">
                  <a:extLst>
                    <a:ext uri="{9D8B030D-6E8A-4147-A177-3AD203B41FA5}">
                      <a16:colId xmlns:a16="http://schemas.microsoft.com/office/drawing/2014/main" val="4189624143"/>
                    </a:ext>
                  </a:extLst>
                </a:gridCol>
                <a:gridCol w="329184">
                  <a:extLst>
                    <a:ext uri="{9D8B030D-6E8A-4147-A177-3AD203B41FA5}">
                      <a16:colId xmlns:a16="http://schemas.microsoft.com/office/drawing/2014/main" val="1127803856"/>
                    </a:ext>
                  </a:extLst>
                </a:gridCol>
                <a:gridCol w="329184">
                  <a:extLst>
                    <a:ext uri="{9D8B030D-6E8A-4147-A177-3AD203B41FA5}">
                      <a16:colId xmlns:a16="http://schemas.microsoft.com/office/drawing/2014/main" val="1771158870"/>
                    </a:ext>
                  </a:extLst>
                </a:gridCol>
                <a:gridCol w="329184">
                  <a:extLst>
                    <a:ext uri="{9D8B030D-6E8A-4147-A177-3AD203B41FA5}">
                      <a16:colId xmlns:a16="http://schemas.microsoft.com/office/drawing/2014/main" val="118313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179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- 2021-08-24 07:57:02</a:t>
                      </a:r>
                      <a:r>
                        <a:rPr kumimoji="0" lang="de-DE" sz="1000" b="0" i="0" u="none" strike="noStrike" kern="1200" cap="none" spc="0" normalizeH="0" baseline="0" noProof="0">
                          <a:ln>
                            <a:noFill/>
                          </a:ln>
                          <a:solidFill>
                            <a:prstClr val="black"/>
                          </a:solidFill>
                          <a:effectLst/>
                          <a:uLnTx/>
                          <a:uFillTx/>
                          <a:latin typeface="+mn-lt"/>
                          <a:ea typeface="+mn-ea"/>
                          <a:cs typeface="+mn-cs"/>
                        </a:rPr>
                        <a:t>
 Jetzt alles geben, den Aufbruch leben – wir sind bereit. "Ein schöner Land" ist möglich.
👉 GRÜN wählen am 26. September oder schon heute per Briefwahl. Für ein klimaneutrales, gerechteres Morgen für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https://quintly-image-storage.s3.amazonaws.com/5088c7a69c596fc587907365028e10b2/885755db21131780059fc8cfa4ef4753.jpg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14.67153249343 %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0.34238106350594 %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0.80039845771785 %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5249456"/>
                  </a:ext>
                </a:extLst>
              </a:tr>
            </a:tbl>
          </a:graphicData>
        </a:graphic>
      </p:graphicFrame>
      <p:sp>
        <p:nvSpPr>
          <p:cNvPr id="4" name="Text Placeholder 3">
            <a:extLst>
              <a:ext uri="{FF2B5EF4-FFF2-40B4-BE49-F238E27FC236}">
                <a16:creationId xmlns:a16="http://schemas.microsoft.com/office/drawing/2014/main" id="{48040413-AD87-4905-84A4-D99DA763566A}"/>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551780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BABE-D764-4EC8-9E5B-346FD44D5913}"/>
              </a:ext>
            </a:extLst>
          </p:cNvPr>
          <p:cNvSpPr>
            <a:spLocks noGrp="1"/>
          </p:cNvSpPr>
          <p:nvPr>
            <p:ph type="title"/>
          </p:nvPr>
        </p:nvSpPr>
        <p:spPr/>
        <p:txBody>
          <a:bodyPr/>
          <a:lstStyle/>
          <a:p>
            <a:r>
              <a:rPr lang="de-DE"/>
              <a:t>Facebook Eigene Posts FB Partei (sortiert nach Reach) | BÜNDNIS 90/DIE GRÜNEN - 2 of 25</a:t>
            </a:r>
            <a:endParaRPr lang="en-US"/>
          </a:p>
        </p:txBody>
      </p:sp>
      <p:graphicFrame>
        <p:nvGraphicFramePr>
          <p:cNvPr id="5" name="Table Placeholder 4">
            <a:extLst>
              <a:ext uri="{FF2B5EF4-FFF2-40B4-BE49-F238E27FC236}">
                <a16:creationId xmlns:a16="http://schemas.microsoft.com/office/drawing/2014/main" id="{A8913812-8FCE-4940-8ED4-BAD58DCEDE9E}"/>
              </a:ext>
            </a:extLst>
          </p:cNvPr>
          <p:cNvGraphicFramePr>
            <a:graphicFrameLocks noGrp="1"/>
          </p:cNvGraphicFramePr>
          <p:nvPr>
            <p:ph type="tbl" sz="quarter" idx="13"/>
            <p:extLst>
              <p:ext uri="{D42A27DB-BD31-4B8C-83A1-F6EECF244321}">
                <p14:modId xmlns:p14="http://schemas.microsoft.com/office/powerpoint/2010/main" val="3950917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38788151"/>
                    </a:ext>
                  </a:extLst>
                </a:gridCol>
                <a:gridCol w="1563624">
                  <a:extLst>
                    <a:ext uri="{9D8B030D-6E8A-4147-A177-3AD203B41FA5}">
                      <a16:colId xmlns:a16="http://schemas.microsoft.com/office/drawing/2014/main" val="3975983708"/>
                    </a:ext>
                  </a:extLst>
                </a:gridCol>
                <a:gridCol w="329184">
                  <a:extLst>
                    <a:ext uri="{9D8B030D-6E8A-4147-A177-3AD203B41FA5}">
                      <a16:colId xmlns:a16="http://schemas.microsoft.com/office/drawing/2014/main" val="1132369660"/>
                    </a:ext>
                  </a:extLst>
                </a:gridCol>
                <a:gridCol w="329184">
                  <a:extLst>
                    <a:ext uri="{9D8B030D-6E8A-4147-A177-3AD203B41FA5}">
                      <a16:colId xmlns:a16="http://schemas.microsoft.com/office/drawing/2014/main" val="3329301995"/>
                    </a:ext>
                  </a:extLst>
                </a:gridCol>
                <a:gridCol w="329184">
                  <a:extLst>
                    <a:ext uri="{9D8B030D-6E8A-4147-A177-3AD203B41FA5}">
                      <a16:colId xmlns:a16="http://schemas.microsoft.com/office/drawing/2014/main" val="2932576339"/>
                    </a:ext>
                  </a:extLst>
                </a:gridCol>
                <a:gridCol w="329184">
                  <a:extLst>
                    <a:ext uri="{9D8B030D-6E8A-4147-A177-3AD203B41FA5}">
                      <a16:colId xmlns:a16="http://schemas.microsoft.com/office/drawing/2014/main" val="256656826"/>
                    </a:ext>
                  </a:extLst>
                </a:gridCol>
                <a:gridCol w="329184">
                  <a:extLst>
                    <a:ext uri="{9D8B030D-6E8A-4147-A177-3AD203B41FA5}">
                      <a16:colId xmlns:a16="http://schemas.microsoft.com/office/drawing/2014/main" val="2436507341"/>
                    </a:ext>
                  </a:extLst>
                </a:gridCol>
                <a:gridCol w="329184">
                  <a:extLst>
                    <a:ext uri="{9D8B030D-6E8A-4147-A177-3AD203B41FA5}">
                      <a16:colId xmlns:a16="http://schemas.microsoft.com/office/drawing/2014/main" val="2719429130"/>
                    </a:ext>
                  </a:extLst>
                </a:gridCol>
                <a:gridCol w="329184">
                  <a:extLst>
                    <a:ext uri="{9D8B030D-6E8A-4147-A177-3AD203B41FA5}">
                      <a16:colId xmlns:a16="http://schemas.microsoft.com/office/drawing/2014/main" val="3751312922"/>
                    </a:ext>
                  </a:extLst>
                </a:gridCol>
                <a:gridCol w="329184">
                  <a:extLst>
                    <a:ext uri="{9D8B030D-6E8A-4147-A177-3AD203B41FA5}">
                      <a16:colId xmlns:a16="http://schemas.microsoft.com/office/drawing/2014/main" val="3140929297"/>
                    </a:ext>
                  </a:extLst>
                </a:gridCol>
                <a:gridCol w="329184">
                  <a:extLst>
                    <a:ext uri="{9D8B030D-6E8A-4147-A177-3AD203B41FA5}">
                      <a16:colId xmlns:a16="http://schemas.microsoft.com/office/drawing/2014/main" val="1881447683"/>
                    </a:ext>
                  </a:extLst>
                </a:gridCol>
                <a:gridCol w="329184">
                  <a:extLst>
                    <a:ext uri="{9D8B030D-6E8A-4147-A177-3AD203B41FA5}">
                      <a16:colId xmlns:a16="http://schemas.microsoft.com/office/drawing/2014/main" val="1667711704"/>
                    </a:ext>
                  </a:extLst>
                </a:gridCol>
                <a:gridCol w="329184">
                  <a:extLst>
                    <a:ext uri="{9D8B030D-6E8A-4147-A177-3AD203B41FA5}">
                      <a16:colId xmlns:a16="http://schemas.microsoft.com/office/drawing/2014/main" val="3960971200"/>
                    </a:ext>
                  </a:extLst>
                </a:gridCol>
                <a:gridCol w="329184">
                  <a:extLst>
                    <a:ext uri="{9D8B030D-6E8A-4147-A177-3AD203B41FA5}">
                      <a16:colId xmlns:a16="http://schemas.microsoft.com/office/drawing/2014/main" val="1170746583"/>
                    </a:ext>
                  </a:extLst>
                </a:gridCol>
                <a:gridCol w="329184">
                  <a:extLst>
                    <a:ext uri="{9D8B030D-6E8A-4147-A177-3AD203B41FA5}">
                      <a16:colId xmlns:a16="http://schemas.microsoft.com/office/drawing/2014/main" val="1611426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97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- 2021-08-27 15:59:59</a:t>
                      </a:r>
                      <a:r>
                        <a:rPr kumimoji="0" lang="de-DE" sz="1000" b="0" i="0" u="none" strike="noStrike" kern="1200" cap="none" spc="0" normalizeH="0" baseline="0" noProof="0">
                          <a:ln>
                            <a:noFill/>
                          </a:ln>
                          <a:solidFill>
                            <a:prstClr val="black"/>
                          </a:solidFill>
                          <a:effectLst/>
                          <a:uLnTx/>
                          <a:uFillTx/>
                          <a:latin typeface="+mn-lt"/>
                          <a:ea typeface="+mn-ea"/>
                          <a:cs typeface="+mn-cs"/>
                        </a:rPr>
                        <a:t>
 Die Klimakrise ist längst da. Das haben wir in Deutschland in den letzten Monaten schmerzhaft zu spüren bekommen. Das ist auch das Ergebnis einer Politik von Union und SPD, die sich wegducken, die sich dieser Jahrhundert-Aufgabe nicht stellen, sondern lieber weiter machen wie bisher.
Wer wirklich Klimaschutz machen möchte, der macht den Kohleausstieg 2030 zur absoluten Priorität — und hält nicht am viel zu späten Zeitpunkt 2038 fest.
Wer wirklich Klimaschutz machen möchte, setzt alles daran, 100 Prozent Erneuerbare Energien so schnell wie möglich auszubauen und bremst nicht den Windkraftausbau im eigenen Bundesland.
Wer wirklich Klimaschutz machen möchte, das ist unsere Kanzlerkandidatin Annalena Baerbock. Das sind wir: Bündnis 90/Die Grünen. Und du hast die Wahl. Du kannst Klimaschutz wählen.
GRÜN wählen. Schon heute per Briefwahl. Oder am 26. September in deinem Wahllokal.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https://quintly-image-storage.s3.amazonaws.com/5088c7a69c596fc587907365028e10b2/b795ee8d0469475c40604674f39ec356.jpg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9.9330956446861 %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0.15063131106137 %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0.50686182518475 %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4576734"/>
                  </a:ext>
                </a:extLst>
              </a:tr>
            </a:tbl>
          </a:graphicData>
        </a:graphic>
      </p:graphicFrame>
      <p:sp>
        <p:nvSpPr>
          <p:cNvPr id="4" name="Text Placeholder 3">
            <a:extLst>
              <a:ext uri="{FF2B5EF4-FFF2-40B4-BE49-F238E27FC236}">
                <a16:creationId xmlns:a16="http://schemas.microsoft.com/office/drawing/2014/main" id="{80B46794-358F-46F6-B9F3-56F6E8AD31FD}"/>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412833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D6EA-B313-44A5-93C4-394030C09F22}"/>
              </a:ext>
            </a:extLst>
          </p:cNvPr>
          <p:cNvSpPr>
            <a:spLocks noGrp="1"/>
          </p:cNvSpPr>
          <p:nvPr>
            <p:ph type="title"/>
          </p:nvPr>
        </p:nvSpPr>
        <p:spPr/>
        <p:txBody>
          <a:bodyPr/>
          <a:lstStyle/>
          <a:p>
            <a:r>
              <a:rPr lang="de-DE"/>
              <a:t>Facebook Eigene Posts FB Partei (sortiert nach Reach) | BÜNDNIS 90/DIE GRÜNEN - 3 of 25</a:t>
            </a:r>
            <a:endParaRPr lang="en-US"/>
          </a:p>
        </p:txBody>
      </p:sp>
      <p:graphicFrame>
        <p:nvGraphicFramePr>
          <p:cNvPr id="5" name="Table Placeholder 4">
            <a:extLst>
              <a:ext uri="{FF2B5EF4-FFF2-40B4-BE49-F238E27FC236}">
                <a16:creationId xmlns:a16="http://schemas.microsoft.com/office/drawing/2014/main" id="{081D45AC-EF5D-410A-BFF3-9E5B2AC6EC2B}"/>
              </a:ext>
            </a:extLst>
          </p:cNvPr>
          <p:cNvGraphicFramePr>
            <a:graphicFrameLocks noGrp="1"/>
          </p:cNvGraphicFramePr>
          <p:nvPr>
            <p:ph type="tbl" sz="quarter" idx="13"/>
            <p:extLst>
              <p:ext uri="{D42A27DB-BD31-4B8C-83A1-F6EECF244321}">
                <p14:modId xmlns:p14="http://schemas.microsoft.com/office/powerpoint/2010/main" val="241320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8831035"/>
                    </a:ext>
                  </a:extLst>
                </a:gridCol>
                <a:gridCol w="1563624">
                  <a:extLst>
                    <a:ext uri="{9D8B030D-6E8A-4147-A177-3AD203B41FA5}">
                      <a16:colId xmlns:a16="http://schemas.microsoft.com/office/drawing/2014/main" val="2317732095"/>
                    </a:ext>
                  </a:extLst>
                </a:gridCol>
                <a:gridCol w="329184">
                  <a:extLst>
                    <a:ext uri="{9D8B030D-6E8A-4147-A177-3AD203B41FA5}">
                      <a16:colId xmlns:a16="http://schemas.microsoft.com/office/drawing/2014/main" val="454005565"/>
                    </a:ext>
                  </a:extLst>
                </a:gridCol>
                <a:gridCol w="329184">
                  <a:extLst>
                    <a:ext uri="{9D8B030D-6E8A-4147-A177-3AD203B41FA5}">
                      <a16:colId xmlns:a16="http://schemas.microsoft.com/office/drawing/2014/main" val="3405526157"/>
                    </a:ext>
                  </a:extLst>
                </a:gridCol>
                <a:gridCol w="329184">
                  <a:extLst>
                    <a:ext uri="{9D8B030D-6E8A-4147-A177-3AD203B41FA5}">
                      <a16:colId xmlns:a16="http://schemas.microsoft.com/office/drawing/2014/main" val="3834622058"/>
                    </a:ext>
                  </a:extLst>
                </a:gridCol>
                <a:gridCol w="329184">
                  <a:extLst>
                    <a:ext uri="{9D8B030D-6E8A-4147-A177-3AD203B41FA5}">
                      <a16:colId xmlns:a16="http://schemas.microsoft.com/office/drawing/2014/main" val="1220900392"/>
                    </a:ext>
                  </a:extLst>
                </a:gridCol>
                <a:gridCol w="329184">
                  <a:extLst>
                    <a:ext uri="{9D8B030D-6E8A-4147-A177-3AD203B41FA5}">
                      <a16:colId xmlns:a16="http://schemas.microsoft.com/office/drawing/2014/main" val="3239981407"/>
                    </a:ext>
                  </a:extLst>
                </a:gridCol>
                <a:gridCol w="329184">
                  <a:extLst>
                    <a:ext uri="{9D8B030D-6E8A-4147-A177-3AD203B41FA5}">
                      <a16:colId xmlns:a16="http://schemas.microsoft.com/office/drawing/2014/main" val="1601461302"/>
                    </a:ext>
                  </a:extLst>
                </a:gridCol>
                <a:gridCol w="329184">
                  <a:extLst>
                    <a:ext uri="{9D8B030D-6E8A-4147-A177-3AD203B41FA5}">
                      <a16:colId xmlns:a16="http://schemas.microsoft.com/office/drawing/2014/main" val="1696937443"/>
                    </a:ext>
                  </a:extLst>
                </a:gridCol>
                <a:gridCol w="329184">
                  <a:extLst>
                    <a:ext uri="{9D8B030D-6E8A-4147-A177-3AD203B41FA5}">
                      <a16:colId xmlns:a16="http://schemas.microsoft.com/office/drawing/2014/main" val="2156083628"/>
                    </a:ext>
                  </a:extLst>
                </a:gridCol>
                <a:gridCol w="329184">
                  <a:extLst>
                    <a:ext uri="{9D8B030D-6E8A-4147-A177-3AD203B41FA5}">
                      <a16:colId xmlns:a16="http://schemas.microsoft.com/office/drawing/2014/main" val="2038523587"/>
                    </a:ext>
                  </a:extLst>
                </a:gridCol>
                <a:gridCol w="329184">
                  <a:extLst>
                    <a:ext uri="{9D8B030D-6E8A-4147-A177-3AD203B41FA5}">
                      <a16:colId xmlns:a16="http://schemas.microsoft.com/office/drawing/2014/main" val="1436068166"/>
                    </a:ext>
                  </a:extLst>
                </a:gridCol>
                <a:gridCol w="329184">
                  <a:extLst>
                    <a:ext uri="{9D8B030D-6E8A-4147-A177-3AD203B41FA5}">
                      <a16:colId xmlns:a16="http://schemas.microsoft.com/office/drawing/2014/main" val="2233659247"/>
                    </a:ext>
                  </a:extLst>
                </a:gridCol>
                <a:gridCol w="329184">
                  <a:extLst>
                    <a:ext uri="{9D8B030D-6E8A-4147-A177-3AD203B41FA5}">
                      <a16:colId xmlns:a16="http://schemas.microsoft.com/office/drawing/2014/main" val="3496545369"/>
                    </a:ext>
                  </a:extLst>
                </a:gridCol>
                <a:gridCol w="329184">
                  <a:extLst>
                    <a:ext uri="{9D8B030D-6E8A-4147-A177-3AD203B41FA5}">
                      <a16:colId xmlns:a16="http://schemas.microsoft.com/office/drawing/2014/main" val="4185800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330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- 2021-03-08 07:54:00</a:t>
                      </a:r>
                      <a:r>
                        <a:rPr kumimoji="0" lang="de-DE" sz="1000" b="0" i="0" u="none" strike="noStrike" kern="1200" cap="none" spc="0" normalizeH="0" baseline="0" noProof="0">
                          <a:ln>
                            <a:noFill/>
                          </a:ln>
                          <a:solidFill>
                            <a:prstClr val="black"/>
                          </a:solidFill>
                          <a:effectLst/>
                          <a:uLnTx/>
                          <a:uFillTx/>
                          <a:latin typeface="+mn-lt"/>
                          <a:ea typeface="+mn-ea"/>
                          <a:cs typeface="+mn-cs"/>
                        </a:rPr>
                        <a:t>
 Es ist Zeit für eine Regierung, die mit Gleichberechtigung Ernst macht. Jetzt, sofort, immer!
Wir setzen uns ein für:
• gleichen Lohn für gleichwertige Arbeit
• Frauenquote
• bessere Bezahlung für Care-Berufe
• Steuergutschrift für Alleinerziehende
• gute Kinderbetreuung
• legale, sichere, kostenfreie Schwangerschaftsabbrüche 
• bessere Finanzierung für Frauenhäuser
• mehr Frauen in die Parlamente
👉 Teile unser Video zum Internationalen Frauentag!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https://quintly-image-storage.s3.amazonaws.com/5088c7a69c596fc587907365028e10b2/b1a42335d7fe848a558df0f8afbd99e9.jpg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11.516925489883 %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0.059658808999753 %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0.56179708114196 %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7299102"/>
                  </a:ext>
                </a:extLst>
              </a:tr>
            </a:tbl>
          </a:graphicData>
        </a:graphic>
      </p:graphicFrame>
      <p:sp>
        <p:nvSpPr>
          <p:cNvPr id="4" name="Text Placeholder 3">
            <a:extLst>
              <a:ext uri="{FF2B5EF4-FFF2-40B4-BE49-F238E27FC236}">
                <a16:creationId xmlns:a16="http://schemas.microsoft.com/office/drawing/2014/main" id="{C0E7EA40-9A17-45ED-940E-9ECF13956DDE}"/>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424943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C585-F8AF-4522-9C30-11710597E407}"/>
              </a:ext>
            </a:extLst>
          </p:cNvPr>
          <p:cNvSpPr>
            <a:spLocks noGrp="1"/>
          </p:cNvSpPr>
          <p:nvPr>
            <p:ph type="title"/>
          </p:nvPr>
        </p:nvSpPr>
        <p:spPr/>
        <p:txBody>
          <a:bodyPr/>
          <a:lstStyle/>
          <a:p>
            <a:r>
              <a:rPr lang="de-DE"/>
              <a:t>Facebook Eigene Posts FB Partei (sortiert nach Reach) | BÜNDNIS 90/DIE GRÜNEN - 4 of 25</a:t>
            </a:r>
            <a:endParaRPr lang="en-US"/>
          </a:p>
        </p:txBody>
      </p:sp>
      <p:graphicFrame>
        <p:nvGraphicFramePr>
          <p:cNvPr id="5" name="Table Placeholder 4">
            <a:extLst>
              <a:ext uri="{FF2B5EF4-FFF2-40B4-BE49-F238E27FC236}">
                <a16:creationId xmlns:a16="http://schemas.microsoft.com/office/drawing/2014/main" id="{7504CDEC-2668-448B-B434-26DB646142CD}"/>
              </a:ext>
            </a:extLst>
          </p:cNvPr>
          <p:cNvGraphicFramePr>
            <a:graphicFrameLocks noGrp="1"/>
          </p:cNvGraphicFramePr>
          <p:nvPr>
            <p:ph type="tbl" sz="quarter" idx="13"/>
            <p:extLst>
              <p:ext uri="{D42A27DB-BD31-4B8C-83A1-F6EECF244321}">
                <p14:modId xmlns:p14="http://schemas.microsoft.com/office/powerpoint/2010/main" val="150656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34704887"/>
                    </a:ext>
                  </a:extLst>
                </a:gridCol>
                <a:gridCol w="1563624">
                  <a:extLst>
                    <a:ext uri="{9D8B030D-6E8A-4147-A177-3AD203B41FA5}">
                      <a16:colId xmlns:a16="http://schemas.microsoft.com/office/drawing/2014/main" val="2430832647"/>
                    </a:ext>
                  </a:extLst>
                </a:gridCol>
                <a:gridCol w="329184">
                  <a:extLst>
                    <a:ext uri="{9D8B030D-6E8A-4147-A177-3AD203B41FA5}">
                      <a16:colId xmlns:a16="http://schemas.microsoft.com/office/drawing/2014/main" val="27027087"/>
                    </a:ext>
                  </a:extLst>
                </a:gridCol>
                <a:gridCol w="329184">
                  <a:extLst>
                    <a:ext uri="{9D8B030D-6E8A-4147-A177-3AD203B41FA5}">
                      <a16:colId xmlns:a16="http://schemas.microsoft.com/office/drawing/2014/main" val="3082590024"/>
                    </a:ext>
                  </a:extLst>
                </a:gridCol>
                <a:gridCol w="329184">
                  <a:extLst>
                    <a:ext uri="{9D8B030D-6E8A-4147-A177-3AD203B41FA5}">
                      <a16:colId xmlns:a16="http://schemas.microsoft.com/office/drawing/2014/main" val="141819540"/>
                    </a:ext>
                  </a:extLst>
                </a:gridCol>
                <a:gridCol w="329184">
                  <a:extLst>
                    <a:ext uri="{9D8B030D-6E8A-4147-A177-3AD203B41FA5}">
                      <a16:colId xmlns:a16="http://schemas.microsoft.com/office/drawing/2014/main" val="2751801199"/>
                    </a:ext>
                  </a:extLst>
                </a:gridCol>
                <a:gridCol w="329184">
                  <a:extLst>
                    <a:ext uri="{9D8B030D-6E8A-4147-A177-3AD203B41FA5}">
                      <a16:colId xmlns:a16="http://schemas.microsoft.com/office/drawing/2014/main" val="3841846512"/>
                    </a:ext>
                  </a:extLst>
                </a:gridCol>
                <a:gridCol w="329184">
                  <a:extLst>
                    <a:ext uri="{9D8B030D-6E8A-4147-A177-3AD203B41FA5}">
                      <a16:colId xmlns:a16="http://schemas.microsoft.com/office/drawing/2014/main" val="3996799773"/>
                    </a:ext>
                  </a:extLst>
                </a:gridCol>
                <a:gridCol w="329184">
                  <a:extLst>
                    <a:ext uri="{9D8B030D-6E8A-4147-A177-3AD203B41FA5}">
                      <a16:colId xmlns:a16="http://schemas.microsoft.com/office/drawing/2014/main" val="3078642390"/>
                    </a:ext>
                  </a:extLst>
                </a:gridCol>
                <a:gridCol w="329184">
                  <a:extLst>
                    <a:ext uri="{9D8B030D-6E8A-4147-A177-3AD203B41FA5}">
                      <a16:colId xmlns:a16="http://schemas.microsoft.com/office/drawing/2014/main" val="101937267"/>
                    </a:ext>
                  </a:extLst>
                </a:gridCol>
                <a:gridCol w="329184">
                  <a:extLst>
                    <a:ext uri="{9D8B030D-6E8A-4147-A177-3AD203B41FA5}">
                      <a16:colId xmlns:a16="http://schemas.microsoft.com/office/drawing/2014/main" val="1227865160"/>
                    </a:ext>
                  </a:extLst>
                </a:gridCol>
                <a:gridCol w="329184">
                  <a:extLst>
                    <a:ext uri="{9D8B030D-6E8A-4147-A177-3AD203B41FA5}">
                      <a16:colId xmlns:a16="http://schemas.microsoft.com/office/drawing/2014/main" val="565185016"/>
                    </a:ext>
                  </a:extLst>
                </a:gridCol>
                <a:gridCol w="329184">
                  <a:extLst>
                    <a:ext uri="{9D8B030D-6E8A-4147-A177-3AD203B41FA5}">
                      <a16:colId xmlns:a16="http://schemas.microsoft.com/office/drawing/2014/main" val="2285521737"/>
                    </a:ext>
                  </a:extLst>
                </a:gridCol>
                <a:gridCol w="329184">
                  <a:extLst>
                    <a:ext uri="{9D8B030D-6E8A-4147-A177-3AD203B41FA5}">
                      <a16:colId xmlns:a16="http://schemas.microsoft.com/office/drawing/2014/main" val="1098887322"/>
                    </a:ext>
                  </a:extLst>
                </a:gridCol>
                <a:gridCol w="329184">
                  <a:extLst>
                    <a:ext uri="{9D8B030D-6E8A-4147-A177-3AD203B41FA5}">
                      <a16:colId xmlns:a16="http://schemas.microsoft.com/office/drawing/2014/main" val="256480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095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- 2021-06-11 19:10:12</a:t>
                      </a:r>
                      <a:r>
                        <a:rPr kumimoji="0" lang="de-DE" sz="1000" b="0" i="0" u="none" strike="noStrike" kern="1200" cap="none" spc="0" normalizeH="0" baseline="0" noProof="0">
                          <a:ln>
                            <a:noFill/>
                          </a:ln>
                          <a:solidFill>
                            <a:prstClr val="black"/>
                          </a:solidFill>
                          <a:effectLst/>
                          <a:uLnTx/>
                          <a:uFillTx/>
                          <a:latin typeface="+mn-lt"/>
                          <a:ea typeface="+mn-ea"/>
                          <a:cs typeface="+mn-cs"/>
                        </a:rPr>
                        <a:t>
 Damit wir und nachfolgende Generationen in Zukunft selbstbestimmt und frei leben können, braucht es Veränderungen. Diese wollen wir gemeinsam mit der Gesellschaft angehen. Gemeinsam schaffen wir klimagerechten Wohlstand – als Grundlage für eine lebenswerte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https://quintly-image-storage.s3.amazonaws.com/5088c7a69c596fc587907365028e10b2/c39730e2afcef4b962981f308e2b8a58.jpg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18.046821765794 %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0.40319309759965 %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1.1682828804248 %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2132741"/>
                  </a:ext>
                </a:extLst>
              </a:tr>
            </a:tbl>
          </a:graphicData>
        </a:graphic>
      </p:graphicFrame>
      <p:sp>
        <p:nvSpPr>
          <p:cNvPr id="4" name="Text Placeholder 3">
            <a:extLst>
              <a:ext uri="{FF2B5EF4-FFF2-40B4-BE49-F238E27FC236}">
                <a16:creationId xmlns:a16="http://schemas.microsoft.com/office/drawing/2014/main" id="{7C953B2C-24D9-42E2-B4BC-4E937292C761}"/>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71044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9029F-5C50-4E88-BADC-825C25EFAA2C}"/>
              </a:ext>
            </a:extLst>
          </p:cNvPr>
          <p:cNvSpPr>
            <a:spLocks noGrp="1"/>
          </p:cNvSpPr>
          <p:nvPr>
            <p:ph type="title"/>
          </p:nvPr>
        </p:nvSpPr>
        <p:spPr/>
        <p:txBody>
          <a:bodyPr/>
          <a:lstStyle/>
          <a:p>
            <a:r>
              <a:rPr lang="de-DE"/>
              <a:t>Facebook Eigene Posts FB Partei (sortiert nach Reach) | BÜNDNIS 90/DIE GRÜNEN - 5 of 25</a:t>
            </a:r>
            <a:endParaRPr lang="en-US"/>
          </a:p>
        </p:txBody>
      </p:sp>
      <p:graphicFrame>
        <p:nvGraphicFramePr>
          <p:cNvPr id="5" name="Table Placeholder 4">
            <a:extLst>
              <a:ext uri="{FF2B5EF4-FFF2-40B4-BE49-F238E27FC236}">
                <a16:creationId xmlns:a16="http://schemas.microsoft.com/office/drawing/2014/main" id="{99AE4E84-DBB5-4373-84F8-255CCF6096C0}"/>
              </a:ext>
            </a:extLst>
          </p:cNvPr>
          <p:cNvGraphicFramePr>
            <a:graphicFrameLocks noGrp="1"/>
          </p:cNvGraphicFramePr>
          <p:nvPr>
            <p:ph type="tbl" sz="quarter" idx="13"/>
            <p:extLst>
              <p:ext uri="{D42A27DB-BD31-4B8C-83A1-F6EECF244321}">
                <p14:modId xmlns:p14="http://schemas.microsoft.com/office/powerpoint/2010/main" val="2029202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50202079"/>
                    </a:ext>
                  </a:extLst>
                </a:gridCol>
                <a:gridCol w="1563624">
                  <a:extLst>
                    <a:ext uri="{9D8B030D-6E8A-4147-A177-3AD203B41FA5}">
                      <a16:colId xmlns:a16="http://schemas.microsoft.com/office/drawing/2014/main" val="3589065409"/>
                    </a:ext>
                  </a:extLst>
                </a:gridCol>
                <a:gridCol w="329184">
                  <a:extLst>
                    <a:ext uri="{9D8B030D-6E8A-4147-A177-3AD203B41FA5}">
                      <a16:colId xmlns:a16="http://schemas.microsoft.com/office/drawing/2014/main" val="2617565081"/>
                    </a:ext>
                  </a:extLst>
                </a:gridCol>
                <a:gridCol w="329184">
                  <a:extLst>
                    <a:ext uri="{9D8B030D-6E8A-4147-A177-3AD203B41FA5}">
                      <a16:colId xmlns:a16="http://schemas.microsoft.com/office/drawing/2014/main" val="1833518869"/>
                    </a:ext>
                  </a:extLst>
                </a:gridCol>
                <a:gridCol w="329184">
                  <a:extLst>
                    <a:ext uri="{9D8B030D-6E8A-4147-A177-3AD203B41FA5}">
                      <a16:colId xmlns:a16="http://schemas.microsoft.com/office/drawing/2014/main" val="4040303558"/>
                    </a:ext>
                  </a:extLst>
                </a:gridCol>
                <a:gridCol w="329184">
                  <a:extLst>
                    <a:ext uri="{9D8B030D-6E8A-4147-A177-3AD203B41FA5}">
                      <a16:colId xmlns:a16="http://schemas.microsoft.com/office/drawing/2014/main" val="2413065754"/>
                    </a:ext>
                  </a:extLst>
                </a:gridCol>
                <a:gridCol w="329184">
                  <a:extLst>
                    <a:ext uri="{9D8B030D-6E8A-4147-A177-3AD203B41FA5}">
                      <a16:colId xmlns:a16="http://schemas.microsoft.com/office/drawing/2014/main" val="3084575236"/>
                    </a:ext>
                  </a:extLst>
                </a:gridCol>
                <a:gridCol w="329184">
                  <a:extLst>
                    <a:ext uri="{9D8B030D-6E8A-4147-A177-3AD203B41FA5}">
                      <a16:colId xmlns:a16="http://schemas.microsoft.com/office/drawing/2014/main" val="2371438827"/>
                    </a:ext>
                  </a:extLst>
                </a:gridCol>
                <a:gridCol w="329184">
                  <a:extLst>
                    <a:ext uri="{9D8B030D-6E8A-4147-A177-3AD203B41FA5}">
                      <a16:colId xmlns:a16="http://schemas.microsoft.com/office/drawing/2014/main" val="3301644972"/>
                    </a:ext>
                  </a:extLst>
                </a:gridCol>
                <a:gridCol w="329184">
                  <a:extLst>
                    <a:ext uri="{9D8B030D-6E8A-4147-A177-3AD203B41FA5}">
                      <a16:colId xmlns:a16="http://schemas.microsoft.com/office/drawing/2014/main" val="3449607228"/>
                    </a:ext>
                  </a:extLst>
                </a:gridCol>
                <a:gridCol w="329184">
                  <a:extLst>
                    <a:ext uri="{9D8B030D-6E8A-4147-A177-3AD203B41FA5}">
                      <a16:colId xmlns:a16="http://schemas.microsoft.com/office/drawing/2014/main" val="3641179842"/>
                    </a:ext>
                  </a:extLst>
                </a:gridCol>
                <a:gridCol w="329184">
                  <a:extLst>
                    <a:ext uri="{9D8B030D-6E8A-4147-A177-3AD203B41FA5}">
                      <a16:colId xmlns:a16="http://schemas.microsoft.com/office/drawing/2014/main" val="3126271067"/>
                    </a:ext>
                  </a:extLst>
                </a:gridCol>
                <a:gridCol w="329184">
                  <a:extLst>
                    <a:ext uri="{9D8B030D-6E8A-4147-A177-3AD203B41FA5}">
                      <a16:colId xmlns:a16="http://schemas.microsoft.com/office/drawing/2014/main" val="3363746198"/>
                    </a:ext>
                  </a:extLst>
                </a:gridCol>
                <a:gridCol w="329184">
                  <a:extLst>
                    <a:ext uri="{9D8B030D-6E8A-4147-A177-3AD203B41FA5}">
                      <a16:colId xmlns:a16="http://schemas.microsoft.com/office/drawing/2014/main" val="1178798364"/>
                    </a:ext>
                  </a:extLst>
                </a:gridCol>
                <a:gridCol w="329184">
                  <a:extLst>
                    <a:ext uri="{9D8B030D-6E8A-4147-A177-3AD203B41FA5}">
                      <a16:colId xmlns:a16="http://schemas.microsoft.com/office/drawing/2014/main" val="1872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037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- 2021-06-12 17:11:51</a:t>
                      </a:r>
                      <a:r>
                        <a:rPr kumimoji="0" lang="de-DE" sz="1000" b="0" i="0" u="none" strike="noStrike" kern="1200" cap="none" spc="0" normalizeH="0" baseline="0" noProof="0">
                          <a:ln>
                            <a:noFill/>
                          </a:ln>
                          <a:solidFill>
                            <a:prstClr val="black"/>
                          </a:solidFill>
                          <a:effectLst/>
                          <a:uLnTx/>
                          <a:uFillTx/>
                          <a:latin typeface="+mn-lt"/>
                          <a:ea typeface="+mn-ea"/>
                          <a:cs typeface="+mn-cs"/>
                        </a:rPr>
                        <a:t>
 Jetzt ist der Moment, dieses Land zu erneuern. Dinge werden sich verändern. Wir können und wollen diese Veränderungen in die Hand nehmen. „Eine Politik, die sich darauf beschränkt, den Status Quo zu verwalten, bringt keine Sicherheit“, hat unsere Kanzlerkandidatin Annalena Baerbock auf unserem Parteitag #dBDK21 gesagt. „Nur Veränderung schafft Halt. Dafür will ich Verantwortung übernehmen.“
Wir sind bereit. Bereit, weil ihr es seid.
Wir haben den Anspruch, dieses Land mutig, entschlossen und mit neuem Schwung aus der Krise in dieses entscheidende Jahrzehnt zu führen. Mit unserem Wahlprogramm legen wir konkrete Vorschläge vor, wie das gehen kann.
👉 Wir schaffen klimagerechten Wohlstand – als Grundlage für eine lebenswerte Zukunft. 
👉 Wir sorgen für ein gutes Leben – auf dem Land und in der Stadt. 
👉 Für uns stehen Familien und Kinder im Mittelpunkt. 
👉 Wir bringen die soziale Sicherung auf die Höhe der 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https://quintly-image-storage.s3.amazonaws.com/5088c7a69c596fc587907365028e10b2/5b0d9d439048cfc6b27f3e1e32605457.jpg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19.162259340531 %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0.50600531585363 %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1.8415635804073 %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7929349"/>
                  </a:ext>
                </a:extLst>
              </a:tr>
            </a:tbl>
          </a:graphicData>
        </a:graphic>
      </p:graphicFrame>
      <p:sp>
        <p:nvSpPr>
          <p:cNvPr id="4" name="Text Placeholder 3">
            <a:extLst>
              <a:ext uri="{FF2B5EF4-FFF2-40B4-BE49-F238E27FC236}">
                <a16:creationId xmlns:a16="http://schemas.microsoft.com/office/drawing/2014/main" id="{6A1E6B64-BEEB-4363-B4AE-DEDC2DCE8CFB}"/>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676109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D3744-416E-466B-94E7-A99D5BA32D65}"/>
              </a:ext>
            </a:extLst>
          </p:cNvPr>
          <p:cNvSpPr>
            <a:spLocks noGrp="1"/>
          </p:cNvSpPr>
          <p:nvPr>
            <p:ph type="title"/>
          </p:nvPr>
        </p:nvSpPr>
        <p:spPr/>
        <p:txBody>
          <a:bodyPr/>
          <a:lstStyle/>
          <a:p>
            <a:r>
              <a:rPr lang="de-DE"/>
              <a:t>Facebook Eigene Posts FB Partei (sortiert nach Reach) | BÜNDNIS 90/DIE GRÜNEN - 6 of 25</a:t>
            </a:r>
            <a:endParaRPr lang="en-US"/>
          </a:p>
        </p:txBody>
      </p:sp>
      <p:graphicFrame>
        <p:nvGraphicFramePr>
          <p:cNvPr id="5" name="Table Placeholder 4">
            <a:extLst>
              <a:ext uri="{FF2B5EF4-FFF2-40B4-BE49-F238E27FC236}">
                <a16:creationId xmlns:a16="http://schemas.microsoft.com/office/drawing/2014/main" id="{6073BF4B-258B-4111-BDB2-B8D338FB2BA2}"/>
              </a:ext>
            </a:extLst>
          </p:cNvPr>
          <p:cNvGraphicFramePr>
            <a:graphicFrameLocks noGrp="1"/>
          </p:cNvGraphicFramePr>
          <p:nvPr>
            <p:ph type="tbl" sz="quarter" idx="13"/>
            <p:extLst>
              <p:ext uri="{D42A27DB-BD31-4B8C-83A1-F6EECF244321}">
                <p14:modId xmlns:p14="http://schemas.microsoft.com/office/powerpoint/2010/main" val="183151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8662386"/>
                    </a:ext>
                  </a:extLst>
                </a:gridCol>
                <a:gridCol w="1563624">
                  <a:extLst>
                    <a:ext uri="{9D8B030D-6E8A-4147-A177-3AD203B41FA5}">
                      <a16:colId xmlns:a16="http://schemas.microsoft.com/office/drawing/2014/main" val="2319880646"/>
                    </a:ext>
                  </a:extLst>
                </a:gridCol>
                <a:gridCol w="329184">
                  <a:extLst>
                    <a:ext uri="{9D8B030D-6E8A-4147-A177-3AD203B41FA5}">
                      <a16:colId xmlns:a16="http://schemas.microsoft.com/office/drawing/2014/main" val="1420858030"/>
                    </a:ext>
                  </a:extLst>
                </a:gridCol>
                <a:gridCol w="329184">
                  <a:extLst>
                    <a:ext uri="{9D8B030D-6E8A-4147-A177-3AD203B41FA5}">
                      <a16:colId xmlns:a16="http://schemas.microsoft.com/office/drawing/2014/main" val="2386559400"/>
                    </a:ext>
                  </a:extLst>
                </a:gridCol>
                <a:gridCol w="329184">
                  <a:extLst>
                    <a:ext uri="{9D8B030D-6E8A-4147-A177-3AD203B41FA5}">
                      <a16:colId xmlns:a16="http://schemas.microsoft.com/office/drawing/2014/main" val="2208434951"/>
                    </a:ext>
                  </a:extLst>
                </a:gridCol>
                <a:gridCol w="329184">
                  <a:extLst>
                    <a:ext uri="{9D8B030D-6E8A-4147-A177-3AD203B41FA5}">
                      <a16:colId xmlns:a16="http://schemas.microsoft.com/office/drawing/2014/main" val="200834406"/>
                    </a:ext>
                  </a:extLst>
                </a:gridCol>
                <a:gridCol w="329184">
                  <a:extLst>
                    <a:ext uri="{9D8B030D-6E8A-4147-A177-3AD203B41FA5}">
                      <a16:colId xmlns:a16="http://schemas.microsoft.com/office/drawing/2014/main" val="1817649042"/>
                    </a:ext>
                  </a:extLst>
                </a:gridCol>
                <a:gridCol w="329184">
                  <a:extLst>
                    <a:ext uri="{9D8B030D-6E8A-4147-A177-3AD203B41FA5}">
                      <a16:colId xmlns:a16="http://schemas.microsoft.com/office/drawing/2014/main" val="86344312"/>
                    </a:ext>
                  </a:extLst>
                </a:gridCol>
                <a:gridCol w="329184">
                  <a:extLst>
                    <a:ext uri="{9D8B030D-6E8A-4147-A177-3AD203B41FA5}">
                      <a16:colId xmlns:a16="http://schemas.microsoft.com/office/drawing/2014/main" val="3866910808"/>
                    </a:ext>
                  </a:extLst>
                </a:gridCol>
                <a:gridCol w="329184">
                  <a:extLst>
                    <a:ext uri="{9D8B030D-6E8A-4147-A177-3AD203B41FA5}">
                      <a16:colId xmlns:a16="http://schemas.microsoft.com/office/drawing/2014/main" val="3085329963"/>
                    </a:ext>
                  </a:extLst>
                </a:gridCol>
                <a:gridCol w="329184">
                  <a:extLst>
                    <a:ext uri="{9D8B030D-6E8A-4147-A177-3AD203B41FA5}">
                      <a16:colId xmlns:a16="http://schemas.microsoft.com/office/drawing/2014/main" val="699149312"/>
                    </a:ext>
                  </a:extLst>
                </a:gridCol>
                <a:gridCol w="329184">
                  <a:extLst>
                    <a:ext uri="{9D8B030D-6E8A-4147-A177-3AD203B41FA5}">
                      <a16:colId xmlns:a16="http://schemas.microsoft.com/office/drawing/2014/main" val="3899195076"/>
                    </a:ext>
                  </a:extLst>
                </a:gridCol>
                <a:gridCol w="329184">
                  <a:extLst>
                    <a:ext uri="{9D8B030D-6E8A-4147-A177-3AD203B41FA5}">
                      <a16:colId xmlns:a16="http://schemas.microsoft.com/office/drawing/2014/main" val="1484001583"/>
                    </a:ext>
                  </a:extLst>
                </a:gridCol>
                <a:gridCol w="329184">
                  <a:extLst>
                    <a:ext uri="{9D8B030D-6E8A-4147-A177-3AD203B41FA5}">
                      <a16:colId xmlns:a16="http://schemas.microsoft.com/office/drawing/2014/main" val="1940188595"/>
                    </a:ext>
                  </a:extLst>
                </a:gridCol>
                <a:gridCol w="329184">
                  <a:extLst>
                    <a:ext uri="{9D8B030D-6E8A-4147-A177-3AD203B41FA5}">
                      <a16:colId xmlns:a16="http://schemas.microsoft.com/office/drawing/2014/main" val="226070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210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- 2021-06-11 20:57:26</a:t>
                      </a:r>
                      <a:r>
                        <a:rPr kumimoji="0" lang="de-DE" sz="1000" b="0" i="0" u="none" strike="noStrike" kern="1200" cap="none" spc="0" normalizeH="0" baseline="0" noProof="0">
                          <a:ln>
                            <a:noFill/>
                          </a:ln>
                          <a:solidFill>
                            <a:prstClr val="black"/>
                          </a:solidFill>
                          <a:effectLst/>
                          <a:uLnTx/>
                          <a:uFillTx/>
                          <a:latin typeface="+mn-lt"/>
                          <a:ea typeface="+mn-ea"/>
                          <a:cs typeface="+mn-cs"/>
                        </a:rPr>
                        <a:t>
 Wir werden niemals aufhören, für Veränderungen für die Breite der Gesellschaft zu streiten. Denn Veränderung ist nur möglich mit der Mehrheit der Menschen in Deutschland. "Ein Jahrzehnt der Investitionen, das den klimagerechten Wohlstand und die Freiheit und Demokratie wahrt, das müssen wir auf den Weg bringen“, sagt Robert Habeck. Wir machen das. Denn wir sind bereit. Bereit, weil ihr es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https://quintly-image-storage.s3.amazonaws.com/5088c7a69c596fc587907365028e10b2/0a6c2c7fa21226ae34dd959026dc8044.jpg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8.8893215224375 %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0.16246638626491 %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0.52876990967386 %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8248925"/>
                  </a:ext>
                </a:extLst>
              </a:tr>
            </a:tbl>
          </a:graphicData>
        </a:graphic>
      </p:graphicFrame>
      <p:sp>
        <p:nvSpPr>
          <p:cNvPr id="4" name="Text Placeholder 3">
            <a:extLst>
              <a:ext uri="{FF2B5EF4-FFF2-40B4-BE49-F238E27FC236}">
                <a16:creationId xmlns:a16="http://schemas.microsoft.com/office/drawing/2014/main" id="{5B21730D-FB50-4E63-A222-30B758424BA3}"/>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212942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4255B-CF17-4871-AAE1-7B931ADAC109}"/>
              </a:ext>
            </a:extLst>
          </p:cNvPr>
          <p:cNvSpPr>
            <a:spLocks noGrp="1"/>
          </p:cNvSpPr>
          <p:nvPr>
            <p:ph type="title"/>
          </p:nvPr>
        </p:nvSpPr>
        <p:spPr/>
        <p:txBody>
          <a:bodyPr/>
          <a:lstStyle/>
          <a:p>
            <a:r>
              <a:rPr lang="de-DE"/>
              <a:t>Facebook Eigene Posts FB Partei (sortiert nach Reach) | BÜNDNIS 90/DIE GRÜNEN - 7 of 25</a:t>
            </a:r>
            <a:endParaRPr lang="en-US"/>
          </a:p>
        </p:txBody>
      </p:sp>
      <p:graphicFrame>
        <p:nvGraphicFramePr>
          <p:cNvPr id="5" name="Table Placeholder 4">
            <a:extLst>
              <a:ext uri="{FF2B5EF4-FFF2-40B4-BE49-F238E27FC236}">
                <a16:creationId xmlns:a16="http://schemas.microsoft.com/office/drawing/2014/main" id="{62E92634-1E9A-4602-9D02-A21FF8822FB8}"/>
              </a:ext>
            </a:extLst>
          </p:cNvPr>
          <p:cNvGraphicFramePr>
            <a:graphicFrameLocks noGrp="1"/>
          </p:cNvGraphicFramePr>
          <p:nvPr>
            <p:ph type="tbl" sz="quarter" idx="13"/>
            <p:extLst>
              <p:ext uri="{D42A27DB-BD31-4B8C-83A1-F6EECF244321}">
                <p14:modId xmlns:p14="http://schemas.microsoft.com/office/powerpoint/2010/main" val="33338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08965298"/>
                    </a:ext>
                  </a:extLst>
                </a:gridCol>
                <a:gridCol w="1563624">
                  <a:extLst>
                    <a:ext uri="{9D8B030D-6E8A-4147-A177-3AD203B41FA5}">
                      <a16:colId xmlns:a16="http://schemas.microsoft.com/office/drawing/2014/main" val="2248883841"/>
                    </a:ext>
                  </a:extLst>
                </a:gridCol>
                <a:gridCol w="329184">
                  <a:extLst>
                    <a:ext uri="{9D8B030D-6E8A-4147-A177-3AD203B41FA5}">
                      <a16:colId xmlns:a16="http://schemas.microsoft.com/office/drawing/2014/main" val="1527361493"/>
                    </a:ext>
                  </a:extLst>
                </a:gridCol>
                <a:gridCol w="329184">
                  <a:extLst>
                    <a:ext uri="{9D8B030D-6E8A-4147-A177-3AD203B41FA5}">
                      <a16:colId xmlns:a16="http://schemas.microsoft.com/office/drawing/2014/main" val="3081459621"/>
                    </a:ext>
                  </a:extLst>
                </a:gridCol>
                <a:gridCol w="329184">
                  <a:extLst>
                    <a:ext uri="{9D8B030D-6E8A-4147-A177-3AD203B41FA5}">
                      <a16:colId xmlns:a16="http://schemas.microsoft.com/office/drawing/2014/main" val="3876786099"/>
                    </a:ext>
                  </a:extLst>
                </a:gridCol>
                <a:gridCol w="329184">
                  <a:extLst>
                    <a:ext uri="{9D8B030D-6E8A-4147-A177-3AD203B41FA5}">
                      <a16:colId xmlns:a16="http://schemas.microsoft.com/office/drawing/2014/main" val="1803093325"/>
                    </a:ext>
                  </a:extLst>
                </a:gridCol>
                <a:gridCol w="329184">
                  <a:extLst>
                    <a:ext uri="{9D8B030D-6E8A-4147-A177-3AD203B41FA5}">
                      <a16:colId xmlns:a16="http://schemas.microsoft.com/office/drawing/2014/main" val="810009790"/>
                    </a:ext>
                  </a:extLst>
                </a:gridCol>
                <a:gridCol w="329184">
                  <a:extLst>
                    <a:ext uri="{9D8B030D-6E8A-4147-A177-3AD203B41FA5}">
                      <a16:colId xmlns:a16="http://schemas.microsoft.com/office/drawing/2014/main" val="2145383433"/>
                    </a:ext>
                  </a:extLst>
                </a:gridCol>
                <a:gridCol w="329184">
                  <a:extLst>
                    <a:ext uri="{9D8B030D-6E8A-4147-A177-3AD203B41FA5}">
                      <a16:colId xmlns:a16="http://schemas.microsoft.com/office/drawing/2014/main" val="1605403404"/>
                    </a:ext>
                  </a:extLst>
                </a:gridCol>
                <a:gridCol w="329184">
                  <a:extLst>
                    <a:ext uri="{9D8B030D-6E8A-4147-A177-3AD203B41FA5}">
                      <a16:colId xmlns:a16="http://schemas.microsoft.com/office/drawing/2014/main" val="270195407"/>
                    </a:ext>
                  </a:extLst>
                </a:gridCol>
                <a:gridCol w="329184">
                  <a:extLst>
                    <a:ext uri="{9D8B030D-6E8A-4147-A177-3AD203B41FA5}">
                      <a16:colId xmlns:a16="http://schemas.microsoft.com/office/drawing/2014/main" val="2578962041"/>
                    </a:ext>
                  </a:extLst>
                </a:gridCol>
                <a:gridCol w="329184">
                  <a:extLst>
                    <a:ext uri="{9D8B030D-6E8A-4147-A177-3AD203B41FA5}">
                      <a16:colId xmlns:a16="http://schemas.microsoft.com/office/drawing/2014/main" val="2210371058"/>
                    </a:ext>
                  </a:extLst>
                </a:gridCol>
                <a:gridCol w="329184">
                  <a:extLst>
                    <a:ext uri="{9D8B030D-6E8A-4147-A177-3AD203B41FA5}">
                      <a16:colId xmlns:a16="http://schemas.microsoft.com/office/drawing/2014/main" val="514783834"/>
                    </a:ext>
                  </a:extLst>
                </a:gridCol>
                <a:gridCol w="329184">
                  <a:extLst>
                    <a:ext uri="{9D8B030D-6E8A-4147-A177-3AD203B41FA5}">
                      <a16:colId xmlns:a16="http://schemas.microsoft.com/office/drawing/2014/main" val="688593056"/>
                    </a:ext>
                  </a:extLst>
                </a:gridCol>
                <a:gridCol w="329184">
                  <a:extLst>
                    <a:ext uri="{9D8B030D-6E8A-4147-A177-3AD203B41FA5}">
                      <a16:colId xmlns:a16="http://schemas.microsoft.com/office/drawing/2014/main" val="538085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09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- 2021-06-12 20:46:00</a:t>
                      </a:r>
                      <a:r>
                        <a:rPr kumimoji="0" lang="de-DE" sz="1000" b="0" i="0" u="none" strike="noStrike" kern="1200" cap="none" spc="0" normalizeH="0" baseline="0" noProof="0">
                          <a:ln>
                            <a:noFill/>
                          </a:ln>
                          <a:solidFill>
                            <a:prstClr val="black"/>
                          </a:solidFill>
                          <a:effectLst/>
                          <a:uLnTx/>
                          <a:uFillTx/>
                          <a:latin typeface="+mn-lt"/>
                          <a:ea typeface="+mn-ea"/>
                          <a:cs typeface="+mn-cs"/>
                        </a:rPr>
                        <a:t>
 Annalena Baerbock hat in ihrer Rede auf unserem Parteitag unmissverständlich festgestellt: Sie steht dafür ein, dass die nächste Regierung Kinder und Jugendliche in den Mittelpunkt der Politik rückt.
Eine wichtige Baustelle dabei: Kinderarmut. Wir wollen Familien stärken mit einer einfachen und gerechten Kinder- und Familienförderung: der Kindergrundsicherung. Diese Kindergrundsicherung käme allen Kindern und Jugendlichen zugute, besonders aber denjenigen aus Familien, die von Hartz IV leben müssen.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https://quintly-image-storage.s3.amazonaws.com/5088c7a69c596fc587907365028e10b2/dab4d6ef4678570e5f3788ef4a05fee1.jpg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9.1043113137319 %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0.20024000564719 %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0.55013059130803 %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2912344"/>
                  </a:ext>
                </a:extLst>
              </a:tr>
            </a:tbl>
          </a:graphicData>
        </a:graphic>
      </p:graphicFrame>
      <p:sp>
        <p:nvSpPr>
          <p:cNvPr id="4" name="Text Placeholder 3">
            <a:extLst>
              <a:ext uri="{FF2B5EF4-FFF2-40B4-BE49-F238E27FC236}">
                <a16:creationId xmlns:a16="http://schemas.microsoft.com/office/drawing/2014/main" id="{067C8210-EF15-475E-975C-6138210DCA23}"/>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233563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D9972-2108-4059-8722-429C69C856F8}"/>
              </a:ext>
            </a:extLst>
          </p:cNvPr>
          <p:cNvSpPr>
            <a:spLocks noGrp="1"/>
          </p:cNvSpPr>
          <p:nvPr>
            <p:ph type="title"/>
          </p:nvPr>
        </p:nvSpPr>
        <p:spPr/>
        <p:txBody>
          <a:bodyPr/>
          <a:lstStyle/>
          <a:p>
            <a:r>
              <a:rPr lang="de-DE"/>
              <a:t>Facebook Eigene Posts FB Partei (sortiert nach Reach) | BÜNDNIS 90/DIE GRÜNEN - 8 of 25</a:t>
            </a:r>
            <a:endParaRPr lang="en-US"/>
          </a:p>
        </p:txBody>
      </p:sp>
      <p:graphicFrame>
        <p:nvGraphicFramePr>
          <p:cNvPr id="5" name="Table Placeholder 4">
            <a:extLst>
              <a:ext uri="{FF2B5EF4-FFF2-40B4-BE49-F238E27FC236}">
                <a16:creationId xmlns:a16="http://schemas.microsoft.com/office/drawing/2014/main" id="{0F321410-666E-47AD-ACC2-156BA59763DE}"/>
              </a:ext>
            </a:extLst>
          </p:cNvPr>
          <p:cNvGraphicFramePr>
            <a:graphicFrameLocks noGrp="1"/>
          </p:cNvGraphicFramePr>
          <p:nvPr>
            <p:ph type="tbl" sz="quarter" idx="13"/>
            <p:extLst>
              <p:ext uri="{D42A27DB-BD31-4B8C-83A1-F6EECF244321}">
                <p14:modId xmlns:p14="http://schemas.microsoft.com/office/powerpoint/2010/main" val="300986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6710503"/>
                    </a:ext>
                  </a:extLst>
                </a:gridCol>
                <a:gridCol w="1563624">
                  <a:extLst>
                    <a:ext uri="{9D8B030D-6E8A-4147-A177-3AD203B41FA5}">
                      <a16:colId xmlns:a16="http://schemas.microsoft.com/office/drawing/2014/main" val="1904279344"/>
                    </a:ext>
                  </a:extLst>
                </a:gridCol>
                <a:gridCol w="329184">
                  <a:extLst>
                    <a:ext uri="{9D8B030D-6E8A-4147-A177-3AD203B41FA5}">
                      <a16:colId xmlns:a16="http://schemas.microsoft.com/office/drawing/2014/main" val="3434953293"/>
                    </a:ext>
                  </a:extLst>
                </a:gridCol>
                <a:gridCol w="329184">
                  <a:extLst>
                    <a:ext uri="{9D8B030D-6E8A-4147-A177-3AD203B41FA5}">
                      <a16:colId xmlns:a16="http://schemas.microsoft.com/office/drawing/2014/main" val="440722887"/>
                    </a:ext>
                  </a:extLst>
                </a:gridCol>
                <a:gridCol w="329184">
                  <a:extLst>
                    <a:ext uri="{9D8B030D-6E8A-4147-A177-3AD203B41FA5}">
                      <a16:colId xmlns:a16="http://schemas.microsoft.com/office/drawing/2014/main" val="207120510"/>
                    </a:ext>
                  </a:extLst>
                </a:gridCol>
                <a:gridCol w="329184">
                  <a:extLst>
                    <a:ext uri="{9D8B030D-6E8A-4147-A177-3AD203B41FA5}">
                      <a16:colId xmlns:a16="http://schemas.microsoft.com/office/drawing/2014/main" val="3575733033"/>
                    </a:ext>
                  </a:extLst>
                </a:gridCol>
                <a:gridCol w="329184">
                  <a:extLst>
                    <a:ext uri="{9D8B030D-6E8A-4147-A177-3AD203B41FA5}">
                      <a16:colId xmlns:a16="http://schemas.microsoft.com/office/drawing/2014/main" val="2963897121"/>
                    </a:ext>
                  </a:extLst>
                </a:gridCol>
                <a:gridCol w="329184">
                  <a:extLst>
                    <a:ext uri="{9D8B030D-6E8A-4147-A177-3AD203B41FA5}">
                      <a16:colId xmlns:a16="http://schemas.microsoft.com/office/drawing/2014/main" val="4017010989"/>
                    </a:ext>
                  </a:extLst>
                </a:gridCol>
                <a:gridCol w="329184">
                  <a:extLst>
                    <a:ext uri="{9D8B030D-6E8A-4147-A177-3AD203B41FA5}">
                      <a16:colId xmlns:a16="http://schemas.microsoft.com/office/drawing/2014/main" val="2387295407"/>
                    </a:ext>
                  </a:extLst>
                </a:gridCol>
                <a:gridCol w="329184">
                  <a:extLst>
                    <a:ext uri="{9D8B030D-6E8A-4147-A177-3AD203B41FA5}">
                      <a16:colId xmlns:a16="http://schemas.microsoft.com/office/drawing/2014/main" val="2318756856"/>
                    </a:ext>
                  </a:extLst>
                </a:gridCol>
                <a:gridCol w="329184">
                  <a:extLst>
                    <a:ext uri="{9D8B030D-6E8A-4147-A177-3AD203B41FA5}">
                      <a16:colId xmlns:a16="http://schemas.microsoft.com/office/drawing/2014/main" val="4036562302"/>
                    </a:ext>
                  </a:extLst>
                </a:gridCol>
                <a:gridCol w="329184">
                  <a:extLst>
                    <a:ext uri="{9D8B030D-6E8A-4147-A177-3AD203B41FA5}">
                      <a16:colId xmlns:a16="http://schemas.microsoft.com/office/drawing/2014/main" val="2752456047"/>
                    </a:ext>
                  </a:extLst>
                </a:gridCol>
                <a:gridCol w="329184">
                  <a:extLst>
                    <a:ext uri="{9D8B030D-6E8A-4147-A177-3AD203B41FA5}">
                      <a16:colId xmlns:a16="http://schemas.microsoft.com/office/drawing/2014/main" val="230119870"/>
                    </a:ext>
                  </a:extLst>
                </a:gridCol>
                <a:gridCol w="329184">
                  <a:extLst>
                    <a:ext uri="{9D8B030D-6E8A-4147-A177-3AD203B41FA5}">
                      <a16:colId xmlns:a16="http://schemas.microsoft.com/office/drawing/2014/main" val="3990100161"/>
                    </a:ext>
                  </a:extLst>
                </a:gridCol>
                <a:gridCol w="329184">
                  <a:extLst>
                    <a:ext uri="{9D8B030D-6E8A-4147-A177-3AD203B41FA5}">
                      <a16:colId xmlns:a16="http://schemas.microsoft.com/office/drawing/2014/main" val="283481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388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- 2021-04-19 13:25:54</a:t>
                      </a:r>
                      <a:r>
                        <a:rPr kumimoji="0" lang="de-DE" sz="1000" b="0" i="0" u="none" strike="noStrike" kern="1200" cap="none" spc="0" normalizeH="0" baseline="0" noProof="0">
                          <a:ln>
                            <a:noFill/>
                          </a:ln>
                          <a:solidFill>
                            <a:prstClr val="black"/>
                          </a:solidFill>
                          <a:effectLst/>
                          <a:uLnTx/>
                          <a:uFillTx/>
                          <a:latin typeface="+mn-lt"/>
                          <a:ea typeface="+mn-ea"/>
                          <a:cs typeface="+mn-cs"/>
                        </a:rPr>
                        <a:t>
 Annalena Baerbock will das Beste möglich machen. Sie wird als Kanzlerkandidatin von Bündnis 90/Die Grünen unseren Wahlkampf anführen.
Robert Habeck hat sie heute im Namen des gesamten Bundesvorstandes als erste grüne Kandidatin für das Kanzler*innenamt vorgeschlagen: "Annalena ist eine kämpferische, fokussierte willensstarke Frau, die genau weiß, was sie will. Und die die grüne Programmatik mit Leidenschaft vertreten wird. Sie wird uns in diesem Wahlkampf anführen."
Zukunft geht nur gemeinsam. Wir gehen in diesen Wahlkampf zur Bundestagswahl – genau wie durch die letzten Jahre – als Team. Das hat uns stark gemacht. So stark, dass wir zum ersten Mal in der Geschichte in den Wettbewerb um die Führung dieses Landes gehen. Es kann aber nur eine*r für das Kanzler*innenamt kandidieren – eine Doppelspitze sieht die Verfassung nicht vor.
In diesem Land steckt so viel: So viele Menschen, die sich einbringen, so viele Ideen und so viel Leidenschaft, so viel Mut und so viel Tatkraft. Gemeinsam wollen wir diese Kraft entfesseln – beim Klimaschutz, für unsere Schulen, für unsere Wirtschaft. Über unsere Story kannst du Annalena besser kennenlernen.
Wir sind bereit. Teile unseren Beitrag mit so vielen Menschen wie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https://quintly-image-storage.s3.amazonaws.com/5088c7a69c596fc587907365028e10b2/f6ab4b0a0901db405c14b9e534c98b46.jpg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30.91114643707 %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1.7865873035273 %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6.722237160527 %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5773357"/>
                  </a:ext>
                </a:extLst>
              </a:tr>
            </a:tbl>
          </a:graphicData>
        </a:graphic>
      </p:graphicFrame>
      <p:sp>
        <p:nvSpPr>
          <p:cNvPr id="4" name="Text Placeholder 3">
            <a:extLst>
              <a:ext uri="{FF2B5EF4-FFF2-40B4-BE49-F238E27FC236}">
                <a16:creationId xmlns:a16="http://schemas.microsoft.com/office/drawing/2014/main" id="{B79E5C75-3AC3-41E5-B40B-13957AAEDFAF}"/>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77177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13AB-3AB3-4144-8C68-5E1E255F3F1D}"/>
              </a:ext>
            </a:extLst>
          </p:cNvPr>
          <p:cNvSpPr>
            <a:spLocks noGrp="1"/>
          </p:cNvSpPr>
          <p:nvPr>
            <p:ph type="title"/>
          </p:nvPr>
        </p:nvSpPr>
        <p:spPr/>
        <p:txBody>
          <a:bodyPr/>
          <a:lstStyle/>
          <a:p>
            <a:r>
              <a:rPr lang="de-DE"/>
              <a:t>Facebook Eigene Posts FB Partei (sortiert nach Reach) | BÜNDNIS 90/DIE GRÜNEN - 9 of 25</a:t>
            </a:r>
            <a:endParaRPr lang="en-US"/>
          </a:p>
        </p:txBody>
      </p:sp>
      <p:graphicFrame>
        <p:nvGraphicFramePr>
          <p:cNvPr id="5" name="Table Placeholder 4">
            <a:extLst>
              <a:ext uri="{FF2B5EF4-FFF2-40B4-BE49-F238E27FC236}">
                <a16:creationId xmlns:a16="http://schemas.microsoft.com/office/drawing/2014/main" id="{37E3E932-56E3-4F7C-849C-5E21DC9174CE}"/>
              </a:ext>
            </a:extLst>
          </p:cNvPr>
          <p:cNvGraphicFramePr>
            <a:graphicFrameLocks noGrp="1"/>
          </p:cNvGraphicFramePr>
          <p:nvPr>
            <p:ph type="tbl" sz="quarter" idx="13"/>
            <p:extLst>
              <p:ext uri="{D42A27DB-BD31-4B8C-83A1-F6EECF244321}">
                <p14:modId xmlns:p14="http://schemas.microsoft.com/office/powerpoint/2010/main" val="191529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002091"/>
                    </a:ext>
                  </a:extLst>
                </a:gridCol>
                <a:gridCol w="1563624">
                  <a:extLst>
                    <a:ext uri="{9D8B030D-6E8A-4147-A177-3AD203B41FA5}">
                      <a16:colId xmlns:a16="http://schemas.microsoft.com/office/drawing/2014/main" val="1025920172"/>
                    </a:ext>
                  </a:extLst>
                </a:gridCol>
                <a:gridCol w="329184">
                  <a:extLst>
                    <a:ext uri="{9D8B030D-6E8A-4147-A177-3AD203B41FA5}">
                      <a16:colId xmlns:a16="http://schemas.microsoft.com/office/drawing/2014/main" val="1820439343"/>
                    </a:ext>
                  </a:extLst>
                </a:gridCol>
                <a:gridCol w="329184">
                  <a:extLst>
                    <a:ext uri="{9D8B030D-6E8A-4147-A177-3AD203B41FA5}">
                      <a16:colId xmlns:a16="http://schemas.microsoft.com/office/drawing/2014/main" val="2142061279"/>
                    </a:ext>
                  </a:extLst>
                </a:gridCol>
                <a:gridCol w="329184">
                  <a:extLst>
                    <a:ext uri="{9D8B030D-6E8A-4147-A177-3AD203B41FA5}">
                      <a16:colId xmlns:a16="http://schemas.microsoft.com/office/drawing/2014/main" val="1110910970"/>
                    </a:ext>
                  </a:extLst>
                </a:gridCol>
                <a:gridCol w="329184">
                  <a:extLst>
                    <a:ext uri="{9D8B030D-6E8A-4147-A177-3AD203B41FA5}">
                      <a16:colId xmlns:a16="http://schemas.microsoft.com/office/drawing/2014/main" val="3364762014"/>
                    </a:ext>
                  </a:extLst>
                </a:gridCol>
                <a:gridCol w="329184">
                  <a:extLst>
                    <a:ext uri="{9D8B030D-6E8A-4147-A177-3AD203B41FA5}">
                      <a16:colId xmlns:a16="http://schemas.microsoft.com/office/drawing/2014/main" val="1784478410"/>
                    </a:ext>
                  </a:extLst>
                </a:gridCol>
                <a:gridCol w="329184">
                  <a:extLst>
                    <a:ext uri="{9D8B030D-6E8A-4147-A177-3AD203B41FA5}">
                      <a16:colId xmlns:a16="http://schemas.microsoft.com/office/drawing/2014/main" val="3574154353"/>
                    </a:ext>
                  </a:extLst>
                </a:gridCol>
                <a:gridCol w="329184">
                  <a:extLst>
                    <a:ext uri="{9D8B030D-6E8A-4147-A177-3AD203B41FA5}">
                      <a16:colId xmlns:a16="http://schemas.microsoft.com/office/drawing/2014/main" val="2843005785"/>
                    </a:ext>
                  </a:extLst>
                </a:gridCol>
                <a:gridCol w="329184">
                  <a:extLst>
                    <a:ext uri="{9D8B030D-6E8A-4147-A177-3AD203B41FA5}">
                      <a16:colId xmlns:a16="http://schemas.microsoft.com/office/drawing/2014/main" val="1479340611"/>
                    </a:ext>
                  </a:extLst>
                </a:gridCol>
                <a:gridCol w="329184">
                  <a:extLst>
                    <a:ext uri="{9D8B030D-6E8A-4147-A177-3AD203B41FA5}">
                      <a16:colId xmlns:a16="http://schemas.microsoft.com/office/drawing/2014/main" val="2859270793"/>
                    </a:ext>
                  </a:extLst>
                </a:gridCol>
                <a:gridCol w="329184">
                  <a:extLst>
                    <a:ext uri="{9D8B030D-6E8A-4147-A177-3AD203B41FA5}">
                      <a16:colId xmlns:a16="http://schemas.microsoft.com/office/drawing/2014/main" val="342301212"/>
                    </a:ext>
                  </a:extLst>
                </a:gridCol>
                <a:gridCol w="329184">
                  <a:extLst>
                    <a:ext uri="{9D8B030D-6E8A-4147-A177-3AD203B41FA5}">
                      <a16:colId xmlns:a16="http://schemas.microsoft.com/office/drawing/2014/main" val="3222563420"/>
                    </a:ext>
                  </a:extLst>
                </a:gridCol>
                <a:gridCol w="329184">
                  <a:extLst>
                    <a:ext uri="{9D8B030D-6E8A-4147-A177-3AD203B41FA5}">
                      <a16:colId xmlns:a16="http://schemas.microsoft.com/office/drawing/2014/main" val="3459499892"/>
                    </a:ext>
                  </a:extLst>
                </a:gridCol>
                <a:gridCol w="329184">
                  <a:extLst>
                    <a:ext uri="{9D8B030D-6E8A-4147-A177-3AD203B41FA5}">
                      <a16:colId xmlns:a16="http://schemas.microsoft.com/office/drawing/2014/main" val="3742616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238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- 2021-06-07 12:38:10</a:t>
                      </a:r>
                      <a:r>
                        <a:rPr kumimoji="0" lang="de-DE" sz="1000" b="0" i="0" u="none" strike="noStrike" kern="1200" cap="none" spc="0" normalizeH="0" baseline="0" noProof="0">
                          <a:ln>
                            <a:noFill/>
                          </a:ln>
                          <a:solidFill>
                            <a:prstClr val="black"/>
                          </a:solidFill>
                          <a:effectLst/>
                          <a:uLnTx/>
                          <a:uFillTx/>
                          <a:latin typeface="+mn-lt"/>
                          <a:ea typeface="+mn-ea"/>
                          <a:cs typeface="+mn-cs"/>
                        </a:rPr>
                        <a:t>
 Klimaschutz geht nur sozial. Das hat Robert Habeck gestern bei Anne Will nochmal klargestellt. Wir stellen uns den Herausforderungen unserer Zeit, wir packen sie an. Deshalb legen wir mit unserem Wahlprogramm Konzepte dafür vor, wie wir konsequent für Klimaschutz und für soziale Gerechtigkeit eintreten wollen.
📣 Ein paar Beispiele: Wir wollen
➡ ein Energiegeld einführen, dass die Einnahmen durch den CO2-Preis als Pauschale an jede*n auszahlt und so Geringverdiener*innen und Familien entlastet.
➡ Hartz IV durch eine Garantiesicherung ersetzen, mit der wir bürokratische und stigmatisierende Sanktionen abbauen. 
➡ den Mindestlohn auf 12 Euro anheben und so Menschen, die im Niedriglohnsektor beschäftigt sind, vor Armut schützen.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https://quintly-image-storage.s3.amazonaws.com/5088c7a69c596fc587907365028e10b2/f43a3ef2d92f7712c698f81a3f811075.jpg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20.532086251113 %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0.89791901613993 %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1.9287838362352 %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7470185"/>
                  </a:ext>
                </a:extLst>
              </a:tr>
            </a:tbl>
          </a:graphicData>
        </a:graphic>
      </p:graphicFrame>
      <p:sp>
        <p:nvSpPr>
          <p:cNvPr id="4" name="Text Placeholder 3">
            <a:extLst>
              <a:ext uri="{FF2B5EF4-FFF2-40B4-BE49-F238E27FC236}">
                <a16:creationId xmlns:a16="http://schemas.microsoft.com/office/drawing/2014/main" id="{1A6FF04D-D51E-4922-9D49-CF53260BB552}"/>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792011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917B-E677-4A78-B07C-1BE20E224DDB}"/>
              </a:ext>
            </a:extLst>
          </p:cNvPr>
          <p:cNvSpPr>
            <a:spLocks noGrp="1"/>
          </p:cNvSpPr>
          <p:nvPr>
            <p:ph type="title"/>
          </p:nvPr>
        </p:nvSpPr>
        <p:spPr/>
        <p:txBody>
          <a:bodyPr/>
          <a:lstStyle/>
          <a:p>
            <a:r>
              <a:rPr lang="de-DE"/>
              <a:t>Facebook Eigene Posts FB Partei (sortiert nach Reach) | BÜNDNIS 90/DIE GRÜNEN - 10 of 25</a:t>
            </a:r>
            <a:endParaRPr lang="en-US"/>
          </a:p>
        </p:txBody>
      </p:sp>
      <p:graphicFrame>
        <p:nvGraphicFramePr>
          <p:cNvPr id="5" name="Table Placeholder 4">
            <a:extLst>
              <a:ext uri="{FF2B5EF4-FFF2-40B4-BE49-F238E27FC236}">
                <a16:creationId xmlns:a16="http://schemas.microsoft.com/office/drawing/2014/main" id="{135808DC-9FEE-406D-8DEE-174A20846C39}"/>
              </a:ext>
            </a:extLst>
          </p:cNvPr>
          <p:cNvGraphicFramePr>
            <a:graphicFrameLocks noGrp="1"/>
          </p:cNvGraphicFramePr>
          <p:nvPr>
            <p:ph type="tbl" sz="quarter" idx="13"/>
            <p:extLst>
              <p:ext uri="{D42A27DB-BD31-4B8C-83A1-F6EECF244321}">
                <p14:modId xmlns:p14="http://schemas.microsoft.com/office/powerpoint/2010/main" val="63045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6742743"/>
                    </a:ext>
                  </a:extLst>
                </a:gridCol>
                <a:gridCol w="1563624">
                  <a:extLst>
                    <a:ext uri="{9D8B030D-6E8A-4147-A177-3AD203B41FA5}">
                      <a16:colId xmlns:a16="http://schemas.microsoft.com/office/drawing/2014/main" val="3798707921"/>
                    </a:ext>
                  </a:extLst>
                </a:gridCol>
                <a:gridCol w="329184">
                  <a:extLst>
                    <a:ext uri="{9D8B030D-6E8A-4147-A177-3AD203B41FA5}">
                      <a16:colId xmlns:a16="http://schemas.microsoft.com/office/drawing/2014/main" val="915735468"/>
                    </a:ext>
                  </a:extLst>
                </a:gridCol>
                <a:gridCol w="329184">
                  <a:extLst>
                    <a:ext uri="{9D8B030D-6E8A-4147-A177-3AD203B41FA5}">
                      <a16:colId xmlns:a16="http://schemas.microsoft.com/office/drawing/2014/main" val="334796885"/>
                    </a:ext>
                  </a:extLst>
                </a:gridCol>
                <a:gridCol w="329184">
                  <a:extLst>
                    <a:ext uri="{9D8B030D-6E8A-4147-A177-3AD203B41FA5}">
                      <a16:colId xmlns:a16="http://schemas.microsoft.com/office/drawing/2014/main" val="149624674"/>
                    </a:ext>
                  </a:extLst>
                </a:gridCol>
                <a:gridCol w="329184">
                  <a:extLst>
                    <a:ext uri="{9D8B030D-6E8A-4147-A177-3AD203B41FA5}">
                      <a16:colId xmlns:a16="http://schemas.microsoft.com/office/drawing/2014/main" val="2180468958"/>
                    </a:ext>
                  </a:extLst>
                </a:gridCol>
                <a:gridCol w="329184">
                  <a:extLst>
                    <a:ext uri="{9D8B030D-6E8A-4147-A177-3AD203B41FA5}">
                      <a16:colId xmlns:a16="http://schemas.microsoft.com/office/drawing/2014/main" val="3669994730"/>
                    </a:ext>
                  </a:extLst>
                </a:gridCol>
                <a:gridCol w="329184">
                  <a:extLst>
                    <a:ext uri="{9D8B030D-6E8A-4147-A177-3AD203B41FA5}">
                      <a16:colId xmlns:a16="http://schemas.microsoft.com/office/drawing/2014/main" val="2176258534"/>
                    </a:ext>
                  </a:extLst>
                </a:gridCol>
                <a:gridCol w="329184">
                  <a:extLst>
                    <a:ext uri="{9D8B030D-6E8A-4147-A177-3AD203B41FA5}">
                      <a16:colId xmlns:a16="http://schemas.microsoft.com/office/drawing/2014/main" val="2916712017"/>
                    </a:ext>
                  </a:extLst>
                </a:gridCol>
                <a:gridCol w="329184">
                  <a:extLst>
                    <a:ext uri="{9D8B030D-6E8A-4147-A177-3AD203B41FA5}">
                      <a16:colId xmlns:a16="http://schemas.microsoft.com/office/drawing/2014/main" val="997821107"/>
                    </a:ext>
                  </a:extLst>
                </a:gridCol>
                <a:gridCol w="329184">
                  <a:extLst>
                    <a:ext uri="{9D8B030D-6E8A-4147-A177-3AD203B41FA5}">
                      <a16:colId xmlns:a16="http://schemas.microsoft.com/office/drawing/2014/main" val="676519573"/>
                    </a:ext>
                  </a:extLst>
                </a:gridCol>
                <a:gridCol w="329184">
                  <a:extLst>
                    <a:ext uri="{9D8B030D-6E8A-4147-A177-3AD203B41FA5}">
                      <a16:colId xmlns:a16="http://schemas.microsoft.com/office/drawing/2014/main" val="3810509907"/>
                    </a:ext>
                  </a:extLst>
                </a:gridCol>
                <a:gridCol w="329184">
                  <a:extLst>
                    <a:ext uri="{9D8B030D-6E8A-4147-A177-3AD203B41FA5}">
                      <a16:colId xmlns:a16="http://schemas.microsoft.com/office/drawing/2014/main" val="3534732901"/>
                    </a:ext>
                  </a:extLst>
                </a:gridCol>
                <a:gridCol w="329184">
                  <a:extLst>
                    <a:ext uri="{9D8B030D-6E8A-4147-A177-3AD203B41FA5}">
                      <a16:colId xmlns:a16="http://schemas.microsoft.com/office/drawing/2014/main" val="3191059030"/>
                    </a:ext>
                  </a:extLst>
                </a:gridCol>
                <a:gridCol w="329184">
                  <a:extLst>
                    <a:ext uri="{9D8B030D-6E8A-4147-A177-3AD203B41FA5}">
                      <a16:colId xmlns:a16="http://schemas.microsoft.com/office/drawing/2014/main" val="211158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465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- 2021-06-04 17:38:14</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Wir starten durch in eine klimaneutrale, gerechte und euröpäische Zukunft. Wir sind bereit. 🌻💚 Bereit, weil ihr es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https://quintly-image-storage.s3.amazonaws.com/5088c7a69c596fc587907365028e10b2/f74dd6477558b418cb080f8c907e3407.jpg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11.592284785613 %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0.19262812507484 %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0.62852196405415 %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9740300"/>
                  </a:ext>
                </a:extLst>
              </a:tr>
            </a:tbl>
          </a:graphicData>
        </a:graphic>
      </p:graphicFrame>
      <p:sp>
        <p:nvSpPr>
          <p:cNvPr id="4" name="Text Placeholder 3">
            <a:extLst>
              <a:ext uri="{FF2B5EF4-FFF2-40B4-BE49-F238E27FC236}">
                <a16:creationId xmlns:a16="http://schemas.microsoft.com/office/drawing/2014/main" id="{6B2A5CC7-4DC8-4D4C-B75E-CF2368E8FE3B}"/>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399699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E2BA6-17AA-4002-9BCA-44E749D65086}"/>
              </a:ext>
            </a:extLst>
          </p:cNvPr>
          <p:cNvSpPr>
            <a:spLocks noGrp="1"/>
          </p:cNvSpPr>
          <p:nvPr>
            <p:ph type="title"/>
          </p:nvPr>
        </p:nvSpPr>
        <p:spPr/>
        <p:txBody>
          <a:bodyPr/>
          <a:lstStyle/>
          <a:p>
            <a:r>
              <a:rPr lang="de-DE"/>
              <a:t>Facebook Eigene Posts FB Partei (sortiert nach Reach) | BÜNDNIS 90/DIE GRÜNEN - 11 of 25</a:t>
            </a:r>
            <a:endParaRPr lang="en-US"/>
          </a:p>
        </p:txBody>
      </p:sp>
      <p:graphicFrame>
        <p:nvGraphicFramePr>
          <p:cNvPr id="5" name="Table Placeholder 4">
            <a:extLst>
              <a:ext uri="{FF2B5EF4-FFF2-40B4-BE49-F238E27FC236}">
                <a16:creationId xmlns:a16="http://schemas.microsoft.com/office/drawing/2014/main" id="{69E8888D-0E8D-4954-B3E9-2C026D500641}"/>
              </a:ext>
            </a:extLst>
          </p:cNvPr>
          <p:cNvGraphicFramePr>
            <a:graphicFrameLocks noGrp="1"/>
          </p:cNvGraphicFramePr>
          <p:nvPr>
            <p:ph type="tbl" sz="quarter" idx="13"/>
            <p:extLst>
              <p:ext uri="{D42A27DB-BD31-4B8C-83A1-F6EECF244321}">
                <p14:modId xmlns:p14="http://schemas.microsoft.com/office/powerpoint/2010/main" val="146280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2730272"/>
                    </a:ext>
                  </a:extLst>
                </a:gridCol>
                <a:gridCol w="1563624">
                  <a:extLst>
                    <a:ext uri="{9D8B030D-6E8A-4147-A177-3AD203B41FA5}">
                      <a16:colId xmlns:a16="http://schemas.microsoft.com/office/drawing/2014/main" val="3989289887"/>
                    </a:ext>
                  </a:extLst>
                </a:gridCol>
                <a:gridCol w="329184">
                  <a:extLst>
                    <a:ext uri="{9D8B030D-6E8A-4147-A177-3AD203B41FA5}">
                      <a16:colId xmlns:a16="http://schemas.microsoft.com/office/drawing/2014/main" val="3290554472"/>
                    </a:ext>
                  </a:extLst>
                </a:gridCol>
                <a:gridCol w="329184">
                  <a:extLst>
                    <a:ext uri="{9D8B030D-6E8A-4147-A177-3AD203B41FA5}">
                      <a16:colId xmlns:a16="http://schemas.microsoft.com/office/drawing/2014/main" val="3649402391"/>
                    </a:ext>
                  </a:extLst>
                </a:gridCol>
                <a:gridCol w="329184">
                  <a:extLst>
                    <a:ext uri="{9D8B030D-6E8A-4147-A177-3AD203B41FA5}">
                      <a16:colId xmlns:a16="http://schemas.microsoft.com/office/drawing/2014/main" val="356118459"/>
                    </a:ext>
                  </a:extLst>
                </a:gridCol>
                <a:gridCol w="329184">
                  <a:extLst>
                    <a:ext uri="{9D8B030D-6E8A-4147-A177-3AD203B41FA5}">
                      <a16:colId xmlns:a16="http://schemas.microsoft.com/office/drawing/2014/main" val="1430647102"/>
                    </a:ext>
                  </a:extLst>
                </a:gridCol>
                <a:gridCol w="329184">
                  <a:extLst>
                    <a:ext uri="{9D8B030D-6E8A-4147-A177-3AD203B41FA5}">
                      <a16:colId xmlns:a16="http://schemas.microsoft.com/office/drawing/2014/main" val="562818585"/>
                    </a:ext>
                  </a:extLst>
                </a:gridCol>
                <a:gridCol w="329184">
                  <a:extLst>
                    <a:ext uri="{9D8B030D-6E8A-4147-A177-3AD203B41FA5}">
                      <a16:colId xmlns:a16="http://schemas.microsoft.com/office/drawing/2014/main" val="173244142"/>
                    </a:ext>
                  </a:extLst>
                </a:gridCol>
                <a:gridCol w="329184">
                  <a:extLst>
                    <a:ext uri="{9D8B030D-6E8A-4147-A177-3AD203B41FA5}">
                      <a16:colId xmlns:a16="http://schemas.microsoft.com/office/drawing/2014/main" val="245928453"/>
                    </a:ext>
                  </a:extLst>
                </a:gridCol>
                <a:gridCol w="329184">
                  <a:extLst>
                    <a:ext uri="{9D8B030D-6E8A-4147-A177-3AD203B41FA5}">
                      <a16:colId xmlns:a16="http://schemas.microsoft.com/office/drawing/2014/main" val="1060704161"/>
                    </a:ext>
                  </a:extLst>
                </a:gridCol>
                <a:gridCol w="329184">
                  <a:extLst>
                    <a:ext uri="{9D8B030D-6E8A-4147-A177-3AD203B41FA5}">
                      <a16:colId xmlns:a16="http://schemas.microsoft.com/office/drawing/2014/main" val="3144271715"/>
                    </a:ext>
                  </a:extLst>
                </a:gridCol>
                <a:gridCol w="329184">
                  <a:extLst>
                    <a:ext uri="{9D8B030D-6E8A-4147-A177-3AD203B41FA5}">
                      <a16:colId xmlns:a16="http://schemas.microsoft.com/office/drawing/2014/main" val="705551916"/>
                    </a:ext>
                  </a:extLst>
                </a:gridCol>
                <a:gridCol w="329184">
                  <a:extLst>
                    <a:ext uri="{9D8B030D-6E8A-4147-A177-3AD203B41FA5}">
                      <a16:colId xmlns:a16="http://schemas.microsoft.com/office/drawing/2014/main" val="1915527673"/>
                    </a:ext>
                  </a:extLst>
                </a:gridCol>
                <a:gridCol w="329184">
                  <a:extLst>
                    <a:ext uri="{9D8B030D-6E8A-4147-A177-3AD203B41FA5}">
                      <a16:colId xmlns:a16="http://schemas.microsoft.com/office/drawing/2014/main" val="3148130037"/>
                    </a:ext>
                  </a:extLst>
                </a:gridCol>
                <a:gridCol w="329184">
                  <a:extLst>
                    <a:ext uri="{9D8B030D-6E8A-4147-A177-3AD203B41FA5}">
                      <a16:colId xmlns:a16="http://schemas.microsoft.com/office/drawing/2014/main" val="332556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984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- 2021-09-19 16:35:48</a:t>
                      </a:r>
                      <a:r>
                        <a:rPr kumimoji="0" lang="de-DE" sz="1000" b="0" i="0" u="none" strike="noStrike" kern="1200" cap="none" spc="0" normalizeH="0" baseline="0" noProof="0">
                          <a:ln>
                            <a:noFill/>
                          </a:ln>
                          <a:solidFill>
                            <a:prstClr val="black"/>
                          </a:solidFill>
                          <a:effectLst/>
                          <a:uLnTx/>
                          <a:uFillTx/>
                          <a:latin typeface="+mn-lt"/>
                          <a:ea typeface="+mn-ea"/>
                          <a:cs typeface="+mn-cs"/>
                        </a:rPr>
                        <a:t>
 Die nächste Bundesregierung muss eine Klimaregierung sein. Und die gibt es nur mit Grün. Nur mit Grünen in einer führenden Rolle wird die kommende Regierung eine starke Klimaregierung sein, die den sozialen Zusammenhalt und Wohlstand auch für die Zukunft sichert.
 „Mit einem Sozialpakt wollen wir den Beschäftigten Sicherheit im Übergang bieten, soziale Härten vermeiden und neue Jobs schaffen. Wer vor großen Herausforderungen steht, muss unterstützt werden“, sagt unsere Kanzlerkandidatin Annalena Baerbock.
 Dafür haben wir einen Plan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https://quintly-image-storage.s3.amazonaws.com/5088c7a69c596fc587907365028e10b2/6726780b492d03975b129a1d6330a8b7.jpg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5.163332867517 %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0.082565175592377 %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0.40490866934344 %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5418757"/>
                  </a:ext>
                </a:extLst>
              </a:tr>
            </a:tbl>
          </a:graphicData>
        </a:graphic>
      </p:graphicFrame>
      <p:sp>
        <p:nvSpPr>
          <p:cNvPr id="4" name="Text Placeholder 3">
            <a:extLst>
              <a:ext uri="{FF2B5EF4-FFF2-40B4-BE49-F238E27FC236}">
                <a16:creationId xmlns:a16="http://schemas.microsoft.com/office/drawing/2014/main" id="{B5A58320-7050-4E03-9BAA-BF7FCA5CE702}"/>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789442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26923-6FF5-4FE3-A1FA-3FF122355079}"/>
              </a:ext>
            </a:extLst>
          </p:cNvPr>
          <p:cNvSpPr>
            <a:spLocks noGrp="1"/>
          </p:cNvSpPr>
          <p:nvPr>
            <p:ph type="title"/>
          </p:nvPr>
        </p:nvSpPr>
        <p:spPr/>
        <p:txBody>
          <a:bodyPr/>
          <a:lstStyle/>
          <a:p>
            <a:r>
              <a:rPr lang="de-DE"/>
              <a:t>Facebook Eigene Posts FB Partei (sortiert nach Reach) | BÜNDNIS 90/DIE GRÜNEN - 12 of 25</a:t>
            </a:r>
            <a:endParaRPr lang="en-US"/>
          </a:p>
        </p:txBody>
      </p:sp>
      <p:graphicFrame>
        <p:nvGraphicFramePr>
          <p:cNvPr id="5" name="Table Placeholder 4">
            <a:extLst>
              <a:ext uri="{FF2B5EF4-FFF2-40B4-BE49-F238E27FC236}">
                <a16:creationId xmlns:a16="http://schemas.microsoft.com/office/drawing/2014/main" id="{FD7B9F9A-01AD-426D-8CE0-FF35A79618A9}"/>
              </a:ext>
            </a:extLst>
          </p:cNvPr>
          <p:cNvGraphicFramePr>
            <a:graphicFrameLocks noGrp="1"/>
          </p:cNvGraphicFramePr>
          <p:nvPr>
            <p:ph type="tbl" sz="quarter" idx="13"/>
            <p:extLst>
              <p:ext uri="{D42A27DB-BD31-4B8C-83A1-F6EECF244321}">
                <p14:modId xmlns:p14="http://schemas.microsoft.com/office/powerpoint/2010/main" val="421127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2588975"/>
                    </a:ext>
                  </a:extLst>
                </a:gridCol>
                <a:gridCol w="1563624">
                  <a:extLst>
                    <a:ext uri="{9D8B030D-6E8A-4147-A177-3AD203B41FA5}">
                      <a16:colId xmlns:a16="http://schemas.microsoft.com/office/drawing/2014/main" val="4005407135"/>
                    </a:ext>
                  </a:extLst>
                </a:gridCol>
                <a:gridCol w="329184">
                  <a:extLst>
                    <a:ext uri="{9D8B030D-6E8A-4147-A177-3AD203B41FA5}">
                      <a16:colId xmlns:a16="http://schemas.microsoft.com/office/drawing/2014/main" val="3180043004"/>
                    </a:ext>
                  </a:extLst>
                </a:gridCol>
                <a:gridCol w="329184">
                  <a:extLst>
                    <a:ext uri="{9D8B030D-6E8A-4147-A177-3AD203B41FA5}">
                      <a16:colId xmlns:a16="http://schemas.microsoft.com/office/drawing/2014/main" val="757521186"/>
                    </a:ext>
                  </a:extLst>
                </a:gridCol>
                <a:gridCol w="329184">
                  <a:extLst>
                    <a:ext uri="{9D8B030D-6E8A-4147-A177-3AD203B41FA5}">
                      <a16:colId xmlns:a16="http://schemas.microsoft.com/office/drawing/2014/main" val="1050618299"/>
                    </a:ext>
                  </a:extLst>
                </a:gridCol>
                <a:gridCol w="329184">
                  <a:extLst>
                    <a:ext uri="{9D8B030D-6E8A-4147-A177-3AD203B41FA5}">
                      <a16:colId xmlns:a16="http://schemas.microsoft.com/office/drawing/2014/main" val="559946817"/>
                    </a:ext>
                  </a:extLst>
                </a:gridCol>
                <a:gridCol w="329184">
                  <a:extLst>
                    <a:ext uri="{9D8B030D-6E8A-4147-A177-3AD203B41FA5}">
                      <a16:colId xmlns:a16="http://schemas.microsoft.com/office/drawing/2014/main" val="4160527399"/>
                    </a:ext>
                  </a:extLst>
                </a:gridCol>
                <a:gridCol w="329184">
                  <a:extLst>
                    <a:ext uri="{9D8B030D-6E8A-4147-A177-3AD203B41FA5}">
                      <a16:colId xmlns:a16="http://schemas.microsoft.com/office/drawing/2014/main" val="177374166"/>
                    </a:ext>
                  </a:extLst>
                </a:gridCol>
                <a:gridCol w="329184">
                  <a:extLst>
                    <a:ext uri="{9D8B030D-6E8A-4147-A177-3AD203B41FA5}">
                      <a16:colId xmlns:a16="http://schemas.microsoft.com/office/drawing/2014/main" val="2666890925"/>
                    </a:ext>
                  </a:extLst>
                </a:gridCol>
                <a:gridCol w="329184">
                  <a:extLst>
                    <a:ext uri="{9D8B030D-6E8A-4147-A177-3AD203B41FA5}">
                      <a16:colId xmlns:a16="http://schemas.microsoft.com/office/drawing/2014/main" val="2780711694"/>
                    </a:ext>
                  </a:extLst>
                </a:gridCol>
                <a:gridCol w="329184">
                  <a:extLst>
                    <a:ext uri="{9D8B030D-6E8A-4147-A177-3AD203B41FA5}">
                      <a16:colId xmlns:a16="http://schemas.microsoft.com/office/drawing/2014/main" val="4134888038"/>
                    </a:ext>
                  </a:extLst>
                </a:gridCol>
                <a:gridCol w="329184">
                  <a:extLst>
                    <a:ext uri="{9D8B030D-6E8A-4147-A177-3AD203B41FA5}">
                      <a16:colId xmlns:a16="http://schemas.microsoft.com/office/drawing/2014/main" val="2166200602"/>
                    </a:ext>
                  </a:extLst>
                </a:gridCol>
                <a:gridCol w="329184">
                  <a:extLst>
                    <a:ext uri="{9D8B030D-6E8A-4147-A177-3AD203B41FA5}">
                      <a16:colId xmlns:a16="http://schemas.microsoft.com/office/drawing/2014/main" val="1805106632"/>
                    </a:ext>
                  </a:extLst>
                </a:gridCol>
                <a:gridCol w="329184">
                  <a:extLst>
                    <a:ext uri="{9D8B030D-6E8A-4147-A177-3AD203B41FA5}">
                      <a16:colId xmlns:a16="http://schemas.microsoft.com/office/drawing/2014/main" val="2280553378"/>
                    </a:ext>
                  </a:extLst>
                </a:gridCol>
                <a:gridCol w="329184">
                  <a:extLst>
                    <a:ext uri="{9D8B030D-6E8A-4147-A177-3AD203B41FA5}">
                      <a16:colId xmlns:a16="http://schemas.microsoft.com/office/drawing/2014/main" val="161999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596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- 2021-09-19 11:28:13</a:t>
                      </a:r>
                      <a:r>
                        <a:rPr kumimoji="0" lang="de-DE" sz="1000" b="0" i="0" u="none" strike="noStrike" kern="1200" cap="none" spc="0" normalizeH="0" baseline="0" noProof="0">
                          <a:ln>
                            <a:noFill/>
                          </a:ln>
                          <a:solidFill>
                            <a:prstClr val="black"/>
                          </a:solidFill>
                          <a:effectLst/>
                          <a:uLnTx/>
                          <a:uFillTx/>
                          <a:latin typeface="+mn-lt"/>
                          <a:ea typeface="+mn-ea"/>
                          <a:cs typeface="+mn-cs"/>
                        </a:rPr>
                        <a:t>
 Die größte Herausforderung unserer Zeit ist die Menschheitsaufgabe Klimaschutz. Hier müssen wir endlich handeln. Wir wollen das Klima schützen und Menschen retten. Wir haben einen Plan, wie das geht — und zwar sozial gerecht. Wir haben einen Plan dafür, wie wir die Freiheit und den Wohlstand von morgen schützen.
Deutschland braucht eine Klimaregierung. Doch eine Klimaregierung bekommt nur, wer Grün wählt.
Du willst sozial gerechten Klimaschutz? Dann wähl GRÜN am 26. September oder schon heute per Briefwahl. Für ein klimaneutrales, gerechteres Morgen für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https://quintly-image-storage.s3.amazonaws.com/5088c7a69c596fc587907365028e10b2/f854f57d3195e22af21d4216524ae521.jpg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6.6981172989722 %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0.14439692584468 %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0.68332097148358 %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99622480"/>
                  </a:ext>
                </a:extLst>
              </a:tr>
            </a:tbl>
          </a:graphicData>
        </a:graphic>
      </p:graphicFrame>
      <p:sp>
        <p:nvSpPr>
          <p:cNvPr id="4" name="Text Placeholder 3">
            <a:extLst>
              <a:ext uri="{FF2B5EF4-FFF2-40B4-BE49-F238E27FC236}">
                <a16:creationId xmlns:a16="http://schemas.microsoft.com/office/drawing/2014/main" id="{8244661C-62A3-4A1A-922A-B2D7D56B1B84}"/>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153197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5E86F-8E21-4EF6-9CC5-5DC34D751AAB}"/>
              </a:ext>
            </a:extLst>
          </p:cNvPr>
          <p:cNvSpPr>
            <a:spLocks noGrp="1"/>
          </p:cNvSpPr>
          <p:nvPr>
            <p:ph type="title"/>
          </p:nvPr>
        </p:nvSpPr>
        <p:spPr/>
        <p:txBody>
          <a:bodyPr/>
          <a:lstStyle/>
          <a:p>
            <a:r>
              <a:rPr lang="de-DE"/>
              <a:t>Facebook Eigene Posts FB Partei (sortiert nach Reach) | BÜNDNIS 90/DIE GRÜNEN - 13 of 25</a:t>
            </a:r>
            <a:endParaRPr lang="en-US"/>
          </a:p>
        </p:txBody>
      </p:sp>
      <p:graphicFrame>
        <p:nvGraphicFramePr>
          <p:cNvPr id="5" name="Table Placeholder 4">
            <a:extLst>
              <a:ext uri="{FF2B5EF4-FFF2-40B4-BE49-F238E27FC236}">
                <a16:creationId xmlns:a16="http://schemas.microsoft.com/office/drawing/2014/main" id="{CFB8B2EA-AF21-4EC9-A45E-A052309C457B}"/>
              </a:ext>
            </a:extLst>
          </p:cNvPr>
          <p:cNvGraphicFramePr>
            <a:graphicFrameLocks noGrp="1"/>
          </p:cNvGraphicFramePr>
          <p:nvPr>
            <p:ph type="tbl" sz="quarter" idx="13"/>
            <p:extLst>
              <p:ext uri="{D42A27DB-BD31-4B8C-83A1-F6EECF244321}">
                <p14:modId xmlns:p14="http://schemas.microsoft.com/office/powerpoint/2010/main" val="2581922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1907393"/>
                    </a:ext>
                  </a:extLst>
                </a:gridCol>
                <a:gridCol w="1563624">
                  <a:extLst>
                    <a:ext uri="{9D8B030D-6E8A-4147-A177-3AD203B41FA5}">
                      <a16:colId xmlns:a16="http://schemas.microsoft.com/office/drawing/2014/main" val="1263498893"/>
                    </a:ext>
                  </a:extLst>
                </a:gridCol>
                <a:gridCol w="329184">
                  <a:extLst>
                    <a:ext uri="{9D8B030D-6E8A-4147-A177-3AD203B41FA5}">
                      <a16:colId xmlns:a16="http://schemas.microsoft.com/office/drawing/2014/main" val="2426452063"/>
                    </a:ext>
                  </a:extLst>
                </a:gridCol>
                <a:gridCol w="329184">
                  <a:extLst>
                    <a:ext uri="{9D8B030D-6E8A-4147-A177-3AD203B41FA5}">
                      <a16:colId xmlns:a16="http://schemas.microsoft.com/office/drawing/2014/main" val="933757443"/>
                    </a:ext>
                  </a:extLst>
                </a:gridCol>
                <a:gridCol w="329184">
                  <a:extLst>
                    <a:ext uri="{9D8B030D-6E8A-4147-A177-3AD203B41FA5}">
                      <a16:colId xmlns:a16="http://schemas.microsoft.com/office/drawing/2014/main" val="3001088846"/>
                    </a:ext>
                  </a:extLst>
                </a:gridCol>
                <a:gridCol w="329184">
                  <a:extLst>
                    <a:ext uri="{9D8B030D-6E8A-4147-A177-3AD203B41FA5}">
                      <a16:colId xmlns:a16="http://schemas.microsoft.com/office/drawing/2014/main" val="1932354400"/>
                    </a:ext>
                  </a:extLst>
                </a:gridCol>
                <a:gridCol w="329184">
                  <a:extLst>
                    <a:ext uri="{9D8B030D-6E8A-4147-A177-3AD203B41FA5}">
                      <a16:colId xmlns:a16="http://schemas.microsoft.com/office/drawing/2014/main" val="154537745"/>
                    </a:ext>
                  </a:extLst>
                </a:gridCol>
                <a:gridCol w="329184">
                  <a:extLst>
                    <a:ext uri="{9D8B030D-6E8A-4147-A177-3AD203B41FA5}">
                      <a16:colId xmlns:a16="http://schemas.microsoft.com/office/drawing/2014/main" val="337665706"/>
                    </a:ext>
                  </a:extLst>
                </a:gridCol>
                <a:gridCol w="329184">
                  <a:extLst>
                    <a:ext uri="{9D8B030D-6E8A-4147-A177-3AD203B41FA5}">
                      <a16:colId xmlns:a16="http://schemas.microsoft.com/office/drawing/2014/main" val="526382165"/>
                    </a:ext>
                  </a:extLst>
                </a:gridCol>
                <a:gridCol w="329184">
                  <a:extLst>
                    <a:ext uri="{9D8B030D-6E8A-4147-A177-3AD203B41FA5}">
                      <a16:colId xmlns:a16="http://schemas.microsoft.com/office/drawing/2014/main" val="3645978795"/>
                    </a:ext>
                  </a:extLst>
                </a:gridCol>
                <a:gridCol w="329184">
                  <a:extLst>
                    <a:ext uri="{9D8B030D-6E8A-4147-A177-3AD203B41FA5}">
                      <a16:colId xmlns:a16="http://schemas.microsoft.com/office/drawing/2014/main" val="1638014661"/>
                    </a:ext>
                  </a:extLst>
                </a:gridCol>
                <a:gridCol w="329184">
                  <a:extLst>
                    <a:ext uri="{9D8B030D-6E8A-4147-A177-3AD203B41FA5}">
                      <a16:colId xmlns:a16="http://schemas.microsoft.com/office/drawing/2014/main" val="447042484"/>
                    </a:ext>
                  </a:extLst>
                </a:gridCol>
                <a:gridCol w="329184">
                  <a:extLst>
                    <a:ext uri="{9D8B030D-6E8A-4147-A177-3AD203B41FA5}">
                      <a16:colId xmlns:a16="http://schemas.microsoft.com/office/drawing/2014/main" val="3438109400"/>
                    </a:ext>
                  </a:extLst>
                </a:gridCol>
                <a:gridCol w="329184">
                  <a:extLst>
                    <a:ext uri="{9D8B030D-6E8A-4147-A177-3AD203B41FA5}">
                      <a16:colId xmlns:a16="http://schemas.microsoft.com/office/drawing/2014/main" val="2203166846"/>
                    </a:ext>
                  </a:extLst>
                </a:gridCol>
                <a:gridCol w="329184">
                  <a:extLst>
                    <a:ext uri="{9D8B030D-6E8A-4147-A177-3AD203B41FA5}">
                      <a16:colId xmlns:a16="http://schemas.microsoft.com/office/drawing/2014/main" val="113077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828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- 2021-04-19 18:04:12</a:t>
                      </a:r>
                      <a:r>
                        <a:rPr kumimoji="0" lang="de-DE" sz="1000" b="0" i="0" u="none" strike="noStrike" kern="1200" cap="none" spc="0" normalizeH="0" baseline="0" noProof="0">
                          <a:ln>
                            <a:noFill/>
                          </a:ln>
                          <a:solidFill>
                            <a:prstClr val="black"/>
                          </a:solidFill>
                          <a:effectLst/>
                          <a:uLnTx/>
                          <a:uFillTx/>
                          <a:latin typeface="+mn-lt"/>
                          <a:ea typeface="+mn-ea"/>
                          <a:cs typeface="+mn-cs"/>
                        </a:rPr>
                        <a:t>
 Heute Abend, 20.15 Uhr, live: Unsere Kanzlerkandidatin Annalena Baerbock stellt sich den Fragen von Katrin Bauerfeind und Thilo Mischke auf ProSieben.
Hier geht's zum Stream: https://www.prosieben.de/tv/prosieben-spezial/livestream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https://quintly-image-storage.s3.amazonaws.com/5088c7a69c596fc587907365028e10b2/1051f648e835a8ca3c43741128810855.jpg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19.11748733696 %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1.8236474947318 %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4.5651110068012 %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5256137"/>
                  </a:ext>
                </a:extLst>
              </a:tr>
            </a:tbl>
          </a:graphicData>
        </a:graphic>
      </p:graphicFrame>
      <p:sp>
        <p:nvSpPr>
          <p:cNvPr id="4" name="Text Placeholder 3">
            <a:extLst>
              <a:ext uri="{FF2B5EF4-FFF2-40B4-BE49-F238E27FC236}">
                <a16:creationId xmlns:a16="http://schemas.microsoft.com/office/drawing/2014/main" id="{9C72E8A7-EE20-4160-A0F7-6D1163069827}"/>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7590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14D95-68BD-4ADB-915A-E0D752040973}"/>
              </a:ext>
            </a:extLst>
          </p:cNvPr>
          <p:cNvSpPr>
            <a:spLocks noGrp="1"/>
          </p:cNvSpPr>
          <p:nvPr>
            <p:ph type="title"/>
          </p:nvPr>
        </p:nvSpPr>
        <p:spPr/>
        <p:txBody>
          <a:bodyPr/>
          <a:lstStyle/>
          <a:p>
            <a:r>
              <a:rPr lang="de-DE"/>
              <a:t>Facebook Eigene Posts FB Partei (sortiert nach Reach) | BÜNDNIS 90/DIE GRÜNEN - 14 of 25</a:t>
            </a:r>
            <a:endParaRPr lang="en-US"/>
          </a:p>
        </p:txBody>
      </p:sp>
      <p:graphicFrame>
        <p:nvGraphicFramePr>
          <p:cNvPr id="5" name="Table Placeholder 4">
            <a:extLst>
              <a:ext uri="{FF2B5EF4-FFF2-40B4-BE49-F238E27FC236}">
                <a16:creationId xmlns:a16="http://schemas.microsoft.com/office/drawing/2014/main" id="{79602FD5-984E-432E-B339-0CB85D4A7009}"/>
              </a:ext>
            </a:extLst>
          </p:cNvPr>
          <p:cNvGraphicFramePr>
            <a:graphicFrameLocks noGrp="1"/>
          </p:cNvGraphicFramePr>
          <p:nvPr>
            <p:ph type="tbl" sz="quarter" idx="13"/>
            <p:extLst>
              <p:ext uri="{D42A27DB-BD31-4B8C-83A1-F6EECF244321}">
                <p14:modId xmlns:p14="http://schemas.microsoft.com/office/powerpoint/2010/main" val="18791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6494505"/>
                    </a:ext>
                  </a:extLst>
                </a:gridCol>
                <a:gridCol w="1563624">
                  <a:extLst>
                    <a:ext uri="{9D8B030D-6E8A-4147-A177-3AD203B41FA5}">
                      <a16:colId xmlns:a16="http://schemas.microsoft.com/office/drawing/2014/main" val="253311832"/>
                    </a:ext>
                  </a:extLst>
                </a:gridCol>
                <a:gridCol w="329184">
                  <a:extLst>
                    <a:ext uri="{9D8B030D-6E8A-4147-A177-3AD203B41FA5}">
                      <a16:colId xmlns:a16="http://schemas.microsoft.com/office/drawing/2014/main" val="1193532572"/>
                    </a:ext>
                  </a:extLst>
                </a:gridCol>
                <a:gridCol w="329184">
                  <a:extLst>
                    <a:ext uri="{9D8B030D-6E8A-4147-A177-3AD203B41FA5}">
                      <a16:colId xmlns:a16="http://schemas.microsoft.com/office/drawing/2014/main" val="4102088269"/>
                    </a:ext>
                  </a:extLst>
                </a:gridCol>
                <a:gridCol w="329184">
                  <a:extLst>
                    <a:ext uri="{9D8B030D-6E8A-4147-A177-3AD203B41FA5}">
                      <a16:colId xmlns:a16="http://schemas.microsoft.com/office/drawing/2014/main" val="3645807856"/>
                    </a:ext>
                  </a:extLst>
                </a:gridCol>
                <a:gridCol w="329184">
                  <a:extLst>
                    <a:ext uri="{9D8B030D-6E8A-4147-A177-3AD203B41FA5}">
                      <a16:colId xmlns:a16="http://schemas.microsoft.com/office/drawing/2014/main" val="2231196380"/>
                    </a:ext>
                  </a:extLst>
                </a:gridCol>
                <a:gridCol w="329184">
                  <a:extLst>
                    <a:ext uri="{9D8B030D-6E8A-4147-A177-3AD203B41FA5}">
                      <a16:colId xmlns:a16="http://schemas.microsoft.com/office/drawing/2014/main" val="3630937829"/>
                    </a:ext>
                  </a:extLst>
                </a:gridCol>
                <a:gridCol w="329184">
                  <a:extLst>
                    <a:ext uri="{9D8B030D-6E8A-4147-A177-3AD203B41FA5}">
                      <a16:colId xmlns:a16="http://schemas.microsoft.com/office/drawing/2014/main" val="1895840368"/>
                    </a:ext>
                  </a:extLst>
                </a:gridCol>
                <a:gridCol w="329184">
                  <a:extLst>
                    <a:ext uri="{9D8B030D-6E8A-4147-A177-3AD203B41FA5}">
                      <a16:colId xmlns:a16="http://schemas.microsoft.com/office/drawing/2014/main" val="1846872170"/>
                    </a:ext>
                  </a:extLst>
                </a:gridCol>
                <a:gridCol w="329184">
                  <a:extLst>
                    <a:ext uri="{9D8B030D-6E8A-4147-A177-3AD203B41FA5}">
                      <a16:colId xmlns:a16="http://schemas.microsoft.com/office/drawing/2014/main" val="186018624"/>
                    </a:ext>
                  </a:extLst>
                </a:gridCol>
                <a:gridCol w="329184">
                  <a:extLst>
                    <a:ext uri="{9D8B030D-6E8A-4147-A177-3AD203B41FA5}">
                      <a16:colId xmlns:a16="http://schemas.microsoft.com/office/drawing/2014/main" val="3452230818"/>
                    </a:ext>
                  </a:extLst>
                </a:gridCol>
                <a:gridCol w="329184">
                  <a:extLst>
                    <a:ext uri="{9D8B030D-6E8A-4147-A177-3AD203B41FA5}">
                      <a16:colId xmlns:a16="http://schemas.microsoft.com/office/drawing/2014/main" val="3601784222"/>
                    </a:ext>
                  </a:extLst>
                </a:gridCol>
                <a:gridCol w="329184">
                  <a:extLst>
                    <a:ext uri="{9D8B030D-6E8A-4147-A177-3AD203B41FA5}">
                      <a16:colId xmlns:a16="http://schemas.microsoft.com/office/drawing/2014/main" val="3572433646"/>
                    </a:ext>
                  </a:extLst>
                </a:gridCol>
                <a:gridCol w="329184">
                  <a:extLst>
                    <a:ext uri="{9D8B030D-6E8A-4147-A177-3AD203B41FA5}">
                      <a16:colId xmlns:a16="http://schemas.microsoft.com/office/drawing/2014/main" val="2374301815"/>
                    </a:ext>
                  </a:extLst>
                </a:gridCol>
                <a:gridCol w="329184">
                  <a:extLst>
                    <a:ext uri="{9D8B030D-6E8A-4147-A177-3AD203B41FA5}">
                      <a16:colId xmlns:a16="http://schemas.microsoft.com/office/drawing/2014/main" val="389475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033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- 2021-09-26 19:43:33</a:t>
                      </a:r>
                      <a:r>
                        <a:rPr kumimoji="0" lang="de-DE" sz="1000" b="0" i="0" u="none" strike="noStrike" kern="1200" cap="none" spc="0" normalizeH="0" baseline="0" noProof="0">
                          <a:ln>
                            <a:noFill/>
                          </a:ln>
                          <a:solidFill>
                            <a:prstClr val="black"/>
                          </a:solidFill>
                          <a:effectLst/>
                          <a:uLnTx/>
                          <a:uFillTx/>
                          <a:latin typeface="+mn-lt"/>
                          <a:ea typeface="+mn-ea"/>
                          <a:cs typeface="+mn-cs"/>
                        </a:rPr>
                        <a:t>
 Danke an alle, die uns gewählt haben. Vielen Dank für euer Vertrauen. Der deutliche Zuwachs an Stimmen für Grün zeigt: Ihr wünscht euch eine politische Kraft, die notwendige Veränderungen antreibt. Wir nehmen diesen Wunsch ernst. Alle Parteien haben im Wahlkampf Klimaschutz versprochen. Die neue Regierung muss eine Klimaregierung sein. Dafür werden wir uns jetzt mit aller Kraft einsetzen.
Ein dickes Dankeschön geht auch raus an alle unsere Wahlkämpfer*innen. Über Monate habt ihr alles gegeben. Das historisch beste Ergebnis für Grün bei einer Bundestagswahl ist vor allem euer Verdienst.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https://quintly-image-storage.s3.amazonaws.com/5088c7a69c596fc587907365028e10b2/42dfad1e72197c4a67866ec9b9ff7620.jpg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42.997944244846 %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2.2654934612635 %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10.372604193095 %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1314217"/>
                  </a:ext>
                </a:extLst>
              </a:tr>
            </a:tbl>
          </a:graphicData>
        </a:graphic>
      </p:graphicFrame>
      <p:sp>
        <p:nvSpPr>
          <p:cNvPr id="4" name="Text Placeholder 3">
            <a:extLst>
              <a:ext uri="{FF2B5EF4-FFF2-40B4-BE49-F238E27FC236}">
                <a16:creationId xmlns:a16="http://schemas.microsoft.com/office/drawing/2014/main" id="{E55C8B71-5A6E-4B1D-BF8D-898AC368B9AF}"/>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837743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43D8-E9BD-439F-AB0A-CF611D9D8D9E}"/>
              </a:ext>
            </a:extLst>
          </p:cNvPr>
          <p:cNvSpPr>
            <a:spLocks noGrp="1"/>
          </p:cNvSpPr>
          <p:nvPr>
            <p:ph type="title"/>
          </p:nvPr>
        </p:nvSpPr>
        <p:spPr/>
        <p:txBody>
          <a:bodyPr/>
          <a:lstStyle/>
          <a:p>
            <a:r>
              <a:rPr lang="de-DE"/>
              <a:t>Facebook Eigene Posts FB Partei (sortiert nach Reach) | BÜNDNIS 90/DIE GRÜNEN - 15 of 25</a:t>
            </a:r>
            <a:endParaRPr lang="en-US"/>
          </a:p>
        </p:txBody>
      </p:sp>
      <p:graphicFrame>
        <p:nvGraphicFramePr>
          <p:cNvPr id="5" name="Table Placeholder 4">
            <a:extLst>
              <a:ext uri="{FF2B5EF4-FFF2-40B4-BE49-F238E27FC236}">
                <a16:creationId xmlns:a16="http://schemas.microsoft.com/office/drawing/2014/main" id="{0A22518E-2EE0-4298-82CC-7CF64955DAC0}"/>
              </a:ext>
            </a:extLst>
          </p:cNvPr>
          <p:cNvGraphicFramePr>
            <a:graphicFrameLocks noGrp="1"/>
          </p:cNvGraphicFramePr>
          <p:nvPr>
            <p:ph type="tbl" sz="quarter" idx="13"/>
            <p:extLst>
              <p:ext uri="{D42A27DB-BD31-4B8C-83A1-F6EECF244321}">
                <p14:modId xmlns:p14="http://schemas.microsoft.com/office/powerpoint/2010/main" val="290592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6518098"/>
                    </a:ext>
                  </a:extLst>
                </a:gridCol>
                <a:gridCol w="1563624">
                  <a:extLst>
                    <a:ext uri="{9D8B030D-6E8A-4147-A177-3AD203B41FA5}">
                      <a16:colId xmlns:a16="http://schemas.microsoft.com/office/drawing/2014/main" val="4045985105"/>
                    </a:ext>
                  </a:extLst>
                </a:gridCol>
                <a:gridCol w="329184">
                  <a:extLst>
                    <a:ext uri="{9D8B030D-6E8A-4147-A177-3AD203B41FA5}">
                      <a16:colId xmlns:a16="http://schemas.microsoft.com/office/drawing/2014/main" val="4152815322"/>
                    </a:ext>
                  </a:extLst>
                </a:gridCol>
                <a:gridCol w="329184">
                  <a:extLst>
                    <a:ext uri="{9D8B030D-6E8A-4147-A177-3AD203B41FA5}">
                      <a16:colId xmlns:a16="http://schemas.microsoft.com/office/drawing/2014/main" val="1143160936"/>
                    </a:ext>
                  </a:extLst>
                </a:gridCol>
                <a:gridCol w="329184">
                  <a:extLst>
                    <a:ext uri="{9D8B030D-6E8A-4147-A177-3AD203B41FA5}">
                      <a16:colId xmlns:a16="http://schemas.microsoft.com/office/drawing/2014/main" val="1842104572"/>
                    </a:ext>
                  </a:extLst>
                </a:gridCol>
                <a:gridCol w="329184">
                  <a:extLst>
                    <a:ext uri="{9D8B030D-6E8A-4147-A177-3AD203B41FA5}">
                      <a16:colId xmlns:a16="http://schemas.microsoft.com/office/drawing/2014/main" val="1800761975"/>
                    </a:ext>
                  </a:extLst>
                </a:gridCol>
                <a:gridCol w="329184">
                  <a:extLst>
                    <a:ext uri="{9D8B030D-6E8A-4147-A177-3AD203B41FA5}">
                      <a16:colId xmlns:a16="http://schemas.microsoft.com/office/drawing/2014/main" val="2474302650"/>
                    </a:ext>
                  </a:extLst>
                </a:gridCol>
                <a:gridCol w="329184">
                  <a:extLst>
                    <a:ext uri="{9D8B030D-6E8A-4147-A177-3AD203B41FA5}">
                      <a16:colId xmlns:a16="http://schemas.microsoft.com/office/drawing/2014/main" val="983684664"/>
                    </a:ext>
                  </a:extLst>
                </a:gridCol>
                <a:gridCol w="329184">
                  <a:extLst>
                    <a:ext uri="{9D8B030D-6E8A-4147-A177-3AD203B41FA5}">
                      <a16:colId xmlns:a16="http://schemas.microsoft.com/office/drawing/2014/main" val="3186757078"/>
                    </a:ext>
                  </a:extLst>
                </a:gridCol>
                <a:gridCol w="329184">
                  <a:extLst>
                    <a:ext uri="{9D8B030D-6E8A-4147-A177-3AD203B41FA5}">
                      <a16:colId xmlns:a16="http://schemas.microsoft.com/office/drawing/2014/main" val="689036748"/>
                    </a:ext>
                  </a:extLst>
                </a:gridCol>
                <a:gridCol w="329184">
                  <a:extLst>
                    <a:ext uri="{9D8B030D-6E8A-4147-A177-3AD203B41FA5}">
                      <a16:colId xmlns:a16="http://schemas.microsoft.com/office/drawing/2014/main" val="2529862495"/>
                    </a:ext>
                  </a:extLst>
                </a:gridCol>
                <a:gridCol w="329184">
                  <a:extLst>
                    <a:ext uri="{9D8B030D-6E8A-4147-A177-3AD203B41FA5}">
                      <a16:colId xmlns:a16="http://schemas.microsoft.com/office/drawing/2014/main" val="1248277356"/>
                    </a:ext>
                  </a:extLst>
                </a:gridCol>
                <a:gridCol w="329184">
                  <a:extLst>
                    <a:ext uri="{9D8B030D-6E8A-4147-A177-3AD203B41FA5}">
                      <a16:colId xmlns:a16="http://schemas.microsoft.com/office/drawing/2014/main" val="2992045991"/>
                    </a:ext>
                  </a:extLst>
                </a:gridCol>
                <a:gridCol w="329184">
                  <a:extLst>
                    <a:ext uri="{9D8B030D-6E8A-4147-A177-3AD203B41FA5}">
                      <a16:colId xmlns:a16="http://schemas.microsoft.com/office/drawing/2014/main" val="2890182216"/>
                    </a:ext>
                  </a:extLst>
                </a:gridCol>
                <a:gridCol w="329184">
                  <a:extLst>
                    <a:ext uri="{9D8B030D-6E8A-4147-A177-3AD203B41FA5}">
                      <a16:colId xmlns:a16="http://schemas.microsoft.com/office/drawing/2014/main" val="3982029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660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- 2021-08-03 13:18:07</a:t>
                      </a:r>
                      <a:r>
                        <a:rPr kumimoji="0" lang="de-DE" sz="1000" b="0" i="0" u="none" strike="noStrike" kern="1200" cap="none" spc="0" normalizeH="0" baseline="0" noProof="0">
                          <a:ln>
                            <a:noFill/>
                          </a:ln>
                          <a:solidFill>
                            <a:prstClr val="black"/>
                          </a:solidFill>
                          <a:effectLst/>
                          <a:uLnTx/>
                          <a:uFillTx/>
                          <a:latin typeface="+mn-lt"/>
                          <a:ea typeface="+mn-ea"/>
                          <a:cs typeface="+mn-cs"/>
                        </a:rPr>
                        <a:t>
 Die Klimakrise zeigt sich uns mit aller Wucht. Deswegen müssen wir jetzt und nicht erst irgendwann beim Klimaschutz anziehen. Noch haben wir es in der Hand, die Folgen der Klimakrise einzudämmen. Wir haben keine Zeit zu verlieren.
Deswegen haben Annalena Baerbock und Robert Habeck heute unser Klimaschutz-Sofortprogramm für die nächste Bundesregierung vorgestellt:
1️⃣ Erneuerbare Energien schneller ausbauen
2️⃣ Den Kohleausstieg auf 2030 vorziehen
3️⃣ Wirtschaft und Industrie auf Klimaneutralität ausrichten
4️⃣ Klima-Offensive bei Gebäuden und im Bausektor starten
5️⃣ Mobilitätswende beschleunigen
6️⃣ Grünen Wasserstoff stärken
7️⃣ Klimaschutz, Natur und Landwirtschaft zusammenbringen
8️⃣ Klimaschutz sozial gerecht gestalten
9️⃣ Bundeshaushalt zum Klimahaushalt machen
🔟 EU zur Klimavorreiterin machen, Klimaaußenpolitik vorantreiben
Zusätzlich zu den zehn Punkten braucht es für die ersten 100 Tage der neuen Regierung eine Klima-Task-Force, die im Wochenrhythmus tagt. Die Federführung hierfür wird im Klimaschutzministerium liegen. Dieses Ministerium wird zusätzlich mit einem Veto-Recht gegenüber den anderen Ministerien gegenüber ausgestattet. Sollten diese also Gesetze vorlegen, die nicht mit den Klimazielen von Paris vereinbar sind, kann Widerspruch eingelegt werden.
➡ Alle Details zum Klimaschutz-Sofortprogramm auf gruene.de/artikel/klimaschutz-sofortprogramm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https://quintly-image-storage.s3.amazonaws.com/5088c7a69c596fc587907365028e10b2/c13b447e00461e2b0cbe560a23a614d0.jpg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17.042714725786 %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1.0322220672339 %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4.1999614743373 %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7230847"/>
                  </a:ext>
                </a:extLst>
              </a:tr>
            </a:tbl>
          </a:graphicData>
        </a:graphic>
      </p:graphicFrame>
      <p:sp>
        <p:nvSpPr>
          <p:cNvPr id="4" name="Text Placeholder 3">
            <a:extLst>
              <a:ext uri="{FF2B5EF4-FFF2-40B4-BE49-F238E27FC236}">
                <a16:creationId xmlns:a16="http://schemas.microsoft.com/office/drawing/2014/main" id="{627BE951-DC98-4099-9815-F2D4214385C5}"/>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929787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B4BE-25BA-41A0-9406-836EE5A03B8C}"/>
              </a:ext>
            </a:extLst>
          </p:cNvPr>
          <p:cNvSpPr>
            <a:spLocks noGrp="1"/>
          </p:cNvSpPr>
          <p:nvPr>
            <p:ph type="title"/>
          </p:nvPr>
        </p:nvSpPr>
        <p:spPr/>
        <p:txBody>
          <a:bodyPr/>
          <a:lstStyle/>
          <a:p>
            <a:r>
              <a:rPr lang="de-DE"/>
              <a:t>Facebook Eigene Posts FB Partei (sortiert nach Reach) | BÜNDNIS 90/DIE GRÜNEN - 16 of 25</a:t>
            </a:r>
            <a:endParaRPr lang="en-US"/>
          </a:p>
        </p:txBody>
      </p:sp>
      <p:graphicFrame>
        <p:nvGraphicFramePr>
          <p:cNvPr id="5" name="Table Placeholder 4">
            <a:extLst>
              <a:ext uri="{FF2B5EF4-FFF2-40B4-BE49-F238E27FC236}">
                <a16:creationId xmlns:a16="http://schemas.microsoft.com/office/drawing/2014/main" id="{CCBE8A34-7A46-4B52-A148-7B3DF4D6F96E}"/>
              </a:ext>
            </a:extLst>
          </p:cNvPr>
          <p:cNvGraphicFramePr>
            <a:graphicFrameLocks noGrp="1"/>
          </p:cNvGraphicFramePr>
          <p:nvPr>
            <p:ph type="tbl" sz="quarter" idx="13"/>
            <p:extLst>
              <p:ext uri="{D42A27DB-BD31-4B8C-83A1-F6EECF244321}">
                <p14:modId xmlns:p14="http://schemas.microsoft.com/office/powerpoint/2010/main" val="153477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390184"/>
                    </a:ext>
                  </a:extLst>
                </a:gridCol>
                <a:gridCol w="1563624">
                  <a:extLst>
                    <a:ext uri="{9D8B030D-6E8A-4147-A177-3AD203B41FA5}">
                      <a16:colId xmlns:a16="http://schemas.microsoft.com/office/drawing/2014/main" val="728345406"/>
                    </a:ext>
                  </a:extLst>
                </a:gridCol>
                <a:gridCol w="329184">
                  <a:extLst>
                    <a:ext uri="{9D8B030D-6E8A-4147-A177-3AD203B41FA5}">
                      <a16:colId xmlns:a16="http://schemas.microsoft.com/office/drawing/2014/main" val="4268446495"/>
                    </a:ext>
                  </a:extLst>
                </a:gridCol>
                <a:gridCol w="329184">
                  <a:extLst>
                    <a:ext uri="{9D8B030D-6E8A-4147-A177-3AD203B41FA5}">
                      <a16:colId xmlns:a16="http://schemas.microsoft.com/office/drawing/2014/main" val="760387723"/>
                    </a:ext>
                  </a:extLst>
                </a:gridCol>
                <a:gridCol w="329184">
                  <a:extLst>
                    <a:ext uri="{9D8B030D-6E8A-4147-A177-3AD203B41FA5}">
                      <a16:colId xmlns:a16="http://schemas.microsoft.com/office/drawing/2014/main" val="3948664353"/>
                    </a:ext>
                  </a:extLst>
                </a:gridCol>
                <a:gridCol w="329184">
                  <a:extLst>
                    <a:ext uri="{9D8B030D-6E8A-4147-A177-3AD203B41FA5}">
                      <a16:colId xmlns:a16="http://schemas.microsoft.com/office/drawing/2014/main" val="3562576851"/>
                    </a:ext>
                  </a:extLst>
                </a:gridCol>
                <a:gridCol w="329184">
                  <a:extLst>
                    <a:ext uri="{9D8B030D-6E8A-4147-A177-3AD203B41FA5}">
                      <a16:colId xmlns:a16="http://schemas.microsoft.com/office/drawing/2014/main" val="1752293620"/>
                    </a:ext>
                  </a:extLst>
                </a:gridCol>
                <a:gridCol w="329184">
                  <a:extLst>
                    <a:ext uri="{9D8B030D-6E8A-4147-A177-3AD203B41FA5}">
                      <a16:colId xmlns:a16="http://schemas.microsoft.com/office/drawing/2014/main" val="2135170245"/>
                    </a:ext>
                  </a:extLst>
                </a:gridCol>
                <a:gridCol w="329184">
                  <a:extLst>
                    <a:ext uri="{9D8B030D-6E8A-4147-A177-3AD203B41FA5}">
                      <a16:colId xmlns:a16="http://schemas.microsoft.com/office/drawing/2014/main" val="3004894908"/>
                    </a:ext>
                  </a:extLst>
                </a:gridCol>
                <a:gridCol w="329184">
                  <a:extLst>
                    <a:ext uri="{9D8B030D-6E8A-4147-A177-3AD203B41FA5}">
                      <a16:colId xmlns:a16="http://schemas.microsoft.com/office/drawing/2014/main" val="710231882"/>
                    </a:ext>
                  </a:extLst>
                </a:gridCol>
                <a:gridCol w="329184">
                  <a:extLst>
                    <a:ext uri="{9D8B030D-6E8A-4147-A177-3AD203B41FA5}">
                      <a16:colId xmlns:a16="http://schemas.microsoft.com/office/drawing/2014/main" val="2089231204"/>
                    </a:ext>
                  </a:extLst>
                </a:gridCol>
                <a:gridCol w="329184">
                  <a:extLst>
                    <a:ext uri="{9D8B030D-6E8A-4147-A177-3AD203B41FA5}">
                      <a16:colId xmlns:a16="http://schemas.microsoft.com/office/drawing/2014/main" val="3985249391"/>
                    </a:ext>
                  </a:extLst>
                </a:gridCol>
                <a:gridCol w="329184">
                  <a:extLst>
                    <a:ext uri="{9D8B030D-6E8A-4147-A177-3AD203B41FA5}">
                      <a16:colId xmlns:a16="http://schemas.microsoft.com/office/drawing/2014/main" val="1764444160"/>
                    </a:ext>
                  </a:extLst>
                </a:gridCol>
                <a:gridCol w="329184">
                  <a:extLst>
                    <a:ext uri="{9D8B030D-6E8A-4147-A177-3AD203B41FA5}">
                      <a16:colId xmlns:a16="http://schemas.microsoft.com/office/drawing/2014/main" val="2615567287"/>
                    </a:ext>
                  </a:extLst>
                </a:gridCol>
                <a:gridCol w="329184">
                  <a:extLst>
                    <a:ext uri="{9D8B030D-6E8A-4147-A177-3AD203B41FA5}">
                      <a16:colId xmlns:a16="http://schemas.microsoft.com/office/drawing/2014/main" val="1086270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063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- 2021-05-10 12:42:52</a:t>
                      </a:r>
                      <a:r>
                        <a:rPr kumimoji="0" lang="de-DE" sz="1000" b="0" i="0" u="none" strike="noStrike" kern="1200" cap="none" spc="0" normalizeH="0" baseline="0" noProof="0">
                          <a:ln>
                            <a:noFill/>
                          </a:ln>
                          <a:solidFill>
                            <a:prstClr val="black"/>
                          </a:solidFill>
                          <a:effectLst/>
                          <a:uLnTx/>
                          <a:uFillTx/>
                          <a:latin typeface="+mn-lt"/>
                          <a:ea typeface="+mn-ea"/>
                          <a:cs typeface="+mn-cs"/>
                        </a:rPr>
                        <a:t>
 Heute Abend ist Annalena Baerbock in der Sendung "Was nun, ...?" und beantwortet die Fragen von Peter Frey und Bettina Schausten.
📺 Einschalten um 19:25 Uhr im ZDF.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https://quintly-image-storage.s3.amazonaws.com/5088c7a69c596fc587907365028e10b2/4bc1595f28354e40b7903426e4861b0d.jpg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16.490227616123 %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2.5898596556499 %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5.1556051618059 %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3798927"/>
                  </a:ext>
                </a:extLst>
              </a:tr>
            </a:tbl>
          </a:graphicData>
        </a:graphic>
      </p:graphicFrame>
      <p:sp>
        <p:nvSpPr>
          <p:cNvPr id="4" name="Text Placeholder 3">
            <a:extLst>
              <a:ext uri="{FF2B5EF4-FFF2-40B4-BE49-F238E27FC236}">
                <a16:creationId xmlns:a16="http://schemas.microsoft.com/office/drawing/2014/main" id="{F2A2382E-F12C-4B51-82EB-3430A0793D6E}"/>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003217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C253-29F6-490F-8EDB-8D3A6DCDA583}"/>
              </a:ext>
            </a:extLst>
          </p:cNvPr>
          <p:cNvSpPr>
            <a:spLocks noGrp="1"/>
          </p:cNvSpPr>
          <p:nvPr>
            <p:ph type="title"/>
          </p:nvPr>
        </p:nvSpPr>
        <p:spPr/>
        <p:txBody>
          <a:bodyPr/>
          <a:lstStyle/>
          <a:p>
            <a:r>
              <a:rPr lang="de-DE"/>
              <a:t>Facebook Eigene Posts FB Partei (sortiert nach Reach) | BÜNDNIS 90/DIE GRÜNEN - 17 of 25</a:t>
            </a:r>
            <a:endParaRPr lang="en-US"/>
          </a:p>
        </p:txBody>
      </p:sp>
      <p:graphicFrame>
        <p:nvGraphicFramePr>
          <p:cNvPr id="5" name="Table Placeholder 4">
            <a:extLst>
              <a:ext uri="{FF2B5EF4-FFF2-40B4-BE49-F238E27FC236}">
                <a16:creationId xmlns:a16="http://schemas.microsoft.com/office/drawing/2014/main" id="{EB1390D9-C146-48A2-9CC1-E9A487ED12CF}"/>
              </a:ext>
            </a:extLst>
          </p:cNvPr>
          <p:cNvGraphicFramePr>
            <a:graphicFrameLocks noGrp="1"/>
          </p:cNvGraphicFramePr>
          <p:nvPr>
            <p:ph type="tbl" sz="quarter" idx="13"/>
            <p:extLst>
              <p:ext uri="{D42A27DB-BD31-4B8C-83A1-F6EECF244321}">
                <p14:modId xmlns:p14="http://schemas.microsoft.com/office/powerpoint/2010/main" val="305655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559725"/>
                    </a:ext>
                  </a:extLst>
                </a:gridCol>
                <a:gridCol w="1563624">
                  <a:extLst>
                    <a:ext uri="{9D8B030D-6E8A-4147-A177-3AD203B41FA5}">
                      <a16:colId xmlns:a16="http://schemas.microsoft.com/office/drawing/2014/main" val="80536194"/>
                    </a:ext>
                  </a:extLst>
                </a:gridCol>
                <a:gridCol w="329184">
                  <a:extLst>
                    <a:ext uri="{9D8B030D-6E8A-4147-A177-3AD203B41FA5}">
                      <a16:colId xmlns:a16="http://schemas.microsoft.com/office/drawing/2014/main" val="1744644840"/>
                    </a:ext>
                  </a:extLst>
                </a:gridCol>
                <a:gridCol w="329184">
                  <a:extLst>
                    <a:ext uri="{9D8B030D-6E8A-4147-A177-3AD203B41FA5}">
                      <a16:colId xmlns:a16="http://schemas.microsoft.com/office/drawing/2014/main" val="3226738811"/>
                    </a:ext>
                  </a:extLst>
                </a:gridCol>
                <a:gridCol w="329184">
                  <a:extLst>
                    <a:ext uri="{9D8B030D-6E8A-4147-A177-3AD203B41FA5}">
                      <a16:colId xmlns:a16="http://schemas.microsoft.com/office/drawing/2014/main" val="1274532675"/>
                    </a:ext>
                  </a:extLst>
                </a:gridCol>
                <a:gridCol w="329184">
                  <a:extLst>
                    <a:ext uri="{9D8B030D-6E8A-4147-A177-3AD203B41FA5}">
                      <a16:colId xmlns:a16="http://schemas.microsoft.com/office/drawing/2014/main" val="1583416968"/>
                    </a:ext>
                  </a:extLst>
                </a:gridCol>
                <a:gridCol w="329184">
                  <a:extLst>
                    <a:ext uri="{9D8B030D-6E8A-4147-A177-3AD203B41FA5}">
                      <a16:colId xmlns:a16="http://schemas.microsoft.com/office/drawing/2014/main" val="1395892093"/>
                    </a:ext>
                  </a:extLst>
                </a:gridCol>
                <a:gridCol w="329184">
                  <a:extLst>
                    <a:ext uri="{9D8B030D-6E8A-4147-A177-3AD203B41FA5}">
                      <a16:colId xmlns:a16="http://schemas.microsoft.com/office/drawing/2014/main" val="2458402602"/>
                    </a:ext>
                  </a:extLst>
                </a:gridCol>
                <a:gridCol w="329184">
                  <a:extLst>
                    <a:ext uri="{9D8B030D-6E8A-4147-A177-3AD203B41FA5}">
                      <a16:colId xmlns:a16="http://schemas.microsoft.com/office/drawing/2014/main" val="653383317"/>
                    </a:ext>
                  </a:extLst>
                </a:gridCol>
                <a:gridCol w="329184">
                  <a:extLst>
                    <a:ext uri="{9D8B030D-6E8A-4147-A177-3AD203B41FA5}">
                      <a16:colId xmlns:a16="http://schemas.microsoft.com/office/drawing/2014/main" val="2846630452"/>
                    </a:ext>
                  </a:extLst>
                </a:gridCol>
                <a:gridCol w="329184">
                  <a:extLst>
                    <a:ext uri="{9D8B030D-6E8A-4147-A177-3AD203B41FA5}">
                      <a16:colId xmlns:a16="http://schemas.microsoft.com/office/drawing/2014/main" val="4271385908"/>
                    </a:ext>
                  </a:extLst>
                </a:gridCol>
                <a:gridCol w="329184">
                  <a:extLst>
                    <a:ext uri="{9D8B030D-6E8A-4147-A177-3AD203B41FA5}">
                      <a16:colId xmlns:a16="http://schemas.microsoft.com/office/drawing/2014/main" val="1005854693"/>
                    </a:ext>
                  </a:extLst>
                </a:gridCol>
                <a:gridCol w="329184">
                  <a:extLst>
                    <a:ext uri="{9D8B030D-6E8A-4147-A177-3AD203B41FA5}">
                      <a16:colId xmlns:a16="http://schemas.microsoft.com/office/drawing/2014/main" val="3142298319"/>
                    </a:ext>
                  </a:extLst>
                </a:gridCol>
                <a:gridCol w="329184">
                  <a:extLst>
                    <a:ext uri="{9D8B030D-6E8A-4147-A177-3AD203B41FA5}">
                      <a16:colId xmlns:a16="http://schemas.microsoft.com/office/drawing/2014/main" val="515391695"/>
                    </a:ext>
                  </a:extLst>
                </a:gridCol>
                <a:gridCol w="329184">
                  <a:extLst>
                    <a:ext uri="{9D8B030D-6E8A-4147-A177-3AD203B41FA5}">
                      <a16:colId xmlns:a16="http://schemas.microsoft.com/office/drawing/2014/main" val="375003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762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- 2021-03-19 14:43:13</a:t>
                      </a:r>
                      <a:r>
                        <a:rPr kumimoji="0" lang="de-DE" sz="1000" b="0" i="0" u="none" strike="noStrike" kern="1200" cap="none" spc="0" normalizeH="0" baseline="0" noProof="0">
                          <a:ln>
                            <a:noFill/>
                          </a:ln>
                          <a:solidFill>
                            <a:prstClr val="black"/>
                          </a:solidFill>
                          <a:effectLst/>
                          <a:uLnTx/>
                          <a:uFillTx/>
                          <a:latin typeface="+mn-lt"/>
                          <a:ea typeface="+mn-ea"/>
                          <a:cs typeface="+mn-cs"/>
                        </a:rPr>
                        <a:t>
 Unser Entwurf für das Wahlprogramm zur Bundestagswahl 2021 ist da: gruene.de/programmentwurf 🎉🌻
Das klare Ziel: Ein Aufschwung, der über das rein Ökonomische hinausgeht. Ein Aufschwung, der das ganze gesellschaftliche Leben in seiner Stärke und Vielfalt erfasst: Bildung und Kultur, Arbeit und Digitalisierung, Spitzenforschung und Wissenschaft.
Für die Zukunft brauchen wir:
➡ Klimaschutz jetzt!
➡ Zukunftsorientiertes Wirtschaften
➡ Ehrgeizige Sozialpolitik
➡ Investitionen in die Zukunft
➡ Einen Staat, der nah an den Bürger*innen ist
👉 Teile unseren Post und sag uns, welche Punkte dir am wichtigsten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https://quintly-image-storage.s3.amazonaws.com/5088c7a69c596fc587907365028e10b2/942eead9fbe73abd65b2b6370cc0c90e.jpg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14.746897607331 %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2.1280874256314 %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4.6437932516954 %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2251752"/>
                  </a:ext>
                </a:extLst>
              </a:tr>
            </a:tbl>
          </a:graphicData>
        </a:graphic>
      </p:graphicFrame>
      <p:sp>
        <p:nvSpPr>
          <p:cNvPr id="4" name="Text Placeholder 3">
            <a:extLst>
              <a:ext uri="{FF2B5EF4-FFF2-40B4-BE49-F238E27FC236}">
                <a16:creationId xmlns:a16="http://schemas.microsoft.com/office/drawing/2014/main" id="{AE7ADFEF-05FD-489A-B76E-B1E1E802C1C0}"/>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04766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575C7-39F6-45AE-A4DB-3FE4EBE56261}"/>
              </a:ext>
            </a:extLst>
          </p:cNvPr>
          <p:cNvSpPr>
            <a:spLocks noGrp="1"/>
          </p:cNvSpPr>
          <p:nvPr>
            <p:ph type="title"/>
          </p:nvPr>
        </p:nvSpPr>
        <p:spPr/>
        <p:txBody>
          <a:bodyPr/>
          <a:lstStyle/>
          <a:p>
            <a:r>
              <a:rPr lang="de-DE"/>
              <a:t>Facebook Eigene Posts FB Partei (sortiert nach Reach) | BÜNDNIS 90/DIE GRÜNEN - 18 of 25</a:t>
            </a:r>
            <a:endParaRPr lang="en-US"/>
          </a:p>
        </p:txBody>
      </p:sp>
      <p:graphicFrame>
        <p:nvGraphicFramePr>
          <p:cNvPr id="5" name="Table Placeholder 4">
            <a:extLst>
              <a:ext uri="{FF2B5EF4-FFF2-40B4-BE49-F238E27FC236}">
                <a16:creationId xmlns:a16="http://schemas.microsoft.com/office/drawing/2014/main" id="{B1C52423-9807-4B9C-B3D4-F4D9F6A330B7}"/>
              </a:ext>
            </a:extLst>
          </p:cNvPr>
          <p:cNvGraphicFramePr>
            <a:graphicFrameLocks noGrp="1"/>
          </p:cNvGraphicFramePr>
          <p:nvPr>
            <p:ph type="tbl" sz="quarter" idx="13"/>
            <p:extLst>
              <p:ext uri="{D42A27DB-BD31-4B8C-83A1-F6EECF244321}">
                <p14:modId xmlns:p14="http://schemas.microsoft.com/office/powerpoint/2010/main" val="364024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58454045"/>
                    </a:ext>
                  </a:extLst>
                </a:gridCol>
                <a:gridCol w="1563624">
                  <a:extLst>
                    <a:ext uri="{9D8B030D-6E8A-4147-A177-3AD203B41FA5}">
                      <a16:colId xmlns:a16="http://schemas.microsoft.com/office/drawing/2014/main" val="202777873"/>
                    </a:ext>
                  </a:extLst>
                </a:gridCol>
                <a:gridCol w="329184">
                  <a:extLst>
                    <a:ext uri="{9D8B030D-6E8A-4147-A177-3AD203B41FA5}">
                      <a16:colId xmlns:a16="http://schemas.microsoft.com/office/drawing/2014/main" val="2786440501"/>
                    </a:ext>
                  </a:extLst>
                </a:gridCol>
                <a:gridCol w="329184">
                  <a:extLst>
                    <a:ext uri="{9D8B030D-6E8A-4147-A177-3AD203B41FA5}">
                      <a16:colId xmlns:a16="http://schemas.microsoft.com/office/drawing/2014/main" val="1033025201"/>
                    </a:ext>
                  </a:extLst>
                </a:gridCol>
                <a:gridCol w="329184">
                  <a:extLst>
                    <a:ext uri="{9D8B030D-6E8A-4147-A177-3AD203B41FA5}">
                      <a16:colId xmlns:a16="http://schemas.microsoft.com/office/drawing/2014/main" val="4214754723"/>
                    </a:ext>
                  </a:extLst>
                </a:gridCol>
                <a:gridCol w="329184">
                  <a:extLst>
                    <a:ext uri="{9D8B030D-6E8A-4147-A177-3AD203B41FA5}">
                      <a16:colId xmlns:a16="http://schemas.microsoft.com/office/drawing/2014/main" val="3555777298"/>
                    </a:ext>
                  </a:extLst>
                </a:gridCol>
                <a:gridCol w="329184">
                  <a:extLst>
                    <a:ext uri="{9D8B030D-6E8A-4147-A177-3AD203B41FA5}">
                      <a16:colId xmlns:a16="http://schemas.microsoft.com/office/drawing/2014/main" val="1763953390"/>
                    </a:ext>
                  </a:extLst>
                </a:gridCol>
                <a:gridCol w="329184">
                  <a:extLst>
                    <a:ext uri="{9D8B030D-6E8A-4147-A177-3AD203B41FA5}">
                      <a16:colId xmlns:a16="http://schemas.microsoft.com/office/drawing/2014/main" val="4250498952"/>
                    </a:ext>
                  </a:extLst>
                </a:gridCol>
                <a:gridCol w="329184">
                  <a:extLst>
                    <a:ext uri="{9D8B030D-6E8A-4147-A177-3AD203B41FA5}">
                      <a16:colId xmlns:a16="http://schemas.microsoft.com/office/drawing/2014/main" val="3689054156"/>
                    </a:ext>
                  </a:extLst>
                </a:gridCol>
                <a:gridCol w="329184">
                  <a:extLst>
                    <a:ext uri="{9D8B030D-6E8A-4147-A177-3AD203B41FA5}">
                      <a16:colId xmlns:a16="http://schemas.microsoft.com/office/drawing/2014/main" val="1938209866"/>
                    </a:ext>
                  </a:extLst>
                </a:gridCol>
                <a:gridCol w="329184">
                  <a:extLst>
                    <a:ext uri="{9D8B030D-6E8A-4147-A177-3AD203B41FA5}">
                      <a16:colId xmlns:a16="http://schemas.microsoft.com/office/drawing/2014/main" val="2658629350"/>
                    </a:ext>
                  </a:extLst>
                </a:gridCol>
                <a:gridCol w="329184">
                  <a:extLst>
                    <a:ext uri="{9D8B030D-6E8A-4147-A177-3AD203B41FA5}">
                      <a16:colId xmlns:a16="http://schemas.microsoft.com/office/drawing/2014/main" val="2077132404"/>
                    </a:ext>
                  </a:extLst>
                </a:gridCol>
                <a:gridCol w="329184">
                  <a:extLst>
                    <a:ext uri="{9D8B030D-6E8A-4147-A177-3AD203B41FA5}">
                      <a16:colId xmlns:a16="http://schemas.microsoft.com/office/drawing/2014/main" val="3961475900"/>
                    </a:ext>
                  </a:extLst>
                </a:gridCol>
                <a:gridCol w="329184">
                  <a:extLst>
                    <a:ext uri="{9D8B030D-6E8A-4147-A177-3AD203B41FA5}">
                      <a16:colId xmlns:a16="http://schemas.microsoft.com/office/drawing/2014/main" val="2648382455"/>
                    </a:ext>
                  </a:extLst>
                </a:gridCol>
                <a:gridCol w="329184">
                  <a:extLst>
                    <a:ext uri="{9D8B030D-6E8A-4147-A177-3AD203B41FA5}">
                      <a16:colId xmlns:a16="http://schemas.microsoft.com/office/drawing/2014/main" val="198278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095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- 2021-05-22 09:33:00</a:t>
                      </a:r>
                      <a:r>
                        <a:rPr kumimoji="0" lang="de-DE" sz="1000" b="0" i="0" u="none" strike="noStrike" kern="1200" cap="none" spc="0" normalizeH="0" baseline="0" noProof="0">
                          <a:ln>
                            <a:noFill/>
                          </a:ln>
                          <a:solidFill>
                            <a:prstClr val="black"/>
                          </a:solidFill>
                          <a:effectLst/>
                          <a:uLnTx/>
                          <a:uFillTx/>
                          <a:latin typeface="+mn-lt"/>
                          <a:ea typeface="+mn-ea"/>
                          <a:cs typeface="+mn-cs"/>
                        </a:rPr>
                        <a:t>
 Auf der Liste der bedrohten Tierarten stehen mittlerweile rund 83.000 Arten, etwa 24.000 von ihnen sind vom Aussterben bedroht. Um das massenhafte Artensterben zu beenden, brauchen wir vor allem eine andere Landnutzung. Wie beim Klimaschutz zählt hier jeder Tag! Deshalb werden wir hier ein Sofortprogramm Artenschutz auflegen, mit dem wir...
💚 Pestizideinsatz verringern
💚 Einsatz von Glyphosat untersagen
💚 naturwertvolle Flächen erhalten
💚 Moore schützen
💚 Naturschutzkorridore schaffen
💚 Natura-2000-Gebiete gemeinsam mit den Ländern verteidigen und verbessern
💚 Schutzgebiete vergrößern bzw. neu schaffen.
Zehn Prozent der Gelder aus dem Energie- und Klimafonds sollen für Klimaschutz durch Naturschutzmaßnahmen eingesetzt werden. Mit einem Wildnisfonds wollen wir dafür sorgen, dass sich auf mindestens zwei Prozent der Landesfläche wieder echte Wildnis entwickeln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https://quintly-image-storage.s3.amazonaws.com/5088c7a69c596fc587907365028e10b2/6a82bc0f84777ac6d1db0c6982559899.jpg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15.482128518942 %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0.75753272938971 %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2.9584244455173 %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235871"/>
                  </a:ext>
                </a:extLst>
              </a:tr>
            </a:tbl>
          </a:graphicData>
        </a:graphic>
      </p:graphicFrame>
      <p:sp>
        <p:nvSpPr>
          <p:cNvPr id="4" name="Text Placeholder 3">
            <a:extLst>
              <a:ext uri="{FF2B5EF4-FFF2-40B4-BE49-F238E27FC236}">
                <a16:creationId xmlns:a16="http://schemas.microsoft.com/office/drawing/2014/main" id="{1198B333-E169-4AC2-AC02-E4D225EECA23}"/>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6340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5FEB-0A45-44FD-8B99-252BF3E708B5}"/>
              </a:ext>
            </a:extLst>
          </p:cNvPr>
          <p:cNvSpPr>
            <a:spLocks noGrp="1"/>
          </p:cNvSpPr>
          <p:nvPr>
            <p:ph type="title"/>
          </p:nvPr>
        </p:nvSpPr>
        <p:spPr/>
        <p:txBody>
          <a:bodyPr/>
          <a:lstStyle/>
          <a:p>
            <a:r>
              <a:rPr lang="de-DE"/>
              <a:t>Facebook Eigene Posts FB Partei (sortiert nach Reach) | BÜNDNIS 90/DIE GRÜNEN - 19 of 25</a:t>
            </a:r>
            <a:endParaRPr lang="en-US"/>
          </a:p>
        </p:txBody>
      </p:sp>
      <p:graphicFrame>
        <p:nvGraphicFramePr>
          <p:cNvPr id="5" name="Table Placeholder 4">
            <a:extLst>
              <a:ext uri="{FF2B5EF4-FFF2-40B4-BE49-F238E27FC236}">
                <a16:creationId xmlns:a16="http://schemas.microsoft.com/office/drawing/2014/main" id="{56D5613B-B1C0-4988-85C5-E04A27BA7E92}"/>
              </a:ext>
            </a:extLst>
          </p:cNvPr>
          <p:cNvGraphicFramePr>
            <a:graphicFrameLocks noGrp="1"/>
          </p:cNvGraphicFramePr>
          <p:nvPr>
            <p:ph type="tbl" sz="quarter" idx="13"/>
            <p:extLst>
              <p:ext uri="{D42A27DB-BD31-4B8C-83A1-F6EECF244321}">
                <p14:modId xmlns:p14="http://schemas.microsoft.com/office/powerpoint/2010/main" val="2827837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0488713"/>
                    </a:ext>
                  </a:extLst>
                </a:gridCol>
                <a:gridCol w="1563624">
                  <a:extLst>
                    <a:ext uri="{9D8B030D-6E8A-4147-A177-3AD203B41FA5}">
                      <a16:colId xmlns:a16="http://schemas.microsoft.com/office/drawing/2014/main" val="2278608626"/>
                    </a:ext>
                  </a:extLst>
                </a:gridCol>
                <a:gridCol w="329184">
                  <a:extLst>
                    <a:ext uri="{9D8B030D-6E8A-4147-A177-3AD203B41FA5}">
                      <a16:colId xmlns:a16="http://schemas.microsoft.com/office/drawing/2014/main" val="135893605"/>
                    </a:ext>
                  </a:extLst>
                </a:gridCol>
                <a:gridCol w="329184">
                  <a:extLst>
                    <a:ext uri="{9D8B030D-6E8A-4147-A177-3AD203B41FA5}">
                      <a16:colId xmlns:a16="http://schemas.microsoft.com/office/drawing/2014/main" val="666651171"/>
                    </a:ext>
                  </a:extLst>
                </a:gridCol>
                <a:gridCol w="329184">
                  <a:extLst>
                    <a:ext uri="{9D8B030D-6E8A-4147-A177-3AD203B41FA5}">
                      <a16:colId xmlns:a16="http://schemas.microsoft.com/office/drawing/2014/main" val="3422487143"/>
                    </a:ext>
                  </a:extLst>
                </a:gridCol>
                <a:gridCol w="329184">
                  <a:extLst>
                    <a:ext uri="{9D8B030D-6E8A-4147-A177-3AD203B41FA5}">
                      <a16:colId xmlns:a16="http://schemas.microsoft.com/office/drawing/2014/main" val="3551313007"/>
                    </a:ext>
                  </a:extLst>
                </a:gridCol>
                <a:gridCol w="329184">
                  <a:extLst>
                    <a:ext uri="{9D8B030D-6E8A-4147-A177-3AD203B41FA5}">
                      <a16:colId xmlns:a16="http://schemas.microsoft.com/office/drawing/2014/main" val="2339851558"/>
                    </a:ext>
                  </a:extLst>
                </a:gridCol>
                <a:gridCol w="329184">
                  <a:extLst>
                    <a:ext uri="{9D8B030D-6E8A-4147-A177-3AD203B41FA5}">
                      <a16:colId xmlns:a16="http://schemas.microsoft.com/office/drawing/2014/main" val="1288973264"/>
                    </a:ext>
                  </a:extLst>
                </a:gridCol>
                <a:gridCol w="329184">
                  <a:extLst>
                    <a:ext uri="{9D8B030D-6E8A-4147-A177-3AD203B41FA5}">
                      <a16:colId xmlns:a16="http://schemas.microsoft.com/office/drawing/2014/main" val="1182547228"/>
                    </a:ext>
                  </a:extLst>
                </a:gridCol>
                <a:gridCol w="329184">
                  <a:extLst>
                    <a:ext uri="{9D8B030D-6E8A-4147-A177-3AD203B41FA5}">
                      <a16:colId xmlns:a16="http://schemas.microsoft.com/office/drawing/2014/main" val="3125314976"/>
                    </a:ext>
                  </a:extLst>
                </a:gridCol>
                <a:gridCol w="329184">
                  <a:extLst>
                    <a:ext uri="{9D8B030D-6E8A-4147-A177-3AD203B41FA5}">
                      <a16:colId xmlns:a16="http://schemas.microsoft.com/office/drawing/2014/main" val="2732932963"/>
                    </a:ext>
                  </a:extLst>
                </a:gridCol>
                <a:gridCol w="329184">
                  <a:extLst>
                    <a:ext uri="{9D8B030D-6E8A-4147-A177-3AD203B41FA5}">
                      <a16:colId xmlns:a16="http://schemas.microsoft.com/office/drawing/2014/main" val="1248628231"/>
                    </a:ext>
                  </a:extLst>
                </a:gridCol>
                <a:gridCol w="329184">
                  <a:extLst>
                    <a:ext uri="{9D8B030D-6E8A-4147-A177-3AD203B41FA5}">
                      <a16:colId xmlns:a16="http://schemas.microsoft.com/office/drawing/2014/main" val="2196138801"/>
                    </a:ext>
                  </a:extLst>
                </a:gridCol>
                <a:gridCol w="329184">
                  <a:extLst>
                    <a:ext uri="{9D8B030D-6E8A-4147-A177-3AD203B41FA5}">
                      <a16:colId xmlns:a16="http://schemas.microsoft.com/office/drawing/2014/main" val="3680563208"/>
                    </a:ext>
                  </a:extLst>
                </a:gridCol>
                <a:gridCol w="329184">
                  <a:extLst>
                    <a:ext uri="{9D8B030D-6E8A-4147-A177-3AD203B41FA5}">
                      <a16:colId xmlns:a16="http://schemas.microsoft.com/office/drawing/2014/main" val="162069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561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- 2021-07-09 10:31:58</a:t>
                      </a:r>
                      <a:r>
                        <a:rPr kumimoji="0" lang="de-DE" sz="1000" b="0" i="0" u="none" strike="noStrike" kern="1200" cap="none" spc="0" normalizeH="0" baseline="0" noProof="0">
                          <a:ln>
                            <a:noFill/>
                          </a:ln>
                          <a:solidFill>
                            <a:prstClr val="black"/>
                          </a:solidFill>
                          <a:effectLst/>
                          <a:uLnTx/>
                          <a:uFillTx/>
                          <a:latin typeface="+mn-lt"/>
                          <a:ea typeface="+mn-ea"/>
                          <a:cs typeface="+mn-cs"/>
                        </a:rPr>
                        <a:t>
 „Wenn ich sehe, dass Union und FDP den besonders Wohlhabenden Milliarden schenken wollen, etwa durch die Abschaffung des Solis für die reichsten Einkommensbezieher*innen, und zugleich gegen eine Erhöhung des Mindestlohns auf 12 Euro sind, dann ist klar: Diese Bundestagswahl entscheidet auch darüber, ob es wieder sozial gerechter in unserem Land zugeht“, sagt Annalena Baerbock im Interview mit der ZEIT.
👉 gruene.de/artikel/ich-will-das-land-klimagerecht-modernisieren
Die Union treibt die Spaltung in diesem Land weiter voran. Wir halten dagegen. Wir wollen Ungleichheit verringern und den Zusammenhalt in unserer Gesellschaft stärken.
Für uns ist klar: Klimaschutz funktioniert nur, wenn er sozial gerecht ist. Deshalb werden wir die Einnahmen aus dem CO2-Preis als Energiegeld an die Bürger*innen geben. Und wir werden die Stromkosten senken. „Von unseren Vorschlägen profitieren besonders Geringverdiener*innen, Familien und Mieter*innen. Die CDU hingegen hat keinen sozialen Ausgleich vorgesehen und will zudem den CO2-Preis für Wärme auf die Schultern der Mieter*innen legen“, sagt Annalena Baerbock.
Teile unser Bild, um deine Freund*innen daran zu erinnern, dass die Bundestagswahl am 26. September eine Richtungsentscheidung sein wird. Mit deiner Stimme entscheidest auch du darüber, ob es wieder sozial gerechter zugeht in unserem 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https://quintly-image-storage.s3.amazonaws.com/5088c7a69c596fc587907365028e10b2/8a5ba2309315b5a8359a4ca9276cb1b0.jpg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29.164275780239 %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1.3904005420328 %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5.8405472224425 %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4614771"/>
                  </a:ext>
                </a:extLst>
              </a:tr>
            </a:tbl>
          </a:graphicData>
        </a:graphic>
      </p:graphicFrame>
      <p:sp>
        <p:nvSpPr>
          <p:cNvPr id="4" name="Text Placeholder 3">
            <a:extLst>
              <a:ext uri="{FF2B5EF4-FFF2-40B4-BE49-F238E27FC236}">
                <a16:creationId xmlns:a16="http://schemas.microsoft.com/office/drawing/2014/main" id="{101A3DBB-87DE-4945-B206-59AD83AC64C4}"/>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317053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F522-6284-4738-83F8-7A6D88F3B8B0}"/>
              </a:ext>
            </a:extLst>
          </p:cNvPr>
          <p:cNvSpPr>
            <a:spLocks noGrp="1"/>
          </p:cNvSpPr>
          <p:nvPr>
            <p:ph type="title"/>
          </p:nvPr>
        </p:nvSpPr>
        <p:spPr/>
        <p:txBody>
          <a:bodyPr/>
          <a:lstStyle/>
          <a:p>
            <a:r>
              <a:rPr lang="de-DE"/>
              <a:t>Facebook Eigene Posts FB Partei (sortiert nach Reach) | BÜNDNIS 90/DIE GRÜNEN - 20 of 25</a:t>
            </a:r>
            <a:endParaRPr lang="en-US"/>
          </a:p>
        </p:txBody>
      </p:sp>
      <p:graphicFrame>
        <p:nvGraphicFramePr>
          <p:cNvPr id="5" name="Table Placeholder 4">
            <a:extLst>
              <a:ext uri="{FF2B5EF4-FFF2-40B4-BE49-F238E27FC236}">
                <a16:creationId xmlns:a16="http://schemas.microsoft.com/office/drawing/2014/main" id="{F012959C-CB8E-4A1A-9F1A-121DCE95BA16}"/>
              </a:ext>
            </a:extLst>
          </p:cNvPr>
          <p:cNvGraphicFramePr>
            <a:graphicFrameLocks noGrp="1"/>
          </p:cNvGraphicFramePr>
          <p:nvPr>
            <p:ph type="tbl" sz="quarter" idx="13"/>
            <p:extLst>
              <p:ext uri="{D42A27DB-BD31-4B8C-83A1-F6EECF244321}">
                <p14:modId xmlns:p14="http://schemas.microsoft.com/office/powerpoint/2010/main" val="333323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7273911"/>
                    </a:ext>
                  </a:extLst>
                </a:gridCol>
                <a:gridCol w="1563624">
                  <a:extLst>
                    <a:ext uri="{9D8B030D-6E8A-4147-A177-3AD203B41FA5}">
                      <a16:colId xmlns:a16="http://schemas.microsoft.com/office/drawing/2014/main" val="3541736422"/>
                    </a:ext>
                  </a:extLst>
                </a:gridCol>
                <a:gridCol w="329184">
                  <a:extLst>
                    <a:ext uri="{9D8B030D-6E8A-4147-A177-3AD203B41FA5}">
                      <a16:colId xmlns:a16="http://schemas.microsoft.com/office/drawing/2014/main" val="563358050"/>
                    </a:ext>
                  </a:extLst>
                </a:gridCol>
                <a:gridCol w="329184">
                  <a:extLst>
                    <a:ext uri="{9D8B030D-6E8A-4147-A177-3AD203B41FA5}">
                      <a16:colId xmlns:a16="http://schemas.microsoft.com/office/drawing/2014/main" val="3107487242"/>
                    </a:ext>
                  </a:extLst>
                </a:gridCol>
                <a:gridCol w="329184">
                  <a:extLst>
                    <a:ext uri="{9D8B030D-6E8A-4147-A177-3AD203B41FA5}">
                      <a16:colId xmlns:a16="http://schemas.microsoft.com/office/drawing/2014/main" val="1332867537"/>
                    </a:ext>
                  </a:extLst>
                </a:gridCol>
                <a:gridCol w="329184">
                  <a:extLst>
                    <a:ext uri="{9D8B030D-6E8A-4147-A177-3AD203B41FA5}">
                      <a16:colId xmlns:a16="http://schemas.microsoft.com/office/drawing/2014/main" val="4291483818"/>
                    </a:ext>
                  </a:extLst>
                </a:gridCol>
                <a:gridCol w="329184">
                  <a:extLst>
                    <a:ext uri="{9D8B030D-6E8A-4147-A177-3AD203B41FA5}">
                      <a16:colId xmlns:a16="http://schemas.microsoft.com/office/drawing/2014/main" val="1435984459"/>
                    </a:ext>
                  </a:extLst>
                </a:gridCol>
                <a:gridCol w="329184">
                  <a:extLst>
                    <a:ext uri="{9D8B030D-6E8A-4147-A177-3AD203B41FA5}">
                      <a16:colId xmlns:a16="http://schemas.microsoft.com/office/drawing/2014/main" val="1181605175"/>
                    </a:ext>
                  </a:extLst>
                </a:gridCol>
                <a:gridCol w="329184">
                  <a:extLst>
                    <a:ext uri="{9D8B030D-6E8A-4147-A177-3AD203B41FA5}">
                      <a16:colId xmlns:a16="http://schemas.microsoft.com/office/drawing/2014/main" val="3303290803"/>
                    </a:ext>
                  </a:extLst>
                </a:gridCol>
                <a:gridCol w="329184">
                  <a:extLst>
                    <a:ext uri="{9D8B030D-6E8A-4147-A177-3AD203B41FA5}">
                      <a16:colId xmlns:a16="http://schemas.microsoft.com/office/drawing/2014/main" val="211284279"/>
                    </a:ext>
                  </a:extLst>
                </a:gridCol>
                <a:gridCol w="329184">
                  <a:extLst>
                    <a:ext uri="{9D8B030D-6E8A-4147-A177-3AD203B41FA5}">
                      <a16:colId xmlns:a16="http://schemas.microsoft.com/office/drawing/2014/main" val="2500459094"/>
                    </a:ext>
                  </a:extLst>
                </a:gridCol>
                <a:gridCol w="329184">
                  <a:extLst>
                    <a:ext uri="{9D8B030D-6E8A-4147-A177-3AD203B41FA5}">
                      <a16:colId xmlns:a16="http://schemas.microsoft.com/office/drawing/2014/main" val="2960875341"/>
                    </a:ext>
                  </a:extLst>
                </a:gridCol>
                <a:gridCol w="329184">
                  <a:extLst>
                    <a:ext uri="{9D8B030D-6E8A-4147-A177-3AD203B41FA5}">
                      <a16:colId xmlns:a16="http://schemas.microsoft.com/office/drawing/2014/main" val="1866730544"/>
                    </a:ext>
                  </a:extLst>
                </a:gridCol>
                <a:gridCol w="329184">
                  <a:extLst>
                    <a:ext uri="{9D8B030D-6E8A-4147-A177-3AD203B41FA5}">
                      <a16:colId xmlns:a16="http://schemas.microsoft.com/office/drawing/2014/main" val="2495473589"/>
                    </a:ext>
                  </a:extLst>
                </a:gridCol>
                <a:gridCol w="329184">
                  <a:extLst>
                    <a:ext uri="{9D8B030D-6E8A-4147-A177-3AD203B41FA5}">
                      <a16:colId xmlns:a16="http://schemas.microsoft.com/office/drawing/2014/main" val="416326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73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- 2021-09-09 18:09:03</a:t>
                      </a:r>
                      <a:r>
                        <a:rPr kumimoji="0" lang="de-DE" sz="1000" b="0" i="0" u="none" strike="noStrike" kern="1200" cap="none" spc="0" normalizeH="0" baseline="0" noProof="0">
                          <a:ln>
                            <a:noFill/>
                          </a:ln>
                          <a:solidFill>
                            <a:prstClr val="black"/>
                          </a:solidFill>
                          <a:effectLst/>
                          <a:uLnTx/>
                          <a:uFillTx/>
                          <a:latin typeface="+mn-lt"/>
                          <a:ea typeface="+mn-ea"/>
                          <a:cs typeface="+mn-cs"/>
                        </a:rPr>
                        <a:t>
 Industrielle Massentierhaltung und Billigfleischexporte sind mit einer klimagerechten Zukunft nicht vereinbar. Und auch die Landwirtinnen und Landwirte leiden unter dem bisherigen System „Wachse oder weiche“. Wir wollen diesen Teufelskreis "Immer billiger, immer mehr" endlich durchbrechen.
Wir wollen eine Landwirtschaft, die mit der Natur arbeitet und nicht gegen sie. Das kannst du am 26. September wählen!
Wir wollen Umweltschutz, Tierschutz, Klimaschutz und landwirtschaftliche Erzeugung miteinander versöhnen.
Und das ist unser Plan:
• EU-Gelder sollen künftig an gesellschaftliche Leistungen gebunden werden – also in Klima-, Umwelt-, Natur- und Tierschutzmaßnahmen fließen. Statt Gießkannenprinzip gibt’s eine Gemeinwohlprämie
• Einsatz von Ackergiften verringern
• Qualzucht, Amputationen und Eingriffe ohne Betäubung wollen wir beenden
• Einsatz von Antibiotika senken
• Tiertransporte auf vier Stunden begrenzen
• Landwirt*innen durch eine Umbauförderung, faire Preise für ihre Arbeit und verpflichtende Haltungskennzeichnungen auf den Produkten für alle Tierarten unterstützen
Wir stehen für eine Landwirtschaft, die im Einklang mit der Natur arbeitet, Tiere respektvoll behandelt, Bäuerinnen und Bauern ein auskömmliches Wirtschaften ermöglicht und uns mit hochwertigen Lebensmitteln versorgt. Was du tun kannst?
👉 GRÜN wählen am 26. September oder schon heute per Briefwahl. Für ein klimaneutrales, gerechteres Morgen für 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https://quintly-image-storage.s3.amazonaws.com/5088c7a69c596fc587907365028e10b2/2015db44883846e161f5662871a80c12.jpg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18.337879263318 %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0.68971654874739 %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3.1311648051736 %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9094669"/>
                  </a:ext>
                </a:extLst>
              </a:tr>
            </a:tbl>
          </a:graphicData>
        </a:graphic>
      </p:graphicFrame>
      <p:sp>
        <p:nvSpPr>
          <p:cNvPr id="4" name="Text Placeholder 3">
            <a:extLst>
              <a:ext uri="{FF2B5EF4-FFF2-40B4-BE49-F238E27FC236}">
                <a16:creationId xmlns:a16="http://schemas.microsoft.com/office/drawing/2014/main" id="{B9039ABE-7869-41E2-AB1E-62CD9E2DFEAE}"/>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18120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9BD2-A110-45F1-AEE3-B76454A0F9DE}"/>
              </a:ext>
            </a:extLst>
          </p:cNvPr>
          <p:cNvSpPr>
            <a:spLocks noGrp="1"/>
          </p:cNvSpPr>
          <p:nvPr>
            <p:ph type="title"/>
          </p:nvPr>
        </p:nvSpPr>
        <p:spPr/>
        <p:txBody>
          <a:bodyPr/>
          <a:lstStyle/>
          <a:p>
            <a:r>
              <a:rPr lang="de-DE"/>
              <a:t>Facebook Eigene Posts FB Partei (sortiert nach Reach) | BÜNDNIS 90/DIE GRÜNEN - 21 of 25</a:t>
            </a:r>
            <a:endParaRPr lang="en-US"/>
          </a:p>
        </p:txBody>
      </p:sp>
      <p:graphicFrame>
        <p:nvGraphicFramePr>
          <p:cNvPr id="5" name="Table Placeholder 4">
            <a:extLst>
              <a:ext uri="{FF2B5EF4-FFF2-40B4-BE49-F238E27FC236}">
                <a16:creationId xmlns:a16="http://schemas.microsoft.com/office/drawing/2014/main" id="{76B91671-08DA-43A1-A6EC-80E636E2E160}"/>
              </a:ext>
            </a:extLst>
          </p:cNvPr>
          <p:cNvGraphicFramePr>
            <a:graphicFrameLocks noGrp="1"/>
          </p:cNvGraphicFramePr>
          <p:nvPr>
            <p:ph type="tbl" sz="quarter" idx="13"/>
            <p:extLst>
              <p:ext uri="{D42A27DB-BD31-4B8C-83A1-F6EECF244321}">
                <p14:modId xmlns:p14="http://schemas.microsoft.com/office/powerpoint/2010/main" val="257433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46660778"/>
                    </a:ext>
                  </a:extLst>
                </a:gridCol>
                <a:gridCol w="1563624">
                  <a:extLst>
                    <a:ext uri="{9D8B030D-6E8A-4147-A177-3AD203B41FA5}">
                      <a16:colId xmlns:a16="http://schemas.microsoft.com/office/drawing/2014/main" val="3306197199"/>
                    </a:ext>
                  </a:extLst>
                </a:gridCol>
                <a:gridCol w="329184">
                  <a:extLst>
                    <a:ext uri="{9D8B030D-6E8A-4147-A177-3AD203B41FA5}">
                      <a16:colId xmlns:a16="http://schemas.microsoft.com/office/drawing/2014/main" val="133918304"/>
                    </a:ext>
                  </a:extLst>
                </a:gridCol>
                <a:gridCol w="329184">
                  <a:extLst>
                    <a:ext uri="{9D8B030D-6E8A-4147-A177-3AD203B41FA5}">
                      <a16:colId xmlns:a16="http://schemas.microsoft.com/office/drawing/2014/main" val="4046336577"/>
                    </a:ext>
                  </a:extLst>
                </a:gridCol>
                <a:gridCol w="329184">
                  <a:extLst>
                    <a:ext uri="{9D8B030D-6E8A-4147-A177-3AD203B41FA5}">
                      <a16:colId xmlns:a16="http://schemas.microsoft.com/office/drawing/2014/main" val="1692330113"/>
                    </a:ext>
                  </a:extLst>
                </a:gridCol>
                <a:gridCol w="329184">
                  <a:extLst>
                    <a:ext uri="{9D8B030D-6E8A-4147-A177-3AD203B41FA5}">
                      <a16:colId xmlns:a16="http://schemas.microsoft.com/office/drawing/2014/main" val="409829047"/>
                    </a:ext>
                  </a:extLst>
                </a:gridCol>
                <a:gridCol w="329184">
                  <a:extLst>
                    <a:ext uri="{9D8B030D-6E8A-4147-A177-3AD203B41FA5}">
                      <a16:colId xmlns:a16="http://schemas.microsoft.com/office/drawing/2014/main" val="2958623661"/>
                    </a:ext>
                  </a:extLst>
                </a:gridCol>
                <a:gridCol w="329184">
                  <a:extLst>
                    <a:ext uri="{9D8B030D-6E8A-4147-A177-3AD203B41FA5}">
                      <a16:colId xmlns:a16="http://schemas.microsoft.com/office/drawing/2014/main" val="1218839352"/>
                    </a:ext>
                  </a:extLst>
                </a:gridCol>
                <a:gridCol w="329184">
                  <a:extLst>
                    <a:ext uri="{9D8B030D-6E8A-4147-A177-3AD203B41FA5}">
                      <a16:colId xmlns:a16="http://schemas.microsoft.com/office/drawing/2014/main" val="3426984360"/>
                    </a:ext>
                  </a:extLst>
                </a:gridCol>
                <a:gridCol w="329184">
                  <a:extLst>
                    <a:ext uri="{9D8B030D-6E8A-4147-A177-3AD203B41FA5}">
                      <a16:colId xmlns:a16="http://schemas.microsoft.com/office/drawing/2014/main" val="2074169148"/>
                    </a:ext>
                  </a:extLst>
                </a:gridCol>
                <a:gridCol w="329184">
                  <a:extLst>
                    <a:ext uri="{9D8B030D-6E8A-4147-A177-3AD203B41FA5}">
                      <a16:colId xmlns:a16="http://schemas.microsoft.com/office/drawing/2014/main" val="3914053735"/>
                    </a:ext>
                  </a:extLst>
                </a:gridCol>
                <a:gridCol w="329184">
                  <a:extLst>
                    <a:ext uri="{9D8B030D-6E8A-4147-A177-3AD203B41FA5}">
                      <a16:colId xmlns:a16="http://schemas.microsoft.com/office/drawing/2014/main" val="178286993"/>
                    </a:ext>
                  </a:extLst>
                </a:gridCol>
                <a:gridCol w="329184">
                  <a:extLst>
                    <a:ext uri="{9D8B030D-6E8A-4147-A177-3AD203B41FA5}">
                      <a16:colId xmlns:a16="http://schemas.microsoft.com/office/drawing/2014/main" val="2048915505"/>
                    </a:ext>
                  </a:extLst>
                </a:gridCol>
                <a:gridCol w="329184">
                  <a:extLst>
                    <a:ext uri="{9D8B030D-6E8A-4147-A177-3AD203B41FA5}">
                      <a16:colId xmlns:a16="http://schemas.microsoft.com/office/drawing/2014/main" val="1510652329"/>
                    </a:ext>
                  </a:extLst>
                </a:gridCol>
                <a:gridCol w="329184">
                  <a:extLst>
                    <a:ext uri="{9D8B030D-6E8A-4147-A177-3AD203B41FA5}">
                      <a16:colId xmlns:a16="http://schemas.microsoft.com/office/drawing/2014/main" val="202439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00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- 2021-07-16 15:11:52</a:t>
                      </a:r>
                      <a:r>
                        <a:rPr kumimoji="0" lang="de-DE" sz="1000" b="0" i="0" u="none" strike="noStrike" kern="1200" cap="none" spc="0" normalizeH="0" baseline="0" noProof="0">
                          <a:ln>
                            <a:noFill/>
                          </a:ln>
                          <a:solidFill>
                            <a:prstClr val="black"/>
                          </a:solidFill>
                          <a:effectLst/>
                          <a:uLnTx/>
                          <a:uFillTx/>
                          <a:latin typeface="+mn-lt"/>
                          <a:ea typeface="+mn-ea"/>
                          <a:cs typeface="+mn-cs"/>
                        </a:rPr>
                        <a:t>
 Die Lage in Nordrhein-Westfalen und Rheinland-Pfalz ist noch immer dramatisch. Durch Starkregen und Überflutungen sind bereits zahlreiche Menschen gestorben, noch mehr werden vermisst, viele haben ihre Häuser verloren.
Über die politischen Konsequenzen, vor allem einen robusteren Klimaschutz, muss zu gegebener Zeit gesprochen werden. Aber jetzt gilt: Den Menschen vor Ort muss geholfen werden, schnell und unbürokratisch.
Helfen kann man auf verschiedene Arten, zum Beispiel kann man Schlafplätze zur Verfügung stellen oder Sandsäcke befüllen. Ganz wichtig ist nur: Bitte bring dich selbst nicht in Gefahr, indem du auf eigene Faust in die betroffenen Gebiete fährst. 
Wir haben Links gesammelt von Städten und Gemeinden, die konkrete Hilfe anfordern 👉 gruene.de/hochwasserkatastrophe.
Schau nach, ob und wie du helfen kanst. Wenn du nicht selbst helfen kannst, teil gerne unseren Aufruf!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https://quintly-image-storage.s3.amazonaws.com/5088c7a69c596fc587907365028e10b2/91d4165826f7aba59671d85eae9383f9.jpg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24.805395477206 %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0.87765503631548 %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4.3667603920143 %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547137"/>
                  </a:ext>
                </a:extLst>
              </a:tr>
            </a:tbl>
          </a:graphicData>
        </a:graphic>
      </p:graphicFrame>
      <p:sp>
        <p:nvSpPr>
          <p:cNvPr id="4" name="Text Placeholder 3">
            <a:extLst>
              <a:ext uri="{FF2B5EF4-FFF2-40B4-BE49-F238E27FC236}">
                <a16:creationId xmlns:a16="http://schemas.microsoft.com/office/drawing/2014/main" id="{11643D3F-2D0C-4BB8-983E-FBF0EAC0B3E5}"/>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47512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663C-605C-4B30-AF63-4567E4B794EE}"/>
              </a:ext>
            </a:extLst>
          </p:cNvPr>
          <p:cNvSpPr>
            <a:spLocks noGrp="1"/>
          </p:cNvSpPr>
          <p:nvPr>
            <p:ph type="title"/>
          </p:nvPr>
        </p:nvSpPr>
        <p:spPr/>
        <p:txBody>
          <a:bodyPr/>
          <a:lstStyle/>
          <a:p>
            <a:r>
              <a:rPr lang="de-DE"/>
              <a:t>Facebook Eigene Posts FB Partei (sortiert nach Reach) | BÜNDNIS 90/DIE GRÜNEN - 22 of 25</a:t>
            </a:r>
            <a:endParaRPr lang="en-US"/>
          </a:p>
        </p:txBody>
      </p:sp>
      <p:graphicFrame>
        <p:nvGraphicFramePr>
          <p:cNvPr id="5" name="Table Placeholder 4">
            <a:extLst>
              <a:ext uri="{FF2B5EF4-FFF2-40B4-BE49-F238E27FC236}">
                <a16:creationId xmlns:a16="http://schemas.microsoft.com/office/drawing/2014/main" id="{B22FB9B7-59E8-4B90-A900-E3F3D751080D}"/>
              </a:ext>
            </a:extLst>
          </p:cNvPr>
          <p:cNvGraphicFramePr>
            <a:graphicFrameLocks noGrp="1"/>
          </p:cNvGraphicFramePr>
          <p:nvPr>
            <p:ph type="tbl" sz="quarter" idx="13"/>
            <p:extLst>
              <p:ext uri="{D42A27DB-BD31-4B8C-83A1-F6EECF244321}">
                <p14:modId xmlns:p14="http://schemas.microsoft.com/office/powerpoint/2010/main" val="2330609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72288154"/>
                    </a:ext>
                  </a:extLst>
                </a:gridCol>
                <a:gridCol w="1563624">
                  <a:extLst>
                    <a:ext uri="{9D8B030D-6E8A-4147-A177-3AD203B41FA5}">
                      <a16:colId xmlns:a16="http://schemas.microsoft.com/office/drawing/2014/main" val="2857236467"/>
                    </a:ext>
                  </a:extLst>
                </a:gridCol>
                <a:gridCol w="329184">
                  <a:extLst>
                    <a:ext uri="{9D8B030D-6E8A-4147-A177-3AD203B41FA5}">
                      <a16:colId xmlns:a16="http://schemas.microsoft.com/office/drawing/2014/main" val="2770067299"/>
                    </a:ext>
                  </a:extLst>
                </a:gridCol>
                <a:gridCol w="329184">
                  <a:extLst>
                    <a:ext uri="{9D8B030D-6E8A-4147-A177-3AD203B41FA5}">
                      <a16:colId xmlns:a16="http://schemas.microsoft.com/office/drawing/2014/main" val="3615707387"/>
                    </a:ext>
                  </a:extLst>
                </a:gridCol>
                <a:gridCol w="329184">
                  <a:extLst>
                    <a:ext uri="{9D8B030D-6E8A-4147-A177-3AD203B41FA5}">
                      <a16:colId xmlns:a16="http://schemas.microsoft.com/office/drawing/2014/main" val="394223511"/>
                    </a:ext>
                  </a:extLst>
                </a:gridCol>
                <a:gridCol w="329184">
                  <a:extLst>
                    <a:ext uri="{9D8B030D-6E8A-4147-A177-3AD203B41FA5}">
                      <a16:colId xmlns:a16="http://schemas.microsoft.com/office/drawing/2014/main" val="3151854986"/>
                    </a:ext>
                  </a:extLst>
                </a:gridCol>
                <a:gridCol w="329184">
                  <a:extLst>
                    <a:ext uri="{9D8B030D-6E8A-4147-A177-3AD203B41FA5}">
                      <a16:colId xmlns:a16="http://schemas.microsoft.com/office/drawing/2014/main" val="1719502082"/>
                    </a:ext>
                  </a:extLst>
                </a:gridCol>
                <a:gridCol w="329184">
                  <a:extLst>
                    <a:ext uri="{9D8B030D-6E8A-4147-A177-3AD203B41FA5}">
                      <a16:colId xmlns:a16="http://schemas.microsoft.com/office/drawing/2014/main" val="3889521211"/>
                    </a:ext>
                  </a:extLst>
                </a:gridCol>
                <a:gridCol w="329184">
                  <a:extLst>
                    <a:ext uri="{9D8B030D-6E8A-4147-A177-3AD203B41FA5}">
                      <a16:colId xmlns:a16="http://schemas.microsoft.com/office/drawing/2014/main" val="3596103761"/>
                    </a:ext>
                  </a:extLst>
                </a:gridCol>
                <a:gridCol w="329184">
                  <a:extLst>
                    <a:ext uri="{9D8B030D-6E8A-4147-A177-3AD203B41FA5}">
                      <a16:colId xmlns:a16="http://schemas.microsoft.com/office/drawing/2014/main" val="2094493648"/>
                    </a:ext>
                  </a:extLst>
                </a:gridCol>
                <a:gridCol w="329184">
                  <a:extLst>
                    <a:ext uri="{9D8B030D-6E8A-4147-A177-3AD203B41FA5}">
                      <a16:colId xmlns:a16="http://schemas.microsoft.com/office/drawing/2014/main" val="1027733435"/>
                    </a:ext>
                  </a:extLst>
                </a:gridCol>
                <a:gridCol w="329184">
                  <a:extLst>
                    <a:ext uri="{9D8B030D-6E8A-4147-A177-3AD203B41FA5}">
                      <a16:colId xmlns:a16="http://schemas.microsoft.com/office/drawing/2014/main" val="4189815056"/>
                    </a:ext>
                  </a:extLst>
                </a:gridCol>
                <a:gridCol w="329184">
                  <a:extLst>
                    <a:ext uri="{9D8B030D-6E8A-4147-A177-3AD203B41FA5}">
                      <a16:colId xmlns:a16="http://schemas.microsoft.com/office/drawing/2014/main" val="2797402194"/>
                    </a:ext>
                  </a:extLst>
                </a:gridCol>
                <a:gridCol w="329184">
                  <a:extLst>
                    <a:ext uri="{9D8B030D-6E8A-4147-A177-3AD203B41FA5}">
                      <a16:colId xmlns:a16="http://schemas.microsoft.com/office/drawing/2014/main" val="1028925867"/>
                    </a:ext>
                  </a:extLst>
                </a:gridCol>
                <a:gridCol w="329184">
                  <a:extLst>
                    <a:ext uri="{9D8B030D-6E8A-4147-A177-3AD203B41FA5}">
                      <a16:colId xmlns:a16="http://schemas.microsoft.com/office/drawing/2014/main" val="348522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67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- 2021-04-19 10:59:30</a:t>
                      </a:r>
                      <a:r>
                        <a:rPr kumimoji="0" lang="de-DE" sz="1000" b="0" i="0" u="none" strike="noStrike" kern="1200" cap="none" spc="0" normalizeH="0" baseline="0" noProof="0">
                          <a:ln>
                            <a:noFill/>
                          </a:ln>
                          <a:solidFill>
                            <a:prstClr val="black"/>
                          </a:solidFill>
                          <a:effectLst/>
                          <a:uLnTx/>
                          <a:uFillTx/>
                          <a:latin typeface="+mn-lt"/>
                          <a:ea typeface="+mn-ea"/>
                          <a:cs typeface="+mn-cs"/>
                        </a:rPr>
                        <a:t>
 Wer übernimmt die Kanzler*innen-Kandidatur? Jetzt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https://quintly-image-storage.s3.amazonaws.com/5088c7a69c596fc587907365028e10b2/a9af3dd2f4638e46b3d3163042a29564.jpg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16.271388935515 %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1.4947967380721 %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5.5851387536514 %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3846678610"/>
                  </a:ext>
                </a:extLst>
              </a:tr>
            </a:tbl>
          </a:graphicData>
        </a:graphic>
      </p:graphicFrame>
      <p:sp>
        <p:nvSpPr>
          <p:cNvPr id="4" name="Text Placeholder 3">
            <a:extLst>
              <a:ext uri="{FF2B5EF4-FFF2-40B4-BE49-F238E27FC236}">
                <a16:creationId xmlns:a16="http://schemas.microsoft.com/office/drawing/2014/main" id="{F14F4747-4961-4872-B36C-B73E098C08C8}"/>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1716308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D1DE7-1AF8-42FB-AA3A-AD47F1C93DB9}"/>
              </a:ext>
            </a:extLst>
          </p:cNvPr>
          <p:cNvSpPr>
            <a:spLocks noGrp="1"/>
          </p:cNvSpPr>
          <p:nvPr>
            <p:ph type="title"/>
          </p:nvPr>
        </p:nvSpPr>
        <p:spPr/>
        <p:txBody>
          <a:bodyPr/>
          <a:lstStyle/>
          <a:p>
            <a:r>
              <a:rPr lang="de-DE"/>
              <a:t>Facebook Eigene Posts FB Partei (sortiert nach Reach) | BÜNDNIS 90/DIE GRÜNEN - 23 of 25</a:t>
            </a:r>
            <a:endParaRPr lang="en-US"/>
          </a:p>
        </p:txBody>
      </p:sp>
      <p:graphicFrame>
        <p:nvGraphicFramePr>
          <p:cNvPr id="5" name="Table Placeholder 4">
            <a:extLst>
              <a:ext uri="{FF2B5EF4-FFF2-40B4-BE49-F238E27FC236}">
                <a16:creationId xmlns:a16="http://schemas.microsoft.com/office/drawing/2014/main" id="{0F9F8444-DF30-49CB-86DE-679AFC43DE93}"/>
              </a:ext>
            </a:extLst>
          </p:cNvPr>
          <p:cNvGraphicFramePr>
            <a:graphicFrameLocks noGrp="1"/>
          </p:cNvGraphicFramePr>
          <p:nvPr>
            <p:ph type="tbl" sz="quarter" idx="13"/>
            <p:extLst>
              <p:ext uri="{D42A27DB-BD31-4B8C-83A1-F6EECF244321}">
                <p14:modId xmlns:p14="http://schemas.microsoft.com/office/powerpoint/2010/main" val="192733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25093914"/>
                    </a:ext>
                  </a:extLst>
                </a:gridCol>
                <a:gridCol w="1563624">
                  <a:extLst>
                    <a:ext uri="{9D8B030D-6E8A-4147-A177-3AD203B41FA5}">
                      <a16:colId xmlns:a16="http://schemas.microsoft.com/office/drawing/2014/main" val="2788929094"/>
                    </a:ext>
                  </a:extLst>
                </a:gridCol>
                <a:gridCol w="329184">
                  <a:extLst>
                    <a:ext uri="{9D8B030D-6E8A-4147-A177-3AD203B41FA5}">
                      <a16:colId xmlns:a16="http://schemas.microsoft.com/office/drawing/2014/main" val="2133434472"/>
                    </a:ext>
                  </a:extLst>
                </a:gridCol>
                <a:gridCol w="329184">
                  <a:extLst>
                    <a:ext uri="{9D8B030D-6E8A-4147-A177-3AD203B41FA5}">
                      <a16:colId xmlns:a16="http://schemas.microsoft.com/office/drawing/2014/main" val="597168581"/>
                    </a:ext>
                  </a:extLst>
                </a:gridCol>
                <a:gridCol w="329184">
                  <a:extLst>
                    <a:ext uri="{9D8B030D-6E8A-4147-A177-3AD203B41FA5}">
                      <a16:colId xmlns:a16="http://schemas.microsoft.com/office/drawing/2014/main" val="1714788544"/>
                    </a:ext>
                  </a:extLst>
                </a:gridCol>
                <a:gridCol w="329184">
                  <a:extLst>
                    <a:ext uri="{9D8B030D-6E8A-4147-A177-3AD203B41FA5}">
                      <a16:colId xmlns:a16="http://schemas.microsoft.com/office/drawing/2014/main" val="2962912436"/>
                    </a:ext>
                  </a:extLst>
                </a:gridCol>
                <a:gridCol w="329184">
                  <a:extLst>
                    <a:ext uri="{9D8B030D-6E8A-4147-A177-3AD203B41FA5}">
                      <a16:colId xmlns:a16="http://schemas.microsoft.com/office/drawing/2014/main" val="766206721"/>
                    </a:ext>
                  </a:extLst>
                </a:gridCol>
                <a:gridCol w="329184">
                  <a:extLst>
                    <a:ext uri="{9D8B030D-6E8A-4147-A177-3AD203B41FA5}">
                      <a16:colId xmlns:a16="http://schemas.microsoft.com/office/drawing/2014/main" val="1730891049"/>
                    </a:ext>
                  </a:extLst>
                </a:gridCol>
                <a:gridCol w="329184">
                  <a:extLst>
                    <a:ext uri="{9D8B030D-6E8A-4147-A177-3AD203B41FA5}">
                      <a16:colId xmlns:a16="http://schemas.microsoft.com/office/drawing/2014/main" val="2700444832"/>
                    </a:ext>
                  </a:extLst>
                </a:gridCol>
                <a:gridCol w="329184">
                  <a:extLst>
                    <a:ext uri="{9D8B030D-6E8A-4147-A177-3AD203B41FA5}">
                      <a16:colId xmlns:a16="http://schemas.microsoft.com/office/drawing/2014/main" val="1998411146"/>
                    </a:ext>
                  </a:extLst>
                </a:gridCol>
                <a:gridCol w="329184">
                  <a:extLst>
                    <a:ext uri="{9D8B030D-6E8A-4147-A177-3AD203B41FA5}">
                      <a16:colId xmlns:a16="http://schemas.microsoft.com/office/drawing/2014/main" val="3941196163"/>
                    </a:ext>
                  </a:extLst>
                </a:gridCol>
                <a:gridCol w="329184">
                  <a:extLst>
                    <a:ext uri="{9D8B030D-6E8A-4147-A177-3AD203B41FA5}">
                      <a16:colId xmlns:a16="http://schemas.microsoft.com/office/drawing/2014/main" val="3631297200"/>
                    </a:ext>
                  </a:extLst>
                </a:gridCol>
                <a:gridCol w="329184">
                  <a:extLst>
                    <a:ext uri="{9D8B030D-6E8A-4147-A177-3AD203B41FA5}">
                      <a16:colId xmlns:a16="http://schemas.microsoft.com/office/drawing/2014/main" val="4073607408"/>
                    </a:ext>
                  </a:extLst>
                </a:gridCol>
                <a:gridCol w="329184">
                  <a:extLst>
                    <a:ext uri="{9D8B030D-6E8A-4147-A177-3AD203B41FA5}">
                      <a16:colId xmlns:a16="http://schemas.microsoft.com/office/drawing/2014/main" val="3737073008"/>
                    </a:ext>
                  </a:extLst>
                </a:gridCol>
                <a:gridCol w="329184">
                  <a:extLst>
                    <a:ext uri="{9D8B030D-6E8A-4147-A177-3AD203B41FA5}">
                      <a16:colId xmlns:a16="http://schemas.microsoft.com/office/drawing/2014/main" val="4251025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209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- 2021-10-01 15:52:18</a:t>
                      </a:r>
                      <a:r>
                        <a:rPr kumimoji="0" lang="de-DE" sz="1000" b="0" i="0" u="none" strike="noStrike" kern="1200" cap="none" spc="0" normalizeH="0" baseline="0" noProof="0">
                          <a:ln>
                            <a:noFill/>
                          </a:ln>
                          <a:solidFill>
                            <a:prstClr val="black"/>
                          </a:solidFill>
                          <a:effectLst/>
                          <a:uLnTx/>
                          <a:uFillTx/>
                          <a:latin typeface="+mn-lt"/>
                          <a:ea typeface="+mn-ea"/>
                          <a:cs typeface="+mn-cs"/>
                        </a:rPr>
                        <a:t>
 Das Ergebnis der Bundestagswahl am Sonntag zeigt, dass neue Bündnisse geschmiedet werden müssen, die es auf Bundesebene so noch nicht gab. Das ist auf der einen Seite anspruchsvoll, auf der anderen Seite aber auch eine Chance für eine Politik, die eine gemeinsame Idee für die Zukunft des Landes entwickelt.
Unser Ziel ist nun, zügig eine Regierung zu bilden, die einen Aufbruch schaffen kann und den großen Herausforderungen der Realität gerecht wird.
Heute haben wir erneut mit der FDP gesprochen und Gemeinsamkeiten ausgelotet – dazu gehören die Fragen von Rechtsstaatlichkeit, liberaler Gesellschaft und einer Modernisierung des Staates, der Verwaltung. Natürlich haben wir auch über Unterschiede gesprochen, die bei einem Blick in unsere Programme ja keine Überraschung sind. Das betrifft insbesondere Klimaschutz und Finanzfragen.
Wir werden nun jeweils weitere bilaterale Gespräche führen – wir am Sonntag mit der SPD und am Dienstag mit der Union.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https://quintly-image-storage.s3.amazonaws.com/5088c7a69c596fc587907365028e10b2/df9f7bedf1d4fe6fbad759fccdaa4f2e.jpg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35.2279531878 %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1.4552409135985 %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6.4159675109005 %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6898063"/>
                  </a:ext>
                </a:extLst>
              </a:tr>
            </a:tbl>
          </a:graphicData>
        </a:graphic>
      </p:graphicFrame>
      <p:sp>
        <p:nvSpPr>
          <p:cNvPr id="4" name="Text Placeholder 3">
            <a:extLst>
              <a:ext uri="{FF2B5EF4-FFF2-40B4-BE49-F238E27FC236}">
                <a16:creationId xmlns:a16="http://schemas.microsoft.com/office/drawing/2014/main" id="{8FFA14C0-E748-41F5-8E56-9902F6E0FA5D}"/>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2656032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0FC95-2D4D-465B-9AD7-8307B252C355}"/>
              </a:ext>
            </a:extLst>
          </p:cNvPr>
          <p:cNvSpPr>
            <a:spLocks noGrp="1"/>
          </p:cNvSpPr>
          <p:nvPr>
            <p:ph type="title"/>
          </p:nvPr>
        </p:nvSpPr>
        <p:spPr/>
        <p:txBody>
          <a:bodyPr/>
          <a:lstStyle/>
          <a:p>
            <a:r>
              <a:rPr lang="de-DE"/>
              <a:t>Facebook Eigene Posts FB Partei (sortiert nach Reach) | BÜNDNIS 90/DIE GRÜNEN - 24 of 25</a:t>
            </a:r>
            <a:endParaRPr lang="en-US"/>
          </a:p>
        </p:txBody>
      </p:sp>
      <p:graphicFrame>
        <p:nvGraphicFramePr>
          <p:cNvPr id="5" name="Table Placeholder 4">
            <a:extLst>
              <a:ext uri="{FF2B5EF4-FFF2-40B4-BE49-F238E27FC236}">
                <a16:creationId xmlns:a16="http://schemas.microsoft.com/office/drawing/2014/main" id="{0C3CDDF0-CF1E-46B8-99FA-123423D4623D}"/>
              </a:ext>
            </a:extLst>
          </p:cNvPr>
          <p:cNvGraphicFramePr>
            <a:graphicFrameLocks noGrp="1"/>
          </p:cNvGraphicFramePr>
          <p:nvPr>
            <p:ph type="tbl" sz="quarter" idx="13"/>
            <p:extLst>
              <p:ext uri="{D42A27DB-BD31-4B8C-83A1-F6EECF244321}">
                <p14:modId xmlns:p14="http://schemas.microsoft.com/office/powerpoint/2010/main" val="3292208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43474702"/>
                    </a:ext>
                  </a:extLst>
                </a:gridCol>
                <a:gridCol w="1563624">
                  <a:extLst>
                    <a:ext uri="{9D8B030D-6E8A-4147-A177-3AD203B41FA5}">
                      <a16:colId xmlns:a16="http://schemas.microsoft.com/office/drawing/2014/main" val="3580163958"/>
                    </a:ext>
                  </a:extLst>
                </a:gridCol>
                <a:gridCol w="329184">
                  <a:extLst>
                    <a:ext uri="{9D8B030D-6E8A-4147-A177-3AD203B41FA5}">
                      <a16:colId xmlns:a16="http://schemas.microsoft.com/office/drawing/2014/main" val="2287742627"/>
                    </a:ext>
                  </a:extLst>
                </a:gridCol>
                <a:gridCol w="329184">
                  <a:extLst>
                    <a:ext uri="{9D8B030D-6E8A-4147-A177-3AD203B41FA5}">
                      <a16:colId xmlns:a16="http://schemas.microsoft.com/office/drawing/2014/main" val="2316464525"/>
                    </a:ext>
                  </a:extLst>
                </a:gridCol>
                <a:gridCol w="329184">
                  <a:extLst>
                    <a:ext uri="{9D8B030D-6E8A-4147-A177-3AD203B41FA5}">
                      <a16:colId xmlns:a16="http://schemas.microsoft.com/office/drawing/2014/main" val="2970273862"/>
                    </a:ext>
                  </a:extLst>
                </a:gridCol>
                <a:gridCol w="329184">
                  <a:extLst>
                    <a:ext uri="{9D8B030D-6E8A-4147-A177-3AD203B41FA5}">
                      <a16:colId xmlns:a16="http://schemas.microsoft.com/office/drawing/2014/main" val="2467413629"/>
                    </a:ext>
                  </a:extLst>
                </a:gridCol>
                <a:gridCol w="329184">
                  <a:extLst>
                    <a:ext uri="{9D8B030D-6E8A-4147-A177-3AD203B41FA5}">
                      <a16:colId xmlns:a16="http://schemas.microsoft.com/office/drawing/2014/main" val="2963835218"/>
                    </a:ext>
                  </a:extLst>
                </a:gridCol>
                <a:gridCol w="329184">
                  <a:extLst>
                    <a:ext uri="{9D8B030D-6E8A-4147-A177-3AD203B41FA5}">
                      <a16:colId xmlns:a16="http://schemas.microsoft.com/office/drawing/2014/main" val="290502127"/>
                    </a:ext>
                  </a:extLst>
                </a:gridCol>
                <a:gridCol w="329184">
                  <a:extLst>
                    <a:ext uri="{9D8B030D-6E8A-4147-A177-3AD203B41FA5}">
                      <a16:colId xmlns:a16="http://schemas.microsoft.com/office/drawing/2014/main" val="2599102152"/>
                    </a:ext>
                  </a:extLst>
                </a:gridCol>
                <a:gridCol w="329184">
                  <a:extLst>
                    <a:ext uri="{9D8B030D-6E8A-4147-A177-3AD203B41FA5}">
                      <a16:colId xmlns:a16="http://schemas.microsoft.com/office/drawing/2014/main" val="2258223945"/>
                    </a:ext>
                  </a:extLst>
                </a:gridCol>
                <a:gridCol w="329184">
                  <a:extLst>
                    <a:ext uri="{9D8B030D-6E8A-4147-A177-3AD203B41FA5}">
                      <a16:colId xmlns:a16="http://schemas.microsoft.com/office/drawing/2014/main" val="777663315"/>
                    </a:ext>
                  </a:extLst>
                </a:gridCol>
                <a:gridCol w="329184">
                  <a:extLst>
                    <a:ext uri="{9D8B030D-6E8A-4147-A177-3AD203B41FA5}">
                      <a16:colId xmlns:a16="http://schemas.microsoft.com/office/drawing/2014/main" val="2149093972"/>
                    </a:ext>
                  </a:extLst>
                </a:gridCol>
                <a:gridCol w="329184">
                  <a:extLst>
                    <a:ext uri="{9D8B030D-6E8A-4147-A177-3AD203B41FA5}">
                      <a16:colId xmlns:a16="http://schemas.microsoft.com/office/drawing/2014/main" val="508099806"/>
                    </a:ext>
                  </a:extLst>
                </a:gridCol>
                <a:gridCol w="329184">
                  <a:extLst>
                    <a:ext uri="{9D8B030D-6E8A-4147-A177-3AD203B41FA5}">
                      <a16:colId xmlns:a16="http://schemas.microsoft.com/office/drawing/2014/main" val="2725361394"/>
                    </a:ext>
                  </a:extLst>
                </a:gridCol>
                <a:gridCol w="329184">
                  <a:extLst>
                    <a:ext uri="{9D8B030D-6E8A-4147-A177-3AD203B41FA5}">
                      <a16:colId xmlns:a16="http://schemas.microsoft.com/office/drawing/2014/main" val="78563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83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- 2021-04-25 10:21:17</a:t>
                      </a:r>
                      <a:r>
                        <a:rPr kumimoji="0" lang="de-DE" sz="1000" b="0" i="0" u="none" strike="noStrike" kern="1200" cap="none" spc="0" normalizeH="0" baseline="0" noProof="0">
                          <a:ln>
                            <a:noFill/>
                          </a:ln>
                          <a:solidFill>
                            <a:prstClr val="black"/>
                          </a:solidFill>
                          <a:effectLst/>
                          <a:uLnTx/>
                          <a:uFillTx/>
                          <a:latin typeface="+mn-lt"/>
                          <a:ea typeface="+mn-ea"/>
                          <a:cs typeface="+mn-cs"/>
                        </a:rPr>
                        <a:t>
 Läuft bei uns! Mehr als 2000 neue Parteimitglieder – so viel wie noch nie in einer Woche. Wir freuen uns, dass ihr mit uns für Klimaschutz, die Reduzierung von Ungleichheit und ein gemeinsames Europa eintreten wollt!
👉 Wenn ihr euch direkt in die Parteiarbeit stürzen wollt, kommt doch in unser Wahlkampfteam: gruene.de/mitdir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https://quintly-image-storage.s3.amazonaws.com/5088c7a69c596fc587907365028e10b2/67fd2106574f6d698d337587a0f3bebf.jpg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21.287085044448 %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1.5363106428019 %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6.0101736149508 %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7742213"/>
                  </a:ext>
                </a:extLst>
              </a:tr>
            </a:tbl>
          </a:graphicData>
        </a:graphic>
      </p:graphicFrame>
      <p:sp>
        <p:nvSpPr>
          <p:cNvPr id="4" name="Text Placeholder 3">
            <a:extLst>
              <a:ext uri="{FF2B5EF4-FFF2-40B4-BE49-F238E27FC236}">
                <a16:creationId xmlns:a16="http://schemas.microsoft.com/office/drawing/2014/main" id="{69C7F616-E836-450D-931D-8AE33DB84329}"/>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876910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93169-8366-460F-A3E2-9F75077CB0A2}"/>
              </a:ext>
            </a:extLst>
          </p:cNvPr>
          <p:cNvSpPr>
            <a:spLocks noGrp="1"/>
          </p:cNvSpPr>
          <p:nvPr>
            <p:ph type="title"/>
          </p:nvPr>
        </p:nvSpPr>
        <p:spPr/>
        <p:txBody>
          <a:bodyPr/>
          <a:lstStyle/>
          <a:p>
            <a:r>
              <a:rPr lang="de-DE"/>
              <a:t>Facebook Eigene Posts FB Partei (sortiert nach Reach) | BÜNDNIS 90/DIE GRÜNEN - 25 of 25</a:t>
            </a:r>
            <a:endParaRPr lang="en-US"/>
          </a:p>
        </p:txBody>
      </p:sp>
      <p:graphicFrame>
        <p:nvGraphicFramePr>
          <p:cNvPr id="5" name="Table Placeholder 4">
            <a:extLst>
              <a:ext uri="{FF2B5EF4-FFF2-40B4-BE49-F238E27FC236}">
                <a16:creationId xmlns:a16="http://schemas.microsoft.com/office/drawing/2014/main" id="{A82FA89B-407F-45E6-BE77-FBCC1C28B9A9}"/>
              </a:ext>
            </a:extLst>
          </p:cNvPr>
          <p:cNvGraphicFramePr>
            <a:graphicFrameLocks noGrp="1"/>
          </p:cNvGraphicFramePr>
          <p:nvPr>
            <p:ph type="tbl" sz="quarter" idx="13"/>
            <p:extLst>
              <p:ext uri="{D42A27DB-BD31-4B8C-83A1-F6EECF244321}">
                <p14:modId xmlns:p14="http://schemas.microsoft.com/office/powerpoint/2010/main" val="239975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54475223"/>
                    </a:ext>
                  </a:extLst>
                </a:gridCol>
                <a:gridCol w="1563624">
                  <a:extLst>
                    <a:ext uri="{9D8B030D-6E8A-4147-A177-3AD203B41FA5}">
                      <a16:colId xmlns:a16="http://schemas.microsoft.com/office/drawing/2014/main" val="176757943"/>
                    </a:ext>
                  </a:extLst>
                </a:gridCol>
                <a:gridCol w="329184">
                  <a:extLst>
                    <a:ext uri="{9D8B030D-6E8A-4147-A177-3AD203B41FA5}">
                      <a16:colId xmlns:a16="http://schemas.microsoft.com/office/drawing/2014/main" val="1553530630"/>
                    </a:ext>
                  </a:extLst>
                </a:gridCol>
                <a:gridCol w="329184">
                  <a:extLst>
                    <a:ext uri="{9D8B030D-6E8A-4147-A177-3AD203B41FA5}">
                      <a16:colId xmlns:a16="http://schemas.microsoft.com/office/drawing/2014/main" val="3216937252"/>
                    </a:ext>
                  </a:extLst>
                </a:gridCol>
                <a:gridCol w="329184">
                  <a:extLst>
                    <a:ext uri="{9D8B030D-6E8A-4147-A177-3AD203B41FA5}">
                      <a16:colId xmlns:a16="http://schemas.microsoft.com/office/drawing/2014/main" val="766040964"/>
                    </a:ext>
                  </a:extLst>
                </a:gridCol>
                <a:gridCol w="329184">
                  <a:extLst>
                    <a:ext uri="{9D8B030D-6E8A-4147-A177-3AD203B41FA5}">
                      <a16:colId xmlns:a16="http://schemas.microsoft.com/office/drawing/2014/main" val="4154537587"/>
                    </a:ext>
                  </a:extLst>
                </a:gridCol>
                <a:gridCol w="329184">
                  <a:extLst>
                    <a:ext uri="{9D8B030D-6E8A-4147-A177-3AD203B41FA5}">
                      <a16:colId xmlns:a16="http://schemas.microsoft.com/office/drawing/2014/main" val="2794828958"/>
                    </a:ext>
                  </a:extLst>
                </a:gridCol>
                <a:gridCol w="329184">
                  <a:extLst>
                    <a:ext uri="{9D8B030D-6E8A-4147-A177-3AD203B41FA5}">
                      <a16:colId xmlns:a16="http://schemas.microsoft.com/office/drawing/2014/main" val="3597304232"/>
                    </a:ext>
                  </a:extLst>
                </a:gridCol>
                <a:gridCol w="329184">
                  <a:extLst>
                    <a:ext uri="{9D8B030D-6E8A-4147-A177-3AD203B41FA5}">
                      <a16:colId xmlns:a16="http://schemas.microsoft.com/office/drawing/2014/main" val="3657379080"/>
                    </a:ext>
                  </a:extLst>
                </a:gridCol>
                <a:gridCol w="329184">
                  <a:extLst>
                    <a:ext uri="{9D8B030D-6E8A-4147-A177-3AD203B41FA5}">
                      <a16:colId xmlns:a16="http://schemas.microsoft.com/office/drawing/2014/main" val="4177652740"/>
                    </a:ext>
                  </a:extLst>
                </a:gridCol>
                <a:gridCol w="329184">
                  <a:extLst>
                    <a:ext uri="{9D8B030D-6E8A-4147-A177-3AD203B41FA5}">
                      <a16:colId xmlns:a16="http://schemas.microsoft.com/office/drawing/2014/main" val="1396996991"/>
                    </a:ext>
                  </a:extLst>
                </a:gridCol>
                <a:gridCol w="329184">
                  <a:extLst>
                    <a:ext uri="{9D8B030D-6E8A-4147-A177-3AD203B41FA5}">
                      <a16:colId xmlns:a16="http://schemas.microsoft.com/office/drawing/2014/main" val="896038639"/>
                    </a:ext>
                  </a:extLst>
                </a:gridCol>
                <a:gridCol w="329184">
                  <a:extLst>
                    <a:ext uri="{9D8B030D-6E8A-4147-A177-3AD203B41FA5}">
                      <a16:colId xmlns:a16="http://schemas.microsoft.com/office/drawing/2014/main" val="4233203501"/>
                    </a:ext>
                  </a:extLst>
                </a:gridCol>
                <a:gridCol w="329184">
                  <a:extLst>
                    <a:ext uri="{9D8B030D-6E8A-4147-A177-3AD203B41FA5}">
                      <a16:colId xmlns:a16="http://schemas.microsoft.com/office/drawing/2014/main" val="2745992416"/>
                    </a:ext>
                  </a:extLst>
                </a:gridCol>
                <a:gridCol w="329184">
                  <a:extLst>
                    <a:ext uri="{9D8B030D-6E8A-4147-A177-3AD203B41FA5}">
                      <a16:colId xmlns:a16="http://schemas.microsoft.com/office/drawing/2014/main" val="166760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fans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553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- 2021-09-20 16:43:00</a:t>
                      </a:r>
                      <a:r>
                        <a:rPr kumimoji="0" lang="de-DE" sz="1000" b="0" i="0" u="none" strike="noStrike" kern="1200" cap="none" spc="0" normalizeH="0" baseline="0" noProof="0">
                          <a:ln>
                            <a:noFill/>
                          </a:ln>
                          <a:solidFill>
                            <a:prstClr val="black"/>
                          </a:solidFill>
                          <a:effectLst/>
                          <a:uLnTx/>
                          <a:uFillTx/>
                          <a:latin typeface="+mn-lt"/>
                          <a:ea typeface="+mn-ea"/>
                          <a:cs typeface="+mn-cs"/>
                        </a:rPr>
                        <a:t>
 Starkes Ergebnis bei der #U18Wahl: für Aufbruch und Zukunft. Kein Bock auf Weiter so. Danke an alle, die sich an der U18-Wahl beteiligt haben. Der Wunsch nach Veränderung ist hier besonders stark.
Veränderung, Aufbruch ist bei dieser Bundestagswahl wählbar. Denn diese Bundestagswahl ist eine Richtungswahl. Am 26. September geht es darum, Klimaschutz zu wählen, um unsere Lebensgrundlagen zu schützen und so die Freiheit kommender Generationen zu erhalten.
Die junge Generation will Klimaschutz und Veränderung. Doch sie braucht Hilfe: nur 4,6 Prozent der Wahlberechtigten sind Erstwähler*innen, aber über 38 Prozent der Wahlberechtigten sind 60 Jahre und älter. Deshalb – ob heute Abend am Esstisch oder mit einer Nachricht im Familienchat – helft mit, erklärt euren Freund*innen und Familien, wie wichtig die anstehende Bundestagswahl ist und überzeugt sie, wählen zu gehen. Für ein klimaneutrales, gerechteres Morgen für alle.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https://quintly-image-storage.s3.amazonaws.com/5088c7a69c596fc587907365028e10b2/4b86e5b42f267a1d5e2ea71f4e345827.jpg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32.705547927055 %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1.2903837942976 %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5.8818413270712 %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6846191"/>
                  </a:ext>
                </a:extLst>
              </a:tr>
            </a:tbl>
          </a:graphicData>
        </a:graphic>
      </p:graphicFrame>
      <p:sp>
        <p:nvSpPr>
          <p:cNvPr id="4" name="Text Placeholder 3">
            <a:extLst>
              <a:ext uri="{FF2B5EF4-FFF2-40B4-BE49-F238E27FC236}">
                <a16:creationId xmlns:a16="http://schemas.microsoft.com/office/drawing/2014/main" id="{CE4B4579-A24D-41C0-B3A3-714ACA6CE97E}"/>
              </a:ext>
            </a:extLst>
          </p:cNvPr>
          <p:cNvSpPr>
            <a:spLocks noGrp="1"/>
          </p:cNvSpPr>
          <p:nvPr>
            <p:ph type="body" sz="quarter" idx="14"/>
          </p:nvPr>
        </p:nvSpPr>
        <p:spPr/>
        <p:txBody>
          <a:bodyPr/>
          <a:lstStyle/>
          <a:p>
            <a:r>
              <a:rPr lang="en-US"/>
              <a:t>03/01/2021 - 10/01/2021</a:t>
            </a:r>
          </a:p>
        </p:txBody>
      </p:sp>
    </p:spTree>
    <p:extLst>
      <p:ext uri="{BB962C8B-B14F-4D97-AF65-F5344CB8AC3E}">
        <p14:creationId xmlns:p14="http://schemas.microsoft.com/office/powerpoint/2010/main" val="3398583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2423</Words>
  <Application>Microsoft Office PowerPoint</Application>
  <PresentationFormat>On-screen Show (4:3)</PresentationFormat>
  <Paragraphs>800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Eigene Posts FB Partei (sortiert nach Reach) | BÜNDNIS 90/DIE GRÜNEN - 1 of 25</vt:lpstr>
      <vt:lpstr>Facebook Eigene Posts FB Partei (sortiert nach Reach) | BÜNDNIS 90/DIE GRÜNEN - 2 of 25</vt:lpstr>
      <vt:lpstr>Facebook Eigene Posts FB Partei (sortiert nach Reach) | BÜNDNIS 90/DIE GRÜNEN - 3 of 25</vt:lpstr>
      <vt:lpstr>Facebook Eigene Posts FB Partei (sortiert nach Reach) | BÜNDNIS 90/DIE GRÜNEN - 4 of 25</vt:lpstr>
      <vt:lpstr>Facebook Eigene Posts FB Partei (sortiert nach Reach) | BÜNDNIS 90/DIE GRÜNEN - 5 of 25</vt:lpstr>
      <vt:lpstr>Facebook Eigene Posts FB Partei (sortiert nach Reach) | BÜNDNIS 90/DIE GRÜNEN - 6 of 25</vt:lpstr>
      <vt:lpstr>Facebook Eigene Posts FB Partei (sortiert nach Reach) | BÜNDNIS 90/DIE GRÜNEN - 7 of 25</vt:lpstr>
      <vt:lpstr>Facebook Eigene Posts FB Partei (sortiert nach Reach) | BÜNDNIS 90/DIE GRÜNEN - 8 of 25</vt:lpstr>
      <vt:lpstr>Facebook Eigene Posts FB Partei (sortiert nach Reach) | BÜNDNIS 90/DIE GRÜNEN - 9 of 25</vt:lpstr>
      <vt:lpstr>Facebook Eigene Posts FB Partei (sortiert nach Reach) | BÜNDNIS 90/DIE GRÜNEN - 10 of 25</vt:lpstr>
      <vt:lpstr>Facebook Eigene Posts FB Partei (sortiert nach Reach) | BÜNDNIS 90/DIE GRÜNEN - 11 of 25</vt:lpstr>
      <vt:lpstr>Facebook Eigene Posts FB Partei (sortiert nach Reach) | BÜNDNIS 90/DIE GRÜNEN - 12 of 25</vt:lpstr>
      <vt:lpstr>Facebook Eigene Posts FB Partei (sortiert nach Reach) | BÜNDNIS 90/DIE GRÜNEN - 13 of 25</vt:lpstr>
      <vt:lpstr>Facebook Eigene Posts FB Partei (sortiert nach Reach) | BÜNDNIS 90/DIE GRÜNEN - 14 of 25</vt:lpstr>
      <vt:lpstr>Facebook Eigene Posts FB Partei (sortiert nach Reach) | BÜNDNIS 90/DIE GRÜNEN - 15 of 25</vt:lpstr>
      <vt:lpstr>Facebook Eigene Posts FB Partei (sortiert nach Reach) | BÜNDNIS 90/DIE GRÜNEN - 16 of 25</vt:lpstr>
      <vt:lpstr>Facebook Eigene Posts FB Partei (sortiert nach Reach) | BÜNDNIS 90/DIE GRÜNEN - 17 of 25</vt:lpstr>
      <vt:lpstr>Facebook Eigene Posts FB Partei (sortiert nach Reach) | BÜNDNIS 90/DIE GRÜNEN - 18 of 25</vt:lpstr>
      <vt:lpstr>Facebook Eigene Posts FB Partei (sortiert nach Reach) | BÜNDNIS 90/DIE GRÜNEN - 19 of 25</vt:lpstr>
      <vt:lpstr>Facebook Eigene Posts FB Partei (sortiert nach Reach) | BÜNDNIS 90/DIE GRÜNEN - 20 of 25</vt:lpstr>
      <vt:lpstr>Facebook Eigene Posts FB Partei (sortiert nach Reach) | BÜNDNIS 90/DIE GRÜNEN - 21 of 25</vt:lpstr>
      <vt:lpstr>Facebook Eigene Posts FB Partei (sortiert nach Reach) | BÜNDNIS 90/DIE GRÜNEN - 22 of 25</vt:lpstr>
      <vt:lpstr>Facebook Eigene Posts FB Partei (sortiert nach Reach) | BÜNDNIS 90/DIE GRÜNEN - 23 of 25</vt:lpstr>
      <vt:lpstr>Facebook Eigene Posts FB Partei (sortiert nach Reach) | BÜNDNIS 90/DIE GRÜNEN - 24 of 25</vt:lpstr>
      <vt:lpstr>Facebook Eigene Posts FB Partei (sortiert nach Reach) | BÜNDNIS 90/DIE GRÜNEN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Posts FB Partei (sortiert nach Reach) | BÜNDNIS 90/DIE GRÜNEN - 1 of 25</dc:title>
  <dc:creator>Frederik Peiniger</dc:creator>
  <cp:lastModifiedBy>Frederik Peiniger</cp:lastModifiedBy>
  <cp:revision>1</cp:revision>
  <dcterms:created xsi:type="dcterms:W3CDTF">2021-11-17T08:49:08Z</dcterms:created>
  <dcterms:modified xsi:type="dcterms:W3CDTF">2021-11-17T08:55:17Z</dcterms:modified>
</cp:coreProperties>
</file>