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364DF-4450-44A5-85FB-F63C3B98B2EC}"/>
              </a:ext>
            </a:extLst>
          </p:cNvPr>
          <p:cNvSpPr>
            <a:spLocks noGrp="1"/>
          </p:cNvSpPr>
          <p:nvPr>
            <p:ph type="title"/>
          </p:nvPr>
        </p:nvSpPr>
        <p:spPr/>
        <p:txBody>
          <a:bodyPr/>
          <a:lstStyle/>
          <a:p>
            <a:r>
              <a:rPr lang="en-US"/>
              <a:t>Instagram Stories Table  | Rexona Instagram Accounts - 1 of 10</a:t>
            </a:r>
          </a:p>
        </p:txBody>
      </p:sp>
      <p:graphicFrame>
        <p:nvGraphicFramePr>
          <p:cNvPr id="5" name="Table Placeholder 4">
            <a:extLst>
              <a:ext uri="{FF2B5EF4-FFF2-40B4-BE49-F238E27FC236}">
                <a16:creationId xmlns:a16="http://schemas.microsoft.com/office/drawing/2014/main" id="{85384C83-E360-4196-9C99-62BC919DD4BC}"/>
              </a:ext>
            </a:extLst>
          </p:cNvPr>
          <p:cNvGraphicFramePr>
            <a:graphicFrameLocks noGrp="1"/>
          </p:cNvGraphicFramePr>
          <p:nvPr>
            <p:ph type="tbl" sz="quarter" idx="13"/>
            <p:extLst>
              <p:ext uri="{D42A27DB-BD31-4B8C-83A1-F6EECF244321}">
                <p14:modId xmlns:p14="http://schemas.microsoft.com/office/powerpoint/2010/main" val="3831172441"/>
              </p:ext>
            </p:extLst>
          </p:nvPr>
        </p:nvGraphicFramePr>
        <p:xfrm>
          <a:off x="457200" y="1731963"/>
          <a:ext cx="7818120" cy="3627120"/>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23424274"/>
                    </a:ext>
                  </a:extLst>
                </a:gridCol>
                <a:gridCol w="1399032">
                  <a:extLst>
                    <a:ext uri="{9D8B030D-6E8A-4147-A177-3AD203B41FA5}">
                      <a16:colId xmlns:a16="http://schemas.microsoft.com/office/drawing/2014/main" val="1315724656"/>
                    </a:ext>
                  </a:extLst>
                </a:gridCol>
                <a:gridCol w="1975104">
                  <a:extLst>
                    <a:ext uri="{9D8B030D-6E8A-4147-A177-3AD203B41FA5}">
                      <a16:colId xmlns:a16="http://schemas.microsoft.com/office/drawing/2014/main" val="3081307311"/>
                    </a:ext>
                  </a:extLst>
                </a:gridCol>
                <a:gridCol w="658368">
                  <a:extLst>
                    <a:ext uri="{9D8B030D-6E8A-4147-A177-3AD203B41FA5}">
                      <a16:colId xmlns:a16="http://schemas.microsoft.com/office/drawing/2014/main" val="680067209"/>
                    </a:ext>
                  </a:extLst>
                </a:gridCol>
                <a:gridCol w="658368">
                  <a:extLst>
                    <a:ext uri="{9D8B030D-6E8A-4147-A177-3AD203B41FA5}">
                      <a16:colId xmlns:a16="http://schemas.microsoft.com/office/drawing/2014/main" val="3856682427"/>
                    </a:ext>
                  </a:extLst>
                </a:gridCol>
                <a:gridCol w="658368">
                  <a:extLst>
                    <a:ext uri="{9D8B030D-6E8A-4147-A177-3AD203B41FA5}">
                      <a16:colId xmlns:a16="http://schemas.microsoft.com/office/drawing/2014/main" val="3271618942"/>
                    </a:ext>
                  </a:extLst>
                </a:gridCol>
                <a:gridCol w="658368">
                  <a:extLst>
                    <a:ext uri="{9D8B030D-6E8A-4147-A177-3AD203B41FA5}">
                      <a16:colId xmlns:a16="http://schemas.microsoft.com/office/drawing/2014/main" val="2422685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3539958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degree - 2021-09-30 18:54:02</a:t>
                      </a:r>
                      <a:r>
                        <a:rPr kumimoji="0" lang="en-US" sz="1000" b="0" i="0" u="none" strike="noStrike" kern="1200" cap="none" spc="0" normalizeH="0" baseline="0" noProof="0">
                          <a:ln>
                            <a:noFill/>
                          </a:ln>
                          <a:solidFill>
                            <a:prstClr val="black"/>
                          </a:solidFill>
                          <a:effectLst/>
                          <a:uLnTx/>
                          <a:uFillTx/>
                          <a:latin typeface="+mn-lt"/>
                          <a:ea typeface="+mn-ea"/>
                          <a:cs typeface="+mn-cs"/>
                        </a:rPr>
                        <a:t>
 #BREAKINGLIMITS EVERYWHERE 🙌 
AS A PARTNER OF THE @NCAA @MARCHMADNESS TOURNAMENT, WE ARE THRILLED TO LEARN THAT WOMEN WILL BE USING THE MARCH MADNESS BRANDING FOR THE FIRST TIME NEXT YEAR. CAN'T WAIT FOR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https://quintly-image-storage.s3.amazonaws.com/534e69ae6f18d468d928f5683bbcd26e/cf954c18200027b5ed1213e7f37eaf93.jpg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361691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rexona_de - 2021-09-30 11:28:24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https://quintly-image-storage.s3.amazonaws.com/3afa1fc9d80908f1a0ac9baeb2e4b494/8017027437fb4be218f8bc8edb8928a1.jpg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12324567"/>
                  </a:ext>
                </a:extLst>
              </a:tr>
            </a:tbl>
          </a:graphicData>
        </a:graphic>
      </p:graphicFrame>
      <p:sp>
        <p:nvSpPr>
          <p:cNvPr id="4" name="Text Placeholder 3">
            <a:extLst>
              <a:ext uri="{FF2B5EF4-FFF2-40B4-BE49-F238E27FC236}">
                <a16:creationId xmlns:a16="http://schemas.microsoft.com/office/drawing/2014/main" id="{025FF709-9601-44C8-B89D-F3EF21FE3692}"/>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1406420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B3221-9215-41B2-84E0-64FCDAE310D2}"/>
              </a:ext>
            </a:extLst>
          </p:cNvPr>
          <p:cNvSpPr>
            <a:spLocks noGrp="1"/>
          </p:cNvSpPr>
          <p:nvPr>
            <p:ph type="title"/>
          </p:nvPr>
        </p:nvSpPr>
        <p:spPr/>
        <p:txBody>
          <a:bodyPr/>
          <a:lstStyle/>
          <a:p>
            <a:r>
              <a:rPr lang="en-US"/>
              <a:t>Instagram Stories Table  | Rexona Instagram Accounts - 2 of 10</a:t>
            </a:r>
          </a:p>
        </p:txBody>
      </p:sp>
      <p:graphicFrame>
        <p:nvGraphicFramePr>
          <p:cNvPr id="5" name="Table Placeholder 4">
            <a:extLst>
              <a:ext uri="{FF2B5EF4-FFF2-40B4-BE49-F238E27FC236}">
                <a16:creationId xmlns:a16="http://schemas.microsoft.com/office/drawing/2014/main" id="{23E55DAF-5854-4620-8968-1B7DAE9EBF7F}"/>
              </a:ext>
            </a:extLst>
          </p:cNvPr>
          <p:cNvGraphicFramePr>
            <a:graphicFrameLocks noGrp="1"/>
          </p:cNvGraphicFramePr>
          <p:nvPr>
            <p:ph type="tbl" sz="quarter" idx="13"/>
            <p:extLst>
              <p:ext uri="{D42A27DB-BD31-4B8C-83A1-F6EECF244321}">
                <p14:modId xmlns:p14="http://schemas.microsoft.com/office/powerpoint/2010/main" val="3453943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92226204"/>
                    </a:ext>
                  </a:extLst>
                </a:gridCol>
                <a:gridCol w="1399032">
                  <a:extLst>
                    <a:ext uri="{9D8B030D-6E8A-4147-A177-3AD203B41FA5}">
                      <a16:colId xmlns:a16="http://schemas.microsoft.com/office/drawing/2014/main" val="173812540"/>
                    </a:ext>
                  </a:extLst>
                </a:gridCol>
                <a:gridCol w="1975104">
                  <a:extLst>
                    <a:ext uri="{9D8B030D-6E8A-4147-A177-3AD203B41FA5}">
                      <a16:colId xmlns:a16="http://schemas.microsoft.com/office/drawing/2014/main" val="1025825402"/>
                    </a:ext>
                  </a:extLst>
                </a:gridCol>
                <a:gridCol w="658368">
                  <a:extLst>
                    <a:ext uri="{9D8B030D-6E8A-4147-A177-3AD203B41FA5}">
                      <a16:colId xmlns:a16="http://schemas.microsoft.com/office/drawing/2014/main" val="4035318393"/>
                    </a:ext>
                  </a:extLst>
                </a:gridCol>
                <a:gridCol w="658368">
                  <a:extLst>
                    <a:ext uri="{9D8B030D-6E8A-4147-A177-3AD203B41FA5}">
                      <a16:colId xmlns:a16="http://schemas.microsoft.com/office/drawing/2014/main" val="349218862"/>
                    </a:ext>
                  </a:extLst>
                </a:gridCol>
                <a:gridCol w="658368">
                  <a:extLst>
                    <a:ext uri="{9D8B030D-6E8A-4147-A177-3AD203B41FA5}">
                      <a16:colId xmlns:a16="http://schemas.microsoft.com/office/drawing/2014/main" val="1778354812"/>
                    </a:ext>
                  </a:extLst>
                </a:gridCol>
                <a:gridCol w="658368">
                  <a:extLst>
                    <a:ext uri="{9D8B030D-6E8A-4147-A177-3AD203B41FA5}">
                      <a16:colId xmlns:a16="http://schemas.microsoft.com/office/drawing/2014/main" val="2019511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2097248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degree - 2021-09-29 21:05:05</a:t>
                      </a:r>
                      <a:r>
                        <a:rPr kumimoji="0" lang="en-US" sz="1000" b="0" i="0" u="none" strike="noStrike" kern="1200" cap="none" spc="0" normalizeH="0" baseline="0" noProof="0">
                          <a:ln>
                            <a:noFill/>
                          </a:ln>
                          <a:solidFill>
                            <a:prstClr val="black"/>
                          </a:solidFill>
                          <a:effectLst/>
                          <a:uLnTx/>
                          <a:uFillTx/>
                          <a:latin typeface="+mn-lt"/>
                          <a:ea typeface="+mn-ea"/>
                          <a:cs typeface="+mn-cs"/>
                        </a:rPr>
                        <a:t>
 PLEASE REACH OUT TO US, 
WE WANT TO HELP FUND REPAIRS 
TO HELP GET YOUR POWER WHEELCHAIR MOVING AGAIN. @MWETHERBEE, WE JUST CAME ACROSS YOUR STORY. WE ARE WORKING TO CREATE A WORLD THAT IS MORE INCLUSIVE FOR PEOPLE WITH DISABILITIES SO THAT EVERYBODY CAN MOVE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https://quintly-image-storage.s3.amazonaws.com/534e69ae6f18d468d928f5683bbcd26e/507593bbbaa84df28854aed206775174.jpg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995787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rexona_id - 2021-09-29 11:47:50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https://quintly-image-storage.s3.amazonaws.com/781b40a80a0c78a807116d1b0370c4bc/600bc4b76a096ddc58fbd632afa80529.jpg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09386514"/>
                  </a:ext>
                </a:extLst>
              </a:tr>
            </a:tbl>
          </a:graphicData>
        </a:graphic>
      </p:graphicFrame>
      <p:sp>
        <p:nvSpPr>
          <p:cNvPr id="4" name="Text Placeholder 3">
            <a:extLst>
              <a:ext uri="{FF2B5EF4-FFF2-40B4-BE49-F238E27FC236}">
                <a16:creationId xmlns:a16="http://schemas.microsoft.com/office/drawing/2014/main" id="{826240CD-77B2-4723-A97C-C56DE178B3D7}"/>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8315032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49EC-2801-43D3-AE7E-89EB70428933}"/>
              </a:ext>
            </a:extLst>
          </p:cNvPr>
          <p:cNvSpPr>
            <a:spLocks noGrp="1"/>
          </p:cNvSpPr>
          <p:nvPr>
            <p:ph type="title"/>
          </p:nvPr>
        </p:nvSpPr>
        <p:spPr/>
        <p:txBody>
          <a:bodyPr/>
          <a:lstStyle/>
          <a:p>
            <a:r>
              <a:rPr lang="en-US"/>
              <a:t>Instagram Stories Table  | Rexona Instagram Accounts - 3 of 10</a:t>
            </a:r>
          </a:p>
        </p:txBody>
      </p:sp>
      <p:graphicFrame>
        <p:nvGraphicFramePr>
          <p:cNvPr id="5" name="Table Placeholder 4">
            <a:extLst>
              <a:ext uri="{FF2B5EF4-FFF2-40B4-BE49-F238E27FC236}">
                <a16:creationId xmlns:a16="http://schemas.microsoft.com/office/drawing/2014/main" id="{439FB566-DFC1-4035-BB5D-F580F0F9A22C}"/>
              </a:ext>
            </a:extLst>
          </p:cNvPr>
          <p:cNvGraphicFramePr>
            <a:graphicFrameLocks noGrp="1"/>
          </p:cNvGraphicFramePr>
          <p:nvPr>
            <p:ph type="tbl" sz="quarter" idx="13"/>
            <p:extLst>
              <p:ext uri="{D42A27DB-BD31-4B8C-83A1-F6EECF244321}">
                <p14:modId xmlns:p14="http://schemas.microsoft.com/office/powerpoint/2010/main" val="1750303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45143045"/>
                    </a:ext>
                  </a:extLst>
                </a:gridCol>
                <a:gridCol w="1399032">
                  <a:extLst>
                    <a:ext uri="{9D8B030D-6E8A-4147-A177-3AD203B41FA5}">
                      <a16:colId xmlns:a16="http://schemas.microsoft.com/office/drawing/2014/main" val="3103083298"/>
                    </a:ext>
                  </a:extLst>
                </a:gridCol>
                <a:gridCol w="1975104">
                  <a:extLst>
                    <a:ext uri="{9D8B030D-6E8A-4147-A177-3AD203B41FA5}">
                      <a16:colId xmlns:a16="http://schemas.microsoft.com/office/drawing/2014/main" val="3646828339"/>
                    </a:ext>
                  </a:extLst>
                </a:gridCol>
                <a:gridCol w="658368">
                  <a:extLst>
                    <a:ext uri="{9D8B030D-6E8A-4147-A177-3AD203B41FA5}">
                      <a16:colId xmlns:a16="http://schemas.microsoft.com/office/drawing/2014/main" val="2750160604"/>
                    </a:ext>
                  </a:extLst>
                </a:gridCol>
                <a:gridCol w="658368">
                  <a:extLst>
                    <a:ext uri="{9D8B030D-6E8A-4147-A177-3AD203B41FA5}">
                      <a16:colId xmlns:a16="http://schemas.microsoft.com/office/drawing/2014/main" val="2756955198"/>
                    </a:ext>
                  </a:extLst>
                </a:gridCol>
                <a:gridCol w="658368">
                  <a:extLst>
                    <a:ext uri="{9D8B030D-6E8A-4147-A177-3AD203B41FA5}">
                      <a16:colId xmlns:a16="http://schemas.microsoft.com/office/drawing/2014/main" val="2979530126"/>
                    </a:ext>
                  </a:extLst>
                </a:gridCol>
                <a:gridCol w="658368">
                  <a:extLst>
                    <a:ext uri="{9D8B030D-6E8A-4147-A177-3AD203B41FA5}">
                      <a16:colId xmlns:a16="http://schemas.microsoft.com/office/drawing/2014/main" val="819599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2432084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degree - 2021-09-28 20:45:15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https://quintly-image-storage.s3.amazonaws.com/534e69ae6f18d468d928f5683bbcd26e/b87ef8b724e591ca7a698646c861d823.jpg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027793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rexona_de - 2021-09-28 12:37:27</a:t>
                      </a:r>
                      <a:r>
                        <a:rPr kumimoji="0" lang="en-US" sz="1000" b="0" i="0" u="none" strike="noStrike" kern="1200" cap="none" spc="0" normalizeH="0" baseline="0" noProof="0">
                          <a:ln>
                            <a:noFill/>
                          </a:ln>
                          <a:solidFill>
                            <a:prstClr val="black"/>
                          </a:solidFill>
                          <a:effectLst/>
                          <a:uLnTx/>
                          <a:uFillTx/>
                          <a:latin typeface="+mn-lt"/>
                          <a:ea typeface="+mn-ea"/>
                          <a:cs typeface="+mn-cs"/>
                        </a:rPr>
                        <a:t>
 Hättest du Lust, mehr über Calisthenics zu erfahren? #rexona #calithenics #bodyweightexercises #körpergewichtübungen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https://quintly-image-storage.s3.amazonaws.com/3afa1fc9d80908f1a0ac9baeb2e4b494/0b27db1e1b153ec91ec5fe0b1ab5dac7.jpg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829664848"/>
                  </a:ext>
                </a:extLst>
              </a:tr>
            </a:tbl>
          </a:graphicData>
        </a:graphic>
      </p:graphicFrame>
      <p:sp>
        <p:nvSpPr>
          <p:cNvPr id="4" name="Text Placeholder 3">
            <a:extLst>
              <a:ext uri="{FF2B5EF4-FFF2-40B4-BE49-F238E27FC236}">
                <a16:creationId xmlns:a16="http://schemas.microsoft.com/office/drawing/2014/main" id="{10B6D5CB-B693-44FE-8330-324A87C74709}"/>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3469282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3E4E3-F726-4807-8C18-82D617935816}"/>
              </a:ext>
            </a:extLst>
          </p:cNvPr>
          <p:cNvSpPr>
            <a:spLocks noGrp="1"/>
          </p:cNvSpPr>
          <p:nvPr>
            <p:ph type="title"/>
          </p:nvPr>
        </p:nvSpPr>
        <p:spPr/>
        <p:txBody>
          <a:bodyPr/>
          <a:lstStyle/>
          <a:p>
            <a:r>
              <a:rPr lang="en-US"/>
              <a:t>Instagram Stories Table  | Rexona Instagram Accounts - 4 of 10</a:t>
            </a:r>
          </a:p>
        </p:txBody>
      </p:sp>
      <p:graphicFrame>
        <p:nvGraphicFramePr>
          <p:cNvPr id="5" name="Table Placeholder 4">
            <a:extLst>
              <a:ext uri="{FF2B5EF4-FFF2-40B4-BE49-F238E27FC236}">
                <a16:creationId xmlns:a16="http://schemas.microsoft.com/office/drawing/2014/main" id="{B9F8B71E-62E1-43A8-86F4-DE79E18CC3D4}"/>
              </a:ext>
            </a:extLst>
          </p:cNvPr>
          <p:cNvGraphicFramePr>
            <a:graphicFrameLocks noGrp="1"/>
          </p:cNvGraphicFramePr>
          <p:nvPr>
            <p:ph type="tbl" sz="quarter" idx="13"/>
            <p:extLst>
              <p:ext uri="{D42A27DB-BD31-4B8C-83A1-F6EECF244321}">
                <p14:modId xmlns:p14="http://schemas.microsoft.com/office/powerpoint/2010/main" val="542042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07858480"/>
                    </a:ext>
                  </a:extLst>
                </a:gridCol>
                <a:gridCol w="1399032">
                  <a:extLst>
                    <a:ext uri="{9D8B030D-6E8A-4147-A177-3AD203B41FA5}">
                      <a16:colId xmlns:a16="http://schemas.microsoft.com/office/drawing/2014/main" val="3300624347"/>
                    </a:ext>
                  </a:extLst>
                </a:gridCol>
                <a:gridCol w="1975104">
                  <a:extLst>
                    <a:ext uri="{9D8B030D-6E8A-4147-A177-3AD203B41FA5}">
                      <a16:colId xmlns:a16="http://schemas.microsoft.com/office/drawing/2014/main" val="452569113"/>
                    </a:ext>
                  </a:extLst>
                </a:gridCol>
                <a:gridCol w="658368">
                  <a:extLst>
                    <a:ext uri="{9D8B030D-6E8A-4147-A177-3AD203B41FA5}">
                      <a16:colId xmlns:a16="http://schemas.microsoft.com/office/drawing/2014/main" val="2713219170"/>
                    </a:ext>
                  </a:extLst>
                </a:gridCol>
                <a:gridCol w="658368">
                  <a:extLst>
                    <a:ext uri="{9D8B030D-6E8A-4147-A177-3AD203B41FA5}">
                      <a16:colId xmlns:a16="http://schemas.microsoft.com/office/drawing/2014/main" val="757770551"/>
                    </a:ext>
                  </a:extLst>
                </a:gridCol>
                <a:gridCol w="658368">
                  <a:extLst>
                    <a:ext uri="{9D8B030D-6E8A-4147-A177-3AD203B41FA5}">
                      <a16:colId xmlns:a16="http://schemas.microsoft.com/office/drawing/2014/main" val="4201911131"/>
                    </a:ext>
                  </a:extLst>
                </a:gridCol>
                <a:gridCol w="658368">
                  <a:extLst>
                    <a:ext uri="{9D8B030D-6E8A-4147-A177-3AD203B41FA5}">
                      <a16:colId xmlns:a16="http://schemas.microsoft.com/office/drawing/2014/main" val="1612993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2857676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rexona_de - 2021-09-28 12:35:24</a:t>
                      </a:r>
                      <a:r>
                        <a:rPr kumimoji="0" lang="en-US" sz="1000" b="0" i="0" u="none" strike="noStrike" kern="1200" cap="none" spc="0" normalizeH="0" baseline="0" noProof="0">
                          <a:ln>
                            <a:noFill/>
                          </a:ln>
                          <a:solidFill>
                            <a:prstClr val="black"/>
                          </a:solidFill>
                          <a:effectLst/>
                          <a:uLnTx/>
                          <a:uFillTx/>
                          <a:latin typeface="+mn-lt"/>
                          <a:ea typeface="+mn-ea"/>
                          <a:cs typeface="+mn-cs"/>
                        </a:rPr>
                        <a:t>
 Calisthenics ist ein optimaler Freizeitsport! Der schnelle Einstieg in das Training mit dem eigenen Körpergewicht ohne spezielle Zusatzgeräte begeistert Jung bis Alt, Anfänger bis Profi. Der perfekte Sport als Ausgleich zum Alltag. #rexona #calithenics #bodyweightexercises #körpergewichtübungen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https://quintly-image-storage.s3.amazonaws.com/3afa1fc9d80908f1a0ac9baeb2e4b494/dba28d97c985c3ed527d21451f97eac2.jpg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255629346"/>
                  </a:ext>
                </a:extLst>
              </a:tr>
            </a:tbl>
          </a:graphicData>
        </a:graphic>
      </p:graphicFrame>
      <p:sp>
        <p:nvSpPr>
          <p:cNvPr id="4" name="Text Placeholder 3">
            <a:extLst>
              <a:ext uri="{FF2B5EF4-FFF2-40B4-BE49-F238E27FC236}">
                <a16:creationId xmlns:a16="http://schemas.microsoft.com/office/drawing/2014/main" id="{0B03992C-BB2A-49D7-8932-BD45706C3B8A}"/>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419457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A3048-CB59-44E6-A61C-FC49DC378EF3}"/>
              </a:ext>
            </a:extLst>
          </p:cNvPr>
          <p:cNvSpPr>
            <a:spLocks noGrp="1"/>
          </p:cNvSpPr>
          <p:nvPr>
            <p:ph type="title"/>
          </p:nvPr>
        </p:nvSpPr>
        <p:spPr/>
        <p:txBody>
          <a:bodyPr/>
          <a:lstStyle/>
          <a:p>
            <a:r>
              <a:rPr lang="en-US"/>
              <a:t>Instagram Stories Table  | Rexona Instagram Accounts - 5 of 10</a:t>
            </a:r>
          </a:p>
        </p:txBody>
      </p:sp>
      <p:graphicFrame>
        <p:nvGraphicFramePr>
          <p:cNvPr id="5" name="Table Placeholder 4">
            <a:extLst>
              <a:ext uri="{FF2B5EF4-FFF2-40B4-BE49-F238E27FC236}">
                <a16:creationId xmlns:a16="http://schemas.microsoft.com/office/drawing/2014/main" id="{8AA2E6C8-F79E-4AFA-8B8E-E44DA0BA423B}"/>
              </a:ext>
            </a:extLst>
          </p:cNvPr>
          <p:cNvGraphicFramePr>
            <a:graphicFrameLocks noGrp="1"/>
          </p:cNvGraphicFramePr>
          <p:nvPr>
            <p:ph type="tbl" sz="quarter" idx="13"/>
            <p:extLst>
              <p:ext uri="{D42A27DB-BD31-4B8C-83A1-F6EECF244321}">
                <p14:modId xmlns:p14="http://schemas.microsoft.com/office/powerpoint/2010/main" val="2093640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84455675"/>
                    </a:ext>
                  </a:extLst>
                </a:gridCol>
                <a:gridCol w="1399032">
                  <a:extLst>
                    <a:ext uri="{9D8B030D-6E8A-4147-A177-3AD203B41FA5}">
                      <a16:colId xmlns:a16="http://schemas.microsoft.com/office/drawing/2014/main" val="2820917805"/>
                    </a:ext>
                  </a:extLst>
                </a:gridCol>
                <a:gridCol w="1975104">
                  <a:extLst>
                    <a:ext uri="{9D8B030D-6E8A-4147-A177-3AD203B41FA5}">
                      <a16:colId xmlns:a16="http://schemas.microsoft.com/office/drawing/2014/main" val="4214636382"/>
                    </a:ext>
                  </a:extLst>
                </a:gridCol>
                <a:gridCol w="658368">
                  <a:extLst>
                    <a:ext uri="{9D8B030D-6E8A-4147-A177-3AD203B41FA5}">
                      <a16:colId xmlns:a16="http://schemas.microsoft.com/office/drawing/2014/main" val="2853122677"/>
                    </a:ext>
                  </a:extLst>
                </a:gridCol>
                <a:gridCol w="658368">
                  <a:extLst>
                    <a:ext uri="{9D8B030D-6E8A-4147-A177-3AD203B41FA5}">
                      <a16:colId xmlns:a16="http://schemas.microsoft.com/office/drawing/2014/main" val="3970004125"/>
                    </a:ext>
                  </a:extLst>
                </a:gridCol>
                <a:gridCol w="658368">
                  <a:extLst>
                    <a:ext uri="{9D8B030D-6E8A-4147-A177-3AD203B41FA5}">
                      <a16:colId xmlns:a16="http://schemas.microsoft.com/office/drawing/2014/main" val="3777668427"/>
                    </a:ext>
                  </a:extLst>
                </a:gridCol>
                <a:gridCol w="658368">
                  <a:extLst>
                    <a:ext uri="{9D8B030D-6E8A-4147-A177-3AD203B41FA5}">
                      <a16:colId xmlns:a16="http://schemas.microsoft.com/office/drawing/2014/main" val="1754720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3995645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rexona_de - 2021-09-28 12:33:46</a:t>
                      </a:r>
                      <a:r>
                        <a:rPr kumimoji="0" lang="en-US" sz="1000" b="0" i="0" u="none" strike="noStrike" kern="1200" cap="none" spc="0" normalizeH="0" baseline="0" noProof="0">
                          <a:ln>
                            <a:noFill/>
                          </a:ln>
                          <a:solidFill>
                            <a:prstClr val="black"/>
                          </a:solidFill>
                          <a:effectLst/>
                          <a:uLnTx/>
                          <a:uFillTx/>
                          <a:latin typeface="+mn-lt"/>
                          <a:ea typeface="+mn-ea"/>
                          <a:cs typeface="+mn-cs"/>
                        </a:rPr>
                        <a:t>
 Das Wort Calisthenics stammt aus dem Griechischen (kalos und sthenos) und bedeutet ins Deutsche übersetzt "schöne Kraft". 💪 Wusste ich ... ? #rexona #calithenics
#bodyweightexercises #körpergewichtübungen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https://quintly-image-storage.s3.amazonaws.com/3afa1fc9d80908f1a0ac9baeb2e4b494/b3d6a62eac8767a6c98aa014a6afe3c0.jpg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559361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rexona_de - 2021-09-28 12:30:48</a:t>
                      </a:r>
                      <a:r>
                        <a:rPr kumimoji="0" lang="en-US" sz="1000" b="0" i="0" u="none" strike="noStrike" kern="1200" cap="none" spc="0" normalizeH="0" baseline="0" noProof="0">
                          <a:ln>
                            <a:noFill/>
                          </a:ln>
                          <a:solidFill>
                            <a:prstClr val="black"/>
                          </a:solidFill>
                          <a:effectLst/>
                          <a:uLnTx/>
                          <a:uFillTx/>
                          <a:latin typeface="+mn-lt"/>
                          <a:ea typeface="+mn-ea"/>
                          <a:cs typeface="+mn-cs"/>
                        </a:rPr>
                        <a:t>
 Kennst du schon Calisthenics? #rexona #calithenics #bodyweightexercises #körpergewichtübungen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https://quintly-image-storage.s3.amazonaws.com/3afa1fc9d80908f1a0ac9baeb2e4b494/12be3385ab4d654bbd65ab0237e0c651.jpg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649903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rexonabrasil - 2021-09-27 14:27:07</a:t>
                      </a:r>
                      <a:r>
                        <a:rPr kumimoji="0" lang="pt-BR" sz="1000" b="0" i="0" u="none" strike="noStrike" kern="1200" cap="none" spc="0" normalizeH="0" baseline="0" noProof="0">
                          <a:ln>
                            <a:noFill/>
                          </a:ln>
                          <a:solidFill>
                            <a:prstClr val="black"/>
                          </a:solidFill>
                          <a:effectLst/>
                          <a:uLnTx/>
                          <a:uFillTx/>
                          <a:latin typeface="+mn-lt"/>
                          <a:ea typeface="+mn-ea"/>
                          <a:cs typeface="+mn-cs"/>
                        </a:rPr>
                        <a:t>
 HOJE, ÀS13H, VAI TER LIVE COM A @anygabriellyofficial  DO @nowunited!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https://quintly-image-storage.s3.amazonaws.com/a5f18c9900070b1bd60af39a6f082a75/b2083646b7b82535aaab918023e033eb.jpg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3156</a:t>
                      </a:r>
                    </a:p>
                  </a:txBody>
                  <a:tcPr/>
                </a:tc>
                <a:extLst>
                  <a:ext uri="{0D108BD9-81ED-4DB2-BD59-A6C34878D82A}">
                    <a16:rowId xmlns:a16="http://schemas.microsoft.com/office/drawing/2014/main" val="2727761173"/>
                  </a:ext>
                </a:extLst>
              </a:tr>
            </a:tbl>
          </a:graphicData>
        </a:graphic>
      </p:graphicFrame>
      <p:sp>
        <p:nvSpPr>
          <p:cNvPr id="4" name="Text Placeholder 3">
            <a:extLst>
              <a:ext uri="{FF2B5EF4-FFF2-40B4-BE49-F238E27FC236}">
                <a16:creationId xmlns:a16="http://schemas.microsoft.com/office/drawing/2014/main" id="{5A28EED2-5446-41AD-A7F3-B23EAEEA19E0}"/>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4194570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C24F0-78A8-46CD-8E55-E09F7B597C29}"/>
              </a:ext>
            </a:extLst>
          </p:cNvPr>
          <p:cNvSpPr>
            <a:spLocks noGrp="1"/>
          </p:cNvSpPr>
          <p:nvPr>
            <p:ph type="title"/>
          </p:nvPr>
        </p:nvSpPr>
        <p:spPr/>
        <p:txBody>
          <a:bodyPr/>
          <a:lstStyle/>
          <a:p>
            <a:r>
              <a:rPr lang="en-US"/>
              <a:t>Instagram Stories Table  | Rexona Instagram Accounts - 6 of 10</a:t>
            </a:r>
          </a:p>
        </p:txBody>
      </p:sp>
      <p:graphicFrame>
        <p:nvGraphicFramePr>
          <p:cNvPr id="5" name="Table Placeholder 4">
            <a:extLst>
              <a:ext uri="{FF2B5EF4-FFF2-40B4-BE49-F238E27FC236}">
                <a16:creationId xmlns:a16="http://schemas.microsoft.com/office/drawing/2014/main" id="{E89C2503-3D2F-40CF-A8D9-63804BE80238}"/>
              </a:ext>
            </a:extLst>
          </p:cNvPr>
          <p:cNvGraphicFramePr>
            <a:graphicFrameLocks noGrp="1"/>
          </p:cNvGraphicFramePr>
          <p:nvPr>
            <p:ph type="tbl" sz="quarter" idx="13"/>
            <p:extLst>
              <p:ext uri="{D42A27DB-BD31-4B8C-83A1-F6EECF244321}">
                <p14:modId xmlns:p14="http://schemas.microsoft.com/office/powerpoint/2010/main" val="952029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40977287"/>
                    </a:ext>
                  </a:extLst>
                </a:gridCol>
                <a:gridCol w="1399032">
                  <a:extLst>
                    <a:ext uri="{9D8B030D-6E8A-4147-A177-3AD203B41FA5}">
                      <a16:colId xmlns:a16="http://schemas.microsoft.com/office/drawing/2014/main" val="1591833085"/>
                    </a:ext>
                  </a:extLst>
                </a:gridCol>
                <a:gridCol w="1975104">
                  <a:extLst>
                    <a:ext uri="{9D8B030D-6E8A-4147-A177-3AD203B41FA5}">
                      <a16:colId xmlns:a16="http://schemas.microsoft.com/office/drawing/2014/main" val="300873576"/>
                    </a:ext>
                  </a:extLst>
                </a:gridCol>
                <a:gridCol w="658368">
                  <a:extLst>
                    <a:ext uri="{9D8B030D-6E8A-4147-A177-3AD203B41FA5}">
                      <a16:colId xmlns:a16="http://schemas.microsoft.com/office/drawing/2014/main" val="763061954"/>
                    </a:ext>
                  </a:extLst>
                </a:gridCol>
                <a:gridCol w="658368">
                  <a:extLst>
                    <a:ext uri="{9D8B030D-6E8A-4147-A177-3AD203B41FA5}">
                      <a16:colId xmlns:a16="http://schemas.microsoft.com/office/drawing/2014/main" val="3588501244"/>
                    </a:ext>
                  </a:extLst>
                </a:gridCol>
                <a:gridCol w="658368">
                  <a:extLst>
                    <a:ext uri="{9D8B030D-6E8A-4147-A177-3AD203B41FA5}">
                      <a16:colId xmlns:a16="http://schemas.microsoft.com/office/drawing/2014/main" val="3518579604"/>
                    </a:ext>
                  </a:extLst>
                </a:gridCol>
                <a:gridCol w="658368">
                  <a:extLst>
                    <a:ext uri="{9D8B030D-6E8A-4147-A177-3AD203B41FA5}">
                      <a16:colId xmlns:a16="http://schemas.microsoft.com/office/drawing/2014/main" val="1153489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1264832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rexonabrasil - 2021-09-27 14:24:12</a:t>
                      </a:r>
                      <a:r>
                        <a:rPr kumimoji="0" lang="pt-BR" sz="1000" b="0" i="0" u="none" strike="noStrike" kern="1200" cap="none" spc="0" normalizeH="0" baseline="0" noProof="0">
                          <a:ln>
                            <a:noFill/>
                          </a:ln>
                          <a:solidFill>
                            <a:prstClr val="black"/>
                          </a:solidFill>
                          <a:effectLst/>
                          <a:uLnTx/>
                          <a:uFillTx/>
                          <a:latin typeface="+mn-lt"/>
                          <a:ea typeface="+mn-ea"/>
                          <a:cs typeface="+mn-cs"/>
                        </a:rPr>
                        <a:t>
 @ANYGABRIELLYOFFICIAL 
@NOWUNITED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https://quintly-image-storage.s3.amazonaws.com/a5f18c9900070b1bd60af39a6f082a75/461db362295e22afb6fe04051c0f02ec.jpg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extLst>
                  <a:ext uri="{0D108BD9-81ED-4DB2-BD59-A6C34878D82A}">
                    <a16:rowId xmlns:a16="http://schemas.microsoft.com/office/drawing/2014/main" val="638001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rexona_id - 2021-09-27 13:28:48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https://quintly-image-storage.s3.amazonaws.com/781b40a80a0c78a807116d1b0370c4bc/3552a54bf02dffb214a3aa43bc3ff8a5.jpg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63537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rexona_id - 2021-09-25 13:02:31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https://quintly-image-storage.s3.amazonaws.com/781b40a80a0c78a807116d1b0370c4bc/f304b3ad8241841efdec817032f79b77.jpg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3445401223"/>
                  </a:ext>
                </a:extLst>
              </a:tr>
            </a:tbl>
          </a:graphicData>
        </a:graphic>
      </p:graphicFrame>
      <p:sp>
        <p:nvSpPr>
          <p:cNvPr id="4" name="Text Placeholder 3">
            <a:extLst>
              <a:ext uri="{FF2B5EF4-FFF2-40B4-BE49-F238E27FC236}">
                <a16:creationId xmlns:a16="http://schemas.microsoft.com/office/drawing/2014/main" id="{EC882099-150E-4493-AA55-6B0897314104}"/>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1896042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7A164-0FF8-410A-8FA1-996E8D16BF06}"/>
              </a:ext>
            </a:extLst>
          </p:cNvPr>
          <p:cNvSpPr>
            <a:spLocks noGrp="1"/>
          </p:cNvSpPr>
          <p:nvPr>
            <p:ph type="title"/>
          </p:nvPr>
        </p:nvSpPr>
        <p:spPr/>
        <p:txBody>
          <a:bodyPr/>
          <a:lstStyle/>
          <a:p>
            <a:r>
              <a:rPr lang="en-US"/>
              <a:t>Instagram Stories Table  | Rexona Instagram Accounts - 7 of 10</a:t>
            </a:r>
          </a:p>
        </p:txBody>
      </p:sp>
      <p:graphicFrame>
        <p:nvGraphicFramePr>
          <p:cNvPr id="5" name="Table Placeholder 4">
            <a:extLst>
              <a:ext uri="{FF2B5EF4-FFF2-40B4-BE49-F238E27FC236}">
                <a16:creationId xmlns:a16="http://schemas.microsoft.com/office/drawing/2014/main" id="{0982EA85-E240-4C38-9F29-11C4052F8171}"/>
              </a:ext>
            </a:extLst>
          </p:cNvPr>
          <p:cNvGraphicFramePr>
            <a:graphicFrameLocks noGrp="1"/>
          </p:cNvGraphicFramePr>
          <p:nvPr>
            <p:ph type="tbl" sz="quarter" idx="13"/>
            <p:extLst>
              <p:ext uri="{D42A27DB-BD31-4B8C-83A1-F6EECF244321}">
                <p14:modId xmlns:p14="http://schemas.microsoft.com/office/powerpoint/2010/main" val="2867933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98522869"/>
                    </a:ext>
                  </a:extLst>
                </a:gridCol>
                <a:gridCol w="1399032">
                  <a:extLst>
                    <a:ext uri="{9D8B030D-6E8A-4147-A177-3AD203B41FA5}">
                      <a16:colId xmlns:a16="http://schemas.microsoft.com/office/drawing/2014/main" val="981629135"/>
                    </a:ext>
                  </a:extLst>
                </a:gridCol>
                <a:gridCol w="1975104">
                  <a:extLst>
                    <a:ext uri="{9D8B030D-6E8A-4147-A177-3AD203B41FA5}">
                      <a16:colId xmlns:a16="http://schemas.microsoft.com/office/drawing/2014/main" val="2855984150"/>
                    </a:ext>
                  </a:extLst>
                </a:gridCol>
                <a:gridCol w="658368">
                  <a:extLst>
                    <a:ext uri="{9D8B030D-6E8A-4147-A177-3AD203B41FA5}">
                      <a16:colId xmlns:a16="http://schemas.microsoft.com/office/drawing/2014/main" val="664431870"/>
                    </a:ext>
                  </a:extLst>
                </a:gridCol>
                <a:gridCol w="658368">
                  <a:extLst>
                    <a:ext uri="{9D8B030D-6E8A-4147-A177-3AD203B41FA5}">
                      <a16:colId xmlns:a16="http://schemas.microsoft.com/office/drawing/2014/main" val="3704978259"/>
                    </a:ext>
                  </a:extLst>
                </a:gridCol>
                <a:gridCol w="658368">
                  <a:extLst>
                    <a:ext uri="{9D8B030D-6E8A-4147-A177-3AD203B41FA5}">
                      <a16:colId xmlns:a16="http://schemas.microsoft.com/office/drawing/2014/main" val="493164423"/>
                    </a:ext>
                  </a:extLst>
                </a:gridCol>
                <a:gridCol w="658368">
                  <a:extLst>
                    <a:ext uri="{9D8B030D-6E8A-4147-A177-3AD203B41FA5}">
                      <a16:colId xmlns:a16="http://schemas.microsoft.com/office/drawing/2014/main" val="943106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3981831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rexona_id - 2021-09-25 13:02:27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https://quintly-image-storage.s3.amazonaws.com/781b40a80a0c78a807116d1b0370c4bc/d409b42300d04d6a7a64283e22b2c240.jpg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972660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rexona_id - 2021-09-25 13:02:23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https://quintly-image-storage.s3.amazonaws.com/781b40a80a0c78a807116d1b0370c4bc/df98070996751e3b3e4d1ad4a77d9caa.jpg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444169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degree - 2021-09-24 20:54:00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https://quintly-image-storage.s3.amazonaws.com/534e69ae6f18d468d928f5683bbcd26e/bb7c049dcc6c45abee2f2e3cf60b96aa.jpg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543672922"/>
                  </a:ext>
                </a:extLst>
              </a:tr>
            </a:tbl>
          </a:graphicData>
        </a:graphic>
      </p:graphicFrame>
      <p:sp>
        <p:nvSpPr>
          <p:cNvPr id="4" name="Text Placeholder 3">
            <a:extLst>
              <a:ext uri="{FF2B5EF4-FFF2-40B4-BE49-F238E27FC236}">
                <a16:creationId xmlns:a16="http://schemas.microsoft.com/office/drawing/2014/main" id="{8F754859-D5EA-4D8C-AD1E-CCD974C70234}"/>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4797279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8F1C0-80BE-4048-9B9D-160CB3B79FCC}"/>
              </a:ext>
            </a:extLst>
          </p:cNvPr>
          <p:cNvSpPr>
            <a:spLocks noGrp="1"/>
          </p:cNvSpPr>
          <p:nvPr>
            <p:ph type="title"/>
          </p:nvPr>
        </p:nvSpPr>
        <p:spPr/>
        <p:txBody>
          <a:bodyPr/>
          <a:lstStyle/>
          <a:p>
            <a:r>
              <a:rPr lang="en-US"/>
              <a:t>Instagram Stories Table  | Rexona Instagram Accounts - 8 of 10</a:t>
            </a:r>
          </a:p>
        </p:txBody>
      </p:sp>
      <p:graphicFrame>
        <p:nvGraphicFramePr>
          <p:cNvPr id="5" name="Table Placeholder 4">
            <a:extLst>
              <a:ext uri="{FF2B5EF4-FFF2-40B4-BE49-F238E27FC236}">
                <a16:creationId xmlns:a16="http://schemas.microsoft.com/office/drawing/2014/main" id="{715CC181-E7F7-4FB8-A860-341E23C83495}"/>
              </a:ext>
            </a:extLst>
          </p:cNvPr>
          <p:cNvGraphicFramePr>
            <a:graphicFrameLocks noGrp="1"/>
          </p:cNvGraphicFramePr>
          <p:nvPr>
            <p:ph type="tbl" sz="quarter" idx="13"/>
            <p:extLst>
              <p:ext uri="{D42A27DB-BD31-4B8C-83A1-F6EECF244321}">
                <p14:modId xmlns:p14="http://schemas.microsoft.com/office/powerpoint/2010/main" val="3631560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14171199"/>
                    </a:ext>
                  </a:extLst>
                </a:gridCol>
                <a:gridCol w="1399032">
                  <a:extLst>
                    <a:ext uri="{9D8B030D-6E8A-4147-A177-3AD203B41FA5}">
                      <a16:colId xmlns:a16="http://schemas.microsoft.com/office/drawing/2014/main" val="2020208312"/>
                    </a:ext>
                  </a:extLst>
                </a:gridCol>
                <a:gridCol w="1975104">
                  <a:extLst>
                    <a:ext uri="{9D8B030D-6E8A-4147-A177-3AD203B41FA5}">
                      <a16:colId xmlns:a16="http://schemas.microsoft.com/office/drawing/2014/main" val="2484755108"/>
                    </a:ext>
                  </a:extLst>
                </a:gridCol>
                <a:gridCol w="658368">
                  <a:extLst>
                    <a:ext uri="{9D8B030D-6E8A-4147-A177-3AD203B41FA5}">
                      <a16:colId xmlns:a16="http://schemas.microsoft.com/office/drawing/2014/main" val="4108226401"/>
                    </a:ext>
                  </a:extLst>
                </a:gridCol>
                <a:gridCol w="658368">
                  <a:extLst>
                    <a:ext uri="{9D8B030D-6E8A-4147-A177-3AD203B41FA5}">
                      <a16:colId xmlns:a16="http://schemas.microsoft.com/office/drawing/2014/main" val="1108706944"/>
                    </a:ext>
                  </a:extLst>
                </a:gridCol>
                <a:gridCol w="658368">
                  <a:extLst>
                    <a:ext uri="{9D8B030D-6E8A-4147-A177-3AD203B41FA5}">
                      <a16:colId xmlns:a16="http://schemas.microsoft.com/office/drawing/2014/main" val="980776101"/>
                    </a:ext>
                  </a:extLst>
                </a:gridCol>
                <a:gridCol w="658368">
                  <a:extLst>
                    <a:ext uri="{9D8B030D-6E8A-4147-A177-3AD203B41FA5}">
                      <a16:colId xmlns:a16="http://schemas.microsoft.com/office/drawing/2014/main" val="871728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802299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rexonabrasil - 2021-09-24 17:26:10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https://quintly-image-storage.s3.amazonaws.com/a5f18c9900070b1bd60af39a6f082a75/41e5a365d6852e8b5519e48ad0f161a5.jpg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a:t>
                      </a:r>
                    </a:p>
                  </a:txBody>
                  <a:tcPr/>
                </a:tc>
                <a:extLst>
                  <a:ext uri="{0D108BD9-81ED-4DB2-BD59-A6C34878D82A}">
                    <a16:rowId xmlns:a16="http://schemas.microsoft.com/office/drawing/2014/main" val="3300532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rexonabrasil - 2021-09-24 17:25:53</a:t>
                      </a:r>
                      <a:r>
                        <a:rPr kumimoji="0" lang="pt-BR" sz="1000" b="0" i="0" u="none" strike="noStrike" kern="1200" cap="none" spc="0" normalizeH="0" baseline="0" noProof="0">
                          <a:ln>
                            <a:noFill/>
                          </a:ln>
                          <a:solidFill>
                            <a:prstClr val="black"/>
                          </a:solidFill>
                          <a:effectLst/>
                          <a:uLnTx/>
                          <a:uFillTx/>
                          <a:latin typeface="+mn-lt"/>
                          <a:ea typeface="+mn-ea"/>
                          <a:cs typeface="+mn-cs"/>
                        </a:rPr>
                        <a:t>
 ATIVE O LEMBRETE
PRA SER NOTIFICADO 
QUANDO A LIVE
FOR COMEÇAR!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https://quintly-image-storage.s3.amazonaws.com/a5f18c9900070b1bd60af39a6f082a75/016ddb839a5d74380f1af802fafa251e.jpg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a:t>
                      </a:r>
                    </a:p>
                  </a:txBody>
                  <a:tcPr/>
                </a:tc>
                <a:extLst>
                  <a:ext uri="{0D108BD9-81ED-4DB2-BD59-A6C34878D82A}">
                    <a16:rowId xmlns:a16="http://schemas.microsoft.com/office/drawing/2014/main" val="2578532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rexonabrasil - 2021-09-24 17:17:19</a:t>
                      </a:r>
                      <a:r>
                        <a:rPr kumimoji="0" lang="pt-BR" sz="1000" b="0" i="0" u="none" strike="noStrike" kern="1200" cap="none" spc="0" normalizeH="0" baseline="0" noProof="0">
                          <a:ln>
                            <a:noFill/>
                          </a:ln>
                          <a:solidFill>
                            <a:prstClr val="black"/>
                          </a:solidFill>
                          <a:effectLst/>
                          <a:uLnTx/>
                          <a:uFillTx/>
                          <a:latin typeface="+mn-lt"/>
                          <a:ea typeface="+mn-ea"/>
                          <a:cs typeface="+mn-cs"/>
                        </a:rPr>
                        <a:t>
 SEGUNDA, 27/9,
VAI TER LIVE AQUI
ÀS 13H COM A @anygabriellyofficial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https://quintly-image-storage.s3.amazonaws.com/a5f18c9900070b1bd60af39a6f082a75/5080ddf25b3ddfed47368d6508a20479.jpg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extLst>
                  <a:ext uri="{0D108BD9-81ED-4DB2-BD59-A6C34878D82A}">
                    <a16:rowId xmlns:a16="http://schemas.microsoft.com/office/drawing/2014/main" val="2101633241"/>
                  </a:ext>
                </a:extLst>
              </a:tr>
            </a:tbl>
          </a:graphicData>
        </a:graphic>
      </p:graphicFrame>
      <p:sp>
        <p:nvSpPr>
          <p:cNvPr id="4" name="Text Placeholder 3">
            <a:extLst>
              <a:ext uri="{FF2B5EF4-FFF2-40B4-BE49-F238E27FC236}">
                <a16:creationId xmlns:a16="http://schemas.microsoft.com/office/drawing/2014/main" id="{E503516E-10C1-40A8-91FB-E1741249B1A9}"/>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7601665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465A3-1924-418A-A9EA-1D90467C83F8}"/>
              </a:ext>
            </a:extLst>
          </p:cNvPr>
          <p:cNvSpPr>
            <a:spLocks noGrp="1"/>
          </p:cNvSpPr>
          <p:nvPr>
            <p:ph type="title"/>
          </p:nvPr>
        </p:nvSpPr>
        <p:spPr/>
        <p:txBody>
          <a:bodyPr/>
          <a:lstStyle/>
          <a:p>
            <a:r>
              <a:rPr lang="en-US"/>
              <a:t>Instagram Stories Table  | Rexona Instagram Accounts - 9 of 10</a:t>
            </a:r>
          </a:p>
        </p:txBody>
      </p:sp>
      <p:graphicFrame>
        <p:nvGraphicFramePr>
          <p:cNvPr id="5" name="Table Placeholder 4">
            <a:extLst>
              <a:ext uri="{FF2B5EF4-FFF2-40B4-BE49-F238E27FC236}">
                <a16:creationId xmlns:a16="http://schemas.microsoft.com/office/drawing/2014/main" id="{A405762E-971F-4640-B559-7E2C20ED03B8}"/>
              </a:ext>
            </a:extLst>
          </p:cNvPr>
          <p:cNvGraphicFramePr>
            <a:graphicFrameLocks noGrp="1"/>
          </p:cNvGraphicFramePr>
          <p:nvPr>
            <p:ph type="tbl" sz="quarter" idx="13"/>
            <p:extLst>
              <p:ext uri="{D42A27DB-BD31-4B8C-83A1-F6EECF244321}">
                <p14:modId xmlns:p14="http://schemas.microsoft.com/office/powerpoint/2010/main" val="664731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31885255"/>
                    </a:ext>
                  </a:extLst>
                </a:gridCol>
                <a:gridCol w="1399032">
                  <a:extLst>
                    <a:ext uri="{9D8B030D-6E8A-4147-A177-3AD203B41FA5}">
                      <a16:colId xmlns:a16="http://schemas.microsoft.com/office/drawing/2014/main" val="1919171163"/>
                    </a:ext>
                  </a:extLst>
                </a:gridCol>
                <a:gridCol w="1975104">
                  <a:extLst>
                    <a:ext uri="{9D8B030D-6E8A-4147-A177-3AD203B41FA5}">
                      <a16:colId xmlns:a16="http://schemas.microsoft.com/office/drawing/2014/main" val="1092111769"/>
                    </a:ext>
                  </a:extLst>
                </a:gridCol>
                <a:gridCol w="658368">
                  <a:extLst>
                    <a:ext uri="{9D8B030D-6E8A-4147-A177-3AD203B41FA5}">
                      <a16:colId xmlns:a16="http://schemas.microsoft.com/office/drawing/2014/main" val="1095618773"/>
                    </a:ext>
                  </a:extLst>
                </a:gridCol>
                <a:gridCol w="658368">
                  <a:extLst>
                    <a:ext uri="{9D8B030D-6E8A-4147-A177-3AD203B41FA5}">
                      <a16:colId xmlns:a16="http://schemas.microsoft.com/office/drawing/2014/main" val="3921386167"/>
                    </a:ext>
                  </a:extLst>
                </a:gridCol>
                <a:gridCol w="658368">
                  <a:extLst>
                    <a:ext uri="{9D8B030D-6E8A-4147-A177-3AD203B41FA5}">
                      <a16:colId xmlns:a16="http://schemas.microsoft.com/office/drawing/2014/main" val="448170370"/>
                    </a:ext>
                  </a:extLst>
                </a:gridCol>
                <a:gridCol w="658368">
                  <a:extLst>
                    <a:ext uri="{9D8B030D-6E8A-4147-A177-3AD203B41FA5}">
                      <a16:colId xmlns:a16="http://schemas.microsoft.com/office/drawing/2014/main" val="1472693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2789033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rexonabrasil - 2021-09-24 16:44:33</a:t>
                      </a:r>
                      <a:r>
                        <a:rPr kumimoji="0" lang="pt-BR" sz="1000" b="0" i="0" u="none" strike="noStrike" kern="1200" cap="none" spc="0" normalizeH="0" baseline="0" noProof="0">
                          <a:ln>
                            <a:noFill/>
                          </a:ln>
                          <a:solidFill>
                            <a:prstClr val="black"/>
                          </a:solidFill>
                          <a:effectLst/>
                          <a:uLnTx/>
                          <a:uFillTx/>
                          <a:latin typeface="+mn-lt"/>
                          <a:ea typeface="+mn-ea"/>
                          <a:cs typeface="+mn-cs"/>
                        </a:rPr>
                        <a:t>
 @anygabriellyofficial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https://quintly-image-storage.s3.amazonaws.com/a5f18c9900070b1bd60af39a6f082a75/7dea55d295f4c8836499ab2bc6e09aa0.jpg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extLst>
                  <a:ext uri="{0D108BD9-81ED-4DB2-BD59-A6C34878D82A}">
                    <a16:rowId xmlns:a16="http://schemas.microsoft.com/office/drawing/2014/main" val="4289256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rexona_de - 2021-09-24 11:41:02</a:t>
                      </a:r>
                      <a:r>
                        <a:rPr kumimoji="0" lang="en-US" sz="1000" b="0" i="0" u="none" strike="noStrike" kern="1200" cap="none" spc="0" normalizeH="0" baseline="0" noProof="0">
                          <a:ln>
                            <a:noFill/>
                          </a:ln>
                          <a:solidFill>
                            <a:prstClr val="black"/>
                          </a:solidFill>
                          <a:effectLst/>
                          <a:uLnTx/>
                          <a:uFillTx/>
                          <a:latin typeface="+mn-lt"/>
                          <a:ea typeface="+mn-ea"/>
                          <a:cs typeface="+mn-cs"/>
                        </a:rPr>
                        <a:t>
 Hättest du Lust,
Yin Yoga auszuprobieren? #rexona #yoga #yinyoga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https://quintly-image-storage.s3.amazonaws.com/3afa1fc9d80908f1a0ac9baeb2e4b494/07bfea477499aca60664d0148e6d2ca3.jpg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263613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rexona_de - 2021-09-24 11:37:56</a:t>
                      </a:r>
                      <a:r>
                        <a:rPr kumimoji="0" lang="de-DE" sz="1000" b="0" i="0" u="none" strike="noStrike" kern="1200" cap="none" spc="0" normalizeH="0" baseline="0" noProof="0">
                          <a:ln>
                            <a:noFill/>
                          </a:ln>
                          <a:solidFill>
                            <a:prstClr val="black"/>
                          </a:solidFill>
                          <a:effectLst/>
                          <a:uLnTx/>
                          <a:uFillTx/>
                          <a:latin typeface="+mn-lt"/>
                          <a:ea typeface="+mn-ea"/>
                          <a:cs typeface="+mn-cs"/>
                        </a:rPr>
                        <a:t>
 Yin Yoga ist ein langsamer Yogastil, bei dem die Posen mehrere Minuten gehalten werden. Dabei wird das Bindegewebe gründlich gedehnt und man kann extrem
zur Ruhe kommen. #rexona #yoga #yinyoga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https://quintly-image-storage.s3.amazonaws.com/3afa1fc9d80908f1a0ac9baeb2e4b494/b6c808b4e26c5ee6b4ef02b05a6eead0.jpg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080422571"/>
                  </a:ext>
                </a:extLst>
              </a:tr>
            </a:tbl>
          </a:graphicData>
        </a:graphic>
      </p:graphicFrame>
      <p:sp>
        <p:nvSpPr>
          <p:cNvPr id="4" name="Text Placeholder 3">
            <a:extLst>
              <a:ext uri="{FF2B5EF4-FFF2-40B4-BE49-F238E27FC236}">
                <a16:creationId xmlns:a16="http://schemas.microsoft.com/office/drawing/2014/main" id="{A1E91FF5-315E-4469-A8E3-22540529B95A}"/>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9011203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224D7-84C5-4490-80D3-3CF0E8AD9CFB}"/>
              </a:ext>
            </a:extLst>
          </p:cNvPr>
          <p:cNvSpPr>
            <a:spLocks noGrp="1"/>
          </p:cNvSpPr>
          <p:nvPr>
            <p:ph type="title"/>
          </p:nvPr>
        </p:nvSpPr>
        <p:spPr/>
        <p:txBody>
          <a:bodyPr/>
          <a:lstStyle/>
          <a:p>
            <a:r>
              <a:rPr lang="en-US"/>
              <a:t>Instagram Stories Table  | Rexona Instagram Accounts - 10 of 10</a:t>
            </a:r>
          </a:p>
        </p:txBody>
      </p:sp>
      <p:graphicFrame>
        <p:nvGraphicFramePr>
          <p:cNvPr id="5" name="Table Placeholder 4">
            <a:extLst>
              <a:ext uri="{FF2B5EF4-FFF2-40B4-BE49-F238E27FC236}">
                <a16:creationId xmlns:a16="http://schemas.microsoft.com/office/drawing/2014/main" id="{B5A586DE-C3AB-4E66-9491-13EDB87F2F56}"/>
              </a:ext>
            </a:extLst>
          </p:cNvPr>
          <p:cNvGraphicFramePr>
            <a:graphicFrameLocks noGrp="1"/>
          </p:cNvGraphicFramePr>
          <p:nvPr>
            <p:ph type="tbl" sz="quarter" idx="13"/>
            <p:extLst>
              <p:ext uri="{D42A27DB-BD31-4B8C-83A1-F6EECF244321}">
                <p14:modId xmlns:p14="http://schemas.microsoft.com/office/powerpoint/2010/main" val="2492292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28847758"/>
                    </a:ext>
                  </a:extLst>
                </a:gridCol>
                <a:gridCol w="1399032">
                  <a:extLst>
                    <a:ext uri="{9D8B030D-6E8A-4147-A177-3AD203B41FA5}">
                      <a16:colId xmlns:a16="http://schemas.microsoft.com/office/drawing/2014/main" val="113932150"/>
                    </a:ext>
                  </a:extLst>
                </a:gridCol>
                <a:gridCol w="1975104">
                  <a:extLst>
                    <a:ext uri="{9D8B030D-6E8A-4147-A177-3AD203B41FA5}">
                      <a16:colId xmlns:a16="http://schemas.microsoft.com/office/drawing/2014/main" val="2527942449"/>
                    </a:ext>
                  </a:extLst>
                </a:gridCol>
                <a:gridCol w="658368">
                  <a:extLst>
                    <a:ext uri="{9D8B030D-6E8A-4147-A177-3AD203B41FA5}">
                      <a16:colId xmlns:a16="http://schemas.microsoft.com/office/drawing/2014/main" val="748847983"/>
                    </a:ext>
                  </a:extLst>
                </a:gridCol>
                <a:gridCol w="658368">
                  <a:extLst>
                    <a:ext uri="{9D8B030D-6E8A-4147-A177-3AD203B41FA5}">
                      <a16:colId xmlns:a16="http://schemas.microsoft.com/office/drawing/2014/main" val="1408403642"/>
                    </a:ext>
                  </a:extLst>
                </a:gridCol>
                <a:gridCol w="658368">
                  <a:extLst>
                    <a:ext uri="{9D8B030D-6E8A-4147-A177-3AD203B41FA5}">
                      <a16:colId xmlns:a16="http://schemas.microsoft.com/office/drawing/2014/main" val="2620816951"/>
                    </a:ext>
                  </a:extLst>
                </a:gridCol>
                <a:gridCol w="658368">
                  <a:extLst>
                    <a:ext uri="{9D8B030D-6E8A-4147-A177-3AD203B41FA5}">
                      <a16:colId xmlns:a16="http://schemas.microsoft.com/office/drawing/2014/main" val="4058284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1694942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rexona_de - 2021-09-24 11:36:33</a:t>
                      </a:r>
                      <a:r>
                        <a:rPr kumimoji="0" lang="es-ES" sz="1000" b="0" i="0" u="none" strike="noStrike" kern="1200" cap="none" spc="0" normalizeH="0" baseline="0" noProof="0">
                          <a:ln>
                            <a:noFill/>
                          </a:ln>
                          <a:solidFill>
                            <a:prstClr val="black"/>
                          </a:solidFill>
                          <a:effectLst/>
                          <a:uLnTx/>
                          <a:uFillTx/>
                          <a:latin typeface="+mn-lt"/>
                          <a:ea typeface="+mn-ea"/>
                          <a:cs typeface="+mn-cs"/>
                        </a:rPr>
                        <a:t>
 #rexona #yoga #yinyoga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https://quintly-image-storage.s3.amazonaws.com/3afa1fc9d80908f1a0ac9baeb2e4b494/a65de208d0e0f8495f086324b25d429a.jpg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971763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rexona_id - 2021-09-24 06:02:31</a:t>
                      </a:r>
                      <a:r>
                        <a:rPr kumimoji="0" lang="pt-BR" sz="1000" b="0" i="0" u="none" strike="noStrike" kern="1200" cap="none" spc="0" normalizeH="0" baseline="0" noProof="0">
                          <a:ln>
                            <a:noFill/>
                          </a:ln>
                          <a:solidFill>
                            <a:prstClr val="black"/>
                          </a:solidFill>
                          <a:effectLst/>
                          <a:uLnTx/>
                          <a:uFillTx/>
                          <a:latin typeface="+mn-lt"/>
                          <a:ea typeface="+mn-ea"/>
                          <a:cs typeface="+mn-cs"/>
                        </a:rPr>
                        <a:t>
 @hypermart_id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https://quintly-image-storage.s3.amazonaws.com/781b40a80a0c78a807116d1b0370c4bc/53753d8fbe8d466b13709fd2ae22e463.jpg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583413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rexonabrasil - 2021-09-23 22:43:25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https://quintly-image-storage.s3.amazonaws.com/a5f18c9900070b1bd60af39a6f082a75/5c934d982c7b6b5283c6046eb42e33ce.jpg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extLst>
                  <a:ext uri="{0D108BD9-81ED-4DB2-BD59-A6C34878D82A}">
                    <a16:rowId xmlns:a16="http://schemas.microsoft.com/office/drawing/2014/main" val="4135761900"/>
                  </a:ext>
                </a:extLst>
              </a:tr>
            </a:tbl>
          </a:graphicData>
        </a:graphic>
      </p:graphicFrame>
      <p:sp>
        <p:nvSpPr>
          <p:cNvPr id="4" name="Text Placeholder 3">
            <a:extLst>
              <a:ext uri="{FF2B5EF4-FFF2-40B4-BE49-F238E27FC236}">
                <a16:creationId xmlns:a16="http://schemas.microsoft.com/office/drawing/2014/main" id="{5313B3C7-6865-43E1-BAA6-7B88BCCF1C05}"/>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18503719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903</Words>
  <Application>Microsoft Office PowerPoint</Application>
  <PresentationFormat>On-screen Show (4:3)</PresentationFormat>
  <Paragraphs>240</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quintly_template</vt:lpstr>
      <vt:lpstr>Instagram Stories Table  | Rexona Instagram Accounts - 1 of 10</vt:lpstr>
      <vt:lpstr>Instagram Stories Table  | Rexona Instagram Accounts - 2 of 10</vt:lpstr>
      <vt:lpstr>Instagram Stories Table  | Rexona Instagram Accounts - 3 of 10</vt:lpstr>
      <vt:lpstr>Instagram Stories Table  | Rexona Instagram Accounts - 4 of 10</vt:lpstr>
      <vt:lpstr>Instagram Stories Table  | Rexona Instagram Accounts - 5 of 10</vt:lpstr>
      <vt:lpstr>Instagram Stories Table  | Rexona Instagram Accounts - 6 of 10</vt:lpstr>
      <vt:lpstr>Instagram Stories Table  | Rexona Instagram Accounts - 7 of 10</vt:lpstr>
      <vt:lpstr>Instagram Stories Table  | Rexona Instagram Accounts - 8 of 10</vt:lpstr>
      <vt:lpstr>Instagram Stories Table  | Rexona Instagram Accounts - 9 of 10</vt:lpstr>
      <vt:lpstr>Instagram Stories Table  | Rexona Instagram Accounts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Stories Table  | Rexona Instagram Accounts - 1 of 10</dc:title>
  <dc:creator>Frederik Peiniger</dc:creator>
  <cp:lastModifiedBy>Frederik Peiniger</cp:lastModifiedBy>
  <cp:revision>1</cp:revision>
  <dcterms:created xsi:type="dcterms:W3CDTF">2021-10-20T10:16:41Z</dcterms:created>
  <dcterms:modified xsi:type="dcterms:W3CDTF">2021-10-20T10:18:01Z</dcterms:modified>
</cp:coreProperties>
</file>