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DA3C-8449-4C5C-B1A6-71100718805F}"/>
              </a:ext>
            </a:extLst>
          </p:cNvPr>
          <p:cNvSpPr>
            <a:spLocks noGrp="1"/>
          </p:cNvSpPr>
          <p:nvPr>
            <p:ph type="title"/>
          </p:nvPr>
        </p:nvSpPr>
        <p:spPr/>
        <p:txBody>
          <a:bodyPr/>
          <a:lstStyle/>
          <a:p>
            <a:r>
              <a:rPr lang="en-US"/>
              <a:t>Instagram Stories Table  | pureleafteas - 1 of 5</a:t>
            </a:r>
          </a:p>
        </p:txBody>
      </p:sp>
      <p:graphicFrame>
        <p:nvGraphicFramePr>
          <p:cNvPr id="5" name="Table Placeholder 4">
            <a:extLst>
              <a:ext uri="{FF2B5EF4-FFF2-40B4-BE49-F238E27FC236}">
                <a16:creationId xmlns:a16="http://schemas.microsoft.com/office/drawing/2014/main" id="{5B85143C-A67D-4AF5-8C30-DA964B6040CE}"/>
              </a:ext>
            </a:extLst>
          </p:cNvPr>
          <p:cNvGraphicFramePr>
            <a:graphicFrameLocks noGrp="1"/>
          </p:cNvGraphicFramePr>
          <p:nvPr>
            <p:ph type="tbl" sz="quarter" idx="13"/>
            <p:extLst>
              <p:ext uri="{D42A27DB-BD31-4B8C-83A1-F6EECF244321}">
                <p14:modId xmlns:p14="http://schemas.microsoft.com/office/powerpoint/2010/main" val="248371381"/>
              </p:ext>
            </p:extLst>
          </p:nvPr>
        </p:nvGraphicFramePr>
        <p:xfrm>
          <a:off x="457200" y="1731963"/>
          <a:ext cx="7818117" cy="2468880"/>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88157755"/>
                    </a:ext>
                  </a:extLst>
                </a:gridCol>
                <a:gridCol w="1069847">
                  <a:extLst>
                    <a:ext uri="{9D8B030D-6E8A-4147-A177-3AD203B41FA5}">
                      <a16:colId xmlns:a16="http://schemas.microsoft.com/office/drawing/2014/main" val="1431544097"/>
                    </a:ext>
                  </a:extLst>
                </a:gridCol>
                <a:gridCol w="1481327">
                  <a:extLst>
                    <a:ext uri="{9D8B030D-6E8A-4147-A177-3AD203B41FA5}">
                      <a16:colId xmlns:a16="http://schemas.microsoft.com/office/drawing/2014/main" val="567553957"/>
                    </a:ext>
                  </a:extLst>
                </a:gridCol>
                <a:gridCol w="493776">
                  <a:extLst>
                    <a:ext uri="{9D8B030D-6E8A-4147-A177-3AD203B41FA5}">
                      <a16:colId xmlns:a16="http://schemas.microsoft.com/office/drawing/2014/main" val="1407301872"/>
                    </a:ext>
                  </a:extLst>
                </a:gridCol>
                <a:gridCol w="493776">
                  <a:extLst>
                    <a:ext uri="{9D8B030D-6E8A-4147-A177-3AD203B41FA5}">
                      <a16:colId xmlns:a16="http://schemas.microsoft.com/office/drawing/2014/main" val="1523563166"/>
                    </a:ext>
                  </a:extLst>
                </a:gridCol>
                <a:gridCol w="493776">
                  <a:extLst>
                    <a:ext uri="{9D8B030D-6E8A-4147-A177-3AD203B41FA5}">
                      <a16:colId xmlns:a16="http://schemas.microsoft.com/office/drawing/2014/main" val="2164565681"/>
                    </a:ext>
                  </a:extLst>
                </a:gridCol>
                <a:gridCol w="493776">
                  <a:extLst>
                    <a:ext uri="{9D8B030D-6E8A-4147-A177-3AD203B41FA5}">
                      <a16:colId xmlns:a16="http://schemas.microsoft.com/office/drawing/2014/main" val="3936203905"/>
                    </a:ext>
                  </a:extLst>
                </a:gridCol>
                <a:gridCol w="493776">
                  <a:extLst>
                    <a:ext uri="{9D8B030D-6E8A-4147-A177-3AD203B41FA5}">
                      <a16:colId xmlns:a16="http://schemas.microsoft.com/office/drawing/2014/main" val="277775708"/>
                    </a:ext>
                  </a:extLst>
                </a:gridCol>
                <a:gridCol w="493776">
                  <a:extLst>
                    <a:ext uri="{9D8B030D-6E8A-4147-A177-3AD203B41FA5}">
                      <a16:colId xmlns:a16="http://schemas.microsoft.com/office/drawing/2014/main" val="978094627"/>
                    </a:ext>
                  </a:extLst>
                </a:gridCol>
                <a:gridCol w="493776">
                  <a:extLst>
                    <a:ext uri="{9D8B030D-6E8A-4147-A177-3AD203B41FA5}">
                      <a16:colId xmlns:a16="http://schemas.microsoft.com/office/drawing/2014/main" val="3738995404"/>
                    </a:ext>
                  </a:extLst>
                </a:gridCol>
                <a:gridCol w="493776">
                  <a:extLst>
                    <a:ext uri="{9D8B030D-6E8A-4147-A177-3AD203B41FA5}">
                      <a16:colId xmlns:a16="http://schemas.microsoft.com/office/drawing/2014/main" val="4282147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23217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pureleafteas - 2021-04-23 20:42:27</a:t>
                      </a:r>
                      <a:r>
                        <a:rPr kumimoji="0" lang="en-US" sz="1000" b="0" i="0" u="none" strike="noStrike" kern="1200" cap="none" spc="0" normalizeH="0" baseline="0" noProof="0">
                          <a:ln>
                            <a:noFill/>
                          </a:ln>
                          <a:solidFill>
                            <a:prstClr val="black"/>
                          </a:solidFill>
                          <a:effectLst/>
                          <a:uLnTx/>
                          <a:uFillTx/>
                          <a:latin typeface="+mn-lt"/>
                          <a:ea typeface="+mn-ea"/>
                          <a:cs typeface="+mn-cs"/>
                        </a:rPr>
                        <a:t>
 1️⃣
2️⃣
3️⃣ How many tips will you try this weekend to master the art of sleep?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https://quintly-image-storage.s3.amazonaws.com/addb180ac72dbfd21efb2a4203ef0272/0e78e9f95502e3ce2c26e3f854c5f3ba.jpg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4044019"/>
                  </a:ext>
                </a:extLst>
              </a:tr>
            </a:tbl>
          </a:graphicData>
        </a:graphic>
      </p:graphicFrame>
      <p:sp>
        <p:nvSpPr>
          <p:cNvPr id="4" name="Text Placeholder 3">
            <a:extLst>
              <a:ext uri="{FF2B5EF4-FFF2-40B4-BE49-F238E27FC236}">
                <a16:creationId xmlns:a16="http://schemas.microsoft.com/office/drawing/2014/main" id="{ECC08342-4997-407F-81AD-11A0B11BC8F2}"/>
              </a:ext>
            </a:extLst>
          </p:cNvPr>
          <p:cNvSpPr>
            <a:spLocks noGrp="1"/>
          </p:cNvSpPr>
          <p:nvPr>
            <p:ph type="body" sz="quarter" idx="14"/>
          </p:nvPr>
        </p:nvSpPr>
        <p:spPr/>
        <p:txBody>
          <a:bodyPr/>
          <a:lstStyle/>
          <a:p>
            <a:r>
              <a:rPr lang="en-US"/>
              <a:t>01/01/2021 - 04/30/2021</a:t>
            </a:r>
          </a:p>
        </p:txBody>
      </p:sp>
    </p:spTree>
    <p:extLst>
      <p:ext uri="{BB962C8B-B14F-4D97-AF65-F5344CB8AC3E}">
        <p14:creationId xmlns:p14="http://schemas.microsoft.com/office/powerpoint/2010/main" val="962203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C2FAA-042F-4C92-A613-4AB86FC5322E}"/>
              </a:ext>
            </a:extLst>
          </p:cNvPr>
          <p:cNvSpPr>
            <a:spLocks noGrp="1"/>
          </p:cNvSpPr>
          <p:nvPr>
            <p:ph type="title"/>
          </p:nvPr>
        </p:nvSpPr>
        <p:spPr/>
        <p:txBody>
          <a:bodyPr/>
          <a:lstStyle/>
          <a:p>
            <a:r>
              <a:rPr lang="en-US"/>
              <a:t>Instagram Stories Table  | pureleafteas - 2 of 5</a:t>
            </a:r>
          </a:p>
        </p:txBody>
      </p:sp>
      <p:graphicFrame>
        <p:nvGraphicFramePr>
          <p:cNvPr id="5" name="Table Placeholder 4">
            <a:extLst>
              <a:ext uri="{FF2B5EF4-FFF2-40B4-BE49-F238E27FC236}">
                <a16:creationId xmlns:a16="http://schemas.microsoft.com/office/drawing/2014/main" id="{0E95B61C-22C7-4C13-9FAA-7C3CCEEF8224}"/>
              </a:ext>
            </a:extLst>
          </p:cNvPr>
          <p:cNvGraphicFramePr>
            <a:graphicFrameLocks noGrp="1"/>
          </p:cNvGraphicFramePr>
          <p:nvPr>
            <p:ph type="tbl" sz="quarter" idx="13"/>
            <p:extLst>
              <p:ext uri="{D42A27DB-BD31-4B8C-83A1-F6EECF244321}">
                <p14:modId xmlns:p14="http://schemas.microsoft.com/office/powerpoint/2010/main" val="37497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182389931"/>
                    </a:ext>
                  </a:extLst>
                </a:gridCol>
                <a:gridCol w="1069847">
                  <a:extLst>
                    <a:ext uri="{9D8B030D-6E8A-4147-A177-3AD203B41FA5}">
                      <a16:colId xmlns:a16="http://schemas.microsoft.com/office/drawing/2014/main" val="1317116966"/>
                    </a:ext>
                  </a:extLst>
                </a:gridCol>
                <a:gridCol w="1481327">
                  <a:extLst>
                    <a:ext uri="{9D8B030D-6E8A-4147-A177-3AD203B41FA5}">
                      <a16:colId xmlns:a16="http://schemas.microsoft.com/office/drawing/2014/main" val="3706733108"/>
                    </a:ext>
                  </a:extLst>
                </a:gridCol>
                <a:gridCol w="493776">
                  <a:extLst>
                    <a:ext uri="{9D8B030D-6E8A-4147-A177-3AD203B41FA5}">
                      <a16:colId xmlns:a16="http://schemas.microsoft.com/office/drawing/2014/main" val="1100756294"/>
                    </a:ext>
                  </a:extLst>
                </a:gridCol>
                <a:gridCol w="493776">
                  <a:extLst>
                    <a:ext uri="{9D8B030D-6E8A-4147-A177-3AD203B41FA5}">
                      <a16:colId xmlns:a16="http://schemas.microsoft.com/office/drawing/2014/main" val="2146828389"/>
                    </a:ext>
                  </a:extLst>
                </a:gridCol>
                <a:gridCol w="493776">
                  <a:extLst>
                    <a:ext uri="{9D8B030D-6E8A-4147-A177-3AD203B41FA5}">
                      <a16:colId xmlns:a16="http://schemas.microsoft.com/office/drawing/2014/main" val="2349852063"/>
                    </a:ext>
                  </a:extLst>
                </a:gridCol>
                <a:gridCol w="493776">
                  <a:extLst>
                    <a:ext uri="{9D8B030D-6E8A-4147-A177-3AD203B41FA5}">
                      <a16:colId xmlns:a16="http://schemas.microsoft.com/office/drawing/2014/main" val="3558272709"/>
                    </a:ext>
                  </a:extLst>
                </a:gridCol>
                <a:gridCol w="493776">
                  <a:extLst>
                    <a:ext uri="{9D8B030D-6E8A-4147-A177-3AD203B41FA5}">
                      <a16:colId xmlns:a16="http://schemas.microsoft.com/office/drawing/2014/main" val="851184960"/>
                    </a:ext>
                  </a:extLst>
                </a:gridCol>
                <a:gridCol w="493776">
                  <a:extLst>
                    <a:ext uri="{9D8B030D-6E8A-4147-A177-3AD203B41FA5}">
                      <a16:colId xmlns:a16="http://schemas.microsoft.com/office/drawing/2014/main" val="3513602912"/>
                    </a:ext>
                  </a:extLst>
                </a:gridCol>
                <a:gridCol w="493776">
                  <a:extLst>
                    <a:ext uri="{9D8B030D-6E8A-4147-A177-3AD203B41FA5}">
                      <a16:colId xmlns:a16="http://schemas.microsoft.com/office/drawing/2014/main" val="1850226795"/>
                    </a:ext>
                  </a:extLst>
                </a:gridCol>
                <a:gridCol w="493776">
                  <a:extLst>
                    <a:ext uri="{9D8B030D-6E8A-4147-A177-3AD203B41FA5}">
                      <a16:colId xmlns:a16="http://schemas.microsoft.com/office/drawing/2014/main" val="236906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98592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pureleafteas - 2021-04-23 20:39:13</a:t>
                      </a:r>
                      <a:r>
                        <a:rPr kumimoji="0" lang="en-US" sz="1000" b="0" i="0" u="none" strike="noStrike" kern="1200" cap="none" spc="0" normalizeH="0" baseline="0" noProof="0">
                          <a:ln>
                            <a:noFill/>
                          </a:ln>
                          <a:solidFill>
                            <a:prstClr val="black"/>
                          </a:solidFill>
                          <a:effectLst/>
                          <a:uLnTx/>
                          <a:uFillTx/>
                          <a:latin typeface="+mn-lt"/>
                          <a:ea typeface="+mn-ea"/>
                          <a:cs typeface="+mn-cs"/>
                        </a:rPr>
                        <a:t>
 It can lower your heart rate, blood pressure and stress levels meaning you will be able to fall asleep quicker. 3️⃣
Try breathing exercises.
Did you know that breathing deeply can activate the relax response in your body?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https://quintly-image-storage.s3.amazonaws.com/addb180ac72dbfd21efb2a4203ef0272/ad442a81c414359096e6c4014272a2e2.jpg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25476833"/>
                  </a:ext>
                </a:extLst>
              </a:tr>
            </a:tbl>
          </a:graphicData>
        </a:graphic>
      </p:graphicFrame>
      <p:sp>
        <p:nvSpPr>
          <p:cNvPr id="4" name="Text Placeholder 3">
            <a:extLst>
              <a:ext uri="{FF2B5EF4-FFF2-40B4-BE49-F238E27FC236}">
                <a16:creationId xmlns:a16="http://schemas.microsoft.com/office/drawing/2014/main" id="{9D53621F-4939-4B5B-8611-CF1AF3134A80}"/>
              </a:ext>
            </a:extLst>
          </p:cNvPr>
          <p:cNvSpPr>
            <a:spLocks noGrp="1"/>
          </p:cNvSpPr>
          <p:nvPr>
            <p:ph type="body" sz="quarter" idx="14"/>
          </p:nvPr>
        </p:nvSpPr>
        <p:spPr/>
        <p:txBody>
          <a:bodyPr/>
          <a:lstStyle/>
          <a:p>
            <a:r>
              <a:rPr lang="en-US"/>
              <a:t>01/01/2021 - 04/30/2021</a:t>
            </a:r>
          </a:p>
        </p:txBody>
      </p:sp>
    </p:spTree>
    <p:extLst>
      <p:ext uri="{BB962C8B-B14F-4D97-AF65-F5344CB8AC3E}">
        <p14:creationId xmlns:p14="http://schemas.microsoft.com/office/powerpoint/2010/main" val="679391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3F9E-5FE1-4869-96CB-3FC7E2990611}"/>
              </a:ext>
            </a:extLst>
          </p:cNvPr>
          <p:cNvSpPr>
            <a:spLocks noGrp="1"/>
          </p:cNvSpPr>
          <p:nvPr>
            <p:ph type="title"/>
          </p:nvPr>
        </p:nvSpPr>
        <p:spPr/>
        <p:txBody>
          <a:bodyPr/>
          <a:lstStyle/>
          <a:p>
            <a:r>
              <a:rPr lang="en-US"/>
              <a:t>Instagram Stories Table  | pureleafteas - 3 of 5</a:t>
            </a:r>
          </a:p>
        </p:txBody>
      </p:sp>
      <p:graphicFrame>
        <p:nvGraphicFramePr>
          <p:cNvPr id="5" name="Table Placeholder 4">
            <a:extLst>
              <a:ext uri="{FF2B5EF4-FFF2-40B4-BE49-F238E27FC236}">
                <a16:creationId xmlns:a16="http://schemas.microsoft.com/office/drawing/2014/main" id="{27458E53-2FE0-4CD0-BB57-334A57358665}"/>
              </a:ext>
            </a:extLst>
          </p:cNvPr>
          <p:cNvGraphicFramePr>
            <a:graphicFrameLocks noGrp="1"/>
          </p:cNvGraphicFramePr>
          <p:nvPr>
            <p:ph type="tbl" sz="quarter" idx="13"/>
            <p:extLst>
              <p:ext uri="{D42A27DB-BD31-4B8C-83A1-F6EECF244321}">
                <p14:modId xmlns:p14="http://schemas.microsoft.com/office/powerpoint/2010/main" val="178429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52640506"/>
                    </a:ext>
                  </a:extLst>
                </a:gridCol>
                <a:gridCol w="1069847">
                  <a:extLst>
                    <a:ext uri="{9D8B030D-6E8A-4147-A177-3AD203B41FA5}">
                      <a16:colId xmlns:a16="http://schemas.microsoft.com/office/drawing/2014/main" val="1718622528"/>
                    </a:ext>
                  </a:extLst>
                </a:gridCol>
                <a:gridCol w="1481327">
                  <a:extLst>
                    <a:ext uri="{9D8B030D-6E8A-4147-A177-3AD203B41FA5}">
                      <a16:colId xmlns:a16="http://schemas.microsoft.com/office/drawing/2014/main" val="301041864"/>
                    </a:ext>
                  </a:extLst>
                </a:gridCol>
                <a:gridCol w="493776">
                  <a:extLst>
                    <a:ext uri="{9D8B030D-6E8A-4147-A177-3AD203B41FA5}">
                      <a16:colId xmlns:a16="http://schemas.microsoft.com/office/drawing/2014/main" val="1232343777"/>
                    </a:ext>
                  </a:extLst>
                </a:gridCol>
                <a:gridCol w="493776">
                  <a:extLst>
                    <a:ext uri="{9D8B030D-6E8A-4147-A177-3AD203B41FA5}">
                      <a16:colId xmlns:a16="http://schemas.microsoft.com/office/drawing/2014/main" val="1492749902"/>
                    </a:ext>
                  </a:extLst>
                </a:gridCol>
                <a:gridCol w="493776">
                  <a:extLst>
                    <a:ext uri="{9D8B030D-6E8A-4147-A177-3AD203B41FA5}">
                      <a16:colId xmlns:a16="http://schemas.microsoft.com/office/drawing/2014/main" val="952961740"/>
                    </a:ext>
                  </a:extLst>
                </a:gridCol>
                <a:gridCol w="493776">
                  <a:extLst>
                    <a:ext uri="{9D8B030D-6E8A-4147-A177-3AD203B41FA5}">
                      <a16:colId xmlns:a16="http://schemas.microsoft.com/office/drawing/2014/main" val="1842639358"/>
                    </a:ext>
                  </a:extLst>
                </a:gridCol>
                <a:gridCol w="493776">
                  <a:extLst>
                    <a:ext uri="{9D8B030D-6E8A-4147-A177-3AD203B41FA5}">
                      <a16:colId xmlns:a16="http://schemas.microsoft.com/office/drawing/2014/main" val="2508878128"/>
                    </a:ext>
                  </a:extLst>
                </a:gridCol>
                <a:gridCol w="493776">
                  <a:extLst>
                    <a:ext uri="{9D8B030D-6E8A-4147-A177-3AD203B41FA5}">
                      <a16:colId xmlns:a16="http://schemas.microsoft.com/office/drawing/2014/main" val="4136192273"/>
                    </a:ext>
                  </a:extLst>
                </a:gridCol>
                <a:gridCol w="493776">
                  <a:extLst>
                    <a:ext uri="{9D8B030D-6E8A-4147-A177-3AD203B41FA5}">
                      <a16:colId xmlns:a16="http://schemas.microsoft.com/office/drawing/2014/main" val="1217629262"/>
                    </a:ext>
                  </a:extLst>
                </a:gridCol>
                <a:gridCol w="493776">
                  <a:extLst>
                    <a:ext uri="{9D8B030D-6E8A-4147-A177-3AD203B41FA5}">
                      <a16:colId xmlns:a16="http://schemas.microsoft.com/office/drawing/2014/main" val="157961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876078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pureleafteas - 2021-04-23 20:36:30</a:t>
                      </a:r>
                      <a:r>
                        <a:rPr kumimoji="0" lang="en-US" sz="1000" b="0" i="0" u="none" strike="noStrike" kern="1200" cap="none" spc="0" normalizeH="0" baseline="0" noProof="0">
                          <a:ln>
                            <a:noFill/>
                          </a:ln>
                          <a:solidFill>
                            <a:prstClr val="black"/>
                          </a:solidFill>
                          <a:effectLst/>
                          <a:uLnTx/>
                          <a:uFillTx/>
                          <a:latin typeface="+mn-lt"/>
                          <a:ea typeface="+mn-ea"/>
                          <a:cs typeface="+mn-cs"/>
                        </a:rPr>
                        <a:t>
 2️⃣
Limit caffeine intake.
Why?
Caffeine can stay in your system for up to 10 hours so try adding chamomile tea to your routine instead. Our tea contains natural ingredients and is completely decaffinated 🫖
When was your last cup of chamomile?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https://quintly-image-storage.s3.amazonaws.com/addb180ac72dbfd21efb2a4203ef0272/d9c58d136513e5e27833e17f4a2beeab.jpg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2247076"/>
                  </a:ext>
                </a:extLst>
              </a:tr>
            </a:tbl>
          </a:graphicData>
        </a:graphic>
      </p:graphicFrame>
      <p:sp>
        <p:nvSpPr>
          <p:cNvPr id="4" name="Text Placeholder 3">
            <a:extLst>
              <a:ext uri="{FF2B5EF4-FFF2-40B4-BE49-F238E27FC236}">
                <a16:creationId xmlns:a16="http://schemas.microsoft.com/office/drawing/2014/main" id="{FF585EE2-C07B-43E5-B463-49F93F6421A9}"/>
              </a:ext>
            </a:extLst>
          </p:cNvPr>
          <p:cNvSpPr>
            <a:spLocks noGrp="1"/>
          </p:cNvSpPr>
          <p:nvPr>
            <p:ph type="body" sz="quarter" idx="14"/>
          </p:nvPr>
        </p:nvSpPr>
        <p:spPr/>
        <p:txBody>
          <a:bodyPr/>
          <a:lstStyle/>
          <a:p>
            <a:r>
              <a:rPr lang="en-US"/>
              <a:t>01/01/2021 - 04/30/2021</a:t>
            </a:r>
          </a:p>
        </p:txBody>
      </p:sp>
    </p:spTree>
    <p:extLst>
      <p:ext uri="{BB962C8B-B14F-4D97-AF65-F5344CB8AC3E}">
        <p14:creationId xmlns:p14="http://schemas.microsoft.com/office/powerpoint/2010/main" val="1376850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62B7-263B-4BCE-8705-41264E3C61A5}"/>
              </a:ext>
            </a:extLst>
          </p:cNvPr>
          <p:cNvSpPr>
            <a:spLocks noGrp="1"/>
          </p:cNvSpPr>
          <p:nvPr>
            <p:ph type="title"/>
          </p:nvPr>
        </p:nvSpPr>
        <p:spPr/>
        <p:txBody>
          <a:bodyPr/>
          <a:lstStyle/>
          <a:p>
            <a:r>
              <a:rPr lang="en-US"/>
              <a:t>Instagram Stories Table  | pureleafteas - 4 of 5</a:t>
            </a:r>
          </a:p>
        </p:txBody>
      </p:sp>
      <p:graphicFrame>
        <p:nvGraphicFramePr>
          <p:cNvPr id="5" name="Table Placeholder 4">
            <a:extLst>
              <a:ext uri="{FF2B5EF4-FFF2-40B4-BE49-F238E27FC236}">
                <a16:creationId xmlns:a16="http://schemas.microsoft.com/office/drawing/2014/main" id="{E0568A2D-2C35-483F-BEE9-D908A0E78DD1}"/>
              </a:ext>
            </a:extLst>
          </p:cNvPr>
          <p:cNvGraphicFramePr>
            <a:graphicFrameLocks noGrp="1"/>
          </p:cNvGraphicFramePr>
          <p:nvPr>
            <p:ph type="tbl" sz="quarter" idx="13"/>
            <p:extLst>
              <p:ext uri="{D42A27DB-BD31-4B8C-83A1-F6EECF244321}">
                <p14:modId xmlns:p14="http://schemas.microsoft.com/office/powerpoint/2010/main" val="3613212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688843519"/>
                    </a:ext>
                  </a:extLst>
                </a:gridCol>
                <a:gridCol w="1069847">
                  <a:extLst>
                    <a:ext uri="{9D8B030D-6E8A-4147-A177-3AD203B41FA5}">
                      <a16:colId xmlns:a16="http://schemas.microsoft.com/office/drawing/2014/main" val="297502280"/>
                    </a:ext>
                  </a:extLst>
                </a:gridCol>
                <a:gridCol w="1481327">
                  <a:extLst>
                    <a:ext uri="{9D8B030D-6E8A-4147-A177-3AD203B41FA5}">
                      <a16:colId xmlns:a16="http://schemas.microsoft.com/office/drawing/2014/main" val="3704920833"/>
                    </a:ext>
                  </a:extLst>
                </a:gridCol>
                <a:gridCol w="493776">
                  <a:extLst>
                    <a:ext uri="{9D8B030D-6E8A-4147-A177-3AD203B41FA5}">
                      <a16:colId xmlns:a16="http://schemas.microsoft.com/office/drawing/2014/main" val="1821969849"/>
                    </a:ext>
                  </a:extLst>
                </a:gridCol>
                <a:gridCol w="493776">
                  <a:extLst>
                    <a:ext uri="{9D8B030D-6E8A-4147-A177-3AD203B41FA5}">
                      <a16:colId xmlns:a16="http://schemas.microsoft.com/office/drawing/2014/main" val="658662727"/>
                    </a:ext>
                  </a:extLst>
                </a:gridCol>
                <a:gridCol w="493776">
                  <a:extLst>
                    <a:ext uri="{9D8B030D-6E8A-4147-A177-3AD203B41FA5}">
                      <a16:colId xmlns:a16="http://schemas.microsoft.com/office/drawing/2014/main" val="2401338619"/>
                    </a:ext>
                  </a:extLst>
                </a:gridCol>
                <a:gridCol w="493776">
                  <a:extLst>
                    <a:ext uri="{9D8B030D-6E8A-4147-A177-3AD203B41FA5}">
                      <a16:colId xmlns:a16="http://schemas.microsoft.com/office/drawing/2014/main" val="867591541"/>
                    </a:ext>
                  </a:extLst>
                </a:gridCol>
                <a:gridCol w="493776">
                  <a:extLst>
                    <a:ext uri="{9D8B030D-6E8A-4147-A177-3AD203B41FA5}">
                      <a16:colId xmlns:a16="http://schemas.microsoft.com/office/drawing/2014/main" val="195170230"/>
                    </a:ext>
                  </a:extLst>
                </a:gridCol>
                <a:gridCol w="493776">
                  <a:extLst>
                    <a:ext uri="{9D8B030D-6E8A-4147-A177-3AD203B41FA5}">
                      <a16:colId xmlns:a16="http://schemas.microsoft.com/office/drawing/2014/main" val="2299120799"/>
                    </a:ext>
                  </a:extLst>
                </a:gridCol>
                <a:gridCol w="493776">
                  <a:extLst>
                    <a:ext uri="{9D8B030D-6E8A-4147-A177-3AD203B41FA5}">
                      <a16:colId xmlns:a16="http://schemas.microsoft.com/office/drawing/2014/main" val="3674503226"/>
                    </a:ext>
                  </a:extLst>
                </a:gridCol>
                <a:gridCol w="493776">
                  <a:extLst>
                    <a:ext uri="{9D8B030D-6E8A-4147-A177-3AD203B41FA5}">
                      <a16:colId xmlns:a16="http://schemas.microsoft.com/office/drawing/2014/main" val="310926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12663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pureleafteas - 2021-04-23 20:30:42</a:t>
                      </a:r>
                      <a:r>
                        <a:rPr kumimoji="0" lang="en-US" sz="1000" b="0" i="0" u="none" strike="noStrike" kern="1200" cap="none" spc="0" normalizeH="0" baseline="0" noProof="0">
                          <a:ln>
                            <a:noFill/>
                          </a:ln>
                          <a:solidFill>
                            <a:prstClr val="black"/>
                          </a:solidFill>
                          <a:effectLst/>
                          <a:uLnTx/>
                          <a:uFillTx/>
                          <a:latin typeface="+mn-lt"/>
                          <a:ea typeface="+mn-ea"/>
                          <a:cs typeface="+mn-cs"/>
                        </a:rPr>
                        <a:t>
 1️⃣
Remove electronics from your bedroom.
Why?
Using screens before bed can stimulate your mind and reduce the production of melatonin (the natural chemical that causes you to fall asleep)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https://quintly-image-storage.s3.amazonaws.com/addb180ac72dbfd21efb2a4203ef0272/a4161f134aa769411e2ffd56fa9f0dcd.jpg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0515233"/>
                  </a:ext>
                </a:extLst>
              </a:tr>
            </a:tbl>
          </a:graphicData>
        </a:graphic>
      </p:graphicFrame>
      <p:sp>
        <p:nvSpPr>
          <p:cNvPr id="4" name="Text Placeholder 3">
            <a:extLst>
              <a:ext uri="{FF2B5EF4-FFF2-40B4-BE49-F238E27FC236}">
                <a16:creationId xmlns:a16="http://schemas.microsoft.com/office/drawing/2014/main" id="{F0704050-F8B7-4F35-A6EC-CB593354CB3F}"/>
              </a:ext>
            </a:extLst>
          </p:cNvPr>
          <p:cNvSpPr>
            <a:spLocks noGrp="1"/>
          </p:cNvSpPr>
          <p:nvPr>
            <p:ph type="body" sz="quarter" idx="14"/>
          </p:nvPr>
        </p:nvSpPr>
        <p:spPr/>
        <p:txBody>
          <a:bodyPr/>
          <a:lstStyle/>
          <a:p>
            <a:r>
              <a:rPr lang="en-US"/>
              <a:t>01/01/2021 - 04/30/2021</a:t>
            </a:r>
          </a:p>
        </p:txBody>
      </p:sp>
    </p:spTree>
    <p:extLst>
      <p:ext uri="{BB962C8B-B14F-4D97-AF65-F5344CB8AC3E}">
        <p14:creationId xmlns:p14="http://schemas.microsoft.com/office/powerpoint/2010/main" val="3611603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31AD-8ABB-4DC3-AD30-8CE375EF051B}"/>
              </a:ext>
            </a:extLst>
          </p:cNvPr>
          <p:cNvSpPr>
            <a:spLocks noGrp="1"/>
          </p:cNvSpPr>
          <p:nvPr>
            <p:ph type="title"/>
          </p:nvPr>
        </p:nvSpPr>
        <p:spPr/>
        <p:txBody>
          <a:bodyPr/>
          <a:lstStyle/>
          <a:p>
            <a:r>
              <a:rPr lang="en-US"/>
              <a:t>Instagram Stories Table  | pureleafteas - 5 of 5</a:t>
            </a:r>
          </a:p>
        </p:txBody>
      </p:sp>
      <p:graphicFrame>
        <p:nvGraphicFramePr>
          <p:cNvPr id="5" name="Table Placeholder 4">
            <a:extLst>
              <a:ext uri="{FF2B5EF4-FFF2-40B4-BE49-F238E27FC236}">
                <a16:creationId xmlns:a16="http://schemas.microsoft.com/office/drawing/2014/main" id="{138743CE-F465-483B-9147-6EA562C93631}"/>
              </a:ext>
            </a:extLst>
          </p:cNvPr>
          <p:cNvGraphicFramePr>
            <a:graphicFrameLocks noGrp="1"/>
          </p:cNvGraphicFramePr>
          <p:nvPr>
            <p:ph type="tbl" sz="quarter" idx="13"/>
            <p:extLst>
              <p:ext uri="{D42A27DB-BD31-4B8C-83A1-F6EECF244321}">
                <p14:modId xmlns:p14="http://schemas.microsoft.com/office/powerpoint/2010/main" val="185906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226970639"/>
                    </a:ext>
                  </a:extLst>
                </a:gridCol>
                <a:gridCol w="1069847">
                  <a:extLst>
                    <a:ext uri="{9D8B030D-6E8A-4147-A177-3AD203B41FA5}">
                      <a16:colId xmlns:a16="http://schemas.microsoft.com/office/drawing/2014/main" val="1151085530"/>
                    </a:ext>
                  </a:extLst>
                </a:gridCol>
                <a:gridCol w="1481327">
                  <a:extLst>
                    <a:ext uri="{9D8B030D-6E8A-4147-A177-3AD203B41FA5}">
                      <a16:colId xmlns:a16="http://schemas.microsoft.com/office/drawing/2014/main" val="4017638386"/>
                    </a:ext>
                  </a:extLst>
                </a:gridCol>
                <a:gridCol w="493776">
                  <a:extLst>
                    <a:ext uri="{9D8B030D-6E8A-4147-A177-3AD203B41FA5}">
                      <a16:colId xmlns:a16="http://schemas.microsoft.com/office/drawing/2014/main" val="2888204213"/>
                    </a:ext>
                  </a:extLst>
                </a:gridCol>
                <a:gridCol w="493776">
                  <a:extLst>
                    <a:ext uri="{9D8B030D-6E8A-4147-A177-3AD203B41FA5}">
                      <a16:colId xmlns:a16="http://schemas.microsoft.com/office/drawing/2014/main" val="2682976211"/>
                    </a:ext>
                  </a:extLst>
                </a:gridCol>
                <a:gridCol w="493776">
                  <a:extLst>
                    <a:ext uri="{9D8B030D-6E8A-4147-A177-3AD203B41FA5}">
                      <a16:colId xmlns:a16="http://schemas.microsoft.com/office/drawing/2014/main" val="4280384882"/>
                    </a:ext>
                  </a:extLst>
                </a:gridCol>
                <a:gridCol w="493776">
                  <a:extLst>
                    <a:ext uri="{9D8B030D-6E8A-4147-A177-3AD203B41FA5}">
                      <a16:colId xmlns:a16="http://schemas.microsoft.com/office/drawing/2014/main" val="3631635012"/>
                    </a:ext>
                  </a:extLst>
                </a:gridCol>
                <a:gridCol w="493776">
                  <a:extLst>
                    <a:ext uri="{9D8B030D-6E8A-4147-A177-3AD203B41FA5}">
                      <a16:colId xmlns:a16="http://schemas.microsoft.com/office/drawing/2014/main" val="4031890531"/>
                    </a:ext>
                  </a:extLst>
                </a:gridCol>
                <a:gridCol w="493776">
                  <a:extLst>
                    <a:ext uri="{9D8B030D-6E8A-4147-A177-3AD203B41FA5}">
                      <a16:colId xmlns:a16="http://schemas.microsoft.com/office/drawing/2014/main" val="4272849497"/>
                    </a:ext>
                  </a:extLst>
                </a:gridCol>
                <a:gridCol w="493776">
                  <a:extLst>
                    <a:ext uri="{9D8B030D-6E8A-4147-A177-3AD203B41FA5}">
                      <a16:colId xmlns:a16="http://schemas.microsoft.com/office/drawing/2014/main" val="256914034"/>
                    </a:ext>
                  </a:extLst>
                </a:gridCol>
                <a:gridCol w="493776">
                  <a:extLst>
                    <a:ext uri="{9D8B030D-6E8A-4147-A177-3AD203B41FA5}">
                      <a16:colId xmlns:a16="http://schemas.microsoft.com/office/drawing/2014/main" val="3731476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93445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pureleafteas - 2021-04-23 20:27:40</a:t>
                      </a:r>
                      <a:r>
                        <a:rPr kumimoji="0" lang="en-US" sz="1000" b="0" i="0" u="none" strike="noStrike" kern="1200" cap="none" spc="0" normalizeH="0" baseline="0" noProof="0">
                          <a:ln>
                            <a:noFill/>
                          </a:ln>
                          <a:solidFill>
                            <a:prstClr val="black"/>
                          </a:solidFill>
                          <a:effectLst/>
                          <a:uLnTx/>
                          <a:uFillTx/>
                          <a:latin typeface="+mn-lt"/>
                          <a:ea typeface="+mn-ea"/>
                          <a:cs typeface="+mn-cs"/>
                        </a:rPr>
                        <a:t>
 Three tips to master the art of sleep this Stress Awareness 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https://quintly-image-storage.s3.amazonaws.com/addb180ac72dbfd21efb2a4203ef0272/26eaee1aaf9ba2d360f4e0ad118c0555.jpg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04/24/2021 20:14:54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4027523"/>
                  </a:ext>
                </a:extLst>
              </a:tr>
            </a:tbl>
          </a:graphicData>
        </a:graphic>
      </p:graphicFrame>
      <p:sp>
        <p:nvSpPr>
          <p:cNvPr id="4" name="Text Placeholder 3">
            <a:extLst>
              <a:ext uri="{FF2B5EF4-FFF2-40B4-BE49-F238E27FC236}">
                <a16:creationId xmlns:a16="http://schemas.microsoft.com/office/drawing/2014/main" id="{62B47D83-9A9D-497F-A959-2D3166C0547B}"/>
              </a:ext>
            </a:extLst>
          </p:cNvPr>
          <p:cNvSpPr>
            <a:spLocks noGrp="1"/>
          </p:cNvSpPr>
          <p:nvPr>
            <p:ph type="body" sz="quarter" idx="14"/>
          </p:nvPr>
        </p:nvSpPr>
        <p:spPr/>
        <p:txBody>
          <a:bodyPr/>
          <a:lstStyle/>
          <a:p>
            <a:r>
              <a:rPr lang="en-US"/>
              <a:t>01/01/2021 - 04/30/2021</a:t>
            </a:r>
          </a:p>
        </p:txBody>
      </p:sp>
    </p:spTree>
    <p:extLst>
      <p:ext uri="{BB962C8B-B14F-4D97-AF65-F5344CB8AC3E}">
        <p14:creationId xmlns:p14="http://schemas.microsoft.com/office/powerpoint/2010/main" val="4441080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356</Words>
  <Application>Microsoft Office PowerPoint</Application>
  <PresentationFormat>On-screen Show (4:3)</PresentationFormat>
  <Paragraphs>115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Stories Table  | pureleafteas - 1 of 5</vt:lpstr>
      <vt:lpstr>Instagram Stories Table  | pureleafteas - 2 of 5</vt:lpstr>
      <vt:lpstr>Instagram Stories Table  | pureleafteas - 3 of 5</vt:lpstr>
      <vt:lpstr>Instagram Stories Table  | pureleafteas - 4 of 5</vt:lpstr>
      <vt:lpstr>Instagram Stories Table  | pureleafteas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Stories Table  | pureleafteas - 1 of 5</dc:title>
  <dc:creator>Frederik Peiniger</dc:creator>
  <cp:lastModifiedBy>Frederik Peiniger</cp:lastModifiedBy>
  <cp:revision>1</cp:revision>
  <dcterms:created xsi:type="dcterms:W3CDTF">2021-08-05T12:27:08Z</dcterms:created>
  <dcterms:modified xsi:type="dcterms:W3CDTF">2021-08-05T12:27:30Z</dcterms:modified>
</cp:coreProperties>
</file>