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6" d="100"/>
          <a:sy n="76" d="100"/>
        </p:scale>
        <p:origin x="25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7/2/2021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D8F1F-62AF-49DB-865E-7B09C046B7A2}"/>
              </a:ext>
            </a:extLst>
          </p:cNvPr>
          <p:cNvSpPr>
            <a:spLocks noGrp="1"/>
          </p:cNvSpPr>
          <p:nvPr>
            <p:ph type="title"/>
          </p:nvPr>
        </p:nvSpPr>
        <p:spPr/>
        <p:txBody>
          <a:bodyPr/>
          <a:lstStyle/>
          <a:p>
            <a:r>
              <a:rPr lang="en-US"/>
              <a:t>Instagram Posts Table | SIMPLE - 1 of 26</a:t>
            </a:r>
          </a:p>
        </p:txBody>
      </p:sp>
      <p:graphicFrame>
        <p:nvGraphicFramePr>
          <p:cNvPr id="5" name="Table Placeholder 4">
            <a:extLst>
              <a:ext uri="{FF2B5EF4-FFF2-40B4-BE49-F238E27FC236}">
                <a16:creationId xmlns:a16="http://schemas.microsoft.com/office/drawing/2014/main" id="{2FF69ADC-DF15-4BC0-8080-4AD068224B38}"/>
              </a:ext>
            </a:extLst>
          </p:cNvPr>
          <p:cNvGraphicFramePr>
            <a:graphicFrameLocks noGrp="1"/>
          </p:cNvGraphicFramePr>
          <p:nvPr>
            <p:ph type="tbl" sz="quarter" idx="13"/>
            <p:extLst>
              <p:ext uri="{D42A27DB-BD31-4B8C-83A1-F6EECF244321}">
                <p14:modId xmlns:p14="http://schemas.microsoft.com/office/powerpoint/2010/main" val="3711546969"/>
              </p:ext>
            </p:extLst>
          </p:nvPr>
        </p:nvGraphicFramePr>
        <p:xfrm>
          <a:off x="457200" y="1731963"/>
          <a:ext cx="7900416" cy="100584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98545596"/>
                    </a:ext>
                  </a:extLst>
                </a:gridCol>
                <a:gridCol w="1399032">
                  <a:extLst>
                    <a:ext uri="{9D8B030D-6E8A-4147-A177-3AD203B41FA5}">
                      <a16:colId xmlns:a16="http://schemas.microsoft.com/office/drawing/2014/main" val="3200883760"/>
                    </a:ext>
                  </a:extLst>
                </a:gridCol>
                <a:gridCol w="493776">
                  <a:extLst>
                    <a:ext uri="{9D8B030D-6E8A-4147-A177-3AD203B41FA5}">
                      <a16:colId xmlns:a16="http://schemas.microsoft.com/office/drawing/2014/main" val="1019863166"/>
                    </a:ext>
                  </a:extLst>
                </a:gridCol>
                <a:gridCol w="493776">
                  <a:extLst>
                    <a:ext uri="{9D8B030D-6E8A-4147-A177-3AD203B41FA5}">
                      <a16:colId xmlns:a16="http://schemas.microsoft.com/office/drawing/2014/main" val="1066895841"/>
                    </a:ext>
                  </a:extLst>
                </a:gridCol>
                <a:gridCol w="493776">
                  <a:extLst>
                    <a:ext uri="{9D8B030D-6E8A-4147-A177-3AD203B41FA5}">
                      <a16:colId xmlns:a16="http://schemas.microsoft.com/office/drawing/2014/main" val="707663400"/>
                    </a:ext>
                  </a:extLst>
                </a:gridCol>
                <a:gridCol w="493776">
                  <a:extLst>
                    <a:ext uri="{9D8B030D-6E8A-4147-A177-3AD203B41FA5}">
                      <a16:colId xmlns:a16="http://schemas.microsoft.com/office/drawing/2014/main" val="598048888"/>
                    </a:ext>
                  </a:extLst>
                </a:gridCol>
                <a:gridCol w="493776">
                  <a:extLst>
                    <a:ext uri="{9D8B030D-6E8A-4147-A177-3AD203B41FA5}">
                      <a16:colId xmlns:a16="http://schemas.microsoft.com/office/drawing/2014/main" val="549283282"/>
                    </a:ext>
                  </a:extLst>
                </a:gridCol>
                <a:gridCol w="493776">
                  <a:extLst>
                    <a:ext uri="{9D8B030D-6E8A-4147-A177-3AD203B41FA5}">
                      <a16:colId xmlns:a16="http://schemas.microsoft.com/office/drawing/2014/main" val="4077794825"/>
                    </a:ext>
                  </a:extLst>
                </a:gridCol>
                <a:gridCol w="493776">
                  <a:extLst>
                    <a:ext uri="{9D8B030D-6E8A-4147-A177-3AD203B41FA5}">
                      <a16:colId xmlns:a16="http://schemas.microsoft.com/office/drawing/2014/main" val="2700585120"/>
                    </a:ext>
                  </a:extLst>
                </a:gridCol>
                <a:gridCol w="493776">
                  <a:extLst>
                    <a:ext uri="{9D8B030D-6E8A-4147-A177-3AD203B41FA5}">
                      <a16:colId xmlns:a16="http://schemas.microsoft.com/office/drawing/2014/main" val="2227886446"/>
                    </a:ext>
                  </a:extLst>
                </a:gridCol>
                <a:gridCol w="493776">
                  <a:extLst>
                    <a:ext uri="{9D8B030D-6E8A-4147-A177-3AD203B41FA5}">
                      <a16:colId xmlns:a16="http://schemas.microsoft.com/office/drawing/2014/main" val="1039967948"/>
                    </a:ext>
                  </a:extLst>
                </a:gridCol>
                <a:gridCol w="493776">
                  <a:extLst>
                    <a:ext uri="{9D8B030D-6E8A-4147-A177-3AD203B41FA5}">
                      <a16:colId xmlns:a16="http://schemas.microsoft.com/office/drawing/2014/main" val="27014417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538704055"/>
                  </a:ext>
                </a:extLst>
              </a:tr>
            </a:tbl>
          </a:graphicData>
        </a:graphic>
      </p:graphicFrame>
      <p:sp>
        <p:nvSpPr>
          <p:cNvPr id="4" name="Text Placeholder 3">
            <a:extLst>
              <a:ext uri="{FF2B5EF4-FFF2-40B4-BE49-F238E27FC236}">
                <a16:creationId xmlns:a16="http://schemas.microsoft.com/office/drawing/2014/main" id="{5FC32E35-50EE-4983-B400-BCC71B64353B}"/>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31269504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2D2B30-7CED-4802-80EE-AFDBFF812222}"/>
              </a:ext>
            </a:extLst>
          </p:cNvPr>
          <p:cNvSpPr>
            <a:spLocks noGrp="1"/>
          </p:cNvSpPr>
          <p:nvPr>
            <p:ph type="title"/>
          </p:nvPr>
        </p:nvSpPr>
        <p:spPr/>
        <p:txBody>
          <a:bodyPr/>
          <a:lstStyle/>
          <a:p>
            <a:r>
              <a:rPr lang="en-US"/>
              <a:t>Instagram Posts Table | SIMPLE - 2 of 26</a:t>
            </a:r>
          </a:p>
        </p:txBody>
      </p:sp>
      <p:graphicFrame>
        <p:nvGraphicFramePr>
          <p:cNvPr id="5" name="Table Placeholder 4">
            <a:extLst>
              <a:ext uri="{FF2B5EF4-FFF2-40B4-BE49-F238E27FC236}">
                <a16:creationId xmlns:a16="http://schemas.microsoft.com/office/drawing/2014/main" id="{0FEC7621-DB76-4486-A104-B2FA6CD5DF52}"/>
              </a:ext>
            </a:extLst>
          </p:cNvPr>
          <p:cNvGraphicFramePr>
            <a:graphicFrameLocks noGrp="1"/>
          </p:cNvGraphicFramePr>
          <p:nvPr>
            <p:ph type="tbl" sz="quarter" idx="13"/>
            <p:extLst>
              <p:ext uri="{D42A27DB-BD31-4B8C-83A1-F6EECF244321}">
                <p14:modId xmlns:p14="http://schemas.microsoft.com/office/powerpoint/2010/main" val="30194524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13432044"/>
                    </a:ext>
                  </a:extLst>
                </a:gridCol>
                <a:gridCol w="1399032">
                  <a:extLst>
                    <a:ext uri="{9D8B030D-6E8A-4147-A177-3AD203B41FA5}">
                      <a16:colId xmlns:a16="http://schemas.microsoft.com/office/drawing/2014/main" val="2109150101"/>
                    </a:ext>
                  </a:extLst>
                </a:gridCol>
                <a:gridCol w="493776">
                  <a:extLst>
                    <a:ext uri="{9D8B030D-6E8A-4147-A177-3AD203B41FA5}">
                      <a16:colId xmlns:a16="http://schemas.microsoft.com/office/drawing/2014/main" val="3514081384"/>
                    </a:ext>
                  </a:extLst>
                </a:gridCol>
                <a:gridCol w="493776">
                  <a:extLst>
                    <a:ext uri="{9D8B030D-6E8A-4147-A177-3AD203B41FA5}">
                      <a16:colId xmlns:a16="http://schemas.microsoft.com/office/drawing/2014/main" val="317549508"/>
                    </a:ext>
                  </a:extLst>
                </a:gridCol>
                <a:gridCol w="493776">
                  <a:extLst>
                    <a:ext uri="{9D8B030D-6E8A-4147-A177-3AD203B41FA5}">
                      <a16:colId xmlns:a16="http://schemas.microsoft.com/office/drawing/2014/main" val="3056337918"/>
                    </a:ext>
                  </a:extLst>
                </a:gridCol>
                <a:gridCol w="493776">
                  <a:extLst>
                    <a:ext uri="{9D8B030D-6E8A-4147-A177-3AD203B41FA5}">
                      <a16:colId xmlns:a16="http://schemas.microsoft.com/office/drawing/2014/main" val="439105906"/>
                    </a:ext>
                  </a:extLst>
                </a:gridCol>
                <a:gridCol w="493776">
                  <a:extLst>
                    <a:ext uri="{9D8B030D-6E8A-4147-A177-3AD203B41FA5}">
                      <a16:colId xmlns:a16="http://schemas.microsoft.com/office/drawing/2014/main" val="1481178487"/>
                    </a:ext>
                  </a:extLst>
                </a:gridCol>
                <a:gridCol w="493776">
                  <a:extLst>
                    <a:ext uri="{9D8B030D-6E8A-4147-A177-3AD203B41FA5}">
                      <a16:colId xmlns:a16="http://schemas.microsoft.com/office/drawing/2014/main" val="2436438882"/>
                    </a:ext>
                  </a:extLst>
                </a:gridCol>
                <a:gridCol w="493776">
                  <a:extLst>
                    <a:ext uri="{9D8B030D-6E8A-4147-A177-3AD203B41FA5}">
                      <a16:colId xmlns:a16="http://schemas.microsoft.com/office/drawing/2014/main" val="2064325854"/>
                    </a:ext>
                  </a:extLst>
                </a:gridCol>
                <a:gridCol w="493776">
                  <a:extLst>
                    <a:ext uri="{9D8B030D-6E8A-4147-A177-3AD203B41FA5}">
                      <a16:colId xmlns:a16="http://schemas.microsoft.com/office/drawing/2014/main" val="2618257467"/>
                    </a:ext>
                  </a:extLst>
                </a:gridCol>
                <a:gridCol w="493776">
                  <a:extLst>
                    <a:ext uri="{9D8B030D-6E8A-4147-A177-3AD203B41FA5}">
                      <a16:colId xmlns:a16="http://schemas.microsoft.com/office/drawing/2014/main" val="3662933858"/>
                    </a:ext>
                  </a:extLst>
                </a:gridCol>
                <a:gridCol w="493776">
                  <a:extLst>
                    <a:ext uri="{9D8B030D-6E8A-4147-A177-3AD203B41FA5}">
                      <a16:colId xmlns:a16="http://schemas.microsoft.com/office/drawing/2014/main" val="1742966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87214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- 2021-06-03 18:53:18</a:t>
                      </a:r>
                      <a:r>
                        <a:rPr kumimoji="0" lang="en-US" sz="1000" b="0" i="0" u="none" strike="noStrike" kern="1200" cap="none" spc="0" normalizeH="0" baseline="0" noProof="0">
                          <a:ln>
                            <a:noFill/>
                          </a:ln>
                          <a:solidFill>
                            <a:prstClr val="black"/>
                          </a:solidFill>
                          <a:effectLst/>
                          <a:uLnTx/>
                          <a:uFillTx/>
                          <a:latin typeface="+mn-lt"/>
                          <a:ea typeface="+mn-ea"/>
                          <a:cs typeface="+mn-cs"/>
                        </a:rPr>
                        <a:t>
 Draws out impurities ✅
Removes pollutants ✅
Does it all in five minutes ✅
Our Protect 'n’ Glow Detox &amp; Brighten Clay Mask gets rid of nasties and revives &amp; revitalises with organic ginger and vitamins C &amp; E ✨
📸@stylemymagpie
How do you detoxify? Let us know below.
#simpleskincare #simpleskin glowingskin #brighteningskincare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07/02/2021 14:12:41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64049713"/>
                  </a:ext>
                </a:extLst>
              </a:tr>
            </a:tbl>
          </a:graphicData>
        </a:graphic>
      </p:graphicFrame>
      <p:sp>
        <p:nvSpPr>
          <p:cNvPr id="4" name="Text Placeholder 3">
            <a:extLst>
              <a:ext uri="{FF2B5EF4-FFF2-40B4-BE49-F238E27FC236}">
                <a16:creationId xmlns:a16="http://schemas.microsoft.com/office/drawing/2014/main" id="{87538CC4-FC14-4C66-BB07-BF6229234C59}"/>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20173903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8EBAEE-4A43-4552-9035-FCD2F6A769EF}"/>
              </a:ext>
            </a:extLst>
          </p:cNvPr>
          <p:cNvSpPr>
            <a:spLocks noGrp="1"/>
          </p:cNvSpPr>
          <p:nvPr>
            <p:ph type="title"/>
          </p:nvPr>
        </p:nvSpPr>
        <p:spPr/>
        <p:txBody>
          <a:bodyPr/>
          <a:lstStyle/>
          <a:p>
            <a:r>
              <a:rPr lang="en-US"/>
              <a:t>Instagram Posts Table | SIMPLE - 3 of 26</a:t>
            </a:r>
          </a:p>
        </p:txBody>
      </p:sp>
      <p:graphicFrame>
        <p:nvGraphicFramePr>
          <p:cNvPr id="5" name="Table Placeholder 4">
            <a:extLst>
              <a:ext uri="{FF2B5EF4-FFF2-40B4-BE49-F238E27FC236}">
                <a16:creationId xmlns:a16="http://schemas.microsoft.com/office/drawing/2014/main" id="{BFF11AD8-EFDE-4E7C-961B-7CAAE7264214}"/>
              </a:ext>
            </a:extLst>
          </p:cNvPr>
          <p:cNvGraphicFramePr>
            <a:graphicFrameLocks noGrp="1"/>
          </p:cNvGraphicFramePr>
          <p:nvPr>
            <p:ph type="tbl" sz="quarter" idx="13"/>
            <p:extLst>
              <p:ext uri="{D42A27DB-BD31-4B8C-83A1-F6EECF244321}">
                <p14:modId xmlns:p14="http://schemas.microsoft.com/office/powerpoint/2010/main" val="39103274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2668465"/>
                    </a:ext>
                  </a:extLst>
                </a:gridCol>
                <a:gridCol w="1399032">
                  <a:extLst>
                    <a:ext uri="{9D8B030D-6E8A-4147-A177-3AD203B41FA5}">
                      <a16:colId xmlns:a16="http://schemas.microsoft.com/office/drawing/2014/main" val="609228297"/>
                    </a:ext>
                  </a:extLst>
                </a:gridCol>
                <a:gridCol w="493776">
                  <a:extLst>
                    <a:ext uri="{9D8B030D-6E8A-4147-A177-3AD203B41FA5}">
                      <a16:colId xmlns:a16="http://schemas.microsoft.com/office/drawing/2014/main" val="1821491096"/>
                    </a:ext>
                  </a:extLst>
                </a:gridCol>
                <a:gridCol w="493776">
                  <a:extLst>
                    <a:ext uri="{9D8B030D-6E8A-4147-A177-3AD203B41FA5}">
                      <a16:colId xmlns:a16="http://schemas.microsoft.com/office/drawing/2014/main" val="1446162199"/>
                    </a:ext>
                  </a:extLst>
                </a:gridCol>
                <a:gridCol w="493776">
                  <a:extLst>
                    <a:ext uri="{9D8B030D-6E8A-4147-A177-3AD203B41FA5}">
                      <a16:colId xmlns:a16="http://schemas.microsoft.com/office/drawing/2014/main" val="1766447167"/>
                    </a:ext>
                  </a:extLst>
                </a:gridCol>
                <a:gridCol w="493776">
                  <a:extLst>
                    <a:ext uri="{9D8B030D-6E8A-4147-A177-3AD203B41FA5}">
                      <a16:colId xmlns:a16="http://schemas.microsoft.com/office/drawing/2014/main" val="3550793723"/>
                    </a:ext>
                  </a:extLst>
                </a:gridCol>
                <a:gridCol w="493776">
                  <a:extLst>
                    <a:ext uri="{9D8B030D-6E8A-4147-A177-3AD203B41FA5}">
                      <a16:colId xmlns:a16="http://schemas.microsoft.com/office/drawing/2014/main" val="806168039"/>
                    </a:ext>
                  </a:extLst>
                </a:gridCol>
                <a:gridCol w="493776">
                  <a:extLst>
                    <a:ext uri="{9D8B030D-6E8A-4147-A177-3AD203B41FA5}">
                      <a16:colId xmlns:a16="http://schemas.microsoft.com/office/drawing/2014/main" val="3741611571"/>
                    </a:ext>
                  </a:extLst>
                </a:gridCol>
                <a:gridCol w="493776">
                  <a:extLst>
                    <a:ext uri="{9D8B030D-6E8A-4147-A177-3AD203B41FA5}">
                      <a16:colId xmlns:a16="http://schemas.microsoft.com/office/drawing/2014/main" val="2850536974"/>
                    </a:ext>
                  </a:extLst>
                </a:gridCol>
                <a:gridCol w="493776">
                  <a:extLst>
                    <a:ext uri="{9D8B030D-6E8A-4147-A177-3AD203B41FA5}">
                      <a16:colId xmlns:a16="http://schemas.microsoft.com/office/drawing/2014/main" val="2705752202"/>
                    </a:ext>
                  </a:extLst>
                </a:gridCol>
                <a:gridCol w="493776">
                  <a:extLst>
                    <a:ext uri="{9D8B030D-6E8A-4147-A177-3AD203B41FA5}">
                      <a16:colId xmlns:a16="http://schemas.microsoft.com/office/drawing/2014/main" val="1143700501"/>
                    </a:ext>
                  </a:extLst>
                </a:gridCol>
                <a:gridCol w="493776">
                  <a:extLst>
                    <a:ext uri="{9D8B030D-6E8A-4147-A177-3AD203B41FA5}">
                      <a16:colId xmlns:a16="http://schemas.microsoft.com/office/drawing/2014/main" val="4100956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6983966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- 2021-05-28 18:12:21</a:t>
                      </a:r>
                      <a:r>
                        <a:rPr kumimoji="0" lang="en-US" sz="1000" b="0" i="0" u="none" strike="noStrike" kern="1200" cap="none" spc="0" normalizeH="0" baseline="0" noProof="0">
                          <a:ln>
                            <a:noFill/>
                          </a:ln>
                          <a:solidFill>
                            <a:prstClr val="black"/>
                          </a:solidFill>
                          <a:effectLst/>
                          <a:uLnTx/>
                          <a:uFillTx/>
                          <a:latin typeface="+mn-lt"/>
                          <a:ea typeface="+mn-ea"/>
                          <a:cs typeface="+mn-cs"/>
                        </a:rPr>
                        <a:t>
 Anyone for mocktails? Give your skin a hydrating drink by mixing next-level skincare kindness with caring sun protection. 
Happy hours, happy #NationalSunscreenDay. 
#simpleskincare #simpleskin #sunprotection #SPF #hydration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06/27/2021 14:12:01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47287799"/>
                  </a:ext>
                </a:extLst>
              </a:tr>
            </a:tbl>
          </a:graphicData>
        </a:graphic>
      </p:graphicFrame>
      <p:sp>
        <p:nvSpPr>
          <p:cNvPr id="4" name="Text Placeholder 3">
            <a:extLst>
              <a:ext uri="{FF2B5EF4-FFF2-40B4-BE49-F238E27FC236}">
                <a16:creationId xmlns:a16="http://schemas.microsoft.com/office/drawing/2014/main" id="{37F1EE4E-D6F2-480C-A703-8BD20F6CDC14}"/>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25564669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221C3D-6E60-4057-A966-0DD17F8846EF}"/>
              </a:ext>
            </a:extLst>
          </p:cNvPr>
          <p:cNvSpPr>
            <a:spLocks noGrp="1"/>
          </p:cNvSpPr>
          <p:nvPr>
            <p:ph type="title"/>
          </p:nvPr>
        </p:nvSpPr>
        <p:spPr/>
        <p:txBody>
          <a:bodyPr/>
          <a:lstStyle/>
          <a:p>
            <a:r>
              <a:rPr lang="en-US"/>
              <a:t>Instagram Posts Table | SIMPLE - 4 of 26</a:t>
            </a:r>
          </a:p>
        </p:txBody>
      </p:sp>
      <p:graphicFrame>
        <p:nvGraphicFramePr>
          <p:cNvPr id="5" name="Table Placeholder 4">
            <a:extLst>
              <a:ext uri="{FF2B5EF4-FFF2-40B4-BE49-F238E27FC236}">
                <a16:creationId xmlns:a16="http://schemas.microsoft.com/office/drawing/2014/main" id="{0ECFAB57-2FC2-4A89-BDEB-44274424CD7B}"/>
              </a:ext>
            </a:extLst>
          </p:cNvPr>
          <p:cNvGraphicFramePr>
            <a:graphicFrameLocks noGrp="1"/>
          </p:cNvGraphicFramePr>
          <p:nvPr>
            <p:ph type="tbl" sz="quarter" idx="13"/>
            <p:extLst>
              <p:ext uri="{D42A27DB-BD31-4B8C-83A1-F6EECF244321}">
                <p14:modId xmlns:p14="http://schemas.microsoft.com/office/powerpoint/2010/main" val="545752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25837436"/>
                    </a:ext>
                  </a:extLst>
                </a:gridCol>
                <a:gridCol w="1399032">
                  <a:extLst>
                    <a:ext uri="{9D8B030D-6E8A-4147-A177-3AD203B41FA5}">
                      <a16:colId xmlns:a16="http://schemas.microsoft.com/office/drawing/2014/main" val="1298894558"/>
                    </a:ext>
                  </a:extLst>
                </a:gridCol>
                <a:gridCol w="493776">
                  <a:extLst>
                    <a:ext uri="{9D8B030D-6E8A-4147-A177-3AD203B41FA5}">
                      <a16:colId xmlns:a16="http://schemas.microsoft.com/office/drawing/2014/main" val="2421741646"/>
                    </a:ext>
                  </a:extLst>
                </a:gridCol>
                <a:gridCol w="493776">
                  <a:extLst>
                    <a:ext uri="{9D8B030D-6E8A-4147-A177-3AD203B41FA5}">
                      <a16:colId xmlns:a16="http://schemas.microsoft.com/office/drawing/2014/main" val="3061490201"/>
                    </a:ext>
                  </a:extLst>
                </a:gridCol>
                <a:gridCol w="493776">
                  <a:extLst>
                    <a:ext uri="{9D8B030D-6E8A-4147-A177-3AD203B41FA5}">
                      <a16:colId xmlns:a16="http://schemas.microsoft.com/office/drawing/2014/main" val="1208435727"/>
                    </a:ext>
                  </a:extLst>
                </a:gridCol>
                <a:gridCol w="493776">
                  <a:extLst>
                    <a:ext uri="{9D8B030D-6E8A-4147-A177-3AD203B41FA5}">
                      <a16:colId xmlns:a16="http://schemas.microsoft.com/office/drawing/2014/main" val="1719769610"/>
                    </a:ext>
                  </a:extLst>
                </a:gridCol>
                <a:gridCol w="493776">
                  <a:extLst>
                    <a:ext uri="{9D8B030D-6E8A-4147-A177-3AD203B41FA5}">
                      <a16:colId xmlns:a16="http://schemas.microsoft.com/office/drawing/2014/main" val="1941594072"/>
                    </a:ext>
                  </a:extLst>
                </a:gridCol>
                <a:gridCol w="493776">
                  <a:extLst>
                    <a:ext uri="{9D8B030D-6E8A-4147-A177-3AD203B41FA5}">
                      <a16:colId xmlns:a16="http://schemas.microsoft.com/office/drawing/2014/main" val="4181774990"/>
                    </a:ext>
                  </a:extLst>
                </a:gridCol>
                <a:gridCol w="493776">
                  <a:extLst>
                    <a:ext uri="{9D8B030D-6E8A-4147-A177-3AD203B41FA5}">
                      <a16:colId xmlns:a16="http://schemas.microsoft.com/office/drawing/2014/main" val="325544831"/>
                    </a:ext>
                  </a:extLst>
                </a:gridCol>
                <a:gridCol w="493776">
                  <a:extLst>
                    <a:ext uri="{9D8B030D-6E8A-4147-A177-3AD203B41FA5}">
                      <a16:colId xmlns:a16="http://schemas.microsoft.com/office/drawing/2014/main" val="2535528664"/>
                    </a:ext>
                  </a:extLst>
                </a:gridCol>
                <a:gridCol w="493776">
                  <a:extLst>
                    <a:ext uri="{9D8B030D-6E8A-4147-A177-3AD203B41FA5}">
                      <a16:colId xmlns:a16="http://schemas.microsoft.com/office/drawing/2014/main" val="1876882511"/>
                    </a:ext>
                  </a:extLst>
                </a:gridCol>
                <a:gridCol w="493776">
                  <a:extLst>
                    <a:ext uri="{9D8B030D-6E8A-4147-A177-3AD203B41FA5}">
                      <a16:colId xmlns:a16="http://schemas.microsoft.com/office/drawing/2014/main" val="12195774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398794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- 2021-05-26 19:16:31</a:t>
                      </a:r>
                      <a:r>
                        <a:rPr kumimoji="0" lang="en-US" sz="1000" b="0" i="0" u="none" strike="noStrike" kern="1200" cap="none" spc="0" normalizeH="0" baseline="0" noProof="0">
                          <a:ln>
                            <a:noFill/>
                          </a:ln>
                          <a:solidFill>
                            <a:prstClr val="black"/>
                          </a:solidFill>
                          <a:effectLst/>
                          <a:uLnTx/>
                          <a:uFillTx/>
                          <a:latin typeface="+mn-lt"/>
                          <a:ea typeface="+mn-ea"/>
                          <a:cs typeface="+mn-cs"/>
                        </a:rPr>
                        <a:t>
 Do: keep up the clean routine
Don’t: use drying alcohol
Try: removing 99.9% of bacteria, while moisturising
Our Light Moisturising Protection is powered by CTAC, a gentle agent with 99.9% anti-bac power, to protect and nourish your skin. Here’s how:
1️⃣ CTAC attaches itself to bacteria on your skin
2️⃣ It pokes holes into the outer layers of bacteria
3️⃣ Causing bacteria to break up &amp; degrade
4️⃣ Leaving your skin moisturisers &amp; protected
Any Q’s? Let us know below 👇
#simpleskincare #simpleskin #antibacterial #CTACclean #ANTIBAC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06/25/2021 14:13:50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22844884"/>
                  </a:ext>
                </a:extLst>
              </a:tr>
            </a:tbl>
          </a:graphicData>
        </a:graphic>
      </p:graphicFrame>
      <p:sp>
        <p:nvSpPr>
          <p:cNvPr id="4" name="Text Placeholder 3">
            <a:extLst>
              <a:ext uri="{FF2B5EF4-FFF2-40B4-BE49-F238E27FC236}">
                <a16:creationId xmlns:a16="http://schemas.microsoft.com/office/drawing/2014/main" id="{06457595-B6E9-4F3B-BD42-D613A45BF555}"/>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21640132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3477D4-D571-49B1-8F15-BBAE3B240CCF}"/>
              </a:ext>
            </a:extLst>
          </p:cNvPr>
          <p:cNvSpPr>
            <a:spLocks noGrp="1"/>
          </p:cNvSpPr>
          <p:nvPr>
            <p:ph type="title"/>
          </p:nvPr>
        </p:nvSpPr>
        <p:spPr/>
        <p:txBody>
          <a:bodyPr/>
          <a:lstStyle/>
          <a:p>
            <a:r>
              <a:rPr lang="en-US"/>
              <a:t>Instagram Posts Table | SIMPLE - 5 of 26</a:t>
            </a:r>
          </a:p>
        </p:txBody>
      </p:sp>
      <p:graphicFrame>
        <p:nvGraphicFramePr>
          <p:cNvPr id="5" name="Table Placeholder 4">
            <a:extLst>
              <a:ext uri="{FF2B5EF4-FFF2-40B4-BE49-F238E27FC236}">
                <a16:creationId xmlns:a16="http://schemas.microsoft.com/office/drawing/2014/main" id="{713AF201-18A0-4548-8C23-4A0313D5B3A4}"/>
              </a:ext>
            </a:extLst>
          </p:cNvPr>
          <p:cNvGraphicFramePr>
            <a:graphicFrameLocks noGrp="1"/>
          </p:cNvGraphicFramePr>
          <p:nvPr>
            <p:ph type="tbl" sz="quarter" idx="13"/>
            <p:extLst>
              <p:ext uri="{D42A27DB-BD31-4B8C-83A1-F6EECF244321}">
                <p14:modId xmlns:p14="http://schemas.microsoft.com/office/powerpoint/2010/main" val="34036151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26519625"/>
                    </a:ext>
                  </a:extLst>
                </a:gridCol>
                <a:gridCol w="1399032">
                  <a:extLst>
                    <a:ext uri="{9D8B030D-6E8A-4147-A177-3AD203B41FA5}">
                      <a16:colId xmlns:a16="http://schemas.microsoft.com/office/drawing/2014/main" val="975619332"/>
                    </a:ext>
                  </a:extLst>
                </a:gridCol>
                <a:gridCol w="493776">
                  <a:extLst>
                    <a:ext uri="{9D8B030D-6E8A-4147-A177-3AD203B41FA5}">
                      <a16:colId xmlns:a16="http://schemas.microsoft.com/office/drawing/2014/main" val="2864906709"/>
                    </a:ext>
                  </a:extLst>
                </a:gridCol>
                <a:gridCol w="493776">
                  <a:extLst>
                    <a:ext uri="{9D8B030D-6E8A-4147-A177-3AD203B41FA5}">
                      <a16:colId xmlns:a16="http://schemas.microsoft.com/office/drawing/2014/main" val="3900009738"/>
                    </a:ext>
                  </a:extLst>
                </a:gridCol>
                <a:gridCol w="493776">
                  <a:extLst>
                    <a:ext uri="{9D8B030D-6E8A-4147-A177-3AD203B41FA5}">
                      <a16:colId xmlns:a16="http://schemas.microsoft.com/office/drawing/2014/main" val="1715952346"/>
                    </a:ext>
                  </a:extLst>
                </a:gridCol>
                <a:gridCol w="493776">
                  <a:extLst>
                    <a:ext uri="{9D8B030D-6E8A-4147-A177-3AD203B41FA5}">
                      <a16:colId xmlns:a16="http://schemas.microsoft.com/office/drawing/2014/main" val="501029790"/>
                    </a:ext>
                  </a:extLst>
                </a:gridCol>
                <a:gridCol w="493776">
                  <a:extLst>
                    <a:ext uri="{9D8B030D-6E8A-4147-A177-3AD203B41FA5}">
                      <a16:colId xmlns:a16="http://schemas.microsoft.com/office/drawing/2014/main" val="1444418088"/>
                    </a:ext>
                  </a:extLst>
                </a:gridCol>
                <a:gridCol w="493776">
                  <a:extLst>
                    <a:ext uri="{9D8B030D-6E8A-4147-A177-3AD203B41FA5}">
                      <a16:colId xmlns:a16="http://schemas.microsoft.com/office/drawing/2014/main" val="1291202818"/>
                    </a:ext>
                  </a:extLst>
                </a:gridCol>
                <a:gridCol w="493776">
                  <a:extLst>
                    <a:ext uri="{9D8B030D-6E8A-4147-A177-3AD203B41FA5}">
                      <a16:colId xmlns:a16="http://schemas.microsoft.com/office/drawing/2014/main" val="1327206513"/>
                    </a:ext>
                  </a:extLst>
                </a:gridCol>
                <a:gridCol w="493776">
                  <a:extLst>
                    <a:ext uri="{9D8B030D-6E8A-4147-A177-3AD203B41FA5}">
                      <a16:colId xmlns:a16="http://schemas.microsoft.com/office/drawing/2014/main" val="3347618867"/>
                    </a:ext>
                  </a:extLst>
                </a:gridCol>
                <a:gridCol w="493776">
                  <a:extLst>
                    <a:ext uri="{9D8B030D-6E8A-4147-A177-3AD203B41FA5}">
                      <a16:colId xmlns:a16="http://schemas.microsoft.com/office/drawing/2014/main" val="3209395839"/>
                    </a:ext>
                  </a:extLst>
                </a:gridCol>
                <a:gridCol w="493776">
                  <a:extLst>
                    <a:ext uri="{9D8B030D-6E8A-4147-A177-3AD203B41FA5}">
                      <a16:colId xmlns:a16="http://schemas.microsoft.com/office/drawing/2014/main" val="2023338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983194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- 2021-05-24 19:38:00</a:t>
                      </a:r>
                      <a:r>
                        <a:rPr kumimoji="0" lang="en-US" sz="1000" b="0" i="0" u="none" strike="noStrike" kern="1200" cap="none" spc="0" normalizeH="0" baseline="0" noProof="0">
                          <a:ln>
                            <a:noFill/>
                          </a:ln>
                          <a:solidFill>
                            <a:prstClr val="black"/>
                          </a:solidFill>
                          <a:effectLst/>
                          <a:uLnTx/>
                          <a:uFillTx/>
                          <a:latin typeface="+mn-lt"/>
                          <a:ea typeface="+mn-ea"/>
                          <a:cs typeface="+mn-cs"/>
                        </a:rPr>
                        <a:t>
 Seeing is believing... @rebeccaspencer_photography depuffs and refreshes in the blink of an eye with our Brightening Eye Gel - AKA the next best thing to a digital detox. Powerful antioxidant vitamins C &amp; E help to erase any signs of digital fatigue &amp; screen-stressed eyes quicker than you can hit “play next episode”
Tell us what healthy skin means to you 👇
#simpleskincare #simpleskin #depuff #eyegel #brightening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06/23/2021 14:11:07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42664056"/>
                  </a:ext>
                </a:extLst>
              </a:tr>
            </a:tbl>
          </a:graphicData>
        </a:graphic>
      </p:graphicFrame>
      <p:sp>
        <p:nvSpPr>
          <p:cNvPr id="4" name="Text Placeholder 3">
            <a:extLst>
              <a:ext uri="{FF2B5EF4-FFF2-40B4-BE49-F238E27FC236}">
                <a16:creationId xmlns:a16="http://schemas.microsoft.com/office/drawing/2014/main" id="{716137C2-C324-42C1-9A97-F4EF2ECCFD2C}"/>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401846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89DCB-667B-4E1E-960E-C2A890AD1183}"/>
              </a:ext>
            </a:extLst>
          </p:cNvPr>
          <p:cNvSpPr>
            <a:spLocks noGrp="1"/>
          </p:cNvSpPr>
          <p:nvPr>
            <p:ph type="title"/>
          </p:nvPr>
        </p:nvSpPr>
        <p:spPr/>
        <p:txBody>
          <a:bodyPr/>
          <a:lstStyle/>
          <a:p>
            <a:r>
              <a:rPr lang="en-US"/>
              <a:t>Instagram Posts Table | SIMPLE - 6 of 26</a:t>
            </a:r>
          </a:p>
        </p:txBody>
      </p:sp>
      <p:graphicFrame>
        <p:nvGraphicFramePr>
          <p:cNvPr id="5" name="Table Placeholder 4">
            <a:extLst>
              <a:ext uri="{FF2B5EF4-FFF2-40B4-BE49-F238E27FC236}">
                <a16:creationId xmlns:a16="http://schemas.microsoft.com/office/drawing/2014/main" id="{19CC525F-9AAE-48AC-AA21-6ACD8DAFFA8D}"/>
              </a:ext>
            </a:extLst>
          </p:cNvPr>
          <p:cNvGraphicFramePr>
            <a:graphicFrameLocks noGrp="1"/>
          </p:cNvGraphicFramePr>
          <p:nvPr>
            <p:ph type="tbl" sz="quarter" idx="13"/>
            <p:extLst>
              <p:ext uri="{D42A27DB-BD31-4B8C-83A1-F6EECF244321}">
                <p14:modId xmlns:p14="http://schemas.microsoft.com/office/powerpoint/2010/main" val="10771737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30824921"/>
                    </a:ext>
                  </a:extLst>
                </a:gridCol>
                <a:gridCol w="1399032">
                  <a:extLst>
                    <a:ext uri="{9D8B030D-6E8A-4147-A177-3AD203B41FA5}">
                      <a16:colId xmlns:a16="http://schemas.microsoft.com/office/drawing/2014/main" val="33214178"/>
                    </a:ext>
                  </a:extLst>
                </a:gridCol>
                <a:gridCol w="493776">
                  <a:extLst>
                    <a:ext uri="{9D8B030D-6E8A-4147-A177-3AD203B41FA5}">
                      <a16:colId xmlns:a16="http://schemas.microsoft.com/office/drawing/2014/main" val="13438925"/>
                    </a:ext>
                  </a:extLst>
                </a:gridCol>
                <a:gridCol w="493776">
                  <a:extLst>
                    <a:ext uri="{9D8B030D-6E8A-4147-A177-3AD203B41FA5}">
                      <a16:colId xmlns:a16="http://schemas.microsoft.com/office/drawing/2014/main" val="1220687075"/>
                    </a:ext>
                  </a:extLst>
                </a:gridCol>
                <a:gridCol w="493776">
                  <a:extLst>
                    <a:ext uri="{9D8B030D-6E8A-4147-A177-3AD203B41FA5}">
                      <a16:colId xmlns:a16="http://schemas.microsoft.com/office/drawing/2014/main" val="3174520776"/>
                    </a:ext>
                  </a:extLst>
                </a:gridCol>
                <a:gridCol w="493776">
                  <a:extLst>
                    <a:ext uri="{9D8B030D-6E8A-4147-A177-3AD203B41FA5}">
                      <a16:colId xmlns:a16="http://schemas.microsoft.com/office/drawing/2014/main" val="3265052946"/>
                    </a:ext>
                  </a:extLst>
                </a:gridCol>
                <a:gridCol w="493776">
                  <a:extLst>
                    <a:ext uri="{9D8B030D-6E8A-4147-A177-3AD203B41FA5}">
                      <a16:colId xmlns:a16="http://schemas.microsoft.com/office/drawing/2014/main" val="3521769601"/>
                    </a:ext>
                  </a:extLst>
                </a:gridCol>
                <a:gridCol w="493776">
                  <a:extLst>
                    <a:ext uri="{9D8B030D-6E8A-4147-A177-3AD203B41FA5}">
                      <a16:colId xmlns:a16="http://schemas.microsoft.com/office/drawing/2014/main" val="2725299031"/>
                    </a:ext>
                  </a:extLst>
                </a:gridCol>
                <a:gridCol w="493776">
                  <a:extLst>
                    <a:ext uri="{9D8B030D-6E8A-4147-A177-3AD203B41FA5}">
                      <a16:colId xmlns:a16="http://schemas.microsoft.com/office/drawing/2014/main" val="1467554979"/>
                    </a:ext>
                  </a:extLst>
                </a:gridCol>
                <a:gridCol w="493776">
                  <a:extLst>
                    <a:ext uri="{9D8B030D-6E8A-4147-A177-3AD203B41FA5}">
                      <a16:colId xmlns:a16="http://schemas.microsoft.com/office/drawing/2014/main" val="1249271893"/>
                    </a:ext>
                  </a:extLst>
                </a:gridCol>
                <a:gridCol w="493776">
                  <a:extLst>
                    <a:ext uri="{9D8B030D-6E8A-4147-A177-3AD203B41FA5}">
                      <a16:colId xmlns:a16="http://schemas.microsoft.com/office/drawing/2014/main" val="1125829826"/>
                    </a:ext>
                  </a:extLst>
                </a:gridCol>
                <a:gridCol w="493776">
                  <a:extLst>
                    <a:ext uri="{9D8B030D-6E8A-4147-A177-3AD203B41FA5}">
                      <a16:colId xmlns:a16="http://schemas.microsoft.com/office/drawing/2014/main" val="603134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968462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- 2021-05-21 18:43:05</a:t>
                      </a:r>
                      <a:r>
                        <a:rPr kumimoji="0" lang="en-US" sz="1000" b="0" i="0" u="none" strike="noStrike" kern="1200" cap="none" spc="0" normalizeH="0" baseline="0" noProof="0">
                          <a:ln>
                            <a:noFill/>
                          </a:ln>
                          <a:solidFill>
                            <a:prstClr val="black"/>
                          </a:solidFill>
                          <a:effectLst/>
                          <a:uLnTx/>
                          <a:uFillTx/>
                          <a:latin typeface="+mn-lt"/>
                          <a:ea typeface="+mn-ea"/>
                          <a:cs typeface="+mn-cs"/>
                        </a:rPr>
                        <a:t>
 It’s giveaway time! Win our new Kind Defence +Anti-Bac range, containing gentle bacteria-bursting CTAC which helps to remove bacteria with 0% alcohol. To enter, simply: 
💚 Follow @simpleskin + @superdrug 
💚 Tag a friend that loves Simple 
💚 Save + like this post 
5 winners will be randomly selected on or around 28th May 2021!
#giveaway #simpleskincare #simpleskin #skincaregiveaway
Open to UK residents aged 18+. To enter follow @simpleskin &amp; @superdrug, save and like this post &amp; tag a friend. Giveaway starts 21/5/2021 and ends 28/5/2021.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69906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23498567"/>
                  </a:ext>
                </a:extLst>
              </a:tr>
            </a:tbl>
          </a:graphicData>
        </a:graphic>
      </p:graphicFrame>
      <p:sp>
        <p:nvSpPr>
          <p:cNvPr id="4" name="Text Placeholder 3">
            <a:extLst>
              <a:ext uri="{FF2B5EF4-FFF2-40B4-BE49-F238E27FC236}">
                <a16:creationId xmlns:a16="http://schemas.microsoft.com/office/drawing/2014/main" id="{DE6F4334-B6A3-4507-A8A6-4C2ABC692724}"/>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2128368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745C9-4C58-4E22-A1F3-EB62AED536B5}"/>
              </a:ext>
            </a:extLst>
          </p:cNvPr>
          <p:cNvSpPr>
            <a:spLocks noGrp="1"/>
          </p:cNvSpPr>
          <p:nvPr>
            <p:ph type="title"/>
          </p:nvPr>
        </p:nvSpPr>
        <p:spPr/>
        <p:txBody>
          <a:bodyPr/>
          <a:lstStyle/>
          <a:p>
            <a:r>
              <a:rPr lang="en-US"/>
              <a:t>Instagram Posts Table | SIMPLE - 7 of 26</a:t>
            </a:r>
          </a:p>
        </p:txBody>
      </p:sp>
      <p:graphicFrame>
        <p:nvGraphicFramePr>
          <p:cNvPr id="5" name="Table Placeholder 4">
            <a:extLst>
              <a:ext uri="{FF2B5EF4-FFF2-40B4-BE49-F238E27FC236}">
                <a16:creationId xmlns:a16="http://schemas.microsoft.com/office/drawing/2014/main" id="{740A2590-CAA4-4A54-AF3B-1BD677D6EBD4}"/>
              </a:ext>
            </a:extLst>
          </p:cNvPr>
          <p:cNvGraphicFramePr>
            <a:graphicFrameLocks noGrp="1"/>
          </p:cNvGraphicFramePr>
          <p:nvPr>
            <p:ph type="tbl" sz="quarter" idx="13"/>
            <p:extLst>
              <p:ext uri="{D42A27DB-BD31-4B8C-83A1-F6EECF244321}">
                <p14:modId xmlns:p14="http://schemas.microsoft.com/office/powerpoint/2010/main" val="1363984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198014323"/>
                    </a:ext>
                  </a:extLst>
                </a:gridCol>
                <a:gridCol w="1399032">
                  <a:extLst>
                    <a:ext uri="{9D8B030D-6E8A-4147-A177-3AD203B41FA5}">
                      <a16:colId xmlns:a16="http://schemas.microsoft.com/office/drawing/2014/main" val="3628283296"/>
                    </a:ext>
                  </a:extLst>
                </a:gridCol>
                <a:gridCol w="493776">
                  <a:extLst>
                    <a:ext uri="{9D8B030D-6E8A-4147-A177-3AD203B41FA5}">
                      <a16:colId xmlns:a16="http://schemas.microsoft.com/office/drawing/2014/main" val="1828615468"/>
                    </a:ext>
                  </a:extLst>
                </a:gridCol>
                <a:gridCol w="493776">
                  <a:extLst>
                    <a:ext uri="{9D8B030D-6E8A-4147-A177-3AD203B41FA5}">
                      <a16:colId xmlns:a16="http://schemas.microsoft.com/office/drawing/2014/main" val="3936230687"/>
                    </a:ext>
                  </a:extLst>
                </a:gridCol>
                <a:gridCol w="493776">
                  <a:extLst>
                    <a:ext uri="{9D8B030D-6E8A-4147-A177-3AD203B41FA5}">
                      <a16:colId xmlns:a16="http://schemas.microsoft.com/office/drawing/2014/main" val="770121315"/>
                    </a:ext>
                  </a:extLst>
                </a:gridCol>
                <a:gridCol w="493776">
                  <a:extLst>
                    <a:ext uri="{9D8B030D-6E8A-4147-A177-3AD203B41FA5}">
                      <a16:colId xmlns:a16="http://schemas.microsoft.com/office/drawing/2014/main" val="2283180878"/>
                    </a:ext>
                  </a:extLst>
                </a:gridCol>
                <a:gridCol w="493776">
                  <a:extLst>
                    <a:ext uri="{9D8B030D-6E8A-4147-A177-3AD203B41FA5}">
                      <a16:colId xmlns:a16="http://schemas.microsoft.com/office/drawing/2014/main" val="3128877474"/>
                    </a:ext>
                  </a:extLst>
                </a:gridCol>
                <a:gridCol w="493776">
                  <a:extLst>
                    <a:ext uri="{9D8B030D-6E8A-4147-A177-3AD203B41FA5}">
                      <a16:colId xmlns:a16="http://schemas.microsoft.com/office/drawing/2014/main" val="4103876089"/>
                    </a:ext>
                  </a:extLst>
                </a:gridCol>
                <a:gridCol w="493776">
                  <a:extLst>
                    <a:ext uri="{9D8B030D-6E8A-4147-A177-3AD203B41FA5}">
                      <a16:colId xmlns:a16="http://schemas.microsoft.com/office/drawing/2014/main" val="3080789989"/>
                    </a:ext>
                  </a:extLst>
                </a:gridCol>
                <a:gridCol w="493776">
                  <a:extLst>
                    <a:ext uri="{9D8B030D-6E8A-4147-A177-3AD203B41FA5}">
                      <a16:colId xmlns:a16="http://schemas.microsoft.com/office/drawing/2014/main" val="4248353651"/>
                    </a:ext>
                  </a:extLst>
                </a:gridCol>
                <a:gridCol w="493776">
                  <a:extLst>
                    <a:ext uri="{9D8B030D-6E8A-4147-A177-3AD203B41FA5}">
                      <a16:colId xmlns:a16="http://schemas.microsoft.com/office/drawing/2014/main" val="924643822"/>
                    </a:ext>
                  </a:extLst>
                </a:gridCol>
                <a:gridCol w="493776">
                  <a:extLst>
                    <a:ext uri="{9D8B030D-6E8A-4147-A177-3AD203B41FA5}">
                      <a16:colId xmlns:a16="http://schemas.microsoft.com/office/drawing/2014/main" val="1522564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937805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- 2021-05-17 18:44:21</a:t>
                      </a:r>
                      <a:r>
                        <a:rPr kumimoji="0" lang="en-US" sz="1000" b="0" i="0" u="none" strike="noStrike" kern="1200" cap="none" spc="0" normalizeH="0" baseline="0" noProof="0">
                          <a:ln>
                            <a:noFill/>
                          </a:ln>
                          <a:solidFill>
                            <a:prstClr val="black"/>
                          </a:solidFill>
                          <a:effectLst/>
                          <a:uLnTx/>
                          <a:uFillTx/>
                          <a:latin typeface="+mn-lt"/>
                          <a:ea typeface="+mn-ea"/>
                          <a:cs typeface="+mn-cs"/>
                        </a:rPr>
                        <a:t>
 Bye rain, hello indoor cosiness. 
Indoor eating &amp; drinking starts today 🙌We’ll take all three courses, sides &amp; extra bread, thanks. 
@ your favourite +1 below 
#lockdowneasing #may17th #lockdown2021 #indoordining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10914811"/>
                  </a:ext>
                </a:extLst>
              </a:tr>
            </a:tbl>
          </a:graphicData>
        </a:graphic>
      </p:graphicFrame>
      <p:sp>
        <p:nvSpPr>
          <p:cNvPr id="4" name="Text Placeholder 3">
            <a:extLst>
              <a:ext uri="{FF2B5EF4-FFF2-40B4-BE49-F238E27FC236}">
                <a16:creationId xmlns:a16="http://schemas.microsoft.com/office/drawing/2014/main" id="{60A505A8-1ECC-4FC1-AB8A-0CEE3D884F46}"/>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26649005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68EF31-CEAF-4DC8-BB86-43EF59B9ED7B}"/>
              </a:ext>
            </a:extLst>
          </p:cNvPr>
          <p:cNvSpPr>
            <a:spLocks noGrp="1"/>
          </p:cNvSpPr>
          <p:nvPr>
            <p:ph type="title"/>
          </p:nvPr>
        </p:nvSpPr>
        <p:spPr/>
        <p:txBody>
          <a:bodyPr/>
          <a:lstStyle/>
          <a:p>
            <a:r>
              <a:rPr lang="en-US"/>
              <a:t>Instagram Posts Table | SIMPLE - 8 of 26</a:t>
            </a:r>
          </a:p>
        </p:txBody>
      </p:sp>
      <p:graphicFrame>
        <p:nvGraphicFramePr>
          <p:cNvPr id="5" name="Table Placeholder 4">
            <a:extLst>
              <a:ext uri="{FF2B5EF4-FFF2-40B4-BE49-F238E27FC236}">
                <a16:creationId xmlns:a16="http://schemas.microsoft.com/office/drawing/2014/main" id="{39C6F8E8-7C47-4C55-AE28-20572A284EE8}"/>
              </a:ext>
            </a:extLst>
          </p:cNvPr>
          <p:cNvGraphicFramePr>
            <a:graphicFrameLocks noGrp="1"/>
          </p:cNvGraphicFramePr>
          <p:nvPr>
            <p:ph type="tbl" sz="quarter" idx="13"/>
            <p:extLst>
              <p:ext uri="{D42A27DB-BD31-4B8C-83A1-F6EECF244321}">
                <p14:modId xmlns:p14="http://schemas.microsoft.com/office/powerpoint/2010/main" val="2840705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47106552"/>
                    </a:ext>
                  </a:extLst>
                </a:gridCol>
                <a:gridCol w="1399032">
                  <a:extLst>
                    <a:ext uri="{9D8B030D-6E8A-4147-A177-3AD203B41FA5}">
                      <a16:colId xmlns:a16="http://schemas.microsoft.com/office/drawing/2014/main" val="276842095"/>
                    </a:ext>
                  </a:extLst>
                </a:gridCol>
                <a:gridCol w="493776">
                  <a:extLst>
                    <a:ext uri="{9D8B030D-6E8A-4147-A177-3AD203B41FA5}">
                      <a16:colId xmlns:a16="http://schemas.microsoft.com/office/drawing/2014/main" val="2725520099"/>
                    </a:ext>
                  </a:extLst>
                </a:gridCol>
                <a:gridCol w="493776">
                  <a:extLst>
                    <a:ext uri="{9D8B030D-6E8A-4147-A177-3AD203B41FA5}">
                      <a16:colId xmlns:a16="http://schemas.microsoft.com/office/drawing/2014/main" val="630191766"/>
                    </a:ext>
                  </a:extLst>
                </a:gridCol>
                <a:gridCol w="493776">
                  <a:extLst>
                    <a:ext uri="{9D8B030D-6E8A-4147-A177-3AD203B41FA5}">
                      <a16:colId xmlns:a16="http://schemas.microsoft.com/office/drawing/2014/main" val="2385141407"/>
                    </a:ext>
                  </a:extLst>
                </a:gridCol>
                <a:gridCol w="493776">
                  <a:extLst>
                    <a:ext uri="{9D8B030D-6E8A-4147-A177-3AD203B41FA5}">
                      <a16:colId xmlns:a16="http://schemas.microsoft.com/office/drawing/2014/main" val="1409911995"/>
                    </a:ext>
                  </a:extLst>
                </a:gridCol>
                <a:gridCol w="493776">
                  <a:extLst>
                    <a:ext uri="{9D8B030D-6E8A-4147-A177-3AD203B41FA5}">
                      <a16:colId xmlns:a16="http://schemas.microsoft.com/office/drawing/2014/main" val="1329435280"/>
                    </a:ext>
                  </a:extLst>
                </a:gridCol>
                <a:gridCol w="493776">
                  <a:extLst>
                    <a:ext uri="{9D8B030D-6E8A-4147-A177-3AD203B41FA5}">
                      <a16:colId xmlns:a16="http://schemas.microsoft.com/office/drawing/2014/main" val="3645441422"/>
                    </a:ext>
                  </a:extLst>
                </a:gridCol>
                <a:gridCol w="493776">
                  <a:extLst>
                    <a:ext uri="{9D8B030D-6E8A-4147-A177-3AD203B41FA5}">
                      <a16:colId xmlns:a16="http://schemas.microsoft.com/office/drawing/2014/main" val="1001116358"/>
                    </a:ext>
                  </a:extLst>
                </a:gridCol>
                <a:gridCol w="493776">
                  <a:extLst>
                    <a:ext uri="{9D8B030D-6E8A-4147-A177-3AD203B41FA5}">
                      <a16:colId xmlns:a16="http://schemas.microsoft.com/office/drawing/2014/main" val="4026381360"/>
                    </a:ext>
                  </a:extLst>
                </a:gridCol>
                <a:gridCol w="493776">
                  <a:extLst>
                    <a:ext uri="{9D8B030D-6E8A-4147-A177-3AD203B41FA5}">
                      <a16:colId xmlns:a16="http://schemas.microsoft.com/office/drawing/2014/main" val="214112349"/>
                    </a:ext>
                  </a:extLst>
                </a:gridCol>
                <a:gridCol w="493776">
                  <a:extLst>
                    <a:ext uri="{9D8B030D-6E8A-4147-A177-3AD203B41FA5}">
                      <a16:colId xmlns:a16="http://schemas.microsoft.com/office/drawing/2014/main" val="3143791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025256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- 2021-05-16 20:11:20</a:t>
                      </a:r>
                      <a:r>
                        <a:rPr kumimoji="0" lang="en-US" sz="1000" b="0" i="0" u="none" strike="noStrike" kern="1200" cap="none" spc="0" normalizeH="0" baseline="0" noProof="0">
                          <a:ln>
                            <a:noFill/>
                          </a:ln>
                          <a:solidFill>
                            <a:prstClr val="black"/>
                          </a:solidFill>
                          <a:effectLst/>
                          <a:uLnTx/>
                          <a:uFillTx/>
                          <a:latin typeface="+mn-lt"/>
                          <a:ea typeface="+mn-ea"/>
                          <a:cs typeface="+mn-cs"/>
                        </a:rPr>
                        <a:t>
 Hello hydration 💧 When it comes to keeping skin plump and moisturised, a healthy skin barrier is essential. 
Enter our Moisturising Facial Wash: developed with Pro Amino Acids, it helps to replenish your skin’s natural building blocks to maintain its hydration, resilience and overall health of the outermost layers. Skin feeling dry? The the 100% soap-free formulation washes away impurities but won’t strip away any goodness. 
Who’s in? 
#simpleskin #simpleskincare #facewash #cleaningroutine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68215424"/>
                  </a:ext>
                </a:extLst>
              </a:tr>
            </a:tbl>
          </a:graphicData>
        </a:graphic>
      </p:graphicFrame>
      <p:sp>
        <p:nvSpPr>
          <p:cNvPr id="4" name="Text Placeholder 3">
            <a:extLst>
              <a:ext uri="{FF2B5EF4-FFF2-40B4-BE49-F238E27FC236}">
                <a16:creationId xmlns:a16="http://schemas.microsoft.com/office/drawing/2014/main" id="{9FA14F24-0900-4F85-8BE6-3309B2A4F97B}"/>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609349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1AFA82-03C1-4780-A697-D7EDF1DF40BA}"/>
              </a:ext>
            </a:extLst>
          </p:cNvPr>
          <p:cNvSpPr>
            <a:spLocks noGrp="1"/>
          </p:cNvSpPr>
          <p:nvPr>
            <p:ph type="title"/>
          </p:nvPr>
        </p:nvSpPr>
        <p:spPr/>
        <p:txBody>
          <a:bodyPr/>
          <a:lstStyle/>
          <a:p>
            <a:r>
              <a:rPr lang="en-US"/>
              <a:t>Instagram Posts Table | SIMPLE - 9 of 26</a:t>
            </a:r>
          </a:p>
        </p:txBody>
      </p:sp>
      <p:graphicFrame>
        <p:nvGraphicFramePr>
          <p:cNvPr id="5" name="Table Placeholder 4">
            <a:extLst>
              <a:ext uri="{FF2B5EF4-FFF2-40B4-BE49-F238E27FC236}">
                <a16:creationId xmlns:a16="http://schemas.microsoft.com/office/drawing/2014/main" id="{E650351C-F53D-45DC-9060-6EB7FC862EB0}"/>
              </a:ext>
            </a:extLst>
          </p:cNvPr>
          <p:cNvGraphicFramePr>
            <a:graphicFrameLocks noGrp="1"/>
          </p:cNvGraphicFramePr>
          <p:nvPr>
            <p:ph type="tbl" sz="quarter" idx="13"/>
            <p:extLst>
              <p:ext uri="{D42A27DB-BD31-4B8C-83A1-F6EECF244321}">
                <p14:modId xmlns:p14="http://schemas.microsoft.com/office/powerpoint/2010/main" val="2280666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02240471"/>
                    </a:ext>
                  </a:extLst>
                </a:gridCol>
                <a:gridCol w="1399032">
                  <a:extLst>
                    <a:ext uri="{9D8B030D-6E8A-4147-A177-3AD203B41FA5}">
                      <a16:colId xmlns:a16="http://schemas.microsoft.com/office/drawing/2014/main" val="2752475874"/>
                    </a:ext>
                  </a:extLst>
                </a:gridCol>
                <a:gridCol w="493776">
                  <a:extLst>
                    <a:ext uri="{9D8B030D-6E8A-4147-A177-3AD203B41FA5}">
                      <a16:colId xmlns:a16="http://schemas.microsoft.com/office/drawing/2014/main" val="2731864071"/>
                    </a:ext>
                  </a:extLst>
                </a:gridCol>
                <a:gridCol w="493776">
                  <a:extLst>
                    <a:ext uri="{9D8B030D-6E8A-4147-A177-3AD203B41FA5}">
                      <a16:colId xmlns:a16="http://schemas.microsoft.com/office/drawing/2014/main" val="2224555144"/>
                    </a:ext>
                  </a:extLst>
                </a:gridCol>
                <a:gridCol w="493776">
                  <a:extLst>
                    <a:ext uri="{9D8B030D-6E8A-4147-A177-3AD203B41FA5}">
                      <a16:colId xmlns:a16="http://schemas.microsoft.com/office/drawing/2014/main" val="2015884275"/>
                    </a:ext>
                  </a:extLst>
                </a:gridCol>
                <a:gridCol w="493776">
                  <a:extLst>
                    <a:ext uri="{9D8B030D-6E8A-4147-A177-3AD203B41FA5}">
                      <a16:colId xmlns:a16="http://schemas.microsoft.com/office/drawing/2014/main" val="578607632"/>
                    </a:ext>
                  </a:extLst>
                </a:gridCol>
                <a:gridCol w="493776">
                  <a:extLst>
                    <a:ext uri="{9D8B030D-6E8A-4147-A177-3AD203B41FA5}">
                      <a16:colId xmlns:a16="http://schemas.microsoft.com/office/drawing/2014/main" val="21798604"/>
                    </a:ext>
                  </a:extLst>
                </a:gridCol>
                <a:gridCol w="493776">
                  <a:extLst>
                    <a:ext uri="{9D8B030D-6E8A-4147-A177-3AD203B41FA5}">
                      <a16:colId xmlns:a16="http://schemas.microsoft.com/office/drawing/2014/main" val="327438235"/>
                    </a:ext>
                  </a:extLst>
                </a:gridCol>
                <a:gridCol w="493776">
                  <a:extLst>
                    <a:ext uri="{9D8B030D-6E8A-4147-A177-3AD203B41FA5}">
                      <a16:colId xmlns:a16="http://schemas.microsoft.com/office/drawing/2014/main" val="2225388276"/>
                    </a:ext>
                  </a:extLst>
                </a:gridCol>
                <a:gridCol w="493776">
                  <a:extLst>
                    <a:ext uri="{9D8B030D-6E8A-4147-A177-3AD203B41FA5}">
                      <a16:colId xmlns:a16="http://schemas.microsoft.com/office/drawing/2014/main" val="3724887209"/>
                    </a:ext>
                  </a:extLst>
                </a:gridCol>
                <a:gridCol w="493776">
                  <a:extLst>
                    <a:ext uri="{9D8B030D-6E8A-4147-A177-3AD203B41FA5}">
                      <a16:colId xmlns:a16="http://schemas.microsoft.com/office/drawing/2014/main" val="1977055555"/>
                    </a:ext>
                  </a:extLst>
                </a:gridCol>
                <a:gridCol w="493776">
                  <a:extLst>
                    <a:ext uri="{9D8B030D-6E8A-4147-A177-3AD203B41FA5}">
                      <a16:colId xmlns:a16="http://schemas.microsoft.com/office/drawing/2014/main" val="1393033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875907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- 2021-05-14 19:11:10</a:t>
                      </a:r>
                      <a:r>
                        <a:rPr kumimoji="0" lang="en-US" sz="1000" b="0" i="0" u="none" strike="noStrike" kern="1200" cap="none" spc="0" normalizeH="0" baseline="0" noProof="0">
                          <a:ln>
                            <a:noFill/>
                          </a:ln>
                          <a:solidFill>
                            <a:prstClr val="black"/>
                          </a:solidFill>
                          <a:effectLst/>
                          <a:uLnTx/>
                          <a:uFillTx/>
                          <a:latin typeface="+mn-lt"/>
                          <a:ea typeface="+mn-ea"/>
                          <a:cs typeface="+mn-cs"/>
                        </a:rPr>
                        <a:t>
 The best side kick @letthatserumsinkin could ask for: our Protecting Light Moisturiser – here to nourish &amp; protect so you can glow hard with that smize. 😎(Extra points for the best username out there, too 👏)
Ready to reboot your skin? 🙋
#simpleskincare #simpleskin #hydratingmoisturiser #nourishingskincare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3677757"/>
                  </a:ext>
                </a:extLst>
              </a:tr>
            </a:tbl>
          </a:graphicData>
        </a:graphic>
      </p:graphicFrame>
      <p:sp>
        <p:nvSpPr>
          <p:cNvPr id="4" name="Text Placeholder 3">
            <a:extLst>
              <a:ext uri="{FF2B5EF4-FFF2-40B4-BE49-F238E27FC236}">
                <a16:creationId xmlns:a16="http://schemas.microsoft.com/office/drawing/2014/main" id="{8F71CE83-FC1A-4ADF-9D56-3D2240A3C362}"/>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39704776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D3B53F-E531-4D4E-AF1C-60FC3F6C698C}"/>
              </a:ext>
            </a:extLst>
          </p:cNvPr>
          <p:cNvSpPr>
            <a:spLocks noGrp="1"/>
          </p:cNvSpPr>
          <p:nvPr>
            <p:ph type="title"/>
          </p:nvPr>
        </p:nvSpPr>
        <p:spPr/>
        <p:txBody>
          <a:bodyPr/>
          <a:lstStyle/>
          <a:p>
            <a:r>
              <a:rPr lang="en-US"/>
              <a:t>Instagram Posts Table | SIMPLE - 10 of 26</a:t>
            </a:r>
          </a:p>
        </p:txBody>
      </p:sp>
      <p:graphicFrame>
        <p:nvGraphicFramePr>
          <p:cNvPr id="5" name="Table Placeholder 4">
            <a:extLst>
              <a:ext uri="{FF2B5EF4-FFF2-40B4-BE49-F238E27FC236}">
                <a16:creationId xmlns:a16="http://schemas.microsoft.com/office/drawing/2014/main" id="{9BF4363A-8E5B-43A5-8D33-B2BB38D1E32E}"/>
              </a:ext>
            </a:extLst>
          </p:cNvPr>
          <p:cNvGraphicFramePr>
            <a:graphicFrameLocks noGrp="1"/>
          </p:cNvGraphicFramePr>
          <p:nvPr>
            <p:ph type="tbl" sz="quarter" idx="13"/>
            <p:extLst>
              <p:ext uri="{D42A27DB-BD31-4B8C-83A1-F6EECF244321}">
                <p14:modId xmlns:p14="http://schemas.microsoft.com/office/powerpoint/2010/main" val="2963029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65840849"/>
                    </a:ext>
                  </a:extLst>
                </a:gridCol>
                <a:gridCol w="1399032">
                  <a:extLst>
                    <a:ext uri="{9D8B030D-6E8A-4147-A177-3AD203B41FA5}">
                      <a16:colId xmlns:a16="http://schemas.microsoft.com/office/drawing/2014/main" val="3931351991"/>
                    </a:ext>
                  </a:extLst>
                </a:gridCol>
                <a:gridCol w="493776">
                  <a:extLst>
                    <a:ext uri="{9D8B030D-6E8A-4147-A177-3AD203B41FA5}">
                      <a16:colId xmlns:a16="http://schemas.microsoft.com/office/drawing/2014/main" val="88275620"/>
                    </a:ext>
                  </a:extLst>
                </a:gridCol>
                <a:gridCol w="493776">
                  <a:extLst>
                    <a:ext uri="{9D8B030D-6E8A-4147-A177-3AD203B41FA5}">
                      <a16:colId xmlns:a16="http://schemas.microsoft.com/office/drawing/2014/main" val="3387370880"/>
                    </a:ext>
                  </a:extLst>
                </a:gridCol>
                <a:gridCol w="493776">
                  <a:extLst>
                    <a:ext uri="{9D8B030D-6E8A-4147-A177-3AD203B41FA5}">
                      <a16:colId xmlns:a16="http://schemas.microsoft.com/office/drawing/2014/main" val="3835760773"/>
                    </a:ext>
                  </a:extLst>
                </a:gridCol>
                <a:gridCol w="493776">
                  <a:extLst>
                    <a:ext uri="{9D8B030D-6E8A-4147-A177-3AD203B41FA5}">
                      <a16:colId xmlns:a16="http://schemas.microsoft.com/office/drawing/2014/main" val="1503621112"/>
                    </a:ext>
                  </a:extLst>
                </a:gridCol>
                <a:gridCol w="493776">
                  <a:extLst>
                    <a:ext uri="{9D8B030D-6E8A-4147-A177-3AD203B41FA5}">
                      <a16:colId xmlns:a16="http://schemas.microsoft.com/office/drawing/2014/main" val="684326480"/>
                    </a:ext>
                  </a:extLst>
                </a:gridCol>
                <a:gridCol w="493776">
                  <a:extLst>
                    <a:ext uri="{9D8B030D-6E8A-4147-A177-3AD203B41FA5}">
                      <a16:colId xmlns:a16="http://schemas.microsoft.com/office/drawing/2014/main" val="952906166"/>
                    </a:ext>
                  </a:extLst>
                </a:gridCol>
                <a:gridCol w="493776">
                  <a:extLst>
                    <a:ext uri="{9D8B030D-6E8A-4147-A177-3AD203B41FA5}">
                      <a16:colId xmlns:a16="http://schemas.microsoft.com/office/drawing/2014/main" val="1549313072"/>
                    </a:ext>
                  </a:extLst>
                </a:gridCol>
                <a:gridCol w="493776">
                  <a:extLst>
                    <a:ext uri="{9D8B030D-6E8A-4147-A177-3AD203B41FA5}">
                      <a16:colId xmlns:a16="http://schemas.microsoft.com/office/drawing/2014/main" val="3479447516"/>
                    </a:ext>
                  </a:extLst>
                </a:gridCol>
                <a:gridCol w="493776">
                  <a:extLst>
                    <a:ext uri="{9D8B030D-6E8A-4147-A177-3AD203B41FA5}">
                      <a16:colId xmlns:a16="http://schemas.microsoft.com/office/drawing/2014/main" val="2270156990"/>
                    </a:ext>
                  </a:extLst>
                </a:gridCol>
                <a:gridCol w="493776">
                  <a:extLst>
                    <a:ext uri="{9D8B030D-6E8A-4147-A177-3AD203B41FA5}">
                      <a16:colId xmlns:a16="http://schemas.microsoft.com/office/drawing/2014/main" val="10950937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9339993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- 2021-05-09 13:15:09</a:t>
                      </a:r>
                      <a:r>
                        <a:rPr kumimoji="0" lang="en-US" sz="1000" b="0" i="0" u="none" strike="noStrike" kern="1200" cap="none" spc="0" normalizeH="0" baseline="0" noProof="0">
                          <a:ln>
                            <a:noFill/>
                          </a:ln>
                          <a:solidFill>
                            <a:prstClr val="black"/>
                          </a:solidFill>
                          <a:effectLst/>
                          <a:uLnTx/>
                          <a:uFillTx/>
                          <a:latin typeface="+mn-lt"/>
                          <a:ea typeface="+mn-ea"/>
                          <a:cs typeface="+mn-cs"/>
                        </a:rPr>
                        <a:t>
 Happy Mother’s Day! 💐
Before and after pregnancy, your hormones fluctuate. You may notice some skin changes – things like oiliness, acne and dryness are all quite common. The good news? We’ve got some skincare switch-ups and self-care suggestions to help. 
Have you noticed skin changes during or after pregnancy? Share with the group...
#simpleskincare #simpleskin #sensitiveskintalks #pregnancy #pregnancyskin #mothersday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16:25:40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591340167"/>
                  </a:ext>
                </a:extLst>
              </a:tr>
            </a:tbl>
          </a:graphicData>
        </a:graphic>
      </p:graphicFrame>
      <p:sp>
        <p:nvSpPr>
          <p:cNvPr id="4" name="Text Placeholder 3">
            <a:extLst>
              <a:ext uri="{FF2B5EF4-FFF2-40B4-BE49-F238E27FC236}">
                <a16:creationId xmlns:a16="http://schemas.microsoft.com/office/drawing/2014/main" id="{9AB2EB19-5CE6-4499-9E51-A780819C3D05}"/>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21653179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EC935-1E06-4504-A799-5768F69DCCDC}"/>
              </a:ext>
            </a:extLst>
          </p:cNvPr>
          <p:cNvSpPr>
            <a:spLocks noGrp="1"/>
          </p:cNvSpPr>
          <p:nvPr>
            <p:ph type="title"/>
          </p:nvPr>
        </p:nvSpPr>
        <p:spPr/>
        <p:txBody>
          <a:bodyPr/>
          <a:lstStyle/>
          <a:p>
            <a:r>
              <a:rPr lang="en-US"/>
              <a:t>Instagram Posts Table | SIMPLE - 11 of 26</a:t>
            </a:r>
          </a:p>
        </p:txBody>
      </p:sp>
      <p:graphicFrame>
        <p:nvGraphicFramePr>
          <p:cNvPr id="5" name="Table Placeholder 4">
            <a:extLst>
              <a:ext uri="{FF2B5EF4-FFF2-40B4-BE49-F238E27FC236}">
                <a16:creationId xmlns:a16="http://schemas.microsoft.com/office/drawing/2014/main" id="{9DF8D12C-6482-4C37-91BE-0E998A4F3280}"/>
              </a:ext>
            </a:extLst>
          </p:cNvPr>
          <p:cNvGraphicFramePr>
            <a:graphicFrameLocks noGrp="1"/>
          </p:cNvGraphicFramePr>
          <p:nvPr>
            <p:ph type="tbl" sz="quarter" idx="13"/>
            <p:extLst>
              <p:ext uri="{D42A27DB-BD31-4B8C-83A1-F6EECF244321}">
                <p14:modId xmlns:p14="http://schemas.microsoft.com/office/powerpoint/2010/main" val="27835717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407763464"/>
                    </a:ext>
                  </a:extLst>
                </a:gridCol>
                <a:gridCol w="1399032">
                  <a:extLst>
                    <a:ext uri="{9D8B030D-6E8A-4147-A177-3AD203B41FA5}">
                      <a16:colId xmlns:a16="http://schemas.microsoft.com/office/drawing/2014/main" val="3461621118"/>
                    </a:ext>
                  </a:extLst>
                </a:gridCol>
                <a:gridCol w="493776">
                  <a:extLst>
                    <a:ext uri="{9D8B030D-6E8A-4147-A177-3AD203B41FA5}">
                      <a16:colId xmlns:a16="http://schemas.microsoft.com/office/drawing/2014/main" val="2326512899"/>
                    </a:ext>
                  </a:extLst>
                </a:gridCol>
                <a:gridCol w="493776">
                  <a:extLst>
                    <a:ext uri="{9D8B030D-6E8A-4147-A177-3AD203B41FA5}">
                      <a16:colId xmlns:a16="http://schemas.microsoft.com/office/drawing/2014/main" val="2631277636"/>
                    </a:ext>
                  </a:extLst>
                </a:gridCol>
                <a:gridCol w="493776">
                  <a:extLst>
                    <a:ext uri="{9D8B030D-6E8A-4147-A177-3AD203B41FA5}">
                      <a16:colId xmlns:a16="http://schemas.microsoft.com/office/drawing/2014/main" val="2051535155"/>
                    </a:ext>
                  </a:extLst>
                </a:gridCol>
                <a:gridCol w="493776">
                  <a:extLst>
                    <a:ext uri="{9D8B030D-6E8A-4147-A177-3AD203B41FA5}">
                      <a16:colId xmlns:a16="http://schemas.microsoft.com/office/drawing/2014/main" val="2812501865"/>
                    </a:ext>
                  </a:extLst>
                </a:gridCol>
                <a:gridCol w="493776">
                  <a:extLst>
                    <a:ext uri="{9D8B030D-6E8A-4147-A177-3AD203B41FA5}">
                      <a16:colId xmlns:a16="http://schemas.microsoft.com/office/drawing/2014/main" val="160917155"/>
                    </a:ext>
                  </a:extLst>
                </a:gridCol>
                <a:gridCol w="493776">
                  <a:extLst>
                    <a:ext uri="{9D8B030D-6E8A-4147-A177-3AD203B41FA5}">
                      <a16:colId xmlns:a16="http://schemas.microsoft.com/office/drawing/2014/main" val="254763010"/>
                    </a:ext>
                  </a:extLst>
                </a:gridCol>
                <a:gridCol w="493776">
                  <a:extLst>
                    <a:ext uri="{9D8B030D-6E8A-4147-A177-3AD203B41FA5}">
                      <a16:colId xmlns:a16="http://schemas.microsoft.com/office/drawing/2014/main" val="1337133063"/>
                    </a:ext>
                  </a:extLst>
                </a:gridCol>
                <a:gridCol w="493776">
                  <a:extLst>
                    <a:ext uri="{9D8B030D-6E8A-4147-A177-3AD203B41FA5}">
                      <a16:colId xmlns:a16="http://schemas.microsoft.com/office/drawing/2014/main" val="2753931255"/>
                    </a:ext>
                  </a:extLst>
                </a:gridCol>
                <a:gridCol w="493776">
                  <a:extLst>
                    <a:ext uri="{9D8B030D-6E8A-4147-A177-3AD203B41FA5}">
                      <a16:colId xmlns:a16="http://schemas.microsoft.com/office/drawing/2014/main" val="3217945823"/>
                    </a:ext>
                  </a:extLst>
                </a:gridCol>
                <a:gridCol w="493776">
                  <a:extLst>
                    <a:ext uri="{9D8B030D-6E8A-4147-A177-3AD203B41FA5}">
                      <a16:colId xmlns:a16="http://schemas.microsoft.com/office/drawing/2014/main" val="24823728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399546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- 2021-05-08 17:59:59</a:t>
                      </a:r>
                      <a:r>
                        <a:rPr kumimoji="0" lang="en-US" sz="1000" b="0" i="0" u="none" strike="noStrike" kern="1200" cap="none" spc="0" normalizeH="0" baseline="0" noProof="0">
                          <a:ln>
                            <a:noFill/>
                          </a:ln>
                          <a:solidFill>
                            <a:prstClr val="black"/>
                          </a:solidFill>
                          <a:effectLst/>
                          <a:uLnTx/>
                          <a:uFillTx/>
                          <a:latin typeface="+mn-lt"/>
                          <a:ea typeface="+mn-ea"/>
                          <a:cs typeface="+mn-cs"/>
                        </a:rPr>
                        <a:t>
 Are you still watching 👀?
We love our box sets, scrolling, video calls and messages, but prolonged exposure to blue light plays havoc with our eyes, often leading to fatigue, dryness and puffiness. Our quick fix? Simple Eye Gels. Did you know you can also use them all over the face – anywhere your skin needs a digital detox. 
📸@rebeccaspencer_photography
#wideawake #bluelight #eyes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72316146"/>
                  </a:ext>
                </a:extLst>
              </a:tr>
            </a:tbl>
          </a:graphicData>
        </a:graphic>
      </p:graphicFrame>
      <p:sp>
        <p:nvSpPr>
          <p:cNvPr id="4" name="Text Placeholder 3">
            <a:extLst>
              <a:ext uri="{FF2B5EF4-FFF2-40B4-BE49-F238E27FC236}">
                <a16:creationId xmlns:a16="http://schemas.microsoft.com/office/drawing/2014/main" id="{32F5DDBD-BEAB-4441-85A8-8AE423CCCCC1}"/>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6642047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5EB427-FA8E-4984-8ED9-1F57CD46E9F3}"/>
              </a:ext>
            </a:extLst>
          </p:cNvPr>
          <p:cNvSpPr>
            <a:spLocks noGrp="1"/>
          </p:cNvSpPr>
          <p:nvPr>
            <p:ph type="title"/>
          </p:nvPr>
        </p:nvSpPr>
        <p:spPr/>
        <p:txBody>
          <a:bodyPr/>
          <a:lstStyle/>
          <a:p>
            <a:r>
              <a:rPr lang="en-US"/>
              <a:t>Instagram Posts Table | SIMPLE - 12 of 26</a:t>
            </a:r>
          </a:p>
        </p:txBody>
      </p:sp>
      <p:graphicFrame>
        <p:nvGraphicFramePr>
          <p:cNvPr id="5" name="Table Placeholder 4">
            <a:extLst>
              <a:ext uri="{FF2B5EF4-FFF2-40B4-BE49-F238E27FC236}">
                <a16:creationId xmlns:a16="http://schemas.microsoft.com/office/drawing/2014/main" id="{4B7258BD-4C9C-421C-A206-14665385491C}"/>
              </a:ext>
            </a:extLst>
          </p:cNvPr>
          <p:cNvGraphicFramePr>
            <a:graphicFrameLocks noGrp="1"/>
          </p:cNvGraphicFramePr>
          <p:nvPr>
            <p:ph type="tbl" sz="quarter" idx="13"/>
            <p:extLst>
              <p:ext uri="{D42A27DB-BD31-4B8C-83A1-F6EECF244321}">
                <p14:modId xmlns:p14="http://schemas.microsoft.com/office/powerpoint/2010/main" val="36116789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01932942"/>
                    </a:ext>
                  </a:extLst>
                </a:gridCol>
                <a:gridCol w="1399032">
                  <a:extLst>
                    <a:ext uri="{9D8B030D-6E8A-4147-A177-3AD203B41FA5}">
                      <a16:colId xmlns:a16="http://schemas.microsoft.com/office/drawing/2014/main" val="3801965811"/>
                    </a:ext>
                  </a:extLst>
                </a:gridCol>
                <a:gridCol w="493776">
                  <a:extLst>
                    <a:ext uri="{9D8B030D-6E8A-4147-A177-3AD203B41FA5}">
                      <a16:colId xmlns:a16="http://schemas.microsoft.com/office/drawing/2014/main" val="1183039091"/>
                    </a:ext>
                  </a:extLst>
                </a:gridCol>
                <a:gridCol w="493776">
                  <a:extLst>
                    <a:ext uri="{9D8B030D-6E8A-4147-A177-3AD203B41FA5}">
                      <a16:colId xmlns:a16="http://schemas.microsoft.com/office/drawing/2014/main" val="3871156690"/>
                    </a:ext>
                  </a:extLst>
                </a:gridCol>
                <a:gridCol w="493776">
                  <a:extLst>
                    <a:ext uri="{9D8B030D-6E8A-4147-A177-3AD203B41FA5}">
                      <a16:colId xmlns:a16="http://schemas.microsoft.com/office/drawing/2014/main" val="1852882475"/>
                    </a:ext>
                  </a:extLst>
                </a:gridCol>
                <a:gridCol w="493776">
                  <a:extLst>
                    <a:ext uri="{9D8B030D-6E8A-4147-A177-3AD203B41FA5}">
                      <a16:colId xmlns:a16="http://schemas.microsoft.com/office/drawing/2014/main" val="2287446500"/>
                    </a:ext>
                  </a:extLst>
                </a:gridCol>
                <a:gridCol w="493776">
                  <a:extLst>
                    <a:ext uri="{9D8B030D-6E8A-4147-A177-3AD203B41FA5}">
                      <a16:colId xmlns:a16="http://schemas.microsoft.com/office/drawing/2014/main" val="3224367973"/>
                    </a:ext>
                  </a:extLst>
                </a:gridCol>
                <a:gridCol w="493776">
                  <a:extLst>
                    <a:ext uri="{9D8B030D-6E8A-4147-A177-3AD203B41FA5}">
                      <a16:colId xmlns:a16="http://schemas.microsoft.com/office/drawing/2014/main" val="2695065266"/>
                    </a:ext>
                  </a:extLst>
                </a:gridCol>
                <a:gridCol w="493776">
                  <a:extLst>
                    <a:ext uri="{9D8B030D-6E8A-4147-A177-3AD203B41FA5}">
                      <a16:colId xmlns:a16="http://schemas.microsoft.com/office/drawing/2014/main" val="3920932790"/>
                    </a:ext>
                  </a:extLst>
                </a:gridCol>
                <a:gridCol w="493776">
                  <a:extLst>
                    <a:ext uri="{9D8B030D-6E8A-4147-A177-3AD203B41FA5}">
                      <a16:colId xmlns:a16="http://schemas.microsoft.com/office/drawing/2014/main" val="3518900974"/>
                    </a:ext>
                  </a:extLst>
                </a:gridCol>
                <a:gridCol w="493776">
                  <a:extLst>
                    <a:ext uri="{9D8B030D-6E8A-4147-A177-3AD203B41FA5}">
                      <a16:colId xmlns:a16="http://schemas.microsoft.com/office/drawing/2014/main" val="2475340768"/>
                    </a:ext>
                  </a:extLst>
                </a:gridCol>
                <a:gridCol w="493776">
                  <a:extLst>
                    <a:ext uri="{9D8B030D-6E8A-4147-A177-3AD203B41FA5}">
                      <a16:colId xmlns:a16="http://schemas.microsoft.com/office/drawing/2014/main" val="4655799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961522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- 2021-05-05 19:12:08</a:t>
                      </a:r>
                      <a:r>
                        <a:rPr kumimoji="0" lang="en-US" sz="1000" b="0" i="0" u="none" strike="noStrike" kern="1200" cap="none" spc="0" normalizeH="0" baseline="0" noProof="0">
                          <a:ln>
                            <a:noFill/>
                          </a:ln>
                          <a:solidFill>
                            <a:prstClr val="black"/>
                          </a:solidFill>
                          <a:effectLst/>
                          <a:uLnTx/>
                          <a:uFillTx/>
                          <a:latin typeface="+mn-lt"/>
                          <a:ea typeface="+mn-ea"/>
                          <a:cs typeface="+mn-cs"/>
                        </a:rPr>
                        <a:t>
 Want seriously clean skin, minus the dryness? We've got you... in fact, our new +ANTI BAC Cleansing Wash is so gentle, you can use it on your face as well as your hands (yes, even on #WorldHandHygieneDay). 
Instead of drying alcohol, it’s powered by CTAC, a new antibacterial miracle molecule that washes away 99% of bacteria without any harshness. How? When attached to the bacteria it pokes holes in bacteria’s outer layer, breaking it down and deactivating it. And, it’s suitable for even the most sensitive skin. 
Who’s trying this hack?
#simpleskincare #simpleskin #handwash #facewash #hydration #alcoholfree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7054</a:t>
                      </a:r>
                    </a:p>
                  </a:txBody>
                  <a:tcPr/>
                </a:tc>
                <a:extLst>
                  <a:ext uri="{0D108BD9-81ED-4DB2-BD59-A6C34878D82A}">
                    <a16:rowId xmlns:a16="http://schemas.microsoft.com/office/drawing/2014/main" val="197009361"/>
                  </a:ext>
                </a:extLst>
              </a:tr>
            </a:tbl>
          </a:graphicData>
        </a:graphic>
      </p:graphicFrame>
      <p:sp>
        <p:nvSpPr>
          <p:cNvPr id="4" name="Text Placeholder 3">
            <a:extLst>
              <a:ext uri="{FF2B5EF4-FFF2-40B4-BE49-F238E27FC236}">
                <a16:creationId xmlns:a16="http://schemas.microsoft.com/office/drawing/2014/main" id="{A72E9C8D-07C7-4D7B-BC2C-FA6B49086663}"/>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986105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CF15C-6678-4A69-AEF5-7CD9EA7E70C1}"/>
              </a:ext>
            </a:extLst>
          </p:cNvPr>
          <p:cNvSpPr>
            <a:spLocks noGrp="1"/>
          </p:cNvSpPr>
          <p:nvPr>
            <p:ph type="title"/>
          </p:nvPr>
        </p:nvSpPr>
        <p:spPr/>
        <p:txBody>
          <a:bodyPr/>
          <a:lstStyle/>
          <a:p>
            <a:r>
              <a:rPr lang="en-US"/>
              <a:t>Instagram Posts Table | SIMPLE - 13 of 26</a:t>
            </a:r>
          </a:p>
        </p:txBody>
      </p:sp>
      <p:graphicFrame>
        <p:nvGraphicFramePr>
          <p:cNvPr id="5" name="Table Placeholder 4">
            <a:extLst>
              <a:ext uri="{FF2B5EF4-FFF2-40B4-BE49-F238E27FC236}">
                <a16:creationId xmlns:a16="http://schemas.microsoft.com/office/drawing/2014/main" id="{10EE525B-D28C-4944-AC0B-6C8A8044EC0D}"/>
              </a:ext>
            </a:extLst>
          </p:cNvPr>
          <p:cNvGraphicFramePr>
            <a:graphicFrameLocks noGrp="1"/>
          </p:cNvGraphicFramePr>
          <p:nvPr>
            <p:ph type="tbl" sz="quarter" idx="13"/>
            <p:extLst>
              <p:ext uri="{D42A27DB-BD31-4B8C-83A1-F6EECF244321}">
                <p14:modId xmlns:p14="http://schemas.microsoft.com/office/powerpoint/2010/main" val="3774167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805294238"/>
                    </a:ext>
                  </a:extLst>
                </a:gridCol>
                <a:gridCol w="1399032">
                  <a:extLst>
                    <a:ext uri="{9D8B030D-6E8A-4147-A177-3AD203B41FA5}">
                      <a16:colId xmlns:a16="http://schemas.microsoft.com/office/drawing/2014/main" val="2427977539"/>
                    </a:ext>
                  </a:extLst>
                </a:gridCol>
                <a:gridCol w="493776">
                  <a:extLst>
                    <a:ext uri="{9D8B030D-6E8A-4147-A177-3AD203B41FA5}">
                      <a16:colId xmlns:a16="http://schemas.microsoft.com/office/drawing/2014/main" val="1616802693"/>
                    </a:ext>
                  </a:extLst>
                </a:gridCol>
                <a:gridCol w="493776">
                  <a:extLst>
                    <a:ext uri="{9D8B030D-6E8A-4147-A177-3AD203B41FA5}">
                      <a16:colId xmlns:a16="http://schemas.microsoft.com/office/drawing/2014/main" val="964763991"/>
                    </a:ext>
                  </a:extLst>
                </a:gridCol>
                <a:gridCol w="493776">
                  <a:extLst>
                    <a:ext uri="{9D8B030D-6E8A-4147-A177-3AD203B41FA5}">
                      <a16:colId xmlns:a16="http://schemas.microsoft.com/office/drawing/2014/main" val="1357296093"/>
                    </a:ext>
                  </a:extLst>
                </a:gridCol>
                <a:gridCol w="493776">
                  <a:extLst>
                    <a:ext uri="{9D8B030D-6E8A-4147-A177-3AD203B41FA5}">
                      <a16:colId xmlns:a16="http://schemas.microsoft.com/office/drawing/2014/main" val="3370296807"/>
                    </a:ext>
                  </a:extLst>
                </a:gridCol>
                <a:gridCol w="493776">
                  <a:extLst>
                    <a:ext uri="{9D8B030D-6E8A-4147-A177-3AD203B41FA5}">
                      <a16:colId xmlns:a16="http://schemas.microsoft.com/office/drawing/2014/main" val="1647249679"/>
                    </a:ext>
                  </a:extLst>
                </a:gridCol>
                <a:gridCol w="493776">
                  <a:extLst>
                    <a:ext uri="{9D8B030D-6E8A-4147-A177-3AD203B41FA5}">
                      <a16:colId xmlns:a16="http://schemas.microsoft.com/office/drawing/2014/main" val="1709983089"/>
                    </a:ext>
                  </a:extLst>
                </a:gridCol>
                <a:gridCol w="493776">
                  <a:extLst>
                    <a:ext uri="{9D8B030D-6E8A-4147-A177-3AD203B41FA5}">
                      <a16:colId xmlns:a16="http://schemas.microsoft.com/office/drawing/2014/main" val="3111023669"/>
                    </a:ext>
                  </a:extLst>
                </a:gridCol>
                <a:gridCol w="493776">
                  <a:extLst>
                    <a:ext uri="{9D8B030D-6E8A-4147-A177-3AD203B41FA5}">
                      <a16:colId xmlns:a16="http://schemas.microsoft.com/office/drawing/2014/main" val="744069019"/>
                    </a:ext>
                  </a:extLst>
                </a:gridCol>
                <a:gridCol w="493776">
                  <a:extLst>
                    <a:ext uri="{9D8B030D-6E8A-4147-A177-3AD203B41FA5}">
                      <a16:colId xmlns:a16="http://schemas.microsoft.com/office/drawing/2014/main" val="1387122157"/>
                    </a:ext>
                  </a:extLst>
                </a:gridCol>
                <a:gridCol w="493776">
                  <a:extLst>
                    <a:ext uri="{9D8B030D-6E8A-4147-A177-3AD203B41FA5}">
                      <a16:colId xmlns:a16="http://schemas.microsoft.com/office/drawing/2014/main" val="2817015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935640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- 2021-05-03 13:01:17</a:t>
                      </a:r>
                      <a:r>
                        <a:rPr kumimoji="0" lang="en-US" sz="1000" b="0" i="0" u="none" strike="noStrike" kern="1200" cap="none" spc="0" normalizeH="0" baseline="0" noProof="0">
                          <a:ln>
                            <a:noFill/>
                          </a:ln>
                          <a:solidFill>
                            <a:prstClr val="black"/>
                          </a:solidFill>
                          <a:effectLst/>
                          <a:uLnTx/>
                          <a:uFillTx/>
                          <a:latin typeface="+mn-lt"/>
                          <a:ea typeface="+mn-ea"/>
                          <a:cs typeface="+mn-cs"/>
                        </a:rPr>
                        <a:t>
 All dried up after a heavy weekend? Sounds like you need a refreshing boost. Good thing @ughrubia found just the ticket to plump, juicy skin with our Hydrating Booster – look at that bounce! 
Who's making space on their shelfie?
#simpleskincare #simpleskin #bankholidaymonday #weekendskincare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16804</a:t>
                      </a:r>
                    </a:p>
                  </a:txBody>
                  <a:tcPr/>
                </a:tc>
                <a:extLst>
                  <a:ext uri="{0D108BD9-81ED-4DB2-BD59-A6C34878D82A}">
                    <a16:rowId xmlns:a16="http://schemas.microsoft.com/office/drawing/2014/main" val="235765806"/>
                  </a:ext>
                </a:extLst>
              </a:tr>
            </a:tbl>
          </a:graphicData>
        </a:graphic>
      </p:graphicFrame>
      <p:sp>
        <p:nvSpPr>
          <p:cNvPr id="4" name="Text Placeholder 3">
            <a:extLst>
              <a:ext uri="{FF2B5EF4-FFF2-40B4-BE49-F238E27FC236}">
                <a16:creationId xmlns:a16="http://schemas.microsoft.com/office/drawing/2014/main" id="{9D55F752-DEC0-4486-AD2B-650A03D35E8F}"/>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247182428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BC0AB-26FF-494D-BF61-3E806109B557}"/>
              </a:ext>
            </a:extLst>
          </p:cNvPr>
          <p:cNvSpPr>
            <a:spLocks noGrp="1"/>
          </p:cNvSpPr>
          <p:nvPr>
            <p:ph type="title"/>
          </p:nvPr>
        </p:nvSpPr>
        <p:spPr/>
        <p:txBody>
          <a:bodyPr/>
          <a:lstStyle/>
          <a:p>
            <a:r>
              <a:rPr lang="en-US"/>
              <a:t>Instagram Posts Table | SIMPLE - 14 of 26</a:t>
            </a:r>
          </a:p>
        </p:txBody>
      </p:sp>
      <p:graphicFrame>
        <p:nvGraphicFramePr>
          <p:cNvPr id="5" name="Table Placeholder 4">
            <a:extLst>
              <a:ext uri="{FF2B5EF4-FFF2-40B4-BE49-F238E27FC236}">
                <a16:creationId xmlns:a16="http://schemas.microsoft.com/office/drawing/2014/main" id="{035A5D43-12BA-4B74-8EE6-3F207C676071}"/>
              </a:ext>
            </a:extLst>
          </p:cNvPr>
          <p:cNvGraphicFramePr>
            <a:graphicFrameLocks noGrp="1"/>
          </p:cNvGraphicFramePr>
          <p:nvPr>
            <p:ph type="tbl" sz="quarter" idx="13"/>
            <p:extLst>
              <p:ext uri="{D42A27DB-BD31-4B8C-83A1-F6EECF244321}">
                <p14:modId xmlns:p14="http://schemas.microsoft.com/office/powerpoint/2010/main" val="2397671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99047757"/>
                    </a:ext>
                  </a:extLst>
                </a:gridCol>
                <a:gridCol w="1399032">
                  <a:extLst>
                    <a:ext uri="{9D8B030D-6E8A-4147-A177-3AD203B41FA5}">
                      <a16:colId xmlns:a16="http://schemas.microsoft.com/office/drawing/2014/main" val="1863630592"/>
                    </a:ext>
                  </a:extLst>
                </a:gridCol>
                <a:gridCol w="493776">
                  <a:extLst>
                    <a:ext uri="{9D8B030D-6E8A-4147-A177-3AD203B41FA5}">
                      <a16:colId xmlns:a16="http://schemas.microsoft.com/office/drawing/2014/main" val="2796949164"/>
                    </a:ext>
                  </a:extLst>
                </a:gridCol>
                <a:gridCol w="493776">
                  <a:extLst>
                    <a:ext uri="{9D8B030D-6E8A-4147-A177-3AD203B41FA5}">
                      <a16:colId xmlns:a16="http://schemas.microsoft.com/office/drawing/2014/main" val="62092207"/>
                    </a:ext>
                  </a:extLst>
                </a:gridCol>
                <a:gridCol w="493776">
                  <a:extLst>
                    <a:ext uri="{9D8B030D-6E8A-4147-A177-3AD203B41FA5}">
                      <a16:colId xmlns:a16="http://schemas.microsoft.com/office/drawing/2014/main" val="3980351911"/>
                    </a:ext>
                  </a:extLst>
                </a:gridCol>
                <a:gridCol w="493776">
                  <a:extLst>
                    <a:ext uri="{9D8B030D-6E8A-4147-A177-3AD203B41FA5}">
                      <a16:colId xmlns:a16="http://schemas.microsoft.com/office/drawing/2014/main" val="4083723467"/>
                    </a:ext>
                  </a:extLst>
                </a:gridCol>
                <a:gridCol w="493776">
                  <a:extLst>
                    <a:ext uri="{9D8B030D-6E8A-4147-A177-3AD203B41FA5}">
                      <a16:colId xmlns:a16="http://schemas.microsoft.com/office/drawing/2014/main" val="654946646"/>
                    </a:ext>
                  </a:extLst>
                </a:gridCol>
                <a:gridCol w="493776">
                  <a:extLst>
                    <a:ext uri="{9D8B030D-6E8A-4147-A177-3AD203B41FA5}">
                      <a16:colId xmlns:a16="http://schemas.microsoft.com/office/drawing/2014/main" val="3300943935"/>
                    </a:ext>
                  </a:extLst>
                </a:gridCol>
                <a:gridCol w="493776">
                  <a:extLst>
                    <a:ext uri="{9D8B030D-6E8A-4147-A177-3AD203B41FA5}">
                      <a16:colId xmlns:a16="http://schemas.microsoft.com/office/drawing/2014/main" val="674540386"/>
                    </a:ext>
                  </a:extLst>
                </a:gridCol>
                <a:gridCol w="493776">
                  <a:extLst>
                    <a:ext uri="{9D8B030D-6E8A-4147-A177-3AD203B41FA5}">
                      <a16:colId xmlns:a16="http://schemas.microsoft.com/office/drawing/2014/main" val="371193772"/>
                    </a:ext>
                  </a:extLst>
                </a:gridCol>
                <a:gridCol w="493776">
                  <a:extLst>
                    <a:ext uri="{9D8B030D-6E8A-4147-A177-3AD203B41FA5}">
                      <a16:colId xmlns:a16="http://schemas.microsoft.com/office/drawing/2014/main" val="1394934899"/>
                    </a:ext>
                  </a:extLst>
                </a:gridCol>
                <a:gridCol w="493776">
                  <a:extLst>
                    <a:ext uri="{9D8B030D-6E8A-4147-A177-3AD203B41FA5}">
                      <a16:colId xmlns:a16="http://schemas.microsoft.com/office/drawing/2014/main" val="39107595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5960851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- 2021-05-02 15:25:20</a:t>
                      </a:r>
                      <a:r>
                        <a:rPr kumimoji="0" lang="en-US" sz="1000" b="0" i="0" u="none" strike="noStrike" kern="1200" cap="none" spc="0" normalizeH="0" baseline="0" noProof="0">
                          <a:ln>
                            <a:noFill/>
                          </a:ln>
                          <a:solidFill>
                            <a:prstClr val="black"/>
                          </a:solidFill>
                          <a:effectLst/>
                          <a:uLnTx/>
                          <a:uFillTx/>
                          <a:latin typeface="+mn-lt"/>
                          <a:ea typeface="+mn-ea"/>
                          <a:cs typeface="+mn-cs"/>
                        </a:rPr>
                        <a:t>
 Time to relax into #BankHolidaySunday happiness, taking the lead from @daniellepeazer with our Coconut Water Hydrating Mask. Made with nourishing 8% prebiotic &amp; probiotic ferment helping to quench thirsty skin, giving your skin 30 days of moisture in just one use.
Drop a 💚 if you’ve upped your pampering for the long weekend!
#simpleskin #simpleskincare #selfcaresunday #bankholidaymood #bankholidayweekend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21368055"/>
                  </a:ext>
                </a:extLst>
              </a:tr>
            </a:tbl>
          </a:graphicData>
        </a:graphic>
      </p:graphicFrame>
      <p:sp>
        <p:nvSpPr>
          <p:cNvPr id="4" name="Text Placeholder 3">
            <a:extLst>
              <a:ext uri="{FF2B5EF4-FFF2-40B4-BE49-F238E27FC236}">
                <a16:creationId xmlns:a16="http://schemas.microsoft.com/office/drawing/2014/main" id="{2108234E-1273-41C6-A7F9-AA53A79E569F}"/>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8756206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EC8053-557A-4DE7-AEB2-71F9567AF032}"/>
              </a:ext>
            </a:extLst>
          </p:cNvPr>
          <p:cNvSpPr>
            <a:spLocks noGrp="1"/>
          </p:cNvSpPr>
          <p:nvPr>
            <p:ph type="title"/>
          </p:nvPr>
        </p:nvSpPr>
        <p:spPr/>
        <p:txBody>
          <a:bodyPr/>
          <a:lstStyle/>
          <a:p>
            <a:r>
              <a:rPr lang="en-US"/>
              <a:t>Instagram Posts Table | SIMPLE - 15 of 26</a:t>
            </a:r>
          </a:p>
        </p:txBody>
      </p:sp>
      <p:graphicFrame>
        <p:nvGraphicFramePr>
          <p:cNvPr id="5" name="Table Placeholder 4">
            <a:extLst>
              <a:ext uri="{FF2B5EF4-FFF2-40B4-BE49-F238E27FC236}">
                <a16:creationId xmlns:a16="http://schemas.microsoft.com/office/drawing/2014/main" id="{2B05EF84-0B69-4B46-B6BC-4E386D83D18E}"/>
              </a:ext>
            </a:extLst>
          </p:cNvPr>
          <p:cNvGraphicFramePr>
            <a:graphicFrameLocks noGrp="1"/>
          </p:cNvGraphicFramePr>
          <p:nvPr>
            <p:ph type="tbl" sz="quarter" idx="13"/>
            <p:extLst>
              <p:ext uri="{D42A27DB-BD31-4B8C-83A1-F6EECF244321}">
                <p14:modId xmlns:p14="http://schemas.microsoft.com/office/powerpoint/2010/main" val="3037952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05755515"/>
                    </a:ext>
                  </a:extLst>
                </a:gridCol>
                <a:gridCol w="1399032">
                  <a:extLst>
                    <a:ext uri="{9D8B030D-6E8A-4147-A177-3AD203B41FA5}">
                      <a16:colId xmlns:a16="http://schemas.microsoft.com/office/drawing/2014/main" val="202775667"/>
                    </a:ext>
                  </a:extLst>
                </a:gridCol>
                <a:gridCol w="493776">
                  <a:extLst>
                    <a:ext uri="{9D8B030D-6E8A-4147-A177-3AD203B41FA5}">
                      <a16:colId xmlns:a16="http://schemas.microsoft.com/office/drawing/2014/main" val="527226259"/>
                    </a:ext>
                  </a:extLst>
                </a:gridCol>
                <a:gridCol w="493776">
                  <a:extLst>
                    <a:ext uri="{9D8B030D-6E8A-4147-A177-3AD203B41FA5}">
                      <a16:colId xmlns:a16="http://schemas.microsoft.com/office/drawing/2014/main" val="364279402"/>
                    </a:ext>
                  </a:extLst>
                </a:gridCol>
                <a:gridCol w="493776">
                  <a:extLst>
                    <a:ext uri="{9D8B030D-6E8A-4147-A177-3AD203B41FA5}">
                      <a16:colId xmlns:a16="http://schemas.microsoft.com/office/drawing/2014/main" val="129638435"/>
                    </a:ext>
                  </a:extLst>
                </a:gridCol>
                <a:gridCol w="493776">
                  <a:extLst>
                    <a:ext uri="{9D8B030D-6E8A-4147-A177-3AD203B41FA5}">
                      <a16:colId xmlns:a16="http://schemas.microsoft.com/office/drawing/2014/main" val="4153755010"/>
                    </a:ext>
                  </a:extLst>
                </a:gridCol>
                <a:gridCol w="493776">
                  <a:extLst>
                    <a:ext uri="{9D8B030D-6E8A-4147-A177-3AD203B41FA5}">
                      <a16:colId xmlns:a16="http://schemas.microsoft.com/office/drawing/2014/main" val="2930551789"/>
                    </a:ext>
                  </a:extLst>
                </a:gridCol>
                <a:gridCol w="493776">
                  <a:extLst>
                    <a:ext uri="{9D8B030D-6E8A-4147-A177-3AD203B41FA5}">
                      <a16:colId xmlns:a16="http://schemas.microsoft.com/office/drawing/2014/main" val="628882421"/>
                    </a:ext>
                  </a:extLst>
                </a:gridCol>
                <a:gridCol w="493776">
                  <a:extLst>
                    <a:ext uri="{9D8B030D-6E8A-4147-A177-3AD203B41FA5}">
                      <a16:colId xmlns:a16="http://schemas.microsoft.com/office/drawing/2014/main" val="4100397728"/>
                    </a:ext>
                  </a:extLst>
                </a:gridCol>
                <a:gridCol w="493776">
                  <a:extLst>
                    <a:ext uri="{9D8B030D-6E8A-4147-A177-3AD203B41FA5}">
                      <a16:colId xmlns:a16="http://schemas.microsoft.com/office/drawing/2014/main" val="1927073492"/>
                    </a:ext>
                  </a:extLst>
                </a:gridCol>
                <a:gridCol w="493776">
                  <a:extLst>
                    <a:ext uri="{9D8B030D-6E8A-4147-A177-3AD203B41FA5}">
                      <a16:colId xmlns:a16="http://schemas.microsoft.com/office/drawing/2014/main" val="3771817444"/>
                    </a:ext>
                  </a:extLst>
                </a:gridCol>
                <a:gridCol w="493776">
                  <a:extLst>
                    <a:ext uri="{9D8B030D-6E8A-4147-A177-3AD203B41FA5}">
                      <a16:colId xmlns:a16="http://schemas.microsoft.com/office/drawing/2014/main" val="1061585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739427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- 2021-05-01 14:17:14</a:t>
                      </a:r>
                      <a:r>
                        <a:rPr kumimoji="0" lang="en-US" sz="1000" b="0" i="0" u="none" strike="noStrike" kern="1200" cap="none" spc="0" normalizeH="0" baseline="0" noProof="0">
                          <a:ln>
                            <a:noFill/>
                          </a:ln>
                          <a:solidFill>
                            <a:prstClr val="black"/>
                          </a:solidFill>
                          <a:effectLst/>
                          <a:uLnTx/>
                          <a:uFillTx/>
                          <a:latin typeface="+mn-lt"/>
                          <a:ea typeface="+mn-ea"/>
                          <a:cs typeface="+mn-cs"/>
                        </a:rPr>
                        <a:t>
 Guilting of auto-scrolling on your phone 24/7?” 👀 Hit refresh on screen-stressed eyes with our NEW Brightening Eye Gel. Protector against blue light, friend to your skin – with antioxidant protection + vitamins C &amp; E to soothe, depuff and erase any signs of digital fatigue. Who’s adding to cart?
#simpleskincare #simpleskin #eyegel #brighteningskin #antioxidantskincare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6711</a:t>
                      </a:r>
                    </a:p>
                  </a:txBody>
                  <a:tcPr/>
                </a:tc>
                <a:extLst>
                  <a:ext uri="{0D108BD9-81ED-4DB2-BD59-A6C34878D82A}">
                    <a16:rowId xmlns:a16="http://schemas.microsoft.com/office/drawing/2014/main" val="315927449"/>
                  </a:ext>
                </a:extLst>
              </a:tr>
            </a:tbl>
          </a:graphicData>
        </a:graphic>
      </p:graphicFrame>
      <p:sp>
        <p:nvSpPr>
          <p:cNvPr id="4" name="Text Placeholder 3">
            <a:extLst>
              <a:ext uri="{FF2B5EF4-FFF2-40B4-BE49-F238E27FC236}">
                <a16:creationId xmlns:a16="http://schemas.microsoft.com/office/drawing/2014/main" id="{0767AE17-8BB8-4F2C-B400-D89A0C7EF831}"/>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26827288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C8FC50-CEF3-4448-AE8E-7563D876A792}"/>
              </a:ext>
            </a:extLst>
          </p:cNvPr>
          <p:cNvSpPr>
            <a:spLocks noGrp="1"/>
          </p:cNvSpPr>
          <p:nvPr>
            <p:ph type="title"/>
          </p:nvPr>
        </p:nvSpPr>
        <p:spPr/>
        <p:txBody>
          <a:bodyPr/>
          <a:lstStyle/>
          <a:p>
            <a:r>
              <a:rPr lang="en-US"/>
              <a:t>Instagram Posts Table | SIMPLE - 16 of 26</a:t>
            </a:r>
          </a:p>
        </p:txBody>
      </p:sp>
      <p:graphicFrame>
        <p:nvGraphicFramePr>
          <p:cNvPr id="5" name="Table Placeholder 4">
            <a:extLst>
              <a:ext uri="{FF2B5EF4-FFF2-40B4-BE49-F238E27FC236}">
                <a16:creationId xmlns:a16="http://schemas.microsoft.com/office/drawing/2014/main" id="{7B2BB81C-2D23-40CE-AEBE-A646F9941CB0}"/>
              </a:ext>
            </a:extLst>
          </p:cNvPr>
          <p:cNvGraphicFramePr>
            <a:graphicFrameLocks noGrp="1"/>
          </p:cNvGraphicFramePr>
          <p:nvPr>
            <p:ph type="tbl" sz="quarter" idx="13"/>
            <p:extLst>
              <p:ext uri="{D42A27DB-BD31-4B8C-83A1-F6EECF244321}">
                <p14:modId xmlns:p14="http://schemas.microsoft.com/office/powerpoint/2010/main" val="1578755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3733033"/>
                    </a:ext>
                  </a:extLst>
                </a:gridCol>
                <a:gridCol w="1399032">
                  <a:extLst>
                    <a:ext uri="{9D8B030D-6E8A-4147-A177-3AD203B41FA5}">
                      <a16:colId xmlns:a16="http://schemas.microsoft.com/office/drawing/2014/main" val="3663657043"/>
                    </a:ext>
                  </a:extLst>
                </a:gridCol>
                <a:gridCol w="493776">
                  <a:extLst>
                    <a:ext uri="{9D8B030D-6E8A-4147-A177-3AD203B41FA5}">
                      <a16:colId xmlns:a16="http://schemas.microsoft.com/office/drawing/2014/main" val="745124546"/>
                    </a:ext>
                  </a:extLst>
                </a:gridCol>
                <a:gridCol w="493776">
                  <a:extLst>
                    <a:ext uri="{9D8B030D-6E8A-4147-A177-3AD203B41FA5}">
                      <a16:colId xmlns:a16="http://schemas.microsoft.com/office/drawing/2014/main" val="126363876"/>
                    </a:ext>
                  </a:extLst>
                </a:gridCol>
                <a:gridCol w="493776">
                  <a:extLst>
                    <a:ext uri="{9D8B030D-6E8A-4147-A177-3AD203B41FA5}">
                      <a16:colId xmlns:a16="http://schemas.microsoft.com/office/drawing/2014/main" val="2099479864"/>
                    </a:ext>
                  </a:extLst>
                </a:gridCol>
                <a:gridCol w="493776">
                  <a:extLst>
                    <a:ext uri="{9D8B030D-6E8A-4147-A177-3AD203B41FA5}">
                      <a16:colId xmlns:a16="http://schemas.microsoft.com/office/drawing/2014/main" val="3520251635"/>
                    </a:ext>
                  </a:extLst>
                </a:gridCol>
                <a:gridCol w="493776">
                  <a:extLst>
                    <a:ext uri="{9D8B030D-6E8A-4147-A177-3AD203B41FA5}">
                      <a16:colId xmlns:a16="http://schemas.microsoft.com/office/drawing/2014/main" val="953069253"/>
                    </a:ext>
                  </a:extLst>
                </a:gridCol>
                <a:gridCol w="493776">
                  <a:extLst>
                    <a:ext uri="{9D8B030D-6E8A-4147-A177-3AD203B41FA5}">
                      <a16:colId xmlns:a16="http://schemas.microsoft.com/office/drawing/2014/main" val="3728989022"/>
                    </a:ext>
                  </a:extLst>
                </a:gridCol>
                <a:gridCol w="493776">
                  <a:extLst>
                    <a:ext uri="{9D8B030D-6E8A-4147-A177-3AD203B41FA5}">
                      <a16:colId xmlns:a16="http://schemas.microsoft.com/office/drawing/2014/main" val="1983540877"/>
                    </a:ext>
                  </a:extLst>
                </a:gridCol>
                <a:gridCol w="493776">
                  <a:extLst>
                    <a:ext uri="{9D8B030D-6E8A-4147-A177-3AD203B41FA5}">
                      <a16:colId xmlns:a16="http://schemas.microsoft.com/office/drawing/2014/main" val="1046435470"/>
                    </a:ext>
                  </a:extLst>
                </a:gridCol>
                <a:gridCol w="493776">
                  <a:extLst>
                    <a:ext uri="{9D8B030D-6E8A-4147-A177-3AD203B41FA5}">
                      <a16:colId xmlns:a16="http://schemas.microsoft.com/office/drawing/2014/main" val="2657827224"/>
                    </a:ext>
                  </a:extLst>
                </a:gridCol>
                <a:gridCol w="493776">
                  <a:extLst>
                    <a:ext uri="{9D8B030D-6E8A-4147-A177-3AD203B41FA5}">
                      <a16:colId xmlns:a16="http://schemas.microsoft.com/office/drawing/2014/main" val="388162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4197187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- 2021-04-30 11:00:39</a:t>
                      </a:r>
                      <a:r>
                        <a:rPr kumimoji="0" lang="en-US" sz="1000" b="0" i="0" u="none" strike="noStrike" kern="1200" cap="none" spc="0" normalizeH="0" baseline="0" noProof="0">
                          <a:ln>
                            <a:noFill/>
                          </a:ln>
                          <a:solidFill>
                            <a:prstClr val="black"/>
                          </a:solidFill>
                          <a:effectLst/>
                          <a:uLnTx/>
                          <a:uFillTx/>
                          <a:latin typeface="+mn-lt"/>
                          <a:ea typeface="+mn-ea"/>
                          <a:cs typeface="+mn-cs"/>
                        </a:rPr>
                        <a:t>
 There are two common reasons people don’t use SPF: either they’re glued to their laptops (indoors) or it’s cloudy and they don’t think they need it.
Don’t forget, UVA rays can still reach you through windows and rain clouds. Using Simple Radiance Booster SPF 30 helps to: 
1️⃣ protect from blue light &amp; UV rays (even on overcast days)
2️⃣ add the ultimate healthy glow
Who’s reaching for their SPF right now? 🙌
#spf #simpleskin #spfskincare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64631255"/>
                  </a:ext>
                </a:extLst>
              </a:tr>
            </a:tbl>
          </a:graphicData>
        </a:graphic>
      </p:graphicFrame>
      <p:sp>
        <p:nvSpPr>
          <p:cNvPr id="4" name="Text Placeholder 3">
            <a:extLst>
              <a:ext uri="{FF2B5EF4-FFF2-40B4-BE49-F238E27FC236}">
                <a16:creationId xmlns:a16="http://schemas.microsoft.com/office/drawing/2014/main" id="{546C1D1B-28EE-4DB2-821A-5092BB32CADC}"/>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3573617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7DCF59-D760-4F3C-AE94-10F2E320073B}"/>
              </a:ext>
            </a:extLst>
          </p:cNvPr>
          <p:cNvSpPr>
            <a:spLocks noGrp="1"/>
          </p:cNvSpPr>
          <p:nvPr>
            <p:ph type="title"/>
          </p:nvPr>
        </p:nvSpPr>
        <p:spPr/>
        <p:txBody>
          <a:bodyPr/>
          <a:lstStyle/>
          <a:p>
            <a:r>
              <a:rPr lang="en-US"/>
              <a:t>Instagram Posts Table | SIMPLE - 17 of 26</a:t>
            </a:r>
          </a:p>
        </p:txBody>
      </p:sp>
      <p:graphicFrame>
        <p:nvGraphicFramePr>
          <p:cNvPr id="5" name="Table Placeholder 4">
            <a:extLst>
              <a:ext uri="{FF2B5EF4-FFF2-40B4-BE49-F238E27FC236}">
                <a16:creationId xmlns:a16="http://schemas.microsoft.com/office/drawing/2014/main" id="{2A7290F4-D196-462B-9D40-326B7EDB062D}"/>
              </a:ext>
            </a:extLst>
          </p:cNvPr>
          <p:cNvGraphicFramePr>
            <a:graphicFrameLocks noGrp="1"/>
          </p:cNvGraphicFramePr>
          <p:nvPr>
            <p:ph type="tbl" sz="quarter" idx="13"/>
            <p:extLst>
              <p:ext uri="{D42A27DB-BD31-4B8C-83A1-F6EECF244321}">
                <p14:modId xmlns:p14="http://schemas.microsoft.com/office/powerpoint/2010/main" val="40772994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21663509"/>
                    </a:ext>
                  </a:extLst>
                </a:gridCol>
                <a:gridCol w="1399032">
                  <a:extLst>
                    <a:ext uri="{9D8B030D-6E8A-4147-A177-3AD203B41FA5}">
                      <a16:colId xmlns:a16="http://schemas.microsoft.com/office/drawing/2014/main" val="3308992174"/>
                    </a:ext>
                  </a:extLst>
                </a:gridCol>
                <a:gridCol w="493776">
                  <a:extLst>
                    <a:ext uri="{9D8B030D-6E8A-4147-A177-3AD203B41FA5}">
                      <a16:colId xmlns:a16="http://schemas.microsoft.com/office/drawing/2014/main" val="4237224790"/>
                    </a:ext>
                  </a:extLst>
                </a:gridCol>
                <a:gridCol w="493776">
                  <a:extLst>
                    <a:ext uri="{9D8B030D-6E8A-4147-A177-3AD203B41FA5}">
                      <a16:colId xmlns:a16="http://schemas.microsoft.com/office/drawing/2014/main" val="3893133448"/>
                    </a:ext>
                  </a:extLst>
                </a:gridCol>
                <a:gridCol w="493776">
                  <a:extLst>
                    <a:ext uri="{9D8B030D-6E8A-4147-A177-3AD203B41FA5}">
                      <a16:colId xmlns:a16="http://schemas.microsoft.com/office/drawing/2014/main" val="3995694236"/>
                    </a:ext>
                  </a:extLst>
                </a:gridCol>
                <a:gridCol w="493776">
                  <a:extLst>
                    <a:ext uri="{9D8B030D-6E8A-4147-A177-3AD203B41FA5}">
                      <a16:colId xmlns:a16="http://schemas.microsoft.com/office/drawing/2014/main" val="3917529479"/>
                    </a:ext>
                  </a:extLst>
                </a:gridCol>
                <a:gridCol w="493776">
                  <a:extLst>
                    <a:ext uri="{9D8B030D-6E8A-4147-A177-3AD203B41FA5}">
                      <a16:colId xmlns:a16="http://schemas.microsoft.com/office/drawing/2014/main" val="217539893"/>
                    </a:ext>
                  </a:extLst>
                </a:gridCol>
                <a:gridCol w="493776">
                  <a:extLst>
                    <a:ext uri="{9D8B030D-6E8A-4147-A177-3AD203B41FA5}">
                      <a16:colId xmlns:a16="http://schemas.microsoft.com/office/drawing/2014/main" val="2450285271"/>
                    </a:ext>
                  </a:extLst>
                </a:gridCol>
                <a:gridCol w="493776">
                  <a:extLst>
                    <a:ext uri="{9D8B030D-6E8A-4147-A177-3AD203B41FA5}">
                      <a16:colId xmlns:a16="http://schemas.microsoft.com/office/drawing/2014/main" val="1237006971"/>
                    </a:ext>
                  </a:extLst>
                </a:gridCol>
                <a:gridCol w="493776">
                  <a:extLst>
                    <a:ext uri="{9D8B030D-6E8A-4147-A177-3AD203B41FA5}">
                      <a16:colId xmlns:a16="http://schemas.microsoft.com/office/drawing/2014/main" val="1402241259"/>
                    </a:ext>
                  </a:extLst>
                </a:gridCol>
                <a:gridCol w="493776">
                  <a:extLst>
                    <a:ext uri="{9D8B030D-6E8A-4147-A177-3AD203B41FA5}">
                      <a16:colId xmlns:a16="http://schemas.microsoft.com/office/drawing/2014/main" val="368595453"/>
                    </a:ext>
                  </a:extLst>
                </a:gridCol>
                <a:gridCol w="493776">
                  <a:extLst>
                    <a:ext uri="{9D8B030D-6E8A-4147-A177-3AD203B41FA5}">
                      <a16:colId xmlns:a16="http://schemas.microsoft.com/office/drawing/2014/main" val="19679967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07621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- 2021-04-28 17:58:07</a:t>
                      </a:r>
                      <a:r>
                        <a:rPr kumimoji="0" lang="en-US" sz="1000" b="0" i="0" u="none" strike="noStrike" kern="1200" cap="none" spc="0" normalizeH="0" baseline="0" noProof="0">
                          <a:ln>
                            <a:noFill/>
                          </a:ln>
                          <a:solidFill>
                            <a:prstClr val="black"/>
                          </a:solidFill>
                          <a:effectLst/>
                          <a:uLnTx/>
                          <a:uFillTx/>
                          <a:latin typeface="+mn-lt"/>
                          <a:ea typeface="+mn-ea"/>
                          <a:cs typeface="+mn-cs"/>
                        </a:rPr>
                        <a:t>
 Breathe in 1, 2, 3, 4 (hold) and out, 1, 2, 3, 4. 
This #StressAwarenessMonth it’s time to show your skin some extra kindness. Stress can disrupt your skin barrier, causing reactions like acne or redness. 
The good news is: your skin cells are constantly renewing, so you can always make things better. Keep skin-soothing ingredients like Hemp Seed Oil to hand and remember to take some time out for yourself. 
Is your skin showing signs of stress? Ask us anything in the comments 👇 
#simpleskin #stressedskin #sensitiveskintalks #simpleskincare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2399685758"/>
                  </a:ext>
                </a:extLst>
              </a:tr>
            </a:tbl>
          </a:graphicData>
        </a:graphic>
      </p:graphicFrame>
      <p:sp>
        <p:nvSpPr>
          <p:cNvPr id="4" name="Text Placeholder 3">
            <a:extLst>
              <a:ext uri="{FF2B5EF4-FFF2-40B4-BE49-F238E27FC236}">
                <a16:creationId xmlns:a16="http://schemas.microsoft.com/office/drawing/2014/main" id="{682DCF77-D9D5-482B-AE75-CE216034FC48}"/>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8101379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E8A1F-2E17-41EA-A1F6-4E96D859ED7A}"/>
              </a:ext>
            </a:extLst>
          </p:cNvPr>
          <p:cNvSpPr>
            <a:spLocks noGrp="1"/>
          </p:cNvSpPr>
          <p:nvPr>
            <p:ph type="title"/>
          </p:nvPr>
        </p:nvSpPr>
        <p:spPr/>
        <p:txBody>
          <a:bodyPr/>
          <a:lstStyle/>
          <a:p>
            <a:r>
              <a:rPr lang="en-US"/>
              <a:t>Instagram Posts Table | SIMPLE - 18 of 26</a:t>
            </a:r>
          </a:p>
        </p:txBody>
      </p:sp>
      <p:graphicFrame>
        <p:nvGraphicFramePr>
          <p:cNvPr id="5" name="Table Placeholder 4">
            <a:extLst>
              <a:ext uri="{FF2B5EF4-FFF2-40B4-BE49-F238E27FC236}">
                <a16:creationId xmlns:a16="http://schemas.microsoft.com/office/drawing/2014/main" id="{E25ADD64-C008-4F82-A3CA-4BE958E46527}"/>
              </a:ext>
            </a:extLst>
          </p:cNvPr>
          <p:cNvGraphicFramePr>
            <a:graphicFrameLocks noGrp="1"/>
          </p:cNvGraphicFramePr>
          <p:nvPr>
            <p:ph type="tbl" sz="quarter" idx="13"/>
            <p:extLst>
              <p:ext uri="{D42A27DB-BD31-4B8C-83A1-F6EECF244321}">
                <p14:modId xmlns:p14="http://schemas.microsoft.com/office/powerpoint/2010/main" val="9727107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37672023"/>
                    </a:ext>
                  </a:extLst>
                </a:gridCol>
                <a:gridCol w="1399032">
                  <a:extLst>
                    <a:ext uri="{9D8B030D-6E8A-4147-A177-3AD203B41FA5}">
                      <a16:colId xmlns:a16="http://schemas.microsoft.com/office/drawing/2014/main" val="2364233192"/>
                    </a:ext>
                  </a:extLst>
                </a:gridCol>
                <a:gridCol w="493776">
                  <a:extLst>
                    <a:ext uri="{9D8B030D-6E8A-4147-A177-3AD203B41FA5}">
                      <a16:colId xmlns:a16="http://schemas.microsoft.com/office/drawing/2014/main" val="123308516"/>
                    </a:ext>
                  </a:extLst>
                </a:gridCol>
                <a:gridCol w="493776">
                  <a:extLst>
                    <a:ext uri="{9D8B030D-6E8A-4147-A177-3AD203B41FA5}">
                      <a16:colId xmlns:a16="http://schemas.microsoft.com/office/drawing/2014/main" val="468075624"/>
                    </a:ext>
                  </a:extLst>
                </a:gridCol>
                <a:gridCol w="493776">
                  <a:extLst>
                    <a:ext uri="{9D8B030D-6E8A-4147-A177-3AD203B41FA5}">
                      <a16:colId xmlns:a16="http://schemas.microsoft.com/office/drawing/2014/main" val="2295279974"/>
                    </a:ext>
                  </a:extLst>
                </a:gridCol>
                <a:gridCol w="493776">
                  <a:extLst>
                    <a:ext uri="{9D8B030D-6E8A-4147-A177-3AD203B41FA5}">
                      <a16:colId xmlns:a16="http://schemas.microsoft.com/office/drawing/2014/main" val="578058239"/>
                    </a:ext>
                  </a:extLst>
                </a:gridCol>
                <a:gridCol w="493776">
                  <a:extLst>
                    <a:ext uri="{9D8B030D-6E8A-4147-A177-3AD203B41FA5}">
                      <a16:colId xmlns:a16="http://schemas.microsoft.com/office/drawing/2014/main" val="1611334763"/>
                    </a:ext>
                  </a:extLst>
                </a:gridCol>
                <a:gridCol w="493776">
                  <a:extLst>
                    <a:ext uri="{9D8B030D-6E8A-4147-A177-3AD203B41FA5}">
                      <a16:colId xmlns:a16="http://schemas.microsoft.com/office/drawing/2014/main" val="1464403551"/>
                    </a:ext>
                  </a:extLst>
                </a:gridCol>
                <a:gridCol w="493776">
                  <a:extLst>
                    <a:ext uri="{9D8B030D-6E8A-4147-A177-3AD203B41FA5}">
                      <a16:colId xmlns:a16="http://schemas.microsoft.com/office/drawing/2014/main" val="2723029208"/>
                    </a:ext>
                  </a:extLst>
                </a:gridCol>
                <a:gridCol w="493776">
                  <a:extLst>
                    <a:ext uri="{9D8B030D-6E8A-4147-A177-3AD203B41FA5}">
                      <a16:colId xmlns:a16="http://schemas.microsoft.com/office/drawing/2014/main" val="2607790940"/>
                    </a:ext>
                  </a:extLst>
                </a:gridCol>
                <a:gridCol w="493776">
                  <a:extLst>
                    <a:ext uri="{9D8B030D-6E8A-4147-A177-3AD203B41FA5}">
                      <a16:colId xmlns:a16="http://schemas.microsoft.com/office/drawing/2014/main" val="2002780579"/>
                    </a:ext>
                  </a:extLst>
                </a:gridCol>
                <a:gridCol w="493776">
                  <a:extLst>
                    <a:ext uri="{9D8B030D-6E8A-4147-A177-3AD203B41FA5}">
                      <a16:colId xmlns:a16="http://schemas.microsoft.com/office/drawing/2014/main" val="21411039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357111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- 2021-04-27 18:36:50</a:t>
                      </a:r>
                      <a:r>
                        <a:rPr kumimoji="0" lang="en-US" sz="1000" b="0" i="0" u="none" strike="noStrike" kern="1200" cap="none" spc="0" normalizeH="0" baseline="0" noProof="0">
                          <a:ln>
                            <a:noFill/>
                          </a:ln>
                          <a:solidFill>
                            <a:prstClr val="black"/>
                          </a:solidFill>
                          <a:effectLst/>
                          <a:uLnTx/>
                          <a:uFillTx/>
                          <a:latin typeface="+mn-lt"/>
                          <a:ea typeface="+mn-ea"/>
                          <a:cs typeface="+mn-cs"/>
                        </a:rPr>
                        <a:t>
 Top points for our Phyto-Rich Semi-Dry Soothing Mask 🌟 91% agree that it makes their skin soft and hydrated, plus it drenches skin in 55 days of moisture in just 1 use.
Who’s adding straight to cart?
#simpleskincare #hydratedskin #skincaretips #phytorich #sheetmask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6381</a:t>
                      </a:r>
                    </a:p>
                  </a:txBody>
                  <a:tcPr/>
                </a:tc>
                <a:extLst>
                  <a:ext uri="{0D108BD9-81ED-4DB2-BD59-A6C34878D82A}">
                    <a16:rowId xmlns:a16="http://schemas.microsoft.com/office/drawing/2014/main" val="862452720"/>
                  </a:ext>
                </a:extLst>
              </a:tr>
            </a:tbl>
          </a:graphicData>
        </a:graphic>
      </p:graphicFrame>
      <p:sp>
        <p:nvSpPr>
          <p:cNvPr id="4" name="Text Placeholder 3">
            <a:extLst>
              <a:ext uri="{FF2B5EF4-FFF2-40B4-BE49-F238E27FC236}">
                <a16:creationId xmlns:a16="http://schemas.microsoft.com/office/drawing/2014/main" id="{FE2034AB-BE29-481B-B30D-C858BFA47E6E}"/>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19665369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495DB6-5B68-4E08-84D5-CA752D8B1A92}"/>
              </a:ext>
            </a:extLst>
          </p:cNvPr>
          <p:cNvSpPr>
            <a:spLocks noGrp="1"/>
          </p:cNvSpPr>
          <p:nvPr>
            <p:ph type="title"/>
          </p:nvPr>
        </p:nvSpPr>
        <p:spPr/>
        <p:txBody>
          <a:bodyPr/>
          <a:lstStyle/>
          <a:p>
            <a:r>
              <a:rPr lang="en-US"/>
              <a:t>Instagram Posts Table | SIMPLE - 19 of 26</a:t>
            </a:r>
          </a:p>
        </p:txBody>
      </p:sp>
      <p:graphicFrame>
        <p:nvGraphicFramePr>
          <p:cNvPr id="5" name="Table Placeholder 4">
            <a:extLst>
              <a:ext uri="{FF2B5EF4-FFF2-40B4-BE49-F238E27FC236}">
                <a16:creationId xmlns:a16="http://schemas.microsoft.com/office/drawing/2014/main" id="{4431CFCC-80EC-4E6D-99B3-474BA64E242E}"/>
              </a:ext>
            </a:extLst>
          </p:cNvPr>
          <p:cNvGraphicFramePr>
            <a:graphicFrameLocks noGrp="1"/>
          </p:cNvGraphicFramePr>
          <p:nvPr>
            <p:ph type="tbl" sz="quarter" idx="13"/>
            <p:extLst>
              <p:ext uri="{D42A27DB-BD31-4B8C-83A1-F6EECF244321}">
                <p14:modId xmlns:p14="http://schemas.microsoft.com/office/powerpoint/2010/main" val="9100394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3646610"/>
                    </a:ext>
                  </a:extLst>
                </a:gridCol>
                <a:gridCol w="1399032">
                  <a:extLst>
                    <a:ext uri="{9D8B030D-6E8A-4147-A177-3AD203B41FA5}">
                      <a16:colId xmlns:a16="http://schemas.microsoft.com/office/drawing/2014/main" val="2990797912"/>
                    </a:ext>
                  </a:extLst>
                </a:gridCol>
                <a:gridCol w="493776">
                  <a:extLst>
                    <a:ext uri="{9D8B030D-6E8A-4147-A177-3AD203B41FA5}">
                      <a16:colId xmlns:a16="http://schemas.microsoft.com/office/drawing/2014/main" val="998506167"/>
                    </a:ext>
                  </a:extLst>
                </a:gridCol>
                <a:gridCol w="493776">
                  <a:extLst>
                    <a:ext uri="{9D8B030D-6E8A-4147-A177-3AD203B41FA5}">
                      <a16:colId xmlns:a16="http://schemas.microsoft.com/office/drawing/2014/main" val="1730680443"/>
                    </a:ext>
                  </a:extLst>
                </a:gridCol>
                <a:gridCol w="493776">
                  <a:extLst>
                    <a:ext uri="{9D8B030D-6E8A-4147-A177-3AD203B41FA5}">
                      <a16:colId xmlns:a16="http://schemas.microsoft.com/office/drawing/2014/main" val="3155646438"/>
                    </a:ext>
                  </a:extLst>
                </a:gridCol>
                <a:gridCol w="493776">
                  <a:extLst>
                    <a:ext uri="{9D8B030D-6E8A-4147-A177-3AD203B41FA5}">
                      <a16:colId xmlns:a16="http://schemas.microsoft.com/office/drawing/2014/main" val="172491675"/>
                    </a:ext>
                  </a:extLst>
                </a:gridCol>
                <a:gridCol w="493776">
                  <a:extLst>
                    <a:ext uri="{9D8B030D-6E8A-4147-A177-3AD203B41FA5}">
                      <a16:colId xmlns:a16="http://schemas.microsoft.com/office/drawing/2014/main" val="4262653627"/>
                    </a:ext>
                  </a:extLst>
                </a:gridCol>
                <a:gridCol w="493776">
                  <a:extLst>
                    <a:ext uri="{9D8B030D-6E8A-4147-A177-3AD203B41FA5}">
                      <a16:colId xmlns:a16="http://schemas.microsoft.com/office/drawing/2014/main" val="1095716206"/>
                    </a:ext>
                  </a:extLst>
                </a:gridCol>
                <a:gridCol w="493776">
                  <a:extLst>
                    <a:ext uri="{9D8B030D-6E8A-4147-A177-3AD203B41FA5}">
                      <a16:colId xmlns:a16="http://schemas.microsoft.com/office/drawing/2014/main" val="1732614569"/>
                    </a:ext>
                  </a:extLst>
                </a:gridCol>
                <a:gridCol w="493776">
                  <a:extLst>
                    <a:ext uri="{9D8B030D-6E8A-4147-A177-3AD203B41FA5}">
                      <a16:colId xmlns:a16="http://schemas.microsoft.com/office/drawing/2014/main" val="196734264"/>
                    </a:ext>
                  </a:extLst>
                </a:gridCol>
                <a:gridCol w="493776">
                  <a:extLst>
                    <a:ext uri="{9D8B030D-6E8A-4147-A177-3AD203B41FA5}">
                      <a16:colId xmlns:a16="http://schemas.microsoft.com/office/drawing/2014/main" val="181813373"/>
                    </a:ext>
                  </a:extLst>
                </a:gridCol>
                <a:gridCol w="493776">
                  <a:extLst>
                    <a:ext uri="{9D8B030D-6E8A-4147-A177-3AD203B41FA5}">
                      <a16:colId xmlns:a16="http://schemas.microsoft.com/office/drawing/2014/main" val="13211396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9696192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- 2021-04-25 12:53:27</a:t>
                      </a:r>
                      <a:r>
                        <a:rPr kumimoji="0" lang="en-US" sz="1000" b="0" i="0" u="none" strike="noStrike" kern="1200" cap="none" spc="0" normalizeH="0" baseline="0" noProof="0">
                          <a:ln>
                            <a:noFill/>
                          </a:ln>
                          <a:solidFill>
                            <a:prstClr val="black"/>
                          </a:solidFill>
                          <a:effectLst/>
                          <a:uLnTx/>
                          <a:uFillTx/>
                          <a:latin typeface="+mn-lt"/>
                          <a:ea typeface="+mn-ea"/>
                          <a:cs typeface="+mn-cs"/>
                        </a:rPr>
                        <a:t>
 They’re here: the soothing duo your screen-stressed eyes have been craving. 📱Boosted with antioxidant protection, our NEW pocket-sized troopers pack an eye-reviving punch – erasing signs of digital fatigue and endless blue light exposure. Let’s get to know them...
✨ Brightening Eye Gel – the next best thing to an espresso shot for your skin - a powerhouse of vitamins C &amp; E and ginger revitalises tired, puffy eyes just. like. that.
💧 Hydrating Eye Gel – like a dip in a pool for dry, puffy eyes, this skin-quenching formula with 5% hydrating actives is a saviour for sore eyes in need of a refreshing pick-me-up
💚 Plus, they’re vegan, cruelty free &amp; suitable for sensitive skin (as always) 
Which one have you got your eye on? 
#simpleskincare #simpleskin #hydratedskin #brighteningskincare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41496311"/>
                  </a:ext>
                </a:extLst>
              </a:tr>
            </a:tbl>
          </a:graphicData>
        </a:graphic>
      </p:graphicFrame>
      <p:sp>
        <p:nvSpPr>
          <p:cNvPr id="4" name="Text Placeholder 3">
            <a:extLst>
              <a:ext uri="{FF2B5EF4-FFF2-40B4-BE49-F238E27FC236}">
                <a16:creationId xmlns:a16="http://schemas.microsoft.com/office/drawing/2014/main" id="{4DBEAFEB-7E04-485B-8221-9710B51F6551}"/>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118837729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C5C351-2669-4FF9-AD70-7B9EB5C34AD5}"/>
              </a:ext>
            </a:extLst>
          </p:cNvPr>
          <p:cNvSpPr>
            <a:spLocks noGrp="1"/>
          </p:cNvSpPr>
          <p:nvPr>
            <p:ph type="title"/>
          </p:nvPr>
        </p:nvSpPr>
        <p:spPr/>
        <p:txBody>
          <a:bodyPr/>
          <a:lstStyle/>
          <a:p>
            <a:r>
              <a:rPr lang="en-US"/>
              <a:t>Instagram Posts Table | SIMPLE - 20 of 26</a:t>
            </a:r>
          </a:p>
        </p:txBody>
      </p:sp>
      <p:graphicFrame>
        <p:nvGraphicFramePr>
          <p:cNvPr id="5" name="Table Placeholder 4">
            <a:extLst>
              <a:ext uri="{FF2B5EF4-FFF2-40B4-BE49-F238E27FC236}">
                <a16:creationId xmlns:a16="http://schemas.microsoft.com/office/drawing/2014/main" id="{2951FDCC-C3D4-4384-A078-B7E614E5DF21}"/>
              </a:ext>
            </a:extLst>
          </p:cNvPr>
          <p:cNvGraphicFramePr>
            <a:graphicFrameLocks noGrp="1"/>
          </p:cNvGraphicFramePr>
          <p:nvPr>
            <p:ph type="tbl" sz="quarter" idx="13"/>
            <p:extLst>
              <p:ext uri="{D42A27DB-BD31-4B8C-83A1-F6EECF244321}">
                <p14:modId xmlns:p14="http://schemas.microsoft.com/office/powerpoint/2010/main" val="17165012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350202032"/>
                    </a:ext>
                  </a:extLst>
                </a:gridCol>
                <a:gridCol w="1399032">
                  <a:extLst>
                    <a:ext uri="{9D8B030D-6E8A-4147-A177-3AD203B41FA5}">
                      <a16:colId xmlns:a16="http://schemas.microsoft.com/office/drawing/2014/main" val="2206255400"/>
                    </a:ext>
                  </a:extLst>
                </a:gridCol>
                <a:gridCol w="493776">
                  <a:extLst>
                    <a:ext uri="{9D8B030D-6E8A-4147-A177-3AD203B41FA5}">
                      <a16:colId xmlns:a16="http://schemas.microsoft.com/office/drawing/2014/main" val="348496714"/>
                    </a:ext>
                  </a:extLst>
                </a:gridCol>
                <a:gridCol w="493776">
                  <a:extLst>
                    <a:ext uri="{9D8B030D-6E8A-4147-A177-3AD203B41FA5}">
                      <a16:colId xmlns:a16="http://schemas.microsoft.com/office/drawing/2014/main" val="2572655444"/>
                    </a:ext>
                  </a:extLst>
                </a:gridCol>
                <a:gridCol w="493776">
                  <a:extLst>
                    <a:ext uri="{9D8B030D-6E8A-4147-A177-3AD203B41FA5}">
                      <a16:colId xmlns:a16="http://schemas.microsoft.com/office/drawing/2014/main" val="1531171169"/>
                    </a:ext>
                  </a:extLst>
                </a:gridCol>
                <a:gridCol w="493776">
                  <a:extLst>
                    <a:ext uri="{9D8B030D-6E8A-4147-A177-3AD203B41FA5}">
                      <a16:colId xmlns:a16="http://schemas.microsoft.com/office/drawing/2014/main" val="971689782"/>
                    </a:ext>
                  </a:extLst>
                </a:gridCol>
                <a:gridCol w="493776">
                  <a:extLst>
                    <a:ext uri="{9D8B030D-6E8A-4147-A177-3AD203B41FA5}">
                      <a16:colId xmlns:a16="http://schemas.microsoft.com/office/drawing/2014/main" val="2052597460"/>
                    </a:ext>
                  </a:extLst>
                </a:gridCol>
                <a:gridCol w="493776">
                  <a:extLst>
                    <a:ext uri="{9D8B030D-6E8A-4147-A177-3AD203B41FA5}">
                      <a16:colId xmlns:a16="http://schemas.microsoft.com/office/drawing/2014/main" val="1604106155"/>
                    </a:ext>
                  </a:extLst>
                </a:gridCol>
                <a:gridCol w="493776">
                  <a:extLst>
                    <a:ext uri="{9D8B030D-6E8A-4147-A177-3AD203B41FA5}">
                      <a16:colId xmlns:a16="http://schemas.microsoft.com/office/drawing/2014/main" val="2444751749"/>
                    </a:ext>
                  </a:extLst>
                </a:gridCol>
                <a:gridCol w="493776">
                  <a:extLst>
                    <a:ext uri="{9D8B030D-6E8A-4147-A177-3AD203B41FA5}">
                      <a16:colId xmlns:a16="http://schemas.microsoft.com/office/drawing/2014/main" val="3873378971"/>
                    </a:ext>
                  </a:extLst>
                </a:gridCol>
                <a:gridCol w="493776">
                  <a:extLst>
                    <a:ext uri="{9D8B030D-6E8A-4147-A177-3AD203B41FA5}">
                      <a16:colId xmlns:a16="http://schemas.microsoft.com/office/drawing/2014/main" val="1549455386"/>
                    </a:ext>
                  </a:extLst>
                </a:gridCol>
                <a:gridCol w="493776">
                  <a:extLst>
                    <a:ext uri="{9D8B030D-6E8A-4147-A177-3AD203B41FA5}">
                      <a16:colId xmlns:a16="http://schemas.microsoft.com/office/drawing/2014/main" val="2853000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014686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- 2021-04-24 17:43:17</a:t>
                      </a:r>
                      <a:r>
                        <a:rPr kumimoji="0" lang="en-US" sz="1000" b="0" i="0" u="none" strike="noStrike" kern="1200" cap="none" spc="0" normalizeH="0" baseline="0" noProof="0">
                          <a:ln>
                            <a:noFill/>
                          </a:ln>
                          <a:solidFill>
                            <a:prstClr val="black"/>
                          </a:solidFill>
                          <a:effectLst/>
                          <a:uLnTx/>
                          <a:uFillTx/>
                          <a:latin typeface="+mn-lt"/>
                          <a:ea typeface="+mn-ea"/>
                          <a:cs typeface="+mn-cs"/>
                        </a:rPr>
                        <a:t>
 Get ready for not one, but TWO skin-boosting newbies. Have you spotted them out and about?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0758409"/>
                  </a:ext>
                </a:extLst>
              </a:tr>
            </a:tbl>
          </a:graphicData>
        </a:graphic>
      </p:graphicFrame>
      <p:sp>
        <p:nvSpPr>
          <p:cNvPr id="4" name="Text Placeholder 3">
            <a:extLst>
              <a:ext uri="{FF2B5EF4-FFF2-40B4-BE49-F238E27FC236}">
                <a16:creationId xmlns:a16="http://schemas.microsoft.com/office/drawing/2014/main" id="{0F0AE489-76F0-4A7D-9A3A-7C309B91305A}"/>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32254048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F37F1-5950-4B9E-8001-AB44E0AD5F0A}"/>
              </a:ext>
            </a:extLst>
          </p:cNvPr>
          <p:cNvSpPr>
            <a:spLocks noGrp="1"/>
          </p:cNvSpPr>
          <p:nvPr>
            <p:ph type="title"/>
          </p:nvPr>
        </p:nvSpPr>
        <p:spPr/>
        <p:txBody>
          <a:bodyPr/>
          <a:lstStyle/>
          <a:p>
            <a:r>
              <a:rPr lang="en-US"/>
              <a:t>Instagram Posts Table | SIMPLE - 21 of 26</a:t>
            </a:r>
          </a:p>
        </p:txBody>
      </p:sp>
      <p:graphicFrame>
        <p:nvGraphicFramePr>
          <p:cNvPr id="5" name="Table Placeholder 4">
            <a:extLst>
              <a:ext uri="{FF2B5EF4-FFF2-40B4-BE49-F238E27FC236}">
                <a16:creationId xmlns:a16="http://schemas.microsoft.com/office/drawing/2014/main" id="{159F8124-AD19-4E71-91E3-F2FF7480D414}"/>
              </a:ext>
            </a:extLst>
          </p:cNvPr>
          <p:cNvGraphicFramePr>
            <a:graphicFrameLocks noGrp="1"/>
          </p:cNvGraphicFramePr>
          <p:nvPr>
            <p:ph type="tbl" sz="quarter" idx="13"/>
            <p:extLst>
              <p:ext uri="{D42A27DB-BD31-4B8C-83A1-F6EECF244321}">
                <p14:modId xmlns:p14="http://schemas.microsoft.com/office/powerpoint/2010/main" val="14862267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33997634"/>
                    </a:ext>
                  </a:extLst>
                </a:gridCol>
                <a:gridCol w="1399032">
                  <a:extLst>
                    <a:ext uri="{9D8B030D-6E8A-4147-A177-3AD203B41FA5}">
                      <a16:colId xmlns:a16="http://schemas.microsoft.com/office/drawing/2014/main" val="328185845"/>
                    </a:ext>
                  </a:extLst>
                </a:gridCol>
                <a:gridCol w="493776">
                  <a:extLst>
                    <a:ext uri="{9D8B030D-6E8A-4147-A177-3AD203B41FA5}">
                      <a16:colId xmlns:a16="http://schemas.microsoft.com/office/drawing/2014/main" val="4220491638"/>
                    </a:ext>
                  </a:extLst>
                </a:gridCol>
                <a:gridCol w="493776">
                  <a:extLst>
                    <a:ext uri="{9D8B030D-6E8A-4147-A177-3AD203B41FA5}">
                      <a16:colId xmlns:a16="http://schemas.microsoft.com/office/drawing/2014/main" val="4280719117"/>
                    </a:ext>
                  </a:extLst>
                </a:gridCol>
                <a:gridCol w="493776">
                  <a:extLst>
                    <a:ext uri="{9D8B030D-6E8A-4147-A177-3AD203B41FA5}">
                      <a16:colId xmlns:a16="http://schemas.microsoft.com/office/drawing/2014/main" val="956142442"/>
                    </a:ext>
                  </a:extLst>
                </a:gridCol>
                <a:gridCol w="493776">
                  <a:extLst>
                    <a:ext uri="{9D8B030D-6E8A-4147-A177-3AD203B41FA5}">
                      <a16:colId xmlns:a16="http://schemas.microsoft.com/office/drawing/2014/main" val="3256857133"/>
                    </a:ext>
                  </a:extLst>
                </a:gridCol>
                <a:gridCol w="493776">
                  <a:extLst>
                    <a:ext uri="{9D8B030D-6E8A-4147-A177-3AD203B41FA5}">
                      <a16:colId xmlns:a16="http://schemas.microsoft.com/office/drawing/2014/main" val="2978121435"/>
                    </a:ext>
                  </a:extLst>
                </a:gridCol>
                <a:gridCol w="493776">
                  <a:extLst>
                    <a:ext uri="{9D8B030D-6E8A-4147-A177-3AD203B41FA5}">
                      <a16:colId xmlns:a16="http://schemas.microsoft.com/office/drawing/2014/main" val="4155028753"/>
                    </a:ext>
                  </a:extLst>
                </a:gridCol>
                <a:gridCol w="493776">
                  <a:extLst>
                    <a:ext uri="{9D8B030D-6E8A-4147-A177-3AD203B41FA5}">
                      <a16:colId xmlns:a16="http://schemas.microsoft.com/office/drawing/2014/main" val="1816992106"/>
                    </a:ext>
                  </a:extLst>
                </a:gridCol>
                <a:gridCol w="493776">
                  <a:extLst>
                    <a:ext uri="{9D8B030D-6E8A-4147-A177-3AD203B41FA5}">
                      <a16:colId xmlns:a16="http://schemas.microsoft.com/office/drawing/2014/main" val="1923313587"/>
                    </a:ext>
                  </a:extLst>
                </a:gridCol>
                <a:gridCol w="493776">
                  <a:extLst>
                    <a:ext uri="{9D8B030D-6E8A-4147-A177-3AD203B41FA5}">
                      <a16:colId xmlns:a16="http://schemas.microsoft.com/office/drawing/2014/main" val="2794001532"/>
                    </a:ext>
                  </a:extLst>
                </a:gridCol>
                <a:gridCol w="493776">
                  <a:extLst>
                    <a:ext uri="{9D8B030D-6E8A-4147-A177-3AD203B41FA5}">
                      <a16:colId xmlns:a16="http://schemas.microsoft.com/office/drawing/2014/main" val="29840490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816848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- 2021-04-22 19:36:39</a:t>
                      </a:r>
                      <a:r>
                        <a:rPr kumimoji="0" lang="en-US" sz="1000" b="0" i="0" u="none" strike="noStrike" kern="1200" cap="none" spc="0" normalizeH="0" baseline="0" noProof="0">
                          <a:ln>
                            <a:noFill/>
                          </a:ln>
                          <a:solidFill>
                            <a:prstClr val="black"/>
                          </a:solidFill>
                          <a:effectLst/>
                          <a:uLnTx/>
                          <a:uFillTx/>
                          <a:latin typeface="+mn-lt"/>
                          <a:ea typeface="+mn-ea"/>
                          <a:cs typeface="+mn-cs"/>
                        </a:rPr>
                        <a:t>
 Our planet is precious. That's why we're supporting #EarthDay's mission to Restore Our Earth – here's how:
🌳 Working with @woodlandtrust, we’re bringing 58 hectares of ancient woodland back to life (that’s over 58 rugby pitches!) - these trees help to filter pollutants, protect rare wildlife &amp; help us 
breathe
🌎 Our Biodegradable Wipes are vegan &amp; made with 100% plant fibres that biodegrade in 42 days - they not only cleanse your face, but help clean your air too
🔁Our Micellar Water bottles are made from 100% recycled plastic (AKA plastic waste destined for landfills) &amp; in a factory that uses 100% renewable energy 
♻️ We have packaging that’s fully recyclable, from the cap right down to the bottle
Feeling inspired? Head to our stories to find out how you can get involved 👆
#earthday2021 #sustainablebeauty #skincarecommunity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740</a:t>
                      </a:r>
                    </a:p>
                  </a:txBody>
                  <a:tcPr/>
                </a:tc>
                <a:extLst>
                  <a:ext uri="{0D108BD9-81ED-4DB2-BD59-A6C34878D82A}">
                    <a16:rowId xmlns:a16="http://schemas.microsoft.com/office/drawing/2014/main" val="3601361064"/>
                  </a:ext>
                </a:extLst>
              </a:tr>
            </a:tbl>
          </a:graphicData>
        </a:graphic>
      </p:graphicFrame>
      <p:sp>
        <p:nvSpPr>
          <p:cNvPr id="4" name="Text Placeholder 3">
            <a:extLst>
              <a:ext uri="{FF2B5EF4-FFF2-40B4-BE49-F238E27FC236}">
                <a16:creationId xmlns:a16="http://schemas.microsoft.com/office/drawing/2014/main" id="{FEC5C850-D33A-41DA-9A64-ABE25B9DE6AC}"/>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267670931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3A6D5C-EEFB-49A3-9C79-C1F6BDF445BC}"/>
              </a:ext>
            </a:extLst>
          </p:cNvPr>
          <p:cNvSpPr>
            <a:spLocks noGrp="1"/>
          </p:cNvSpPr>
          <p:nvPr>
            <p:ph type="title"/>
          </p:nvPr>
        </p:nvSpPr>
        <p:spPr/>
        <p:txBody>
          <a:bodyPr/>
          <a:lstStyle/>
          <a:p>
            <a:r>
              <a:rPr lang="en-US"/>
              <a:t>Instagram Posts Table | SIMPLE - 22 of 26</a:t>
            </a:r>
          </a:p>
        </p:txBody>
      </p:sp>
      <p:graphicFrame>
        <p:nvGraphicFramePr>
          <p:cNvPr id="5" name="Table Placeholder 4">
            <a:extLst>
              <a:ext uri="{FF2B5EF4-FFF2-40B4-BE49-F238E27FC236}">
                <a16:creationId xmlns:a16="http://schemas.microsoft.com/office/drawing/2014/main" id="{D7195233-CB64-4C7C-95CD-2DF854892B5D}"/>
              </a:ext>
            </a:extLst>
          </p:cNvPr>
          <p:cNvGraphicFramePr>
            <a:graphicFrameLocks noGrp="1"/>
          </p:cNvGraphicFramePr>
          <p:nvPr>
            <p:ph type="tbl" sz="quarter" idx="13"/>
            <p:extLst>
              <p:ext uri="{D42A27DB-BD31-4B8C-83A1-F6EECF244321}">
                <p14:modId xmlns:p14="http://schemas.microsoft.com/office/powerpoint/2010/main" val="20806524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333645654"/>
                    </a:ext>
                  </a:extLst>
                </a:gridCol>
                <a:gridCol w="1399032">
                  <a:extLst>
                    <a:ext uri="{9D8B030D-6E8A-4147-A177-3AD203B41FA5}">
                      <a16:colId xmlns:a16="http://schemas.microsoft.com/office/drawing/2014/main" val="2158310922"/>
                    </a:ext>
                  </a:extLst>
                </a:gridCol>
                <a:gridCol w="493776">
                  <a:extLst>
                    <a:ext uri="{9D8B030D-6E8A-4147-A177-3AD203B41FA5}">
                      <a16:colId xmlns:a16="http://schemas.microsoft.com/office/drawing/2014/main" val="2304012590"/>
                    </a:ext>
                  </a:extLst>
                </a:gridCol>
                <a:gridCol w="493776">
                  <a:extLst>
                    <a:ext uri="{9D8B030D-6E8A-4147-A177-3AD203B41FA5}">
                      <a16:colId xmlns:a16="http://schemas.microsoft.com/office/drawing/2014/main" val="1196602330"/>
                    </a:ext>
                  </a:extLst>
                </a:gridCol>
                <a:gridCol w="493776">
                  <a:extLst>
                    <a:ext uri="{9D8B030D-6E8A-4147-A177-3AD203B41FA5}">
                      <a16:colId xmlns:a16="http://schemas.microsoft.com/office/drawing/2014/main" val="3156341750"/>
                    </a:ext>
                  </a:extLst>
                </a:gridCol>
                <a:gridCol w="493776">
                  <a:extLst>
                    <a:ext uri="{9D8B030D-6E8A-4147-A177-3AD203B41FA5}">
                      <a16:colId xmlns:a16="http://schemas.microsoft.com/office/drawing/2014/main" val="891964467"/>
                    </a:ext>
                  </a:extLst>
                </a:gridCol>
                <a:gridCol w="493776">
                  <a:extLst>
                    <a:ext uri="{9D8B030D-6E8A-4147-A177-3AD203B41FA5}">
                      <a16:colId xmlns:a16="http://schemas.microsoft.com/office/drawing/2014/main" val="892241245"/>
                    </a:ext>
                  </a:extLst>
                </a:gridCol>
                <a:gridCol w="493776">
                  <a:extLst>
                    <a:ext uri="{9D8B030D-6E8A-4147-A177-3AD203B41FA5}">
                      <a16:colId xmlns:a16="http://schemas.microsoft.com/office/drawing/2014/main" val="1357101153"/>
                    </a:ext>
                  </a:extLst>
                </a:gridCol>
                <a:gridCol w="493776">
                  <a:extLst>
                    <a:ext uri="{9D8B030D-6E8A-4147-A177-3AD203B41FA5}">
                      <a16:colId xmlns:a16="http://schemas.microsoft.com/office/drawing/2014/main" val="3681786306"/>
                    </a:ext>
                  </a:extLst>
                </a:gridCol>
                <a:gridCol w="493776">
                  <a:extLst>
                    <a:ext uri="{9D8B030D-6E8A-4147-A177-3AD203B41FA5}">
                      <a16:colId xmlns:a16="http://schemas.microsoft.com/office/drawing/2014/main" val="3029899977"/>
                    </a:ext>
                  </a:extLst>
                </a:gridCol>
                <a:gridCol w="493776">
                  <a:extLst>
                    <a:ext uri="{9D8B030D-6E8A-4147-A177-3AD203B41FA5}">
                      <a16:colId xmlns:a16="http://schemas.microsoft.com/office/drawing/2014/main" val="3142533246"/>
                    </a:ext>
                  </a:extLst>
                </a:gridCol>
                <a:gridCol w="493776">
                  <a:extLst>
                    <a:ext uri="{9D8B030D-6E8A-4147-A177-3AD203B41FA5}">
                      <a16:colId xmlns:a16="http://schemas.microsoft.com/office/drawing/2014/main" val="2702971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36642802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- 2021-04-08 19:36:55</a:t>
                      </a:r>
                      <a:r>
                        <a:rPr kumimoji="0" lang="en-US" sz="1000" b="0" i="0" u="none" strike="noStrike" kern="1200" cap="none" spc="0" normalizeH="0" baseline="0" noProof="0">
                          <a:ln>
                            <a:noFill/>
                          </a:ln>
                          <a:solidFill>
                            <a:prstClr val="black"/>
                          </a:solidFill>
                          <a:effectLst/>
                          <a:uLnTx/>
                          <a:uFillTx/>
                          <a:latin typeface="+mn-lt"/>
                          <a:ea typeface="+mn-ea"/>
                          <a:cs typeface="+mn-cs"/>
                        </a:rPr>
                        <a:t>
 Our new masks are finally here! 
🌱 No mess Phyto-Rich Semi-Dry Soothing Mask is enriched with a phytonutrient gel on the inside to hug your face. But here’s the twist: it’s dry on the outside. Zero mess + zero stickiness = ultimate skin win. 
🥥 Deeply moisturising Coconut Water Hydrating Mask is infused with 8% prebiotics &amp; probiotics to help restore your skin barrier &amp; prevent moisture loss, keeping your skin juicy &amp; firm. Yum.
💦 Treat your face to a foam party with our Deep Cleanse Bubble Mask. Millions of 3D bubbles, made with witch hazel, zinc &amp; charcoal fibre to purify spot-prone skin.
Which one are you hitting up first? 👇
#simpleskincare #sheetmasks #coconutfacemask #coconutskincare #phytorich #bubblemask #bubblesheetmask #charcoalmask #hydratingmask #detoxingskincare #newskincare #skincarelaunch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76158031"/>
                  </a:ext>
                </a:extLst>
              </a:tr>
            </a:tbl>
          </a:graphicData>
        </a:graphic>
      </p:graphicFrame>
      <p:sp>
        <p:nvSpPr>
          <p:cNvPr id="4" name="Text Placeholder 3">
            <a:extLst>
              <a:ext uri="{FF2B5EF4-FFF2-40B4-BE49-F238E27FC236}">
                <a16:creationId xmlns:a16="http://schemas.microsoft.com/office/drawing/2014/main" id="{30F80932-C4E9-497D-A38F-916F5B451C65}"/>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299914109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72D6B-AFAE-4798-8727-A302663E6DBC}"/>
              </a:ext>
            </a:extLst>
          </p:cNvPr>
          <p:cNvSpPr>
            <a:spLocks noGrp="1"/>
          </p:cNvSpPr>
          <p:nvPr>
            <p:ph type="title"/>
          </p:nvPr>
        </p:nvSpPr>
        <p:spPr/>
        <p:txBody>
          <a:bodyPr/>
          <a:lstStyle/>
          <a:p>
            <a:r>
              <a:rPr lang="en-US"/>
              <a:t>Instagram Posts Table | SIMPLE - 23 of 26</a:t>
            </a:r>
          </a:p>
        </p:txBody>
      </p:sp>
      <p:graphicFrame>
        <p:nvGraphicFramePr>
          <p:cNvPr id="5" name="Table Placeholder 4">
            <a:extLst>
              <a:ext uri="{FF2B5EF4-FFF2-40B4-BE49-F238E27FC236}">
                <a16:creationId xmlns:a16="http://schemas.microsoft.com/office/drawing/2014/main" id="{8F750C0A-672A-4BAD-8EC8-813A13841322}"/>
              </a:ext>
            </a:extLst>
          </p:cNvPr>
          <p:cNvGraphicFramePr>
            <a:graphicFrameLocks noGrp="1"/>
          </p:cNvGraphicFramePr>
          <p:nvPr>
            <p:ph type="tbl" sz="quarter" idx="13"/>
            <p:extLst>
              <p:ext uri="{D42A27DB-BD31-4B8C-83A1-F6EECF244321}">
                <p14:modId xmlns:p14="http://schemas.microsoft.com/office/powerpoint/2010/main" val="1974614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56267"/>
                    </a:ext>
                  </a:extLst>
                </a:gridCol>
                <a:gridCol w="1399032">
                  <a:extLst>
                    <a:ext uri="{9D8B030D-6E8A-4147-A177-3AD203B41FA5}">
                      <a16:colId xmlns:a16="http://schemas.microsoft.com/office/drawing/2014/main" val="209980002"/>
                    </a:ext>
                  </a:extLst>
                </a:gridCol>
                <a:gridCol w="493776">
                  <a:extLst>
                    <a:ext uri="{9D8B030D-6E8A-4147-A177-3AD203B41FA5}">
                      <a16:colId xmlns:a16="http://schemas.microsoft.com/office/drawing/2014/main" val="4268616382"/>
                    </a:ext>
                  </a:extLst>
                </a:gridCol>
                <a:gridCol w="493776">
                  <a:extLst>
                    <a:ext uri="{9D8B030D-6E8A-4147-A177-3AD203B41FA5}">
                      <a16:colId xmlns:a16="http://schemas.microsoft.com/office/drawing/2014/main" val="1423422569"/>
                    </a:ext>
                  </a:extLst>
                </a:gridCol>
                <a:gridCol w="493776">
                  <a:extLst>
                    <a:ext uri="{9D8B030D-6E8A-4147-A177-3AD203B41FA5}">
                      <a16:colId xmlns:a16="http://schemas.microsoft.com/office/drawing/2014/main" val="2731998550"/>
                    </a:ext>
                  </a:extLst>
                </a:gridCol>
                <a:gridCol w="493776">
                  <a:extLst>
                    <a:ext uri="{9D8B030D-6E8A-4147-A177-3AD203B41FA5}">
                      <a16:colId xmlns:a16="http://schemas.microsoft.com/office/drawing/2014/main" val="133822482"/>
                    </a:ext>
                  </a:extLst>
                </a:gridCol>
                <a:gridCol w="493776">
                  <a:extLst>
                    <a:ext uri="{9D8B030D-6E8A-4147-A177-3AD203B41FA5}">
                      <a16:colId xmlns:a16="http://schemas.microsoft.com/office/drawing/2014/main" val="2047406972"/>
                    </a:ext>
                  </a:extLst>
                </a:gridCol>
                <a:gridCol w="493776">
                  <a:extLst>
                    <a:ext uri="{9D8B030D-6E8A-4147-A177-3AD203B41FA5}">
                      <a16:colId xmlns:a16="http://schemas.microsoft.com/office/drawing/2014/main" val="1700237794"/>
                    </a:ext>
                  </a:extLst>
                </a:gridCol>
                <a:gridCol w="493776">
                  <a:extLst>
                    <a:ext uri="{9D8B030D-6E8A-4147-A177-3AD203B41FA5}">
                      <a16:colId xmlns:a16="http://schemas.microsoft.com/office/drawing/2014/main" val="2876016869"/>
                    </a:ext>
                  </a:extLst>
                </a:gridCol>
                <a:gridCol w="493776">
                  <a:extLst>
                    <a:ext uri="{9D8B030D-6E8A-4147-A177-3AD203B41FA5}">
                      <a16:colId xmlns:a16="http://schemas.microsoft.com/office/drawing/2014/main" val="2663197253"/>
                    </a:ext>
                  </a:extLst>
                </a:gridCol>
                <a:gridCol w="493776">
                  <a:extLst>
                    <a:ext uri="{9D8B030D-6E8A-4147-A177-3AD203B41FA5}">
                      <a16:colId xmlns:a16="http://schemas.microsoft.com/office/drawing/2014/main" val="3294813935"/>
                    </a:ext>
                  </a:extLst>
                </a:gridCol>
                <a:gridCol w="493776">
                  <a:extLst>
                    <a:ext uri="{9D8B030D-6E8A-4147-A177-3AD203B41FA5}">
                      <a16:colId xmlns:a16="http://schemas.microsoft.com/office/drawing/2014/main" val="32163141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16887161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- 2021-04-07 09:33:33</a:t>
                      </a:r>
                      <a:r>
                        <a:rPr kumimoji="0" lang="en-US" sz="1000" b="0" i="0" u="none" strike="noStrike" kern="1200" cap="none" spc="0" normalizeH="0" baseline="0" noProof="0">
                          <a:ln>
                            <a:noFill/>
                          </a:ln>
                          <a:solidFill>
                            <a:prstClr val="black"/>
                          </a:solidFill>
                          <a:effectLst/>
                          <a:uLnTx/>
                          <a:uFillTx/>
                          <a:latin typeface="+mn-lt"/>
                          <a:ea typeface="+mn-ea"/>
                          <a:cs typeface="+mn-cs"/>
                        </a:rPr>
                        <a:t>
 That last-min 9am meeting is no match for our Clay Mask’s speedy skin skills - the ultimate time-saver to get your glow on in 5-minutes flat ⏱
 📸 @_maddisongordon 
#simpleskincare #claymask #antioxidantskincare #vitamincmask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92302567"/>
                  </a:ext>
                </a:extLst>
              </a:tr>
            </a:tbl>
          </a:graphicData>
        </a:graphic>
      </p:graphicFrame>
      <p:sp>
        <p:nvSpPr>
          <p:cNvPr id="4" name="Text Placeholder 3">
            <a:extLst>
              <a:ext uri="{FF2B5EF4-FFF2-40B4-BE49-F238E27FC236}">
                <a16:creationId xmlns:a16="http://schemas.microsoft.com/office/drawing/2014/main" id="{0BC9DC08-FE22-4F61-9081-06C5CEAEC834}"/>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8319226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26B92-7303-4F05-A01D-ABB3DAC8BC58}"/>
              </a:ext>
            </a:extLst>
          </p:cNvPr>
          <p:cNvSpPr>
            <a:spLocks noGrp="1"/>
          </p:cNvSpPr>
          <p:nvPr>
            <p:ph type="title"/>
          </p:nvPr>
        </p:nvSpPr>
        <p:spPr/>
        <p:txBody>
          <a:bodyPr/>
          <a:lstStyle/>
          <a:p>
            <a:r>
              <a:rPr lang="en-US"/>
              <a:t>Instagram Posts Table | SIMPLE - 24 of 26</a:t>
            </a:r>
          </a:p>
        </p:txBody>
      </p:sp>
      <p:graphicFrame>
        <p:nvGraphicFramePr>
          <p:cNvPr id="5" name="Table Placeholder 4">
            <a:extLst>
              <a:ext uri="{FF2B5EF4-FFF2-40B4-BE49-F238E27FC236}">
                <a16:creationId xmlns:a16="http://schemas.microsoft.com/office/drawing/2014/main" id="{B9F5A778-42FF-43EE-AEC5-9AAB7E26FBDE}"/>
              </a:ext>
            </a:extLst>
          </p:cNvPr>
          <p:cNvGraphicFramePr>
            <a:graphicFrameLocks noGrp="1"/>
          </p:cNvGraphicFramePr>
          <p:nvPr>
            <p:ph type="tbl" sz="quarter" idx="13"/>
            <p:extLst>
              <p:ext uri="{D42A27DB-BD31-4B8C-83A1-F6EECF244321}">
                <p14:modId xmlns:p14="http://schemas.microsoft.com/office/powerpoint/2010/main" val="6989531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95330508"/>
                    </a:ext>
                  </a:extLst>
                </a:gridCol>
                <a:gridCol w="1399032">
                  <a:extLst>
                    <a:ext uri="{9D8B030D-6E8A-4147-A177-3AD203B41FA5}">
                      <a16:colId xmlns:a16="http://schemas.microsoft.com/office/drawing/2014/main" val="4229710147"/>
                    </a:ext>
                  </a:extLst>
                </a:gridCol>
                <a:gridCol w="493776">
                  <a:extLst>
                    <a:ext uri="{9D8B030D-6E8A-4147-A177-3AD203B41FA5}">
                      <a16:colId xmlns:a16="http://schemas.microsoft.com/office/drawing/2014/main" val="1011432224"/>
                    </a:ext>
                  </a:extLst>
                </a:gridCol>
                <a:gridCol w="493776">
                  <a:extLst>
                    <a:ext uri="{9D8B030D-6E8A-4147-A177-3AD203B41FA5}">
                      <a16:colId xmlns:a16="http://schemas.microsoft.com/office/drawing/2014/main" val="1532053440"/>
                    </a:ext>
                  </a:extLst>
                </a:gridCol>
                <a:gridCol w="493776">
                  <a:extLst>
                    <a:ext uri="{9D8B030D-6E8A-4147-A177-3AD203B41FA5}">
                      <a16:colId xmlns:a16="http://schemas.microsoft.com/office/drawing/2014/main" val="2449252058"/>
                    </a:ext>
                  </a:extLst>
                </a:gridCol>
                <a:gridCol w="493776">
                  <a:extLst>
                    <a:ext uri="{9D8B030D-6E8A-4147-A177-3AD203B41FA5}">
                      <a16:colId xmlns:a16="http://schemas.microsoft.com/office/drawing/2014/main" val="937549134"/>
                    </a:ext>
                  </a:extLst>
                </a:gridCol>
                <a:gridCol w="493776">
                  <a:extLst>
                    <a:ext uri="{9D8B030D-6E8A-4147-A177-3AD203B41FA5}">
                      <a16:colId xmlns:a16="http://schemas.microsoft.com/office/drawing/2014/main" val="452759040"/>
                    </a:ext>
                  </a:extLst>
                </a:gridCol>
                <a:gridCol w="493776">
                  <a:extLst>
                    <a:ext uri="{9D8B030D-6E8A-4147-A177-3AD203B41FA5}">
                      <a16:colId xmlns:a16="http://schemas.microsoft.com/office/drawing/2014/main" val="2779693864"/>
                    </a:ext>
                  </a:extLst>
                </a:gridCol>
                <a:gridCol w="493776">
                  <a:extLst>
                    <a:ext uri="{9D8B030D-6E8A-4147-A177-3AD203B41FA5}">
                      <a16:colId xmlns:a16="http://schemas.microsoft.com/office/drawing/2014/main" val="2318002094"/>
                    </a:ext>
                  </a:extLst>
                </a:gridCol>
                <a:gridCol w="493776">
                  <a:extLst>
                    <a:ext uri="{9D8B030D-6E8A-4147-A177-3AD203B41FA5}">
                      <a16:colId xmlns:a16="http://schemas.microsoft.com/office/drawing/2014/main" val="1310618242"/>
                    </a:ext>
                  </a:extLst>
                </a:gridCol>
                <a:gridCol w="493776">
                  <a:extLst>
                    <a:ext uri="{9D8B030D-6E8A-4147-A177-3AD203B41FA5}">
                      <a16:colId xmlns:a16="http://schemas.microsoft.com/office/drawing/2014/main" val="2350231815"/>
                    </a:ext>
                  </a:extLst>
                </a:gridCol>
                <a:gridCol w="493776">
                  <a:extLst>
                    <a:ext uri="{9D8B030D-6E8A-4147-A177-3AD203B41FA5}">
                      <a16:colId xmlns:a16="http://schemas.microsoft.com/office/drawing/2014/main" val="20721336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31719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- 2021-04-04 16:27:52</a:t>
                      </a:r>
                      <a:r>
                        <a:rPr kumimoji="0" lang="en-US" sz="1000" b="0" i="0" u="none" strike="noStrike" kern="1200" cap="none" spc="0" normalizeH="0" baseline="0" noProof="0">
                          <a:ln>
                            <a:noFill/>
                          </a:ln>
                          <a:solidFill>
                            <a:prstClr val="black"/>
                          </a:solidFill>
                          <a:effectLst/>
                          <a:uLnTx/>
                          <a:uFillTx/>
                          <a:latin typeface="+mn-lt"/>
                          <a:ea typeface="+mn-ea"/>
                          <a:cs typeface="+mn-cs"/>
                        </a:rPr>
                        <a:t>
 It’s #NationalVitaminCDay - one of our fave ‘it vits’ &amp; hero of our Protect ‘n’ Glow collection 
What makes it so special?
✨ Express Clay Polish is a 2 in 1 cleanser &amp; exfoliator. Developed with natural clays and natural bamboo particles, it attracts 99% of pollutants, grime &amp; dead skin
✨ Made with antioxidant vitamin E, C our Clay Mask deep cleanses and revitalises dull skin in just 5 minutes 
✨ Radiance Booster &amp; Triple Protect Moisturiser protect from UVA &amp; UVB rays thanks to SPF30 for non-stop glowing skin
✨ Our gel-textured Rest &amp; Reset night cream boosts your skin’s natural renewal process for glowing skin by morning
What is your favourite?
#simpleskincare #vitaminc #glowingskin #antioxidantskincare #sundayskincare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16:25:28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570925"/>
                  </a:ext>
                </a:extLst>
              </a:tr>
            </a:tbl>
          </a:graphicData>
        </a:graphic>
      </p:graphicFrame>
      <p:sp>
        <p:nvSpPr>
          <p:cNvPr id="4" name="Text Placeholder 3">
            <a:extLst>
              <a:ext uri="{FF2B5EF4-FFF2-40B4-BE49-F238E27FC236}">
                <a16:creationId xmlns:a16="http://schemas.microsoft.com/office/drawing/2014/main" id="{AEF7F81A-2A81-4098-8D31-3246F4D03407}"/>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124778416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DF9CDF-9FCB-4ACC-B638-CBB23B27F0F6}"/>
              </a:ext>
            </a:extLst>
          </p:cNvPr>
          <p:cNvSpPr>
            <a:spLocks noGrp="1"/>
          </p:cNvSpPr>
          <p:nvPr>
            <p:ph type="title"/>
          </p:nvPr>
        </p:nvSpPr>
        <p:spPr/>
        <p:txBody>
          <a:bodyPr/>
          <a:lstStyle/>
          <a:p>
            <a:r>
              <a:rPr lang="en-US"/>
              <a:t>Instagram Posts Table | SIMPLE - 25 of 26</a:t>
            </a:r>
          </a:p>
        </p:txBody>
      </p:sp>
      <p:graphicFrame>
        <p:nvGraphicFramePr>
          <p:cNvPr id="5" name="Table Placeholder 4">
            <a:extLst>
              <a:ext uri="{FF2B5EF4-FFF2-40B4-BE49-F238E27FC236}">
                <a16:creationId xmlns:a16="http://schemas.microsoft.com/office/drawing/2014/main" id="{C0D1590F-187C-4872-BD0C-58DFEAFE5AF1}"/>
              </a:ext>
            </a:extLst>
          </p:cNvPr>
          <p:cNvGraphicFramePr>
            <a:graphicFrameLocks noGrp="1"/>
          </p:cNvGraphicFramePr>
          <p:nvPr>
            <p:ph type="tbl" sz="quarter" idx="13"/>
            <p:extLst>
              <p:ext uri="{D42A27DB-BD31-4B8C-83A1-F6EECF244321}">
                <p14:modId xmlns:p14="http://schemas.microsoft.com/office/powerpoint/2010/main" val="1454126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17467809"/>
                    </a:ext>
                  </a:extLst>
                </a:gridCol>
                <a:gridCol w="1399032">
                  <a:extLst>
                    <a:ext uri="{9D8B030D-6E8A-4147-A177-3AD203B41FA5}">
                      <a16:colId xmlns:a16="http://schemas.microsoft.com/office/drawing/2014/main" val="1698961277"/>
                    </a:ext>
                  </a:extLst>
                </a:gridCol>
                <a:gridCol w="493776">
                  <a:extLst>
                    <a:ext uri="{9D8B030D-6E8A-4147-A177-3AD203B41FA5}">
                      <a16:colId xmlns:a16="http://schemas.microsoft.com/office/drawing/2014/main" val="2601864415"/>
                    </a:ext>
                  </a:extLst>
                </a:gridCol>
                <a:gridCol w="493776">
                  <a:extLst>
                    <a:ext uri="{9D8B030D-6E8A-4147-A177-3AD203B41FA5}">
                      <a16:colId xmlns:a16="http://schemas.microsoft.com/office/drawing/2014/main" val="3124767081"/>
                    </a:ext>
                  </a:extLst>
                </a:gridCol>
                <a:gridCol w="493776">
                  <a:extLst>
                    <a:ext uri="{9D8B030D-6E8A-4147-A177-3AD203B41FA5}">
                      <a16:colId xmlns:a16="http://schemas.microsoft.com/office/drawing/2014/main" val="31556683"/>
                    </a:ext>
                  </a:extLst>
                </a:gridCol>
                <a:gridCol w="493776">
                  <a:extLst>
                    <a:ext uri="{9D8B030D-6E8A-4147-A177-3AD203B41FA5}">
                      <a16:colId xmlns:a16="http://schemas.microsoft.com/office/drawing/2014/main" val="582701704"/>
                    </a:ext>
                  </a:extLst>
                </a:gridCol>
                <a:gridCol w="493776">
                  <a:extLst>
                    <a:ext uri="{9D8B030D-6E8A-4147-A177-3AD203B41FA5}">
                      <a16:colId xmlns:a16="http://schemas.microsoft.com/office/drawing/2014/main" val="1245785411"/>
                    </a:ext>
                  </a:extLst>
                </a:gridCol>
                <a:gridCol w="493776">
                  <a:extLst>
                    <a:ext uri="{9D8B030D-6E8A-4147-A177-3AD203B41FA5}">
                      <a16:colId xmlns:a16="http://schemas.microsoft.com/office/drawing/2014/main" val="1350541197"/>
                    </a:ext>
                  </a:extLst>
                </a:gridCol>
                <a:gridCol w="493776">
                  <a:extLst>
                    <a:ext uri="{9D8B030D-6E8A-4147-A177-3AD203B41FA5}">
                      <a16:colId xmlns:a16="http://schemas.microsoft.com/office/drawing/2014/main" val="3276241605"/>
                    </a:ext>
                  </a:extLst>
                </a:gridCol>
                <a:gridCol w="493776">
                  <a:extLst>
                    <a:ext uri="{9D8B030D-6E8A-4147-A177-3AD203B41FA5}">
                      <a16:colId xmlns:a16="http://schemas.microsoft.com/office/drawing/2014/main" val="1874735484"/>
                    </a:ext>
                  </a:extLst>
                </a:gridCol>
                <a:gridCol w="493776">
                  <a:extLst>
                    <a:ext uri="{9D8B030D-6E8A-4147-A177-3AD203B41FA5}">
                      <a16:colId xmlns:a16="http://schemas.microsoft.com/office/drawing/2014/main" val="876195788"/>
                    </a:ext>
                  </a:extLst>
                </a:gridCol>
                <a:gridCol w="493776">
                  <a:extLst>
                    <a:ext uri="{9D8B030D-6E8A-4147-A177-3AD203B41FA5}">
                      <a16:colId xmlns:a16="http://schemas.microsoft.com/office/drawing/2014/main" val="3294719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764879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- 2021-04-02 13:08:43</a:t>
                      </a:r>
                      <a:r>
                        <a:rPr kumimoji="0" lang="en-US" sz="1000" b="0" i="0" u="none" strike="noStrike" kern="1200" cap="none" spc="0" normalizeH="0" baseline="0" noProof="0">
                          <a:ln>
                            <a:noFill/>
                          </a:ln>
                          <a:solidFill>
                            <a:prstClr val="black"/>
                          </a:solidFill>
                          <a:effectLst/>
                          <a:uLnTx/>
                          <a:uFillTx/>
                          <a:latin typeface="+mn-lt"/>
                          <a:ea typeface="+mn-ea"/>
                          <a:cs typeface="+mn-cs"/>
                        </a:rPr>
                        <a:t>
 Fun fact: did you know you touch your face 20 times per hour? That’s a lot of bacteria going straight on your skin. Enter: Kind Defence, a world-first anti-bac range to keep your face cleansed, moisturised &amp; protected...
💧  Deep cleanses thanks to CTAC, a gentle antibacterial agent that removes up to 99.9% bacteria
💧 Nourishes &amp; strengthens skin’s protective barrier with vitamins B3 &amp; B5 
💧 Suitable for sensitive skin (as always!), with no alcohol or perfume
Who’s excited to try?
#antibacskincare #vitaminb3 #vitaminb5 #skincare #antibacterialskincare #simpleskincare #sensitiveskin #gentleskincare #protectedskin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16:25:29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862881"/>
                  </a:ext>
                </a:extLst>
              </a:tr>
            </a:tbl>
          </a:graphicData>
        </a:graphic>
      </p:graphicFrame>
      <p:sp>
        <p:nvSpPr>
          <p:cNvPr id="4" name="Text Placeholder 3">
            <a:extLst>
              <a:ext uri="{FF2B5EF4-FFF2-40B4-BE49-F238E27FC236}">
                <a16:creationId xmlns:a16="http://schemas.microsoft.com/office/drawing/2014/main" id="{5E189968-9E49-4B5D-9FCA-786CDCAAADAA}"/>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19148454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DCBB64-2ECC-4B77-BCF9-CF2138E89A67}"/>
              </a:ext>
            </a:extLst>
          </p:cNvPr>
          <p:cNvSpPr>
            <a:spLocks noGrp="1"/>
          </p:cNvSpPr>
          <p:nvPr>
            <p:ph type="title"/>
          </p:nvPr>
        </p:nvSpPr>
        <p:spPr/>
        <p:txBody>
          <a:bodyPr/>
          <a:lstStyle/>
          <a:p>
            <a:r>
              <a:rPr lang="en-US"/>
              <a:t>Instagram Posts Table | SIMPLE - 26 of 26</a:t>
            </a:r>
          </a:p>
        </p:txBody>
      </p:sp>
      <p:graphicFrame>
        <p:nvGraphicFramePr>
          <p:cNvPr id="5" name="Table Placeholder 4">
            <a:extLst>
              <a:ext uri="{FF2B5EF4-FFF2-40B4-BE49-F238E27FC236}">
                <a16:creationId xmlns:a16="http://schemas.microsoft.com/office/drawing/2014/main" id="{62530CF4-4293-4B64-A1F8-FC0F7E9EFEB4}"/>
              </a:ext>
            </a:extLst>
          </p:cNvPr>
          <p:cNvGraphicFramePr>
            <a:graphicFrameLocks noGrp="1"/>
          </p:cNvGraphicFramePr>
          <p:nvPr>
            <p:ph type="tbl" sz="quarter" idx="13"/>
            <p:extLst>
              <p:ext uri="{D42A27DB-BD31-4B8C-83A1-F6EECF244321}">
                <p14:modId xmlns:p14="http://schemas.microsoft.com/office/powerpoint/2010/main" val="41174273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204653024"/>
                    </a:ext>
                  </a:extLst>
                </a:gridCol>
                <a:gridCol w="1399032">
                  <a:extLst>
                    <a:ext uri="{9D8B030D-6E8A-4147-A177-3AD203B41FA5}">
                      <a16:colId xmlns:a16="http://schemas.microsoft.com/office/drawing/2014/main" val="528775743"/>
                    </a:ext>
                  </a:extLst>
                </a:gridCol>
                <a:gridCol w="493776">
                  <a:extLst>
                    <a:ext uri="{9D8B030D-6E8A-4147-A177-3AD203B41FA5}">
                      <a16:colId xmlns:a16="http://schemas.microsoft.com/office/drawing/2014/main" val="2746883937"/>
                    </a:ext>
                  </a:extLst>
                </a:gridCol>
                <a:gridCol w="493776">
                  <a:extLst>
                    <a:ext uri="{9D8B030D-6E8A-4147-A177-3AD203B41FA5}">
                      <a16:colId xmlns:a16="http://schemas.microsoft.com/office/drawing/2014/main" val="318361862"/>
                    </a:ext>
                  </a:extLst>
                </a:gridCol>
                <a:gridCol w="493776">
                  <a:extLst>
                    <a:ext uri="{9D8B030D-6E8A-4147-A177-3AD203B41FA5}">
                      <a16:colId xmlns:a16="http://schemas.microsoft.com/office/drawing/2014/main" val="2686669408"/>
                    </a:ext>
                  </a:extLst>
                </a:gridCol>
                <a:gridCol w="493776">
                  <a:extLst>
                    <a:ext uri="{9D8B030D-6E8A-4147-A177-3AD203B41FA5}">
                      <a16:colId xmlns:a16="http://schemas.microsoft.com/office/drawing/2014/main" val="1493877472"/>
                    </a:ext>
                  </a:extLst>
                </a:gridCol>
                <a:gridCol w="493776">
                  <a:extLst>
                    <a:ext uri="{9D8B030D-6E8A-4147-A177-3AD203B41FA5}">
                      <a16:colId xmlns:a16="http://schemas.microsoft.com/office/drawing/2014/main" val="3598179198"/>
                    </a:ext>
                  </a:extLst>
                </a:gridCol>
                <a:gridCol w="493776">
                  <a:extLst>
                    <a:ext uri="{9D8B030D-6E8A-4147-A177-3AD203B41FA5}">
                      <a16:colId xmlns:a16="http://schemas.microsoft.com/office/drawing/2014/main" val="2752494893"/>
                    </a:ext>
                  </a:extLst>
                </a:gridCol>
                <a:gridCol w="493776">
                  <a:extLst>
                    <a:ext uri="{9D8B030D-6E8A-4147-A177-3AD203B41FA5}">
                      <a16:colId xmlns:a16="http://schemas.microsoft.com/office/drawing/2014/main" val="2436153981"/>
                    </a:ext>
                  </a:extLst>
                </a:gridCol>
                <a:gridCol w="493776">
                  <a:extLst>
                    <a:ext uri="{9D8B030D-6E8A-4147-A177-3AD203B41FA5}">
                      <a16:colId xmlns:a16="http://schemas.microsoft.com/office/drawing/2014/main" val="3128375508"/>
                    </a:ext>
                  </a:extLst>
                </a:gridCol>
                <a:gridCol w="493776">
                  <a:extLst>
                    <a:ext uri="{9D8B030D-6E8A-4147-A177-3AD203B41FA5}">
                      <a16:colId xmlns:a16="http://schemas.microsoft.com/office/drawing/2014/main" val="4247336335"/>
                    </a:ext>
                  </a:extLst>
                </a:gridCol>
                <a:gridCol w="493776">
                  <a:extLst>
                    <a:ext uri="{9D8B030D-6E8A-4147-A177-3AD203B41FA5}">
                      <a16:colId xmlns:a16="http://schemas.microsoft.com/office/drawing/2014/main" val="24098295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 (Organic)</a:t>
                      </a:r>
                    </a:p>
                  </a:txBody>
                  <a:tcPr/>
                </a:tc>
                <a:extLst>
                  <a:ext uri="{0D108BD9-81ED-4DB2-BD59-A6C34878D82A}">
                    <a16:rowId xmlns:a16="http://schemas.microsoft.com/office/drawing/2014/main" val="2835979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simpleskin - 2021-04-01 19:17:12</a:t>
                      </a:r>
                      <a:r>
                        <a:rPr kumimoji="0" lang="en-US" sz="1000" b="0" i="0" u="none" strike="noStrike" kern="1200" cap="none" spc="0" normalizeH="0" baseline="0" noProof="0">
                          <a:ln>
                            <a:noFill/>
                          </a:ln>
                          <a:solidFill>
                            <a:prstClr val="black"/>
                          </a:solidFill>
                          <a:effectLst/>
                          <a:uLnTx/>
                          <a:uFillTx/>
                          <a:latin typeface="+mn-lt"/>
                          <a:ea typeface="+mn-ea"/>
                          <a:cs typeface="+mn-cs"/>
                        </a:rPr>
                        <a:t>
 Fun fact: we touch our face 20 times *every hour*! April Fools or straight facts? Head to our stories to find out! 👆
#aprilfools #aprilfools2021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06/21/2021 16:56:42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3379</a:t>
                      </a:r>
                    </a:p>
                  </a:txBody>
                  <a:tcPr/>
                </a:tc>
                <a:extLst>
                  <a:ext uri="{0D108BD9-81ED-4DB2-BD59-A6C34878D82A}">
                    <a16:rowId xmlns:a16="http://schemas.microsoft.com/office/drawing/2014/main" val="2332047924"/>
                  </a:ext>
                </a:extLst>
              </a:tr>
            </a:tbl>
          </a:graphicData>
        </a:graphic>
      </p:graphicFrame>
      <p:sp>
        <p:nvSpPr>
          <p:cNvPr id="4" name="Text Placeholder 3">
            <a:extLst>
              <a:ext uri="{FF2B5EF4-FFF2-40B4-BE49-F238E27FC236}">
                <a16:creationId xmlns:a16="http://schemas.microsoft.com/office/drawing/2014/main" id="{29EBBFA5-3EF9-4AB9-AA3D-FDEDFFC11CFB}"/>
              </a:ext>
            </a:extLst>
          </p:cNvPr>
          <p:cNvSpPr>
            <a:spLocks noGrp="1"/>
          </p:cNvSpPr>
          <p:nvPr>
            <p:ph type="body" sz="quarter" idx="14"/>
          </p:nvPr>
        </p:nvSpPr>
        <p:spPr/>
        <p:txBody>
          <a:bodyPr/>
          <a:lstStyle/>
          <a:p>
            <a:r>
              <a:rPr lang="en-US"/>
              <a:t>04/01/2021 - 06/03/2021</a:t>
            </a:r>
          </a:p>
        </p:txBody>
      </p:sp>
    </p:spTree>
    <p:extLst>
      <p:ext uri="{BB962C8B-B14F-4D97-AF65-F5344CB8AC3E}">
        <p14:creationId xmlns:p14="http://schemas.microsoft.com/office/powerpoint/2010/main" val="305842946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5</TotalTime>
  <Words>1760</Words>
  <Application>Microsoft Office PowerPoint</Application>
  <PresentationFormat>On-screen Show (4:3)</PresentationFormat>
  <Paragraphs>639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Instagram Posts Table | SIMPLE - 1 of 26</vt:lpstr>
      <vt:lpstr>Instagram Posts Table | SIMPLE - 2 of 26</vt:lpstr>
      <vt:lpstr>Instagram Posts Table | SIMPLE - 3 of 26</vt:lpstr>
      <vt:lpstr>Instagram Posts Table | SIMPLE - 4 of 26</vt:lpstr>
      <vt:lpstr>Instagram Posts Table | SIMPLE - 5 of 26</vt:lpstr>
      <vt:lpstr>Instagram Posts Table | SIMPLE - 6 of 26</vt:lpstr>
      <vt:lpstr>Instagram Posts Table | SIMPLE - 7 of 26</vt:lpstr>
      <vt:lpstr>Instagram Posts Table | SIMPLE - 8 of 26</vt:lpstr>
      <vt:lpstr>Instagram Posts Table | SIMPLE - 9 of 26</vt:lpstr>
      <vt:lpstr>Instagram Posts Table | SIMPLE - 10 of 26</vt:lpstr>
      <vt:lpstr>Instagram Posts Table | SIMPLE - 11 of 26</vt:lpstr>
      <vt:lpstr>Instagram Posts Table | SIMPLE - 12 of 26</vt:lpstr>
      <vt:lpstr>Instagram Posts Table | SIMPLE - 13 of 26</vt:lpstr>
      <vt:lpstr>Instagram Posts Table | SIMPLE - 14 of 26</vt:lpstr>
      <vt:lpstr>Instagram Posts Table | SIMPLE - 15 of 26</vt:lpstr>
      <vt:lpstr>Instagram Posts Table | SIMPLE - 16 of 26</vt:lpstr>
      <vt:lpstr>Instagram Posts Table | SIMPLE - 17 of 26</vt:lpstr>
      <vt:lpstr>Instagram Posts Table | SIMPLE - 18 of 26</vt:lpstr>
      <vt:lpstr>Instagram Posts Table | SIMPLE - 19 of 26</vt:lpstr>
      <vt:lpstr>Instagram Posts Table | SIMPLE - 20 of 26</vt:lpstr>
      <vt:lpstr>Instagram Posts Table | SIMPLE - 21 of 26</vt:lpstr>
      <vt:lpstr>Instagram Posts Table | SIMPLE - 22 of 26</vt:lpstr>
      <vt:lpstr>Instagram Posts Table | SIMPLE - 23 of 26</vt:lpstr>
      <vt:lpstr>Instagram Posts Table | SIMPLE - 24 of 26</vt:lpstr>
      <vt:lpstr>Instagram Posts Table | SIMPLE - 25 of 26</vt:lpstr>
      <vt:lpstr>Instagram Posts Table | SIMPLE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SIMPLE - 1 of 26</dc:title>
  <dc:creator>Frederik Peiniger</dc:creator>
  <cp:lastModifiedBy>Frederik Peiniger</cp:lastModifiedBy>
  <cp:revision>1</cp:revision>
  <dcterms:created xsi:type="dcterms:W3CDTF">2021-07-02T12:42:42Z</dcterms:created>
  <dcterms:modified xsi:type="dcterms:W3CDTF">2021-07-02T12:47:50Z</dcterms:modified>
</cp:coreProperties>
</file>