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55F07-5137-4951-A93F-374B9A0C95B6}"/>
              </a:ext>
            </a:extLst>
          </p:cNvPr>
          <p:cNvSpPr>
            <a:spLocks noGrp="1"/>
          </p:cNvSpPr>
          <p:nvPr>
            <p:ph type="title"/>
          </p:nvPr>
        </p:nvSpPr>
        <p:spPr/>
        <p:txBody>
          <a:bodyPr/>
          <a:lstStyle/>
          <a:p>
            <a:r>
              <a:rPr lang="en-US"/>
              <a:t>Twitter Own Tweets Table | Conny Braams - 1 of 10</a:t>
            </a:r>
          </a:p>
        </p:txBody>
      </p:sp>
      <p:graphicFrame>
        <p:nvGraphicFramePr>
          <p:cNvPr id="5" name="Table Placeholder 4">
            <a:extLst>
              <a:ext uri="{FF2B5EF4-FFF2-40B4-BE49-F238E27FC236}">
                <a16:creationId xmlns:a16="http://schemas.microsoft.com/office/drawing/2014/main" id="{01EEFD49-77A6-4501-B8C8-ECE074682927}"/>
              </a:ext>
            </a:extLst>
          </p:cNvPr>
          <p:cNvGraphicFramePr>
            <a:graphicFrameLocks noGrp="1"/>
          </p:cNvGraphicFramePr>
          <p:nvPr>
            <p:ph type="tbl" sz="quarter" idx="13"/>
            <p:extLst>
              <p:ext uri="{D42A27DB-BD31-4B8C-83A1-F6EECF244321}">
                <p14:modId xmlns:p14="http://schemas.microsoft.com/office/powerpoint/2010/main" val="85905697"/>
              </p:ext>
            </p:extLst>
          </p:nvPr>
        </p:nvGraphicFramePr>
        <p:xfrm>
          <a:off x="457200" y="1731963"/>
          <a:ext cx="7735826" cy="2468880"/>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58210420"/>
                    </a:ext>
                  </a:extLst>
                </a:gridCol>
                <a:gridCol w="1234441">
                  <a:extLst>
                    <a:ext uri="{9D8B030D-6E8A-4147-A177-3AD203B41FA5}">
                      <a16:colId xmlns:a16="http://schemas.microsoft.com/office/drawing/2014/main" val="274280112"/>
                    </a:ext>
                  </a:extLst>
                </a:gridCol>
                <a:gridCol w="411480">
                  <a:extLst>
                    <a:ext uri="{9D8B030D-6E8A-4147-A177-3AD203B41FA5}">
                      <a16:colId xmlns:a16="http://schemas.microsoft.com/office/drawing/2014/main" val="274276483"/>
                    </a:ext>
                  </a:extLst>
                </a:gridCol>
                <a:gridCol w="411480">
                  <a:extLst>
                    <a:ext uri="{9D8B030D-6E8A-4147-A177-3AD203B41FA5}">
                      <a16:colId xmlns:a16="http://schemas.microsoft.com/office/drawing/2014/main" val="1628211922"/>
                    </a:ext>
                  </a:extLst>
                </a:gridCol>
                <a:gridCol w="411480">
                  <a:extLst>
                    <a:ext uri="{9D8B030D-6E8A-4147-A177-3AD203B41FA5}">
                      <a16:colId xmlns:a16="http://schemas.microsoft.com/office/drawing/2014/main" val="2988523796"/>
                    </a:ext>
                  </a:extLst>
                </a:gridCol>
                <a:gridCol w="411480">
                  <a:extLst>
                    <a:ext uri="{9D8B030D-6E8A-4147-A177-3AD203B41FA5}">
                      <a16:colId xmlns:a16="http://schemas.microsoft.com/office/drawing/2014/main" val="944693133"/>
                    </a:ext>
                  </a:extLst>
                </a:gridCol>
                <a:gridCol w="411480">
                  <a:extLst>
                    <a:ext uri="{9D8B030D-6E8A-4147-A177-3AD203B41FA5}">
                      <a16:colId xmlns:a16="http://schemas.microsoft.com/office/drawing/2014/main" val="3190707012"/>
                    </a:ext>
                  </a:extLst>
                </a:gridCol>
                <a:gridCol w="411480">
                  <a:extLst>
                    <a:ext uri="{9D8B030D-6E8A-4147-A177-3AD203B41FA5}">
                      <a16:colId xmlns:a16="http://schemas.microsoft.com/office/drawing/2014/main" val="2580133173"/>
                    </a:ext>
                  </a:extLst>
                </a:gridCol>
                <a:gridCol w="411480">
                  <a:extLst>
                    <a:ext uri="{9D8B030D-6E8A-4147-A177-3AD203B41FA5}">
                      <a16:colId xmlns:a16="http://schemas.microsoft.com/office/drawing/2014/main" val="1445923934"/>
                    </a:ext>
                  </a:extLst>
                </a:gridCol>
                <a:gridCol w="576072">
                  <a:extLst>
                    <a:ext uri="{9D8B030D-6E8A-4147-A177-3AD203B41FA5}">
                      <a16:colId xmlns:a16="http://schemas.microsoft.com/office/drawing/2014/main" val="2257782703"/>
                    </a:ext>
                  </a:extLst>
                </a:gridCol>
                <a:gridCol w="411480">
                  <a:extLst>
                    <a:ext uri="{9D8B030D-6E8A-4147-A177-3AD203B41FA5}">
                      <a16:colId xmlns:a16="http://schemas.microsoft.com/office/drawing/2014/main" val="2978557295"/>
                    </a:ext>
                  </a:extLst>
                </a:gridCol>
                <a:gridCol w="411480">
                  <a:extLst>
                    <a:ext uri="{9D8B030D-6E8A-4147-A177-3AD203B41FA5}">
                      <a16:colId xmlns:a16="http://schemas.microsoft.com/office/drawing/2014/main" val="3567280582"/>
                    </a:ext>
                  </a:extLst>
                </a:gridCol>
                <a:gridCol w="411480">
                  <a:extLst>
                    <a:ext uri="{9D8B030D-6E8A-4147-A177-3AD203B41FA5}">
                      <a16:colId xmlns:a16="http://schemas.microsoft.com/office/drawing/2014/main" val="3875641194"/>
                    </a:ext>
                  </a:extLst>
                </a:gridCol>
                <a:gridCol w="411480">
                  <a:extLst>
                    <a:ext uri="{9D8B030D-6E8A-4147-A177-3AD203B41FA5}">
                      <a16:colId xmlns:a16="http://schemas.microsoft.com/office/drawing/2014/main" val="1077831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786910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- 2021-06-29 18:35:22</a:t>
                      </a:r>
                      <a:r>
                        <a:rPr kumimoji="0" lang="en-US" sz="1000" b="0" i="0" u="none" strike="noStrike" kern="1200" cap="none" spc="0" normalizeH="0" baseline="0" noProof="0">
                          <a:ln>
                            <a:noFill/>
                          </a:ln>
                          <a:solidFill>
                            <a:prstClr val="black"/>
                          </a:solidFill>
                          <a:effectLst/>
                          <a:uLnTx/>
                          <a:uFillTx/>
                          <a:latin typeface="+mn-lt"/>
                          <a:ea typeface="+mn-ea"/>
                          <a:cs typeface="+mn-cs"/>
                        </a:rPr>
                        <a:t>
 Product discovery is continuously being transformed as consumers seek more convenient ways to shop online.
tcrn.ch/3qw5Taa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06/30/2021 10:09:13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5.2356 %</a:t>
                      </a:r>
                    </a:p>
                  </a:txBody>
                  <a:tcPr/>
                </a:tc>
                <a:extLst>
                  <a:ext uri="{0D108BD9-81ED-4DB2-BD59-A6C34878D82A}">
                    <a16:rowId xmlns:a16="http://schemas.microsoft.com/office/drawing/2014/main" val="4268378088"/>
                  </a:ext>
                </a:extLst>
              </a:tr>
            </a:tbl>
          </a:graphicData>
        </a:graphic>
      </p:graphicFrame>
      <p:sp>
        <p:nvSpPr>
          <p:cNvPr id="4" name="Text Placeholder 3">
            <a:extLst>
              <a:ext uri="{FF2B5EF4-FFF2-40B4-BE49-F238E27FC236}">
                <a16:creationId xmlns:a16="http://schemas.microsoft.com/office/drawing/2014/main" id="{D4A9C916-06E0-47C0-80E8-E0ACCB4E69C9}"/>
              </a:ext>
            </a:extLst>
          </p:cNvPr>
          <p:cNvSpPr>
            <a:spLocks noGrp="1"/>
          </p:cNvSpPr>
          <p:nvPr>
            <p:ph type="body" sz="quarter" idx="14"/>
          </p:nvPr>
        </p:nvSpPr>
        <p:spPr/>
        <p:txBody>
          <a:bodyPr/>
          <a:lstStyle/>
          <a:p>
            <a:r>
              <a:rPr lang="en-US"/>
              <a:t>06/17/2021 - 06/30/2021</a:t>
            </a:r>
          </a:p>
        </p:txBody>
      </p:sp>
    </p:spTree>
    <p:extLst>
      <p:ext uri="{BB962C8B-B14F-4D97-AF65-F5344CB8AC3E}">
        <p14:creationId xmlns:p14="http://schemas.microsoft.com/office/powerpoint/2010/main" val="2681702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60C7C-E34B-4F32-A42D-A25972E346AC}"/>
              </a:ext>
            </a:extLst>
          </p:cNvPr>
          <p:cNvSpPr>
            <a:spLocks noGrp="1"/>
          </p:cNvSpPr>
          <p:nvPr>
            <p:ph type="title"/>
          </p:nvPr>
        </p:nvSpPr>
        <p:spPr/>
        <p:txBody>
          <a:bodyPr/>
          <a:lstStyle/>
          <a:p>
            <a:r>
              <a:rPr lang="en-US"/>
              <a:t>Twitter Own Tweets Table | Conny Braams - 2 of 10</a:t>
            </a:r>
          </a:p>
        </p:txBody>
      </p:sp>
      <p:graphicFrame>
        <p:nvGraphicFramePr>
          <p:cNvPr id="5" name="Table Placeholder 4">
            <a:extLst>
              <a:ext uri="{FF2B5EF4-FFF2-40B4-BE49-F238E27FC236}">
                <a16:creationId xmlns:a16="http://schemas.microsoft.com/office/drawing/2014/main" id="{441E3D45-3443-4254-B9B2-D74E93B3386D}"/>
              </a:ext>
            </a:extLst>
          </p:cNvPr>
          <p:cNvGraphicFramePr>
            <a:graphicFrameLocks noGrp="1"/>
          </p:cNvGraphicFramePr>
          <p:nvPr>
            <p:ph type="tbl" sz="quarter" idx="13"/>
            <p:extLst>
              <p:ext uri="{D42A27DB-BD31-4B8C-83A1-F6EECF244321}">
                <p14:modId xmlns:p14="http://schemas.microsoft.com/office/powerpoint/2010/main" val="3257328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712903761"/>
                    </a:ext>
                  </a:extLst>
                </a:gridCol>
                <a:gridCol w="1234441">
                  <a:extLst>
                    <a:ext uri="{9D8B030D-6E8A-4147-A177-3AD203B41FA5}">
                      <a16:colId xmlns:a16="http://schemas.microsoft.com/office/drawing/2014/main" val="3223843728"/>
                    </a:ext>
                  </a:extLst>
                </a:gridCol>
                <a:gridCol w="411480">
                  <a:extLst>
                    <a:ext uri="{9D8B030D-6E8A-4147-A177-3AD203B41FA5}">
                      <a16:colId xmlns:a16="http://schemas.microsoft.com/office/drawing/2014/main" val="952783597"/>
                    </a:ext>
                  </a:extLst>
                </a:gridCol>
                <a:gridCol w="411480">
                  <a:extLst>
                    <a:ext uri="{9D8B030D-6E8A-4147-A177-3AD203B41FA5}">
                      <a16:colId xmlns:a16="http://schemas.microsoft.com/office/drawing/2014/main" val="3521524118"/>
                    </a:ext>
                  </a:extLst>
                </a:gridCol>
                <a:gridCol w="411480">
                  <a:extLst>
                    <a:ext uri="{9D8B030D-6E8A-4147-A177-3AD203B41FA5}">
                      <a16:colId xmlns:a16="http://schemas.microsoft.com/office/drawing/2014/main" val="3550631409"/>
                    </a:ext>
                  </a:extLst>
                </a:gridCol>
                <a:gridCol w="411480">
                  <a:extLst>
                    <a:ext uri="{9D8B030D-6E8A-4147-A177-3AD203B41FA5}">
                      <a16:colId xmlns:a16="http://schemas.microsoft.com/office/drawing/2014/main" val="3455803385"/>
                    </a:ext>
                  </a:extLst>
                </a:gridCol>
                <a:gridCol w="411480">
                  <a:extLst>
                    <a:ext uri="{9D8B030D-6E8A-4147-A177-3AD203B41FA5}">
                      <a16:colId xmlns:a16="http://schemas.microsoft.com/office/drawing/2014/main" val="162570042"/>
                    </a:ext>
                  </a:extLst>
                </a:gridCol>
                <a:gridCol w="411480">
                  <a:extLst>
                    <a:ext uri="{9D8B030D-6E8A-4147-A177-3AD203B41FA5}">
                      <a16:colId xmlns:a16="http://schemas.microsoft.com/office/drawing/2014/main" val="3317328802"/>
                    </a:ext>
                  </a:extLst>
                </a:gridCol>
                <a:gridCol w="411480">
                  <a:extLst>
                    <a:ext uri="{9D8B030D-6E8A-4147-A177-3AD203B41FA5}">
                      <a16:colId xmlns:a16="http://schemas.microsoft.com/office/drawing/2014/main" val="3340258781"/>
                    </a:ext>
                  </a:extLst>
                </a:gridCol>
                <a:gridCol w="576072">
                  <a:extLst>
                    <a:ext uri="{9D8B030D-6E8A-4147-A177-3AD203B41FA5}">
                      <a16:colId xmlns:a16="http://schemas.microsoft.com/office/drawing/2014/main" val="543512169"/>
                    </a:ext>
                  </a:extLst>
                </a:gridCol>
                <a:gridCol w="411480">
                  <a:extLst>
                    <a:ext uri="{9D8B030D-6E8A-4147-A177-3AD203B41FA5}">
                      <a16:colId xmlns:a16="http://schemas.microsoft.com/office/drawing/2014/main" val="1788217071"/>
                    </a:ext>
                  </a:extLst>
                </a:gridCol>
                <a:gridCol w="411480">
                  <a:extLst>
                    <a:ext uri="{9D8B030D-6E8A-4147-A177-3AD203B41FA5}">
                      <a16:colId xmlns:a16="http://schemas.microsoft.com/office/drawing/2014/main" val="3130602989"/>
                    </a:ext>
                  </a:extLst>
                </a:gridCol>
                <a:gridCol w="411480">
                  <a:extLst>
                    <a:ext uri="{9D8B030D-6E8A-4147-A177-3AD203B41FA5}">
                      <a16:colId xmlns:a16="http://schemas.microsoft.com/office/drawing/2014/main" val="1801755906"/>
                    </a:ext>
                  </a:extLst>
                </a:gridCol>
                <a:gridCol w="411480">
                  <a:extLst>
                    <a:ext uri="{9D8B030D-6E8A-4147-A177-3AD203B41FA5}">
                      <a16:colId xmlns:a16="http://schemas.microsoft.com/office/drawing/2014/main" val="3363767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46615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- 2021-06-28 15:41:18</a:t>
                      </a:r>
                      <a:r>
                        <a:rPr kumimoji="0" lang="en-US" sz="1000" b="0" i="0" u="none" strike="noStrike" kern="1200" cap="none" spc="0" normalizeH="0" baseline="0" noProof="0">
                          <a:ln>
                            <a:noFill/>
                          </a:ln>
                          <a:solidFill>
                            <a:prstClr val="black"/>
                          </a:solidFill>
                          <a:effectLst/>
                          <a:uLnTx/>
                          <a:uFillTx/>
                          <a:latin typeface="+mn-lt"/>
                          <a:ea typeface="+mn-ea"/>
                          <a:cs typeface="+mn-cs"/>
                        </a:rPr>
                        <a:t>
 It’s wonderful to see young talent embrace the emerging technology of NFTs + crypto art to disrupt the third sector. 
I’m looking forward to seeing how these rising stars continue to make an impact in marketing. twitter.com/Cannes_Lions/s…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06/30/2021 10:09:13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0.3273 %</a:t>
                      </a:r>
                    </a:p>
                  </a:txBody>
                  <a:tcPr/>
                </a:tc>
                <a:extLst>
                  <a:ext uri="{0D108BD9-81ED-4DB2-BD59-A6C34878D82A}">
                    <a16:rowId xmlns:a16="http://schemas.microsoft.com/office/drawing/2014/main" val="528472115"/>
                  </a:ext>
                </a:extLst>
              </a:tr>
            </a:tbl>
          </a:graphicData>
        </a:graphic>
      </p:graphicFrame>
      <p:sp>
        <p:nvSpPr>
          <p:cNvPr id="4" name="Text Placeholder 3">
            <a:extLst>
              <a:ext uri="{FF2B5EF4-FFF2-40B4-BE49-F238E27FC236}">
                <a16:creationId xmlns:a16="http://schemas.microsoft.com/office/drawing/2014/main" id="{4A96F148-60CC-405C-8CD5-C1809C9ECA59}"/>
              </a:ext>
            </a:extLst>
          </p:cNvPr>
          <p:cNvSpPr>
            <a:spLocks noGrp="1"/>
          </p:cNvSpPr>
          <p:nvPr>
            <p:ph type="body" sz="quarter" idx="14"/>
          </p:nvPr>
        </p:nvSpPr>
        <p:spPr/>
        <p:txBody>
          <a:bodyPr/>
          <a:lstStyle/>
          <a:p>
            <a:r>
              <a:rPr lang="en-US"/>
              <a:t>06/17/2021 - 06/30/2021</a:t>
            </a:r>
          </a:p>
        </p:txBody>
      </p:sp>
    </p:spTree>
    <p:extLst>
      <p:ext uri="{BB962C8B-B14F-4D97-AF65-F5344CB8AC3E}">
        <p14:creationId xmlns:p14="http://schemas.microsoft.com/office/powerpoint/2010/main" val="2158780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7B0FB-9C95-4EC0-B437-EE97C9ECE96F}"/>
              </a:ext>
            </a:extLst>
          </p:cNvPr>
          <p:cNvSpPr>
            <a:spLocks noGrp="1"/>
          </p:cNvSpPr>
          <p:nvPr>
            <p:ph type="title"/>
          </p:nvPr>
        </p:nvSpPr>
        <p:spPr/>
        <p:txBody>
          <a:bodyPr/>
          <a:lstStyle/>
          <a:p>
            <a:r>
              <a:rPr lang="en-US"/>
              <a:t>Twitter Own Tweets Table | Conny Braams - 3 of 10</a:t>
            </a:r>
          </a:p>
        </p:txBody>
      </p:sp>
      <p:graphicFrame>
        <p:nvGraphicFramePr>
          <p:cNvPr id="5" name="Table Placeholder 4">
            <a:extLst>
              <a:ext uri="{FF2B5EF4-FFF2-40B4-BE49-F238E27FC236}">
                <a16:creationId xmlns:a16="http://schemas.microsoft.com/office/drawing/2014/main" id="{4A9A437A-9387-4408-B92B-7EC8FAC02D83}"/>
              </a:ext>
            </a:extLst>
          </p:cNvPr>
          <p:cNvGraphicFramePr>
            <a:graphicFrameLocks noGrp="1"/>
          </p:cNvGraphicFramePr>
          <p:nvPr>
            <p:ph type="tbl" sz="quarter" idx="13"/>
            <p:extLst>
              <p:ext uri="{D42A27DB-BD31-4B8C-83A1-F6EECF244321}">
                <p14:modId xmlns:p14="http://schemas.microsoft.com/office/powerpoint/2010/main" val="983588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84589012"/>
                    </a:ext>
                  </a:extLst>
                </a:gridCol>
                <a:gridCol w="1234441">
                  <a:extLst>
                    <a:ext uri="{9D8B030D-6E8A-4147-A177-3AD203B41FA5}">
                      <a16:colId xmlns:a16="http://schemas.microsoft.com/office/drawing/2014/main" val="4111441514"/>
                    </a:ext>
                  </a:extLst>
                </a:gridCol>
                <a:gridCol w="411480">
                  <a:extLst>
                    <a:ext uri="{9D8B030D-6E8A-4147-A177-3AD203B41FA5}">
                      <a16:colId xmlns:a16="http://schemas.microsoft.com/office/drawing/2014/main" val="2426191519"/>
                    </a:ext>
                  </a:extLst>
                </a:gridCol>
                <a:gridCol w="411480">
                  <a:extLst>
                    <a:ext uri="{9D8B030D-6E8A-4147-A177-3AD203B41FA5}">
                      <a16:colId xmlns:a16="http://schemas.microsoft.com/office/drawing/2014/main" val="979593066"/>
                    </a:ext>
                  </a:extLst>
                </a:gridCol>
                <a:gridCol w="411480">
                  <a:extLst>
                    <a:ext uri="{9D8B030D-6E8A-4147-A177-3AD203B41FA5}">
                      <a16:colId xmlns:a16="http://schemas.microsoft.com/office/drawing/2014/main" val="2074757298"/>
                    </a:ext>
                  </a:extLst>
                </a:gridCol>
                <a:gridCol w="411480">
                  <a:extLst>
                    <a:ext uri="{9D8B030D-6E8A-4147-A177-3AD203B41FA5}">
                      <a16:colId xmlns:a16="http://schemas.microsoft.com/office/drawing/2014/main" val="3283345809"/>
                    </a:ext>
                  </a:extLst>
                </a:gridCol>
                <a:gridCol w="411480">
                  <a:extLst>
                    <a:ext uri="{9D8B030D-6E8A-4147-A177-3AD203B41FA5}">
                      <a16:colId xmlns:a16="http://schemas.microsoft.com/office/drawing/2014/main" val="1140975390"/>
                    </a:ext>
                  </a:extLst>
                </a:gridCol>
                <a:gridCol w="411480">
                  <a:extLst>
                    <a:ext uri="{9D8B030D-6E8A-4147-A177-3AD203B41FA5}">
                      <a16:colId xmlns:a16="http://schemas.microsoft.com/office/drawing/2014/main" val="1775667455"/>
                    </a:ext>
                  </a:extLst>
                </a:gridCol>
                <a:gridCol w="411480">
                  <a:extLst>
                    <a:ext uri="{9D8B030D-6E8A-4147-A177-3AD203B41FA5}">
                      <a16:colId xmlns:a16="http://schemas.microsoft.com/office/drawing/2014/main" val="105371232"/>
                    </a:ext>
                  </a:extLst>
                </a:gridCol>
                <a:gridCol w="576072">
                  <a:extLst>
                    <a:ext uri="{9D8B030D-6E8A-4147-A177-3AD203B41FA5}">
                      <a16:colId xmlns:a16="http://schemas.microsoft.com/office/drawing/2014/main" val="3786148953"/>
                    </a:ext>
                  </a:extLst>
                </a:gridCol>
                <a:gridCol w="411480">
                  <a:extLst>
                    <a:ext uri="{9D8B030D-6E8A-4147-A177-3AD203B41FA5}">
                      <a16:colId xmlns:a16="http://schemas.microsoft.com/office/drawing/2014/main" val="3605207567"/>
                    </a:ext>
                  </a:extLst>
                </a:gridCol>
                <a:gridCol w="411480">
                  <a:extLst>
                    <a:ext uri="{9D8B030D-6E8A-4147-A177-3AD203B41FA5}">
                      <a16:colId xmlns:a16="http://schemas.microsoft.com/office/drawing/2014/main" val="1335630129"/>
                    </a:ext>
                  </a:extLst>
                </a:gridCol>
                <a:gridCol w="411480">
                  <a:extLst>
                    <a:ext uri="{9D8B030D-6E8A-4147-A177-3AD203B41FA5}">
                      <a16:colId xmlns:a16="http://schemas.microsoft.com/office/drawing/2014/main" val="1885028009"/>
                    </a:ext>
                  </a:extLst>
                </a:gridCol>
                <a:gridCol w="411480">
                  <a:extLst>
                    <a:ext uri="{9D8B030D-6E8A-4147-A177-3AD203B41FA5}">
                      <a16:colId xmlns:a16="http://schemas.microsoft.com/office/drawing/2014/main" val="2952865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999015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- 2021-06-25 14:14:42</a:t>
                      </a:r>
                      <a:r>
                        <a:rPr kumimoji="0" lang="en-US" sz="1000" b="0" i="0" u="none" strike="noStrike" kern="1200" cap="none" spc="0" normalizeH="0" baseline="0" noProof="0">
                          <a:ln>
                            <a:noFill/>
                          </a:ln>
                          <a:solidFill>
                            <a:prstClr val="black"/>
                          </a:solidFill>
                          <a:effectLst/>
                          <a:uLnTx/>
                          <a:uFillTx/>
                          <a:latin typeface="+mn-lt"/>
                          <a:ea typeface="+mn-ea"/>
                          <a:cs typeface="+mn-cs"/>
                        </a:rPr>
                        <a:t>
 Brands have the power to make a positive difference &amp;amp; grow. A great example from @Knorr helping to transform concrete rooftops into sustainable food gardens for underprivileged farmers across Egypt.
A well-deserved Silver Media Lion Award too 🎉. #CannesLions2021 pic.twitter.com/afBpzPcy4g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06/30/2021 10:09:13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4.3011 %</a:t>
                      </a:r>
                    </a:p>
                  </a:txBody>
                  <a:tcPr/>
                </a:tc>
                <a:extLst>
                  <a:ext uri="{0D108BD9-81ED-4DB2-BD59-A6C34878D82A}">
                    <a16:rowId xmlns:a16="http://schemas.microsoft.com/office/drawing/2014/main" val="1539911345"/>
                  </a:ext>
                </a:extLst>
              </a:tr>
            </a:tbl>
          </a:graphicData>
        </a:graphic>
      </p:graphicFrame>
      <p:sp>
        <p:nvSpPr>
          <p:cNvPr id="4" name="Text Placeholder 3">
            <a:extLst>
              <a:ext uri="{FF2B5EF4-FFF2-40B4-BE49-F238E27FC236}">
                <a16:creationId xmlns:a16="http://schemas.microsoft.com/office/drawing/2014/main" id="{29E45C48-04EA-43FE-8FF0-57C516D10710}"/>
              </a:ext>
            </a:extLst>
          </p:cNvPr>
          <p:cNvSpPr>
            <a:spLocks noGrp="1"/>
          </p:cNvSpPr>
          <p:nvPr>
            <p:ph type="body" sz="quarter" idx="14"/>
          </p:nvPr>
        </p:nvSpPr>
        <p:spPr/>
        <p:txBody>
          <a:bodyPr/>
          <a:lstStyle/>
          <a:p>
            <a:r>
              <a:rPr lang="en-US"/>
              <a:t>06/17/2021 - 06/30/2021</a:t>
            </a:r>
          </a:p>
        </p:txBody>
      </p:sp>
    </p:spTree>
    <p:extLst>
      <p:ext uri="{BB962C8B-B14F-4D97-AF65-F5344CB8AC3E}">
        <p14:creationId xmlns:p14="http://schemas.microsoft.com/office/powerpoint/2010/main" val="3330383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3D0AA-A225-419A-8EC3-C5EF80E6CC56}"/>
              </a:ext>
            </a:extLst>
          </p:cNvPr>
          <p:cNvSpPr>
            <a:spLocks noGrp="1"/>
          </p:cNvSpPr>
          <p:nvPr>
            <p:ph type="title"/>
          </p:nvPr>
        </p:nvSpPr>
        <p:spPr/>
        <p:txBody>
          <a:bodyPr/>
          <a:lstStyle/>
          <a:p>
            <a:r>
              <a:rPr lang="en-US"/>
              <a:t>Twitter Own Tweets Table | Conny Braams - 4 of 10</a:t>
            </a:r>
          </a:p>
        </p:txBody>
      </p:sp>
      <p:graphicFrame>
        <p:nvGraphicFramePr>
          <p:cNvPr id="5" name="Table Placeholder 4">
            <a:extLst>
              <a:ext uri="{FF2B5EF4-FFF2-40B4-BE49-F238E27FC236}">
                <a16:creationId xmlns:a16="http://schemas.microsoft.com/office/drawing/2014/main" id="{904EF478-4F13-45E5-8073-CDEDBA59FC45}"/>
              </a:ext>
            </a:extLst>
          </p:cNvPr>
          <p:cNvGraphicFramePr>
            <a:graphicFrameLocks noGrp="1"/>
          </p:cNvGraphicFramePr>
          <p:nvPr>
            <p:ph type="tbl" sz="quarter" idx="13"/>
            <p:extLst>
              <p:ext uri="{D42A27DB-BD31-4B8C-83A1-F6EECF244321}">
                <p14:modId xmlns:p14="http://schemas.microsoft.com/office/powerpoint/2010/main" val="2111132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795829121"/>
                    </a:ext>
                  </a:extLst>
                </a:gridCol>
                <a:gridCol w="1234441">
                  <a:extLst>
                    <a:ext uri="{9D8B030D-6E8A-4147-A177-3AD203B41FA5}">
                      <a16:colId xmlns:a16="http://schemas.microsoft.com/office/drawing/2014/main" val="3594766707"/>
                    </a:ext>
                  </a:extLst>
                </a:gridCol>
                <a:gridCol w="411480">
                  <a:extLst>
                    <a:ext uri="{9D8B030D-6E8A-4147-A177-3AD203B41FA5}">
                      <a16:colId xmlns:a16="http://schemas.microsoft.com/office/drawing/2014/main" val="2169990859"/>
                    </a:ext>
                  </a:extLst>
                </a:gridCol>
                <a:gridCol w="411480">
                  <a:extLst>
                    <a:ext uri="{9D8B030D-6E8A-4147-A177-3AD203B41FA5}">
                      <a16:colId xmlns:a16="http://schemas.microsoft.com/office/drawing/2014/main" val="4152898657"/>
                    </a:ext>
                  </a:extLst>
                </a:gridCol>
                <a:gridCol w="411480">
                  <a:extLst>
                    <a:ext uri="{9D8B030D-6E8A-4147-A177-3AD203B41FA5}">
                      <a16:colId xmlns:a16="http://schemas.microsoft.com/office/drawing/2014/main" val="2390842745"/>
                    </a:ext>
                  </a:extLst>
                </a:gridCol>
                <a:gridCol w="411480">
                  <a:extLst>
                    <a:ext uri="{9D8B030D-6E8A-4147-A177-3AD203B41FA5}">
                      <a16:colId xmlns:a16="http://schemas.microsoft.com/office/drawing/2014/main" val="1387899915"/>
                    </a:ext>
                  </a:extLst>
                </a:gridCol>
                <a:gridCol w="411480">
                  <a:extLst>
                    <a:ext uri="{9D8B030D-6E8A-4147-A177-3AD203B41FA5}">
                      <a16:colId xmlns:a16="http://schemas.microsoft.com/office/drawing/2014/main" val="1762667342"/>
                    </a:ext>
                  </a:extLst>
                </a:gridCol>
                <a:gridCol w="411480">
                  <a:extLst>
                    <a:ext uri="{9D8B030D-6E8A-4147-A177-3AD203B41FA5}">
                      <a16:colId xmlns:a16="http://schemas.microsoft.com/office/drawing/2014/main" val="3031727848"/>
                    </a:ext>
                  </a:extLst>
                </a:gridCol>
                <a:gridCol w="411480">
                  <a:extLst>
                    <a:ext uri="{9D8B030D-6E8A-4147-A177-3AD203B41FA5}">
                      <a16:colId xmlns:a16="http://schemas.microsoft.com/office/drawing/2014/main" val="2675361389"/>
                    </a:ext>
                  </a:extLst>
                </a:gridCol>
                <a:gridCol w="576072">
                  <a:extLst>
                    <a:ext uri="{9D8B030D-6E8A-4147-A177-3AD203B41FA5}">
                      <a16:colId xmlns:a16="http://schemas.microsoft.com/office/drawing/2014/main" val="1953075606"/>
                    </a:ext>
                  </a:extLst>
                </a:gridCol>
                <a:gridCol w="411480">
                  <a:extLst>
                    <a:ext uri="{9D8B030D-6E8A-4147-A177-3AD203B41FA5}">
                      <a16:colId xmlns:a16="http://schemas.microsoft.com/office/drawing/2014/main" val="1451553673"/>
                    </a:ext>
                  </a:extLst>
                </a:gridCol>
                <a:gridCol w="411480">
                  <a:extLst>
                    <a:ext uri="{9D8B030D-6E8A-4147-A177-3AD203B41FA5}">
                      <a16:colId xmlns:a16="http://schemas.microsoft.com/office/drawing/2014/main" val="1526888069"/>
                    </a:ext>
                  </a:extLst>
                </a:gridCol>
                <a:gridCol w="411480">
                  <a:extLst>
                    <a:ext uri="{9D8B030D-6E8A-4147-A177-3AD203B41FA5}">
                      <a16:colId xmlns:a16="http://schemas.microsoft.com/office/drawing/2014/main" val="4216970845"/>
                    </a:ext>
                  </a:extLst>
                </a:gridCol>
                <a:gridCol w="411480">
                  <a:extLst>
                    <a:ext uri="{9D8B030D-6E8A-4147-A177-3AD203B41FA5}">
                      <a16:colId xmlns:a16="http://schemas.microsoft.com/office/drawing/2014/main" val="3808753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453404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- 2021-06-23 18:30:01</a:t>
                      </a:r>
                      <a:r>
                        <a:rPr kumimoji="0" lang="en-US" sz="1000" b="0" i="0" u="none" strike="noStrike" kern="1200" cap="none" spc="0" normalizeH="0" baseline="0" noProof="0">
                          <a:ln>
                            <a:noFill/>
                          </a:ln>
                          <a:solidFill>
                            <a:prstClr val="black"/>
                          </a:solidFill>
                          <a:effectLst/>
                          <a:uLnTx/>
                          <a:uFillTx/>
                          <a:latin typeface="+mn-lt"/>
                          <a:ea typeface="+mn-ea"/>
                          <a:cs typeface="+mn-cs"/>
                        </a:rPr>
                        <a:t>
 Get Real. Do Good. Be Unmissable. 
The time to make a difference is now.
#UniquelyUnilever 
#CannesLions2021 twitter.com/Adweek/status/…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06/30/2021 10:09:13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1.7146 %</a:t>
                      </a:r>
                    </a:p>
                  </a:txBody>
                  <a:tcPr/>
                </a:tc>
                <a:extLst>
                  <a:ext uri="{0D108BD9-81ED-4DB2-BD59-A6C34878D82A}">
                    <a16:rowId xmlns:a16="http://schemas.microsoft.com/office/drawing/2014/main" val="3372606601"/>
                  </a:ext>
                </a:extLst>
              </a:tr>
            </a:tbl>
          </a:graphicData>
        </a:graphic>
      </p:graphicFrame>
      <p:sp>
        <p:nvSpPr>
          <p:cNvPr id="4" name="Text Placeholder 3">
            <a:extLst>
              <a:ext uri="{FF2B5EF4-FFF2-40B4-BE49-F238E27FC236}">
                <a16:creationId xmlns:a16="http://schemas.microsoft.com/office/drawing/2014/main" id="{5C99D817-B019-4636-97E6-3F96495189DC}"/>
              </a:ext>
            </a:extLst>
          </p:cNvPr>
          <p:cNvSpPr>
            <a:spLocks noGrp="1"/>
          </p:cNvSpPr>
          <p:nvPr>
            <p:ph type="body" sz="quarter" idx="14"/>
          </p:nvPr>
        </p:nvSpPr>
        <p:spPr/>
        <p:txBody>
          <a:bodyPr/>
          <a:lstStyle/>
          <a:p>
            <a:r>
              <a:rPr lang="en-US"/>
              <a:t>06/17/2021 - 06/30/2021</a:t>
            </a:r>
          </a:p>
        </p:txBody>
      </p:sp>
    </p:spTree>
    <p:extLst>
      <p:ext uri="{BB962C8B-B14F-4D97-AF65-F5344CB8AC3E}">
        <p14:creationId xmlns:p14="http://schemas.microsoft.com/office/powerpoint/2010/main" val="1847053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3B5BB-EA95-4DFB-9ADD-575F23B17621}"/>
              </a:ext>
            </a:extLst>
          </p:cNvPr>
          <p:cNvSpPr>
            <a:spLocks noGrp="1"/>
          </p:cNvSpPr>
          <p:nvPr>
            <p:ph type="title"/>
          </p:nvPr>
        </p:nvSpPr>
        <p:spPr/>
        <p:txBody>
          <a:bodyPr/>
          <a:lstStyle/>
          <a:p>
            <a:r>
              <a:rPr lang="en-US"/>
              <a:t>Twitter Own Tweets Table | Conny Braams - 5 of 10</a:t>
            </a:r>
          </a:p>
        </p:txBody>
      </p:sp>
      <p:graphicFrame>
        <p:nvGraphicFramePr>
          <p:cNvPr id="5" name="Table Placeholder 4">
            <a:extLst>
              <a:ext uri="{FF2B5EF4-FFF2-40B4-BE49-F238E27FC236}">
                <a16:creationId xmlns:a16="http://schemas.microsoft.com/office/drawing/2014/main" id="{1083F328-5679-4A89-A228-60076EA3F068}"/>
              </a:ext>
            </a:extLst>
          </p:cNvPr>
          <p:cNvGraphicFramePr>
            <a:graphicFrameLocks noGrp="1"/>
          </p:cNvGraphicFramePr>
          <p:nvPr>
            <p:ph type="tbl" sz="quarter" idx="13"/>
            <p:extLst>
              <p:ext uri="{D42A27DB-BD31-4B8C-83A1-F6EECF244321}">
                <p14:modId xmlns:p14="http://schemas.microsoft.com/office/powerpoint/2010/main" val="2544510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494915085"/>
                    </a:ext>
                  </a:extLst>
                </a:gridCol>
                <a:gridCol w="1234441">
                  <a:extLst>
                    <a:ext uri="{9D8B030D-6E8A-4147-A177-3AD203B41FA5}">
                      <a16:colId xmlns:a16="http://schemas.microsoft.com/office/drawing/2014/main" val="2653737059"/>
                    </a:ext>
                  </a:extLst>
                </a:gridCol>
                <a:gridCol w="411480">
                  <a:extLst>
                    <a:ext uri="{9D8B030D-6E8A-4147-A177-3AD203B41FA5}">
                      <a16:colId xmlns:a16="http://schemas.microsoft.com/office/drawing/2014/main" val="1562645002"/>
                    </a:ext>
                  </a:extLst>
                </a:gridCol>
                <a:gridCol w="411480">
                  <a:extLst>
                    <a:ext uri="{9D8B030D-6E8A-4147-A177-3AD203B41FA5}">
                      <a16:colId xmlns:a16="http://schemas.microsoft.com/office/drawing/2014/main" val="2305682283"/>
                    </a:ext>
                  </a:extLst>
                </a:gridCol>
                <a:gridCol w="411480">
                  <a:extLst>
                    <a:ext uri="{9D8B030D-6E8A-4147-A177-3AD203B41FA5}">
                      <a16:colId xmlns:a16="http://schemas.microsoft.com/office/drawing/2014/main" val="3940190895"/>
                    </a:ext>
                  </a:extLst>
                </a:gridCol>
                <a:gridCol w="411480">
                  <a:extLst>
                    <a:ext uri="{9D8B030D-6E8A-4147-A177-3AD203B41FA5}">
                      <a16:colId xmlns:a16="http://schemas.microsoft.com/office/drawing/2014/main" val="1420473994"/>
                    </a:ext>
                  </a:extLst>
                </a:gridCol>
                <a:gridCol w="411480">
                  <a:extLst>
                    <a:ext uri="{9D8B030D-6E8A-4147-A177-3AD203B41FA5}">
                      <a16:colId xmlns:a16="http://schemas.microsoft.com/office/drawing/2014/main" val="440799904"/>
                    </a:ext>
                  </a:extLst>
                </a:gridCol>
                <a:gridCol w="411480">
                  <a:extLst>
                    <a:ext uri="{9D8B030D-6E8A-4147-A177-3AD203B41FA5}">
                      <a16:colId xmlns:a16="http://schemas.microsoft.com/office/drawing/2014/main" val="406049337"/>
                    </a:ext>
                  </a:extLst>
                </a:gridCol>
                <a:gridCol w="411480">
                  <a:extLst>
                    <a:ext uri="{9D8B030D-6E8A-4147-A177-3AD203B41FA5}">
                      <a16:colId xmlns:a16="http://schemas.microsoft.com/office/drawing/2014/main" val="1136234751"/>
                    </a:ext>
                  </a:extLst>
                </a:gridCol>
                <a:gridCol w="576072">
                  <a:extLst>
                    <a:ext uri="{9D8B030D-6E8A-4147-A177-3AD203B41FA5}">
                      <a16:colId xmlns:a16="http://schemas.microsoft.com/office/drawing/2014/main" val="2875701400"/>
                    </a:ext>
                  </a:extLst>
                </a:gridCol>
                <a:gridCol w="411480">
                  <a:extLst>
                    <a:ext uri="{9D8B030D-6E8A-4147-A177-3AD203B41FA5}">
                      <a16:colId xmlns:a16="http://schemas.microsoft.com/office/drawing/2014/main" val="599533819"/>
                    </a:ext>
                  </a:extLst>
                </a:gridCol>
                <a:gridCol w="411480">
                  <a:extLst>
                    <a:ext uri="{9D8B030D-6E8A-4147-A177-3AD203B41FA5}">
                      <a16:colId xmlns:a16="http://schemas.microsoft.com/office/drawing/2014/main" val="3176683290"/>
                    </a:ext>
                  </a:extLst>
                </a:gridCol>
                <a:gridCol w="411480">
                  <a:extLst>
                    <a:ext uri="{9D8B030D-6E8A-4147-A177-3AD203B41FA5}">
                      <a16:colId xmlns:a16="http://schemas.microsoft.com/office/drawing/2014/main" val="4045484770"/>
                    </a:ext>
                  </a:extLst>
                </a:gridCol>
                <a:gridCol w="411480">
                  <a:extLst>
                    <a:ext uri="{9D8B030D-6E8A-4147-A177-3AD203B41FA5}">
                      <a16:colId xmlns:a16="http://schemas.microsoft.com/office/drawing/2014/main" val="684780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278853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- 2021-06-22 13:48:26</a:t>
                      </a:r>
                      <a:r>
                        <a:rPr kumimoji="0" lang="en-US" sz="1000" b="0" i="0" u="none" strike="noStrike" kern="1200" cap="none" spc="0" normalizeH="0" baseline="0" noProof="0">
                          <a:ln>
                            <a:noFill/>
                          </a:ln>
                          <a:solidFill>
                            <a:prstClr val="black"/>
                          </a:solidFill>
                          <a:effectLst/>
                          <a:uLnTx/>
                          <a:uFillTx/>
                          <a:latin typeface="+mn-lt"/>
                          <a:ea typeface="+mn-ea"/>
                          <a:cs typeface="+mn-cs"/>
                        </a:rPr>
                        <a:t>
 What are your thoughts on the @Cannes_Lions Live Debate on how our industry is fighting climate change and how we can do this faster, together? 
Here are a few key points I took away from the panel discussion. 👇
#CannesLions2021 
live.canneslions.com/cannes-lions-l…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06/30/2021 10:09:13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8.7193 %</a:t>
                      </a:r>
                    </a:p>
                  </a:txBody>
                  <a:tcPr/>
                </a:tc>
                <a:extLst>
                  <a:ext uri="{0D108BD9-81ED-4DB2-BD59-A6C34878D82A}">
                    <a16:rowId xmlns:a16="http://schemas.microsoft.com/office/drawing/2014/main" val="2831605739"/>
                  </a:ext>
                </a:extLst>
              </a:tr>
            </a:tbl>
          </a:graphicData>
        </a:graphic>
      </p:graphicFrame>
      <p:sp>
        <p:nvSpPr>
          <p:cNvPr id="4" name="Text Placeholder 3">
            <a:extLst>
              <a:ext uri="{FF2B5EF4-FFF2-40B4-BE49-F238E27FC236}">
                <a16:creationId xmlns:a16="http://schemas.microsoft.com/office/drawing/2014/main" id="{615820C0-1E5A-4599-92BB-1CD9A68BBAA9}"/>
              </a:ext>
            </a:extLst>
          </p:cNvPr>
          <p:cNvSpPr>
            <a:spLocks noGrp="1"/>
          </p:cNvSpPr>
          <p:nvPr>
            <p:ph type="body" sz="quarter" idx="14"/>
          </p:nvPr>
        </p:nvSpPr>
        <p:spPr/>
        <p:txBody>
          <a:bodyPr/>
          <a:lstStyle/>
          <a:p>
            <a:r>
              <a:rPr lang="en-US"/>
              <a:t>06/17/2021 - 06/30/2021</a:t>
            </a:r>
          </a:p>
        </p:txBody>
      </p:sp>
    </p:spTree>
    <p:extLst>
      <p:ext uri="{BB962C8B-B14F-4D97-AF65-F5344CB8AC3E}">
        <p14:creationId xmlns:p14="http://schemas.microsoft.com/office/powerpoint/2010/main" val="2124916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244A9-5DDA-4551-86B8-F4DEA299A763}"/>
              </a:ext>
            </a:extLst>
          </p:cNvPr>
          <p:cNvSpPr>
            <a:spLocks noGrp="1"/>
          </p:cNvSpPr>
          <p:nvPr>
            <p:ph type="title"/>
          </p:nvPr>
        </p:nvSpPr>
        <p:spPr/>
        <p:txBody>
          <a:bodyPr/>
          <a:lstStyle/>
          <a:p>
            <a:r>
              <a:rPr lang="en-US"/>
              <a:t>Twitter Own Tweets Table | Conny Braams - 6 of 10</a:t>
            </a:r>
          </a:p>
        </p:txBody>
      </p:sp>
      <p:graphicFrame>
        <p:nvGraphicFramePr>
          <p:cNvPr id="5" name="Table Placeholder 4">
            <a:extLst>
              <a:ext uri="{FF2B5EF4-FFF2-40B4-BE49-F238E27FC236}">
                <a16:creationId xmlns:a16="http://schemas.microsoft.com/office/drawing/2014/main" id="{871740BE-E36B-47E4-B549-2AFD2515F084}"/>
              </a:ext>
            </a:extLst>
          </p:cNvPr>
          <p:cNvGraphicFramePr>
            <a:graphicFrameLocks noGrp="1"/>
          </p:cNvGraphicFramePr>
          <p:nvPr>
            <p:ph type="tbl" sz="quarter" idx="13"/>
            <p:extLst>
              <p:ext uri="{D42A27DB-BD31-4B8C-83A1-F6EECF244321}">
                <p14:modId xmlns:p14="http://schemas.microsoft.com/office/powerpoint/2010/main" val="3361172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836215194"/>
                    </a:ext>
                  </a:extLst>
                </a:gridCol>
                <a:gridCol w="1234441">
                  <a:extLst>
                    <a:ext uri="{9D8B030D-6E8A-4147-A177-3AD203B41FA5}">
                      <a16:colId xmlns:a16="http://schemas.microsoft.com/office/drawing/2014/main" val="3739897252"/>
                    </a:ext>
                  </a:extLst>
                </a:gridCol>
                <a:gridCol w="411480">
                  <a:extLst>
                    <a:ext uri="{9D8B030D-6E8A-4147-A177-3AD203B41FA5}">
                      <a16:colId xmlns:a16="http://schemas.microsoft.com/office/drawing/2014/main" val="703009262"/>
                    </a:ext>
                  </a:extLst>
                </a:gridCol>
                <a:gridCol w="411480">
                  <a:extLst>
                    <a:ext uri="{9D8B030D-6E8A-4147-A177-3AD203B41FA5}">
                      <a16:colId xmlns:a16="http://schemas.microsoft.com/office/drawing/2014/main" val="2624057063"/>
                    </a:ext>
                  </a:extLst>
                </a:gridCol>
                <a:gridCol w="411480">
                  <a:extLst>
                    <a:ext uri="{9D8B030D-6E8A-4147-A177-3AD203B41FA5}">
                      <a16:colId xmlns:a16="http://schemas.microsoft.com/office/drawing/2014/main" val="1924805294"/>
                    </a:ext>
                  </a:extLst>
                </a:gridCol>
                <a:gridCol w="411480">
                  <a:extLst>
                    <a:ext uri="{9D8B030D-6E8A-4147-A177-3AD203B41FA5}">
                      <a16:colId xmlns:a16="http://schemas.microsoft.com/office/drawing/2014/main" val="3588286894"/>
                    </a:ext>
                  </a:extLst>
                </a:gridCol>
                <a:gridCol w="411480">
                  <a:extLst>
                    <a:ext uri="{9D8B030D-6E8A-4147-A177-3AD203B41FA5}">
                      <a16:colId xmlns:a16="http://schemas.microsoft.com/office/drawing/2014/main" val="1873441255"/>
                    </a:ext>
                  </a:extLst>
                </a:gridCol>
                <a:gridCol w="411480">
                  <a:extLst>
                    <a:ext uri="{9D8B030D-6E8A-4147-A177-3AD203B41FA5}">
                      <a16:colId xmlns:a16="http://schemas.microsoft.com/office/drawing/2014/main" val="1035151144"/>
                    </a:ext>
                  </a:extLst>
                </a:gridCol>
                <a:gridCol w="411480">
                  <a:extLst>
                    <a:ext uri="{9D8B030D-6E8A-4147-A177-3AD203B41FA5}">
                      <a16:colId xmlns:a16="http://schemas.microsoft.com/office/drawing/2014/main" val="1023905880"/>
                    </a:ext>
                  </a:extLst>
                </a:gridCol>
                <a:gridCol w="576072">
                  <a:extLst>
                    <a:ext uri="{9D8B030D-6E8A-4147-A177-3AD203B41FA5}">
                      <a16:colId xmlns:a16="http://schemas.microsoft.com/office/drawing/2014/main" val="3829495239"/>
                    </a:ext>
                  </a:extLst>
                </a:gridCol>
                <a:gridCol w="411480">
                  <a:extLst>
                    <a:ext uri="{9D8B030D-6E8A-4147-A177-3AD203B41FA5}">
                      <a16:colId xmlns:a16="http://schemas.microsoft.com/office/drawing/2014/main" val="541979784"/>
                    </a:ext>
                  </a:extLst>
                </a:gridCol>
                <a:gridCol w="411480">
                  <a:extLst>
                    <a:ext uri="{9D8B030D-6E8A-4147-A177-3AD203B41FA5}">
                      <a16:colId xmlns:a16="http://schemas.microsoft.com/office/drawing/2014/main" val="2701067403"/>
                    </a:ext>
                  </a:extLst>
                </a:gridCol>
                <a:gridCol w="411480">
                  <a:extLst>
                    <a:ext uri="{9D8B030D-6E8A-4147-A177-3AD203B41FA5}">
                      <a16:colId xmlns:a16="http://schemas.microsoft.com/office/drawing/2014/main" val="2379499257"/>
                    </a:ext>
                  </a:extLst>
                </a:gridCol>
                <a:gridCol w="411480">
                  <a:extLst>
                    <a:ext uri="{9D8B030D-6E8A-4147-A177-3AD203B41FA5}">
                      <a16:colId xmlns:a16="http://schemas.microsoft.com/office/drawing/2014/main" val="3086871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217325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- 2021-06-21 18:38:33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team @Dove @Ogilvy @OgilvyUK 👏👏
#CannesLions2021 @Cannes_Lions twitter.com/OgilvyUK/statu…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06/30/2021 10:09:13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0.5116 %</a:t>
                      </a:r>
                    </a:p>
                  </a:txBody>
                  <a:tcPr/>
                </a:tc>
                <a:extLst>
                  <a:ext uri="{0D108BD9-81ED-4DB2-BD59-A6C34878D82A}">
                    <a16:rowId xmlns:a16="http://schemas.microsoft.com/office/drawing/2014/main" val="2594407906"/>
                  </a:ext>
                </a:extLst>
              </a:tr>
            </a:tbl>
          </a:graphicData>
        </a:graphic>
      </p:graphicFrame>
      <p:sp>
        <p:nvSpPr>
          <p:cNvPr id="4" name="Text Placeholder 3">
            <a:extLst>
              <a:ext uri="{FF2B5EF4-FFF2-40B4-BE49-F238E27FC236}">
                <a16:creationId xmlns:a16="http://schemas.microsoft.com/office/drawing/2014/main" id="{0C797954-FABB-4F15-829B-F676A22C34D2}"/>
              </a:ext>
            </a:extLst>
          </p:cNvPr>
          <p:cNvSpPr>
            <a:spLocks noGrp="1"/>
          </p:cNvSpPr>
          <p:nvPr>
            <p:ph type="body" sz="quarter" idx="14"/>
          </p:nvPr>
        </p:nvSpPr>
        <p:spPr/>
        <p:txBody>
          <a:bodyPr/>
          <a:lstStyle/>
          <a:p>
            <a:r>
              <a:rPr lang="en-US"/>
              <a:t>06/17/2021 - 06/30/2021</a:t>
            </a:r>
          </a:p>
        </p:txBody>
      </p:sp>
    </p:spTree>
    <p:extLst>
      <p:ext uri="{BB962C8B-B14F-4D97-AF65-F5344CB8AC3E}">
        <p14:creationId xmlns:p14="http://schemas.microsoft.com/office/powerpoint/2010/main" val="2852182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272E7-B8E5-4F60-B22A-21FD4BD0B94C}"/>
              </a:ext>
            </a:extLst>
          </p:cNvPr>
          <p:cNvSpPr>
            <a:spLocks noGrp="1"/>
          </p:cNvSpPr>
          <p:nvPr>
            <p:ph type="title"/>
          </p:nvPr>
        </p:nvSpPr>
        <p:spPr/>
        <p:txBody>
          <a:bodyPr/>
          <a:lstStyle/>
          <a:p>
            <a:r>
              <a:rPr lang="en-US"/>
              <a:t>Twitter Own Tweets Table | Conny Braams - 7 of 10</a:t>
            </a:r>
          </a:p>
        </p:txBody>
      </p:sp>
      <p:graphicFrame>
        <p:nvGraphicFramePr>
          <p:cNvPr id="5" name="Table Placeholder 4">
            <a:extLst>
              <a:ext uri="{FF2B5EF4-FFF2-40B4-BE49-F238E27FC236}">
                <a16:creationId xmlns:a16="http://schemas.microsoft.com/office/drawing/2014/main" id="{6EE06A04-3F9D-4E73-9FA9-C5B62AD58906}"/>
              </a:ext>
            </a:extLst>
          </p:cNvPr>
          <p:cNvGraphicFramePr>
            <a:graphicFrameLocks noGrp="1"/>
          </p:cNvGraphicFramePr>
          <p:nvPr>
            <p:ph type="tbl" sz="quarter" idx="13"/>
            <p:extLst>
              <p:ext uri="{D42A27DB-BD31-4B8C-83A1-F6EECF244321}">
                <p14:modId xmlns:p14="http://schemas.microsoft.com/office/powerpoint/2010/main" val="3238759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678814958"/>
                    </a:ext>
                  </a:extLst>
                </a:gridCol>
                <a:gridCol w="1234441">
                  <a:extLst>
                    <a:ext uri="{9D8B030D-6E8A-4147-A177-3AD203B41FA5}">
                      <a16:colId xmlns:a16="http://schemas.microsoft.com/office/drawing/2014/main" val="1536263123"/>
                    </a:ext>
                  </a:extLst>
                </a:gridCol>
                <a:gridCol w="411480">
                  <a:extLst>
                    <a:ext uri="{9D8B030D-6E8A-4147-A177-3AD203B41FA5}">
                      <a16:colId xmlns:a16="http://schemas.microsoft.com/office/drawing/2014/main" val="1501359569"/>
                    </a:ext>
                  </a:extLst>
                </a:gridCol>
                <a:gridCol w="411480">
                  <a:extLst>
                    <a:ext uri="{9D8B030D-6E8A-4147-A177-3AD203B41FA5}">
                      <a16:colId xmlns:a16="http://schemas.microsoft.com/office/drawing/2014/main" val="989092137"/>
                    </a:ext>
                  </a:extLst>
                </a:gridCol>
                <a:gridCol w="411480">
                  <a:extLst>
                    <a:ext uri="{9D8B030D-6E8A-4147-A177-3AD203B41FA5}">
                      <a16:colId xmlns:a16="http://schemas.microsoft.com/office/drawing/2014/main" val="4090422463"/>
                    </a:ext>
                  </a:extLst>
                </a:gridCol>
                <a:gridCol w="411480">
                  <a:extLst>
                    <a:ext uri="{9D8B030D-6E8A-4147-A177-3AD203B41FA5}">
                      <a16:colId xmlns:a16="http://schemas.microsoft.com/office/drawing/2014/main" val="1479338670"/>
                    </a:ext>
                  </a:extLst>
                </a:gridCol>
                <a:gridCol w="411480">
                  <a:extLst>
                    <a:ext uri="{9D8B030D-6E8A-4147-A177-3AD203B41FA5}">
                      <a16:colId xmlns:a16="http://schemas.microsoft.com/office/drawing/2014/main" val="1588979320"/>
                    </a:ext>
                  </a:extLst>
                </a:gridCol>
                <a:gridCol w="411480">
                  <a:extLst>
                    <a:ext uri="{9D8B030D-6E8A-4147-A177-3AD203B41FA5}">
                      <a16:colId xmlns:a16="http://schemas.microsoft.com/office/drawing/2014/main" val="910816818"/>
                    </a:ext>
                  </a:extLst>
                </a:gridCol>
                <a:gridCol w="411480">
                  <a:extLst>
                    <a:ext uri="{9D8B030D-6E8A-4147-A177-3AD203B41FA5}">
                      <a16:colId xmlns:a16="http://schemas.microsoft.com/office/drawing/2014/main" val="1243518066"/>
                    </a:ext>
                  </a:extLst>
                </a:gridCol>
                <a:gridCol w="576072">
                  <a:extLst>
                    <a:ext uri="{9D8B030D-6E8A-4147-A177-3AD203B41FA5}">
                      <a16:colId xmlns:a16="http://schemas.microsoft.com/office/drawing/2014/main" val="4236231425"/>
                    </a:ext>
                  </a:extLst>
                </a:gridCol>
                <a:gridCol w="411480">
                  <a:extLst>
                    <a:ext uri="{9D8B030D-6E8A-4147-A177-3AD203B41FA5}">
                      <a16:colId xmlns:a16="http://schemas.microsoft.com/office/drawing/2014/main" val="1611862564"/>
                    </a:ext>
                  </a:extLst>
                </a:gridCol>
                <a:gridCol w="411480">
                  <a:extLst>
                    <a:ext uri="{9D8B030D-6E8A-4147-A177-3AD203B41FA5}">
                      <a16:colId xmlns:a16="http://schemas.microsoft.com/office/drawing/2014/main" val="4010885234"/>
                    </a:ext>
                  </a:extLst>
                </a:gridCol>
                <a:gridCol w="411480">
                  <a:extLst>
                    <a:ext uri="{9D8B030D-6E8A-4147-A177-3AD203B41FA5}">
                      <a16:colId xmlns:a16="http://schemas.microsoft.com/office/drawing/2014/main" val="1881467878"/>
                    </a:ext>
                  </a:extLst>
                </a:gridCol>
                <a:gridCol w="411480">
                  <a:extLst>
                    <a:ext uri="{9D8B030D-6E8A-4147-A177-3AD203B41FA5}">
                      <a16:colId xmlns:a16="http://schemas.microsoft.com/office/drawing/2014/main" val="955020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324273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- 2021-06-21 10:12:32</a:t>
                      </a:r>
                      <a:r>
                        <a:rPr kumimoji="0" lang="en-US" sz="1000" b="0" i="0" u="none" strike="noStrike" kern="1200" cap="none" spc="0" normalizeH="0" baseline="0" noProof="0">
                          <a:ln>
                            <a:noFill/>
                          </a:ln>
                          <a:solidFill>
                            <a:prstClr val="black"/>
                          </a:solidFill>
                          <a:effectLst/>
                          <a:uLnTx/>
                          <a:uFillTx/>
                          <a:latin typeface="+mn-lt"/>
                          <a:ea typeface="+mn-ea"/>
                          <a:cs typeface="+mn-cs"/>
                        </a:rPr>
                        <a:t>
 #CannesLions2021 starts today! 
Together with @Unilever Chief Brand Officer &amp;amp; Chief D&amp;amp;I Officer @alinecsantos, we share our new marketing philosophy + why escaping our desks is the first step to creating a real impact in the world. 
Watch on demand live.canneslions.com pic.twitter.com/ViUg76SGGK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06/30/2021 10:09:13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2.6042 %</a:t>
                      </a:r>
                    </a:p>
                  </a:txBody>
                  <a:tcPr/>
                </a:tc>
                <a:extLst>
                  <a:ext uri="{0D108BD9-81ED-4DB2-BD59-A6C34878D82A}">
                    <a16:rowId xmlns:a16="http://schemas.microsoft.com/office/drawing/2014/main" val="2864779697"/>
                  </a:ext>
                </a:extLst>
              </a:tr>
            </a:tbl>
          </a:graphicData>
        </a:graphic>
      </p:graphicFrame>
      <p:sp>
        <p:nvSpPr>
          <p:cNvPr id="4" name="Text Placeholder 3">
            <a:extLst>
              <a:ext uri="{FF2B5EF4-FFF2-40B4-BE49-F238E27FC236}">
                <a16:creationId xmlns:a16="http://schemas.microsoft.com/office/drawing/2014/main" id="{4C586AB6-9570-4BBF-A8E5-063C6B83EB31}"/>
              </a:ext>
            </a:extLst>
          </p:cNvPr>
          <p:cNvSpPr>
            <a:spLocks noGrp="1"/>
          </p:cNvSpPr>
          <p:nvPr>
            <p:ph type="body" sz="quarter" idx="14"/>
          </p:nvPr>
        </p:nvSpPr>
        <p:spPr/>
        <p:txBody>
          <a:bodyPr/>
          <a:lstStyle/>
          <a:p>
            <a:r>
              <a:rPr lang="en-US"/>
              <a:t>06/17/2021 - 06/30/2021</a:t>
            </a:r>
          </a:p>
        </p:txBody>
      </p:sp>
    </p:spTree>
    <p:extLst>
      <p:ext uri="{BB962C8B-B14F-4D97-AF65-F5344CB8AC3E}">
        <p14:creationId xmlns:p14="http://schemas.microsoft.com/office/powerpoint/2010/main" val="691857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027E1-739E-46D5-B1D1-4FA27D95C17E}"/>
              </a:ext>
            </a:extLst>
          </p:cNvPr>
          <p:cNvSpPr>
            <a:spLocks noGrp="1"/>
          </p:cNvSpPr>
          <p:nvPr>
            <p:ph type="title"/>
          </p:nvPr>
        </p:nvSpPr>
        <p:spPr/>
        <p:txBody>
          <a:bodyPr/>
          <a:lstStyle/>
          <a:p>
            <a:r>
              <a:rPr lang="en-US"/>
              <a:t>Twitter Own Tweets Table | Conny Braams - 8 of 10</a:t>
            </a:r>
          </a:p>
        </p:txBody>
      </p:sp>
      <p:graphicFrame>
        <p:nvGraphicFramePr>
          <p:cNvPr id="5" name="Table Placeholder 4">
            <a:extLst>
              <a:ext uri="{FF2B5EF4-FFF2-40B4-BE49-F238E27FC236}">
                <a16:creationId xmlns:a16="http://schemas.microsoft.com/office/drawing/2014/main" id="{AE55D195-47CA-4CBA-9C49-0F30EF0D4D9F}"/>
              </a:ext>
            </a:extLst>
          </p:cNvPr>
          <p:cNvGraphicFramePr>
            <a:graphicFrameLocks noGrp="1"/>
          </p:cNvGraphicFramePr>
          <p:nvPr>
            <p:ph type="tbl" sz="quarter" idx="13"/>
            <p:extLst>
              <p:ext uri="{D42A27DB-BD31-4B8C-83A1-F6EECF244321}">
                <p14:modId xmlns:p14="http://schemas.microsoft.com/office/powerpoint/2010/main" val="1026750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755210435"/>
                    </a:ext>
                  </a:extLst>
                </a:gridCol>
                <a:gridCol w="1234441">
                  <a:extLst>
                    <a:ext uri="{9D8B030D-6E8A-4147-A177-3AD203B41FA5}">
                      <a16:colId xmlns:a16="http://schemas.microsoft.com/office/drawing/2014/main" val="1058076987"/>
                    </a:ext>
                  </a:extLst>
                </a:gridCol>
                <a:gridCol w="411480">
                  <a:extLst>
                    <a:ext uri="{9D8B030D-6E8A-4147-A177-3AD203B41FA5}">
                      <a16:colId xmlns:a16="http://schemas.microsoft.com/office/drawing/2014/main" val="3241080313"/>
                    </a:ext>
                  </a:extLst>
                </a:gridCol>
                <a:gridCol w="411480">
                  <a:extLst>
                    <a:ext uri="{9D8B030D-6E8A-4147-A177-3AD203B41FA5}">
                      <a16:colId xmlns:a16="http://schemas.microsoft.com/office/drawing/2014/main" val="3484731795"/>
                    </a:ext>
                  </a:extLst>
                </a:gridCol>
                <a:gridCol w="411480">
                  <a:extLst>
                    <a:ext uri="{9D8B030D-6E8A-4147-A177-3AD203B41FA5}">
                      <a16:colId xmlns:a16="http://schemas.microsoft.com/office/drawing/2014/main" val="3182058062"/>
                    </a:ext>
                  </a:extLst>
                </a:gridCol>
                <a:gridCol w="411480">
                  <a:extLst>
                    <a:ext uri="{9D8B030D-6E8A-4147-A177-3AD203B41FA5}">
                      <a16:colId xmlns:a16="http://schemas.microsoft.com/office/drawing/2014/main" val="3479273071"/>
                    </a:ext>
                  </a:extLst>
                </a:gridCol>
                <a:gridCol w="411480">
                  <a:extLst>
                    <a:ext uri="{9D8B030D-6E8A-4147-A177-3AD203B41FA5}">
                      <a16:colId xmlns:a16="http://schemas.microsoft.com/office/drawing/2014/main" val="2510821546"/>
                    </a:ext>
                  </a:extLst>
                </a:gridCol>
                <a:gridCol w="411480">
                  <a:extLst>
                    <a:ext uri="{9D8B030D-6E8A-4147-A177-3AD203B41FA5}">
                      <a16:colId xmlns:a16="http://schemas.microsoft.com/office/drawing/2014/main" val="2576549467"/>
                    </a:ext>
                  </a:extLst>
                </a:gridCol>
                <a:gridCol w="411480">
                  <a:extLst>
                    <a:ext uri="{9D8B030D-6E8A-4147-A177-3AD203B41FA5}">
                      <a16:colId xmlns:a16="http://schemas.microsoft.com/office/drawing/2014/main" val="952239548"/>
                    </a:ext>
                  </a:extLst>
                </a:gridCol>
                <a:gridCol w="576072">
                  <a:extLst>
                    <a:ext uri="{9D8B030D-6E8A-4147-A177-3AD203B41FA5}">
                      <a16:colId xmlns:a16="http://schemas.microsoft.com/office/drawing/2014/main" val="1356927674"/>
                    </a:ext>
                  </a:extLst>
                </a:gridCol>
                <a:gridCol w="411480">
                  <a:extLst>
                    <a:ext uri="{9D8B030D-6E8A-4147-A177-3AD203B41FA5}">
                      <a16:colId xmlns:a16="http://schemas.microsoft.com/office/drawing/2014/main" val="257667502"/>
                    </a:ext>
                  </a:extLst>
                </a:gridCol>
                <a:gridCol w="411480">
                  <a:extLst>
                    <a:ext uri="{9D8B030D-6E8A-4147-A177-3AD203B41FA5}">
                      <a16:colId xmlns:a16="http://schemas.microsoft.com/office/drawing/2014/main" val="2447456141"/>
                    </a:ext>
                  </a:extLst>
                </a:gridCol>
                <a:gridCol w="411480">
                  <a:extLst>
                    <a:ext uri="{9D8B030D-6E8A-4147-A177-3AD203B41FA5}">
                      <a16:colId xmlns:a16="http://schemas.microsoft.com/office/drawing/2014/main" val="3725644151"/>
                    </a:ext>
                  </a:extLst>
                </a:gridCol>
                <a:gridCol w="411480">
                  <a:extLst>
                    <a:ext uri="{9D8B030D-6E8A-4147-A177-3AD203B41FA5}">
                      <a16:colId xmlns:a16="http://schemas.microsoft.com/office/drawing/2014/main" val="3231792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275485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- 2021-06-18 14:00:11</a:t>
                      </a:r>
                      <a:r>
                        <a:rPr kumimoji="0" lang="en-US" sz="1000" b="0" i="0" u="none" strike="noStrike" kern="1200" cap="none" spc="0" normalizeH="0" baseline="0" noProof="0">
                          <a:ln>
                            <a:noFill/>
                          </a:ln>
                          <a:solidFill>
                            <a:prstClr val="black"/>
                          </a:solidFill>
                          <a:effectLst/>
                          <a:uLnTx/>
                          <a:uFillTx/>
                          <a:latin typeface="+mn-lt"/>
                          <a:ea typeface="+mn-ea"/>
                          <a:cs typeface="+mn-cs"/>
                        </a:rPr>
                        <a:t>
 I join @philthomas @MaherNasserUN @readmark @wnd and @MattBrittin to debate how the marketing industry is fighting climate change at #CannesLions2021 and how we can achieve our goals faster, together.
Join us - 21.06.21 
live.canneslions.com/schedule pic.twitter.com/gIF6hfa9MV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06/30/2021 10:09:13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8.4715 %</a:t>
                      </a:r>
                    </a:p>
                  </a:txBody>
                  <a:tcPr/>
                </a:tc>
                <a:extLst>
                  <a:ext uri="{0D108BD9-81ED-4DB2-BD59-A6C34878D82A}">
                    <a16:rowId xmlns:a16="http://schemas.microsoft.com/office/drawing/2014/main" val="1513701756"/>
                  </a:ext>
                </a:extLst>
              </a:tr>
            </a:tbl>
          </a:graphicData>
        </a:graphic>
      </p:graphicFrame>
      <p:sp>
        <p:nvSpPr>
          <p:cNvPr id="4" name="Text Placeholder 3">
            <a:extLst>
              <a:ext uri="{FF2B5EF4-FFF2-40B4-BE49-F238E27FC236}">
                <a16:creationId xmlns:a16="http://schemas.microsoft.com/office/drawing/2014/main" id="{7839D2B0-32B1-47AB-AFA2-9FF862C4A845}"/>
              </a:ext>
            </a:extLst>
          </p:cNvPr>
          <p:cNvSpPr>
            <a:spLocks noGrp="1"/>
          </p:cNvSpPr>
          <p:nvPr>
            <p:ph type="body" sz="quarter" idx="14"/>
          </p:nvPr>
        </p:nvSpPr>
        <p:spPr/>
        <p:txBody>
          <a:bodyPr/>
          <a:lstStyle/>
          <a:p>
            <a:r>
              <a:rPr lang="en-US"/>
              <a:t>06/17/2021 - 06/30/2021</a:t>
            </a:r>
          </a:p>
        </p:txBody>
      </p:sp>
    </p:spTree>
    <p:extLst>
      <p:ext uri="{BB962C8B-B14F-4D97-AF65-F5344CB8AC3E}">
        <p14:creationId xmlns:p14="http://schemas.microsoft.com/office/powerpoint/2010/main" val="924669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6E776-E4FE-4E43-9E7A-BBEB721F5325}"/>
              </a:ext>
            </a:extLst>
          </p:cNvPr>
          <p:cNvSpPr>
            <a:spLocks noGrp="1"/>
          </p:cNvSpPr>
          <p:nvPr>
            <p:ph type="title"/>
          </p:nvPr>
        </p:nvSpPr>
        <p:spPr/>
        <p:txBody>
          <a:bodyPr/>
          <a:lstStyle/>
          <a:p>
            <a:r>
              <a:rPr lang="en-US"/>
              <a:t>Twitter Own Tweets Table | Conny Braams - 9 of 10</a:t>
            </a:r>
          </a:p>
        </p:txBody>
      </p:sp>
      <p:graphicFrame>
        <p:nvGraphicFramePr>
          <p:cNvPr id="5" name="Table Placeholder 4">
            <a:extLst>
              <a:ext uri="{FF2B5EF4-FFF2-40B4-BE49-F238E27FC236}">
                <a16:creationId xmlns:a16="http://schemas.microsoft.com/office/drawing/2014/main" id="{4CA77D57-AA05-476A-92DE-36B8A4C215CE}"/>
              </a:ext>
            </a:extLst>
          </p:cNvPr>
          <p:cNvGraphicFramePr>
            <a:graphicFrameLocks noGrp="1"/>
          </p:cNvGraphicFramePr>
          <p:nvPr>
            <p:ph type="tbl" sz="quarter" idx="13"/>
            <p:extLst>
              <p:ext uri="{D42A27DB-BD31-4B8C-83A1-F6EECF244321}">
                <p14:modId xmlns:p14="http://schemas.microsoft.com/office/powerpoint/2010/main" val="2356971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666735544"/>
                    </a:ext>
                  </a:extLst>
                </a:gridCol>
                <a:gridCol w="1234441">
                  <a:extLst>
                    <a:ext uri="{9D8B030D-6E8A-4147-A177-3AD203B41FA5}">
                      <a16:colId xmlns:a16="http://schemas.microsoft.com/office/drawing/2014/main" val="2805642274"/>
                    </a:ext>
                  </a:extLst>
                </a:gridCol>
                <a:gridCol w="411480">
                  <a:extLst>
                    <a:ext uri="{9D8B030D-6E8A-4147-A177-3AD203B41FA5}">
                      <a16:colId xmlns:a16="http://schemas.microsoft.com/office/drawing/2014/main" val="3135907761"/>
                    </a:ext>
                  </a:extLst>
                </a:gridCol>
                <a:gridCol w="411480">
                  <a:extLst>
                    <a:ext uri="{9D8B030D-6E8A-4147-A177-3AD203B41FA5}">
                      <a16:colId xmlns:a16="http://schemas.microsoft.com/office/drawing/2014/main" val="2524960071"/>
                    </a:ext>
                  </a:extLst>
                </a:gridCol>
                <a:gridCol w="411480">
                  <a:extLst>
                    <a:ext uri="{9D8B030D-6E8A-4147-A177-3AD203B41FA5}">
                      <a16:colId xmlns:a16="http://schemas.microsoft.com/office/drawing/2014/main" val="3291623967"/>
                    </a:ext>
                  </a:extLst>
                </a:gridCol>
                <a:gridCol w="411480">
                  <a:extLst>
                    <a:ext uri="{9D8B030D-6E8A-4147-A177-3AD203B41FA5}">
                      <a16:colId xmlns:a16="http://schemas.microsoft.com/office/drawing/2014/main" val="3037681390"/>
                    </a:ext>
                  </a:extLst>
                </a:gridCol>
                <a:gridCol w="411480">
                  <a:extLst>
                    <a:ext uri="{9D8B030D-6E8A-4147-A177-3AD203B41FA5}">
                      <a16:colId xmlns:a16="http://schemas.microsoft.com/office/drawing/2014/main" val="2105872620"/>
                    </a:ext>
                  </a:extLst>
                </a:gridCol>
                <a:gridCol w="411480">
                  <a:extLst>
                    <a:ext uri="{9D8B030D-6E8A-4147-A177-3AD203B41FA5}">
                      <a16:colId xmlns:a16="http://schemas.microsoft.com/office/drawing/2014/main" val="3183792053"/>
                    </a:ext>
                  </a:extLst>
                </a:gridCol>
                <a:gridCol w="411480">
                  <a:extLst>
                    <a:ext uri="{9D8B030D-6E8A-4147-A177-3AD203B41FA5}">
                      <a16:colId xmlns:a16="http://schemas.microsoft.com/office/drawing/2014/main" val="148494164"/>
                    </a:ext>
                  </a:extLst>
                </a:gridCol>
                <a:gridCol w="576072">
                  <a:extLst>
                    <a:ext uri="{9D8B030D-6E8A-4147-A177-3AD203B41FA5}">
                      <a16:colId xmlns:a16="http://schemas.microsoft.com/office/drawing/2014/main" val="1372816387"/>
                    </a:ext>
                  </a:extLst>
                </a:gridCol>
                <a:gridCol w="411480">
                  <a:extLst>
                    <a:ext uri="{9D8B030D-6E8A-4147-A177-3AD203B41FA5}">
                      <a16:colId xmlns:a16="http://schemas.microsoft.com/office/drawing/2014/main" val="208389583"/>
                    </a:ext>
                  </a:extLst>
                </a:gridCol>
                <a:gridCol w="411480">
                  <a:extLst>
                    <a:ext uri="{9D8B030D-6E8A-4147-A177-3AD203B41FA5}">
                      <a16:colId xmlns:a16="http://schemas.microsoft.com/office/drawing/2014/main" val="1875767002"/>
                    </a:ext>
                  </a:extLst>
                </a:gridCol>
                <a:gridCol w="411480">
                  <a:extLst>
                    <a:ext uri="{9D8B030D-6E8A-4147-A177-3AD203B41FA5}">
                      <a16:colId xmlns:a16="http://schemas.microsoft.com/office/drawing/2014/main" val="2775476879"/>
                    </a:ext>
                  </a:extLst>
                </a:gridCol>
                <a:gridCol w="411480">
                  <a:extLst>
                    <a:ext uri="{9D8B030D-6E8A-4147-A177-3AD203B41FA5}">
                      <a16:colId xmlns:a16="http://schemas.microsoft.com/office/drawing/2014/main" val="1392594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099623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- 2021-06-18 09:56:16</a:t>
                      </a:r>
                      <a:r>
                        <a:rPr kumimoji="0" lang="en-US" sz="1000" b="0" i="0" u="none" strike="noStrike" kern="1200" cap="none" spc="0" normalizeH="0" baseline="0" noProof="0">
                          <a:ln>
                            <a:noFill/>
                          </a:ln>
                          <a:solidFill>
                            <a:prstClr val="black"/>
                          </a:solidFill>
                          <a:effectLst/>
                          <a:uLnTx/>
                          <a:uFillTx/>
                          <a:latin typeface="+mn-lt"/>
                          <a:ea typeface="+mn-ea"/>
                          <a:cs typeface="+mn-cs"/>
                        </a:rPr>
                        <a:t>
 Do the ads you see represent you? 
If no, you’re not alone. Less than one in five believe ads are representative of wider society.
I'm proud that Unilever is committed to making all of our marketing inclusive. #Act2Unstereotype
Find out more here: bit.ly/3wFrG1f pic.twitter.com/UGRm8Eh6b7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06/30/2021 10:09:13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4.2105 %</a:t>
                      </a:r>
                    </a:p>
                  </a:txBody>
                  <a:tcPr/>
                </a:tc>
                <a:extLst>
                  <a:ext uri="{0D108BD9-81ED-4DB2-BD59-A6C34878D82A}">
                    <a16:rowId xmlns:a16="http://schemas.microsoft.com/office/drawing/2014/main" val="79430226"/>
                  </a:ext>
                </a:extLst>
              </a:tr>
            </a:tbl>
          </a:graphicData>
        </a:graphic>
      </p:graphicFrame>
      <p:sp>
        <p:nvSpPr>
          <p:cNvPr id="4" name="Text Placeholder 3">
            <a:extLst>
              <a:ext uri="{FF2B5EF4-FFF2-40B4-BE49-F238E27FC236}">
                <a16:creationId xmlns:a16="http://schemas.microsoft.com/office/drawing/2014/main" id="{4848833B-090E-4DDC-AC30-BAE9AEA070CB}"/>
              </a:ext>
            </a:extLst>
          </p:cNvPr>
          <p:cNvSpPr>
            <a:spLocks noGrp="1"/>
          </p:cNvSpPr>
          <p:nvPr>
            <p:ph type="body" sz="quarter" idx="14"/>
          </p:nvPr>
        </p:nvSpPr>
        <p:spPr/>
        <p:txBody>
          <a:bodyPr/>
          <a:lstStyle/>
          <a:p>
            <a:r>
              <a:rPr lang="en-US"/>
              <a:t>06/17/2021 - 06/30/2021</a:t>
            </a:r>
          </a:p>
        </p:txBody>
      </p:sp>
    </p:spTree>
    <p:extLst>
      <p:ext uri="{BB962C8B-B14F-4D97-AF65-F5344CB8AC3E}">
        <p14:creationId xmlns:p14="http://schemas.microsoft.com/office/powerpoint/2010/main" val="2306575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770DF-35B4-429B-8447-43679315B707}"/>
              </a:ext>
            </a:extLst>
          </p:cNvPr>
          <p:cNvSpPr>
            <a:spLocks noGrp="1"/>
          </p:cNvSpPr>
          <p:nvPr>
            <p:ph type="title"/>
          </p:nvPr>
        </p:nvSpPr>
        <p:spPr/>
        <p:txBody>
          <a:bodyPr/>
          <a:lstStyle/>
          <a:p>
            <a:r>
              <a:rPr lang="en-US"/>
              <a:t>Twitter Own Tweets Table | Conny Braams - 10 of 10</a:t>
            </a:r>
          </a:p>
        </p:txBody>
      </p:sp>
      <p:graphicFrame>
        <p:nvGraphicFramePr>
          <p:cNvPr id="5" name="Table Placeholder 4">
            <a:extLst>
              <a:ext uri="{FF2B5EF4-FFF2-40B4-BE49-F238E27FC236}">
                <a16:creationId xmlns:a16="http://schemas.microsoft.com/office/drawing/2014/main" id="{530254BE-1CDA-4517-AB84-2D8404B542BE}"/>
              </a:ext>
            </a:extLst>
          </p:cNvPr>
          <p:cNvGraphicFramePr>
            <a:graphicFrameLocks noGrp="1"/>
          </p:cNvGraphicFramePr>
          <p:nvPr>
            <p:ph type="tbl" sz="quarter" idx="13"/>
            <p:extLst>
              <p:ext uri="{D42A27DB-BD31-4B8C-83A1-F6EECF244321}">
                <p14:modId xmlns:p14="http://schemas.microsoft.com/office/powerpoint/2010/main" val="3924318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509443388"/>
                    </a:ext>
                  </a:extLst>
                </a:gridCol>
                <a:gridCol w="1234441">
                  <a:extLst>
                    <a:ext uri="{9D8B030D-6E8A-4147-A177-3AD203B41FA5}">
                      <a16:colId xmlns:a16="http://schemas.microsoft.com/office/drawing/2014/main" val="678052397"/>
                    </a:ext>
                  </a:extLst>
                </a:gridCol>
                <a:gridCol w="411480">
                  <a:extLst>
                    <a:ext uri="{9D8B030D-6E8A-4147-A177-3AD203B41FA5}">
                      <a16:colId xmlns:a16="http://schemas.microsoft.com/office/drawing/2014/main" val="1868705291"/>
                    </a:ext>
                  </a:extLst>
                </a:gridCol>
                <a:gridCol w="411480">
                  <a:extLst>
                    <a:ext uri="{9D8B030D-6E8A-4147-A177-3AD203B41FA5}">
                      <a16:colId xmlns:a16="http://schemas.microsoft.com/office/drawing/2014/main" val="4104712732"/>
                    </a:ext>
                  </a:extLst>
                </a:gridCol>
                <a:gridCol w="411480">
                  <a:extLst>
                    <a:ext uri="{9D8B030D-6E8A-4147-A177-3AD203B41FA5}">
                      <a16:colId xmlns:a16="http://schemas.microsoft.com/office/drawing/2014/main" val="3470685747"/>
                    </a:ext>
                  </a:extLst>
                </a:gridCol>
                <a:gridCol w="411480">
                  <a:extLst>
                    <a:ext uri="{9D8B030D-6E8A-4147-A177-3AD203B41FA5}">
                      <a16:colId xmlns:a16="http://schemas.microsoft.com/office/drawing/2014/main" val="2881045659"/>
                    </a:ext>
                  </a:extLst>
                </a:gridCol>
                <a:gridCol w="411480">
                  <a:extLst>
                    <a:ext uri="{9D8B030D-6E8A-4147-A177-3AD203B41FA5}">
                      <a16:colId xmlns:a16="http://schemas.microsoft.com/office/drawing/2014/main" val="3917175326"/>
                    </a:ext>
                  </a:extLst>
                </a:gridCol>
                <a:gridCol w="411480">
                  <a:extLst>
                    <a:ext uri="{9D8B030D-6E8A-4147-A177-3AD203B41FA5}">
                      <a16:colId xmlns:a16="http://schemas.microsoft.com/office/drawing/2014/main" val="2057817811"/>
                    </a:ext>
                  </a:extLst>
                </a:gridCol>
                <a:gridCol w="411480">
                  <a:extLst>
                    <a:ext uri="{9D8B030D-6E8A-4147-A177-3AD203B41FA5}">
                      <a16:colId xmlns:a16="http://schemas.microsoft.com/office/drawing/2014/main" val="1646190889"/>
                    </a:ext>
                  </a:extLst>
                </a:gridCol>
                <a:gridCol w="576072">
                  <a:extLst>
                    <a:ext uri="{9D8B030D-6E8A-4147-A177-3AD203B41FA5}">
                      <a16:colId xmlns:a16="http://schemas.microsoft.com/office/drawing/2014/main" val="822965159"/>
                    </a:ext>
                  </a:extLst>
                </a:gridCol>
                <a:gridCol w="411480">
                  <a:extLst>
                    <a:ext uri="{9D8B030D-6E8A-4147-A177-3AD203B41FA5}">
                      <a16:colId xmlns:a16="http://schemas.microsoft.com/office/drawing/2014/main" val="3202771308"/>
                    </a:ext>
                  </a:extLst>
                </a:gridCol>
                <a:gridCol w="411480">
                  <a:extLst>
                    <a:ext uri="{9D8B030D-6E8A-4147-A177-3AD203B41FA5}">
                      <a16:colId xmlns:a16="http://schemas.microsoft.com/office/drawing/2014/main" val="405666391"/>
                    </a:ext>
                  </a:extLst>
                </a:gridCol>
                <a:gridCol w="411480">
                  <a:extLst>
                    <a:ext uri="{9D8B030D-6E8A-4147-A177-3AD203B41FA5}">
                      <a16:colId xmlns:a16="http://schemas.microsoft.com/office/drawing/2014/main" val="1943183808"/>
                    </a:ext>
                  </a:extLst>
                </a:gridCol>
                <a:gridCol w="411480">
                  <a:extLst>
                    <a:ext uri="{9D8B030D-6E8A-4147-A177-3AD203B41FA5}">
                      <a16:colId xmlns:a16="http://schemas.microsoft.com/office/drawing/2014/main" val="3332587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669283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- 2021-06-17 18:36:58</a:t>
                      </a:r>
                      <a:r>
                        <a:rPr kumimoji="0" lang="en-US" sz="1000" b="0" i="0" u="none" strike="noStrike" kern="1200" cap="none" spc="0" normalizeH="0" baseline="0" noProof="0">
                          <a:ln>
                            <a:noFill/>
                          </a:ln>
                          <a:solidFill>
                            <a:prstClr val="black"/>
                          </a:solidFill>
                          <a:effectLst/>
                          <a:uLnTx/>
                          <a:uFillTx/>
                          <a:latin typeface="+mn-lt"/>
                          <a:ea typeface="+mn-ea"/>
                          <a:cs typeface="+mn-cs"/>
                        </a:rPr>
                        <a:t>
 Hello Twitter! 👋
Brands have the power to drive positive change for people and planet. This is now more important than ever which is why I’m here on Twitter to explore how together, we can create a better future for all.
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06/30/2021 10:09:13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3.1199 %</a:t>
                      </a:r>
                    </a:p>
                  </a:txBody>
                  <a:tcPr/>
                </a:tc>
                <a:extLst>
                  <a:ext uri="{0D108BD9-81ED-4DB2-BD59-A6C34878D82A}">
                    <a16:rowId xmlns:a16="http://schemas.microsoft.com/office/drawing/2014/main" val="2430862982"/>
                  </a:ext>
                </a:extLst>
              </a:tr>
            </a:tbl>
          </a:graphicData>
        </a:graphic>
      </p:graphicFrame>
      <p:sp>
        <p:nvSpPr>
          <p:cNvPr id="4" name="Text Placeholder 3">
            <a:extLst>
              <a:ext uri="{FF2B5EF4-FFF2-40B4-BE49-F238E27FC236}">
                <a16:creationId xmlns:a16="http://schemas.microsoft.com/office/drawing/2014/main" id="{C73D3525-F1B3-42B2-9B1F-CFF33BFC7E25}"/>
              </a:ext>
            </a:extLst>
          </p:cNvPr>
          <p:cNvSpPr>
            <a:spLocks noGrp="1"/>
          </p:cNvSpPr>
          <p:nvPr>
            <p:ph type="body" sz="quarter" idx="14"/>
          </p:nvPr>
        </p:nvSpPr>
        <p:spPr/>
        <p:txBody>
          <a:bodyPr/>
          <a:lstStyle/>
          <a:p>
            <a:r>
              <a:rPr lang="en-US"/>
              <a:t>06/17/2021 - 06/30/2021</a:t>
            </a:r>
          </a:p>
        </p:txBody>
      </p:sp>
    </p:spTree>
    <p:extLst>
      <p:ext uri="{BB962C8B-B14F-4D97-AF65-F5344CB8AC3E}">
        <p14:creationId xmlns:p14="http://schemas.microsoft.com/office/powerpoint/2010/main" val="30945953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556</Words>
  <Application>Microsoft Office PowerPoint</Application>
  <PresentationFormat>On-screen Show (4:3)</PresentationFormat>
  <Paragraphs>290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Twitter Own Tweets Table | Conny Braams - 1 of 10</vt:lpstr>
      <vt:lpstr>Twitter Own Tweets Table | Conny Braams - 2 of 10</vt:lpstr>
      <vt:lpstr>Twitter Own Tweets Table | Conny Braams - 3 of 10</vt:lpstr>
      <vt:lpstr>Twitter Own Tweets Table | Conny Braams - 4 of 10</vt:lpstr>
      <vt:lpstr>Twitter Own Tweets Table | Conny Braams - 5 of 10</vt:lpstr>
      <vt:lpstr>Twitter Own Tweets Table | Conny Braams - 6 of 10</vt:lpstr>
      <vt:lpstr>Twitter Own Tweets Table | Conny Braams - 7 of 10</vt:lpstr>
      <vt:lpstr>Twitter Own Tweets Table | Conny Braams - 8 of 10</vt:lpstr>
      <vt:lpstr>Twitter Own Tweets Table | Conny Braams - 9 of 10</vt:lpstr>
      <vt:lpstr>Twitter Own Tweets Table | Conny Braams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Tweets Table | Conny Braams - 1 of 10</dc:title>
  <dc:creator>Frederik Peiniger</dc:creator>
  <cp:lastModifiedBy>Frederik Peiniger</cp:lastModifiedBy>
  <cp:revision>1</cp:revision>
  <dcterms:created xsi:type="dcterms:W3CDTF">2021-06-30T11:12:23Z</dcterms:created>
  <dcterms:modified xsi:type="dcterms:W3CDTF">2021-06-30T11:13:44Z</dcterms:modified>
</cp:coreProperties>
</file>