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5" r:id="rId9"/>
    <p:sldId id="266" r:id="rId10"/>
    <p:sldId id="267" r:id="rId11"/>
    <p:sldId id="268" r:id="rId12"/>
    <p:sldId id="269" r:id="rId13"/>
    <p:sldId id="270"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D0182-58F3-4F60-9643-A569C2100AA9}"/>
              </a:ext>
            </a:extLst>
          </p:cNvPr>
          <p:cNvSpPr>
            <a:spLocks noGrp="1"/>
          </p:cNvSpPr>
          <p:nvPr>
            <p:ph type="ctrTitle"/>
          </p:nvPr>
        </p:nvSpPr>
        <p:spPr/>
        <p:txBody>
          <a:bodyPr/>
          <a:lstStyle/>
          <a:p>
            <a:r>
              <a:rPr lang="en-US"/>
              <a:t>Conny Braams</a:t>
            </a:r>
          </a:p>
        </p:txBody>
      </p:sp>
      <p:sp>
        <p:nvSpPr>
          <p:cNvPr id="3" name="Subtitle 2">
            <a:extLst>
              <a:ext uri="{FF2B5EF4-FFF2-40B4-BE49-F238E27FC236}">
                <a16:creationId xmlns:a16="http://schemas.microsoft.com/office/drawing/2014/main" id="{1A509AE9-8719-475A-A85C-E4D8C1E3FABD}"/>
              </a:ext>
            </a:extLst>
          </p:cNvPr>
          <p:cNvSpPr>
            <a:spLocks noGrp="1"/>
          </p:cNvSpPr>
          <p:nvPr>
            <p:ph type="subTitle" idx="1"/>
          </p:nvPr>
        </p:nvSpPr>
        <p:spPr/>
        <p:txBody>
          <a:bodyPr/>
          <a:lstStyle/>
          <a:p>
            <a:r>
              <a:rPr lang="en-US"/>
              <a:t>OLIVER</a:t>
            </a:r>
          </a:p>
        </p:txBody>
      </p:sp>
    </p:spTree>
    <p:extLst>
      <p:ext uri="{BB962C8B-B14F-4D97-AF65-F5344CB8AC3E}">
        <p14:creationId xmlns:p14="http://schemas.microsoft.com/office/powerpoint/2010/main" val="768855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D17D7-B816-4CFD-BD09-517C32EF4C68}"/>
              </a:ext>
            </a:extLst>
          </p:cNvPr>
          <p:cNvSpPr>
            <a:spLocks noGrp="1"/>
          </p:cNvSpPr>
          <p:nvPr>
            <p:ph type="title"/>
          </p:nvPr>
        </p:nvSpPr>
        <p:spPr/>
        <p:txBody>
          <a:bodyPr/>
          <a:lstStyle/>
          <a:p>
            <a:r>
              <a:rPr lang="en-US"/>
              <a:t>Twitter Own Tweets Table | Conny Braams - 1 of 6</a:t>
            </a:r>
          </a:p>
        </p:txBody>
      </p:sp>
      <p:graphicFrame>
        <p:nvGraphicFramePr>
          <p:cNvPr id="5" name="Table Placeholder 4">
            <a:extLst>
              <a:ext uri="{FF2B5EF4-FFF2-40B4-BE49-F238E27FC236}">
                <a16:creationId xmlns:a16="http://schemas.microsoft.com/office/drawing/2014/main" id="{9A9D310B-D537-42C5-8FD1-ED1AF4DC94E6}"/>
              </a:ext>
            </a:extLst>
          </p:cNvPr>
          <p:cNvGraphicFramePr>
            <a:graphicFrameLocks noGrp="1"/>
          </p:cNvGraphicFramePr>
          <p:nvPr>
            <p:ph type="tbl" sz="quarter" idx="13"/>
            <p:extLst>
              <p:ext uri="{D42A27DB-BD31-4B8C-83A1-F6EECF244321}">
                <p14:modId xmlns:p14="http://schemas.microsoft.com/office/powerpoint/2010/main" val="74610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560430819"/>
                    </a:ext>
                  </a:extLst>
                </a:gridCol>
                <a:gridCol w="1234441">
                  <a:extLst>
                    <a:ext uri="{9D8B030D-6E8A-4147-A177-3AD203B41FA5}">
                      <a16:colId xmlns:a16="http://schemas.microsoft.com/office/drawing/2014/main" val="1268390622"/>
                    </a:ext>
                  </a:extLst>
                </a:gridCol>
                <a:gridCol w="411480">
                  <a:extLst>
                    <a:ext uri="{9D8B030D-6E8A-4147-A177-3AD203B41FA5}">
                      <a16:colId xmlns:a16="http://schemas.microsoft.com/office/drawing/2014/main" val="2110208462"/>
                    </a:ext>
                  </a:extLst>
                </a:gridCol>
                <a:gridCol w="411480">
                  <a:extLst>
                    <a:ext uri="{9D8B030D-6E8A-4147-A177-3AD203B41FA5}">
                      <a16:colId xmlns:a16="http://schemas.microsoft.com/office/drawing/2014/main" val="3646784977"/>
                    </a:ext>
                  </a:extLst>
                </a:gridCol>
                <a:gridCol w="411480">
                  <a:extLst>
                    <a:ext uri="{9D8B030D-6E8A-4147-A177-3AD203B41FA5}">
                      <a16:colId xmlns:a16="http://schemas.microsoft.com/office/drawing/2014/main" val="2163958274"/>
                    </a:ext>
                  </a:extLst>
                </a:gridCol>
                <a:gridCol w="411480">
                  <a:extLst>
                    <a:ext uri="{9D8B030D-6E8A-4147-A177-3AD203B41FA5}">
                      <a16:colId xmlns:a16="http://schemas.microsoft.com/office/drawing/2014/main" val="2713584762"/>
                    </a:ext>
                  </a:extLst>
                </a:gridCol>
                <a:gridCol w="411480">
                  <a:extLst>
                    <a:ext uri="{9D8B030D-6E8A-4147-A177-3AD203B41FA5}">
                      <a16:colId xmlns:a16="http://schemas.microsoft.com/office/drawing/2014/main" val="2422555306"/>
                    </a:ext>
                  </a:extLst>
                </a:gridCol>
                <a:gridCol w="411480">
                  <a:extLst>
                    <a:ext uri="{9D8B030D-6E8A-4147-A177-3AD203B41FA5}">
                      <a16:colId xmlns:a16="http://schemas.microsoft.com/office/drawing/2014/main" val="1564032209"/>
                    </a:ext>
                  </a:extLst>
                </a:gridCol>
                <a:gridCol w="411480">
                  <a:extLst>
                    <a:ext uri="{9D8B030D-6E8A-4147-A177-3AD203B41FA5}">
                      <a16:colId xmlns:a16="http://schemas.microsoft.com/office/drawing/2014/main" val="1641388260"/>
                    </a:ext>
                  </a:extLst>
                </a:gridCol>
                <a:gridCol w="576072">
                  <a:extLst>
                    <a:ext uri="{9D8B030D-6E8A-4147-A177-3AD203B41FA5}">
                      <a16:colId xmlns:a16="http://schemas.microsoft.com/office/drawing/2014/main" val="2244634695"/>
                    </a:ext>
                  </a:extLst>
                </a:gridCol>
                <a:gridCol w="411480">
                  <a:extLst>
                    <a:ext uri="{9D8B030D-6E8A-4147-A177-3AD203B41FA5}">
                      <a16:colId xmlns:a16="http://schemas.microsoft.com/office/drawing/2014/main" val="2522576855"/>
                    </a:ext>
                  </a:extLst>
                </a:gridCol>
                <a:gridCol w="411480">
                  <a:extLst>
                    <a:ext uri="{9D8B030D-6E8A-4147-A177-3AD203B41FA5}">
                      <a16:colId xmlns:a16="http://schemas.microsoft.com/office/drawing/2014/main" val="2879614679"/>
                    </a:ext>
                  </a:extLst>
                </a:gridCol>
                <a:gridCol w="411480">
                  <a:extLst>
                    <a:ext uri="{9D8B030D-6E8A-4147-A177-3AD203B41FA5}">
                      <a16:colId xmlns:a16="http://schemas.microsoft.com/office/drawing/2014/main" val="4191776406"/>
                    </a:ext>
                  </a:extLst>
                </a:gridCol>
                <a:gridCol w="411480">
                  <a:extLst>
                    <a:ext uri="{9D8B030D-6E8A-4147-A177-3AD203B41FA5}">
                      <a16:colId xmlns:a16="http://schemas.microsoft.com/office/drawing/2014/main" val="2281877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199344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- 2021-06-23 18:30:01</a:t>
                      </a:r>
                      <a:r>
                        <a:rPr kumimoji="0" lang="en-US" sz="1000" b="0" i="0" u="none" strike="noStrike" kern="1200" cap="none" spc="0" normalizeH="0" baseline="0" noProof="0">
                          <a:ln>
                            <a:noFill/>
                          </a:ln>
                          <a:solidFill>
                            <a:prstClr val="black"/>
                          </a:solidFill>
                          <a:effectLst/>
                          <a:uLnTx/>
                          <a:uFillTx/>
                          <a:latin typeface="+mn-lt"/>
                          <a:ea typeface="+mn-ea"/>
                          <a:cs typeface="+mn-cs"/>
                        </a:rPr>
                        <a:t>
 Get Real. Do Good. Be Unmissable. 
The time to make a difference is now.
#UniquelyUnilever 
#CannesLions2021 twitter.com/Adweek/status/…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1.6287 %</a:t>
                      </a:r>
                    </a:p>
                  </a:txBody>
                  <a:tcPr/>
                </a:tc>
                <a:extLst>
                  <a:ext uri="{0D108BD9-81ED-4DB2-BD59-A6C34878D82A}">
                    <a16:rowId xmlns:a16="http://schemas.microsoft.com/office/drawing/2014/main" val="1915648021"/>
                  </a:ext>
                </a:extLst>
              </a:tr>
            </a:tbl>
          </a:graphicData>
        </a:graphic>
      </p:graphicFrame>
      <p:sp>
        <p:nvSpPr>
          <p:cNvPr id="4" name="Text Placeholder 3">
            <a:extLst>
              <a:ext uri="{FF2B5EF4-FFF2-40B4-BE49-F238E27FC236}">
                <a16:creationId xmlns:a16="http://schemas.microsoft.com/office/drawing/2014/main" id="{8D3C9A49-BD30-4786-A73B-69E09D851D36}"/>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3371335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15F36-662A-4E83-8A03-D480CF98D570}"/>
              </a:ext>
            </a:extLst>
          </p:cNvPr>
          <p:cNvSpPr>
            <a:spLocks noGrp="1"/>
          </p:cNvSpPr>
          <p:nvPr>
            <p:ph type="title"/>
          </p:nvPr>
        </p:nvSpPr>
        <p:spPr/>
        <p:txBody>
          <a:bodyPr/>
          <a:lstStyle/>
          <a:p>
            <a:r>
              <a:rPr lang="en-US"/>
              <a:t>Twitter Own Tweets Table | Conny Braams - 2 of 6</a:t>
            </a:r>
          </a:p>
        </p:txBody>
      </p:sp>
      <p:graphicFrame>
        <p:nvGraphicFramePr>
          <p:cNvPr id="5" name="Table Placeholder 4">
            <a:extLst>
              <a:ext uri="{FF2B5EF4-FFF2-40B4-BE49-F238E27FC236}">
                <a16:creationId xmlns:a16="http://schemas.microsoft.com/office/drawing/2014/main" id="{DB93ECFA-A8E4-471F-A91D-E62E00FB1362}"/>
              </a:ext>
            </a:extLst>
          </p:cNvPr>
          <p:cNvGraphicFramePr>
            <a:graphicFrameLocks noGrp="1"/>
          </p:cNvGraphicFramePr>
          <p:nvPr>
            <p:ph type="tbl" sz="quarter" idx="13"/>
            <p:extLst>
              <p:ext uri="{D42A27DB-BD31-4B8C-83A1-F6EECF244321}">
                <p14:modId xmlns:p14="http://schemas.microsoft.com/office/powerpoint/2010/main" val="2480060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756304825"/>
                    </a:ext>
                  </a:extLst>
                </a:gridCol>
                <a:gridCol w="1234441">
                  <a:extLst>
                    <a:ext uri="{9D8B030D-6E8A-4147-A177-3AD203B41FA5}">
                      <a16:colId xmlns:a16="http://schemas.microsoft.com/office/drawing/2014/main" val="699013240"/>
                    </a:ext>
                  </a:extLst>
                </a:gridCol>
                <a:gridCol w="411480">
                  <a:extLst>
                    <a:ext uri="{9D8B030D-6E8A-4147-A177-3AD203B41FA5}">
                      <a16:colId xmlns:a16="http://schemas.microsoft.com/office/drawing/2014/main" val="2216051691"/>
                    </a:ext>
                  </a:extLst>
                </a:gridCol>
                <a:gridCol w="411480">
                  <a:extLst>
                    <a:ext uri="{9D8B030D-6E8A-4147-A177-3AD203B41FA5}">
                      <a16:colId xmlns:a16="http://schemas.microsoft.com/office/drawing/2014/main" val="3729003733"/>
                    </a:ext>
                  </a:extLst>
                </a:gridCol>
                <a:gridCol w="411480">
                  <a:extLst>
                    <a:ext uri="{9D8B030D-6E8A-4147-A177-3AD203B41FA5}">
                      <a16:colId xmlns:a16="http://schemas.microsoft.com/office/drawing/2014/main" val="3295351640"/>
                    </a:ext>
                  </a:extLst>
                </a:gridCol>
                <a:gridCol w="411480">
                  <a:extLst>
                    <a:ext uri="{9D8B030D-6E8A-4147-A177-3AD203B41FA5}">
                      <a16:colId xmlns:a16="http://schemas.microsoft.com/office/drawing/2014/main" val="3648782209"/>
                    </a:ext>
                  </a:extLst>
                </a:gridCol>
                <a:gridCol w="411480">
                  <a:extLst>
                    <a:ext uri="{9D8B030D-6E8A-4147-A177-3AD203B41FA5}">
                      <a16:colId xmlns:a16="http://schemas.microsoft.com/office/drawing/2014/main" val="3763718414"/>
                    </a:ext>
                  </a:extLst>
                </a:gridCol>
                <a:gridCol w="411480">
                  <a:extLst>
                    <a:ext uri="{9D8B030D-6E8A-4147-A177-3AD203B41FA5}">
                      <a16:colId xmlns:a16="http://schemas.microsoft.com/office/drawing/2014/main" val="1494865750"/>
                    </a:ext>
                  </a:extLst>
                </a:gridCol>
                <a:gridCol w="411480">
                  <a:extLst>
                    <a:ext uri="{9D8B030D-6E8A-4147-A177-3AD203B41FA5}">
                      <a16:colId xmlns:a16="http://schemas.microsoft.com/office/drawing/2014/main" val="3938663914"/>
                    </a:ext>
                  </a:extLst>
                </a:gridCol>
                <a:gridCol w="576072">
                  <a:extLst>
                    <a:ext uri="{9D8B030D-6E8A-4147-A177-3AD203B41FA5}">
                      <a16:colId xmlns:a16="http://schemas.microsoft.com/office/drawing/2014/main" val="2515002490"/>
                    </a:ext>
                  </a:extLst>
                </a:gridCol>
                <a:gridCol w="411480">
                  <a:extLst>
                    <a:ext uri="{9D8B030D-6E8A-4147-A177-3AD203B41FA5}">
                      <a16:colId xmlns:a16="http://schemas.microsoft.com/office/drawing/2014/main" val="1526388476"/>
                    </a:ext>
                  </a:extLst>
                </a:gridCol>
                <a:gridCol w="411480">
                  <a:extLst>
                    <a:ext uri="{9D8B030D-6E8A-4147-A177-3AD203B41FA5}">
                      <a16:colId xmlns:a16="http://schemas.microsoft.com/office/drawing/2014/main" val="2114553307"/>
                    </a:ext>
                  </a:extLst>
                </a:gridCol>
                <a:gridCol w="411480">
                  <a:extLst>
                    <a:ext uri="{9D8B030D-6E8A-4147-A177-3AD203B41FA5}">
                      <a16:colId xmlns:a16="http://schemas.microsoft.com/office/drawing/2014/main" val="1693962573"/>
                    </a:ext>
                  </a:extLst>
                </a:gridCol>
                <a:gridCol w="411480">
                  <a:extLst>
                    <a:ext uri="{9D8B030D-6E8A-4147-A177-3AD203B41FA5}">
                      <a16:colId xmlns:a16="http://schemas.microsoft.com/office/drawing/2014/main" val="3195037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755277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- 2021-06-22 13:48:26</a:t>
                      </a:r>
                      <a:r>
                        <a:rPr kumimoji="0" lang="en-US" sz="1000" b="0" i="0" u="none" strike="noStrike" kern="1200" cap="none" spc="0" normalizeH="0" baseline="0" noProof="0">
                          <a:ln>
                            <a:noFill/>
                          </a:ln>
                          <a:solidFill>
                            <a:prstClr val="black"/>
                          </a:solidFill>
                          <a:effectLst/>
                          <a:uLnTx/>
                          <a:uFillTx/>
                          <a:latin typeface="+mn-lt"/>
                          <a:ea typeface="+mn-ea"/>
                          <a:cs typeface="+mn-cs"/>
                        </a:rPr>
                        <a:t>
 What are your thoughts on the @Cannes_Lions Live Debate on how our industry is fighting climate change and how we can do this faster, together? 
Here are a few key points I took away from the panel discussion. 👇
#CannesLions2021 
live.canneslions.com/cannes-lions-l…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10.1124 %</a:t>
                      </a:r>
                    </a:p>
                  </a:txBody>
                  <a:tcPr/>
                </a:tc>
                <a:extLst>
                  <a:ext uri="{0D108BD9-81ED-4DB2-BD59-A6C34878D82A}">
                    <a16:rowId xmlns:a16="http://schemas.microsoft.com/office/drawing/2014/main" val="105553781"/>
                  </a:ext>
                </a:extLst>
              </a:tr>
            </a:tbl>
          </a:graphicData>
        </a:graphic>
      </p:graphicFrame>
      <p:sp>
        <p:nvSpPr>
          <p:cNvPr id="4" name="Text Placeholder 3">
            <a:extLst>
              <a:ext uri="{FF2B5EF4-FFF2-40B4-BE49-F238E27FC236}">
                <a16:creationId xmlns:a16="http://schemas.microsoft.com/office/drawing/2014/main" id="{051D1BFA-6AA0-4BB2-996D-1CDED810DA04}"/>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4251273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64102-4E03-436D-8BB3-2CB944B10715}"/>
              </a:ext>
            </a:extLst>
          </p:cNvPr>
          <p:cNvSpPr>
            <a:spLocks noGrp="1"/>
          </p:cNvSpPr>
          <p:nvPr>
            <p:ph type="title"/>
          </p:nvPr>
        </p:nvSpPr>
        <p:spPr/>
        <p:txBody>
          <a:bodyPr/>
          <a:lstStyle/>
          <a:p>
            <a:r>
              <a:rPr lang="en-US"/>
              <a:t>Twitter Own Tweets Table | Conny Braams - 3 of 6</a:t>
            </a:r>
          </a:p>
        </p:txBody>
      </p:sp>
      <p:graphicFrame>
        <p:nvGraphicFramePr>
          <p:cNvPr id="5" name="Table Placeholder 4">
            <a:extLst>
              <a:ext uri="{FF2B5EF4-FFF2-40B4-BE49-F238E27FC236}">
                <a16:creationId xmlns:a16="http://schemas.microsoft.com/office/drawing/2014/main" id="{13146059-7C11-4091-9167-1F3287EADFBC}"/>
              </a:ext>
            </a:extLst>
          </p:cNvPr>
          <p:cNvGraphicFramePr>
            <a:graphicFrameLocks noGrp="1"/>
          </p:cNvGraphicFramePr>
          <p:nvPr>
            <p:ph type="tbl" sz="quarter" idx="13"/>
            <p:extLst>
              <p:ext uri="{D42A27DB-BD31-4B8C-83A1-F6EECF244321}">
                <p14:modId xmlns:p14="http://schemas.microsoft.com/office/powerpoint/2010/main" val="805401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759037267"/>
                    </a:ext>
                  </a:extLst>
                </a:gridCol>
                <a:gridCol w="1234441">
                  <a:extLst>
                    <a:ext uri="{9D8B030D-6E8A-4147-A177-3AD203B41FA5}">
                      <a16:colId xmlns:a16="http://schemas.microsoft.com/office/drawing/2014/main" val="353060143"/>
                    </a:ext>
                  </a:extLst>
                </a:gridCol>
                <a:gridCol w="411480">
                  <a:extLst>
                    <a:ext uri="{9D8B030D-6E8A-4147-A177-3AD203B41FA5}">
                      <a16:colId xmlns:a16="http://schemas.microsoft.com/office/drawing/2014/main" val="932127345"/>
                    </a:ext>
                  </a:extLst>
                </a:gridCol>
                <a:gridCol w="411480">
                  <a:extLst>
                    <a:ext uri="{9D8B030D-6E8A-4147-A177-3AD203B41FA5}">
                      <a16:colId xmlns:a16="http://schemas.microsoft.com/office/drawing/2014/main" val="529783450"/>
                    </a:ext>
                  </a:extLst>
                </a:gridCol>
                <a:gridCol w="411480">
                  <a:extLst>
                    <a:ext uri="{9D8B030D-6E8A-4147-A177-3AD203B41FA5}">
                      <a16:colId xmlns:a16="http://schemas.microsoft.com/office/drawing/2014/main" val="1523558323"/>
                    </a:ext>
                  </a:extLst>
                </a:gridCol>
                <a:gridCol w="411480">
                  <a:extLst>
                    <a:ext uri="{9D8B030D-6E8A-4147-A177-3AD203B41FA5}">
                      <a16:colId xmlns:a16="http://schemas.microsoft.com/office/drawing/2014/main" val="94651732"/>
                    </a:ext>
                  </a:extLst>
                </a:gridCol>
                <a:gridCol w="411480">
                  <a:extLst>
                    <a:ext uri="{9D8B030D-6E8A-4147-A177-3AD203B41FA5}">
                      <a16:colId xmlns:a16="http://schemas.microsoft.com/office/drawing/2014/main" val="469097006"/>
                    </a:ext>
                  </a:extLst>
                </a:gridCol>
                <a:gridCol w="411480">
                  <a:extLst>
                    <a:ext uri="{9D8B030D-6E8A-4147-A177-3AD203B41FA5}">
                      <a16:colId xmlns:a16="http://schemas.microsoft.com/office/drawing/2014/main" val="1630702410"/>
                    </a:ext>
                  </a:extLst>
                </a:gridCol>
                <a:gridCol w="411480">
                  <a:extLst>
                    <a:ext uri="{9D8B030D-6E8A-4147-A177-3AD203B41FA5}">
                      <a16:colId xmlns:a16="http://schemas.microsoft.com/office/drawing/2014/main" val="822651806"/>
                    </a:ext>
                  </a:extLst>
                </a:gridCol>
                <a:gridCol w="576072">
                  <a:extLst>
                    <a:ext uri="{9D8B030D-6E8A-4147-A177-3AD203B41FA5}">
                      <a16:colId xmlns:a16="http://schemas.microsoft.com/office/drawing/2014/main" val="3357537806"/>
                    </a:ext>
                  </a:extLst>
                </a:gridCol>
                <a:gridCol w="411480">
                  <a:extLst>
                    <a:ext uri="{9D8B030D-6E8A-4147-A177-3AD203B41FA5}">
                      <a16:colId xmlns:a16="http://schemas.microsoft.com/office/drawing/2014/main" val="992714388"/>
                    </a:ext>
                  </a:extLst>
                </a:gridCol>
                <a:gridCol w="411480">
                  <a:extLst>
                    <a:ext uri="{9D8B030D-6E8A-4147-A177-3AD203B41FA5}">
                      <a16:colId xmlns:a16="http://schemas.microsoft.com/office/drawing/2014/main" val="3860608422"/>
                    </a:ext>
                  </a:extLst>
                </a:gridCol>
                <a:gridCol w="411480">
                  <a:extLst>
                    <a:ext uri="{9D8B030D-6E8A-4147-A177-3AD203B41FA5}">
                      <a16:colId xmlns:a16="http://schemas.microsoft.com/office/drawing/2014/main" val="381581816"/>
                    </a:ext>
                  </a:extLst>
                </a:gridCol>
                <a:gridCol w="411480">
                  <a:extLst>
                    <a:ext uri="{9D8B030D-6E8A-4147-A177-3AD203B41FA5}">
                      <a16:colId xmlns:a16="http://schemas.microsoft.com/office/drawing/2014/main" val="4054990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9646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- 2021-06-21 18:38:33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team @Dove @Ogilvy @OgilvyUK 👏👏
#CannesLions2021 @Cannes_Lions twitter.com/OgilvyUK/statu…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0.4863 %</a:t>
                      </a:r>
                    </a:p>
                  </a:txBody>
                  <a:tcPr/>
                </a:tc>
                <a:extLst>
                  <a:ext uri="{0D108BD9-81ED-4DB2-BD59-A6C34878D82A}">
                    <a16:rowId xmlns:a16="http://schemas.microsoft.com/office/drawing/2014/main" val="1013662142"/>
                  </a:ext>
                </a:extLst>
              </a:tr>
            </a:tbl>
          </a:graphicData>
        </a:graphic>
      </p:graphicFrame>
      <p:sp>
        <p:nvSpPr>
          <p:cNvPr id="4" name="Text Placeholder 3">
            <a:extLst>
              <a:ext uri="{FF2B5EF4-FFF2-40B4-BE49-F238E27FC236}">
                <a16:creationId xmlns:a16="http://schemas.microsoft.com/office/drawing/2014/main" id="{E790CBAD-8FE7-45E8-8518-CFA8B5BCF6C8}"/>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4018566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FBE55-72AC-4A78-A2C1-4999EB4998FD}"/>
              </a:ext>
            </a:extLst>
          </p:cNvPr>
          <p:cNvSpPr>
            <a:spLocks noGrp="1"/>
          </p:cNvSpPr>
          <p:nvPr>
            <p:ph type="title"/>
          </p:nvPr>
        </p:nvSpPr>
        <p:spPr/>
        <p:txBody>
          <a:bodyPr/>
          <a:lstStyle/>
          <a:p>
            <a:r>
              <a:rPr lang="en-US"/>
              <a:t>Twitter Own Tweets Table | Conny Braams - 4 of 6</a:t>
            </a:r>
          </a:p>
        </p:txBody>
      </p:sp>
      <p:graphicFrame>
        <p:nvGraphicFramePr>
          <p:cNvPr id="5" name="Table Placeholder 4">
            <a:extLst>
              <a:ext uri="{FF2B5EF4-FFF2-40B4-BE49-F238E27FC236}">
                <a16:creationId xmlns:a16="http://schemas.microsoft.com/office/drawing/2014/main" id="{1A5023F2-F254-4645-B528-1C3DDBA9D243}"/>
              </a:ext>
            </a:extLst>
          </p:cNvPr>
          <p:cNvGraphicFramePr>
            <a:graphicFrameLocks noGrp="1"/>
          </p:cNvGraphicFramePr>
          <p:nvPr>
            <p:ph type="tbl" sz="quarter" idx="13"/>
            <p:extLst>
              <p:ext uri="{D42A27DB-BD31-4B8C-83A1-F6EECF244321}">
                <p14:modId xmlns:p14="http://schemas.microsoft.com/office/powerpoint/2010/main" val="4165225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290231477"/>
                    </a:ext>
                  </a:extLst>
                </a:gridCol>
                <a:gridCol w="1234441">
                  <a:extLst>
                    <a:ext uri="{9D8B030D-6E8A-4147-A177-3AD203B41FA5}">
                      <a16:colId xmlns:a16="http://schemas.microsoft.com/office/drawing/2014/main" val="3842778590"/>
                    </a:ext>
                  </a:extLst>
                </a:gridCol>
                <a:gridCol w="411480">
                  <a:extLst>
                    <a:ext uri="{9D8B030D-6E8A-4147-A177-3AD203B41FA5}">
                      <a16:colId xmlns:a16="http://schemas.microsoft.com/office/drawing/2014/main" val="1129752194"/>
                    </a:ext>
                  </a:extLst>
                </a:gridCol>
                <a:gridCol w="411480">
                  <a:extLst>
                    <a:ext uri="{9D8B030D-6E8A-4147-A177-3AD203B41FA5}">
                      <a16:colId xmlns:a16="http://schemas.microsoft.com/office/drawing/2014/main" val="1245138394"/>
                    </a:ext>
                  </a:extLst>
                </a:gridCol>
                <a:gridCol w="411480">
                  <a:extLst>
                    <a:ext uri="{9D8B030D-6E8A-4147-A177-3AD203B41FA5}">
                      <a16:colId xmlns:a16="http://schemas.microsoft.com/office/drawing/2014/main" val="2485222100"/>
                    </a:ext>
                  </a:extLst>
                </a:gridCol>
                <a:gridCol w="411480">
                  <a:extLst>
                    <a:ext uri="{9D8B030D-6E8A-4147-A177-3AD203B41FA5}">
                      <a16:colId xmlns:a16="http://schemas.microsoft.com/office/drawing/2014/main" val="4205864271"/>
                    </a:ext>
                  </a:extLst>
                </a:gridCol>
                <a:gridCol w="411480">
                  <a:extLst>
                    <a:ext uri="{9D8B030D-6E8A-4147-A177-3AD203B41FA5}">
                      <a16:colId xmlns:a16="http://schemas.microsoft.com/office/drawing/2014/main" val="1273680679"/>
                    </a:ext>
                  </a:extLst>
                </a:gridCol>
                <a:gridCol w="411480">
                  <a:extLst>
                    <a:ext uri="{9D8B030D-6E8A-4147-A177-3AD203B41FA5}">
                      <a16:colId xmlns:a16="http://schemas.microsoft.com/office/drawing/2014/main" val="2088156109"/>
                    </a:ext>
                  </a:extLst>
                </a:gridCol>
                <a:gridCol w="411480">
                  <a:extLst>
                    <a:ext uri="{9D8B030D-6E8A-4147-A177-3AD203B41FA5}">
                      <a16:colId xmlns:a16="http://schemas.microsoft.com/office/drawing/2014/main" val="2601133909"/>
                    </a:ext>
                  </a:extLst>
                </a:gridCol>
                <a:gridCol w="576072">
                  <a:extLst>
                    <a:ext uri="{9D8B030D-6E8A-4147-A177-3AD203B41FA5}">
                      <a16:colId xmlns:a16="http://schemas.microsoft.com/office/drawing/2014/main" val="2283807568"/>
                    </a:ext>
                  </a:extLst>
                </a:gridCol>
                <a:gridCol w="411480">
                  <a:extLst>
                    <a:ext uri="{9D8B030D-6E8A-4147-A177-3AD203B41FA5}">
                      <a16:colId xmlns:a16="http://schemas.microsoft.com/office/drawing/2014/main" val="482363372"/>
                    </a:ext>
                  </a:extLst>
                </a:gridCol>
                <a:gridCol w="411480">
                  <a:extLst>
                    <a:ext uri="{9D8B030D-6E8A-4147-A177-3AD203B41FA5}">
                      <a16:colId xmlns:a16="http://schemas.microsoft.com/office/drawing/2014/main" val="146431790"/>
                    </a:ext>
                  </a:extLst>
                </a:gridCol>
                <a:gridCol w="411480">
                  <a:extLst>
                    <a:ext uri="{9D8B030D-6E8A-4147-A177-3AD203B41FA5}">
                      <a16:colId xmlns:a16="http://schemas.microsoft.com/office/drawing/2014/main" val="4121094248"/>
                    </a:ext>
                  </a:extLst>
                </a:gridCol>
                <a:gridCol w="411480">
                  <a:extLst>
                    <a:ext uri="{9D8B030D-6E8A-4147-A177-3AD203B41FA5}">
                      <a16:colId xmlns:a16="http://schemas.microsoft.com/office/drawing/2014/main" val="798472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10084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- 2021-06-21 10:12:32</a:t>
                      </a:r>
                      <a:r>
                        <a:rPr kumimoji="0" lang="en-US" sz="1000" b="0" i="0" u="none" strike="noStrike" kern="1200" cap="none" spc="0" normalizeH="0" baseline="0" noProof="0">
                          <a:ln>
                            <a:noFill/>
                          </a:ln>
                          <a:solidFill>
                            <a:prstClr val="black"/>
                          </a:solidFill>
                          <a:effectLst/>
                          <a:uLnTx/>
                          <a:uFillTx/>
                          <a:latin typeface="+mn-lt"/>
                          <a:ea typeface="+mn-ea"/>
                          <a:cs typeface="+mn-cs"/>
                        </a:rPr>
                        <a:t>
 #CannesLions2021 starts today! 
Together with @Unilever Chief Brand Officer &amp;amp; Chief D&amp;amp;I Officer @alinecsantos, we share our new marketing philosophy + why escaping our desks is the first step to creating a real impact in the world. 
Watch on demand live.canneslions.com pic.twitter.com/ViUg76SGGK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2.5456 %</a:t>
                      </a:r>
                    </a:p>
                  </a:txBody>
                  <a:tcPr/>
                </a:tc>
                <a:extLst>
                  <a:ext uri="{0D108BD9-81ED-4DB2-BD59-A6C34878D82A}">
                    <a16:rowId xmlns:a16="http://schemas.microsoft.com/office/drawing/2014/main" val="2172347004"/>
                  </a:ext>
                </a:extLst>
              </a:tr>
            </a:tbl>
          </a:graphicData>
        </a:graphic>
      </p:graphicFrame>
      <p:sp>
        <p:nvSpPr>
          <p:cNvPr id="4" name="Text Placeholder 3">
            <a:extLst>
              <a:ext uri="{FF2B5EF4-FFF2-40B4-BE49-F238E27FC236}">
                <a16:creationId xmlns:a16="http://schemas.microsoft.com/office/drawing/2014/main" id="{E2CE9418-186E-4180-BAFA-A388D084BD77}"/>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1520874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82264-6CD4-426B-BBEE-02DB89004DEB}"/>
              </a:ext>
            </a:extLst>
          </p:cNvPr>
          <p:cNvSpPr>
            <a:spLocks noGrp="1"/>
          </p:cNvSpPr>
          <p:nvPr>
            <p:ph type="title"/>
          </p:nvPr>
        </p:nvSpPr>
        <p:spPr/>
        <p:txBody>
          <a:bodyPr/>
          <a:lstStyle/>
          <a:p>
            <a:r>
              <a:rPr lang="en-US"/>
              <a:t>Twitter Own Tweets Table | Conny Braams - 5 of 6</a:t>
            </a:r>
          </a:p>
        </p:txBody>
      </p:sp>
      <p:graphicFrame>
        <p:nvGraphicFramePr>
          <p:cNvPr id="5" name="Table Placeholder 4">
            <a:extLst>
              <a:ext uri="{FF2B5EF4-FFF2-40B4-BE49-F238E27FC236}">
                <a16:creationId xmlns:a16="http://schemas.microsoft.com/office/drawing/2014/main" id="{E9BBEFBE-0D13-489E-9519-537FDF24EF94}"/>
              </a:ext>
            </a:extLst>
          </p:cNvPr>
          <p:cNvGraphicFramePr>
            <a:graphicFrameLocks noGrp="1"/>
          </p:cNvGraphicFramePr>
          <p:nvPr>
            <p:ph type="tbl" sz="quarter" idx="13"/>
            <p:extLst>
              <p:ext uri="{D42A27DB-BD31-4B8C-83A1-F6EECF244321}">
                <p14:modId xmlns:p14="http://schemas.microsoft.com/office/powerpoint/2010/main" val="2731983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590138192"/>
                    </a:ext>
                  </a:extLst>
                </a:gridCol>
                <a:gridCol w="1234441">
                  <a:extLst>
                    <a:ext uri="{9D8B030D-6E8A-4147-A177-3AD203B41FA5}">
                      <a16:colId xmlns:a16="http://schemas.microsoft.com/office/drawing/2014/main" val="180591865"/>
                    </a:ext>
                  </a:extLst>
                </a:gridCol>
                <a:gridCol w="411480">
                  <a:extLst>
                    <a:ext uri="{9D8B030D-6E8A-4147-A177-3AD203B41FA5}">
                      <a16:colId xmlns:a16="http://schemas.microsoft.com/office/drawing/2014/main" val="3991007721"/>
                    </a:ext>
                  </a:extLst>
                </a:gridCol>
                <a:gridCol w="411480">
                  <a:extLst>
                    <a:ext uri="{9D8B030D-6E8A-4147-A177-3AD203B41FA5}">
                      <a16:colId xmlns:a16="http://schemas.microsoft.com/office/drawing/2014/main" val="806929705"/>
                    </a:ext>
                  </a:extLst>
                </a:gridCol>
                <a:gridCol w="411480">
                  <a:extLst>
                    <a:ext uri="{9D8B030D-6E8A-4147-A177-3AD203B41FA5}">
                      <a16:colId xmlns:a16="http://schemas.microsoft.com/office/drawing/2014/main" val="2994373944"/>
                    </a:ext>
                  </a:extLst>
                </a:gridCol>
                <a:gridCol w="411480">
                  <a:extLst>
                    <a:ext uri="{9D8B030D-6E8A-4147-A177-3AD203B41FA5}">
                      <a16:colId xmlns:a16="http://schemas.microsoft.com/office/drawing/2014/main" val="4164851119"/>
                    </a:ext>
                  </a:extLst>
                </a:gridCol>
                <a:gridCol w="411480">
                  <a:extLst>
                    <a:ext uri="{9D8B030D-6E8A-4147-A177-3AD203B41FA5}">
                      <a16:colId xmlns:a16="http://schemas.microsoft.com/office/drawing/2014/main" val="2178332067"/>
                    </a:ext>
                  </a:extLst>
                </a:gridCol>
                <a:gridCol w="411480">
                  <a:extLst>
                    <a:ext uri="{9D8B030D-6E8A-4147-A177-3AD203B41FA5}">
                      <a16:colId xmlns:a16="http://schemas.microsoft.com/office/drawing/2014/main" val="2502319262"/>
                    </a:ext>
                  </a:extLst>
                </a:gridCol>
                <a:gridCol w="411480">
                  <a:extLst>
                    <a:ext uri="{9D8B030D-6E8A-4147-A177-3AD203B41FA5}">
                      <a16:colId xmlns:a16="http://schemas.microsoft.com/office/drawing/2014/main" val="1813958829"/>
                    </a:ext>
                  </a:extLst>
                </a:gridCol>
                <a:gridCol w="576072">
                  <a:extLst>
                    <a:ext uri="{9D8B030D-6E8A-4147-A177-3AD203B41FA5}">
                      <a16:colId xmlns:a16="http://schemas.microsoft.com/office/drawing/2014/main" val="1697099866"/>
                    </a:ext>
                  </a:extLst>
                </a:gridCol>
                <a:gridCol w="411480">
                  <a:extLst>
                    <a:ext uri="{9D8B030D-6E8A-4147-A177-3AD203B41FA5}">
                      <a16:colId xmlns:a16="http://schemas.microsoft.com/office/drawing/2014/main" val="1306546632"/>
                    </a:ext>
                  </a:extLst>
                </a:gridCol>
                <a:gridCol w="411480">
                  <a:extLst>
                    <a:ext uri="{9D8B030D-6E8A-4147-A177-3AD203B41FA5}">
                      <a16:colId xmlns:a16="http://schemas.microsoft.com/office/drawing/2014/main" val="1096269065"/>
                    </a:ext>
                  </a:extLst>
                </a:gridCol>
                <a:gridCol w="411480">
                  <a:extLst>
                    <a:ext uri="{9D8B030D-6E8A-4147-A177-3AD203B41FA5}">
                      <a16:colId xmlns:a16="http://schemas.microsoft.com/office/drawing/2014/main" val="1746582468"/>
                    </a:ext>
                  </a:extLst>
                </a:gridCol>
                <a:gridCol w="411480">
                  <a:extLst>
                    <a:ext uri="{9D8B030D-6E8A-4147-A177-3AD203B41FA5}">
                      <a16:colId xmlns:a16="http://schemas.microsoft.com/office/drawing/2014/main" val="3860727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13453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- 2021-06-18 14:00:11</a:t>
                      </a:r>
                      <a:r>
                        <a:rPr kumimoji="0" lang="en-US" sz="1000" b="0" i="0" u="none" strike="noStrike" kern="1200" cap="none" spc="0" normalizeH="0" baseline="0" noProof="0">
                          <a:ln>
                            <a:noFill/>
                          </a:ln>
                          <a:solidFill>
                            <a:prstClr val="black"/>
                          </a:solidFill>
                          <a:effectLst/>
                          <a:uLnTx/>
                          <a:uFillTx/>
                          <a:latin typeface="+mn-lt"/>
                          <a:ea typeface="+mn-ea"/>
                          <a:cs typeface="+mn-cs"/>
                        </a:rPr>
                        <a:t>
 I join @philthomas @MaherNasserUN @readmark @wnd and @MattBrittin to debate how the marketing industry is fighting climate change at #CannesLions2021 and how we can achieve our goals faster, together.
Join us - 21.06.21 
live.canneslions.com/schedule pic.twitter.com/gIF6hfa9MV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9.4092 %</a:t>
                      </a:r>
                    </a:p>
                  </a:txBody>
                  <a:tcPr/>
                </a:tc>
                <a:extLst>
                  <a:ext uri="{0D108BD9-81ED-4DB2-BD59-A6C34878D82A}">
                    <a16:rowId xmlns:a16="http://schemas.microsoft.com/office/drawing/2014/main" val="3540504346"/>
                  </a:ext>
                </a:extLst>
              </a:tr>
            </a:tbl>
          </a:graphicData>
        </a:graphic>
      </p:graphicFrame>
      <p:sp>
        <p:nvSpPr>
          <p:cNvPr id="4" name="Text Placeholder 3">
            <a:extLst>
              <a:ext uri="{FF2B5EF4-FFF2-40B4-BE49-F238E27FC236}">
                <a16:creationId xmlns:a16="http://schemas.microsoft.com/office/drawing/2014/main" id="{CF0E8528-2D6C-401E-81AC-65C0DCAC8F8D}"/>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131480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5826E-AC4B-421B-9FEC-5F7C53BE11EA}"/>
              </a:ext>
            </a:extLst>
          </p:cNvPr>
          <p:cNvSpPr>
            <a:spLocks noGrp="1"/>
          </p:cNvSpPr>
          <p:nvPr>
            <p:ph type="title"/>
          </p:nvPr>
        </p:nvSpPr>
        <p:spPr/>
        <p:txBody>
          <a:bodyPr/>
          <a:lstStyle/>
          <a:p>
            <a:r>
              <a:rPr lang="en-US"/>
              <a:t>Twitter Own Tweets Table | Conny Braams - 6 of 6</a:t>
            </a:r>
          </a:p>
        </p:txBody>
      </p:sp>
      <p:graphicFrame>
        <p:nvGraphicFramePr>
          <p:cNvPr id="5" name="Table Placeholder 4">
            <a:extLst>
              <a:ext uri="{FF2B5EF4-FFF2-40B4-BE49-F238E27FC236}">
                <a16:creationId xmlns:a16="http://schemas.microsoft.com/office/drawing/2014/main" id="{54086D83-DAB5-4A2E-8545-05059D93F3FC}"/>
              </a:ext>
            </a:extLst>
          </p:cNvPr>
          <p:cNvGraphicFramePr>
            <a:graphicFrameLocks noGrp="1"/>
          </p:cNvGraphicFramePr>
          <p:nvPr>
            <p:ph type="tbl" sz="quarter" idx="13"/>
            <p:extLst>
              <p:ext uri="{D42A27DB-BD31-4B8C-83A1-F6EECF244321}">
                <p14:modId xmlns:p14="http://schemas.microsoft.com/office/powerpoint/2010/main" val="2150185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152946062"/>
                    </a:ext>
                  </a:extLst>
                </a:gridCol>
                <a:gridCol w="1234441">
                  <a:extLst>
                    <a:ext uri="{9D8B030D-6E8A-4147-A177-3AD203B41FA5}">
                      <a16:colId xmlns:a16="http://schemas.microsoft.com/office/drawing/2014/main" val="716321501"/>
                    </a:ext>
                  </a:extLst>
                </a:gridCol>
                <a:gridCol w="411480">
                  <a:extLst>
                    <a:ext uri="{9D8B030D-6E8A-4147-A177-3AD203B41FA5}">
                      <a16:colId xmlns:a16="http://schemas.microsoft.com/office/drawing/2014/main" val="1086072353"/>
                    </a:ext>
                  </a:extLst>
                </a:gridCol>
                <a:gridCol w="411480">
                  <a:extLst>
                    <a:ext uri="{9D8B030D-6E8A-4147-A177-3AD203B41FA5}">
                      <a16:colId xmlns:a16="http://schemas.microsoft.com/office/drawing/2014/main" val="1866346613"/>
                    </a:ext>
                  </a:extLst>
                </a:gridCol>
                <a:gridCol w="411480">
                  <a:extLst>
                    <a:ext uri="{9D8B030D-6E8A-4147-A177-3AD203B41FA5}">
                      <a16:colId xmlns:a16="http://schemas.microsoft.com/office/drawing/2014/main" val="3323923477"/>
                    </a:ext>
                  </a:extLst>
                </a:gridCol>
                <a:gridCol w="411480">
                  <a:extLst>
                    <a:ext uri="{9D8B030D-6E8A-4147-A177-3AD203B41FA5}">
                      <a16:colId xmlns:a16="http://schemas.microsoft.com/office/drawing/2014/main" val="1828072019"/>
                    </a:ext>
                  </a:extLst>
                </a:gridCol>
                <a:gridCol w="411480">
                  <a:extLst>
                    <a:ext uri="{9D8B030D-6E8A-4147-A177-3AD203B41FA5}">
                      <a16:colId xmlns:a16="http://schemas.microsoft.com/office/drawing/2014/main" val="644241059"/>
                    </a:ext>
                  </a:extLst>
                </a:gridCol>
                <a:gridCol w="411480">
                  <a:extLst>
                    <a:ext uri="{9D8B030D-6E8A-4147-A177-3AD203B41FA5}">
                      <a16:colId xmlns:a16="http://schemas.microsoft.com/office/drawing/2014/main" val="3799495634"/>
                    </a:ext>
                  </a:extLst>
                </a:gridCol>
                <a:gridCol w="411480">
                  <a:extLst>
                    <a:ext uri="{9D8B030D-6E8A-4147-A177-3AD203B41FA5}">
                      <a16:colId xmlns:a16="http://schemas.microsoft.com/office/drawing/2014/main" val="502328855"/>
                    </a:ext>
                  </a:extLst>
                </a:gridCol>
                <a:gridCol w="576072">
                  <a:extLst>
                    <a:ext uri="{9D8B030D-6E8A-4147-A177-3AD203B41FA5}">
                      <a16:colId xmlns:a16="http://schemas.microsoft.com/office/drawing/2014/main" val="1812110153"/>
                    </a:ext>
                  </a:extLst>
                </a:gridCol>
                <a:gridCol w="411480">
                  <a:extLst>
                    <a:ext uri="{9D8B030D-6E8A-4147-A177-3AD203B41FA5}">
                      <a16:colId xmlns:a16="http://schemas.microsoft.com/office/drawing/2014/main" val="1444476788"/>
                    </a:ext>
                  </a:extLst>
                </a:gridCol>
                <a:gridCol w="411480">
                  <a:extLst>
                    <a:ext uri="{9D8B030D-6E8A-4147-A177-3AD203B41FA5}">
                      <a16:colId xmlns:a16="http://schemas.microsoft.com/office/drawing/2014/main" val="2990769327"/>
                    </a:ext>
                  </a:extLst>
                </a:gridCol>
                <a:gridCol w="411480">
                  <a:extLst>
                    <a:ext uri="{9D8B030D-6E8A-4147-A177-3AD203B41FA5}">
                      <a16:colId xmlns:a16="http://schemas.microsoft.com/office/drawing/2014/main" val="3509175162"/>
                    </a:ext>
                  </a:extLst>
                </a:gridCol>
                <a:gridCol w="411480">
                  <a:extLst>
                    <a:ext uri="{9D8B030D-6E8A-4147-A177-3AD203B41FA5}">
                      <a16:colId xmlns:a16="http://schemas.microsoft.com/office/drawing/2014/main" val="3892500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0301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- 2021-06-18 09:56:16</a:t>
                      </a:r>
                      <a:r>
                        <a:rPr kumimoji="0" lang="en-US" sz="1000" b="0" i="0" u="none" strike="noStrike" kern="1200" cap="none" spc="0" normalizeH="0" baseline="0" noProof="0">
                          <a:ln>
                            <a:noFill/>
                          </a:ln>
                          <a:solidFill>
                            <a:prstClr val="black"/>
                          </a:solidFill>
                          <a:effectLst/>
                          <a:uLnTx/>
                          <a:uFillTx/>
                          <a:latin typeface="+mn-lt"/>
                          <a:ea typeface="+mn-ea"/>
                          <a:cs typeface="+mn-cs"/>
                        </a:rPr>
                        <a:t>
 Do the ads you see represent you? 
If no, you’re not alone. Less than one in five believe ads are representative of wider society.
I'm proud that Unilever is committed to making all of our marketing inclusive. #Act2Unstereotype
Find out more here: bit.ly/3wFrG1f pic.twitter.com/UGRm8Eh6b7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4.1237 %</a:t>
                      </a:r>
                    </a:p>
                  </a:txBody>
                  <a:tcPr/>
                </a:tc>
                <a:extLst>
                  <a:ext uri="{0D108BD9-81ED-4DB2-BD59-A6C34878D82A}">
                    <a16:rowId xmlns:a16="http://schemas.microsoft.com/office/drawing/2014/main" val="1858126160"/>
                  </a:ext>
                </a:extLst>
              </a:tr>
            </a:tbl>
          </a:graphicData>
        </a:graphic>
      </p:graphicFrame>
      <p:sp>
        <p:nvSpPr>
          <p:cNvPr id="4" name="Text Placeholder 3">
            <a:extLst>
              <a:ext uri="{FF2B5EF4-FFF2-40B4-BE49-F238E27FC236}">
                <a16:creationId xmlns:a16="http://schemas.microsoft.com/office/drawing/2014/main" id="{D852819F-C546-486B-8AF4-19071CEE89AD}"/>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533928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24451-A66E-4FA4-B51C-C3B13905AA63}"/>
              </a:ext>
            </a:extLst>
          </p:cNvPr>
          <p:cNvSpPr>
            <a:spLocks noGrp="1"/>
          </p:cNvSpPr>
          <p:nvPr>
            <p:ph type="title"/>
          </p:nvPr>
        </p:nvSpPr>
        <p:spPr/>
        <p:txBody>
          <a:bodyPr/>
          <a:lstStyle/>
          <a:p>
            <a:r>
              <a:rPr lang="en-US"/>
              <a:t>Twitter Own Tweets Table | Conny Braams - 1 of 6</a:t>
            </a:r>
          </a:p>
        </p:txBody>
      </p:sp>
      <p:graphicFrame>
        <p:nvGraphicFramePr>
          <p:cNvPr id="5" name="Table Placeholder 4">
            <a:extLst>
              <a:ext uri="{FF2B5EF4-FFF2-40B4-BE49-F238E27FC236}">
                <a16:creationId xmlns:a16="http://schemas.microsoft.com/office/drawing/2014/main" id="{98956FB1-4CEA-48DE-9009-697A7B824E57}"/>
              </a:ext>
            </a:extLst>
          </p:cNvPr>
          <p:cNvGraphicFramePr>
            <a:graphicFrameLocks noGrp="1"/>
          </p:cNvGraphicFramePr>
          <p:nvPr>
            <p:ph type="tbl" sz="quarter" idx="13"/>
            <p:extLst>
              <p:ext uri="{D42A27DB-BD31-4B8C-83A1-F6EECF244321}">
                <p14:modId xmlns:p14="http://schemas.microsoft.com/office/powerpoint/2010/main" val="3601391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159572788"/>
                    </a:ext>
                  </a:extLst>
                </a:gridCol>
                <a:gridCol w="1234441">
                  <a:extLst>
                    <a:ext uri="{9D8B030D-6E8A-4147-A177-3AD203B41FA5}">
                      <a16:colId xmlns:a16="http://schemas.microsoft.com/office/drawing/2014/main" val="2093360333"/>
                    </a:ext>
                  </a:extLst>
                </a:gridCol>
                <a:gridCol w="411480">
                  <a:extLst>
                    <a:ext uri="{9D8B030D-6E8A-4147-A177-3AD203B41FA5}">
                      <a16:colId xmlns:a16="http://schemas.microsoft.com/office/drawing/2014/main" val="2848354807"/>
                    </a:ext>
                  </a:extLst>
                </a:gridCol>
                <a:gridCol w="411480">
                  <a:extLst>
                    <a:ext uri="{9D8B030D-6E8A-4147-A177-3AD203B41FA5}">
                      <a16:colId xmlns:a16="http://schemas.microsoft.com/office/drawing/2014/main" val="1135890875"/>
                    </a:ext>
                  </a:extLst>
                </a:gridCol>
                <a:gridCol w="411480">
                  <a:extLst>
                    <a:ext uri="{9D8B030D-6E8A-4147-A177-3AD203B41FA5}">
                      <a16:colId xmlns:a16="http://schemas.microsoft.com/office/drawing/2014/main" val="3449048072"/>
                    </a:ext>
                  </a:extLst>
                </a:gridCol>
                <a:gridCol w="411480">
                  <a:extLst>
                    <a:ext uri="{9D8B030D-6E8A-4147-A177-3AD203B41FA5}">
                      <a16:colId xmlns:a16="http://schemas.microsoft.com/office/drawing/2014/main" val="2416553080"/>
                    </a:ext>
                  </a:extLst>
                </a:gridCol>
                <a:gridCol w="411480">
                  <a:extLst>
                    <a:ext uri="{9D8B030D-6E8A-4147-A177-3AD203B41FA5}">
                      <a16:colId xmlns:a16="http://schemas.microsoft.com/office/drawing/2014/main" val="3057842115"/>
                    </a:ext>
                  </a:extLst>
                </a:gridCol>
                <a:gridCol w="411480">
                  <a:extLst>
                    <a:ext uri="{9D8B030D-6E8A-4147-A177-3AD203B41FA5}">
                      <a16:colId xmlns:a16="http://schemas.microsoft.com/office/drawing/2014/main" val="2293100982"/>
                    </a:ext>
                  </a:extLst>
                </a:gridCol>
                <a:gridCol w="411480">
                  <a:extLst>
                    <a:ext uri="{9D8B030D-6E8A-4147-A177-3AD203B41FA5}">
                      <a16:colId xmlns:a16="http://schemas.microsoft.com/office/drawing/2014/main" val="1814176460"/>
                    </a:ext>
                  </a:extLst>
                </a:gridCol>
                <a:gridCol w="576072">
                  <a:extLst>
                    <a:ext uri="{9D8B030D-6E8A-4147-A177-3AD203B41FA5}">
                      <a16:colId xmlns:a16="http://schemas.microsoft.com/office/drawing/2014/main" val="1745301649"/>
                    </a:ext>
                  </a:extLst>
                </a:gridCol>
                <a:gridCol w="411480">
                  <a:extLst>
                    <a:ext uri="{9D8B030D-6E8A-4147-A177-3AD203B41FA5}">
                      <a16:colId xmlns:a16="http://schemas.microsoft.com/office/drawing/2014/main" val="119660155"/>
                    </a:ext>
                  </a:extLst>
                </a:gridCol>
                <a:gridCol w="411480">
                  <a:extLst>
                    <a:ext uri="{9D8B030D-6E8A-4147-A177-3AD203B41FA5}">
                      <a16:colId xmlns:a16="http://schemas.microsoft.com/office/drawing/2014/main" val="3418858085"/>
                    </a:ext>
                  </a:extLst>
                </a:gridCol>
                <a:gridCol w="411480">
                  <a:extLst>
                    <a:ext uri="{9D8B030D-6E8A-4147-A177-3AD203B41FA5}">
                      <a16:colId xmlns:a16="http://schemas.microsoft.com/office/drawing/2014/main" val="2613727617"/>
                    </a:ext>
                  </a:extLst>
                </a:gridCol>
                <a:gridCol w="411480">
                  <a:extLst>
                    <a:ext uri="{9D8B030D-6E8A-4147-A177-3AD203B41FA5}">
                      <a16:colId xmlns:a16="http://schemas.microsoft.com/office/drawing/2014/main" val="905457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2031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- 2021-06-23 18:30:01</a:t>
                      </a:r>
                      <a:r>
                        <a:rPr kumimoji="0" lang="en-US" sz="1000" b="0" i="0" u="none" strike="noStrike" kern="1200" cap="none" spc="0" normalizeH="0" baseline="0" noProof="0">
                          <a:ln>
                            <a:noFill/>
                          </a:ln>
                          <a:solidFill>
                            <a:prstClr val="black"/>
                          </a:solidFill>
                          <a:effectLst/>
                          <a:uLnTx/>
                          <a:uFillTx/>
                          <a:latin typeface="+mn-lt"/>
                          <a:ea typeface="+mn-ea"/>
                          <a:cs typeface="+mn-cs"/>
                        </a:rPr>
                        <a:t>
 Get Real. Do Good. Be Unmissable. 
The time to make a difference is now.
#UniquelyUnilever 
#CannesLions2021 twitter.com/Adweek/status/…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1.6287 %</a:t>
                      </a:r>
                    </a:p>
                  </a:txBody>
                  <a:tcPr/>
                </a:tc>
                <a:extLst>
                  <a:ext uri="{0D108BD9-81ED-4DB2-BD59-A6C34878D82A}">
                    <a16:rowId xmlns:a16="http://schemas.microsoft.com/office/drawing/2014/main" val="3531558473"/>
                  </a:ext>
                </a:extLst>
              </a:tr>
            </a:tbl>
          </a:graphicData>
        </a:graphic>
      </p:graphicFrame>
      <p:sp>
        <p:nvSpPr>
          <p:cNvPr id="4" name="Text Placeholder 3">
            <a:extLst>
              <a:ext uri="{FF2B5EF4-FFF2-40B4-BE49-F238E27FC236}">
                <a16:creationId xmlns:a16="http://schemas.microsoft.com/office/drawing/2014/main" id="{62939851-0914-4A21-A55A-C6CCAB96C67D}"/>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3997487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3875C-F88B-4121-842A-16BBBB4B9509}"/>
              </a:ext>
            </a:extLst>
          </p:cNvPr>
          <p:cNvSpPr>
            <a:spLocks noGrp="1"/>
          </p:cNvSpPr>
          <p:nvPr>
            <p:ph type="title"/>
          </p:nvPr>
        </p:nvSpPr>
        <p:spPr/>
        <p:txBody>
          <a:bodyPr/>
          <a:lstStyle/>
          <a:p>
            <a:r>
              <a:rPr lang="en-US"/>
              <a:t>Twitter Own Tweets Table | Conny Braams - 2 of 6</a:t>
            </a:r>
          </a:p>
        </p:txBody>
      </p:sp>
      <p:graphicFrame>
        <p:nvGraphicFramePr>
          <p:cNvPr id="5" name="Table Placeholder 4">
            <a:extLst>
              <a:ext uri="{FF2B5EF4-FFF2-40B4-BE49-F238E27FC236}">
                <a16:creationId xmlns:a16="http://schemas.microsoft.com/office/drawing/2014/main" id="{A662F242-7191-4C99-ACEE-7C22F04FC716}"/>
              </a:ext>
            </a:extLst>
          </p:cNvPr>
          <p:cNvGraphicFramePr>
            <a:graphicFrameLocks noGrp="1"/>
          </p:cNvGraphicFramePr>
          <p:nvPr>
            <p:ph type="tbl" sz="quarter" idx="13"/>
            <p:extLst>
              <p:ext uri="{D42A27DB-BD31-4B8C-83A1-F6EECF244321}">
                <p14:modId xmlns:p14="http://schemas.microsoft.com/office/powerpoint/2010/main" val="2292552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880508098"/>
                    </a:ext>
                  </a:extLst>
                </a:gridCol>
                <a:gridCol w="1234441">
                  <a:extLst>
                    <a:ext uri="{9D8B030D-6E8A-4147-A177-3AD203B41FA5}">
                      <a16:colId xmlns:a16="http://schemas.microsoft.com/office/drawing/2014/main" val="3049202494"/>
                    </a:ext>
                  </a:extLst>
                </a:gridCol>
                <a:gridCol w="411480">
                  <a:extLst>
                    <a:ext uri="{9D8B030D-6E8A-4147-A177-3AD203B41FA5}">
                      <a16:colId xmlns:a16="http://schemas.microsoft.com/office/drawing/2014/main" val="2500809026"/>
                    </a:ext>
                  </a:extLst>
                </a:gridCol>
                <a:gridCol w="411480">
                  <a:extLst>
                    <a:ext uri="{9D8B030D-6E8A-4147-A177-3AD203B41FA5}">
                      <a16:colId xmlns:a16="http://schemas.microsoft.com/office/drawing/2014/main" val="2936435294"/>
                    </a:ext>
                  </a:extLst>
                </a:gridCol>
                <a:gridCol w="411480">
                  <a:extLst>
                    <a:ext uri="{9D8B030D-6E8A-4147-A177-3AD203B41FA5}">
                      <a16:colId xmlns:a16="http://schemas.microsoft.com/office/drawing/2014/main" val="1241759222"/>
                    </a:ext>
                  </a:extLst>
                </a:gridCol>
                <a:gridCol w="411480">
                  <a:extLst>
                    <a:ext uri="{9D8B030D-6E8A-4147-A177-3AD203B41FA5}">
                      <a16:colId xmlns:a16="http://schemas.microsoft.com/office/drawing/2014/main" val="3445834551"/>
                    </a:ext>
                  </a:extLst>
                </a:gridCol>
                <a:gridCol w="411480">
                  <a:extLst>
                    <a:ext uri="{9D8B030D-6E8A-4147-A177-3AD203B41FA5}">
                      <a16:colId xmlns:a16="http://schemas.microsoft.com/office/drawing/2014/main" val="1559512302"/>
                    </a:ext>
                  </a:extLst>
                </a:gridCol>
                <a:gridCol w="411480">
                  <a:extLst>
                    <a:ext uri="{9D8B030D-6E8A-4147-A177-3AD203B41FA5}">
                      <a16:colId xmlns:a16="http://schemas.microsoft.com/office/drawing/2014/main" val="1868076427"/>
                    </a:ext>
                  </a:extLst>
                </a:gridCol>
                <a:gridCol w="411480">
                  <a:extLst>
                    <a:ext uri="{9D8B030D-6E8A-4147-A177-3AD203B41FA5}">
                      <a16:colId xmlns:a16="http://schemas.microsoft.com/office/drawing/2014/main" val="2747556203"/>
                    </a:ext>
                  </a:extLst>
                </a:gridCol>
                <a:gridCol w="576072">
                  <a:extLst>
                    <a:ext uri="{9D8B030D-6E8A-4147-A177-3AD203B41FA5}">
                      <a16:colId xmlns:a16="http://schemas.microsoft.com/office/drawing/2014/main" val="1956662199"/>
                    </a:ext>
                  </a:extLst>
                </a:gridCol>
                <a:gridCol w="411480">
                  <a:extLst>
                    <a:ext uri="{9D8B030D-6E8A-4147-A177-3AD203B41FA5}">
                      <a16:colId xmlns:a16="http://schemas.microsoft.com/office/drawing/2014/main" val="1456471684"/>
                    </a:ext>
                  </a:extLst>
                </a:gridCol>
                <a:gridCol w="411480">
                  <a:extLst>
                    <a:ext uri="{9D8B030D-6E8A-4147-A177-3AD203B41FA5}">
                      <a16:colId xmlns:a16="http://schemas.microsoft.com/office/drawing/2014/main" val="1423899944"/>
                    </a:ext>
                  </a:extLst>
                </a:gridCol>
                <a:gridCol w="411480">
                  <a:extLst>
                    <a:ext uri="{9D8B030D-6E8A-4147-A177-3AD203B41FA5}">
                      <a16:colId xmlns:a16="http://schemas.microsoft.com/office/drawing/2014/main" val="419352336"/>
                    </a:ext>
                  </a:extLst>
                </a:gridCol>
                <a:gridCol w="411480">
                  <a:extLst>
                    <a:ext uri="{9D8B030D-6E8A-4147-A177-3AD203B41FA5}">
                      <a16:colId xmlns:a16="http://schemas.microsoft.com/office/drawing/2014/main" val="3044888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3776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- 2021-06-22 13:48:26</a:t>
                      </a:r>
                      <a:r>
                        <a:rPr kumimoji="0" lang="en-US" sz="1000" b="0" i="0" u="none" strike="noStrike" kern="1200" cap="none" spc="0" normalizeH="0" baseline="0" noProof="0">
                          <a:ln>
                            <a:noFill/>
                          </a:ln>
                          <a:solidFill>
                            <a:prstClr val="black"/>
                          </a:solidFill>
                          <a:effectLst/>
                          <a:uLnTx/>
                          <a:uFillTx/>
                          <a:latin typeface="+mn-lt"/>
                          <a:ea typeface="+mn-ea"/>
                          <a:cs typeface="+mn-cs"/>
                        </a:rPr>
                        <a:t>
 What are your thoughts on the @Cannes_Lions Live Debate on how our industry is fighting climate change and how we can do this faster, together? 
Here are a few key points I took away from the panel discussion. 👇
#CannesLions2021 
live.canneslions.com/cannes-lions-l…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10.1124 %</a:t>
                      </a:r>
                    </a:p>
                  </a:txBody>
                  <a:tcPr/>
                </a:tc>
                <a:extLst>
                  <a:ext uri="{0D108BD9-81ED-4DB2-BD59-A6C34878D82A}">
                    <a16:rowId xmlns:a16="http://schemas.microsoft.com/office/drawing/2014/main" val="346953237"/>
                  </a:ext>
                </a:extLst>
              </a:tr>
            </a:tbl>
          </a:graphicData>
        </a:graphic>
      </p:graphicFrame>
      <p:sp>
        <p:nvSpPr>
          <p:cNvPr id="4" name="Text Placeholder 3">
            <a:extLst>
              <a:ext uri="{FF2B5EF4-FFF2-40B4-BE49-F238E27FC236}">
                <a16:creationId xmlns:a16="http://schemas.microsoft.com/office/drawing/2014/main" id="{27EA2EF2-6AA6-4F67-95F3-2A474BF3130A}"/>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421433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F48C9-C952-4A79-9019-057106F58B86}"/>
              </a:ext>
            </a:extLst>
          </p:cNvPr>
          <p:cNvSpPr>
            <a:spLocks noGrp="1"/>
          </p:cNvSpPr>
          <p:nvPr>
            <p:ph type="title"/>
          </p:nvPr>
        </p:nvSpPr>
        <p:spPr/>
        <p:txBody>
          <a:bodyPr/>
          <a:lstStyle/>
          <a:p>
            <a:r>
              <a:rPr lang="en-US"/>
              <a:t>Twitter Own Tweets Table | Conny Braams - 3 of 6</a:t>
            </a:r>
          </a:p>
        </p:txBody>
      </p:sp>
      <p:graphicFrame>
        <p:nvGraphicFramePr>
          <p:cNvPr id="5" name="Table Placeholder 4">
            <a:extLst>
              <a:ext uri="{FF2B5EF4-FFF2-40B4-BE49-F238E27FC236}">
                <a16:creationId xmlns:a16="http://schemas.microsoft.com/office/drawing/2014/main" id="{6E507ECD-2467-4E4D-91EC-6E1ADD7BD92E}"/>
              </a:ext>
            </a:extLst>
          </p:cNvPr>
          <p:cNvGraphicFramePr>
            <a:graphicFrameLocks noGrp="1"/>
          </p:cNvGraphicFramePr>
          <p:nvPr>
            <p:ph type="tbl" sz="quarter" idx="13"/>
            <p:extLst>
              <p:ext uri="{D42A27DB-BD31-4B8C-83A1-F6EECF244321}">
                <p14:modId xmlns:p14="http://schemas.microsoft.com/office/powerpoint/2010/main" val="676219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233642583"/>
                    </a:ext>
                  </a:extLst>
                </a:gridCol>
                <a:gridCol w="1234441">
                  <a:extLst>
                    <a:ext uri="{9D8B030D-6E8A-4147-A177-3AD203B41FA5}">
                      <a16:colId xmlns:a16="http://schemas.microsoft.com/office/drawing/2014/main" val="927208001"/>
                    </a:ext>
                  </a:extLst>
                </a:gridCol>
                <a:gridCol w="411480">
                  <a:extLst>
                    <a:ext uri="{9D8B030D-6E8A-4147-A177-3AD203B41FA5}">
                      <a16:colId xmlns:a16="http://schemas.microsoft.com/office/drawing/2014/main" val="3195175493"/>
                    </a:ext>
                  </a:extLst>
                </a:gridCol>
                <a:gridCol w="411480">
                  <a:extLst>
                    <a:ext uri="{9D8B030D-6E8A-4147-A177-3AD203B41FA5}">
                      <a16:colId xmlns:a16="http://schemas.microsoft.com/office/drawing/2014/main" val="608432293"/>
                    </a:ext>
                  </a:extLst>
                </a:gridCol>
                <a:gridCol w="411480">
                  <a:extLst>
                    <a:ext uri="{9D8B030D-6E8A-4147-A177-3AD203B41FA5}">
                      <a16:colId xmlns:a16="http://schemas.microsoft.com/office/drawing/2014/main" val="1647030717"/>
                    </a:ext>
                  </a:extLst>
                </a:gridCol>
                <a:gridCol w="411480">
                  <a:extLst>
                    <a:ext uri="{9D8B030D-6E8A-4147-A177-3AD203B41FA5}">
                      <a16:colId xmlns:a16="http://schemas.microsoft.com/office/drawing/2014/main" val="368616697"/>
                    </a:ext>
                  </a:extLst>
                </a:gridCol>
                <a:gridCol w="411480">
                  <a:extLst>
                    <a:ext uri="{9D8B030D-6E8A-4147-A177-3AD203B41FA5}">
                      <a16:colId xmlns:a16="http://schemas.microsoft.com/office/drawing/2014/main" val="2873911684"/>
                    </a:ext>
                  </a:extLst>
                </a:gridCol>
                <a:gridCol w="411480">
                  <a:extLst>
                    <a:ext uri="{9D8B030D-6E8A-4147-A177-3AD203B41FA5}">
                      <a16:colId xmlns:a16="http://schemas.microsoft.com/office/drawing/2014/main" val="3372427332"/>
                    </a:ext>
                  </a:extLst>
                </a:gridCol>
                <a:gridCol w="411480">
                  <a:extLst>
                    <a:ext uri="{9D8B030D-6E8A-4147-A177-3AD203B41FA5}">
                      <a16:colId xmlns:a16="http://schemas.microsoft.com/office/drawing/2014/main" val="2255048152"/>
                    </a:ext>
                  </a:extLst>
                </a:gridCol>
                <a:gridCol w="576072">
                  <a:extLst>
                    <a:ext uri="{9D8B030D-6E8A-4147-A177-3AD203B41FA5}">
                      <a16:colId xmlns:a16="http://schemas.microsoft.com/office/drawing/2014/main" val="3413549679"/>
                    </a:ext>
                  </a:extLst>
                </a:gridCol>
                <a:gridCol w="411480">
                  <a:extLst>
                    <a:ext uri="{9D8B030D-6E8A-4147-A177-3AD203B41FA5}">
                      <a16:colId xmlns:a16="http://schemas.microsoft.com/office/drawing/2014/main" val="3153968011"/>
                    </a:ext>
                  </a:extLst>
                </a:gridCol>
                <a:gridCol w="411480">
                  <a:extLst>
                    <a:ext uri="{9D8B030D-6E8A-4147-A177-3AD203B41FA5}">
                      <a16:colId xmlns:a16="http://schemas.microsoft.com/office/drawing/2014/main" val="1537998650"/>
                    </a:ext>
                  </a:extLst>
                </a:gridCol>
                <a:gridCol w="411480">
                  <a:extLst>
                    <a:ext uri="{9D8B030D-6E8A-4147-A177-3AD203B41FA5}">
                      <a16:colId xmlns:a16="http://schemas.microsoft.com/office/drawing/2014/main" val="1045640524"/>
                    </a:ext>
                  </a:extLst>
                </a:gridCol>
                <a:gridCol w="411480">
                  <a:extLst>
                    <a:ext uri="{9D8B030D-6E8A-4147-A177-3AD203B41FA5}">
                      <a16:colId xmlns:a16="http://schemas.microsoft.com/office/drawing/2014/main" val="3671535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1929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- 2021-06-21 18:38:33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team @Dove @Ogilvy @OgilvyUK 👏👏
#CannesLions2021 @Cannes_Lions twitter.com/OgilvyUK/statu…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0.4863 %</a:t>
                      </a:r>
                    </a:p>
                  </a:txBody>
                  <a:tcPr/>
                </a:tc>
                <a:extLst>
                  <a:ext uri="{0D108BD9-81ED-4DB2-BD59-A6C34878D82A}">
                    <a16:rowId xmlns:a16="http://schemas.microsoft.com/office/drawing/2014/main" val="1072211548"/>
                  </a:ext>
                </a:extLst>
              </a:tr>
            </a:tbl>
          </a:graphicData>
        </a:graphic>
      </p:graphicFrame>
      <p:sp>
        <p:nvSpPr>
          <p:cNvPr id="4" name="Text Placeholder 3">
            <a:extLst>
              <a:ext uri="{FF2B5EF4-FFF2-40B4-BE49-F238E27FC236}">
                <a16:creationId xmlns:a16="http://schemas.microsoft.com/office/drawing/2014/main" id="{B641FC58-B5C4-4697-8ABF-E8B998155A0C}"/>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4120511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138FE-4A90-422A-9F09-8735D5227760}"/>
              </a:ext>
            </a:extLst>
          </p:cNvPr>
          <p:cNvSpPr>
            <a:spLocks noGrp="1"/>
          </p:cNvSpPr>
          <p:nvPr>
            <p:ph type="title"/>
          </p:nvPr>
        </p:nvSpPr>
        <p:spPr/>
        <p:txBody>
          <a:bodyPr/>
          <a:lstStyle/>
          <a:p>
            <a:r>
              <a:rPr lang="en-US"/>
              <a:t>Twitter Own Tweets Table | Conny Braams - 4 of 6</a:t>
            </a:r>
          </a:p>
        </p:txBody>
      </p:sp>
      <p:graphicFrame>
        <p:nvGraphicFramePr>
          <p:cNvPr id="5" name="Table Placeholder 4">
            <a:extLst>
              <a:ext uri="{FF2B5EF4-FFF2-40B4-BE49-F238E27FC236}">
                <a16:creationId xmlns:a16="http://schemas.microsoft.com/office/drawing/2014/main" id="{F4250CB4-B4E6-4D38-99E6-1F775FCEE81E}"/>
              </a:ext>
            </a:extLst>
          </p:cNvPr>
          <p:cNvGraphicFramePr>
            <a:graphicFrameLocks noGrp="1"/>
          </p:cNvGraphicFramePr>
          <p:nvPr>
            <p:ph type="tbl" sz="quarter" idx="13"/>
            <p:extLst>
              <p:ext uri="{D42A27DB-BD31-4B8C-83A1-F6EECF244321}">
                <p14:modId xmlns:p14="http://schemas.microsoft.com/office/powerpoint/2010/main" val="2972925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263689370"/>
                    </a:ext>
                  </a:extLst>
                </a:gridCol>
                <a:gridCol w="1234441">
                  <a:extLst>
                    <a:ext uri="{9D8B030D-6E8A-4147-A177-3AD203B41FA5}">
                      <a16:colId xmlns:a16="http://schemas.microsoft.com/office/drawing/2014/main" val="1862135137"/>
                    </a:ext>
                  </a:extLst>
                </a:gridCol>
                <a:gridCol w="411480">
                  <a:extLst>
                    <a:ext uri="{9D8B030D-6E8A-4147-A177-3AD203B41FA5}">
                      <a16:colId xmlns:a16="http://schemas.microsoft.com/office/drawing/2014/main" val="3242934920"/>
                    </a:ext>
                  </a:extLst>
                </a:gridCol>
                <a:gridCol w="411480">
                  <a:extLst>
                    <a:ext uri="{9D8B030D-6E8A-4147-A177-3AD203B41FA5}">
                      <a16:colId xmlns:a16="http://schemas.microsoft.com/office/drawing/2014/main" val="2249907392"/>
                    </a:ext>
                  </a:extLst>
                </a:gridCol>
                <a:gridCol w="411480">
                  <a:extLst>
                    <a:ext uri="{9D8B030D-6E8A-4147-A177-3AD203B41FA5}">
                      <a16:colId xmlns:a16="http://schemas.microsoft.com/office/drawing/2014/main" val="3599430436"/>
                    </a:ext>
                  </a:extLst>
                </a:gridCol>
                <a:gridCol w="411480">
                  <a:extLst>
                    <a:ext uri="{9D8B030D-6E8A-4147-A177-3AD203B41FA5}">
                      <a16:colId xmlns:a16="http://schemas.microsoft.com/office/drawing/2014/main" val="2510398009"/>
                    </a:ext>
                  </a:extLst>
                </a:gridCol>
                <a:gridCol w="411480">
                  <a:extLst>
                    <a:ext uri="{9D8B030D-6E8A-4147-A177-3AD203B41FA5}">
                      <a16:colId xmlns:a16="http://schemas.microsoft.com/office/drawing/2014/main" val="2805798380"/>
                    </a:ext>
                  </a:extLst>
                </a:gridCol>
                <a:gridCol w="411480">
                  <a:extLst>
                    <a:ext uri="{9D8B030D-6E8A-4147-A177-3AD203B41FA5}">
                      <a16:colId xmlns:a16="http://schemas.microsoft.com/office/drawing/2014/main" val="2710806545"/>
                    </a:ext>
                  </a:extLst>
                </a:gridCol>
                <a:gridCol w="411480">
                  <a:extLst>
                    <a:ext uri="{9D8B030D-6E8A-4147-A177-3AD203B41FA5}">
                      <a16:colId xmlns:a16="http://schemas.microsoft.com/office/drawing/2014/main" val="4186092516"/>
                    </a:ext>
                  </a:extLst>
                </a:gridCol>
                <a:gridCol w="576072">
                  <a:extLst>
                    <a:ext uri="{9D8B030D-6E8A-4147-A177-3AD203B41FA5}">
                      <a16:colId xmlns:a16="http://schemas.microsoft.com/office/drawing/2014/main" val="3759162606"/>
                    </a:ext>
                  </a:extLst>
                </a:gridCol>
                <a:gridCol w="411480">
                  <a:extLst>
                    <a:ext uri="{9D8B030D-6E8A-4147-A177-3AD203B41FA5}">
                      <a16:colId xmlns:a16="http://schemas.microsoft.com/office/drawing/2014/main" val="1344410976"/>
                    </a:ext>
                  </a:extLst>
                </a:gridCol>
                <a:gridCol w="411480">
                  <a:extLst>
                    <a:ext uri="{9D8B030D-6E8A-4147-A177-3AD203B41FA5}">
                      <a16:colId xmlns:a16="http://schemas.microsoft.com/office/drawing/2014/main" val="829641416"/>
                    </a:ext>
                  </a:extLst>
                </a:gridCol>
                <a:gridCol w="411480">
                  <a:extLst>
                    <a:ext uri="{9D8B030D-6E8A-4147-A177-3AD203B41FA5}">
                      <a16:colId xmlns:a16="http://schemas.microsoft.com/office/drawing/2014/main" val="3312529700"/>
                    </a:ext>
                  </a:extLst>
                </a:gridCol>
                <a:gridCol w="411480">
                  <a:extLst>
                    <a:ext uri="{9D8B030D-6E8A-4147-A177-3AD203B41FA5}">
                      <a16:colId xmlns:a16="http://schemas.microsoft.com/office/drawing/2014/main" val="3147477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85896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- 2021-06-21 10:12:32</a:t>
                      </a:r>
                      <a:r>
                        <a:rPr kumimoji="0" lang="en-US" sz="1000" b="0" i="0" u="none" strike="noStrike" kern="1200" cap="none" spc="0" normalizeH="0" baseline="0" noProof="0">
                          <a:ln>
                            <a:noFill/>
                          </a:ln>
                          <a:solidFill>
                            <a:prstClr val="black"/>
                          </a:solidFill>
                          <a:effectLst/>
                          <a:uLnTx/>
                          <a:uFillTx/>
                          <a:latin typeface="+mn-lt"/>
                          <a:ea typeface="+mn-ea"/>
                          <a:cs typeface="+mn-cs"/>
                        </a:rPr>
                        <a:t>
 #CannesLions2021 starts today! 
Together with @Unilever Chief Brand Officer &amp;amp; Chief D&amp;amp;I Officer @alinecsantos, we share our new marketing philosophy + why escaping our desks is the first step to creating a real impact in the world. 
Watch on demand live.canneslions.com pic.twitter.com/ViUg76SGGK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2.5456 %</a:t>
                      </a:r>
                    </a:p>
                  </a:txBody>
                  <a:tcPr/>
                </a:tc>
                <a:extLst>
                  <a:ext uri="{0D108BD9-81ED-4DB2-BD59-A6C34878D82A}">
                    <a16:rowId xmlns:a16="http://schemas.microsoft.com/office/drawing/2014/main" val="3429281284"/>
                  </a:ext>
                </a:extLst>
              </a:tr>
            </a:tbl>
          </a:graphicData>
        </a:graphic>
      </p:graphicFrame>
      <p:sp>
        <p:nvSpPr>
          <p:cNvPr id="4" name="Text Placeholder 3">
            <a:extLst>
              <a:ext uri="{FF2B5EF4-FFF2-40B4-BE49-F238E27FC236}">
                <a16:creationId xmlns:a16="http://schemas.microsoft.com/office/drawing/2014/main" id="{F4FA8B67-5AF3-4FAE-B1BE-7F563EE920C7}"/>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3708929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E1F3-5892-44B8-A4B0-8B0FB6445F0E}"/>
              </a:ext>
            </a:extLst>
          </p:cNvPr>
          <p:cNvSpPr>
            <a:spLocks noGrp="1"/>
          </p:cNvSpPr>
          <p:nvPr>
            <p:ph type="title"/>
          </p:nvPr>
        </p:nvSpPr>
        <p:spPr/>
        <p:txBody>
          <a:bodyPr/>
          <a:lstStyle/>
          <a:p>
            <a:r>
              <a:rPr lang="en-US"/>
              <a:t>Twitter Own Tweets Table | Conny Braams - 5 of 6</a:t>
            </a:r>
          </a:p>
        </p:txBody>
      </p:sp>
      <p:graphicFrame>
        <p:nvGraphicFramePr>
          <p:cNvPr id="5" name="Table Placeholder 4">
            <a:extLst>
              <a:ext uri="{FF2B5EF4-FFF2-40B4-BE49-F238E27FC236}">
                <a16:creationId xmlns:a16="http://schemas.microsoft.com/office/drawing/2014/main" id="{36CE2C71-A89C-4B8E-9D7A-332288AB3EF4}"/>
              </a:ext>
            </a:extLst>
          </p:cNvPr>
          <p:cNvGraphicFramePr>
            <a:graphicFrameLocks noGrp="1"/>
          </p:cNvGraphicFramePr>
          <p:nvPr>
            <p:ph type="tbl" sz="quarter" idx="13"/>
            <p:extLst>
              <p:ext uri="{D42A27DB-BD31-4B8C-83A1-F6EECF244321}">
                <p14:modId xmlns:p14="http://schemas.microsoft.com/office/powerpoint/2010/main" val="1051677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326830297"/>
                    </a:ext>
                  </a:extLst>
                </a:gridCol>
                <a:gridCol w="1234441">
                  <a:extLst>
                    <a:ext uri="{9D8B030D-6E8A-4147-A177-3AD203B41FA5}">
                      <a16:colId xmlns:a16="http://schemas.microsoft.com/office/drawing/2014/main" val="3556722712"/>
                    </a:ext>
                  </a:extLst>
                </a:gridCol>
                <a:gridCol w="411480">
                  <a:extLst>
                    <a:ext uri="{9D8B030D-6E8A-4147-A177-3AD203B41FA5}">
                      <a16:colId xmlns:a16="http://schemas.microsoft.com/office/drawing/2014/main" val="293828794"/>
                    </a:ext>
                  </a:extLst>
                </a:gridCol>
                <a:gridCol w="411480">
                  <a:extLst>
                    <a:ext uri="{9D8B030D-6E8A-4147-A177-3AD203B41FA5}">
                      <a16:colId xmlns:a16="http://schemas.microsoft.com/office/drawing/2014/main" val="3418203949"/>
                    </a:ext>
                  </a:extLst>
                </a:gridCol>
                <a:gridCol w="411480">
                  <a:extLst>
                    <a:ext uri="{9D8B030D-6E8A-4147-A177-3AD203B41FA5}">
                      <a16:colId xmlns:a16="http://schemas.microsoft.com/office/drawing/2014/main" val="4198617499"/>
                    </a:ext>
                  </a:extLst>
                </a:gridCol>
                <a:gridCol w="411480">
                  <a:extLst>
                    <a:ext uri="{9D8B030D-6E8A-4147-A177-3AD203B41FA5}">
                      <a16:colId xmlns:a16="http://schemas.microsoft.com/office/drawing/2014/main" val="1384468901"/>
                    </a:ext>
                  </a:extLst>
                </a:gridCol>
                <a:gridCol w="411480">
                  <a:extLst>
                    <a:ext uri="{9D8B030D-6E8A-4147-A177-3AD203B41FA5}">
                      <a16:colId xmlns:a16="http://schemas.microsoft.com/office/drawing/2014/main" val="379150175"/>
                    </a:ext>
                  </a:extLst>
                </a:gridCol>
                <a:gridCol w="411480">
                  <a:extLst>
                    <a:ext uri="{9D8B030D-6E8A-4147-A177-3AD203B41FA5}">
                      <a16:colId xmlns:a16="http://schemas.microsoft.com/office/drawing/2014/main" val="2005452940"/>
                    </a:ext>
                  </a:extLst>
                </a:gridCol>
                <a:gridCol w="411480">
                  <a:extLst>
                    <a:ext uri="{9D8B030D-6E8A-4147-A177-3AD203B41FA5}">
                      <a16:colId xmlns:a16="http://schemas.microsoft.com/office/drawing/2014/main" val="411326242"/>
                    </a:ext>
                  </a:extLst>
                </a:gridCol>
                <a:gridCol w="576072">
                  <a:extLst>
                    <a:ext uri="{9D8B030D-6E8A-4147-A177-3AD203B41FA5}">
                      <a16:colId xmlns:a16="http://schemas.microsoft.com/office/drawing/2014/main" val="2653440996"/>
                    </a:ext>
                  </a:extLst>
                </a:gridCol>
                <a:gridCol w="411480">
                  <a:extLst>
                    <a:ext uri="{9D8B030D-6E8A-4147-A177-3AD203B41FA5}">
                      <a16:colId xmlns:a16="http://schemas.microsoft.com/office/drawing/2014/main" val="1002574952"/>
                    </a:ext>
                  </a:extLst>
                </a:gridCol>
                <a:gridCol w="411480">
                  <a:extLst>
                    <a:ext uri="{9D8B030D-6E8A-4147-A177-3AD203B41FA5}">
                      <a16:colId xmlns:a16="http://schemas.microsoft.com/office/drawing/2014/main" val="1138198254"/>
                    </a:ext>
                  </a:extLst>
                </a:gridCol>
                <a:gridCol w="411480">
                  <a:extLst>
                    <a:ext uri="{9D8B030D-6E8A-4147-A177-3AD203B41FA5}">
                      <a16:colId xmlns:a16="http://schemas.microsoft.com/office/drawing/2014/main" val="918680164"/>
                    </a:ext>
                  </a:extLst>
                </a:gridCol>
                <a:gridCol w="411480">
                  <a:extLst>
                    <a:ext uri="{9D8B030D-6E8A-4147-A177-3AD203B41FA5}">
                      <a16:colId xmlns:a16="http://schemas.microsoft.com/office/drawing/2014/main" val="4239674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31371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- 2021-06-18 14:00:11</a:t>
                      </a:r>
                      <a:r>
                        <a:rPr kumimoji="0" lang="en-US" sz="1000" b="0" i="0" u="none" strike="noStrike" kern="1200" cap="none" spc="0" normalizeH="0" baseline="0" noProof="0">
                          <a:ln>
                            <a:noFill/>
                          </a:ln>
                          <a:solidFill>
                            <a:prstClr val="black"/>
                          </a:solidFill>
                          <a:effectLst/>
                          <a:uLnTx/>
                          <a:uFillTx/>
                          <a:latin typeface="+mn-lt"/>
                          <a:ea typeface="+mn-ea"/>
                          <a:cs typeface="+mn-cs"/>
                        </a:rPr>
                        <a:t>
 I join @philthomas @MaherNasserUN @readmark @wnd and @MattBrittin to debate how the marketing industry is fighting climate change at #CannesLions2021 and how we can achieve our goals faster, together.
Join us - 21.06.21 
live.canneslions.com/schedule pic.twitter.com/gIF6hfa9MV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9.4092 %</a:t>
                      </a:r>
                    </a:p>
                  </a:txBody>
                  <a:tcPr/>
                </a:tc>
                <a:extLst>
                  <a:ext uri="{0D108BD9-81ED-4DB2-BD59-A6C34878D82A}">
                    <a16:rowId xmlns:a16="http://schemas.microsoft.com/office/drawing/2014/main" val="1774080350"/>
                  </a:ext>
                </a:extLst>
              </a:tr>
            </a:tbl>
          </a:graphicData>
        </a:graphic>
      </p:graphicFrame>
      <p:sp>
        <p:nvSpPr>
          <p:cNvPr id="4" name="Text Placeholder 3">
            <a:extLst>
              <a:ext uri="{FF2B5EF4-FFF2-40B4-BE49-F238E27FC236}">
                <a16:creationId xmlns:a16="http://schemas.microsoft.com/office/drawing/2014/main" id="{CA564528-31E7-475C-92A6-C0DEE3C93863}"/>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3136023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7206C-A52C-48FE-A0A8-FF080FE1A345}"/>
              </a:ext>
            </a:extLst>
          </p:cNvPr>
          <p:cNvSpPr>
            <a:spLocks noGrp="1"/>
          </p:cNvSpPr>
          <p:nvPr>
            <p:ph type="title"/>
          </p:nvPr>
        </p:nvSpPr>
        <p:spPr/>
        <p:txBody>
          <a:bodyPr/>
          <a:lstStyle/>
          <a:p>
            <a:r>
              <a:rPr lang="en-US"/>
              <a:t>Twitter Own Tweets Table | Conny Braams - 6 of 6</a:t>
            </a:r>
          </a:p>
        </p:txBody>
      </p:sp>
      <p:graphicFrame>
        <p:nvGraphicFramePr>
          <p:cNvPr id="5" name="Table Placeholder 4">
            <a:extLst>
              <a:ext uri="{FF2B5EF4-FFF2-40B4-BE49-F238E27FC236}">
                <a16:creationId xmlns:a16="http://schemas.microsoft.com/office/drawing/2014/main" id="{82E4FC9F-F8D4-41E4-B932-047A0B4C3A1B}"/>
              </a:ext>
            </a:extLst>
          </p:cNvPr>
          <p:cNvGraphicFramePr>
            <a:graphicFrameLocks noGrp="1"/>
          </p:cNvGraphicFramePr>
          <p:nvPr>
            <p:ph type="tbl" sz="quarter" idx="13"/>
            <p:extLst>
              <p:ext uri="{D42A27DB-BD31-4B8C-83A1-F6EECF244321}">
                <p14:modId xmlns:p14="http://schemas.microsoft.com/office/powerpoint/2010/main" val="1830538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926007337"/>
                    </a:ext>
                  </a:extLst>
                </a:gridCol>
                <a:gridCol w="1234441">
                  <a:extLst>
                    <a:ext uri="{9D8B030D-6E8A-4147-A177-3AD203B41FA5}">
                      <a16:colId xmlns:a16="http://schemas.microsoft.com/office/drawing/2014/main" val="3613762154"/>
                    </a:ext>
                  </a:extLst>
                </a:gridCol>
                <a:gridCol w="411480">
                  <a:extLst>
                    <a:ext uri="{9D8B030D-6E8A-4147-A177-3AD203B41FA5}">
                      <a16:colId xmlns:a16="http://schemas.microsoft.com/office/drawing/2014/main" val="3349372785"/>
                    </a:ext>
                  </a:extLst>
                </a:gridCol>
                <a:gridCol w="411480">
                  <a:extLst>
                    <a:ext uri="{9D8B030D-6E8A-4147-A177-3AD203B41FA5}">
                      <a16:colId xmlns:a16="http://schemas.microsoft.com/office/drawing/2014/main" val="3897056484"/>
                    </a:ext>
                  </a:extLst>
                </a:gridCol>
                <a:gridCol w="411480">
                  <a:extLst>
                    <a:ext uri="{9D8B030D-6E8A-4147-A177-3AD203B41FA5}">
                      <a16:colId xmlns:a16="http://schemas.microsoft.com/office/drawing/2014/main" val="1508901553"/>
                    </a:ext>
                  </a:extLst>
                </a:gridCol>
                <a:gridCol w="411480">
                  <a:extLst>
                    <a:ext uri="{9D8B030D-6E8A-4147-A177-3AD203B41FA5}">
                      <a16:colId xmlns:a16="http://schemas.microsoft.com/office/drawing/2014/main" val="3487223222"/>
                    </a:ext>
                  </a:extLst>
                </a:gridCol>
                <a:gridCol w="411480">
                  <a:extLst>
                    <a:ext uri="{9D8B030D-6E8A-4147-A177-3AD203B41FA5}">
                      <a16:colId xmlns:a16="http://schemas.microsoft.com/office/drawing/2014/main" val="2615645274"/>
                    </a:ext>
                  </a:extLst>
                </a:gridCol>
                <a:gridCol w="411480">
                  <a:extLst>
                    <a:ext uri="{9D8B030D-6E8A-4147-A177-3AD203B41FA5}">
                      <a16:colId xmlns:a16="http://schemas.microsoft.com/office/drawing/2014/main" val="4112259399"/>
                    </a:ext>
                  </a:extLst>
                </a:gridCol>
                <a:gridCol w="411480">
                  <a:extLst>
                    <a:ext uri="{9D8B030D-6E8A-4147-A177-3AD203B41FA5}">
                      <a16:colId xmlns:a16="http://schemas.microsoft.com/office/drawing/2014/main" val="821952367"/>
                    </a:ext>
                  </a:extLst>
                </a:gridCol>
                <a:gridCol w="576072">
                  <a:extLst>
                    <a:ext uri="{9D8B030D-6E8A-4147-A177-3AD203B41FA5}">
                      <a16:colId xmlns:a16="http://schemas.microsoft.com/office/drawing/2014/main" val="1995036069"/>
                    </a:ext>
                  </a:extLst>
                </a:gridCol>
                <a:gridCol w="411480">
                  <a:extLst>
                    <a:ext uri="{9D8B030D-6E8A-4147-A177-3AD203B41FA5}">
                      <a16:colId xmlns:a16="http://schemas.microsoft.com/office/drawing/2014/main" val="653247749"/>
                    </a:ext>
                  </a:extLst>
                </a:gridCol>
                <a:gridCol w="411480">
                  <a:extLst>
                    <a:ext uri="{9D8B030D-6E8A-4147-A177-3AD203B41FA5}">
                      <a16:colId xmlns:a16="http://schemas.microsoft.com/office/drawing/2014/main" val="1306370158"/>
                    </a:ext>
                  </a:extLst>
                </a:gridCol>
                <a:gridCol w="411480">
                  <a:extLst>
                    <a:ext uri="{9D8B030D-6E8A-4147-A177-3AD203B41FA5}">
                      <a16:colId xmlns:a16="http://schemas.microsoft.com/office/drawing/2014/main" val="2884005643"/>
                    </a:ext>
                  </a:extLst>
                </a:gridCol>
                <a:gridCol w="411480">
                  <a:extLst>
                    <a:ext uri="{9D8B030D-6E8A-4147-A177-3AD203B41FA5}">
                      <a16:colId xmlns:a16="http://schemas.microsoft.com/office/drawing/2014/main" val="2944542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32856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- 2021-06-18 09:56:16</a:t>
                      </a:r>
                      <a:r>
                        <a:rPr kumimoji="0" lang="en-US" sz="1000" b="0" i="0" u="none" strike="noStrike" kern="1200" cap="none" spc="0" normalizeH="0" baseline="0" noProof="0">
                          <a:ln>
                            <a:noFill/>
                          </a:ln>
                          <a:solidFill>
                            <a:prstClr val="black"/>
                          </a:solidFill>
                          <a:effectLst/>
                          <a:uLnTx/>
                          <a:uFillTx/>
                          <a:latin typeface="+mn-lt"/>
                          <a:ea typeface="+mn-ea"/>
                          <a:cs typeface="+mn-cs"/>
                        </a:rPr>
                        <a:t>
 Do the ads you see represent you? 
If no, you’re not alone. Less than one in five believe ads are representative of wider society.
I'm proud that Unilever is committed to making all of our marketing inclusive. #Act2Unstereotype
Find out more here: bit.ly/3wFrG1f pic.twitter.com/UGRm8Eh6b7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4.1237 %</a:t>
                      </a:r>
                    </a:p>
                  </a:txBody>
                  <a:tcPr/>
                </a:tc>
                <a:extLst>
                  <a:ext uri="{0D108BD9-81ED-4DB2-BD59-A6C34878D82A}">
                    <a16:rowId xmlns:a16="http://schemas.microsoft.com/office/drawing/2014/main" val="2631629766"/>
                  </a:ext>
                </a:extLst>
              </a:tr>
            </a:tbl>
          </a:graphicData>
        </a:graphic>
      </p:graphicFrame>
      <p:sp>
        <p:nvSpPr>
          <p:cNvPr id="4" name="Text Placeholder 3">
            <a:extLst>
              <a:ext uri="{FF2B5EF4-FFF2-40B4-BE49-F238E27FC236}">
                <a16:creationId xmlns:a16="http://schemas.microsoft.com/office/drawing/2014/main" id="{0A93F6B7-8539-45D1-9AD6-FB02713AB6B6}"/>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38747247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667</Words>
  <Application>Microsoft Office PowerPoint</Application>
  <PresentationFormat>On-screen Show (4:3)</PresentationFormat>
  <Paragraphs>350</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Conny Braams</vt:lpstr>
      <vt:lpstr>Twitter Own Tweets Table | Conny Braams - 1 of 6</vt:lpstr>
      <vt:lpstr>Twitter Own Tweets Table | Conny Braams - 2 of 6</vt:lpstr>
      <vt:lpstr>Twitter Own Tweets Table | Conny Braams - 3 of 6</vt:lpstr>
      <vt:lpstr>Twitter Own Tweets Table | Conny Braams - 4 of 6</vt:lpstr>
      <vt:lpstr>Twitter Own Tweets Table | Conny Braams - 5 of 6</vt:lpstr>
      <vt:lpstr>Twitter Own Tweets Table | Conny Braams - 6 of 6</vt:lpstr>
      <vt:lpstr>Twitter Own Tweets Table | Conny Braams - 1 of 6</vt:lpstr>
      <vt:lpstr>Twitter Own Tweets Table | Conny Braams - 2 of 6</vt:lpstr>
      <vt:lpstr>Twitter Own Tweets Table | Conny Braams - 3 of 6</vt:lpstr>
      <vt:lpstr>Twitter Own Tweets Table | Conny Braams - 4 of 6</vt:lpstr>
      <vt:lpstr>Twitter Own Tweets Table | Conny Braams - 5 of 6</vt:lpstr>
      <vt:lpstr>Twitter Own Tweets Table | Conny Braams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Conny Braams</dc:title>
  <dc:creator>Frederik Peiniger</dc:creator>
  <cp:lastModifiedBy>Frederik Peiniger</cp:lastModifiedBy>
  <cp:revision>1</cp:revision>
  <dcterms:created xsi:type="dcterms:W3CDTF">2021-06-25T11:25:24Z</dcterms:created>
  <dcterms:modified xsi:type="dcterms:W3CDTF">2021-06-25T11:25:55Z</dcterms:modified>
</cp:coreProperties>
</file>