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A76E4-FA50-4ED4-BD3C-011EC882103D}"/>
              </a:ext>
            </a:extLst>
          </p:cNvPr>
          <p:cNvSpPr>
            <a:spLocks noGrp="1"/>
          </p:cNvSpPr>
          <p:nvPr>
            <p:ph type="title"/>
          </p:nvPr>
        </p:nvSpPr>
        <p:spPr/>
        <p:txBody>
          <a:bodyPr/>
          <a:lstStyle/>
          <a:p>
            <a:r>
              <a:rPr lang="en-US"/>
              <a:t>Twitter Own Tweets Table | Conny Braams - 1 of 6</a:t>
            </a:r>
          </a:p>
        </p:txBody>
      </p:sp>
      <p:graphicFrame>
        <p:nvGraphicFramePr>
          <p:cNvPr id="5" name="Table Placeholder 4">
            <a:extLst>
              <a:ext uri="{FF2B5EF4-FFF2-40B4-BE49-F238E27FC236}">
                <a16:creationId xmlns:a16="http://schemas.microsoft.com/office/drawing/2014/main" id="{82A6EF83-6CA6-4995-AD62-C3CC6BDFA4E7}"/>
              </a:ext>
            </a:extLst>
          </p:cNvPr>
          <p:cNvGraphicFramePr>
            <a:graphicFrameLocks noGrp="1"/>
          </p:cNvGraphicFramePr>
          <p:nvPr>
            <p:ph type="tbl" sz="quarter" idx="13"/>
            <p:extLst>
              <p:ext uri="{D42A27DB-BD31-4B8C-83A1-F6EECF244321}">
                <p14:modId xmlns:p14="http://schemas.microsoft.com/office/powerpoint/2010/main" val="511385091"/>
              </p:ext>
            </p:extLst>
          </p:nvPr>
        </p:nvGraphicFramePr>
        <p:xfrm>
          <a:off x="457200" y="1731963"/>
          <a:ext cx="7735826" cy="2773680"/>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972546203"/>
                    </a:ext>
                  </a:extLst>
                </a:gridCol>
                <a:gridCol w="1234441">
                  <a:extLst>
                    <a:ext uri="{9D8B030D-6E8A-4147-A177-3AD203B41FA5}">
                      <a16:colId xmlns:a16="http://schemas.microsoft.com/office/drawing/2014/main" val="2174471588"/>
                    </a:ext>
                  </a:extLst>
                </a:gridCol>
                <a:gridCol w="411480">
                  <a:extLst>
                    <a:ext uri="{9D8B030D-6E8A-4147-A177-3AD203B41FA5}">
                      <a16:colId xmlns:a16="http://schemas.microsoft.com/office/drawing/2014/main" val="1286390262"/>
                    </a:ext>
                  </a:extLst>
                </a:gridCol>
                <a:gridCol w="411480">
                  <a:extLst>
                    <a:ext uri="{9D8B030D-6E8A-4147-A177-3AD203B41FA5}">
                      <a16:colId xmlns:a16="http://schemas.microsoft.com/office/drawing/2014/main" val="4021273470"/>
                    </a:ext>
                  </a:extLst>
                </a:gridCol>
                <a:gridCol w="411480">
                  <a:extLst>
                    <a:ext uri="{9D8B030D-6E8A-4147-A177-3AD203B41FA5}">
                      <a16:colId xmlns:a16="http://schemas.microsoft.com/office/drawing/2014/main" val="1853173671"/>
                    </a:ext>
                  </a:extLst>
                </a:gridCol>
                <a:gridCol w="411480">
                  <a:extLst>
                    <a:ext uri="{9D8B030D-6E8A-4147-A177-3AD203B41FA5}">
                      <a16:colId xmlns:a16="http://schemas.microsoft.com/office/drawing/2014/main" val="4229804096"/>
                    </a:ext>
                  </a:extLst>
                </a:gridCol>
                <a:gridCol w="411480">
                  <a:extLst>
                    <a:ext uri="{9D8B030D-6E8A-4147-A177-3AD203B41FA5}">
                      <a16:colId xmlns:a16="http://schemas.microsoft.com/office/drawing/2014/main" val="2648327561"/>
                    </a:ext>
                  </a:extLst>
                </a:gridCol>
                <a:gridCol w="411480">
                  <a:extLst>
                    <a:ext uri="{9D8B030D-6E8A-4147-A177-3AD203B41FA5}">
                      <a16:colId xmlns:a16="http://schemas.microsoft.com/office/drawing/2014/main" val="1228691818"/>
                    </a:ext>
                  </a:extLst>
                </a:gridCol>
                <a:gridCol w="411480">
                  <a:extLst>
                    <a:ext uri="{9D8B030D-6E8A-4147-A177-3AD203B41FA5}">
                      <a16:colId xmlns:a16="http://schemas.microsoft.com/office/drawing/2014/main" val="1550521321"/>
                    </a:ext>
                  </a:extLst>
                </a:gridCol>
                <a:gridCol w="576072">
                  <a:extLst>
                    <a:ext uri="{9D8B030D-6E8A-4147-A177-3AD203B41FA5}">
                      <a16:colId xmlns:a16="http://schemas.microsoft.com/office/drawing/2014/main" val="4289938760"/>
                    </a:ext>
                  </a:extLst>
                </a:gridCol>
                <a:gridCol w="411480">
                  <a:extLst>
                    <a:ext uri="{9D8B030D-6E8A-4147-A177-3AD203B41FA5}">
                      <a16:colId xmlns:a16="http://schemas.microsoft.com/office/drawing/2014/main" val="583077021"/>
                    </a:ext>
                  </a:extLst>
                </a:gridCol>
                <a:gridCol w="411480">
                  <a:extLst>
                    <a:ext uri="{9D8B030D-6E8A-4147-A177-3AD203B41FA5}">
                      <a16:colId xmlns:a16="http://schemas.microsoft.com/office/drawing/2014/main" val="1558221093"/>
                    </a:ext>
                  </a:extLst>
                </a:gridCol>
                <a:gridCol w="411480">
                  <a:extLst>
                    <a:ext uri="{9D8B030D-6E8A-4147-A177-3AD203B41FA5}">
                      <a16:colId xmlns:a16="http://schemas.microsoft.com/office/drawing/2014/main" val="413219228"/>
                    </a:ext>
                  </a:extLst>
                </a:gridCol>
                <a:gridCol w="411480">
                  <a:extLst>
                    <a:ext uri="{9D8B030D-6E8A-4147-A177-3AD203B41FA5}">
                      <a16:colId xmlns:a16="http://schemas.microsoft.com/office/drawing/2014/main" val="1264616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92451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- 2021-06-23 18:30:01</a:t>
                      </a:r>
                      <a:r>
                        <a:rPr kumimoji="0" lang="en-US" sz="1000" b="0" i="0" u="none" strike="noStrike" kern="1200" cap="none" spc="0" normalizeH="0" baseline="0" noProof="0">
                          <a:ln>
                            <a:noFill/>
                          </a:ln>
                          <a:solidFill>
                            <a:prstClr val="black"/>
                          </a:solidFill>
                          <a:effectLst/>
                          <a:uLnTx/>
                          <a:uFillTx/>
                          <a:latin typeface="+mn-lt"/>
                          <a:ea typeface="+mn-ea"/>
                          <a:cs typeface="+mn-cs"/>
                        </a:rPr>
                        <a:t>
 Get Real. Do Good. Be Unmissable. 
The time to make a difference is now.
#UniquelyUnilever 
#CannesLions2021 twitter.com/Adweek/status/…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1.6287 %</a:t>
                      </a:r>
                    </a:p>
                  </a:txBody>
                  <a:tcPr/>
                </a:tc>
                <a:extLst>
                  <a:ext uri="{0D108BD9-81ED-4DB2-BD59-A6C34878D82A}">
                    <a16:rowId xmlns:a16="http://schemas.microsoft.com/office/drawing/2014/main" val="2122479931"/>
                  </a:ext>
                </a:extLst>
              </a:tr>
            </a:tbl>
          </a:graphicData>
        </a:graphic>
      </p:graphicFrame>
      <p:sp>
        <p:nvSpPr>
          <p:cNvPr id="4" name="Text Placeholder 3">
            <a:extLst>
              <a:ext uri="{FF2B5EF4-FFF2-40B4-BE49-F238E27FC236}">
                <a16:creationId xmlns:a16="http://schemas.microsoft.com/office/drawing/2014/main" id="{9168C264-8199-4BEC-A16D-745759A20971}"/>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1517355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2BCAD-F14F-4C64-AC06-45D091F55ABD}"/>
              </a:ext>
            </a:extLst>
          </p:cNvPr>
          <p:cNvSpPr>
            <a:spLocks noGrp="1"/>
          </p:cNvSpPr>
          <p:nvPr>
            <p:ph type="title"/>
          </p:nvPr>
        </p:nvSpPr>
        <p:spPr/>
        <p:txBody>
          <a:bodyPr/>
          <a:lstStyle/>
          <a:p>
            <a:r>
              <a:rPr lang="en-US"/>
              <a:t>Twitter Own Tweets Table | Conny Braams - 2 of 6</a:t>
            </a:r>
          </a:p>
        </p:txBody>
      </p:sp>
      <p:graphicFrame>
        <p:nvGraphicFramePr>
          <p:cNvPr id="5" name="Table Placeholder 4">
            <a:extLst>
              <a:ext uri="{FF2B5EF4-FFF2-40B4-BE49-F238E27FC236}">
                <a16:creationId xmlns:a16="http://schemas.microsoft.com/office/drawing/2014/main" id="{9B200790-6339-4425-B7D5-9F72F06A03AF}"/>
              </a:ext>
            </a:extLst>
          </p:cNvPr>
          <p:cNvGraphicFramePr>
            <a:graphicFrameLocks noGrp="1"/>
          </p:cNvGraphicFramePr>
          <p:nvPr>
            <p:ph type="tbl" sz="quarter" idx="13"/>
            <p:extLst>
              <p:ext uri="{D42A27DB-BD31-4B8C-83A1-F6EECF244321}">
                <p14:modId xmlns:p14="http://schemas.microsoft.com/office/powerpoint/2010/main" val="283783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768631084"/>
                    </a:ext>
                  </a:extLst>
                </a:gridCol>
                <a:gridCol w="1234441">
                  <a:extLst>
                    <a:ext uri="{9D8B030D-6E8A-4147-A177-3AD203B41FA5}">
                      <a16:colId xmlns:a16="http://schemas.microsoft.com/office/drawing/2014/main" val="100640146"/>
                    </a:ext>
                  </a:extLst>
                </a:gridCol>
                <a:gridCol w="411480">
                  <a:extLst>
                    <a:ext uri="{9D8B030D-6E8A-4147-A177-3AD203B41FA5}">
                      <a16:colId xmlns:a16="http://schemas.microsoft.com/office/drawing/2014/main" val="1509796255"/>
                    </a:ext>
                  </a:extLst>
                </a:gridCol>
                <a:gridCol w="411480">
                  <a:extLst>
                    <a:ext uri="{9D8B030D-6E8A-4147-A177-3AD203B41FA5}">
                      <a16:colId xmlns:a16="http://schemas.microsoft.com/office/drawing/2014/main" val="3566716042"/>
                    </a:ext>
                  </a:extLst>
                </a:gridCol>
                <a:gridCol w="411480">
                  <a:extLst>
                    <a:ext uri="{9D8B030D-6E8A-4147-A177-3AD203B41FA5}">
                      <a16:colId xmlns:a16="http://schemas.microsoft.com/office/drawing/2014/main" val="1999071099"/>
                    </a:ext>
                  </a:extLst>
                </a:gridCol>
                <a:gridCol w="411480">
                  <a:extLst>
                    <a:ext uri="{9D8B030D-6E8A-4147-A177-3AD203B41FA5}">
                      <a16:colId xmlns:a16="http://schemas.microsoft.com/office/drawing/2014/main" val="2453688052"/>
                    </a:ext>
                  </a:extLst>
                </a:gridCol>
                <a:gridCol w="411480">
                  <a:extLst>
                    <a:ext uri="{9D8B030D-6E8A-4147-A177-3AD203B41FA5}">
                      <a16:colId xmlns:a16="http://schemas.microsoft.com/office/drawing/2014/main" val="983254786"/>
                    </a:ext>
                  </a:extLst>
                </a:gridCol>
                <a:gridCol w="411480">
                  <a:extLst>
                    <a:ext uri="{9D8B030D-6E8A-4147-A177-3AD203B41FA5}">
                      <a16:colId xmlns:a16="http://schemas.microsoft.com/office/drawing/2014/main" val="3581516596"/>
                    </a:ext>
                  </a:extLst>
                </a:gridCol>
                <a:gridCol w="411480">
                  <a:extLst>
                    <a:ext uri="{9D8B030D-6E8A-4147-A177-3AD203B41FA5}">
                      <a16:colId xmlns:a16="http://schemas.microsoft.com/office/drawing/2014/main" val="597794568"/>
                    </a:ext>
                  </a:extLst>
                </a:gridCol>
                <a:gridCol w="576072">
                  <a:extLst>
                    <a:ext uri="{9D8B030D-6E8A-4147-A177-3AD203B41FA5}">
                      <a16:colId xmlns:a16="http://schemas.microsoft.com/office/drawing/2014/main" val="87752554"/>
                    </a:ext>
                  </a:extLst>
                </a:gridCol>
                <a:gridCol w="411480">
                  <a:extLst>
                    <a:ext uri="{9D8B030D-6E8A-4147-A177-3AD203B41FA5}">
                      <a16:colId xmlns:a16="http://schemas.microsoft.com/office/drawing/2014/main" val="1343572940"/>
                    </a:ext>
                  </a:extLst>
                </a:gridCol>
                <a:gridCol w="411480">
                  <a:extLst>
                    <a:ext uri="{9D8B030D-6E8A-4147-A177-3AD203B41FA5}">
                      <a16:colId xmlns:a16="http://schemas.microsoft.com/office/drawing/2014/main" val="1493653354"/>
                    </a:ext>
                  </a:extLst>
                </a:gridCol>
                <a:gridCol w="411480">
                  <a:extLst>
                    <a:ext uri="{9D8B030D-6E8A-4147-A177-3AD203B41FA5}">
                      <a16:colId xmlns:a16="http://schemas.microsoft.com/office/drawing/2014/main" val="486873006"/>
                    </a:ext>
                  </a:extLst>
                </a:gridCol>
                <a:gridCol w="411480">
                  <a:extLst>
                    <a:ext uri="{9D8B030D-6E8A-4147-A177-3AD203B41FA5}">
                      <a16:colId xmlns:a16="http://schemas.microsoft.com/office/drawing/2014/main" val="2146739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9832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- 2021-06-22 13:48:26</a:t>
                      </a:r>
                      <a:r>
                        <a:rPr kumimoji="0" lang="en-US" sz="1000" b="0" i="0" u="none" strike="noStrike" kern="1200" cap="none" spc="0" normalizeH="0" baseline="0" noProof="0">
                          <a:ln>
                            <a:noFill/>
                          </a:ln>
                          <a:solidFill>
                            <a:prstClr val="black"/>
                          </a:solidFill>
                          <a:effectLst/>
                          <a:uLnTx/>
                          <a:uFillTx/>
                          <a:latin typeface="+mn-lt"/>
                          <a:ea typeface="+mn-ea"/>
                          <a:cs typeface="+mn-cs"/>
                        </a:rPr>
                        <a:t>
 What are your thoughts on the @Cannes_Lions Live Debate on how our industry is fighting climate change and how we can do this faster, together? 
Here are a few key points I took away from the panel discussion. 👇
#CannesLions2021 
live.canneslions.com/cannes-lions-l…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10.1124 %</a:t>
                      </a:r>
                    </a:p>
                  </a:txBody>
                  <a:tcPr/>
                </a:tc>
                <a:extLst>
                  <a:ext uri="{0D108BD9-81ED-4DB2-BD59-A6C34878D82A}">
                    <a16:rowId xmlns:a16="http://schemas.microsoft.com/office/drawing/2014/main" val="3960688668"/>
                  </a:ext>
                </a:extLst>
              </a:tr>
            </a:tbl>
          </a:graphicData>
        </a:graphic>
      </p:graphicFrame>
      <p:sp>
        <p:nvSpPr>
          <p:cNvPr id="4" name="Text Placeholder 3">
            <a:extLst>
              <a:ext uri="{FF2B5EF4-FFF2-40B4-BE49-F238E27FC236}">
                <a16:creationId xmlns:a16="http://schemas.microsoft.com/office/drawing/2014/main" id="{6C49B1C9-B9F2-44B2-B73E-5F914A2E88B9}"/>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1310623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1F1B1-D5A2-437C-A198-A89FFEB77FB0}"/>
              </a:ext>
            </a:extLst>
          </p:cNvPr>
          <p:cNvSpPr>
            <a:spLocks noGrp="1"/>
          </p:cNvSpPr>
          <p:nvPr>
            <p:ph type="title"/>
          </p:nvPr>
        </p:nvSpPr>
        <p:spPr/>
        <p:txBody>
          <a:bodyPr/>
          <a:lstStyle/>
          <a:p>
            <a:r>
              <a:rPr lang="en-US"/>
              <a:t>Twitter Own Tweets Table | Conny Braams - 3 of 6</a:t>
            </a:r>
          </a:p>
        </p:txBody>
      </p:sp>
      <p:graphicFrame>
        <p:nvGraphicFramePr>
          <p:cNvPr id="5" name="Table Placeholder 4">
            <a:extLst>
              <a:ext uri="{FF2B5EF4-FFF2-40B4-BE49-F238E27FC236}">
                <a16:creationId xmlns:a16="http://schemas.microsoft.com/office/drawing/2014/main" id="{6B79C3A9-4245-4CD7-BB96-66B46F981D57}"/>
              </a:ext>
            </a:extLst>
          </p:cNvPr>
          <p:cNvGraphicFramePr>
            <a:graphicFrameLocks noGrp="1"/>
          </p:cNvGraphicFramePr>
          <p:nvPr>
            <p:ph type="tbl" sz="quarter" idx="13"/>
            <p:extLst>
              <p:ext uri="{D42A27DB-BD31-4B8C-83A1-F6EECF244321}">
                <p14:modId xmlns:p14="http://schemas.microsoft.com/office/powerpoint/2010/main" val="1330355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151835944"/>
                    </a:ext>
                  </a:extLst>
                </a:gridCol>
                <a:gridCol w="1234441">
                  <a:extLst>
                    <a:ext uri="{9D8B030D-6E8A-4147-A177-3AD203B41FA5}">
                      <a16:colId xmlns:a16="http://schemas.microsoft.com/office/drawing/2014/main" val="301748333"/>
                    </a:ext>
                  </a:extLst>
                </a:gridCol>
                <a:gridCol w="411480">
                  <a:extLst>
                    <a:ext uri="{9D8B030D-6E8A-4147-A177-3AD203B41FA5}">
                      <a16:colId xmlns:a16="http://schemas.microsoft.com/office/drawing/2014/main" val="3199920950"/>
                    </a:ext>
                  </a:extLst>
                </a:gridCol>
                <a:gridCol w="411480">
                  <a:extLst>
                    <a:ext uri="{9D8B030D-6E8A-4147-A177-3AD203B41FA5}">
                      <a16:colId xmlns:a16="http://schemas.microsoft.com/office/drawing/2014/main" val="2507659173"/>
                    </a:ext>
                  </a:extLst>
                </a:gridCol>
                <a:gridCol w="411480">
                  <a:extLst>
                    <a:ext uri="{9D8B030D-6E8A-4147-A177-3AD203B41FA5}">
                      <a16:colId xmlns:a16="http://schemas.microsoft.com/office/drawing/2014/main" val="1742742674"/>
                    </a:ext>
                  </a:extLst>
                </a:gridCol>
                <a:gridCol w="411480">
                  <a:extLst>
                    <a:ext uri="{9D8B030D-6E8A-4147-A177-3AD203B41FA5}">
                      <a16:colId xmlns:a16="http://schemas.microsoft.com/office/drawing/2014/main" val="931743324"/>
                    </a:ext>
                  </a:extLst>
                </a:gridCol>
                <a:gridCol w="411480">
                  <a:extLst>
                    <a:ext uri="{9D8B030D-6E8A-4147-A177-3AD203B41FA5}">
                      <a16:colId xmlns:a16="http://schemas.microsoft.com/office/drawing/2014/main" val="1460103002"/>
                    </a:ext>
                  </a:extLst>
                </a:gridCol>
                <a:gridCol w="411480">
                  <a:extLst>
                    <a:ext uri="{9D8B030D-6E8A-4147-A177-3AD203B41FA5}">
                      <a16:colId xmlns:a16="http://schemas.microsoft.com/office/drawing/2014/main" val="2107896951"/>
                    </a:ext>
                  </a:extLst>
                </a:gridCol>
                <a:gridCol w="411480">
                  <a:extLst>
                    <a:ext uri="{9D8B030D-6E8A-4147-A177-3AD203B41FA5}">
                      <a16:colId xmlns:a16="http://schemas.microsoft.com/office/drawing/2014/main" val="3943439984"/>
                    </a:ext>
                  </a:extLst>
                </a:gridCol>
                <a:gridCol w="576072">
                  <a:extLst>
                    <a:ext uri="{9D8B030D-6E8A-4147-A177-3AD203B41FA5}">
                      <a16:colId xmlns:a16="http://schemas.microsoft.com/office/drawing/2014/main" val="277605648"/>
                    </a:ext>
                  </a:extLst>
                </a:gridCol>
                <a:gridCol w="411480">
                  <a:extLst>
                    <a:ext uri="{9D8B030D-6E8A-4147-A177-3AD203B41FA5}">
                      <a16:colId xmlns:a16="http://schemas.microsoft.com/office/drawing/2014/main" val="1602407409"/>
                    </a:ext>
                  </a:extLst>
                </a:gridCol>
                <a:gridCol w="411480">
                  <a:extLst>
                    <a:ext uri="{9D8B030D-6E8A-4147-A177-3AD203B41FA5}">
                      <a16:colId xmlns:a16="http://schemas.microsoft.com/office/drawing/2014/main" val="2612947389"/>
                    </a:ext>
                  </a:extLst>
                </a:gridCol>
                <a:gridCol w="411480">
                  <a:extLst>
                    <a:ext uri="{9D8B030D-6E8A-4147-A177-3AD203B41FA5}">
                      <a16:colId xmlns:a16="http://schemas.microsoft.com/office/drawing/2014/main" val="2386491857"/>
                    </a:ext>
                  </a:extLst>
                </a:gridCol>
                <a:gridCol w="411480">
                  <a:extLst>
                    <a:ext uri="{9D8B030D-6E8A-4147-A177-3AD203B41FA5}">
                      <a16:colId xmlns:a16="http://schemas.microsoft.com/office/drawing/2014/main" val="1209845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67627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- 2021-06-21 18:38:33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team @Dove @Ogilvy @OgilvyUK 👏👏
#CannesLions2021 @Cannes_Lions twitter.com/OgilvyUK/statu…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0.4863 %</a:t>
                      </a:r>
                    </a:p>
                  </a:txBody>
                  <a:tcPr/>
                </a:tc>
                <a:extLst>
                  <a:ext uri="{0D108BD9-81ED-4DB2-BD59-A6C34878D82A}">
                    <a16:rowId xmlns:a16="http://schemas.microsoft.com/office/drawing/2014/main" val="961963162"/>
                  </a:ext>
                </a:extLst>
              </a:tr>
            </a:tbl>
          </a:graphicData>
        </a:graphic>
      </p:graphicFrame>
      <p:sp>
        <p:nvSpPr>
          <p:cNvPr id="4" name="Text Placeholder 3">
            <a:extLst>
              <a:ext uri="{FF2B5EF4-FFF2-40B4-BE49-F238E27FC236}">
                <a16:creationId xmlns:a16="http://schemas.microsoft.com/office/drawing/2014/main" id="{92EC4A9A-067B-4901-8B8A-F706AC145F7D}"/>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4156938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12AB6-2D97-4DFB-8326-0EBC57041D20}"/>
              </a:ext>
            </a:extLst>
          </p:cNvPr>
          <p:cNvSpPr>
            <a:spLocks noGrp="1"/>
          </p:cNvSpPr>
          <p:nvPr>
            <p:ph type="title"/>
          </p:nvPr>
        </p:nvSpPr>
        <p:spPr/>
        <p:txBody>
          <a:bodyPr/>
          <a:lstStyle/>
          <a:p>
            <a:r>
              <a:rPr lang="en-US"/>
              <a:t>Twitter Own Tweets Table | Conny Braams - 4 of 6</a:t>
            </a:r>
          </a:p>
        </p:txBody>
      </p:sp>
      <p:graphicFrame>
        <p:nvGraphicFramePr>
          <p:cNvPr id="5" name="Table Placeholder 4">
            <a:extLst>
              <a:ext uri="{FF2B5EF4-FFF2-40B4-BE49-F238E27FC236}">
                <a16:creationId xmlns:a16="http://schemas.microsoft.com/office/drawing/2014/main" id="{937E6C1E-AC14-45B3-84D2-0D0ECF355901}"/>
              </a:ext>
            </a:extLst>
          </p:cNvPr>
          <p:cNvGraphicFramePr>
            <a:graphicFrameLocks noGrp="1"/>
          </p:cNvGraphicFramePr>
          <p:nvPr>
            <p:ph type="tbl" sz="quarter" idx="13"/>
            <p:extLst>
              <p:ext uri="{D42A27DB-BD31-4B8C-83A1-F6EECF244321}">
                <p14:modId xmlns:p14="http://schemas.microsoft.com/office/powerpoint/2010/main" val="563500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097574061"/>
                    </a:ext>
                  </a:extLst>
                </a:gridCol>
                <a:gridCol w="1234441">
                  <a:extLst>
                    <a:ext uri="{9D8B030D-6E8A-4147-A177-3AD203B41FA5}">
                      <a16:colId xmlns:a16="http://schemas.microsoft.com/office/drawing/2014/main" val="3696060270"/>
                    </a:ext>
                  </a:extLst>
                </a:gridCol>
                <a:gridCol w="411480">
                  <a:extLst>
                    <a:ext uri="{9D8B030D-6E8A-4147-A177-3AD203B41FA5}">
                      <a16:colId xmlns:a16="http://schemas.microsoft.com/office/drawing/2014/main" val="1994257049"/>
                    </a:ext>
                  </a:extLst>
                </a:gridCol>
                <a:gridCol w="411480">
                  <a:extLst>
                    <a:ext uri="{9D8B030D-6E8A-4147-A177-3AD203B41FA5}">
                      <a16:colId xmlns:a16="http://schemas.microsoft.com/office/drawing/2014/main" val="3588093449"/>
                    </a:ext>
                  </a:extLst>
                </a:gridCol>
                <a:gridCol w="411480">
                  <a:extLst>
                    <a:ext uri="{9D8B030D-6E8A-4147-A177-3AD203B41FA5}">
                      <a16:colId xmlns:a16="http://schemas.microsoft.com/office/drawing/2014/main" val="1889310830"/>
                    </a:ext>
                  </a:extLst>
                </a:gridCol>
                <a:gridCol w="411480">
                  <a:extLst>
                    <a:ext uri="{9D8B030D-6E8A-4147-A177-3AD203B41FA5}">
                      <a16:colId xmlns:a16="http://schemas.microsoft.com/office/drawing/2014/main" val="4243019762"/>
                    </a:ext>
                  </a:extLst>
                </a:gridCol>
                <a:gridCol w="411480">
                  <a:extLst>
                    <a:ext uri="{9D8B030D-6E8A-4147-A177-3AD203B41FA5}">
                      <a16:colId xmlns:a16="http://schemas.microsoft.com/office/drawing/2014/main" val="247847919"/>
                    </a:ext>
                  </a:extLst>
                </a:gridCol>
                <a:gridCol w="411480">
                  <a:extLst>
                    <a:ext uri="{9D8B030D-6E8A-4147-A177-3AD203B41FA5}">
                      <a16:colId xmlns:a16="http://schemas.microsoft.com/office/drawing/2014/main" val="508541437"/>
                    </a:ext>
                  </a:extLst>
                </a:gridCol>
                <a:gridCol w="411480">
                  <a:extLst>
                    <a:ext uri="{9D8B030D-6E8A-4147-A177-3AD203B41FA5}">
                      <a16:colId xmlns:a16="http://schemas.microsoft.com/office/drawing/2014/main" val="2707305689"/>
                    </a:ext>
                  </a:extLst>
                </a:gridCol>
                <a:gridCol w="576072">
                  <a:extLst>
                    <a:ext uri="{9D8B030D-6E8A-4147-A177-3AD203B41FA5}">
                      <a16:colId xmlns:a16="http://schemas.microsoft.com/office/drawing/2014/main" val="3414036574"/>
                    </a:ext>
                  </a:extLst>
                </a:gridCol>
                <a:gridCol w="411480">
                  <a:extLst>
                    <a:ext uri="{9D8B030D-6E8A-4147-A177-3AD203B41FA5}">
                      <a16:colId xmlns:a16="http://schemas.microsoft.com/office/drawing/2014/main" val="4018614189"/>
                    </a:ext>
                  </a:extLst>
                </a:gridCol>
                <a:gridCol w="411480">
                  <a:extLst>
                    <a:ext uri="{9D8B030D-6E8A-4147-A177-3AD203B41FA5}">
                      <a16:colId xmlns:a16="http://schemas.microsoft.com/office/drawing/2014/main" val="364005490"/>
                    </a:ext>
                  </a:extLst>
                </a:gridCol>
                <a:gridCol w="411480">
                  <a:extLst>
                    <a:ext uri="{9D8B030D-6E8A-4147-A177-3AD203B41FA5}">
                      <a16:colId xmlns:a16="http://schemas.microsoft.com/office/drawing/2014/main" val="3655434107"/>
                    </a:ext>
                  </a:extLst>
                </a:gridCol>
                <a:gridCol w="411480">
                  <a:extLst>
                    <a:ext uri="{9D8B030D-6E8A-4147-A177-3AD203B41FA5}">
                      <a16:colId xmlns:a16="http://schemas.microsoft.com/office/drawing/2014/main" val="1132469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6343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- 2021-06-21 10:12:32</a:t>
                      </a:r>
                      <a:r>
                        <a:rPr kumimoji="0" lang="en-US" sz="1000" b="0" i="0" u="none" strike="noStrike" kern="1200" cap="none" spc="0" normalizeH="0" baseline="0" noProof="0">
                          <a:ln>
                            <a:noFill/>
                          </a:ln>
                          <a:solidFill>
                            <a:prstClr val="black"/>
                          </a:solidFill>
                          <a:effectLst/>
                          <a:uLnTx/>
                          <a:uFillTx/>
                          <a:latin typeface="+mn-lt"/>
                          <a:ea typeface="+mn-ea"/>
                          <a:cs typeface="+mn-cs"/>
                        </a:rPr>
                        <a:t>
 #CannesLions2021 starts today! 
Together with @Unilever Chief Brand Officer &amp;amp; Chief D&amp;amp;I Officer @alinecsantos, we share our new marketing philosophy + why escaping our desks is the first step to creating a real impact in the world. 
Watch on demand live.canneslions.com pic.twitter.com/ViUg76SGGK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2.5456 %</a:t>
                      </a:r>
                    </a:p>
                  </a:txBody>
                  <a:tcPr/>
                </a:tc>
                <a:extLst>
                  <a:ext uri="{0D108BD9-81ED-4DB2-BD59-A6C34878D82A}">
                    <a16:rowId xmlns:a16="http://schemas.microsoft.com/office/drawing/2014/main" val="4024528046"/>
                  </a:ext>
                </a:extLst>
              </a:tr>
            </a:tbl>
          </a:graphicData>
        </a:graphic>
      </p:graphicFrame>
      <p:sp>
        <p:nvSpPr>
          <p:cNvPr id="4" name="Text Placeholder 3">
            <a:extLst>
              <a:ext uri="{FF2B5EF4-FFF2-40B4-BE49-F238E27FC236}">
                <a16:creationId xmlns:a16="http://schemas.microsoft.com/office/drawing/2014/main" id="{C41F93B3-78A0-477F-B2D2-96CE859835FB}"/>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4138974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7191C-D091-48F7-96E0-463AEE5513DD}"/>
              </a:ext>
            </a:extLst>
          </p:cNvPr>
          <p:cNvSpPr>
            <a:spLocks noGrp="1"/>
          </p:cNvSpPr>
          <p:nvPr>
            <p:ph type="title"/>
          </p:nvPr>
        </p:nvSpPr>
        <p:spPr/>
        <p:txBody>
          <a:bodyPr/>
          <a:lstStyle/>
          <a:p>
            <a:r>
              <a:rPr lang="en-US"/>
              <a:t>Twitter Own Tweets Table | Conny Braams - 5 of 6</a:t>
            </a:r>
          </a:p>
        </p:txBody>
      </p:sp>
      <p:graphicFrame>
        <p:nvGraphicFramePr>
          <p:cNvPr id="5" name="Table Placeholder 4">
            <a:extLst>
              <a:ext uri="{FF2B5EF4-FFF2-40B4-BE49-F238E27FC236}">
                <a16:creationId xmlns:a16="http://schemas.microsoft.com/office/drawing/2014/main" id="{F242B352-7A8A-4199-AC63-1575E9C286D0}"/>
              </a:ext>
            </a:extLst>
          </p:cNvPr>
          <p:cNvGraphicFramePr>
            <a:graphicFrameLocks noGrp="1"/>
          </p:cNvGraphicFramePr>
          <p:nvPr>
            <p:ph type="tbl" sz="quarter" idx="13"/>
            <p:extLst>
              <p:ext uri="{D42A27DB-BD31-4B8C-83A1-F6EECF244321}">
                <p14:modId xmlns:p14="http://schemas.microsoft.com/office/powerpoint/2010/main" val="2565674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569890196"/>
                    </a:ext>
                  </a:extLst>
                </a:gridCol>
                <a:gridCol w="1234441">
                  <a:extLst>
                    <a:ext uri="{9D8B030D-6E8A-4147-A177-3AD203B41FA5}">
                      <a16:colId xmlns:a16="http://schemas.microsoft.com/office/drawing/2014/main" val="3751642049"/>
                    </a:ext>
                  </a:extLst>
                </a:gridCol>
                <a:gridCol w="411480">
                  <a:extLst>
                    <a:ext uri="{9D8B030D-6E8A-4147-A177-3AD203B41FA5}">
                      <a16:colId xmlns:a16="http://schemas.microsoft.com/office/drawing/2014/main" val="2999524550"/>
                    </a:ext>
                  </a:extLst>
                </a:gridCol>
                <a:gridCol w="411480">
                  <a:extLst>
                    <a:ext uri="{9D8B030D-6E8A-4147-A177-3AD203B41FA5}">
                      <a16:colId xmlns:a16="http://schemas.microsoft.com/office/drawing/2014/main" val="1402174017"/>
                    </a:ext>
                  </a:extLst>
                </a:gridCol>
                <a:gridCol w="411480">
                  <a:extLst>
                    <a:ext uri="{9D8B030D-6E8A-4147-A177-3AD203B41FA5}">
                      <a16:colId xmlns:a16="http://schemas.microsoft.com/office/drawing/2014/main" val="1510315383"/>
                    </a:ext>
                  </a:extLst>
                </a:gridCol>
                <a:gridCol w="411480">
                  <a:extLst>
                    <a:ext uri="{9D8B030D-6E8A-4147-A177-3AD203B41FA5}">
                      <a16:colId xmlns:a16="http://schemas.microsoft.com/office/drawing/2014/main" val="2817044749"/>
                    </a:ext>
                  </a:extLst>
                </a:gridCol>
                <a:gridCol w="411480">
                  <a:extLst>
                    <a:ext uri="{9D8B030D-6E8A-4147-A177-3AD203B41FA5}">
                      <a16:colId xmlns:a16="http://schemas.microsoft.com/office/drawing/2014/main" val="1942354138"/>
                    </a:ext>
                  </a:extLst>
                </a:gridCol>
                <a:gridCol w="411480">
                  <a:extLst>
                    <a:ext uri="{9D8B030D-6E8A-4147-A177-3AD203B41FA5}">
                      <a16:colId xmlns:a16="http://schemas.microsoft.com/office/drawing/2014/main" val="1548413600"/>
                    </a:ext>
                  </a:extLst>
                </a:gridCol>
                <a:gridCol w="411480">
                  <a:extLst>
                    <a:ext uri="{9D8B030D-6E8A-4147-A177-3AD203B41FA5}">
                      <a16:colId xmlns:a16="http://schemas.microsoft.com/office/drawing/2014/main" val="1305749334"/>
                    </a:ext>
                  </a:extLst>
                </a:gridCol>
                <a:gridCol w="576072">
                  <a:extLst>
                    <a:ext uri="{9D8B030D-6E8A-4147-A177-3AD203B41FA5}">
                      <a16:colId xmlns:a16="http://schemas.microsoft.com/office/drawing/2014/main" val="16960134"/>
                    </a:ext>
                  </a:extLst>
                </a:gridCol>
                <a:gridCol w="411480">
                  <a:extLst>
                    <a:ext uri="{9D8B030D-6E8A-4147-A177-3AD203B41FA5}">
                      <a16:colId xmlns:a16="http://schemas.microsoft.com/office/drawing/2014/main" val="191132806"/>
                    </a:ext>
                  </a:extLst>
                </a:gridCol>
                <a:gridCol w="411480">
                  <a:extLst>
                    <a:ext uri="{9D8B030D-6E8A-4147-A177-3AD203B41FA5}">
                      <a16:colId xmlns:a16="http://schemas.microsoft.com/office/drawing/2014/main" val="2649936595"/>
                    </a:ext>
                  </a:extLst>
                </a:gridCol>
                <a:gridCol w="411480">
                  <a:extLst>
                    <a:ext uri="{9D8B030D-6E8A-4147-A177-3AD203B41FA5}">
                      <a16:colId xmlns:a16="http://schemas.microsoft.com/office/drawing/2014/main" val="1682662373"/>
                    </a:ext>
                  </a:extLst>
                </a:gridCol>
                <a:gridCol w="411480">
                  <a:extLst>
                    <a:ext uri="{9D8B030D-6E8A-4147-A177-3AD203B41FA5}">
                      <a16:colId xmlns:a16="http://schemas.microsoft.com/office/drawing/2014/main" val="1393652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6119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- 2021-06-18 14:00:11</a:t>
                      </a:r>
                      <a:r>
                        <a:rPr kumimoji="0" lang="en-US" sz="1000" b="0" i="0" u="none" strike="noStrike" kern="1200" cap="none" spc="0" normalizeH="0" baseline="0" noProof="0">
                          <a:ln>
                            <a:noFill/>
                          </a:ln>
                          <a:solidFill>
                            <a:prstClr val="black"/>
                          </a:solidFill>
                          <a:effectLst/>
                          <a:uLnTx/>
                          <a:uFillTx/>
                          <a:latin typeface="+mn-lt"/>
                          <a:ea typeface="+mn-ea"/>
                          <a:cs typeface="+mn-cs"/>
                        </a:rPr>
                        <a:t>
 I join @philthomas @MaherNasserUN @readmark @wnd and @MattBrittin to debate how the marketing industry is fighting climate change at #CannesLions2021 and how we can achieve our goals faster, together.
Join us - 21.06.21 
live.canneslions.com/schedule pic.twitter.com/gIF6hfa9MV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9.4092 %</a:t>
                      </a:r>
                    </a:p>
                  </a:txBody>
                  <a:tcPr/>
                </a:tc>
                <a:extLst>
                  <a:ext uri="{0D108BD9-81ED-4DB2-BD59-A6C34878D82A}">
                    <a16:rowId xmlns:a16="http://schemas.microsoft.com/office/drawing/2014/main" val="3834190773"/>
                  </a:ext>
                </a:extLst>
              </a:tr>
            </a:tbl>
          </a:graphicData>
        </a:graphic>
      </p:graphicFrame>
      <p:sp>
        <p:nvSpPr>
          <p:cNvPr id="4" name="Text Placeholder 3">
            <a:extLst>
              <a:ext uri="{FF2B5EF4-FFF2-40B4-BE49-F238E27FC236}">
                <a16:creationId xmlns:a16="http://schemas.microsoft.com/office/drawing/2014/main" id="{D74A8F0D-B056-4E06-92D7-C35600287381}"/>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3914953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D41B9-E297-474E-959E-540FA8E43CC0}"/>
              </a:ext>
            </a:extLst>
          </p:cNvPr>
          <p:cNvSpPr>
            <a:spLocks noGrp="1"/>
          </p:cNvSpPr>
          <p:nvPr>
            <p:ph type="title"/>
          </p:nvPr>
        </p:nvSpPr>
        <p:spPr/>
        <p:txBody>
          <a:bodyPr/>
          <a:lstStyle/>
          <a:p>
            <a:r>
              <a:rPr lang="en-US"/>
              <a:t>Twitter Own Tweets Table | Conny Braams - 6 of 6</a:t>
            </a:r>
          </a:p>
        </p:txBody>
      </p:sp>
      <p:graphicFrame>
        <p:nvGraphicFramePr>
          <p:cNvPr id="5" name="Table Placeholder 4">
            <a:extLst>
              <a:ext uri="{FF2B5EF4-FFF2-40B4-BE49-F238E27FC236}">
                <a16:creationId xmlns:a16="http://schemas.microsoft.com/office/drawing/2014/main" id="{A99CC13D-F002-4EAB-9DE8-413BD3F33D6D}"/>
              </a:ext>
            </a:extLst>
          </p:cNvPr>
          <p:cNvGraphicFramePr>
            <a:graphicFrameLocks noGrp="1"/>
          </p:cNvGraphicFramePr>
          <p:nvPr>
            <p:ph type="tbl" sz="quarter" idx="13"/>
            <p:extLst>
              <p:ext uri="{D42A27DB-BD31-4B8C-83A1-F6EECF244321}">
                <p14:modId xmlns:p14="http://schemas.microsoft.com/office/powerpoint/2010/main" val="3779316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998322320"/>
                    </a:ext>
                  </a:extLst>
                </a:gridCol>
                <a:gridCol w="1234441">
                  <a:extLst>
                    <a:ext uri="{9D8B030D-6E8A-4147-A177-3AD203B41FA5}">
                      <a16:colId xmlns:a16="http://schemas.microsoft.com/office/drawing/2014/main" val="1645383964"/>
                    </a:ext>
                  </a:extLst>
                </a:gridCol>
                <a:gridCol w="411480">
                  <a:extLst>
                    <a:ext uri="{9D8B030D-6E8A-4147-A177-3AD203B41FA5}">
                      <a16:colId xmlns:a16="http://schemas.microsoft.com/office/drawing/2014/main" val="3455034399"/>
                    </a:ext>
                  </a:extLst>
                </a:gridCol>
                <a:gridCol w="411480">
                  <a:extLst>
                    <a:ext uri="{9D8B030D-6E8A-4147-A177-3AD203B41FA5}">
                      <a16:colId xmlns:a16="http://schemas.microsoft.com/office/drawing/2014/main" val="904701696"/>
                    </a:ext>
                  </a:extLst>
                </a:gridCol>
                <a:gridCol w="411480">
                  <a:extLst>
                    <a:ext uri="{9D8B030D-6E8A-4147-A177-3AD203B41FA5}">
                      <a16:colId xmlns:a16="http://schemas.microsoft.com/office/drawing/2014/main" val="574212636"/>
                    </a:ext>
                  </a:extLst>
                </a:gridCol>
                <a:gridCol w="411480">
                  <a:extLst>
                    <a:ext uri="{9D8B030D-6E8A-4147-A177-3AD203B41FA5}">
                      <a16:colId xmlns:a16="http://schemas.microsoft.com/office/drawing/2014/main" val="239357204"/>
                    </a:ext>
                  </a:extLst>
                </a:gridCol>
                <a:gridCol w="411480">
                  <a:extLst>
                    <a:ext uri="{9D8B030D-6E8A-4147-A177-3AD203B41FA5}">
                      <a16:colId xmlns:a16="http://schemas.microsoft.com/office/drawing/2014/main" val="579116319"/>
                    </a:ext>
                  </a:extLst>
                </a:gridCol>
                <a:gridCol w="411480">
                  <a:extLst>
                    <a:ext uri="{9D8B030D-6E8A-4147-A177-3AD203B41FA5}">
                      <a16:colId xmlns:a16="http://schemas.microsoft.com/office/drawing/2014/main" val="586567352"/>
                    </a:ext>
                  </a:extLst>
                </a:gridCol>
                <a:gridCol w="411480">
                  <a:extLst>
                    <a:ext uri="{9D8B030D-6E8A-4147-A177-3AD203B41FA5}">
                      <a16:colId xmlns:a16="http://schemas.microsoft.com/office/drawing/2014/main" val="1886368874"/>
                    </a:ext>
                  </a:extLst>
                </a:gridCol>
                <a:gridCol w="576072">
                  <a:extLst>
                    <a:ext uri="{9D8B030D-6E8A-4147-A177-3AD203B41FA5}">
                      <a16:colId xmlns:a16="http://schemas.microsoft.com/office/drawing/2014/main" val="3169446355"/>
                    </a:ext>
                  </a:extLst>
                </a:gridCol>
                <a:gridCol w="411480">
                  <a:extLst>
                    <a:ext uri="{9D8B030D-6E8A-4147-A177-3AD203B41FA5}">
                      <a16:colId xmlns:a16="http://schemas.microsoft.com/office/drawing/2014/main" val="3879785266"/>
                    </a:ext>
                  </a:extLst>
                </a:gridCol>
                <a:gridCol w="411480">
                  <a:extLst>
                    <a:ext uri="{9D8B030D-6E8A-4147-A177-3AD203B41FA5}">
                      <a16:colId xmlns:a16="http://schemas.microsoft.com/office/drawing/2014/main" val="995645132"/>
                    </a:ext>
                  </a:extLst>
                </a:gridCol>
                <a:gridCol w="411480">
                  <a:extLst>
                    <a:ext uri="{9D8B030D-6E8A-4147-A177-3AD203B41FA5}">
                      <a16:colId xmlns:a16="http://schemas.microsoft.com/office/drawing/2014/main" val="2372247382"/>
                    </a:ext>
                  </a:extLst>
                </a:gridCol>
                <a:gridCol w="411480">
                  <a:extLst>
                    <a:ext uri="{9D8B030D-6E8A-4147-A177-3AD203B41FA5}">
                      <a16:colId xmlns:a16="http://schemas.microsoft.com/office/drawing/2014/main" val="1713717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9390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- 2021-06-18 09:56:16</a:t>
                      </a:r>
                      <a:r>
                        <a:rPr kumimoji="0" lang="en-US" sz="1000" b="0" i="0" u="none" strike="noStrike" kern="1200" cap="none" spc="0" normalizeH="0" baseline="0" noProof="0">
                          <a:ln>
                            <a:noFill/>
                          </a:ln>
                          <a:solidFill>
                            <a:prstClr val="black"/>
                          </a:solidFill>
                          <a:effectLst/>
                          <a:uLnTx/>
                          <a:uFillTx/>
                          <a:latin typeface="+mn-lt"/>
                          <a:ea typeface="+mn-ea"/>
                          <a:cs typeface="+mn-cs"/>
                        </a:rPr>
                        <a:t>
 Do the ads you see represent you? 
If no, you’re not alone. Less than one in five believe ads are representative of wider society.
I'm proud that Unilever is committed to making all of our marketing inclusive. #Act2Unstereotype
Find out more here: bit.ly/3wFrG1f pic.twitter.com/UGRm8Eh6b7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4.1237 %</a:t>
                      </a:r>
                    </a:p>
                  </a:txBody>
                  <a:tcPr/>
                </a:tc>
                <a:extLst>
                  <a:ext uri="{0D108BD9-81ED-4DB2-BD59-A6C34878D82A}">
                    <a16:rowId xmlns:a16="http://schemas.microsoft.com/office/drawing/2014/main" val="3755965299"/>
                  </a:ext>
                </a:extLst>
              </a:tr>
            </a:tbl>
          </a:graphicData>
        </a:graphic>
      </p:graphicFrame>
      <p:sp>
        <p:nvSpPr>
          <p:cNvPr id="4" name="Text Placeholder 3">
            <a:extLst>
              <a:ext uri="{FF2B5EF4-FFF2-40B4-BE49-F238E27FC236}">
                <a16:creationId xmlns:a16="http://schemas.microsoft.com/office/drawing/2014/main" id="{14AC7214-EF28-45D2-BCA8-3B0D390C5111}"/>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38725697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332</Words>
  <Application>Microsoft Office PowerPoint</Application>
  <PresentationFormat>On-screen Show (4:3)</PresentationFormat>
  <Paragraphs>174</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Twitter Own Tweets Table | Conny Braams - 1 of 6</vt:lpstr>
      <vt:lpstr>Twitter Own Tweets Table | Conny Braams - 2 of 6</vt:lpstr>
      <vt:lpstr>Twitter Own Tweets Table | Conny Braams - 3 of 6</vt:lpstr>
      <vt:lpstr>Twitter Own Tweets Table | Conny Braams - 4 of 6</vt:lpstr>
      <vt:lpstr>Twitter Own Tweets Table | Conny Braams - 5 of 6</vt:lpstr>
      <vt:lpstr>Twitter Own Tweets Table | Conny Braams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 Conny Braams - 1 of 6</dc:title>
  <dc:creator>Frederik Peiniger</dc:creator>
  <cp:lastModifiedBy>Frederik Peiniger</cp:lastModifiedBy>
  <cp:revision>1</cp:revision>
  <dcterms:created xsi:type="dcterms:W3CDTF">2021-06-25T10:49:56Z</dcterms:created>
  <dcterms:modified xsi:type="dcterms:W3CDTF">2021-06-25T10:50:37Z</dcterms:modified>
</cp:coreProperties>
</file>