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A3E82-4E20-44AE-9019-34EF68298CC2}"/>
              </a:ext>
            </a:extLst>
          </p:cNvPr>
          <p:cNvSpPr>
            <a:spLocks noGrp="1"/>
          </p:cNvSpPr>
          <p:nvPr>
            <p:ph type="title"/>
          </p:nvPr>
        </p:nvSpPr>
        <p:spPr/>
        <p:txBody>
          <a:bodyPr/>
          <a:lstStyle/>
          <a:p>
            <a:r>
              <a:rPr lang="en-US"/>
              <a:t>Twitter Own Tweets Table | Conny Braams - 1 of 6</a:t>
            </a:r>
          </a:p>
        </p:txBody>
      </p:sp>
      <p:graphicFrame>
        <p:nvGraphicFramePr>
          <p:cNvPr id="5" name="Table Placeholder 4">
            <a:extLst>
              <a:ext uri="{FF2B5EF4-FFF2-40B4-BE49-F238E27FC236}">
                <a16:creationId xmlns:a16="http://schemas.microsoft.com/office/drawing/2014/main" id="{271ECDD4-0C3A-453C-B223-83F3972D094A}"/>
              </a:ext>
            </a:extLst>
          </p:cNvPr>
          <p:cNvGraphicFramePr>
            <a:graphicFrameLocks noGrp="1"/>
          </p:cNvGraphicFramePr>
          <p:nvPr>
            <p:ph type="tbl" sz="quarter" idx="13"/>
            <p:extLst>
              <p:ext uri="{D42A27DB-BD31-4B8C-83A1-F6EECF244321}">
                <p14:modId xmlns:p14="http://schemas.microsoft.com/office/powerpoint/2010/main" val="3872874429"/>
              </p:ext>
            </p:extLst>
          </p:nvPr>
        </p:nvGraphicFramePr>
        <p:xfrm>
          <a:off x="457200" y="1731963"/>
          <a:ext cx="7735826" cy="277368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991627742"/>
                    </a:ext>
                  </a:extLst>
                </a:gridCol>
                <a:gridCol w="1234441">
                  <a:extLst>
                    <a:ext uri="{9D8B030D-6E8A-4147-A177-3AD203B41FA5}">
                      <a16:colId xmlns:a16="http://schemas.microsoft.com/office/drawing/2014/main" val="816537050"/>
                    </a:ext>
                  </a:extLst>
                </a:gridCol>
                <a:gridCol w="411480">
                  <a:extLst>
                    <a:ext uri="{9D8B030D-6E8A-4147-A177-3AD203B41FA5}">
                      <a16:colId xmlns:a16="http://schemas.microsoft.com/office/drawing/2014/main" val="1866614239"/>
                    </a:ext>
                  </a:extLst>
                </a:gridCol>
                <a:gridCol w="411480">
                  <a:extLst>
                    <a:ext uri="{9D8B030D-6E8A-4147-A177-3AD203B41FA5}">
                      <a16:colId xmlns:a16="http://schemas.microsoft.com/office/drawing/2014/main" val="2451305620"/>
                    </a:ext>
                  </a:extLst>
                </a:gridCol>
                <a:gridCol w="411480">
                  <a:extLst>
                    <a:ext uri="{9D8B030D-6E8A-4147-A177-3AD203B41FA5}">
                      <a16:colId xmlns:a16="http://schemas.microsoft.com/office/drawing/2014/main" val="2095042483"/>
                    </a:ext>
                  </a:extLst>
                </a:gridCol>
                <a:gridCol w="411480">
                  <a:extLst>
                    <a:ext uri="{9D8B030D-6E8A-4147-A177-3AD203B41FA5}">
                      <a16:colId xmlns:a16="http://schemas.microsoft.com/office/drawing/2014/main" val="1423364085"/>
                    </a:ext>
                  </a:extLst>
                </a:gridCol>
                <a:gridCol w="411480">
                  <a:extLst>
                    <a:ext uri="{9D8B030D-6E8A-4147-A177-3AD203B41FA5}">
                      <a16:colId xmlns:a16="http://schemas.microsoft.com/office/drawing/2014/main" val="3496197250"/>
                    </a:ext>
                  </a:extLst>
                </a:gridCol>
                <a:gridCol w="411480">
                  <a:extLst>
                    <a:ext uri="{9D8B030D-6E8A-4147-A177-3AD203B41FA5}">
                      <a16:colId xmlns:a16="http://schemas.microsoft.com/office/drawing/2014/main" val="3201922199"/>
                    </a:ext>
                  </a:extLst>
                </a:gridCol>
                <a:gridCol w="411480">
                  <a:extLst>
                    <a:ext uri="{9D8B030D-6E8A-4147-A177-3AD203B41FA5}">
                      <a16:colId xmlns:a16="http://schemas.microsoft.com/office/drawing/2014/main" val="408484927"/>
                    </a:ext>
                  </a:extLst>
                </a:gridCol>
                <a:gridCol w="576072">
                  <a:extLst>
                    <a:ext uri="{9D8B030D-6E8A-4147-A177-3AD203B41FA5}">
                      <a16:colId xmlns:a16="http://schemas.microsoft.com/office/drawing/2014/main" val="763888735"/>
                    </a:ext>
                  </a:extLst>
                </a:gridCol>
                <a:gridCol w="411480">
                  <a:extLst>
                    <a:ext uri="{9D8B030D-6E8A-4147-A177-3AD203B41FA5}">
                      <a16:colId xmlns:a16="http://schemas.microsoft.com/office/drawing/2014/main" val="3646385421"/>
                    </a:ext>
                  </a:extLst>
                </a:gridCol>
                <a:gridCol w="411480">
                  <a:extLst>
                    <a:ext uri="{9D8B030D-6E8A-4147-A177-3AD203B41FA5}">
                      <a16:colId xmlns:a16="http://schemas.microsoft.com/office/drawing/2014/main" val="3021534823"/>
                    </a:ext>
                  </a:extLst>
                </a:gridCol>
                <a:gridCol w="411480">
                  <a:extLst>
                    <a:ext uri="{9D8B030D-6E8A-4147-A177-3AD203B41FA5}">
                      <a16:colId xmlns:a16="http://schemas.microsoft.com/office/drawing/2014/main" val="2635591015"/>
                    </a:ext>
                  </a:extLst>
                </a:gridCol>
                <a:gridCol w="411480">
                  <a:extLst>
                    <a:ext uri="{9D8B030D-6E8A-4147-A177-3AD203B41FA5}">
                      <a16:colId xmlns:a16="http://schemas.microsoft.com/office/drawing/2014/main" val="366083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1425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- 2021-06-23 18:30:01</a:t>
                      </a:r>
                      <a:r>
                        <a:rPr kumimoji="0" lang="en-US" sz="1000" b="0" i="0" u="none" strike="noStrike" kern="1200" cap="none" spc="0" normalizeH="0" baseline="0" noProof="0">
                          <a:ln>
                            <a:noFill/>
                          </a:ln>
                          <a:solidFill>
                            <a:prstClr val="black"/>
                          </a:solidFill>
                          <a:effectLst/>
                          <a:uLnTx/>
                          <a:uFillTx/>
                          <a:latin typeface="+mn-lt"/>
                          <a:ea typeface="+mn-ea"/>
                          <a:cs typeface="+mn-cs"/>
                        </a:rPr>
                        <a:t>
 Get Real. Do Good. Be Unmissable. 
The time to make a difference is now.
#UniquelyUnilever 
#CannesLions2021 twitter.com/Adweek/status/…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1.6287 %</a:t>
                      </a:r>
                    </a:p>
                  </a:txBody>
                  <a:tcPr/>
                </a:tc>
                <a:extLst>
                  <a:ext uri="{0D108BD9-81ED-4DB2-BD59-A6C34878D82A}">
                    <a16:rowId xmlns:a16="http://schemas.microsoft.com/office/drawing/2014/main" val="3262707004"/>
                  </a:ext>
                </a:extLst>
              </a:tr>
            </a:tbl>
          </a:graphicData>
        </a:graphic>
      </p:graphicFrame>
      <p:sp>
        <p:nvSpPr>
          <p:cNvPr id="4" name="Text Placeholder 3">
            <a:extLst>
              <a:ext uri="{FF2B5EF4-FFF2-40B4-BE49-F238E27FC236}">
                <a16:creationId xmlns:a16="http://schemas.microsoft.com/office/drawing/2014/main" id="{4325ECFF-7445-479C-A87B-0DF493637D9E}"/>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283308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40601-BCC1-4D13-B89E-E2A40FDE2CF5}"/>
              </a:ext>
            </a:extLst>
          </p:cNvPr>
          <p:cNvSpPr>
            <a:spLocks noGrp="1"/>
          </p:cNvSpPr>
          <p:nvPr>
            <p:ph type="title"/>
          </p:nvPr>
        </p:nvSpPr>
        <p:spPr/>
        <p:txBody>
          <a:bodyPr/>
          <a:lstStyle/>
          <a:p>
            <a:r>
              <a:rPr lang="en-US"/>
              <a:t>Twitter Own Tweets Table | Conny Braams - 2 of 6</a:t>
            </a:r>
          </a:p>
        </p:txBody>
      </p:sp>
      <p:graphicFrame>
        <p:nvGraphicFramePr>
          <p:cNvPr id="5" name="Table Placeholder 4">
            <a:extLst>
              <a:ext uri="{FF2B5EF4-FFF2-40B4-BE49-F238E27FC236}">
                <a16:creationId xmlns:a16="http://schemas.microsoft.com/office/drawing/2014/main" id="{362FFA2B-22DA-4AA1-8694-7D6CC05475A3}"/>
              </a:ext>
            </a:extLst>
          </p:cNvPr>
          <p:cNvGraphicFramePr>
            <a:graphicFrameLocks noGrp="1"/>
          </p:cNvGraphicFramePr>
          <p:nvPr>
            <p:ph type="tbl" sz="quarter" idx="13"/>
            <p:extLst>
              <p:ext uri="{D42A27DB-BD31-4B8C-83A1-F6EECF244321}">
                <p14:modId xmlns:p14="http://schemas.microsoft.com/office/powerpoint/2010/main" val="2901170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85773836"/>
                    </a:ext>
                  </a:extLst>
                </a:gridCol>
                <a:gridCol w="1234441">
                  <a:extLst>
                    <a:ext uri="{9D8B030D-6E8A-4147-A177-3AD203B41FA5}">
                      <a16:colId xmlns:a16="http://schemas.microsoft.com/office/drawing/2014/main" val="2799117380"/>
                    </a:ext>
                  </a:extLst>
                </a:gridCol>
                <a:gridCol w="411480">
                  <a:extLst>
                    <a:ext uri="{9D8B030D-6E8A-4147-A177-3AD203B41FA5}">
                      <a16:colId xmlns:a16="http://schemas.microsoft.com/office/drawing/2014/main" val="3291205812"/>
                    </a:ext>
                  </a:extLst>
                </a:gridCol>
                <a:gridCol w="411480">
                  <a:extLst>
                    <a:ext uri="{9D8B030D-6E8A-4147-A177-3AD203B41FA5}">
                      <a16:colId xmlns:a16="http://schemas.microsoft.com/office/drawing/2014/main" val="3199821646"/>
                    </a:ext>
                  </a:extLst>
                </a:gridCol>
                <a:gridCol w="411480">
                  <a:extLst>
                    <a:ext uri="{9D8B030D-6E8A-4147-A177-3AD203B41FA5}">
                      <a16:colId xmlns:a16="http://schemas.microsoft.com/office/drawing/2014/main" val="2927118661"/>
                    </a:ext>
                  </a:extLst>
                </a:gridCol>
                <a:gridCol w="411480">
                  <a:extLst>
                    <a:ext uri="{9D8B030D-6E8A-4147-A177-3AD203B41FA5}">
                      <a16:colId xmlns:a16="http://schemas.microsoft.com/office/drawing/2014/main" val="597060135"/>
                    </a:ext>
                  </a:extLst>
                </a:gridCol>
                <a:gridCol w="411480">
                  <a:extLst>
                    <a:ext uri="{9D8B030D-6E8A-4147-A177-3AD203B41FA5}">
                      <a16:colId xmlns:a16="http://schemas.microsoft.com/office/drawing/2014/main" val="2835221027"/>
                    </a:ext>
                  </a:extLst>
                </a:gridCol>
                <a:gridCol w="411480">
                  <a:extLst>
                    <a:ext uri="{9D8B030D-6E8A-4147-A177-3AD203B41FA5}">
                      <a16:colId xmlns:a16="http://schemas.microsoft.com/office/drawing/2014/main" val="3746552984"/>
                    </a:ext>
                  </a:extLst>
                </a:gridCol>
                <a:gridCol w="411480">
                  <a:extLst>
                    <a:ext uri="{9D8B030D-6E8A-4147-A177-3AD203B41FA5}">
                      <a16:colId xmlns:a16="http://schemas.microsoft.com/office/drawing/2014/main" val="381088962"/>
                    </a:ext>
                  </a:extLst>
                </a:gridCol>
                <a:gridCol w="576072">
                  <a:extLst>
                    <a:ext uri="{9D8B030D-6E8A-4147-A177-3AD203B41FA5}">
                      <a16:colId xmlns:a16="http://schemas.microsoft.com/office/drawing/2014/main" val="2405518194"/>
                    </a:ext>
                  </a:extLst>
                </a:gridCol>
                <a:gridCol w="411480">
                  <a:extLst>
                    <a:ext uri="{9D8B030D-6E8A-4147-A177-3AD203B41FA5}">
                      <a16:colId xmlns:a16="http://schemas.microsoft.com/office/drawing/2014/main" val="3168076185"/>
                    </a:ext>
                  </a:extLst>
                </a:gridCol>
                <a:gridCol w="411480">
                  <a:extLst>
                    <a:ext uri="{9D8B030D-6E8A-4147-A177-3AD203B41FA5}">
                      <a16:colId xmlns:a16="http://schemas.microsoft.com/office/drawing/2014/main" val="1517202533"/>
                    </a:ext>
                  </a:extLst>
                </a:gridCol>
                <a:gridCol w="411480">
                  <a:extLst>
                    <a:ext uri="{9D8B030D-6E8A-4147-A177-3AD203B41FA5}">
                      <a16:colId xmlns:a16="http://schemas.microsoft.com/office/drawing/2014/main" val="2940825165"/>
                    </a:ext>
                  </a:extLst>
                </a:gridCol>
                <a:gridCol w="411480">
                  <a:extLst>
                    <a:ext uri="{9D8B030D-6E8A-4147-A177-3AD203B41FA5}">
                      <a16:colId xmlns:a16="http://schemas.microsoft.com/office/drawing/2014/main" val="2637903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8973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- 2021-06-22 13:48:26</a:t>
                      </a:r>
                      <a:r>
                        <a:rPr kumimoji="0" lang="en-US" sz="1000" b="0" i="0" u="none" strike="noStrike" kern="1200" cap="none" spc="0" normalizeH="0" baseline="0" noProof="0">
                          <a:ln>
                            <a:noFill/>
                          </a:ln>
                          <a:solidFill>
                            <a:prstClr val="black"/>
                          </a:solidFill>
                          <a:effectLst/>
                          <a:uLnTx/>
                          <a:uFillTx/>
                          <a:latin typeface="+mn-lt"/>
                          <a:ea typeface="+mn-ea"/>
                          <a:cs typeface="+mn-cs"/>
                        </a:rPr>
                        <a:t>
 What are your thoughts on the @Cannes_Lions Live Debate on how our industry is fighting climate change and how we can do this faster, together? 
Here are a few key points I took away from the panel discussion. 👇
#CannesLions2021 
live.canneslions.com/cannes-lions-l…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10.1124 %</a:t>
                      </a:r>
                    </a:p>
                  </a:txBody>
                  <a:tcPr/>
                </a:tc>
                <a:extLst>
                  <a:ext uri="{0D108BD9-81ED-4DB2-BD59-A6C34878D82A}">
                    <a16:rowId xmlns:a16="http://schemas.microsoft.com/office/drawing/2014/main" val="1368931644"/>
                  </a:ext>
                </a:extLst>
              </a:tr>
            </a:tbl>
          </a:graphicData>
        </a:graphic>
      </p:graphicFrame>
      <p:sp>
        <p:nvSpPr>
          <p:cNvPr id="4" name="Text Placeholder 3">
            <a:extLst>
              <a:ext uri="{FF2B5EF4-FFF2-40B4-BE49-F238E27FC236}">
                <a16:creationId xmlns:a16="http://schemas.microsoft.com/office/drawing/2014/main" id="{A5BE3CFA-DFC9-44FD-A044-D06F99BE7BD2}"/>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269334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1184D-E251-4DDD-A440-0558C2399821}"/>
              </a:ext>
            </a:extLst>
          </p:cNvPr>
          <p:cNvSpPr>
            <a:spLocks noGrp="1"/>
          </p:cNvSpPr>
          <p:nvPr>
            <p:ph type="title"/>
          </p:nvPr>
        </p:nvSpPr>
        <p:spPr/>
        <p:txBody>
          <a:bodyPr/>
          <a:lstStyle/>
          <a:p>
            <a:r>
              <a:rPr lang="en-US"/>
              <a:t>Twitter Own Tweets Table | Conny Braams - 3 of 6</a:t>
            </a:r>
          </a:p>
        </p:txBody>
      </p:sp>
      <p:graphicFrame>
        <p:nvGraphicFramePr>
          <p:cNvPr id="5" name="Table Placeholder 4">
            <a:extLst>
              <a:ext uri="{FF2B5EF4-FFF2-40B4-BE49-F238E27FC236}">
                <a16:creationId xmlns:a16="http://schemas.microsoft.com/office/drawing/2014/main" id="{F227AB7B-D115-4A7A-9823-965DB962BDB3}"/>
              </a:ext>
            </a:extLst>
          </p:cNvPr>
          <p:cNvGraphicFramePr>
            <a:graphicFrameLocks noGrp="1"/>
          </p:cNvGraphicFramePr>
          <p:nvPr>
            <p:ph type="tbl" sz="quarter" idx="13"/>
            <p:extLst>
              <p:ext uri="{D42A27DB-BD31-4B8C-83A1-F6EECF244321}">
                <p14:modId xmlns:p14="http://schemas.microsoft.com/office/powerpoint/2010/main" val="1426087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17512229"/>
                    </a:ext>
                  </a:extLst>
                </a:gridCol>
                <a:gridCol w="1234441">
                  <a:extLst>
                    <a:ext uri="{9D8B030D-6E8A-4147-A177-3AD203B41FA5}">
                      <a16:colId xmlns:a16="http://schemas.microsoft.com/office/drawing/2014/main" val="533610149"/>
                    </a:ext>
                  </a:extLst>
                </a:gridCol>
                <a:gridCol w="411480">
                  <a:extLst>
                    <a:ext uri="{9D8B030D-6E8A-4147-A177-3AD203B41FA5}">
                      <a16:colId xmlns:a16="http://schemas.microsoft.com/office/drawing/2014/main" val="829141441"/>
                    </a:ext>
                  </a:extLst>
                </a:gridCol>
                <a:gridCol w="411480">
                  <a:extLst>
                    <a:ext uri="{9D8B030D-6E8A-4147-A177-3AD203B41FA5}">
                      <a16:colId xmlns:a16="http://schemas.microsoft.com/office/drawing/2014/main" val="2254186914"/>
                    </a:ext>
                  </a:extLst>
                </a:gridCol>
                <a:gridCol w="411480">
                  <a:extLst>
                    <a:ext uri="{9D8B030D-6E8A-4147-A177-3AD203B41FA5}">
                      <a16:colId xmlns:a16="http://schemas.microsoft.com/office/drawing/2014/main" val="3782993260"/>
                    </a:ext>
                  </a:extLst>
                </a:gridCol>
                <a:gridCol w="411480">
                  <a:extLst>
                    <a:ext uri="{9D8B030D-6E8A-4147-A177-3AD203B41FA5}">
                      <a16:colId xmlns:a16="http://schemas.microsoft.com/office/drawing/2014/main" val="307289497"/>
                    </a:ext>
                  </a:extLst>
                </a:gridCol>
                <a:gridCol w="411480">
                  <a:extLst>
                    <a:ext uri="{9D8B030D-6E8A-4147-A177-3AD203B41FA5}">
                      <a16:colId xmlns:a16="http://schemas.microsoft.com/office/drawing/2014/main" val="2618339960"/>
                    </a:ext>
                  </a:extLst>
                </a:gridCol>
                <a:gridCol w="411480">
                  <a:extLst>
                    <a:ext uri="{9D8B030D-6E8A-4147-A177-3AD203B41FA5}">
                      <a16:colId xmlns:a16="http://schemas.microsoft.com/office/drawing/2014/main" val="1424756181"/>
                    </a:ext>
                  </a:extLst>
                </a:gridCol>
                <a:gridCol w="411480">
                  <a:extLst>
                    <a:ext uri="{9D8B030D-6E8A-4147-A177-3AD203B41FA5}">
                      <a16:colId xmlns:a16="http://schemas.microsoft.com/office/drawing/2014/main" val="2468001930"/>
                    </a:ext>
                  </a:extLst>
                </a:gridCol>
                <a:gridCol w="576072">
                  <a:extLst>
                    <a:ext uri="{9D8B030D-6E8A-4147-A177-3AD203B41FA5}">
                      <a16:colId xmlns:a16="http://schemas.microsoft.com/office/drawing/2014/main" val="2358403963"/>
                    </a:ext>
                  </a:extLst>
                </a:gridCol>
                <a:gridCol w="411480">
                  <a:extLst>
                    <a:ext uri="{9D8B030D-6E8A-4147-A177-3AD203B41FA5}">
                      <a16:colId xmlns:a16="http://schemas.microsoft.com/office/drawing/2014/main" val="382275965"/>
                    </a:ext>
                  </a:extLst>
                </a:gridCol>
                <a:gridCol w="411480">
                  <a:extLst>
                    <a:ext uri="{9D8B030D-6E8A-4147-A177-3AD203B41FA5}">
                      <a16:colId xmlns:a16="http://schemas.microsoft.com/office/drawing/2014/main" val="3542823348"/>
                    </a:ext>
                  </a:extLst>
                </a:gridCol>
                <a:gridCol w="411480">
                  <a:extLst>
                    <a:ext uri="{9D8B030D-6E8A-4147-A177-3AD203B41FA5}">
                      <a16:colId xmlns:a16="http://schemas.microsoft.com/office/drawing/2014/main" val="3670561592"/>
                    </a:ext>
                  </a:extLst>
                </a:gridCol>
                <a:gridCol w="411480">
                  <a:extLst>
                    <a:ext uri="{9D8B030D-6E8A-4147-A177-3AD203B41FA5}">
                      <a16:colId xmlns:a16="http://schemas.microsoft.com/office/drawing/2014/main" val="3591041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8257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18:38:33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team @Dove @Ogilvy @OgilvyUK 👏👏
#CannesLions2021 @Cannes_Lions twitter.com/OgilvyUK/statu…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0.4863 %</a:t>
                      </a:r>
                    </a:p>
                  </a:txBody>
                  <a:tcPr/>
                </a:tc>
                <a:extLst>
                  <a:ext uri="{0D108BD9-81ED-4DB2-BD59-A6C34878D82A}">
                    <a16:rowId xmlns:a16="http://schemas.microsoft.com/office/drawing/2014/main" val="71540943"/>
                  </a:ext>
                </a:extLst>
              </a:tr>
            </a:tbl>
          </a:graphicData>
        </a:graphic>
      </p:graphicFrame>
      <p:sp>
        <p:nvSpPr>
          <p:cNvPr id="4" name="Text Placeholder 3">
            <a:extLst>
              <a:ext uri="{FF2B5EF4-FFF2-40B4-BE49-F238E27FC236}">
                <a16:creationId xmlns:a16="http://schemas.microsoft.com/office/drawing/2014/main" id="{3691127F-009A-4FBE-9094-344E0B1881DB}"/>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1427997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8C902-5100-4462-914B-B6008ECB32E6}"/>
              </a:ext>
            </a:extLst>
          </p:cNvPr>
          <p:cNvSpPr>
            <a:spLocks noGrp="1"/>
          </p:cNvSpPr>
          <p:nvPr>
            <p:ph type="title"/>
          </p:nvPr>
        </p:nvSpPr>
        <p:spPr/>
        <p:txBody>
          <a:bodyPr/>
          <a:lstStyle/>
          <a:p>
            <a:r>
              <a:rPr lang="en-US"/>
              <a:t>Twitter Own Tweets Table | Conny Braams - 4 of 6</a:t>
            </a:r>
          </a:p>
        </p:txBody>
      </p:sp>
      <p:graphicFrame>
        <p:nvGraphicFramePr>
          <p:cNvPr id="5" name="Table Placeholder 4">
            <a:extLst>
              <a:ext uri="{FF2B5EF4-FFF2-40B4-BE49-F238E27FC236}">
                <a16:creationId xmlns:a16="http://schemas.microsoft.com/office/drawing/2014/main" id="{51966606-9073-4AF2-AF9A-24FC63E30026}"/>
              </a:ext>
            </a:extLst>
          </p:cNvPr>
          <p:cNvGraphicFramePr>
            <a:graphicFrameLocks noGrp="1"/>
          </p:cNvGraphicFramePr>
          <p:nvPr>
            <p:ph type="tbl" sz="quarter" idx="13"/>
            <p:extLst>
              <p:ext uri="{D42A27DB-BD31-4B8C-83A1-F6EECF244321}">
                <p14:modId xmlns:p14="http://schemas.microsoft.com/office/powerpoint/2010/main" val="2744922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037965200"/>
                    </a:ext>
                  </a:extLst>
                </a:gridCol>
                <a:gridCol w="1234441">
                  <a:extLst>
                    <a:ext uri="{9D8B030D-6E8A-4147-A177-3AD203B41FA5}">
                      <a16:colId xmlns:a16="http://schemas.microsoft.com/office/drawing/2014/main" val="2050664691"/>
                    </a:ext>
                  </a:extLst>
                </a:gridCol>
                <a:gridCol w="411480">
                  <a:extLst>
                    <a:ext uri="{9D8B030D-6E8A-4147-A177-3AD203B41FA5}">
                      <a16:colId xmlns:a16="http://schemas.microsoft.com/office/drawing/2014/main" val="1397535827"/>
                    </a:ext>
                  </a:extLst>
                </a:gridCol>
                <a:gridCol w="411480">
                  <a:extLst>
                    <a:ext uri="{9D8B030D-6E8A-4147-A177-3AD203B41FA5}">
                      <a16:colId xmlns:a16="http://schemas.microsoft.com/office/drawing/2014/main" val="1608211499"/>
                    </a:ext>
                  </a:extLst>
                </a:gridCol>
                <a:gridCol w="411480">
                  <a:extLst>
                    <a:ext uri="{9D8B030D-6E8A-4147-A177-3AD203B41FA5}">
                      <a16:colId xmlns:a16="http://schemas.microsoft.com/office/drawing/2014/main" val="3391435549"/>
                    </a:ext>
                  </a:extLst>
                </a:gridCol>
                <a:gridCol w="411480">
                  <a:extLst>
                    <a:ext uri="{9D8B030D-6E8A-4147-A177-3AD203B41FA5}">
                      <a16:colId xmlns:a16="http://schemas.microsoft.com/office/drawing/2014/main" val="1665242238"/>
                    </a:ext>
                  </a:extLst>
                </a:gridCol>
                <a:gridCol w="411480">
                  <a:extLst>
                    <a:ext uri="{9D8B030D-6E8A-4147-A177-3AD203B41FA5}">
                      <a16:colId xmlns:a16="http://schemas.microsoft.com/office/drawing/2014/main" val="2518052306"/>
                    </a:ext>
                  </a:extLst>
                </a:gridCol>
                <a:gridCol w="411480">
                  <a:extLst>
                    <a:ext uri="{9D8B030D-6E8A-4147-A177-3AD203B41FA5}">
                      <a16:colId xmlns:a16="http://schemas.microsoft.com/office/drawing/2014/main" val="291205130"/>
                    </a:ext>
                  </a:extLst>
                </a:gridCol>
                <a:gridCol w="411480">
                  <a:extLst>
                    <a:ext uri="{9D8B030D-6E8A-4147-A177-3AD203B41FA5}">
                      <a16:colId xmlns:a16="http://schemas.microsoft.com/office/drawing/2014/main" val="3396076760"/>
                    </a:ext>
                  </a:extLst>
                </a:gridCol>
                <a:gridCol w="576072">
                  <a:extLst>
                    <a:ext uri="{9D8B030D-6E8A-4147-A177-3AD203B41FA5}">
                      <a16:colId xmlns:a16="http://schemas.microsoft.com/office/drawing/2014/main" val="2045451789"/>
                    </a:ext>
                  </a:extLst>
                </a:gridCol>
                <a:gridCol w="411480">
                  <a:extLst>
                    <a:ext uri="{9D8B030D-6E8A-4147-A177-3AD203B41FA5}">
                      <a16:colId xmlns:a16="http://schemas.microsoft.com/office/drawing/2014/main" val="3102033824"/>
                    </a:ext>
                  </a:extLst>
                </a:gridCol>
                <a:gridCol w="411480">
                  <a:extLst>
                    <a:ext uri="{9D8B030D-6E8A-4147-A177-3AD203B41FA5}">
                      <a16:colId xmlns:a16="http://schemas.microsoft.com/office/drawing/2014/main" val="126878626"/>
                    </a:ext>
                  </a:extLst>
                </a:gridCol>
                <a:gridCol w="411480">
                  <a:extLst>
                    <a:ext uri="{9D8B030D-6E8A-4147-A177-3AD203B41FA5}">
                      <a16:colId xmlns:a16="http://schemas.microsoft.com/office/drawing/2014/main" val="3963419854"/>
                    </a:ext>
                  </a:extLst>
                </a:gridCol>
                <a:gridCol w="411480">
                  <a:extLst>
                    <a:ext uri="{9D8B030D-6E8A-4147-A177-3AD203B41FA5}">
                      <a16:colId xmlns:a16="http://schemas.microsoft.com/office/drawing/2014/main" val="283603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1046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- 2021-06-21 10:12:32</a:t>
                      </a:r>
                      <a:r>
                        <a:rPr kumimoji="0" lang="en-US" sz="1000" b="0" i="0" u="none" strike="noStrike" kern="1200" cap="none" spc="0" normalizeH="0" baseline="0" noProof="0">
                          <a:ln>
                            <a:noFill/>
                          </a:ln>
                          <a:solidFill>
                            <a:prstClr val="black"/>
                          </a:solidFill>
                          <a:effectLst/>
                          <a:uLnTx/>
                          <a:uFillTx/>
                          <a:latin typeface="+mn-lt"/>
                          <a:ea typeface="+mn-ea"/>
                          <a:cs typeface="+mn-cs"/>
                        </a:rPr>
                        <a:t>
 #CannesLions2021 starts today! 
Together with @Unilever Chief Brand Officer &amp;amp; Chief D&amp;amp;I Officer @alinecsantos, we share our new marketing philosophy + why escaping our desks is the first step to creating a real impact in the world. 
Watch on demand live.canneslions.com pic.twitter.com/ViUg76SGGK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2.5456 %</a:t>
                      </a:r>
                    </a:p>
                  </a:txBody>
                  <a:tcPr/>
                </a:tc>
                <a:extLst>
                  <a:ext uri="{0D108BD9-81ED-4DB2-BD59-A6C34878D82A}">
                    <a16:rowId xmlns:a16="http://schemas.microsoft.com/office/drawing/2014/main" val="4233304054"/>
                  </a:ext>
                </a:extLst>
              </a:tr>
            </a:tbl>
          </a:graphicData>
        </a:graphic>
      </p:graphicFrame>
      <p:sp>
        <p:nvSpPr>
          <p:cNvPr id="4" name="Text Placeholder 3">
            <a:extLst>
              <a:ext uri="{FF2B5EF4-FFF2-40B4-BE49-F238E27FC236}">
                <a16:creationId xmlns:a16="http://schemas.microsoft.com/office/drawing/2014/main" id="{DAA4A7B5-37F3-4CAE-B717-64F9D2FB02C6}"/>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251299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0F201-67F8-4506-9B48-CB00F0FD7FA8}"/>
              </a:ext>
            </a:extLst>
          </p:cNvPr>
          <p:cNvSpPr>
            <a:spLocks noGrp="1"/>
          </p:cNvSpPr>
          <p:nvPr>
            <p:ph type="title"/>
          </p:nvPr>
        </p:nvSpPr>
        <p:spPr/>
        <p:txBody>
          <a:bodyPr/>
          <a:lstStyle/>
          <a:p>
            <a:r>
              <a:rPr lang="en-US"/>
              <a:t>Twitter Own Tweets Table | Conny Braams - 5 of 6</a:t>
            </a:r>
          </a:p>
        </p:txBody>
      </p:sp>
      <p:graphicFrame>
        <p:nvGraphicFramePr>
          <p:cNvPr id="5" name="Table Placeholder 4">
            <a:extLst>
              <a:ext uri="{FF2B5EF4-FFF2-40B4-BE49-F238E27FC236}">
                <a16:creationId xmlns:a16="http://schemas.microsoft.com/office/drawing/2014/main" id="{22858B59-1E84-487E-8D46-5D7DCCED7487}"/>
              </a:ext>
            </a:extLst>
          </p:cNvPr>
          <p:cNvGraphicFramePr>
            <a:graphicFrameLocks noGrp="1"/>
          </p:cNvGraphicFramePr>
          <p:nvPr>
            <p:ph type="tbl" sz="quarter" idx="13"/>
            <p:extLst>
              <p:ext uri="{D42A27DB-BD31-4B8C-83A1-F6EECF244321}">
                <p14:modId xmlns:p14="http://schemas.microsoft.com/office/powerpoint/2010/main" val="48158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673332164"/>
                    </a:ext>
                  </a:extLst>
                </a:gridCol>
                <a:gridCol w="1234441">
                  <a:extLst>
                    <a:ext uri="{9D8B030D-6E8A-4147-A177-3AD203B41FA5}">
                      <a16:colId xmlns:a16="http://schemas.microsoft.com/office/drawing/2014/main" val="2238137375"/>
                    </a:ext>
                  </a:extLst>
                </a:gridCol>
                <a:gridCol w="411480">
                  <a:extLst>
                    <a:ext uri="{9D8B030D-6E8A-4147-A177-3AD203B41FA5}">
                      <a16:colId xmlns:a16="http://schemas.microsoft.com/office/drawing/2014/main" val="3389542913"/>
                    </a:ext>
                  </a:extLst>
                </a:gridCol>
                <a:gridCol w="411480">
                  <a:extLst>
                    <a:ext uri="{9D8B030D-6E8A-4147-A177-3AD203B41FA5}">
                      <a16:colId xmlns:a16="http://schemas.microsoft.com/office/drawing/2014/main" val="630362846"/>
                    </a:ext>
                  </a:extLst>
                </a:gridCol>
                <a:gridCol w="411480">
                  <a:extLst>
                    <a:ext uri="{9D8B030D-6E8A-4147-A177-3AD203B41FA5}">
                      <a16:colId xmlns:a16="http://schemas.microsoft.com/office/drawing/2014/main" val="923244995"/>
                    </a:ext>
                  </a:extLst>
                </a:gridCol>
                <a:gridCol w="411480">
                  <a:extLst>
                    <a:ext uri="{9D8B030D-6E8A-4147-A177-3AD203B41FA5}">
                      <a16:colId xmlns:a16="http://schemas.microsoft.com/office/drawing/2014/main" val="3380348476"/>
                    </a:ext>
                  </a:extLst>
                </a:gridCol>
                <a:gridCol w="411480">
                  <a:extLst>
                    <a:ext uri="{9D8B030D-6E8A-4147-A177-3AD203B41FA5}">
                      <a16:colId xmlns:a16="http://schemas.microsoft.com/office/drawing/2014/main" val="626266520"/>
                    </a:ext>
                  </a:extLst>
                </a:gridCol>
                <a:gridCol w="411480">
                  <a:extLst>
                    <a:ext uri="{9D8B030D-6E8A-4147-A177-3AD203B41FA5}">
                      <a16:colId xmlns:a16="http://schemas.microsoft.com/office/drawing/2014/main" val="2458425722"/>
                    </a:ext>
                  </a:extLst>
                </a:gridCol>
                <a:gridCol w="411480">
                  <a:extLst>
                    <a:ext uri="{9D8B030D-6E8A-4147-A177-3AD203B41FA5}">
                      <a16:colId xmlns:a16="http://schemas.microsoft.com/office/drawing/2014/main" val="1768693596"/>
                    </a:ext>
                  </a:extLst>
                </a:gridCol>
                <a:gridCol w="576072">
                  <a:extLst>
                    <a:ext uri="{9D8B030D-6E8A-4147-A177-3AD203B41FA5}">
                      <a16:colId xmlns:a16="http://schemas.microsoft.com/office/drawing/2014/main" val="3578664984"/>
                    </a:ext>
                  </a:extLst>
                </a:gridCol>
                <a:gridCol w="411480">
                  <a:extLst>
                    <a:ext uri="{9D8B030D-6E8A-4147-A177-3AD203B41FA5}">
                      <a16:colId xmlns:a16="http://schemas.microsoft.com/office/drawing/2014/main" val="2153466569"/>
                    </a:ext>
                  </a:extLst>
                </a:gridCol>
                <a:gridCol w="411480">
                  <a:extLst>
                    <a:ext uri="{9D8B030D-6E8A-4147-A177-3AD203B41FA5}">
                      <a16:colId xmlns:a16="http://schemas.microsoft.com/office/drawing/2014/main" val="1825277362"/>
                    </a:ext>
                  </a:extLst>
                </a:gridCol>
                <a:gridCol w="411480">
                  <a:extLst>
                    <a:ext uri="{9D8B030D-6E8A-4147-A177-3AD203B41FA5}">
                      <a16:colId xmlns:a16="http://schemas.microsoft.com/office/drawing/2014/main" val="334017707"/>
                    </a:ext>
                  </a:extLst>
                </a:gridCol>
                <a:gridCol w="411480">
                  <a:extLst>
                    <a:ext uri="{9D8B030D-6E8A-4147-A177-3AD203B41FA5}">
                      <a16:colId xmlns:a16="http://schemas.microsoft.com/office/drawing/2014/main" val="3547010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7450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14:00:11</a:t>
                      </a:r>
                      <a:r>
                        <a:rPr kumimoji="0" lang="en-US" sz="1000" b="0" i="0" u="none" strike="noStrike" kern="1200" cap="none" spc="0" normalizeH="0" baseline="0" noProof="0">
                          <a:ln>
                            <a:noFill/>
                          </a:ln>
                          <a:solidFill>
                            <a:prstClr val="black"/>
                          </a:solidFill>
                          <a:effectLst/>
                          <a:uLnTx/>
                          <a:uFillTx/>
                          <a:latin typeface="+mn-lt"/>
                          <a:ea typeface="+mn-ea"/>
                          <a:cs typeface="+mn-cs"/>
                        </a:rPr>
                        <a:t>
 I join @philthomas @MaherNasserUN @readmark @wnd and @MattBrittin to debate how the marketing industry is fighting climate change at #CannesLions2021 and how we can achieve our goals faster, together.
Join us - 21.06.21 
live.canneslions.com/schedule pic.twitter.com/gIF6hfa9MV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9.4092 %</a:t>
                      </a:r>
                    </a:p>
                  </a:txBody>
                  <a:tcPr/>
                </a:tc>
                <a:extLst>
                  <a:ext uri="{0D108BD9-81ED-4DB2-BD59-A6C34878D82A}">
                    <a16:rowId xmlns:a16="http://schemas.microsoft.com/office/drawing/2014/main" val="4121564151"/>
                  </a:ext>
                </a:extLst>
              </a:tr>
            </a:tbl>
          </a:graphicData>
        </a:graphic>
      </p:graphicFrame>
      <p:sp>
        <p:nvSpPr>
          <p:cNvPr id="4" name="Text Placeholder 3">
            <a:extLst>
              <a:ext uri="{FF2B5EF4-FFF2-40B4-BE49-F238E27FC236}">
                <a16:creationId xmlns:a16="http://schemas.microsoft.com/office/drawing/2014/main" id="{05E53319-75D1-48EB-9DFD-9D8B2BAC5E7E}"/>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4089179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9C9F4-8E3F-4930-947C-BA4C2EC87CB3}"/>
              </a:ext>
            </a:extLst>
          </p:cNvPr>
          <p:cNvSpPr>
            <a:spLocks noGrp="1"/>
          </p:cNvSpPr>
          <p:nvPr>
            <p:ph type="title"/>
          </p:nvPr>
        </p:nvSpPr>
        <p:spPr/>
        <p:txBody>
          <a:bodyPr/>
          <a:lstStyle/>
          <a:p>
            <a:r>
              <a:rPr lang="en-US"/>
              <a:t>Twitter Own Tweets Table | Conny Braams - 6 of 6</a:t>
            </a:r>
          </a:p>
        </p:txBody>
      </p:sp>
      <p:graphicFrame>
        <p:nvGraphicFramePr>
          <p:cNvPr id="5" name="Table Placeholder 4">
            <a:extLst>
              <a:ext uri="{FF2B5EF4-FFF2-40B4-BE49-F238E27FC236}">
                <a16:creationId xmlns:a16="http://schemas.microsoft.com/office/drawing/2014/main" id="{96BDC9FA-59E7-4F18-A2A7-E158DD40AC07}"/>
              </a:ext>
            </a:extLst>
          </p:cNvPr>
          <p:cNvGraphicFramePr>
            <a:graphicFrameLocks noGrp="1"/>
          </p:cNvGraphicFramePr>
          <p:nvPr>
            <p:ph type="tbl" sz="quarter" idx="13"/>
            <p:extLst>
              <p:ext uri="{D42A27DB-BD31-4B8C-83A1-F6EECF244321}">
                <p14:modId xmlns:p14="http://schemas.microsoft.com/office/powerpoint/2010/main" val="72181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11718084"/>
                    </a:ext>
                  </a:extLst>
                </a:gridCol>
                <a:gridCol w="1234441">
                  <a:extLst>
                    <a:ext uri="{9D8B030D-6E8A-4147-A177-3AD203B41FA5}">
                      <a16:colId xmlns:a16="http://schemas.microsoft.com/office/drawing/2014/main" val="2297978794"/>
                    </a:ext>
                  </a:extLst>
                </a:gridCol>
                <a:gridCol w="411480">
                  <a:extLst>
                    <a:ext uri="{9D8B030D-6E8A-4147-A177-3AD203B41FA5}">
                      <a16:colId xmlns:a16="http://schemas.microsoft.com/office/drawing/2014/main" val="1807125522"/>
                    </a:ext>
                  </a:extLst>
                </a:gridCol>
                <a:gridCol w="411480">
                  <a:extLst>
                    <a:ext uri="{9D8B030D-6E8A-4147-A177-3AD203B41FA5}">
                      <a16:colId xmlns:a16="http://schemas.microsoft.com/office/drawing/2014/main" val="1950408945"/>
                    </a:ext>
                  </a:extLst>
                </a:gridCol>
                <a:gridCol w="411480">
                  <a:extLst>
                    <a:ext uri="{9D8B030D-6E8A-4147-A177-3AD203B41FA5}">
                      <a16:colId xmlns:a16="http://schemas.microsoft.com/office/drawing/2014/main" val="1637431564"/>
                    </a:ext>
                  </a:extLst>
                </a:gridCol>
                <a:gridCol w="411480">
                  <a:extLst>
                    <a:ext uri="{9D8B030D-6E8A-4147-A177-3AD203B41FA5}">
                      <a16:colId xmlns:a16="http://schemas.microsoft.com/office/drawing/2014/main" val="3002342535"/>
                    </a:ext>
                  </a:extLst>
                </a:gridCol>
                <a:gridCol w="411480">
                  <a:extLst>
                    <a:ext uri="{9D8B030D-6E8A-4147-A177-3AD203B41FA5}">
                      <a16:colId xmlns:a16="http://schemas.microsoft.com/office/drawing/2014/main" val="1544587118"/>
                    </a:ext>
                  </a:extLst>
                </a:gridCol>
                <a:gridCol w="411480">
                  <a:extLst>
                    <a:ext uri="{9D8B030D-6E8A-4147-A177-3AD203B41FA5}">
                      <a16:colId xmlns:a16="http://schemas.microsoft.com/office/drawing/2014/main" val="1431744843"/>
                    </a:ext>
                  </a:extLst>
                </a:gridCol>
                <a:gridCol w="411480">
                  <a:extLst>
                    <a:ext uri="{9D8B030D-6E8A-4147-A177-3AD203B41FA5}">
                      <a16:colId xmlns:a16="http://schemas.microsoft.com/office/drawing/2014/main" val="793358047"/>
                    </a:ext>
                  </a:extLst>
                </a:gridCol>
                <a:gridCol w="576072">
                  <a:extLst>
                    <a:ext uri="{9D8B030D-6E8A-4147-A177-3AD203B41FA5}">
                      <a16:colId xmlns:a16="http://schemas.microsoft.com/office/drawing/2014/main" val="3171482746"/>
                    </a:ext>
                  </a:extLst>
                </a:gridCol>
                <a:gridCol w="411480">
                  <a:extLst>
                    <a:ext uri="{9D8B030D-6E8A-4147-A177-3AD203B41FA5}">
                      <a16:colId xmlns:a16="http://schemas.microsoft.com/office/drawing/2014/main" val="2700530722"/>
                    </a:ext>
                  </a:extLst>
                </a:gridCol>
                <a:gridCol w="411480">
                  <a:extLst>
                    <a:ext uri="{9D8B030D-6E8A-4147-A177-3AD203B41FA5}">
                      <a16:colId xmlns:a16="http://schemas.microsoft.com/office/drawing/2014/main" val="3493253574"/>
                    </a:ext>
                  </a:extLst>
                </a:gridCol>
                <a:gridCol w="411480">
                  <a:extLst>
                    <a:ext uri="{9D8B030D-6E8A-4147-A177-3AD203B41FA5}">
                      <a16:colId xmlns:a16="http://schemas.microsoft.com/office/drawing/2014/main" val="4232661362"/>
                    </a:ext>
                  </a:extLst>
                </a:gridCol>
                <a:gridCol w="411480">
                  <a:extLst>
                    <a:ext uri="{9D8B030D-6E8A-4147-A177-3AD203B41FA5}">
                      <a16:colId xmlns:a16="http://schemas.microsoft.com/office/drawing/2014/main" val="4034299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14736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@ConnyBraams - 2021-06-18 09:56:16</a:t>
                      </a:r>
                      <a:r>
                        <a:rPr kumimoji="0" lang="en-US" sz="1000" b="0" i="0" u="none" strike="noStrike" kern="1200" cap="none" spc="0" normalizeH="0" baseline="0" noProof="0">
                          <a:ln>
                            <a:noFill/>
                          </a:ln>
                          <a:solidFill>
                            <a:prstClr val="black"/>
                          </a:solidFill>
                          <a:effectLst/>
                          <a:uLnTx/>
                          <a:uFillTx/>
                          <a:latin typeface="+mn-lt"/>
                          <a:ea typeface="+mn-ea"/>
                          <a:cs typeface="+mn-cs"/>
                        </a:rPr>
                        <a:t>
 Do the ads you see represent you? 
If no, you’re not alone. Less than one in five believe ads are representative of wider society.
I'm proud that Unilever is committed to making all of our marketing inclusive. #Act2Unstereotype
Find out more here: bit.ly/3wFrG1f pic.twitter.com/UGRm8Eh6b7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10:14:12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4.1237 %</a:t>
                      </a:r>
                    </a:p>
                  </a:txBody>
                  <a:tcPr/>
                </a:tc>
                <a:extLst>
                  <a:ext uri="{0D108BD9-81ED-4DB2-BD59-A6C34878D82A}">
                    <a16:rowId xmlns:a16="http://schemas.microsoft.com/office/drawing/2014/main" val="2278909697"/>
                  </a:ext>
                </a:extLst>
              </a:tr>
            </a:tbl>
          </a:graphicData>
        </a:graphic>
      </p:graphicFrame>
      <p:sp>
        <p:nvSpPr>
          <p:cNvPr id="4" name="Text Placeholder 3">
            <a:extLst>
              <a:ext uri="{FF2B5EF4-FFF2-40B4-BE49-F238E27FC236}">
                <a16:creationId xmlns:a16="http://schemas.microsoft.com/office/drawing/2014/main" id="{ACA42BC6-0C3A-45C9-8737-287AE4E32107}"/>
              </a:ext>
            </a:extLst>
          </p:cNvPr>
          <p:cNvSpPr>
            <a:spLocks noGrp="1"/>
          </p:cNvSpPr>
          <p:nvPr>
            <p:ph type="body" sz="quarter" idx="14"/>
          </p:nvPr>
        </p:nvSpPr>
        <p:spPr/>
        <p:txBody>
          <a:bodyPr/>
          <a:lstStyle/>
          <a:p>
            <a:r>
              <a:rPr lang="en-US"/>
              <a:t>06/18/2021 - 06/25/2021</a:t>
            </a:r>
          </a:p>
        </p:txBody>
      </p:sp>
    </p:spTree>
    <p:extLst>
      <p:ext uri="{BB962C8B-B14F-4D97-AF65-F5344CB8AC3E}">
        <p14:creationId xmlns:p14="http://schemas.microsoft.com/office/powerpoint/2010/main" val="15347894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332</Words>
  <Application>Microsoft Office PowerPoint</Application>
  <PresentationFormat>On-screen Show (4:3)</PresentationFormat>
  <Paragraphs>174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Twitter Own Tweets Table | Conny Braams - 1 of 6</vt:lpstr>
      <vt:lpstr>Twitter Own Tweets Table | Conny Braams - 2 of 6</vt:lpstr>
      <vt:lpstr>Twitter Own Tweets Table | Conny Braams - 3 of 6</vt:lpstr>
      <vt:lpstr>Twitter Own Tweets Table | Conny Braams - 4 of 6</vt:lpstr>
      <vt:lpstr>Twitter Own Tweets Table | Conny Braams - 5 of 6</vt:lpstr>
      <vt:lpstr>Twitter Own Tweets Table | Conny Braams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Conny Braams - 1 of 6</dc:title>
  <dc:creator>Frederik Peiniger</dc:creator>
  <cp:lastModifiedBy>Frederik Peiniger</cp:lastModifiedBy>
  <cp:revision>1</cp:revision>
  <dcterms:created xsi:type="dcterms:W3CDTF">2021-06-25T09:49:04Z</dcterms:created>
  <dcterms:modified xsi:type="dcterms:W3CDTF">2021-06-25T09:49:45Z</dcterms:modified>
</cp:coreProperties>
</file>