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Viettel Telecom</c:v>
                </c:pt>
                <c:pt idx="1">
                  <c:v>VNPT - VinaPhone VNPT</c:v>
                </c:pt>
                <c:pt idx="2">
                  <c:v>MobiFone Mobifone</c:v>
                </c:pt>
              </c:strCache>
            </c:strRef>
          </c:cat>
          <c:val>
            <c:numRef>
              <c:f>Sheet1!$B$2:$B$4</c:f>
              <c:numCache>
                <c:formatCode>General</c:formatCode>
                <c:ptCount val="3"/>
                <c:pt idx="0">
                  <c:v>102884</c:v>
                </c:pt>
                <c:pt idx="1">
                  <c:v>65637</c:v>
                </c:pt>
                <c:pt idx="2">
                  <c:v>6916</c:v>
                </c:pt>
              </c:numCache>
            </c:numRef>
          </c:val>
          <c:extLst>
            <c:ext xmlns:c16="http://schemas.microsoft.com/office/drawing/2014/chart" uri="{C3380CC4-5D6E-409C-BE32-E72D297353CC}">
              <c16:uniqueId val="{00000000-8313-4B7A-9554-AFAA0792AF65}"/>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Viettel Telecom</c:v>
                </c:pt>
                <c:pt idx="1">
                  <c:v>VNPT - VinaPhone VNPT</c:v>
                </c:pt>
                <c:pt idx="2">
                  <c:v>MobiFone Mobifone</c:v>
                </c:pt>
              </c:strCache>
            </c:strRef>
          </c:cat>
          <c:val>
            <c:numRef>
              <c:f>Sheet1!$C$2:$C$4</c:f>
              <c:numCache>
                <c:formatCode>General</c:formatCode>
                <c:ptCount val="3"/>
                <c:pt idx="0">
                  <c:v>1194</c:v>
                </c:pt>
                <c:pt idx="1">
                  <c:v>1476</c:v>
                </c:pt>
                <c:pt idx="2">
                  <c:v>525</c:v>
                </c:pt>
              </c:numCache>
            </c:numRef>
          </c:val>
          <c:extLst>
            <c:ext xmlns:c16="http://schemas.microsoft.com/office/drawing/2014/chart" uri="{C3380CC4-5D6E-409C-BE32-E72D297353CC}">
              <c16:uniqueId val="{00000001-8313-4B7A-9554-AFAA0792AF65}"/>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Viettel Telecom</c:v>
                </c:pt>
                <c:pt idx="1">
                  <c:v>VNPT - VinaPhone VNPT</c:v>
                </c:pt>
                <c:pt idx="2">
                  <c:v>MobiFone Mobifone</c:v>
                </c:pt>
              </c:strCache>
            </c:strRef>
          </c:cat>
          <c:val>
            <c:numRef>
              <c:f>Sheet1!$D$2:$D$4</c:f>
              <c:numCache>
                <c:formatCode>General</c:formatCode>
                <c:ptCount val="3"/>
                <c:pt idx="0">
                  <c:v>463</c:v>
                </c:pt>
                <c:pt idx="1">
                  <c:v>192</c:v>
                </c:pt>
                <c:pt idx="2">
                  <c:v>191</c:v>
                </c:pt>
              </c:numCache>
            </c:numRef>
          </c:val>
          <c:extLst>
            <c:ext xmlns:c16="http://schemas.microsoft.com/office/drawing/2014/chart" uri="{C3380CC4-5D6E-409C-BE32-E72D297353CC}">
              <c16:uniqueId val="{00000002-8313-4B7A-9554-AFAA0792AF65}"/>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Viettel Telecom</c:v>
                </c:pt>
                <c:pt idx="1">
                  <c:v>VNPT - VinaPhone VNPT</c:v>
                </c:pt>
                <c:pt idx="2">
                  <c:v>MobiFone Mobifone</c:v>
                </c:pt>
              </c:strCache>
            </c:strRef>
          </c:cat>
          <c:val>
            <c:numRef>
              <c:f>Sheet1!$E$2:$E$4</c:f>
              <c:numCache>
                <c:formatCode>General</c:formatCode>
                <c:ptCount val="3"/>
                <c:pt idx="0">
                  <c:v>115</c:v>
                </c:pt>
                <c:pt idx="1">
                  <c:v>49</c:v>
                </c:pt>
                <c:pt idx="2">
                  <c:v>20</c:v>
                </c:pt>
              </c:numCache>
            </c:numRef>
          </c:val>
          <c:extLst>
            <c:ext xmlns:c16="http://schemas.microsoft.com/office/drawing/2014/chart" uri="{C3380CC4-5D6E-409C-BE32-E72D297353CC}">
              <c16:uniqueId val="{00000003-8313-4B7A-9554-AFAA0792AF65}"/>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Viettel Telecom</c:v>
                </c:pt>
                <c:pt idx="1">
                  <c:v>VNPT - VinaPhone VNPT</c:v>
                </c:pt>
                <c:pt idx="2">
                  <c:v>MobiFone Mobifone</c:v>
                </c:pt>
              </c:strCache>
            </c:strRef>
          </c:cat>
          <c:val>
            <c:numRef>
              <c:f>Sheet1!$F$2:$F$4</c:f>
              <c:numCache>
                <c:formatCode>General</c:formatCode>
                <c:ptCount val="3"/>
                <c:pt idx="0">
                  <c:v>114</c:v>
                </c:pt>
                <c:pt idx="1">
                  <c:v>50</c:v>
                </c:pt>
                <c:pt idx="2">
                  <c:v>1</c:v>
                </c:pt>
              </c:numCache>
            </c:numRef>
          </c:val>
          <c:extLst>
            <c:ext xmlns:c16="http://schemas.microsoft.com/office/drawing/2014/chart" uri="{C3380CC4-5D6E-409C-BE32-E72D297353CC}">
              <c16:uniqueId val="{00000004-8313-4B7A-9554-AFAA0792AF65}"/>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Viettel Telecom</c:v>
                </c:pt>
                <c:pt idx="1">
                  <c:v>VNPT - VinaPhone VNPT</c:v>
                </c:pt>
                <c:pt idx="2">
                  <c:v>MobiFone Mobifone</c:v>
                </c:pt>
              </c:strCache>
            </c:strRef>
          </c:cat>
          <c:val>
            <c:numRef>
              <c:f>Sheet1!$G$2:$G$4</c:f>
              <c:numCache>
                <c:formatCode>General</c:formatCode>
                <c:ptCount val="3"/>
                <c:pt idx="0">
                  <c:v>35</c:v>
                </c:pt>
                <c:pt idx="1">
                  <c:v>44</c:v>
                </c:pt>
                <c:pt idx="2">
                  <c:v>131</c:v>
                </c:pt>
              </c:numCache>
            </c:numRef>
          </c:val>
          <c:extLst>
            <c:ext xmlns:c16="http://schemas.microsoft.com/office/drawing/2014/chart" uri="{C3380CC4-5D6E-409C-BE32-E72D297353CC}">
              <c16:uniqueId val="{00000005-8313-4B7A-9554-AFAA0792AF6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Viettel Telecom</c:v>
                </c:pt>
                <c:pt idx="1">
                  <c:v>VNPT - VinaPhone VNPT</c:v>
                </c:pt>
                <c:pt idx="2">
                  <c:v>MobiFone Mobifone</c:v>
                </c:pt>
              </c:strCache>
            </c:strRef>
          </c:cat>
          <c:val>
            <c:numRef>
              <c:f>Sheet1!$H$2:$H$4</c:f>
              <c:numCache>
                <c:formatCode>General</c:formatCode>
                <c:ptCount val="3"/>
                <c:pt idx="0">
                  <c:v>6658</c:v>
                </c:pt>
                <c:pt idx="1">
                  <c:v>5984</c:v>
                </c:pt>
                <c:pt idx="2">
                  <c:v>1240</c:v>
                </c:pt>
              </c:numCache>
            </c:numRef>
          </c:val>
          <c:extLst>
            <c:ext xmlns:c16="http://schemas.microsoft.com/office/drawing/2014/chart" uri="{C3380CC4-5D6E-409C-BE32-E72D297353CC}">
              <c16:uniqueId val="{00000006-8313-4B7A-9554-AFAA0792AF6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Viettel Telecom</c:v>
                </c:pt>
                <c:pt idx="1">
                  <c:v>VNPT - VinaPhone VNPT</c:v>
                </c:pt>
                <c:pt idx="2">
                  <c:v>MobiFone Mobifone</c:v>
                </c:pt>
              </c:strCache>
            </c:strRef>
          </c:cat>
          <c:val>
            <c:numRef>
              <c:f>Sheet1!$I$2:$I$4</c:f>
              <c:numCache>
                <c:formatCode>General</c:formatCode>
                <c:ptCount val="3"/>
                <c:pt idx="0">
                  <c:v>904</c:v>
                </c:pt>
                <c:pt idx="1">
                  <c:v>2196</c:v>
                </c:pt>
                <c:pt idx="2">
                  <c:v>1752</c:v>
                </c:pt>
              </c:numCache>
            </c:numRef>
          </c:val>
          <c:extLst>
            <c:ext xmlns:c16="http://schemas.microsoft.com/office/drawing/2014/chart" uri="{C3380CC4-5D6E-409C-BE32-E72D297353CC}">
              <c16:uniqueId val="{00000007-8313-4B7A-9554-AFAA0792AF65}"/>
            </c:ext>
          </c:extLst>
        </c:ser>
        <c:dLbls>
          <c:showLegendKey val="0"/>
          <c:showVal val="0"/>
          <c:showCatName val="0"/>
          <c:showSerName val="0"/>
          <c:showPercent val="0"/>
          <c:showBubbleSize val="0"/>
        </c:dLbls>
        <c:gapWidth val="150"/>
        <c:overlap val="100"/>
        <c:axId val="319048696"/>
        <c:axId val="319052960"/>
      </c:barChart>
      <c:catAx>
        <c:axId val="31904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52960"/>
        <c:crosses val="autoZero"/>
        <c:auto val="1"/>
        <c:lblAlgn val="ctr"/>
        <c:lblOffset val="100"/>
        <c:noMultiLvlLbl val="0"/>
      </c:catAx>
      <c:valAx>
        <c:axId val="319052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4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Sheet1!$B$2:$B$33</c:f>
              <c:numCache>
                <c:formatCode>General</c:formatCode>
                <c:ptCount val="32"/>
                <c:pt idx="0">
                  <c:v>0</c:v>
                </c:pt>
                <c:pt idx="1">
                  <c:v>0</c:v>
                </c:pt>
                <c:pt idx="2">
                  <c:v>2</c:v>
                </c:pt>
                <c:pt idx="3">
                  <c:v>1</c:v>
                </c:pt>
                <c:pt idx="4">
                  <c:v>1</c:v>
                </c:pt>
                <c:pt idx="5">
                  <c:v>2</c:v>
                </c:pt>
                <c:pt idx="6">
                  <c:v>0</c:v>
                </c:pt>
                <c:pt idx="7">
                  <c:v>0</c:v>
                </c:pt>
                <c:pt idx="8">
                  <c:v>0</c:v>
                </c:pt>
                <c:pt idx="9">
                  <c:v>1</c:v>
                </c:pt>
                <c:pt idx="10">
                  <c:v>2</c:v>
                </c:pt>
                <c:pt idx="11">
                  <c:v>2</c:v>
                </c:pt>
                <c:pt idx="12">
                  <c:v>2</c:v>
                </c:pt>
                <c:pt idx="13">
                  <c:v>1</c:v>
                </c:pt>
                <c:pt idx="14">
                  <c:v>0</c:v>
                </c:pt>
                <c:pt idx="15">
                  <c:v>1</c:v>
                </c:pt>
                <c:pt idx="16">
                  <c:v>3</c:v>
                </c:pt>
                <c:pt idx="17">
                  <c:v>1</c:v>
                </c:pt>
                <c:pt idx="18">
                  <c:v>2</c:v>
                </c:pt>
                <c:pt idx="19">
                  <c:v>2</c:v>
                </c:pt>
                <c:pt idx="20">
                  <c:v>0</c:v>
                </c:pt>
                <c:pt idx="21">
                  <c:v>0</c:v>
                </c:pt>
                <c:pt idx="22">
                  <c:v>1</c:v>
                </c:pt>
                <c:pt idx="23">
                  <c:v>2</c:v>
                </c:pt>
                <c:pt idx="24">
                  <c:v>1</c:v>
                </c:pt>
                <c:pt idx="25">
                  <c:v>2</c:v>
                </c:pt>
                <c:pt idx="26">
                  <c:v>1</c:v>
                </c:pt>
                <c:pt idx="27">
                  <c:v>0</c:v>
                </c:pt>
                <c:pt idx="28">
                  <c:v>0</c:v>
                </c:pt>
                <c:pt idx="29">
                  <c:v>3</c:v>
                </c:pt>
                <c:pt idx="30">
                  <c:v>0</c:v>
                </c:pt>
                <c:pt idx="31">
                  <c:v>1</c:v>
                </c:pt>
              </c:numCache>
            </c:numRef>
          </c:val>
          <c:smooth val="0"/>
          <c:extLst>
            <c:ext xmlns:c16="http://schemas.microsoft.com/office/drawing/2014/chart" uri="{C3380CC4-5D6E-409C-BE32-E72D297353CC}">
              <c16:uniqueId val="{00000000-1483-412D-8214-3C520CE9D6B3}"/>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Sheet1!$C$2:$C$33</c:f>
              <c:numCache>
                <c:formatCode>General</c:formatCode>
                <c:ptCount val="32"/>
                <c:pt idx="0">
                  <c:v>0</c:v>
                </c:pt>
                <c:pt idx="1">
                  <c:v>4</c:v>
                </c:pt>
                <c:pt idx="2">
                  <c:v>2</c:v>
                </c:pt>
                <c:pt idx="3">
                  <c:v>2</c:v>
                </c:pt>
                <c:pt idx="4">
                  <c:v>3</c:v>
                </c:pt>
                <c:pt idx="5">
                  <c:v>4</c:v>
                </c:pt>
                <c:pt idx="6">
                  <c:v>0</c:v>
                </c:pt>
                <c:pt idx="7">
                  <c:v>1</c:v>
                </c:pt>
                <c:pt idx="8">
                  <c:v>1</c:v>
                </c:pt>
                <c:pt idx="9">
                  <c:v>2</c:v>
                </c:pt>
                <c:pt idx="10">
                  <c:v>2</c:v>
                </c:pt>
                <c:pt idx="11">
                  <c:v>3</c:v>
                </c:pt>
                <c:pt idx="12">
                  <c:v>3</c:v>
                </c:pt>
                <c:pt idx="13">
                  <c:v>0</c:v>
                </c:pt>
                <c:pt idx="14">
                  <c:v>1</c:v>
                </c:pt>
                <c:pt idx="15">
                  <c:v>2</c:v>
                </c:pt>
                <c:pt idx="16">
                  <c:v>2</c:v>
                </c:pt>
                <c:pt idx="17">
                  <c:v>4</c:v>
                </c:pt>
                <c:pt idx="18">
                  <c:v>2</c:v>
                </c:pt>
                <c:pt idx="19">
                  <c:v>1</c:v>
                </c:pt>
                <c:pt idx="20">
                  <c:v>1</c:v>
                </c:pt>
                <c:pt idx="21">
                  <c:v>1</c:v>
                </c:pt>
                <c:pt idx="22">
                  <c:v>3</c:v>
                </c:pt>
                <c:pt idx="23">
                  <c:v>1</c:v>
                </c:pt>
                <c:pt idx="24">
                  <c:v>1</c:v>
                </c:pt>
                <c:pt idx="25">
                  <c:v>4</c:v>
                </c:pt>
                <c:pt idx="26">
                  <c:v>2</c:v>
                </c:pt>
                <c:pt idx="27">
                  <c:v>0</c:v>
                </c:pt>
                <c:pt idx="28">
                  <c:v>1</c:v>
                </c:pt>
                <c:pt idx="29">
                  <c:v>1</c:v>
                </c:pt>
                <c:pt idx="30">
                  <c:v>4</c:v>
                </c:pt>
                <c:pt idx="31">
                  <c:v>4</c:v>
                </c:pt>
              </c:numCache>
            </c:numRef>
          </c:val>
          <c:smooth val="0"/>
          <c:extLst>
            <c:ext xmlns:c16="http://schemas.microsoft.com/office/drawing/2014/chart" uri="{C3380CC4-5D6E-409C-BE32-E72D297353CC}">
              <c16:uniqueId val="{00000001-1483-412D-8214-3C520CE9D6B3}"/>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Sheet1!$D$2:$D$33</c:f>
              <c:numCache>
                <c:formatCode>General</c:formatCode>
                <c:ptCount val="32"/>
                <c:pt idx="0">
                  <c:v>0</c:v>
                </c:pt>
                <c:pt idx="1">
                  <c:v>1</c:v>
                </c:pt>
                <c:pt idx="2">
                  <c:v>0</c:v>
                </c:pt>
                <c:pt idx="3">
                  <c:v>1</c:v>
                </c:pt>
                <c:pt idx="4">
                  <c:v>1</c:v>
                </c:pt>
                <c:pt idx="5">
                  <c:v>1</c:v>
                </c:pt>
                <c:pt idx="6">
                  <c:v>0</c:v>
                </c:pt>
                <c:pt idx="7">
                  <c:v>1</c:v>
                </c:pt>
                <c:pt idx="8">
                  <c:v>0</c:v>
                </c:pt>
                <c:pt idx="9">
                  <c:v>1</c:v>
                </c:pt>
                <c:pt idx="10">
                  <c:v>1</c:v>
                </c:pt>
                <c:pt idx="11">
                  <c:v>1</c:v>
                </c:pt>
                <c:pt idx="12">
                  <c:v>1</c:v>
                </c:pt>
                <c:pt idx="13">
                  <c:v>0</c:v>
                </c:pt>
                <c:pt idx="14">
                  <c:v>0</c:v>
                </c:pt>
                <c:pt idx="15">
                  <c:v>0</c:v>
                </c:pt>
                <c:pt idx="16">
                  <c:v>1</c:v>
                </c:pt>
                <c:pt idx="17">
                  <c:v>2</c:v>
                </c:pt>
                <c:pt idx="18">
                  <c:v>0</c:v>
                </c:pt>
                <c:pt idx="19">
                  <c:v>1</c:v>
                </c:pt>
                <c:pt idx="20">
                  <c:v>1</c:v>
                </c:pt>
                <c:pt idx="21">
                  <c:v>0</c:v>
                </c:pt>
                <c:pt idx="22">
                  <c:v>1</c:v>
                </c:pt>
                <c:pt idx="23">
                  <c:v>1</c:v>
                </c:pt>
                <c:pt idx="24">
                  <c:v>1</c:v>
                </c:pt>
                <c:pt idx="25">
                  <c:v>0</c:v>
                </c:pt>
                <c:pt idx="26">
                  <c:v>1</c:v>
                </c:pt>
                <c:pt idx="27">
                  <c:v>0</c:v>
                </c:pt>
                <c:pt idx="28">
                  <c:v>1</c:v>
                </c:pt>
                <c:pt idx="29">
                  <c:v>0</c:v>
                </c:pt>
                <c:pt idx="30">
                  <c:v>1</c:v>
                </c:pt>
                <c:pt idx="31">
                  <c:v>1</c:v>
                </c:pt>
              </c:numCache>
            </c:numRef>
          </c:val>
          <c:smooth val="0"/>
          <c:extLst>
            <c:ext xmlns:c16="http://schemas.microsoft.com/office/drawing/2014/chart" uri="{C3380CC4-5D6E-409C-BE32-E72D297353CC}">
              <c16:uniqueId val="{00000002-1483-412D-8214-3C520CE9D6B3}"/>
            </c:ext>
          </c:extLst>
        </c:ser>
        <c:dLbls>
          <c:showLegendKey val="0"/>
          <c:showVal val="0"/>
          <c:showCatName val="0"/>
          <c:showSerName val="0"/>
          <c:showPercent val="0"/>
          <c:showBubbleSize val="0"/>
        </c:dLbls>
        <c:smooth val="0"/>
        <c:axId val="277522432"/>
        <c:axId val="277521120"/>
      </c:lineChart>
      <c:dateAx>
        <c:axId val="27752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21120"/>
        <c:crosses val="autoZero"/>
        <c:auto val="1"/>
        <c:lblOffset val="100"/>
        <c:baseTimeUnit val="days"/>
      </c:dateAx>
      <c:valAx>
        <c:axId val="27752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2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54.838700000000003</c:v>
                </c:pt>
                <c:pt idx="2">
                  <c:v>100</c:v>
                </c:pt>
                <c:pt idx="3">
                  <c:v>100</c:v>
                </c:pt>
                <c:pt idx="4">
                  <c:v>0</c:v>
                </c:pt>
                <c:pt idx="5">
                  <c:v>0</c:v>
                </c:pt>
              </c:numCache>
            </c:numRef>
          </c:val>
          <c:extLst>
            <c:ext xmlns:c16="http://schemas.microsoft.com/office/drawing/2014/chart" uri="{C3380CC4-5D6E-409C-BE32-E72D297353CC}">
              <c16:uniqueId val="{00000000-7BEB-40D2-ADF8-8B6686FA9071}"/>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c:v>
                </c:pt>
                <c:pt idx="1">
                  <c:v>100</c:v>
                </c:pt>
                <c:pt idx="2">
                  <c:v>67.304500000000004</c:v>
                </c:pt>
                <c:pt idx="3">
                  <c:v>0</c:v>
                </c:pt>
                <c:pt idx="4">
                  <c:v>0</c:v>
                </c:pt>
                <c:pt idx="5">
                  <c:v>0</c:v>
                </c:pt>
              </c:numCache>
            </c:numRef>
          </c:val>
          <c:extLst>
            <c:ext xmlns:c16="http://schemas.microsoft.com/office/drawing/2014/chart" uri="{C3380CC4-5D6E-409C-BE32-E72D297353CC}">
              <c16:uniqueId val="{00000001-7BEB-40D2-ADF8-8B6686FA9071}"/>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c:v>
                </c:pt>
                <c:pt idx="1">
                  <c:v>33.871000000000002</c:v>
                </c:pt>
                <c:pt idx="2">
                  <c:v>9.59</c:v>
                </c:pt>
                <c:pt idx="3">
                  <c:v>0</c:v>
                </c:pt>
                <c:pt idx="4">
                  <c:v>0</c:v>
                </c:pt>
                <c:pt idx="5">
                  <c:v>0</c:v>
                </c:pt>
              </c:numCache>
            </c:numRef>
          </c:val>
          <c:extLst>
            <c:ext xmlns:c16="http://schemas.microsoft.com/office/drawing/2014/chart" uri="{C3380CC4-5D6E-409C-BE32-E72D297353CC}">
              <c16:uniqueId val="{00000002-7BEB-40D2-ADF8-8B6686FA9071}"/>
            </c:ext>
          </c:extLst>
        </c:ser>
        <c:dLbls>
          <c:showLegendKey val="0"/>
          <c:showVal val="0"/>
          <c:showCatName val="0"/>
          <c:showSerName val="0"/>
          <c:showPercent val="0"/>
          <c:showBubbleSize val="0"/>
        </c:dLbls>
        <c:axId val="321369368"/>
        <c:axId val="321369696"/>
      </c:radarChart>
      <c:catAx>
        <c:axId val="32136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69696"/>
        <c:crosses val="autoZero"/>
        <c:auto val="1"/>
        <c:lblAlgn val="ctr"/>
        <c:lblOffset val="100"/>
        <c:noMultiLvlLbl val="0"/>
      </c:catAx>
      <c:valAx>
        <c:axId val="32136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6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Viettel Telecom</c:v>
                </c:pt>
                <c:pt idx="1">
                  <c:v>VNPT - VinaPhone VNPT</c:v>
                </c:pt>
                <c:pt idx="2">
                  <c:v>MobiFone Mobifone</c:v>
                </c:pt>
              </c:strCache>
            </c:strRef>
          </c:cat>
          <c:val>
            <c:numRef>
              <c:f>Sheet1!$B$2:$B$4</c:f>
              <c:numCache>
                <c:formatCode>General</c:formatCode>
                <c:ptCount val="3"/>
                <c:pt idx="0">
                  <c:v>6</c:v>
                </c:pt>
                <c:pt idx="1">
                  <c:v>1</c:v>
                </c:pt>
                <c:pt idx="2">
                  <c:v>4</c:v>
                </c:pt>
              </c:numCache>
            </c:numRef>
          </c:val>
          <c:extLst>
            <c:ext xmlns:c16="http://schemas.microsoft.com/office/drawing/2014/chart" uri="{C3380CC4-5D6E-409C-BE32-E72D297353CC}">
              <c16:uniqueId val="{00000000-F6C6-45A3-9DE8-9AADE39EEC34}"/>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Viettel Telecom</c:v>
                </c:pt>
                <c:pt idx="1">
                  <c:v>VNPT - VinaPhone VNPT</c:v>
                </c:pt>
                <c:pt idx="2">
                  <c:v>MobiFone Mobifone</c:v>
                </c:pt>
              </c:strCache>
            </c:strRef>
          </c:cat>
          <c:val>
            <c:numRef>
              <c:f>Sheet1!$C$2:$C$4</c:f>
              <c:numCache>
                <c:formatCode>General</c:formatCode>
                <c:ptCount val="3"/>
                <c:pt idx="0">
                  <c:v>2</c:v>
                </c:pt>
                <c:pt idx="1">
                  <c:v>5</c:v>
                </c:pt>
                <c:pt idx="2">
                  <c:v>0</c:v>
                </c:pt>
              </c:numCache>
            </c:numRef>
          </c:val>
          <c:extLst>
            <c:ext xmlns:c16="http://schemas.microsoft.com/office/drawing/2014/chart" uri="{C3380CC4-5D6E-409C-BE32-E72D297353CC}">
              <c16:uniqueId val="{00000001-F6C6-45A3-9DE8-9AADE39EEC34}"/>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Viettel Telecom</c:v>
                </c:pt>
                <c:pt idx="1">
                  <c:v>VNPT - VinaPhone VNPT</c:v>
                </c:pt>
                <c:pt idx="2">
                  <c:v>MobiFone Mobifone</c:v>
                </c:pt>
              </c:strCache>
            </c:strRef>
          </c:cat>
          <c:val>
            <c:numRef>
              <c:f>Sheet1!$D$2:$D$4</c:f>
              <c:numCache>
                <c:formatCode>General</c:formatCode>
                <c:ptCount val="3"/>
                <c:pt idx="0">
                  <c:v>24</c:v>
                </c:pt>
                <c:pt idx="1">
                  <c:v>37</c:v>
                </c:pt>
                <c:pt idx="2">
                  <c:v>16</c:v>
                </c:pt>
              </c:numCache>
            </c:numRef>
          </c:val>
          <c:extLst>
            <c:ext xmlns:c16="http://schemas.microsoft.com/office/drawing/2014/chart" uri="{C3380CC4-5D6E-409C-BE32-E72D297353CC}">
              <c16:uniqueId val="{00000002-F6C6-45A3-9DE8-9AADE39EEC34}"/>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Viettel Telecom</c:v>
                </c:pt>
                <c:pt idx="1">
                  <c:v>VNPT - VinaPhone VNPT</c:v>
                </c:pt>
                <c:pt idx="2">
                  <c:v>MobiFone Mobifone</c:v>
                </c:pt>
              </c:strCache>
            </c:strRef>
          </c:cat>
          <c:val>
            <c:numRef>
              <c:f>Sheet1!$E$2:$E$4</c:f>
              <c:numCache>
                <c:formatCode>General</c:formatCode>
                <c:ptCount val="3"/>
                <c:pt idx="0">
                  <c:v>2</c:v>
                </c:pt>
                <c:pt idx="1">
                  <c:v>18</c:v>
                </c:pt>
                <c:pt idx="2">
                  <c:v>1</c:v>
                </c:pt>
              </c:numCache>
            </c:numRef>
          </c:val>
          <c:extLst>
            <c:ext xmlns:c16="http://schemas.microsoft.com/office/drawing/2014/chart" uri="{C3380CC4-5D6E-409C-BE32-E72D297353CC}">
              <c16:uniqueId val="{00000003-F6C6-45A3-9DE8-9AADE39EEC34}"/>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Viettel Telecom</c:v>
                </c:pt>
                <c:pt idx="1">
                  <c:v>VNPT - VinaPhone VNPT</c:v>
                </c:pt>
                <c:pt idx="2">
                  <c:v>MobiFone Mobifone</c:v>
                </c:pt>
              </c:strCache>
            </c:strRef>
          </c:cat>
          <c:val>
            <c:numRef>
              <c:f>Sheet1!$F$2:$F$4</c:f>
              <c:numCache>
                <c:formatCode>General</c:formatCode>
                <c:ptCount val="3"/>
                <c:pt idx="0">
                  <c:v>0</c:v>
                </c:pt>
                <c:pt idx="1">
                  <c:v>1</c:v>
                </c:pt>
                <c:pt idx="2">
                  <c:v>0</c:v>
                </c:pt>
              </c:numCache>
            </c:numRef>
          </c:val>
          <c:extLst>
            <c:ext xmlns:c16="http://schemas.microsoft.com/office/drawing/2014/chart" uri="{C3380CC4-5D6E-409C-BE32-E72D297353CC}">
              <c16:uniqueId val="{00000004-F6C6-45A3-9DE8-9AADE39EEC34}"/>
            </c:ext>
          </c:extLst>
        </c:ser>
        <c:dLbls>
          <c:showLegendKey val="0"/>
          <c:showVal val="0"/>
          <c:showCatName val="0"/>
          <c:showSerName val="0"/>
          <c:showPercent val="0"/>
          <c:showBubbleSize val="0"/>
        </c:dLbls>
        <c:gapWidth val="150"/>
        <c:overlap val="100"/>
        <c:axId val="278044728"/>
        <c:axId val="278045384"/>
      </c:barChart>
      <c:catAx>
        <c:axId val="27804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45384"/>
        <c:crosses val="autoZero"/>
        <c:auto val="1"/>
        <c:lblAlgn val="ctr"/>
        <c:lblOffset val="100"/>
        <c:noMultiLvlLbl val="0"/>
      </c:catAx>
      <c:valAx>
        <c:axId val="278045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4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Sheet1!$B$2:$B$33</c:f>
              <c:numCache>
                <c:formatCode>General</c:formatCode>
                <c:ptCount val="32"/>
                <c:pt idx="0">
                  <c:v>0</c:v>
                </c:pt>
                <c:pt idx="1">
                  <c:v>0</c:v>
                </c:pt>
                <c:pt idx="2">
                  <c:v>82</c:v>
                </c:pt>
                <c:pt idx="3">
                  <c:v>1360</c:v>
                </c:pt>
                <c:pt idx="4">
                  <c:v>944</c:v>
                </c:pt>
                <c:pt idx="5">
                  <c:v>18382</c:v>
                </c:pt>
                <c:pt idx="6">
                  <c:v>0</c:v>
                </c:pt>
                <c:pt idx="7">
                  <c:v>0</c:v>
                </c:pt>
                <c:pt idx="8">
                  <c:v>0</c:v>
                </c:pt>
                <c:pt idx="9">
                  <c:v>2211</c:v>
                </c:pt>
                <c:pt idx="10">
                  <c:v>2907</c:v>
                </c:pt>
                <c:pt idx="11">
                  <c:v>5152</c:v>
                </c:pt>
                <c:pt idx="12">
                  <c:v>897</c:v>
                </c:pt>
                <c:pt idx="13">
                  <c:v>1317</c:v>
                </c:pt>
                <c:pt idx="14">
                  <c:v>0</c:v>
                </c:pt>
                <c:pt idx="15">
                  <c:v>466</c:v>
                </c:pt>
                <c:pt idx="16">
                  <c:v>764</c:v>
                </c:pt>
                <c:pt idx="17">
                  <c:v>1054</c:v>
                </c:pt>
                <c:pt idx="18">
                  <c:v>266</c:v>
                </c:pt>
                <c:pt idx="19">
                  <c:v>20704</c:v>
                </c:pt>
                <c:pt idx="20">
                  <c:v>0</c:v>
                </c:pt>
                <c:pt idx="21">
                  <c:v>0</c:v>
                </c:pt>
                <c:pt idx="22">
                  <c:v>78</c:v>
                </c:pt>
                <c:pt idx="23">
                  <c:v>287</c:v>
                </c:pt>
                <c:pt idx="24">
                  <c:v>1721</c:v>
                </c:pt>
                <c:pt idx="25">
                  <c:v>200</c:v>
                </c:pt>
                <c:pt idx="26">
                  <c:v>126</c:v>
                </c:pt>
                <c:pt idx="27">
                  <c:v>0</c:v>
                </c:pt>
                <c:pt idx="28">
                  <c:v>0</c:v>
                </c:pt>
                <c:pt idx="29">
                  <c:v>225</c:v>
                </c:pt>
                <c:pt idx="30">
                  <c:v>0</c:v>
                </c:pt>
                <c:pt idx="31">
                  <c:v>2362</c:v>
                </c:pt>
              </c:numCache>
            </c:numRef>
          </c:val>
          <c:smooth val="0"/>
          <c:extLst>
            <c:ext xmlns:c16="http://schemas.microsoft.com/office/drawing/2014/chart" uri="{C3380CC4-5D6E-409C-BE32-E72D297353CC}">
              <c16:uniqueId val="{00000000-D17B-411D-991F-C1B99A91D8A7}"/>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Sheet1!$C$2:$C$33</c:f>
              <c:numCache>
                <c:formatCode>General</c:formatCode>
                <c:ptCount val="32"/>
                <c:pt idx="0">
                  <c:v>0</c:v>
                </c:pt>
                <c:pt idx="1">
                  <c:v>144</c:v>
                </c:pt>
                <c:pt idx="2">
                  <c:v>3533</c:v>
                </c:pt>
                <c:pt idx="3">
                  <c:v>1693</c:v>
                </c:pt>
                <c:pt idx="4">
                  <c:v>1114</c:v>
                </c:pt>
                <c:pt idx="5">
                  <c:v>670</c:v>
                </c:pt>
                <c:pt idx="6">
                  <c:v>0</c:v>
                </c:pt>
                <c:pt idx="7">
                  <c:v>276</c:v>
                </c:pt>
                <c:pt idx="8">
                  <c:v>225</c:v>
                </c:pt>
                <c:pt idx="9">
                  <c:v>122</c:v>
                </c:pt>
                <c:pt idx="10">
                  <c:v>109</c:v>
                </c:pt>
                <c:pt idx="11">
                  <c:v>138</c:v>
                </c:pt>
                <c:pt idx="12">
                  <c:v>1049</c:v>
                </c:pt>
                <c:pt idx="13">
                  <c:v>0</c:v>
                </c:pt>
                <c:pt idx="14">
                  <c:v>138</c:v>
                </c:pt>
                <c:pt idx="15">
                  <c:v>206</c:v>
                </c:pt>
                <c:pt idx="16">
                  <c:v>81</c:v>
                </c:pt>
                <c:pt idx="17">
                  <c:v>1596</c:v>
                </c:pt>
                <c:pt idx="18">
                  <c:v>105</c:v>
                </c:pt>
                <c:pt idx="19">
                  <c:v>14112</c:v>
                </c:pt>
                <c:pt idx="20">
                  <c:v>247</c:v>
                </c:pt>
                <c:pt idx="21">
                  <c:v>187</c:v>
                </c:pt>
                <c:pt idx="22">
                  <c:v>144</c:v>
                </c:pt>
                <c:pt idx="23">
                  <c:v>82</c:v>
                </c:pt>
                <c:pt idx="24">
                  <c:v>120</c:v>
                </c:pt>
                <c:pt idx="25">
                  <c:v>2536</c:v>
                </c:pt>
                <c:pt idx="26">
                  <c:v>2097</c:v>
                </c:pt>
                <c:pt idx="27">
                  <c:v>0</c:v>
                </c:pt>
                <c:pt idx="28">
                  <c:v>131</c:v>
                </c:pt>
                <c:pt idx="29">
                  <c:v>66</c:v>
                </c:pt>
                <c:pt idx="30">
                  <c:v>2031</c:v>
                </c:pt>
                <c:pt idx="31">
                  <c:v>2223</c:v>
                </c:pt>
              </c:numCache>
            </c:numRef>
          </c:val>
          <c:smooth val="0"/>
          <c:extLst>
            <c:ext xmlns:c16="http://schemas.microsoft.com/office/drawing/2014/chart" uri="{C3380CC4-5D6E-409C-BE32-E72D297353CC}">
              <c16:uniqueId val="{00000001-D17B-411D-991F-C1B99A91D8A7}"/>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Sheet1!$D$2:$D$33</c:f>
              <c:numCache>
                <c:formatCode>General</c:formatCode>
                <c:ptCount val="32"/>
                <c:pt idx="0">
                  <c:v>0</c:v>
                </c:pt>
                <c:pt idx="1">
                  <c:v>1004</c:v>
                </c:pt>
                <c:pt idx="2">
                  <c:v>0</c:v>
                </c:pt>
                <c:pt idx="3">
                  <c:v>299</c:v>
                </c:pt>
                <c:pt idx="4">
                  <c:v>558</c:v>
                </c:pt>
                <c:pt idx="5">
                  <c:v>258</c:v>
                </c:pt>
                <c:pt idx="6">
                  <c:v>0</c:v>
                </c:pt>
                <c:pt idx="7">
                  <c:v>662</c:v>
                </c:pt>
                <c:pt idx="8">
                  <c:v>0</c:v>
                </c:pt>
                <c:pt idx="9">
                  <c:v>203</c:v>
                </c:pt>
                <c:pt idx="10">
                  <c:v>661</c:v>
                </c:pt>
                <c:pt idx="11">
                  <c:v>1200</c:v>
                </c:pt>
                <c:pt idx="12">
                  <c:v>285</c:v>
                </c:pt>
                <c:pt idx="13">
                  <c:v>0</c:v>
                </c:pt>
                <c:pt idx="14">
                  <c:v>0</c:v>
                </c:pt>
                <c:pt idx="15">
                  <c:v>0</c:v>
                </c:pt>
                <c:pt idx="16">
                  <c:v>251</c:v>
                </c:pt>
                <c:pt idx="17">
                  <c:v>442</c:v>
                </c:pt>
                <c:pt idx="18">
                  <c:v>0</c:v>
                </c:pt>
                <c:pt idx="19">
                  <c:v>168</c:v>
                </c:pt>
                <c:pt idx="20">
                  <c:v>315</c:v>
                </c:pt>
                <c:pt idx="21">
                  <c:v>0</c:v>
                </c:pt>
                <c:pt idx="22">
                  <c:v>495</c:v>
                </c:pt>
                <c:pt idx="23">
                  <c:v>398</c:v>
                </c:pt>
                <c:pt idx="24">
                  <c:v>193</c:v>
                </c:pt>
                <c:pt idx="25">
                  <c:v>0</c:v>
                </c:pt>
                <c:pt idx="26">
                  <c:v>498</c:v>
                </c:pt>
                <c:pt idx="27">
                  <c:v>0</c:v>
                </c:pt>
                <c:pt idx="28">
                  <c:v>197</c:v>
                </c:pt>
                <c:pt idx="29">
                  <c:v>0</c:v>
                </c:pt>
                <c:pt idx="30">
                  <c:v>1861</c:v>
                </c:pt>
                <c:pt idx="31">
                  <c:v>386</c:v>
                </c:pt>
              </c:numCache>
            </c:numRef>
          </c:val>
          <c:smooth val="0"/>
          <c:extLst>
            <c:ext xmlns:c16="http://schemas.microsoft.com/office/drawing/2014/chart" uri="{C3380CC4-5D6E-409C-BE32-E72D297353CC}">
              <c16:uniqueId val="{00000002-D17B-411D-991F-C1B99A91D8A7}"/>
            </c:ext>
          </c:extLst>
        </c:ser>
        <c:dLbls>
          <c:showLegendKey val="0"/>
          <c:showVal val="0"/>
          <c:showCatName val="0"/>
          <c:showSerName val="0"/>
          <c:showPercent val="0"/>
          <c:showBubbleSize val="0"/>
        </c:dLbls>
        <c:smooth val="0"/>
        <c:axId val="278663808"/>
        <c:axId val="278664136"/>
      </c:lineChart>
      <c:dateAx>
        <c:axId val="27866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64136"/>
        <c:crosses val="autoZero"/>
        <c:auto val="1"/>
        <c:lblOffset val="100"/>
        <c:baseTimeUnit val="days"/>
      </c:dateAx>
      <c:valAx>
        <c:axId val="27866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6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Viettel Telecom</c:v>
                </c:pt>
                <c:pt idx="1">
                  <c:v>VNPT - VinaPhone VNPT</c:v>
                </c:pt>
                <c:pt idx="2">
                  <c:v>MobiFone Mobifone</c:v>
                </c:pt>
              </c:strCache>
            </c:strRef>
          </c:cat>
          <c:val>
            <c:numRef>
              <c:f>Sheet1!$B$2:$B$4</c:f>
              <c:numCache>
                <c:formatCode>General</c:formatCode>
                <c:ptCount val="3"/>
                <c:pt idx="0">
                  <c:v>112367</c:v>
                </c:pt>
                <c:pt idx="1">
                  <c:v>75628</c:v>
                </c:pt>
                <c:pt idx="2">
                  <c:v>10776</c:v>
                </c:pt>
              </c:numCache>
            </c:numRef>
          </c:val>
          <c:extLst>
            <c:ext xmlns:c16="http://schemas.microsoft.com/office/drawing/2014/chart" uri="{C3380CC4-5D6E-409C-BE32-E72D297353CC}">
              <c16:uniqueId val="{00000000-A821-4737-B036-3821C2E9AC5B}"/>
            </c:ext>
          </c:extLst>
        </c:ser>
        <c:dLbls>
          <c:showLegendKey val="0"/>
          <c:showVal val="0"/>
          <c:showCatName val="0"/>
          <c:showSerName val="0"/>
          <c:showPercent val="0"/>
          <c:showBubbleSize val="0"/>
        </c:dLbls>
        <c:gapWidth val="219"/>
        <c:overlap val="-27"/>
        <c:axId val="278674960"/>
        <c:axId val="278674632"/>
      </c:barChart>
      <c:catAx>
        <c:axId val="27867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74632"/>
        <c:crosses val="autoZero"/>
        <c:auto val="1"/>
        <c:lblAlgn val="ctr"/>
        <c:lblOffset val="100"/>
        <c:noMultiLvlLbl val="0"/>
      </c:catAx>
      <c:valAx>
        <c:axId val="27867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7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Viettel Telecom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8</c:v>
                </c:pt>
                <c:pt idx="2">
                  <c:v>6</c:v>
                </c:pt>
                <c:pt idx="3">
                  <c:v>7</c:v>
                </c:pt>
                <c:pt idx="4">
                  <c:v>7</c:v>
                </c:pt>
                <c:pt idx="5">
                  <c:v>1</c:v>
                </c:pt>
                <c:pt idx="6">
                  <c:v>0</c:v>
                </c:pt>
              </c:numCache>
            </c:numRef>
          </c:val>
          <c:extLst>
            <c:ext xmlns:c16="http://schemas.microsoft.com/office/drawing/2014/chart" uri="{C3380CC4-5D6E-409C-BE32-E72D297353CC}">
              <c16:uniqueId val="{00000000-8F1D-4B5A-9172-D64C3B1CF925}"/>
            </c:ext>
          </c:extLst>
        </c:ser>
        <c:ser>
          <c:idx val="1"/>
          <c:order val="1"/>
          <c:tx>
            <c:strRef>
              <c:f>Sheet1!$C$1</c:f>
              <c:strCache>
                <c:ptCount val="1"/>
                <c:pt idx="0">
                  <c:v>VNPT - VinaPhone VNPT</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11</c:v>
                </c:pt>
                <c:pt idx="2">
                  <c:v>13</c:v>
                </c:pt>
                <c:pt idx="3">
                  <c:v>12</c:v>
                </c:pt>
                <c:pt idx="4">
                  <c:v>10</c:v>
                </c:pt>
                <c:pt idx="5">
                  <c:v>1</c:v>
                </c:pt>
                <c:pt idx="6">
                  <c:v>4</c:v>
                </c:pt>
              </c:numCache>
            </c:numRef>
          </c:val>
          <c:extLst>
            <c:ext xmlns:c16="http://schemas.microsoft.com/office/drawing/2014/chart" uri="{C3380CC4-5D6E-409C-BE32-E72D297353CC}">
              <c16:uniqueId val="{00000001-8F1D-4B5A-9172-D64C3B1CF925}"/>
            </c:ext>
          </c:extLst>
        </c:ser>
        <c:ser>
          <c:idx val="2"/>
          <c:order val="2"/>
          <c:tx>
            <c:strRef>
              <c:f>Sheet1!$D$1</c:f>
              <c:strCache>
                <c:ptCount val="1"/>
                <c:pt idx="0">
                  <c:v>MobiFone Mobifone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4</c:v>
                </c:pt>
                <c:pt idx="2">
                  <c:v>6</c:v>
                </c:pt>
                <c:pt idx="3">
                  <c:v>2</c:v>
                </c:pt>
                <c:pt idx="4">
                  <c:v>4</c:v>
                </c:pt>
                <c:pt idx="5">
                  <c:v>1</c:v>
                </c:pt>
                <c:pt idx="6">
                  <c:v>2</c:v>
                </c:pt>
              </c:numCache>
            </c:numRef>
          </c:val>
          <c:extLst>
            <c:ext xmlns:c16="http://schemas.microsoft.com/office/drawing/2014/chart" uri="{C3380CC4-5D6E-409C-BE32-E72D297353CC}">
              <c16:uniqueId val="{00000002-8F1D-4B5A-9172-D64C3B1CF925}"/>
            </c:ext>
          </c:extLst>
        </c:ser>
        <c:dLbls>
          <c:showLegendKey val="0"/>
          <c:showVal val="0"/>
          <c:showCatName val="0"/>
          <c:showSerName val="0"/>
          <c:showPercent val="0"/>
          <c:showBubbleSize val="0"/>
        </c:dLbls>
        <c:gapWidth val="219"/>
        <c:overlap val="-27"/>
        <c:axId val="278672992"/>
        <c:axId val="278674304"/>
      </c:barChart>
      <c:catAx>
        <c:axId val="27867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74304"/>
        <c:crosses val="autoZero"/>
        <c:auto val="1"/>
        <c:lblAlgn val="ctr"/>
        <c:lblOffset val="100"/>
        <c:noMultiLvlLbl val="0"/>
      </c:catAx>
      <c:valAx>
        <c:axId val="27867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7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Sheet1!$B$2:$B$33</c:f>
              <c:numCache>
                <c:formatCode>General</c:formatCode>
                <c:ptCount val="32"/>
                <c:pt idx="0">
                  <c:v>0</c:v>
                </c:pt>
                <c:pt idx="1">
                  <c:v>0</c:v>
                </c:pt>
                <c:pt idx="2">
                  <c:v>12</c:v>
                </c:pt>
                <c:pt idx="3">
                  <c:v>132</c:v>
                </c:pt>
                <c:pt idx="4">
                  <c:v>27</c:v>
                </c:pt>
                <c:pt idx="5">
                  <c:v>16</c:v>
                </c:pt>
                <c:pt idx="6">
                  <c:v>0</c:v>
                </c:pt>
                <c:pt idx="7">
                  <c:v>0</c:v>
                </c:pt>
                <c:pt idx="8">
                  <c:v>0</c:v>
                </c:pt>
                <c:pt idx="9">
                  <c:v>16</c:v>
                </c:pt>
                <c:pt idx="10">
                  <c:v>16</c:v>
                </c:pt>
                <c:pt idx="11">
                  <c:v>16</c:v>
                </c:pt>
                <c:pt idx="12">
                  <c:v>5</c:v>
                </c:pt>
                <c:pt idx="13">
                  <c:v>23</c:v>
                </c:pt>
                <c:pt idx="14">
                  <c:v>0</c:v>
                </c:pt>
                <c:pt idx="15">
                  <c:v>19</c:v>
                </c:pt>
                <c:pt idx="16">
                  <c:v>16</c:v>
                </c:pt>
                <c:pt idx="17">
                  <c:v>48</c:v>
                </c:pt>
                <c:pt idx="18">
                  <c:v>10</c:v>
                </c:pt>
                <c:pt idx="19">
                  <c:v>165</c:v>
                </c:pt>
                <c:pt idx="20">
                  <c:v>0</c:v>
                </c:pt>
                <c:pt idx="21">
                  <c:v>0</c:v>
                </c:pt>
                <c:pt idx="22">
                  <c:v>12</c:v>
                </c:pt>
                <c:pt idx="23">
                  <c:v>12</c:v>
                </c:pt>
                <c:pt idx="24">
                  <c:v>4</c:v>
                </c:pt>
                <c:pt idx="25">
                  <c:v>19</c:v>
                </c:pt>
                <c:pt idx="26">
                  <c:v>6</c:v>
                </c:pt>
                <c:pt idx="27">
                  <c:v>0</c:v>
                </c:pt>
                <c:pt idx="28">
                  <c:v>0</c:v>
                </c:pt>
                <c:pt idx="29">
                  <c:v>7</c:v>
                </c:pt>
                <c:pt idx="30">
                  <c:v>0</c:v>
                </c:pt>
                <c:pt idx="31">
                  <c:v>0</c:v>
                </c:pt>
              </c:numCache>
            </c:numRef>
          </c:val>
          <c:smooth val="0"/>
          <c:extLst>
            <c:ext xmlns:c16="http://schemas.microsoft.com/office/drawing/2014/chart" uri="{C3380CC4-5D6E-409C-BE32-E72D297353CC}">
              <c16:uniqueId val="{00000000-D644-4596-8418-E7D962F7256E}"/>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Sheet1!$C$2:$C$33</c:f>
              <c:numCache>
                <c:formatCode>General</c:formatCode>
                <c:ptCount val="32"/>
                <c:pt idx="0">
                  <c:v>0</c:v>
                </c:pt>
                <c:pt idx="1">
                  <c:v>19</c:v>
                </c:pt>
                <c:pt idx="2">
                  <c:v>61</c:v>
                </c:pt>
                <c:pt idx="3">
                  <c:v>16</c:v>
                </c:pt>
                <c:pt idx="4">
                  <c:v>106</c:v>
                </c:pt>
                <c:pt idx="5">
                  <c:v>18</c:v>
                </c:pt>
                <c:pt idx="6">
                  <c:v>0</c:v>
                </c:pt>
                <c:pt idx="7">
                  <c:v>38</c:v>
                </c:pt>
                <c:pt idx="8">
                  <c:v>56</c:v>
                </c:pt>
                <c:pt idx="9">
                  <c:v>17</c:v>
                </c:pt>
                <c:pt idx="10">
                  <c:v>16</c:v>
                </c:pt>
                <c:pt idx="11">
                  <c:v>30</c:v>
                </c:pt>
                <c:pt idx="12">
                  <c:v>41</c:v>
                </c:pt>
                <c:pt idx="13">
                  <c:v>0</c:v>
                </c:pt>
                <c:pt idx="14">
                  <c:v>20</c:v>
                </c:pt>
                <c:pt idx="15">
                  <c:v>22</c:v>
                </c:pt>
                <c:pt idx="16">
                  <c:v>12</c:v>
                </c:pt>
                <c:pt idx="17">
                  <c:v>24</c:v>
                </c:pt>
                <c:pt idx="18">
                  <c:v>16</c:v>
                </c:pt>
                <c:pt idx="19">
                  <c:v>59</c:v>
                </c:pt>
                <c:pt idx="20">
                  <c:v>14</c:v>
                </c:pt>
                <c:pt idx="21">
                  <c:v>24</c:v>
                </c:pt>
                <c:pt idx="22">
                  <c:v>18</c:v>
                </c:pt>
                <c:pt idx="23">
                  <c:v>6</c:v>
                </c:pt>
                <c:pt idx="24">
                  <c:v>16</c:v>
                </c:pt>
                <c:pt idx="25">
                  <c:v>60</c:v>
                </c:pt>
                <c:pt idx="26">
                  <c:v>13</c:v>
                </c:pt>
                <c:pt idx="27">
                  <c:v>0</c:v>
                </c:pt>
                <c:pt idx="28">
                  <c:v>16</c:v>
                </c:pt>
                <c:pt idx="29">
                  <c:v>10</c:v>
                </c:pt>
                <c:pt idx="30">
                  <c:v>52</c:v>
                </c:pt>
                <c:pt idx="31">
                  <c:v>74</c:v>
                </c:pt>
              </c:numCache>
            </c:numRef>
          </c:val>
          <c:smooth val="0"/>
          <c:extLst>
            <c:ext xmlns:c16="http://schemas.microsoft.com/office/drawing/2014/chart" uri="{C3380CC4-5D6E-409C-BE32-E72D297353CC}">
              <c16:uniqueId val="{00000001-D644-4596-8418-E7D962F7256E}"/>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Sheet1!$D$2:$D$33</c:f>
              <c:numCache>
                <c:formatCode>General</c:formatCode>
                <c:ptCount val="32"/>
                <c:pt idx="0">
                  <c:v>0</c:v>
                </c:pt>
                <c:pt idx="1">
                  <c:v>88</c:v>
                </c:pt>
                <c:pt idx="2">
                  <c:v>0</c:v>
                </c:pt>
                <c:pt idx="3">
                  <c:v>88</c:v>
                </c:pt>
                <c:pt idx="4">
                  <c:v>65</c:v>
                </c:pt>
                <c:pt idx="5">
                  <c:v>22</c:v>
                </c:pt>
                <c:pt idx="6">
                  <c:v>0</c:v>
                </c:pt>
                <c:pt idx="7">
                  <c:v>85</c:v>
                </c:pt>
                <c:pt idx="8">
                  <c:v>0</c:v>
                </c:pt>
                <c:pt idx="9">
                  <c:v>13</c:v>
                </c:pt>
                <c:pt idx="10">
                  <c:v>157</c:v>
                </c:pt>
                <c:pt idx="11">
                  <c:v>74</c:v>
                </c:pt>
                <c:pt idx="12">
                  <c:v>45</c:v>
                </c:pt>
                <c:pt idx="13">
                  <c:v>0</c:v>
                </c:pt>
                <c:pt idx="14">
                  <c:v>0</c:v>
                </c:pt>
                <c:pt idx="15">
                  <c:v>0</c:v>
                </c:pt>
                <c:pt idx="16">
                  <c:v>42</c:v>
                </c:pt>
                <c:pt idx="17">
                  <c:v>125</c:v>
                </c:pt>
                <c:pt idx="18">
                  <c:v>0</c:v>
                </c:pt>
                <c:pt idx="19">
                  <c:v>17</c:v>
                </c:pt>
                <c:pt idx="20">
                  <c:v>44</c:v>
                </c:pt>
                <c:pt idx="21">
                  <c:v>0</c:v>
                </c:pt>
                <c:pt idx="22">
                  <c:v>51</c:v>
                </c:pt>
                <c:pt idx="23">
                  <c:v>25</c:v>
                </c:pt>
                <c:pt idx="24">
                  <c:v>21</c:v>
                </c:pt>
                <c:pt idx="25">
                  <c:v>0</c:v>
                </c:pt>
                <c:pt idx="26">
                  <c:v>49</c:v>
                </c:pt>
                <c:pt idx="27">
                  <c:v>0</c:v>
                </c:pt>
                <c:pt idx="28">
                  <c:v>20</c:v>
                </c:pt>
                <c:pt idx="29">
                  <c:v>0</c:v>
                </c:pt>
                <c:pt idx="30">
                  <c:v>475</c:v>
                </c:pt>
                <c:pt idx="31">
                  <c:v>120</c:v>
                </c:pt>
              </c:numCache>
            </c:numRef>
          </c:val>
          <c:smooth val="0"/>
          <c:extLst>
            <c:ext xmlns:c16="http://schemas.microsoft.com/office/drawing/2014/chart" uri="{C3380CC4-5D6E-409C-BE32-E72D297353CC}">
              <c16:uniqueId val="{00000002-D644-4596-8418-E7D962F7256E}"/>
            </c:ext>
          </c:extLst>
        </c:ser>
        <c:dLbls>
          <c:showLegendKey val="0"/>
          <c:showVal val="0"/>
          <c:showCatName val="0"/>
          <c:showSerName val="0"/>
          <c:showPercent val="0"/>
          <c:showBubbleSize val="0"/>
        </c:dLbls>
        <c:smooth val="0"/>
        <c:axId val="328442152"/>
        <c:axId val="328442808"/>
      </c:lineChart>
      <c:dateAx>
        <c:axId val="32844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42808"/>
        <c:crosses val="autoZero"/>
        <c:auto val="1"/>
        <c:lblOffset val="100"/>
        <c:baseTimeUnit val="days"/>
      </c:dateAx>
      <c:valAx>
        <c:axId val="32844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4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5</c:v>
                </c:pt>
                <c:pt idx="4">
                  <c:v>1</c:v>
                </c:pt>
                <c:pt idx="5">
                  <c:v>7</c:v>
                </c:pt>
                <c:pt idx="6">
                  <c:v>1</c:v>
                </c:pt>
                <c:pt idx="7">
                  <c:v>0</c:v>
                </c:pt>
                <c:pt idx="8">
                  <c:v>5</c:v>
                </c:pt>
                <c:pt idx="9">
                  <c:v>1</c:v>
                </c:pt>
                <c:pt idx="10">
                  <c:v>2</c:v>
                </c:pt>
                <c:pt idx="11">
                  <c:v>3</c:v>
                </c:pt>
                <c:pt idx="12">
                  <c:v>0</c:v>
                </c:pt>
                <c:pt idx="13">
                  <c:v>0</c:v>
                </c:pt>
                <c:pt idx="14">
                  <c:v>8</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69D-4639-B36E-B1DE635CA62A}"/>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7</c:v>
                </c:pt>
                <c:pt idx="3">
                  <c:v>7</c:v>
                </c:pt>
                <c:pt idx="4">
                  <c:v>4</c:v>
                </c:pt>
                <c:pt idx="5">
                  <c:v>4</c:v>
                </c:pt>
                <c:pt idx="6">
                  <c:v>3</c:v>
                </c:pt>
                <c:pt idx="7">
                  <c:v>1</c:v>
                </c:pt>
                <c:pt idx="8">
                  <c:v>8</c:v>
                </c:pt>
                <c:pt idx="9">
                  <c:v>8</c:v>
                </c:pt>
                <c:pt idx="10">
                  <c:v>7</c:v>
                </c:pt>
                <c:pt idx="11">
                  <c:v>6</c:v>
                </c:pt>
                <c:pt idx="12">
                  <c:v>2</c:v>
                </c:pt>
                <c:pt idx="13">
                  <c:v>1</c:v>
                </c:pt>
                <c:pt idx="14">
                  <c:v>2</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69D-4639-B36E-B1DE635CA62A}"/>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2</c:v>
                </c:pt>
                <c:pt idx="2">
                  <c:v>4</c:v>
                </c:pt>
                <c:pt idx="3">
                  <c:v>0</c:v>
                </c:pt>
                <c:pt idx="4">
                  <c:v>0</c:v>
                </c:pt>
                <c:pt idx="5">
                  <c:v>8</c:v>
                </c:pt>
                <c:pt idx="6">
                  <c:v>0</c:v>
                </c:pt>
                <c:pt idx="7">
                  <c:v>0</c:v>
                </c:pt>
                <c:pt idx="8">
                  <c:v>0</c:v>
                </c:pt>
                <c:pt idx="9">
                  <c:v>1</c:v>
                </c:pt>
                <c:pt idx="10">
                  <c:v>1</c:v>
                </c:pt>
                <c:pt idx="11">
                  <c:v>0</c:v>
                </c:pt>
                <c:pt idx="12">
                  <c:v>0</c:v>
                </c:pt>
                <c:pt idx="13">
                  <c:v>0</c:v>
                </c:pt>
                <c:pt idx="14">
                  <c:v>5</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69D-4639-B36E-B1DE635CA62A}"/>
            </c:ext>
          </c:extLst>
        </c:ser>
        <c:dLbls>
          <c:showLegendKey val="0"/>
          <c:showVal val="0"/>
          <c:showCatName val="0"/>
          <c:showSerName val="0"/>
          <c:showPercent val="0"/>
          <c:showBubbleSize val="0"/>
        </c:dLbls>
        <c:smooth val="0"/>
        <c:axId val="328443136"/>
        <c:axId val="328445432"/>
      </c:lineChart>
      <c:catAx>
        <c:axId val="32844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45432"/>
        <c:crosses val="autoZero"/>
        <c:auto val="1"/>
        <c:lblAlgn val="ctr"/>
        <c:lblOffset val="100"/>
        <c:noMultiLvlLbl val="0"/>
      </c:catAx>
      <c:valAx>
        <c:axId val="32844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4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Sheet1!$B$2:$B$33</c:f>
              <c:numCache>
                <c:formatCode>General</c:formatCode>
                <c:ptCount val="32"/>
                <c:pt idx="0">
                  <c:v>0</c:v>
                </c:pt>
                <c:pt idx="1">
                  <c:v>0</c:v>
                </c:pt>
                <c:pt idx="2">
                  <c:v>0</c:v>
                </c:pt>
                <c:pt idx="3">
                  <c:v>0</c:v>
                </c:pt>
                <c:pt idx="4">
                  <c:v>0</c:v>
                </c:pt>
                <c:pt idx="5">
                  <c:v>0</c:v>
                </c:pt>
                <c:pt idx="6">
                  <c:v>1</c:v>
                </c:pt>
                <c:pt idx="7">
                  <c:v>0</c:v>
                </c:pt>
                <c:pt idx="8">
                  <c:v>0</c:v>
                </c:pt>
                <c:pt idx="9">
                  <c:v>0</c:v>
                </c:pt>
                <c:pt idx="10">
                  <c:v>0</c:v>
                </c:pt>
                <c:pt idx="11">
                  <c:v>1</c:v>
                </c:pt>
                <c:pt idx="12">
                  <c:v>0</c:v>
                </c:pt>
                <c:pt idx="13">
                  <c:v>1</c:v>
                </c:pt>
                <c:pt idx="14">
                  <c:v>0</c:v>
                </c:pt>
                <c:pt idx="15">
                  <c:v>1</c:v>
                </c:pt>
                <c:pt idx="16">
                  <c:v>0</c:v>
                </c:pt>
                <c:pt idx="17">
                  <c:v>0</c:v>
                </c:pt>
                <c:pt idx="18">
                  <c:v>0</c:v>
                </c:pt>
                <c:pt idx="19">
                  <c:v>0</c:v>
                </c:pt>
                <c:pt idx="20">
                  <c:v>0</c:v>
                </c:pt>
                <c:pt idx="21">
                  <c:v>0</c:v>
                </c:pt>
                <c:pt idx="22">
                  <c:v>0</c:v>
                </c:pt>
                <c:pt idx="23">
                  <c:v>1</c:v>
                </c:pt>
                <c:pt idx="24">
                  <c:v>0</c:v>
                </c:pt>
                <c:pt idx="25">
                  <c:v>1</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80B1-4957-8C48-F3FE9D4FE80D}"/>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80B1-4957-8C48-F3FE9D4FE80D}"/>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80B1-4957-8C48-F3FE9D4FE80D}"/>
            </c:ext>
          </c:extLst>
        </c:ser>
        <c:dLbls>
          <c:showLegendKey val="0"/>
          <c:showVal val="0"/>
          <c:showCatName val="0"/>
          <c:showSerName val="0"/>
          <c:showPercent val="0"/>
          <c:showBubbleSize val="0"/>
        </c:dLbls>
        <c:smooth val="0"/>
        <c:axId val="328437888"/>
        <c:axId val="328450352"/>
      </c:lineChart>
      <c:dateAx>
        <c:axId val="32843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50352"/>
        <c:crosses val="autoZero"/>
        <c:auto val="1"/>
        <c:lblOffset val="100"/>
        <c:baseTimeUnit val="days"/>
      </c:dateAx>
      <c:valAx>
        <c:axId val="32845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3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Viettel Telecom</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1</c:v>
                </c:pt>
                <c:pt idx="2">
                  <c:v>0</c:v>
                </c:pt>
                <c:pt idx="3">
                  <c:v>0</c:v>
                </c:pt>
                <c:pt idx="4">
                  <c:v>0</c:v>
                </c:pt>
              </c:numCache>
            </c:numRef>
          </c:val>
          <c:extLst>
            <c:ext xmlns:c16="http://schemas.microsoft.com/office/drawing/2014/chart" uri="{C3380CC4-5D6E-409C-BE32-E72D297353CC}">
              <c16:uniqueId val="{00000000-7EFA-4638-810A-558E7F96C232}"/>
            </c:ext>
          </c:extLst>
        </c:ser>
        <c:ser>
          <c:idx val="1"/>
          <c:order val="1"/>
          <c:tx>
            <c:strRef>
              <c:f>Sheet1!$C$1</c:f>
              <c:strCache>
                <c:ptCount val="1"/>
                <c:pt idx="0">
                  <c:v>VNPT - VinaPhone VNPT</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7EFA-4638-810A-558E7F96C232}"/>
            </c:ext>
          </c:extLst>
        </c:ser>
        <c:ser>
          <c:idx val="2"/>
          <c:order val="2"/>
          <c:tx>
            <c:strRef>
              <c:f>Sheet1!$D$1</c:f>
              <c:strCache>
                <c:ptCount val="1"/>
                <c:pt idx="0">
                  <c:v>MobiFone Mobifone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7EFA-4638-810A-558E7F96C232}"/>
            </c:ext>
          </c:extLst>
        </c:ser>
        <c:dLbls>
          <c:showLegendKey val="0"/>
          <c:showVal val="0"/>
          <c:showCatName val="0"/>
          <c:showSerName val="0"/>
          <c:showPercent val="0"/>
          <c:showBubbleSize val="0"/>
        </c:dLbls>
        <c:gapWidth val="219"/>
        <c:overlap val="-27"/>
        <c:axId val="328450680"/>
        <c:axId val="328448384"/>
      </c:barChart>
      <c:catAx>
        <c:axId val="32845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48384"/>
        <c:crosses val="autoZero"/>
        <c:auto val="1"/>
        <c:lblAlgn val="ctr"/>
        <c:lblOffset val="100"/>
        <c:noMultiLvlLbl val="0"/>
      </c:catAx>
      <c:valAx>
        <c:axId val="32844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5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Sheet1!$A$2:$A$4</c:f>
              <c:strCache>
                <c:ptCount val="3"/>
                <c:pt idx="0">
                  <c:v>Viettel Telecom</c:v>
                </c:pt>
                <c:pt idx="1">
                  <c:v>VNPT - VinaPhone VNPT</c:v>
                </c:pt>
                <c:pt idx="2">
                  <c:v>MobiFone Mobifone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9598-4D89-BD8D-D465BCF07DEE}"/>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Sheet1!$A$2:$A$4</c:f>
              <c:strCache>
                <c:ptCount val="3"/>
                <c:pt idx="0">
                  <c:v>Viettel Telecom</c:v>
                </c:pt>
                <c:pt idx="1">
                  <c:v>VNPT - VinaPhone VNPT</c:v>
                </c:pt>
                <c:pt idx="2">
                  <c:v>MobiFone Mobifone</c:v>
                </c:pt>
              </c:strCache>
            </c:strRef>
          </c:cat>
          <c:val>
            <c:numRef>
              <c:f>Sheet1!$C$2:$C$4</c:f>
              <c:numCache>
                <c:formatCode>General</c:formatCode>
                <c:ptCount val="3"/>
                <c:pt idx="0">
                  <c:v>1</c:v>
                </c:pt>
                <c:pt idx="1">
                  <c:v>0</c:v>
                </c:pt>
                <c:pt idx="2">
                  <c:v>0</c:v>
                </c:pt>
              </c:numCache>
            </c:numRef>
          </c:val>
          <c:extLst>
            <c:ext xmlns:c16="http://schemas.microsoft.com/office/drawing/2014/chart" uri="{C3380CC4-5D6E-409C-BE32-E72D297353CC}">
              <c16:uniqueId val="{00000001-9598-4D89-BD8D-D465BCF07DEE}"/>
            </c:ext>
          </c:extLst>
        </c:ser>
        <c:dLbls>
          <c:showLegendKey val="0"/>
          <c:showVal val="0"/>
          <c:showCatName val="0"/>
          <c:showSerName val="0"/>
          <c:showPercent val="0"/>
          <c:showBubbleSize val="0"/>
        </c:dLbls>
        <c:gapWidth val="150"/>
        <c:overlap val="100"/>
        <c:axId val="275174488"/>
        <c:axId val="275176128"/>
      </c:barChart>
      <c:catAx>
        <c:axId val="27517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6128"/>
        <c:crosses val="autoZero"/>
        <c:auto val="1"/>
        <c:lblAlgn val="ctr"/>
        <c:lblOffset val="100"/>
        <c:noMultiLvlLbl val="0"/>
      </c:catAx>
      <c:valAx>
        <c:axId val="275176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Negative Feedback</c:v>
                </c:pt>
              </c:strCache>
            </c:strRef>
          </c:tx>
          <c:spPr>
            <a:solidFill>
              <a:schemeClr val="accent1"/>
            </a:solidFill>
            <a:ln>
              <a:noFill/>
            </a:ln>
            <a:effectLst/>
          </c:spPr>
          <c:invertIfNegative val="0"/>
          <c:cat>
            <c:strRef>
              <c:f>Sheet1!$A$2:$A$4</c:f>
              <c:strCache>
                <c:ptCount val="3"/>
                <c:pt idx="0">
                  <c:v>Viettel Telecom</c:v>
                </c:pt>
                <c:pt idx="1">
                  <c:v>VNPT - VinaPhone VNPT</c:v>
                </c:pt>
                <c:pt idx="2">
                  <c:v>MobiFone Mobifone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632-4507-82EE-C97F1E024E21}"/>
            </c:ext>
          </c:extLst>
        </c:ser>
        <c:ser>
          <c:idx val="1"/>
          <c:order val="1"/>
          <c:tx>
            <c:strRef>
              <c:f>Sheet1!$C$1</c:f>
              <c:strCache>
                <c:ptCount val="1"/>
                <c:pt idx="0">
                  <c:v>Other Feedback</c:v>
                </c:pt>
              </c:strCache>
            </c:strRef>
          </c:tx>
          <c:spPr>
            <a:solidFill>
              <a:schemeClr val="accent2"/>
            </a:solidFill>
            <a:ln>
              <a:noFill/>
            </a:ln>
            <a:effectLst/>
          </c:spPr>
          <c:invertIfNegative val="0"/>
          <c:cat>
            <c:strRef>
              <c:f>Sheet1!$A$2:$A$4</c:f>
              <c:strCache>
                <c:ptCount val="3"/>
                <c:pt idx="0">
                  <c:v>Viettel Telecom</c:v>
                </c:pt>
                <c:pt idx="1">
                  <c:v>VNPT - VinaPhone VNPT</c:v>
                </c:pt>
                <c:pt idx="2">
                  <c:v>MobiFone Mobifone</c:v>
                </c:pt>
              </c:strCache>
            </c:strRef>
          </c:cat>
          <c:val>
            <c:numRef>
              <c:f>Sheet1!$C$2:$C$4</c:f>
              <c:numCache>
                <c:formatCode>General</c:formatCode>
                <c:ptCount val="3"/>
                <c:pt idx="0">
                  <c:v>1</c:v>
                </c:pt>
                <c:pt idx="1">
                  <c:v>0</c:v>
                </c:pt>
                <c:pt idx="2">
                  <c:v>0</c:v>
                </c:pt>
              </c:numCache>
            </c:numRef>
          </c:val>
          <c:extLst>
            <c:ext xmlns:c16="http://schemas.microsoft.com/office/drawing/2014/chart" uri="{C3380CC4-5D6E-409C-BE32-E72D297353CC}">
              <c16:uniqueId val="{00000001-D632-4507-82EE-C97F1E024E21}"/>
            </c:ext>
          </c:extLst>
        </c:ser>
        <c:dLbls>
          <c:showLegendKey val="0"/>
          <c:showVal val="0"/>
          <c:showCatName val="0"/>
          <c:showSerName val="0"/>
          <c:showPercent val="0"/>
          <c:showBubbleSize val="0"/>
        </c:dLbls>
        <c:gapWidth val="150"/>
        <c:overlap val="100"/>
        <c:axId val="278127968"/>
        <c:axId val="278125016"/>
      </c:barChart>
      <c:catAx>
        <c:axId val="27812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5016"/>
        <c:crosses val="autoZero"/>
        <c:auto val="1"/>
        <c:lblAlgn val="ctr"/>
        <c:lblOffset val="100"/>
        <c:noMultiLvlLbl val="0"/>
      </c:catAx>
      <c:valAx>
        <c:axId val="278125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Sheet1!$A$2:$A$4</c:f>
              <c:strCache>
                <c:ptCount val="3"/>
                <c:pt idx="0">
                  <c:v>Viettel Telecom</c:v>
                </c:pt>
                <c:pt idx="1">
                  <c:v>VNPT - VinaPhone VNPT</c:v>
                </c:pt>
                <c:pt idx="2">
                  <c:v>MobiFone Mobifone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81E6-48F4-A693-9793264CF088}"/>
            </c:ext>
          </c:extLst>
        </c:ser>
        <c:ser>
          <c:idx val="1"/>
          <c:order val="1"/>
          <c:tx>
            <c:strRef>
              <c:f>Sheet1!$C$1</c:f>
              <c:strCache>
                <c:ptCount val="1"/>
                <c:pt idx="0">
                  <c:v>2h - 8h</c:v>
                </c:pt>
              </c:strCache>
            </c:strRef>
          </c:tx>
          <c:spPr>
            <a:solidFill>
              <a:schemeClr val="accent2"/>
            </a:solidFill>
            <a:ln>
              <a:noFill/>
            </a:ln>
            <a:effectLst/>
          </c:spPr>
          <c:invertIfNegative val="0"/>
          <c:cat>
            <c:strRef>
              <c:f>Sheet1!$A$2:$A$4</c:f>
              <c:strCache>
                <c:ptCount val="3"/>
                <c:pt idx="0">
                  <c:v>Viettel Telecom</c:v>
                </c:pt>
                <c:pt idx="1">
                  <c:v>VNPT - VinaPhone VNPT</c:v>
                </c:pt>
                <c:pt idx="2">
                  <c:v>MobiFone Mobifone</c:v>
                </c:pt>
              </c:strCache>
            </c:strRef>
          </c:cat>
          <c:val>
            <c:numRef>
              <c:f>Sheet1!$C$2:$C$4</c:f>
              <c:numCache>
                <c:formatCode>General</c:formatCode>
                <c:ptCount val="3"/>
                <c:pt idx="0">
                  <c:v>1</c:v>
                </c:pt>
                <c:pt idx="1">
                  <c:v>0</c:v>
                </c:pt>
                <c:pt idx="2">
                  <c:v>0</c:v>
                </c:pt>
              </c:numCache>
            </c:numRef>
          </c:val>
          <c:extLst>
            <c:ext xmlns:c16="http://schemas.microsoft.com/office/drawing/2014/chart" uri="{C3380CC4-5D6E-409C-BE32-E72D297353CC}">
              <c16:uniqueId val="{00000001-81E6-48F4-A693-9793264CF088}"/>
            </c:ext>
          </c:extLst>
        </c:ser>
        <c:ser>
          <c:idx val="2"/>
          <c:order val="2"/>
          <c:tx>
            <c:strRef>
              <c:f>Sheet1!$D$1</c:f>
              <c:strCache>
                <c:ptCount val="1"/>
                <c:pt idx="0">
                  <c:v>8h - 24h</c:v>
                </c:pt>
              </c:strCache>
            </c:strRef>
          </c:tx>
          <c:spPr>
            <a:solidFill>
              <a:schemeClr val="accent3"/>
            </a:solidFill>
            <a:ln>
              <a:noFill/>
            </a:ln>
            <a:effectLst/>
          </c:spPr>
          <c:invertIfNegative val="0"/>
          <c:cat>
            <c:strRef>
              <c:f>Sheet1!$A$2:$A$4</c:f>
              <c:strCache>
                <c:ptCount val="3"/>
                <c:pt idx="0">
                  <c:v>Viettel Telecom</c:v>
                </c:pt>
                <c:pt idx="1">
                  <c:v>VNPT - VinaPhone VNPT</c:v>
                </c:pt>
                <c:pt idx="2">
                  <c:v>MobiFone Mobifone</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81E6-48F4-A693-9793264CF088}"/>
            </c:ext>
          </c:extLst>
        </c:ser>
        <c:ser>
          <c:idx val="3"/>
          <c:order val="3"/>
          <c:tx>
            <c:strRef>
              <c:f>Sheet1!$E$1</c:f>
              <c:strCache>
                <c:ptCount val="1"/>
                <c:pt idx="0">
                  <c:v>24h+</c:v>
                </c:pt>
              </c:strCache>
            </c:strRef>
          </c:tx>
          <c:spPr>
            <a:solidFill>
              <a:schemeClr val="accent4"/>
            </a:solidFill>
            <a:ln>
              <a:noFill/>
            </a:ln>
            <a:effectLst/>
          </c:spPr>
          <c:invertIfNegative val="0"/>
          <c:cat>
            <c:strRef>
              <c:f>Sheet1!$A$2:$A$4</c:f>
              <c:strCache>
                <c:ptCount val="3"/>
                <c:pt idx="0">
                  <c:v>Viettel Telecom</c:v>
                </c:pt>
                <c:pt idx="1">
                  <c:v>VNPT - VinaPhone VNPT</c:v>
                </c:pt>
                <c:pt idx="2">
                  <c:v>MobiFone Mobifone</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81E6-48F4-A693-9793264CF088}"/>
            </c:ext>
          </c:extLst>
        </c:ser>
        <c:ser>
          <c:idx val="4"/>
          <c:order val="4"/>
          <c:tx>
            <c:strRef>
              <c:f>Sheet1!$F$1</c:f>
              <c:strCache>
                <c:ptCount val="1"/>
                <c:pt idx="0">
                  <c:v>Not responded</c:v>
                </c:pt>
              </c:strCache>
            </c:strRef>
          </c:tx>
          <c:spPr>
            <a:solidFill>
              <a:schemeClr val="accent5"/>
            </a:solidFill>
            <a:ln>
              <a:noFill/>
            </a:ln>
            <a:effectLst/>
          </c:spPr>
          <c:invertIfNegative val="0"/>
          <c:cat>
            <c:strRef>
              <c:f>Sheet1!$A$2:$A$4</c:f>
              <c:strCache>
                <c:ptCount val="3"/>
                <c:pt idx="0">
                  <c:v>Viettel Telecom</c:v>
                </c:pt>
                <c:pt idx="1">
                  <c:v>VNPT - VinaPhone VNPT</c:v>
                </c:pt>
                <c:pt idx="2">
                  <c:v>MobiFone Mobifone</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81E6-48F4-A693-9793264CF088}"/>
            </c:ext>
          </c:extLst>
        </c:ser>
        <c:dLbls>
          <c:showLegendKey val="0"/>
          <c:showVal val="0"/>
          <c:showCatName val="0"/>
          <c:showSerName val="0"/>
          <c:showPercent val="0"/>
          <c:showBubbleSize val="0"/>
        </c:dLbls>
        <c:gapWidth val="150"/>
        <c:overlap val="100"/>
        <c:axId val="432415672"/>
        <c:axId val="432416000"/>
      </c:barChart>
      <c:catAx>
        <c:axId val="43241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6000"/>
        <c:crosses val="autoZero"/>
        <c:auto val="1"/>
        <c:lblAlgn val="ctr"/>
        <c:lblOffset val="100"/>
        <c:noMultiLvlLbl val="0"/>
      </c:catAx>
      <c:valAx>
        <c:axId val="432416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Sheet1!$B$2:$B$33</c:f>
              <c:numCache>
                <c:formatCode>General</c:formatCode>
                <c:ptCount val="32"/>
                <c:pt idx="0">
                  <c:v>0</c:v>
                </c:pt>
                <c:pt idx="1">
                  <c:v>0</c:v>
                </c:pt>
                <c:pt idx="2">
                  <c:v>50</c:v>
                </c:pt>
                <c:pt idx="3">
                  <c:v>930</c:v>
                </c:pt>
                <c:pt idx="4">
                  <c:v>255</c:v>
                </c:pt>
                <c:pt idx="5">
                  <c:v>18275</c:v>
                </c:pt>
                <c:pt idx="6">
                  <c:v>0</c:v>
                </c:pt>
                <c:pt idx="7">
                  <c:v>0</c:v>
                </c:pt>
                <c:pt idx="8">
                  <c:v>0</c:v>
                </c:pt>
                <c:pt idx="9">
                  <c:v>1173</c:v>
                </c:pt>
                <c:pt idx="10">
                  <c:v>2856</c:v>
                </c:pt>
                <c:pt idx="11">
                  <c:v>5014</c:v>
                </c:pt>
                <c:pt idx="12">
                  <c:v>754</c:v>
                </c:pt>
                <c:pt idx="13">
                  <c:v>1034</c:v>
                </c:pt>
                <c:pt idx="14">
                  <c:v>0</c:v>
                </c:pt>
                <c:pt idx="15">
                  <c:v>396</c:v>
                </c:pt>
                <c:pt idx="16">
                  <c:v>691</c:v>
                </c:pt>
                <c:pt idx="17">
                  <c:v>930</c:v>
                </c:pt>
                <c:pt idx="18">
                  <c:v>216</c:v>
                </c:pt>
                <c:pt idx="19">
                  <c:v>19207</c:v>
                </c:pt>
                <c:pt idx="20">
                  <c:v>0</c:v>
                </c:pt>
                <c:pt idx="21">
                  <c:v>0</c:v>
                </c:pt>
                <c:pt idx="22">
                  <c:v>51</c:v>
                </c:pt>
                <c:pt idx="23">
                  <c:v>197</c:v>
                </c:pt>
                <c:pt idx="24">
                  <c:v>1684</c:v>
                </c:pt>
                <c:pt idx="25">
                  <c:v>87</c:v>
                </c:pt>
                <c:pt idx="26">
                  <c:v>103</c:v>
                </c:pt>
                <c:pt idx="27">
                  <c:v>0</c:v>
                </c:pt>
                <c:pt idx="28">
                  <c:v>0</c:v>
                </c:pt>
                <c:pt idx="29">
                  <c:v>168</c:v>
                </c:pt>
                <c:pt idx="30">
                  <c:v>0</c:v>
                </c:pt>
                <c:pt idx="31">
                  <c:v>2356</c:v>
                </c:pt>
              </c:numCache>
            </c:numRef>
          </c:val>
          <c:smooth val="0"/>
          <c:extLst>
            <c:ext xmlns:c16="http://schemas.microsoft.com/office/drawing/2014/chart" uri="{C3380CC4-5D6E-409C-BE32-E72D297353CC}">
              <c16:uniqueId val="{00000000-C071-4BDF-B9CB-5442EEBAAAE8}"/>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Sheet1!$C$2:$C$33</c:f>
              <c:numCache>
                <c:formatCode>General</c:formatCode>
                <c:ptCount val="32"/>
                <c:pt idx="0">
                  <c:v>0</c:v>
                </c:pt>
                <c:pt idx="1">
                  <c:v>89</c:v>
                </c:pt>
                <c:pt idx="2">
                  <c:v>3356</c:v>
                </c:pt>
                <c:pt idx="3">
                  <c:v>1638</c:v>
                </c:pt>
                <c:pt idx="4">
                  <c:v>517</c:v>
                </c:pt>
                <c:pt idx="5">
                  <c:v>592</c:v>
                </c:pt>
                <c:pt idx="6">
                  <c:v>0</c:v>
                </c:pt>
                <c:pt idx="7">
                  <c:v>204</c:v>
                </c:pt>
                <c:pt idx="8">
                  <c:v>126</c:v>
                </c:pt>
                <c:pt idx="9">
                  <c:v>66</c:v>
                </c:pt>
                <c:pt idx="10">
                  <c:v>79</c:v>
                </c:pt>
                <c:pt idx="11">
                  <c:v>82</c:v>
                </c:pt>
                <c:pt idx="12">
                  <c:v>922</c:v>
                </c:pt>
                <c:pt idx="13">
                  <c:v>0</c:v>
                </c:pt>
                <c:pt idx="14">
                  <c:v>82</c:v>
                </c:pt>
                <c:pt idx="15">
                  <c:v>105</c:v>
                </c:pt>
                <c:pt idx="16">
                  <c:v>54</c:v>
                </c:pt>
                <c:pt idx="17">
                  <c:v>1512</c:v>
                </c:pt>
                <c:pt idx="18">
                  <c:v>73</c:v>
                </c:pt>
                <c:pt idx="19">
                  <c:v>13789</c:v>
                </c:pt>
                <c:pt idx="20">
                  <c:v>186</c:v>
                </c:pt>
                <c:pt idx="21">
                  <c:v>119</c:v>
                </c:pt>
                <c:pt idx="22">
                  <c:v>88</c:v>
                </c:pt>
                <c:pt idx="23">
                  <c:v>42</c:v>
                </c:pt>
                <c:pt idx="24">
                  <c:v>72</c:v>
                </c:pt>
                <c:pt idx="25">
                  <c:v>2158</c:v>
                </c:pt>
                <c:pt idx="26">
                  <c:v>2041</c:v>
                </c:pt>
                <c:pt idx="27">
                  <c:v>0</c:v>
                </c:pt>
                <c:pt idx="28">
                  <c:v>86</c:v>
                </c:pt>
                <c:pt idx="29">
                  <c:v>38</c:v>
                </c:pt>
                <c:pt idx="30">
                  <c:v>1916</c:v>
                </c:pt>
                <c:pt idx="31">
                  <c:v>1991</c:v>
                </c:pt>
              </c:numCache>
            </c:numRef>
          </c:val>
          <c:smooth val="0"/>
          <c:extLst>
            <c:ext xmlns:c16="http://schemas.microsoft.com/office/drawing/2014/chart" uri="{C3380CC4-5D6E-409C-BE32-E72D297353CC}">
              <c16:uniqueId val="{00000001-C071-4BDF-B9CB-5442EEBAAAE8}"/>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Sheet1!$D$2:$D$33</c:f>
              <c:numCache>
                <c:formatCode>General</c:formatCode>
                <c:ptCount val="32"/>
                <c:pt idx="0">
                  <c:v>0</c:v>
                </c:pt>
                <c:pt idx="1">
                  <c:v>895</c:v>
                </c:pt>
                <c:pt idx="2">
                  <c:v>0</c:v>
                </c:pt>
                <c:pt idx="3">
                  <c:v>153</c:v>
                </c:pt>
                <c:pt idx="4">
                  <c:v>375</c:v>
                </c:pt>
                <c:pt idx="5">
                  <c:v>190</c:v>
                </c:pt>
                <c:pt idx="6">
                  <c:v>0</c:v>
                </c:pt>
                <c:pt idx="7">
                  <c:v>512</c:v>
                </c:pt>
                <c:pt idx="8">
                  <c:v>0</c:v>
                </c:pt>
                <c:pt idx="9">
                  <c:v>162</c:v>
                </c:pt>
                <c:pt idx="10">
                  <c:v>439</c:v>
                </c:pt>
                <c:pt idx="11">
                  <c:v>1006</c:v>
                </c:pt>
                <c:pt idx="12">
                  <c:v>191</c:v>
                </c:pt>
                <c:pt idx="13">
                  <c:v>0</c:v>
                </c:pt>
                <c:pt idx="14">
                  <c:v>0</c:v>
                </c:pt>
                <c:pt idx="15">
                  <c:v>0</c:v>
                </c:pt>
                <c:pt idx="16">
                  <c:v>191</c:v>
                </c:pt>
                <c:pt idx="17">
                  <c:v>269</c:v>
                </c:pt>
                <c:pt idx="18">
                  <c:v>0</c:v>
                </c:pt>
                <c:pt idx="19">
                  <c:v>134</c:v>
                </c:pt>
                <c:pt idx="20">
                  <c:v>226</c:v>
                </c:pt>
                <c:pt idx="21">
                  <c:v>0</c:v>
                </c:pt>
                <c:pt idx="22">
                  <c:v>353</c:v>
                </c:pt>
                <c:pt idx="23">
                  <c:v>274</c:v>
                </c:pt>
                <c:pt idx="24">
                  <c:v>154</c:v>
                </c:pt>
                <c:pt idx="25">
                  <c:v>0</c:v>
                </c:pt>
                <c:pt idx="26">
                  <c:v>414</c:v>
                </c:pt>
                <c:pt idx="27">
                  <c:v>0</c:v>
                </c:pt>
                <c:pt idx="28">
                  <c:v>153</c:v>
                </c:pt>
                <c:pt idx="29">
                  <c:v>0</c:v>
                </c:pt>
                <c:pt idx="30">
                  <c:v>1178</c:v>
                </c:pt>
                <c:pt idx="31">
                  <c:v>245</c:v>
                </c:pt>
              </c:numCache>
            </c:numRef>
          </c:val>
          <c:smooth val="0"/>
          <c:extLst>
            <c:ext xmlns:c16="http://schemas.microsoft.com/office/drawing/2014/chart" uri="{C3380CC4-5D6E-409C-BE32-E72D297353CC}">
              <c16:uniqueId val="{00000002-C071-4BDF-B9CB-5442EEBAAAE8}"/>
            </c:ext>
          </c:extLst>
        </c:ser>
        <c:dLbls>
          <c:showLegendKey val="0"/>
          <c:showVal val="0"/>
          <c:showCatName val="0"/>
          <c:showSerName val="0"/>
          <c:showPercent val="0"/>
          <c:showBubbleSize val="0"/>
        </c:dLbls>
        <c:smooth val="0"/>
        <c:axId val="432418296"/>
        <c:axId val="432418624"/>
      </c:lineChart>
      <c:dateAx>
        <c:axId val="43241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8624"/>
        <c:crosses val="autoZero"/>
        <c:auto val="1"/>
        <c:lblOffset val="100"/>
        <c:baseTimeUnit val="days"/>
      </c:dateAx>
      <c:valAx>
        <c:axId val="43241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1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Viettel Telecom</c:v>
                </c:pt>
              </c:strCache>
            </c:strRef>
          </c:tx>
          <c:spPr>
            <a:ln w="28575" cap="rnd">
              <a:solidFill>
                <a:schemeClr val="accent1"/>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Sheet1!$B$2:$B$33</c:f>
              <c:numCache>
                <c:formatCode>General</c:formatCode>
                <c:ptCount val="32"/>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C144-458C-9E21-C0657BAFD818}"/>
            </c:ext>
          </c:extLst>
        </c:ser>
        <c:ser>
          <c:idx val="1"/>
          <c:order val="1"/>
          <c:tx>
            <c:strRef>
              <c:f>Sheet1!$C$1</c:f>
              <c:strCache>
                <c:ptCount val="1"/>
                <c:pt idx="0">
                  <c:v>VNPT - VinaPhone VNPT</c:v>
                </c:pt>
              </c:strCache>
            </c:strRef>
          </c:tx>
          <c:spPr>
            <a:ln w="28575" cap="rnd">
              <a:solidFill>
                <a:schemeClr val="accent2"/>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Sheet1!$C$2:$C$33</c:f>
              <c:numCache>
                <c:formatCode>General</c:formatCode>
                <c:ptCount val="32"/>
                <c:pt idx="0">
                  <c:v>0</c:v>
                </c:pt>
                <c:pt idx="1">
                  <c:v>1</c:v>
                </c:pt>
                <c:pt idx="2">
                  <c:v>1</c:v>
                </c:pt>
                <c:pt idx="3">
                  <c:v>1</c:v>
                </c:pt>
                <c:pt idx="4">
                  <c:v>2</c:v>
                </c:pt>
                <c:pt idx="5">
                  <c:v>3</c:v>
                </c:pt>
                <c:pt idx="6">
                  <c:v>0</c:v>
                </c:pt>
                <c:pt idx="7">
                  <c:v>0</c:v>
                </c:pt>
                <c:pt idx="8">
                  <c:v>0</c:v>
                </c:pt>
                <c:pt idx="9">
                  <c:v>0</c:v>
                </c:pt>
                <c:pt idx="10">
                  <c:v>1</c:v>
                </c:pt>
                <c:pt idx="11">
                  <c:v>1</c:v>
                </c:pt>
                <c:pt idx="12">
                  <c:v>0</c:v>
                </c:pt>
                <c:pt idx="13">
                  <c:v>0</c:v>
                </c:pt>
                <c:pt idx="14">
                  <c:v>0</c:v>
                </c:pt>
                <c:pt idx="15">
                  <c:v>1</c:v>
                </c:pt>
                <c:pt idx="16">
                  <c:v>1</c:v>
                </c:pt>
                <c:pt idx="17">
                  <c:v>1</c:v>
                </c:pt>
                <c:pt idx="18">
                  <c:v>1</c:v>
                </c:pt>
                <c:pt idx="19">
                  <c:v>0</c:v>
                </c:pt>
                <c:pt idx="20">
                  <c:v>0</c:v>
                </c:pt>
                <c:pt idx="21">
                  <c:v>0</c:v>
                </c:pt>
                <c:pt idx="22">
                  <c:v>0</c:v>
                </c:pt>
                <c:pt idx="23">
                  <c:v>1</c:v>
                </c:pt>
                <c:pt idx="24">
                  <c:v>0</c:v>
                </c:pt>
                <c:pt idx="25">
                  <c:v>1</c:v>
                </c:pt>
                <c:pt idx="26">
                  <c:v>1</c:v>
                </c:pt>
                <c:pt idx="27">
                  <c:v>0</c:v>
                </c:pt>
                <c:pt idx="28">
                  <c:v>0</c:v>
                </c:pt>
                <c:pt idx="29">
                  <c:v>1</c:v>
                </c:pt>
                <c:pt idx="30">
                  <c:v>1</c:v>
                </c:pt>
                <c:pt idx="31">
                  <c:v>0</c:v>
                </c:pt>
              </c:numCache>
            </c:numRef>
          </c:val>
          <c:smooth val="0"/>
          <c:extLst>
            <c:ext xmlns:c16="http://schemas.microsoft.com/office/drawing/2014/chart" uri="{C3380CC4-5D6E-409C-BE32-E72D297353CC}">
              <c16:uniqueId val="{00000001-C144-458C-9E21-C0657BAFD818}"/>
            </c:ext>
          </c:extLst>
        </c:ser>
        <c:ser>
          <c:idx val="2"/>
          <c:order val="2"/>
          <c:tx>
            <c:strRef>
              <c:f>Sheet1!$D$1</c:f>
              <c:strCache>
                <c:ptCount val="1"/>
                <c:pt idx="0">
                  <c:v>MobiFone Mobifone</c:v>
                </c:pt>
              </c:strCache>
            </c:strRef>
          </c:tx>
          <c:spPr>
            <a:ln w="28575" cap="rnd">
              <a:solidFill>
                <a:schemeClr val="accent3"/>
              </a:solidFill>
              <a:round/>
            </a:ln>
            <a:effectLst/>
          </c:spPr>
          <c:marker>
            <c:symbol val="none"/>
          </c:marker>
          <c:cat>
            <c:numRef>
              <c:f>Sheet1!$A$2:$A$33</c:f>
              <c:numCache>
                <c:formatCode>m/d/yyyy</c:formatCode>
                <c:ptCount val="32"/>
                <c:pt idx="0">
                  <c:v>44129</c:v>
                </c:pt>
                <c:pt idx="1">
                  <c:v>44130</c:v>
                </c:pt>
                <c:pt idx="2">
                  <c:v>44131</c:v>
                </c:pt>
                <c:pt idx="3">
                  <c:v>44132</c:v>
                </c:pt>
                <c:pt idx="4">
                  <c:v>44133</c:v>
                </c:pt>
                <c:pt idx="5">
                  <c:v>44134</c:v>
                </c:pt>
                <c:pt idx="6">
                  <c:v>44135</c:v>
                </c:pt>
                <c:pt idx="7">
                  <c:v>44136</c:v>
                </c:pt>
                <c:pt idx="8">
                  <c:v>44137</c:v>
                </c:pt>
                <c:pt idx="9">
                  <c:v>44138</c:v>
                </c:pt>
                <c:pt idx="10">
                  <c:v>44139</c:v>
                </c:pt>
                <c:pt idx="11">
                  <c:v>44140</c:v>
                </c:pt>
                <c:pt idx="12">
                  <c:v>44141</c:v>
                </c:pt>
                <c:pt idx="13">
                  <c:v>44142</c:v>
                </c:pt>
                <c:pt idx="14">
                  <c:v>44143</c:v>
                </c:pt>
                <c:pt idx="15">
                  <c:v>44144</c:v>
                </c:pt>
                <c:pt idx="16">
                  <c:v>44145</c:v>
                </c:pt>
                <c:pt idx="17">
                  <c:v>44146</c:v>
                </c:pt>
                <c:pt idx="18">
                  <c:v>44147</c:v>
                </c:pt>
                <c:pt idx="19">
                  <c:v>44148</c:v>
                </c:pt>
                <c:pt idx="20">
                  <c:v>44149</c:v>
                </c:pt>
                <c:pt idx="21">
                  <c:v>44150</c:v>
                </c:pt>
                <c:pt idx="22">
                  <c:v>44151</c:v>
                </c:pt>
                <c:pt idx="23">
                  <c:v>44152</c:v>
                </c:pt>
                <c:pt idx="24">
                  <c:v>44153</c:v>
                </c:pt>
                <c:pt idx="25">
                  <c:v>44154</c:v>
                </c:pt>
                <c:pt idx="26">
                  <c:v>44155</c:v>
                </c:pt>
                <c:pt idx="27">
                  <c:v>44156</c:v>
                </c:pt>
                <c:pt idx="28">
                  <c:v>44157</c:v>
                </c:pt>
                <c:pt idx="29">
                  <c:v>44158</c:v>
                </c:pt>
                <c:pt idx="30">
                  <c:v>44159</c:v>
                </c:pt>
                <c:pt idx="31">
                  <c:v>44160</c:v>
                </c:pt>
              </c:numCache>
            </c:numRef>
          </c:cat>
          <c:val>
            <c:numRef>
              <c:f>Sheet1!$D$2:$D$33</c:f>
              <c:numCache>
                <c:formatCode>General</c:formatCode>
                <c:ptCount val="32"/>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C144-458C-9E21-C0657BAFD818}"/>
            </c:ext>
          </c:extLst>
        </c:ser>
        <c:dLbls>
          <c:showLegendKey val="0"/>
          <c:showVal val="0"/>
          <c:showCatName val="0"/>
          <c:showSerName val="0"/>
          <c:showPercent val="0"/>
          <c:showBubbleSize val="0"/>
        </c:dLbls>
        <c:smooth val="0"/>
        <c:axId val="432356032"/>
        <c:axId val="432356688"/>
      </c:lineChart>
      <c:dateAx>
        <c:axId val="43235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356688"/>
        <c:crosses val="autoZero"/>
        <c:auto val="1"/>
        <c:lblOffset val="100"/>
        <c:baseTimeUnit val="days"/>
      </c:dateAx>
      <c:valAx>
        <c:axId val="43235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35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Viettel Telecom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0</c:v>
                </c:pt>
                <c:pt idx="3">
                  <c:v>2</c:v>
                </c:pt>
                <c:pt idx="4">
                  <c:v>0</c:v>
                </c:pt>
                <c:pt idx="5">
                  <c:v>2</c:v>
                </c:pt>
                <c:pt idx="6">
                  <c:v>0</c:v>
                </c:pt>
              </c:numCache>
            </c:numRef>
          </c:val>
          <c:extLst>
            <c:ext xmlns:c16="http://schemas.microsoft.com/office/drawing/2014/chart" uri="{C3380CC4-5D6E-409C-BE32-E72D297353CC}">
              <c16:uniqueId val="{00000000-41A2-466B-B422-B38DE95B8581}"/>
            </c:ext>
          </c:extLst>
        </c:ser>
        <c:ser>
          <c:idx val="1"/>
          <c:order val="1"/>
          <c:tx>
            <c:strRef>
              <c:f>Sheet1!$C$1</c:f>
              <c:strCache>
                <c:ptCount val="1"/>
                <c:pt idx="0">
                  <c:v>VNPT - VinaPhone VNPT</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41A2-466B-B422-B38DE95B8581}"/>
            </c:ext>
          </c:extLst>
        </c:ser>
        <c:ser>
          <c:idx val="2"/>
          <c:order val="2"/>
          <c:tx>
            <c:strRef>
              <c:f>Sheet1!$D$1</c:f>
              <c:strCache>
                <c:ptCount val="1"/>
                <c:pt idx="0">
                  <c:v>MobiFone Mobifone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41A2-466B-B422-B38DE95B8581}"/>
            </c:ext>
          </c:extLst>
        </c:ser>
        <c:dLbls>
          <c:showLegendKey val="0"/>
          <c:showVal val="0"/>
          <c:showCatName val="0"/>
          <c:showSerName val="0"/>
          <c:showPercent val="0"/>
          <c:showBubbleSize val="0"/>
        </c:dLbls>
        <c:gapWidth val="219"/>
        <c:overlap val="-27"/>
        <c:axId val="437281976"/>
        <c:axId val="437277384"/>
      </c:barChart>
      <c:catAx>
        <c:axId val="43728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77384"/>
        <c:crosses val="autoZero"/>
        <c:auto val="1"/>
        <c:lblAlgn val="ctr"/>
        <c:lblOffset val="100"/>
        <c:noMultiLvlLbl val="0"/>
      </c:catAx>
      <c:valAx>
        <c:axId val="43727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Questions</c:v>
                </c:pt>
              </c:strCache>
            </c:strRef>
          </c:tx>
          <c:spPr>
            <a:solidFill>
              <a:schemeClr val="accent1"/>
            </a:solidFill>
            <a:ln>
              <a:noFill/>
            </a:ln>
            <a:effectLst/>
          </c:spPr>
          <c:invertIfNegative val="0"/>
          <c:cat>
            <c:strRef>
              <c:f>Sheet1!$A$2:$A$4</c:f>
              <c:strCache>
                <c:ptCount val="3"/>
                <c:pt idx="0">
                  <c:v>Viettel Telecom</c:v>
                </c:pt>
                <c:pt idx="1">
                  <c:v>VNPT - VinaPhone VNPT</c:v>
                </c:pt>
                <c:pt idx="2">
                  <c:v>MobiFone Mobifone</c:v>
                </c:pt>
              </c:strCache>
            </c:strRef>
          </c:cat>
          <c:val>
            <c:numRef>
              <c:f>Sheet1!$B$2:$B$4</c:f>
              <c:numCache>
                <c:formatCode>General</c:formatCode>
                <c:ptCount val="3"/>
                <c:pt idx="0">
                  <c:v>24215</c:v>
                </c:pt>
                <c:pt idx="1">
                  <c:v>0</c:v>
                </c:pt>
                <c:pt idx="2">
                  <c:v>0</c:v>
                </c:pt>
              </c:numCache>
            </c:numRef>
          </c:val>
          <c:extLst>
            <c:ext xmlns:c16="http://schemas.microsoft.com/office/drawing/2014/chart" uri="{C3380CC4-5D6E-409C-BE32-E72D297353CC}">
              <c16:uniqueId val="{00000000-DBF7-4E4A-87AC-BD754EAC0B62}"/>
            </c:ext>
          </c:extLst>
        </c:ser>
        <c:dLbls>
          <c:showLegendKey val="0"/>
          <c:showVal val="0"/>
          <c:showCatName val="0"/>
          <c:showSerName val="0"/>
          <c:showPercent val="0"/>
          <c:showBubbleSize val="0"/>
        </c:dLbls>
        <c:gapWidth val="219"/>
        <c:overlap val="-27"/>
        <c:axId val="437283288"/>
        <c:axId val="437283616"/>
      </c:barChart>
      <c:catAx>
        <c:axId val="43728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3616"/>
        <c:crosses val="autoZero"/>
        <c:auto val="1"/>
        <c:lblAlgn val="ctr"/>
        <c:lblOffset val="100"/>
        <c:noMultiLvlLbl val="0"/>
      </c:catAx>
      <c:valAx>
        <c:axId val="43728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Viettel Telecom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D5DA-49A0-A9C0-836150A77DCE}"/>
            </c:ext>
          </c:extLst>
        </c:ser>
        <c:ser>
          <c:idx val="1"/>
          <c:order val="1"/>
          <c:tx>
            <c:strRef>
              <c:f>Sheet1!$C$1</c:f>
              <c:strCache>
                <c:ptCount val="1"/>
                <c:pt idx="0">
                  <c:v>VNPT - VinaPhone VNPT</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D5DA-49A0-A9C0-836150A77DCE}"/>
            </c:ext>
          </c:extLst>
        </c:ser>
        <c:ser>
          <c:idx val="2"/>
          <c:order val="2"/>
          <c:tx>
            <c:strRef>
              <c:f>Sheet1!$D$1</c:f>
              <c:strCache>
                <c:ptCount val="1"/>
                <c:pt idx="0">
                  <c:v>MobiFone Mobifone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D5DA-49A0-A9C0-836150A77DCE}"/>
            </c:ext>
          </c:extLst>
        </c:ser>
        <c:dLbls>
          <c:showLegendKey val="0"/>
          <c:showVal val="0"/>
          <c:showCatName val="0"/>
          <c:showSerName val="0"/>
          <c:showPercent val="0"/>
          <c:showBubbleSize val="0"/>
        </c:dLbls>
        <c:gapWidth val="219"/>
        <c:overlap val="-27"/>
        <c:axId val="437278696"/>
        <c:axId val="437279680"/>
      </c:barChart>
      <c:catAx>
        <c:axId val="43727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79680"/>
        <c:crosses val="autoZero"/>
        <c:auto val="1"/>
        <c:lblAlgn val="ctr"/>
        <c:lblOffset val="100"/>
        <c:noMultiLvlLbl val="0"/>
      </c:catAx>
      <c:valAx>
        <c:axId val="43727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7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Viettel Telecom</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Sheet1!$B$2:$B$6</c:f>
              <c:numCache>
                <c:formatCode>General</c:formatCode>
                <c:ptCount val="5"/>
                <c:pt idx="0">
                  <c:v>3280</c:v>
                </c:pt>
                <c:pt idx="1">
                  <c:v>20615</c:v>
                </c:pt>
                <c:pt idx="2">
                  <c:v>2134</c:v>
                </c:pt>
                <c:pt idx="3">
                  <c:v>126</c:v>
                </c:pt>
                <c:pt idx="4">
                  <c:v>0</c:v>
                </c:pt>
              </c:numCache>
            </c:numRef>
          </c:val>
          <c:extLst>
            <c:ext xmlns:c16="http://schemas.microsoft.com/office/drawing/2014/chart" uri="{C3380CC4-5D6E-409C-BE32-E72D297353CC}">
              <c16:uniqueId val="{00000000-9231-413F-B7EE-F74968E8D6A8}"/>
            </c:ext>
          </c:extLst>
        </c:ser>
        <c:ser>
          <c:idx val="1"/>
          <c:order val="1"/>
          <c:tx>
            <c:strRef>
              <c:f>Sheet1!$C$1</c:f>
              <c:strCache>
                <c:ptCount val="1"/>
                <c:pt idx="0">
                  <c:v>VNPT - VinaPhone VNPT</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Sheet1!$C$2:$C$6</c:f>
              <c:numCache>
                <c:formatCode>General</c:formatCode>
                <c:ptCount val="5"/>
                <c:pt idx="0">
                  <c:v>125</c:v>
                </c:pt>
                <c:pt idx="1">
                  <c:v>125</c:v>
                </c:pt>
                <c:pt idx="2">
                  <c:v>1899</c:v>
                </c:pt>
                <c:pt idx="3">
                  <c:v>120</c:v>
                </c:pt>
                <c:pt idx="4">
                  <c:v>2455</c:v>
                </c:pt>
              </c:numCache>
            </c:numRef>
          </c:val>
          <c:extLst>
            <c:ext xmlns:c16="http://schemas.microsoft.com/office/drawing/2014/chart" uri="{C3380CC4-5D6E-409C-BE32-E72D297353CC}">
              <c16:uniqueId val="{00000001-9231-413F-B7EE-F74968E8D6A8}"/>
            </c:ext>
          </c:extLst>
        </c:ser>
        <c:ser>
          <c:idx val="2"/>
          <c:order val="2"/>
          <c:tx>
            <c:strRef>
              <c:f>Sheet1!$D$1</c:f>
              <c:strCache>
                <c:ptCount val="1"/>
                <c:pt idx="0">
                  <c:v>MobiFone Mobifone</c:v>
                </c:pt>
              </c:strCache>
            </c:strRef>
          </c:tx>
          <c:spPr>
            <a:solidFill>
              <a:schemeClr val="accent3"/>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Sheet1!$D$2:$D$6</c:f>
              <c:numCache>
                <c:formatCode>General</c:formatCode>
                <c:ptCount val="5"/>
                <c:pt idx="0">
                  <c:v>404</c:v>
                </c:pt>
                <c:pt idx="1">
                  <c:v>0</c:v>
                </c:pt>
                <c:pt idx="2">
                  <c:v>554</c:v>
                </c:pt>
                <c:pt idx="3">
                  <c:v>299</c:v>
                </c:pt>
                <c:pt idx="4">
                  <c:v>0</c:v>
                </c:pt>
              </c:numCache>
            </c:numRef>
          </c:val>
          <c:extLst>
            <c:ext xmlns:c16="http://schemas.microsoft.com/office/drawing/2014/chart" uri="{C3380CC4-5D6E-409C-BE32-E72D297353CC}">
              <c16:uniqueId val="{00000002-9231-413F-B7EE-F74968E8D6A8}"/>
            </c:ext>
          </c:extLst>
        </c:ser>
        <c:dLbls>
          <c:showLegendKey val="0"/>
          <c:showVal val="0"/>
          <c:showCatName val="0"/>
          <c:showSerName val="0"/>
          <c:showPercent val="0"/>
          <c:showBubbleSize val="0"/>
        </c:dLbls>
        <c:gapWidth val="219"/>
        <c:overlap val="-27"/>
        <c:axId val="437292472"/>
        <c:axId val="437287224"/>
      </c:barChart>
      <c:catAx>
        <c:axId val="43729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7224"/>
        <c:crosses val="autoZero"/>
        <c:auto val="1"/>
        <c:lblAlgn val="ctr"/>
        <c:lblOffset val="100"/>
        <c:noMultiLvlLbl val="0"/>
      </c:catAx>
      <c:valAx>
        <c:axId val="43728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9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698B8-A660-4F72-9103-7C656A92C86A}"/>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06DC0A81-53FE-4E28-8F10-27DA37CBE5A5}"/>
              </a:ext>
            </a:extLst>
          </p:cNvPr>
          <p:cNvSpPr>
            <a:spLocks noGrp="1"/>
          </p:cNvSpPr>
          <p:nvPr>
            <p:ph type="subTitle" idx="1"/>
          </p:nvPr>
        </p:nvSpPr>
        <p:spPr/>
        <p:txBody>
          <a:bodyPr/>
          <a:lstStyle/>
          <a:p>
            <a:r>
              <a:rPr lang="en-US"/>
              <a:t>Ernst and Young</a:t>
            </a:r>
          </a:p>
        </p:txBody>
      </p:sp>
    </p:spTree>
    <p:extLst>
      <p:ext uri="{BB962C8B-B14F-4D97-AF65-F5344CB8AC3E}">
        <p14:creationId xmlns:p14="http://schemas.microsoft.com/office/powerpoint/2010/main" val="9187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1607D-A001-403F-8EAD-5A70E5E8DBEF}"/>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89C54EA7-779E-4384-AB84-2C32660080DD}"/>
              </a:ext>
            </a:extLst>
          </p:cNvPr>
          <p:cNvGraphicFramePr>
            <a:graphicFrameLocks noGrp="1"/>
          </p:cNvGraphicFramePr>
          <p:nvPr>
            <p:ph type="chart" sz="quarter" idx="13"/>
            <p:extLst>
              <p:ext uri="{D42A27DB-BD31-4B8C-83A1-F6EECF244321}">
                <p14:modId xmlns:p14="http://schemas.microsoft.com/office/powerpoint/2010/main" val="787977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F378D8-C327-4824-829F-0B501C25DC2E}"/>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1B91BC43-D403-4700-ADEC-B395D29D01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913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B7A98-07EC-4902-B9AD-E24510397522}"/>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DD25FF9B-CD7F-40E7-BF4F-5152D5E9A099}"/>
              </a:ext>
            </a:extLst>
          </p:cNvPr>
          <p:cNvGraphicFramePr>
            <a:graphicFrameLocks noGrp="1"/>
          </p:cNvGraphicFramePr>
          <p:nvPr>
            <p:ph type="chart" sz="quarter" idx="13"/>
            <p:extLst>
              <p:ext uri="{D42A27DB-BD31-4B8C-83A1-F6EECF244321}">
                <p14:modId xmlns:p14="http://schemas.microsoft.com/office/powerpoint/2010/main" val="2385344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BFDC68-ABC7-46DB-B3CB-BDF162D4A383}"/>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B47520B1-B276-416E-BF1C-20A7E4C8C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851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A7106-FE87-4AFB-BAAF-F392D4C49F61}"/>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766B0F22-2161-4ACD-A1B7-12C9A5DF8BA6}"/>
              </a:ext>
            </a:extLst>
          </p:cNvPr>
          <p:cNvGraphicFramePr>
            <a:graphicFrameLocks noGrp="1"/>
          </p:cNvGraphicFramePr>
          <p:nvPr>
            <p:ph type="chart" sz="quarter" idx="13"/>
            <p:extLst>
              <p:ext uri="{D42A27DB-BD31-4B8C-83A1-F6EECF244321}">
                <p14:modId xmlns:p14="http://schemas.microsoft.com/office/powerpoint/2010/main" val="2993273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30829C-128C-4DD8-A2A1-30013CCD92C2}"/>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0FB4E65D-25C9-4964-AC87-F11B89054E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81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5707-44D1-4ED5-80FE-046275254B2B}"/>
              </a:ext>
            </a:extLst>
          </p:cNvPr>
          <p:cNvSpPr>
            <a:spLocks noGrp="1"/>
          </p:cNvSpPr>
          <p:nvPr>
            <p:ph type="title"/>
          </p:nvPr>
        </p:nvSpPr>
        <p:spPr/>
        <p:txBody>
          <a:bodyPr/>
          <a:lstStyle/>
          <a:p>
            <a:r>
              <a:rPr lang="en-US"/>
              <a:t>Facebook Post Type Distribution Per Profile | All Pages</a:t>
            </a:r>
          </a:p>
        </p:txBody>
      </p:sp>
      <p:graphicFrame>
        <p:nvGraphicFramePr>
          <p:cNvPr id="6" name="Chart Placeholder 5">
            <a:extLst>
              <a:ext uri="{FF2B5EF4-FFF2-40B4-BE49-F238E27FC236}">
                <a16:creationId xmlns:a16="http://schemas.microsoft.com/office/drawing/2014/main" id="{F6846D3A-89D1-4542-90FA-F57FD0E1E2AF}"/>
              </a:ext>
            </a:extLst>
          </p:cNvPr>
          <p:cNvGraphicFramePr>
            <a:graphicFrameLocks noGrp="1"/>
          </p:cNvGraphicFramePr>
          <p:nvPr>
            <p:ph type="chart" sz="quarter" idx="13"/>
            <p:extLst>
              <p:ext uri="{D42A27DB-BD31-4B8C-83A1-F6EECF244321}">
                <p14:modId xmlns:p14="http://schemas.microsoft.com/office/powerpoint/2010/main" val="2490323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F85C47-B4D5-476A-B98C-1409C57C3D96}"/>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3D1BD58F-C4E4-4AC0-A278-097B662AB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690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A615A-1175-46BC-8334-8440688BAD3A}"/>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62DC5CB5-3081-4EAF-A566-6A4FCCFA496A}"/>
              </a:ext>
            </a:extLst>
          </p:cNvPr>
          <p:cNvGraphicFramePr>
            <a:graphicFrameLocks noGrp="1"/>
          </p:cNvGraphicFramePr>
          <p:nvPr>
            <p:ph type="tbl" sz="quarter" idx="13"/>
            <p:extLst>
              <p:ext uri="{D42A27DB-BD31-4B8C-83A1-F6EECF244321}">
                <p14:modId xmlns:p14="http://schemas.microsoft.com/office/powerpoint/2010/main" val="397204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9873866"/>
                    </a:ext>
                  </a:extLst>
                </a:gridCol>
                <a:gridCol w="822960">
                  <a:extLst>
                    <a:ext uri="{9D8B030D-6E8A-4147-A177-3AD203B41FA5}">
                      <a16:colId xmlns:a16="http://schemas.microsoft.com/office/drawing/2014/main" val="2850546525"/>
                    </a:ext>
                  </a:extLst>
                </a:gridCol>
                <a:gridCol w="493776">
                  <a:extLst>
                    <a:ext uri="{9D8B030D-6E8A-4147-A177-3AD203B41FA5}">
                      <a16:colId xmlns:a16="http://schemas.microsoft.com/office/drawing/2014/main" val="3706125832"/>
                    </a:ext>
                  </a:extLst>
                </a:gridCol>
                <a:gridCol w="493776">
                  <a:extLst>
                    <a:ext uri="{9D8B030D-6E8A-4147-A177-3AD203B41FA5}">
                      <a16:colId xmlns:a16="http://schemas.microsoft.com/office/drawing/2014/main" val="456581220"/>
                    </a:ext>
                  </a:extLst>
                </a:gridCol>
                <a:gridCol w="493776">
                  <a:extLst>
                    <a:ext uri="{9D8B030D-6E8A-4147-A177-3AD203B41FA5}">
                      <a16:colId xmlns:a16="http://schemas.microsoft.com/office/drawing/2014/main" val="2900283604"/>
                    </a:ext>
                  </a:extLst>
                </a:gridCol>
                <a:gridCol w="493776">
                  <a:extLst>
                    <a:ext uri="{9D8B030D-6E8A-4147-A177-3AD203B41FA5}">
                      <a16:colId xmlns:a16="http://schemas.microsoft.com/office/drawing/2014/main" val="802574506"/>
                    </a:ext>
                  </a:extLst>
                </a:gridCol>
                <a:gridCol w="493776">
                  <a:extLst>
                    <a:ext uri="{9D8B030D-6E8A-4147-A177-3AD203B41FA5}">
                      <a16:colId xmlns:a16="http://schemas.microsoft.com/office/drawing/2014/main" val="1133244769"/>
                    </a:ext>
                  </a:extLst>
                </a:gridCol>
                <a:gridCol w="493776">
                  <a:extLst>
                    <a:ext uri="{9D8B030D-6E8A-4147-A177-3AD203B41FA5}">
                      <a16:colId xmlns:a16="http://schemas.microsoft.com/office/drawing/2014/main" val="202752346"/>
                    </a:ext>
                  </a:extLst>
                </a:gridCol>
                <a:gridCol w="493776">
                  <a:extLst>
                    <a:ext uri="{9D8B030D-6E8A-4147-A177-3AD203B41FA5}">
                      <a16:colId xmlns:a16="http://schemas.microsoft.com/office/drawing/2014/main" val="1936898055"/>
                    </a:ext>
                  </a:extLst>
                </a:gridCol>
                <a:gridCol w="493776">
                  <a:extLst>
                    <a:ext uri="{9D8B030D-6E8A-4147-A177-3AD203B41FA5}">
                      <a16:colId xmlns:a16="http://schemas.microsoft.com/office/drawing/2014/main" val="3682359163"/>
                    </a:ext>
                  </a:extLst>
                </a:gridCol>
                <a:gridCol w="493776">
                  <a:extLst>
                    <a:ext uri="{9D8B030D-6E8A-4147-A177-3AD203B41FA5}">
                      <a16:colId xmlns:a16="http://schemas.microsoft.com/office/drawing/2014/main" val="2262200559"/>
                    </a:ext>
                  </a:extLst>
                </a:gridCol>
                <a:gridCol w="493776">
                  <a:extLst>
                    <a:ext uri="{9D8B030D-6E8A-4147-A177-3AD203B41FA5}">
                      <a16:colId xmlns:a16="http://schemas.microsoft.com/office/drawing/2014/main" val="1843309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00657228"/>
                  </a:ext>
                </a:extLst>
              </a:tr>
              <a:tr h="370840">
                <a:tc>
                  <a:txBody>
                    <a:bodyPr/>
                    <a:lstStyle/>
                    <a:p>
                      <a:r>
                        <a:rPr lang="en-US" sz="1000"/>
                        <a:t>VNPT - VinaPhone VNPT</a:t>
                      </a:r>
                    </a:p>
                  </a:txBody>
                  <a:tcPr/>
                </a:tc>
                <a:tc>
                  <a:txBody>
                    <a:bodyPr/>
                    <a:lstStyle/>
                    <a:p>
                      <a:r>
                        <a:rPr lang="en-US" sz="1000"/>
                        <a:t>n/a</a:t>
                      </a:r>
                    </a:p>
                  </a:txBody>
                  <a:tcPr/>
                </a:tc>
                <a:tc>
                  <a:txBody>
                    <a:bodyPr/>
                    <a:lstStyle/>
                    <a:p>
                      <a:r>
                        <a:rPr lang="en-US" sz="1000"/>
                        <a:t>n/a</a:t>
                      </a:r>
                    </a:p>
                  </a:txBody>
                  <a:tcPr/>
                </a:tc>
                <a:tc>
                  <a:txBody>
                    <a:bodyPr/>
                    <a:lstStyle/>
                    <a:p>
                      <a:r>
                        <a:rPr lang="en-US" sz="1000"/>
                        <a:t>62</a:t>
                      </a:r>
                    </a:p>
                  </a:txBody>
                  <a:tcPr/>
                </a:tc>
                <a:tc>
                  <a:txBody>
                    <a:bodyPr/>
                    <a:lstStyle/>
                    <a:p>
                      <a:r>
                        <a:rPr lang="en-US" sz="1000"/>
                        <a:t>67448</a:t>
                      </a:r>
                    </a:p>
                  </a:txBody>
                  <a:tcPr/>
                </a:tc>
                <a:tc>
                  <a:txBody>
                    <a:bodyPr/>
                    <a:lstStyle/>
                    <a:p>
                      <a:r>
                        <a:rPr lang="en-US" sz="1000"/>
                        <a:t>44</a:t>
                      </a:r>
                    </a:p>
                  </a:txBody>
                  <a:tcPr/>
                </a:tc>
                <a:tc>
                  <a:txBody>
                    <a:bodyPr/>
                    <a:lstStyle/>
                    <a:p>
                      <a:r>
                        <a:rPr lang="en-US" sz="1000"/>
                        <a:t>5984</a:t>
                      </a:r>
                    </a:p>
                  </a:txBody>
                  <a:tcPr/>
                </a:tc>
                <a:tc>
                  <a:txBody>
                    <a:bodyPr/>
                    <a:lstStyle/>
                    <a:p>
                      <a:r>
                        <a:rPr lang="en-US" sz="1000"/>
                        <a:t>2196</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872102657"/>
                  </a:ext>
                </a:extLst>
              </a:tr>
              <a:tr h="370840">
                <a:tc>
                  <a:txBody>
                    <a:bodyPr/>
                    <a:lstStyle/>
                    <a:p>
                      <a:r>
                        <a:rPr lang="en-US" sz="1000"/>
                        <a:t>MobiFone Mobifone</a:t>
                      </a:r>
                    </a:p>
                  </a:txBody>
                  <a:tcPr/>
                </a:tc>
                <a:tc>
                  <a:txBody>
                    <a:bodyPr/>
                    <a:lstStyle/>
                    <a:p>
                      <a:r>
                        <a:rPr lang="en-US" sz="1000"/>
                        <a:t>n/a</a:t>
                      </a:r>
                    </a:p>
                  </a:txBody>
                  <a:tcPr/>
                </a:tc>
                <a:tc>
                  <a:txBody>
                    <a:bodyPr/>
                    <a:lstStyle/>
                    <a:p>
                      <a:r>
                        <a:rPr lang="en-US" sz="1000"/>
                        <a:t>n/a</a:t>
                      </a:r>
                    </a:p>
                  </a:txBody>
                  <a:tcPr/>
                </a:tc>
                <a:tc>
                  <a:txBody>
                    <a:bodyPr/>
                    <a:lstStyle/>
                    <a:p>
                      <a:r>
                        <a:rPr lang="en-US" sz="1000"/>
                        <a:t>21</a:t>
                      </a:r>
                    </a:p>
                  </a:txBody>
                  <a:tcPr/>
                </a:tc>
                <a:tc>
                  <a:txBody>
                    <a:bodyPr/>
                    <a:lstStyle/>
                    <a:p>
                      <a:r>
                        <a:rPr lang="en-US" sz="1000"/>
                        <a:t>7784</a:t>
                      </a:r>
                    </a:p>
                  </a:txBody>
                  <a:tcPr/>
                </a:tc>
                <a:tc>
                  <a:txBody>
                    <a:bodyPr/>
                    <a:lstStyle/>
                    <a:p>
                      <a:r>
                        <a:rPr lang="en-US" sz="1000"/>
                        <a:t>131</a:t>
                      </a:r>
                    </a:p>
                  </a:txBody>
                  <a:tcPr/>
                </a:tc>
                <a:tc>
                  <a:txBody>
                    <a:bodyPr/>
                    <a:lstStyle/>
                    <a:p>
                      <a:r>
                        <a:rPr lang="en-US" sz="1000"/>
                        <a:t>1240</a:t>
                      </a:r>
                    </a:p>
                  </a:txBody>
                  <a:tcPr/>
                </a:tc>
                <a:tc>
                  <a:txBody>
                    <a:bodyPr/>
                    <a:lstStyle/>
                    <a:p>
                      <a:r>
                        <a:rPr lang="en-US" sz="1000"/>
                        <a:t>1752</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466978215"/>
                  </a:ext>
                </a:extLst>
              </a:tr>
              <a:tr h="370840">
                <a:tc>
                  <a:txBody>
                    <a:bodyPr/>
                    <a:lstStyle/>
                    <a:p>
                      <a:r>
                        <a:rPr lang="en-US" sz="1000"/>
                        <a:t>Viettel Telecom</a:t>
                      </a:r>
                    </a:p>
                  </a:txBody>
                  <a:tcPr/>
                </a:tc>
                <a:tc>
                  <a:txBody>
                    <a:bodyPr/>
                    <a:lstStyle/>
                    <a:p>
                      <a:r>
                        <a:rPr lang="en-US" sz="1000"/>
                        <a:t>n/a</a:t>
                      </a:r>
                    </a:p>
                  </a:txBody>
                  <a:tcPr/>
                </a:tc>
                <a:tc>
                  <a:txBody>
                    <a:bodyPr/>
                    <a:lstStyle/>
                    <a:p>
                      <a:r>
                        <a:rPr lang="en-US" sz="1000"/>
                        <a:t>n/a</a:t>
                      </a:r>
                    </a:p>
                  </a:txBody>
                  <a:tcPr/>
                </a:tc>
                <a:tc>
                  <a:txBody>
                    <a:bodyPr/>
                    <a:lstStyle/>
                    <a:p>
                      <a:r>
                        <a:rPr lang="en-US" sz="1000"/>
                        <a:t>34</a:t>
                      </a:r>
                    </a:p>
                  </a:txBody>
                  <a:tcPr/>
                </a:tc>
                <a:tc>
                  <a:txBody>
                    <a:bodyPr/>
                    <a:lstStyle/>
                    <a:p>
                      <a:r>
                        <a:rPr lang="en-US" sz="1000"/>
                        <a:t>104805</a:t>
                      </a:r>
                    </a:p>
                  </a:txBody>
                  <a:tcPr/>
                </a:tc>
                <a:tc>
                  <a:txBody>
                    <a:bodyPr/>
                    <a:lstStyle/>
                    <a:p>
                      <a:r>
                        <a:rPr lang="en-US" sz="1000"/>
                        <a:t>35</a:t>
                      </a:r>
                    </a:p>
                  </a:txBody>
                  <a:tcPr/>
                </a:tc>
                <a:tc>
                  <a:txBody>
                    <a:bodyPr/>
                    <a:lstStyle/>
                    <a:p>
                      <a:r>
                        <a:rPr lang="en-US" sz="1000"/>
                        <a:t>6658</a:t>
                      </a:r>
                    </a:p>
                  </a:txBody>
                  <a:tcPr/>
                </a:tc>
                <a:tc>
                  <a:txBody>
                    <a:bodyPr/>
                    <a:lstStyle/>
                    <a:p>
                      <a:r>
                        <a:rPr lang="en-US" sz="1000"/>
                        <a:t>904</a:t>
                      </a:r>
                    </a:p>
                  </a:txBody>
                  <a:tcPr/>
                </a:tc>
                <a:tc>
                  <a:txBody>
                    <a:bodyPr/>
                    <a:lstStyle/>
                    <a:p>
                      <a:r>
                        <a:rPr lang="en-US" sz="1000"/>
                        <a:t>6</a:t>
                      </a:r>
                    </a:p>
                  </a:txBody>
                  <a:tcPr/>
                </a:tc>
                <a:tc>
                  <a:txBody>
                    <a:bodyPr/>
                    <a:lstStyle/>
                    <a:p>
                      <a:r>
                        <a:rPr lang="en-US" sz="1000"/>
                        <a:t>1</a:t>
                      </a:r>
                    </a:p>
                  </a:txBody>
                  <a:tcPr/>
                </a:tc>
                <a:tc>
                  <a:txBody>
                    <a:bodyPr/>
                    <a:lstStyle/>
                    <a:p>
                      <a:r>
                        <a:rPr lang="en-US" sz="1000"/>
                        <a:t>n/a</a:t>
                      </a:r>
                    </a:p>
                  </a:txBody>
                  <a:tcPr/>
                </a:tc>
                <a:tc>
                  <a:txBody>
                    <a:bodyPr/>
                    <a:lstStyle/>
                    <a:p>
                      <a:r>
                        <a:rPr lang="en-US" sz="1000"/>
                        <a:t>100.0 %</a:t>
                      </a:r>
                    </a:p>
                  </a:txBody>
                  <a:tcPr/>
                </a:tc>
                <a:extLst>
                  <a:ext uri="{0D108BD9-81ED-4DB2-BD59-A6C34878D82A}">
                    <a16:rowId xmlns:a16="http://schemas.microsoft.com/office/drawing/2014/main" val="2173973346"/>
                  </a:ext>
                </a:extLst>
              </a:tr>
            </a:tbl>
          </a:graphicData>
        </a:graphic>
      </p:graphicFrame>
      <p:sp>
        <p:nvSpPr>
          <p:cNvPr id="4" name="Text Placeholder 3">
            <a:extLst>
              <a:ext uri="{FF2B5EF4-FFF2-40B4-BE49-F238E27FC236}">
                <a16:creationId xmlns:a16="http://schemas.microsoft.com/office/drawing/2014/main" id="{9D6DCFCC-DC04-47C5-BBA1-929392522080}"/>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4116735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DA9F-8924-4828-982C-E2C62F07FE5D}"/>
              </a:ext>
            </a:extLst>
          </p:cNvPr>
          <p:cNvSpPr>
            <a:spLocks noGrp="1"/>
          </p:cNvSpPr>
          <p:nvPr>
            <p:ph type="title"/>
          </p:nvPr>
        </p:nvSpPr>
        <p:spPr/>
        <p:txBody>
          <a:bodyPr/>
          <a:lstStyle/>
          <a:p>
            <a:r>
              <a:rPr lang="en-US"/>
              <a:t>Facebook Average Interactions Per Post | All Pages</a:t>
            </a:r>
          </a:p>
        </p:txBody>
      </p:sp>
      <p:graphicFrame>
        <p:nvGraphicFramePr>
          <p:cNvPr id="6" name="Chart Placeholder 5">
            <a:extLst>
              <a:ext uri="{FF2B5EF4-FFF2-40B4-BE49-F238E27FC236}">
                <a16:creationId xmlns:a16="http://schemas.microsoft.com/office/drawing/2014/main" id="{432D170E-2C0B-4C46-A56D-C95447B3E645}"/>
              </a:ext>
            </a:extLst>
          </p:cNvPr>
          <p:cNvGraphicFramePr>
            <a:graphicFrameLocks noGrp="1"/>
          </p:cNvGraphicFramePr>
          <p:nvPr>
            <p:ph type="chart" sz="quarter" idx="13"/>
            <p:extLst>
              <p:ext uri="{D42A27DB-BD31-4B8C-83A1-F6EECF244321}">
                <p14:modId xmlns:p14="http://schemas.microsoft.com/office/powerpoint/2010/main" val="4211177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2489AD-43C7-4F9C-8035-58ABF1389156}"/>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4EB18161-E856-4B00-BE46-F496AFE76F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0691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46E7-FB67-4C0C-B853-EBAE94B5A920}"/>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6174C8D6-8654-4249-B4F1-37ED4DDCB996}"/>
              </a:ext>
            </a:extLst>
          </p:cNvPr>
          <p:cNvGraphicFramePr>
            <a:graphicFrameLocks noGrp="1"/>
          </p:cNvGraphicFramePr>
          <p:nvPr>
            <p:ph type="chart" sz="quarter" idx="13"/>
            <p:extLst>
              <p:ext uri="{D42A27DB-BD31-4B8C-83A1-F6EECF244321}">
                <p14:modId xmlns:p14="http://schemas.microsoft.com/office/powerpoint/2010/main" val="66249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475B5-4D58-4B85-8FDB-CC8A641B08D2}"/>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D50B1BDA-C04A-449B-891E-4884EABD8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063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9A6-42A9-4E65-9489-11B1A1389EFE}"/>
              </a:ext>
            </a:extLst>
          </p:cNvPr>
          <p:cNvSpPr>
            <a:spLocks noGrp="1"/>
          </p:cNvSpPr>
          <p:nvPr>
            <p:ph type="title"/>
          </p:nvPr>
        </p:nvSpPr>
        <p:spPr/>
        <p:txBody>
          <a:bodyPr/>
          <a:lstStyle/>
          <a:p>
            <a:r>
              <a:rPr lang="en-US"/>
              <a:t>Facebook Own Posts By Weekday | All Pages</a:t>
            </a:r>
          </a:p>
        </p:txBody>
      </p:sp>
      <p:graphicFrame>
        <p:nvGraphicFramePr>
          <p:cNvPr id="6" name="Chart Placeholder 5">
            <a:extLst>
              <a:ext uri="{FF2B5EF4-FFF2-40B4-BE49-F238E27FC236}">
                <a16:creationId xmlns:a16="http://schemas.microsoft.com/office/drawing/2014/main" id="{AE142D2A-1E2D-406A-A20E-8EFBDA6B83CA}"/>
              </a:ext>
            </a:extLst>
          </p:cNvPr>
          <p:cNvGraphicFramePr>
            <a:graphicFrameLocks noGrp="1"/>
          </p:cNvGraphicFramePr>
          <p:nvPr>
            <p:ph type="chart" sz="quarter" idx="13"/>
            <p:extLst>
              <p:ext uri="{D42A27DB-BD31-4B8C-83A1-F6EECF244321}">
                <p14:modId xmlns:p14="http://schemas.microsoft.com/office/powerpoint/2010/main" val="3047861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074F5-D01B-4A83-8A08-5E5AE94DB167}"/>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90245035-0033-4CB6-8C6B-F7DA5CC4CD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004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D69C-CDDD-4E5C-8ABC-4B573D4F2EFD}"/>
              </a:ext>
            </a:extLst>
          </p:cNvPr>
          <p:cNvSpPr>
            <a:spLocks noGrp="1"/>
          </p:cNvSpPr>
          <p:nvPr>
            <p:ph type="title"/>
          </p:nvPr>
        </p:nvSpPr>
        <p:spPr/>
        <p:txBody>
          <a:bodyPr/>
          <a:lstStyle/>
          <a:p>
            <a:r>
              <a:rPr lang="en-US"/>
              <a:t>Facebook Average Shares Per Post | All Pages</a:t>
            </a:r>
          </a:p>
        </p:txBody>
      </p:sp>
      <p:graphicFrame>
        <p:nvGraphicFramePr>
          <p:cNvPr id="6" name="Chart Placeholder 5">
            <a:extLst>
              <a:ext uri="{FF2B5EF4-FFF2-40B4-BE49-F238E27FC236}">
                <a16:creationId xmlns:a16="http://schemas.microsoft.com/office/drawing/2014/main" id="{BD069940-B179-4E0D-A2CE-3EECAF569934}"/>
              </a:ext>
            </a:extLst>
          </p:cNvPr>
          <p:cNvGraphicFramePr>
            <a:graphicFrameLocks noGrp="1"/>
          </p:cNvGraphicFramePr>
          <p:nvPr>
            <p:ph type="chart" sz="quarter" idx="13"/>
            <p:extLst>
              <p:ext uri="{D42A27DB-BD31-4B8C-83A1-F6EECF244321}">
                <p14:modId xmlns:p14="http://schemas.microsoft.com/office/powerpoint/2010/main" val="991253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01FC0-F6A0-4898-8628-2031B0345722}"/>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AC40D99B-8BE6-4BC9-9E21-A0BCB5708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518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CCC90-3F50-4D43-8C68-4FD9CE0A0C3C}"/>
              </a:ext>
            </a:extLst>
          </p:cNvPr>
          <p:cNvSpPr>
            <a:spLocks noGrp="1"/>
          </p:cNvSpPr>
          <p:nvPr>
            <p:ph type="title"/>
          </p:nvPr>
        </p:nvSpPr>
        <p:spPr/>
        <p:txBody>
          <a:bodyPr/>
          <a:lstStyle/>
          <a:p>
            <a:r>
              <a:rPr lang="en-US"/>
              <a:t>Facebook Own Posts By Hour | All Pages</a:t>
            </a:r>
          </a:p>
        </p:txBody>
      </p:sp>
      <p:graphicFrame>
        <p:nvGraphicFramePr>
          <p:cNvPr id="6" name="Chart Placeholder 5">
            <a:extLst>
              <a:ext uri="{FF2B5EF4-FFF2-40B4-BE49-F238E27FC236}">
                <a16:creationId xmlns:a16="http://schemas.microsoft.com/office/drawing/2014/main" id="{95BA378A-A3C0-4DBF-BEC8-EC56FDC1E2EC}"/>
              </a:ext>
            </a:extLst>
          </p:cNvPr>
          <p:cNvGraphicFramePr>
            <a:graphicFrameLocks noGrp="1"/>
          </p:cNvGraphicFramePr>
          <p:nvPr>
            <p:ph type="chart" sz="quarter" idx="13"/>
            <p:extLst>
              <p:ext uri="{D42A27DB-BD31-4B8C-83A1-F6EECF244321}">
                <p14:modId xmlns:p14="http://schemas.microsoft.com/office/powerpoint/2010/main" val="3447263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5BB30D-51FC-498F-A325-82EF546D0EB8}"/>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0211E539-A866-42BF-8E11-60D23106D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1444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FCCB8-B4ED-4E34-82B3-9D01C659F47A}"/>
              </a:ext>
            </a:extLst>
          </p:cNvPr>
          <p:cNvSpPr>
            <a:spLocks noGrp="1"/>
          </p:cNvSpPr>
          <p:nvPr>
            <p:ph type="title"/>
          </p:nvPr>
        </p:nvSpPr>
        <p:spPr/>
        <p:txBody>
          <a:bodyPr/>
          <a:lstStyle/>
          <a:p>
            <a:r>
              <a:rPr lang="en-US"/>
              <a:t>Facebook User Posts | All Pages</a:t>
            </a:r>
          </a:p>
        </p:txBody>
      </p:sp>
      <p:graphicFrame>
        <p:nvGraphicFramePr>
          <p:cNvPr id="6" name="Chart Placeholder 5">
            <a:extLst>
              <a:ext uri="{FF2B5EF4-FFF2-40B4-BE49-F238E27FC236}">
                <a16:creationId xmlns:a16="http://schemas.microsoft.com/office/drawing/2014/main" id="{27DEE8BC-845E-40A5-9736-CE126F4F5BFB}"/>
              </a:ext>
            </a:extLst>
          </p:cNvPr>
          <p:cNvGraphicFramePr>
            <a:graphicFrameLocks noGrp="1"/>
          </p:cNvGraphicFramePr>
          <p:nvPr>
            <p:ph type="chart" sz="quarter" idx="13"/>
            <p:extLst>
              <p:ext uri="{D42A27DB-BD31-4B8C-83A1-F6EECF244321}">
                <p14:modId xmlns:p14="http://schemas.microsoft.com/office/powerpoint/2010/main" val="2578273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9B52F1-B4A6-4E16-B816-A1AE348408B1}"/>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C63BEF88-11B0-4527-A464-319BA4516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438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E05D0-1F4B-456D-83EE-74AFBF5F7CC3}"/>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2F86B278-1394-417F-932A-25A5EA1E4489}"/>
              </a:ext>
            </a:extLst>
          </p:cNvPr>
          <p:cNvGraphicFramePr>
            <a:graphicFrameLocks noGrp="1"/>
          </p:cNvGraphicFramePr>
          <p:nvPr>
            <p:ph type="chart" sz="quarter" idx="13"/>
            <p:extLst>
              <p:ext uri="{D42A27DB-BD31-4B8C-83A1-F6EECF244321}">
                <p14:modId xmlns:p14="http://schemas.microsoft.com/office/powerpoint/2010/main" val="3829113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FC22CD-3E9A-4A1D-BC00-9DB265FAE66F}"/>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64F2D39E-1573-4B05-B9C6-2AEE651ABC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133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53FE-4E22-4C61-884A-F21A9212F194}"/>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16E9B092-200D-47EB-8EC1-D076857EB7E6}"/>
              </a:ext>
            </a:extLst>
          </p:cNvPr>
          <p:cNvGraphicFramePr>
            <a:graphicFrameLocks noGrp="1"/>
          </p:cNvGraphicFramePr>
          <p:nvPr>
            <p:ph type="chart" sz="quarter" idx="13"/>
            <p:extLst>
              <p:ext uri="{D42A27DB-BD31-4B8C-83A1-F6EECF244321}">
                <p14:modId xmlns:p14="http://schemas.microsoft.com/office/powerpoint/2010/main" val="3954248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0B064-CCE6-4064-82EA-45FAB44CB570}"/>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C54DEFDB-1A58-44B9-8F04-0DFEF86A05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9348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821B6-DF5A-4C6B-8B5B-3256AA1F8C94}"/>
              </a:ext>
            </a:extLst>
          </p:cNvPr>
          <p:cNvSpPr>
            <a:spLocks noGrp="1"/>
          </p:cNvSpPr>
          <p:nvPr>
            <p:ph type="title"/>
          </p:nvPr>
        </p:nvSpPr>
        <p:spPr/>
        <p:txBody>
          <a:bodyPr/>
          <a:lstStyle/>
          <a:p>
            <a:r>
              <a:rPr lang="en-US"/>
              <a:t>Facebook Hashtag Detection | All Pages - 1 of 3</a:t>
            </a:r>
          </a:p>
        </p:txBody>
      </p:sp>
      <p:graphicFrame>
        <p:nvGraphicFramePr>
          <p:cNvPr id="5" name="Table Placeholder 4">
            <a:extLst>
              <a:ext uri="{FF2B5EF4-FFF2-40B4-BE49-F238E27FC236}">
                <a16:creationId xmlns:a16="http://schemas.microsoft.com/office/drawing/2014/main" id="{6F3133F6-D431-48FA-92FD-BB775001588F}"/>
              </a:ext>
            </a:extLst>
          </p:cNvPr>
          <p:cNvGraphicFramePr>
            <a:graphicFrameLocks noGrp="1"/>
          </p:cNvGraphicFramePr>
          <p:nvPr>
            <p:ph type="tbl" sz="quarter" idx="13"/>
            <p:extLst>
              <p:ext uri="{D42A27DB-BD31-4B8C-83A1-F6EECF244321}">
                <p14:modId xmlns:p14="http://schemas.microsoft.com/office/powerpoint/2010/main" val="50325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1740532"/>
                    </a:ext>
                  </a:extLst>
                </a:gridCol>
                <a:gridCol w="1152144">
                  <a:extLst>
                    <a:ext uri="{9D8B030D-6E8A-4147-A177-3AD203B41FA5}">
                      <a16:colId xmlns:a16="http://schemas.microsoft.com/office/drawing/2014/main" val="1879924649"/>
                    </a:ext>
                  </a:extLst>
                </a:gridCol>
                <a:gridCol w="1152144">
                  <a:extLst>
                    <a:ext uri="{9D8B030D-6E8A-4147-A177-3AD203B41FA5}">
                      <a16:colId xmlns:a16="http://schemas.microsoft.com/office/drawing/2014/main" val="287623681"/>
                    </a:ext>
                  </a:extLst>
                </a:gridCol>
                <a:gridCol w="1152144">
                  <a:extLst>
                    <a:ext uri="{9D8B030D-6E8A-4147-A177-3AD203B41FA5}">
                      <a16:colId xmlns:a16="http://schemas.microsoft.com/office/drawing/2014/main" val="4007115744"/>
                    </a:ext>
                  </a:extLst>
                </a:gridCol>
                <a:gridCol w="1152144">
                  <a:extLst>
                    <a:ext uri="{9D8B030D-6E8A-4147-A177-3AD203B41FA5}">
                      <a16:colId xmlns:a16="http://schemas.microsoft.com/office/drawing/2014/main" val="2217572346"/>
                    </a:ext>
                  </a:extLst>
                </a:gridCol>
                <a:gridCol w="1152144">
                  <a:extLst>
                    <a:ext uri="{9D8B030D-6E8A-4147-A177-3AD203B41FA5}">
                      <a16:colId xmlns:a16="http://schemas.microsoft.com/office/drawing/2014/main" val="3467516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0195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#VinaPhone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198.27272727273</a:t>
                      </a:r>
                    </a:p>
                  </a:txBody>
                  <a:tcPr/>
                </a:tc>
                <a:extLst>
                  <a:ext uri="{0D108BD9-81ED-4DB2-BD59-A6C34878D82A}">
                    <a16:rowId xmlns:a16="http://schemas.microsoft.com/office/drawing/2014/main" val="260249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#Viettel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684.55555555556</a:t>
                      </a:r>
                    </a:p>
                  </a:txBody>
                  <a:tcPr/>
                </a:tc>
                <a:extLst>
                  <a:ext uri="{0D108BD9-81ED-4DB2-BD59-A6C34878D82A}">
                    <a16:rowId xmlns:a16="http://schemas.microsoft.com/office/drawing/2014/main" val="6539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638.375</a:t>
                      </a:r>
                    </a:p>
                  </a:txBody>
                  <a:tcPr/>
                </a:tc>
                <a:extLst>
                  <a:ext uri="{0D108BD9-81ED-4DB2-BD59-A6C34878D82A}">
                    <a16:rowId xmlns:a16="http://schemas.microsoft.com/office/drawing/2014/main" val="343387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#homeviettel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a:t>
                      </a:r>
                    </a:p>
                  </a:txBody>
                  <a:tcPr/>
                </a:tc>
                <a:extLst>
                  <a:ext uri="{0D108BD9-81ED-4DB2-BD59-A6C34878D82A}">
                    <a16:rowId xmlns:a16="http://schemas.microsoft.com/office/drawing/2014/main" val="331391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#Khuyenmai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extLst>
                  <a:ext uri="{0D108BD9-81ED-4DB2-BD59-A6C34878D82A}">
                    <a16:rowId xmlns:a16="http://schemas.microsoft.com/office/drawing/2014/main" val="274425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extLst>
                  <a:ext uri="{0D108BD9-81ED-4DB2-BD59-A6C34878D82A}">
                    <a16:rowId xmlns:a16="http://schemas.microsoft.com/office/drawing/2014/main" val="330984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#Songkhoe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968.25</a:t>
                      </a:r>
                    </a:p>
                  </a:txBody>
                  <a:tcPr/>
                </a:tc>
                <a:extLst>
                  <a:ext uri="{0D108BD9-81ED-4DB2-BD59-A6C34878D82A}">
                    <a16:rowId xmlns:a16="http://schemas.microsoft.com/office/drawing/2014/main" val="56717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968.25</a:t>
                      </a:r>
                    </a:p>
                  </a:txBody>
                  <a:tcPr/>
                </a:tc>
                <a:extLst>
                  <a:ext uri="{0D108BD9-81ED-4DB2-BD59-A6C34878D82A}">
                    <a16:rowId xmlns:a16="http://schemas.microsoft.com/office/drawing/2014/main" val="298689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#goicuocgiadinhviettel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372.25</a:t>
                      </a:r>
                    </a:p>
                  </a:txBody>
                  <a:tcPr/>
                </a:tc>
                <a:extLst>
                  <a:ext uri="{0D108BD9-81ED-4DB2-BD59-A6C34878D82A}">
                    <a16:rowId xmlns:a16="http://schemas.microsoft.com/office/drawing/2014/main" val="254626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#Mang4GtotnhatVietnam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968.25</a:t>
                      </a:r>
                    </a:p>
                  </a:txBody>
                  <a:tcPr/>
                </a:tc>
                <a:extLst>
                  <a:ext uri="{0D108BD9-81ED-4DB2-BD59-A6C34878D82A}">
                    <a16:rowId xmlns:a16="http://schemas.microsoft.com/office/drawing/2014/main" val="952863436"/>
                  </a:ext>
                </a:extLst>
              </a:tr>
            </a:tbl>
          </a:graphicData>
        </a:graphic>
      </p:graphicFrame>
      <p:sp>
        <p:nvSpPr>
          <p:cNvPr id="4" name="Text Placeholder 3">
            <a:extLst>
              <a:ext uri="{FF2B5EF4-FFF2-40B4-BE49-F238E27FC236}">
                <a16:creationId xmlns:a16="http://schemas.microsoft.com/office/drawing/2014/main" id="{1DBDA741-EF63-4B3E-A8E6-E8A06BBE2251}"/>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765962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C66F-5A07-4337-A8A0-A2810DC08182}"/>
              </a:ext>
            </a:extLst>
          </p:cNvPr>
          <p:cNvSpPr>
            <a:spLocks noGrp="1"/>
          </p:cNvSpPr>
          <p:nvPr>
            <p:ph type="title"/>
          </p:nvPr>
        </p:nvSpPr>
        <p:spPr/>
        <p:txBody>
          <a:bodyPr/>
          <a:lstStyle/>
          <a:p>
            <a:r>
              <a:rPr lang="en-US"/>
              <a:t>Facebook Hashtag Detection | All Pages - 2 of 3</a:t>
            </a:r>
          </a:p>
        </p:txBody>
      </p:sp>
      <p:graphicFrame>
        <p:nvGraphicFramePr>
          <p:cNvPr id="5" name="Table Placeholder 4">
            <a:extLst>
              <a:ext uri="{FF2B5EF4-FFF2-40B4-BE49-F238E27FC236}">
                <a16:creationId xmlns:a16="http://schemas.microsoft.com/office/drawing/2014/main" id="{C1C2EBDA-9FEA-4AD1-81DC-7B88A43B099C}"/>
              </a:ext>
            </a:extLst>
          </p:cNvPr>
          <p:cNvGraphicFramePr>
            <a:graphicFrameLocks noGrp="1"/>
          </p:cNvGraphicFramePr>
          <p:nvPr>
            <p:ph type="tbl" sz="quarter" idx="13"/>
            <p:extLst>
              <p:ext uri="{D42A27DB-BD31-4B8C-83A1-F6EECF244321}">
                <p14:modId xmlns:p14="http://schemas.microsoft.com/office/powerpoint/2010/main" val="185111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5106881"/>
                    </a:ext>
                  </a:extLst>
                </a:gridCol>
                <a:gridCol w="1152144">
                  <a:extLst>
                    <a:ext uri="{9D8B030D-6E8A-4147-A177-3AD203B41FA5}">
                      <a16:colId xmlns:a16="http://schemas.microsoft.com/office/drawing/2014/main" val="3082364732"/>
                    </a:ext>
                  </a:extLst>
                </a:gridCol>
                <a:gridCol w="1152144">
                  <a:extLst>
                    <a:ext uri="{9D8B030D-6E8A-4147-A177-3AD203B41FA5}">
                      <a16:colId xmlns:a16="http://schemas.microsoft.com/office/drawing/2014/main" val="2775047979"/>
                    </a:ext>
                  </a:extLst>
                </a:gridCol>
                <a:gridCol w="1152144">
                  <a:extLst>
                    <a:ext uri="{9D8B030D-6E8A-4147-A177-3AD203B41FA5}">
                      <a16:colId xmlns:a16="http://schemas.microsoft.com/office/drawing/2014/main" val="2711119712"/>
                    </a:ext>
                  </a:extLst>
                </a:gridCol>
                <a:gridCol w="1152144">
                  <a:extLst>
                    <a:ext uri="{9D8B030D-6E8A-4147-A177-3AD203B41FA5}">
                      <a16:colId xmlns:a16="http://schemas.microsoft.com/office/drawing/2014/main" val="2631908980"/>
                    </a:ext>
                  </a:extLst>
                </a:gridCol>
                <a:gridCol w="1152144">
                  <a:extLst>
                    <a:ext uri="{9D8B030D-6E8A-4147-A177-3AD203B41FA5}">
                      <a16:colId xmlns:a16="http://schemas.microsoft.com/office/drawing/2014/main" val="1866539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5423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372.25</a:t>
                      </a:r>
                    </a:p>
                  </a:txBody>
                  <a:tcPr/>
                </a:tc>
                <a:extLst>
                  <a:ext uri="{0D108BD9-81ED-4DB2-BD59-A6C34878D82A}">
                    <a16:rowId xmlns:a16="http://schemas.microsoft.com/office/drawing/2014/main" val="327721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968.25</a:t>
                      </a:r>
                    </a:p>
                  </a:txBody>
                  <a:tcPr/>
                </a:tc>
                <a:extLst>
                  <a:ext uri="{0D108BD9-81ED-4DB2-BD59-A6C34878D82A}">
                    <a16:rowId xmlns:a16="http://schemas.microsoft.com/office/drawing/2014/main" val="111509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#Smartphonechinhhang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968.25</a:t>
                      </a:r>
                    </a:p>
                  </a:txBody>
                  <a:tcPr/>
                </a:tc>
                <a:extLst>
                  <a:ext uri="{0D108BD9-81ED-4DB2-BD59-A6C34878D82A}">
                    <a16:rowId xmlns:a16="http://schemas.microsoft.com/office/drawing/2014/main" val="304729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369.33333333333</a:t>
                      </a:r>
                    </a:p>
                  </a:txBody>
                  <a:tcPr/>
                </a:tc>
                <a:extLst>
                  <a:ext uri="{0D108BD9-81ED-4DB2-BD59-A6C34878D82A}">
                    <a16:rowId xmlns:a16="http://schemas.microsoft.com/office/drawing/2014/main" val="372302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#vidientu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51509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#Haynoitheocachcuaban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369.33333333333</a:t>
                      </a:r>
                    </a:p>
                  </a:txBody>
                  <a:tcPr/>
                </a:tc>
                <a:extLst>
                  <a:ext uri="{0D108BD9-81ED-4DB2-BD59-A6C34878D82A}">
                    <a16:rowId xmlns:a16="http://schemas.microsoft.com/office/drawing/2014/main" val="141610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#VNPTPay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426570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#totnhatVietNam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369.33333333333</a:t>
                      </a:r>
                    </a:p>
                  </a:txBody>
                  <a:tcPr/>
                </a:tc>
                <a:extLst>
                  <a:ext uri="{0D108BD9-81ED-4DB2-BD59-A6C34878D82A}">
                    <a16:rowId xmlns:a16="http://schemas.microsoft.com/office/drawing/2014/main" val="406205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#khaosat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232.33333333333</a:t>
                      </a:r>
                    </a:p>
                  </a:txBody>
                  <a:tcPr/>
                </a:tc>
                <a:extLst>
                  <a:ext uri="{0D108BD9-81ED-4DB2-BD59-A6C34878D82A}">
                    <a16:rowId xmlns:a16="http://schemas.microsoft.com/office/drawing/2014/main" val="253478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#homewifi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extLst>
                  <a:ext uri="{0D108BD9-81ED-4DB2-BD59-A6C34878D82A}">
                    <a16:rowId xmlns:a16="http://schemas.microsoft.com/office/drawing/2014/main" val="283542607"/>
                  </a:ext>
                </a:extLst>
              </a:tr>
            </a:tbl>
          </a:graphicData>
        </a:graphic>
      </p:graphicFrame>
      <p:sp>
        <p:nvSpPr>
          <p:cNvPr id="4" name="Text Placeholder 3">
            <a:extLst>
              <a:ext uri="{FF2B5EF4-FFF2-40B4-BE49-F238E27FC236}">
                <a16:creationId xmlns:a16="http://schemas.microsoft.com/office/drawing/2014/main" id="{0D46CF95-2B9C-4556-8647-2D3E0A1AB059}"/>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17850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A4752-09C1-42CE-8742-49D7FBB76922}"/>
              </a:ext>
            </a:extLst>
          </p:cNvPr>
          <p:cNvSpPr>
            <a:spLocks noGrp="1"/>
          </p:cNvSpPr>
          <p:nvPr>
            <p:ph type="title"/>
          </p:nvPr>
        </p:nvSpPr>
        <p:spPr/>
        <p:txBody>
          <a:bodyPr/>
          <a:lstStyle/>
          <a:p>
            <a:r>
              <a:rPr lang="en-US"/>
              <a:t>Facebook Hashtag Detection | All Pages - 3 of 3</a:t>
            </a:r>
          </a:p>
        </p:txBody>
      </p:sp>
      <p:graphicFrame>
        <p:nvGraphicFramePr>
          <p:cNvPr id="5" name="Table Placeholder 4">
            <a:extLst>
              <a:ext uri="{FF2B5EF4-FFF2-40B4-BE49-F238E27FC236}">
                <a16:creationId xmlns:a16="http://schemas.microsoft.com/office/drawing/2014/main" id="{C5B6579D-878B-4275-918B-90BACF49E67F}"/>
              </a:ext>
            </a:extLst>
          </p:cNvPr>
          <p:cNvGraphicFramePr>
            <a:graphicFrameLocks noGrp="1"/>
          </p:cNvGraphicFramePr>
          <p:nvPr>
            <p:ph type="tbl" sz="quarter" idx="13"/>
            <p:extLst>
              <p:ext uri="{D42A27DB-BD31-4B8C-83A1-F6EECF244321}">
                <p14:modId xmlns:p14="http://schemas.microsoft.com/office/powerpoint/2010/main" val="333950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4234316"/>
                    </a:ext>
                  </a:extLst>
                </a:gridCol>
                <a:gridCol w="1152144">
                  <a:extLst>
                    <a:ext uri="{9D8B030D-6E8A-4147-A177-3AD203B41FA5}">
                      <a16:colId xmlns:a16="http://schemas.microsoft.com/office/drawing/2014/main" val="4187953253"/>
                    </a:ext>
                  </a:extLst>
                </a:gridCol>
                <a:gridCol w="1152144">
                  <a:extLst>
                    <a:ext uri="{9D8B030D-6E8A-4147-A177-3AD203B41FA5}">
                      <a16:colId xmlns:a16="http://schemas.microsoft.com/office/drawing/2014/main" val="2362464674"/>
                    </a:ext>
                  </a:extLst>
                </a:gridCol>
                <a:gridCol w="1152144">
                  <a:extLst>
                    <a:ext uri="{9D8B030D-6E8A-4147-A177-3AD203B41FA5}">
                      <a16:colId xmlns:a16="http://schemas.microsoft.com/office/drawing/2014/main" val="668001702"/>
                    </a:ext>
                  </a:extLst>
                </a:gridCol>
                <a:gridCol w="1152144">
                  <a:extLst>
                    <a:ext uri="{9D8B030D-6E8A-4147-A177-3AD203B41FA5}">
                      <a16:colId xmlns:a16="http://schemas.microsoft.com/office/drawing/2014/main" val="4281015955"/>
                    </a:ext>
                  </a:extLst>
                </a:gridCol>
                <a:gridCol w="1152144">
                  <a:extLst>
                    <a:ext uri="{9D8B030D-6E8A-4147-A177-3AD203B41FA5}">
                      <a16:colId xmlns:a16="http://schemas.microsoft.com/office/drawing/2014/main" val="2755842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4937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#donghothongminh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41020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#phusongcanhawifiluonmanh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extLst>
                  <a:ext uri="{0D108BD9-81ED-4DB2-BD59-A6C34878D82A}">
                    <a16:rowId xmlns:a16="http://schemas.microsoft.com/office/drawing/2014/main" val="1040485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#thietbidinhvi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415813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#ADCBook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extLst>
                  <a:ext uri="{0D108BD9-81ED-4DB2-BD59-A6C34878D82A}">
                    <a16:rowId xmlns:a16="http://schemas.microsoft.com/office/drawing/2014/main" val="293609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3092739712"/>
                  </a:ext>
                </a:extLst>
              </a:tr>
            </a:tbl>
          </a:graphicData>
        </a:graphic>
      </p:graphicFrame>
      <p:sp>
        <p:nvSpPr>
          <p:cNvPr id="4" name="Text Placeholder 3">
            <a:extLst>
              <a:ext uri="{FF2B5EF4-FFF2-40B4-BE49-F238E27FC236}">
                <a16:creationId xmlns:a16="http://schemas.microsoft.com/office/drawing/2014/main" id="{0F1D3E05-FD01-4EE1-86C0-B23E8E88EF3E}"/>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36614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8BF3-9DC0-4E99-A830-F24253FC52BF}"/>
              </a:ext>
            </a:extLst>
          </p:cNvPr>
          <p:cNvSpPr>
            <a:spLocks noGrp="1"/>
          </p:cNvSpPr>
          <p:nvPr>
            <p:ph type="title"/>
          </p:nvPr>
        </p:nvSpPr>
        <p:spPr/>
        <p:txBody>
          <a:bodyPr/>
          <a:lstStyle/>
          <a:p>
            <a:r>
              <a:rPr lang="en-US"/>
              <a:t>Facebook User Questions Table | All Pages</a:t>
            </a:r>
          </a:p>
        </p:txBody>
      </p:sp>
      <p:graphicFrame>
        <p:nvGraphicFramePr>
          <p:cNvPr id="5" name="Table Placeholder 4">
            <a:extLst>
              <a:ext uri="{FF2B5EF4-FFF2-40B4-BE49-F238E27FC236}">
                <a16:creationId xmlns:a16="http://schemas.microsoft.com/office/drawing/2014/main" id="{9D351460-29A4-4316-A649-1515676CF079}"/>
              </a:ext>
            </a:extLst>
          </p:cNvPr>
          <p:cNvGraphicFramePr>
            <a:graphicFrameLocks noGrp="1"/>
          </p:cNvGraphicFramePr>
          <p:nvPr>
            <p:ph type="tbl" sz="quarter" idx="13"/>
            <p:extLst>
              <p:ext uri="{D42A27DB-BD31-4B8C-83A1-F6EECF244321}">
                <p14:modId xmlns:p14="http://schemas.microsoft.com/office/powerpoint/2010/main" val="732079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41221208"/>
                    </a:ext>
                  </a:extLst>
                </a:gridCol>
                <a:gridCol w="822960">
                  <a:extLst>
                    <a:ext uri="{9D8B030D-6E8A-4147-A177-3AD203B41FA5}">
                      <a16:colId xmlns:a16="http://schemas.microsoft.com/office/drawing/2014/main" val="1554610669"/>
                    </a:ext>
                  </a:extLst>
                </a:gridCol>
                <a:gridCol w="822960">
                  <a:extLst>
                    <a:ext uri="{9D8B030D-6E8A-4147-A177-3AD203B41FA5}">
                      <a16:colId xmlns:a16="http://schemas.microsoft.com/office/drawing/2014/main" val="759619186"/>
                    </a:ext>
                  </a:extLst>
                </a:gridCol>
                <a:gridCol w="822960">
                  <a:extLst>
                    <a:ext uri="{9D8B030D-6E8A-4147-A177-3AD203B41FA5}">
                      <a16:colId xmlns:a16="http://schemas.microsoft.com/office/drawing/2014/main" val="1539308953"/>
                    </a:ext>
                  </a:extLst>
                </a:gridCol>
                <a:gridCol w="822960">
                  <a:extLst>
                    <a:ext uri="{9D8B030D-6E8A-4147-A177-3AD203B41FA5}">
                      <a16:colId xmlns:a16="http://schemas.microsoft.com/office/drawing/2014/main" val="2332484446"/>
                    </a:ext>
                  </a:extLst>
                </a:gridCol>
                <a:gridCol w="822960">
                  <a:extLst>
                    <a:ext uri="{9D8B030D-6E8A-4147-A177-3AD203B41FA5}">
                      <a16:colId xmlns:a16="http://schemas.microsoft.com/office/drawing/2014/main" val="280740446"/>
                    </a:ext>
                  </a:extLst>
                </a:gridCol>
                <a:gridCol w="576072">
                  <a:extLst>
                    <a:ext uri="{9D8B030D-6E8A-4147-A177-3AD203B41FA5}">
                      <a16:colId xmlns:a16="http://schemas.microsoft.com/office/drawing/2014/main" val="2604965466"/>
                    </a:ext>
                  </a:extLst>
                </a:gridCol>
                <a:gridCol w="822960">
                  <a:extLst>
                    <a:ext uri="{9D8B030D-6E8A-4147-A177-3AD203B41FA5}">
                      <a16:colId xmlns:a16="http://schemas.microsoft.com/office/drawing/2014/main" val="404455065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Share of 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566582398"/>
                  </a:ext>
                </a:extLst>
              </a:tr>
              <a:tr h="370840">
                <a:tc>
                  <a:txBody>
                    <a:bodyPr/>
                    <a:lstStyle/>
                    <a:p>
                      <a:r>
                        <a:rPr lang="en-US" sz="1000" b="1"/>
                        <a:t>Viettel Telecom</a:t>
                      </a:r>
                      <a:r>
                        <a:rPr lang="en-US" sz="1000"/>
                        <a:t> was asked by </a:t>
                      </a:r>
                      <a:r>
                        <a:rPr lang="en-US" sz="1000" b="1"/>
                        <a:t>n/a - 2020-10-31 18:09:08</a:t>
                      </a:r>
                      <a:r>
                        <a:rPr lang="en-US" sz="1000"/>
                        <a:t>
 .?</a:t>
                      </a:r>
                    </a:p>
                  </a:txBody>
                  <a:tcPr/>
                </a:tc>
                <a:tc>
                  <a:txBody>
                    <a:bodyPr/>
                    <a:lstStyle/>
                    <a:p>
                      <a:r>
                        <a:rPr lang="en-US" sz="1000"/>
                        <a:t>1</a:t>
                      </a:r>
                    </a:p>
                  </a:txBody>
                  <a:tcPr/>
                </a:tc>
                <a:tc>
                  <a:txBody>
                    <a:bodyPr/>
                    <a:lstStyle/>
                    <a:p>
                      <a:r>
                        <a:rPr lang="en-US" sz="1000"/>
                        <a:t>0</a:t>
                      </a:r>
                    </a:p>
                  </a:txBody>
                  <a:tcPr/>
                </a:tc>
                <a:tc>
                  <a:txBody>
                    <a:bodyPr/>
                    <a:lstStyle/>
                    <a:p>
                      <a:r>
                        <a:rPr lang="en-US" sz="1000"/>
                        <a:t>0.00 %</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tc>
                  <a:txBody>
                    <a:bodyPr/>
                    <a:lstStyle/>
                    <a:p>
                      <a:r>
                        <a:rPr lang="en-US" sz="1000"/>
                        <a:t>11/01/2020 00:52:43</a:t>
                      </a:r>
                    </a:p>
                  </a:txBody>
                  <a:tcPr/>
                </a:tc>
                <a:extLst>
                  <a:ext uri="{0D108BD9-81ED-4DB2-BD59-A6C34878D82A}">
                    <a16:rowId xmlns:a16="http://schemas.microsoft.com/office/drawing/2014/main" val="2977545457"/>
                  </a:ext>
                </a:extLst>
              </a:tr>
            </a:tbl>
          </a:graphicData>
        </a:graphic>
      </p:graphicFrame>
      <p:sp>
        <p:nvSpPr>
          <p:cNvPr id="4" name="Text Placeholder 3">
            <a:extLst>
              <a:ext uri="{FF2B5EF4-FFF2-40B4-BE49-F238E27FC236}">
                <a16:creationId xmlns:a16="http://schemas.microsoft.com/office/drawing/2014/main" id="{98C1D531-179F-4EB1-AD5C-A9BB653FDCE7}"/>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4214166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0F081-4A3D-4393-98A8-82220DD83DD9}"/>
              </a:ext>
            </a:extLst>
          </p:cNvPr>
          <p:cNvSpPr>
            <a:spLocks noGrp="1"/>
          </p:cNvSpPr>
          <p:nvPr>
            <p:ph type="title"/>
          </p:nvPr>
        </p:nvSpPr>
        <p:spPr/>
        <p:txBody>
          <a:bodyPr/>
          <a:lstStyle/>
          <a:p>
            <a:r>
              <a:rPr lang="en-US"/>
              <a:t>Facebook User Posts Table | All Pages</a:t>
            </a:r>
          </a:p>
        </p:txBody>
      </p:sp>
      <p:graphicFrame>
        <p:nvGraphicFramePr>
          <p:cNvPr id="5" name="Table Placeholder 4">
            <a:extLst>
              <a:ext uri="{FF2B5EF4-FFF2-40B4-BE49-F238E27FC236}">
                <a16:creationId xmlns:a16="http://schemas.microsoft.com/office/drawing/2014/main" id="{2D1D0B34-8980-4E38-B2EC-E614A7E1A6CA}"/>
              </a:ext>
            </a:extLst>
          </p:cNvPr>
          <p:cNvGraphicFramePr>
            <a:graphicFrameLocks noGrp="1"/>
          </p:cNvGraphicFramePr>
          <p:nvPr>
            <p:ph type="tbl" sz="quarter" idx="13"/>
            <p:extLst>
              <p:ext uri="{D42A27DB-BD31-4B8C-83A1-F6EECF244321}">
                <p14:modId xmlns:p14="http://schemas.microsoft.com/office/powerpoint/2010/main" val="2996497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750759406"/>
                    </a:ext>
                  </a:extLst>
                </a:gridCol>
                <a:gridCol w="987552">
                  <a:extLst>
                    <a:ext uri="{9D8B030D-6E8A-4147-A177-3AD203B41FA5}">
                      <a16:colId xmlns:a16="http://schemas.microsoft.com/office/drawing/2014/main" val="925753957"/>
                    </a:ext>
                  </a:extLst>
                </a:gridCol>
                <a:gridCol w="987552">
                  <a:extLst>
                    <a:ext uri="{9D8B030D-6E8A-4147-A177-3AD203B41FA5}">
                      <a16:colId xmlns:a16="http://schemas.microsoft.com/office/drawing/2014/main" val="3089808985"/>
                    </a:ext>
                  </a:extLst>
                </a:gridCol>
                <a:gridCol w="987552">
                  <a:extLst>
                    <a:ext uri="{9D8B030D-6E8A-4147-A177-3AD203B41FA5}">
                      <a16:colId xmlns:a16="http://schemas.microsoft.com/office/drawing/2014/main" val="3936036679"/>
                    </a:ext>
                  </a:extLst>
                </a:gridCol>
                <a:gridCol w="987552">
                  <a:extLst>
                    <a:ext uri="{9D8B030D-6E8A-4147-A177-3AD203B41FA5}">
                      <a16:colId xmlns:a16="http://schemas.microsoft.com/office/drawing/2014/main" val="4012421502"/>
                    </a:ext>
                  </a:extLst>
                </a:gridCol>
                <a:gridCol w="987552">
                  <a:extLst>
                    <a:ext uri="{9D8B030D-6E8A-4147-A177-3AD203B41FA5}">
                      <a16:colId xmlns:a16="http://schemas.microsoft.com/office/drawing/2014/main" val="151963078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697573318"/>
                  </a:ext>
                </a:extLst>
              </a:tr>
              <a:tr h="370840">
                <a:tc>
                  <a:txBody>
                    <a:bodyPr/>
                    <a:lstStyle/>
                    <a:p>
                      <a:r>
                        <a:rPr lang="vi-VN" sz="1000" b="1"/>
                        <a:t>Viettel Telecom - 2020-11-19 09:16:08</a:t>
                      </a:r>
                      <a:r>
                        <a:rPr lang="vi-VN" sz="1000"/>
                        <a:t>
 Mn Cho Em Hỏi vs. E sài Trả Sau. H Em muốn huỷ nhưng bắt buột phải cầm cmnd ra cửa hàng. Mà e lại mất cmnd phải làm sao để huỷ ạ..👌👌👌 cảm ơn mn</a:t>
                      </a:r>
                      <a:endParaRPr lang="en-US" sz="1000"/>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tc>
                  <a:txBody>
                    <a:bodyPr/>
                    <a:lstStyle/>
                    <a:p>
                      <a:r>
                        <a:rPr lang="en-US" sz="1000"/>
                        <a:t>11/19/2020 09:38:39</a:t>
                      </a:r>
                    </a:p>
                  </a:txBody>
                  <a:tcPr/>
                </a:tc>
                <a:extLst>
                  <a:ext uri="{0D108BD9-81ED-4DB2-BD59-A6C34878D82A}">
                    <a16:rowId xmlns:a16="http://schemas.microsoft.com/office/drawing/2014/main" val="2989516457"/>
                  </a:ext>
                </a:extLst>
              </a:tr>
              <a:tr h="370840">
                <a:tc>
                  <a:txBody>
                    <a:bodyPr/>
                    <a:lstStyle/>
                    <a:p>
                      <a:r>
                        <a:rPr lang="es-ES" sz="1000" b="1"/>
                        <a:t>Viettel Telecom - 2020-11-17 17:07:02</a:t>
                      </a:r>
                      <a:r>
                        <a:rPr lang="es-ES" sz="1000"/>
                        <a:t>
 BUSCO EL NUMERO DE TELEFONO DE DIVA ROPERO ELLA ES DE MEDIA LUNA CESAR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768255443"/>
                  </a:ext>
                </a:extLst>
              </a:tr>
              <a:tr h="370840">
                <a:tc>
                  <a:txBody>
                    <a:bodyPr/>
                    <a:lstStyle/>
                    <a:p>
                      <a:r>
                        <a:rPr lang="pt-BR" sz="1000" b="1"/>
                        <a:t>Viettel Telecom - 2020-11-09 06:24:40</a:t>
                      </a:r>
                      <a:r>
                        <a:rPr lang="pt-BR" sz="1000"/>
                        <a:t>
 n/a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Album</a:t>
                      </a:r>
                    </a:p>
                  </a:txBody>
                  <a:tcPr/>
                </a:tc>
                <a:tc>
                  <a:txBody>
                    <a:bodyPr/>
                    <a:lstStyle/>
                    <a:p>
                      <a:r>
                        <a:rPr lang="en-US" sz="1000"/>
                        <a:t>n/a</a:t>
                      </a:r>
                    </a:p>
                  </a:txBody>
                  <a:tcPr/>
                </a:tc>
                <a:extLst>
                  <a:ext uri="{0D108BD9-81ED-4DB2-BD59-A6C34878D82A}">
                    <a16:rowId xmlns:a16="http://schemas.microsoft.com/office/drawing/2014/main" val="1937674601"/>
                  </a:ext>
                </a:extLst>
              </a:tr>
              <a:tr h="370840">
                <a:tc>
                  <a:txBody>
                    <a:bodyPr/>
                    <a:lstStyle/>
                    <a:p>
                      <a:r>
                        <a:rPr lang="en-US" sz="1000" b="1"/>
                        <a:t>Viettel Telecom - 2020-11-07 17:47:07</a:t>
                      </a:r>
                      <a:r>
                        <a:rPr lang="en-US" sz="1000"/>
                        <a:t>
 Cùng nhau cỗ vũ cho Viettel vào chiều mai nhé cả nhà...!</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3713648830"/>
                  </a:ext>
                </a:extLst>
              </a:tr>
              <a:tr h="370840">
                <a:tc>
                  <a:txBody>
                    <a:bodyPr/>
                    <a:lstStyle/>
                    <a:p>
                      <a:r>
                        <a:rPr lang="en-US" sz="1000" b="1"/>
                        <a:t>Viettel Telecom - 2020-11-05 04:19:09</a:t>
                      </a:r>
                      <a:r>
                        <a:rPr lang="en-US" sz="1000"/>
                        <a:t>
 Tôi cần hô trợ gia nhập mạng Viettel giữ nguyên số</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Status</a:t>
                      </a:r>
                    </a:p>
                  </a:txBody>
                  <a:tcPr/>
                </a:tc>
                <a:tc>
                  <a:txBody>
                    <a:bodyPr/>
                    <a:lstStyle/>
                    <a:p>
                      <a:r>
                        <a:rPr lang="en-US" sz="1000"/>
                        <a:t>11/05/2020 04:22:22</a:t>
                      </a:r>
                    </a:p>
                  </a:txBody>
                  <a:tcPr/>
                </a:tc>
                <a:extLst>
                  <a:ext uri="{0D108BD9-81ED-4DB2-BD59-A6C34878D82A}">
                    <a16:rowId xmlns:a16="http://schemas.microsoft.com/office/drawing/2014/main" val="912944529"/>
                  </a:ext>
                </a:extLst>
              </a:tr>
              <a:tr h="370840">
                <a:tc>
                  <a:txBody>
                    <a:bodyPr/>
                    <a:lstStyle/>
                    <a:p>
                      <a:r>
                        <a:rPr lang="it-IT" sz="1000" b="1"/>
                        <a:t>Viettel Telecom - 2020-10-31 18:09:08</a:t>
                      </a:r>
                      <a:r>
                        <a:rPr lang="it-IT" sz="1000"/>
                        <a:t>
 .?</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tc>
                  <a:txBody>
                    <a:bodyPr/>
                    <a:lstStyle/>
                    <a:p>
                      <a:r>
                        <a:rPr lang="en-US" sz="1000"/>
                        <a:t>11/01/2020 00:52:43</a:t>
                      </a:r>
                    </a:p>
                  </a:txBody>
                  <a:tcPr/>
                </a:tc>
                <a:extLst>
                  <a:ext uri="{0D108BD9-81ED-4DB2-BD59-A6C34878D82A}">
                    <a16:rowId xmlns:a16="http://schemas.microsoft.com/office/drawing/2014/main" val="1081723695"/>
                  </a:ext>
                </a:extLst>
              </a:tr>
            </a:tbl>
          </a:graphicData>
        </a:graphic>
      </p:graphicFrame>
      <p:sp>
        <p:nvSpPr>
          <p:cNvPr id="4" name="Text Placeholder 3">
            <a:extLst>
              <a:ext uri="{FF2B5EF4-FFF2-40B4-BE49-F238E27FC236}">
                <a16:creationId xmlns:a16="http://schemas.microsoft.com/office/drawing/2014/main" id="{D2DDE853-E006-42AE-A22A-CC71732015C4}"/>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179386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2507F-1591-4AD6-9D1D-798A80EA0B1B}"/>
              </a:ext>
            </a:extLst>
          </p:cNvPr>
          <p:cNvSpPr>
            <a:spLocks noGrp="1"/>
          </p:cNvSpPr>
          <p:nvPr>
            <p:ph type="title"/>
          </p:nvPr>
        </p:nvSpPr>
        <p:spPr/>
        <p:txBody>
          <a:bodyPr/>
          <a:lstStyle/>
          <a:p>
            <a:r>
              <a:rPr lang="en-US"/>
              <a:t>Facebook User Questions Feedback Distribution | All Pages</a:t>
            </a:r>
          </a:p>
        </p:txBody>
      </p:sp>
      <p:graphicFrame>
        <p:nvGraphicFramePr>
          <p:cNvPr id="6" name="Chart Placeholder 5">
            <a:extLst>
              <a:ext uri="{FF2B5EF4-FFF2-40B4-BE49-F238E27FC236}">
                <a16:creationId xmlns:a16="http://schemas.microsoft.com/office/drawing/2014/main" id="{2D4E0612-7973-46D4-958D-AB1F14F45C3E}"/>
              </a:ext>
            </a:extLst>
          </p:cNvPr>
          <p:cNvGraphicFramePr>
            <a:graphicFrameLocks noGrp="1"/>
          </p:cNvGraphicFramePr>
          <p:nvPr>
            <p:ph type="chart" sz="quarter" idx="13"/>
            <p:extLst>
              <p:ext uri="{D42A27DB-BD31-4B8C-83A1-F6EECF244321}">
                <p14:modId xmlns:p14="http://schemas.microsoft.com/office/powerpoint/2010/main" val="1194570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E3738C-9A5C-4149-893D-8C77054E93FD}"/>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657426B2-3FDC-4F22-990D-79AF09CAA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820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F7BB-3AAD-442D-A41E-92AF92F9709A}"/>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708BC046-AB1E-4D95-9E7E-112E048B5AFF}"/>
              </a:ext>
            </a:extLst>
          </p:cNvPr>
          <p:cNvGraphicFramePr>
            <a:graphicFrameLocks noGrp="1"/>
          </p:cNvGraphicFramePr>
          <p:nvPr>
            <p:ph type="chart" sz="quarter" idx="13"/>
            <p:extLst>
              <p:ext uri="{D42A27DB-BD31-4B8C-83A1-F6EECF244321}">
                <p14:modId xmlns:p14="http://schemas.microsoft.com/office/powerpoint/2010/main" val="2841060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2803FE-C2A7-4D37-81DF-7D6BAF8F1674}"/>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342D2C4F-9888-42CB-9D9B-D7ED9AA1C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9112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C458-52B3-4774-A18F-C05B1900F20A}"/>
              </a:ext>
            </a:extLst>
          </p:cNvPr>
          <p:cNvSpPr>
            <a:spLocks noGrp="1"/>
          </p:cNvSpPr>
          <p:nvPr>
            <p:ph type="title"/>
          </p:nvPr>
        </p:nvSpPr>
        <p:spPr/>
        <p:txBody>
          <a:bodyPr/>
          <a:lstStyle/>
          <a:p>
            <a:r>
              <a:rPr lang="en-US"/>
              <a:t>Facebook Average Reactions Per Post | All Pages</a:t>
            </a:r>
          </a:p>
        </p:txBody>
      </p:sp>
      <p:graphicFrame>
        <p:nvGraphicFramePr>
          <p:cNvPr id="6" name="Chart Placeholder 5">
            <a:extLst>
              <a:ext uri="{FF2B5EF4-FFF2-40B4-BE49-F238E27FC236}">
                <a16:creationId xmlns:a16="http://schemas.microsoft.com/office/drawing/2014/main" id="{E5D94962-C8A4-4721-A7A0-D335FEFB3E09}"/>
              </a:ext>
            </a:extLst>
          </p:cNvPr>
          <p:cNvGraphicFramePr>
            <a:graphicFrameLocks noGrp="1"/>
          </p:cNvGraphicFramePr>
          <p:nvPr>
            <p:ph type="chart" sz="quarter" idx="13"/>
            <p:extLst>
              <p:ext uri="{D42A27DB-BD31-4B8C-83A1-F6EECF244321}">
                <p14:modId xmlns:p14="http://schemas.microsoft.com/office/powerpoint/2010/main" val="2910497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11CF9-E136-47E6-B79F-3981E43DBEE5}"/>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4EAF97EA-67E9-4E5E-A67E-B34D42ABBB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805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72EF-EF79-4D4E-B08B-C6036E43B655}"/>
              </a:ext>
            </a:extLst>
          </p:cNvPr>
          <p:cNvSpPr>
            <a:spLocks noGrp="1"/>
          </p:cNvSpPr>
          <p:nvPr>
            <p:ph type="title"/>
          </p:nvPr>
        </p:nvSpPr>
        <p:spPr/>
        <p:txBody>
          <a:bodyPr/>
          <a:lstStyle/>
          <a:p>
            <a:r>
              <a:rPr lang="en-US"/>
              <a:t>Facebook Own Video Posts | All Pages</a:t>
            </a:r>
          </a:p>
        </p:txBody>
      </p:sp>
      <p:graphicFrame>
        <p:nvGraphicFramePr>
          <p:cNvPr id="6" name="Chart Placeholder 5">
            <a:extLst>
              <a:ext uri="{FF2B5EF4-FFF2-40B4-BE49-F238E27FC236}">
                <a16:creationId xmlns:a16="http://schemas.microsoft.com/office/drawing/2014/main" id="{746CD7C2-735F-440C-B1BF-2ADFAFC983F4}"/>
              </a:ext>
            </a:extLst>
          </p:cNvPr>
          <p:cNvGraphicFramePr>
            <a:graphicFrameLocks noGrp="1"/>
          </p:cNvGraphicFramePr>
          <p:nvPr>
            <p:ph type="chart" sz="quarter" idx="13"/>
            <p:extLst>
              <p:ext uri="{D42A27DB-BD31-4B8C-83A1-F6EECF244321}">
                <p14:modId xmlns:p14="http://schemas.microsoft.com/office/powerpoint/2010/main" val="2551637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D7691C-843B-4E96-B65D-5FCC7DADE287}"/>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53BA287C-6F4C-4531-9417-E777D8D13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025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3321C-8B6F-466B-9F78-5DF16717C1A4}"/>
              </a:ext>
            </a:extLst>
          </p:cNvPr>
          <p:cNvSpPr>
            <a:spLocks noGrp="1"/>
          </p:cNvSpPr>
          <p:nvPr>
            <p:ph type="title"/>
          </p:nvPr>
        </p:nvSpPr>
        <p:spPr/>
        <p:txBody>
          <a:bodyPr/>
          <a:lstStyle/>
          <a:p>
            <a:r>
              <a:rPr lang="en-US"/>
              <a:t>Facebook User Posts By Weekday | All Pages</a:t>
            </a:r>
          </a:p>
        </p:txBody>
      </p:sp>
      <p:graphicFrame>
        <p:nvGraphicFramePr>
          <p:cNvPr id="6" name="Chart Placeholder 5">
            <a:extLst>
              <a:ext uri="{FF2B5EF4-FFF2-40B4-BE49-F238E27FC236}">
                <a16:creationId xmlns:a16="http://schemas.microsoft.com/office/drawing/2014/main" id="{89930B3F-5F65-4ABC-AA22-5042C60F3BC2}"/>
              </a:ext>
            </a:extLst>
          </p:cNvPr>
          <p:cNvGraphicFramePr>
            <a:graphicFrameLocks noGrp="1"/>
          </p:cNvGraphicFramePr>
          <p:nvPr>
            <p:ph type="chart" sz="quarter" idx="13"/>
            <p:extLst>
              <p:ext uri="{D42A27DB-BD31-4B8C-83A1-F6EECF244321}">
                <p14:modId xmlns:p14="http://schemas.microsoft.com/office/powerpoint/2010/main" val="3683210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D76C51-BE3C-45A6-A074-CB162A319C48}"/>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DA85F3D5-B1F0-4CE8-90A7-1DB07B614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926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CFFEB-8884-4224-992A-338271DB35E2}"/>
              </a:ext>
            </a:extLst>
          </p:cNvPr>
          <p:cNvSpPr>
            <a:spLocks noGrp="1"/>
          </p:cNvSpPr>
          <p:nvPr>
            <p:ph type="title"/>
          </p:nvPr>
        </p:nvSpPr>
        <p:spPr/>
        <p:txBody>
          <a:bodyPr/>
          <a:lstStyle/>
          <a:p>
            <a:r>
              <a:rPr lang="en-US"/>
              <a:t>Facebook Avg. Response Time of User Questions (in sec.) | All Pages</a:t>
            </a:r>
          </a:p>
        </p:txBody>
      </p:sp>
      <p:graphicFrame>
        <p:nvGraphicFramePr>
          <p:cNvPr id="6" name="Chart Placeholder 5">
            <a:extLst>
              <a:ext uri="{FF2B5EF4-FFF2-40B4-BE49-F238E27FC236}">
                <a16:creationId xmlns:a16="http://schemas.microsoft.com/office/drawing/2014/main" id="{E4603E65-D750-45BB-9973-D19BAAFE4B9E}"/>
              </a:ext>
            </a:extLst>
          </p:cNvPr>
          <p:cNvGraphicFramePr>
            <a:graphicFrameLocks noGrp="1"/>
          </p:cNvGraphicFramePr>
          <p:nvPr>
            <p:ph type="chart" sz="quarter" idx="13"/>
            <p:extLst>
              <p:ext uri="{D42A27DB-BD31-4B8C-83A1-F6EECF244321}">
                <p14:modId xmlns:p14="http://schemas.microsoft.com/office/powerpoint/2010/main" val="1715900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F426A-81DD-48C6-9948-AFEBBC20DC03}"/>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46A8C9F6-B82A-4BB4-AA76-D0BF9AEBB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689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527A1-4508-4DB8-9632-F29FC986B4FA}"/>
              </a:ext>
            </a:extLst>
          </p:cNvPr>
          <p:cNvSpPr>
            <a:spLocks noGrp="1"/>
          </p:cNvSpPr>
          <p:nvPr>
            <p:ph type="title"/>
          </p:nvPr>
        </p:nvSpPr>
        <p:spPr/>
        <p:txBody>
          <a:bodyPr/>
          <a:lstStyle/>
          <a:p>
            <a:r>
              <a:rPr lang="en-US"/>
              <a:t>Facebook User Questions By Weekday | All Pages</a:t>
            </a:r>
          </a:p>
        </p:txBody>
      </p:sp>
      <p:graphicFrame>
        <p:nvGraphicFramePr>
          <p:cNvPr id="6" name="Chart Placeholder 5">
            <a:extLst>
              <a:ext uri="{FF2B5EF4-FFF2-40B4-BE49-F238E27FC236}">
                <a16:creationId xmlns:a16="http://schemas.microsoft.com/office/drawing/2014/main" id="{D74B92C3-EFD0-44FF-BCB5-713B2B783803}"/>
              </a:ext>
            </a:extLst>
          </p:cNvPr>
          <p:cNvGraphicFramePr>
            <a:graphicFrameLocks noGrp="1"/>
          </p:cNvGraphicFramePr>
          <p:nvPr>
            <p:ph type="chart" sz="quarter" idx="13"/>
            <p:extLst>
              <p:ext uri="{D42A27DB-BD31-4B8C-83A1-F6EECF244321}">
                <p14:modId xmlns:p14="http://schemas.microsoft.com/office/powerpoint/2010/main" val="4066645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093B4-883C-4186-A945-1D4397EDA936}"/>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061870A5-C99D-4C8A-A5A0-13557AF741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754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B1029-A665-49D0-875F-4D91958B9198}"/>
              </a:ext>
            </a:extLst>
          </p:cNvPr>
          <p:cNvSpPr>
            <a:spLocks noGrp="1"/>
          </p:cNvSpPr>
          <p:nvPr>
            <p:ph type="title"/>
          </p:nvPr>
        </p:nvSpPr>
        <p:spPr/>
        <p:txBody>
          <a:bodyPr/>
          <a:lstStyle/>
          <a:p>
            <a:r>
              <a:rPr lang="en-US"/>
              <a:t>Facebook Interactions Per Post By Post Type | All Pages</a:t>
            </a:r>
          </a:p>
        </p:txBody>
      </p:sp>
      <p:graphicFrame>
        <p:nvGraphicFramePr>
          <p:cNvPr id="6" name="Chart Placeholder 5">
            <a:extLst>
              <a:ext uri="{FF2B5EF4-FFF2-40B4-BE49-F238E27FC236}">
                <a16:creationId xmlns:a16="http://schemas.microsoft.com/office/drawing/2014/main" id="{E8A3F249-42C6-484A-B819-1AADAA481B43}"/>
              </a:ext>
            </a:extLst>
          </p:cNvPr>
          <p:cNvGraphicFramePr>
            <a:graphicFrameLocks noGrp="1"/>
          </p:cNvGraphicFramePr>
          <p:nvPr>
            <p:ph type="chart" sz="quarter" idx="13"/>
            <p:extLst>
              <p:ext uri="{D42A27DB-BD31-4B8C-83A1-F6EECF244321}">
                <p14:modId xmlns:p14="http://schemas.microsoft.com/office/powerpoint/2010/main" val="2846710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D91DE7-C27C-406B-BCD8-E046E4343504}"/>
              </a:ext>
            </a:extLst>
          </p:cNvPr>
          <p:cNvSpPr>
            <a:spLocks noGrp="1"/>
          </p:cNvSpPr>
          <p:nvPr>
            <p:ph type="body" sz="quarter" idx="14"/>
          </p:nvPr>
        </p:nvSpPr>
        <p:spPr/>
        <p:txBody>
          <a:bodyPr/>
          <a:lstStyle/>
          <a:p>
            <a:r>
              <a:rPr lang="en-US"/>
              <a:t>10/25/2020 - 11/25/2020</a:t>
            </a:r>
          </a:p>
        </p:txBody>
      </p:sp>
      <p:sp>
        <p:nvSpPr>
          <p:cNvPr id="5" name="Footer Placeholder 4">
            <a:extLst>
              <a:ext uri="{FF2B5EF4-FFF2-40B4-BE49-F238E27FC236}">
                <a16:creationId xmlns:a16="http://schemas.microsoft.com/office/drawing/2014/main" id="{277CA77C-4447-4375-8C1F-04203734D5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4364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9684F-BF0D-459E-976A-E7D84E172516}"/>
              </a:ext>
            </a:extLst>
          </p:cNvPr>
          <p:cNvSpPr>
            <a:spLocks noGrp="1"/>
          </p:cNvSpPr>
          <p:nvPr>
            <p:ph type="title"/>
          </p:nvPr>
        </p:nvSpPr>
        <p:spPr/>
        <p:txBody>
          <a:bodyPr/>
          <a:lstStyle/>
          <a:p>
            <a:r>
              <a:rPr lang="en-US"/>
              <a:t>Facebook Comments Table | All Pages - 1 of 25</a:t>
            </a:r>
          </a:p>
        </p:txBody>
      </p:sp>
      <p:graphicFrame>
        <p:nvGraphicFramePr>
          <p:cNvPr id="5" name="Table Placeholder 4">
            <a:extLst>
              <a:ext uri="{FF2B5EF4-FFF2-40B4-BE49-F238E27FC236}">
                <a16:creationId xmlns:a16="http://schemas.microsoft.com/office/drawing/2014/main" id="{2EB96045-D07A-47B1-AA9B-6DD7017BC89A}"/>
              </a:ext>
            </a:extLst>
          </p:cNvPr>
          <p:cNvGraphicFramePr>
            <a:graphicFrameLocks noGrp="1"/>
          </p:cNvGraphicFramePr>
          <p:nvPr>
            <p:ph type="tbl" sz="quarter" idx="13"/>
            <p:extLst>
              <p:ext uri="{D42A27DB-BD31-4B8C-83A1-F6EECF244321}">
                <p14:modId xmlns:p14="http://schemas.microsoft.com/office/powerpoint/2010/main" val="3539795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3415078"/>
                    </a:ext>
                  </a:extLst>
                </a:gridCol>
                <a:gridCol w="905256">
                  <a:extLst>
                    <a:ext uri="{9D8B030D-6E8A-4147-A177-3AD203B41FA5}">
                      <a16:colId xmlns:a16="http://schemas.microsoft.com/office/drawing/2014/main" val="1013325387"/>
                    </a:ext>
                  </a:extLst>
                </a:gridCol>
                <a:gridCol w="3621024">
                  <a:extLst>
                    <a:ext uri="{9D8B030D-6E8A-4147-A177-3AD203B41FA5}">
                      <a16:colId xmlns:a16="http://schemas.microsoft.com/office/drawing/2014/main" val="26006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2645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VNPT - VinaPhone - 2020-11-26 10:31:57</a:t>
                      </a:r>
                      <a:r>
                        <a:rPr kumimoji="0" lang="vi-VN" sz="1000" b="0" i="0" u="none" strike="noStrike" kern="1200" cap="none" spc="0" normalizeH="0" baseline="0" noProof="0">
                          <a:ln>
                            <a:noFill/>
                          </a:ln>
                          <a:solidFill>
                            <a:prstClr val="black"/>
                          </a:solidFill>
                          <a:effectLst/>
                          <a:uLnTx/>
                          <a:uFillTx/>
                          <a:latin typeface="+mn-lt"/>
                          <a:ea typeface="+mn-ea"/>
                          <a:cs typeface="+mn-cs"/>
                        </a:rPr>
                        <a:t>
Thanh Long Bạn đã liên hệ bộ phận kỹ thuật khu vực chưa 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83865409"/>
                  </a:ext>
                </a:extLst>
              </a:tr>
            </a:tbl>
          </a:graphicData>
        </a:graphic>
      </p:graphicFrame>
      <p:sp>
        <p:nvSpPr>
          <p:cNvPr id="4" name="Text Placeholder 3">
            <a:extLst>
              <a:ext uri="{FF2B5EF4-FFF2-40B4-BE49-F238E27FC236}">
                <a16:creationId xmlns:a16="http://schemas.microsoft.com/office/drawing/2014/main" id="{2FF5E2BE-7222-4164-95DA-11633E569811}"/>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562972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200F5-1634-4E10-8A57-5C0993D98745}"/>
              </a:ext>
            </a:extLst>
          </p:cNvPr>
          <p:cNvSpPr>
            <a:spLocks noGrp="1"/>
          </p:cNvSpPr>
          <p:nvPr>
            <p:ph type="title"/>
          </p:nvPr>
        </p:nvSpPr>
        <p:spPr/>
        <p:txBody>
          <a:bodyPr/>
          <a:lstStyle/>
          <a:p>
            <a:r>
              <a:rPr lang="en-US"/>
              <a:t>Facebook Comments Table | All Pages - 2 of 25</a:t>
            </a:r>
          </a:p>
        </p:txBody>
      </p:sp>
      <p:graphicFrame>
        <p:nvGraphicFramePr>
          <p:cNvPr id="5" name="Table Placeholder 4">
            <a:extLst>
              <a:ext uri="{FF2B5EF4-FFF2-40B4-BE49-F238E27FC236}">
                <a16:creationId xmlns:a16="http://schemas.microsoft.com/office/drawing/2014/main" id="{91F19F35-4F13-4854-BF5E-FBC79DD9B483}"/>
              </a:ext>
            </a:extLst>
          </p:cNvPr>
          <p:cNvGraphicFramePr>
            <a:graphicFrameLocks noGrp="1"/>
          </p:cNvGraphicFramePr>
          <p:nvPr>
            <p:ph type="tbl" sz="quarter" idx="13"/>
            <p:extLst>
              <p:ext uri="{D42A27DB-BD31-4B8C-83A1-F6EECF244321}">
                <p14:modId xmlns:p14="http://schemas.microsoft.com/office/powerpoint/2010/main" val="1858097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7175556"/>
                    </a:ext>
                  </a:extLst>
                </a:gridCol>
                <a:gridCol w="905256">
                  <a:extLst>
                    <a:ext uri="{9D8B030D-6E8A-4147-A177-3AD203B41FA5}">
                      <a16:colId xmlns:a16="http://schemas.microsoft.com/office/drawing/2014/main" val="2681899073"/>
                    </a:ext>
                  </a:extLst>
                </a:gridCol>
                <a:gridCol w="3621024">
                  <a:extLst>
                    <a:ext uri="{9D8B030D-6E8A-4147-A177-3AD203B41FA5}">
                      <a16:colId xmlns:a16="http://schemas.microsoft.com/office/drawing/2014/main" val="3278622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8731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VNPT - VinaPhone - 2020-11-26 10:31:19</a:t>
                      </a:r>
                      <a:r>
                        <a:rPr kumimoji="0" lang="en-US" sz="1000" b="0" i="0" u="none" strike="noStrike" kern="1200" cap="none" spc="0" normalizeH="0" baseline="0" noProof="0">
                          <a:ln>
                            <a:noFill/>
                          </a:ln>
                          <a:solidFill>
                            <a:prstClr val="black"/>
                          </a:solidFill>
                          <a:effectLst/>
                          <a:uLnTx/>
                          <a:uFillTx/>
                          <a:latin typeface="+mn-lt"/>
                          <a:ea typeface="+mn-ea"/>
                          <a:cs typeface="+mn-cs"/>
                        </a:rPr>
                        <a:t>
Thu Hoài Vũ Chào bạn! Ad có thể hỗ trợ thông tin gì giúp bạn ạ?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50844693"/>
                  </a:ext>
                </a:extLst>
              </a:tr>
            </a:tbl>
          </a:graphicData>
        </a:graphic>
      </p:graphicFrame>
      <p:sp>
        <p:nvSpPr>
          <p:cNvPr id="4" name="Text Placeholder 3">
            <a:extLst>
              <a:ext uri="{FF2B5EF4-FFF2-40B4-BE49-F238E27FC236}">
                <a16:creationId xmlns:a16="http://schemas.microsoft.com/office/drawing/2014/main" id="{AA7C23FC-10D2-48C3-B5F1-BAA58A19E5A2}"/>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989235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8E93-9DC4-4052-BF2F-813732DA0C15}"/>
              </a:ext>
            </a:extLst>
          </p:cNvPr>
          <p:cNvSpPr>
            <a:spLocks noGrp="1"/>
          </p:cNvSpPr>
          <p:nvPr>
            <p:ph type="title"/>
          </p:nvPr>
        </p:nvSpPr>
        <p:spPr/>
        <p:txBody>
          <a:bodyPr/>
          <a:lstStyle/>
          <a:p>
            <a:r>
              <a:rPr lang="en-US"/>
              <a:t>Facebook Comments Table | All Pages - 3 of 25</a:t>
            </a:r>
          </a:p>
        </p:txBody>
      </p:sp>
      <p:graphicFrame>
        <p:nvGraphicFramePr>
          <p:cNvPr id="5" name="Table Placeholder 4">
            <a:extLst>
              <a:ext uri="{FF2B5EF4-FFF2-40B4-BE49-F238E27FC236}">
                <a16:creationId xmlns:a16="http://schemas.microsoft.com/office/drawing/2014/main" id="{0A3D5EBC-D862-4248-845D-92E62C8310FD}"/>
              </a:ext>
            </a:extLst>
          </p:cNvPr>
          <p:cNvGraphicFramePr>
            <a:graphicFrameLocks noGrp="1"/>
          </p:cNvGraphicFramePr>
          <p:nvPr>
            <p:ph type="tbl" sz="quarter" idx="13"/>
            <p:extLst>
              <p:ext uri="{D42A27DB-BD31-4B8C-83A1-F6EECF244321}">
                <p14:modId xmlns:p14="http://schemas.microsoft.com/office/powerpoint/2010/main" val="395071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5327227"/>
                    </a:ext>
                  </a:extLst>
                </a:gridCol>
                <a:gridCol w="905256">
                  <a:extLst>
                    <a:ext uri="{9D8B030D-6E8A-4147-A177-3AD203B41FA5}">
                      <a16:colId xmlns:a16="http://schemas.microsoft.com/office/drawing/2014/main" val="174033012"/>
                    </a:ext>
                  </a:extLst>
                </a:gridCol>
                <a:gridCol w="3621024">
                  <a:extLst>
                    <a:ext uri="{9D8B030D-6E8A-4147-A177-3AD203B41FA5}">
                      <a16:colId xmlns:a16="http://schemas.microsoft.com/office/drawing/2014/main" val="3546325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05667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VNPT - VinaPhone - 2020-11-26 10:30:46</a:t>
                      </a:r>
                      <a:r>
                        <a:rPr kumimoji="0" lang="vi-VN" sz="1000" b="0" i="0" u="none" strike="noStrike" kern="1200" cap="none" spc="0" normalizeH="0" baseline="0" noProof="0">
                          <a:ln>
                            <a:noFill/>
                          </a:ln>
                          <a:solidFill>
                            <a:prstClr val="black"/>
                          </a:solidFill>
                          <a:effectLst/>
                          <a:uLnTx/>
                          <a:uFillTx/>
                          <a:latin typeface="+mn-lt"/>
                          <a:ea typeface="+mn-ea"/>
                          <a:cs typeface="+mn-cs"/>
                        </a:rPr>
                        <a:t>
Phạm Dương Chào bạn! Cám ơn bạn đã quan tâm đến dịch vụ VNPT-Vinaphone.Hiện tại VNPT-VinaPhone có nhiều gói cước ưu đãi: HOME 1/2/3 .Giá cước từ 152,000đ/tháng dành cho lắp đặt Internet mới , để được thông tin về chương trình khuyến mãi và  giá gói cụ thể bạn vui lòng liên hệ 18001166  hoặc  truy cập link https://freedoo.vnpt.vn/goi-cuoc-internet-cap-quang.html tham khảo các gói nhé. Cám ơn bạn.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22344627"/>
                  </a:ext>
                </a:extLst>
              </a:tr>
            </a:tbl>
          </a:graphicData>
        </a:graphic>
      </p:graphicFrame>
      <p:sp>
        <p:nvSpPr>
          <p:cNvPr id="4" name="Text Placeholder 3">
            <a:extLst>
              <a:ext uri="{FF2B5EF4-FFF2-40B4-BE49-F238E27FC236}">
                <a16:creationId xmlns:a16="http://schemas.microsoft.com/office/drawing/2014/main" id="{5E40862E-D926-464F-BD27-248CE152E77C}"/>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4196198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20C97-7F18-4D18-B4DA-A73414F8C4C9}"/>
              </a:ext>
            </a:extLst>
          </p:cNvPr>
          <p:cNvSpPr>
            <a:spLocks noGrp="1"/>
          </p:cNvSpPr>
          <p:nvPr>
            <p:ph type="title"/>
          </p:nvPr>
        </p:nvSpPr>
        <p:spPr/>
        <p:txBody>
          <a:bodyPr/>
          <a:lstStyle/>
          <a:p>
            <a:r>
              <a:rPr lang="en-US"/>
              <a:t>Facebook Comments Table | All Pages - 4 of 25</a:t>
            </a:r>
          </a:p>
        </p:txBody>
      </p:sp>
      <p:graphicFrame>
        <p:nvGraphicFramePr>
          <p:cNvPr id="5" name="Table Placeholder 4">
            <a:extLst>
              <a:ext uri="{FF2B5EF4-FFF2-40B4-BE49-F238E27FC236}">
                <a16:creationId xmlns:a16="http://schemas.microsoft.com/office/drawing/2014/main" id="{8393248E-74DE-49F4-9E85-02E0043938B4}"/>
              </a:ext>
            </a:extLst>
          </p:cNvPr>
          <p:cNvGraphicFramePr>
            <a:graphicFrameLocks noGrp="1"/>
          </p:cNvGraphicFramePr>
          <p:nvPr>
            <p:ph type="tbl" sz="quarter" idx="13"/>
            <p:extLst>
              <p:ext uri="{D42A27DB-BD31-4B8C-83A1-F6EECF244321}">
                <p14:modId xmlns:p14="http://schemas.microsoft.com/office/powerpoint/2010/main" val="318872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28860997"/>
                    </a:ext>
                  </a:extLst>
                </a:gridCol>
                <a:gridCol w="905256">
                  <a:extLst>
                    <a:ext uri="{9D8B030D-6E8A-4147-A177-3AD203B41FA5}">
                      <a16:colId xmlns:a16="http://schemas.microsoft.com/office/drawing/2014/main" val="484041645"/>
                    </a:ext>
                  </a:extLst>
                </a:gridCol>
                <a:gridCol w="3621024">
                  <a:extLst>
                    <a:ext uri="{9D8B030D-6E8A-4147-A177-3AD203B41FA5}">
                      <a16:colId xmlns:a16="http://schemas.microsoft.com/office/drawing/2014/main" val="281009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9776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10:30:32</a:t>
                      </a:r>
                      <a:r>
                        <a:rPr kumimoji="0" lang="en-US" sz="1000" b="0" i="0" u="none" strike="noStrike" kern="1200" cap="none" spc="0" normalizeH="0" baseline="0" noProof="0">
                          <a:ln>
                            <a:noFill/>
                          </a:ln>
                          <a:solidFill>
                            <a:prstClr val="black"/>
                          </a:solidFill>
                          <a:effectLst/>
                          <a:uLnTx/>
                          <a:uFillTx/>
                          <a:latin typeface="+mn-lt"/>
                          <a:ea typeface="+mn-ea"/>
                          <a:cs typeface="+mn-cs"/>
                        </a:rPr>
                        <a:t>
 VNPT - VinaPhone 0912211783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14628516"/>
                  </a:ext>
                </a:extLst>
              </a:tr>
            </a:tbl>
          </a:graphicData>
        </a:graphic>
      </p:graphicFrame>
      <p:sp>
        <p:nvSpPr>
          <p:cNvPr id="4" name="Text Placeholder 3">
            <a:extLst>
              <a:ext uri="{FF2B5EF4-FFF2-40B4-BE49-F238E27FC236}">
                <a16:creationId xmlns:a16="http://schemas.microsoft.com/office/drawing/2014/main" id="{9BF7AA0E-448B-4B7B-BDAA-3FD672FCDFB9}"/>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860027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1B29F-2367-4A98-AE0D-2DC9E964BE80}"/>
              </a:ext>
            </a:extLst>
          </p:cNvPr>
          <p:cNvSpPr>
            <a:spLocks noGrp="1"/>
          </p:cNvSpPr>
          <p:nvPr>
            <p:ph type="title"/>
          </p:nvPr>
        </p:nvSpPr>
        <p:spPr/>
        <p:txBody>
          <a:bodyPr/>
          <a:lstStyle/>
          <a:p>
            <a:r>
              <a:rPr lang="en-US"/>
              <a:t>Facebook Comments Table | All Pages - 5 of 25</a:t>
            </a:r>
          </a:p>
        </p:txBody>
      </p:sp>
      <p:graphicFrame>
        <p:nvGraphicFramePr>
          <p:cNvPr id="5" name="Table Placeholder 4">
            <a:extLst>
              <a:ext uri="{FF2B5EF4-FFF2-40B4-BE49-F238E27FC236}">
                <a16:creationId xmlns:a16="http://schemas.microsoft.com/office/drawing/2014/main" id="{7DA1B991-DEF7-4F4D-9FE9-45E6FE97E975}"/>
              </a:ext>
            </a:extLst>
          </p:cNvPr>
          <p:cNvGraphicFramePr>
            <a:graphicFrameLocks noGrp="1"/>
          </p:cNvGraphicFramePr>
          <p:nvPr>
            <p:ph type="tbl" sz="quarter" idx="13"/>
            <p:extLst>
              <p:ext uri="{D42A27DB-BD31-4B8C-83A1-F6EECF244321}">
                <p14:modId xmlns:p14="http://schemas.microsoft.com/office/powerpoint/2010/main" val="149500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1502142"/>
                    </a:ext>
                  </a:extLst>
                </a:gridCol>
                <a:gridCol w="905256">
                  <a:extLst>
                    <a:ext uri="{9D8B030D-6E8A-4147-A177-3AD203B41FA5}">
                      <a16:colId xmlns:a16="http://schemas.microsoft.com/office/drawing/2014/main" val="1910445932"/>
                    </a:ext>
                  </a:extLst>
                </a:gridCol>
                <a:gridCol w="3621024">
                  <a:extLst>
                    <a:ext uri="{9D8B030D-6E8A-4147-A177-3AD203B41FA5}">
                      <a16:colId xmlns:a16="http://schemas.microsoft.com/office/drawing/2014/main" val="938832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66987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10:29:43</a:t>
                      </a:r>
                      <a:r>
                        <a:rPr kumimoji="0" lang="en-US" sz="1000" b="0" i="0" u="none" strike="noStrike" kern="1200" cap="none" spc="0" normalizeH="0" baseline="0" noProof="0">
                          <a:ln>
                            <a:noFill/>
                          </a:ln>
                          <a:solidFill>
                            <a:prstClr val="black"/>
                          </a:solidFill>
                          <a:effectLst/>
                          <a:uLnTx/>
                          <a:uFillTx/>
                          <a:latin typeface="+mn-lt"/>
                          <a:ea typeface="+mn-ea"/>
                          <a:cs typeface="+mn-cs"/>
                        </a:rPr>
                        <a:t>
 73 Balo Hàn Quốc HARAS HRS133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𝐌𝐈𝐍𝐈𝐆𝐀𝐌𝐄 🎁 </a:t>
                      </a:r>
                      <a:r>
                        <a:rPr kumimoji="0" lang="vi-VN" sz="1000" b="0" i="0" u="none" strike="noStrike" kern="1200" cap="none" spc="0" normalizeH="0" baseline="0" noProof="0">
                          <a:ln>
                            <a:noFill/>
                          </a:ln>
                          <a:solidFill>
                            <a:prstClr val="black"/>
                          </a:solidFill>
                          <a:effectLst/>
                          <a:uLnTx/>
                          <a:uFillTx/>
                          <a:latin typeface="+mn-lt"/>
                          <a:ea typeface="+mn-ea"/>
                          <a:cs typeface="+mn-cs"/>
                        </a:rPr>
                        <a:t>CHƠI GAME NHỎ - NHẬN QUÀ TO TỪ VINAPHONE X LAZADA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VinaPhone và Lazada đã trở lại và lợi hại hơn nhiều lần với hàng loạt chương trình hấp dẫn sẽ diễn ra trong chuỗi sự kiện sale Black Friday! Đặc biệt, trong ngày 27.11, đừng bỏ lỡ: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Siêu ưu đãi giảm giá đến 50% các sản phẩm chính hãng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Mua 2 giảm 30%, mua 3 giảm 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Freeship toàn quốc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Black Friday đã sale khủng nay còn sốc hơn với hàng trăm VOUCHER ĐỘC QUYỀN 100K đến từ Vinaphone và Lazada!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Đặc biệt, để hâm nóng không khí ngày "thứ Sáu đen tối", cùng VinaPhone tham gia game nhỏ để nhận thêm voucher từ VinaPhone và shopping thả ga tại Lazada nhé: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Bước 1: Like và share bài viết ở chế độ công khai.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Bước 2: Nhấn vào link mua hàng: https://lzd.co/vnp-blackfri.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Bước 3: Comment 1 con số bất kì từ 0-100 cùng tên một sản phẩm bất kì trong link có mức khuyến mại trên 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Giải thưởng: 
</a:t>
                      </a:r>
                      <a:r>
                        <a:rPr kumimoji="0" lang="en-US" sz="1000" b="0" i="0" u="none" strike="noStrike" kern="1200" cap="none" spc="0" normalizeH="0" baseline="0" noProof="0">
                          <a:ln>
                            <a:noFill/>
                          </a:ln>
                          <a:solidFill>
                            <a:prstClr val="black"/>
                          </a:solidFill>
                          <a:effectLst/>
                          <a:uLnTx/>
                          <a:uFillTx/>
                          <a:latin typeface="+mn-lt"/>
                          <a:ea typeface="+mn-ea"/>
                          <a:cs typeface="+mn-cs"/>
                        </a:rPr>
                        <a:t>🌟 2 </a:t>
                      </a:r>
                      <a:r>
                        <a:rPr kumimoji="0" lang="vi-VN" sz="1000" b="0" i="0" u="none" strike="noStrike" kern="1200" cap="none" spc="0" normalizeH="0" baseline="0" noProof="0">
                          <a:ln>
                            <a:noFill/>
                          </a:ln>
                          <a:solidFill>
                            <a:prstClr val="black"/>
                          </a:solidFill>
                          <a:effectLst/>
                          <a:uLnTx/>
                          <a:uFillTx/>
                          <a:latin typeface="+mn-lt"/>
                          <a:ea typeface="+mn-ea"/>
                          <a:cs typeface="+mn-cs"/>
                        </a:rPr>
                        <a:t>giải đặc biệt: Voucher 500K mua hàng trên Lazada
</a:t>
                      </a:r>
                      <a:r>
                        <a:rPr kumimoji="0" lang="en-US" sz="1000" b="0" i="0" u="none" strike="noStrike" kern="1200" cap="none" spc="0" normalizeH="0" baseline="0" noProof="0">
                          <a:ln>
                            <a:noFill/>
                          </a:ln>
                          <a:solidFill>
                            <a:prstClr val="black"/>
                          </a:solidFill>
                          <a:effectLst/>
                          <a:uLnTx/>
                          <a:uFillTx/>
                          <a:latin typeface="+mn-lt"/>
                          <a:ea typeface="+mn-ea"/>
                          <a:cs typeface="+mn-cs"/>
                        </a:rPr>
                        <a:t>🌟 8 </a:t>
                      </a:r>
                      <a:r>
                        <a:rPr kumimoji="0" lang="vi-VN" sz="1000" b="0" i="0" u="none" strike="noStrike" kern="1200" cap="none" spc="0" normalizeH="0" baseline="0" noProof="0">
                          <a:ln>
                            <a:noFill/>
                          </a:ln>
                          <a:solidFill>
                            <a:prstClr val="black"/>
                          </a:solidFill>
                          <a:effectLst/>
                          <a:uLnTx/>
                          <a:uFillTx/>
                          <a:latin typeface="+mn-lt"/>
                          <a:ea typeface="+mn-ea"/>
                          <a:cs typeface="+mn-cs"/>
                        </a:rPr>
                        <a:t>giải khuyến khích: Voucher 50K mua hàng trên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98294814"/>
                  </a:ext>
                </a:extLst>
              </a:tr>
            </a:tbl>
          </a:graphicData>
        </a:graphic>
      </p:graphicFrame>
      <p:sp>
        <p:nvSpPr>
          <p:cNvPr id="4" name="Text Placeholder 3">
            <a:extLst>
              <a:ext uri="{FF2B5EF4-FFF2-40B4-BE49-F238E27FC236}">
                <a16:creationId xmlns:a16="http://schemas.microsoft.com/office/drawing/2014/main" id="{6F690C95-5CC3-41B2-AD66-EF9B2C2D3C55}"/>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096153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30654-D4DB-4E1E-8C58-67E0851CC072}"/>
              </a:ext>
            </a:extLst>
          </p:cNvPr>
          <p:cNvSpPr>
            <a:spLocks noGrp="1"/>
          </p:cNvSpPr>
          <p:nvPr>
            <p:ph type="title"/>
          </p:nvPr>
        </p:nvSpPr>
        <p:spPr/>
        <p:txBody>
          <a:bodyPr/>
          <a:lstStyle/>
          <a:p>
            <a:r>
              <a:rPr lang="en-US"/>
              <a:t>Facebook Comments Table | All Pages - 6 of 25</a:t>
            </a:r>
          </a:p>
        </p:txBody>
      </p:sp>
      <p:graphicFrame>
        <p:nvGraphicFramePr>
          <p:cNvPr id="5" name="Table Placeholder 4">
            <a:extLst>
              <a:ext uri="{FF2B5EF4-FFF2-40B4-BE49-F238E27FC236}">
                <a16:creationId xmlns:a16="http://schemas.microsoft.com/office/drawing/2014/main" id="{7CD5F571-1D49-4912-8ADD-63CEA655850F}"/>
              </a:ext>
            </a:extLst>
          </p:cNvPr>
          <p:cNvGraphicFramePr>
            <a:graphicFrameLocks noGrp="1"/>
          </p:cNvGraphicFramePr>
          <p:nvPr>
            <p:ph type="tbl" sz="quarter" idx="13"/>
            <p:extLst>
              <p:ext uri="{D42A27DB-BD31-4B8C-83A1-F6EECF244321}">
                <p14:modId xmlns:p14="http://schemas.microsoft.com/office/powerpoint/2010/main" val="171785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5906603"/>
                    </a:ext>
                  </a:extLst>
                </a:gridCol>
                <a:gridCol w="905256">
                  <a:extLst>
                    <a:ext uri="{9D8B030D-6E8A-4147-A177-3AD203B41FA5}">
                      <a16:colId xmlns:a16="http://schemas.microsoft.com/office/drawing/2014/main" val="3704262438"/>
                    </a:ext>
                  </a:extLst>
                </a:gridCol>
                <a:gridCol w="3621024">
                  <a:extLst>
                    <a:ext uri="{9D8B030D-6E8A-4147-A177-3AD203B41FA5}">
                      <a16:colId xmlns:a16="http://schemas.microsoft.com/office/drawing/2014/main" val="2286704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5314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MobiFone Mobifone</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n/a - 2020-11-26 10:29:19</a:t>
                      </a:r>
                      <a:r>
                        <a:rPr kumimoji="0" lang="vi-VN" sz="1000" b="0" i="0" u="none" strike="noStrike" kern="1200" cap="none" spc="0" normalizeH="0" baseline="0" noProof="0">
                          <a:ln>
                            <a:noFill/>
                          </a:ln>
                          <a:solidFill>
                            <a:prstClr val="black"/>
                          </a:solidFill>
                          <a:effectLst/>
                          <a:uLnTx/>
                          <a:uFillTx/>
                          <a:latin typeface="+mn-lt"/>
                          <a:ea typeface="+mn-ea"/>
                          <a:cs typeface="+mn-cs"/>
                        </a:rPr>
                        <a:t>
 sài 5g tốc độ cao lại hỏi tại sao mau hết dung lượng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MOBIFONE SẴN SÀNG CUNG CẤP THỬ NGHIỆM 5G THƯƠNG MẠI
Hot 🔥 Hot 🔥 hot 🔥
Tin nóng hổi khiến bạn vừa thổi vừa đọc ❗❗❗
🔷 MobiFone đang gấp rút lắp đặt thiết bị, chuẩn bị mọi mặt về kỹ thuật, nhân sự, địa điểm cho việc cung cấp thử nghiệm dịch vụ 5G tới khách hàng ngay trong tháng 12/2020 tại TP. Hồ Chí Minh
🔷 Với những ưu điểm vượt trội của 5G, MobiFone tin rằng bạn sẽ háo hức, hân hoan, hồ hởi đợi chờ.
⏰ Đếm ngược thời gian sẵn sàng trải nghiệm cùng MobiFone bạn nhé❗❗❗
Thông tin chi tiết vui lòng truy cập: https://www.mobifone.vn/wps/portal/public/gioi-thieu/tin-tuc-chi-tiet/mobifone-san-sang-thu-nghiem-cung-cap-dich-vu-5g-tai-tp-hcm-thang-12-2020
#mobifone5G
----------------------------------------------------
🔮Website: https://mobifone.vn/
➡Instagram: www.instagram.com/mobifone_official
➡Link app My MobiFone: mbf.vn/appdl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55407663"/>
                  </a:ext>
                </a:extLst>
              </a:tr>
            </a:tbl>
          </a:graphicData>
        </a:graphic>
      </p:graphicFrame>
      <p:sp>
        <p:nvSpPr>
          <p:cNvPr id="4" name="Text Placeholder 3">
            <a:extLst>
              <a:ext uri="{FF2B5EF4-FFF2-40B4-BE49-F238E27FC236}">
                <a16:creationId xmlns:a16="http://schemas.microsoft.com/office/drawing/2014/main" id="{453A410A-4628-499E-AF9F-1460DB6D556E}"/>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911489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5407-A03D-4C1B-9333-B328C6020EA5}"/>
              </a:ext>
            </a:extLst>
          </p:cNvPr>
          <p:cNvSpPr>
            <a:spLocks noGrp="1"/>
          </p:cNvSpPr>
          <p:nvPr>
            <p:ph type="title"/>
          </p:nvPr>
        </p:nvSpPr>
        <p:spPr/>
        <p:txBody>
          <a:bodyPr/>
          <a:lstStyle/>
          <a:p>
            <a:r>
              <a:rPr lang="en-US"/>
              <a:t>Facebook Comments Table | All Pages - 7 of 25</a:t>
            </a:r>
          </a:p>
        </p:txBody>
      </p:sp>
      <p:graphicFrame>
        <p:nvGraphicFramePr>
          <p:cNvPr id="5" name="Table Placeholder 4">
            <a:extLst>
              <a:ext uri="{FF2B5EF4-FFF2-40B4-BE49-F238E27FC236}">
                <a16:creationId xmlns:a16="http://schemas.microsoft.com/office/drawing/2014/main" id="{13808FB8-444D-4072-890E-01ABBDAAF19F}"/>
              </a:ext>
            </a:extLst>
          </p:cNvPr>
          <p:cNvGraphicFramePr>
            <a:graphicFrameLocks noGrp="1"/>
          </p:cNvGraphicFramePr>
          <p:nvPr>
            <p:ph type="tbl" sz="quarter" idx="13"/>
            <p:extLst>
              <p:ext uri="{D42A27DB-BD31-4B8C-83A1-F6EECF244321}">
                <p14:modId xmlns:p14="http://schemas.microsoft.com/office/powerpoint/2010/main" val="3022033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9693863"/>
                    </a:ext>
                  </a:extLst>
                </a:gridCol>
                <a:gridCol w="905256">
                  <a:extLst>
                    <a:ext uri="{9D8B030D-6E8A-4147-A177-3AD203B41FA5}">
                      <a16:colId xmlns:a16="http://schemas.microsoft.com/office/drawing/2014/main" val="1308021661"/>
                    </a:ext>
                  </a:extLst>
                </a:gridCol>
                <a:gridCol w="3621024">
                  <a:extLst>
                    <a:ext uri="{9D8B030D-6E8A-4147-A177-3AD203B41FA5}">
                      <a16:colId xmlns:a16="http://schemas.microsoft.com/office/drawing/2014/main" val="422597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32762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VNPT - VinaPhone - 2020-11-26 10:28:18</a:t>
                      </a:r>
                      <a:r>
                        <a:rPr kumimoji="0" lang="vi-VN" sz="1000" b="0" i="0" u="none" strike="noStrike" kern="1200" cap="none" spc="0" normalizeH="0" baseline="0" noProof="0">
                          <a:ln>
                            <a:noFill/>
                          </a:ln>
                          <a:solidFill>
                            <a:prstClr val="black"/>
                          </a:solidFill>
                          <a:effectLst/>
                          <a:uLnTx/>
                          <a:uFillTx/>
                          <a:latin typeface="+mn-lt"/>
                          <a:ea typeface="+mn-ea"/>
                          <a:cs typeface="+mn-cs"/>
                        </a:rPr>
                        <a:t>
Nguyễn Ái Việt Chào bạn! bạn đang đề cập đến gói cước nào ạ? Vui lòng cho Ad số liên hệ để bộ phận phụ trách sẽ liên lạc bạn nhé. Cám ơn bạn.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79370001"/>
                  </a:ext>
                </a:extLst>
              </a:tr>
            </a:tbl>
          </a:graphicData>
        </a:graphic>
      </p:graphicFrame>
      <p:sp>
        <p:nvSpPr>
          <p:cNvPr id="4" name="Text Placeholder 3">
            <a:extLst>
              <a:ext uri="{FF2B5EF4-FFF2-40B4-BE49-F238E27FC236}">
                <a16:creationId xmlns:a16="http://schemas.microsoft.com/office/drawing/2014/main" id="{491774FF-4749-4E4B-BA35-7E45FCD829F8}"/>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798326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E2899-E425-4D9E-904E-9FEF2CF6892B}"/>
              </a:ext>
            </a:extLst>
          </p:cNvPr>
          <p:cNvSpPr>
            <a:spLocks noGrp="1"/>
          </p:cNvSpPr>
          <p:nvPr>
            <p:ph type="title"/>
          </p:nvPr>
        </p:nvSpPr>
        <p:spPr/>
        <p:txBody>
          <a:bodyPr/>
          <a:lstStyle/>
          <a:p>
            <a:r>
              <a:rPr lang="en-US"/>
              <a:t>Facebook Comments Table | All Pages - 8 of 25</a:t>
            </a:r>
          </a:p>
        </p:txBody>
      </p:sp>
      <p:graphicFrame>
        <p:nvGraphicFramePr>
          <p:cNvPr id="5" name="Table Placeholder 4">
            <a:extLst>
              <a:ext uri="{FF2B5EF4-FFF2-40B4-BE49-F238E27FC236}">
                <a16:creationId xmlns:a16="http://schemas.microsoft.com/office/drawing/2014/main" id="{FF6FE7BF-81DC-49AA-B9DD-C7FC79E55D3A}"/>
              </a:ext>
            </a:extLst>
          </p:cNvPr>
          <p:cNvGraphicFramePr>
            <a:graphicFrameLocks noGrp="1"/>
          </p:cNvGraphicFramePr>
          <p:nvPr>
            <p:ph type="tbl" sz="quarter" idx="13"/>
            <p:extLst>
              <p:ext uri="{D42A27DB-BD31-4B8C-83A1-F6EECF244321}">
                <p14:modId xmlns:p14="http://schemas.microsoft.com/office/powerpoint/2010/main" val="296165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5934732"/>
                    </a:ext>
                  </a:extLst>
                </a:gridCol>
                <a:gridCol w="905256">
                  <a:extLst>
                    <a:ext uri="{9D8B030D-6E8A-4147-A177-3AD203B41FA5}">
                      <a16:colId xmlns:a16="http://schemas.microsoft.com/office/drawing/2014/main" val="1855859060"/>
                    </a:ext>
                  </a:extLst>
                </a:gridCol>
                <a:gridCol w="3621024">
                  <a:extLst>
                    <a:ext uri="{9D8B030D-6E8A-4147-A177-3AD203B41FA5}">
                      <a16:colId xmlns:a16="http://schemas.microsoft.com/office/drawing/2014/main" val="2756675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64099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n/a - 2020-11-26 10:26:13</a:t>
                      </a:r>
                      <a:r>
                        <a:rPr kumimoji="0" lang="vi-VN" sz="1000" b="0" i="0" u="none" strike="noStrike" kern="1200" cap="none" spc="0" normalizeH="0" baseline="0" noProof="0">
                          <a:ln>
                            <a:noFill/>
                          </a:ln>
                          <a:solidFill>
                            <a:prstClr val="black"/>
                          </a:solidFill>
                          <a:effectLst/>
                          <a:uLnTx/>
                          <a:uFillTx/>
                          <a:latin typeface="+mn-lt"/>
                          <a:ea typeface="+mn-ea"/>
                          <a:cs typeface="+mn-cs"/>
                        </a:rPr>
                        <a:t>
 covid coveo bực nhất ba cái trò đòi tăng giá. lý do tôi chia tay vina là như vầy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04950061"/>
                  </a:ext>
                </a:extLst>
              </a:tr>
            </a:tbl>
          </a:graphicData>
        </a:graphic>
      </p:graphicFrame>
      <p:sp>
        <p:nvSpPr>
          <p:cNvPr id="4" name="Text Placeholder 3">
            <a:extLst>
              <a:ext uri="{FF2B5EF4-FFF2-40B4-BE49-F238E27FC236}">
                <a16:creationId xmlns:a16="http://schemas.microsoft.com/office/drawing/2014/main" id="{50AE655D-DFCD-4363-A94E-3DC51FBDB11D}"/>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168301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B8B1-607A-44A4-8C8E-B9A40B3EF3AC}"/>
              </a:ext>
            </a:extLst>
          </p:cNvPr>
          <p:cNvSpPr>
            <a:spLocks noGrp="1"/>
          </p:cNvSpPr>
          <p:nvPr>
            <p:ph type="title"/>
          </p:nvPr>
        </p:nvSpPr>
        <p:spPr/>
        <p:txBody>
          <a:bodyPr/>
          <a:lstStyle/>
          <a:p>
            <a:r>
              <a:rPr lang="en-US"/>
              <a:t>Facebook Comments Table | All Pages - 9 of 25</a:t>
            </a:r>
          </a:p>
        </p:txBody>
      </p:sp>
      <p:graphicFrame>
        <p:nvGraphicFramePr>
          <p:cNvPr id="5" name="Table Placeholder 4">
            <a:extLst>
              <a:ext uri="{FF2B5EF4-FFF2-40B4-BE49-F238E27FC236}">
                <a16:creationId xmlns:a16="http://schemas.microsoft.com/office/drawing/2014/main" id="{67C74F73-C733-4CBA-8B91-926623081F71}"/>
              </a:ext>
            </a:extLst>
          </p:cNvPr>
          <p:cNvGraphicFramePr>
            <a:graphicFrameLocks noGrp="1"/>
          </p:cNvGraphicFramePr>
          <p:nvPr>
            <p:ph type="tbl" sz="quarter" idx="13"/>
            <p:extLst>
              <p:ext uri="{D42A27DB-BD31-4B8C-83A1-F6EECF244321}">
                <p14:modId xmlns:p14="http://schemas.microsoft.com/office/powerpoint/2010/main" val="63971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51628"/>
                    </a:ext>
                  </a:extLst>
                </a:gridCol>
                <a:gridCol w="905256">
                  <a:extLst>
                    <a:ext uri="{9D8B030D-6E8A-4147-A177-3AD203B41FA5}">
                      <a16:colId xmlns:a16="http://schemas.microsoft.com/office/drawing/2014/main" val="3754803325"/>
                    </a:ext>
                  </a:extLst>
                </a:gridCol>
                <a:gridCol w="3621024">
                  <a:extLst>
                    <a:ext uri="{9D8B030D-6E8A-4147-A177-3AD203B41FA5}">
                      <a16:colId xmlns:a16="http://schemas.microsoft.com/office/drawing/2014/main" val="602544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68979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Viettel Telecom</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Viettel Telecom - 2020-11-26 10:22:41</a:t>
                      </a:r>
                      <a:r>
                        <a:rPr kumimoji="0" lang="vi-VN" sz="1000" b="0" i="0" u="none" strike="noStrike" kern="1200" cap="none" spc="0" normalizeH="0" baseline="0" noProof="0">
                          <a:ln>
                            <a:noFill/>
                          </a:ln>
                          <a:solidFill>
                            <a:prstClr val="black"/>
                          </a:solidFill>
                          <a:effectLst/>
                          <a:uLnTx/>
                          <a:uFillTx/>
                          <a:latin typeface="+mn-lt"/>
                          <a:ea typeface="+mn-ea"/>
                          <a:cs typeface="+mn-cs"/>
                        </a:rPr>
                        <a:t>
 Thanh Tran Chào bạn! Nếu số thuê bao đủ điều kiện bạn vui lòng mang sim ra cửa hàng trực tiếp Viettel tại khu vực hoặc truy cập web: http://viettel.vn/beelite để mua máy với giá ưu đãi nhé.
Bạn cung cấp STB ad kiểm tra hoặc tra cứu bằng cách truy cập website http://viettel.vn/beelite và nhập số điện thoại cần kiểm tra =&gt; bấm vào “ tra cứu” DS_7681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Ơ mây zing gút chóp Smartphone!!! 👏
Bạn có nhu cầu tiêu dùng viễn thông khoảng 200k/tháng, thì chúc mừng bạn đã quay vào ô mua Smartphone 4G sang xịn chỉ với 590.000đ 🤘 (Giá gốc là 1.990.000đ)
CHỈ ❤️𝟓𝟗𝟎.𝟎𝟎𝟎đ❤️ sở hữu ngay 𝕊𝔸𝕄𝕊𝕌ℕ𝔾 𝔾𝔸𝕃𝔸𝕏𝕐 A01 CORE PHIÊN BẢN 2GB RAM.
🎁Thoải mái selfie, lướt mạng, thả thính vèo vèo cùng gói cước ưu đãi siêu đặc biệt V200S: 200k/tháng được miễn phí tất cả cuộc gọi nội mạng (dưới 20 phút/cuộc), 100 phút gọi ngoại mạng, 2GB data/ngày.
Mua ngay tại: https://viettel.vn/a01-core 
Hoặc cửa hàng Viettel gần nhất: https://vietteltelecom.vn/cua-hang
Tư vấn miễn phí: Gọi 1800 8098
#Viettel #4G
#Mang4GtotnhatVietnam
#Smartphonechinhhang
#Giare #Songkhoe
#Samsung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27929300"/>
                  </a:ext>
                </a:extLst>
              </a:tr>
            </a:tbl>
          </a:graphicData>
        </a:graphic>
      </p:graphicFrame>
      <p:sp>
        <p:nvSpPr>
          <p:cNvPr id="4" name="Text Placeholder 3">
            <a:extLst>
              <a:ext uri="{FF2B5EF4-FFF2-40B4-BE49-F238E27FC236}">
                <a16:creationId xmlns:a16="http://schemas.microsoft.com/office/drawing/2014/main" id="{D0DF5E15-1CF0-4B31-8D40-2CA6B275CEB7}"/>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774106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DDEB-4F32-4052-B007-064F117A4A75}"/>
              </a:ext>
            </a:extLst>
          </p:cNvPr>
          <p:cNvSpPr>
            <a:spLocks noGrp="1"/>
          </p:cNvSpPr>
          <p:nvPr>
            <p:ph type="title"/>
          </p:nvPr>
        </p:nvSpPr>
        <p:spPr/>
        <p:txBody>
          <a:bodyPr/>
          <a:lstStyle/>
          <a:p>
            <a:r>
              <a:rPr lang="en-US"/>
              <a:t>Facebook Comments Table | All Pages - 10 of 25</a:t>
            </a:r>
          </a:p>
        </p:txBody>
      </p:sp>
      <p:graphicFrame>
        <p:nvGraphicFramePr>
          <p:cNvPr id="5" name="Table Placeholder 4">
            <a:extLst>
              <a:ext uri="{FF2B5EF4-FFF2-40B4-BE49-F238E27FC236}">
                <a16:creationId xmlns:a16="http://schemas.microsoft.com/office/drawing/2014/main" id="{BDEC4A4F-588F-41FE-8A13-4D0559313F72}"/>
              </a:ext>
            </a:extLst>
          </p:cNvPr>
          <p:cNvGraphicFramePr>
            <a:graphicFrameLocks noGrp="1"/>
          </p:cNvGraphicFramePr>
          <p:nvPr>
            <p:ph type="tbl" sz="quarter" idx="13"/>
            <p:extLst>
              <p:ext uri="{D42A27DB-BD31-4B8C-83A1-F6EECF244321}">
                <p14:modId xmlns:p14="http://schemas.microsoft.com/office/powerpoint/2010/main" val="233090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1215322"/>
                    </a:ext>
                  </a:extLst>
                </a:gridCol>
                <a:gridCol w="905256">
                  <a:extLst>
                    <a:ext uri="{9D8B030D-6E8A-4147-A177-3AD203B41FA5}">
                      <a16:colId xmlns:a16="http://schemas.microsoft.com/office/drawing/2014/main" val="60872833"/>
                    </a:ext>
                  </a:extLst>
                </a:gridCol>
                <a:gridCol w="3621024">
                  <a:extLst>
                    <a:ext uri="{9D8B030D-6E8A-4147-A177-3AD203B41FA5}">
                      <a16:colId xmlns:a16="http://schemas.microsoft.com/office/drawing/2014/main" val="58876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10666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10:19:18</a:t>
                      </a:r>
                      <a:r>
                        <a:rPr kumimoji="0" lang="en-US" sz="1000" b="0" i="0" u="none" strike="noStrike" kern="1200" cap="none" spc="0" normalizeH="0" baseline="0" noProof="0">
                          <a:ln>
                            <a:noFill/>
                          </a:ln>
                          <a:solidFill>
                            <a:prstClr val="black"/>
                          </a:solidFill>
                          <a:effectLst/>
                          <a:uLnTx/>
                          <a:uFillTx/>
                          <a:latin typeface="+mn-lt"/>
                          <a:ea typeface="+mn-ea"/>
                          <a:cs typeface="+mn-cs"/>
                        </a:rPr>
                        <a:t>
 VNPT - VinaPhone mình ở Hải Phòng, thuộc khu vực quận Ngô Quyền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4491108"/>
                  </a:ext>
                </a:extLst>
              </a:tr>
            </a:tbl>
          </a:graphicData>
        </a:graphic>
      </p:graphicFrame>
      <p:sp>
        <p:nvSpPr>
          <p:cNvPr id="4" name="Text Placeholder 3">
            <a:extLst>
              <a:ext uri="{FF2B5EF4-FFF2-40B4-BE49-F238E27FC236}">
                <a16:creationId xmlns:a16="http://schemas.microsoft.com/office/drawing/2014/main" id="{CE90EE62-F3B6-4E41-BDAC-3C592C0916DB}"/>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454377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CB0C-B8C1-4ABE-BE43-45818062A2E0}"/>
              </a:ext>
            </a:extLst>
          </p:cNvPr>
          <p:cNvSpPr>
            <a:spLocks noGrp="1"/>
          </p:cNvSpPr>
          <p:nvPr>
            <p:ph type="title"/>
          </p:nvPr>
        </p:nvSpPr>
        <p:spPr/>
        <p:txBody>
          <a:bodyPr/>
          <a:lstStyle/>
          <a:p>
            <a:r>
              <a:rPr lang="en-US"/>
              <a:t>Facebook Comments Table | All Pages - 11 of 25</a:t>
            </a:r>
          </a:p>
        </p:txBody>
      </p:sp>
      <p:graphicFrame>
        <p:nvGraphicFramePr>
          <p:cNvPr id="5" name="Table Placeholder 4">
            <a:extLst>
              <a:ext uri="{FF2B5EF4-FFF2-40B4-BE49-F238E27FC236}">
                <a16:creationId xmlns:a16="http://schemas.microsoft.com/office/drawing/2014/main" id="{70069C66-069F-4044-85F8-720EE012220E}"/>
              </a:ext>
            </a:extLst>
          </p:cNvPr>
          <p:cNvGraphicFramePr>
            <a:graphicFrameLocks noGrp="1"/>
          </p:cNvGraphicFramePr>
          <p:nvPr>
            <p:ph type="tbl" sz="quarter" idx="13"/>
            <p:extLst>
              <p:ext uri="{D42A27DB-BD31-4B8C-83A1-F6EECF244321}">
                <p14:modId xmlns:p14="http://schemas.microsoft.com/office/powerpoint/2010/main" val="3130322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43026769"/>
                    </a:ext>
                  </a:extLst>
                </a:gridCol>
                <a:gridCol w="905256">
                  <a:extLst>
                    <a:ext uri="{9D8B030D-6E8A-4147-A177-3AD203B41FA5}">
                      <a16:colId xmlns:a16="http://schemas.microsoft.com/office/drawing/2014/main" val="2269267766"/>
                    </a:ext>
                  </a:extLst>
                </a:gridCol>
                <a:gridCol w="3621024">
                  <a:extLst>
                    <a:ext uri="{9D8B030D-6E8A-4147-A177-3AD203B41FA5}">
                      <a16:colId xmlns:a16="http://schemas.microsoft.com/office/drawing/2014/main" val="206209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3377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10:16:08</a:t>
                      </a:r>
                      <a:r>
                        <a:rPr kumimoji="0" lang="en-US" sz="1000" b="0" i="0" u="none" strike="noStrike" kern="1200" cap="none" spc="0" normalizeH="0" baseline="0" noProof="0">
                          <a:ln>
                            <a:noFill/>
                          </a:ln>
                          <a:solidFill>
                            <a:prstClr val="black"/>
                          </a:solidFill>
                          <a:effectLst/>
                          <a:uLnTx/>
                          <a:uFillTx/>
                          <a:latin typeface="+mn-lt"/>
                          <a:ea typeface="+mn-ea"/>
                          <a:cs typeface="+mn-cs"/>
                        </a:rPr>
                        <a:t>
 ☘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20432964"/>
                  </a:ext>
                </a:extLst>
              </a:tr>
            </a:tbl>
          </a:graphicData>
        </a:graphic>
      </p:graphicFrame>
      <p:sp>
        <p:nvSpPr>
          <p:cNvPr id="4" name="Text Placeholder 3">
            <a:extLst>
              <a:ext uri="{FF2B5EF4-FFF2-40B4-BE49-F238E27FC236}">
                <a16:creationId xmlns:a16="http://schemas.microsoft.com/office/drawing/2014/main" id="{8CFF295E-3C87-42A4-850C-7F7B6F542BE9}"/>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7660594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6E6CF-AA82-402A-98DB-79E8960062CB}"/>
              </a:ext>
            </a:extLst>
          </p:cNvPr>
          <p:cNvSpPr>
            <a:spLocks noGrp="1"/>
          </p:cNvSpPr>
          <p:nvPr>
            <p:ph type="title"/>
          </p:nvPr>
        </p:nvSpPr>
        <p:spPr/>
        <p:txBody>
          <a:bodyPr/>
          <a:lstStyle/>
          <a:p>
            <a:r>
              <a:rPr lang="en-US"/>
              <a:t>Facebook Comments Table | All Pages - 12 of 25</a:t>
            </a:r>
          </a:p>
        </p:txBody>
      </p:sp>
      <p:graphicFrame>
        <p:nvGraphicFramePr>
          <p:cNvPr id="5" name="Table Placeholder 4">
            <a:extLst>
              <a:ext uri="{FF2B5EF4-FFF2-40B4-BE49-F238E27FC236}">
                <a16:creationId xmlns:a16="http://schemas.microsoft.com/office/drawing/2014/main" id="{B9F1A7FA-7FDD-4CA9-8ED6-D6E0045F0690}"/>
              </a:ext>
            </a:extLst>
          </p:cNvPr>
          <p:cNvGraphicFramePr>
            <a:graphicFrameLocks noGrp="1"/>
          </p:cNvGraphicFramePr>
          <p:nvPr>
            <p:ph type="tbl" sz="quarter" idx="13"/>
            <p:extLst>
              <p:ext uri="{D42A27DB-BD31-4B8C-83A1-F6EECF244321}">
                <p14:modId xmlns:p14="http://schemas.microsoft.com/office/powerpoint/2010/main" val="3878982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122870"/>
                    </a:ext>
                  </a:extLst>
                </a:gridCol>
                <a:gridCol w="905256">
                  <a:extLst>
                    <a:ext uri="{9D8B030D-6E8A-4147-A177-3AD203B41FA5}">
                      <a16:colId xmlns:a16="http://schemas.microsoft.com/office/drawing/2014/main" val="592229989"/>
                    </a:ext>
                  </a:extLst>
                </a:gridCol>
                <a:gridCol w="3621024">
                  <a:extLst>
                    <a:ext uri="{9D8B030D-6E8A-4147-A177-3AD203B41FA5}">
                      <a16:colId xmlns:a16="http://schemas.microsoft.com/office/drawing/2014/main" val="2372711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69347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VNPT - VinaPhone - 2020-11-26 10:14:41</a:t>
                      </a:r>
                      <a:r>
                        <a:rPr kumimoji="0" lang="vi-VN" sz="1000" b="0" i="0" u="none" strike="noStrike" kern="1200" cap="none" spc="0" normalizeH="0" baseline="0" noProof="0">
                          <a:ln>
                            <a:noFill/>
                          </a:ln>
                          <a:solidFill>
                            <a:prstClr val="black"/>
                          </a:solidFill>
                          <a:effectLst/>
                          <a:uLnTx/>
                          <a:uFillTx/>
                          <a:latin typeface="+mn-lt"/>
                          <a:ea typeface="+mn-ea"/>
                          <a:cs typeface="+mn-cs"/>
                        </a:rPr>
                        <a:t>
Duy Chào bạn! Thiết bị tương thích có hỗ trợ 5G bạn nhé. Cám ơn bạn.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𝐕𝐍𝐏𝐓 𝐂𝐇𝐈́𝐍𝐇 𝐓𝐇𝐔̛́𝐂 𝐏𝐇𝐀́𝐓 𝐒𝐎́𝐍𝐆 𝐕𝐈𝐍𝐀𝐏𝐇𝐎𝐍𝐄 𝟓𝐆 𝐓𝐀̣𝐈 𝐇𝐀̀ 𝐍𝐎̣̂𝐈 𝐕𝐀̀ 𝐓𝐏 𝐇𝐎̂̀ 𝐂𝐇𝐈́ 𝐌𝐈𝐍𝐇 𝐕𝐀̀𝐎 𝐓𝐇𝐀́𝐍𝐆 𝟏𝟐/𝟐𝟎𝟐𝟎. 
Hiện VNPT đang gấp rút hoàn thiện những khâu cuối cùng để sẵn sàng phát sóng và cung cấp VinaPhone 5G thử nghiệm thương mại tại 02 thành phố lớn là Hà Nội và TP Hồ Chí Minh. 
Ưu điểm của VinaPhone 5G: 
♦️Tốc độ nhanh gấp khoảng 10 lần so với 4G; 
♦️Tốc độ download mạng 5G lên đến 2,2Gbps;
♦️Độ trễ lý tưởng gần như bằng 0;
♦️Băng thông mạng 5G cho phép số lượng thiết bị cùng kết nối nhiều gấp 100 lần so với mạng 4G. 
Những ưu điểm trên cho phép:
🔹Xem video chất lượng cao 4K/8K, tương tác thực tế ảo VR, video 360 livestreaming;
🔹Hiện thực hóa việc ứng dụng các công nghệ AI, IoT, điều khiển học: xe tự lái, phẫu thuật từ xa, robotic...;
🔹Triển khai các ứng dụng IoT trong tương lại như: thành phố thông minh, công nghiệp ô tô. 
🆘Đặc biệt: 
Cùng với việc phát sóng 5G, VNPT cũng chuẩn bị các điểm trải nghiệm 5G 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86515824"/>
                  </a:ext>
                </a:extLst>
              </a:tr>
            </a:tbl>
          </a:graphicData>
        </a:graphic>
      </p:graphicFrame>
      <p:sp>
        <p:nvSpPr>
          <p:cNvPr id="4" name="Text Placeholder 3">
            <a:extLst>
              <a:ext uri="{FF2B5EF4-FFF2-40B4-BE49-F238E27FC236}">
                <a16:creationId xmlns:a16="http://schemas.microsoft.com/office/drawing/2014/main" id="{4A9636E8-0EE5-40D2-8EAC-25B0B07C0E10}"/>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463261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27215-2C02-4F54-A211-3D068ECF33F8}"/>
              </a:ext>
            </a:extLst>
          </p:cNvPr>
          <p:cNvSpPr>
            <a:spLocks noGrp="1"/>
          </p:cNvSpPr>
          <p:nvPr>
            <p:ph type="title"/>
          </p:nvPr>
        </p:nvSpPr>
        <p:spPr/>
        <p:txBody>
          <a:bodyPr/>
          <a:lstStyle/>
          <a:p>
            <a:r>
              <a:rPr lang="en-US"/>
              <a:t>Facebook Comments Table | All Pages - 13 of 25</a:t>
            </a:r>
          </a:p>
        </p:txBody>
      </p:sp>
      <p:graphicFrame>
        <p:nvGraphicFramePr>
          <p:cNvPr id="5" name="Table Placeholder 4">
            <a:extLst>
              <a:ext uri="{FF2B5EF4-FFF2-40B4-BE49-F238E27FC236}">
                <a16:creationId xmlns:a16="http://schemas.microsoft.com/office/drawing/2014/main" id="{4AF3990D-D303-4CC8-959B-028375ECB86A}"/>
              </a:ext>
            </a:extLst>
          </p:cNvPr>
          <p:cNvGraphicFramePr>
            <a:graphicFrameLocks noGrp="1"/>
          </p:cNvGraphicFramePr>
          <p:nvPr>
            <p:ph type="tbl" sz="quarter" idx="13"/>
            <p:extLst>
              <p:ext uri="{D42A27DB-BD31-4B8C-83A1-F6EECF244321}">
                <p14:modId xmlns:p14="http://schemas.microsoft.com/office/powerpoint/2010/main" val="2701854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2097760"/>
                    </a:ext>
                  </a:extLst>
                </a:gridCol>
                <a:gridCol w="905256">
                  <a:extLst>
                    <a:ext uri="{9D8B030D-6E8A-4147-A177-3AD203B41FA5}">
                      <a16:colId xmlns:a16="http://schemas.microsoft.com/office/drawing/2014/main" val="2283677517"/>
                    </a:ext>
                  </a:extLst>
                </a:gridCol>
                <a:gridCol w="3621024">
                  <a:extLst>
                    <a:ext uri="{9D8B030D-6E8A-4147-A177-3AD203B41FA5}">
                      <a16:colId xmlns:a16="http://schemas.microsoft.com/office/drawing/2014/main" val="217719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34186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10:14:30</a:t>
                      </a:r>
                      <a:r>
                        <a:rPr kumimoji="0" lang="en-US" sz="1000" b="0" i="0" u="none" strike="noStrike" kern="1200" cap="none" spc="0" normalizeH="0" baseline="0" noProof="0">
                          <a:ln>
                            <a:noFill/>
                          </a:ln>
                          <a:solidFill>
                            <a:prstClr val="black"/>
                          </a:solidFill>
                          <a:effectLst/>
                          <a:uLnTx/>
                          <a:uFillTx/>
                          <a:latin typeface="+mn-lt"/>
                          <a:ea typeface="+mn-ea"/>
                          <a:cs typeface="+mn-cs"/>
                        </a:rPr>
                        <a:t>
 152k/ tháng bao gồm kả internet -truyền hình- di động là sao vậy VNPT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1651272"/>
                  </a:ext>
                </a:extLst>
              </a:tr>
            </a:tbl>
          </a:graphicData>
        </a:graphic>
      </p:graphicFrame>
      <p:sp>
        <p:nvSpPr>
          <p:cNvPr id="4" name="Text Placeholder 3">
            <a:extLst>
              <a:ext uri="{FF2B5EF4-FFF2-40B4-BE49-F238E27FC236}">
                <a16:creationId xmlns:a16="http://schemas.microsoft.com/office/drawing/2014/main" id="{4C958BF0-2486-406C-BAB1-BBF56B8725A2}"/>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990937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3ABBB-B001-4A82-98B3-0DF5430E54C5}"/>
              </a:ext>
            </a:extLst>
          </p:cNvPr>
          <p:cNvSpPr>
            <a:spLocks noGrp="1"/>
          </p:cNvSpPr>
          <p:nvPr>
            <p:ph type="title"/>
          </p:nvPr>
        </p:nvSpPr>
        <p:spPr/>
        <p:txBody>
          <a:bodyPr/>
          <a:lstStyle/>
          <a:p>
            <a:r>
              <a:rPr lang="en-US"/>
              <a:t>Facebook Comments Table | All Pages - 14 of 25</a:t>
            </a:r>
          </a:p>
        </p:txBody>
      </p:sp>
      <p:graphicFrame>
        <p:nvGraphicFramePr>
          <p:cNvPr id="5" name="Table Placeholder 4">
            <a:extLst>
              <a:ext uri="{FF2B5EF4-FFF2-40B4-BE49-F238E27FC236}">
                <a16:creationId xmlns:a16="http://schemas.microsoft.com/office/drawing/2014/main" id="{90B392B5-9EAB-42FF-8849-874C01704A4C}"/>
              </a:ext>
            </a:extLst>
          </p:cNvPr>
          <p:cNvGraphicFramePr>
            <a:graphicFrameLocks noGrp="1"/>
          </p:cNvGraphicFramePr>
          <p:nvPr>
            <p:ph type="tbl" sz="quarter" idx="13"/>
            <p:extLst>
              <p:ext uri="{D42A27DB-BD31-4B8C-83A1-F6EECF244321}">
                <p14:modId xmlns:p14="http://schemas.microsoft.com/office/powerpoint/2010/main" val="2491847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0035922"/>
                    </a:ext>
                  </a:extLst>
                </a:gridCol>
                <a:gridCol w="905256">
                  <a:extLst>
                    <a:ext uri="{9D8B030D-6E8A-4147-A177-3AD203B41FA5}">
                      <a16:colId xmlns:a16="http://schemas.microsoft.com/office/drawing/2014/main" val="896593660"/>
                    </a:ext>
                  </a:extLst>
                </a:gridCol>
                <a:gridCol w="3621024">
                  <a:extLst>
                    <a:ext uri="{9D8B030D-6E8A-4147-A177-3AD203B41FA5}">
                      <a16:colId xmlns:a16="http://schemas.microsoft.com/office/drawing/2014/main" val="208747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54422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Viettel Telecom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10:14:02</a:t>
                      </a:r>
                      <a:r>
                        <a:rPr kumimoji="0" lang="en-US" sz="1000" b="0" i="0" u="none" strike="noStrike" kern="1200" cap="none" spc="0" normalizeH="0" baseline="0" noProof="0">
                          <a:ln>
                            <a:noFill/>
                          </a:ln>
                          <a:solidFill>
                            <a:prstClr val="black"/>
                          </a:solidFill>
                          <a:effectLst/>
                          <a:uLnTx/>
                          <a:uFillTx/>
                          <a:latin typeface="+mn-lt"/>
                          <a:ea typeface="+mn-ea"/>
                          <a:cs typeface="+mn-cs"/>
                        </a:rPr>
                        <a:t>
 Cách mua sau vậy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Ơ mây zing gút chóp Smartphone!!! 👏
Bạn có nhu cầu tiêu dùng viễn thông khoảng 200k/tháng, thì chúc mừng bạn đã quay vào ô mua Smartphone 4G sang xịn chỉ với 590.000đ 🤘 (Giá gốc là 1.990.000đ)
CHỈ ❤️𝟓𝟗𝟎.𝟎𝟎𝟎đ❤️ sở hữu ngay 𝕊𝔸𝕄𝕊𝕌ℕ𝔾 𝔾𝔸𝕃𝔸𝕏𝕐 A01 CORE PHIÊN BẢN 2GB RAM.
🎁Thoải mái selfie, lướt mạng, thả thính vèo vèo cùng gói cước ưu đãi siêu đặc biệt V200S: 200k/tháng được miễn phí tất cả cuộc gọi nội mạng (dưới 20 phút/cuộc), 100 phút gọi ngoại mạng, 2GB data/ngày.
Mua ngay tại: https://viettel.vn/a01-core 
Hoặc cửa hàng Viettel gần nhất: https://vietteltelecom.vn/cua-hang
Tư vấn miễn phí: Gọi 1800 8098
#Viettel #4G
#Mang4GtotnhatVietnam
#Smartphonechinhhang
#Giare #Songkhoe
#Samsung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12237047"/>
                  </a:ext>
                </a:extLst>
              </a:tr>
            </a:tbl>
          </a:graphicData>
        </a:graphic>
      </p:graphicFrame>
      <p:sp>
        <p:nvSpPr>
          <p:cNvPr id="4" name="Text Placeholder 3">
            <a:extLst>
              <a:ext uri="{FF2B5EF4-FFF2-40B4-BE49-F238E27FC236}">
                <a16:creationId xmlns:a16="http://schemas.microsoft.com/office/drawing/2014/main" id="{5506F7B2-8768-4EC5-BC6C-F7E9AF8ED9D8}"/>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922468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B721-5B22-4C43-8500-8F5CB02B1618}"/>
              </a:ext>
            </a:extLst>
          </p:cNvPr>
          <p:cNvSpPr>
            <a:spLocks noGrp="1"/>
          </p:cNvSpPr>
          <p:nvPr>
            <p:ph type="title"/>
          </p:nvPr>
        </p:nvSpPr>
        <p:spPr/>
        <p:txBody>
          <a:bodyPr/>
          <a:lstStyle/>
          <a:p>
            <a:r>
              <a:rPr lang="en-US"/>
              <a:t>Facebook Comments Table | All Pages - 15 of 25</a:t>
            </a:r>
          </a:p>
        </p:txBody>
      </p:sp>
      <p:graphicFrame>
        <p:nvGraphicFramePr>
          <p:cNvPr id="5" name="Table Placeholder 4">
            <a:extLst>
              <a:ext uri="{FF2B5EF4-FFF2-40B4-BE49-F238E27FC236}">
                <a16:creationId xmlns:a16="http://schemas.microsoft.com/office/drawing/2014/main" id="{D962D682-E830-4659-B395-01A0196CB699}"/>
              </a:ext>
            </a:extLst>
          </p:cNvPr>
          <p:cNvGraphicFramePr>
            <a:graphicFrameLocks noGrp="1"/>
          </p:cNvGraphicFramePr>
          <p:nvPr>
            <p:ph type="tbl" sz="quarter" idx="13"/>
            <p:extLst>
              <p:ext uri="{D42A27DB-BD31-4B8C-83A1-F6EECF244321}">
                <p14:modId xmlns:p14="http://schemas.microsoft.com/office/powerpoint/2010/main" val="858513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6925470"/>
                    </a:ext>
                  </a:extLst>
                </a:gridCol>
                <a:gridCol w="905256">
                  <a:extLst>
                    <a:ext uri="{9D8B030D-6E8A-4147-A177-3AD203B41FA5}">
                      <a16:colId xmlns:a16="http://schemas.microsoft.com/office/drawing/2014/main" val="1644417302"/>
                    </a:ext>
                  </a:extLst>
                </a:gridCol>
                <a:gridCol w="3621024">
                  <a:extLst>
                    <a:ext uri="{9D8B030D-6E8A-4147-A177-3AD203B41FA5}">
                      <a16:colId xmlns:a16="http://schemas.microsoft.com/office/drawing/2014/main" val="666189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2264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10:13:21</a:t>
                      </a:r>
                      <a:r>
                        <a:rPr kumimoji="0" lang="en-US" sz="1000" b="0" i="0" u="none" strike="noStrike" kern="1200" cap="none" spc="0" normalizeH="0" baseline="0" noProof="0">
                          <a:ln>
                            <a:noFill/>
                          </a:ln>
                          <a:solidFill>
                            <a:prstClr val="black"/>
                          </a:solidFill>
                          <a:effectLst/>
                          <a:uLnTx/>
                          <a:uFillTx/>
                          <a:latin typeface="+mn-lt"/>
                          <a:ea typeface="+mn-ea"/>
                          <a:cs typeface="+mn-cs"/>
                        </a:rPr>
                        <a:t>
 19+ Áo thun có cổ Polo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𝐌𝐈𝐍𝐈𝐆𝐀𝐌𝐄 🎁 </a:t>
                      </a:r>
                      <a:r>
                        <a:rPr kumimoji="0" lang="vi-VN" sz="1000" b="0" i="0" u="none" strike="noStrike" kern="1200" cap="none" spc="0" normalizeH="0" baseline="0" noProof="0">
                          <a:ln>
                            <a:noFill/>
                          </a:ln>
                          <a:solidFill>
                            <a:prstClr val="black"/>
                          </a:solidFill>
                          <a:effectLst/>
                          <a:uLnTx/>
                          <a:uFillTx/>
                          <a:latin typeface="+mn-lt"/>
                          <a:ea typeface="+mn-ea"/>
                          <a:cs typeface="+mn-cs"/>
                        </a:rPr>
                        <a:t>CHƠI GAME NHỎ - NHẬN QUÀ TO TỪ VINAPHONE X LAZADA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VinaPhone và Lazada đã trở lại và lợi hại hơn nhiều lần với hàng loạt chương trình hấp dẫn sẽ diễn ra trong chuỗi sự kiện sale Black Friday! Đặc biệt, trong ngày 27.11, đừng bỏ lỡ: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Siêu ưu đãi giảm giá đến 50% các sản phẩm chính hãng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Mua 2 giảm 30%, mua 3 giảm 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Freeship toàn quốc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Black Friday đã sale khủng nay còn sốc hơn với hàng trăm VOUCHER ĐỘC QUYỀN 100K đến từ Vinaphone và Lazada!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Đặc biệt, để hâm nóng không khí ngày "thứ Sáu đen tối", cùng VinaPhone tham gia game nhỏ để nhận thêm voucher từ VinaPhone và shopping thả ga tại Lazada nhé: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Bước 1: Like và share bài viết ở chế độ công khai.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Bước 2: Nhấn vào link mua hàng: https://lzd.co/vnp-blackfri.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Bước 3: Comment 1 con số bất kì từ 0-100 cùng tên một sản phẩm bất kì trong link có mức khuyến mại trên 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vi-VN" sz="1000" b="0" i="0" u="none" strike="noStrike" kern="1200" cap="none" spc="0" normalizeH="0" baseline="0" noProof="0">
                          <a:ln>
                            <a:noFill/>
                          </a:ln>
                          <a:solidFill>
                            <a:prstClr val="black"/>
                          </a:solidFill>
                          <a:effectLst/>
                          <a:uLnTx/>
                          <a:uFillTx/>
                          <a:latin typeface="+mn-lt"/>
                          <a:ea typeface="+mn-ea"/>
                          <a:cs typeface="+mn-cs"/>
                        </a:rPr>
                        <a:t>Giải thưởng: 
</a:t>
                      </a:r>
                      <a:r>
                        <a:rPr kumimoji="0" lang="en-US" sz="1000" b="0" i="0" u="none" strike="noStrike" kern="1200" cap="none" spc="0" normalizeH="0" baseline="0" noProof="0">
                          <a:ln>
                            <a:noFill/>
                          </a:ln>
                          <a:solidFill>
                            <a:prstClr val="black"/>
                          </a:solidFill>
                          <a:effectLst/>
                          <a:uLnTx/>
                          <a:uFillTx/>
                          <a:latin typeface="+mn-lt"/>
                          <a:ea typeface="+mn-ea"/>
                          <a:cs typeface="+mn-cs"/>
                        </a:rPr>
                        <a:t>🌟 2 </a:t>
                      </a:r>
                      <a:r>
                        <a:rPr kumimoji="0" lang="vi-VN" sz="1000" b="0" i="0" u="none" strike="noStrike" kern="1200" cap="none" spc="0" normalizeH="0" baseline="0" noProof="0">
                          <a:ln>
                            <a:noFill/>
                          </a:ln>
                          <a:solidFill>
                            <a:prstClr val="black"/>
                          </a:solidFill>
                          <a:effectLst/>
                          <a:uLnTx/>
                          <a:uFillTx/>
                          <a:latin typeface="+mn-lt"/>
                          <a:ea typeface="+mn-ea"/>
                          <a:cs typeface="+mn-cs"/>
                        </a:rPr>
                        <a:t>giải đặc biệt: Voucher 500K mua hàng trên Lazada
</a:t>
                      </a:r>
                      <a:r>
                        <a:rPr kumimoji="0" lang="en-US" sz="1000" b="0" i="0" u="none" strike="noStrike" kern="1200" cap="none" spc="0" normalizeH="0" baseline="0" noProof="0">
                          <a:ln>
                            <a:noFill/>
                          </a:ln>
                          <a:solidFill>
                            <a:prstClr val="black"/>
                          </a:solidFill>
                          <a:effectLst/>
                          <a:uLnTx/>
                          <a:uFillTx/>
                          <a:latin typeface="+mn-lt"/>
                          <a:ea typeface="+mn-ea"/>
                          <a:cs typeface="+mn-cs"/>
                        </a:rPr>
                        <a:t>🌟 8 </a:t>
                      </a:r>
                      <a:r>
                        <a:rPr kumimoji="0" lang="vi-VN" sz="1000" b="0" i="0" u="none" strike="noStrike" kern="1200" cap="none" spc="0" normalizeH="0" baseline="0" noProof="0">
                          <a:ln>
                            <a:noFill/>
                          </a:ln>
                          <a:solidFill>
                            <a:prstClr val="black"/>
                          </a:solidFill>
                          <a:effectLst/>
                          <a:uLnTx/>
                          <a:uFillTx/>
                          <a:latin typeface="+mn-lt"/>
                          <a:ea typeface="+mn-ea"/>
                          <a:cs typeface="+mn-cs"/>
                        </a:rPr>
                        <a:t>giải khuyến khích: Voucher 50K mua hàng trên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4102562"/>
                  </a:ext>
                </a:extLst>
              </a:tr>
            </a:tbl>
          </a:graphicData>
        </a:graphic>
      </p:graphicFrame>
      <p:sp>
        <p:nvSpPr>
          <p:cNvPr id="4" name="Text Placeholder 3">
            <a:extLst>
              <a:ext uri="{FF2B5EF4-FFF2-40B4-BE49-F238E27FC236}">
                <a16:creationId xmlns:a16="http://schemas.microsoft.com/office/drawing/2014/main" id="{6A761B6B-C1B0-465C-85E9-5BDA005FD483}"/>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7196988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A611-1201-4D63-928C-6B443235F7FE}"/>
              </a:ext>
            </a:extLst>
          </p:cNvPr>
          <p:cNvSpPr>
            <a:spLocks noGrp="1"/>
          </p:cNvSpPr>
          <p:nvPr>
            <p:ph type="title"/>
          </p:nvPr>
        </p:nvSpPr>
        <p:spPr/>
        <p:txBody>
          <a:bodyPr/>
          <a:lstStyle/>
          <a:p>
            <a:r>
              <a:rPr lang="en-US"/>
              <a:t>Facebook Comments Table | All Pages - 16 of 25</a:t>
            </a:r>
          </a:p>
        </p:txBody>
      </p:sp>
      <p:graphicFrame>
        <p:nvGraphicFramePr>
          <p:cNvPr id="5" name="Table Placeholder 4">
            <a:extLst>
              <a:ext uri="{FF2B5EF4-FFF2-40B4-BE49-F238E27FC236}">
                <a16:creationId xmlns:a16="http://schemas.microsoft.com/office/drawing/2014/main" id="{289D37BC-291A-4A32-9A58-514AC7B43EC1}"/>
              </a:ext>
            </a:extLst>
          </p:cNvPr>
          <p:cNvGraphicFramePr>
            <a:graphicFrameLocks noGrp="1"/>
          </p:cNvGraphicFramePr>
          <p:nvPr>
            <p:ph type="tbl" sz="quarter" idx="13"/>
            <p:extLst>
              <p:ext uri="{D42A27DB-BD31-4B8C-83A1-F6EECF244321}">
                <p14:modId xmlns:p14="http://schemas.microsoft.com/office/powerpoint/2010/main" val="427138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4578693"/>
                    </a:ext>
                  </a:extLst>
                </a:gridCol>
                <a:gridCol w="905256">
                  <a:extLst>
                    <a:ext uri="{9D8B030D-6E8A-4147-A177-3AD203B41FA5}">
                      <a16:colId xmlns:a16="http://schemas.microsoft.com/office/drawing/2014/main" val="1884973542"/>
                    </a:ext>
                  </a:extLst>
                </a:gridCol>
                <a:gridCol w="3621024">
                  <a:extLst>
                    <a:ext uri="{9D8B030D-6E8A-4147-A177-3AD203B41FA5}">
                      <a16:colId xmlns:a16="http://schemas.microsoft.com/office/drawing/2014/main" val="267434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6768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VNPT - VinaPhone - 2020-11-26 10:13:01</a:t>
                      </a:r>
                      <a:r>
                        <a:rPr kumimoji="0" lang="vi-VN" sz="1000" b="0" i="0" u="none" strike="noStrike" kern="1200" cap="none" spc="0" normalizeH="0" baseline="0" noProof="0">
                          <a:ln>
                            <a:noFill/>
                          </a:ln>
                          <a:solidFill>
                            <a:prstClr val="black"/>
                          </a:solidFill>
                          <a:effectLst/>
                          <a:uLnTx/>
                          <a:uFillTx/>
                          <a:latin typeface="+mn-lt"/>
                          <a:ea typeface="+mn-ea"/>
                          <a:cs typeface="+mn-cs"/>
                        </a:rPr>
                        <a:t>
Anh Hùng Bui  Chào bạn! VinaPhone 5G thử nghiệm thương mại tại 02 thành phố lớn là Hà Nội và TP Hồ Chí Minh vào tháng 12 trước ạ. Bạn theo dõi thêm trong thời gian tới nhé. Cám ơn bạn.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𝐕𝐍𝐏𝐓 𝐂𝐇𝐈́𝐍𝐇 𝐓𝐇𝐔̛́𝐂 𝐏𝐇𝐀́𝐓 𝐒𝐎́𝐍𝐆 𝐕𝐈𝐍𝐀𝐏𝐇𝐎𝐍𝐄 𝟓𝐆 𝐓𝐀̣𝐈 𝐇𝐀̀ 𝐍𝐎̣̂𝐈 𝐕𝐀̀ 𝐓𝐏 𝐇𝐎̂̀ 𝐂𝐇𝐈́ 𝐌𝐈𝐍𝐇 𝐕𝐀̀𝐎 𝐓𝐇𝐀́𝐍𝐆 𝟏𝟐/𝟐𝟎𝟐𝟎. 
Hiện VNPT đang gấp rút hoàn thiện những khâu cuối cùng để sẵn sàng phát sóng và cung cấp VinaPhone 5G thử nghiệm thương mại tại 02 thành phố lớn là Hà Nội và TP Hồ Chí Minh. 
Ưu điểm của VinaPhone 5G: 
♦️Tốc độ nhanh gấp khoảng 10 lần so với 4G; 
♦️Tốc độ download mạng 5G lên đến 2,2Gbps;
♦️Độ trễ lý tưởng gần như bằng 0;
♦️Băng thông mạng 5G cho phép số lượng thiết bị cùng kết nối nhiều gấp 100 lần so với mạng 4G. 
Những ưu điểm trên cho phép:
🔹Xem video chất lượng cao 4K/8K, tương tác thực tế ảo VR, video 360 livestreaming;
🔹Hiện thực hóa việc ứng dụng các công nghệ AI, IoT, điều khiển học: xe tự lái, phẫu thuật từ xa, robotic...;
🔹Triển khai các ứng dụng IoT trong tương lại như: thành phố thông minh, công nghiệp ô tô. 
🆘Đặc biệt: 
Cùng với việc phát sóng 5G, VNPT cũng chuẩn bị các điểm trải nghiệm 5G 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73289818"/>
                  </a:ext>
                </a:extLst>
              </a:tr>
            </a:tbl>
          </a:graphicData>
        </a:graphic>
      </p:graphicFrame>
      <p:sp>
        <p:nvSpPr>
          <p:cNvPr id="4" name="Text Placeholder 3">
            <a:extLst>
              <a:ext uri="{FF2B5EF4-FFF2-40B4-BE49-F238E27FC236}">
                <a16:creationId xmlns:a16="http://schemas.microsoft.com/office/drawing/2014/main" id="{C4466B0E-8A8E-4178-9A4F-A2721EB7F52C}"/>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2225186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142B-B8C5-49E7-852E-EE1918673DDB}"/>
              </a:ext>
            </a:extLst>
          </p:cNvPr>
          <p:cNvSpPr>
            <a:spLocks noGrp="1"/>
          </p:cNvSpPr>
          <p:nvPr>
            <p:ph type="title"/>
          </p:nvPr>
        </p:nvSpPr>
        <p:spPr/>
        <p:txBody>
          <a:bodyPr/>
          <a:lstStyle/>
          <a:p>
            <a:r>
              <a:rPr lang="en-US"/>
              <a:t>Facebook Comments Table | All Pages - 17 of 25</a:t>
            </a:r>
          </a:p>
        </p:txBody>
      </p:sp>
      <p:graphicFrame>
        <p:nvGraphicFramePr>
          <p:cNvPr id="5" name="Table Placeholder 4">
            <a:extLst>
              <a:ext uri="{FF2B5EF4-FFF2-40B4-BE49-F238E27FC236}">
                <a16:creationId xmlns:a16="http://schemas.microsoft.com/office/drawing/2014/main" id="{2FC4A35F-F6F1-4C37-8298-1FEA48355A8A}"/>
              </a:ext>
            </a:extLst>
          </p:cNvPr>
          <p:cNvGraphicFramePr>
            <a:graphicFrameLocks noGrp="1"/>
          </p:cNvGraphicFramePr>
          <p:nvPr>
            <p:ph type="tbl" sz="quarter" idx="13"/>
            <p:extLst>
              <p:ext uri="{D42A27DB-BD31-4B8C-83A1-F6EECF244321}">
                <p14:modId xmlns:p14="http://schemas.microsoft.com/office/powerpoint/2010/main" val="1352422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28238950"/>
                    </a:ext>
                  </a:extLst>
                </a:gridCol>
                <a:gridCol w="905256">
                  <a:extLst>
                    <a:ext uri="{9D8B030D-6E8A-4147-A177-3AD203B41FA5}">
                      <a16:colId xmlns:a16="http://schemas.microsoft.com/office/drawing/2014/main" val="344935795"/>
                    </a:ext>
                  </a:extLst>
                </a:gridCol>
                <a:gridCol w="3621024">
                  <a:extLst>
                    <a:ext uri="{9D8B030D-6E8A-4147-A177-3AD203B41FA5}">
                      <a16:colId xmlns:a16="http://schemas.microsoft.com/office/drawing/2014/main" val="76597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14393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n/a - 2020-11-26 10:12:17</a:t>
                      </a:r>
                      <a:r>
                        <a:rPr kumimoji="0" lang="vi-VN" sz="1000" b="0" i="0" u="none" strike="noStrike" kern="1200" cap="none" spc="0" normalizeH="0" baseline="0" noProof="0">
                          <a:ln>
                            <a:noFill/>
                          </a:ln>
                          <a:solidFill>
                            <a:prstClr val="black"/>
                          </a:solidFill>
                          <a:effectLst/>
                          <a:uLnTx/>
                          <a:uFillTx/>
                          <a:latin typeface="+mn-lt"/>
                          <a:ea typeface="+mn-ea"/>
                          <a:cs typeface="+mn-cs"/>
                        </a:rPr>
                        <a:t>
 VNPT - VinaPhone tôi đã gọi 18001166 ở Đà Nẵng nhưng không có chương trình này.
Vậy là sao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37713441"/>
                  </a:ext>
                </a:extLst>
              </a:tr>
            </a:tbl>
          </a:graphicData>
        </a:graphic>
      </p:graphicFrame>
      <p:sp>
        <p:nvSpPr>
          <p:cNvPr id="4" name="Text Placeholder 3">
            <a:extLst>
              <a:ext uri="{FF2B5EF4-FFF2-40B4-BE49-F238E27FC236}">
                <a16:creationId xmlns:a16="http://schemas.microsoft.com/office/drawing/2014/main" id="{96980DD3-BABF-4457-BD92-925355696CB8}"/>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168272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87D58-74D5-4338-9BB3-A1D9B4AA1AFF}"/>
              </a:ext>
            </a:extLst>
          </p:cNvPr>
          <p:cNvSpPr>
            <a:spLocks noGrp="1"/>
          </p:cNvSpPr>
          <p:nvPr>
            <p:ph type="title"/>
          </p:nvPr>
        </p:nvSpPr>
        <p:spPr/>
        <p:txBody>
          <a:bodyPr/>
          <a:lstStyle/>
          <a:p>
            <a:r>
              <a:rPr lang="en-US"/>
              <a:t>Facebook Comments Table | All Pages - 18 of 25</a:t>
            </a:r>
          </a:p>
        </p:txBody>
      </p:sp>
      <p:graphicFrame>
        <p:nvGraphicFramePr>
          <p:cNvPr id="5" name="Table Placeholder 4">
            <a:extLst>
              <a:ext uri="{FF2B5EF4-FFF2-40B4-BE49-F238E27FC236}">
                <a16:creationId xmlns:a16="http://schemas.microsoft.com/office/drawing/2014/main" id="{5700F7E0-523E-4D7C-9DF8-3D3B1EEE4742}"/>
              </a:ext>
            </a:extLst>
          </p:cNvPr>
          <p:cNvGraphicFramePr>
            <a:graphicFrameLocks noGrp="1"/>
          </p:cNvGraphicFramePr>
          <p:nvPr>
            <p:ph type="tbl" sz="quarter" idx="13"/>
            <p:extLst>
              <p:ext uri="{D42A27DB-BD31-4B8C-83A1-F6EECF244321}">
                <p14:modId xmlns:p14="http://schemas.microsoft.com/office/powerpoint/2010/main" val="2695834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9597576"/>
                    </a:ext>
                  </a:extLst>
                </a:gridCol>
                <a:gridCol w="905256">
                  <a:extLst>
                    <a:ext uri="{9D8B030D-6E8A-4147-A177-3AD203B41FA5}">
                      <a16:colId xmlns:a16="http://schemas.microsoft.com/office/drawing/2014/main" val="1849210707"/>
                    </a:ext>
                  </a:extLst>
                </a:gridCol>
                <a:gridCol w="3621024">
                  <a:extLst>
                    <a:ext uri="{9D8B030D-6E8A-4147-A177-3AD203B41FA5}">
                      <a16:colId xmlns:a16="http://schemas.microsoft.com/office/drawing/2014/main" val="1335228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39186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n/a - 2020-11-26 10:06:34</a:t>
                      </a:r>
                      <a:r>
                        <a:rPr kumimoji="0" lang="vi-VN" sz="1000" b="0" i="0" u="none" strike="noStrike" kern="1200" cap="none" spc="0" normalizeH="0" baseline="0" noProof="0">
                          <a:ln>
                            <a:noFill/>
                          </a:ln>
                          <a:solidFill>
                            <a:prstClr val="black"/>
                          </a:solidFill>
                          <a:effectLst/>
                          <a:uLnTx/>
                          <a:uFillTx/>
                          <a:latin typeface="+mn-lt"/>
                          <a:ea typeface="+mn-ea"/>
                          <a:cs typeface="+mn-cs"/>
                        </a:rPr>
                        <a:t>
 sim hỗ trợ 5G mà máy chỉ hỗ trợ 4G thì vẫn dùng được mạng 5G hong 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𝐕𝐍𝐏𝐓 𝐂𝐇𝐈́𝐍𝐇 𝐓𝐇𝐔̛́𝐂 𝐏𝐇𝐀́𝐓 𝐒𝐎́𝐍𝐆 𝐕𝐈𝐍𝐀𝐏𝐇𝐎𝐍𝐄 𝟓𝐆 𝐓𝐀̣𝐈 𝐇𝐀̀ 𝐍𝐎̣̂𝐈 𝐕𝐀̀ 𝐓𝐏 𝐇𝐎̂̀ 𝐂𝐇𝐈́ 𝐌𝐈𝐍𝐇 𝐕𝐀̀𝐎 𝐓𝐇𝐀́𝐍𝐆 𝟏𝟐/𝟐𝟎𝟐𝟎. 
Hiện VNPT đang gấp rút hoàn thiện những khâu cuối cùng để sẵn sàng phát sóng và cung cấp VinaPhone 5G thử nghiệm thương mại tại 02 thành phố lớn là Hà Nội và TP Hồ Chí Minh. 
Ưu điểm của VinaPhone 5G: 
♦️Tốc độ nhanh gấp khoảng 10 lần so với 4G; 
♦️Tốc độ download mạng 5G lên đến 2,2Gbps;
♦️Độ trễ lý tưởng gần như bằng 0;
♦️Băng thông mạng 5G cho phép số lượng thiết bị cùng kết nối nhiều gấp 100 lần so với mạng 4G. 
Những ưu điểm trên cho phép:
🔹Xem video chất lượng cao 4K/8K, tương tác thực tế ảo VR, video 360 livestreaming;
🔹Hiện thực hóa việc ứng dụng các công nghệ AI, IoT, điều khiển học: xe tự lái, phẫu thuật từ xa, robotic...;
🔹Triển khai các ứng dụng IoT trong tương lại như: thành phố thông minh, công nghiệp ô tô. 
🆘Đặc biệt: 
Cùng với việc phát sóng 5G, VNPT cũng chuẩn bị các điểm trải nghiệm 5G 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72745587"/>
                  </a:ext>
                </a:extLst>
              </a:tr>
            </a:tbl>
          </a:graphicData>
        </a:graphic>
      </p:graphicFrame>
      <p:sp>
        <p:nvSpPr>
          <p:cNvPr id="4" name="Text Placeholder 3">
            <a:extLst>
              <a:ext uri="{FF2B5EF4-FFF2-40B4-BE49-F238E27FC236}">
                <a16:creationId xmlns:a16="http://schemas.microsoft.com/office/drawing/2014/main" id="{07DA6238-80C7-4CFC-AC7B-BBA75F65D76F}"/>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1412023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E1EFA-8A0D-4191-8FBF-30669FC5BB44}"/>
              </a:ext>
            </a:extLst>
          </p:cNvPr>
          <p:cNvSpPr>
            <a:spLocks noGrp="1"/>
          </p:cNvSpPr>
          <p:nvPr>
            <p:ph type="title"/>
          </p:nvPr>
        </p:nvSpPr>
        <p:spPr/>
        <p:txBody>
          <a:bodyPr/>
          <a:lstStyle/>
          <a:p>
            <a:r>
              <a:rPr lang="en-US"/>
              <a:t>Facebook Comments Table | All Pages - 19 of 25</a:t>
            </a:r>
          </a:p>
        </p:txBody>
      </p:sp>
      <p:graphicFrame>
        <p:nvGraphicFramePr>
          <p:cNvPr id="5" name="Table Placeholder 4">
            <a:extLst>
              <a:ext uri="{FF2B5EF4-FFF2-40B4-BE49-F238E27FC236}">
                <a16:creationId xmlns:a16="http://schemas.microsoft.com/office/drawing/2014/main" id="{983A2446-FCBA-412C-B29C-F04B9F64CA5D}"/>
              </a:ext>
            </a:extLst>
          </p:cNvPr>
          <p:cNvGraphicFramePr>
            <a:graphicFrameLocks noGrp="1"/>
          </p:cNvGraphicFramePr>
          <p:nvPr>
            <p:ph type="tbl" sz="quarter" idx="13"/>
            <p:extLst>
              <p:ext uri="{D42A27DB-BD31-4B8C-83A1-F6EECF244321}">
                <p14:modId xmlns:p14="http://schemas.microsoft.com/office/powerpoint/2010/main" val="280924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5897790"/>
                    </a:ext>
                  </a:extLst>
                </a:gridCol>
                <a:gridCol w="905256">
                  <a:extLst>
                    <a:ext uri="{9D8B030D-6E8A-4147-A177-3AD203B41FA5}">
                      <a16:colId xmlns:a16="http://schemas.microsoft.com/office/drawing/2014/main" val="2231025802"/>
                    </a:ext>
                  </a:extLst>
                </a:gridCol>
                <a:gridCol w="3621024">
                  <a:extLst>
                    <a:ext uri="{9D8B030D-6E8A-4147-A177-3AD203B41FA5}">
                      <a16:colId xmlns:a16="http://schemas.microsoft.com/office/drawing/2014/main" val="416546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94292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VNPT - VinaPhone - 2020-11-26 10:06:28</a:t>
                      </a:r>
                      <a:r>
                        <a:rPr kumimoji="0" lang="vi-VN" sz="1000" b="0" i="0" u="none" strike="noStrike" kern="1200" cap="none" spc="0" normalizeH="0" baseline="0" noProof="0">
                          <a:ln>
                            <a:noFill/>
                          </a:ln>
                          <a:solidFill>
                            <a:prstClr val="black"/>
                          </a:solidFill>
                          <a:effectLst/>
                          <a:uLnTx/>
                          <a:uFillTx/>
                          <a:latin typeface="+mn-lt"/>
                          <a:ea typeface="+mn-ea"/>
                          <a:cs typeface="+mn-cs"/>
                        </a:rPr>
                        <a:t>
Nguyễn Ái Việt Chào bạn! Cám ơn bạn đã quan tâm đến dịch vụ VNPT-Vinaphone.Hiện tại VNPT-VinaPhone có nhiều gói cước ưu đãi: HOME 1/2/3 . Giá cước từ 152,000đ/tháng dành cho lắp đặt Internet mới , để được thông tin về chương trình khuyến mãi và  giá gói cụ thể bạn vui lòng liên hệ 18001166  hoặc  truy cập link https://freedoo.vnpt.vn/goi-cuoc-internet-cap-quang.html tham khảo nhé. Cám ơn bạn.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60309028"/>
                  </a:ext>
                </a:extLst>
              </a:tr>
            </a:tbl>
          </a:graphicData>
        </a:graphic>
      </p:graphicFrame>
      <p:sp>
        <p:nvSpPr>
          <p:cNvPr id="4" name="Text Placeholder 3">
            <a:extLst>
              <a:ext uri="{FF2B5EF4-FFF2-40B4-BE49-F238E27FC236}">
                <a16:creationId xmlns:a16="http://schemas.microsoft.com/office/drawing/2014/main" id="{1B1674DC-5AB7-4C5B-A54F-47D6FC9AD616}"/>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510022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C08C9-7189-4ACE-A303-E2BA77925837}"/>
              </a:ext>
            </a:extLst>
          </p:cNvPr>
          <p:cNvSpPr>
            <a:spLocks noGrp="1"/>
          </p:cNvSpPr>
          <p:nvPr>
            <p:ph type="title"/>
          </p:nvPr>
        </p:nvSpPr>
        <p:spPr/>
        <p:txBody>
          <a:bodyPr/>
          <a:lstStyle/>
          <a:p>
            <a:r>
              <a:rPr lang="en-US"/>
              <a:t>Facebook Comments Table | All Pages - 20 of 25</a:t>
            </a:r>
          </a:p>
        </p:txBody>
      </p:sp>
      <p:graphicFrame>
        <p:nvGraphicFramePr>
          <p:cNvPr id="5" name="Table Placeholder 4">
            <a:extLst>
              <a:ext uri="{FF2B5EF4-FFF2-40B4-BE49-F238E27FC236}">
                <a16:creationId xmlns:a16="http://schemas.microsoft.com/office/drawing/2014/main" id="{5E495BBA-7512-40F5-AE86-C5DFEB0BF91C}"/>
              </a:ext>
            </a:extLst>
          </p:cNvPr>
          <p:cNvGraphicFramePr>
            <a:graphicFrameLocks noGrp="1"/>
          </p:cNvGraphicFramePr>
          <p:nvPr>
            <p:ph type="tbl" sz="quarter" idx="13"/>
            <p:extLst>
              <p:ext uri="{D42A27DB-BD31-4B8C-83A1-F6EECF244321}">
                <p14:modId xmlns:p14="http://schemas.microsoft.com/office/powerpoint/2010/main" val="402073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6660186"/>
                    </a:ext>
                  </a:extLst>
                </a:gridCol>
                <a:gridCol w="905256">
                  <a:extLst>
                    <a:ext uri="{9D8B030D-6E8A-4147-A177-3AD203B41FA5}">
                      <a16:colId xmlns:a16="http://schemas.microsoft.com/office/drawing/2014/main" val="1278771287"/>
                    </a:ext>
                  </a:extLst>
                </a:gridCol>
                <a:gridCol w="3621024">
                  <a:extLst>
                    <a:ext uri="{9D8B030D-6E8A-4147-A177-3AD203B41FA5}">
                      <a16:colId xmlns:a16="http://schemas.microsoft.com/office/drawing/2014/main" val="454575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604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n/a - 2020-11-26 10:04:54</a:t>
                      </a:r>
                      <a:r>
                        <a:rPr kumimoji="0" lang="vi-VN" sz="1000" b="0" i="0" u="none" strike="noStrike" kern="1200" cap="none" spc="0" normalizeH="0" baseline="0" noProof="0">
                          <a:ln>
                            <a:noFill/>
                          </a:ln>
                          <a:solidFill>
                            <a:prstClr val="black"/>
                          </a:solidFill>
                          <a:effectLst/>
                          <a:uLnTx/>
                          <a:uFillTx/>
                          <a:latin typeface="+mn-lt"/>
                          <a:ea typeface="+mn-ea"/>
                          <a:cs typeface="+mn-cs"/>
                        </a:rPr>
                        <a:t>
 Các tỉnh lẻ thì bao giờ mới phủ sóng thế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𝐕𝐍𝐏𝐓 𝐂𝐇𝐈́𝐍𝐇 𝐓𝐇𝐔̛́𝐂 𝐏𝐇𝐀́𝐓 𝐒𝐎́𝐍𝐆 𝐕𝐈𝐍𝐀𝐏𝐇𝐎𝐍𝐄 𝟓𝐆 𝐓𝐀̣𝐈 𝐇𝐀̀ 𝐍𝐎̣̂𝐈 𝐕𝐀̀ 𝐓𝐏 𝐇𝐎̂̀ 𝐂𝐇𝐈́ 𝐌𝐈𝐍𝐇 𝐕𝐀̀𝐎 𝐓𝐇𝐀́𝐍𝐆 𝟏𝟐/𝟐𝟎𝟐𝟎. 
Hiện VNPT đang gấp rút hoàn thiện những khâu cuối cùng để sẵn sàng phát sóng và cung cấp VinaPhone 5G thử nghiệm thương mại tại 02 thành phố lớn là Hà Nội và TP Hồ Chí Minh. 
Ưu điểm của VinaPhone 5G: 
♦️Tốc độ nhanh gấp khoảng 10 lần so với 4G; 
♦️Tốc độ download mạng 5G lên đến 2,2Gbps;
♦️Độ trễ lý tưởng gần như bằng 0;
♦️Băng thông mạng 5G cho phép số lượng thiết bị cùng kết nối nhiều gấp 100 lần so với mạng 4G. 
Những ưu điểm trên cho phép:
🔹Xem video chất lượng cao 4K/8K, tương tác thực tế ảo VR, video 360 livestreaming;
🔹Hiện thực hóa việc ứng dụng các công nghệ AI, IoT, điều khiển học: xe tự lái, phẫu thuật từ xa, robotic...;
🔹Triển khai các ứng dụng IoT trong tương lại như: thành phố thông minh, công nghiệp ô tô. 
🆘Đặc biệt: 
Cùng với việc phát sóng 5G, VNPT cũng chuẩn bị các điểm trải nghiệm 5G 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27245653"/>
                  </a:ext>
                </a:extLst>
              </a:tr>
            </a:tbl>
          </a:graphicData>
        </a:graphic>
      </p:graphicFrame>
      <p:sp>
        <p:nvSpPr>
          <p:cNvPr id="4" name="Text Placeholder 3">
            <a:extLst>
              <a:ext uri="{FF2B5EF4-FFF2-40B4-BE49-F238E27FC236}">
                <a16:creationId xmlns:a16="http://schemas.microsoft.com/office/drawing/2014/main" id="{5C62E863-F84B-4E93-A621-905B665624B7}"/>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697044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E008-9F64-47D8-9FB8-F6069632512E}"/>
              </a:ext>
            </a:extLst>
          </p:cNvPr>
          <p:cNvSpPr>
            <a:spLocks noGrp="1"/>
          </p:cNvSpPr>
          <p:nvPr>
            <p:ph type="title"/>
          </p:nvPr>
        </p:nvSpPr>
        <p:spPr/>
        <p:txBody>
          <a:bodyPr/>
          <a:lstStyle/>
          <a:p>
            <a:r>
              <a:rPr lang="en-US"/>
              <a:t>Facebook Comments Table | All Pages - 21 of 25</a:t>
            </a:r>
          </a:p>
        </p:txBody>
      </p:sp>
      <p:graphicFrame>
        <p:nvGraphicFramePr>
          <p:cNvPr id="5" name="Table Placeholder 4">
            <a:extLst>
              <a:ext uri="{FF2B5EF4-FFF2-40B4-BE49-F238E27FC236}">
                <a16:creationId xmlns:a16="http://schemas.microsoft.com/office/drawing/2014/main" id="{8C93117B-1ECD-4D11-B0E5-0DA87A04DBD2}"/>
              </a:ext>
            </a:extLst>
          </p:cNvPr>
          <p:cNvGraphicFramePr>
            <a:graphicFrameLocks noGrp="1"/>
          </p:cNvGraphicFramePr>
          <p:nvPr>
            <p:ph type="tbl" sz="quarter" idx="13"/>
            <p:extLst>
              <p:ext uri="{D42A27DB-BD31-4B8C-83A1-F6EECF244321}">
                <p14:modId xmlns:p14="http://schemas.microsoft.com/office/powerpoint/2010/main" val="153450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794584"/>
                    </a:ext>
                  </a:extLst>
                </a:gridCol>
                <a:gridCol w="905256">
                  <a:extLst>
                    <a:ext uri="{9D8B030D-6E8A-4147-A177-3AD203B41FA5}">
                      <a16:colId xmlns:a16="http://schemas.microsoft.com/office/drawing/2014/main" val="2879547491"/>
                    </a:ext>
                  </a:extLst>
                </a:gridCol>
                <a:gridCol w="3621024">
                  <a:extLst>
                    <a:ext uri="{9D8B030D-6E8A-4147-A177-3AD203B41FA5}">
                      <a16:colId xmlns:a16="http://schemas.microsoft.com/office/drawing/2014/main" val="147753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69545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VNPT - VinaPhone - 2020-11-26 10:04:20</a:t>
                      </a:r>
                      <a:r>
                        <a:rPr kumimoji="0" lang="vi-VN" sz="1000" b="0" i="0" u="none" strike="noStrike" kern="1200" cap="none" spc="0" normalizeH="0" baseline="0" noProof="0">
                          <a:ln>
                            <a:noFill/>
                          </a:ln>
                          <a:solidFill>
                            <a:prstClr val="black"/>
                          </a:solidFill>
                          <a:effectLst/>
                          <a:uLnTx/>
                          <a:uFillTx/>
                          <a:latin typeface="+mn-lt"/>
                          <a:ea typeface="+mn-ea"/>
                          <a:cs typeface="+mn-cs"/>
                        </a:rPr>
                        <a:t>
Triệu Văn Hưng Chào bạn! Cám ơn bạn đã đồng hành cùng VNPT-Vinaphone, chúc bạn vui vẻ.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41400217"/>
                  </a:ext>
                </a:extLst>
              </a:tr>
            </a:tbl>
          </a:graphicData>
        </a:graphic>
      </p:graphicFrame>
      <p:sp>
        <p:nvSpPr>
          <p:cNvPr id="4" name="Text Placeholder 3">
            <a:extLst>
              <a:ext uri="{FF2B5EF4-FFF2-40B4-BE49-F238E27FC236}">
                <a16:creationId xmlns:a16="http://schemas.microsoft.com/office/drawing/2014/main" id="{A53A5B70-DF42-4AC7-93D7-F88812EBF939}"/>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266868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A1DD-6F67-47A9-B8D3-89E87FB9656C}"/>
              </a:ext>
            </a:extLst>
          </p:cNvPr>
          <p:cNvSpPr>
            <a:spLocks noGrp="1"/>
          </p:cNvSpPr>
          <p:nvPr>
            <p:ph type="title"/>
          </p:nvPr>
        </p:nvSpPr>
        <p:spPr/>
        <p:txBody>
          <a:bodyPr/>
          <a:lstStyle/>
          <a:p>
            <a:r>
              <a:rPr lang="en-US"/>
              <a:t>Facebook Comments Table | All Pages - 22 of 25</a:t>
            </a:r>
          </a:p>
        </p:txBody>
      </p:sp>
      <p:graphicFrame>
        <p:nvGraphicFramePr>
          <p:cNvPr id="5" name="Table Placeholder 4">
            <a:extLst>
              <a:ext uri="{FF2B5EF4-FFF2-40B4-BE49-F238E27FC236}">
                <a16:creationId xmlns:a16="http://schemas.microsoft.com/office/drawing/2014/main" id="{7CEFB3D6-4945-4527-9C50-A9FB1B3FAD12}"/>
              </a:ext>
            </a:extLst>
          </p:cNvPr>
          <p:cNvGraphicFramePr>
            <a:graphicFrameLocks noGrp="1"/>
          </p:cNvGraphicFramePr>
          <p:nvPr>
            <p:ph type="tbl" sz="quarter" idx="13"/>
            <p:extLst>
              <p:ext uri="{D42A27DB-BD31-4B8C-83A1-F6EECF244321}">
                <p14:modId xmlns:p14="http://schemas.microsoft.com/office/powerpoint/2010/main" val="301715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3448938"/>
                    </a:ext>
                  </a:extLst>
                </a:gridCol>
                <a:gridCol w="905256">
                  <a:extLst>
                    <a:ext uri="{9D8B030D-6E8A-4147-A177-3AD203B41FA5}">
                      <a16:colId xmlns:a16="http://schemas.microsoft.com/office/drawing/2014/main" val="3874573897"/>
                    </a:ext>
                  </a:extLst>
                </a:gridCol>
                <a:gridCol w="3621024">
                  <a:extLst>
                    <a:ext uri="{9D8B030D-6E8A-4147-A177-3AD203B41FA5}">
                      <a16:colId xmlns:a16="http://schemas.microsoft.com/office/drawing/2014/main" val="39714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71852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10:03:00</a:t>
                      </a:r>
                      <a:r>
                        <a:rPr kumimoji="0" lang="en-US" sz="1000" b="0" i="0" u="none" strike="noStrike" kern="1200" cap="none" spc="0" normalizeH="0" baseline="0" noProof="0">
                          <a:ln>
                            <a:noFill/>
                          </a:ln>
                          <a:solidFill>
                            <a:prstClr val="black"/>
                          </a:solidFill>
                          <a:effectLst/>
                          <a:uLnTx/>
                          <a:uFillTx/>
                          <a:latin typeface="+mn-lt"/>
                          <a:ea typeface="+mn-ea"/>
                          <a:cs typeface="+mn-cs"/>
                        </a:rPr>
                        <a:t>
 Sang Nguyễn chổ tui alo là trong ngày có nhân viên kỹ thuật tới.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135584"/>
                  </a:ext>
                </a:extLst>
              </a:tr>
            </a:tbl>
          </a:graphicData>
        </a:graphic>
      </p:graphicFrame>
      <p:sp>
        <p:nvSpPr>
          <p:cNvPr id="4" name="Text Placeholder 3">
            <a:extLst>
              <a:ext uri="{FF2B5EF4-FFF2-40B4-BE49-F238E27FC236}">
                <a16:creationId xmlns:a16="http://schemas.microsoft.com/office/drawing/2014/main" id="{F3E9F3B6-AD4A-4924-B737-B038DF305346}"/>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34728360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97E97-2988-4CA1-8DF9-688CC26260B7}"/>
              </a:ext>
            </a:extLst>
          </p:cNvPr>
          <p:cNvSpPr>
            <a:spLocks noGrp="1"/>
          </p:cNvSpPr>
          <p:nvPr>
            <p:ph type="title"/>
          </p:nvPr>
        </p:nvSpPr>
        <p:spPr/>
        <p:txBody>
          <a:bodyPr/>
          <a:lstStyle/>
          <a:p>
            <a:r>
              <a:rPr lang="en-US"/>
              <a:t>Facebook Comments Table | All Pages - 23 of 25</a:t>
            </a:r>
          </a:p>
        </p:txBody>
      </p:sp>
      <p:graphicFrame>
        <p:nvGraphicFramePr>
          <p:cNvPr id="5" name="Table Placeholder 4">
            <a:extLst>
              <a:ext uri="{FF2B5EF4-FFF2-40B4-BE49-F238E27FC236}">
                <a16:creationId xmlns:a16="http://schemas.microsoft.com/office/drawing/2014/main" id="{023947B0-17A1-4D7B-B271-666B474B3361}"/>
              </a:ext>
            </a:extLst>
          </p:cNvPr>
          <p:cNvGraphicFramePr>
            <a:graphicFrameLocks noGrp="1"/>
          </p:cNvGraphicFramePr>
          <p:nvPr>
            <p:ph type="tbl" sz="quarter" idx="13"/>
            <p:extLst>
              <p:ext uri="{D42A27DB-BD31-4B8C-83A1-F6EECF244321}">
                <p14:modId xmlns:p14="http://schemas.microsoft.com/office/powerpoint/2010/main" val="2870209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7273414"/>
                    </a:ext>
                  </a:extLst>
                </a:gridCol>
                <a:gridCol w="905256">
                  <a:extLst>
                    <a:ext uri="{9D8B030D-6E8A-4147-A177-3AD203B41FA5}">
                      <a16:colId xmlns:a16="http://schemas.microsoft.com/office/drawing/2014/main" val="3255809878"/>
                    </a:ext>
                  </a:extLst>
                </a:gridCol>
                <a:gridCol w="3621024">
                  <a:extLst>
                    <a:ext uri="{9D8B030D-6E8A-4147-A177-3AD203B41FA5}">
                      <a16:colId xmlns:a16="http://schemas.microsoft.com/office/drawing/2014/main" val="1354327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56298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VNPT - VinaPhone - 2020-11-26 10:02:20</a:t>
                      </a:r>
                      <a:r>
                        <a:rPr kumimoji="0" lang="en-US" sz="1000" b="0" i="0" u="none" strike="noStrike" kern="1200" cap="none" spc="0" normalizeH="0" baseline="0" noProof="0">
                          <a:ln>
                            <a:noFill/>
                          </a:ln>
                          <a:solidFill>
                            <a:prstClr val="black"/>
                          </a:solidFill>
                          <a:effectLst/>
                          <a:uLnTx/>
                          <a:uFillTx/>
                          <a:latin typeface="+mn-lt"/>
                          <a:ea typeface="+mn-ea"/>
                          <a:cs typeface="+mn-cs"/>
                        </a:rPr>
                        <a:t>
Thanh Long Chào bạn! Bạn đang sử dụng dịch vụ ở Tỉnh /Thành phố nào ạ?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53932239"/>
                  </a:ext>
                </a:extLst>
              </a:tr>
            </a:tbl>
          </a:graphicData>
        </a:graphic>
      </p:graphicFrame>
      <p:sp>
        <p:nvSpPr>
          <p:cNvPr id="4" name="Text Placeholder 3">
            <a:extLst>
              <a:ext uri="{FF2B5EF4-FFF2-40B4-BE49-F238E27FC236}">
                <a16:creationId xmlns:a16="http://schemas.microsoft.com/office/drawing/2014/main" id="{CFC5776F-2049-465E-8D3B-B5014ACF7C81}"/>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334634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5989F-FE9B-4E1F-B726-D1FCD9BFCDAB}"/>
              </a:ext>
            </a:extLst>
          </p:cNvPr>
          <p:cNvSpPr>
            <a:spLocks noGrp="1"/>
          </p:cNvSpPr>
          <p:nvPr>
            <p:ph type="title"/>
          </p:nvPr>
        </p:nvSpPr>
        <p:spPr/>
        <p:txBody>
          <a:bodyPr/>
          <a:lstStyle/>
          <a:p>
            <a:r>
              <a:rPr lang="en-US"/>
              <a:t>Facebook Comments Table | All Pages - 24 of 25</a:t>
            </a:r>
          </a:p>
        </p:txBody>
      </p:sp>
      <p:graphicFrame>
        <p:nvGraphicFramePr>
          <p:cNvPr id="5" name="Table Placeholder 4">
            <a:extLst>
              <a:ext uri="{FF2B5EF4-FFF2-40B4-BE49-F238E27FC236}">
                <a16:creationId xmlns:a16="http://schemas.microsoft.com/office/drawing/2014/main" id="{376D279E-15C3-48C3-9F2D-1541DB876FC3}"/>
              </a:ext>
            </a:extLst>
          </p:cNvPr>
          <p:cNvGraphicFramePr>
            <a:graphicFrameLocks noGrp="1"/>
          </p:cNvGraphicFramePr>
          <p:nvPr>
            <p:ph type="tbl" sz="quarter" idx="13"/>
            <p:extLst>
              <p:ext uri="{D42A27DB-BD31-4B8C-83A1-F6EECF244321}">
                <p14:modId xmlns:p14="http://schemas.microsoft.com/office/powerpoint/2010/main" val="335717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3743484"/>
                    </a:ext>
                  </a:extLst>
                </a:gridCol>
                <a:gridCol w="905256">
                  <a:extLst>
                    <a:ext uri="{9D8B030D-6E8A-4147-A177-3AD203B41FA5}">
                      <a16:colId xmlns:a16="http://schemas.microsoft.com/office/drawing/2014/main" val="3340726411"/>
                    </a:ext>
                  </a:extLst>
                </a:gridCol>
                <a:gridCol w="3621024">
                  <a:extLst>
                    <a:ext uri="{9D8B030D-6E8A-4147-A177-3AD203B41FA5}">
                      <a16:colId xmlns:a16="http://schemas.microsoft.com/office/drawing/2014/main" val="310491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83615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Viettel Telecom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- 2020-11-26 10:01:35</a:t>
                      </a:r>
                      <a:r>
                        <a:rPr kumimoji="0" lang="en-US" sz="1000" b="0" i="0" u="none" strike="noStrike" kern="1200" cap="none" spc="0" normalizeH="0" baseline="0" noProof="0">
                          <a:ln>
                            <a:noFill/>
                          </a:ln>
                          <a:solidFill>
                            <a:prstClr val="black"/>
                          </a:solidFill>
                          <a:effectLst/>
                          <a:uLnTx/>
                          <a:uFillTx/>
                          <a:latin typeface="+mn-lt"/>
                          <a:ea typeface="+mn-ea"/>
                          <a:cs typeface="+mn-cs"/>
                        </a:rPr>
                        <a:t>
 Băng Băng là sao em nhỉ</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Ơ mây zing gút chóp Smartphone!!! 👏
Bạn có nhu cầu tiêu dùng viễn thông khoảng 200k/tháng, thì chúc mừng bạn đã quay vào ô mua Smartphone 4G sang xịn chỉ với 590.000đ 🤘 (Giá gốc là 1.990.000đ)
CHỈ ❤️𝟓𝟗𝟎.𝟎𝟎𝟎đ❤️ sở hữu ngay 𝕊𝔸𝕄𝕊𝕌ℕ𝔾 𝔾𝔸𝕃𝔸𝕏𝕐 A01 CORE PHIÊN BẢN 2GB RAM.
🎁Thoải mái selfie, lướt mạng, thả thính vèo vèo cùng gói cước ưu đãi siêu đặc biệt V200S: 200k/tháng được miễn phí tất cả cuộc gọi nội mạng (dưới 20 phút/cuộc), 100 phút gọi ngoại mạng, 2GB data/ngày.
Mua ngay tại: https://viettel.vn/a01-core 
Hoặc cửa hàng Viettel gần nhất: https://vietteltelecom.vn/cua-hang
Tư vấn miễn phí: Gọi 1800 8098
#Viettel #4G
#Mang4GtotnhatVietnam
#Smartphonechinhhang
#Giare #Songkhoe
#Samsung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61591714"/>
                  </a:ext>
                </a:extLst>
              </a:tr>
            </a:tbl>
          </a:graphicData>
        </a:graphic>
      </p:graphicFrame>
      <p:sp>
        <p:nvSpPr>
          <p:cNvPr id="4" name="Text Placeholder 3">
            <a:extLst>
              <a:ext uri="{FF2B5EF4-FFF2-40B4-BE49-F238E27FC236}">
                <a16:creationId xmlns:a16="http://schemas.microsoft.com/office/drawing/2014/main" id="{34AD5B20-B575-407D-B4E1-DFB025D8D658}"/>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42734893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EB80-0AA0-4609-A789-A22F57B6BE96}"/>
              </a:ext>
            </a:extLst>
          </p:cNvPr>
          <p:cNvSpPr>
            <a:spLocks noGrp="1"/>
          </p:cNvSpPr>
          <p:nvPr>
            <p:ph type="title"/>
          </p:nvPr>
        </p:nvSpPr>
        <p:spPr/>
        <p:txBody>
          <a:bodyPr/>
          <a:lstStyle/>
          <a:p>
            <a:r>
              <a:rPr lang="en-US"/>
              <a:t>Facebook Comments Table | All Pages - 25 of 25</a:t>
            </a:r>
          </a:p>
        </p:txBody>
      </p:sp>
      <p:graphicFrame>
        <p:nvGraphicFramePr>
          <p:cNvPr id="5" name="Table Placeholder 4">
            <a:extLst>
              <a:ext uri="{FF2B5EF4-FFF2-40B4-BE49-F238E27FC236}">
                <a16:creationId xmlns:a16="http://schemas.microsoft.com/office/drawing/2014/main" id="{3FD20C63-0E69-4D37-BDB0-3C8C1BB998EA}"/>
              </a:ext>
            </a:extLst>
          </p:cNvPr>
          <p:cNvGraphicFramePr>
            <a:graphicFrameLocks noGrp="1"/>
          </p:cNvGraphicFramePr>
          <p:nvPr>
            <p:ph type="tbl" sz="quarter" idx="13"/>
            <p:extLst>
              <p:ext uri="{D42A27DB-BD31-4B8C-83A1-F6EECF244321}">
                <p14:modId xmlns:p14="http://schemas.microsoft.com/office/powerpoint/2010/main" val="1689092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7890402"/>
                    </a:ext>
                  </a:extLst>
                </a:gridCol>
                <a:gridCol w="905256">
                  <a:extLst>
                    <a:ext uri="{9D8B030D-6E8A-4147-A177-3AD203B41FA5}">
                      <a16:colId xmlns:a16="http://schemas.microsoft.com/office/drawing/2014/main" val="3323512050"/>
                    </a:ext>
                  </a:extLst>
                </a:gridCol>
                <a:gridCol w="3621024">
                  <a:extLst>
                    <a:ext uri="{9D8B030D-6E8A-4147-A177-3AD203B41FA5}">
                      <a16:colId xmlns:a16="http://schemas.microsoft.com/office/drawing/2014/main" val="334377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13352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VNPT - VinaPhone VNPT</a:t>
                      </a:r>
                      <a:r>
                        <a:rPr kumimoji="0" lang="vi-VN" sz="1000" b="0" i="0" u="none" strike="noStrike" kern="1200" cap="none" spc="0" normalizeH="0" baseline="0" noProof="0">
                          <a:ln>
                            <a:noFill/>
                          </a:ln>
                          <a:solidFill>
                            <a:prstClr val="black"/>
                          </a:solidFill>
                          <a:effectLst/>
                          <a:uLnTx/>
                          <a:uFillTx/>
                          <a:latin typeface="+mn-lt"/>
                          <a:ea typeface="+mn-ea"/>
                          <a:cs typeface="+mn-cs"/>
                        </a:rPr>
                        <a:t> got a comment by </a:t>
                      </a:r>
                      <a:r>
                        <a:rPr kumimoji="0" lang="vi-VN" sz="1000" b="1" i="0" u="none" strike="noStrike" kern="1200" cap="none" spc="0" normalizeH="0" baseline="0" noProof="0">
                          <a:ln>
                            <a:noFill/>
                          </a:ln>
                          <a:solidFill>
                            <a:prstClr val="black"/>
                          </a:solidFill>
                          <a:effectLst/>
                          <a:uLnTx/>
                          <a:uFillTx/>
                          <a:latin typeface="+mn-lt"/>
                          <a:ea typeface="+mn-ea"/>
                          <a:cs typeface="+mn-cs"/>
                        </a:rPr>
                        <a:t>n/a - 2020-11-26 10:00:59</a:t>
                      </a:r>
                      <a:r>
                        <a:rPr kumimoji="0" lang="vi-VN" sz="1000" b="0" i="0" u="none" strike="noStrike" kern="1200" cap="none" spc="0" normalizeH="0" baseline="0" noProof="0">
                          <a:ln>
                            <a:noFill/>
                          </a:ln>
                          <a:solidFill>
                            <a:prstClr val="black"/>
                          </a:solidFill>
                          <a:effectLst/>
                          <a:uLnTx/>
                          <a:uFillTx/>
                          <a:latin typeface="+mn-lt"/>
                          <a:ea typeface="+mn-ea"/>
                          <a:cs typeface="+mn-cs"/>
                        </a:rPr>
                        <a:t>
 VNPT - VinaPhone Đà Nẵng có chương trình này không 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11/26/2020 10:34:49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0" i="0" u="none" strike="noStrike" kern="1200" cap="none" spc="0" normalizeH="0" baseline="0" noProof="0">
                          <a:ln>
                            <a:noFill/>
                          </a:ln>
                          <a:solidFill>
                            <a:prstClr val="black"/>
                          </a:solidFill>
                          <a:effectLst/>
                          <a:uLnTx/>
                          <a:uFillTx/>
                          <a:latin typeface="+mn-lt"/>
                          <a:ea typeface="+mn-ea"/>
                          <a:cs typeface="+mn-cs"/>
                        </a:rPr>
                        <a:t>𝐈𝐍𝐓𝐄𝐑𝐍𝐄𝐓 𝐕𝐍𝐏𝐓 - Đ𝐔̛𝐎̛̀𝐍𝐆 𝐓𝐑𝐔𝐘𝐄̂̀𝐍 𝐒𝐈𝐄̂𝐔 𝐓𝐎̂́𝐂 - 𝐊𝐄̂́𝐓 𝐍𝐎̂́𝐈 𝐎̂̉𝐍 Đ𝐈̣𝐍𝐇. 
Bạn muốn thưởng thức những trận cầu đỉnh cao, hay muốn chìm đắm trong những cung bậc cảm xúc của những tác phẩm điện ảnh kinh điển mà không bao giờ phải lo mạng "nghẽn". 
👉Lựa chọn ngay Internet của VNPT, với những ưu điểm: 
✅Tốc độ truy cập và Internet cao và có đường truyền ổn định;
✅Không bị suy hao tín hiệu;
✅An toàn cho các thiết bị, không lo bị sét đánh lan truyền trên đường dây.
✅Dễ dàng nâng cấp băng thông mà không cần phải kéo cáp mới.
✅Giá cước ưu đãi, hấp dẫn nhất thị trường, chỉ từ 𝟏𝟓𝟐k/tháng.
🌐Chi tiết xem tại: https://vnpt.com.vn/
☎️Liên hệ: 18001166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87679465"/>
                  </a:ext>
                </a:extLst>
              </a:tr>
            </a:tbl>
          </a:graphicData>
        </a:graphic>
      </p:graphicFrame>
      <p:sp>
        <p:nvSpPr>
          <p:cNvPr id="4" name="Text Placeholder 3">
            <a:extLst>
              <a:ext uri="{FF2B5EF4-FFF2-40B4-BE49-F238E27FC236}">
                <a16:creationId xmlns:a16="http://schemas.microsoft.com/office/drawing/2014/main" id="{EE6EBB91-F5B4-46D3-93BA-BD864EBEF832}"/>
              </a:ext>
            </a:extLst>
          </p:cNvPr>
          <p:cNvSpPr>
            <a:spLocks noGrp="1"/>
          </p:cNvSpPr>
          <p:nvPr>
            <p:ph type="body" sz="quarter" idx="14"/>
          </p:nvPr>
        </p:nvSpPr>
        <p:spPr/>
        <p:txBody>
          <a:bodyPr/>
          <a:lstStyle/>
          <a:p>
            <a:r>
              <a:rPr lang="en-US"/>
              <a:t>10/25/2020 - 11/25/2020</a:t>
            </a:r>
          </a:p>
        </p:txBody>
      </p:sp>
    </p:spTree>
    <p:extLst>
      <p:ext uri="{BB962C8B-B14F-4D97-AF65-F5344CB8AC3E}">
        <p14:creationId xmlns:p14="http://schemas.microsoft.com/office/powerpoint/2010/main" val="25222457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2446</Words>
  <Application>Microsoft Office PowerPoint</Application>
  <PresentationFormat>On-screen Show (4:3)</PresentationFormat>
  <Paragraphs>548</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Deep Insights</vt:lpstr>
      <vt:lpstr>Facebook Interactions Distribution | All Pages</vt:lpstr>
      <vt:lpstr>Facebook Own Posts | All Pages</vt:lpstr>
      <vt:lpstr>Facebook Key Metrics Radar | All Pages</vt:lpstr>
      <vt:lpstr>Facebook Post Type Distribution Per Profile | All Pages</vt:lpstr>
      <vt:lpstr>Facebook Key Metrics Table | All Pages</vt:lpstr>
      <vt:lpstr>Facebook Average Interactions Per Post | All Pages</vt:lpstr>
      <vt:lpstr>Facebook Total Interactions | All Pages</vt:lpstr>
      <vt:lpstr>Facebook Own Posts By Weekday | All Pages</vt:lpstr>
      <vt:lpstr>Facebook Average Shares Per Post | All Pages</vt:lpstr>
      <vt:lpstr>Facebook Own Posts By Hour | All Pages</vt:lpstr>
      <vt:lpstr>Facebook User Posts | All Pages</vt:lpstr>
      <vt:lpstr>Facebook Response Times | All Pages</vt:lpstr>
      <vt:lpstr>Facebook Share of User Questions with negative Feedback | All Pages</vt:lpstr>
      <vt:lpstr>Facebook Hashtag Detection | All Pages - 1 of 3</vt:lpstr>
      <vt:lpstr>Facebook Hashtag Detection | All Pages - 2 of 3</vt:lpstr>
      <vt:lpstr>Facebook Hashtag Detection | All Pages - 3 of 3</vt:lpstr>
      <vt:lpstr>Facebook User Questions Table | All Pages</vt:lpstr>
      <vt:lpstr>Facebook User Posts Table | All Pages</vt:lpstr>
      <vt:lpstr>Facebook User Questions Feedback Distribution | All Pages</vt:lpstr>
      <vt:lpstr>Facebook Response Times Distribution | All Pages</vt:lpstr>
      <vt:lpstr>Facebook Average Reactions Per Post | All Pages</vt:lpstr>
      <vt:lpstr>Facebook Own Video Posts | All Pages</vt:lpstr>
      <vt:lpstr>Facebook User Posts By Weekday | All Pages</vt:lpstr>
      <vt:lpstr>Facebook Avg. Response Time of User Questions (in sec.) | All Pages</vt:lpstr>
      <vt:lpstr>Facebook User Questions By Weekday | All Pages</vt:lpstr>
      <vt:lpstr>Facebook Interactions Per Post By Post Type | All Pages</vt:lpstr>
      <vt:lpstr>Facebook Comments Table | All Pages - 1 of 25</vt:lpstr>
      <vt:lpstr>Facebook Comments Table | All Pages - 2 of 25</vt:lpstr>
      <vt:lpstr>Facebook Comments Table | All Pages - 3 of 25</vt:lpstr>
      <vt:lpstr>Facebook Comments Table | All Pages - 4 of 25</vt:lpstr>
      <vt:lpstr>Facebook Comments Table | All Pages - 5 of 25</vt:lpstr>
      <vt:lpstr>Facebook Comments Table | All Pages - 6 of 25</vt:lpstr>
      <vt:lpstr>Facebook Comments Table | All Pages - 7 of 25</vt:lpstr>
      <vt:lpstr>Facebook Comments Table | All Pages - 8 of 25</vt:lpstr>
      <vt:lpstr>Facebook Comments Table | All Pages - 9 of 25</vt:lpstr>
      <vt:lpstr>Facebook Comments Table | All Pages - 10 of 25</vt:lpstr>
      <vt:lpstr>Facebook Comments Table | All Pages - 11 of 25</vt:lpstr>
      <vt:lpstr>Facebook Comments Table | All Pages - 12 of 25</vt:lpstr>
      <vt:lpstr>Facebook Comments Table | All Pages - 13 of 25</vt:lpstr>
      <vt:lpstr>Facebook Comments Table | All Pages - 14 of 25</vt:lpstr>
      <vt:lpstr>Facebook Comments Table | All Pages - 15 of 25</vt:lpstr>
      <vt:lpstr>Facebook Comments Table | All Pages - 16 of 25</vt:lpstr>
      <vt:lpstr>Facebook Comments Table | All Pages - 17 of 25</vt:lpstr>
      <vt:lpstr>Facebook Comments Table | All Pages - 18 of 25</vt:lpstr>
      <vt:lpstr>Facebook Comments Table | All Pages - 19 of 25</vt:lpstr>
      <vt:lpstr>Facebook Comments Table | All Pages - 20 of 25</vt:lpstr>
      <vt:lpstr>Facebook Comments Table | All Pages - 21 of 25</vt:lpstr>
      <vt:lpstr>Facebook Comments Table | All Pages - 22 of 25</vt:lpstr>
      <vt:lpstr>Facebook Comments Table | All Pages - 23 of 25</vt:lpstr>
      <vt:lpstr>Facebook Comments Table | All Pages - 24 of 25</vt:lpstr>
      <vt:lpstr>Facebook Comments Table | All Pages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Peiniger</dc:creator>
  <cp:lastModifiedBy>Frederik Peiniger</cp:lastModifiedBy>
  <cp:revision>1</cp:revision>
  <dcterms:created xsi:type="dcterms:W3CDTF">2020-11-26T10:03:12Z</dcterms:created>
  <dcterms:modified xsi:type="dcterms:W3CDTF">2020-11-26T10:04:12Z</dcterms:modified>
</cp:coreProperties>
</file>