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8" r:id="rId22"/>
    <p:sldId id="279" r:id="rId23"/>
    <p:sldId id="281" r:id="rId24"/>
    <p:sldId id="282" r:id="rId25"/>
    <p:sldId id="283" r:id="rId26"/>
    <p:sldId id="285" r:id="rId27"/>
    <p:sldId id="286" r:id="rId28"/>
    <p:sldId id="287" r:id="rId29"/>
    <p:sldId id="288"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foxsoul</c:v>
                </c:pt>
              </c:strCache>
            </c:strRef>
          </c:tx>
          <c:spPr>
            <a:ln w="28575" cap="rnd">
              <a:solidFill>
                <a:schemeClr val="accent1"/>
              </a:solidFill>
              <a:round/>
            </a:ln>
            <a:effectLst/>
          </c:spPr>
          <c:marker>
            <c:symbol val="none"/>
          </c:marker>
          <c:cat>
            <c:numRef>
              <c:f>Sheet1!$A$2:$A$30</c:f>
              <c:numCache>
                <c:formatCode>m/d/yyyy</c:formatCode>
                <c:ptCount val="29"/>
                <c:pt idx="0">
                  <c:v>44206</c:v>
                </c:pt>
                <c:pt idx="1">
                  <c:v>44207</c:v>
                </c:pt>
                <c:pt idx="2">
                  <c:v>44208</c:v>
                </c:pt>
                <c:pt idx="3">
                  <c:v>44209</c:v>
                </c:pt>
                <c:pt idx="4">
                  <c:v>44210</c:v>
                </c:pt>
                <c:pt idx="5">
                  <c:v>44211</c:v>
                </c:pt>
                <c:pt idx="6">
                  <c:v>44212</c:v>
                </c:pt>
                <c:pt idx="7">
                  <c:v>44213</c:v>
                </c:pt>
                <c:pt idx="8">
                  <c:v>44214</c:v>
                </c:pt>
                <c:pt idx="9">
                  <c:v>44215</c:v>
                </c:pt>
                <c:pt idx="10">
                  <c:v>44216</c:v>
                </c:pt>
                <c:pt idx="11">
                  <c:v>44217</c:v>
                </c:pt>
                <c:pt idx="12">
                  <c:v>44218</c:v>
                </c:pt>
                <c:pt idx="13">
                  <c:v>44219</c:v>
                </c:pt>
                <c:pt idx="14">
                  <c:v>44220</c:v>
                </c:pt>
                <c:pt idx="15">
                  <c:v>44221</c:v>
                </c:pt>
                <c:pt idx="16">
                  <c:v>44222</c:v>
                </c:pt>
                <c:pt idx="17">
                  <c:v>44223</c:v>
                </c:pt>
                <c:pt idx="18">
                  <c:v>44224</c:v>
                </c:pt>
                <c:pt idx="19">
                  <c:v>44225</c:v>
                </c:pt>
                <c:pt idx="20">
                  <c:v>44226</c:v>
                </c:pt>
                <c:pt idx="21">
                  <c:v>44227</c:v>
                </c:pt>
                <c:pt idx="22">
                  <c:v>44228</c:v>
                </c:pt>
                <c:pt idx="23">
                  <c:v>44229</c:v>
                </c:pt>
                <c:pt idx="24">
                  <c:v>44230</c:v>
                </c:pt>
                <c:pt idx="25">
                  <c:v>44231</c:v>
                </c:pt>
                <c:pt idx="26">
                  <c:v>44232</c:v>
                </c:pt>
                <c:pt idx="27">
                  <c:v>44233</c:v>
                </c:pt>
                <c:pt idx="28">
                  <c:v>44234</c:v>
                </c:pt>
              </c:numCache>
            </c:numRef>
          </c:cat>
          <c:val>
            <c:numRef>
              <c:f>Sheet1!$B$2:$B$30</c:f>
              <c:numCache>
                <c:formatCode>General</c:formatCode>
                <c:ptCount val="29"/>
                <c:pt idx="3">
                  <c:v>147734</c:v>
                </c:pt>
                <c:pt idx="4">
                  <c:v>148288</c:v>
                </c:pt>
                <c:pt idx="5">
                  <c:v>148706</c:v>
                </c:pt>
                <c:pt idx="6">
                  <c:v>149443</c:v>
                </c:pt>
                <c:pt idx="7">
                  <c:v>149744</c:v>
                </c:pt>
                <c:pt idx="8">
                  <c:v>149920</c:v>
                </c:pt>
                <c:pt idx="9">
                  <c:v>150111</c:v>
                </c:pt>
                <c:pt idx="10">
                  <c:v>150405</c:v>
                </c:pt>
                <c:pt idx="11">
                  <c:v>150632</c:v>
                </c:pt>
                <c:pt idx="12">
                  <c:v>150782</c:v>
                </c:pt>
                <c:pt idx="13">
                  <c:v>150970</c:v>
                </c:pt>
                <c:pt idx="14">
                  <c:v>151153</c:v>
                </c:pt>
                <c:pt idx="15">
                  <c:v>151294</c:v>
                </c:pt>
                <c:pt idx="16">
                  <c:v>151764</c:v>
                </c:pt>
                <c:pt idx="17">
                  <c:v>153452</c:v>
                </c:pt>
                <c:pt idx="18">
                  <c:v>154035</c:v>
                </c:pt>
                <c:pt idx="19">
                  <c:v>154308</c:v>
                </c:pt>
                <c:pt idx="20">
                  <c:v>154697</c:v>
                </c:pt>
                <c:pt idx="21">
                  <c:v>154954</c:v>
                </c:pt>
                <c:pt idx="22">
                  <c:v>155227</c:v>
                </c:pt>
                <c:pt idx="23">
                  <c:v>155524</c:v>
                </c:pt>
                <c:pt idx="24">
                  <c:v>155858</c:v>
                </c:pt>
                <c:pt idx="25">
                  <c:v>156132</c:v>
                </c:pt>
                <c:pt idx="26">
                  <c:v>156549</c:v>
                </c:pt>
                <c:pt idx="27">
                  <c:v>156749</c:v>
                </c:pt>
                <c:pt idx="28">
                  <c:v>156933</c:v>
                </c:pt>
              </c:numCache>
            </c:numRef>
          </c:val>
          <c:smooth val="0"/>
          <c:extLst>
            <c:ext xmlns:c16="http://schemas.microsoft.com/office/drawing/2014/chart" uri="{C3380CC4-5D6E-409C-BE32-E72D297353CC}">
              <c16:uniqueId val="{00000000-ED82-49CA-9A16-669879885D6B}"/>
            </c:ext>
          </c:extLst>
        </c:ser>
        <c:dLbls>
          <c:showLegendKey val="0"/>
          <c:showVal val="0"/>
          <c:showCatName val="0"/>
          <c:showSerName val="0"/>
          <c:showPercent val="0"/>
          <c:showBubbleSize val="0"/>
        </c:dLbls>
        <c:smooth val="0"/>
        <c:axId val="265841976"/>
        <c:axId val="265836728"/>
      </c:lineChart>
      <c:dateAx>
        <c:axId val="26584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36728"/>
        <c:crosses val="autoZero"/>
        <c:auto val="1"/>
        <c:lblOffset val="100"/>
        <c:baseTimeUnit val="days"/>
      </c:dateAx>
      <c:valAx>
        <c:axId val="26583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4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numRef>
              <c:f>Sheet1!$A$2:$A$30</c:f>
              <c:numCache>
                <c:formatCode>m/d/yyyy</c:formatCode>
                <c:ptCount val="29"/>
                <c:pt idx="0">
                  <c:v>44206</c:v>
                </c:pt>
                <c:pt idx="1">
                  <c:v>44207</c:v>
                </c:pt>
                <c:pt idx="2">
                  <c:v>44208</c:v>
                </c:pt>
                <c:pt idx="3">
                  <c:v>44209</c:v>
                </c:pt>
                <c:pt idx="4">
                  <c:v>44210</c:v>
                </c:pt>
                <c:pt idx="5">
                  <c:v>44211</c:v>
                </c:pt>
                <c:pt idx="6">
                  <c:v>44212</c:v>
                </c:pt>
                <c:pt idx="7">
                  <c:v>44213</c:v>
                </c:pt>
                <c:pt idx="8">
                  <c:v>44214</c:v>
                </c:pt>
                <c:pt idx="9">
                  <c:v>44215</c:v>
                </c:pt>
                <c:pt idx="10">
                  <c:v>44216</c:v>
                </c:pt>
                <c:pt idx="11">
                  <c:v>44217</c:v>
                </c:pt>
                <c:pt idx="12">
                  <c:v>44218</c:v>
                </c:pt>
                <c:pt idx="13">
                  <c:v>44219</c:v>
                </c:pt>
                <c:pt idx="14">
                  <c:v>44220</c:v>
                </c:pt>
                <c:pt idx="15">
                  <c:v>44221</c:v>
                </c:pt>
                <c:pt idx="16">
                  <c:v>44222</c:v>
                </c:pt>
                <c:pt idx="17">
                  <c:v>44223</c:v>
                </c:pt>
                <c:pt idx="18">
                  <c:v>44224</c:v>
                </c:pt>
                <c:pt idx="19">
                  <c:v>44225</c:v>
                </c:pt>
                <c:pt idx="20">
                  <c:v>44226</c:v>
                </c:pt>
                <c:pt idx="21">
                  <c:v>44227</c:v>
                </c:pt>
                <c:pt idx="22">
                  <c:v>44228</c:v>
                </c:pt>
                <c:pt idx="23">
                  <c:v>44229</c:v>
                </c:pt>
                <c:pt idx="24">
                  <c:v>44230</c:v>
                </c:pt>
                <c:pt idx="25">
                  <c:v>44231</c:v>
                </c:pt>
                <c:pt idx="26">
                  <c:v>44232</c:v>
                </c:pt>
                <c:pt idx="27">
                  <c:v>44233</c:v>
                </c:pt>
                <c:pt idx="28">
                  <c:v>44234</c:v>
                </c:pt>
              </c:numCache>
            </c:numRef>
          </c:cat>
          <c:val>
            <c:numRef>
              <c:f>Sheet1!$B$2:$B$30</c:f>
              <c:numCache>
                <c:formatCode>General</c:formatCode>
                <c:ptCount val="29"/>
                <c:pt idx="0">
                  <c:v>258</c:v>
                </c:pt>
                <c:pt idx="1">
                  <c:v>294</c:v>
                </c:pt>
                <c:pt idx="2">
                  <c:v>512</c:v>
                </c:pt>
                <c:pt idx="3">
                  <c:v>665</c:v>
                </c:pt>
                <c:pt idx="4">
                  <c:v>445</c:v>
                </c:pt>
                <c:pt idx="5">
                  <c:v>700</c:v>
                </c:pt>
                <c:pt idx="6">
                  <c:v>633</c:v>
                </c:pt>
                <c:pt idx="7">
                  <c:v>350</c:v>
                </c:pt>
                <c:pt idx="8">
                  <c:v>257</c:v>
                </c:pt>
                <c:pt idx="9">
                  <c:v>364</c:v>
                </c:pt>
                <c:pt idx="10">
                  <c:v>391</c:v>
                </c:pt>
                <c:pt idx="11">
                  <c:v>247</c:v>
                </c:pt>
                <c:pt idx="12">
                  <c:v>239</c:v>
                </c:pt>
                <c:pt idx="13">
                  <c:v>261</c:v>
                </c:pt>
                <c:pt idx="14">
                  <c:v>285</c:v>
                </c:pt>
                <c:pt idx="15">
                  <c:v>293</c:v>
                </c:pt>
                <c:pt idx="16">
                  <c:v>1445</c:v>
                </c:pt>
                <c:pt idx="17">
                  <c:v>1136</c:v>
                </c:pt>
                <c:pt idx="18">
                  <c:v>495</c:v>
                </c:pt>
                <c:pt idx="19">
                  <c:v>478</c:v>
                </c:pt>
                <c:pt idx="20">
                  <c:v>389</c:v>
                </c:pt>
                <c:pt idx="21">
                  <c:v>347</c:v>
                </c:pt>
                <c:pt idx="22">
                  <c:v>398</c:v>
                </c:pt>
                <c:pt idx="23">
                  <c:v>433</c:v>
                </c:pt>
                <c:pt idx="24">
                  <c:v>377</c:v>
                </c:pt>
                <c:pt idx="25">
                  <c:v>509</c:v>
                </c:pt>
                <c:pt idx="26">
                  <c:v>376</c:v>
                </c:pt>
                <c:pt idx="27">
                  <c:v>281</c:v>
                </c:pt>
                <c:pt idx="28">
                  <c:v>254</c:v>
                </c:pt>
              </c:numCache>
            </c:numRef>
          </c:val>
          <c:extLst>
            <c:ext xmlns:c16="http://schemas.microsoft.com/office/drawing/2014/chart" uri="{C3380CC4-5D6E-409C-BE32-E72D297353CC}">
              <c16:uniqueId val="{00000000-9068-48F8-A1AF-6D2EFF06F31B}"/>
            </c:ext>
          </c:extLst>
        </c:ser>
        <c:dLbls>
          <c:showLegendKey val="0"/>
          <c:showVal val="0"/>
          <c:showCatName val="0"/>
          <c:showSerName val="0"/>
          <c:showPercent val="0"/>
          <c:showBubbleSize val="0"/>
        </c:dLbls>
        <c:gapWidth val="219"/>
        <c:overlap val="-27"/>
        <c:axId val="313339696"/>
        <c:axId val="313340352"/>
      </c:barChart>
      <c:dateAx>
        <c:axId val="31333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0352"/>
        <c:crosses val="autoZero"/>
        <c:auto val="1"/>
        <c:lblOffset val="100"/>
        <c:baseTimeUnit val="days"/>
      </c:dateAx>
      <c:valAx>
        <c:axId val="31334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3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numRef>
              <c:f>Sheet1!$A$2:$A$30</c:f>
              <c:numCache>
                <c:formatCode>m/d/yyyy</c:formatCode>
                <c:ptCount val="29"/>
                <c:pt idx="0">
                  <c:v>44206</c:v>
                </c:pt>
                <c:pt idx="1">
                  <c:v>44207</c:v>
                </c:pt>
                <c:pt idx="2">
                  <c:v>44208</c:v>
                </c:pt>
                <c:pt idx="3">
                  <c:v>44209</c:v>
                </c:pt>
                <c:pt idx="4">
                  <c:v>44210</c:v>
                </c:pt>
                <c:pt idx="5">
                  <c:v>44211</c:v>
                </c:pt>
                <c:pt idx="6">
                  <c:v>44212</c:v>
                </c:pt>
                <c:pt idx="7">
                  <c:v>44213</c:v>
                </c:pt>
                <c:pt idx="8">
                  <c:v>44214</c:v>
                </c:pt>
                <c:pt idx="9">
                  <c:v>44215</c:v>
                </c:pt>
                <c:pt idx="10">
                  <c:v>44216</c:v>
                </c:pt>
                <c:pt idx="11">
                  <c:v>44217</c:v>
                </c:pt>
                <c:pt idx="12">
                  <c:v>44218</c:v>
                </c:pt>
                <c:pt idx="13">
                  <c:v>44219</c:v>
                </c:pt>
                <c:pt idx="14">
                  <c:v>44220</c:v>
                </c:pt>
                <c:pt idx="15">
                  <c:v>44221</c:v>
                </c:pt>
                <c:pt idx="16">
                  <c:v>44222</c:v>
                </c:pt>
                <c:pt idx="17">
                  <c:v>44223</c:v>
                </c:pt>
                <c:pt idx="18">
                  <c:v>44224</c:v>
                </c:pt>
                <c:pt idx="19">
                  <c:v>44225</c:v>
                </c:pt>
                <c:pt idx="20">
                  <c:v>44226</c:v>
                </c:pt>
                <c:pt idx="21">
                  <c:v>44227</c:v>
                </c:pt>
                <c:pt idx="22">
                  <c:v>44228</c:v>
                </c:pt>
                <c:pt idx="23">
                  <c:v>44229</c:v>
                </c:pt>
                <c:pt idx="24">
                  <c:v>44230</c:v>
                </c:pt>
                <c:pt idx="25">
                  <c:v>44231</c:v>
                </c:pt>
                <c:pt idx="26">
                  <c:v>44232</c:v>
                </c:pt>
                <c:pt idx="27">
                  <c:v>44233</c:v>
                </c:pt>
                <c:pt idx="28">
                  <c:v>44234</c:v>
                </c:pt>
              </c:numCache>
            </c:numRef>
          </c:cat>
          <c:val>
            <c:numRef>
              <c:f>Sheet1!$B$2:$B$30</c:f>
              <c:numCache>
                <c:formatCode>General</c:formatCode>
                <c:ptCount val="29"/>
                <c:pt idx="0">
                  <c:v>0</c:v>
                </c:pt>
                <c:pt idx="1">
                  <c:v>0</c:v>
                </c:pt>
                <c:pt idx="2">
                  <c:v>0</c:v>
                </c:pt>
                <c:pt idx="3">
                  <c:v>0</c:v>
                </c:pt>
                <c:pt idx="4">
                  <c:v>6.5100000000000005E-2</c:v>
                </c:pt>
                <c:pt idx="5">
                  <c:v>8.3299999999999999E-2</c:v>
                </c:pt>
                <c:pt idx="6">
                  <c:v>7.3099999999999998E-2</c:v>
                </c:pt>
                <c:pt idx="7">
                  <c:v>6.08E-2</c:v>
                </c:pt>
                <c:pt idx="8">
                  <c:v>8.43E-2</c:v>
                </c:pt>
                <c:pt idx="9">
                  <c:v>0.314</c:v>
                </c:pt>
                <c:pt idx="10">
                  <c:v>0.30530000000000002</c:v>
                </c:pt>
                <c:pt idx="11">
                  <c:v>0.14680000000000001</c:v>
                </c:pt>
                <c:pt idx="12">
                  <c:v>0.92949999999999999</c:v>
                </c:pt>
                <c:pt idx="13">
                  <c:v>7.9500000000000001E-2</c:v>
                </c:pt>
                <c:pt idx="14">
                  <c:v>6.7699999999999996E-2</c:v>
                </c:pt>
                <c:pt idx="15">
                  <c:v>0.1226</c:v>
                </c:pt>
                <c:pt idx="16">
                  <c:v>0.4572</c:v>
                </c:pt>
                <c:pt idx="17">
                  <c:v>0.1646</c:v>
                </c:pt>
                <c:pt idx="18">
                  <c:v>1.601</c:v>
                </c:pt>
                <c:pt idx="19">
                  <c:v>1.2817000000000001</c:v>
                </c:pt>
                <c:pt idx="20">
                  <c:v>0.3644</c:v>
                </c:pt>
                <c:pt idx="21">
                  <c:v>0.87</c:v>
                </c:pt>
                <c:pt idx="22">
                  <c:v>0.3342</c:v>
                </c:pt>
                <c:pt idx="23">
                  <c:v>0.67730000000000001</c:v>
                </c:pt>
                <c:pt idx="24">
                  <c:v>0.41020000000000001</c:v>
                </c:pt>
                <c:pt idx="25">
                  <c:v>0.2404</c:v>
                </c:pt>
                <c:pt idx="26">
                  <c:v>0.39529999999999998</c:v>
                </c:pt>
                <c:pt idx="27">
                  <c:v>0.14680000000000001</c:v>
                </c:pt>
                <c:pt idx="28">
                  <c:v>0.62670000000000003</c:v>
                </c:pt>
              </c:numCache>
            </c:numRef>
          </c:val>
          <c:extLst>
            <c:ext xmlns:c16="http://schemas.microsoft.com/office/drawing/2014/chart" uri="{C3380CC4-5D6E-409C-BE32-E72D297353CC}">
              <c16:uniqueId val="{00000000-8A48-43DD-9D87-5313B57F8306}"/>
            </c:ext>
          </c:extLst>
        </c:ser>
        <c:dLbls>
          <c:showLegendKey val="0"/>
          <c:showVal val="0"/>
          <c:showCatName val="0"/>
          <c:showSerName val="0"/>
          <c:showPercent val="0"/>
          <c:showBubbleSize val="0"/>
        </c:dLbls>
        <c:gapWidth val="219"/>
        <c:overlap val="-27"/>
        <c:axId val="313345928"/>
        <c:axId val="313340680"/>
      </c:barChart>
      <c:dateAx>
        <c:axId val="31334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0680"/>
        <c:crosses val="autoZero"/>
        <c:auto val="1"/>
        <c:lblOffset val="100"/>
        <c:baseTimeUnit val="days"/>
      </c:dateAx>
      <c:valAx>
        <c:axId val="31334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numRef>
              <c:f>Sheet1!$A$2:$A$137</c:f>
              <c:numCache>
                <c:formatCode>m/d/yyyy</c:formatCode>
                <c:ptCount val="136"/>
                <c:pt idx="0">
                  <c:v>44206</c:v>
                </c:pt>
                <c:pt idx="1">
                  <c:v>44206</c:v>
                </c:pt>
                <c:pt idx="2">
                  <c:v>44206</c:v>
                </c:pt>
                <c:pt idx="3">
                  <c:v>44206</c:v>
                </c:pt>
                <c:pt idx="4">
                  <c:v>44206</c:v>
                </c:pt>
                <c:pt idx="5">
                  <c:v>44207</c:v>
                </c:pt>
                <c:pt idx="6">
                  <c:v>44207</c:v>
                </c:pt>
                <c:pt idx="7">
                  <c:v>44207</c:v>
                </c:pt>
                <c:pt idx="8">
                  <c:v>44207</c:v>
                </c:pt>
                <c:pt idx="9">
                  <c:v>44207</c:v>
                </c:pt>
                <c:pt idx="10">
                  <c:v>44208</c:v>
                </c:pt>
                <c:pt idx="11">
                  <c:v>44208</c:v>
                </c:pt>
                <c:pt idx="12">
                  <c:v>44208</c:v>
                </c:pt>
                <c:pt idx="13">
                  <c:v>44209</c:v>
                </c:pt>
                <c:pt idx="14">
                  <c:v>44209</c:v>
                </c:pt>
                <c:pt idx="15">
                  <c:v>44209</c:v>
                </c:pt>
                <c:pt idx="16">
                  <c:v>44209</c:v>
                </c:pt>
                <c:pt idx="17">
                  <c:v>44209</c:v>
                </c:pt>
                <c:pt idx="18">
                  <c:v>44209</c:v>
                </c:pt>
                <c:pt idx="19">
                  <c:v>44209</c:v>
                </c:pt>
                <c:pt idx="20">
                  <c:v>44209</c:v>
                </c:pt>
                <c:pt idx="21">
                  <c:v>44209</c:v>
                </c:pt>
                <c:pt idx="22">
                  <c:v>44209</c:v>
                </c:pt>
                <c:pt idx="23">
                  <c:v>44209</c:v>
                </c:pt>
                <c:pt idx="24">
                  <c:v>44209</c:v>
                </c:pt>
                <c:pt idx="25">
                  <c:v>44209</c:v>
                </c:pt>
                <c:pt idx="26">
                  <c:v>44209</c:v>
                </c:pt>
                <c:pt idx="27">
                  <c:v>44209</c:v>
                </c:pt>
                <c:pt idx="28">
                  <c:v>44209</c:v>
                </c:pt>
                <c:pt idx="29">
                  <c:v>44209</c:v>
                </c:pt>
                <c:pt idx="30">
                  <c:v>44209</c:v>
                </c:pt>
                <c:pt idx="31">
                  <c:v>44209</c:v>
                </c:pt>
                <c:pt idx="32">
                  <c:v>44209</c:v>
                </c:pt>
                <c:pt idx="33">
                  <c:v>44209</c:v>
                </c:pt>
                <c:pt idx="34">
                  <c:v>44209</c:v>
                </c:pt>
                <c:pt idx="35">
                  <c:v>44209</c:v>
                </c:pt>
                <c:pt idx="36">
                  <c:v>44209</c:v>
                </c:pt>
                <c:pt idx="37">
                  <c:v>44209</c:v>
                </c:pt>
                <c:pt idx="38">
                  <c:v>44209</c:v>
                </c:pt>
                <c:pt idx="39">
                  <c:v>44209</c:v>
                </c:pt>
                <c:pt idx="40">
                  <c:v>44209</c:v>
                </c:pt>
                <c:pt idx="41">
                  <c:v>44209</c:v>
                </c:pt>
                <c:pt idx="42">
                  <c:v>44209</c:v>
                </c:pt>
                <c:pt idx="43">
                  <c:v>44209</c:v>
                </c:pt>
                <c:pt idx="44">
                  <c:v>44209</c:v>
                </c:pt>
                <c:pt idx="45">
                  <c:v>44209</c:v>
                </c:pt>
                <c:pt idx="46">
                  <c:v>44209</c:v>
                </c:pt>
                <c:pt idx="47">
                  <c:v>44209</c:v>
                </c:pt>
                <c:pt idx="48">
                  <c:v>44210</c:v>
                </c:pt>
                <c:pt idx="49">
                  <c:v>44210</c:v>
                </c:pt>
                <c:pt idx="50">
                  <c:v>44210</c:v>
                </c:pt>
                <c:pt idx="51">
                  <c:v>44210</c:v>
                </c:pt>
                <c:pt idx="52">
                  <c:v>44210</c:v>
                </c:pt>
                <c:pt idx="53">
                  <c:v>44210</c:v>
                </c:pt>
                <c:pt idx="54">
                  <c:v>44210</c:v>
                </c:pt>
                <c:pt idx="55">
                  <c:v>44210</c:v>
                </c:pt>
                <c:pt idx="56">
                  <c:v>44210</c:v>
                </c:pt>
                <c:pt idx="57">
                  <c:v>44210</c:v>
                </c:pt>
                <c:pt idx="58">
                  <c:v>44211</c:v>
                </c:pt>
                <c:pt idx="59">
                  <c:v>44211</c:v>
                </c:pt>
                <c:pt idx="60">
                  <c:v>44211</c:v>
                </c:pt>
                <c:pt idx="61">
                  <c:v>44211</c:v>
                </c:pt>
                <c:pt idx="62">
                  <c:v>44212</c:v>
                </c:pt>
                <c:pt idx="63">
                  <c:v>44213</c:v>
                </c:pt>
                <c:pt idx="64">
                  <c:v>44214</c:v>
                </c:pt>
                <c:pt idx="65">
                  <c:v>44214</c:v>
                </c:pt>
                <c:pt idx="66">
                  <c:v>44214</c:v>
                </c:pt>
                <c:pt idx="67">
                  <c:v>44214</c:v>
                </c:pt>
                <c:pt idx="68">
                  <c:v>44214</c:v>
                </c:pt>
                <c:pt idx="69">
                  <c:v>44214</c:v>
                </c:pt>
                <c:pt idx="70">
                  <c:v>44215</c:v>
                </c:pt>
                <c:pt idx="71">
                  <c:v>44215</c:v>
                </c:pt>
                <c:pt idx="72">
                  <c:v>44215</c:v>
                </c:pt>
                <c:pt idx="73">
                  <c:v>44216</c:v>
                </c:pt>
                <c:pt idx="74">
                  <c:v>44216</c:v>
                </c:pt>
                <c:pt idx="75">
                  <c:v>44216</c:v>
                </c:pt>
                <c:pt idx="76">
                  <c:v>44216</c:v>
                </c:pt>
                <c:pt idx="77">
                  <c:v>44216</c:v>
                </c:pt>
                <c:pt idx="78">
                  <c:v>44216</c:v>
                </c:pt>
                <c:pt idx="79">
                  <c:v>44216</c:v>
                </c:pt>
                <c:pt idx="80">
                  <c:v>44217</c:v>
                </c:pt>
                <c:pt idx="81">
                  <c:v>44217</c:v>
                </c:pt>
                <c:pt idx="82">
                  <c:v>44217</c:v>
                </c:pt>
                <c:pt idx="83">
                  <c:v>44217</c:v>
                </c:pt>
                <c:pt idx="84">
                  <c:v>44218</c:v>
                </c:pt>
                <c:pt idx="85">
                  <c:v>44218</c:v>
                </c:pt>
                <c:pt idx="86">
                  <c:v>44218</c:v>
                </c:pt>
                <c:pt idx="87">
                  <c:v>44218</c:v>
                </c:pt>
                <c:pt idx="88">
                  <c:v>44219</c:v>
                </c:pt>
                <c:pt idx="89">
                  <c:v>44220</c:v>
                </c:pt>
                <c:pt idx="90">
                  <c:v>44220</c:v>
                </c:pt>
                <c:pt idx="91">
                  <c:v>44220</c:v>
                </c:pt>
                <c:pt idx="92">
                  <c:v>44220</c:v>
                </c:pt>
                <c:pt idx="93">
                  <c:v>44220</c:v>
                </c:pt>
                <c:pt idx="94">
                  <c:v>44220</c:v>
                </c:pt>
                <c:pt idx="95">
                  <c:v>44221</c:v>
                </c:pt>
                <c:pt idx="96">
                  <c:v>44221</c:v>
                </c:pt>
                <c:pt idx="97">
                  <c:v>44221</c:v>
                </c:pt>
                <c:pt idx="98">
                  <c:v>44221</c:v>
                </c:pt>
                <c:pt idx="99">
                  <c:v>44221</c:v>
                </c:pt>
                <c:pt idx="100">
                  <c:v>44221</c:v>
                </c:pt>
                <c:pt idx="101">
                  <c:v>44222</c:v>
                </c:pt>
                <c:pt idx="102">
                  <c:v>44222</c:v>
                </c:pt>
                <c:pt idx="103">
                  <c:v>44222</c:v>
                </c:pt>
                <c:pt idx="104">
                  <c:v>44222</c:v>
                </c:pt>
                <c:pt idx="105">
                  <c:v>44222</c:v>
                </c:pt>
                <c:pt idx="106">
                  <c:v>44223</c:v>
                </c:pt>
                <c:pt idx="107">
                  <c:v>44223</c:v>
                </c:pt>
                <c:pt idx="108">
                  <c:v>44223</c:v>
                </c:pt>
                <c:pt idx="109">
                  <c:v>44223</c:v>
                </c:pt>
                <c:pt idx="110">
                  <c:v>44224</c:v>
                </c:pt>
                <c:pt idx="111">
                  <c:v>44224</c:v>
                </c:pt>
                <c:pt idx="112">
                  <c:v>44225</c:v>
                </c:pt>
                <c:pt idx="113">
                  <c:v>44225</c:v>
                </c:pt>
                <c:pt idx="114">
                  <c:v>44226</c:v>
                </c:pt>
                <c:pt idx="115">
                  <c:v>44227</c:v>
                </c:pt>
                <c:pt idx="116">
                  <c:v>44228</c:v>
                </c:pt>
                <c:pt idx="117">
                  <c:v>44228</c:v>
                </c:pt>
                <c:pt idx="118">
                  <c:v>44228</c:v>
                </c:pt>
                <c:pt idx="119">
                  <c:v>44228</c:v>
                </c:pt>
                <c:pt idx="120">
                  <c:v>44229</c:v>
                </c:pt>
                <c:pt idx="121">
                  <c:v>44229</c:v>
                </c:pt>
                <c:pt idx="122">
                  <c:v>44229</c:v>
                </c:pt>
                <c:pt idx="123">
                  <c:v>44230</c:v>
                </c:pt>
                <c:pt idx="124">
                  <c:v>44230</c:v>
                </c:pt>
                <c:pt idx="125">
                  <c:v>44230</c:v>
                </c:pt>
                <c:pt idx="126">
                  <c:v>44230</c:v>
                </c:pt>
                <c:pt idx="127">
                  <c:v>44230</c:v>
                </c:pt>
                <c:pt idx="128">
                  <c:v>44231</c:v>
                </c:pt>
                <c:pt idx="129">
                  <c:v>44231</c:v>
                </c:pt>
                <c:pt idx="130">
                  <c:v>44231</c:v>
                </c:pt>
                <c:pt idx="131">
                  <c:v>44232</c:v>
                </c:pt>
                <c:pt idx="132">
                  <c:v>44232</c:v>
                </c:pt>
                <c:pt idx="133">
                  <c:v>44233</c:v>
                </c:pt>
                <c:pt idx="134">
                  <c:v>44233</c:v>
                </c:pt>
                <c:pt idx="135">
                  <c:v>44234</c:v>
                </c:pt>
              </c:numCache>
            </c:numRef>
          </c:cat>
          <c:val>
            <c:numRef>
              <c:f>Sheet1!$B$2:$B$137</c:f>
              <c:numCache>
                <c:formatCode>General</c:formatCode>
                <c:ptCount val="136"/>
                <c:pt idx="0">
                  <c:v>1.1235241843341399</c:v>
                </c:pt>
                <c:pt idx="1">
                  <c:v>1.2130401819560299</c:v>
                </c:pt>
                <c:pt idx="2">
                  <c:v>1.45610278372591</c:v>
                </c:pt>
                <c:pt idx="3">
                  <c:v>1.4472010178117001</c:v>
                </c:pt>
                <c:pt idx="4">
                  <c:v>1.38623723748651</c:v>
                </c:pt>
                <c:pt idx="5">
                  <c:v>1.44643664306162</c:v>
                </c:pt>
                <c:pt idx="6">
                  <c:v>1.2878787878787901</c:v>
                </c:pt>
                <c:pt idx="7">
                  <c:v>1.01188564086091</c:v>
                </c:pt>
                <c:pt idx="8">
                  <c:v>1.5026517383618101</c:v>
                </c:pt>
                <c:pt idx="9">
                  <c:v>1.33606619600698</c:v>
                </c:pt>
                <c:pt idx="10">
                  <c:v>1.08144643460629</c:v>
                </c:pt>
                <c:pt idx="11">
                  <c:v>0.86244701067095497</c:v>
                </c:pt>
                <c:pt idx="12">
                  <c:v>1.40558158484416</c:v>
                </c:pt>
                <c:pt idx="13">
                  <c:v>2.4390243902439002</c:v>
                </c:pt>
                <c:pt idx="14">
                  <c:v>5.2116781109519303</c:v>
                </c:pt>
                <c:pt idx="15">
                  <c:v>1.9474075911684401</c:v>
                </c:pt>
                <c:pt idx="16">
                  <c:v>3.8525269262634598</c:v>
                </c:pt>
                <c:pt idx="17">
                  <c:v>1.6590187080833001</c:v>
                </c:pt>
                <c:pt idx="18">
                  <c:v>2.3250875889160199</c:v>
                </c:pt>
                <c:pt idx="19">
                  <c:v>0.85889570552147199</c:v>
                </c:pt>
                <c:pt idx="20">
                  <c:v>0.94271211022480095</c:v>
                </c:pt>
                <c:pt idx="21">
                  <c:v>1.04257167680278</c:v>
                </c:pt>
                <c:pt idx="22">
                  <c:v>0.93300988990483302</c:v>
                </c:pt>
                <c:pt idx="23">
                  <c:v>2.0459712048497098</c:v>
                </c:pt>
                <c:pt idx="24">
                  <c:v>1.72786177105832</c:v>
                </c:pt>
                <c:pt idx="25">
                  <c:v>0.94848428491724002</c:v>
                </c:pt>
                <c:pt idx="26">
                  <c:v>0.56753688989784301</c:v>
                </c:pt>
                <c:pt idx="27">
                  <c:v>0.67300997911348304</c:v>
                </c:pt>
                <c:pt idx="28">
                  <c:v>0.65451972404033298</c:v>
                </c:pt>
                <c:pt idx="29">
                  <c:v>1.1388286334056399</c:v>
                </c:pt>
                <c:pt idx="30">
                  <c:v>0.91867469879518104</c:v>
                </c:pt>
                <c:pt idx="31">
                  <c:v>1.2898330804248901</c:v>
                </c:pt>
                <c:pt idx="32">
                  <c:v>0.649214659685864</c:v>
                </c:pt>
                <c:pt idx="33">
                  <c:v>0.79042457091237595</c:v>
                </c:pt>
                <c:pt idx="34">
                  <c:v>1.0541766746730701</c:v>
                </c:pt>
                <c:pt idx="35">
                  <c:v>0.93475772605875596</c:v>
                </c:pt>
                <c:pt idx="36">
                  <c:v>0.86177180282661103</c:v>
                </c:pt>
                <c:pt idx="37">
                  <c:v>1.22273628552545</c:v>
                </c:pt>
                <c:pt idx="38">
                  <c:v>1.22816593886463</c:v>
                </c:pt>
                <c:pt idx="39">
                  <c:v>1.0953226761397299</c:v>
                </c:pt>
                <c:pt idx="40">
                  <c:v>0.91116173120728905</c:v>
                </c:pt>
                <c:pt idx="41">
                  <c:v>1.3303769401330401</c:v>
                </c:pt>
                <c:pt idx="42">
                  <c:v>1.69421487603306</c:v>
                </c:pt>
                <c:pt idx="43">
                  <c:v>1.09728355412819</c:v>
                </c:pt>
                <c:pt idx="44">
                  <c:v>1.10078016458267</c:v>
                </c:pt>
                <c:pt idx="45">
                  <c:v>0.712800712800713</c:v>
                </c:pt>
                <c:pt idx="46">
                  <c:v>1.18255728011826</c:v>
                </c:pt>
                <c:pt idx="47">
                  <c:v>0.806924882629108</c:v>
                </c:pt>
                <c:pt idx="48">
                  <c:v>1.3891834570519599</c:v>
                </c:pt>
                <c:pt idx="49">
                  <c:v>1.08274294880364</c:v>
                </c:pt>
                <c:pt idx="50">
                  <c:v>1.63236337828247</c:v>
                </c:pt>
                <c:pt idx="51">
                  <c:v>1.78477228767364</c:v>
                </c:pt>
                <c:pt idx="52">
                  <c:v>1.13359336908825</c:v>
                </c:pt>
                <c:pt idx="53">
                  <c:v>1.4380278475234001</c:v>
                </c:pt>
                <c:pt idx="54">
                  <c:v>0.97999731507584897</c:v>
                </c:pt>
                <c:pt idx="55">
                  <c:v>1.0610445087501701</c:v>
                </c:pt>
                <c:pt idx="56">
                  <c:v>1.2209616423554801</c:v>
                </c:pt>
                <c:pt idx="57">
                  <c:v>1.7144591109088101</c:v>
                </c:pt>
                <c:pt idx="58">
                  <c:v>1.1157601115760101</c:v>
                </c:pt>
                <c:pt idx="59">
                  <c:v>1.36320043841622</c:v>
                </c:pt>
                <c:pt idx="60">
                  <c:v>0.88453776460990197</c:v>
                </c:pt>
                <c:pt idx="61">
                  <c:v>0.68669527896995697</c:v>
                </c:pt>
                <c:pt idx="62">
                  <c:v>0.98064516129032298</c:v>
                </c:pt>
                <c:pt idx="63">
                  <c:v>0.84236938793798699</c:v>
                </c:pt>
                <c:pt idx="64">
                  <c:v>0.94749309119620995</c:v>
                </c:pt>
                <c:pt idx="65">
                  <c:v>1.27118644067797</c:v>
                </c:pt>
                <c:pt idx="66">
                  <c:v>1.31140716069942</c:v>
                </c:pt>
                <c:pt idx="67">
                  <c:v>1.63439778727684</c:v>
                </c:pt>
                <c:pt idx="68">
                  <c:v>1.4605768040599101</c:v>
                </c:pt>
                <c:pt idx="69">
                  <c:v>1.3291360615599901</c:v>
                </c:pt>
                <c:pt idx="70">
                  <c:v>1.13992590481619</c:v>
                </c:pt>
                <c:pt idx="71">
                  <c:v>1.49286023366508</c:v>
                </c:pt>
                <c:pt idx="72">
                  <c:v>3.1173166310726699</c:v>
                </c:pt>
                <c:pt idx="73">
                  <c:v>3.18952084144916</c:v>
                </c:pt>
                <c:pt idx="74">
                  <c:v>4.4593813240821003</c:v>
                </c:pt>
                <c:pt idx="75">
                  <c:v>1.3946360153256701</c:v>
                </c:pt>
                <c:pt idx="76">
                  <c:v>5.9771309771309804</c:v>
                </c:pt>
                <c:pt idx="77">
                  <c:v>6.5986484695905698</c:v>
                </c:pt>
                <c:pt idx="78">
                  <c:v>1.33916116432623</c:v>
                </c:pt>
                <c:pt idx="79">
                  <c:v>3.15533980582524</c:v>
                </c:pt>
                <c:pt idx="80">
                  <c:v>1.32372060040184</c:v>
                </c:pt>
                <c:pt idx="81">
                  <c:v>1.0971729510295101</c:v>
                </c:pt>
                <c:pt idx="82">
                  <c:v>0.70135746606334803</c:v>
                </c:pt>
                <c:pt idx="83">
                  <c:v>2.7920598763423401</c:v>
                </c:pt>
                <c:pt idx="84">
                  <c:v>1.1837516577435001</c:v>
                </c:pt>
                <c:pt idx="85">
                  <c:v>5.5353662000803201</c:v>
                </c:pt>
                <c:pt idx="86">
                  <c:v>0.63779959140963705</c:v>
                </c:pt>
                <c:pt idx="87">
                  <c:v>1.29738737130274</c:v>
                </c:pt>
                <c:pt idx="88">
                  <c:v>1.28074811953649</c:v>
                </c:pt>
                <c:pt idx="89">
                  <c:v>1.0051880674448801</c:v>
                </c:pt>
                <c:pt idx="90">
                  <c:v>1.27551020408163</c:v>
                </c:pt>
                <c:pt idx="91">
                  <c:v>1.21816168327796</c:v>
                </c:pt>
                <c:pt idx="92">
                  <c:v>1.0099048358904601</c:v>
                </c:pt>
                <c:pt idx="93">
                  <c:v>0.98254316512448703</c:v>
                </c:pt>
                <c:pt idx="94">
                  <c:v>1.1433385485617999</c:v>
                </c:pt>
                <c:pt idx="95">
                  <c:v>1.0875020913501801</c:v>
                </c:pt>
                <c:pt idx="96">
                  <c:v>1.1764705882352899</c:v>
                </c:pt>
                <c:pt idx="97">
                  <c:v>1.0848445595854901</c:v>
                </c:pt>
                <c:pt idx="98">
                  <c:v>0.85307105580088305</c:v>
                </c:pt>
                <c:pt idx="99">
                  <c:v>0.73011963406052105</c:v>
                </c:pt>
                <c:pt idx="100">
                  <c:v>1.2284317962698199</c:v>
                </c:pt>
                <c:pt idx="101">
                  <c:v>1.7393783860849701</c:v>
                </c:pt>
                <c:pt idx="102">
                  <c:v>2.1290141849390101</c:v>
                </c:pt>
                <c:pt idx="103">
                  <c:v>2.1094640820980599</c:v>
                </c:pt>
                <c:pt idx="104">
                  <c:v>0.33729028866792199</c:v>
                </c:pt>
                <c:pt idx="105">
                  <c:v>1.6056617999862901</c:v>
                </c:pt>
                <c:pt idx="106">
                  <c:v>1.3764305598515301</c:v>
                </c:pt>
                <c:pt idx="107">
                  <c:v>1.38422818791946</c:v>
                </c:pt>
                <c:pt idx="108">
                  <c:v>1.3464447806354001</c:v>
                </c:pt>
                <c:pt idx="109">
                  <c:v>1.30553952683208</c:v>
                </c:pt>
                <c:pt idx="110">
                  <c:v>2.31107002542177</c:v>
                </c:pt>
                <c:pt idx="111">
                  <c:v>5.3653091354290403</c:v>
                </c:pt>
                <c:pt idx="112">
                  <c:v>2.9679211922202602</c:v>
                </c:pt>
                <c:pt idx="113">
                  <c:v>3.5345771174871801</c:v>
                </c:pt>
                <c:pt idx="114">
                  <c:v>3.3853073463268402</c:v>
                </c:pt>
                <c:pt idx="115">
                  <c:v>4.4503818983070298</c:v>
                </c:pt>
                <c:pt idx="116">
                  <c:v>4.0810908652105704</c:v>
                </c:pt>
                <c:pt idx="117">
                  <c:v>1.84378403609771</c:v>
                </c:pt>
                <c:pt idx="118">
                  <c:v>1.4766641162968599</c:v>
                </c:pt>
                <c:pt idx="119">
                  <c:v>1.1742424242424201</c:v>
                </c:pt>
                <c:pt idx="120">
                  <c:v>3.5203619909502302</c:v>
                </c:pt>
                <c:pt idx="121">
                  <c:v>0.80582271900182001</c:v>
                </c:pt>
                <c:pt idx="122">
                  <c:v>3.60633428182605</c:v>
                </c:pt>
                <c:pt idx="123">
                  <c:v>1.01855727640575</c:v>
                </c:pt>
                <c:pt idx="124">
                  <c:v>2.138671875</c:v>
                </c:pt>
                <c:pt idx="125">
                  <c:v>2.5456895623137399</c:v>
                </c:pt>
                <c:pt idx="126">
                  <c:v>3.04659498207885</c:v>
                </c:pt>
                <c:pt idx="127">
                  <c:v>1.6785592932381901</c:v>
                </c:pt>
                <c:pt idx="128">
                  <c:v>0.87705310157869598</c:v>
                </c:pt>
                <c:pt idx="129">
                  <c:v>2.3500047094282799</c:v>
                </c:pt>
                <c:pt idx="130">
                  <c:v>3.2045840407470298</c:v>
                </c:pt>
                <c:pt idx="131">
                  <c:v>0.70770613345315703</c:v>
                </c:pt>
                <c:pt idx="132">
                  <c:v>3.5007570615569401</c:v>
                </c:pt>
                <c:pt idx="133">
                  <c:v>1.9362927191679</c:v>
                </c:pt>
                <c:pt idx="134">
                  <c:v>0.71806123466640104</c:v>
                </c:pt>
                <c:pt idx="135">
                  <c:v>2.8917246289501102</c:v>
                </c:pt>
              </c:numCache>
            </c:numRef>
          </c:val>
          <c:extLst>
            <c:ext xmlns:c16="http://schemas.microsoft.com/office/drawing/2014/chart" uri="{C3380CC4-5D6E-409C-BE32-E72D297353CC}">
              <c16:uniqueId val="{00000000-CE1C-45E2-84B5-7695671D7233}"/>
            </c:ext>
          </c:extLst>
        </c:ser>
        <c:dLbls>
          <c:showLegendKey val="0"/>
          <c:showVal val="0"/>
          <c:showCatName val="0"/>
          <c:showSerName val="0"/>
          <c:showPercent val="0"/>
          <c:showBubbleSize val="0"/>
        </c:dLbls>
        <c:gapWidth val="219"/>
        <c:overlap val="-27"/>
        <c:axId val="313787944"/>
        <c:axId val="313785648"/>
      </c:barChart>
      <c:dateAx>
        <c:axId val="31378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5648"/>
        <c:crosses val="autoZero"/>
        <c:auto val="1"/>
        <c:lblOffset val="100"/>
        <c:baseTimeUnit val="days"/>
      </c:dateAx>
      <c:valAx>
        <c:axId val="31378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numRef>
              <c:f>Sheet1!$A$2:$A$30</c:f>
              <c:numCache>
                <c:formatCode>m/d/yyyy</c:formatCode>
                <c:ptCount val="29"/>
                <c:pt idx="0">
                  <c:v>44206</c:v>
                </c:pt>
                <c:pt idx="1">
                  <c:v>44207</c:v>
                </c:pt>
                <c:pt idx="2">
                  <c:v>44208</c:v>
                </c:pt>
                <c:pt idx="3">
                  <c:v>44209</c:v>
                </c:pt>
                <c:pt idx="4">
                  <c:v>44210</c:v>
                </c:pt>
                <c:pt idx="5">
                  <c:v>44211</c:v>
                </c:pt>
                <c:pt idx="6">
                  <c:v>44212</c:v>
                </c:pt>
                <c:pt idx="7">
                  <c:v>44213</c:v>
                </c:pt>
                <c:pt idx="8">
                  <c:v>44214</c:v>
                </c:pt>
                <c:pt idx="9">
                  <c:v>44215</c:v>
                </c:pt>
                <c:pt idx="10">
                  <c:v>44216</c:v>
                </c:pt>
                <c:pt idx="11">
                  <c:v>44217</c:v>
                </c:pt>
                <c:pt idx="12">
                  <c:v>44218</c:v>
                </c:pt>
                <c:pt idx="13">
                  <c:v>44219</c:v>
                </c:pt>
                <c:pt idx="14">
                  <c:v>44220</c:v>
                </c:pt>
                <c:pt idx="15">
                  <c:v>44221</c:v>
                </c:pt>
                <c:pt idx="16">
                  <c:v>44222</c:v>
                </c:pt>
                <c:pt idx="17">
                  <c:v>44223</c:v>
                </c:pt>
                <c:pt idx="18">
                  <c:v>44224</c:v>
                </c:pt>
                <c:pt idx="19">
                  <c:v>44225</c:v>
                </c:pt>
                <c:pt idx="20">
                  <c:v>44226</c:v>
                </c:pt>
                <c:pt idx="21">
                  <c:v>44227</c:v>
                </c:pt>
                <c:pt idx="22">
                  <c:v>44228</c:v>
                </c:pt>
                <c:pt idx="23">
                  <c:v>44229</c:v>
                </c:pt>
                <c:pt idx="24">
                  <c:v>44230</c:v>
                </c:pt>
                <c:pt idx="25">
                  <c:v>44231</c:v>
                </c:pt>
                <c:pt idx="26">
                  <c:v>44232</c:v>
                </c:pt>
                <c:pt idx="27">
                  <c:v>44233</c:v>
                </c:pt>
                <c:pt idx="28">
                  <c:v>44234</c:v>
                </c:pt>
              </c:numCache>
            </c:numRef>
          </c:cat>
          <c:val>
            <c:numRef>
              <c:f>Sheet1!$B$2:$B$30</c:f>
              <c:numCache>
                <c:formatCode>General</c:formatCode>
                <c:ptCount val="29"/>
                <c:pt idx="0">
                  <c:v>58965</c:v>
                </c:pt>
                <c:pt idx="1">
                  <c:v>63286</c:v>
                </c:pt>
                <c:pt idx="2">
                  <c:v>76678</c:v>
                </c:pt>
                <c:pt idx="3">
                  <c:v>52149</c:v>
                </c:pt>
                <c:pt idx="4">
                  <c:v>38732</c:v>
                </c:pt>
                <c:pt idx="5">
                  <c:v>46595</c:v>
                </c:pt>
                <c:pt idx="6">
                  <c:v>30334</c:v>
                </c:pt>
                <c:pt idx="7">
                  <c:v>72304</c:v>
                </c:pt>
                <c:pt idx="8">
                  <c:v>51624</c:v>
                </c:pt>
                <c:pt idx="9">
                  <c:v>75195</c:v>
                </c:pt>
                <c:pt idx="10">
                  <c:v>59651</c:v>
                </c:pt>
                <c:pt idx="11">
                  <c:v>46164</c:v>
                </c:pt>
                <c:pt idx="12">
                  <c:v>91862</c:v>
                </c:pt>
                <c:pt idx="13">
                  <c:v>113122</c:v>
                </c:pt>
                <c:pt idx="14">
                  <c:v>66608</c:v>
                </c:pt>
                <c:pt idx="15">
                  <c:v>95382</c:v>
                </c:pt>
                <c:pt idx="16">
                  <c:v>124221</c:v>
                </c:pt>
                <c:pt idx="17">
                  <c:v>139713</c:v>
                </c:pt>
                <c:pt idx="18">
                  <c:v>162303</c:v>
                </c:pt>
                <c:pt idx="19">
                  <c:v>148344</c:v>
                </c:pt>
                <c:pt idx="20">
                  <c:v>154451</c:v>
                </c:pt>
                <c:pt idx="21">
                  <c:v>145495</c:v>
                </c:pt>
                <c:pt idx="22">
                  <c:v>108359</c:v>
                </c:pt>
                <c:pt idx="23">
                  <c:v>124202</c:v>
                </c:pt>
                <c:pt idx="24">
                  <c:v>113360</c:v>
                </c:pt>
                <c:pt idx="25">
                  <c:v>127004</c:v>
                </c:pt>
                <c:pt idx="26">
                  <c:v>104345</c:v>
                </c:pt>
                <c:pt idx="27">
                  <c:v>100911</c:v>
                </c:pt>
                <c:pt idx="28">
                  <c:v>87306</c:v>
                </c:pt>
              </c:numCache>
            </c:numRef>
          </c:val>
          <c:extLst>
            <c:ext xmlns:c16="http://schemas.microsoft.com/office/drawing/2014/chart" uri="{C3380CC4-5D6E-409C-BE32-E72D297353CC}">
              <c16:uniqueId val="{00000000-697B-4B0F-9DFD-292362BE87E2}"/>
            </c:ext>
          </c:extLst>
        </c:ser>
        <c:dLbls>
          <c:showLegendKey val="0"/>
          <c:showVal val="0"/>
          <c:showCatName val="0"/>
          <c:showSerName val="0"/>
          <c:showPercent val="0"/>
          <c:showBubbleSize val="0"/>
        </c:dLbls>
        <c:gapWidth val="219"/>
        <c:overlap val="-27"/>
        <c:axId val="313789912"/>
        <c:axId val="313783680"/>
      </c:barChart>
      <c:dateAx>
        <c:axId val="31378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3680"/>
        <c:crosses val="autoZero"/>
        <c:auto val="1"/>
        <c:lblOffset val="100"/>
        <c:baseTimeUnit val="days"/>
      </c:dateAx>
      <c:valAx>
        <c:axId val="31378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8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numRef>
              <c:f>Sheet1!$A$2:$A$30</c:f>
              <c:numCache>
                <c:formatCode>m/d/yyyy</c:formatCode>
                <c:ptCount val="29"/>
                <c:pt idx="0">
                  <c:v>44206</c:v>
                </c:pt>
                <c:pt idx="1">
                  <c:v>44207</c:v>
                </c:pt>
                <c:pt idx="2">
                  <c:v>44208</c:v>
                </c:pt>
                <c:pt idx="3">
                  <c:v>44209</c:v>
                </c:pt>
                <c:pt idx="4">
                  <c:v>44210</c:v>
                </c:pt>
                <c:pt idx="5">
                  <c:v>44211</c:v>
                </c:pt>
                <c:pt idx="6">
                  <c:v>44212</c:v>
                </c:pt>
                <c:pt idx="7">
                  <c:v>44213</c:v>
                </c:pt>
                <c:pt idx="8">
                  <c:v>44214</c:v>
                </c:pt>
                <c:pt idx="9">
                  <c:v>44215</c:v>
                </c:pt>
                <c:pt idx="10">
                  <c:v>44216</c:v>
                </c:pt>
                <c:pt idx="11">
                  <c:v>44217</c:v>
                </c:pt>
                <c:pt idx="12">
                  <c:v>44218</c:v>
                </c:pt>
                <c:pt idx="13">
                  <c:v>44219</c:v>
                </c:pt>
                <c:pt idx="14">
                  <c:v>44220</c:v>
                </c:pt>
                <c:pt idx="15">
                  <c:v>44221</c:v>
                </c:pt>
                <c:pt idx="16">
                  <c:v>44222</c:v>
                </c:pt>
                <c:pt idx="17">
                  <c:v>44223</c:v>
                </c:pt>
                <c:pt idx="18">
                  <c:v>44224</c:v>
                </c:pt>
                <c:pt idx="19">
                  <c:v>44225</c:v>
                </c:pt>
                <c:pt idx="20">
                  <c:v>44226</c:v>
                </c:pt>
                <c:pt idx="21">
                  <c:v>44227</c:v>
                </c:pt>
                <c:pt idx="22">
                  <c:v>44228</c:v>
                </c:pt>
                <c:pt idx="23">
                  <c:v>44229</c:v>
                </c:pt>
                <c:pt idx="24">
                  <c:v>44230</c:v>
                </c:pt>
                <c:pt idx="25">
                  <c:v>44231</c:v>
                </c:pt>
                <c:pt idx="26">
                  <c:v>44232</c:v>
                </c:pt>
                <c:pt idx="27">
                  <c:v>44233</c:v>
                </c:pt>
                <c:pt idx="28">
                  <c:v>44234</c:v>
                </c:pt>
              </c:numCache>
            </c:numRef>
          </c:cat>
          <c:val>
            <c:numRef>
              <c:f>Sheet1!$B$2:$B$30</c:f>
              <c:numCache>
                <c:formatCode>General</c:formatCode>
                <c:ptCount val="29"/>
                <c:pt idx="0">
                  <c:v>5</c:v>
                </c:pt>
                <c:pt idx="1">
                  <c:v>5</c:v>
                </c:pt>
                <c:pt idx="2">
                  <c:v>3</c:v>
                </c:pt>
                <c:pt idx="3">
                  <c:v>35</c:v>
                </c:pt>
                <c:pt idx="4">
                  <c:v>13</c:v>
                </c:pt>
                <c:pt idx="5">
                  <c:v>4</c:v>
                </c:pt>
                <c:pt idx="6">
                  <c:v>1</c:v>
                </c:pt>
                <c:pt idx="7">
                  <c:v>1</c:v>
                </c:pt>
                <c:pt idx="8">
                  <c:v>6</c:v>
                </c:pt>
                <c:pt idx="9">
                  <c:v>4</c:v>
                </c:pt>
                <c:pt idx="10">
                  <c:v>8</c:v>
                </c:pt>
                <c:pt idx="11">
                  <c:v>4</c:v>
                </c:pt>
                <c:pt idx="12">
                  <c:v>4</c:v>
                </c:pt>
                <c:pt idx="13">
                  <c:v>1</c:v>
                </c:pt>
                <c:pt idx="14">
                  <c:v>6</c:v>
                </c:pt>
                <c:pt idx="15">
                  <c:v>6</c:v>
                </c:pt>
                <c:pt idx="16">
                  <c:v>5</c:v>
                </c:pt>
                <c:pt idx="17">
                  <c:v>4</c:v>
                </c:pt>
                <c:pt idx="18">
                  <c:v>2</c:v>
                </c:pt>
                <c:pt idx="19">
                  <c:v>2</c:v>
                </c:pt>
                <c:pt idx="20">
                  <c:v>2</c:v>
                </c:pt>
                <c:pt idx="21">
                  <c:v>6</c:v>
                </c:pt>
                <c:pt idx="22">
                  <c:v>4</c:v>
                </c:pt>
                <c:pt idx="23">
                  <c:v>3</c:v>
                </c:pt>
                <c:pt idx="24">
                  <c:v>5</c:v>
                </c:pt>
                <c:pt idx="25">
                  <c:v>3</c:v>
                </c:pt>
                <c:pt idx="26">
                  <c:v>2</c:v>
                </c:pt>
                <c:pt idx="27">
                  <c:v>2</c:v>
                </c:pt>
                <c:pt idx="28">
                  <c:v>1</c:v>
                </c:pt>
              </c:numCache>
            </c:numRef>
          </c:val>
          <c:extLst>
            <c:ext xmlns:c16="http://schemas.microsoft.com/office/drawing/2014/chart" uri="{C3380CC4-5D6E-409C-BE32-E72D297353CC}">
              <c16:uniqueId val="{00000000-A919-4AAF-BE30-8D1F3FBCF4A0}"/>
            </c:ext>
          </c:extLst>
        </c:ser>
        <c:dLbls>
          <c:showLegendKey val="0"/>
          <c:showVal val="0"/>
          <c:showCatName val="0"/>
          <c:showSerName val="0"/>
          <c:showPercent val="0"/>
          <c:showBubbleSize val="0"/>
        </c:dLbls>
        <c:gapWidth val="219"/>
        <c:overlap val="-27"/>
        <c:axId val="313623872"/>
        <c:axId val="313624856"/>
      </c:barChart>
      <c:dateAx>
        <c:axId val="31362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4856"/>
        <c:crosses val="autoZero"/>
        <c:auto val="1"/>
        <c:lblOffset val="100"/>
        <c:baseTimeUnit val="days"/>
      </c:dateAx>
      <c:valAx>
        <c:axId val="31362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232.90476190476201</c:v>
                </c:pt>
                <c:pt idx="1">
                  <c:v>668.28571428571399</c:v>
                </c:pt>
                <c:pt idx="2">
                  <c:v>258.68627450980398</c:v>
                </c:pt>
                <c:pt idx="3">
                  <c:v>433.63157894736798</c:v>
                </c:pt>
                <c:pt idx="4">
                  <c:v>1057.8333333333301</c:v>
                </c:pt>
                <c:pt idx="5">
                  <c:v>371.6</c:v>
                </c:pt>
                <c:pt idx="6">
                  <c:v>845.21428571428601</c:v>
                </c:pt>
              </c:numCache>
            </c:numRef>
          </c:val>
          <c:extLst>
            <c:ext xmlns:c16="http://schemas.microsoft.com/office/drawing/2014/chart" uri="{C3380CC4-5D6E-409C-BE32-E72D297353CC}">
              <c16:uniqueId val="{00000000-5107-4F7E-9023-DA49F959BEF2}"/>
            </c:ext>
          </c:extLst>
        </c:ser>
        <c:dLbls>
          <c:showLegendKey val="0"/>
          <c:showVal val="0"/>
          <c:showCatName val="0"/>
          <c:showSerName val="0"/>
          <c:showPercent val="0"/>
          <c:showBubbleSize val="0"/>
        </c:dLbls>
        <c:gapWidth val="219"/>
        <c:overlap val="-27"/>
        <c:axId val="313627480"/>
        <c:axId val="313623544"/>
      </c:barChart>
      <c:catAx>
        <c:axId val="31362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3544"/>
        <c:crosses val="autoZero"/>
        <c:auto val="1"/>
        <c:lblAlgn val="ctr"/>
        <c:lblOffset val="100"/>
        <c:noMultiLvlLbl val="0"/>
      </c:catAx>
      <c:valAx>
        <c:axId val="31362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13568.0476190476</c:v>
                </c:pt>
                <c:pt idx="1">
                  <c:v>27537.642857142899</c:v>
                </c:pt>
                <c:pt idx="2">
                  <c:v>11077.2549019608</c:v>
                </c:pt>
                <c:pt idx="3">
                  <c:v>15068</c:v>
                </c:pt>
                <c:pt idx="4">
                  <c:v>32037.416666666701</c:v>
                </c:pt>
                <c:pt idx="5">
                  <c:v>16725.8</c:v>
                </c:pt>
                <c:pt idx="6">
                  <c:v>25157.214285714301</c:v>
                </c:pt>
              </c:numCache>
            </c:numRef>
          </c:val>
          <c:extLst>
            <c:ext xmlns:c16="http://schemas.microsoft.com/office/drawing/2014/chart" uri="{C3380CC4-5D6E-409C-BE32-E72D297353CC}">
              <c16:uniqueId val="{00000000-A2ED-4C4C-887E-24B696B5C3A5}"/>
            </c:ext>
          </c:extLst>
        </c:ser>
        <c:dLbls>
          <c:showLegendKey val="0"/>
          <c:showVal val="0"/>
          <c:showCatName val="0"/>
          <c:showSerName val="0"/>
          <c:showPercent val="0"/>
          <c:showBubbleSize val="0"/>
        </c:dLbls>
        <c:gapWidth val="219"/>
        <c:overlap val="-27"/>
        <c:axId val="265840664"/>
        <c:axId val="263642192"/>
      </c:barChart>
      <c:catAx>
        <c:axId val="26584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42192"/>
        <c:crosses val="autoZero"/>
        <c:auto val="1"/>
        <c:lblAlgn val="ctr"/>
        <c:lblOffset val="100"/>
        <c:noMultiLvlLbl val="0"/>
      </c:catAx>
      <c:valAx>
        <c:axId val="26364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4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foxsoul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0.27803392772902102</c:v>
                </c:pt>
                <c:pt idx="1">
                  <c:v>0.154642827803573</c:v>
                </c:pt>
                <c:pt idx="2">
                  <c:v>0.40825321479196702</c:v>
                </c:pt>
              </c:numCache>
            </c:numRef>
          </c:val>
          <c:extLst>
            <c:ext xmlns:c16="http://schemas.microsoft.com/office/drawing/2014/chart" uri="{C3380CC4-5D6E-409C-BE32-E72D297353CC}">
              <c16:uniqueId val="{00000000-515B-457B-82DB-ACB695D60B8D}"/>
            </c:ext>
          </c:extLst>
        </c:ser>
        <c:dLbls>
          <c:showLegendKey val="0"/>
          <c:showVal val="0"/>
          <c:showCatName val="0"/>
          <c:showSerName val="0"/>
          <c:showPercent val="0"/>
          <c:showBubbleSize val="0"/>
        </c:dLbls>
        <c:gapWidth val="219"/>
        <c:overlap val="-27"/>
        <c:axId val="308042816"/>
        <c:axId val="308043144"/>
      </c:barChart>
      <c:catAx>
        <c:axId val="30804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043144"/>
        <c:crosses val="autoZero"/>
        <c:auto val="1"/>
        <c:lblAlgn val="ctr"/>
        <c:lblOffset val="100"/>
        <c:noMultiLvlLbl val="0"/>
      </c:catAx>
      <c:valAx>
        <c:axId val="30804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04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foxsoul</c:v>
                </c:pt>
              </c:strCache>
            </c:strRef>
          </c:cat>
          <c:val>
            <c:numRef>
              <c:f>Sheet1!$B$2</c:f>
              <c:numCache>
                <c:formatCode>General</c:formatCode>
                <c:ptCount val="1"/>
                <c:pt idx="0">
                  <c:v>479.941176470588</c:v>
                </c:pt>
              </c:numCache>
            </c:numRef>
          </c:val>
          <c:extLst>
            <c:ext xmlns:c16="http://schemas.microsoft.com/office/drawing/2014/chart" uri="{C3380CC4-5D6E-409C-BE32-E72D297353CC}">
              <c16:uniqueId val="{00000000-2B1E-45E0-A3F8-CC5850A62439}"/>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foxsoul</c:v>
                </c:pt>
              </c:strCache>
            </c:strRef>
          </c:cat>
          <c:val>
            <c:numRef>
              <c:f>Sheet1!$C$2</c:f>
              <c:numCache>
                <c:formatCode>General</c:formatCode>
                <c:ptCount val="1"/>
                <c:pt idx="0">
                  <c:v>246.01612903225799</c:v>
                </c:pt>
              </c:numCache>
            </c:numRef>
          </c:val>
          <c:extLst>
            <c:ext xmlns:c16="http://schemas.microsoft.com/office/drawing/2014/chart" uri="{C3380CC4-5D6E-409C-BE32-E72D297353CC}">
              <c16:uniqueId val="{00000001-2B1E-45E0-A3F8-CC5850A6243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foxsoul</c:v>
                </c:pt>
              </c:strCache>
            </c:strRef>
          </c:cat>
          <c:val>
            <c:numRef>
              <c:f>Sheet1!$D$2</c:f>
              <c:numCache>
                <c:formatCode>General</c:formatCode>
                <c:ptCount val="1"/>
                <c:pt idx="0">
                  <c:v>678.10526315789502</c:v>
                </c:pt>
              </c:numCache>
            </c:numRef>
          </c:val>
          <c:extLst>
            <c:ext xmlns:c16="http://schemas.microsoft.com/office/drawing/2014/chart" uri="{C3380CC4-5D6E-409C-BE32-E72D297353CC}">
              <c16:uniqueId val="{00000002-2B1E-45E0-A3F8-CC5850A62439}"/>
            </c:ext>
          </c:extLst>
        </c:ser>
        <c:dLbls>
          <c:showLegendKey val="0"/>
          <c:showVal val="0"/>
          <c:showCatName val="0"/>
          <c:showSerName val="0"/>
          <c:showPercent val="0"/>
          <c:showBubbleSize val="0"/>
        </c:dLbls>
        <c:gapWidth val="150"/>
        <c:overlap val="100"/>
        <c:axId val="268876688"/>
        <c:axId val="268877016"/>
      </c:barChart>
      <c:catAx>
        <c:axId val="26887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77016"/>
        <c:crosses val="autoZero"/>
        <c:auto val="1"/>
        <c:lblAlgn val="ctr"/>
        <c:lblOffset val="100"/>
        <c:noMultiLvlLbl val="0"/>
      </c:catAx>
      <c:valAx>
        <c:axId val="268877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7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foxsoul Taps Back</c:v>
                </c:pt>
              </c:strCache>
            </c:strRef>
          </c:tx>
          <c:spPr>
            <a:ln w="28575" cap="rnd">
              <a:solidFill>
                <a:schemeClr val="accent1"/>
              </a:solidFill>
              <a:round/>
            </a:ln>
            <a:effectLst/>
          </c:spPr>
          <c:marker>
            <c:symbol val="none"/>
          </c:marker>
          <c:cat>
            <c:numRef>
              <c:f>Sheet1!$A$2:$A$13</c:f>
              <c:numCache>
                <c:formatCode>m/d/yyyy</c:formatCode>
                <c:ptCount val="12"/>
                <c:pt idx="0">
                  <c:v>44228</c:v>
                </c:pt>
                <c:pt idx="1">
                  <c:v>44229</c:v>
                </c:pt>
                <c:pt idx="2">
                  <c:v>44229</c:v>
                </c:pt>
                <c:pt idx="3">
                  <c:v>44231</c:v>
                </c:pt>
                <c:pt idx="4">
                  <c:v>44231</c:v>
                </c:pt>
                <c:pt idx="5">
                  <c:v>44231</c:v>
                </c:pt>
                <c:pt idx="6">
                  <c:v>44231</c:v>
                </c:pt>
                <c:pt idx="7">
                  <c:v>44233</c:v>
                </c:pt>
                <c:pt idx="8">
                  <c:v>44233</c:v>
                </c:pt>
                <c:pt idx="9">
                  <c:v>44233</c:v>
                </c:pt>
                <c:pt idx="10">
                  <c:v>44233</c:v>
                </c:pt>
                <c:pt idx="11">
                  <c:v>44234</c:v>
                </c:pt>
              </c:numCache>
            </c:numRef>
          </c:cat>
          <c:val>
            <c:numRef>
              <c:f>Sheet1!$B$2:$B$13</c:f>
              <c:numCache>
                <c:formatCode>General</c:formatCode>
                <c:ptCount val="12"/>
                <c:pt idx="0">
                  <c:v>10</c:v>
                </c:pt>
                <c:pt idx="1">
                  <c:v>4</c:v>
                </c:pt>
                <c:pt idx="2">
                  <c:v>8</c:v>
                </c:pt>
                <c:pt idx="3">
                  <c:v>9</c:v>
                </c:pt>
                <c:pt idx="4">
                  <c:v>7</c:v>
                </c:pt>
                <c:pt idx="5">
                  <c:v>12</c:v>
                </c:pt>
                <c:pt idx="6">
                  <c:v>6</c:v>
                </c:pt>
                <c:pt idx="7">
                  <c:v>25</c:v>
                </c:pt>
                <c:pt idx="8">
                  <c:v>32</c:v>
                </c:pt>
                <c:pt idx="9">
                  <c:v>20</c:v>
                </c:pt>
                <c:pt idx="10">
                  <c:v>10</c:v>
                </c:pt>
                <c:pt idx="11">
                  <c:v>13</c:v>
                </c:pt>
              </c:numCache>
            </c:numRef>
          </c:val>
          <c:smooth val="0"/>
          <c:extLst>
            <c:ext xmlns:c16="http://schemas.microsoft.com/office/drawing/2014/chart" uri="{C3380CC4-5D6E-409C-BE32-E72D297353CC}">
              <c16:uniqueId val="{00000000-6D87-41C1-8E4D-993F2765A208}"/>
            </c:ext>
          </c:extLst>
        </c:ser>
        <c:ser>
          <c:idx val="1"/>
          <c:order val="1"/>
          <c:tx>
            <c:strRef>
              <c:f>Sheet1!$C$1</c:f>
              <c:strCache>
                <c:ptCount val="1"/>
                <c:pt idx="0">
                  <c:v>foxsoul Taps Forward</c:v>
                </c:pt>
              </c:strCache>
            </c:strRef>
          </c:tx>
          <c:spPr>
            <a:ln w="28575" cap="rnd">
              <a:solidFill>
                <a:schemeClr val="accent2"/>
              </a:solidFill>
              <a:round/>
            </a:ln>
            <a:effectLst/>
          </c:spPr>
          <c:marker>
            <c:symbol val="none"/>
          </c:marker>
          <c:cat>
            <c:numRef>
              <c:f>Sheet1!$A$2:$A$13</c:f>
              <c:numCache>
                <c:formatCode>m/d/yyyy</c:formatCode>
                <c:ptCount val="12"/>
                <c:pt idx="0">
                  <c:v>44228</c:v>
                </c:pt>
                <c:pt idx="1">
                  <c:v>44229</c:v>
                </c:pt>
                <c:pt idx="2">
                  <c:v>44229</c:v>
                </c:pt>
                <c:pt idx="3">
                  <c:v>44231</c:v>
                </c:pt>
                <c:pt idx="4">
                  <c:v>44231</c:v>
                </c:pt>
                <c:pt idx="5">
                  <c:v>44231</c:v>
                </c:pt>
                <c:pt idx="6">
                  <c:v>44231</c:v>
                </c:pt>
                <c:pt idx="7">
                  <c:v>44233</c:v>
                </c:pt>
                <c:pt idx="8">
                  <c:v>44233</c:v>
                </c:pt>
                <c:pt idx="9">
                  <c:v>44233</c:v>
                </c:pt>
                <c:pt idx="10">
                  <c:v>44233</c:v>
                </c:pt>
                <c:pt idx="11">
                  <c:v>44234</c:v>
                </c:pt>
              </c:numCache>
            </c:numRef>
          </c:cat>
          <c:val>
            <c:numRef>
              <c:f>Sheet1!$C$2:$C$13</c:f>
              <c:numCache>
                <c:formatCode>General</c:formatCode>
                <c:ptCount val="12"/>
                <c:pt idx="0">
                  <c:v>215</c:v>
                </c:pt>
                <c:pt idx="1">
                  <c:v>326</c:v>
                </c:pt>
                <c:pt idx="2">
                  <c:v>324</c:v>
                </c:pt>
                <c:pt idx="3">
                  <c:v>342</c:v>
                </c:pt>
                <c:pt idx="4">
                  <c:v>312</c:v>
                </c:pt>
                <c:pt idx="5">
                  <c:v>300</c:v>
                </c:pt>
                <c:pt idx="6">
                  <c:v>184</c:v>
                </c:pt>
                <c:pt idx="7">
                  <c:v>410</c:v>
                </c:pt>
                <c:pt idx="8">
                  <c:v>385</c:v>
                </c:pt>
                <c:pt idx="9">
                  <c:v>373</c:v>
                </c:pt>
                <c:pt idx="10">
                  <c:v>339</c:v>
                </c:pt>
                <c:pt idx="11">
                  <c:v>548</c:v>
                </c:pt>
              </c:numCache>
            </c:numRef>
          </c:val>
          <c:smooth val="0"/>
          <c:extLst>
            <c:ext xmlns:c16="http://schemas.microsoft.com/office/drawing/2014/chart" uri="{C3380CC4-5D6E-409C-BE32-E72D297353CC}">
              <c16:uniqueId val="{00000001-6D87-41C1-8E4D-993F2765A208}"/>
            </c:ext>
          </c:extLst>
        </c:ser>
        <c:dLbls>
          <c:showLegendKey val="0"/>
          <c:showVal val="0"/>
          <c:showCatName val="0"/>
          <c:showSerName val="0"/>
          <c:showPercent val="0"/>
          <c:showBubbleSize val="0"/>
        </c:dLbls>
        <c:smooth val="0"/>
        <c:axId val="314633664"/>
        <c:axId val="314633992"/>
      </c:lineChart>
      <c:dateAx>
        <c:axId val="31463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33992"/>
        <c:crosses val="autoZero"/>
        <c:auto val="1"/>
        <c:lblOffset val="100"/>
        <c:baseTimeUnit val="days"/>
      </c:dateAx>
      <c:valAx>
        <c:axId val="31463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3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foxsoul avg. reach</c:v>
                </c:pt>
              </c:strCache>
            </c:strRef>
          </c:tx>
          <c:spPr>
            <a:ln w="28575" cap="rnd">
              <a:solidFill>
                <a:schemeClr val="accent1"/>
              </a:solidFill>
              <a:round/>
            </a:ln>
            <a:effectLst/>
          </c:spPr>
          <c:marker>
            <c:symbol val="none"/>
          </c:marker>
          <c:cat>
            <c:numRef>
              <c:f>Sheet1!$A$2:$A$13</c:f>
              <c:numCache>
                <c:formatCode>m/d/yyyy</c:formatCode>
                <c:ptCount val="12"/>
                <c:pt idx="0">
                  <c:v>44228</c:v>
                </c:pt>
                <c:pt idx="1">
                  <c:v>44229</c:v>
                </c:pt>
                <c:pt idx="2">
                  <c:v>44229</c:v>
                </c:pt>
                <c:pt idx="3">
                  <c:v>44231</c:v>
                </c:pt>
                <c:pt idx="4">
                  <c:v>44231</c:v>
                </c:pt>
                <c:pt idx="5">
                  <c:v>44231</c:v>
                </c:pt>
                <c:pt idx="6">
                  <c:v>44231</c:v>
                </c:pt>
                <c:pt idx="7">
                  <c:v>44233</c:v>
                </c:pt>
                <c:pt idx="8">
                  <c:v>44233</c:v>
                </c:pt>
                <c:pt idx="9">
                  <c:v>44233</c:v>
                </c:pt>
                <c:pt idx="10">
                  <c:v>44233</c:v>
                </c:pt>
                <c:pt idx="11">
                  <c:v>44234</c:v>
                </c:pt>
              </c:numCache>
            </c:numRef>
          </c:cat>
          <c:val>
            <c:numRef>
              <c:f>Sheet1!$B$2:$B$13</c:f>
              <c:numCache>
                <c:formatCode>General</c:formatCode>
                <c:ptCount val="12"/>
                <c:pt idx="0">
                  <c:v>570</c:v>
                </c:pt>
                <c:pt idx="1">
                  <c:v>516</c:v>
                </c:pt>
                <c:pt idx="2">
                  <c:v>434</c:v>
                </c:pt>
                <c:pt idx="3">
                  <c:v>895</c:v>
                </c:pt>
                <c:pt idx="4">
                  <c:v>558</c:v>
                </c:pt>
                <c:pt idx="5">
                  <c:v>450</c:v>
                </c:pt>
                <c:pt idx="6">
                  <c:v>411</c:v>
                </c:pt>
                <c:pt idx="7">
                  <c:v>761</c:v>
                </c:pt>
                <c:pt idx="8">
                  <c:v>636</c:v>
                </c:pt>
                <c:pt idx="9">
                  <c:v>599</c:v>
                </c:pt>
                <c:pt idx="10">
                  <c:v>567</c:v>
                </c:pt>
                <c:pt idx="11">
                  <c:v>1072</c:v>
                </c:pt>
              </c:numCache>
            </c:numRef>
          </c:val>
          <c:smooth val="0"/>
          <c:extLst>
            <c:ext xmlns:c16="http://schemas.microsoft.com/office/drawing/2014/chart" uri="{C3380CC4-5D6E-409C-BE32-E72D297353CC}">
              <c16:uniqueId val="{00000000-4BF8-4336-81C1-B12FB784A41E}"/>
            </c:ext>
          </c:extLst>
        </c:ser>
        <c:ser>
          <c:idx val="1"/>
          <c:order val="1"/>
          <c:tx>
            <c:strRef>
              <c:f>Sheet1!$C$1</c:f>
              <c:strCache>
                <c:ptCount val="1"/>
                <c:pt idx="0">
                  <c:v>foxsoul exits</c:v>
                </c:pt>
              </c:strCache>
            </c:strRef>
          </c:tx>
          <c:spPr>
            <a:ln w="28575" cap="rnd">
              <a:solidFill>
                <a:schemeClr val="accent2"/>
              </a:solidFill>
              <a:round/>
            </a:ln>
            <a:effectLst/>
          </c:spPr>
          <c:marker>
            <c:symbol val="none"/>
          </c:marker>
          <c:cat>
            <c:numRef>
              <c:f>Sheet1!$A$2:$A$13</c:f>
              <c:numCache>
                <c:formatCode>m/d/yyyy</c:formatCode>
                <c:ptCount val="12"/>
                <c:pt idx="0">
                  <c:v>44228</c:v>
                </c:pt>
                <c:pt idx="1">
                  <c:v>44229</c:v>
                </c:pt>
                <c:pt idx="2">
                  <c:v>44229</c:v>
                </c:pt>
                <c:pt idx="3">
                  <c:v>44231</c:v>
                </c:pt>
                <c:pt idx="4">
                  <c:v>44231</c:v>
                </c:pt>
                <c:pt idx="5">
                  <c:v>44231</c:v>
                </c:pt>
                <c:pt idx="6">
                  <c:v>44231</c:v>
                </c:pt>
                <c:pt idx="7">
                  <c:v>44233</c:v>
                </c:pt>
                <c:pt idx="8">
                  <c:v>44233</c:v>
                </c:pt>
                <c:pt idx="9">
                  <c:v>44233</c:v>
                </c:pt>
                <c:pt idx="10">
                  <c:v>44233</c:v>
                </c:pt>
                <c:pt idx="11">
                  <c:v>44234</c:v>
                </c:pt>
              </c:numCache>
            </c:numRef>
          </c:cat>
          <c:val>
            <c:numRef>
              <c:f>Sheet1!$C$2:$C$13</c:f>
              <c:numCache>
                <c:formatCode>General</c:formatCode>
                <c:ptCount val="12"/>
                <c:pt idx="0">
                  <c:v>136</c:v>
                </c:pt>
                <c:pt idx="1">
                  <c:v>30</c:v>
                </c:pt>
                <c:pt idx="2">
                  <c:v>32</c:v>
                </c:pt>
                <c:pt idx="3">
                  <c:v>375</c:v>
                </c:pt>
                <c:pt idx="4">
                  <c:v>67</c:v>
                </c:pt>
                <c:pt idx="5">
                  <c:v>49</c:v>
                </c:pt>
                <c:pt idx="6">
                  <c:v>141</c:v>
                </c:pt>
                <c:pt idx="7">
                  <c:v>47</c:v>
                </c:pt>
                <c:pt idx="8">
                  <c:v>23</c:v>
                </c:pt>
                <c:pt idx="9">
                  <c:v>20</c:v>
                </c:pt>
                <c:pt idx="10">
                  <c:v>63</c:v>
                </c:pt>
                <c:pt idx="11">
                  <c:v>148</c:v>
                </c:pt>
              </c:numCache>
            </c:numRef>
          </c:val>
          <c:smooth val="0"/>
          <c:extLst>
            <c:ext xmlns:c16="http://schemas.microsoft.com/office/drawing/2014/chart" uri="{C3380CC4-5D6E-409C-BE32-E72D297353CC}">
              <c16:uniqueId val="{00000001-4BF8-4336-81C1-B12FB784A41E}"/>
            </c:ext>
          </c:extLst>
        </c:ser>
        <c:ser>
          <c:idx val="2"/>
          <c:order val="2"/>
          <c:tx>
            <c:strRef>
              <c:f>Sheet1!$D$1</c:f>
              <c:strCache>
                <c:ptCount val="1"/>
                <c:pt idx="0">
                  <c:v>foxsoul impressions</c:v>
                </c:pt>
              </c:strCache>
            </c:strRef>
          </c:tx>
          <c:spPr>
            <a:ln w="28575" cap="rnd">
              <a:solidFill>
                <a:schemeClr val="accent3"/>
              </a:solidFill>
              <a:round/>
            </a:ln>
            <a:effectLst/>
          </c:spPr>
          <c:marker>
            <c:symbol val="none"/>
          </c:marker>
          <c:cat>
            <c:numRef>
              <c:f>Sheet1!$A$2:$A$13</c:f>
              <c:numCache>
                <c:formatCode>m/d/yyyy</c:formatCode>
                <c:ptCount val="12"/>
                <c:pt idx="0">
                  <c:v>44228</c:v>
                </c:pt>
                <c:pt idx="1">
                  <c:v>44229</c:v>
                </c:pt>
                <c:pt idx="2">
                  <c:v>44229</c:v>
                </c:pt>
                <c:pt idx="3">
                  <c:v>44231</c:v>
                </c:pt>
                <c:pt idx="4">
                  <c:v>44231</c:v>
                </c:pt>
                <c:pt idx="5">
                  <c:v>44231</c:v>
                </c:pt>
                <c:pt idx="6">
                  <c:v>44231</c:v>
                </c:pt>
                <c:pt idx="7">
                  <c:v>44233</c:v>
                </c:pt>
                <c:pt idx="8">
                  <c:v>44233</c:v>
                </c:pt>
                <c:pt idx="9">
                  <c:v>44233</c:v>
                </c:pt>
                <c:pt idx="10">
                  <c:v>44233</c:v>
                </c:pt>
                <c:pt idx="11">
                  <c:v>44234</c:v>
                </c:pt>
              </c:numCache>
            </c:numRef>
          </c:cat>
          <c:val>
            <c:numRef>
              <c:f>Sheet1!$D$2:$D$13</c:f>
              <c:numCache>
                <c:formatCode>General</c:formatCode>
                <c:ptCount val="12"/>
                <c:pt idx="0">
                  <c:v>547</c:v>
                </c:pt>
                <c:pt idx="1">
                  <c:v>496</c:v>
                </c:pt>
                <c:pt idx="2">
                  <c:v>413</c:v>
                </c:pt>
                <c:pt idx="3">
                  <c:v>887</c:v>
                </c:pt>
                <c:pt idx="4">
                  <c:v>544</c:v>
                </c:pt>
                <c:pt idx="5">
                  <c:v>427</c:v>
                </c:pt>
                <c:pt idx="6">
                  <c:v>383</c:v>
                </c:pt>
                <c:pt idx="7">
                  <c:v>739</c:v>
                </c:pt>
                <c:pt idx="8">
                  <c:v>621</c:v>
                </c:pt>
                <c:pt idx="9">
                  <c:v>579</c:v>
                </c:pt>
                <c:pt idx="10">
                  <c:v>542</c:v>
                </c:pt>
                <c:pt idx="11">
                  <c:v>1060</c:v>
                </c:pt>
              </c:numCache>
            </c:numRef>
          </c:val>
          <c:smooth val="0"/>
          <c:extLst>
            <c:ext xmlns:c16="http://schemas.microsoft.com/office/drawing/2014/chart" uri="{C3380CC4-5D6E-409C-BE32-E72D297353CC}">
              <c16:uniqueId val="{00000002-4BF8-4336-81C1-B12FB784A41E}"/>
            </c:ext>
          </c:extLst>
        </c:ser>
        <c:ser>
          <c:idx val="3"/>
          <c:order val="3"/>
          <c:tx>
            <c:strRef>
              <c:f>Sheet1!$E$1</c:f>
              <c:strCache>
                <c:ptCount val="1"/>
                <c:pt idx="0">
                  <c:v>foxsoul replies</c:v>
                </c:pt>
              </c:strCache>
            </c:strRef>
          </c:tx>
          <c:spPr>
            <a:ln w="28575" cap="rnd">
              <a:solidFill>
                <a:schemeClr val="accent4"/>
              </a:solidFill>
              <a:round/>
            </a:ln>
            <a:effectLst/>
          </c:spPr>
          <c:marker>
            <c:symbol val="none"/>
          </c:marker>
          <c:cat>
            <c:numRef>
              <c:f>Sheet1!$A$2:$A$13</c:f>
              <c:numCache>
                <c:formatCode>m/d/yyyy</c:formatCode>
                <c:ptCount val="12"/>
                <c:pt idx="0">
                  <c:v>44228</c:v>
                </c:pt>
                <c:pt idx="1">
                  <c:v>44229</c:v>
                </c:pt>
                <c:pt idx="2">
                  <c:v>44229</c:v>
                </c:pt>
                <c:pt idx="3">
                  <c:v>44231</c:v>
                </c:pt>
                <c:pt idx="4">
                  <c:v>44231</c:v>
                </c:pt>
                <c:pt idx="5">
                  <c:v>44231</c:v>
                </c:pt>
                <c:pt idx="6">
                  <c:v>44231</c:v>
                </c:pt>
                <c:pt idx="7">
                  <c:v>44233</c:v>
                </c:pt>
                <c:pt idx="8">
                  <c:v>44233</c:v>
                </c:pt>
                <c:pt idx="9">
                  <c:v>44233</c:v>
                </c:pt>
                <c:pt idx="10">
                  <c:v>44233</c:v>
                </c:pt>
                <c:pt idx="11">
                  <c:v>44234</c:v>
                </c:pt>
              </c:numCache>
            </c:numRef>
          </c:cat>
          <c:val>
            <c:numRef>
              <c:f>Sheet1!$E$2:$E$13</c:f>
              <c:numCache>
                <c:formatCode>General</c:formatCode>
                <c:ptCount val="12"/>
                <c:pt idx="0">
                  <c:v>0</c:v>
                </c:pt>
                <c:pt idx="1">
                  <c:v>0</c:v>
                </c:pt>
                <c:pt idx="2">
                  <c:v>0</c:v>
                </c:pt>
                <c:pt idx="3">
                  <c:v>0</c:v>
                </c:pt>
                <c:pt idx="4">
                  <c:v>0</c:v>
                </c:pt>
                <c:pt idx="5">
                  <c:v>0</c:v>
                </c:pt>
                <c:pt idx="6">
                  <c:v>0</c:v>
                </c:pt>
                <c:pt idx="7">
                  <c:v>1</c:v>
                </c:pt>
                <c:pt idx="8">
                  <c:v>1</c:v>
                </c:pt>
                <c:pt idx="9">
                  <c:v>0</c:v>
                </c:pt>
                <c:pt idx="10">
                  <c:v>1</c:v>
                </c:pt>
                <c:pt idx="11">
                  <c:v>1</c:v>
                </c:pt>
              </c:numCache>
            </c:numRef>
          </c:val>
          <c:smooth val="0"/>
          <c:extLst>
            <c:ext xmlns:c16="http://schemas.microsoft.com/office/drawing/2014/chart" uri="{C3380CC4-5D6E-409C-BE32-E72D297353CC}">
              <c16:uniqueId val="{00000003-4BF8-4336-81C1-B12FB784A41E}"/>
            </c:ext>
          </c:extLst>
        </c:ser>
        <c:dLbls>
          <c:showLegendKey val="0"/>
          <c:showVal val="0"/>
          <c:showCatName val="0"/>
          <c:showSerName val="0"/>
          <c:showPercent val="0"/>
          <c:showBubbleSize val="0"/>
        </c:dLbls>
        <c:smooth val="0"/>
        <c:axId val="314636944"/>
        <c:axId val="314638256"/>
      </c:lineChart>
      <c:dateAx>
        <c:axId val="31463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38256"/>
        <c:crosses val="autoZero"/>
        <c:auto val="1"/>
        <c:lblOffset val="100"/>
        <c:baseTimeUnit val="days"/>
      </c:dateAx>
      <c:valAx>
        <c:axId val="31463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3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foxsoul</c:v>
                </c:pt>
              </c:strCache>
            </c:strRef>
          </c:cat>
          <c:val>
            <c:numRef>
              <c:f>Sheet1!$B$2</c:f>
              <c:numCache>
                <c:formatCode>General</c:formatCode>
                <c:ptCount val="1"/>
                <c:pt idx="0">
                  <c:v>25116</c:v>
                </c:pt>
              </c:numCache>
            </c:numRef>
          </c:val>
          <c:extLst>
            <c:ext xmlns:c16="http://schemas.microsoft.com/office/drawing/2014/chart" uri="{C3380CC4-5D6E-409C-BE32-E72D297353CC}">
              <c16:uniqueId val="{00000000-54DF-42E9-A9A8-66654C5BA5C6}"/>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foxsoul</c:v>
                </c:pt>
              </c:strCache>
            </c:strRef>
          </c:cat>
          <c:val>
            <c:numRef>
              <c:f>Sheet1!$C$2</c:f>
              <c:numCache>
                <c:formatCode>General</c:formatCode>
                <c:ptCount val="1"/>
                <c:pt idx="0">
                  <c:v>114077</c:v>
                </c:pt>
              </c:numCache>
            </c:numRef>
          </c:val>
          <c:extLst>
            <c:ext xmlns:c16="http://schemas.microsoft.com/office/drawing/2014/chart" uri="{C3380CC4-5D6E-409C-BE32-E72D297353CC}">
              <c16:uniqueId val="{00000001-54DF-42E9-A9A8-66654C5BA5C6}"/>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foxsoul</c:v>
                </c:pt>
              </c:strCache>
            </c:strRef>
          </c:cat>
          <c:val>
            <c:numRef>
              <c:f>Sheet1!$D$2</c:f>
              <c:numCache>
                <c:formatCode>General</c:formatCode>
                <c:ptCount val="1"/>
                <c:pt idx="0">
                  <c:v>796</c:v>
                </c:pt>
              </c:numCache>
            </c:numRef>
          </c:val>
          <c:extLst>
            <c:ext xmlns:c16="http://schemas.microsoft.com/office/drawing/2014/chart" uri="{C3380CC4-5D6E-409C-BE32-E72D297353CC}">
              <c16:uniqueId val="{00000002-54DF-42E9-A9A8-66654C5BA5C6}"/>
            </c:ext>
          </c:extLst>
        </c:ser>
        <c:dLbls>
          <c:showLegendKey val="0"/>
          <c:showVal val="0"/>
          <c:showCatName val="0"/>
          <c:showSerName val="0"/>
          <c:showPercent val="0"/>
          <c:showBubbleSize val="0"/>
        </c:dLbls>
        <c:gapWidth val="150"/>
        <c:overlap val="100"/>
        <c:axId val="314635632"/>
        <c:axId val="314636288"/>
      </c:barChart>
      <c:catAx>
        <c:axId val="31463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36288"/>
        <c:crosses val="autoZero"/>
        <c:auto val="1"/>
        <c:lblAlgn val="ctr"/>
        <c:lblOffset val="100"/>
        <c:noMultiLvlLbl val="0"/>
      </c:catAx>
      <c:valAx>
        <c:axId val="314636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3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 35-44</c:v>
                </c:pt>
              </c:strCache>
            </c:strRef>
          </c:tx>
          <c:spPr>
            <a:solidFill>
              <a:schemeClr val="accent1"/>
            </a:solidFill>
            <a:ln>
              <a:noFill/>
            </a:ln>
            <a:effectLst/>
          </c:spPr>
          <c:invertIfNegative val="0"/>
          <c:cat>
            <c:strRef>
              <c:f>Sheet1!$A$2</c:f>
              <c:strCache>
                <c:ptCount val="1"/>
                <c:pt idx="0">
                  <c:v>foxsoul</c:v>
                </c:pt>
              </c:strCache>
            </c:strRef>
          </c:cat>
          <c:val>
            <c:numRef>
              <c:f>Sheet1!$B$2</c:f>
              <c:numCache>
                <c:formatCode>General</c:formatCode>
                <c:ptCount val="1"/>
                <c:pt idx="0">
                  <c:v>41155</c:v>
                </c:pt>
              </c:numCache>
            </c:numRef>
          </c:val>
          <c:extLst>
            <c:ext xmlns:c16="http://schemas.microsoft.com/office/drawing/2014/chart" uri="{C3380CC4-5D6E-409C-BE32-E72D297353CC}">
              <c16:uniqueId val="{00000000-7613-48CB-9B03-E2518BB23D2B}"/>
            </c:ext>
          </c:extLst>
        </c:ser>
        <c:ser>
          <c:idx val="1"/>
          <c:order val="1"/>
          <c:tx>
            <c:strRef>
              <c:f>Sheet1!$C$1</c:f>
              <c:strCache>
                <c:ptCount val="1"/>
                <c:pt idx="0">
                  <c:v>Female 45-54</c:v>
                </c:pt>
              </c:strCache>
            </c:strRef>
          </c:tx>
          <c:spPr>
            <a:solidFill>
              <a:schemeClr val="accent2"/>
            </a:solidFill>
            <a:ln>
              <a:noFill/>
            </a:ln>
            <a:effectLst/>
          </c:spPr>
          <c:invertIfNegative val="0"/>
          <c:cat>
            <c:strRef>
              <c:f>Sheet1!$A$2</c:f>
              <c:strCache>
                <c:ptCount val="1"/>
                <c:pt idx="0">
                  <c:v>foxsoul</c:v>
                </c:pt>
              </c:strCache>
            </c:strRef>
          </c:cat>
          <c:val>
            <c:numRef>
              <c:f>Sheet1!$C$2</c:f>
              <c:numCache>
                <c:formatCode>General</c:formatCode>
                <c:ptCount val="1"/>
                <c:pt idx="0">
                  <c:v>30983</c:v>
                </c:pt>
              </c:numCache>
            </c:numRef>
          </c:val>
          <c:extLst>
            <c:ext xmlns:c16="http://schemas.microsoft.com/office/drawing/2014/chart" uri="{C3380CC4-5D6E-409C-BE32-E72D297353CC}">
              <c16:uniqueId val="{00000001-7613-48CB-9B03-E2518BB23D2B}"/>
            </c:ext>
          </c:extLst>
        </c:ser>
        <c:ser>
          <c:idx val="2"/>
          <c:order val="2"/>
          <c:tx>
            <c:strRef>
              <c:f>Sheet1!$D$1</c:f>
              <c:strCache>
                <c:ptCount val="1"/>
                <c:pt idx="0">
                  <c:v>Female 25-34</c:v>
                </c:pt>
              </c:strCache>
            </c:strRef>
          </c:tx>
          <c:spPr>
            <a:solidFill>
              <a:schemeClr val="accent3"/>
            </a:solidFill>
            <a:ln>
              <a:noFill/>
            </a:ln>
            <a:effectLst/>
          </c:spPr>
          <c:invertIfNegative val="0"/>
          <c:cat>
            <c:strRef>
              <c:f>Sheet1!$A$2</c:f>
              <c:strCache>
                <c:ptCount val="1"/>
                <c:pt idx="0">
                  <c:v>foxsoul</c:v>
                </c:pt>
              </c:strCache>
            </c:strRef>
          </c:cat>
          <c:val>
            <c:numRef>
              <c:f>Sheet1!$D$2</c:f>
              <c:numCache>
                <c:formatCode>General</c:formatCode>
                <c:ptCount val="1"/>
                <c:pt idx="0">
                  <c:v>25000</c:v>
                </c:pt>
              </c:numCache>
            </c:numRef>
          </c:val>
          <c:extLst>
            <c:ext xmlns:c16="http://schemas.microsoft.com/office/drawing/2014/chart" uri="{C3380CC4-5D6E-409C-BE32-E72D297353CC}">
              <c16:uniqueId val="{00000002-7613-48CB-9B03-E2518BB23D2B}"/>
            </c:ext>
          </c:extLst>
        </c:ser>
        <c:ser>
          <c:idx val="3"/>
          <c:order val="3"/>
          <c:tx>
            <c:strRef>
              <c:f>Sheet1!$E$1</c:f>
              <c:strCache>
                <c:ptCount val="1"/>
                <c:pt idx="0">
                  <c:v>Female 55-64</c:v>
                </c:pt>
              </c:strCache>
            </c:strRef>
          </c:tx>
          <c:spPr>
            <a:solidFill>
              <a:schemeClr val="accent4"/>
            </a:solidFill>
            <a:ln>
              <a:noFill/>
            </a:ln>
            <a:effectLst/>
          </c:spPr>
          <c:invertIfNegative val="0"/>
          <c:cat>
            <c:strRef>
              <c:f>Sheet1!$A$2</c:f>
              <c:strCache>
                <c:ptCount val="1"/>
                <c:pt idx="0">
                  <c:v>foxsoul</c:v>
                </c:pt>
              </c:strCache>
            </c:strRef>
          </c:cat>
          <c:val>
            <c:numRef>
              <c:f>Sheet1!$E$2</c:f>
              <c:numCache>
                <c:formatCode>General</c:formatCode>
                <c:ptCount val="1"/>
                <c:pt idx="0">
                  <c:v>9248</c:v>
                </c:pt>
              </c:numCache>
            </c:numRef>
          </c:val>
          <c:extLst>
            <c:ext xmlns:c16="http://schemas.microsoft.com/office/drawing/2014/chart" uri="{C3380CC4-5D6E-409C-BE32-E72D297353CC}">
              <c16:uniqueId val="{00000003-7613-48CB-9B03-E2518BB23D2B}"/>
            </c:ext>
          </c:extLst>
        </c:ser>
        <c:ser>
          <c:idx val="4"/>
          <c:order val="4"/>
          <c:tx>
            <c:strRef>
              <c:f>Sheet1!$F$1</c:f>
              <c:strCache>
                <c:ptCount val="1"/>
                <c:pt idx="0">
                  <c:v>Male 35-44</c:v>
                </c:pt>
              </c:strCache>
            </c:strRef>
          </c:tx>
          <c:spPr>
            <a:solidFill>
              <a:schemeClr val="accent5"/>
            </a:solidFill>
            <a:ln>
              <a:noFill/>
            </a:ln>
            <a:effectLst/>
          </c:spPr>
          <c:invertIfNegative val="0"/>
          <c:cat>
            <c:strRef>
              <c:f>Sheet1!$A$2</c:f>
              <c:strCache>
                <c:ptCount val="1"/>
                <c:pt idx="0">
                  <c:v>foxsoul</c:v>
                </c:pt>
              </c:strCache>
            </c:strRef>
          </c:cat>
          <c:val>
            <c:numRef>
              <c:f>Sheet1!$F$2</c:f>
              <c:numCache>
                <c:formatCode>General</c:formatCode>
                <c:ptCount val="1"/>
                <c:pt idx="0">
                  <c:v>8001</c:v>
                </c:pt>
              </c:numCache>
            </c:numRef>
          </c:val>
          <c:extLst>
            <c:ext xmlns:c16="http://schemas.microsoft.com/office/drawing/2014/chart" uri="{C3380CC4-5D6E-409C-BE32-E72D297353CC}">
              <c16:uniqueId val="{00000004-7613-48CB-9B03-E2518BB23D2B}"/>
            </c:ext>
          </c:extLst>
        </c:ser>
        <c:ser>
          <c:idx val="5"/>
          <c:order val="5"/>
          <c:tx>
            <c:strRef>
              <c:f>Sheet1!$G$1</c:f>
              <c:strCache>
                <c:ptCount val="1"/>
                <c:pt idx="0">
                  <c:v>Male 25-34</c:v>
                </c:pt>
              </c:strCache>
            </c:strRef>
          </c:tx>
          <c:spPr>
            <a:solidFill>
              <a:schemeClr val="accent6"/>
            </a:solidFill>
            <a:ln>
              <a:noFill/>
            </a:ln>
            <a:effectLst/>
          </c:spPr>
          <c:invertIfNegative val="0"/>
          <c:cat>
            <c:strRef>
              <c:f>Sheet1!$A$2</c:f>
              <c:strCache>
                <c:ptCount val="1"/>
                <c:pt idx="0">
                  <c:v>foxsoul</c:v>
                </c:pt>
              </c:strCache>
            </c:strRef>
          </c:cat>
          <c:val>
            <c:numRef>
              <c:f>Sheet1!$G$2</c:f>
              <c:numCache>
                <c:formatCode>General</c:formatCode>
                <c:ptCount val="1"/>
                <c:pt idx="0">
                  <c:v>6834</c:v>
                </c:pt>
              </c:numCache>
            </c:numRef>
          </c:val>
          <c:extLst>
            <c:ext xmlns:c16="http://schemas.microsoft.com/office/drawing/2014/chart" uri="{C3380CC4-5D6E-409C-BE32-E72D297353CC}">
              <c16:uniqueId val="{00000005-7613-48CB-9B03-E2518BB23D2B}"/>
            </c:ext>
          </c:extLst>
        </c:ser>
        <c:ser>
          <c:idx val="6"/>
          <c:order val="6"/>
          <c:tx>
            <c:strRef>
              <c:f>Sheet1!$H$1</c:f>
              <c:strCache>
                <c:ptCount val="1"/>
                <c:pt idx="0">
                  <c:v>Male 45-54</c:v>
                </c:pt>
              </c:strCache>
            </c:strRef>
          </c:tx>
          <c:spPr>
            <a:solidFill>
              <a:schemeClr val="accent1">
                <a:lumMod val="60000"/>
              </a:schemeClr>
            </a:solidFill>
            <a:ln>
              <a:noFill/>
            </a:ln>
            <a:effectLst/>
          </c:spPr>
          <c:invertIfNegative val="0"/>
          <c:cat>
            <c:strRef>
              <c:f>Sheet1!$A$2</c:f>
              <c:strCache>
                <c:ptCount val="1"/>
                <c:pt idx="0">
                  <c:v>foxsoul</c:v>
                </c:pt>
              </c:strCache>
            </c:strRef>
          </c:cat>
          <c:val>
            <c:numRef>
              <c:f>Sheet1!$H$2</c:f>
              <c:numCache>
                <c:formatCode>General</c:formatCode>
                <c:ptCount val="1"/>
                <c:pt idx="0">
                  <c:v>5521</c:v>
                </c:pt>
              </c:numCache>
            </c:numRef>
          </c:val>
          <c:extLst>
            <c:ext xmlns:c16="http://schemas.microsoft.com/office/drawing/2014/chart" uri="{C3380CC4-5D6E-409C-BE32-E72D297353CC}">
              <c16:uniqueId val="{00000006-7613-48CB-9B03-E2518BB23D2B}"/>
            </c:ext>
          </c:extLst>
        </c:ser>
        <c:ser>
          <c:idx val="7"/>
          <c:order val="7"/>
          <c:tx>
            <c:strRef>
              <c:f>Sheet1!$I$1</c:f>
              <c:strCache>
                <c:ptCount val="1"/>
                <c:pt idx="0">
                  <c:v>Female 18-24</c:v>
                </c:pt>
              </c:strCache>
            </c:strRef>
          </c:tx>
          <c:spPr>
            <a:solidFill>
              <a:schemeClr val="accent2">
                <a:lumMod val="60000"/>
              </a:schemeClr>
            </a:solidFill>
            <a:ln>
              <a:noFill/>
            </a:ln>
            <a:effectLst/>
          </c:spPr>
          <c:invertIfNegative val="0"/>
          <c:cat>
            <c:strRef>
              <c:f>Sheet1!$A$2</c:f>
              <c:strCache>
                <c:ptCount val="1"/>
                <c:pt idx="0">
                  <c:v>foxsoul</c:v>
                </c:pt>
              </c:strCache>
            </c:strRef>
          </c:cat>
          <c:val>
            <c:numRef>
              <c:f>Sheet1!$I$2</c:f>
              <c:numCache>
                <c:formatCode>General</c:formatCode>
                <c:ptCount val="1"/>
                <c:pt idx="0">
                  <c:v>3751</c:v>
                </c:pt>
              </c:numCache>
            </c:numRef>
          </c:val>
          <c:extLst>
            <c:ext xmlns:c16="http://schemas.microsoft.com/office/drawing/2014/chart" uri="{C3380CC4-5D6E-409C-BE32-E72D297353CC}">
              <c16:uniqueId val="{00000007-7613-48CB-9B03-E2518BB23D2B}"/>
            </c:ext>
          </c:extLst>
        </c:ser>
        <c:ser>
          <c:idx val="8"/>
          <c:order val="8"/>
          <c:tx>
            <c:strRef>
              <c:f>Sheet1!$J$1</c:f>
              <c:strCache>
                <c:ptCount val="1"/>
                <c:pt idx="0">
                  <c:v>Female 65+</c:v>
                </c:pt>
              </c:strCache>
            </c:strRef>
          </c:tx>
          <c:spPr>
            <a:solidFill>
              <a:schemeClr val="accent3">
                <a:lumMod val="60000"/>
              </a:schemeClr>
            </a:solidFill>
            <a:ln>
              <a:noFill/>
            </a:ln>
            <a:effectLst/>
          </c:spPr>
          <c:invertIfNegative val="0"/>
          <c:cat>
            <c:strRef>
              <c:f>Sheet1!$A$2</c:f>
              <c:strCache>
                <c:ptCount val="1"/>
                <c:pt idx="0">
                  <c:v>foxsoul</c:v>
                </c:pt>
              </c:strCache>
            </c:strRef>
          </c:cat>
          <c:val>
            <c:numRef>
              <c:f>Sheet1!$J$2</c:f>
              <c:numCache>
                <c:formatCode>General</c:formatCode>
                <c:ptCount val="1"/>
                <c:pt idx="0">
                  <c:v>3610</c:v>
                </c:pt>
              </c:numCache>
            </c:numRef>
          </c:val>
          <c:extLst>
            <c:ext xmlns:c16="http://schemas.microsoft.com/office/drawing/2014/chart" uri="{C3380CC4-5D6E-409C-BE32-E72D297353CC}">
              <c16:uniqueId val="{00000008-7613-48CB-9B03-E2518BB23D2B}"/>
            </c:ext>
          </c:extLst>
        </c:ser>
        <c:ser>
          <c:idx val="9"/>
          <c:order val="9"/>
          <c:tx>
            <c:strRef>
              <c:f>Sheet1!$K$1</c:f>
              <c:strCache>
                <c:ptCount val="1"/>
                <c:pt idx="0">
                  <c:v>Male 18-24</c:v>
                </c:pt>
              </c:strCache>
            </c:strRef>
          </c:tx>
          <c:spPr>
            <a:solidFill>
              <a:schemeClr val="accent4">
                <a:lumMod val="60000"/>
              </a:schemeClr>
            </a:solidFill>
            <a:ln>
              <a:noFill/>
            </a:ln>
            <a:effectLst/>
          </c:spPr>
          <c:invertIfNegative val="0"/>
          <c:cat>
            <c:strRef>
              <c:f>Sheet1!$A$2</c:f>
              <c:strCache>
                <c:ptCount val="1"/>
                <c:pt idx="0">
                  <c:v>foxsoul</c:v>
                </c:pt>
              </c:strCache>
            </c:strRef>
          </c:cat>
          <c:val>
            <c:numRef>
              <c:f>Sheet1!$K$2</c:f>
              <c:numCache>
                <c:formatCode>General</c:formatCode>
                <c:ptCount val="1"/>
                <c:pt idx="0">
                  <c:v>2087</c:v>
                </c:pt>
              </c:numCache>
            </c:numRef>
          </c:val>
          <c:extLst>
            <c:ext xmlns:c16="http://schemas.microsoft.com/office/drawing/2014/chart" uri="{C3380CC4-5D6E-409C-BE32-E72D297353CC}">
              <c16:uniqueId val="{00000009-7613-48CB-9B03-E2518BB23D2B}"/>
            </c:ext>
          </c:extLst>
        </c:ser>
        <c:ser>
          <c:idx val="10"/>
          <c:order val="10"/>
          <c:tx>
            <c:strRef>
              <c:f>Sheet1!$L$1</c:f>
              <c:strCache>
                <c:ptCount val="1"/>
                <c:pt idx="0">
                  <c:v>Male 55-64</c:v>
                </c:pt>
              </c:strCache>
            </c:strRef>
          </c:tx>
          <c:spPr>
            <a:solidFill>
              <a:schemeClr val="accent5">
                <a:lumMod val="60000"/>
              </a:schemeClr>
            </a:solidFill>
            <a:ln>
              <a:noFill/>
            </a:ln>
            <a:effectLst/>
          </c:spPr>
          <c:invertIfNegative val="0"/>
          <c:cat>
            <c:strRef>
              <c:f>Sheet1!$A$2</c:f>
              <c:strCache>
                <c:ptCount val="1"/>
                <c:pt idx="0">
                  <c:v>foxsoul</c:v>
                </c:pt>
              </c:strCache>
            </c:strRef>
          </c:cat>
          <c:val>
            <c:numRef>
              <c:f>Sheet1!$L$2</c:f>
              <c:numCache>
                <c:formatCode>General</c:formatCode>
                <c:ptCount val="1"/>
                <c:pt idx="0">
                  <c:v>1517</c:v>
                </c:pt>
              </c:numCache>
            </c:numRef>
          </c:val>
          <c:extLst>
            <c:ext xmlns:c16="http://schemas.microsoft.com/office/drawing/2014/chart" uri="{C3380CC4-5D6E-409C-BE32-E72D297353CC}">
              <c16:uniqueId val="{0000000A-7613-48CB-9B03-E2518BB23D2B}"/>
            </c:ext>
          </c:extLst>
        </c:ser>
        <c:ser>
          <c:idx val="11"/>
          <c:order val="11"/>
          <c:tx>
            <c:strRef>
              <c:f>Sheet1!$M$1</c:f>
              <c:strCache>
                <c:ptCount val="1"/>
                <c:pt idx="0">
                  <c:v>Male 65+</c:v>
                </c:pt>
              </c:strCache>
            </c:strRef>
          </c:tx>
          <c:spPr>
            <a:solidFill>
              <a:schemeClr val="accent6">
                <a:lumMod val="60000"/>
              </a:schemeClr>
            </a:solidFill>
            <a:ln>
              <a:noFill/>
            </a:ln>
            <a:effectLst/>
          </c:spPr>
          <c:invertIfNegative val="0"/>
          <c:cat>
            <c:strRef>
              <c:f>Sheet1!$A$2</c:f>
              <c:strCache>
                <c:ptCount val="1"/>
                <c:pt idx="0">
                  <c:v>foxsoul</c:v>
                </c:pt>
              </c:strCache>
            </c:strRef>
          </c:cat>
          <c:val>
            <c:numRef>
              <c:f>Sheet1!$M$2</c:f>
              <c:numCache>
                <c:formatCode>General</c:formatCode>
                <c:ptCount val="1"/>
                <c:pt idx="0">
                  <c:v>812</c:v>
                </c:pt>
              </c:numCache>
            </c:numRef>
          </c:val>
          <c:extLst>
            <c:ext xmlns:c16="http://schemas.microsoft.com/office/drawing/2014/chart" uri="{C3380CC4-5D6E-409C-BE32-E72D297353CC}">
              <c16:uniqueId val="{0000000B-7613-48CB-9B03-E2518BB23D2B}"/>
            </c:ext>
          </c:extLst>
        </c:ser>
        <c:ser>
          <c:idx val="12"/>
          <c:order val="12"/>
          <c:tx>
            <c:strRef>
              <c:f>Sheet1!$N$1</c:f>
              <c:strCache>
                <c:ptCount val="1"/>
                <c:pt idx="0">
                  <c:v>Male 13-17</c:v>
                </c:pt>
              </c:strCache>
            </c:strRef>
          </c:tx>
          <c:spPr>
            <a:solidFill>
              <a:schemeClr val="accent1">
                <a:lumMod val="80000"/>
                <a:lumOff val="20000"/>
              </a:schemeClr>
            </a:solidFill>
            <a:ln>
              <a:noFill/>
            </a:ln>
            <a:effectLst/>
          </c:spPr>
          <c:invertIfNegative val="0"/>
          <c:cat>
            <c:strRef>
              <c:f>Sheet1!$A$2</c:f>
              <c:strCache>
                <c:ptCount val="1"/>
                <c:pt idx="0">
                  <c:v>foxsoul</c:v>
                </c:pt>
              </c:strCache>
            </c:strRef>
          </c:cat>
          <c:val>
            <c:numRef>
              <c:f>Sheet1!$N$2</c:f>
              <c:numCache>
                <c:formatCode>General</c:formatCode>
                <c:ptCount val="1"/>
                <c:pt idx="0">
                  <c:v>344</c:v>
                </c:pt>
              </c:numCache>
            </c:numRef>
          </c:val>
          <c:extLst>
            <c:ext xmlns:c16="http://schemas.microsoft.com/office/drawing/2014/chart" uri="{C3380CC4-5D6E-409C-BE32-E72D297353CC}">
              <c16:uniqueId val="{0000000C-7613-48CB-9B03-E2518BB23D2B}"/>
            </c:ext>
          </c:extLst>
        </c:ser>
        <c:ser>
          <c:idx val="13"/>
          <c:order val="13"/>
          <c:tx>
            <c:strRef>
              <c:f>Sheet1!$O$1</c:f>
              <c:strCache>
                <c:ptCount val="1"/>
                <c:pt idx="0">
                  <c:v>Female 13-17</c:v>
                </c:pt>
              </c:strCache>
            </c:strRef>
          </c:tx>
          <c:spPr>
            <a:solidFill>
              <a:schemeClr val="accent2">
                <a:lumMod val="80000"/>
                <a:lumOff val="20000"/>
              </a:schemeClr>
            </a:solidFill>
            <a:ln>
              <a:noFill/>
            </a:ln>
            <a:effectLst/>
          </c:spPr>
          <c:invertIfNegative val="0"/>
          <c:cat>
            <c:strRef>
              <c:f>Sheet1!$A$2</c:f>
              <c:strCache>
                <c:ptCount val="1"/>
                <c:pt idx="0">
                  <c:v>foxsoul</c:v>
                </c:pt>
              </c:strCache>
            </c:strRef>
          </c:cat>
          <c:val>
            <c:numRef>
              <c:f>Sheet1!$O$2</c:f>
              <c:numCache>
                <c:formatCode>General</c:formatCode>
                <c:ptCount val="1"/>
                <c:pt idx="0">
                  <c:v>330</c:v>
                </c:pt>
              </c:numCache>
            </c:numRef>
          </c:val>
          <c:extLst>
            <c:ext xmlns:c16="http://schemas.microsoft.com/office/drawing/2014/chart" uri="{C3380CC4-5D6E-409C-BE32-E72D297353CC}">
              <c16:uniqueId val="{0000000D-7613-48CB-9B03-E2518BB23D2B}"/>
            </c:ext>
          </c:extLst>
        </c:ser>
        <c:ser>
          <c:idx val="14"/>
          <c:order val="14"/>
          <c:tx>
            <c:strRef>
              <c:f>Sheet1!$P$1</c:f>
              <c:strCache>
                <c:ptCount val="1"/>
                <c:pt idx="0">
                  <c:v>Unknown 35-44</c:v>
                </c:pt>
              </c:strCache>
            </c:strRef>
          </c:tx>
          <c:spPr>
            <a:solidFill>
              <a:schemeClr val="accent3">
                <a:lumMod val="80000"/>
                <a:lumOff val="20000"/>
              </a:schemeClr>
            </a:solidFill>
            <a:ln>
              <a:noFill/>
            </a:ln>
            <a:effectLst/>
          </c:spPr>
          <c:invertIfNegative val="0"/>
          <c:cat>
            <c:strRef>
              <c:f>Sheet1!$A$2</c:f>
              <c:strCache>
                <c:ptCount val="1"/>
                <c:pt idx="0">
                  <c:v>foxsoul</c:v>
                </c:pt>
              </c:strCache>
            </c:strRef>
          </c:cat>
          <c:val>
            <c:numRef>
              <c:f>Sheet1!$P$2</c:f>
              <c:numCache>
                <c:formatCode>General</c:formatCode>
                <c:ptCount val="1"/>
                <c:pt idx="0">
                  <c:v>283</c:v>
                </c:pt>
              </c:numCache>
            </c:numRef>
          </c:val>
          <c:extLst>
            <c:ext xmlns:c16="http://schemas.microsoft.com/office/drawing/2014/chart" uri="{C3380CC4-5D6E-409C-BE32-E72D297353CC}">
              <c16:uniqueId val="{0000000E-7613-48CB-9B03-E2518BB23D2B}"/>
            </c:ext>
          </c:extLst>
        </c:ser>
        <c:ser>
          <c:idx val="15"/>
          <c:order val="15"/>
          <c:tx>
            <c:strRef>
              <c:f>Sheet1!$Q$1</c:f>
              <c:strCache>
                <c:ptCount val="1"/>
                <c:pt idx="0">
                  <c:v>Unknown 45-54</c:v>
                </c:pt>
              </c:strCache>
            </c:strRef>
          </c:tx>
          <c:spPr>
            <a:solidFill>
              <a:schemeClr val="accent4">
                <a:lumMod val="80000"/>
                <a:lumOff val="20000"/>
              </a:schemeClr>
            </a:solidFill>
            <a:ln>
              <a:noFill/>
            </a:ln>
            <a:effectLst/>
          </c:spPr>
          <c:invertIfNegative val="0"/>
          <c:cat>
            <c:strRef>
              <c:f>Sheet1!$A$2</c:f>
              <c:strCache>
                <c:ptCount val="1"/>
                <c:pt idx="0">
                  <c:v>foxsoul</c:v>
                </c:pt>
              </c:strCache>
            </c:strRef>
          </c:cat>
          <c:val>
            <c:numRef>
              <c:f>Sheet1!$Q$2</c:f>
              <c:numCache>
                <c:formatCode>General</c:formatCode>
                <c:ptCount val="1"/>
                <c:pt idx="0">
                  <c:v>227</c:v>
                </c:pt>
              </c:numCache>
            </c:numRef>
          </c:val>
          <c:extLst>
            <c:ext xmlns:c16="http://schemas.microsoft.com/office/drawing/2014/chart" uri="{C3380CC4-5D6E-409C-BE32-E72D297353CC}">
              <c16:uniqueId val="{0000000F-7613-48CB-9B03-E2518BB23D2B}"/>
            </c:ext>
          </c:extLst>
        </c:ser>
        <c:ser>
          <c:idx val="16"/>
          <c:order val="16"/>
          <c:tx>
            <c:strRef>
              <c:f>Sheet1!$R$1</c:f>
              <c:strCache>
                <c:ptCount val="1"/>
                <c:pt idx="0">
                  <c:v>Unknown 25-34</c:v>
                </c:pt>
              </c:strCache>
            </c:strRef>
          </c:tx>
          <c:spPr>
            <a:solidFill>
              <a:schemeClr val="accent5">
                <a:lumMod val="80000"/>
                <a:lumOff val="20000"/>
              </a:schemeClr>
            </a:solidFill>
            <a:ln>
              <a:noFill/>
            </a:ln>
            <a:effectLst/>
          </c:spPr>
          <c:invertIfNegative val="0"/>
          <c:cat>
            <c:strRef>
              <c:f>Sheet1!$A$2</c:f>
              <c:strCache>
                <c:ptCount val="1"/>
                <c:pt idx="0">
                  <c:v>foxsoul</c:v>
                </c:pt>
              </c:strCache>
            </c:strRef>
          </c:cat>
          <c:val>
            <c:numRef>
              <c:f>Sheet1!$R$2</c:f>
              <c:numCache>
                <c:formatCode>General</c:formatCode>
                <c:ptCount val="1"/>
                <c:pt idx="0">
                  <c:v>165</c:v>
                </c:pt>
              </c:numCache>
            </c:numRef>
          </c:val>
          <c:extLst>
            <c:ext xmlns:c16="http://schemas.microsoft.com/office/drawing/2014/chart" uri="{C3380CC4-5D6E-409C-BE32-E72D297353CC}">
              <c16:uniqueId val="{00000010-7613-48CB-9B03-E2518BB23D2B}"/>
            </c:ext>
          </c:extLst>
        </c:ser>
        <c:ser>
          <c:idx val="17"/>
          <c:order val="17"/>
          <c:tx>
            <c:strRef>
              <c:f>Sheet1!$S$1</c:f>
              <c:strCache>
                <c:ptCount val="1"/>
                <c:pt idx="0">
                  <c:v>Unknown 55-64</c:v>
                </c:pt>
              </c:strCache>
            </c:strRef>
          </c:tx>
          <c:spPr>
            <a:solidFill>
              <a:schemeClr val="accent6">
                <a:lumMod val="80000"/>
                <a:lumOff val="20000"/>
              </a:schemeClr>
            </a:solidFill>
            <a:ln>
              <a:noFill/>
            </a:ln>
            <a:effectLst/>
          </c:spPr>
          <c:invertIfNegative val="0"/>
          <c:cat>
            <c:strRef>
              <c:f>Sheet1!$A$2</c:f>
              <c:strCache>
                <c:ptCount val="1"/>
                <c:pt idx="0">
                  <c:v>foxsoul</c:v>
                </c:pt>
              </c:strCache>
            </c:strRef>
          </c:cat>
          <c:val>
            <c:numRef>
              <c:f>Sheet1!$S$2</c:f>
              <c:numCache>
                <c:formatCode>General</c:formatCode>
                <c:ptCount val="1"/>
                <c:pt idx="0">
                  <c:v>61</c:v>
                </c:pt>
              </c:numCache>
            </c:numRef>
          </c:val>
          <c:extLst>
            <c:ext xmlns:c16="http://schemas.microsoft.com/office/drawing/2014/chart" uri="{C3380CC4-5D6E-409C-BE32-E72D297353CC}">
              <c16:uniqueId val="{00000011-7613-48CB-9B03-E2518BB23D2B}"/>
            </c:ext>
          </c:extLst>
        </c:ser>
        <c:ser>
          <c:idx val="18"/>
          <c:order val="18"/>
          <c:tx>
            <c:strRef>
              <c:f>Sheet1!$T$1</c:f>
              <c:strCache>
                <c:ptCount val="1"/>
                <c:pt idx="0">
                  <c:v>Unknown 65+</c:v>
                </c:pt>
              </c:strCache>
            </c:strRef>
          </c:tx>
          <c:spPr>
            <a:solidFill>
              <a:schemeClr val="accent1">
                <a:lumMod val="80000"/>
              </a:schemeClr>
            </a:solidFill>
            <a:ln>
              <a:noFill/>
            </a:ln>
            <a:effectLst/>
          </c:spPr>
          <c:invertIfNegative val="0"/>
          <c:cat>
            <c:strRef>
              <c:f>Sheet1!$A$2</c:f>
              <c:strCache>
                <c:ptCount val="1"/>
                <c:pt idx="0">
                  <c:v>foxsoul</c:v>
                </c:pt>
              </c:strCache>
            </c:strRef>
          </c:cat>
          <c:val>
            <c:numRef>
              <c:f>Sheet1!$T$2</c:f>
              <c:numCache>
                <c:formatCode>General</c:formatCode>
                <c:ptCount val="1"/>
                <c:pt idx="0">
                  <c:v>37</c:v>
                </c:pt>
              </c:numCache>
            </c:numRef>
          </c:val>
          <c:extLst>
            <c:ext xmlns:c16="http://schemas.microsoft.com/office/drawing/2014/chart" uri="{C3380CC4-5D6E-409C-BE32-E72D297353CC}">
              <c16:uniqueId val="{00000012-7613-48CB-9B03-E2518BB23D2B}"/>
            </c:ext>
          </c:extLst>
        </c:ser>
        <c:ser>
          <c:idx val="19"/>
          <c:order val="19"/>
          <c:tx>
            <c:strRef>
              <c:f>Sheet1!$U$1</c:f>
              <c:strCache>
                <c:ptCount val="1"/>
                <c:pt idx="0">
                  <c:v>Unknown 18-24</c:v>
                </c:pt>
              </c:strCache>
            </c:strRef>
          </c:tx>
          <c:spPr>
            <a:solidFill>
              <a:schemeClr val="accent2">
                <a:lumMod val="80000"/>
              </a:schemeClr>
            </a:solidFill>
            <a:ln>
              <a:noFill/>
            </a:ln>
            <a:effectLst/>
          </c:spPr>
          <c:invertIfNegative val="0"/>
          <c:cat>
            <c:strRef>
              <c:f>Sheet1!$A$2</c:f>
              <c:strCache>
                <c:ptCount val="1"/>
                <c:pt idx="0">
                  <c:v>foxsoul</c:v>
                </c:pt>
              </c:strCache>
            </c:strRef>
          </c:cat>
          <c:val>
            <c:numRef>
              <c:f>Sheet1!$U$2</c:f>
              <c:numCache>
                <c:formatCode>General</c:formatCode>
                <c:ptCount val="1"/>
                <c:pt idx="0">
                  <c:v>19</c:v>
                </c:pt>
              </c:numCache>
            </c:numRef>
          </c:val>
          <c:extLst>
            <c:ext xmlns:c16="http://schemas.microsoft.com/office/drawing/2014/chart" uri="{C3380CC4-5D6E-409C-BE32-E72D297353CC}">
              <c16:uniqueId val="{00000013-7613-48CB-9B03-E2518BB23D2B}"/>
            </c:ext>
          </c:extLst>
        </c:ser>
        <c:ser>
          <c:idx val="20"/>
          <c:order val="20"/>
          <c:tx>
            <c:strRef>
              <c:f>Sheet1!$V$1</c:f>
              <c:strCache>
                <c:ptCount val="1"/>
                <c:pt idx="0">
                  <c:v>Unknown 13-17</c:v>
                </c:pt>
              </c:strCache>
            </c:strRef>
          </c:tx>
          <c:spPr>
            <a:solidFill>
              <a:schemeClr val="accent3">
                <a:lumMod val="80000"/>
              </a:schemeClr>
            </a:solidFill>
            <a:ln>
              <a:noFill/>
            </a:ln>
            <a:effectLst/>
          </c:spPr>
          <c:invertIfNegative val="0"/>
          <c:cat>
            <c:strRef>
              <c:f>Sheet1!$A$2</c:f>
              <c:strCache>
                <c:ptCount val="1"/>
                <c:pt idx="0">
                  <c:v>foxsoul</c:v>
                </c:pt>
              </c:strCache>
            </c:strRef>
          </c:cat>
          <c:val>
            <c:numRef>
              <c:f>Sheet1!$V$2</c:f>
              <c:numCache>
                <c:formatCode>General</c:formatCode>
                <c:ptCount val="1"/>
                <c:pt idx="0">
                  <c:v>4</c:v>
                </c:pt>
              </c:numCache>
            </c:numRef>
          </c:val>
          <c:extLst>
            <c:ext xmlns:c16="http://schemas.microsoft.com/office/drawing/2014/chart" uri="{C3380CC4-5D6E-409C-BE32-E72D297353CC}">
              <c16:uniqueId val="{00000014-7613-48CB-9B03-E2518BB23D2B}"/>
            </c:ext>
          </c:extLst>
        </c:ser>
        <c:dLbls>
          <c:showLegendKey val="0"/>
          <c:showVal val="0"/>
          <c:showCatName val="0"/>
          <c:showSerName val="0"/>
          <c:showPercent val="0"/>
          <c:showBubbleSize val="0"/>
        </c:dLbls>
        <c:gapWidth val="150"/>
        <c:overlap val="100"/>
        <c:axId val="316180688"/>
        <c:axId val="316185280"/>
      </c:barChart>
      <c:catAx>
        <c:axId val="31618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85280"/>
        <c:crosses val="autoZero"/>
        <c:auto val="1"/>
        <c:lblAlgn val="ctr"/>
        <c:lblOffset val="100"/>
        <c:noMultiLvlLbl val="0"/>
      </c:catAx>
      <c:valAx>
        <c:axId val="316185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8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foxsoul</c:v>
                </c:pt>
              </c:strCache>
            </c:strRef>
          </c:cat>
          <c:val>
            <c:numRef>
              <c:f>Sheet1!$B$2</c:f>
              <c:numCache>
                <c:formatCode>General</c:formatCode>
                <c:ptCount val="1"/>
                <c:pt idx="0">
                  <c:v>678</c:v>
                </c:pt>
              </c:numCache>
            </c:numRef>
          </c:val>
          <c:extLst>
            <c:ext xmlns:c16="http://schemas.microsoft.com/office/drawing/2014/chart" uri="{C3380CC4-5D6E-409C-BE32-E72D297353CC}">
              <c16:uniqueId val="{00000000-176E-44C9-90FC-E492ED7F8905}"/>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foxsoul</c:v>
                </c:pt>
              </c:strCache>
            </c:strRef>
          </c:cat>
          <c:val>
            <c:numRef>
              <c:f>Sheet1!$C$2</c:f>
              <c:numCache>
                <c:formatCode>General</c:formatCode>
                <c:ptCount val="1"/>
                <c:pt idx="0">
                  <c:v>5857</c:v>
                </c:pt>
              </c:numCache>
            </c:numRef>
          </c:val>
          <c:extLst>
            <c:ext xmlns:c16="http://schemas.microsoft.com/office/drawing/2014/chart" uri="{C3380CC4-5D6E-409C-BE32-E72D297353CC}">
              <c16:uniqueId val="{00000001-176E-44C9-90FC-E492ED7F8905}"/>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foxsoul</c:v>
                </c:pt>
              </c:strCache>
            </c:strRef>
          </c:cat>
          <c:val>
            <c:numRef>
              <c:f>Sheet1!$D$2</c:f>
              <c:numCache>
                <c:formatCode>General</c:formatCode>
                <c:ptCount val="1"/>
                <c:pt idx="0">
                  <c:v>31999</c:v>
                </c:pt>
              </c:numCache>
            </c:numRef>
          </c:val>
          <c:extLst>
            <c:ext xmlns:c16="http://schemas.microsoft.com/office/drawing/2014/chart" uri="{C3380CC4-5D6E-409C-BE32-E72D297353CC}">
              <c16:uniqueId val="{00000002-176E-44C9-90FC-E492ED7F8905}"/>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foxsoul</c:v>
                </c:pt>
              </c:strCache>
            </c:strRef>
          </c:cat>
          <c:val>
            <c:numRef>
              <c:f>Sheet1!$E$2</c:f>
              <c:numCache>
                <c:formatCode>General</c:formatCode>
                <c:ptCount val="1"/>
                <c:pt idx="0">
                  <c:v>49439</c:v>
                </c:pt>
              </c:numCache>
            </c:numRef>
          </c:val>
          <c:extLst>
            <c:ext xmlns:c16="http://schemas.microsoft.com/office/drawing/2014/chart" uri="{C3380CC4-5D6E-409C-BE32-E72D297353CC}">
              <c16:uniqueId val="{00000003-176E-44C9-90FC-E492ED7F8905}"/>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foxsoul</c:v>
                </c:pt>
              </c:strCache>
            </c:strRef>
          </c:cat>
          <c:val>
            <c:numRef>
              <c:f>Sheet1!$F$2</c:f>
              <c:numCache>
                <c:formatCode>General</c:formatCode>
                <c:ptCount val="1"/>
                <c:pt idx="0">
                  <c:v>36731</c:v>
                </c:pt>
              </c:numCache>
            </c:numRef>
          </c:val>
          <c:extLst>
            <c:ext xmlns:c16="http://schemas.microsoft.com/office/drawing/2014/chart" uri="{C3380CC4-5D6E-409C-BE32-E72D297353CC}">
              <c16:uniqueId val="{00000004-176E-44C9-90FC-E492ED7F8905}"/>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foxsoul</c:v>
                </c:pt>
              </c:strCache>
            </c:strRef>
          </c:cat>
          <c:val>
            <c:numRef>
              <c:f>Sheet1!$G$2</c:f>
              <c:numCache>
                <c:formatCode>General</c:formatCode>
                <c:ptCount val="1"/>
                <c:pt idx="0">
                  <c:v>10826</c:v>
                </c:pt>
              </c:numCache>
            </c:numRef>
          </c:val>
          <c:extLst>
            <c:ext xmlns:c16="http://schemas.microsoft.com/office/drawing/2014/chart" uri="{C3380CC4-5D6E-409C-BE32-E72D297353CC}">
              <c16:uniqueId val="{00000005-176E-44C9-90FC-E492ED7F8905}"/>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foxsoul</c:v>
                </c:pt>
              </c:strCache>
            </c:strRef>
          </c:cat>
          <c:val>
            <c:numRef>
              <c:f>Sheet1!$H$2</c:f>
              <c:numCache>
                <c:formatCode>General</c:formatCode>
                <c:ptCount val="1"/>
                <c:pt idx="0">
                  <c:v>4459</c:v>
                </c:pt>
              </c:numCache>
            </c:numRef>
          </c:val>
          <c:extLst>
            <c:ext xmlns:c16="http://schemas.microsoft.com/office/drawing/2014/chart" uri="{C3380CC4-5D6E-409C-BE32-E72D297353CC}">
              <c16:uniqueId val="{00000006-176E-44C9-90FC-E492ED7F8905}"/>
            </c:ext>
          </c:extLst>
        </c:ser>
        <c:dLbls>
          <c:showLegendKey val="0"/>
          <c:showVal val="0"/>
          <c:showCatName val="0"/>
          <c:showSerName val="0"/>
          <c:showPercent val="0"/>
          <c:showBubbleSize val="0"/>
        </c:dLbls>
        <c:gapWidth val="150"/>
        <c:overlap val="100"/>
        <c:axId val="316182000"/>
        <c:axId val="316182656"/>
      </c:barChart>
      <c:catAx>
        <c:axId val="31618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82656"/>
        <c:crosses val="autoZero"/>
        <c:auto val="1"/>
        <c:lblAlgn val="ctr"/>
        <c:lblOffset val="100"/>
        <c:noMultiLvlLbl val="0"/>
      </c:catAx>
      <c:valAx>
        <c:axId val="316182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8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74DC3-0F50-4BDB-80B9-E9AA8E58FBCE}"/>
              </a:ext>
            </a:extLst>
          </p:cNvPr>
          <p:cNvSpPr>
            <a:spLocks noGrp="1"/>
          </p:cNvSpPr>
          <p:nvPr>
            <p:ph type="ctrTitle"/>
          </p:nvPr>
        </p:nvSpPr>
        <p:spPr/>
        <p:txBody>
          <a:bodyPr/>
          <a:lstStyle/>
          <a:p>
            <a:r>
              <a:rPr lang="en-US"/>
              <a:t>FS IG Deep Insights</a:t>
            </a:r>
          </a:p>
        </p:txBody>
      </p:sp>
      <p:sp>
        <p:nvSpPr>
          <p:cNvPr id="3" name="Subtitle 2">
            <a:extLst>
              <a:ext uri="{FF2B5EF4-FFF2-40B4-BE49-F238E27FC236}">
                <a16:creationId xmlns:a16="http://schemas.microsoft.com/office/drawing/2014/main" id="{E825C766-E0CB-448D-A73D-2BAEAA72A7AC}"/>
              </a:ext>
            </a:extLst>
          </p:cNvPr>
          <p:cNvSpPr>
            <a:spLocks noGrp="1"/>
          </p:cNvSpPr>
          <p:nvPr>
            <p:ph type="subTitle" idx="1"/>
          </p:nvPr>
        </p:nvSpPr>
        <p:spPr/>
        <p:txBody>
          <a:bodyPr/>
          <a:lstStyle/>
          <a:p>
            <a:r>
              <a:rPr lang="en-US"/>
              <a:t>Gincgo</a:t>
            </a:r>
          </a:p>
        </p:txBody>
      </p:sp>
    </p:spTree>
    <p:extLst>
      <p:ext uri="{BB962C8B-B14F-4D97-AF65-F5344CB8AC3E}">
        <p14:creationId xmlns:p14="http://schemas.microsoft.com/office/powerpoint/2010/main" val="2328555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4883-9EB2-4B0E-BFAB-EE4A4E10FDF0}"/>
              </a:ext>
            </a:extLst>
          </p:cNvPr>
          <p:cNvSpPr>
            <a:spLocks noGrp="1"/>
          </p:cNvSpPr>
          <p:nvPr>
            <p:ph type="title"/>
          </p:nvPr>
        </p:nvSpPr>
        <p:spPr/>
        <p:txBody>
          <a:bodyPr/>
          <a:lstStyle/>
          <a:p>
            <a:r>
              <a:rPr lang="en-US"/>
              <a:t>Instagram Instagram Key Metrics Table | foxsoul</a:t>
            </a:r>
          </a:p>
        </p:txBody>
      </p:sp>
      <p:graphicFrame>
        <p:nvGraphicFramePr>
          <p:cNvPr id="5" name="Table Placeholder 4">
            <a:extLst>
              <a:ext uri="{FF2B5EF4-FFF2-40B4-BE49-F238E27FC236}">
                <a16:creationId xmlns:a16="http://schemas.microsoft.com/office/drawing/2014/main" id="{C8B9EFE7-078D-4A9E-A766-01B820B9F969}"/>
              </a:ext>
            </a:extLst>
          </p:cNvPr>
          <p:cNvGraphicFramePr>
            <a:graphicFrameLocks noGrp="1"/>
          </p:cNvGraphicFramePr>
          <p:nvPr>
            <p:ph type="tbl" sz="quarter" idx="13"/>
            <p:extLst>
              <p:ext uri="{D42A27DB-BD31-4B8C-83A1-F6EECF244321}">
                <p14:modId xmlns:p14="http://schemas.microsoft.com/office/powerpoint/2010/main" val="68396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30631555"/>
                    </a:ext>
                  </a:extLst>
                </a:gridCol>
                <a:gridCol w="1069848">
                  <a:extLst>
                    <a:ext uri="{9D8B030D-6E8A-4147-A177-3AD203B41FA5}">
                      <a16:colId xmlns:a16="http://schemas.microsoft.com/office/drawing/2014/main" val="849823088"/>
                    </a:ext>
                  </a:extLst>
                </a:gridCol>
                <a:gridCol w="1069848">
                  <a:extLst>
                    <a:ext uri="{9D8B030D-6E8A-4147-A177-3AD203B41FA5}">
                      <a16:colId xmlns:a16="http://schemas.microsoft.com/office/drawing/2014/main" val="577500082"/>
                    </a:ext>
                  </a:extLst>
                </a:gridCol>
                <a:gridCol w="1069848">
                  <a:extLst>
                    <a:ext uri="{9D8B030D-6E8A-4147-A177-3AD203B41FA5}">
                      <a16:colId xmlns:a16="http://schemas.microsoft.com/office/drawing/2014/main" val="3902443750"/>
                    </a:ext>
                  </a:extLst>
                </a:gridCol>
                <a:gridCol w="1069848">
                  <a:extLst>
                    <a:ext uri="{9D8B030D-6E8A-4147-A177-3AD203B41FA5}">
                      <a16:colId xmlns:a16="http://schemas.microsoft.com/office/drawing/2014/main" val="1895784405"/>
                    </a:ext>
                  </a:extLst>
                </a:gridCol>
                <a:gridCol w="1069848">
                  <a:extLst>
                    <a:ext uri="{9D8B030D-6E8A-4147-A177-3AD203B41FA5}">
                      <a16:colId xmlns:a16="http://schemas.microsoft.com/office/drawing/2014/main" val="1116162985"/>
                    </a:ext>
                  </a:extLst>
                </a:gridCol>
                <a:gridCol w="1069848">
                  <a:extLst>
                    <a:ext uri="{9D8B030D-6E8A-4147-A177-3AD203B41FA5}">
                      <a16:colId xmlns:a16="http://schemas.microsoft.com/office/drawing/2014/main" val="316273885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extLst>
                  <a:ext uri="{0D108BD9-81ED-4DB2-BD59-A6C34878D82A}">
                    <a16:rowId xmlns:a16="http://schemas.microsoft.com/office/drawing/2014/main" val="3235164851"/>
                  </a:ext>
                </a:extLst>
              </a:tr>
              <a:tr h="370840">
                <a:tc>
                  <a:txBody>
                    <a:bodyPr/>
                    <a:lstStyle/>
                    <a:p>
                      <a:r>
                        <a:rPr lang="en-US" sz="1000"/>
                        <a:t>foxsoul</a:t>
                      </a:r>
                    </a:p>
                  </a:txBody>
                  <a:tcPr/>
                </a:tc>
                <a:tc>
                  <a:txBody>
                    <a:bodyPr/>
                    <a:lstStyle/>
                    <a:p>
                      <a:r>
                        <a:rPr lang="en-US" sz="1000"/>
                        <a:t>136</a:t>
                      </a:r>
                    </a:p>
                  </a:txBody>
                  <a:tcPr/>
                </a:tc>
                <a:tc>
                  <a:txBody>
                    <a:bodyPr/>
                    <a:lstStyle/>
                    <a:p>
                      <a:r>
                        <a:rPr lang="en-US" sz="1000"/>
                        <a:t>12</a:t>
                      </a:r>
                    </a:p>
                  </a:txBody>
                  <a:tcPr/>
                </a:tc>
                <a:tc>
                  <a:txBody>
                    <a:bodyPr/>
                    <a:lstStyle/>
                    <a:p>
                      <a:r>
                        <a:rPr lang="en-US" sz="1000"/>
                        <a:t>62064</a:t>
                      </a:r>
                    </a:p>
                  </a:txBody>
                  <a:tcPr/>
                </a:tc>
                <a:tc>
                  <a:txBody>
                    <a:bodyPr/>
                    <a:lstStyle/>
                    <a:p>
                      <a:r>
                        <a:rPr lang="en-US" sz="1000"/>
                        <a:t>17220.345588235</a:t>
                      </a:r>
                    </a:p>
                  </a:txBody>
                  <a:tcPr/>
                </a:tc>
                <a:tc>
                  <a:txBody>
                    <a:bodyPr/>
                    <a:lstStyle/>
                    <a:p>
                      <a:r>
                        <a:rPr lang="en-US" sz="1000"/>
                        <a:t>622.41666666667</a:t>
                      </a:r>
                    </a:p>
                  </a:txBody>
                  <a:tcPr/>
                </a:tc>
                <a:tc>
                  <a:txBody>
                    <a:bodyPr/>
                    <a:lstStyle/>
                    <a:p>
                      <a:r>
                        <a:rPr lang="en-US" sz="1000"/>
                        <a:t>5635</a:t>
                      </a:r>
                    </a:p>
                  </a:txBody>
                  <a:tcPr/>
                </a:tc>
                <a:extLst>
                  <a:ext uri="{0D108BD9-81ED-4DB2-BD59-A6C34878D82A}">
                    <a16:rowId xmlns:a16="http://schemas.microsoft.com/office/drawing/2014/main" val="2218416622"/>
                  </a:ext>
                </a:extLst>
              </a:tr>
            </a:tbl>
          </a:graphicData>
        </a:graphic>
      </p:graphicFrame>
      <p:sp>
        <p:nvSpPr>
          <p:cNvPr id="4" name="Text Placeholder 3">
            <a:extLst>
              <a:ext uri="{FF2B5EF4-FFF2-40B4-BE49-F238E27FC236}">
                <a16:creationId xmlns:a16="http://schemas.microsoft.com/office/drawing/2014/main" id="{3299BC34-BF3A-429F-A466-318B0ECE7501}"/>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2789880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22900-1C47-42A1-B45D-4714694B69CA}"/>
              </a:ext>
            </a:extLst>
          </p:cNvPr>
          <p:cNvSpPr>
            <a:spLocks noGrp="1"/>
          </p:cNvSpPr>
          <p:nvPr>
            <p:ph type="title"/>
          </p:nvPr>
        </p:nvSpPr>
        <p:spPr/>
        <p:txBody>
          <a:bodyPr/>
          <a:lstStyle/>
          <a:p>
            <a:r>
              <a:rPr lang="en-US"/>
              <a:t>Instagram Followers Total | foxsoul</a:t>
            </a:r>
          </a:p>
        </p:txBody>
      </p:sp>
      <p:graphicFrame>
        <p:nvGraphicFramePr>
          <p:cNvPr id="6" name="Chart Placeholder 5">
            <a:extLst>
              <a:ext uri="{FF2B5EF4-FFF2-40B4-BE49-F238E27FC236}">
                <a16:creationId xmlns:a16="http://schemas.microsoft.com/office/drawing/2014/main" id="{BEAFA86E-A7F9-4142-B4EC-CBA098DBAB55}"/>
              </a:ext>
            </a:extLst>
          </p:cNvPr>
          <p:cNvGraphicFramePr>
            <a:graphicFrameLocks noGrp="1"/>
          </p:cNvGraphicFramePr>
          <p:nvPr>
            <p:ph type="chart" sz="quarter" idx="13"/>
            <p:extLst>
              <p:ext uri="{D42A27DB-BD31-4B8C-83A1-F6EECF244321}">
                <p14:modId xmlns:p14="http://schemas.microsoft.com/office/powerpoint/2010/main" val="988351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5AE0CF-08DA-47BA-A1A0-9EE47F23B276}"/>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4EF57497-59BF-4C5B-9900-CBF7BDDFF6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8645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5F1F-EE75-45B7-A284-86623A3C7C4B}"/>
              </a:ext>
            </a:extLst>
          </p:cNvPr>
          <p:cNvSpPr>
            <a:spLocks noGrp="1"/>
          </p:cNvSpPr>
          <p:nvPr>
            <p:ph type="title"/>
          </p:nvPr>
        </p:nvSpPr>
        <p:spPr/>
        <p:txBody>
          <a:bodyPr/>
          <a:lstStyle/>
          <a:p>
            <a:r>
              <a:rPr lang="en-US"/>
              <a:t>Instagram Daily Gained Followers | foxsoul</a:t>
            </a:r>
          </a:p>
        </p:txBody>
      </p:sp>
      <p:graphicFrame>
        <p:nvGraphicFramePr>
          <p:cNvPr id="6" name="Chart Placeholder 5">
            <a:extLst>
              <a:ext uri="{FF2B5EF4-FFF2-40B4-BE49-F238E27FC236}">
                <a16:creationId xmlns:a16="http://schemas.microsoft.com/office/drawing/2014/main" id="{CB1549E7-3084-40C8-B3F1-C0C2CAA19BB9}"/>
              </a:ext>
            </a:extLst>
          </p:cNvPr>
          <p:cNvGraphicFramePr>
            <a:graphicFrameLocks noGrp="1"/>
          </p:cNvGraphicFramePr>
          <p:nvPr>
            <p:ph type="chart" sz="quarter" idx="13"/>
            <p:extLst>
              <p:ext uri="{D42A27DB-BD31-4B8C-83A1-F6EECF244321}">
                <p14:modId xmlns:p14="http://schemas.microsoft.com/office/powerpoint/2010/main" val="1382955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A53DF0-7D87-45B7-8F59-D59284429A4D}"/>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D4CA49DB-B858-4CD6-A90A-2507E9BE9C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9115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67B05-564B-441F-B115-0BC09C21E691}"/>
              </a:ext>
            </a:extLst>
          </p:cNvPr>
          <p:cNvSpPr>
            <a:spLocks noGrp="1"/>
          </p:cNvSpPr>
          <p:nvPr>
            <p:ph type="title"/>
          </p:nvPr>
        </p:nvSpPr>
        <p:spPr/>
        <p:txBody>
          <a:bodyPr/>
          <a:lstStyle/>
          <a:p>
            <a:r>
              <a:rPr lang="en-US"/>
              <a:t>Instagram Interaction Rate Per Day | foxsoul</a:t>
            </a:r>
          </a:p>
        </p:txBody>
      </p:sp>
      <p:graphicFrame>
        <p:nvGraphicFramePr>
          <p:cNvPr id="6" name="Chart Placeholder 5">
            <a:extLst>
              <a:ext uri="{FF2B5EF4-FFF2-40B4-BE49-F238E27FC236}">
                <a16:creationId xmlns:a16="http://schemas.microsoft.com/office/drawing/2014/main" id="{D5D3D97F-1B40-46B4-B59F-F191D87CE721}"/>
              </a:ext>
            </a:extLst>
          </p:cNvPr>
          <p:cNvGraphicFramePr>
            <a:graphicFrameLocks noGrp="1"/>
          </p:cNvGraphicFramePr>
          <p:nvPr>
            <p:ph type="chart" sz="quarter" idx="13"/>
            <p:extLst>
              <p:ext uri="{D42A27DB-BD31-4B8C-83A1-F6EECF244321}">
                <p14:modId xmlns:p14="http://schemas.microsoft.com/office/powerpoint/2010/main" val="821667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C572F2-835B-4DE4-8D1D-7220E3B83400}"/>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B00B45BF-BFC2-49A0-97E0-9FECA46973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087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F7E0-2885-4D6D-BE6F-6082DD4210D5}"/>
              </a:ext>
            </a:extLst>
          </p:cNvPr>
          <p:cNvSpPr>
            <a:spLocks noGrp="1"/>
          </p:cNvSpPr>
          <p:nvPr>
            <p:ph type="title"/>
          </p:nvPr>
        </p:nvSpPr>
        <p:spPr/>
        <p:txBody>
          <a:bodyPr/>
          <a:lstStyle/>
          <a:p>
            <a:r>
              <a:rPr lang="en-US"/>
              <a:t>Instagram Engagement Rate Per Post | foxsoul</a:t>
            </a:r>
          </a:p>
        </p:txBody>
      </p:sp>
      <p:graphicFrame>
        <p:nvGraphicFramePr>
          <p:cNvPr id="6" name="Chart Placeholder 5">
            <a:extLst>
              <a:ext uri="{FF2B5EF4-FFF2-40B4-BE49-F238E27FC236}">
                <a16:creationId xmlns:a16="http://schemas.microsoft.com/office/drawing/2014/main" id="{96CB844D-CDAF-45C6-A0C7-D7E6C9800CBE}"/>
              </a:ext>
            </a:extLst>
          </p:cNvPr>
          <p:cNvGraphicFramePr>
            <a:graphicFrameLocks noGrp="1"/>
          </p:cNvGraphicFramePr>
          <p:nvPr>
            <p:ph type="chart" sz="quarter" idx="13"/>
            <p:extLst>
              <p:ext uri="{D42A27DB-BD31-4B8C-83A1-F6EECF244321}">
                <p14:modId xmlns:p14="http://schemas.microsoft.com/office/powerpoint/2010/main" val="1213620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06AFA2-AA9F-43DD-9152-04F310829603}"/>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701B0EF4-9B3E-4455-8353-14331C252D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139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75EA-D12A-459B-A04A-40032F050AC0}"/>
              </a:ext>
            </a:extLst>
          </p:cNvPr>
          <p:cNvSpPr>
            <a:spLocks noGrp="1"/>
          </p:cNvSpPr>
          <p:nvPr>
            <p:ph type="title"/>
          </p:nvPr>
        </p:nvSpPr>
        <p:spPr/>
        <p:txBody>
          <a:bodyPr/>
          <a:lstStyle/>
          <a:p>
            <a:r>
              <a:rPr lang="en-US"/>
              <a:t>Instagram Daily Reach | foxsoul</a:t>
            </a:r>
          </a:p>
        </p:txBody>
      </p:sp>
      <p:graphicFrame>
        <p:nvGraphicFramePr>
          <p:cNvPr id="6" name="Chart Placeholder 5">
            <a:extLst>
              <a:ext uri="{FF2B5EF4-FFF2-40B4-BE49-F238E27FC236}">
                <a16:creationId xmlns:a16="http://schemas.microsoft.com/office/drawing/2014/main" id="{5B754EAA-BE56-4F8F-8CB1-CA824B506298}"/>
              </a:ext>
            </a:extLst>
          </p:cNvPr>
          <p:cNvGraphicFramePr>
            <a:graphicFrameLocks noGrp="1"/>
          </p:cNvGraphicFramePr>
          <p:nvPr>
            <p:ph type="chart" sz="quarter" idx="13"/>
            <p:extLst>
              <p:ext uri="{D42A27DB-BD31-4B8C-83A1-F6EECF244321}">
                <p14:modId xmlns:p14="http://schemas.microsoft.com/office/powerpoint/2010/main" val="1090726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D96C4-32F1-41D0-B6EE-972EEAAD6BA6}"/>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B6FDEEB3-4681-41A7-8FA0-21C2539D5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968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4850-B883-4574-BE55-2A70F716CF93}"/>
              </a:ext>
            </a:extLst>
          </p:cNvPr>
          <p:cNvSpPr>
            <a:spLocks noGrp="1"/>
          </p:cNvSpPr>
          <p:nvPr>
            <p:ph type="title"/>
          </p:nvPr>
        </p:nvSpPr>
        <p:spPr/>
        <p:txBody>
          <a:bodyPr/>
          <a:lstStyle/>
          <a:p>
            <a:r>
              <a:rPr lang="en-US"/>
              <a:t>Instagram Total Daily Posts | foxsoul</a:t>
            </a:r>
          </a:p>
        </p:txBody>
      </p:sp>
      <p:graphicFrame>
        <p:nvGraphicFramePr>
          <p:cNvPr id="6" name="Chart Placeholder 5">
            <a:extLst>
              <a:ext uri="{FF2B5EF4-FFF2-40B4-BE49-F238E27FC236}">
                <a16:creationId xmlns:a16="http://schemas.microsoft.com/office/drawing/2014/main" id="{8F6F9E77-B8CB-4EA4-B743-80DACF9E0B39}"/>
              </a:ext>
            </a:extLst>
          </p:cNvPr>
          <p:cNvGraphicFramePr>
            <a:graphicFrameLocks noGrp="1"/>
          </p:cNvGraphicFramePr>
          <p:nvPr>
            <p:ph type="chart" sz="quarter" idx="13"/>
            <p:extLst>
              <p:ext uri="{D42A27DB-BD31-4B8C-83A1-F6EECF244321}">
                <p14:modId xmlns:p14="http://schemas.microsoft.com/office/powerpoint/2010/main" val="1920329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B76798-8B7D-4003-BBA2-EAF4AC2B4873}"/>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7ECE2C0C-D4DB-41AA-8D61-94A5FAA76D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071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FF595-3710-452C-ACD5-214C5FC0D1B0}"/>
              </a:ext>
            </a:extLst>
          </p:cNvPr>
          <p:cNvSpPr>
            <a:spLocks noGrp="1"/>
          </p:cNvSpPr>
          <p:nvPr>
            <p:ph type="title"/>
          </p:nvPr>
        </p:nvSpPr>
        <p:spPr/>
        <p:txBody>
          <a:bodyPr/>
          <a:lstStyle/>
          <a:p>
            <a:r>
              <a:rPr lang="en-US"/>
              <a:t>Instagram Engagements By Weekday | foxsoul</a:t>
            </a:r>
          </a:p>
        </p:txBody>
      </p:sp>
      <p:graphicFrame>
        <p:nvGraphicFramePr>
          <p:cNvPr id="6" name="Chart Placeholder 5">
            <a:extLst>
              <a:ext uri="{FF2B5EF4-FFF2-40B4-BE49-F238E27FC236}">
                <a16:creationId xmlns:a16="http://schemas.microsoft.com/office/drawing/2014/main" id="{934C21AE-436E-4092-AA12-8F4BDAF00B00}"/>
              </a:ext>
            </a:extLst>
          </p:cNvPr>
          <p:cNvGraphicFramePr>
            <a:graphicFrameLocks noGrp="1"/>
          </p:cNvGraphicFramePr>
          <p:nvPr>
            <p:ph type="chart" sz="quarter" idx="13"/>
            <p:extLst>
              <p:ext uri="{D42A27DB-BD31-4B8C-83A1-F6EECF244321}">
                <p14:modId xmlns:p14="http://schemas.microsoft.com/office/powerpoint/2010/main" val="3677173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3F7E3-31E9-4B6D-9E4B-A44874E4843A}"/>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42D3B137-1177-4CD5-BAD1-B3430A2E3C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829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403D6-3489-4675-870B-CBD5C1FCE510}"/>
              </a:ext>
            </a:extLst>
          </p:cNvPr>
          <p:cNvSpPr>
            <a:spLocks noGrp="1"/>
          </p:cNvSpPr>
          <p:nvPr>
            <p:ph type="title"/>
          </p:nvPr>
        </p:nvSpPr>
        <p:spPr/>
        <p:txBody>
          <a:bodyPr/>
          <a:lstStyle/>
          <a:p>
            <a:r>
              <a:rPr lang="en-US"/>
              <a:t>Instagram Organic Reach By Weekday | foxsoul</a:t>
            </a:r>
          </a:p>
        </p:txBody>
      </p:sp>
      <p:graphicFrame>
        <p:nvGraphicFramePr>
          <p:cNvPr id="6" name="Chart Placeholder 5">
            <a:extLst>
              <a:ext uri="{FF2B5EF4-FFF2-40B4-BE49-F238E27FC236}">
                <a16:creationId xmlns:a16="http://schemas.microsoft.com/office/drawing/2014/main" id="{C7C947FC-9B3A-4A4C-B516-84D64FC70F4E}"/>
              </a:ext>
            </a:extLst>
          </p:cNvPr>
          <p:cNvGraphicFramePr>
            <a:graphicFrameLocks noGrp="1"/>
          </p:cNvGraphicFramePr>
          <p:nvPr>
            <p:ph type="chart" sz="quarter" idx="13"/>
            <p:extLst>
              <p:ext uri="{D42A27DB-BD31-4B8C-83A1-F6EECF244321}">
                <p14:modId xmlns:p14="http://schemas.microsoft.com/office/powerpoint/2010/main" val="3438055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DADB7-5DE8-4303-873A-1ACF5928E531}"/>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04FFC853-3077-4F51-986D-57515E271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689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1055-6B0B-45C6-961D-5C62AC198A8B}"/>
              </a:ext>
            </a:extLst>
          </p:cNvPr>
          <p:cNvSpPr>
            <a:spLocks noGrp="1"/>
          </p:cNvSpPr>
          <p:nvPr>
            <p:ph type="title"/>
          </p:nvPr>
        </p:nvSpPr>
        <p:spPr/>
        <p:txBody>
          <a:bodyPr/>
          <a:lstStyle/>
          <a:p>
            <a:r>
              <a:rPr lang="en-US"/>
              <a:t>Instagram I-Rate by Post Type | foxsoul</a:t>
            </a:r>
          </a:p>
        </p:txBody>
      </p:sp>
      <p:graphicFrame>
        <p:nvGraphicFramePr>
          <p:cNvPr id="6" name="Chart Placeholder 5">
            <a:extLst>
              <a:ext uri="{FF2B5EF4-FFF2-40B4-BE49-F238E27FC236}">
                <a16:creationId xmlns:a16="http://schemas.microsoft.com/office/drawing/2014/main" id="{FD614A0C-76A3-48E9-AA08-DF84CA83A63D}"/>
              </a:ext>
            </a:extLst>
          </p:cNvPr>
          <p:cNvGraphicFramePr>
            <a:graphicFrameLocks noGrp="1"/>
          </p:cNvGraphicFramePr>
          <p:nvPr>
            <p:ph type="chart" sz="quarter" idx="13"/>
            <p:extLst>
              <p:ext uri="{D42A27DB-BD31-4B8C-83A1-F6EECF244321}">
                <p14:modId xmlns:p14="http://schemas.microsoft.com/office/powerpoint/2010/main" val="2453158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A7F1BA-091F-42B5-B401-2CCD97A580E8}"/>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2FA61D84-72CF-49D0-9E01-DA37DAE54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343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C973-349E-4875-A84F-647FC8F962A3}"/>
              </a:ext>
            </a:extLst>
          </p:cNvPr>
          <p:cNvSpPr>
            <a:spLocks noGrp="1"/>
          </p:cNvSpPr>
          <p:nvPr>
            <p:ph type="title"/>
          </p:nvPr>
        </p:nvSpPr>
        <p:spPr/>
        <p:txBody>
          <a:bodyPr/>
          <a:lstStyle/>
          <a:p>
            <a:r>
              <a:rPr lang="en-US"/>
              <a:t>Instagram Post Type % Share of Total Engagements | foxsoul</a:t>
            </a:r>
          </a:p>
        </p:txBody>
      </p:sp>
      <p:graphicFrame>
        <p:nvGraphicFramePr>
          <p:cNvPr id="6" name="Chart Placeholder 5">
            <a:extLst>
              <a:ext uri="{FF2B5EF4-FFF2-40B4-BE49-F238E27FC236}">
                <a16:creationId xmlns:a16="http://schemas.microsoft.com/office/drawing/2014/main" id="{724F6703-D473-4137-9FD4-5B5894EDBAF3}"/>
              </a:ext>
            </a:extLst>
          </p:cNvPr>
          <p:cNvGraphicFramePr>
            <a:graphicFrameLocks noGrp="1"/>
          </p:cNvGraphicFramePr>
          <p:nvPr>
            <p:ph type="chart" sz="quarter" idx="13"/>
            <p:extLst>
              <p:ext uri="{D42A27DB-BD31-4B8C-83A1-F6EECF244321}">
                <p14:modId xmlns:p14="http://schemas.microsoft.com/office/powerpoint/2010/main" val="3699835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8E503-5F7C-47F5-9225-8B44666EE670}"/>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5E974F79-C85A-4DB0-B6F7-A871CDEB2C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3629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BEE2-225F-4150-A7DE-4D2DF4ABEC8D}"/>
              </a:ext>
            </a:extLst>
          </p:cNvPr>
          <p:cNvSpPr>
            <a:spLocks noGrp="1"/>
          </p:cNvSpPr>
          <p:nvPr>
            <p:ph type="title"/>
          </p:nvPr>
        </p:nvSpPr>
        <p:spPr/>
        <p:txBody>
          <a:bodyPr/>
          <a:lstStyle/>
          <a:p>
            <a:r>
              <a:rPr lang="en-US"/>
              <a:t>Instagram Stories Key Metrics Table | foxsoul</a:t>
            </a:r>
          </a:p>
        </p:txBody>
      </p:sp>
      <p:graphicFrame>
        <p:nvGraphicFramePr>
          <p:cNvPr id="5" name="Table Placeholder 4">
            <a:extLst>
              <a:ext uri="{FF2B5EF4-FFF2-40B4-BE49-F238E27FC236}">
                <a16:creationId xmlns:a16="http://schemas.microsoft.com/office/drawing/2014/main" id="{726E437C-0314-4B66-9187-48BBDA104EBB}"/>
              </a:ext>
            </a:extLst>
          </p:cNvPr>
          <p:cNvGraphicFramePr>
            <a:graphicFrameLocks noGrp="1"/>
          </p:cNvGraphicFramePr>
          <p:nvPr>
            <p:ph type="tbl" sz="quarter" idx="13"/>
            <p:extLst>
              <p:ext uri="{D42A27DB-BD31-4B8C-83A1-F6EECF244321}">
                <p14:modId xmlns:p14="http://schemas.microsoft.com/office/powerpoint/2010/main" val="152483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5787917"/>
                    </a:ext>
                  </a:extLst>
                </a:gridCol>
                <a:gridCol w="1152144">
                  <a:extLst>
                    <a:ext uri="{9D8B030D-6E8A-4147-A177-3AD203B41FA5}">
                      <a16:colId xmlns:a16="http://schemas.microsoft.com/office/drawing/2014/main" val="203654735"/>
                    </a:ext>
                  </a:extLst>
                </a:gridCol>
                <a:gridCol w="1152144">
                  <a:extLst>
                    <a:ext uri="{9D8B030D-6E8A-4147-A177-3AD203B41FA5}">
                      <a16:colId xmlns:a16="http://schemas.microsoft.com/office/drawing/2014/main" val="3570805445"/>
                    </a:ext>
                  </a:extLst>
                </a:gridCol>
                <a:gridCol w="1152144">
                  <a:extLst>
                    <a:ext uri="{9D8B030D-6E8A-4147-A177-3AD203B41FA5}">
                      <a16:colId xmlns:a16="http://schemas.microsoft.com/office/drawing/2014/main" val="73151809"/>
                    </a:ext>
                  </a:extLst>
                </a:gridCol>
                <a:gridCol w="1152144">
                  <a:extLst>
                    <a:ext uri="{9D8B030D-6E8A-4147-A177-3AD203B41FA5}">
                      <a16:colId xmlns:a16="http://schemas.microsoft.com/office/drawing/2014/main" val="2632071765"/>
                    </a:ext>
                  </a:extLst>
                </a:gridCol>
                <a:gridCol w="1152144">
                  <a:extLst>
                    <a:ext uri="{9D8B030D-6E8A-4147-A177-3AD203B41FA5}">
                      <a16:colId xmlns:a16="http://schemas.microsoft.com/office/drawing/2014/main" val="364792072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37519814"/>
                  </a:ext>
                </a:extLst>
              </a:tr>
              <a:tr h="370840">
                <a:tc>
                  <a:txBody>
                    <a:bodyPr/>
                    <a:lstStyle/>
                    <a:p>
                      <a:r>
                        <a:rPr lang="en-US" sz="1000"/>
                        <a:t>foxsoul</a:t>
                      </a:r>
                    </a:p>
                  </a:txBody>
                  <a:tcPr/>
                </a:tc>
                <a:tc>
                  <a:txBody>
                    <a:bodyPr/>
                    <a:lstStyle/>
                    <a:p>
                      <a:r>
                        <a:rPr lang="en-US" sz="1000"/>
                        <a:t>12</a:t>
                      </a:r>
                    </a:p>
                  </a:txBody>
                  <a:tcPr/>
                </a:tc>
                <a:tc>
                  <a:txBody>
                    <a:bodyPr/>
                    <a:lstStyle/>
                    <a:p>
                      <a:r>
                        <a:rPr lang="en-US" sz="1000"/>
                        <a:t>351.50</a:t>
                      </a:r>
                    </a:p>
                  </a:txBody>
                  <a:tcPr/>
                </a:tc>
                <a:tc>
                  <a:txBody>
                    <a:bodyPr/>
                    <a:lstStyle/>
                    <a:p>
                      <a:r>
                        <a:rPr lang="en-US" sz="1000"/>
                        <a:t>351.17</a:t>
                      </a:r>
                    </a:p>
                  </a:txBody>
                  <a:tcPr/>
                </a:tc>
                <a:tc>
                  <a:txBody>
                    <a:bodyPr/>
                    <a:lstStyle/>
                    <a:p>
                      <a:r>
                        <a:rPr lang="en-US" sz="1000"/>
                        <a:t>7238</a:t>
                      </a:r>
                    </a:p>
                  </a:txBody>
                  <a:tcPr/>
                </a:tc>
                <a:tc>
                  <a:txBody>
                    <a:bodyPr/>
                    <a:lstStyle/>
                    <a:p>
                      <a:r>
                        <a:rPr lang="en-US" sz="1000"/>
                        <a:t>4218</a:t>
                      </a:r>
                    </a:p>
                  </a:txBody>
                  <a:tcPr/>
                </a:tc>
                <a:extLst>
                  <a:ext uri="{0D108BD9-81ED-4DB2-BD59-A6C34878D82A}">
                    <a16:rowId xmlns:a16="http://schemas.microsoft.com/office/drawing/2014/main" val="4244284429"/>
                  </a:ext>
                </a:extLst>
              </a:tr>
            </a:tbl>
          </a:graphicData>
        </a:graphic>
      </p:graphicFrame>
      <p:sp>
        <p:nvSpPr>
          <p:cNvPr id="4" name="Text Placeholder 3">
            <a:extLst>
              <a:ext uri="{FF2B5EF4-FFF2-40B4-BE49-F238E27FC236}">
                <a16:creationId xmlns:a16="http://schemas.microsoft.com/office/drawing/2014/main" id="{39B722C0-77FE-40F9-B275-9C0DA5BF1DEF}"/>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2470472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17555-3B23-4CBB-B08D-F8B903736DAC}"/>
              </a:ext>
            </a:extLst>
          </p:cNvPr>
          <p:cNvSpPr>
            <a:spLocks noGrp="1"/>
          </p:cNvSpPr>
          <p:nvPr>
            <p:ph type="title"/>
          </p:nvPr>
        </p:nvSpPr>
        <p:spPr/>
        <p:txBody>
          <a:bodyPr/>
          <a:lstStyle/>
          <a:p>
            <a:r>
              <a:rPr lang="en-US"/>
              <a:t>Instagram Story Taps Behavior | foxsoul</a:t>
            </a:r>
          </a:p>
        </p:txBody>
      </p:sp>
      <p:graphicFrame>
        <p:nvGraphicFramePr>
          <p:cNvPr id="6" name="Chart Placeholder 5">
            <a:extLst>
              <a:ext uri="{FF2B5EF4-FFF2-40B4-BE49-F238E27FC236}">
                <a16:creationId xmlns:a16="http://schemas.microsoft.com/office/drawing/2014/main" id="{B5668E63-E632-412A-9586-B460C7457EE9}"/>
              </a:ext>
            </a:extLst>
          </p:cNvPr>
          <p:cNvGraphicFramePr>
            <a:graphicFrameLocks noGrp="1"/>
          </p:cNvGraphicFramePr>
          <p:nvPr>
            <p:ph type="chart" sz="quarter" idx="13"/>
            <p:extLst>
              <p:ext uri="{D42A27DB-BD31-4B8C-83A1-F6EECF244321}">
                <p14:modId xmlns:p14="http://schemas.microsoft.com/office/powerpoint/2010/main" val="429130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5DD430-FCF1-4905-B9B8-CDF58B303897}"/>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8B3E591F-8668-4C5B-8955-54EAFFB756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930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E2746-5AD2-4996-8313-F81A4E6E29E7}"/>
              </a:ext>
            </a:extLst>
          </p:cNvPr>
          <p:cNvSpPr>
            <a:spLocks noGrp="1"/>
          </p:cNvSpPr>
          <p:nvPr>
            <p:ph type="title"/>
          </p:nvPr>
        </p:nvSpPr>
        <p:spPr/>
        <p:txBody>
          <a:bodyPr/>
          <a:lstStyle/>
          <a:p>
            <a:r>
              <a:rPr lang="en-US"/>
              <a:t>Instagram Story Taps Key Metrics | foxsoul</a:t>
            </a:r>
          </a:p>
        </p:txBody>
      </p:sp>
      <p:graphicFrame>
        <p:nvGraphicFramePr>
          <p:cNvPr id="6" name="Chart Placeholder 5">
            <a:extLst>
              <a:ext uri="{FF2B5EF4-FFF2-40B4-BE49-F238E27FC236}">
                <a16:creationId xmlns:a16="http://schemas.microsoft.com/office/drawing/2014/main" id="{7392E129-DC68-49C1-9051-27BF20BECE24}"/>
              </a:ext>
            </a:extLst>
          </p:cNvPr>
          <p:cNvGraphicFramePr>
            <a:graphicFrameLocks noGrp="1"/>
          </p:cNvGraphicFramePr>
          <p:nvPr>
            <p:ph type="chart" sz="quarter" idx="13"/>
            <p:extLst>
              <p:ext uri="{D42A27DB-BD31-4B8C-83A1-F6EECF244321}">
                <p14:modId xmlns:p14="http://schemas.microsoft.com/office/powerpoint/2010/main" val="2365205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919B1-B017-4D24-A952-B7ECB88B6F88}"/>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F3973645-E107-4D3E-8EE2-E4D79E8AA3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550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0BD9-311E-4B3A-A6AF-4D6DEC996788}"/>
              </a:ext>
            </a:extLst>
          </p:cNvPr>
          <p:cNvSpPr>
            <a:spLocks noGrp="1"/>
          </p:cNvSpPr>
          <p:nvPr>
            <p:ph type="title"/>
          </p:nvPr>
        </p:nvSpPr>
        <p:spPr/>
        <p:txBody>
          <a:bodyPr/>
          <a:lstStyle/>
          <a:p>
            <a:r>
              <a:rPr lang="en-US"/>
              <a:t>Instagram Followers Gender Breakdown | foxsoul</a:t>
            </a:r>
          </a:p>
        </p:txBody>
      </p:sp>
      <p:graphicFrame>
        <p:nvGraphicFramePr>
          <p:cNvPr id="6" name="Chart Placeholder 5">
            <a:extLst>
              <a:ext uri="{FF2B5EF4-FFF2-40B4-BE49-F238E27FC236}">
                <a16:creationId xmlns:a16="http://schemas.microsoft.com/office/drawing/2014/main" id="{2832BA14-889B-4456-91F9-65CC9CB6372B}"/>
              </a:ext>
            </a:extLst>
          </p:cNvPr>
          <p:cNvGraphicFramePr>
            <a:graphicFrameLocks noGrp="1"/>
          </p:cNvGraphicFramePr>
          <p:nvPr>
            <p:ph type="chart" sz="quarter" idx="13"/>
            <p:extLst>
              <p:ext uri="{D42A27DB-BD31-4B8C-83A1-F6EECF244321}">
                <p14:modId xmlns:p14="http://schemas.microsoft.com/office/powerpoint/2010/main" val="1315136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E3CF1-D10E-41A7-8782-05AA64F18091}"/>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3B10E42B-3DCF-482B-BCB1-420B544F1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453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F426-0D92-4A29-ACCB-CA3F1E1BD317}"/>
              </a:ext>
            </a:extLst>
          </p:cNvPr>
          <p:cNvSpPr>
            <a:spLocks noGrp="1"/>
          </p:cNvSpPr>
          <p:nvPr>
            <p:ph type="title"/>
          </p:nvPr>
        </p:nvSpPr>
        <p:spPr/>
        <p:txBody>
          <a:bodyPr/>
          <a:lstStyle/>
          <a:p>
            <a:r>
              <a:rPr lang="en-US"/>
              <a:t>Instagram Followers Age &amp; Gender | foxsoul</a:t>
            </a:r>
          </a:p>
        </p:txBody>
      </p:sp>
      <p:graphicFrame>
        <p:nvGraphicFramePr>
          <p:cNvPr id="6" name="Chart Placeholder 5">
            <a:extLst>
              <a:ext uri="{FF2B5EF4-FFF2-40B4-BE49-F238E27FC236}">
                <a16:creationId xmlns:a16="http://schemas.microsoft.com/office/drawing/2014/main" id="{FDB2E4D6-7897-4053-BB14-E594D97451B6}"/>
              </a:ext>
            </a:extLst>
          </p:cNvPr>
          <p:cNvGraphicFramePr>
            <a:graphicFrameLocks noGrp="1"/>
          </p:cNvGraphicFramePr>
          <p:nvPr>
            <p:ph type="chart" sz="quarter" idx="13"/>
            <p:extLst>
              <p:ext uri="{D42A27DB-BD31-4B8C-83A1-F6EECF244321}">
                <p14:modId xmlns:p14="http://schemas.microsoft.com/office/powerpoint/2010/main" val="725734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D7340-F991-45B3-8416-BA7A8FD1CFA5}"/>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22BA7DF4-DE73-4DA9-84EF-205E4C97A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541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C9DA-0117-420B-B035-90BC792F5145}"/>
              </a:ext>
            </a:extLst>
          </p:cNvPr>
          <p:cNvSpPr>
            <a:spLocks noGrp="1"/>
          </p:cNvSpPr>
          <p:nvPr>
            <p:ph type="title"/>
          </p:nvPr>
        </p:nvSpPr>
        <p:spPr/>
        <p:txBody>
          <a:bodyPr/>
          <a:lstStyle/>
          <a:p>
            <a:r>
              <a:rPr lang="en-US"/>
              <a:t>Instagram Followers Age Breakdown | foxsoul</a:t>
            </a:r>
          </a:p>
        </p:txBody>
      </p:sp>
      <p:graphicFrame>
        <p:nvGraphicFramePr>
          <p:cNvPr id="6" name="Chart Placeholder 5">
            <a:extLst>
              <a:ext uri="{FF2B5EF4-FFF2-40B4-BE49-F238E27FC236}">
                <a16:creationId xmlns:a16="http://schemas.microsoft.com/office/drawing/2014/main" id="{30D9600A-2AB6-4EFA-989B-C307CBC1ADE8}"/>
              </a:ext>
            </a:extLst>
          </p:cNvPr>
          <p:cNvGraphicFramePr>
            <a:graphicFrameLocks noGrp="1"/>
          </p:cNvGraphicFramePr>
          <p:nvPr>
            <p:ph type="chart" sz="quarter" idx="13"/>
            <p:extLst>
              <p:ext uri="{D42A27DB-BD31-4B8C-83A1-F6EECF244321}">
                <p14:modId xmlns:p14="http://schemas.microsoft.com/office/powerpoint/2010/main" val="3571580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F6AE69-7167-4A38-B658-F543FF19B94F}"/>
              </a:ext>
            </a:extLst>
          </p:cNvPr>
          <p:cNvSpPr>
            <a:spLocks noGrp="1"/>
          </p:cNvSpPr>
          <p:nvPr>
            <p:ph type="body" sz="quarter" idx="14"/>
          </p:nvPr>
        </p:nvSpPr>
        <p:spPr/>
        <p:txBody>
          <a:bodyPr/>
          <a:lstStyle/>
          <a:p>
            <a:r>
              <a:rPr lang="en-US"/>
              <a:t>01/10/2021 - 02/07/2021</a:t>
            </a:r>
          </a:p>
        </p:txBody>
      </p:sp>
      <p:sp>
        <p:nvSpPr>
          <p:cNvPr id="5" name="Footer Placeholder 4">
            <a:extLst>
              <a:ext uri="{FF2B5EF4-FFF2-40B4-BE49-F238E27FC236}">
                <a16:creationId xmlns:a16="http://schemas.microsoft.com/office/drawing/2014/main" id="{99DE04BA-CE09-429B-890B-0A76762A97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873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BA4B-9EE6-49AF-BF91-685FF9DE96A9}"/>
              </a:ext>
            </a:extLst>
          </p:cNvPr>
          <p:cNvSpPr>
            <a:spLocks noGrp="1"/>
          </p:cNvSpPr>
          <p:nvPr>
            <p:ph type="title"/>
          </p:nvPr>
        </p:nvSpPr>
        <p:spPr/>
        <p:txBody>
          <a:bodyPr/>
          <a:lstStyle/>
          <a:p>
            <a:r>
              <a:rPr lang="en-US"/>
              <a:t>Instagram Followers by City (Sorted by Fans) | foxsoul - 1 of 2</a:t>
            </a:r>
          </a:p>
        </p:txBody>
      </p:sp>
      <p:graphicFrame>
        <p:nvGraphicFramePr>
          <p:cNvPr id="5" name="Table Placeholder 4">
            <a:extLst>
              <a:ext uri="{FF2B5EF4-FFF2-40B4-BE49-F238E27FC236}">
                <a16:creationId xmlns:a16="http://schemas.microsoft.com/office/drawing/2014/main" id="{2C85009D-3A00-412E-A0C9-6B0420240165}"/>
              </a:ext>
            </a:extLst>
          </p:cNvPr>
          <p:cNvGraphicFramePr>
            <a:graphicFrameLocks noGrp="1"/>
          </p:cNvGraphicFramePr>
          <p:nvPr>
            <p:ph type="tbl" sz="quarter" idx="13"/>
            <p:extLst>
              <p:ext uri="{D42A27DB-BD31-4B8C-83A1-F6EECF244321}">
                <p14:modId xmlns:p14="http://schemas.microsoft.com/office/powerpoint/2010/main" val="1192834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59860453"/>
                    </a:ext>
                  </a:extLst>
                </a:gridCol>
                <a:gridCol w="1728216">
                  <a:extLst>
                    <a:ext uri="{9D8B030D-6E8A-4147-A177-3AD203B41FA5}">
                      <a16:colId xmlns:a16="http://schemas.microsoft.com/office/drawing/2014/main" val="3637408619"/>
                    </a:ext>
                  </a:extLst>
                </a:gridCol>
                <a:gridCol w="1234440">
                  <a:extLst>
                    <a:ext uri="{9D8B030D-6E8A-4147-A177-3AD203B41FA5}">
                      <a16:colId xmlns:a16="http://schemas.microsoft.com/office/drawing/2014/main" val="3051546145"/>
                    </a:ext>
                  </a:extLst>
                </a:gridCol>
                <a:gridCol w="822960">
                  <a:extLst>
                    <a:ext uri="{9D8B030D-6E8A-4147-A177-3AD203B41FA5}">
                      <a16:colId xmlns:a16="http://schemas.microsoft.com/office/drawing/2014/main" val="331468055"/>
                    </a:ext>
                  </a:extLst>
                </a:gridCol>
                <a:gridCol w="822960">
                  <a:extLst>
                    <a:ext uri="{9D8B030D-6E8A-4147-A177-3AD203B41FA5}">
                      <a16:colId xmlns:a16="http://schemas.microsoft.com/office/drawing/2014/main" val="1369515892"/>
                    </a:ext>
                  </a:extLst>
                </a:gridCol>
                <a:gridCol w="822960">
                  <a:extLst>
                    <a:ext uri="{9D8B030D-6E8A-4147-A177-3AD203B41FA5}">
                      <a16:colId xmlns:a16="http://schemas.microsoft.com/office/drawing/2014/main" val="65734909"/>
                    </a:ext>
                  </a:extLst>
                </a:gridCol>
                <a:gridCol w="822960">
                  <a:extLst>
                    <a:ext uri="{9D8B030D-6E8A-4147-A177-3AD203B41FA5}">
                      <a16:colId xmlns:a16="http://schemas.microsoft.com/office/drawing/2014/main" val="74528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261382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York, New 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148166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Atlanta, Georgia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31764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Houston,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44522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 Angeles, California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2158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Chicago, Illinois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53862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Pennsylvania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337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Washington D.C., Washington, District of Columbia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3940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Detroit, Michigan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86267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Baltimore, Maryland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73157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Dallas,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918578393"/>
                  </a:ext>
                </a:extLst>
              </a:tr>
            </a:tbl>
          </a:graphicData>
        </a:graphic>
      </p:graphicFrame>
      <p:sp>
        <p:nvSpPr>
          <p:cNvPr id="4" name="Text Placeholder 3">
            <a:extLst>
              <a:ext uri="{FF2B5EF4-FFF2-40B4-BE49-F238E27FC236}">
                <a16:creationId xmlns:a16="http://schemas.microsoft.com/office/drawing/2014/main" id="{85B191B5-8D04-4137-B8A6-F02E0D8BF846}"/>
              </a:ext>
            </a:extLst>
          </p:cNvPr>
          <p:cNvSpPr>
            <a:spLocks noGrp="1"/>
          </p:cNvSpPr>
          <p:nvPr>
            <p:ph type="body" sz="quarter" idx="14"/>
          </p:nvPr>
        </p:nvSpPr>
        <p:spPr/>
        <p:txBody>
          <a:bodyPr/>
          <a:lstStyle/>
          <a:p>
            <a:r>
              <a:rPr lang="en-US"/>
              <a:t>01/08/2021 - 02/07/2021</a:t>
            </a:r>
          </a:p>
        </p:txBody>
      </p:sp>
    </p:spTree>
    <p:extLst>
      <p:ext uri="{BB962C8B-B14F-4D97-AF65-F5344CB8AC3E}">
        <p14:creationId xmlns:p14="http://schemas.microsoft.com/office/powerpoint/2010/main" val="2163177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514E-F1F3-4049-9DC5-A7ADFBF2E6F7}"/>
              </a:ext>
            </a:extLst>
          </p:cNvPr>
          <p:cNvSpPr>
            <a:spLocks noGrp="1"/>
          </p:cNvSpPr>
          <p:nvPr>
            <p:ph type="title"/>
          </p:nvPr>
        </p:nvSpPr>
        <p:spPr/>
        <p:txBody>
          <a:bodyPr/>
          <a:lstStyle/>
          <a:p>
            <a:r>
              <a:rPr lang="en-US"/>
              <a:t>Instagram Followers by City (Sorted by Fans) | foxsoul - 2 of 2</a:t>
            </a:r>
          </a:p>
        </p:txBody>
      </p:sp>
      <p:graphicFrame>
        <p:nvGraphicFramePr>
          <p:cNvPr id="5" name="Table Placeholder 4">
            <a:extLst>
              <a:ext uri="{FF2B5EF4-FFF2-40B4-BE49-F238E27FC236}">
                <a16:creationId xmlns:a16="http://schemas.microsoft.com/office/drawing/2014/main" id="{2C419554-FB4E-4066-9A7F-5977A1B510AB}"/>
              </a:ext>
            </a:extLst>
          </p:cNvPr>
          <p:cNvGraphicFramePr>
            <a:graphicFrameLocks noGrp="1"/>
          </p:cNvGraphicFramePr>
          <p:nvPr>
            <p:ph type="tbl" sz="quarter" idx="13"/>
            <p:extLst>
              <p:ext uri="{D42A27DB-BD31-4B8C-83A1-F6EECF244321}">
                <p14:modId xmlns:p14="http://schemas.microsoft.com/office/powerpoint/2010/main" val="204872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75110650"/>
                    </a:ext>
                  </a:extLst>
                </a:gridCol>
                <a:gridCol w="1728216">
                  <a:extLst>
                    <a:ext uri="{9D8B030D-6E8A-4147-A177-3AD203B41FA5}">
                      <a16:colId xmlns:a16="http://schemas.microsoft.com/office/drawing/2014/main" val="1467354628"/>
                    </a:ext>
                  </a:extLst>
                </a:gridCol>
                <a:gridCol w="1234440">
                  <a:extLst>
                    <a:ext uri="{9D8B030D-6E8A-4147-A177-3AD203B41FA5}">
                      <a16:colId xmlns:a16="http://schemas.microsoft.com/office/drawing/2014/main" val="1417420213"/>
                    </a:ext>
                  </a:extLst>
                </a:gridCol>
                <a:gridCol w="822960">
                  <a:extLst>
                    <a:ext uri="{9D8B030D-6E8A-4147-A177-3AD203B41FA5}">
                      <a16:colId xmlns:a16="http://schemas.microsoft.com/office/drawing/2014/main" val="1269766329"/>
                    </a:ext>
                  </a:extLst>
                </a:gridCol>
                <a:gridCol w="822960">
                  <a:extLst>
                    <a:ext uri="{9D8B030D-6E8A-4147-A177-3AD203B41FA5}">
                      <a16:colId xmlns:a16="http://schemas.microsoft.com/office/drawing/2014/main" val="253357762"/>
                    </a:ext>
                  </a:extLst>
                </a:gridCol>
                <a:gridCol w="822960">
                  <a:extLst>
                    <a:ext uri="{9D8B030D-6E8A-4147-A177-3AD203B41FA5}">
                      <a16:colId xmlns:a16="http://schemas.microsoft.com/office/drawing/2014/main" val="2512258294"/>
                    </a:ext>
                  </a:extLst>
                </a:gridCol>
                <a:gridCol w="822960">
                  <a:extLst>
                    <a:ext uri="{9D8B030D-6E8A-4147-A177-3AD203B41FA5}">
                      <a16:colId xmlns:a16="http://schemas.microsoft.com/office/drawing/2014/main" val="2114352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399561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Charlotte, North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6015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Memphis, Tennessee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91145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Orleans, Louisiana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58207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Cleveland, Ohio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73388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Jacksonville, Florida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13805969"/>
                  </a:ext>
                </a:extLst>
              </a:tr>
            </a:tbl>
          </a:graphicData>
        </a:graphic>
      </p:graphicFrame>
      <p:sp>
        <p:nvSpPr>
          <p:cNvPr id="4" name="Text Placeholder 3">
            <a:extLst>
              <a:ext uri="{FF2B5EF4-FFF2-40B4-BE49-F238E27FC236}">
                <a16:creationId xmlns:a16="http://schemas.microsoft.com/office/drawing/2014/main" id="{81D73239-B99D-4730-944A-2F9B832CF2E1}"/>
              </a:ext>
            </a:extLst>
          </p:cNvPr>
          <p:cNvSpPr>
            <a:spLocks noGrp="1"/>
          </p:cNvSpPr>
          <p:nvPr>
            <p:ph type="body" sz="quarter" idx="14"/>
          </p:nvPr>
        </p:nvSpPr>
        <p:spPr/>
        <p:txBody>
          <a:bodyPr/>
          <a:lstStyle/>
          <a:p>
            <a:r>
              <a:rPr lang="en-US"/>
              <a:t>01/08/2021 - 02/07/2021</a:t>
            </a:r>
          </a:p>
        </p:txBody>
      </p:sp>
    </p:spTree>
    <p:extLst>
      <p:ext uri="{BB962C8B-B14F-4D97-AF65-F5344CB8AC3E}">
        <p14:creationId xmlns:p14="http://schemas.microsoft.com/office/powerpoint/2010/main" val="927473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49FD6-EFA5-4115-96F9-7C134F8E7801}"/>
              </a:ext>
            </a:extLst>
          </p:cNvPr>
          <p:cNvSpPr>
            <a:spLocks noGrp="1"/>
          </p:cNvSpPr>
          <p:nvPr>
            <p:ph type="title"/>
          </p:nvPr>
        </p:nvSpPr>
        <p:spPr/>
        <p:txBody>
          <a:bodyPr/>
          <a:lstStyle/>
          <a:p>
            <a:r>
              <a:rPr lang="en-US"/>
              <a:t>Instagram Followers by Gender &amp; Age (Sorted by Fans) | foxsoul - 1 of 2</a:t>
            </a:r>
          </a:p>
        </p:txBody>
      </p:sp>
      <p:graphicFrame>
        <p:nvGraphicFramePr>
          <p:cNvPr id="5" name="Table Placeholder 4">
            <a:extLst>
              <a:ext uri="{FF2B5EF4-FFF2-40B4-BE49-F238E27FC236}">
                <a16:creationId xmlns:a16="http://schemas.microsoft.com/office/drawing/2014/main" id="{2C1FC670-A476-4168-80D4-5FAD88F91772}"/>
              </a:ext>
            </a:extLst>
          </p:cNvPr>
          <p:cNvGraphicFramePr>
            <a:graphicFrameLocks noGrp="1"/>
          </p:cNvGraphicFramePr>
          <p:nvPr>
            <p:ph type="tbl" sz="quarter" idx="13"/>
            <p:extLst>
              <p:ext uri="{D42A27DB-BD31-4B8C-83A1-F6EECF244321}">
                <p14:modId xmlns:p14="http://schemas.microsoft.com/office/powerpoint/2010/main" val="160470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4735822"/>
                    </a:ext>
                  </a:extLst>
                </a:gridCol>
                <a:gridCol w="1728216">
                  <a:extLst>
                    <a:ext uri="{9D8B030D-6E8A-4147-A177-3AD203B41FA5}">
                      <a16:colId xmlns:a16="http://schemas.microsoft.com/office/drawing/2014/main" val="2517295468"/>
                    </a:ext>
                  </a:extLst>
                </a:gridCol>
                <a:gridCol w="1234440">
                  <a:extLst>
                    <a:ext uri="{9D8B030D-6E8A-4147-A177-3AD203B41FA5}">
                      <a16:colId xmlns:a16="http://schemas.microsoft.com/office/drawing/2014/main" val="2175203161"/>
                    </a:ext>
                  </a:extLst>
                </a:gridCol>
                <a:gridCol w="822960">
                  <a:extLst>
                    <a:ext uri="{9D8B030D-6E8A-4147-A177-3AD203B41FA5}">
                      <a16:colId xmlns:a16="http://schemas.microsoft.com/office/drawing/2014/main" val="637693588"/>
                    </a:ext>
                  </a:extLst>
                </a:gridCol>
                <a:gridCol w="822960">
                  <a:extLst>
                    <a:ext uri="{9D8B030D-6E8A-4147-A177-3AD203B41FA5}">
                      <a16:colId xmlns:a16="http://schemas.microsoft.com/office/drawing/2014/main" val="2290804156"/>
                    </a:ext>
                  </a:extLst>
                </a:gridCol>
                <a:gridCol w="822960">
                  <a:extLst>
                    <a:ext uri="{9D8B030D-6E8A-4147-A177-3AD203B41FA5}">
                      <a16:colId xmlns:a16="http://schemas.microsoft.com/office/drawing/2014/main" val="69796981"/>
                    </a:ext>
                  </a:extLst>
                </a:gridCol>
                <a:gridCol w="822960">
                  <a:extLst>
                    <a:ext uri="{9D8B030D-6E8A-4147-A177-3AD203B41FA5}">
                      <a16:colId xmlns:a16="http://schemas.microsoft.com/office/drawing/2014/main" val="3042876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51376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76237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3831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61308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52630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19644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extLst>
                  <a:ext uri="{0D108BD9-81ED-4DB2-BD59-A6C34878D82A}">
                    <a16:rowId xmlns:a16="http://schemas.microsoft.com/office/drawing/2014/main" val="362960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11178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1981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43474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400160723"/>
                  </a:ext>
                </a:extLst>
              </a:tr>
            </a:tbl>
          </a:graphicData>
        </a:graphic>
      </p:graphicFrame>
      <p:sp>
        <p:nvSpPr>
          <p:cNvPr id="4" name="Text Placeholder 3">
            <a:extLst>
              <a:ext uri="{FF2B5EF4-FFF2-40B4-BE49-F238E27FC236}">
                <a16:creationId xmlns:a16="http://schemas.microsoft.com/office/drawing/2014/main" id="{AAC7377A-FC85-4899-B78F-251099098E4B}"/>
              </a:ext>
            </a:extLst>
          </p:cNvPr>
          <p:cNvSpPr>
            <a:spLocks noGrp="1"/>
          </p:cNvSpPr>
          <p:nvPr>
            <p:ph type="body" sz="quarter" idx="14"/>
          </p:nvPr>
        </p:nvSpPr>
        <p:spPr/>
        <p:txBody>
          <a:bodyPr/>
          <a:lstStyle/>
          <a:p>
            <a:r>
              <a:rPr lang="en-US"/>
              <a:t>01/08/2021 - 02/07/2021</a:t>
            </a:r>
          </a:p>
        </p:txBody>
      </p:sp>
    </p:spTree>
    <p:extLst>
      <p:ext uri="{BB962C8B-B14F-4D97-AF65-F5344CB8AC3E}">
        <p14:creationId xmlns:p14="http://schemas.microsoft.com/office/powerpoint/2010/main" val="2736183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025EA-380A-48D7-A4E6-5992A04E8ED6}"/>
              </a:ext>
            </a:extLst>
          </p:cNvPr>
          <p:cNvSpPr>
            <a:spLocks noGrp="1"/>
          </p:cNvSpPr>
          <p:nvPr>
            <p:ph type="title"/>
          </p:nvPr>
        </p:nvSpPr>
        <p:spPr/>
        <p:txBody>
          <a:bodyPr/>
          <a:lstStyle/>
          <a:p>
            <a:r>
              <a:rPr lang="en-US"/>
              <a:t>Instagram Followers by Gender &amp; Age (Sorted by Fans) | foxsoul - 2 of 2</a:t>
            </a:r>
          </a:p>
        </p:txBody>
      </p:sp>
      <p:graphicFrame>
        <p:nvGraphicFramePr>
          <p:cNvPr id="5" name="Table Placeholder 4">
            <a:extLst>
              <a:ext uri="{FF2B5EF4-FFF2-40B4-BE49-F238E27FC236}">
                <a16:creationId xmlns:a16="http://schemas.microsoft.com/office/drawing/2014/main" id="{C599BDDB-780D-4E93-A979-2C57516A6913}"/>
              </a:ext>
            </a:extLst>
          </p:cNvPr>
          <p:cNvGraphicFramePr>
            <a:graphicFrameLocks noGrp="1"/>
          </p:cNvGraphicFramePr>
          <p:nvPr>
            <p:ph type="tbl" sz="quarter" idx="13"/>
            <p:extLst>
              <p:ext uri="{D42A27DB-BD31-4B8C-83A1-F6EECF244321}">
                <p14:modId xmlns:p14="http://schemas.microsoft.com/office/powerpoint/2010/main" val="1911731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7403515"/>
                    </a:ext>
                  </a:extLst>
                </a:gridCol>
                <a:gridCol w="1728216">
                  <a:extLst>
                    <a:ext uri="{9D8B030D-6E8A-4147-A177-3AD203B41FA5}">
                      <a16:colId xmlns:a16="http://schemas.microsoft.com/office/drawing/2014/main" val="3971014351"/>
                    </a:ext>
                  </a:extLst>
                </a:gridCol>
                <a:gridCol w="1234440">
                  <a:extLst>
                    <a:ext uri="{9D8B030D-6E8A-4147-A177-3AD203B41FA5}">
                      <a16:colId xmlns:a16="http://schemas.microsoft.com/office/drawing/2014/main" val="2943254165"/>
                    </a:ext>
                  </a:extLst>
                </a:gridCol>
                <a:gridCol w="822960">
                  <a:extLst>
                    <a:ext uri="{9D8B030D-6E8A-4147-A177-3AD203B41FA5}">
                      <a16:colId xmlns:a16="http://schemas.microsoft.com/office/drawing/2014/main" val="1448876772"/>
                    </a:ext>
                  </a:extLst>
                </a:gridCol>
                <a:gridCol w="822960">
                  <a:extLst>
                    <a:ext uri="{9D8B030D-6E8A-4147-A177-3AD203B41FA5}">
                      <a16:colId xmlns:a16="http://schemas.microsoft.com/office/drawing/2014/main" val="2349424491"/>
                    </a:ext>
                  </a:extLst>
                </a:gridCol>
                <a:gridCol w="822960">
                  <a:extLst>
                    <a:ext uri="{9D8B030D-6E8A-4147-A177-3AD203B41FA5}">
                      <a16:colId xmlns:a16="http://schemas.microsoft.com/office/drawing/2014/main" val="4286813977"/>
                    </a:ext>
                  </a:extLst>
                </a:gridCol>
                <a:gridCol w="822960">
                  <a:extLst>
                    <a:ext uri="{9D8B030D-6E8A-4147-A177-3AD203B41FA5}">
                      <a16:colId xmlns:a16="http://schemas.microsoft.com/office/drawing/2014/main" val="37136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7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extLst>
                  <a:ext uri="{0D108BD9-81ED-4DB2-BD59-A6C34878D82A}">
                    <a16:rowId xmlns:a16="http://schemas.microsoft.com/office/drawing/2014/main" val="2453884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3131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0399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98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7401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34694288"/>
                  </a:ext>
                </a:extLst>
              </a:tr>
            </a:tbl>
          </a:graphicData>
        </a:graphic>
      </p:graphicFrame>
      <p:sp>
        <p:nvSpPr>
          <p:cNvPr id="4" name="Text Placeholder 3">
            <a:extLst>
              <a:ext uri="{FF2B5EF4-FFF2-40B4-BE49-F238E27FC236}">
                <a16:creationId xmlns:a16="http://schemas.microsoft.com/office/drawing/2014/main" id="{363A5FE7-E324-4DDB-BE5F-FD58AE5F208F}"/>
              </a:ext>
            </a:extLst>
          </p:cNvPr>
          <p:cNvSpPr>
            <a:spLocks noGrp="1"/>
          </p:cNvSpPr>
          <p:nvPr>
            <p:ph type="body" sz="quarter" idx="14"/>
          </p:nvPr>
        </p:nvSpPr>
        <p:spPr/>
        <p:txBody>
          <a:bodyPr/>
          <a:lstStyle/>
          <a:p>
            <a:r>
              <a:rPr lang="en-US"/>
              <a:t>01/08/2021 - 02/07/2021</a:t>
            </a:r>
          </a:p>
        </p:txBody>
      </p:sp>
    </p:spTree>
    <p:extLst>
      <p:ext uri="{BB962C8B-B14F-4D97-AF65-F5344CB8AC3E}">
        <p14:creationId xmlns:p14="http://schemas.microsoft.com/office/powerpoint/2010/main" val="382017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74CB-FF69-47B1-9400-285018FDDE51}"/>
              </a:ext>
            </a:extLst>
          </p:cNvPr>
          <p:cNvSpPr>
            <a:spLocks noGrp="1"/>
          </p:cNvSpPr>
          <p:nvPr>
            <p:ph type="title"/>
          </p:nvPr>
        </p:nvSpPr>
        <p:spPr/>
        <p:txBody>
          <a:bodyPr/>
          <a:lstStyle/>
          <a:p>
            <a:r>
              <a:rPr lang="en-US"/>
              <a:t>Instagram Top 4 Posts (Sorted by Interaction Rate) | foxsoul - 1 of 2</a:t>
            </a:r>
          </a:p>
        </p:txBody>
      </p:sp>
      <p:graphicFrame>
        <p:nvGraphicFramePr>
          <p:cNvPr id="5" name="Table Placeholder 4">
            <a:extLst>
              <a:ext uri="{FF2B5EF4-FFF2-40B4-BE49-F238E27FC236}">
                <a16:creationId xmlns:a16="http://schemas.microsoft.com/office/drawing/2014/main" id="{987BBE14-CAB9-445B-975C-B28F09C0CDF0}"/>
              </a:ext>
            </a:extLst>
          </p:cNvPr>
          <p:cNvGraphicFramePr>
            <a:graphicFrameLocks noGrp="1"/>
          </p:cNvGraphicFramePr>
          <p:nvPr>
            <p:ph type="tbl" sz="quarter" idx="13"/>
            <p:extLst>
              <p:ext uri="{D42A27DB-BD31-4B8C-83A1-F6EECF244321}">
                <p14:modId xmlns:p14="http://schemas.microsoft.com/office/powerpoint/2010/main" val="92274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82266293"/>
                    </a:ext>
                  </a:extLst>
                </a:gridCol>
                <a:gridCol w="1975104">
                  <a:extLst>
                    <a:ext uri="{9D8B030D-6E8A-4147-A177-3AD203B41FA5}">
                      <a16:colId xmlns:a16="http://schemas.microsoft.com/office/drawing/2014/main" val="3940804285"/>
                    </a:ext>
                  </a:extLst>
                </a:gridCol>
                <a:gridCol w="905256">
                  <a:extLst>
                    <a:ext uri="{9D8B030D-6E8A-4147-A177-3AD203B41FA5}">
                      <a16:colId xmlns:a16="http://schemas.microsoft.com/office/drawing/2014/main" val="3962896485"/>
                    </a:ext>
                  </a:extLst>
                </a:gridCol>
                <a:gridCol w="905256">
                  <a:extLst>
                    <a:ext uri="{9D8B030D-6E8A-4147-A177-3AD203B41FA5}">
                      <a16:colId xmlns:a16="http://schemas.microsoft.com/office/drawing/2014/main" val="4018826280"/>
                    </a:ext>
                  </a:extLst>
                </a:gridCol>
                <a:gridCol w="905256">
                  <a:extLst>
                    <a:ext uri="{9D8B030D-6E8A-4147-A177-3AD203B41FA5}">
                      <a16:colId xmlns:a16="http://schemas.microsoft.com/office/drawing/2014/main" val="3768727665"/>
                    </a:ext>
                  </a:extLst>
                </a:gridCol>
                <a:gridCol w="905256">
                  <a:extLst>
                    <a:ext uri="{9D8B030D-6E8A-4147-A177-3AD203B41FA5}">
                      <a16:colId xmlns:a16="http://schemas.microsoft.com/office/drawing/2014/main" val="2938108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33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- 2021-01-31 12:10:51</a:t>
                      </a:r>
                      <a:r>
                        <a:rPr kumimoji="0" lang="en-US" sz="1000" b="0" i="0" u="none" strike="noStrike" kern="1200" cap="none" spc="0" normalizeH="0" baseline="0" noProof="0">
                          <a:ln>
                            <a:noFill/>
                          </a:ln>
                          <a:solidFill>
                            <a:prstClr val="black"/>
                          </a:solidFill>
                          <a:effectLst/>
                          <a:uLnTx/>
                          <a:uFillTx/>
                          <a:latin typeface="+mn-lt"/>
                          <a:ea typeface="+mn-ea"/>
                          <a:cs typeface="+mn-cs"/>
                        </a:rPr>
                        <a:t>
 Happy Sunday #Soulmates! Now we've all witnessed the battle of the modulation on a fine Sunday morning before! What are you hoping God #Reigns down in your life this week? Make sure you write your vision and make it plain! #FoxSoul #HappySunday (cc: elijahjohnson_official)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https://scontent.cdninstagram.com/v/t51.2885-15/e15/p480x480/144784556_431380174871242_7320553007203718393_n.jpg?_nc_ht=scontent.cdninstagram.com&amp;_nc_cat=110&amp;_nc_ohc=3SUH78iuT9gAX9NFt8B&amp;tp=1&amp;oh=609766514059463a47dd67e46c97ab95&amp;oe=60261562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181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- 2021-01-22 11:45:10</a:t>
                      </a:r>
                      <a:r>
                        <a:rPr kumimoji="0" lang="en-US" sz="1000" b="0" i="0" u="none" strike="noStrike" kern="1200" cap="none" spc="0" normalizeH="0" baseline="0" noProof="0">
                          <a:ln>
                            <a:noFill/>
                          </a:ln>
                          <a:solidFill>
                            <a:prstClr val="black"/>
                          </a:solidFill>
                          <a:effectLst/>
                          <a:uLnTx/>
                          <a:uFillTx/>
                          <a:latin typeface="+mn-lt"/>
                          <a:ea typeface="+mn-ea"/>
                          <a:cs typeface="+mn-cs"/>
                        </a:rPr>
                        <a:t>
 Whew, after last night's #Verzuz we imagine this is everyone's mood today! Did y'all enjoy the battle? Share your thoughts below and catch all your #FoxSoul favorites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https://scontent.cdninstagram.com/v/t51.2885-15/sh0.08/e35/s640x640/140556016_246352763761446_4429395965078312398_n.jpg?_nc_ht=scontent.cdninstagram.com&amp;_nc_cat=106&amp;_nc_ohc=TFboU6mqriAAX9PcetB&amp;tp=1&amp;oh=da6ba25c325afba2a5e25122dc60ecf5&amp;oe=6025EA05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3181251"/>
                  </a:ext>
                </a:extLst>
              </a:tr>
            </a:tbl>
          </a:graphicData>
        </a:graphic>
      </p:graphicFrame>
      <p:sp>
        <p:nvSpPr>
          <p:cNvPr id="4" name="Text Placeholder 3">
            <a:extLst>
              <a:ext uri="{FF2B5EF4-FFF2-40B4-BE49-F238E27FC236}">
                <a16:creationId xmlns:a16="http://schemas.microsoft.com/office/drawing/2014/main" id="{0A22CCE7-3B1C-4ECF-9ABA-D6F794F5F4CA}"/>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776551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7AA13-697A-400D-B939-CC215CE15E7E}"/>
              </a:ext>
            </a:extLst>
          </p:cNvPr>
          <p:cNvSpPr>
            <a:spLocks noGrp="1"/>
          </p:cNvSpPr>
          <p:nvPr>
            <p:ph type="title"/>
          </p:nvPr>
        </p:nvSpPr>
        <p:spPr/>
        <p:txBody>
          <a:bodyPr/>
          <a:lstStyle/>
          <a:p>
            <a:r>
              <a:rPr lang="en-US"/>
              <a:t>Instagram Top 4 Posts (Sorted by Interaction Rate) | foxsoul - 2 of 2</a:t>
            </a:r>
          </a:p>
        </p:txBody>
      </p:sp>
      <p:graphicFrame>
        <p:nvGraphicFramePr>
          <p:cNvPr id="5" name="Table Placeholder 4">
            <a:extLst>
              <a:ext uri="{FF2B5EF4-FFF2-40B4-BE49-F238E27FC236}">
                <a16:creationId xmlns:a16="http://schemas.microsoft.com/office/drawing/2014/main" id="{37530AF0-8D04-4976-B863-09BAF4582616}"/>
              </a:ext>
            </a:extLst>
          </p:cNvPr>
          <p:cNvGraphicFramePr>
            <a:graphicFrameLocks noGrp="1"/>
          </p:cNvGraphicFramePr>
          <p:nvPr>
            <p:ph type="tbl" sz="quarter" idx="13"/>
            <p:extLst>
              <p:ext uri="{D42A27DB-BD31-4B8C-83A1-F6EECF244321}">
                <p14:modId xmlns:p14="http://schemas.microsoft.com/office/powerpoint/2010/main" val="3628133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23285704"/>
                    </a:ext>
                  </a:extLst>
                </a:gridCol>
                <a:gridCol w="1975104">
                  <a:extLst>
                    <a:ext uri="{9D8B030D-6E8A-4147-A177-3AD203B41FA5}">
                      <a16:colId xmlns:a16="http://schemas.microsoft.com/office/drawing/2014/main" val="2175333755"/>
                    </a:ext>
                  </a:extLst>
                </a:gridCol>
                <a:gridCol w="905256">
                  <a:extLst>
                    <a:ext uri="{9D8B030D-6E8A-4147-A177-3AD203B41FA5}">
                      <a16:colId xmlns:a16="http://schemas.microsoft.com/office/drawing/2014/main" val="3817198300"/>
                    </a:ext>
                  </a:extLst>
                </a:gridCol>
                <a:gridCol w="905256">
                  <a:extLst>
                    <a:ext uri="{9D8B030D-6E8A-4147-A177-3AD203B41FA5}">
                      <a16:colId xmlns:a16="http://schemas.microsoft.com/office/drawing/2014/main" val="1197825701"/>
                    </a:ext>
                  </a:extLst>
                </a:gridCol>
                <a:gridCol w="905256">
                  <a:extLst>
                    <a:ext uri="{9D8B030D-6E8A-4147-A177-3AD203B41FA5}">
                      <a16:colId xmlns:a16="http://schemas.microsoft.com/office/drawing/2014/main" val="393841258"/>
                    </a:ext>
                  </a:extLst>
                </a:gridCol>
                <a:gridCol w="905256">
                  <a:extLst>
                    <a:ext uri="{9D8B030D-6E8A-4147-A177-3AD203B41FA5}">
                      <a16:colId xmlns:a16="http://schemas.microsoft.com/office/drawing/2014/main" val="403787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0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- 2021-01-28 20:19:26</a:t>
                      </a:r>
                      <a:r>
                        <a:rPr kumimoji="0" lang="en-US" sz="1000" b="0" i="0" u="none" strike="noStrike" kern="1200" cap="none" spc="0" normalizeH="0" baseline="0" noProof="0">
                          <a:ln>
                            <a:noFill/>
                          </a:ln>
                          <a:solidFill>
                            <a:prstClr val="black"/>
                          </a:solidFill>
                          <a:effectLst/>
                          <a:uLnTx/>
                          <a:uFillTx/>
                          <a:latin typeface="+mn-lt"/>
                          <a:ea typeface="+mn-ea"/>
                          <a:cs typeface="+mn-cs"/>
                        </a:rPr>
                        <a:t>
 REST IN POWER QUEEN 🕊 #cicelytyson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144070484_122312956427297_6637034068581774384_n.jpg?_nc_cat=105&amp;ccb=3&amp;_nc_sid=8ae9d6&amp;_nc_ohc=UdF6c7Qml9IAX-jMdOx&amp;_nc_ht=scontent-iad3-1.cdninstagram.com&amp;oh=76ec13600afc05507916d6124f197835&amp;oe=604803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41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- 2021-02-03 15:34:23</a:t>
                      </a:r>
                      <a:r>
                        <a:rPr kumimoji="0" lang="en-US" sz="1000" b="0" i="0" u="none" strike="noStrike" kern="1200" cap="none" spc="0" normalizeH="0" baseline="0" noProof="0">
                          <a:ln>
                            <a:noFill/>
                          </a:ln>
                          <a:solidFill>
                            <a:prstClr val="black"/>
                          </a:solidFill>
                          <a:effectLst/>
                          <a:uLnTx/>
                          <a:uFillTx/>
                          <a:latin typeface="+mn-lt"/>
                          <a:ea typeface="+mn-ea"/>
                          <a:cs typeface="+mn-cs"/>
                        </a:rPr>
                        <a:t>
 Whew, we all know earth has been extra ghetto AF, and it might be getting just a little more ghetto! Do you believe in the life beyond? Do you think Aliens are on their way? Catch this full segment of themixfoxsoul now on the #FoxSoul YouTube channel and enjoy this little tune!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https://scontent-iad3-1.cdninstagram.com/v/t51.29350-15/145260694_337391284134303_4525559872635014886_n.jpg?_nc_cat=1&amp;ccb=3&amp;_nc_sid=8ae9d6&amp;_nc_ohc=-YVEZYVt3cgAX8RKttM&amp;_nc_ht=scontent-iad3-1.cdninstagram.com&amp;oh=36f06e2ba5cbfa45b248153db82d8bdf&amp;oe=60486BD8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37847008"/>
                  </a:ext>
                </a:extLst>
              </a:tr>
            </a:tbl>
          </a:graphicData>
        </a:graphic>
      </p:graphicFrame>
      <p:sp>
        <p:nvSpPr>
          <p:cNvPr id="4" name="Text Placeholder 3">
            <a:extLst>
              <a:ext uri="{FF2B5EF4-FFF2-40B4-BE49-F238E27FC236}">
                <a16:creationId xmlns:a16="http://schemas.microsoft.com/office/drawing/2014/main" id="{3FB75BF7-6FA8-4E20-9265-808AC9EA7F1D}"/>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3971605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9AE83-3CC3-49B6-A6BE-06C5D1C5CFD4}"/>
              </a:ext>
            </a:extLst>
          </p:cNvPr>
          <p:cNvSpPr>
            <a:spLocks noGrp="1"/>
          </p:cNvSpPr>
          <p:nvPr>
            <p:ph type="title"/>
          </p:nvPr>
        </p:nvSpPr>
        <p:spPr/>
        <p:txBody>
          <a:bodyPr/>
          <a:lstStyle/>
          <a:p>
            <a:r>
              <a:rPr lang="en-US"/>
              <a:t>Instagram Top 4 Stories (Sorted by Impressions) | foxsoul</a:t>
            </a:r>
          </a:p>
        </p:txBody>
      </p:sp>
      <p:graphicFrame>
        <p:nvGraphicFramePr>
          <p:cNvPr id="5" name="Table Placeholder 4">
            <a:extLst>
              <a:ext uri="{FF2B5EF4-FFF2-40B4-BE49-F238E27FC236}">
                <a16:creationId xmlns:a16="http://schemas.microsoft.com/office/drawing/2014/main" id="{B2CDCF3B-ED2C-48E7-BAC6-71F91340AF14}"/>
              </a:ext>
            </a:extLst>
          </p:cNvPr>
          <p:cNvGraphicFramePr>
            <a:graphicFrameLocks noGrp="1"/>
          </p:cNvGraphicFramePr>
          <p:nvPr>
            <p:ph type="tbl" sz="quarter" idx="13"/>
            <p:extLst>
              <p:ext uri="{D42A27DB-BD31-4B8C-83A1-F6EECF244321}">
                <p14:modId xmlns:p14="http://schemas.microsoft.com/office/powerpoint/2010/main" val="347447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98982947"/>
                    </a:ext>
                  </a:extLst>
                </a:gridCol>
                <a:gridCol w="1728216">
                  <a:extLst>
                    <a:ext uri="{9D8B030D-6E8A-4147-A177-3AD203B41FA5}">
                      <a16:colId xmlns:a16="http://schemas.microsoft.com/office/drawing/2014/main" val="861338670"/>
                    </a:ext>
                  </a:extLst>
                </a:gridCol>
                <a:gridCol w="822960">
                  <a:extLst>
                    <a:ext uri="{9D8B030D-6E8A-4147-A177-3AD203B41FA5}">
                      <a16:colId xmlns:a16="http://schemas.microsoft.com/office/drawing/2014/main" val="2372526939"/>
                    </a:ext>
                  </a:extLst>
                </a:gridCol>
                <a:gridCol w="822960">
                  <a:extLst>
                    <a:ext uri="{9D8B030D-6E8A-4147-A177-3AD203B41FA5}">
                      <a16:colId xmlns:a16="http://schemas.microsoft.com/office/drawing/2014/main" val="2049423185"/>
                    </a:ext>
                  </a:extLst>
                </a:gridCol>
                <a:gridCol w="822960">
                  <a:extLst>
                    <a:ext uri="{9D8B030D-6E8A-4147-A177-3AD203B41FA5}">
                      <a16:colId xmlns:a16="http://schemas.microsoft.com/office/drawing/2014/main" val="3974120987"/>
                    </a:ext>
                  </a:extLst>
                </a:gridCol>
                <a:gridCol w="822960">
                  <a:extLst>
                    <a:ext uri="{9D8B030D-6E8A-4147-A177-3AD203B41FA5}">
                      <a16:colId xmlns:a16="http://schemas.microsoft.com/office/drawing/2014/main" val="2390398456"/>
                    </a:ext>
                  </a:extLst>
                </a:gridCol>
                <a:gridCol w="822960">
                  <a:extLst>
                    <a:ext uri="{9D8B030D-6E8A-4147-A177-3AD203B41FA5}">
                      <a16:colId xmlns:a16="http://schemas.microsoft.com/office/drawing/2014/main" val="156941556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Replies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2746157681"/>
                  </a:ext>
                </a:extLst>
              </a:tr>
              <a:tr h="370840">
                <a:tc>
                  <a:txBody>
                    <a:bodyPr/>
                    <a:lstStyle/>
                    <a:p>
                      <a:r>
                        <a:rPr lang="pt-BR" sz="1000" b="1"/>
                        <a:t>foxsoul - 2021-02-07 21:46:10</a:t>
                      </a:r>
                      <a:r>
                        <a:rPr lang="pt-BR" sz="1000"/>
                        <a:t>
 n/a</a:t>
                      </a:r>
                      <a:endParaRPr lang="en-US" sz="1000"/>
                    </a:p>
                  </a:txBody>
                  <a:tcPr/>
                </a:tc>
                <a:tc>
                  <a:txBody>
                    <a:bodyPr/>
                    <a:lstStyle/>
                    <a:p>
                      <a:r>
                        <a:rPr lang="en-US" sz="1000"/>
                        <a:t>https://quintly-image-storage.s3.amazonaws.com/f2b284460b40a8bd36441bfec62459f2/4ab6484c7f05280936cbdb7830d120c3.jpg</a:t>
                      </a:r>
                    </a:p>
                  </a:txBody>
                  <a:tcPr/>
                </a:tc>
                <a:tc>
                  <a:txBody>
                    <a:bodyPr/>
                    <a:lstStyle/>
                    <a:p>
                      <a:r>
                        <a:rPr lang="en-US" sz="1000"/>
                        <a:t>1060</a:t>
                      </a:r>
                    </a:p>
                  </a:txBody>
                  <a:tcPr/>
                </a:tc>
                <a:tc>
                  <a:txBody>
                    <a:bodyPr/>
                    <a:lstStyle/>
                    <a:p>
                      <a:r>
                        <a:rPr lang="en-US" sz="1000"/>
                        <a:t>1072</a:t>
                      </a:r>
                    </a:p>
                  </a:txBody>
                  <a:tcPr/>
                </a:tc>
                <a:tc>
                  <a:txBody>
                    <a:bodyPr/>
                    <a:lstStyle/>
                    <a:p>
                      <a:r>
                        <a:rPr lang="en-US" sz="1000"/>
                        <a:t>1</a:t>
                      </a:r>
                    </a:p>
                  </a:txBody>
                  <a:tcPr/>
                </a:tc>
                <a:tc>
                  <a:txBody>
                    <a:bodyPr/>
                    <a:lstStyle/>
                    <a:p>
                      <a:r>
                        <a:rPr lang="en-US" sz="1000"/>
                        <a:t>548</a:t>
                      </a:r>
                    </a:p>
                  </a:txBody>
                  <a:tcPr/>
                </a:tc>
                <a:tc>
                  <a:txBody>
                    <a:bodyPr/>
                    <a:lstStyle/>
                    <a:p>
                      <a:r>
                        <a:rPr lang="en-US" sz="1000"/>
                        <a:t>13</a:t>
                      </a:r>
                    </a:p>
                  </a:txBody>
                  <a:tcPr/>
                </a:tc>
                <a:extLst>
                  <a:ext uri="{0D108BD9-81ED-4DB2-BD59-A6C34878D82A}">
                    <a16:rowId xmlns:a16="http://schemas.microsoft.com/office/drawing/2014/main" val="665067443"/>
                  </a:ext>
                </a:extLst>
              </a:tr>
              <a:tr h="370840">
                <a:tc>
                  <a:txBody>
                    <a:bodyPr/>
                    <a:lstStyle/>
                    <a:p>
                      <a:r>
                        <a:rPr lang="en-US" sz="1000" b="1"/>
                        <a:t>foxsoul - 2021-02-04 15:50:43</a:t>
                      </a:r>
                      <a:r>
                        <a:rPr lang="en-US" sz="1000"/>
                        <a:t>
 @FOXSOULSCREENINGROOM</a:t>
                      </a:r>
                    </a:p>
                  </a:txBody>
                  <a:tcPr/>
                </a:tc>
                <a:tc>
                  <a:txBody>
                    <a:bodyPr/>
                    <a:lstStyle/>
                    <a:p>
                      <a:r>
                        <a:rPr lang="en-US" sz="1000"/>
                        <a:t>https://quintly-image-storage.s3.amazonaws.com/f2b284460b40a8bd36441bfec62459f2/9db08d3ad7d0d1291f13713974fa1429.jpg</a:t>
                      </a:r>
                    </a:p>
                  </a:txBody>
                  <a:tcPr/>
                </a:tc>
                <a:tc>
                  <a:txBody>
                    <a:bodyPr/>
                    <a:lstStyle/>
                    <a:p>
                      <a:r>
                        <a:rPr lang="en-US" sz="1000"/>
                        <a:t>887</a:t>
                      </a:r>
                    </a:p>
                  </a:txBody>
                  <a:tcPr/>
                </a:tc>
                <a:tc>
                  <a:txBody>
                    <a:bodyPr/>
                    <a:lstStyle/>
                    <a:p>
                      <a:r>
                        <a:rPr lang="en-US" sz="1000"/>
                        <a:t>895</a:t>
                      </a:r>
                    </a:p>
                  </a:txBody>
                  <a:tcPr/>
                </a:tc>
                <a:tc>
                  <a:txBody>
                    <a:bodyPr/>
                    <a:lstStyle/>
                    <a:p>
                      <a:r>
                        <a:rPr lang="en-US" sz="1000"/>
                        <a:t>0</a:t>
                      </a:r>
                    </a:p>
                  </a:txBody>
                  <a:tcPr/>
                </a:tc>
                <a:tc>
                  <a:txBody>
                    <a:bodyPr/>
                    <a:lstStyle/>
                    <a:p>
                      <a:r>
                        <a:rPr lang="en-US" sz="1000"/>
                        <a:t>342</a:t>
                      </a:r>
                    </a:p>
                  </a:txBody>
                  <a:tcPr/>
                </a:tc>
                <a:tc>
                  <a:txBody>
                    <a:bodyPr/>
                    <a:lstStyle/>
                    <a:p>
                      <a:r>
                        <a:rPr lang="en-US" sz="1000"/>
                        <a:t>9</a:t>
                      </a:r>
                    </a:p>
                  </a:txBody>
                  <a:tcPr/>
                </a:tc>
                <a:extLst>
                  <a:ext uri="{0D108BD9-81ED-4DB2-BD59-A6C34878D82A}">
                    <a16:rowId xmlns:a16="http://schemas.microsoft.com/office/drawing/2014/main" val="1940941144"/>
                  </a:ext>
                </a:extLst>
              </a:tr>
              <a:tr h="370840">
                <a:tc>
                  <a:txBody>
                    <a:bodyPr/>
                    <a:lstStyle/>
                    <a:p>
                      <a:r>
                        <a:rPr lang="en-US" sz="1000" b="1"/>
                        <a:t>foxsoul - 2021-02-06 01:38:24</a:t>
                      </a:r>
                      <a:r>
                        <a:rPr lang="en-US" sz="1000"/>
                        <a:t>
 #WENDYWILLIAMS
#GORILLAGLUE 
#STIFFWHERE</a:t>
                      </a:r>
                    </a:p>
                  </a:txBody>
                  <a:tcPr/>
                </a:tc>
                <a:tc>
                  <a:txBody>
                    <a:bodyPr/>
                    <a:lstStyle/>
                    <a:p>
                      <a:r>
                        <a:rPr lang="en-US" sz="1000"/>
                        <a:t>https://quintly-image-storage.s3.amazonaws.com/f2b284460b40a8bd36441bfec62459f2/19551ad468daea08c214c07921f58d52.jpg</a:t>
                      </a:r>
                    </a:p>
                  </a:txBody>
                  <a:tcPr/>
                </a:tc>
                <a:tc>
                  <a:txBody>
                    <a:bodyPr/>
                    <a:lstStyle/>
                    <a:p>
                      <a:r>
                        <a:rPr lang="en-US" sz="1000"/>
                        <a:t>739</a:t>
                      </a:r>
                    </a:p>
                  </a:txBody>
                  <a:tcPr/>
                </a:tc>
                <a:tc>
                  <a:txBody>
                    <a:bodyPr/>
                    <a:lstStyle/>
                    <a:p>
                      <a:r>
                        <a:rPr lang="en-US" sz="1000"/>
                        <a:t>761</a:t>
                      </a:r>
                    </a:p>
                  </a:txBody>
                  <a:tcPr/>
                </a:tc>
                <a:tc>
                  <a:txBody>
                    <a:bodyPr/>
                    <a:lstStyle/>
                    <a:p>
                      <a:r>
                        <a:rPr lang="en-US" sz="1000"/>
                        <a:t>1</a:t>
                      </a:r>
                    </a:p>
                  </a:txBody>
                  <a:tcPr/>
                </a:tc>
                <a:tc>
                  <a:txBody>
                    <a:bodyPr/>
                    <a:lstStyle/>
                    <a:p>
                      <a:r>
                        <a:rPr lang="en-US" sz="1000"/>
                        <a:t>410</a:t>
                      </a:r>
                    </a:p>
                  </a:txBody>
                  <a:tcPr/>
                </a:tc>
                <a:tc>
                  <a:txBody>
                    <a:bodyPr/>
                    <a:lstStyle/>
                    <a:p>
                      <a:r>
                        <a:rPr lang="en-US" sz="1000"/>
                        <a:t>25</a:t>
                      </a:r>
                    </a:p>
                  </a:txBody>
                  <a:tcPr/>
                </a:tc>
                <a:extLst>
                  <a:ext uri="{0D108BD9-81ED-4DB2-BD59-A6C34878D82A}">
                    <a16:rowId xmlns:a16="http://schemas.microsoft.com/office/drawing/2014/main" val="1351249799"/>
                  </a:ext>
                </a:extLst>
              </a:tr>
              <a:tr h="370840">
                <a:tc>
                  <a:txBody>
                    <a:bodyPr/>
                    <a:lstStyle/>
                    <a:p>
                      <a:r>
                        <a:rPr lang="en-US" sz="1000" b="1"/>
                        <a:t>foxsoul - 2021-02-06 01:38:25</a:t>
                      </a:r>
                      <a:r>
                        <a:rPr lang="en-US" sz="1000"/>
                        <a:t>
 #WENDYWILLIAMS
#GORILLAGLUE 
#STIFFWHERE 
#FOXSOUL</a:t>
                      </a:r>
                    </a:p>
                  </a:txBody>
                  <a:tcPr/>
                </a:tc>
                <a:tc>
                  <a:txBody>
                    <a:bodyPr/>
                    <a:lstStyle/>
                    <a:p>
                      <a:r>
                        <a:rPr lang="en-US" sz="1000"/>
                        <a:t>https://quintly-image-storage.s3.amazonaws.com/f2b284460b40a8bd36441bfec62459f2/9e926b6db3508479a30436b52fe76ff3.jpg</a:t>
                      </a:r>
                    </a:p>
                  </a:txBody>
                  <a:tcPr/>
                </a:tc>
                <a:tc>
                  <a:txBody>
                    <a:bodyPr/>
                    <a:lstStyle/>
                    <a:p>
                      <a:r>
                        <a:rPr lang="en-US" sz="1000"/>
                        <a:t>621</a:t>
                      </a:r>
                    </a:p>
                  </a:txBody>
                  <a:tcPr/>
                </a:tc>
                <a:tc>
                  <a:txBody>
                    <a:bodyPr/>
                    <a:lstStyle/>
                    <a:p>
                      <a:r>
                        <a:rPr lang="en-US" sz="1000"/>
                        <a:t>636</a:t>
                      </a:r>
                    </a:p>
                  </a:txBody>
                  <a:tcPr/>
                </a:tc>
                <a:tc>
                  <a:txBody>
                    <a:bodyPr/>
                    <a:lstStyle/>
                    <a:p>
                      <a:r>
                        <a:rPr lang="en-US" sz="1000"/>
                        <a:t>1</a:t>
                      </a:r>
                    </a:p>
                  </a:txBody>
                  <a:tcPr/>
                </a:tc>
                <a:tc>
                  <a:txBody>
                    <a:bodyPr/>
                    <a:lstStyle/>
                    <a:p>
                      <a:r>
                        <a:rPr lang="en-US" sz="1000"/>
                        <a:t>385</a:t>
                      </a:r>
                    </a:p>
                  </a:txBody>
                  <a:tcPr/>
                </a:tc>
                <a:tc>
                  <a:txBody>
                    <a:bodyPr/>
                    <a:lstStyle/>
                    <a:p>
                      <a:r>
                        <a:rPr lang="en-US" sz="1000"/>
                        <a:t>32</a:t>
                      </a:r>
                    </a:p>
                  </a:txBody>
                  <a:tcPr/>
                </a:tc>
                <a:extLst>
                  <a:ext uri="{0D108BD9-81ED-4DB2-BD59-A6C34878D82A}">
                    <a16:rowId xmlns:a16="http://schemas.microsoft.com/office/drawing/2014/main" val="3149538351"/>
                  </a:ext>
                </a:extLst>
              </a:tr>
            </a:tbl>
          </a:graphicData>
        </a:graphic>
      </p:graphicFrame>
      <p:sp>
        <p:nvSpPr>
          <p:cNvPr id="4" name="Text Placeholder 3">
            <a:extLst>
              <a:ext uri="{FF2B5EF4-FFF2-40B4-BE49-F238E27FC236}">
                <a16:creationId xmlns:a16="http://schemas.microsoft.com/office/drawing/2014/main" id="{ACAD8E0A-61DD-4C02-84F5-6AA0BB4DADC0}"/>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3834448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DB208-314B-490D-9582-19243A40E50E}"/>
              </a:ext>
            </a:extLst>
          </p:cNvPr>
          <p:cNvSpPr>
            <a:spLocks noGrp="1"/>
          </p:cNvSpPr>
          <p:nvPr>
            <p:ph type="title"/>
          </p:nvPr>
        </p:nvSpPr>
        <p:spPr/>
        <p:txBody>
          <a:bodyPr/>
          <a:lstStyle/>
          <a:p>
            <a:r>
              <a:rPr lang="en-US"/>
              <a:t>Instagram Top 4 Videos (Sorted by Engagement Rate) | foxsoul - 1 of 4</a:t>
            </a:r>
          </a:p>
        </p:txBody>
      </p:sp>
      <p:graphicFrame>
        <p:nvGraphicFramePr>
          <p:cNvPr id="5" name="Table Placeholder 4">
            <a:extLst>
              <a:ext uri="{FF2B5EF4-FFF2-40B4-BE49-F238E27FC236}">
                <a16:creationId xmlns:a16="http://schemas.microsoft.com/office/drawing/2014/main" id="{4017DA3A-BCA5-452E-A66A-01D7CC644C98}"/>
              </a:ext>
            </a:extLst>
          </p:cNvPr>
          <p:cNvGraphicFramePr>
            <a:graphicFrameLocks noGrp="1"/>
          </p:cNvGraphicFramePr>
          <p:nvPr>
            <p:ph type="tbl" sz="quarter" idx="13"/>
            <p:extLst>
              <p:ext uri="{D42A27DB-BD31-4B8C-83A1-F6EECF244321}">
                <p14:modId xmlns:p14="http://schemas.microsoft.com/office/powerpoint/2010/main" val="4058166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61298587"/>
                    </a:ext>
                  </a:extLst>
                </a:gridCol>
                <a:gridCol w="1399032">
                  <a:extLst>
                    <a:ext uri="{9D8B030D-6E8A-4147-A177-3AD203B41FA5}">
                      <a16:colId xmlns:a16="http://schemas.microsoft.com/office/drawing/2014/main" val="489301337"/>
                    </a:ext>
                  </a:extLst>
                </a:gridCol>
                <a:gridCol w="576072">
                  <a:extLst>
                    <a:ext uri="{9D8B030D-6E8A-4147-A177-3AD203B41FA5}">
                      <a16:colId xmlns:a16="http://schemas.microsoft.com/office/drawing/2014/main" val="1073053651"/>
                    </a:ext>
                  </a:extLst>
                </a:gridCol>
                <a:gridCol w="576072">
                  <a:extLst>
                    <a:ext uri="{9D8B030D-6E8A-4147-A177-3AD203B41FA5}">
                      <a16:colId xmlns:a16="http://schemas.microsoft.com/office/drawing/2014/main" val="1339979958"/>
                    </a:ext>
                  </a:extLst>
                </a:gridCol>
                <a:gridCol w="576072">
                  <a:extLst>
                    <a:ext uri="{9D8B030D-6E8A-4147-A177-3AD203B41FA5}">
                      <a16:colId xmlns:a16="http://schemas.microsoft.com/office/drawing/2014/main" val="1215596742"/>
                    </a:ext>
                  </a:extLst>
                </a:gridCol>
                <a:gridCol w="576072">
                  <a:extLst>
                    <a:ext uri="{9D8B030D-6E8A-4147-A177-3AD203B41FA5}">
                      <a16:colId xmlns:a16="http://schemas.microsoft.com/office/drawing/2014/main" val="2544944352"/>
                    </a:ext>
                  </a:extLst>
                </a:gridCol>
                <a:gridCol w="576072">
                  <a:extLst>
                    <a:ext uri="{9D8B030D-6E8A-4147-A177-3AD203B41FA5}">
                      <a16:colId xmlns:a16="http://schemas.microsoft.com/office/drawing/2014/main" val="2993331908"/>
                    </a:ext>
                  </a:extLst>
                </a:gridCol>
                <a:gridCol w="576072">
                  <a:extLst>
                    <a:ext uri="{9D8B030D-6E8A-4147-A177-3AD203B41FA5}">
                      <a16:colId xmlns:a16="http://schemas.microsoft.com/office/drawing/2014/main" val="2923271670"/>
                    </a:ext>
                  </a:extLst>
                </a:gridCol>
                <a:gridCol w="576072">
                  <a:extLst>
                    <a:ext uri="{9D8B030D-6E8A-4147-A177-3AD203B41FA5}">
                      <a16:colId xmlns:a16="http://schemas.microsoft.com/office/drawing/2014/main" val="1255637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34617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- 2021-01-22 11:45:10</a:t>
                      </a:r>
                      <a:r>
                        <a:rPr kumimoji="0" lang="en-US" sz="1000" b="0" i="0" u="none" strike="noStrike" kern="1200" cap="none" spc="0" normalizeH="0" baseline="0" noProof="0">
                          <a:ln>
                            <a:noFill/>
                          </a:ln>
                          <a:solidFill>
                            <a:prstClr val="black"/>
                          </a:solidFill>
                          <a:effectLst/>
                          <a:uLnTx/>
                          <a:uFillTx/>
                          <a:latin typeface="+mn-lt"/>
                          <a:ea typeface="+mn-ea"/>
                          <a:cs typeface="+mn-cs"/>
                        </a:rPr>
                        <a:t>
 Whew, after last night's #Verzuz we imagine this is everyone's mood today! Did y'all enjoy the battle? Share your thoughts below and catch all your #FoxSoul favorites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https://scontent-iad3-1.cdninstagram.com/v/t51.2885-15/140556016_246352763761446_4429395965078312398_n.jpg?_nc_cat=110&amp;ccb=3&amp;_nc_sid=8ae9d6&amp;_nc_ohc=qFPmNYbOCQkAX-dkYQq&amp;_nc_ht=scontent-iad3-1.cdninstagram.com&amp;oh=eb6e3c68b5a8b0a6d0725987f903a8d0&amp;oe=6049B04E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5.54 %</a:t>
                      </a:r>
                    </a:p>
                  </a:txBody>
                  <a:tcPr/>
                </a:tc>
                <a:extLst>
                  <a:ext uri="{0D108BD9-81ED-4DB2-BD59-A6C34878D82A}">
                    <a16:rowId xmlns:a16="http://schemas.microsoft.com/office/drawing/2014/main" val="1648754061"/>
                  </a:ext>
                </a:extLst>
              </a:tr>
            </a:tbl>
          </a:graphicData>
        </a:graphic>
      </p:graphicFrame>
      <p:sp>
        <p:nvSpPr>
          <p:cNvPr id="4" name="Text Placeholder 3">
            <a:extLst>
              <a:ext uri="{FF2B5EF4-FFF2-40B4-BE49-F238E27FC236}">
                <a16:creationId xmlns:a16="http://schemas.microsoft.com/office/drawing/2014/main" id="{9528F603-A145-4B03-BD9F-9097CDCC7BAB}"/>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1310619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A58B9-0BF9-4D16-AA9F-78E959A46BA9}"/>
              </a:ext>
            </a:extLst>
          </p:cNvPr>
          <p:cNvSpPr>
            <a:spLocks noGrp="1"/>
          </p:cNvSpPr>
          <p:nvPr>
            <p:ph type="title"/>
          </p:nvPr>
        </p:nvSpPr>
        <p:spPr/>
        <p:txBody>
          <a:bodyPr/>
          <a:lstStyle/>
          <a:p>
            <a:r>
              <a:rPr lang="en-US"/>
              <a:t>Instagram Top 4 Videos (Sorted by Engagement Rate) | foxsoul - 2 of 4</a:t>
            </a:r>
          </a:p>
        </p:txBody>
      </p:sp>
      <p:graphicFrame>
        <p:nvGraphicFramePr>
          <p:cNvPr id="5" name="Table Placeholder 4">
            <a:extLst>
              <a:ext uri="{FF2B5EF4-FFF2-40B4-BE49-F238E27FC236}">
                <a16:creationId xmlns:a16="http://schemas.microsoft.com/office/drawing/2014/main" id="{537AFE6E-E56E-42D9-B957-78C8405D2C54}"/>
              </a:ext>
            </a:extLst>
          </p:cNvPr>
          <p:cNvGraphicFramePr>
            <a:graphicFrameLocks noGrp="1"/>
          </p:cNvGraphicFramePr>
          <p:nvPr>
            <p:ph type="tbl" sz="quarter" idx="13"/>
            <p:extLst>
              <p:ext uri="{D42A27DB-BD31-4B8C-83A1-F6EECF244321}">
                <p14:modId xmlns:p14="http://schemas.microsoft.com/office/powerpoint/2010/main" val="349717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7494841"/>
                    </a:ext>
                  </a:extLst>
                </a:gridCol>
                <a:gridCol w="1399032">
                  <a:extLst>
                    <a:ext uri="{9D8B030D-6E8A-4147-A177-3AD203B41FA5}">
                      <a16:colId xmlns:a16="http://schemas.microsoft.com/office/drawing/2014/main" val="4021175495"/>
                    </a:ext>
                  </a:extLst>
                </a:gridCol>
                <a:gridCol w="576072">
                  <a:extLst>
                    <a:ext uri="{9D8B030D-6E8A-4147-A177-3AD203B41FA5}">
                      <a16:colId xmlns:a16="http://schemas.microsoft.com/office/drawing/2014/main" val="2492615194"/>
                    </a:ext>
                  </a:extLst>
                </a:gridCol>
                <a:gridCol w="576072">
                  <a:extLst>
                    <a:ext uri="{9D8B030D-6E8A-4147-A177-3AD203B41FA5}">
                      <a16:colId xmlns:a16="http://schemas.microsoft.com/office/drawing/2014/main" val="1472127046"/>
                    </a:ext>
                  </a:extLst>
                </a:gridCol>
                <a:gridCol w="576072">
                  <a:extLst>
                    <a:ext uri="{9D8B030D-6E8A-4147-A177-3AD203B41FA5}">
                      <a16:colId xmlns:a16="http://schemas.microsoft.com/office/drawing/2014/main" val="3024313998"/>
                    </a:ext>
                  </a:extLst>
                </a:gridCol>
                <a:gridCol w="576072">
                  <a:extLst>
                    <a:ext uri="{9D8B030D-6E8A-4147-A177-3AD203B41FA5}">
                      <a16:colId xmlns:a16="http://schemas.microsoft.com/office/drawing/2014/main" val="4279278243"/>
                    </a:ext>
                  </a:extLst>
                </a:gridCol>
                <a:gridCol w="576072">
                  <a:extLst>
                    <a:ext uri="{9D8B030D-6E8A-4147-A177-3AD203B41FA5}">
                      <a16:colId xmlns:a16="http://schemas.microsoft.com/office/drawing/2014/main" val="1111268167"/>
                    </a:ext>
                  </a:extLst>
                </a:gridCol>
                <a:gridCol w="576072">
                  <a:extLst>
                    <a:ext uri="{9D8B030D-6E8A-4147-A177-3AD203B41FA5}">
                      <a16:colId xmlns:a16="http://schemas.microsoft.com/office/drawing/2014/main" val="1424603437"/>
                    </a:ext>
                  </a:extLst>
                </a:gridCol>
                <a:gridCol w="576072">
                  <a:extLst>
                    <a:ext uri="{9D8B030D-6E8A-4147-A177-3AD203B41FA5}">
                      <a16:colId xmlns:a16="http://schemas.microsoft.com/office/drawing/2014/main" val="2817926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9888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- 2021-01-20 09:35:52</a:t>
                      </a:r>
                      <a:r>
                        <a:rPr kumimoji="0" lang="en-US" sz="1000" b="0" i="0" u="none" strike="noStrike" kern="1200" cap="none" spc="0" normalizeH="0" baseline="0" noProof="0">
                          <a:ln>
                            <a:noFill/>
                          </a:ln>
                          <a:solidFill>
                            <a:prstClr val="black"/>
                          </a:solidFill>
                          <a:effectLst/>
                          <a:uLnTx/>
                          <a:uFillTx/>
                          <a:latin typeface="+mn-lt"/>
                          <a:ea typeface="+mn-ea"/>
                          <a:cs typeface="+mn-cs"/>
                        </a:rPr>
                        <a:t>
 That’s right, Joe, WE DID IT! Today is the day we officially make history and celebrate #KamalaHarris for being a trailblazer and first of many to hold such a high position! Thank you for breaking the glass ceilings, and for letting us know the possibilities are endless! Make sure you watch it all go down with US,  TODAY at 11a/8a PT only on foxsoul.tv!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https://scontent-iad3-1.cdninstagram.com/v/t51.2885-15/140950664_696100267720772_7293112034309487637_n.jpg?_nc_cat=103&amp;ccb=3&amp;_nc_sid=8ae9d6&amp;_nc_ohc=2sOyh4nIdHIAX8AMcZU&amp;_nc_ht=scontent-iad3-1.cdninstagram.com&amp;oh=48e8513bf40acbba5855134146243832&amp;oe=604A487F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extLst>
                  <a:ext uri="{0D108BD9-81ED-4DB2-BD59-A6C34878D82A}">
                    <a16:rowId xmlns:a16="http://schemas.microsoft.com/office/drawing/2014/main" val="1700201053"/>
                  </a:ext>
                </a:extLst>
              </a:tr>
            </a:tbl>
          </a:graphicData>
        </a:graphic>
      </p:graphicFrame>
      <p:sp>
        <p:nvSpPr>
          <p:cNvPr id="4" name="Text Placeholder 3">
            <a:extLst>
              <a:ext uri="{FF2B5EF4-FFF2-40B4-BE49-F238E27FC236}">
                <a16:creationId xmlns:a16="http://schemas.microsoft.com/office/drawing/2014/main" id="{BFC38A10-0D10-4AF9-8565-E1D8890FA681}"/>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3940611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E4DF-C422-47C9-84FC-6EC978E281A1}"/>
              </a:ext>
            </a:extLst>
          </p:cNvPr>
          <p:cNvSpPr>
            <a:spLocks noGrp="1"/>
          </p:cNvSpPr>
          <p:nvPr>
            <p:ph type="title"/>
          </p:nvPr>
        </p:nvSpPr>
        <p:spPr/>
        <p:txBody>
          <a:bodyPr/>
          <a:lstStyle/>
          <a:p>
            <a:r>
              <a:rPr lang="en-US"/>
              <a:t>Instagram Top 4 Videos (Sorted by Engagement Rate) | foxsoul - 3 of 4</a:t>
            </a:r>
          </a:p>
        </p:txBody>
      </p:sp>
      <p:graphicFrame>
        <p:nvGraphicFramePr>
          <p:cNvPr id="5" name="Table Placeholder 4">
            <a:extLst>
              <a:ext uri="{FF2B5EF4-FFF2-40B4-BE49-F238E27FC236}">
                <a16:creationId xmlns:a16="http://schemas.microsoft.com/office/drawing/2014/main" id="{0B67D191-8183-466D-9E65-F6440A3D939B}"/>
              </a:ext>
            </a:extLst>
          </p:cNvPr>
          <p:cNvGraphicFramePr>
            <a:graphicFrameLocks noGrp="1"/>
          </p:cNvGraphicFramePr>
          <p:nvPr>
            <p:ph type="tbl" sz="quarter" idx="13"/>
            <p:extLst>
              <p:ext uri="{D42A27DB-BD31-4B8C-83A1-F6EECF244321}">
                <p14:modId xmlns:p14="http://schemas.microsoft.com/office/powerpoint/2010/main" val="3246177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1827663"/>
                    </a:ext>
                  </a:extLst>
                </a:gridCol>
                <a:gridCol w="1399032">
                  <a:extLst>
                    <a:ext uri="{9D8B030D-6E8A-4147-A177-3AD203B41FA5}">
                      <a16:colId xmlns:a16="http://schemas.microsoft.com/office/drawing/2014/main" val="219368164"/>
                    </a:ext>
                  </a:extLst>
                </a:gridCol>
                <a:gridCol w="576072">
                  <a:extLst>
                    <a:ext uri="{9D8B030D-6E8A-4147-A177-3AD203B41FA5}">
                      <a16:colId xmlns:a16="http://schemas.microsoft.com/office/drawing/2014/main" val="342523706"/>
                    </a:ext>
                  </a:extLst>
                </a:gridCol>
                <a:gridCol w="576072">
                  <a:extLst>
                    <a:ext uri="{9D8B030D-6E8A-4147-A177-3AD203B41FA5}">
                      <a16:colId xmlns:a16="http://schemas.microsoft.com/office/drawing/2014/main" val="2469502123"/>
                    </a:ext>
                  </a:extLst>
                </a:gridCol>
                <a:gridCol w="576072">
                  <a:extLst>
                    <a:ext uri="{9D8B030D-6E8A-4147-A177-3AD203B41FA5}">
                      <a16:colId xmlns:a16="http://schemas.microsoft.com/office/drawing/2014/main" val="2227395022"/>
                    </a:ext>
                  </a:extLst>
                </a:gridCol>
                <a:gridCol w="576072">
                  <a:extLst>
                    <a:ext uri="{9D8B030D-6E8A-4147-A177-3AD203B41FA5}">
                      <a16:colId xmlns:a16="http://schemas.microsoft.com/office/drawing/2014/main" val="3058126825"/>
                    </a:ext>
                  </a:extLst>
                </a:gridCol>
                <a:gridCol w="576072">
                  <a:extLst>
                    <a:ext uri="{9D8B030D-6E8A-4147-A177-3AD203B41FA5}">
                      <a16:colId xmlns:a16="http://schemas.microsoft.com/office/drawing/2014/main" val="6567058"/>
                    </a:ext>
                  </a:extLst>
                </a:gridCol>
                <a:gridCol w="576072">
                  <a:extLst>
                    <a:ext uri="{9D8B030D-6E8A-4147-A177-3AD203B41FA5}">
                      <a16:colId xmlns:a16="http://schemas.microsoft.com/office/drawing/2014/main" val="1469158902"/>
                    </a:ext>
                  </a:extLst>
                </a:gridCol>
                <a:gridCol w="576072">
                  <a:extLst>
                    <a:ext uri="{9D8B030D-6E8A-4147-A177-3AD203B41FA5}">
                      <a16:colId xmlns:a16="http://schemas.microsoft.com/office/drawing/2014/main" val="4178123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0223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- 2021-01-31 12:10:51</a:t>
                      </a:r>
                      <a:r>
                        <a:rPr kumimoji="0" lang="en-US" sz="1000" b="0" i="0" u="none" strike="noStrike" kern="1200" cap="none" spc="0" normalizeH="0" baseline="0" noProof="0">
                          <a:ln>
                            <a:noFill/>
                          </a:ln>
                          <a:solidFill>
                            <a:prstClr val="black"/>
                          </a:solidFill>
                          <a:effectLst/>
                          <a:uLnTx/>
                          <a:uFillTx/>
                          <a:latin typeface="+mn-lt"/>
                          <a:ea typeface="+mn-ea"/>
                          <a:cs typeface="+mn-cs"/>
                        </a:rPr>
                        <a:t>
 Happy Sunday #Soulmates! Now we've all witnessed the battle of the modulation on a fine Sunday morning before! What are you hoping God #Reigns down in your life this week? Make sure you write your vision and make it plain! #FoxSoul #HappySunday (cc: @elijahjohnson_official)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https://scontent-iad3-1.cdninstagram.com/v/t51.2885-15/144784556_431380174871242_7320553007203718393_n.jpg?_nc_cat=107&amp;ccb=3&amp;_nc_sid=8ae9d6&amp;_nc_ohc=fWCS-BWgr_8AX-xFIFM&amp;_nc_ht=scontent-iad3-1.cdninstagram.com&amp;oh=1c24d8689747773cf99c6f06ba500f9b&amp;oe=6047E6BB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4.45 %</a:t>
                      </a:r>
                    </a:p>
                  </a:txBody>
                  <a:tcPr/>
                </a:tc>
                <a:extLst>
                  <a:ext uri="{0D108BD9-81ED-4DB2-BD59-A6C34878D82A}">
                    <a16:rowId xmlns:a16="http://schemas.microsoft.com/office/drawing/2014/main" val="1881096839"/>
                  </a:ext>
                </a:extLst>
              </a:tr>
            </a:tbl>
          </a:graphicData>
        </a:graphic>
      </p:graphicFrame>
      <p:sp>
        <p:nvSpPr>
          <p:cNvPr id="4" name="Text Placeholder 3">
            <a:extLst>
              <a:ext uri="{FF2B5EF4-FFF2-40B4-BE49-F238E27FC236}">
                <a16:creationId xmlns:a16="http://schemas.microsoft.com/office/drawing/2014/main" id="{BB2E7EFE-5F03-4993-A66E-1DA95D8DCB35}"/>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2839620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FADF-23FA-4D44-B145-5DBBDCD69354}"/>
              </a:ext>
            </a:extLst>
          </p:cNvPr>
          <p:cNvSpPr>
            <a:spLocks noGrp="1"/>
          </p:cNvSpPr>
          <p:nvPr>
            <p:ph type="title"/>
          </p:nvPr>
        </p:nvSpPr>
        <p:spPr/>
        <p:txBody>
          <a:bodyPr/>
          <a:lstStyle/>
          <a:p>
            <a:r>
              <a:rPr lang="en-US"/>
              <a:t>Instagram Top 4 Videos (Sorted by Engagement Rate) | foxsoul - 4 of 4</a:t>
            </a:r>
          </a:p>
        </p:txBody>
      </p:sp>
      <p:graphicFrame>
        <p:nvGraphicFramePr>
          <p:cNvPr id="5" name="Table Placeholder 4">
            <a:extLst>
              <a:ext uri="{FF2B5EF4-FFF2-40B4-BE49-F238E27FC236}">
                <a16:creationId xmlns:a16="http://schemas.microsoft.com/office/drawing/2014/main" id="{12F17348-AB42-44A0-9D61-37853F7FABD8}"/>
              </a:ext>
            </a:extLst>
          </p:cNvPr>
          <p:cNvGraphicFramePr>
            <a:graphicFrameLocks noGrp="1"/>
          </p:cNvGraphicFramePr>
          <p:nvPr>
            <p:ph type="tbl" sz="quarter" idx="13"/>
            <p:extLst>
              <p:ext uri="{D42A27DB-BD31-4B8C-83A1-F6EECF244321}">
                <p14:modId xmlns:p14="http://schemas.microsoft.com/office/powerpoint/2010/main" val="4055171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99032541"/>
                    </a:ext>
                  </a:extLst>
                </a:gridCol>
                <a:gridCol w="1399032">
                  <a:extLst>
                    <a:ext uri="{9D8B030D-6E8A-4147-A177-3AD203B41FA5}">
                      <a16:colId xmlns:a16="http://schemas.microsoft.com/office/drawing/2014/main" val="1838352995"/>
                    </a:ext>
                  </a:extLst>
                </a:gridCol>
                <a:gridCol w="576072">
                  <a:extLst>
                    <a:ext uri="{9D8B030D-6E8A-4147-A177-3AD203B41FA5}">
                      <a16:colId xmlns:a16="http://schemas.microsoft.com/office/drawing/2014/main" val="1787703259"/>
                    </a:ext>
                  </a:extLst>
                </a:gridCol>
                <a:gridCol w="576072">
                  <a:extLst>
                    <a:ext uri="{9D8B030D-6E8A-4147-A177-3AD203B41FA5}">
                      <a16:colId xmlns:a16="http://schemas.microsoft.com/office/drawing/2014/main" val="4176418812"/>
                    </a:ext>
                  </a:extLst>
                </a:gridCol>
                <a:gridCol w="576072">
                  <a:extLst>
                    <a:ext uri="{9D8B030D-6E8A-4147-A177-3AD203B41FA5}">
                      <a16:colId xmlns:a16="http://schemas.microsoft.com/office/drawing/2014/main" val="923055283"/>
                    </a:ext>
                  </a:extLst>
                </a:gridCol>
                <a:gridCol w="576072">
                  <a:extLst>
                    <a:ext uri="{9D8B030D-6E8A-4147-A177-3AD203B41FA5}">
                      <a16:colId xmlns:a16="http://schemas.microsoft.com/office/drawing/2014/main" val="1976016139"/>
                    </a:ext>
                  </a:extLst>
                </a:gridCol>
                <a:gridCol w="576072">
                  <a:extLst>
                    <a:ext uri="{9D8B030D-6E8A-4147-A177-3AD203B41FA5}">
                      <a16:colId xmlns:a16="http://schemas.microsoft.com/office/drawing/2014/main" val="1128809540"/>
                    </a:ext>
                  </a:extLst>
                </a:gridCol>
                <a:gridCol w="576072">
                  <a:extLst>
                    <a:ext uri="{9D8B030D-6E8A-4147-A177-3AD203B41FA5}">
                      <a16:colId xmlns:a16="http://schemas.microsoft.com/office/drawing/2014/main" val="1900821713"/>
                    </a:ext>
                  </a:extLst>
                </a:gridCol>
                <a:gridCol w="576072">
                  <a:extLst>
                    <a:ext uri="{9D8B030D-6E8A-4147-A177-3AD203B41FA5}">
                      <a16:colId xmlns:a16="http://schemas.microsoft.com/office/drawing/2014/main" val="205795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81675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foxsoul - 2021-02-01 10:16:48</a:t>
                      </a:r>
                      <a:r>
                        <a:rPr kumimoji="0" lang="en-US" sz="1000" b="0" i="0" u="none" strike="noStrike" kern="1200" cap="none" spc="0" normalizeH="0" baseline="0" noProof="0">
                          <a:ln>
                            <a:noFill/>
                          </a:ln>
                          <a:solidFill>
                            <a:prstClr val="black"/>
                          </a:solidFill>
                          <a:effectLst/>
                          <a:uLnTx/>
                          <a:uFillTx/>
                          <a:latin typeface="+mn-lt"/>
                          <a:ea typeface="+mn-ea"/>
                          <a:cs typeface="+mn-cs"/>
                        </a:rPr>
                        <a:t>
 Anybody else gliding into #BlackHistoryMonth like this? It’s always black history month around here, but we’re excited for a little extra razzle dazzle for this one!  New week, new month, new GOALS!  Drop your goals and make the vision plain in the comments! #StayTheCourse #FoxSoul (cc: @bishopoldes)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144140564_1318221251888897_2651920102972174380_n.jpg?_nc_cat=110&amp;ccb=3&amp;_nc_sid=8ae9d6&amp;_nc_ohc=KfKGRqq1D3wAX8O_E8Q&amp;_nc_ht=scontent-iad3-1.cdninstagram.com&amp;oh=a1bed6d0720c0a6fab10a1332b1d14b1&amp;oe=604AD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extLst>
                  <a:ext uri="{0D108BD9-81ED-4DB2-BD59-A6C34878D82A}">
                    <a16:rowId xmlns:a16="http://schemas.microsoft.com/office/drawing/2014/main" val="1451598164"/>
                  </a:ext>
                </a:extLst>
              </a:tr>
            </a:tbl>
          </a:graphicData>
        </a:graphic>
      </p:graphicFrame>
      <p:sp>
        <p:nvSpPr>
          <p:cNvPr id="4" name="Text Placeholder 3">
            <a:extLst>
              <a:ext uri="{FF2B5EF4-FFF2-40B4-BE49-F238E27FC236}">
                <a16:creationId xmlns:a16="http://schemas.microsoft.com/office/drawing/2014/main" id="{FAE40B99-67DF-4600-8F83-DB799E6893BD}"/>
              </a:ext>
            </a:extLst>
          </p:cNvPr>
          <p:cNvSpPr>
            <a:spLocks noGrp="1"/>
          </p:cNvSpPr>
          <p:nvPr>
            <p:ph type="body" sz="quarter" idx="14"/>
          </p:nvPr>
        </p:nvSpPr>
        <p:spPr/>
        <p:txBody>
          <a:bodyPr/>
          <a:lstStyle/>
          <a:p>
            <a:r>
              <a:rPr lang="en-US"/>
              <a:t>01/10/2021 - 02/07/2021</a:t>
            </a:r>
          </a:p>
        </p:txBody>
      </p:sp>
    </p:spTree>
    <p:extLst>
      <p:ext uri="{BB962C8B-B14F-4D97-AF65-F5344CB8AC3E}">
        <p14:creationId xmlns:p14="http://schemas.microsoft.com/office/powerpoint/2010/main" val="34105862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1644</Words>
  <Application>Microsoft Office PowerPoint</Application>
  <PresentationFormat>On-screen Show (4:3)</PresentationFormat>
  <Paragraphs>480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FS IG Deep Insights</vt:lpstr>
      <vt:lpstr>Instagram Instagram Key Metrics Table | foxsoul</vt:lpstr>
      <vt:lpstr>Instagram Followers Total | foxsoul</vt:lpstr>
      <vt:lpstr>Instagram Daily Gained Followers | foxsoul</vt:lpstr>
      <vt:lpstr>Instagram Interaction Rate Per Day | foxsoul</vt:lpstr>
      <vt:lpstr>Instagram Engagement Rate Per Post | foxsoul</vt:lpstr>
      <vt:lpstr>Instagram Daily Reach | foxsoul</vt:lpstr>
      <vt:lpstr>Instagram Total Daily Posts | foxsoul</vt:lpstr>
      <vt:lpstr>Instagram Engagements By Weekday | foxsoul</vt:lpstr>
      <vt:lpstr>Instagram Organic Reach By Weekday | foxsoul</vt:lpstr>
      <vt:lpstr>Instagram I-Rate by Post Type | foxsoul</vt:lpstr>
      <vt:lpstr>Instagram Post Type % Share of Total Engagements | foxsoul</vt:lpstr>
      <vt:lpstr>Instagram Stories Key Metrics Table | foxsoul</vt:lpstr>
      <vt:lpstr>Instagram Story Taps Behavior | foxsoul</vt:lpstr>
      <vt:lpstr>Instagram Story Taps Key Metrics | foxsoul</vt:lpstr>
      <vt:lpstr>Instagram Followers Gender Breakdown | foxsoul</vt:lpstr>
      <vt:lpstr>Instagram Followers Age &amp; Gender | foxsoul</vt:lpstr>
      <vt:lpstr>Instagram Followers Age Breakdown | foxsoul</vt:lpstr>
      <vt:lpstr>Instagram Followers by City (Sorted by Fans) | foxsoul - 1 of 2</vt:lpstr>
      <vt:lpstr>Instagram Followers by City (Sorted by Fans) | foxsoul - 2 of 2</vt:lpstr>
      <vt:lpstr>Instagram Followers by Gender &amp; Age (Sorted by Fans) | foxsoul - 1 of 2</vt:lpstr>
      <vt:lpstr>Instagram Followers by Gender &amp; Age (Sorted by Fans) | foxsoul - 2 of 2</vt:lpstr>
      <vt:lpstr>Instagram Top 4 Posts (Sorted by Interaction Rate) | foxsoul - 1 of 2</vt:lpstr>
      <vt:lpstr>Instagram Top 4 Posts (Sorted by Interaction Rate) | foxsoul - 2 of 2</vt:lpstr>
      <vt:lpstr>Instagram Top 4 Stories (Sorted by Impressions) | foxsoul</vt:lpstr>
      <vt:lpstr>Instagram Top 4 Videos (Sorted by Engagement Rate) | foxsoul - 1 of 4</vt:lpstr>
      <vt:lpstr>Instagram Top 4 Videos (Sorted by Engagement Rate) | foxsoul - 2 of 4</vt:lpstr>
      <vt:lpstr>Instagram Top 4 Videos (Sorted by Engagement Rate) | foxsoul - 3 of 4</vt:lpstr>
      <vt:lpstr>Instagram Top 4 Videos (Sorted by Engagement Rate) | foxsoul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 IG Deep Insights</dc:title>
  <dc:creator>Frederik Peiniger</dc:creator>
  <cp:lastModifiedBy>Frederik Peiniger</cp:lastModifiedBy>
  <cp:revision>1</cp:revision>
  <dcterms:created xsi:type="dcterms:W3CDTF">2021-02-10T07:21:54Z</dcterms:created>
  <dcterms:modified xsi:type="dcterms:W3CDTF">2021-02-10T07:23:10Z</dcterms:modified>
</cp:coreProperties>
</file>