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sacsirlari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97137</c:v>
                </c:pt>
                <c:pt idx="1">
                  <c:v>32589.5454545455</c:v>
                </c:pt>
                <c:pt idx="2">
                  <c:v>13104.166666666701</c:v>
                </c:pt>
                <c:pt idx="3">
                  <c:v>19495.25</c:v>
                </c:pt>
                <c:pt idx="4">
                  <c:v>35102.578947368398</c:v>
                </c:pt>
                <c:pt idx="5">
                  <c:v>0</c:v>
                </c:pt>
                <c:pt idx="6">
                  <c:v>158863</c:v>
                </c:pt>
              </c:numCache>
            </c:numRef>
          </c:val>
          <c:extLst>
            <c:ext xmlns:c16="http://schemas.microsoft.com/office/drawing/2014/chart" uri="{C3380CC4-5D6E-409C-BE32-E72D297353CC}">
              <c16:uniqueId val="{00000000-D03E-445A-AEBD-32CA6EB6032D}"/>
            </c:ext>
          </c:extLst>
        </c:ser>
        <c:ser>
          <c:idx val="1"/>
          <c:order val="1"/>
          <c:tx>
            <c:strRef>
              <c:f>Sheet1!$C$1</c:f>
              <c:strCache>
                <c:ptCount val="1"/>
                <c:pt idx="0">
                  <c:v>cildimvebencom</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115224</c:v>
                </c:pt>
                <c:pt idx="1">
                  <c:v>17131</c:v>
                </c:pt>
                <c:pt idx="2">
                  <c:v>21727.285714285699</c:v>
                </c:pt>
                <c:pt idx="3">
                  <c:v>26027.25</c:v>
                </c:pt>
                <c:pt idx="4">
                  <c:v>64983.083333333299</c:v>
                </c:pt>
                <c:pt idx="5">
                  <c:v>5393</c:v>
                </c:pt>
                <c:pt idx="6">
                  <c:v>191402.5</c:v>
                </c:pt>
              </c:numCache>
            </c:numRef>
          </c:val>
          <c:extLst>
            <c:ext xmlns:c16="http://schemas.microsoft.com/office/drawing/2014/chart" uri="{C3380CC4-5D6E-409C-BE32-E72D297353CC}">
              <c16:uniqueId val="{00000001-D03E-445A-AEBD-32CA6EB6032D}"/>
            </c:ext>
          </c:extLst>
        </c:ser>
        <c:ser>
          <c:idx val="2"/>
          <c:order val="2"/>
          <c:tx>
            <c:strRef>
              <c:f>Sheet1!$D$1</c:f>
              <c:strCache>
                <c:ptCount val="1"/>
                <c:pt idx="0">
                  <c:v>makyajcom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60753.428571428602</c:v>
                </c:pt>
                <c:pt idx="1">
                  <c:v>30284.799999999999</c:v>
                </c:pt>
                <c:pt idx="2">
                  <c:v>17650.5</c:v>
                </c:pt>
                <c:pt idx="3">
                  <c:v>42660.666666666701</c:v>
                </c:pt>
                <c:pt idx="4">
                  <c:v>54338.294117647099</c:v>
                </c:pt>
                <c:pt idx="5">
                  <c:v>11220.333333333299</c:v>
                </c:pt>
                <c:pt idx="6">
                  <c:v>33872</c:v>
                </c:pt>
              </c:numCache>
            </c:numRef>
          </c:val>
          <c:extLst>
            <c:ext xmlns:c16="http://schemas.microsoft.com/office/drawing/2014/chart" uri="{C3380CC4-5D6E-409C-BE32-E72D297353CC}">
              <c16:uniqueId val="{00000002-D03E-445A-AEBD-32CA6EB6032D}"/>
            </c:ext>
          </c:extLst>
        </c:ser>
        <c:ser>
          <c:idx val="3"/>
          <c:order val="3"/>
          <c:tx>
            <c:strRef>
              <c:f>Sheet1!$E$1</c:f>
              <c:strCache>
                <c:ptCount val="1"/>
                <c:pt idx="0">
                  <c:v>lorealcontentpro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5481.6</c:v>
                </c:pt>
                <c:pt idx="1">
                  <c:v>10625</c:v>
                </c:pt>
                <c:pt idx="2">
                  <c:v>5194.5</c:v>
                </c:pt>
                <c:pt idx="3">
                  <c:v>27205</c:v>
                </c:pt>
                <c:pt idx="4">
                  <c:v>69804.25</c:v>
                </c:pt>
                <c:pt idx="5">
                  <c:v>70997</c:v>
                </c:pt>
                <c:pt idx="6">
                  <c:v>0</c:v>
                </c:pt>
              </c:numCache>
            </c:numRef>
          </c:val>
          <c:extLst>
            <c:ext xmlns:c16="http://schemas.microsoft.com/office/drawing/2014/chart" uri="{C3380CC4-5D6E-409C-BE32-E72D297353CC}">
              <c16:uniqueId val="{00000003-D03E-445A-AEBD-32CA6EB6032D}"/>
            </c:ext>
          </c:extLst>
        </c:ser>
        <c:dLbls>
          <c:showLegendKey val="0"/>
          <c:showVal val="0"/>
          <c:showCatName val="0"/>
          <c:showSerName val="0"/>
          <c:showPercent val="0"/>
          <c:showBubbleSize val="0"/>
        </c:dLbls>
        <c:gapWidth val="219"/>
        <c:overlap val="-27"/>
        <c:axId val="386028552"/>
        <c:axId val="386029208"/>
      </c:barChart>
      <c:catAx>
        <c:axId val="38602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29208"/>
        <c:crosses val="autoZero"/>
        <c:auto val="1"/>
        <c:lblAlgn val="ctr"/>
        <c:lblOffset val="100"/>
        <c:noMultiLvlLbl val="0"/>
      </c:catAx>
      <c:valAx>
        <c:axId val="38602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2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sacsirlari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1452.3333333333301</c:v>
                </c:pt>
                <c:pt idx="1">
                  <c:v>630.90909090909099</c:v>
                </c:pt>
                <c:pt idx="2">
                  <c:v>104.333333333333</c:v>
                </c:pt>
                <c:pt idx="3">
                  <c:v>589.25</c:v>
                </c:pt>
                <c:pt idx="4">
                  <c:v>683.89473684210498</c:v>
                </c:pt>
                <c:pt idx="5">
                  <c:v>0</c:v>
                </c:pt>
                <c:pt idx="6">
                  <c:v>7014</c:v>
                </c:pt>
              </c:numCache>
            </c:numRef>
          </c:val>
          <c:extLst>
            <c:ext xmlns:c16="http://schemas.microsoft.com/office/drawing/2014/chart" uri="{C3380CC4-5D6E-409C-BE32-E72D297353CC}">
              <c16:uniqueId val="{00000000-3001-4A92-9071-5A6BFAF696A8}"/>
            </c:ext>
          </c:extLst>
        </c:ser>
        <c:ser>
          <c:idx val="1"/>
          <c:order val="1"/>
          <c:tx>
            <c:strRef>
              <c:f>Sheet1!$C$1</c:f>
              <c:strCache>
                <c:ptCount val="1"/>
                <c:pt idx="0">
                  <c:v>cildimvebencom</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2239.6666666666702</c:v>
                </c:pt>
                <c:pt idx="1">
                  <c:v>227</c:v>
                </c:pt>
                <c:pt idx="2">
                  <c:v>471.57142857142901</c:v>
                </c:pt>
                <c:pt idx="3">
                  <c:v>750.5625</c:v>
                </c:pt>
                <c:pt idx="4">
                  <c:v>1673.6666666666699</c:v>
                </c:pt>
                <c:pt idx="5">
                  <c:v>33</c:v>
                </c:pt>
                <c:pt idx="6">
                  <c:v>2853.5</c:v>
                </c:pt>
              </c:numCache>
            </c:numRef>
          </c:val>
          <c:extLst>
            <c:ext xmlns:c16="http://schemas.microsoft.com/office/drawing/2014/chart" uri="{C3380CC4-5D6E-409C-BE32-E72D297353CC}">
              <c16:uniqueId val="{00000001-3001-4A92-9071-5A6BFAF696A8}"/>
            </c:ext>
          </c:extLst>
        </c:ser>
        <c:ser>
          <c:idx val="2"/>
          <c:order val="2"/>
          <c:tx>
            <c:strRef>
              <c:f>Sheet1!$D$1</c:f>
              <c:strCache>
                <c:ptCount val="1"/>
                <c:pt idx="0">
                  <c:v>makyajcom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861.142857142857</c:v>
                </c:pt>
                <c:pt idx="1">
                  <c:v>1373.6</c:v>
                </c:pt>
                <c:pt idx="2">
                  <c:v>367.66666666666703</c:v>
                </c:pt>
                <c:pt idx="3">
                  <c:v>869.33333333333303</c:v>
                </c:pt>
                <c:pt idx="4">
                  <c:v>1247.4117647058799</c:v>
                </c:pt>
                <c:pt idx="5">
                  <c:v>124.333333333333</c:v>
                </c:pt>
                <c:pt idx="6">
                  <c:v>455.66666666666703</c:v>
                </c:pt>
              </c:numCache>
            </c:numRef>
          </c:val>
          <c:extLst>
            <c:ext xmlns:c16="http://schemas.microsoft.com/office/drawing/2014/chart" uri="{C3380CC4-5D6E-409C-BE32-E72D297353CC}">
              <c16:uniqueId val="{00000002-3001-4A92-9071-5A6BFAF696A8}"/>
            </c:ext>
          </c:extLst>
        </c:ser>
        <c:ser>
          <c:idx val="3"/>
          <c:order val="3"/>
          <c:tx>
            <c:strRef>
              <c:f>Sheet1!$E$1</c:f>
              <c:strCache>
                <c:ptCount val="1"/>
                <c:pt idx="0">
                  <c:v>lorealcontentpro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181.8</c:v>
                </c:pt>
                <c:pt idx="1">
                  <c:v>608.5</c:v>
                </c:pt>
                <c:pt idx="2">
                  <c:v>145</c:v>
                </c:pt>
                <c:pt idx="3">
                  <c:v>836</c:v>
                </c:pt>
                <c:pt idx="4">
                  <c:v>726.75</c:v>
                </c:pt>
                <c:pt idx="5">
                  <c:v>1199</c:v>
                </c:pt>
                <c:pt idx="6">
                  <c:v>0</c:v>
                </c:pt>
              </c:numCache>
            </c:numRef>
          </c:val>
          <c:extLst>
            <c:ext xmlns:c16="http://schemas.microsoft.com/office/drawing/2014/chart" uri="{C3380CC4-5D6E-409C-BE32-E72D297353CC}">
              <c16:uniqueId val="{00000003-3001-4A92-9071-5A6BFAF696A8}"/>
            </c:ext>
          </c:extLst>
        </c:ser>
        <c:dLbls>
          <c:showLegendKey val="0"/>
          <c:showVal val="0"/>
          <c:showCatName val="0"/>
          <c:showSerName val="0"/>
          <c:showPercent val="0"/>
          <c:showBubbleSize val="0"/>
        </c:dLbls>
        <c:gapWidth val="219"/>
        <c:overlap val="-27"/>
        <c:axId val="483413272"/>
        <c:axId val="483415896"/>
      </c:barChart>
      <c:catAx>
        <c:axId val="48341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15896"/>
        <c:crosses val="autoZero"/>
        <c:auto val="1"/>
        <c:lblAlgn val="ctr"/>
        <c:lblOffset val="100"/>
        <c:noMultiLvlLbl val="0"/>
      </c:catAx>
      <c:valAx>
        <c:axId val="48341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1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Sheet1!$B$2:$B$5</c:f>
              <c:numCache>
                <c:formatCode>General</c:formatCode>
                <c:ptCount val="4"/>
                <c:pt idx="0">
                  <c:v>218.142857142857</c:v>
                </c:pt>
                <c:pt idx="1">
                  <c:v>107.96</c:v>
                </c:pt>
                <c:pt idx="2">
                  <c:v>210.57142857142901</c:v>
                </c:pt>
                <c:pt idx="3">
                  <c:v>243.8</c:v>
                </c:pt>
              </c:numCache>
            </c:numRef>
          </c:val>
          <c:extLst>
            <c:ext xmlns:c16="http://schemas.microsoft.com/office/drawing/2014/chart" uri="{C3380CC4-5D6E-409C-BE32-E72D297353CC}">
              <c16:uniqueId val="{00000000-D64C-4142-A710-AFE8FBE1251B}"/>
            </c:ext>
          </c:extLst>
        </c:ser>
        <c:ser>
          <c:idx val="1"/>
          <c:order val="1"/>
          <c:tx>
            <c:strRef>
              <c:f>Sheet1!$C$1</c:f>
              <c:strCache>
                <c:ptCount val="1"/>
                <c:pt idx="0">
                  <c:v>Carousel</c:v>
                </c:pt>
              </c:strCache>
            </c:strRef>
          </c:tx>
          <c:spPr>
            <a:solidFill>
              <a:schemeClr val="accent2"/>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Sheet1!$C$2:$C$5</c:f>
              <c:numCache>
                <c:formatCode>General</c:formatCode>
                <c:ptCount val="4"/>
                <c:pt idx="0">
                  <c:v>203.07692307692301</c:v>
                </c:pt>
                <c:pt idx="1">
                  <c:v>141.71428571428601</c:v>
                </c:pt>
                <c:pt idx="2">
                  <c:v>166.75</c:v>
                </c:pt>
                <c:pt idx="3">
                  <c:v>300.33333333333297</c:v>
                </c:pt>
              </c:numCache>
            </c:numRef>
          </c:val>
          <c:extLst>
            <c:ext xmlns:c16="http://schemas.microsoft.com/office/drawing/2014/chart" uri="{C3380CC4-5D6E-409C-BE32-E72D297353CC}">
              <c16:uniqueId val="{00000001-D64C-4142-A710-AFE8FBE1251B}"/>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Sheet1!$D$2:$D$5</c:f>
              <c:numCache>
                <c:formatCode>General</c:formatCode>
                <c:ptCount val="4"/>
                <c:pt idx="0">
                  <c:v>93.6</c:v>
                </c:pt>
                <c:pt idx="1">
                  <c:v>109</c:v>
                </c:pt>
                <c:pt idx="2">
                  <c:v>135</c:v>
                </c:pt>
                <c:pt idx="3">
                  <c:v>194</c:v>
                </c:pt>
              </c:numCache>
            </c:numRef>
          </c:val>
          <c:extLst>
            <c:ext xmlns:c16="http://schemas.microsoft.com/office/drawing/2014/chart" uri="{C3380CC4-5D6E-409C-BE32-E72D297353CC}">
              <c16:uniqueId val="{00000002-D64C-4142-A710-AFE8FBE1251B}"/>
            </c:ext>
          </c:extLst>
        </c:ser>
        <c:ser>
          <c:idx val="3"/>
          <c:order val="3"/>
          <c:tx>
            <c:strRef>
              <c:f>Sheet1!$E$1</c:f>
              <c:strCache>
                <c:ptCount val="1"/>
                <c:pt idx="0">
                  <c:v>Reel</c:v>
                </c:pt>
              </c:strCache>
            </c:strRef>
          </c:tx>
          <c:spPr>
            <a:solidFill>
              <a:schemeClr val="accent4"/>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Sheet1!$E$2:$E$5</c:f>
              <c:numCache>
                <c:formatCode>General</c:formatCode>
                <c:ptCount val="4"/>
                <c:pt idx="0">
                  <c:v>2165.5333333333301</c:v>
                </c:pt>
                <c:pt idx="1">
                  <c:v>2631.05</c:v>
                </c:pt>
                <c:pt idx="2">
                  <c:v>2103.47826086957</c:v>
                </c:pt>
                <c:pt idx="3">
                  <c:v>884.875</c:v>
                </c:pt>
              </c:numCache>
            </c:numRef>
          </c:val>
          <c:extLst>
            <c:ext xmlns:c16="http://schemas.microsoft.com/office/drawing/2014/chart" uri="{C3380CC4-5D6E-409C-BE32-E72D297353CC}">
              <c16:uniqueId val="{00000003-D64C-4142-A710-AFE8FBE1251B}"/>
            </c:ext>
          </c:extLst>
        </c:ser>
        <c:dLbls>
          <c:showLegendKey val="0"/>
          <c:showVal val="0"/>
          <c:showCatName val="0"/>
          <c:showSerName val="0"/>
          <c:showPercent val="0"/>
          <c:showBubbleSize val="0"/>
        </c:dLbls>
        <c:gapWidth val="150"/>
        <c:overlap val="100"/>
        <c:axId val="278941944"/>
        <c:axId val="278944240"/>
      </c:barChart>
      <c:catAx>
        <c:axId val="27894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4240"/>
        <c:crosses val="autoZero"/>
        <c:auto val="1"/>
        <c:lblAlgn val="ctr"/>
        <c:lblOffset val="100"/>
        <c:noMultiLvlLbl val="0"/>
      </c:catAx>
      <c:valAx>
        <c:axId val="278944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Sheet1!$B$2:$B$5</c:f>
              <c:numCache>
                <c:formatCode>General</c:formatCode>
                <c:ptCount val="4"/>
                <c:pt idx="0">
                  <c:v>17067.428571428602</c:v>
                </c:pt>
                <c:pt idx="1">
                  <c:v>6164.96</c:v>
                </c:pt>
                <c:pt idx="2">
                  <c:v>11158.5714285714</c:v>
                </c:pt>
                <c:pt idx="3">
                  <c:v>6170.2</c:v>
                </c:pt>
              </c:numCache>
            </c:numRef>
          </c:val>
          <c:extLst>
            <c:ext xmlns:c16="http://schemas.microsoft.com/office/drawing/2014/chart" uri="{C3380CC4-5D6E-409C-BE32-E72D297353CC}">
              <c16:uniqueId val="{00000000-1B14-42FA-853C-F4E1CEE8BAD8}"/>
            </c:ext>
          </c:extLst>
        </c:ser>
        <c:ser>
          <c:idx val="1"/>
          <c:order val="1"/>
          <c:tx>
            <c:strRef>
              <c:f>Sheet1!$C$1</c:f>
              <c:strCache>
                <c:ptCount val="1"/>
                <c:pt idx="0">
                  <c:v>Carousel</c:v>
                </c:pt>
              </c:strCache>
            </c:strRef>
          </c:tx>
          <c:spPr>
            <a:solidFill>
              <a:schemeClr val="accent2"/>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Sheet1!$C$2:$C$5</c:f>
              <c:numCache>
                <c:formatCode>General</c:formatCode>
                <c:ptCount val="4"/>
                <c:pt idx="0">
                  <c:v>14257.384615384601</c:v>
                </c:pt>
                <c:pt idx="1">
                  <c:v>5563.7142857142899</c:v>
                </c:pt>
                <c:pt idx="2">
                  <c:v>12147</c:v>
                </c:pt>
                <c:pt idx="3">
                  <c:v>6832.3333333333303</c:v>
                </c:pt>
              </c:numCache>
            </c:numRef>
          </c:val>
          <c:extLst>
            <c:ext xmlns:c16="http://schemas.microsoft.com/office/drawing/2014/chart" uri="{C3380CC4-5D6E-409C-BE32-E72D297353CC}">
              <c16:uniqueId val="{00000001-1B14-42FA-853C-F4E1CEE8BAD8}"/>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Sheet1!$D$2:$D$5</c:f>
              <c:numCache>
                <c:formatCode>General</c:formatCode>
                <c:ptCount val="4"/>
                <c:pt idx="0">
                  <c:v>13031.2</c:v>
                </c:pt>
                <c:pt idx="1">
                  <c:v>4694</c:v>
                </c:pt>
                <c:pt idx="2">
                  <c:v>12296.333333333299</c:v>
                </c:pt>
                <c:pt idx="3">
                  <c:v>7220</c:v>
                </c:pt>
              </c:numCache>
            </c:numRef>
          </c:val>
          <c:extLst>
            <c:ext xmlns:c16="http://schemas.microsoft.com/office/drawing/2014/chart" uri="{C3380CC4-5D6E-409C-BE32-E72D297353CC}">
              <c16:uniqueId val="{00000002-1B14-42FA-853C-F4E1CEE8BAD8}"/>
            </c:ext>
          </c:extLst>
        </c:ser>
        <c:ser>
          <c:idx val="3"/>
          <c:order val="3"/>
          <c:tx>
            <c:strRef>
              <c:f>Sheet1!$E$1</c:f>
              <c:strCache>
                <c:ptCount val="1"/>
                <c:pt idx="0">
                  <c:v>Reel</c:v>
                </c:pt>
              </c:strCache>
            </c:strRef>
          </c:tx>
          <c:spPr>
            <a:solidFill>
              <a:schemeClr val="accent4"/>
            </a:solidFill>
            <a:ln>
              <a:noFill/>
            </a:ln>
            <a:effectLst/>
          </c:spPr>
          <c:invertIfNegative val="0"/>
          <c:cat>
            <c:strRef>
              <c:f>Sheet1!$A$2:$A$5</c:f>
              <c:strCache>
                <c:ptCount val="4"/>
                <c:pt idx="0">
                  <c:v>sacsirlari</c:v>
                </c:pt>
                <c:pt idx="1">
                  <c:v>cildimvebencom</c:v>
                </c:pt>
                <c:pt idx="2">
                  <c:v>makyajcom</c:v>
                </c:pt>
                <c:pt idx="3">
                  <c:v>lorealcontentpro</c:v>
                </c:pt>
              </c:strCache>
            </c:strRef>
          </c:cat>
          <c:val>
            <c:numRef>
              <c:f>Sheet1!$E$2:$E$5</c:f>
              <c:numCache>
                <c:formatCode>General</c:formatCode>
                <c:ptCount val="4"/>
                <c:pt idx="0">
                  <c:v>95618.6</c:v>
                </c:pt>
                <c:pt idx="1">
                  <c:v>118627.15</c:v>
                </c:pt>
                <c:pt idx="2">
                  <c:v>87263.652173912997</c:v>
                </c:pt>
                <c:pt idx="3">
                  <c:v>59512.5</c:v>
                </c:pt>
              </c:numCache>
            </c:numRef>
          </c:val>
          <c:extLst>
            <c:ext xmlns:c16="http://schemas.microsoft.com/office/drawing/2014/chart" uri="{C3380CC4-5D6E-409C-BE32-E72D297353CC}">
              <c16:uniqueId val="{00000003-1B14-42FA-853C-F4E1CEE8BAD8}"/>
            </c:ext>
          </c:extLst>
        </c:ser>
        <c:dLbls>
          <c:showLegendKey val="0"/>
          <c:showVal val="0"/>
          <c:showCatName val="0"/>
          <c:showSerName val="0"/>
          <c:showPercent val="0"/>
          <c:showBubbleSize val="0"/>
        </c:dLbls>
        <c:gapWidth val="150"/>
        <c:overlap val="100"/>
        <c:axId val="278951128"/>
        <c:axId val="278945880"/>
      </c:barChart>
      <c:catAx>
        <c:axId val="27895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5880"/>
        <c:crosses val="autoZero"/>
        <c:auto val="1"/>
        <c:lblAlgn val="ctr"/>
        <c:lblOffset val="100"/>
        <c:noMultiLvlLbl val="0"/>
      </c:catAx>
      <c:valAx>
        <c:axId val="27894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5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EBBCF-C8B4-4EBD-B376-D5B78982C8D1}"/>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76F34A45-70B4-4C93-B70C-5916BC08F59E}"/>
              </a:ext>
            </a:extLst>
          </p:cNvPr>
          <p:cNvSpPr>
            <a:spLocks noGrp="1"/>
          </p:cNvSpPr>
          <p:nvPr>
            <p:ph type="subTitle" idx="1"/>
          </p:nvPr>
        </p:nvSpPr>
        <p:spPr/>
        <p:txBody>
          <a:bodyPr/>
          <a:lstStyle/>
          <a:p>
            <a:r>
              <a:rPr lang="en-US"/>
              <a:t>L'Oréal Turkey</a:t>
            </a:r>
          </a:p>
        </p:txBody>
      </p:sp>
    </p:spTree>
    <p:extLst>
      <p:ext uri="{BB962C8B-B14F-4D97-AF65-F5344CB8AC3E}">
        <p14:creationId xmlns:p14="http://schemas.microsoft.com/office/powerpoint/2010/main" val="3623648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E5184-3862-4922-955E-8A117F31125E}"/>
              </a:ext>
            </a:extLst>
          </p:cNvPr>
          <p:cNvSpPr>
            <a:spLocks noGrp="1"/>
          </p:cNvSpPr>
          <p:nvPr>
            <p:ph type="title"/>
          </p:nvPr>
        </p:nvSpPr>
        <p:spPr/>
        <p:txBody>
          <a:bodyPr/>
          <a:lstStyle/>
          <a:p>
            <a:r>
              <a:rPr lang="en-US"/>
              <a:t>Instagram Key Metrics Table | CDMO</a:t>
            </a:r>
          </a:p>
        </p:txBody>
      </p:sp>
      <p:graphicFrame>
        <p:nvGraphicFramePr>
          <p:cNvPr id="5" name="Table Placeholder 4">
            <a:extLst>
              <a:ext uri="{FF2B5EF4-FFF2-40B4-BE49-F238E27FC236}">
                <a16:creationId xmlns:a16="http://schemas.microsoft.com/office/drawing/2014/main" id="{6D0A9BD7-1FDE-4154-89DA-742CA5AFC05B}"/>
              </a:ext>
            </a:extLst>
          </p:cNvPr>
          <p:cNvGraphicFramePr>
            <a:graphicFrameLocks noGrp="1"/>
          </p:cNvGraphicFramePr>
          <p:nvPr>
            <p:ph type="tbl" sz="quarter" idx="13"/>
            <p:extLst>
              <p:ext uri="{D42A27DB-BD31-4B8C-83A1-F6EECF244321}">
                <p14:modId xmlns:p14="http://schemas.microsoft.com/office/powerpoint/2010/main" val="3967584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17328331"/>
                    </a:ext>
                  </a:extLst>
                </a:gridCol>
                <a:gridCol w="658368">
                  <a:extLst>
                    <a:ext uri="{9D8B030D-6E8A-4147-A177-3AD203B41FA5}">
                      <a16:colId xmlns:a16="http://schemas.microsoft.com/office/drawing/2014/main" val="3056404531"/>
                    </a:ext>
                  </a:extLst>
                </a:gridCol>
                <a:gridCol w="658368">
                  <a:extLst>
                    <a:ext uri="{9D8B030D-6E8A-4147-A177-3AD203B41FA5}">
                      <a16:colId xmlns:a16="http://schemas.microsoft.com/office/drawing/2014/main" val="3738067707"/>
                    </a:ext>
                  </a:extLst>
                </a:gridCol>
                <a:gridCol w="658368">
                  <a:extLst>
                    <a:ext uri="{9D8B030D-6E8A-4147-A177-3AD203B41FA5}">
                      <a16:colId xmlns:a16="http://schemas.microsoft.com/office/drawing/2014/main" val="861082534"/>
                    </a:ext>
                  </a:extLst>
                </a:gridCol>
                <a:gridCol w="658368">
                  <a:extLst>
                    <a:ext uri="{9D8B030D-6E8A-4147-A177-3AD203B41FA5}">
                      <a16:colId xmlns:a16="http://schemas.microsoft.com/office/drawing/2014/main" val="562947553"/>
                    </a:ext>
                  </a:extLst>
                </a:gridCol>
                <a:gridCol w="658368">
                  <a:extLst>
                    <a:ext uri="{9D8B030D-6E8A-4147-A177-3AD203B41FA5}">
                      <a16:colId xmlns:a16="http://schemas.microsoft.com/office/drawing/2014/main" val="431540270"/>
                    </a:ext>
                  </a:extLst>
                </a:gridCol>
                <a:gridCol w="658368">
                  <a:extLst>
                    <a:ext uri="{9D8B030D-6E8A-4147-A177-3AD203B41FA5}">
                      <a16:colId xmlns:a16="http://schemas.microsoft.com/office/drawing/2014/main" val="2657296182"/>
                    </a:ext>
                  </a:extLst>
                </a:gridCol>
                <a:gridCol w="658368">
                  <a:extLst>
                    <a:ext uri="{9D8B030D-6E8A-4147-A177-3AD203B41FA5}">
                      <a16:colId xmlns:a16="http://schemas.microsoft.com/office/drawing/2014/main" val="2587533969"/>
                    </a:ext>
                  </a:extLst>
                </a:gridCol>
                <a:gridCol w="658368">
                  <a:extLst>
                    <a:ext uri="{9D8B030D-6E8A-4147-A177-3AD203B41FA5}">
                      <a16:colId xmlns:a16="http://schemas.microsoft.com/office/drawing/2014/main" val="713011721"/>
                    </a:ext>
                  </a:extLst>
                </a:gridCol>
                <a:gridCol w="658368">
                  <a:extLst>
                    <a:ext uri="{9D8B030D-6E8A-4147-A177-3AD203B41FA5}">
                      <a16:colId xmlns:a16="http://schemas.microsoft.com/office/drawing/2014/main" val="1159070156"/>
                    </a:ext>
                  </a:extLst>
                </a:gridCol>
                <a:gridCol w="658368">
                  <a:extLst>
                    <a:ext uri="{9D8B030D-6E8A-4147-A177-3AD203B41FA5}">
                      <a16:colId xmlns:a16="http://schemas.microsoft.com/office/drawing/2014/main" val="27112970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629438670"/>
                  </a:ext>
                </a:extLst>
              </a:tr>
              <a:tr h="370840">
                <a:tc>
                  <a:txBody>
                    <a:bodyPr/>
                    <a:lstStyle/>
                    <a:p>
                      <a:r>
                        <a:rPr lang="en-US" sz="1000"/>
                        <a:t>sacsirlari</a:t>
                      </a:r>
                    </a:p>
                  </a:txBody>
                  <a:tcPr/>
                </a:tc>
                <a:tc>
                  <a:txBody>
                    <a:bodyPr/>
                    <a:lstStyle/>
                    <a:p>
                      <a:r>
                        <a:rPr lang="en-US" sz="1000"/>
                        <a:t>74190</a:t>
                      </a:r>
                    </a:p>
                  </a:txBody>
                  <a:tcPr/>
                </a:tc>
                <a:tc>
                  <a:txBody>
                    <a:bodyPr/>
                    <a:lstStyle/>
                    <a:p>
                      <a:r>
                        <a:rPr lang="en-US" sz="1000"/>
                        <a:t>47</a:t>
                      </a:r>
                    </a:p>
                  </a:txBody>
                  <a:tcPr/>
                </a:tc>
                <a:tc>
                  <a:txBody>
                    <a:bodyPr/>
                    <a:lstStyle/>
                    <a:p>
                      <a:r>
                        <a:rPr lang="en-US" sz="1000"/>
                        <a:t>885</a:t>
                      </a:r>
                    </a:p>
                  </a:txBody>
                  <a:tcPr/>
                </a:tc>
                <a:tc>
                  <a:txBody>
                    <a:bodyPr/>
                    <a:lstStyle/>
                    <a:p>
                      <a:r>
                        <a:rPr lang="en-US" sz="1000"/>
                        <a:t>554520</a:t>
                      </a:r>
                    </a:p>
                  </a:txBody>
                  <a:tcPr/>
                </a:tc>
                <a:tc>
                  <a:txBody>
                    <a:bodyPr/>
                    <a:lstStyle/>
                    <a:p>
                      <a:r>
                        <a:rPr lang="en-US" sz="1000"/>
                        <a:t>38645</a:t>
                      </a:r>
                    </a:p>
                  </a:txBody>
                  <a:tcPr/>
                </a:tc>
                <a:tc>
                  <a:txBody>
                    <a:bodyPr/>
                    <a:lstStyle/>
                    <a:p>
                      <a:r>
                        <a:rPr lang="en-US" sz="1000"/>
                        <a:t>40930.319148936</a:t>
                      </a:r>
                    </a:p>
                  </a:txBody>
                  <a:tcPr/>
                </a:tc>
                <a:tc>
                  <a:txBody>
                    <a:bodyPr/>
                    <a:lstStyle/>
                    <a:p>
                      <a:r>
                        <a:rPr lang="en-US" sz="1000"/>
                        <a:t>6445</a:t>
                      </a:r>
                    </a:p>
                  </a:txBody>
                  <a:tcPr/>
                </a:tc>
                <a:tc>
                  <a:txBody>
                    <a:bodyPr/>
                    <a:lstStyle/>
                    <a:p>
                      <a:r>
                        <a:rPr lang="en-US" sz="1000"/>
                        <a:t>14</a:t>
                      </a:r>
                    </a:p>
                  </a:txBody>
                  <a:tcPr/>
                </a:tc>
                <a:tc>
                  <a:txBody>
                    <a:bodyPr/>
                    <a:lstStyle/>
                    <a:p>
                      <a:r>
                        <a:rPr lang="en-US" sz="1000"/>
                        <a:t>13</a:t>
                      </a:r>
                    </a:p>
                  </a:txBody>
                  <a:tcPr/>
                </a:tc>
                <a:tc>
                  <a:txBody>
                    <a:bodyPr/>
                    <a:lstStyle/>
                    <a:p>
                      <a:r>
                        <a:rPr lang="en-US" sz="1000"/>
                        <a:t>5</a:t>
                      </a:r>
                    </a:p>
                  </a:txBody>
                  <a:tcPr/>
                </a:tc>
                <a:extLst>
                  <a:ext uri="{0D108BD9-81ED-4DB2-BD59-A6C34878D82A}">
                    <a16:rowId xmlns:a16="http://schemas.microsoft.com/office/drawing/2014/main" val="2081156074"/>
                  </a:ext>
                </a:extLst>
              </a:tr>
              <a:tr h="370840">
                <a:tc>
                  <a:txBody>
                    <a:bodyPr/>
                    <a:lstStyle/>
                    <a:p>
                      <a:r>
                        <a:rPr lang="en-US" sz="1000"/>
                        <a:t>makyajcom</a:t>
                      </a:r>
                    </a:p>
                  </a:txBody>
                  <a:tcPr/>
                </a:tc>
                <a:tc>
                  <a:txBody>
                    <a:bodyPr/>
                    <a:lstStyle/>
                    <a:p>
                      <a:r>
                        <a:rPr lang="en-US" sz="1000"/>
                        <a:t>130629</a:t>
                      </a:r>
                    </a:p>
                  </a:txBody>
                  <a:tcPr/>
                </a:tc>
                <a:tc>
                  <a:txBody>
                    <a:bodyPr/>
                    <a:lstStyle/>
                    <a:p>
                      <a:r>
                        <a:rPr lang="en-US" sz="1000"/>
                        <a:t>58</a:t>
                      </a:r>
                    </a:p>
                  </a:txBody>
                  <a:tcPr/>
                </a:tc>
                <a:tc>
                  <a:txBody>
                    <a:bodyPr/>
                    <a:lstStyle/>
                    <a:p>
                      <a:r>
                        <a:rPr lang="en-US" sz="1000"/>
                        <a:t>1018</a:t>
                      </a:r>
                    </a:p>
                  </a:txBody>
                  <a:tcPr/>
                </a:tc>
                <a:tc>
                  <a:txBody>
                    <a:bodyPr/>
                    <a:lstStyle/>
                    <a:p>
                      <a:r>
                        <a:rPr lang="en-US" sz="1000"/>
                        <a:t>441062</a:t>
                      </a:r>
                    </a:p>
                  </a:txBody>
                  <a:tcPr/>
                </a:tc>
                <a:tc>
                  <a:txBody>
                    <a:bodyPr/>
                    <a:lstStyle/>
                    <a:p>
                      <a:r>
                        <a:rPr lang="en-US" sz="1000"/>
                        <a:t>55348</a:t>
                      </a:r>
                    </a:p>
                  </a:txBody>
                  <a:tcPr/>
                </a:tc>
                <a:tc>
                  <a:txBody>
                    <a:bodyPr/>
                    <a:lstStyle/>
                    <a:p>
                      <a:r>
                        <a:rPr lang="en-US" sz="1000"/>
                        <a:t>41465.189655172</a:t>
                      </a:r>
                    </a:p>
                  </a:txBody>
                  <a:tcPr/>
                </a:tc>
                <a:tc>
                  <a:txBody>
                    <a:bodyPr/>
                    <a:lstStyle/>
                    <a:p>
                      <a:r>
                        <a:rPr lang="en-US" sz="1000"/>
                        <a:t>11386</a:t>
                      </a:r>
                    </a:p>
                  </a:txBody>
                  <a:tcPr/>
                </a:tc>
                <a:tc>
                  <a:txBody>
                    <a:bodyPr/>
                    <a:lstStyle/>
                    <a:p>
                      <a:r>
                        <a:rPr lang="en-US" sz="1000"/>
                        <a:t>28</a:t>
                      </a:r>
                    </a:p>
                  </a:txBody>
                  <a:tcPr/>
                </a:tc>
                <a:tc>
                  <a:txBody>
                    <a:bodyPr/>
                    <a:lstStyle/>
                    <a:p>
                      <a:r>
                        <a:rPr lang="en-US" sz="1000"/>
                        <a:t>4</a:t>
                      </a:r>
                    </a:p>
                  </a:txBody>
                  <a:tcPr/>
                </a:tc>
                <a:tc>
                  <a:txBody>
                    <a:bodyPr/>
                    <a:lstStyle/>
                    <a:p>
                      <a:r>
                        <a:rPr lang="en-US" sz="1000"/>
                        <a:t>3</a:t>
                      </a:r>
                    </a:p>
                  </a:txBody>
                  <a:tcPr/>
                </a:tc>
                <a:extLst>
                  <a:ext uri="{0D108BD9-81ED-4DB2-BD59-A6C34878D82A}">
                    <a16:rowId xmlns:a16="http://schemas.microsoft.com/office/drawing/2014/main" val="1251668499"/>
                  </a:ext>
                </a:extLst>
              </a:tr>
              <a:tr h="370840">
                <a:tc>
                  <a:txBody>
                    <a:bodyPr/>
                    <a:lstStyle/>
                    <a:p>
                      <a:r>
                        <a:rPr lang="en-US" sz="1000"/>
                        <a:t>lorealcontentpro</a:t>
                      </a:r>
                    </a:p>
                  </a:txBody>
                  <a:tcPr/>
                </a:tc>
                <a:tc>
                  <a:txBody>
                    <a:bodyPr/>
                    <a:lstStyle/>
                    <a:p>
                      <a:r>
                        <a:rPr lang="en-US" sz="1000"/>
                        <a:t>14958</a:t>
                      </a:r>
                    </a:p>
                  </a:txBody>
                  <a:tcPr/>
                </a:tc>
                <a:tc>
                  <a:txBody>
                    <a:bodyPr/>
                    <a:lstStyle/>
                    <a:p>
                      <a:r>
                        <a:rPr lang="en-US" sz="1000"/>
                        <a:t>17</a:t>
                      </a:r>
                    </a:p>
                  </a:txBody>
                  <a:tcPr/>
                </a:tc>
                <a:tc>
                  <a:txBody>
                    <a:bodyPr/>
                    <a:lstStyle/>
                    <a:p>
                      <a:r>
                        <a:rPr lang="en-US" sz="1000"/>
                        <a:t>667</a:t>
                      </a:r>
                    </a:p>
                  </a:txBody>
                  <a:tcPr/>
                </a:tc>
                <a:tc>
                  <a:txBody>
                    <a:bodyPr/>
                    <a:lstStyle/>
                    <a:p>
                      <a:r>
                        <a:rPr lang="en-US" sz="1000"/>
                        <a:t>65292</a:t>
                      </a:r>
                    </a:p>
                  </a:txBody>
                  <a:tcPr/>
                </a:tc>
                <a:tc>
                  <a:txBody>
                    <a:bodyPr/>
                    <a:lstStyle/>
                    <a:p>
                      <a:r>
                        <a:rPr lang="en-US" sz="1000"/>
                        <a:t>9393</a:t>
                      </a:r>
                    </a:p>
                  </a:txBody>
                  <a:tcPr/>
                </a:tc>
                <a:tc>
                  <a:txBody>
                    <a:bodyPr/>
                    <a:lstStyle/>
                    <a:p>
                      <a:r>
                        <a:rPr lang="en-US" sz="1000"/>
                        <a:t>31451.058823529</a:t>
                      </a:r>
                    </a:p>
                  </a:txBody>
                  <a:tcPr/>
                </a:tc>
                <a:tc>
                  <a:txBody>
                    <a:bodyPr/>
                    <a:lstStyle/>
                    <a:p>
                      <a:r>
                        <a:rPr lang="en-US" sz="1000"/>
                        <a:t>2173</a:t>
                      </a:r>
                    </a:p>
                  </a:txBody>
                  <a:tcPr/>
                </a:tc>
                <a:tc>
                  <a:txBody>
                    <a:bodyPr/>
                    <a:lstStyle/>
                    <a:p>
                      <a:r>
                        <a:rPr lang="en-US" sz="1000"/>
                        <a:t>5</a:t>
                      </a:r>
                    </a:p>
                  </a:txBody>
                  <a:tcPr/>
                </a:tc>
                <a:tc>
                  <a:txBody>
                    <a:bodyPr/>
                    <a:lstStyle/>
                    <a:p>
                      <a:r>
                        <a:rPr lang="en-US" sz="1000"/>
                        <a:t>3</a:t>
                      </a:r>
                    </a:p>
                  </a:txBody>
                  <a:tcPr/>
                </a:tc>
                <a:tc>
                  <a:txBody>
                    <a:bodyPr/>
                    <a:lstStyle/>
                    <a:p>
                      <a:r>
                        <a:rPr lang="en-US" sz="1000"/>
                        <a:t>1</a:t>
                      </a:r>
                    </a:p>
                  </a:txBody>
                  <a:tcPr/>
                </a:tc>
                <a:extLst>
                  <a:ext uri="{0D108BD9-81ED-4DB2-BD59-A6C34878D82A}">
                    <a16:rowId xmlns:a16="http://schemas.microsoft.com/office/drawing/2014/main" val="2289529122"/>
                  </a:ext>
                </a:extLst>
              </a:tr>
              <a:tr h="370840">
                <a:tc>
                  <a:txBody>
                    <a:bodyPr/>
                    <a:lstStyle/>
                    <a:p>
                      <a:r>
                        <a:rPr lang="en-US" sz="1000"/>
                        <a:t>cildimvebencom</a:t>
                      </a:r>
                    </a:p>
                  </a:txBody>
                  <a:tcPr/>
                </a:tc>
                <a:tc>
                  <a:txBody>
                    <a:bodyPr/>
                    <a:lstStyle/>
                    <a:p>
                      <a:r>
                        <a:rPr lang="en-US" sz="1000"/>
                        <a:t>22303</a:t>
                      </a:r>
                    </a:p>
                  </a:txBody>
                  <a:tcPr/>
                </a:tc>
                <a:tc>
                  <a:txBody>
                    <a:bodyPr/>
                    <a:lstStyle/>
                    <a:p>
                      <a:r>
                        <a:rPr lang="en-US" sz="1000"/>
                        <a:t>53</a:t>
                      </a:r>
                    </a:p>
                  </a:txBody>
                  <a:tcPr/>
                </a:tc>
                <a:tc>
                  <a:txBody>
                    <a:bodyPr/>
                    <a:lstStyle/>
                    <a:p>
                      <a:r>
                        <a:rPr lang="en-US" sz="1000"/>
                        <a:t>1256</a:t>
                      </a:r>
                    </a:p>
                  </a:txBody>
                  <a:tcPr/>
                </a:tc>
                <a:tc>
                  <a:txBody>
                    <a:bodyPr/>
                    <a:lstStyle/>
                    <a:p>
                      <a:r>
                        <a:rPr lang="en-US" sz="1000"/>
                        <a:t>216426</a:t>
                      </a:r>
                    </a:p>
                  </a:txBody>
                  <a:tcPr/>
                </a:tc>
                <a:tc>
                  <a:txBody>
                    <a:bodyPr/>
                    <a:lstStyle/>
                    <a:p>
                      <a:r>
                        <a:rPr lang="en-US" sz="1000"/>
                        <a:t>56421</a:t>
                      </a:r>
                    </a:p>
                  </a:txBody>
                  <a:tcPr/>
                </a:tc>
                <a:tc>
                  <a:txBody>
                    <a:bodyPr/>
                    <a:lstStyle/>
                    <a:p>
                      <a:r>
                        <a:rPr lang="en-US" sz="1000"/>
                        <a:t>48496.358490566</a:t>
                      </a:r>
                    </a:p>
                  </a:txBody>
                  <a:tcPr/>
                </a:tc>
                <a:tc>
                  <a:txBody>
                    <a:bodyPr/>
                    <a:lstStyle/>
                    <a:p>
                      <a:r>
                        <a:rPr lang="en-US" sz="1000"/>
                        <a:t>13481</a:t>
                      </a:r>
                    </a:p>
                  </a:txBody>
                  <a:tcPr/>
                </a:tc>
                <a:tc>
                  <a:txBody>
                    <a:bodyPr/>
                    <a:lstStyle/>
                    <a:p>
                      <a:r>
                        <a:rPr lang="en-US" sz="1000"/>
                        <a:t>25</a:t>
                      </a:r>
                    </a:p>
                  </a:txBody>
                  <a:tcPr/>
                </a:tc>
                <a:tc>
                  <a:txBody>
                    <a:bodyPr/>
                    <a:lstStyle/>
                    <a:p>
                      <a:r>
                        <a:rPr lang="en-US" sz="1000"/>
                        <a:t>7</a:t>
                      </a:r>
                    </a:p>
                  </a:txBody>
                  <a:tcPr/>
                </a:tc>
                <a:tc>
                  <a:txBody>
                    <a:bodyPr/>
                    <a:lstStyle/>
                    <a:p>
                      <a:r>
                        <a:rPr lang="en-US" sz="1000"/>
                        <a:t>1</a:t>
                      </a:r>
                    </a:p>
                  </a:txBody>
                  <a:tcPr/>
                </a:tc>
                <a:extLst>
                  <a:ext uri="{0D108BD9-81ED-4DB2-BD59-A6C34878D82A}">
                    <a16:rowId xmlns:a16="http://schemas.microsoft.com/office/drawing/2014/main" val="2294577975"/>
                  </a:ext>
                </a:extLst>
              </a:tr>
            </a:tbl>
          </a:graphicData>
        </a:graphic>
      </p:graphicFrame>
      <p:sp>
        <p:nvSpPr>
          <p:cNvPr id="4" name="Text Placeholder 3">
            <a:extLst>
              <a:ext uri="{FF2B5EF4-FFF2-40B4-BE49-F238E27FC236}">
                <a16:creationId xmlns:a16="http://schemas.microsoft.com/office/drawing/2014/main" id="{BFCDDD68-766D-466C-B11A-BD101299C05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71061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5632-04F8-43CA-B537-B50B44FB9AAF}"/>
              </a:ext>
            </a:extLst>
          </p:cNvPr>
          <p:cNvSpPr>
            <a:spLocks noGrp="1"/>
          </p:cNvSpPr>
          <p:nvPr>
            <p:ph type="title"/>
          </p:nvPr>
        </p:nvSpPr>
        <p:spPr/>
        <p:txBody>
          <a:bodyPr/>
          <a:lstStyle/>
          <a:p>
            <a:r>
              <a:rPr lang="en-US"/>
              <a:t>Instagram Organic Reach By Weekday | CDMO</a:t>
            </a:r>
          </a:p>
        </p:txBody>
      </p:sp>
      <p:graphicFrame>
        <p:nvGraphicFramePr>
          <p:cNvPr id="6" name="Chart Placeholder 5">
            <a:extLst>
              <a:ext uri="{FF2B5EF4-FFF2-40B4-BE49-F238E27FC236}">
                <a16:creationId xmlns:a16="http://schemas.microsoft.com/office/drawing/2014/main" id="{8E3C4CB5-4C14-4C9D-8600-033FA6DE5874}"/>
              </a:ext>
            </a:extLst>
          </p:cNvPr>
          <p:cNvGraphicFramePr>
            <a:graphicFrameLocks noGrp="1"/>
          </p:cNvGraphicFramePr>
          <p:nvPr>
            <p:ph type="chart" sz="quarter" idx="13"/>
            <p:extLst>
              <p:ext uri="{D42A27DB-BD31-4B8C-83A1-F6EECF244321}">
                <p14:modId xmlns:p14="http://schemas.microsoft.com/office/powerpoint/2010/main" val="3408855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9D587-7B2F-4F99-A702-5E68D9206B8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AE57715-26B9-4E7B-A6DA-CA0529F1D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951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C3179-AD07-497A-AE21-1F7D3059BAF7}"/>
              </a:ext>
            </a:extLst>
          </p:cNvPr>
          <p:cNvSpPr>
            <a:spLocks noGrp="1"/>
          </p:cNvSpPr>
          <p:nvPr>
            <p:ph type="title"/>
          </p:nvPr>
        </p:nvSpPr>
        <p:spPr/>
        <p:txBody>
          <a:bodyPr/>
          <a:lstStyle/>
          <a:p>
            <a:r>
              <a:rPr lang="en-US"/>
              <a:t>Instagram Hashtag Detection | CDMO - 1 of 3</a:t>
            </a:r>
          </a:p>
        </p:txBody>
      </p:sp>
      <p:graphicFrame>
        <p:nvGraphicFramePr>
          <p:cNvPr id="5" name="Table Placeholder 4">
            <a:extLst>
              <a:ext uri="{FF2B5EF4-FFF2-40B4-BE49-F238E27FC236}">
                <a16:creationId xmlns:a16="http://schemas.microsoft.com/office/drawing/2014/main" id="{C0370DF2-13F8-4AD8-BD70-F0CD0193846E}"/>
              </a:ext>
            </a:extLst>
          </p:cNvPr>
          <p:cNvGraphicFramePr>
            <a:graphicFrameLocks noGrp="1"/>
          </p:cNvGraphicFramePr>
          <p:nvPr>
            <p:ph type="tbl" sz="quarter" idx="13"/>
            <p:extLst>
              <p:ext uri="{D42A27DB-BD31-4B8C-83A1-F6EECF244321}">
                <p14:modId xmlns:p14="http://schemas.microsoft.com/office/powerpoint/2010/main" val="382714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23524191"/>
                    </a:ext>
                  </a:extLst>
                </a:gridCol>
                <a:gridCol w="1069848">
                  <a:extLst>
                    <a:ext uri="{9D8B030D-6E8A-4147-A177-3AD203B41FA5}">
                      <a16:colId xmlns:a16="http://schemas.microsoft.com/office/drawing/2014/main" val="3161786602"/>
                    </a:ext>
                  </a:extLst>
                </a:gridCol>
                <a:gridCol w="1069848">
                  <a:extLst>
                    <a:ext uri="{9D8B030D-6E8A-4147-A177-3AD203B41FA5}">
                      <a16:colId xmlns:a16="http://schemas.microsoft.com/office/drawing/2014/main" val="3328249564"/>
                    </a:ext>
                  </a:extLst>
                </a:gridCol>
                <a:gridCol w="1069848">
                  <a:extLst>
                    <a:ext uri="{9D8B030D-6E8A-4147-A177-3AD203B41FA5}">
                      <a16:colId xmlns:a16="http://schemas.microsoft.com/office/drawing/2014/main" val="3705340924"/>
                    </a:ext>
                  </a:extLst>
                </a:gridCol>
                <a:gridCol w="1069848">
                  <a:extLst>
                    <a:ext uri="{9D8B030D-6E8A-4147-A177-3AD203B41FA5}">
                      <a16:colId xmlns:a16="http://schemas.microsoft.com/office/drawing/2014/main" val="685871618"/>
                    </a:ext>
                  </a:extLst>
                </a:gridCol>
                <a:gridCol w="1069848">
                  <a:extLst>
                    <a:ext uri="{9D8B030D-6E8A-4147-A177-3AD203B41FA5}">
                      <a16:colId xmlns:a16="http://schemas.microsoft.com/office/drawing/2014/main" val="3127267366"/>
                    </a:ext>
                  </a:extLst>
                </a:gridCol>
                <a:gridCol w="1069848">
                  <a:extLst>
                    <a:ext uri="{9D8B030D-6E8A-4147-A177-3AD203B41FA5}">
                      <a16:colId xmlns:a16="http://schemas.microsoft.com/office/drawing/2014/main" val="1365081236"/>
                    </a:ext>
                  </a:extLst>
                </a:gridCol>
                <a:gridCol w="1069848">
                  <a:extLst>
                    <a:ext uri="{9D8B030D-6E8A-4147-A177-3AD203B41FA5}">
                      <a16:colId xmlns:a16="http://schemas.microsoft.com/office/drawing/2014/main" val="336899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314645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#makyajcom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521.95918367347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13.979591836735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131.9387755102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11966.451612903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33848.102040816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667.87755102041</a:t>
                      </a:r>
                    </a:p>
                  </a:txBody>
                  <a:tcPr/>
                </a:tc>
                <a:extLst>
                  <a:ext uri="{0D108BD9-81ED-4DB2-BD59-A6C34878D82A}">
                    <a16:rowId xmlns:a16="http://schemas.microsoft.com/office/drawing/2014/main" val="184908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#makyaj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170.60606060606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98.30303030303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12113.692307692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16854.484848485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278.63636363636</a:t>
                      </a:r>
                    </a:p>
                  </a:txBody>
                  <a:tcPr/>
                </a:tc>
                <a:extLst>
                  <a:ext uri="{0D108BD9-81ED-4DB2-BD59-A6C34878D82A}">
                    <a16:rowId xmlns:a16="http://schemas.microsoft.com/office/drawing/2014/main" val="100284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#cildimveben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860.89285714286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298.67857142857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5586.2666666667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57877.642857143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1176.4285714286</a:t>
                      </a:r>
                    </a:p>
                  </a:txBody>
                  <a:tcPr/>
                </a:tc>
                <a:extLst>
                  <a:ext uri="{0D108BD9-81ED-4DB2-BD59-A6C34878D82A}">
                    <a16:rowId xmlns:a16="http://schemas.microsoft.com/office/drawing/2014/main" val="174298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#SaçSırları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35236.818181818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666.81818181818</a:t>
                      </a:r>
                    </a:p>
                  </a:txBody>
                  <a:tcPr/>
                </a:tc>
                <a:extLst>
                  <a:ext uri="{0D108BD9-81ED-4DB2-BD59-A6C34878D82A}">
                    <a16:rowId xmlns:a16="http://schemas.microsoft.com/office/drawing/2014/main" val="176389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#ciltbakımı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5837.7333333333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185.75</a:t>
                      </a:r>
                    </a:p>
                  </a:txBody>
                  <a:tcPr/>
                </a:tc>
                <a:extLst>
                  <a:ext uri="{0D108BD9-81ED-4DB2-BD59-A6C34878D82A}">
                    <a16:rowId xmlns:a16="http://schemas.microsoft.com/office/drawing/2014/main" val="84643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#lorealparis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12471.857142857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a:t>
                      </a:r>
                    </a:p>
                  </a:txBody>
                  <a:tcPr/>
                </a:tc>
                <a:extLst>
                  <a:ext uri="{0D108BD9-81ED-4DB2-BD59-A6C34878D82A}">
                    <a16:rowId xmlns:a16="http://schemas.microsoft.com/office/drawing/2014/main" val="294878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#lorealcontentpro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36298.714285714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527.78571428571</a:t>
                      </a:r>
                    </a:p>
                  </a:txBody>
                  <a:tcPr/>
                </a:tc>
                <a:extLst>
                  <a:ext uri="{0D108BD9-81ED-4DB2-BD59-A6C34878D82A}">
                    <a16:rowId xmlns:a16="http://schemas.microsoft.com/office/drawing/2014/main" val="37814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#alışverişgurusu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65537.230769231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1617.3846153846</a:t>
                      </a:r>
                    </a:p>
                  </a:txBody>
                  <a:tcPr/>
                </a:tc>
                <a:extLst>
                  <a:ext uri="{0D108BD9-81ED-4DB2-BD59-A6C34878D82A}">
                    <a16:rowId xmlns:a16="http://schemas.microsoft.com/office/drawing/2014/main" val="240781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#cildimvebencom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229.09090909091</a:t>
                      </a:r>
                    </a:p>
                  </a:txBody>
                  <a:tcPr/>
                </a:tc>
                <a:extLst>
                  <a:ext uri="{0D108BD9-81ED-4DB2-BD59-A6C34878D82A}">
                    <a16:rowId xmlns:a16="http://schemas.microsoft.com/office/drawing/2014/main" val="2824993948"/>
                  </a:ext>
                </a:extLst>
              </a:tr>
            </a:tbl>
          </a:graphicData>
        </a:graphic>
      </p:graphicFrame>
      <p:sp>
        <p:nvSpPr>
          <p:cNvPr id="4" name="Text Placeholder 3">
            <a:extLst>
              <a:ext uri="{FF2B5EF4-FFF2-40B4-BE49-F238E27FC236}">
                <a16:creationId xmlns:a16="http://schemas.microsoft.com/office/drawing/2014/main" id="{FEEFF282-AE88-464F-BCB7-72EE587321E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9686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B0257-DA47-4B7B-B940-E4BC566E4287}"/>
              </a:ext>
            </a:extLst>
          </p:cNvPr>
          <p:cNvSpPr>
            <a:spLocks noGrp="1"/>
          </p:cNvSpPr>
          <p:nvPr>
            <p:ph type="title"/>
          </p:nvPr>
        </p:nvSpPr>
        <p:spPr/>
        <p:txBody>
          <a:bodyPr/>
          <a:lstStyle/>
          <a:p>
            <a:r>
              <a:rPr lang="en-US"/>
              <a:t>Instagram Hashtag Detection | CDMO - 2 of 3</a:t>
            </a:r>
          </a:p>
        </p:txBody>
      </p:sp>
      <p:graphicFrame>
        <p:nvGraphicFramePr>
          <p:cNvPr id="5" name="Table Placeholder 4">
            <a:extLst>
              <a:ext uri="{FF2B5EF4-FFF2-40B4-BE49-F238E27FC236}">
                <a16:creationId xmlns:a16="http://schemas.microsoft.com/office/drawing/2014/main" id="{CF19F17B-CDF9-4FFE-8942-5D75C4327240}"/>
              </a:ext>
            </a:extLst>
          </p:cNvPr>
          <p:cNvGraphicFramePr>
            <a:graphicFrameLocks noGrp="1"/>
          </p:cNvGraphicFramePr>
          <p:nvPr>
            <p:ph type="tbl" sz="quarter" idx="13"/>
            <p:extLst>
              <p:ext uri="{D42A27DB-BD31-4B8C-83A1-F6EECF244321}">
                <p14:modId xmlns:p14="http://schemas.microsoft.com/office/powerpoint/2010/main" val="130032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46602326"/>
                    </a:ext>
                  </a:extLst>
                </a:gridCol>
                <a:gridCol w="1069848">
                  <a:extLst>
                    <a:ext uri="{9D8B030D-6E8A-4147-A177-3AD203B41FA5}">
                      <a16:colId xmlns:a16="http://schemas.microsoft.com/office/drawing/2014/main" val="345780473"/>
                    </a:ext>
                  </a:extLst>
                </a:gridCol>
                <a:gridCol w="1069848">
                  <a:extLst>
                    <a:ext uri="{9D8B030D-6E8A-4147-A177-3AD203B41FA5}">
                      <a16:colId xmlns:a16="http://schemas.microsoft.com/office/drawing/2014/main" val="522306212"/>
                    </a:ext>
                  </a:extLst>
                </a:gridCol>
                <a:gridCol w="1069848">
                  <a:extLst>
                    <a:ext uri="{9D8B030D-6E8A-4147-A177-3AD203B41FA5}">
                      <a16:colId xmlns:a16="http://schemas.microsoft.com/office/drawing/2014/main" val="881991197"/>
                    </a:ext>
                  </a:extLst>
                </a:gridCol>
                <a:gridCol w="1069848">
                  <a:extLst>
                    <a:ext uri="{9D8B030D-6E8A-4147-A177-3AD203B41FA5}">
                      <a16:colId xmlns:a16="http://schemas.microsoft.com/office/drawing/2014/main" val="2234333059"/>
                    </a:ext>
                  </a:extLst>
                </a:gridCol>
                <a:gridCol w="1069848">
                  <a:extLst>
                    <a:ext uri="{9D8B030D-6E8A-4147-A177-3AD203B41FA5}">
                      <a16:colId xmlns:a16="http://schemas.microsoft.com/office/drawing/2014/main" val="2707660355"/>
                    </a:ext>
                  </a:extLst>
                </a:gridCol>
                <a:gridCol w="1069848">
                  <a:extLst>
                    <a:ext uri="{9D8B030D-6E8A-4147-A177-3AD203B41FA5}">
                      <a16:colId xmlns:a16="http://schemas.microsoft.com/office/drawing/2014/main" val="2737830581"/>
                    </a:ext>
                  </a:extLst>
                </a:gridCol>
                <a:gridCol w="1069848">
                  <a:extLst>
                    <a:ext uri="{9D8B030D-6E8A-4147-A177-3AD203B41FA5}">
                      <a16:colId xmlns:a16="http://schemas.microsoft.com/office/drawing/2014/main" val="306975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393200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#maybelline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1720.7</a:t>
                      </a:r>
                    </a:p>
                  </a:txBody>
                  <a:tcPr/>
                </a:tc>
                <a:extLst>
                  <a:ext uri="{0D108BD9-81ED-4DB2-BD59-A6C34878D82A}">
                    <a16:rowId xmlns:a16="http://schemas.microsoft.com/office/drawing/2014/main" val="109257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#CiltBakımı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6381.2222222222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116.22222222222</a:t>
                      </a:r>
                    </a:p>
                  </a:txBody>
                  <a:tcPr/>
                </a:tc>
                <a:extLst>
                  <a:ext uri="{0D108BD9-81ED-4DB2-BD59-A6C34878D82A}">
                    <a16:rowId xmlns:a16="http://schemas.microsoft.com/office/drawing/2014/main" val="91073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#SaçBakımı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46349.888888889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607.33333333333</a:t>
                      </a:r>
                    </a:p>
                  </a:txBody>
                  <a:tcPr/>
                </a:tc>
                <a:extLst>
                  <a:ext uri="{0D108BD9-81ED-4DB2-BD59-A6C34878D82A}">
                    <a16:rowId xmlns:a16="http://schemas.microsoft.com/office/drawing/2014/main" val="423818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#YaratıcılığınıÖdüllendir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6901.7142857143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extLst>
                  <a:ext uri="{0D108BD9-81ED-4DB2-BD59-A6C34878D82A}">
                    <a16:rowId xmlns:a16="http://schemas.microsoft.com/office/drawing/2014/main" val="81250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#CildimveBen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7474.1428571429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6809.4285714286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134.14285714286</a:t>
                      </a:r>
                    </a:p>
                  </a:txBody>
                  <a:tcPr/>
                </a:tc>
                <a:extLst>
                  <a:ext uri="{0D108BD9-81ED-4DB2-BD59-A6C34878D82A}">
                    <a16:rowId xmlns:a16="http://schemas.microsoft.com/office/drawing/2014/main" val="174845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99930.571428571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2380.2857142857</a:t>
                      </a:r>
                    </a:p>
                  </a:txBody>
                  <a:tcPr/>
                </a:tc>
                <a:extLst>
                  <a:ext uri="{0D108BD9-81ED-4DB2-BD59-A6C34878D82A}">
                    <a16:rowId xmlns:a16="http://schemas.microsoft.com/office/drawing/2014/main" val="33311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#sacsirlari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56648.142857143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980.85714285714</a:t>
                      </a:r>
                    </a:p>
                  </a:txBody>
                  <a:tcPr/>
                </a:tc>
                <a:extLst>
                  <a:ext uri="{0D108BD9-81ED-4DB2-BD59-A6C34878D82A}">
                    <a16:rowId xmlns:a16="http://schemas.microsoft.com/office/drawing/2014/main" val="291271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#saçsırları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15215.571428571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extLst>
                  <a:ext uri="{0D108BD9-81ED-4DB2-BD59-A6C34878D82A}">
                    <a16:rowId xmlns:a16="http://schemas.microsoft.com/office/drawing/2014/main" val="1773604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#yaratıcılığınıödüllendir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754.14285714286</a:t>
                      </a:r>
                    </a:p>
                  </a:txBody>
                  <a:tcPr/>
                </a:tc>
                <a:extLst>
                  <a:ext uri="{0D108BD9-81ED-4DB2-BD59-A6C34878D82A}">
                    <a16:rowId xmlns:a16="http://schemas.microsoft.com/office/drawing/2014/main" val="1377865351"/>
                  </a:ext>
                </a:extLst>
              </a:tr>
            </a:tbl>
          </a:graphicData>
        </a:graphic>
      </p:graphicFrame>
      <p:sp>
        <p:nvSpPr>
          <p:cNvPr id="4" name="Text Placeholder 3">
            <a:extLst>
              <a:ext uri="{FF2B5EF4-FFF2-40B4-BE49-F238E27FC236}">
                <a16:creationId xmlns:a16="http://schemas.microsoft.com/office/drawing/2014/main" id="{C5A208F1-BD3D-41B8-BC94-87E79A46CC4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12329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D2EC9-7448-4186-B19F-E3CF53AF5D9A}"/>
              </a:ext>
            </a:extLst>
          </p:cNvPr>
          <p:cNvSpPr>
            <a:spLocks noGrp="1"/>
          </p:cNvSpPr>
          <p:nvPr>
            <p:ph type="title"/>
          </p:nvPr>
        </p:nvSpPr>
        <p:spPr/>
        <p:txBody>
          <a:bodyPr/>
          <a:lstStyle/>
          <a:p>
            <a:r>
              <a:rPr lang="en-US"/>
              <a:t>Instagram Hashtag Detection | CDMO - 3 of 3</a:t>
            </a:r>
          </a:p>
        </p:txBody>
      </p:sp>
      <p:graphicFrame>
        <p:nvGraphicFramePr>
          <p:cNvPr id="5" name="Table Placeholder 4">
            <a:extLst>
              <a:ext uri="{FF2B5EF4-FFF2-40B4-BE49-F238E27FC236}">
                <a16:creationId xmlns:a16="http://schemas.microsoft.com/office/drawing/2014/main" id="{B11DBEC1-62D8-46CF-A755-00DF63529465}"/>
              </a:ext>
            </a:extLst>
          </p:cNvPr>
          <p:cNvGraphicFramePr>
            <a:graphicFrameLocks noGrp="1"/>
          </p:cNvGraphicFramePr>
          <p:nvPr>
            <p:ph type="tbl" sz="quarter" idx="13"/>
            <p:extLst>
              <p:ext uri="{D42A27DB-BD31-4B8C-83A1-F6EECF244321}">
                <p14:modId xmlns:p14="http://schemas.microsoft.com/office/powerpoint/2010/main" val="292491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1802330"/>
                    </a:ext>
                  </a:extLst>
                </a:gridCol>
                <a:gridCol w="1069848">
                  <a:extLst>
                    <a:ext uri="{9D8B030D-6E8A-4147-A177-3AD203B41FA5}">
                      <a16:colId xmlns:a16="http://schemas.microsoft.com/office/drawing/2014/main" val="1965832535"/>
                    </a:ext>
                  </a:extLst>
                </a:gridCol>
                <a:gridCol w="1069848">
                  <a:extLst>
                    <a:ext uri="{9D8B030D-6E8A-4147-A177-3AD203B41FA5}">
                      <a16:colId xmlns:a16="http://schemas.microsoft.com/office/drawing/2014/main" val="3525451911"/>
                    </a:ext>
                  </a:extLst>
                </a:gridCol>
                <a:gridCol w="1069848">
                  <a:extLst>
                    <a:ext uri="{9D8B030D-6E8A-4147-A177-3AD203B41FA5}">
                      <a16:colId xmlns:a16="http://schemas.microsoft.com/office/drawing/2014/main" val="988129721"/>
                    </a:ext>
                  </a:extLst>
                </a:gridCol>
                <a:gridCol w="1069848">
                  <a:extLst>
                    <a:ext uri="{9D8B030D-6E8A-4147-A177-3AD203B41FA5}">
                      <a16:colId xmlns:a16="http://schemas.microsoft.com/office/drawing/2014/main" val="3004080513"/>
                    </a:ext>
                  </a:extLst>
                </a:gridCol>
                <a:gridCol w="1069848">
                  <a:extLst>
                    <a:ext uri="{9D8B030D-6E8A-4147-A177-3AD203B41FA5}">
                      <a16:colId xmlns:a16="http://schemas.microsoft.com/office/drawing/2014/main" val="3421694725"/>
                    </a:ext>
                  </a:extLst>
                </a:gridCol>
                <a:gridCol w="1069848">
                  <a:extLst>
                    <a:ext uri="{9D8B030D-6E8A-4147-A177-3AD203B41FA5}">
                      <a16:colId xmlns:a16="http://schemas.microsoft.com/office/drawing/2014/main" val="305801592"/>
                    </a:ext>
                  </a:extLst>
                </a:gridCol>
                <a:gridCol w="1069848">
                  <a:extLst>
                    <a:ext uri="{9D8B030D-6E8A-4147-A177-3AD203B41FA5}">
                      <a16:colId xmlns:a16="http://schemas.microsoft.com/office/drawing/2014/main" val="3405446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97122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#GüzelliğinEnleri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2166.6666666667</a:t>
                      </a:r>
                    </a:p>
                  </a:txBody>
                  <a:tcPr/>
                </a:tc>
                <a:extLst>
                  <a:ext uri="{0D108BD9-81ED-4DB2-BD59-A6C34878D82A}">
                    <a16:rowId xmlns:a16="http://schemas.microsoft.com/office/drawing/2014/main" val="323082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#işbirliği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1523.1666666667</a:t>
                      </a:r>
                    </a:p>
                  </a:txBody>
                  <a:tcPr/>
                </a:tc>
                <a:extLst>
                  <a:ext uri="{0D108BD9-81ED-4DB2-BD59-A6C34878D82A}">
                    <a16:rowId xmlns:a16="http://schemas.microsoft.com/office/drawing/2014/main" val="261805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#larocheposay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1914.3333333333</a:t>
                      </a:r>
                    </a:p>
                  </a:txBody>
                  <a:tcPr/>
                </a:tc>
                <a:extLst>
                  <a:ext uri="{0D108BD9-81ED-4DB2-BD59-A6C34878D82A}">
                    <a16:rowId xmlns:a16="http://schemas.microsoft.com/office/drawing/2014/main" val="203479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#maybellinenewyork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213.16666666667</a:t>
                      </a:r>
                    </a:p>
                  </a:txBody>
                  <a:tcPr/>
                </a:tc>
                <a:extLst>
                  <a:ext uri="{0D108BD9-81ED-4DB2-BD59-A6C34878D82A}">
                    <a16:rowId xmlns:a16="http://schemas.microsoft.com/office/drawing/2014/main" val="10854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32823.833333333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267.33333333333</a:t>
                      </a:r>
                    </a:p>
                  </a:txBody>
                  <a:tcPr/>
                </a:tc>
                <a:extLst>
                  <a:ext uri="{0D108BD9-81ED-4DB2-BD59-A6C34878D82A}">
                    <a16:rowId xmlns:a16="http://schemas.microsoft.com/office/drawing/2014/main" val="232235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#beautysquad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a:t>
                      </a:r>
                    </a:p>
                  </a:txBody>
                  <a:tcPr/>
                </a:tc>
                <a:extLst>
                  <a:ext uri="{0D108BD9-81ED-4DB2-BD59-A6C34878D82A}">
                    <a16:rowId xmlns:a16="http://schemas.microsoft.com/office/drawing/2014/main" val="332105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#garnier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2937.2</a:t>
                      </a:r>
                    </a:p>
                  </a:txBody>
                  <a:tcPr/>
                </a:tc>
                <a:extLst>
                  <a:ext uri="{0D108BD9-81ED-4DB2-BD59-A6C34878D82A}">
                    <a16:rowId xmlns:a16="http://schemas.microsoft.com/office/drawing/2014/main" val="3218114970"/>
                  </a:ext>
                </a:extLst>
              </a:tr>
            </a:tbl>
          </a:graphicData>
        </a:graphic>
      </p:graphicFrame>
      <p:sp>
        <p:nvSpPr>
          <p:cNvPr id="4" name="Text Placeholder 3">
            <a:extLst>
              <a:ext uri="{FF2B5EF4-FFF2-40B4-BE49-F238E27FC236}">
                <a16:creationId xmlns:a16="http://schemas.microsoft.com/office/drawing/2014/main" id="{C818C02C-C48F-4493-A895-9E0DFEDA47B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694348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0BC17-67FA-4599-8D59-3AB5A66D9417}"/>
              </a:ext>
            </a:extLst>
          </p:cNvPr>
          <p:cNvSpPr>
            <a:spLocks noGrp="1"/>
          </p:cNvSpPr>
          <p:nvPr>
            <p:ph type="title"/>
          </p:nvPr>
        </p:nvSpPr>
        <p:spPr/>
        <p:txBody>
          <a:bodyPr/>
          <a:lstStyle/>
          <a:p>
            <a:r>
              <a:rPr lang="en-US"/>
              <a:t>Instagram Engagements By Weekday | CDMO</a:t>
            </a:r>
          </a:p>
        </p:txBody>
      </p:sp>
      <p:graphicFrame>
        <p:nvGraphicFramePr>
          <p:cNvPr id="6" name="Chart Placeholder 5">
            <a:extLst>
              <a:ext uri="{FF2B5EF4-FFF2-40B4-BE49-F238E27FC236}">
                <a16:creationId xmlns:a16="http://schemas.microsoft.com/office/drawing/2014/main" id="{C1241A1C-8F04-495B-9503-49A3CD610E63}"/>
              </a:ext>
            </a:extLst>
          </p:cNvPr>
          <p:cNvGraphicFramePr>
            <a:graphicFrameLocks noGrp="1"/>
          </p:cNvGraphicFramePr>
          <p:nvPr>
            <p:ph type="chart" sz="quarter" idx="13"/>
            <p:extLst>
              <p:ext uri="{D42A27DB-BD31-4B8C-83A1-F6EECF244321}">
                <p14:modId xmlns:p14="http://schemas.microsoft.com/office/powerpoint/2010/main" val="2561589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96D14-0706-4BA6-8941-7D074D590F6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C9A6F93-2212-4EEB-B6B4-7B5D243117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499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C000B-64C0-4D80-8234-2FDB9A0352E0}"/>
              </a:ext>
            </a:extLst>
          </p:cNvPr>
          <p:cNvSpPr>
            <a:spLocks noGrp="1"/>
          </p:cNvSpPr>
          <p:nvPr>
            <p:ph type="title"/>
          </p:nvPr>
        </p:nvSpPr>
        <p:spPr/>
        <p:txBody>
          <a:bodyPr/>
          <a:lstStyle/>
          <a:p>
            <a:r>
              <a:rPr lang="en-US"/>
              <a:t>Instagram Posts Table | CDMO - 1 of 25</a:t>
            </a:r>
          </a:p>
        </p:txBody>
      </p:sp>
      <p:graphicFrame>
        <p:nvGraphicFramePr>
          <p:cNvPr id="5" name="Table Placeholder 4">
            <a:extLst>
              <a:ext uri="{FF2B5EF4-FFF2-40B4-BE49-F238E27FC236}">
                <a16:creationId xmlns:a16="http://schemas.microsoft.com/office/drawing/2014/main" id="{0914D137-3752-4D4B-A949-F15C414B8425}"/>
              </a:ext>
            </a:extLst>
          </p:cNvPr>
          <p:cNvGraphicFramePr>
            <a:graphicFrameLocks noGrp="1"/>
          </p:cNvGraphicFramePr>
          <p:nvPr>
            <p:ph type="tbl" sz="quarter" idx="13"/>
            <p:extLst>
              <p:ext uri="{D42A27DB-BD31-4B8C-83A1-F6EECF244321}">
                <p14:modId xmlns:p14="http://schemas.microsoft.com/office/powerpoint/2010/main" val="3454394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51227085"/>
                    </a:ext>
                  </a:extLst>
                </a:gridCol>
                <a:gridCol w="1481327">
                  <a:extLst>
                    <a:ext uri="{9D8B030D-6E8A-4147-A177-3AD203B41FA5}">
                      <a16:colId xmlns:a16="http://schemas.microsoft.com/office/drawing/2014/main" val="2533814702"/>
                    </a:ext>
                  </a:extLst>
                </a:gridCol>
                <a:gridCol w="493776">
                  <a:extLst>
                    <a:ext uri="{9D8B030D-6E8A-4147-A177-3AD203B41FA5}">
                      <a16:colId xmlns:a16="http://schemas.microsoft.com/office/drawing/2014/main" val="32303501"/>
                    </a:ext>
                  </a:extLst>
                </a:gridCol>
                <a:gridCol w="493776">
                  <a:extLst>
                    <a:ext uri="{9D8B030D-6E8A-4147-A177-3AD203B41FA5}">
                      <a16:colId xmlns:a16="http://schemas.microsoft.com/office/drawing/2014/main" val="3996782462"/>
                    </a:ext>
                  </a:extLst>
                </a:gridCol>
                <a:gridCol w="493776">
                  <a:extLst>
                    <a:ext uri="{9D8B030D-6E8A-4147-A177-3AD203B41FA5}">
                      <a16:colId xmlns:a16="http://schemas.microsoft.com/office/drawing/2014/main" val="3396266903"/>
                    </a:ext>
                  </a:extLst>
                </a:gridCol>
                <a:gridCol w="493776">
                  <a:extLst>
                    <a:ext uri="{9D8B030D-6E8A-4147-A177-3AD203B41FA5}">
                      <a16:colId xmlns:a16="http://schemas.microsoft.com/office/drawing/2014/main" val="2775295908"/>
                    </a:ext>
                  </a:extLst>
                </a:gridCol>
                <a:gridCol w="493776">
                  <a:extLst>
                    <a:ext uri="{9D8B030D-6E8A-4147-A177-3AD203B41FA5}">
                      <a16:colId xmlns:a16="http://schemas.microsoft.com/office/drawing/2014/main" val="3855740432"/>
                    </a:ext>
                  </a:extLst>
                </a:gridCol>
                <a:gridCol w="493776">
                  <a:extLst>
                    <a:ext uri="{9D8B030D-6E8A-4147-A177-3AD203B41FA5}">
                      <a16:colId xmlns:a16="http://schemas.microsoft.com/office/drawing/2014/main" val="3957287828"/>
                    </a:ext>
                  </a:extLst>
                </a:gridCol>
                <a:gridCol w="493776">
                  <a:extLst>
                    <a:ext uri="{9D8B030D-6E8A-4147-A177-3AD203B41FA5}">
                      <a16:colId xmlns:a16="http://schemas.microsoft.com/office/drawing/2014/main" val="3904346554"/>
                    </a:ext>
                  </a:extLst>
                </a:gridCol>
                <a:gridCol w="493776">
                  <a:extLst>
                    <a:ext uri="{9D8B030D-6E8A-4147-A177-3AD203B41FA5}">
                      <a16:colId xmlns:a16="http://schemas.microsoft.com/office/drawing/2014/main" val="387411272"/>
                    </a:ext>
                  </a:extLst>
                </a:gridCol>
                <a:gridCol w="493776">
                  <a:extLst>
                    <a:ext uri="{9D8B030D-6E8A-4147-A177-3AD203B41FA5}">
                      <a16:colId xmlns:a16="http://schemas.microsoft.com/office/drawing/2014/main" val="146772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030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- 2022-12-30 11:28:13</a:t>
                      </a:r>
                      <a:r>
                        <a:rPr kumimoji="0" lang="en-US" sz="1000" b="0" i="0" u="none" strike="noStrike" kern="1200" cap="none" spc="0" normalizeH="0" baseline="0" noProof="0">
                          <a:ln>
                            <a:noFill/>
                          </a:ln>
                          <a:solidFill>
                            <a:prstClr val="black"/>
                          </a:solidFill>
                          <a:effectLst/>
                          <a:uLnTx/>
                          <a:uFillTx/>
                          <a:latin typeface="Calibri"/>
                          <a:ea typeface="+mn-ea"/>
                          <a:cs typeface="+mn-cs"/>
                        </a:rPr>
                        <a:t>
 Yeni yıl alışverişini yine en son ana bırakanlar el kaldırsın 🙋🏻 #nealsam diye düşünenlere #BeautySquad ‘dan @ozgegultkin ‘in kirpiklerinin sırrı @Yslbeauty Lash Clash Maskara 💖
Hala denemeyen kaldıysa sepete eklemenin tam zamanı 🎄
#makyajcom #yslbeauty #lashclash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12828</a:t>
                      </a:r>
                    </a:p>
                  </a:txBody>
                  <a:tcPr/>
                </a:tc>
                <a:extLst>
                  <a:ext uri="{0D108BD9-81ED-4DB2-BD59-A6C34878D82A}">
                    <a16:rowId xmlns:a16="http://schemas.microsoft.com/office/drawing/2014/main" val="2705768488"/>
                  </a:ext>
                </a:extLst>
              </a:tr>
            </a:tbl>
          </a:graphicData>
        </a:graphic>
      </p:graphicFrame>
      <p:sp>
        <p:nvSpPr>
          <p:cNvPr id="4" name="Text Placeholder 3">
            <a:extLst>
              <a:ext uri="{FF2B5EF4-FFF2-40B4-BE49-F238E27FC236}">
                <a16:creationId xmlns:a16="http://schemas.microsoft.com/office/drawing/2014/main" id="{FE3346E1-B7E5-46DA-9360-1AEDD6DBFB0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90600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6DCAA-903F-4482-919F-8D496C05B791}"/>
              </a:ext>
            </a:extLst>
          </p:cNvPr>
          <p:cNvSpPr>
            <a:spLocks noGrp="1"/>
          </p:cNvSpPr>
          <p:nvPr>
            <p:ph type="title"/>
          </p:nvPr>
        </p:nvSpPr>
        <p:spPr/>
        <p:txBody>
          <a:bodyPr/>
          <a:lstStyle/>
          <a:p>
            <a:r>
              <a:rPr lang="en-US"/>
              <a:t>Instagram Posts Table | CDMO - 2 of 25</a:t>
            </a:r>
          </a:p>
        </p:txBody>
      </p:sp>
      <p:graphicFrame>
        <p:nvGraphicFramePr>
          <p:cNvPr id="5" name="Table Placeholder 4">
            <a:extLst>
              <a:ext uri="{FF2B5EF4-FFF2-40B4-BE49-F238E27FC236}">
                <a16:creationId xmlns:a16="http://schemas.microsoft.com/office/drawing/2014/main" id="{7C8BA2B5-B180-4B0A-8A1B-B9187DA98B3A}"/>
              </a:ext>
            </a:extLst>
          </p:cNvPr>
          <p:cNvGraphicFramePr>
            <a:graphicFrameLocks noGrp="1"/>
          </p:cNvGraphicFramePr>
          <p:nvPr>
            <p:ph type="tbl" sz="quarter" idx="13"/>
            <p:extLst>
              <p:ext uri="{D42A27DB-BD31-4B8C-83A1-F6EECF244321}">
                <p14:modId xmlns:p14="http://schemas.microsoft.com/office/powerpoint/2010/main" val="366459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91396112"/>
                    </a:ext>
                  </a:extLst>
                </a:gridCol>
                <a:gridCol w="1481327">
                  <a:extLst>
                    <a:ext uri="{9D8B030D-6E8A-4147-A177-3AD203B41FA5}">
                      <a16:colId xmlns:a16="http://schemas.microsoft.com/office/drawing/2014/main" val="474636496"/>
                    </a:ext>
                  </a:extLst>
                </a:gridCol>
                <a:gridCol w="493776">
                  <a:extLst>
                    <a:ext uri="{9D8B030D-6E8A-4147-A177-3AD203B41FA5}">
                      <a16:colId xmlns:a16="http://schemas.microsoft.com/office/drawing/2014/main" val="869722433"/>
                    </a:ext>
                  </a:extLst>
                </a:gridCol>
                <a:gridCol w="493776">
                  <a:extLst>
                    <a:ext uri="{9D8B030D-6E8A-4147-A177-3AD203B41FA5}">
                      <a16:colId xmlns:a16="http://schemas.microsoft.com/office/drawing/2014/main" val="234269544"/>
                    </a:ext>
                  </a:extLst>
                </a:gridCol>
                <a:gridCol w="493776">
                  <a:extLst>
                    <a:ext uri="{9D8B030D-6E8A-4147-A177-3AD203B41FA5}">
                      <a16:colId xmlns:a16="http://schemas.microsoft.com/office/drawing/2014/main" val="3693390902"/>
                    </a:ext>
                  </a:extLst>
                </a:gridCol>
                <a:gridCol w="493776">
                  <a:extLst>
                    <a:ext uri="{9D8B030D-6E8A-4147-A177-3AD203B41FA5}">
                      <a16:colId xmlns:a16="http://schemas.microsoft.com/office/drawing/2014/main" val="3677343337"/>
                    </a:ext>
                  </a:extLst>
                </a:gridCol>
                <a:gridCol w="493776">
                  <a:extLst>
                    <a:ext uri="{9D8B030D-6E8A-4147-A177-3AD203B41FA5}">
                      <a16:colId xmlns:a16="http://schemas.microsoft.com/office/drawing/2014/main" val="2132513759"/>
                    </a:ext>
                  </a:extLst>
                </a:gridCol>
                <a:gridCol w="493776">
                  <a:extLst>
                    <a:ext uri="{9D8B030D-6E8A-4147-A177-3AD203B41FA5}">
                      <a16:colId xmlns:a16="http://schemas.microsoft.com/office/drawing/2014/main" val="3600785584"/>
                    </a:ext>
                  </a:extLst>
                </a:gridCol>
                <a:gridCol w="493776">
                  <a:extLst>
                    <a:ext uri="{9D8B030D-6E8A-4147-A177-3AD203B41FA5}">
                      <a16:colId xmlns:a16="http://schemas.microsoft.com/office/drawing/2014/main" val="589773386"/>
                    </a:ext>
                  </a:extLst>
                </a:gridCol>
                <a:gridCol w="493776">
                  <a:extLst>
                    <a:ext uri="{9D8B030D-6E8A-4147-A177-3AD203B41FA5}">
                      <a16:colId xmlns:a16="http://schemas.microsoft.com/office/drawing/2014/main" val="2144319892"/>
                    </a:ext>
                  </a:extLst>
                </a:gridCol>
                <a:gridCol w="493776">
                  <a:extLst>
                    <a:ext uri="{9D8B030D-6E8A-4147-A177-3AD203B41FA5}">
                      <a16:colId xmlns:a16="http://schemas.microsoft.com/office/drawing/2014/main" val="228440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1902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- 2022-12-30 09:37:11</a:t>
                      </a:r>
                      <a:r>
                        <a:rPr kumimoji="0" lang="en-US" sz="1000" b="0" i="0" u="none" strike="noStrike" kern="1200" cap="none" spc="0" normalizeH="0" baseline="0" noProof="0">
                          <a:ln>
                            <a:noFill/>
                          </a:ln>
                          <a:solidFill>
                            <a:prstClr val="black"/>
                          </a:solidFill>
                          <a:effectLst/>
                          <a:uLnTx/>
                          <a:uFillTx/>
                          <a:latin typeface="Calibri"/>
                          <a:ea typeface="+mn-ea"/>
                          <a:cs typeface="+mn-cs"/>
                        </a:rPr>
                        <a:t>
 @selmacicekdal ‘ın yılbaşı ağacının altındaki o tanıdık kutu 🥰
@lorealcontentpro ‘da güzellik dolu bir yılı geride bıraktık. 2023’te de yaratıcılığını ödüllendirmek için uygulamayı hemen indir! 💜
#lorealcontentpro #lorealcontentproapp #yaratıcılığınıödüllendir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128724</a:t>
                      </a:r>
                    </a:p>
                  </a:txBody>
                  <a:tcPr/>
                </a:tc>
                <a:extLst>
                  <a:ext uri="{0D108BD9-81ED-4DB2-BD59-A6C34878D82A}">
                    <a16:rowId xmlns:a16="http://schemas.microsoft.com/office/drawing/2014/main" val="2984150991"/>
                  </a:ext>
                </a:extLst>
              </a:tr>
            </a:tbl>
          </a:graphicData>
        </a:graphic>
      </p:graphicFrame>
      <p:sp>
        <p:nvSpPr>
          <p:cNvPr id="4" name="Text Placeholder 3">
            <a:extLst>
              <a:ext uri="{FF2B5EF4-FFF2-40B4-BE49-F238E27FC236}">
                <a16:creationId xmlns:a16="http://schemas.microsoft.com/office/drawing/2014/main" id="{1A675870-8779-476C-A13C-2D8569E242E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376848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D687-5B5A-4589-B186-F54F0C7A4CB9}"/>
              </a:ext>
            </a:extLst>
          </p:cNvPr>
          <p:cNvSpPr>
            <a:spLocks noGrp="1"/>
          </p:cNvSpPr>
          <p:nvPr>
            <p:ph type="title"/>
          </p:nvPr>
        </p:nvSpPr>
        <p:spPr/>
        <p:txBody>
          <a:bodyPr/>
          <a:lstStyle/>
          <a:p>
            <a:r>
              <a:rPr lang="en-US"/>
              <a:t>Instagram Posts Table | CDMO - 3 of 25</a:t>
            </a:r>
          </a:p>
        </p:txBody>
      </p:sp>
      <p:graphicFrame>
        <p:nvGraphicFramePr>
          <p:cNvPr id="5" name="Table Placeholder 4">
            <a:extLst>
              <a:ext uri="{FF2B5EF4-FFF2-40B4-BE49-F238E27FC236}">
                <a16:creationId xmlns:a16="http://schemas.microsoft.com/office/drawing/2014/main" id="{DBBF1580-08A6-4109-A4D7-623109A83FA0}"/>
              </a:ext>
            </a:extLst>
          </p:cNvPr>
          <p:cNvGraphicFramePr>
            <a:graphicFrameLocks noGrp="1"/>
          </p:cNvGraphicFramePr>
          <p:nvPr>
            <p:ph type="tbl" sz="quarter" idx="13"/>
            <p:extLst>
              <p:ext uri="{D42A27DB-BD31-4B8C-83A1-F6EECF244321}">
                <p14:modId xmlns:p14="http://schemas.microsoft.com/office/powerpoint/2010/main" val="225789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92021923"/>
                    </a:ext>
                  </a:extLst>
                </a:gridCol>
                <a:gridCol w="1481327">
                  <a:extLst>
                    <a:ext uri="{9D8B030D-6E8A-4147-A177-3AD203B41FA5}">
                      <a16:colId xmlns:a16="http://schemas.microsoft.com/office/drawing/2014/main" val="2486079023"/>
                    </a:ext>
                  </a:extLst>
                </a:gridCol>
                <a:gridCol w="493776">
                  <a:extLst>
                    <a:ext uri="{9D8B030D-6E8A-4147-A177-3AD203B41FA5}">
                      <a16:colId xmlns:a16="http://schemas.microsoft.com/office/drawing/2014/main" val="1682136149"/>
                    </a:ext>
                  </a:extLst>
                </a:gridCol>
                <a:gridCol w="493776">
                  <a:extLst>
                    <a:ext uri="{9D8B030D-6E8A-4147-A177-3AD203B41FA5}">
                      <a16:colId xmlns:a16="http://schemas.microsoft.com/office/drawing/2014/main" val="2357438628"/>
                    </a:ext>
                  </a:extLst>
                </a:gridCol>
                <a:gridCol w="493776">
                  <a:extLst>
                    <a:ext uri="{9D8B030D-6E8A-4147-A177-3AD203B41FA5}">
                      <a16:colId xmlns:a16="http://schemas.microsoft.com/office/drawing/2014/main" val="3545894513"/>
                    </a:ext>
                  </a:extLst>
                </a:gridCol>
                <a:gridCol w="493776">
                  <a:extLst>
                    <a:ext uri="{9D8B030D-6E8A-4147-A177-3AD203B41FA5}">
                      <a16:colId xmlns:a16="http://schemas.microsoft.com/office/drawing/2014/main" val="1451275514"/>
                    </a:ext>
                  </a:extLst>
                </a:gridCol>
                <a:gridCol w="493776">
                  <a:extLst>
                    <a:ext uri="{9D8B030D-6E8A-4147-A177-3AD203B41FA5}">
                      <a16:colId xmlns:a16="http://schemas.microsoft.com/office/drawing/2014/main" val="2301615715"/>
                    </a:ext>
                  </a:extLst>
                </a:gridCol>
                <a:gridCol w="493776">
                  <a:extLst>
                    <a:ext uri="{9D8B030D-6E8A-4147-A177-3AD203B41FA5}">
                      <a16:colId xmlns:a16="http://schemas.microsoft.com/office/drawing/2014/main" val="3404637094"/>
                    </a:ext>
                  </a:extLst>
                </a:gridCol>
                <a:gridCol w="493776">
                  <a:extLst>
                    <a:ext uri="{9D8B030D-6E8A-4147-A177-3AD203B41FA5}">
                      <a16:colId xmlns:a16="http://schemas.microsoft.com/office/drawing/2014/main" val="448350429"/>
                    </a:ext>
                  </a:extLst>
                </a:gridCol>
                <a:gridCol w="493776">
                  <a:extLst>
                    <a:ext uri="{9D8B030D-6E8A-4147-A177-3AD203B41FA5}">
                      <a16:colId xmlns:a16="http://schemas.microsoft.com/office/drawing/2014/main" val="1855926951"/>
                    </a:ext>
                  </a:extLst>
                </a:gridCol>
                <a:gridCol w="493776">
                  <a:extLst>
                    <a:ext uri="{9D8B030D-6E8A-4147-A177-3AD203B41FA5}">
                      <a16:colId xmlns:a16="http://schemas.microsoft.com/office/drawing/2014/main" val="1328313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6876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- 2022-12-29 16:20:20</a:t>
                      </a:r>
                      <a:r>
                        <a:rPr kumimoji="0" lang="en-US" sz="1000" b="0" i="0" u="none" strike="noStrike" kern="1200" cap="none" spc="0" normalizeH="0" baseline="0" noProof="0">
                          <a:ln>
                            <a:noFill/>
                          </a:ln>
                          <a:solidFill>
                            <a:prstClr val="black"/>
                          </a:solidFill>
                          <a:effectLst/>
                          <a:uLnTx/>
                          <a:uFillTx/>
                          <a:latin typeface="Calibri"/>
                          <a:ea typeface="+mn-ea"/>
                          <a:cs typeface="+mn-cs"/>
                        </a:rPr>
                        <a:t>
 Uzun ve yoğun bir kış gününün ardından @erinsengul ’un cilt bakım rutinini @cildimvebencom ile keşfetmeye hazır mısın? ❄️
Rutininin vazgeçilmezi ürünleri bizimle paylaş! 🫧
#cildimvebencom #kiehls #cerave #lorealparis #işbirliği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78565</a:t>
                      </a:r>
                    </a:p>
                  </a:txBody>
                  <a:tcPr/>
                </a:tc>
                <a:extLst>
                  <a:ext uri="{0D108BD9-81ED-4DB2-BD59-A6C34878D82A}">
                    <a16:rowId xmlns:a16="http://schemas.microsoft.com/office/drawing/2014/main" val="511417147"/>
                  </a:ext>
                </a:extLst>
              </a:tr>
            </a:tbl>
          </a:graphicData>
        </a:graphic>
      </p:graphicFrame>
      <p:sp>
        <p:nvSpPr>
          <p:cNvPr id="4" name="Text Placeholder 3">
            <a:extLst>
              <a:ext uri="{FF2B5EF4-FFF2-40B4-BE49-F238E27FC236}">
                <a16:creationId xmlns:a16="http://schemas.microsoft.com/office/drawing/2014/main" id="{2F9F7AD6-4B4F-4BD0-8393-F00C0F3C237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282855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C3CF9-19A0-4487-8BE2-2BA15A251F30}"/>
              </a:ext>
            </a:extLst>
          </p:cNvPr>
          <p:cNvSpPr>
            <a:spLocks noGrp="1"/>
          </p:cNvSpPr>
          <p:nvPr>
            <p:ph type="title"/>
          </p:nvPr>
        </p:nvSpPr>
        <p:spPr/>
        <p:txBody>
          <a:bodyPr/>
          <a:lstStyle/>
          <a:p>
            <a:r>
              <a:rPr lang="en-US"/>
              <a:t>Instagram Posts Table | CDMO - 4 of 25</a:t>
            </a:r>
          </a:p>
        </p:txBody>
      </p:sp>
      <p:graphicFrame>
        <p:nvGraphicFramePr>
          <p:cNvPr id="5" name="Table Placeholder 4">
            <a:extLst>
              <a:ext uri="{FF2B5EF4-FFF2-40B4-BE49-F238E27FC236}">
                <a16:creationId xmlns:a16="http://schemas.microsoft.com/office/drawing/2014/main" id="{92C8DB3A-53D6-4174-8025-3D3CCCA2F859}"/>
              </a:ext>
            </a:extLst>
          </p:cNvPr>
          <p:cNvGraphicFramePr>
            <a:graphicFrameLocks noGrp="1"/>
          </p:cNvGraphicFramePr>
          <p:nvPr>
            <p:ph type="tbl" sz="quarter" idx="13"/>
            <p:extLst>
              <p:ext uri="{D42A27DB-BD31-4B8C-83A1-F6EECF244321}">
                <p14:modId xmlns:p14="http://schemas.microsoft.com/office/powerpoint/2010/main" val="67904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6152240"/>
                    </a:ext>
                  </a:extLst>
                </a:gridCol>
                <a:gridCol w="1481327">
                  <a:extLst>
                    <a:ext uri="{9D8B030D-6E8A-4147-A177-3AD203B41FA5}">
                      <a16:colId xmlns:a16="http://schemas.microsoft.com/office/drawing/2014/main" val="433064008"/>
                    </a:ext>
                  </a:extLst>
                </a:gridCol>
                <a:gridCol w="493776">
                  <a:extLst>
                    <a:ext uri="{9D8B030D-6E8A-4147-A177-3AD203B41FA5}">
                      <a16:colId xmlns:a16="http://schemas.microsoft.com/office/drawing/2014/main" val="1788868854"/>
                    </a:ext>
                  </a:extLst>
                </a:gridCol>
                <a:gridCol w="493776">
                  <a:extLst>
                    <a:ext uri="{9D8B030D-6E8A-4147-A177-3AD203B41FA5}">
                      <a16:colId xmlns:a16="http://schemas.microsoft.com/office/drawing/2014/main" val="2418897830"/>
                    </a:ext>
                  </a:extLst>
                </a:gridCol>
                <a:gridCol w="493776">
                  <a:extLst>
                    <a:ext uri="{9D8B030D-6E8A-4147-A177-3AD203B41FA5}">
                      <a16:colId xmlns:a16="http://schemas.microsoft.com/office/drawing/2014/main" val="264321816"/>
                    </a:ext>
                  </a:extLst>
                </a:gridCol>
                <a:gridCol w="493776">
                  <a:extLst>
                    <a:ext uri="{9D8B030D-6E8A-4147-A177-3AD203B41FA5}">
                      <a16:colId xmlns:a16="http://schemas.microsoft.com/office/drawing/2014/main" val="2176275991"/>
                    </a:ext>
                  </a:extLst>
                </a:gridCol>
                <a:gridCol w="493776">
                  <a:extLst>
                    <a:ext uri="{9D8B030D-6E8A-4147-A177-3AD203B41FA5}">
                      <a16:colId xmlns:a16="http://schemas.microsoft.com/office/drawing/2014/main" val="2148414496"/>
                    </a:ext>
                  </a:extLst>
                </a:gridCol>
                <a:gridCol w="493776">
                  <a:extLst>
                    <a:ext uri="{9D8B030D-6E8A-4147-A177-3AD203B41FA5}">
                      <a16:colId xmlns:a16="http://schemas.microsoft.com/office/drawing/2014/main" val="2575111674"/>
                    </a:ext>
                  </a:extLst>
                </a:gridCol>
                <a:gridCol w="493776">
                  <a:extLst>
                    <a:ext uri="{9D8B030D-6E8A-4147-A177-3AD203B41FA5}">
                      <a16:colId xmlns:a16="http://schemas.microsoft.com/office/drawing/2014/main" val="4196084981"/>
                    </a:ext>
                  </a:extLst>
                </a:gridCol>
                <a:gridCol w="493776">
                  <a:extLst>
                    <a:ext uri="{9D8B030D-6E8A-4147-A177-3AD203B41FA5}">
                      <a16:colId xmlns:a16="http://schemas.microsoft.com/office/drawing/2014/main" val="667161208"/>
                    </a:ext>
                  </a:extLst>
                </a:gridCol>
                <a:gridCol w="493776">
                  <a:extLst>
                    <a:ext uri="{9D8B030D-6E8A-4147-A177-3AD203B41FA5}">
                      <a16:colId xmlns:a16="http://schemas.microsoft.com/office/drawing/2014/main" val="102530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6187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- 2022-12-29 13:32:32</a:t>
                      </a:r>
                      <a:r>
                        <a:rPr kumimoji="0" lang="en-US" sz="1000" b="0" i="0" u="none" strike="noStrike" kern="1200" cap="none" spc="0" normalizeH="0" baseline="0" noProof="0">
                          <a:ln>
                            <a:noFill/>
                          </a:ln>
                          <a:solidFill>
                            <a:prstClr val="black"/>
                          </a:solidFill>
                          <a:effectLst/>
                          <a:uLnTx/>
                          <a:uFillTx/>
                          <a:latin typeface="Calibri"/>
                          <a:ea typeface="+mn-ea"/>
                          <a:cs typeface="+mn-cs"/>
                        </a:rPr>
                        <a:t>
 Makyajını tamamlayacak “o” ruju nasıl bulursun? Cevabı @erinsengul ‘den! 💄
Maybelline Yüzünde Dene sayfasına git, sana en çok yakışacak Vinyl Ink rengini bul, yorumlarda bizimle paylaş 💋
#MaybellineNewYork #YüzündeDene #VinylInk #işbirliği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109921</a:t>
                      </a:r>
                    </a:p>
                  </a:txBody>
                  <a:tcPr/>
                </a:tc>
                <a:extLst>
                  <a:ext uri="{0D108BD9-81ED-4DB2-BD59-A6C34878D82A}">
                    <a16:rowId xmlns:a16="http://schemas.microsoft.com/office/drawing/2014/main" val="1546858818"/>
                  </a:ext>
                </a:extLst>
              </a:tr>
            </a:tbl>
          </a:graphicData>
        </a:graphic>
      </p:graphicFrame>
      <p:sp>
        <p:nvSpPr>
          <p:cNvPr id="4" name="Text Placeholder 3">
            <a:extLst>
              <a:ext uri="{FF2B5EF4-FFF2-40B4-BE49-F238E27FC236}">
                <a16:creationId xmlns:a16="http://schemas.microsoft.com/office/drawing/2014/main" id="{C0B4F371-6E86-4046-B037-D10056BF798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73840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8817-7F7A-4EDF-A229-47A0DE6E90C1}"/>
              </a:ext>
            </a:extLst>
          </p:cNvPr>
          <p:cNvSpPr>
            <a:spLocks noGrp="1"/>
          </p:cNvSpPr>
          <p:nvPr>
            <p:ph type="title"/>
          </p:nvPr>
        </p:nvSpPr>
        <p:spPr/>
        <p:txBody>
          <a:bodyPr/>
          <a:lstStyle/>
          <a:p>
            <a:r>
              <a:rPr lang="en-US"/>
              <a:t>Instagram Posts Table | CDMO - 5 of 25</a:t>
            </a:r>
          </a:p>
        </p:txBody>
      </p:sp>
      <p:graphicFrame>
        <p:nvGraphicFramePr>
          <p:cNvPr id="5" name="Table Placeholder 4">
            <a:extLst>
              <a:ext uri="{FF2B5EF4-FFF2-40B4-BE49-F238E27FC236}">
                <a16:creationId xmlns:a16="http://schemas.microsoft.com/office/drawing/2014/main" id="{BDD2A824-FEA9-48B0-8BCE-035A8FA57842}"/>
              </a:ext>
            </a:extLst>
          </p:cNvPr>
          <p:cNvGraphicFramePr>
            <a:graphicFrameLocks noGrp="1"/>
          </p:cNvGraphicFramePr>
          <p:nvPr>
            <p:ph type="tbl" sz="quarter" idx="13"/>
            <p:extLst>
              <p:ext uri="{D42A27DB-BD31-4B8C-83A1-F6EECF244321}">
                <p14:modId xmlns:p14="http://schemas.microsoft.com/office/powerpoint/2010/main" val="343335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85364016"/>
                    </a:ext>
                  </a:extLst>
                </a:gridCol>
                <a:gridCol w="1481327">
                  <a:extLst>
                    <a:ext uri="{9D8B030D-6E8A-4147-A177-3AD203B41FA5}">
                      <a16:colId xmlns:a16="http://schemas.microsoft.com/office/drawing/2014/main" val="1135395233"/>
                    </a:ext>
                  </a:extLst>
                </a:gridCol>
                <a:gridCol w="493776">
                  <a:extLst>
                    <a:ext uri="{9D8B030D-6E8A-4147-A177-3AD203B41FA5}">
                      <a16:colId xmlns:a16="http://schemas.microsoft.com/office/drawing/2014/main" val="2573474468"/>
                    </a:ext>
                  </a:extLst>
                </a:gridCol>
                <a:gridCol w="493776">
                  <a:extLst>
                    <a:ext uri="{9D8B030D-6E8A-4147-A177-3AD203B41FA5}">
                      <a16:colId xmlns:a16="http://schemas.microsoft.com/office/drawing/2014/main" val="77386081"/>
                    </a:ext>
                  </a:extLst>
                </a:gridCol>
                <a:gridCol w="493776">
                  <a:extLst>
                    <a:ext uri="{9D8B030D-6E8A-4147-A177-3AD203B41FA5}">
                      <a16:colId xmlns:a16="http://schemas.microsoft.com/office/drawing/2014/main" val="625276765"/>
                    </a:ext>
                  </a:extLst>
                </a:gridCol>
                <a:gridCol w="493776">
                  <a:extLst>
                    <a:ext uri="{9D8B030D-6E8A-4147-A177-3AD203B41FA5}">
                      <a16:colId xmlns:a16="http://schemas.microsoft.com/office/drawing/2014/main" val="3680117283"/>
                    </a:ext>
                  </a:extLst>
                </a:gridCol>
                <a:gridCol w="493776">
                  <a:extLst>
                    <a:ext uri="{9D8B030D-6E8A-4147-A177-3AD203B41FA5}">
                      <a16:colId xmlns:a16="http://schemas.microsoft.com/office/drawing/2014/main" val="957664710"/>
                    </a:ext>
                  </a:extLst>
                </a:gridCol>
                <a:gridCol w="493776">
                  <a:extLst>
                    <a:ext uri="{9D8B030D-6E8A-4147-A177-3AD203B41FA5}">
                      <a16:colId xmlns:a16="http://schemas.microsoft.com/office/drawing/2014/main" val="2676645680"/>
                    </a:ext>
                  </a:extLst>
                </a:gridCol>
                <a:gridCol w="493776">
                  <a:extLst>
                    <a:ext uri="{9D8B030D-6E8A-4147-A177-3AD203B41FA5}">
                      <a16:colId xmlns:a16="http://schemas.microsoft.com/office/drawing/2014/main" val="2095438143"/>
                    </a:ext>
                  </a:extLst>
                </a:gridCol>
                <a:gridCol w="493776">
                  <a:extLst>
                    <a:ext uri="{9D8B030D-6E8A-4147-A177-3AD203B41FA5}">
                      <a16:colId xmlns:a16="http://schemas.microsoft.com/office/drawing/2014/main" val="86321488"/>
                    </a:ext>
                  </a:extLst>
                </a:gridCol>
                <a:gridCol w="493776">
                  <a:extLst>
                    <a:ext uri="{9D8B030D-6E8A-4147-A177-3AD203B41FA5}">
                      <a16:colId xmlns:a16="http://schemas.microsoft.com/office/drawing/2014/main" val="113220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8028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- 2022-12-28 08:50:27</a:t>
                      </a:r>
                      <a:r>
                        <a:rPr kumimoji="0" lang="en-US" sz="1000" b="0" i="0" u="none" strike="noStrike" kern="1200" cap="none" spc="0" normalizeH="0" baseline="0" noProof="0">
                          <a:ln>
                            <a:noFill/>
                          </a:ln>
                          <a:solidFill>
                            <a:prstClr val="black"/>
                          </a:solidFill>
                          <a:effectLst/>
                          <a:uLnTx/>
                          <a:uFillTx/>
                          <a:latin typeface="Calibri"/>
                          <a:ea typeface="+mn-ea"/>
                          <a:cs typeface="+mn-cs"/>
                        </a:rPr>
                        <a:t>
 @imrengursoy ‘un cildinin ilham verici hikayesini duymuş muydun? 🫧
@cildimvebencom olarak biz de LaRoche Posay ve Dermoeczanem’in başlattığı #CildinGörünendenFazlası projesine destek oluyoruz. 💙
Sen de #CildinGörünendenFazlası projesini şimdi incele!
#cildimveben #larocheposay #dermoeczanem #effaclar #işbirliği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198282</a:t>
                      </a:r>
                    </a:p>
                  </a:txBody>
                  <a:tcPr/>
                </a:tc>
                <a:extLst>
                  <a:ext uri="{0D108BD9-81ED-4DB2-BD59-A6C34878D82A}">
                    <a16:rowId xmlns:a16="http://schemas.microsoft.com/office/drawing/2014/main" val="3015203701"/>
                  </a:ext>
                </a:extLst>
              </a:tr>
            </a:tbl>
          </a:graphicData>
        </a:graphic>
      </p:graphicFrame>
      <p:sp>
        <p:nvSpPr>
          <p:cNvPr id="4" name="Text Placeholder 3">
            <a:extLst>
              <a:ext uri="{FF2B5EF4-FFF2-40B4-BE49-F238E27FC236}">
                <a16:creationId xmlns:a16="http://schemas.microsoft.com/office/drawing/2014/main" id="{A37DE65E-83D7-4B2E-B004-548B9CC001E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10366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227E3-4295-4E2F-80E5-297B166C21BC}"/>
              </a:ext>
            </a:extLst>
          </p:cNvPr>
          <p:cNvSpPr>
            <a:spLocks noGrp="1"/>
          </p:cNvSpPr>
          <p:nvPr>
            <p:ph type="title"/>
          </p:nvPr>
        </p:nvSpPr>
        <p:spPr/>
        <p:txBody>
          <a:bodyPr/>
          <a:lstStyle/>
          <a:p>
            <a:r>
              <a:rPr lang="en-US"/>
              <a:t>Instagram Posts Table | CDMO - 6 of 25</a:t>
            </a:r>
          </a:p>
        </p:txBody>
      </p:sp>
      <p:graphicFrame>
        <p:nvGraphicFramePr>
          <p:cNvPr id="5" name="Table Placeholder 4">
            <a:extLst>
              <a:ext uri="{FF2B5EF4-FFF2-40B4-BE49-F238E27FC236}">
                <a16:creationId xmlns:a16="http://schemas.microsoft.com/office/drawing/2014/main" id="{E708649C-1CC0-4633-AC0C-038570F7FE87}"/>
              </a:ext>
            </a:extLst>
          </p:cNvPr>
          <p:cNvGraphicFramePr>
            <a:graphicFrameLocks noGrp="1"/>
          </p:cNvGraphicFramePr>
          <p:nvPr>
            <p:ph type="tbl" sz="quarter" idx="13"/>
            <p:extLst>
              <p:ext uri="{D42A27DB-BD31-4B8C-83A1-F6EECF244321}">
                <p14:modId xmlns:p14="http://schemas.microsoft.com/office/powerpoint/2010/main" val="1391064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13188171"/>
                    </a:ext>
                  </a:extLst>
                </a:gridCol>
                <a:gridCol w="1481327">
                  <a:extLst>
                    <a:ext uri="{9D8B030D-6E8A-4147-A177-3AD203B41FA5}">
                      <a16:colId xmlns:a16="http://schemas.microsoft.com/office/drawing/2014/main" val="2891467616"/>
                    </a:ext>
                  </a:extLst>
                </a:gridCol>
                <a:gridCol w="493776">
                  <a:extLst>
                    <a:ext uri="{9D8B030D-6E8A-4147-A177-3AD203B41FA5}">
                      <a16:colId xmlns:a16="http://schemas.microsoft.com/office/drawing/2014/main" val="630646971"/>
                    </a:ext>
                  </a:extLst>
                </a:gridCol>
                <a:gridCol w="493776">
                  <a:extLst>
                    <a:ext uri="{9D8B030D-6E8A-4147-A177-3AD203B41FA5}">
                      <a16:colId xmlns:a16="http://schemas.microsoft.com/office/drawing/2014/main" val="852572947"/>
                    </a:ext>
                  </a:extLst>
                </a:gridCol>
                <a:gridCol w="493776">
                  <a:extLst>
                    <a:ext uri="{9D8B030D-6E8A-4147-A177-3AD203B41FA5}">
                      <a16:colId xmlns:a16="http://schemas.microsoft.com/office/drawing/2014/main" val="3260091686"/>
                    </a:ext>
                  </a:extLst>
                </a:gridCol>
                <a:gridCol w="493776">
                  <a:extLst>
                    <a:ext uri="{9D8B030D-6E8A-4147-A177-3AD203B41FA5}">
                      <a16:colId xmlns:a16="http://schemas.microsoft.com/office/drawing/2014/main" val="1887968158"/>
                    </a:ext>
                  </a:extLst>
                </a:gridCol>
                <a:gridCol w="493776">
                  <a:extLst>
                    <a:ext uri="{9D8B030D-6E8A-4147-A177-3AD203B41FA5}">
                      <a16:colId xmlns:a16="http://schemas.microsoft.com/office/drawing/2014/main" val="727255104"/>
                    </a:ext>
                  </a:extLst>
                </a:gridCol>
                <a:gridCol w="493776">
                  <a:extLst>
                    <a:ext uri="{9D8B030D-6E8A-4147-A177-3AD203B41FA5}">
                      <a16:colId xmlns:a16="http://schemas.microsoft.com/office/drawing/2014/main" val="3882685553"/>
                    </a:ext>
                  </a:extLst>
                </a:gridCol>
                <a:gridCol w="493776">
                  <a:extLst>
                    <a:ext uri="{9D8B030D-6E8A-4147-A177-3AD203B41FA5}">
                      <a16:colId xmlns:a16="http://schemas.microsoft.com/office/drawing/2014/main" val="2632613621"/>
                    </a:ext>
                  </a:extLst>
                </a:gridCol>
                <a:gridCol w="493776">
                  <a:extLst>
                    <a:ext uri="{9D8B030D-6E8A-4147-A177-3AD203B41FA5}">
                      <a16:colId xmlns:a16="http://schemas.microsoft.com/office/drawing/2014/main" val="1705214412"/>
                    </a:ext>
                  </a:extLst>
                </a:gridCol>
                <a:gridCol w="493776">
                  <a:extLst>
                    <a:ext uri="{9D8B030D-6E8A-4147-A177-3AD203B41FA5}">
                      <a16:colId xmlns:a16="http://schemas.microsoft.com/office/drawing/2014/main" val="4152249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7170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- 2022-12-26 14:50:27</a:t>
                      </a:r>
                      <a:r>
                        <a:rPr kumimoji="0" lang="en-US" sz="1000" b="0" i="0" u="none" strike="noStrike" kern="1200" cap="none" spc="0" normalizeH="0" baseline="0" noProof="0">
                          <a:ln>
                            <a:noFill/>
                          </a:ln>
                          <a:solidFill>
                            <a:prstClr val="black"/>
                          </a:solidFill>
                          <a:effectLst/>
                          <a:uLnTx/>
                          <a:uFillTx/>
                          <a:latin typeface="Calibri"/>
                          <a:ea typeface="+mn-ea"/>
                          <a:cs typeface="+mn-cs"/>
                        </a:rPr>
                        <a:t>
 Yenilenen @sacsirlari ‘nda Uzmana Sor servisi, @caglacetinoz_ ‘ün favorisi oldu bile 🧡
Sen de saçlarınla ilgili L’Oréal’in profesyonel eğitim uzmanlarından ücretsiz danışmanlık almak istersen hadi SaçSırları’na! 👩🏼
#SaçSırları #SaçSırlarıYenilendi #SaçBakımı #SaçModelleri #SaçBoyası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282791</a:t>
                      </a:r>
                    </a:p>
                  </a:txBody>
                  <a:tcPr/>
                </a:tc>
                <a:extLst>
                  <a:ext uri="{0D108BD9-81ED-4DB2-BD59-A6C34878D82A}">
                    <a16:rowId xmlns:a16="http://schemas.microsoft.com/office/drawing/2014/main" val="2269362055"/>
                  </a:ext>
                </a:extLst>
              </a:tr>
            </a:tbl>
          </a:graphicData>
        </a:graphic>
      </p:graphicFrame>
      <p:sp>
        <p:nvSpPr>
          <p:cNvPr id="4" name="Text Placeholder 3">
            <a:extLst>
              <a:ext uri="{FF2B5EF4-FFF2-40B4-BE49-F238E27FC236}">
                <a16:creationId xmlns:a16="http://schemas.microsoft.com/office/drawing/2014/main" id="{A575FA7E-95DF-493C-A715-818501415A6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99747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B432D-53AC-408A-B6EE-B82B20675E1C}"/>
              </a:ext>
            </a:extLst>
          </p:cNvPr>
          <p:cNvSpPr>
            <a:spLocks noGrp="1"/>
          </p:cNvSpPr>
          <p:nvPr>
            <p:ph type="title"/>
          </p:nvPr>
        </p:nvSpPr>
        <p:spPr/>
        <p:txBody>
          <a:bodyPr/>
          <a:lstStyle/>
          <a:p>
            <a:r>
              <a:rPr lang="en-US"/>
              <a:t>Instagram Posts Table | CDMO - 7 of 25</a:t>
            </a:r>
          </a:p>
        </p:txBody>
      </p:sp>
      <p:graphicFrame>
        <p:nvGraphicFramePr>
          <p:cNvPr id="5" name="Table Placeholder 4">
            <a:extLst>
              <a:ext uri="{FF2B5EF4-FFF2-40B4-BE49-F238E27FC236}">
                <a16:creationId xmlns:a16="http://schemas.microsoft.com/office/drawing/2014/main" id="{D98DCEB6-0CB4-4463-9A27-E20E56FC0825}"/>
              </a:ext>
            </a:extLst>
          </p:cNvPr>
          <p:cNvGraphicFramePr>
            <a:graphicFrameLocks noGrp="1"/>
          </p:cNvGraphicFramePr>
          <p:nvPr>
            <p:ph type="tbl" sz="quarter" idx="13"/>
            <p:extLst>
              <p:ext uri="{D42A27DB-BD31-4B8C-83A1-F6EECF244321}">
                <p14:modId xmlns:p14="http://schemas.microsoft.com/office/powerpoint/2010/main" val="150980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4797772"/>
                    </a:ext>
                  </a:extLst>
                </a:gridCol>
                <a:gridCol w="1481327">
                  <a:extLst>
                    <a:ext uri="{9D8B030D-6E8A-4147-A177-3AD203B41FA5}">
                      <a16:colId xmlns:a16="http://schemas.microsoft.com/office/drawing/2014/main" val="3351549076"/>
                    </a:ext>
                  </a:extLst>
                </a:gridCol>
                <a:gridCol w="493776">
                  <a:extLst>
                    <a:ext uri="{9D8B030D-6E8A-4147-A177-3AD203B41FA5}">
                      <a16:colId xmlns:a16="http://schemas.microsoft.com/office/drawing/2014/main" val="2173633754"/>
                    </a:ext>
                  </a:extLst>
                </a:gridCol>
                <a:gridCol w="493776">
                  <a:extLst>
                    <a:ext uri="{9D8B030D-6E8A-4147-A177-3AD203B41FA5}">
                      <a16:colId xmlns:a16="http://schemas.microsoft.com/office/drawing/2014/main" val="1052834297"/>
                    </a:ext>
                  </a:extLst>
                </a:gridCol>
                <a:gridCol w="493776">
                  <a:extLst>
                    <a:ext uri="{9D8B030D-6E8A-4147-A177-3AD203B41FA5}">
                      <a16:colId xmlns:a16="http://schemas.microsoft.com/office/drawing/2014/main" val="2124121818"/>
                    </a:ext>
                  </a:extLst>
                </a:gridCol>
                <a:gridCol w="493776">
                  <a:extLst>
                    <a:ext uri="{9D8B030D-6E8A-4147-A177-3AD203B41FA5}">
                      <a16:colId xmlns:a16="http://schemas.microsoft.com/office/drawing/2014/main" val="41652875"/>
                    </a:ext>
                  </a:extLst>
                </a:gridCol>
                <a:gridCol w="493776">
                  <a:extLst>
                    <a:ext uri="{9D8B030D-6E8A-4147-A177-3AD203B41FA5}">
                      <a16:colId xmlns:a16="http://schemas.microsoft.com/office/drawing/2014/main" val="3536273573"/>
                    </a:ext>
                  </a:extLst>
                </a:gridCol>
                <a:gridCol w="493776">
                  <a:extLst>
                    <a:ext uri="{9D8B030D-6E8A-4147-A177-3AD203B41FA5}">
                      <a16:colId xmlns:a16="http://schemas.microsoft.com/office/drawing/2014/main" val="4094254618"/>
                    </a:ext>
                  </a:extLst>
                </a:gridCol>
                <a:gridCol w="493776">
                  <a:extLst>
                    <a:ext uri="{9D8B030D-6E8A-4147-A177-3AD203B41FA5}">
                      <a16:colId xmlns:a16="http://schemas.microsoft.com/office/drawing/2014/main" val="1280888163"/>
                    </a:ext>
                  </a:extLst>
                </a:gridCol>
                <a:gridCol w="493776">
                  <a:extLst>
                    <a:ext uri="{9D8B030D-6E8A-4147-A177-3AD203B41FA5}">
                      <a16:colId xmlns:a16="http://schemas.microsoft.com/office/drawing/2014/main" val="1220506505"/>
                    </a:ext>
                  </a:extLst>
                </a:gridCol>
                <a:gridCol w="493776">
                  <a:extLst>
                    <a:ext uri="{9D8B030D-6E8A-4147-A177-3AD203B41FA5}">
                      <a16:colId xmlns:a16="http://schemas.microsoft.com/office/drawing/2014/main" val="2180309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9291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- 2022-12-23 13:12:32</a:t>
                      </a:r>
                      <a:r>
                        <a:rPr kumimoji="0" lang="en-US" sz="1000" b="0" i="0" u="none" strike="noStrike" kern="1200" cap="none" spc="0" normalizeH="0" baseline="0" noProof="0">
                          <a:ln>
                            <a:noFill/>
                          </a:ln>
                          <a:solidFill>
                            <a:prstClr val="black"/>
                          </a:solidFill>
                          <a:effectLst/>
                          <a:uLnTx/>
                          <a:uFillTx/>
                          <a:latin typeface="Calibri"/>
                          <a:ea typeface="+mn-ea"/>
                          <a:cs typeface="+mn-cs"/>
                        </a:rPr>
                        <a:t>
 Kışın cilt bakımının olmazsa olmazı @burcinrazaki ‘den geliyor: Lancôme Advanced Genifique Serum ✨
Yeni yılda da ışıl ışıl parlayan, pürüzsüz ve tabii ki daha genç görünen bir cilt için hemen keşfet! 🎄
#cildimveben #lancome #advancedgenifique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12671</a:t>
                      </a:r>
                    </a:p>
                  </a:txBody>
                  <a:tcPr/>
                </a:tc>
                <a:extLst>
                  <a:ext uri="{0D108BD9-81ED-4DB2-BD59-A6C34878D82A}">
                    <a16:rowId xmlns:a16="http://schemas.microsoft.com/office/drawing/2014/main" val="1154738952"/>
                  </a:ext>
                </a:extLst>
              </a:tr>
            </a:tbl>
          </a:graphicData>
        </a:graphic>
      </p:graphicFrame>
      <p:sp>
        <p:nvSpPr>
          <p:cNvPr id="4" name="Text Placeholder 3">
            <a:extLst>
              <a:ext uri="{FF2B5EF4-FFF2-40B4-BE49-F238E27FC236}">
                <a16:creationId xmlns:a16="http://schemas.microsoft.com/office/drawing/2014/main" id="{A2DE293B-0E18-4C18-B52D-7BE2AFA47D3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79628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DCA3-AB5B-441C-A048-BEB11014A7F8}"/>
              </a:ext>
            </a:extLst>
          </p:cNvPr>
          <p:cNvSpPr>
            <a:spLocks noGrp="1"/>
          </p:cNvSpPr>
          <p:nvPr>
            <p:ph type="title"/>
          </p:nvPr>
        </p:nvSpPr>
        <p:spPr/>
        <p:txBody>
          <a:bodyPr/>
          <a:lstStyle/>
          <a:p>
            <a:r>
              <a:rPr lang="en-US"/>
              <a:t>Instagram Posts Table | CDMO - 8 of 25</a:t>
            </a:r>
          </a:p>
        </p:txBody>
      </p:sp>
      <p:graphicFrame>
        <p:nvGraphicFramePr>
          <p:cNvPr id="5" name="Table Placeholder 4">
            <a:extLst>
              <a:ext uri="{FF2B5EF4-FFF2-40B4-BE49-F238E27FC236}">
                <a16:creationId xmlns:a16="http://schemas.microsoft.com/office/drawing/2014/main" id="{3FBBE6CC-6F08-40FD-BC33-1BF971DE9CBB}"/>
              </a:ext>
            </a:extLst>
          </p:cNvPr>
          <p:cNvGraphicFramePr>
            <a:graphicFrameLocks noGrp="1"/>
          </p:cNvGraphicFramePr>
          <p:nvPr>
            <p:ph type="tbl" sz="quarter" idx="13"/>
            <p:extLst>
              <p:ext uri="{D42A27DB-BD31-4B8C-83A1-F6EECF244321}">
                <p14:modId xmlns:p14="http://schemas.microsoft.com/office/powerpoint/2010/main" val="188428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67713676"/>
                    </a:ext>
                  </a:extLst>
                </a:gridCol>
                <a:gridCol w="1481327">
                  <a:extLst>
                    <a:ext uri="{9D8B030D-6E8A-4147-A177-3AD203B41FA5}">
                      <a16:colId xmlns:a16="http://schemas.microsoft.com/office/drawing/2014/main" val="453255404"/>
                    </a:ext>
                  </a:extLst>
                </a:gridCol>
                <a:gridCol w="493776">
                  <a:extLst>
                    <a:ext uri="{9D8B030D-6E8A-4147-A177-3AD203B41FA5}">
                      <a16:colId xmlns:a16="http://schemas.microsoft.com/office/drawing/2014/main" val="2700936820"/>
                    </a:ext>
                  </a:extLst>
                </a:gridCol>
                <a:gridCol w="493776">
                  <a:extLst>
                    <a:ext uri="{9D8B030D-6E8A-4147-A177-3AD203B41FA5}">
                      <a16:colId xmlns:a16="http://schemas.microsoft.com/office/drawing/2014/main" val="1764636156"/>
                    </a:ext>
                  </a:extLst>
                </a:gridCol>
                <a:gridCol w="493776">
                  <a:extLst>
                    <a:ext uri="{9D8B030D-6E8A-4147-A177-3AD203B41FA5}">
                      <a16:colId xmlns:a16="http://schemas.microsoft.com/office/drawing/2014/main" val="685584472"/>
                    </a:ext>
                  </a:extLst>
                </a:gridCol>
                <a:gridCol w="493776">
                  <a:extLst>
                    <a:ext uri="{9D8B030D-6E8A-4147-A177-3AD203B41FA5}">
                      <a16:colId xmlns:a16="http://schemas.microsoft.com/office/drawing/2014/main" val="3417874006"/>
                    </a:ext>
                  </a:extLst>
                </a:gridCol>
                <a:gridCol w="493776">
                  <a:extLst>
                    <a:ext uri="{9D8B030D-6E8A-4147-A177-3AD203B41FA5}">
                      <a16:colId xmlns:a16="http://schemas.microsoft.com/office/drawing/2014/main" val="661656225"/>
                    </a:ext>
                  </a:extLst>
                </a:gridCol>
                <a:gridCol w="493776">
                  <a:extLst>
                    <a:ext uri="{9D8B030D-6E8A-4147-A177-3AD203B41FA5}">
                      <a16:colId xmlns:a16="http://schemas.microsoft.com/office/drawing/2014/main" val="4055664666"/>
                    </a:ext>
                  </a:extLst>
                </a:gridCol>
                <a:gridCol w="493776">
                  <a:extLst>
                    <a:ext uri="{9D8B030D-6E8A-4147-A177-3AD203B41FA5}">
                      <a16:colId xmlns:a16="http://schemas.microsoft.com/office/drawing/2014/main" val="1626843382"/>
                    </a:ext>
                  </a:extLst>
                </a:gridCol>
                <a:gridCol w="493776">
                  <a:extLst>
                    <a:ext uri="{9D8B030D-6E8A-4147-A177-3AD203B41FA5}">
                      <a16:colId xmlns:a16="http://schemas.microsoft.com/office/drawing/2014/main" val="2289262748"/>
                    </a:ext>
                  </a:extLst>
                </a:gridCol>
                <a:gridCol w="493776">
                  <a:extLst>
                    <a:ext uri="{9D8B030D-6E8A-4147-A177-3AD203B41FA5}">
                      <a16:colId xmlns:a16="http://schemas.microsoft.com/office/drawing/2014/main" val="425253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5273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- 2022-12-23 11:43:35</a:t>
                      </a:r>
                      <a:r>
                        <a:rPr kumimoji="0" lang="en-US" sz="1000" b="0" i="0" u="none" strike="noStrike" kern="1200" cap="none" spc="0" normalizeH="0" baseline="0" noProof="0">
                          <a:ln>
                            <a:noFill/>
                          </a:ln>
                          <a:solidFill>
                            <a:prstClr val="black"/>
                          </a:solidFill>
                          <a:effectLst/>
                          <a:uLnTx/>
                          <a:uFillTx/>
                          <a:latin typeface="Calibri"/>
                          <a:ea typeface="+mn-ea"/>
                          <a:cs typeface="+mn-cs"/>
                        </a:rPr>
                        <a:t>
 Hey, sen! Haberi duydun mu?🫢 SaçSırları senin için yenilendi! 🧡
Trendleri takip etmeyi en sevdiğin SaçSırları deneyimi şimdi sana özel! 
Yeni SaçSırları’nı keşfetmek için hemen yenilenen siteye koş! 🏃🏻‍♀️
#SaçSırları #SaçSırlarıYenilendi #SaçBakımı #SaçModelleri #SaçBoyası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8907</a:t>
                      </a:r>
                    </a:p>
                  </a:txBody>
                  <a:tcPr/>
                </a:tc>
                <a:extLst>
                  <a:ext uri="{0D108BD9-81ED-4DB2-BD59-A6C34878D82A}">
                    <a16:rowId xmlns:a16="http://schemas.microsoft.com/office/drawing/2014/main" val="3035130523"/>
                  </a:ext>
                </a:extLst>
              </a:tr>
            </a:tbl>
          </a:graphicData>
        </a:graphic>
      </p:graphicFrame>
      <p:sp>
        <p:nvSpPr>
          <p:cNvPr id="4" name="Text Placeholder 3">
            <a:extLst>
              <a:ext uri="{FF2B5EF4-FFF2-40B4-BE49-F238E27FC236}">
                <a16:creationId xmlns:a16="http://schemas.microsoft.com/office/drawing/2014/main" id="{B749A6EF-0D81-4AE7-8C48-17F2DF3E7DD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622276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76CAD-833C-4486-93F2-0DF8B5F3E4D7}"/>
              </a:ext>
            </a:extLst>
          </p:cNvPr>
          <p:cNvSpPr>
            <a:spLocks noGrp="1"/>
          </p:cNvSpPr>
          <p:nvPr>
            <p:ph type="title"/>
          </p:nvPr>
        </p:nvSpPr>
        <p:spPr/>
        <p:txBody>
          <a:bodyPr/>
          <a:lstStyle/>
          <a:p>
            <a:r>
              <a:rPr lang="en-US"/>
              <a:t>Instagram Posts Table | CDMO - 9 of 25</a:t>
            </a:r>
          </a:p>
        </p:txBody>
      </p:sp>
      <p:graphicFrame>
        <p:nvGraphicFramePr>
          <p:cNvPr id="5" name="Table Placeholder 4">
            <a:extLst>
              <a:ext uri="{FF2B5EF4-FFF2-40B4-BE49-F238E27FC236}">
                <a16:creationId xmlns:a16="http://schemas.microsoft.com/office/drawing/2014/main" id="{F1AFBFB1-3785-47A5-8AB4-8BEB682EDCD3}"/>
              </a:ext>
            </a:extLst>
          </p:cNvPr>
          <p:cNvGraphicFramePr>
            <a:graphicFrameLocks noGrp="1"/>
          </p:cNvGraphicFramePr>
          <p:nvPr>
            <p:ph type="tbl" sz="quarter" idx="13"/>
            <p:extLst>
              <p:ext uri="{D42A27DB-BD31-4B8C-83A1-F6EECF244321}">
                <p14:modId xmlns:p14="http://schemas.microsoft.com/office/powerpoint/2010/main" val="206508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8403239"/>
                    </a:ext>
                  </a:extLst>
                </a:gridCol>
                <a:gridCol w="1481327">
                  <a:extLst>
                    <a:ext uri="{9D8B030D-6E8A-4147-A177-3AD203B41FA5}">
                      <a16:colId xmlns:a16="http://schemas.microsoft.com/office/drawing/2014/main" val="788477770"/>
                    </a:ext>
                  </a:extLst>
                </a:gridCol>
                <a:gridCol w="493776">
                  <a:extLst>
                    <a:ext uri="{9D8B030D-6E8A-4147-A177-3AD203B41FA5}">
                      <a16:colId xmlns:a16="http://schemas.microsoft.com/office/drawing/2014/main" val="3672403768"/>
                    </a:ext>
                  </a:extLst>
                </a:gridCol>
                <a:gridCol w="493776">
                  <a:extLst>
                    <a:ext uri="{9D8B030D-6E8A-4147-A177-3AD203B41FA5}">
                      <a16:colId xmlns:a16="http://schemas.microsoft.com/office/drawing/2014/main" val="1617988526"/>
                    </a:ext>
                  </a:extLst>
                </a:gridCol>
                <a:gridCol w="493776">
                  <a:extLst>
                    <a:ext uri="{9D8B030D-6E8A-4147-A177-3AD203B41FA5}">
                      <a16:colId xmlns:a16="http://schemas.microsoft.com/office/drawing/2014/main" val="219113844"/>
                    </a:ext>
                  </a:extLst>
                </a:gridCol>
                <a:gridCol w="493776">
                  <a:extLst>
                    <a:ext uri="{9D8B030D-6E8A-4147-A177-3AD203B41FA5}">
                      <a16:colId xmlns:a16="http://schemas.microsoft.com/office/drawing/2014/main" val="196165596"/>
                    </a:ext>
                  </a:extLst>
                </a:gridCol>
                <a:gridCol w="493776">
                  <a:extLst>
                    <a:ext uri="{9D8B030D-6E8A-4147-A177-3AD203B41FA5}">
                      <a16:colId xmlns:a16="http://schemas.microsoft.com/office/drawing/2014/main" val="1114833983"/>
                    </a:ext>
                  </a:extLst>
                </a:gridCol>
                <a:gridCol w="493776">
                  <a:extLst>
                    <a:ext uri="{9D8B030D-6E8A-4147-A177-3AD203B41FA5}">
                      <a16:colId xmlns:a16="http://schemas.microsoft.com/office/drawing/2014/main" val="3972842615"/>
                    </a:ext>
                  </a:extLst>
                </a:gridCol>
                <a:gridCol w="493776">
                  <a:extLst>
                    <a:ext uri="{9D8B030D-6E8A-4147-A177-3AD203B41FA5}">
                      <a16:colId xmlns:a16="http://schemas.microsoft.com/office/drawing/2014/main" val="2382446299"/>
                    </a:ext>
                  </a:extLst>
                </a:gridCol>
                <a:gridCol w="493776">
                  <a:extLst>
                    <a:ext uri="{9D8B030D-6E8A-4147-A177-3AD203B41FA5}">
                      <a16:colId xmlns:a16="http://schemas.microsoft.com/office/drawing/2014/main" val="1154294360"/>
                    </a:ext>
                  </a:extLst>
                </a:gridCol>
                <a:gridCol w="493776">
                  <a:extLst>
                    <a:ext uri="{9D8B030D-6E8A-4147-A177-3AD203B41FA5}">
                      <a16:colId xmlns:a16="http://schemas.microsoft.com/office/drawing/2014/main" val="414702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1935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- 2022-11-28 09:03:18</a:t>
                      </a:r>
                      <a:r>
                        <a:rPr kumimoji="0" lang="en-US" sz="1000" b="0" i="0" u="none" strike="noStrike" kern="1200" cap="none" spc="0" normalizeH="0" baseline="0" noProof="0">
                          <a:ln>
                            <a:noFill/>
                          </a:ln>
                          <a:solidFill>
                            <a:prstClr val="black"/>
                          </a:solidFill>
                          <a:effectLst/>
                          <a:uLnTx/>
                          <a:uFillTx/>
                          <a:latin typeface="Calibri"/>
                          <a:ea typeface="+mn-ea"/>
                          <a:cs typeface="+mn-cs"/>
                        </a:rPr>
                        <a:t>
 Erkek saç bakımı denince @bakimli.bey 'den başkası düşünülemez! Peki Melih'in alışveriş sepetinde neler var, bakalım mı? 🛍️
Kasım fırsatlarının bitmesine çok az kaldı! Sen de @bakimli.bey Melih'in saçlarının olmazsa olmazı ürünleri keşfetmek için son günleri kaçırma! ⏰
#saçsırları #alışverişgurusu #kerastase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11536</a:t>
                      </a:r>
                    </a:p>
                  </a:txBody>
                  <a:tcPr/>
                </a:tc>
                <a:extLst>
                  <a:ext uri="{0D108BD9-81ED-4DB2-BD59-A6C34878D82A}">
                    <a16:rowId xmlns:a16="http://schemas.microsoft.com/office/drawing/2014/main" val="980430852"/>
                  </a:ext>
                </a:extLst>
              </a:tr>
            </a:tbl>
          </a:graphicData>
        </a:graphic>
      </p:graphicFrame>
      <p:sp>
        <p:nvSpPr>
          <p:cNvPr id="4" name="Text Placeholder 3">
            <a:extLst>
              <a:ext uri="{FF2B5EF4-FFF2-40B4-BE49-F238E27FC236}">
                <a16:creationId xmlns:a16="http://schemas.microsoft.com/office/drawing/2014/main" id="{B3432AB8-2A49-4A58-8416-2F3A3A81D69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22174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2ACA-87F9-429D-8B67-3703F8265D48}"/>
              </a:ext>
            </a:extLst>
          </p:cNvPr>
          <p:cNvSpPr>
            <a:spLocks noGrp="1"/>
          </p:cNvSpPr>
          <p:nvPr>
            <p:ph type="title"/>
          </p:nvPr>
        </p:nvSpPr>
        <p:spPr/>
        <p:txBody>
          <a:bodyPr/>
          <a:lstStyle/>
          <a:p>
            <a:r>
              <a:rPr lang="en-US"/>
              <a:t>Instagram Posts Table | CDMO - 10 of 25</a:t>
            </a:r>
          </a:p>
        </p:txBody>
      </p:sp>
      <p:graphicFrame>
        <p:nvGraphicFramePr>
          <p:cNvPr id="5" name="Table Placeholder 4">
            <a:extLst>
              <a:ext uri="{FF2B5EF4-FFF2-40B4-BE49-F238E27FC236}">
                <a16:creationId xmlns:a16="http://schemas.microsoft.com/office/drawing/2014/main" id="{8F58B7AA-3FA2-47AE-A393-FE360EA165CF}"/>
              </a:ext>
            </a:extLst>
          </p:cNvPr>
          <p:cNvGraphicFramePr>
            <a:graphicFrameLocks noGrp="1"/>
          </p:cNvGraphicFramePr>
          <p:nvPr>
            <p:ph type="tbl" sz="quarter" idx="13"/>
            <p:extLst>
              <p:ext uri="{D42A27DB-BD31-4B8C-83A1-F6EECF244321}">
                <p14:modId xmlns:p14="http://schemas.microsoft.com/office/powerpoint/2010/main" val="3377285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30855114"/>
                    </a:ext>
                  </a:extLst>
                </a:gridCol>
                <a:gridCol w="1481327">
                  <a:extLst>
                    <a:ext uri="{9D8B030D-6E8A-4147-A177-3AD203B41FA5}">
                      <a16:colId xmlns:a16="http://schemas.microsoft.com/office/drawing/2014/main" val="1801094682"/>
                    </a:ext>
                  </a:extLst>
                </a:gridCol>
                <a:gridCol w="493776">
                  <a:extLst>
                    <a:ext uri="{9D8B030D-6E8A-4147-A177-3AD203B41FA5}">
                      <a16:colId xmlns:a16="http://schemas.microsoft.com/office/drawing/2014/main" val="1349711690"/>
                    </a:ext>
                  </a:extLst>
                </a:gridCol>
                <a:gridCol w="493776">
                  <a:extLst>
                    <a:ext uri="{9D8B030D-6E8A-4147-A177-3AD203B41FA5}">
                      <a16:colId xmlns:a16="http://schemas.microsoft.com/office/drawing/2014/main" val="506407427"/>
                    </a:ext>
                  </a:extLst>
                </a:gridCol>
                <a:gridCol w="493776">
                  <a:extLst>
                    <a:ext uri="{9D8B030D-6E8A-4147-A177-3AD203B41FA5}">
                      <a16:colId xmlns:a16="http://schemas.microsoft.com/office/drawing/2014/main" val="3373573734"/>
                    </a:ext>
                  </a:extLst>
                </a:gridCol>
                <a:gridCol w="493776">
                  <a:extLst>
                    <a:ext uri="{9D8B030D-6E8A-4147-A177-3AD203B41FA5}">
                      <a16:colId xmlns:a16="http://schemas.microsoft.com/office/drawing/2014/main" val="2259578817"/>
                    </a:ext>
                  </a:extLst>
                </a:gridCol>
                <a:gridCol w="493776">
                  <a:extLst>
                    <a:ext uri="{9D8B030D-6E8A-4147-A177-3AD203B41FA5}">
                      <a16:colId xmlns:a16="http://schemas.microsoft.com/office/drawing/2014/main" val="3422899831"/>
                    </a:ext>
                  </a:extLst>
                </a:gridCol>
                <a:gridCol w="493776">
                  <a:extLst>
                    <a:ext uri="{9D8B030D-6E8A-4147-A177-3AD203B41FA5}">
                      <a16:colId xmlns:a16="http://schemas.microsoft.com/office/drawing/2014/main" val="1307210563"/>
                    </a:ext>
                  </a:extLst>
                </a:gridCol>
                <a:gridCol w="493776">
                  <a:extLst>
                    <a:ext uri="{9D8B030D-6E8A-4147-A177-3AD203B41FA5}">
                      <a16:colId xmlns:a16="http://schemas.microsoft.com/office/drawing/2014/main" val="455515533"/>
                    </a:ext>
                  </a:extLst>
                </a:gridCol>
                <a:gridCol w="493776">
                  <a:extLst>
                    <a:ext uri="{9D8B030D-6E8A-4147-A177-3AD203B41FA5}">
                      <a16:colId xmlns:a16="http://schemas.microsoft.com/office/drawing/2014/main" val="1014668945"/>
                    </a:ext>
                  </a:extLst>
                </a:gridCol>
                <a:gridCol w="493776">
                  <a:extLst>
                    <a:ext uri="{9D8B030D-6E8A-4147-A177-3AD203B41FA5}">
                      <a16:colId xmlns:a16="http://schemas.microsoft.com/office/drawing/2014/main" val="2625670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774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- 2022-11-25 12:00:11</a:t>
                      </a:r>
                      <a:r>
                        <a:rPr kumimoji="0" lang="en-US" sz="1000" b="0" i="0" u="none" strike="noStrike" kern="1200" cap="none" spc="0" normalizeH="0" baseline="0" noProof="0">
                          <a:ln>
                            <a:noFill/>
                          </a:ln>
                          <a:solidFill>
                            <a:prstClr val="black"/>
                          </a:solidFill>
                          <a:effectLst/>
                          <a:uLnTx/>
                          <a:uFillTx/>
                          <a:latin typeface="Calibri"/>
                          <a:ea typeface="+mn-ea"/>
                          <a:cs typeface="+mn-cs"/>
                        </a:rPr>
                        <a:t>
 En sevdiğimiz #alışverişgurusu @burcinrazaki saç bakım favorilerini aldı bile 🥰
Sen de Burçin'den ilham aldıysan yıpranmış saçlarının profesyonel kurtarıcısı L'Oréal Professionnel Absolut Repair Oil'i at sepete 🛍️
#sacsirlari #lorealpro #absolutrepair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17331</a:t>
                      </a:r>
                    </a:p>
                  </a:txBody>
                  <a:tcPr/>
                </a:tc>
                <a:extLst>
                  <a:ext uri="{0D108BD9-81ED-4DB2-BD59-A6C34878D82A}">
                    <a16:rowId xmlns:a16="http://schemas.microsoft.com/office/drawing/2014/main" val="2868992815"/>
                  </a:ext>
                </a:extLst>
              </a:tr>
            </a:tbl>
          </a:graphicData>
        </a:graphic>
      </p:graphicFrame>
      <p:sp>
        <p:nvSpPr>
          <p:cNvPr id="4" name="Text Placeholder 3">
            <a:extLst>
              <a:ext uri="{FF2B5EF4-FFF2-40B4-BE49-F238E27FC236}">
                <a16:creationId xmlns:a16="http://schemas.microsoft.com/office/drawing/2014/main" id="{F9D6392D-B5CA-4F97-AEB2-789F8530351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70805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BBBC4-C37A-4C87-9E98-03584CDB4305}"/>
              </a:ext>
            </a:extLst>
          </p:cNvPr>
          <p:cNvSpPr>
            <a:spLocks noGrp="1"/>
          </p:cNvSpPr>
          <p:nvPr>
            <p:ph type="title"/>
          </p:nvPr>
        </p:nvSpPr>
        <p:spPr/>
        <p:txBody>
          <a:bodyPr/>
          <a:lstStyle/>
          <a:p>
            <a:r>
              <a:rPr lang="en-US"/>
              <a:t>Instagram Posts Table | CDMO - 11 of 25</a:t>
            </a:r>
          </a:p>
        </p:txBody>
      </p:sp>
      <p:graphicFrame>
        <p:nvGraphicFramePr>
          <p:cNvPr id="5" name="Table Placeholder 4">
            <a:extLst>
              <a:ext uri="{FF2B5EF4-FFF2-40B4-BE49-F238E27FC236}">
                <a16:creationId xmlns:a16="http://schemas.microsoft.com/office/drawing/2014/main" id="{9DBB78FB-5945-4114-87D9-B83BE87A2BA7}"/>
              </a:ext>
            </a:extLst>
          </p:cNvPr>
          <p:cNvGraphicFramePr>
            <a:graphicFrameLocks noGrp="1"/>
          </p:cNvGraphicFramePr>
          <p:nvPr>
            <p:ph type="tbl" sz="quarter" idx="13"/>
            <p:extLst>
              <p:ext uri="{D42A27DB-BD31-4B8C-83A1-F6EECF244321}">
                <p14:modId xmlns:p14="http://schemas.microsoft.com/office/powerpoint/2010/main" val="235755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99178475"/>
                    </a:ext>
                  </a:extLst>
                </a:gridCol>
                <a:gridCol w="1481327">
                  <a:extLst>
                    <a:ext uri="{9D8B030D-6E8A-4147-A177-3AD203B41FA5}">
                      <a16:colId xmlns:a16="http://schemas.microsoft.com/office/drawing/2014/main" val="2796695126"/>
                    </a:ext>
                  </a:extLst>
                </a:gridCol>
                <a:gridCol w="493776">
                  <a:extLst>
                    <a:ext uri="{9D8B030D-6E8A-4147-A177-3AD203B41FA5}">
                      <a16:colId xmlns:a16="http://schemas.microsoft.com/office/drawing/2014/main" val="1068827149"/>
                    </a:ext>
                  </a:extLst>
                </a:gridCol>
                <a:gridCol w="493776">
                  <a:extLst>
                    <a:ext uri="{9D8B030D-6E8A-4147-A177-3AD203B41FA5}">
                      <a16:colId xmlns:a16="http://schemas.microsoft.com/office/drawing/2014/main" val="3966783083"/>
                    </a:ext>
                  </a:extLst>
                </a:gridCol>
                <a:gridCol w="493776">
                  <a:extLst>
                    <a:ext uri="{9D8B030D-6E8A-4147-A177-3AD203B41FA5}">
                      <a16:colId xmlns:a16="http://schemas.microsoft.com/office/drawing/2014/main" val="1000937901"/>
                    </a:ext>
                  </a:extLst>
                </a:gridCol>
                <a:gridCol w="493776">
                  <a:extLst>
                    <a:ext uri="{9D8B030D-6E8A-4147-A177-3AD203B41FA5}">
                      <a16:colId xmlns:a16="http://schemas.microsoft.com/office/drawing/2014/main" val="1690106838"/>
                    </a:ext>
                  </a:extLst>
                </a:gridCol>
                <a:gridCol w="493776">
                  <a:extLst>
                    <a:ext uri="{9D8B030D-6E8A-4147-A177-3AD203B41FA5}">
                      <a16:colId xmlns:a16="http://schemas.microsoft.com/office/drawing/2014/main" val="1580942285"/>
                    </a:ext>
                  </a:extLst>
                </a:gridCol>
                <a:gridCol w="493776">
                  <a:extLst>
                    <a:ext uri="{9D8B030D-6E8A-4147-A177-3AD203B41FA5}">
                      <a16:colId xmlns:a16="http://schemas.microsoft.com/office/drawing/2014/main" val="340599891"/>
                    </a:ext>
                  </a:extLst>
                </a:gridCol>
                <a:gridCol w="493776">
                  <a:extLst>
                    <a:ext uri="{9D8B030D-6E8A-4147-A177-3AD203B41FA5}">
                      <a16:colId xmlns:a16="http://schemas.microsoft.com/office/drawing/2014/main" val="1375174376"/>
                    </a:ext>
                  </a:extLst>
                </a:gridCol>
                <a:gridCol w="493776">
                  <a:extLst>
                    <a:ext uri="{9D8B030D-6E8A-4147-A177-3AD203B41FA5}">
                      <a16:colId xmlns:a16="http://schemas.microsoft.com/office/drawing/2014/main" val="1910969870"/>
                    </a:ext>
                  </a:extLst>
                </a:gridCol>
                <a:gridCol w="493776">
                  <a:extLst>
                    <a:ext uri="{9D8B030D-6E8A-4147-A177-3AD203B41FA5}">
                      <a16:colId xmlns:a16="http://schemas.microsoft.com/office/drawing/2014/main" val="1458548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9686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- 2022-11-24 13:36:11</a:t>
                      </a:r>
                      <a:r>
                        <a:rPr kumimoji="0" lang="en-US" sz="1000" b="0" i="0" u="none" strike="noStrike" kern="1200" cap="none" spc="0" normalizeH="0" baseline="0" noProof="0">
                          <a:ln>
                            <a:noFill/>
                          </a:ln>
                          <a:solidFill>
                            <a:prstClr val="black"/>
                          </a:solidFill>
                          <a:effectLst/>
                          <a:uLnTx/>
                          <a:uFillTx/>
                          <a:latin typeface="Calibri"/>
                          <a:ea typeface="+mn-ea"/>
                          <a:cs typeface="+mn-cs"/>
                        </a:rPr>
                        <a:t>
 Makyaj olmadan da kusursuz bir cilt mi? İşte @gizemuzel 'in favorileri ✨
Yılın en büyük fırsatlarının bitmesine çok az kaldı. Üstelik cildimveben10 kodu ile tüm indirimlere ek sepette %10 indirim! 
Sepetindekileri almayı unutma! 🛍️
#cildimveben #alışverişgurusu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288976</a:t>
                      </a:r>
                    </a:p>
                  </a:txBody>
                  <a:tcPr/>
                </a:tc>
                <a:extLst>
                  <a:ext uri="{0D108BD9-81ED-4DB2-BD59-A6C34878D82A}">
                    <a16:rowId xmlns:a16="http://schemas.microsoft.com/office/drawing/2014/main" val="635627106"/>
                  </a:ext>
                </a:extLst>
              </a:tr>
            </a:tbl>
          </a:graphicData>
        </a:graphic>
      </p:graphicFrame>
      <p:sp>
        <p:nvSpPr>
          <p:cNvPr id="4" name="Text Placeholder 3">
            <a:extLst>
              <a:ext uri="{FF2B5EF4-FFF2-40B4-BE49-F238E27FC236}">
                <a16:creationId xmlns:a16="http://schemas.microsoft.com/office/drawing/2014/main" id="{E7236B7F-DAE4-4A42-AD7D-2DF982CDE91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93980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1374-2D72-4ED7-81BB-FCBF96EE16E2}"/>
              </a:ext>
            </a:extLst>
          </p:cNvPr>
          <p:cNvSpPr>
            <a:spLocks noGrp="1"/>
          </p:cNvSpPr>
          <p:nvPr>
            <p:ph type="title"/>
          </p:nvPr>
        </p:nvSpPr>
        <p:spPr/>
        <p:txBody>
          <a:bodyPr/>
          <a:lstStyle/>
          <a:p>
            <a:r>
              <a:rPr lang="en-US"/>
              <a:t>Instagram Posts Table | CDMO - 12 of 25</a:t>
            </a:r>
          </a:p>
        </p:txBody>
      </p:sp>
      <p:graphicFrame>
        <p:nvGraphicFramePr>
          <p:cNvPr id="5" name="Table Placeholder 4">
            <a:extLst>
              <a:ext uri="{FF2B5EF4-FFF2-40B4-BE49-F238E27FC236}">
                <a16:creationId xmlns:a16="http://schemas.microsoft.com/office/drawing/2014/main" id="{1333F2D9-9991-43F1-ABEB-6315225FB392}"/>
              </a:ext>
            </a:extLst>
          </p:cNvPr>
          <p:cNvGraphicFramePr>
            <a:graphicFrameLocks noGrp="1"/>
          </p:cNvGraphicFramePr>
          <p:nvPr>
            <p:ph type="tbl" sz="quarter" idx="13"/>
            <p:extLst>
              <p:ext uri="{D42A27DB-BD31-4B8C-83A1-F6EECF244321}">
                <p14:modId xmlns:p14="http://schemas.microsoft.com/office/powerpoint/2010/main" val="363361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2830645"/>
                    </a:ext>
                  </a:extLst>
                </a:gridCol>
                <a:gridCol w="1481327">
                  <a:extLst>
                    <a:ext uri="{9D8B030D-6E8A-4147-A177-3AD203B41FA5}">
                      <a16:colId xmlns:a16="http://schemas.microsoft.com/office/drawing/2014/main" val="393105397"/>
                    </a:ext>
                  </a:extLst>
                </a:gridCol>
                <a:gridCol w="493776">
                  <a:extLst>
                    <a:ext uri="{9D8B030D-6E8A-4147-A177-3AD203B41FA5}">
                      <a16:colId xmlns:a16="http://schemas.microsoft.com/office/drawing/2014/main" val="1896872006"/>
                    </a:ext>
                  </a:extLst>
                </a:gridCol>
                <a:gridCol w="493776">
                  <a:extLst>
                    <a:ext uri="{9D8B030D-6E8A-4147-A177-3AD203B41FA5}">
                      <a16:colId xmlns:a16="http://schemas.microsoft.com/office/drawing/2014/main" val="1390076815"/>
                    </a:ext>
                  </a:extLst>
                </a:gridCol>
                <a:gridCol w="493776">
                  <a:extLst>
                    <a:ext uri="{9D8B030D-6E8A-4147-A177-3AD203B41FA5}">
                      <a16:colId xmlns:a16="http://schemas.microsoft.com/office/drawing/2014/main" val="2831813183"/>
                    </a:ext>
                  </a:extLst>
                </a:gridCol>
                <a:gridCol w="493776">
                  <a:extLst>
                    <a:ext uri="{9D8B030D-6E8A-4147-A177-3AD203B41FA5}">
                      <a16:colId xmlns:a16="http://schemas.microsoft.com/office/drawing/2014/main" val="3683305159"/>
                    </a:ext>
                  </a:extLst>
                </a:gridCol>
                <a:gridCol w="493776">
                  <a:extLst>
                    <a:ext uri="{9D8B030D-6E8A-4147-A177-3AD203B41FA5}">
                      <a16:colId xmlns:a16="http://schemas.microsoft.com/office/drawing/2014/main" val="798923491"/>
                    </a:ext>
                  </a:extLst>
                </a:gridCol>
                <a:gridCol w="493776">
                  <a:extLst>
                    <a:ext uri="{9D8B030D-6E8A-4147-A177-3AD203B41FA5}">
                      <a16:colId xmlns:a16="http://schemas.microsoft.com/office/drawing/2014/main" val="2204716890"/>
                    </a:ext>
                  </a:extLst>
                </a:gridCol>
                <a:gridCol w="493776">
                  <a:extLst>
                    <a:ext uri="{9D8B030D-6E8A-4147-A177-3AD203B41FA5}">
                      <a16:colId xmlns:a16="http://schemas.microsoft.com/office/drawing/2014/main" val="971460343"/>
                    </a:ext>
                  </a:extLst>
                </a:gridCol>
                <a:gridCol w="493776">
                  <a:extLst>
                    <a:ext uri="{9D8B030D-6E8A-4147-A177-3AD203B41FA5}">
                      <a16:colId xmlns:a16="http://schemas.microsoft.com/office/drawing/2014/main" val="1956010307"/>
                    </a:ext>
                  </a:extLst>
                </a:gridCol>
                <a:gridCol w="493776">
                  <a:extLst>
                    <a:ext uri="{9D8B030D-6E8A-4147-A177-3AD203B41FA5}">
                      <a16:colId xmlns:a16="http://schemas.microsoft.com/office/drawing/2014/main" val="333989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9933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- 2022-11-24 13:12:40</a:t>
                      </a:r>
                      <a:r>
                        <a:rPr kumimoji="0" lang="en-US" sz="1000" b="0" i="0" u="none" strike="noStrike" kern="1200" cap="none" spc="0" normalizeH="0" baseline="0" noProof="0">
                          <a:ln>
                            <a:noFill/>
                          </a:ln>
                          <a:solidFill>
                            <a:prstClr val="black"/>
                          </a:solidFill>
                          <a:effectLst/>
                          <a:uLnTx/>
                          <a:uFillTx/>
                          <a:latin typeface="Calibri"/>
                          <a:ea typeface="+mn-ea"/>
                          <a:cs typeface="+mn-cs"/>
                        </a:rPr>
                        <a:t>
 Sepetler tamamladı mı? 🛒
@gizemuzel 'in olmazsa olmaz ürünlerini tanımayan yoktur. Sepetinde hala eksikleri olanlar da bu içerikten sonra tamamladı bile! 💗
#alışverişgurusu #makyajcom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259919</a:t>
                      </a:r>
                    </a:p>
                  </a:txBody>
                  <a:tcPr/>
                </a:tc>
                <a:extLst>
                  <a:ext uri="{0D108BD9-81ED-4DB2-BD59-A6C34878D82A}">
                    <a16:rowId xmlns:a16="http://schemas.microsoft.com/office/drawing/2014/main" val="896513548"/>
                  </a:ext>
                </a:extLst>
              </a:tr>
            </a:tbl>
          </a:graphicData>
        </a:graphic>
      </p:graphicFrame>
      <p:sp>
        <p:nvSpPr>
          <p:cNvPr id="4" name="Text Placeholder 3">
            <a:extLst>
              <a:ext uri="{FF2B5EF4-FFF2-40B4-BE49-F238E27FC236}">
                <a16:creationId xmlns:a16="http://schemas.microsoft.com/office/drawing/2014/main" id="{88494C20-6B6E-4DF4-A341-DB72BAEA03F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20255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E8311-C412-4911-A6F8-D0D7E92E0155}"/>
              </a:ext>
            </a:extLst>
          </p:cNvPr>
          <p:cNvSpPr>
            <a:spLocks noGrp="1"/>
          </p:cNvSpPr>
          <p:nvPr>
            <p:ph type="title"/>
          </p:nvPr>
        </p:nvSpPr>
        <p:spPr/>
        <p:txBody>
          <a:bodyPr/>
          <a:lstStyle/>
          <a:p>
            <a:r>
              <a:rPr lang="en-US"/>
              <a:t>Instagram Posts Table | CDMO - 13 of 25</a:t>
            </a:r>
          </a:p>
        </p:txBody>
      </p:sp>
      <p:graphicFrame>
        <p:nvGraphicFramePr>
          <p:cNvPr id="5" name="Table Placeholder 4">
            <a:extLst>
              <a:ext uri="{FF2B5EF4-FFF2-40B4-BE49-F238E27FC236}">
                <a16:creationId xmlns:a16="http://schemas.microsoft.com/office/drawing/2014/main" id="{2C326A10-07F0-426C-B037-A2D3AD248F73}"/>
              </a:ext>
            </a:extLst>
          </p:cNvPr>
          <p:cNvGraphicFramePr>
            <a:graphicFrameLocks noGrp="1"/>
          </p:cNvGraphicFramePr>
          <p:nvPr>
            <p:ph type="tbl" sz="quarter" idx="13"/>
            <p:extLst>
              <p:ext uri="{D42A27DB-BD31-4B8C-83A1-F6EECF244321}">
                <p14:modId xmlns:p14="http://schemas.microsoft.com/office/powerpoint/2010/main" val="260336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4987012"/>
                    </a:ext>
                  </a:extLst>
                </a:gridCol>
                <a:gridCol w="1481327">
                  <a:extLst>
                    <a:ext uri="{9D8B030D-6E8A-4147-A177-3AD203B41FA5}">
                      <a16:colId xmlns:a16="http://schemas.microsoft.com/office/drawing/2014/main" val="2197146112"/>
                    </a:ext>
                  </a:extLst>
                </a:gridCol>
                <a:gridCol w="493776">
                  <a:extLst>
                    <a:ext uri="{9D8B030D-6E8A-4147-A177-3AD203B41FA5}">
                      <a16:colId xmlns:a16="http://schemas.microsoft.com/office/drawing/2014/main" val="3838752859"/>
                    </a:ext>
                  </a:extLst>
                </a:gridCol>
                <a:gridCol w="493776">
                  <a:extLst>
                    <a:ext uri="{9D8B030D-6E8A-4147-A177-3AD203B41FA5}">
                      <a16:colId xmlns:a16="http://schemas.microsoft.com/office/drawing/2014/main" val="3464413228"/>
                    </a:ext>
                  </a:extLst>
                </a:gridCol>
                <a:gridCol w="493776">
                  <a:extLst>
                    <a:ext uri="{9D8B030D-6E8A-4147-A177-3AD203B41FA5}">
                      <a16:colId xmlns:a16="http://schemas.microsoft.com/office/drawing/2014/main" val="1936529692"/>
                    </a:ext>
                  </a:extLst>
                </a:gridCol>
                <a:gridCol w="493776">
                  <a:extLst>
                    <a:ext uri="{9D8B030D-6E8A-4147-A177-3AD203B41FA5}">
                      <a16:colId xmlns:a16="http://schemas.microsoft.com/office/drawing/2014/main" val="280605820"/>
                    </a:ext>
                  </a:extLst>
                </a:gridCol>
                <a:gridCol w="493776">
                  <a:extLst>
                    <a:ext uri="{9D8B030D-6E8A-4147-A177-3AD203B41FA5}">
                      <a16:colId xmlns:a16="http://schemas.microsoft.com/office/drawing/2014/main" val="3126168743"/>
                    </a:ext>
                  </a:extLst>
                </a:gridCol>
                <a:gridCol w="493776">
                  <a:extLst>
                    <a:ext uri="{9D8B030D-6E8A-4147-A177-3AD203B41FA5}">
                      <a16:colId xmlns:a16="http://schemas.microsoft.com/office/drawing/2014/main" val="3932348631"/>
                    </a:ext>
                  </a:extLst>
                </a:gridCol>
                <a:gridCol w="493776">
                  <a:extLst>
                    <a:ext uri="{9D8B030D-6E8A-4147-A177-3AD203B41FA5}">
                      <a16:colId xmlns:a16="http://schemas.microsoft.com/office/drawing/2014/main" val="1058751433"/>
                    </a:ext>
                  </a:extLst>
                </a:gridCol>
                <a:gridCol w="493776">
                  <a:extLst>
                    <a:ext uri="{9D8B030D-6E8A-4147-A177-3AD203B41FA5}">
                      <a16:colId xmlns:a16="http://schemas.microsoft.com/office/drawing/2014/main" val="3548481577"/>
                    </a:ext>
                  </a:extLst>
                </a:gridCol>
                <a:gridCol w="493776">
                  <a:extLst>
                    <a:ext uri="{9D8B030D-6E8A-4147-A177-3AD203B41FA5}">
                      <a16:colId xmlns:a16="http://schemas.microsoft.com/office/drawing/2014/main" val="2294785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3767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- 2022-11-23 16:01:43</a:t>
                      </a:r>
                      <a:r>
                        <a:rPr kumimoji="0" lang="en-US" sz="1000" b="0" i="0" u="none" strike="noStrike" kern="1200" cap="none" spc="0" normalizeH="0" baseline="0" noProof="0">
                          <a:ln>
                            <a:noFill/>
                          </a:ln>
                          <a:solidFill>
                            <a:prstClr val="black"/>
                          </a:solidFill>
                          <a:effectLst/>
                          <a:uLnTx/>
                          <a:uFillTx/>
                          <a:latin typeface="Calibri"/>
                          <a:ea typeface="+mn-ea"/>
                          <a:cs typeface="+mn-cs"/>
                        </a:rPr>
                        <a:t>
 Hep istediğin o ürünlerle kendini şımartmanın tam zamanı! Kasım fırsatları bitiyor ⏰
@alperkabadayi makyajın enlerini gösteriyor. Bir tane olsun tam olsun diyorsan sen de bir #alışverişgurusu’sun. Fırsatları kaçırma!❤️‍🔥
#makyajcom  #giorgioarmani #lancome #ysl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33563</a:t>
                      </a:r>
                    </a:p>
                  </a:txBody>
                  <a:tcPr/>
                </a:tc>
                <a:extLst>
                  <a:ext uri="{0D108BD9-81ED-4DB2-BD59-A6C34878D82A}">
                    <a16:rowId xmlns:a16="http://schemas.microsoft.com/office/drawing/2014/main" val="3655003954"/>
                  </a:ext>
                </a:extLst>
              </a:tr>
            </a:tbl>
          </a:graphicData>
        </a:graphic>
      </p:graphicFrame>
      <p:sp>
        <p:nvSpPr>
          <p:cNvPr id="4" name="Text Placeholder 3">
            <a:extLst>
              <a:ext uri="{FF2B5EF4-FFF2-40B4-BE49-F238E27FC236}">
                <a16:creationId xmlns:a16="http://schemas.microsoft.com/office/drawing/2014/main" id="{C0592443-F635-4904-B89E-EB9533BDEB8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877673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8BAEB-FBD5-444C-91A3-52CCB64D5924}"/>
              </a:ext>
            </a:extLst>
          </p:cNvPr>
          <p:cNvSpPr>
            <a:spLocks noGrp="1"/>
          </p:cNvSpPr>
          <p:nvPr>
            <p:ph type="title"/>
          </p:nvPr>
        </p:nvSpPr>
        <p:spPr/>
        <p:txBody>
          <a:bodyPr/>
          <a:lstStyle/>
          <a:p>
            <a:r>
              <a:rPr lang="en-US"/>
              <a:t>Instagram Posts Table | CDMO - 14 of 25</a:t>
            </a:r>
          </a:p>
        </p:txBody>
      </p:sp>
      <p:graphicFrame>
        <p:nvGraphicFramePr>
          <p:cNvPr id="5" name="Table Placeholder 4">
            <a:extLst>
              <a:ext uri="{FF2B5EF4-FFF2-40B4-BE49-F238E27FC236}">
                <a16:creationId xmlns:a16="http://schemas.microsoft.com/office/drawing/2014/main" id="{3F7214DF-0BCD-4241-892A-2A8AAB27DA32}"/>
              </a:ext>
            </a:extLst>
          </p:cNvPr>
          <p:cNvGraphicFramePr>
            <a:graphicFrameLocks noGrp="1"/>
          </p:cNvGraphicFramePr>
          <p:nvPr>
            <p:ph type="tbl" sz="quarter" idx="13"/>
            <p:extLst>
              <p:ext uri="{D42A27DB-BD31-4B8C-83A1-F6EECF244321}">
                <p14:modId xmlns:p14="http://schemas.microsoft.com/office/powerpoint/2010/main" val="253756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1257066"/>
                    </a:ext>
                  </a:extLst>
                </a:gridCol>
                <a:gridCol w="1481327">
                  <a:extLst>
                    <a:ext uri="{9D8B030D-6E8A-4147-A177-3AD203B41FA5}">
                      <a16:colId xmlns:a16="http://schemas.microsoft.com/office/drawing/2014/main" val="1151365558"/>
                    </a:ext>
                  </a:extLst>
                </a:gridCol>
                <a:gridCol w="493776">
                  <a:extLst>
                    <a:ext uri="{9D8B030D-6E8A-4147-A177-3AD203B41FA5}">
                      <a16:colId xmlns:a16="http://schemas.microsoft.com/office/drawing/2014/main" val="2554883434"/>
                    </a:ext>
                  </a:extLst>
                </a:gridCol>
                <a:gridCol w="493776">
                  <a:extLst>
                    <a:ext uri="{9D8B030D-6E8A-4147-A177-3AD203B41FA5}">
                      <a16:colId xmlns:a16="http://schemas.microsoft.com/office/drawing/2014/main" val="2367116421"/>
                    </a:ext>
                  </a:extLst>
                </a:gridCol>
                <a:gridCol w="493776">
                  <a:extLst>
                    <a:ext uri="{9D8B030D-6E8A-4147-A177-3AD203B41FA5}">
                      <a16:colId xmlns:a16="http://schemas.microsoft.com/office/drawing/2014/main" val="513736108"/>
                    </a:ext>
                  </a:extLst>
                </a:gridCol>
                <a:gridCol w="493776">
                  <a:extLst>
                    <a:ext uri="{9D8B030D-6E8A-4147-A177-3AD203B41FA5}">
                      <a16:colId xmlns:a16="http://schemas.microsoft.com/office/drawing/2014/main" val="934322571"/>
                    </a:ext>
                  </a:extLst>
                </a:gridCol>
                <a:gridCol w="493776">
                  <a:extLst>
                    <a:ext uri="{9D8B030D-6E8A-4147-A177-3AD203B41FA5}">
                      <a16:colId xmlns:a16="http://schemas.microsoft.com/office/drawing/2014/main" val="4201684329"/>
                    </a:ext>
                  </a:extLst>
                </a:gridCol>
                <a:gridCol w="493776">
                  <a:extLst>
                    <a:ext uri="{9D8B030D-6E8A-4147-A177-3AD203B41FA5}">
                      <a16:colId xmlns:a16="http://schemas.microsoft.com/office/drawing/2014/main" val="1800548609"/>
                    </a:ext>
                  </a:extLst>
                </a:gridCol>
                <a:gridCol w="493776">
                  <a:extLst>
                    <a:ext uri="{9D8B030D-6E8A-4147-A177-3AD203B41FA5}">
                      <a16:colId xmlns:a16="http://schemas.microsoft.com/office/drawing/2014/main" val="4113080174"/>
                    </a:ext>
                  </a:extLst>
                </a:gridCol>
                <a:gridCol w="493776">
                  <a:extLst>
                    <a:ext uri="{9D8B030D-6E8A-4147-A177-3AD203B41FA5}">
                      <a16:colId xmlns:a16="http://schemas.microsoft.com/office/drawing/2014/main" val="3334750332"/>
                    </a:ext>
                  </a:extLst>
                </a:gridCol>
                <a:gridCol w="493776">
                  <a:extLst>
                    <a:ext uri="{9D8B030D-6E8A-4147-A177-3AD203B41FA5}">
                      <a16:colId xmlns:a16="http://schemas.microsoft.com/office/drawing/2014/main" val="257907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378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- 2022-11-22 15:27:27</a:t>
                      </a:r>
                      <a:r>
                        <a:rPr kumimoji="0" lang="en-US" sz="1000" b="0" i="0" u="none" strike="noStrike" kern="1200" cap="none" spc="0" normalizeH="0" baseline="0" noProof="0">
                          <a:ln>
                            <a:noFill/>
                          </a:ln>
                          <a:solidFill>
                            <a:prstClr val="black"/>
                          </a:solidFill>
                          <a:effectLst/>
                          <a:uLnTx/>
                          <a:uFillTx/>
                          <a:latin typeface="Calibri"/>
                          <a:ea typeface="+mn-ea"/>
                          <a:cs typeface="+mn-cs"/>
                        </a:rPr>
                        <a:t>
 @cocobolinho 'ya sorduk: Alışveriş sepetine mutlaka eklememiz gereken ürünler neler? 🛍️
Kasım fırsatları bitmeden sepetine atman gereken tüm ürünler @sacsirlari' nda! Saç bakımı favorilerini bir #alışverişgurusu gibi yakalamak için fırsatları kaçırma 🧡
#sacsirlari #lorealparis #elseve #işbirliği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193606</a:t>
                      </a:r>
                    </a:p>
                  </a:txBody>
                  <a:tcPr/>
                </a:tc>
                <a:extLst>
                  <a:ext uri="{0D108BD9-81ED-4DB2-BD59-A6C34878D82A}">
                    <a16:rowId xmlns:a16="http://schemas.microsoft.com/office/drawing/2014/main" val="4170929040"/>
                  </a:ext>
                </a:extLst>
              </a:tr>
            </a:tbl>
          </a:graphicData>
        </a:graphic>
      </p:graphicFrame>
      <p:sp>
        <p:nvSpPr>
          <p:cNvPr id="4" name="Text Placeholder 3">
            <a:extLst>
              <a:ext uri="{FF2B5EF4-FFF2-40B4-BE49-F238E27FC236}">
                <a16:creationId xmlns:a16="http://schemas.microsoft.com/office/drawing/2014/main" id="{10322E26-EDCD-4517-97FE-1C1F52F3591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90164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49C01-81A0-4648-9D2A-161EC89F825C}"/>
              </a:ext>
            </a:extLst>
          </p:cNvPr>
          <p:cNvSpPr>
            <a:spLocks noGrp="1"/>
          </p:cNvSpPr>
          <p:nvPr>
            <p:ph type="title"/>
          </p:nvPr>
        </p:nvSpPr>
        <p:spPr/>
        <p:txBody>
          <a:bodyPr/>
          <a:lstStyle/>
          <a:p>
            <a:r>
              <a:rPr lang="en-US"/>
              <a:t>Instagram Posts Table | CDMO - 15 of 25</a:t>
            </a:r>
          </a:p>
        </p:txBody>
      </p:sp>
      <p:graphicFrame>
        <p:nvGraphicFramePr>
          <p:cNvPr id="5" name="Table Placeholder 4">
            <a:extLst>
              <a:ext uri="{FF2B5EF4-FFF2-40B4-BE49-F238E27FC236}">
                <a16:creationId xmlns:a16="http://schemas.microsoft.com/office/drawing/2014/main" id="{19375E37-FF7E-4BB1-A240-C7BC7191212B}"/>
              </a:ext>
            </a:extLst>
          </p:cNvPr>
          <p:cNvGraphicFramePr>
            <a:graphicFrameLocks noGrp="1"/>
          </p:cNvGraphicFramePr>
          <p:nvPr>
            <p:ph type="tbl" sz="quarter" idx="13"/>
            <p:extLst>
              <p:ext uri="{D42A27DB-BD31-4B8C-83A1-F6EECF244321}">
                <p14:modId xmlns:p14="http://schemas.microsoft.com/office/powerpoint/2010/main" val="3773783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92344692"/>
                    </a:ext>
                  </a:extLst>
                </a:gridCol>
                <a:gridCol w="1481327">
                  <a:extLst>
                    <a:ext uri="{9D8B030D-6E8A-4147-A177-3AD203B41FA5}">
                      <a16:colId xmlns:a16="http://schemas.microsoft.com/office/drawing/2014/main" val="3294228375"/>
                    </a:ext>
                  </a:extLst>
                </a:gridCol>
                <a:gridCol w="493776">
                  <a:extLst>
                    <a:ext uri="{9D8B030D-6E8A-4147-A177-3AD203B41FA5}">
                      <a16:colId xmlns:a16="http://schemas.microsoft.com/office/drawing/2014/main" val="2579670093"/>
                    </a:ext>
                  </a:extLst>
                </a:gridCol>
                <a:gridCol w="493776">
                  <a:extLst>
                    <a:ext uri="{9D8B030D-6E8A-4147-A177-3AD203B41FA5}">
                      <a16:colId xmlns:a16="http://schemas.microsoft.com/office/drawing/2014/main" val="3746970112"/>
                    </a:ext>
                  </a:extLst>
                </a:gridCol>
                <a:gridCol w="493776">
                  <a:extLst>
                    <a:ext uri="{9D8B030D-6E8A-4147-A177-3AD203B41FA5}">
                      <a16:colId xmlns:a16="http://schemas.microsoft.com/office/drawing/2014/main" val="145887677"/>
                    </a:ext>
                  </a:extLst>
                </a:gridCol>
                <a:gridCol w="493776">
                  <a:extLst>
                    <a:ext uri="{9D8B030D-6E8A-4147-A177-3AD203B41FA5}">
                      <a16:colId xmlns:a16="http://schemas.microsoft.com/office/drawing/2014/main" val="1592496058"/>
                    </a:ext>
                  </a:extLst>
                </a:gridCol>
                <a:gridCol w="493776">
                  <a:extLst>
                    <a:ext uri="{9D8B030D-6E8A-4147-A177-3AD203B41FA5}">
                      <a16:colId xmlns:a16="http://schemas.microsoft.com/office/drawing/2014/main" val="3828643422"/>
                    </a:ext>
                  </a:extLst>
                </a:gridCol>
                <a:gridCol w="493776">
                  <a:extLst>
                    <a:ext uri="{9D8B030D-6E8A-4147-A177-3AD203B41FA5}">
                      <a16:colId xmlns:a16="http://schemas.microsoft.com/office/drawing/2014/main" val="2367149373"/>
                    </a:ext>
                  </a:extLst>
                </a:gridCol>
                <a:gridCol w="493776">
                  <a:extLst>
                    <a:ext uri="{9D8B030D-6E8A-4147-A177-3AD203B41FA5}">
                      <a16:colId xmlns:a16="http://schemas.microsoft.com/office/drawing/2014/main" val="3617236693"/>
                    </a:ext>
                  </a:extLst>
                </a:gridCol>
                <a:gridCol w="493776">
                  <a:extLst>
                    <a:ext uri="{9D8B030D-6E8A-4147-A177-3AD203B41FA5}">
                      <a16:colId xmlns:a16="http://schemas.microsoft.com/office/drawing/2014/main" val="4049502038"/>
                    </a:ext>
                  </a:extLst>
                </a:gridCol>
                <a:gridCol w="493776">
                  <a:extLst>
                    <a:ext uri="{9D8B030D-6E8A-4147-A177-3AD203B41FA5}">
                      <a16:colId xmlns:a16="http://schemas.microsoft.com/office/drawing/2014/main" val="264917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7252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- 2022-11-17 12:49:49</a:t>
                      </a:r>
                      <a:r>
                        <a:rPr kumimoji="0" lang="en-US" sz="1000" b="0" i="0" u="none" strike="noStrike" kern="1200" cap="none" spc="0" normalizeH="0" baseline="0" noProof="0">
                          <a:ln>
                            <a:noFill/>
                          </a:ln>
                          <a:solidFill>
                            <a:prstClr val="black"/>
                          </a:solidFill>
                          <a:effectLst/>
                          <a:uLnTx/>
                          <a:uFillTx/>
                          <a:latin typeface="Calibri"/>
                          <a:ea typeface="+mn-ea"/>
                          <a:cs typeface="+mn-cs"/>
                        </a:rPr>
                        <a:t>
 @sezinkaramese 'den mesajınız var 💌 
@lorealcontentpro' da Sosyal Satış Maratonu tüm hızıyla devam ediyor! 🌟 Eğer hala maratona katılmadıysan hiçbir şey için geç değil! Hemen L'Oréal Content Pro uygulamasına git, yaratıcılığını ödüllendir! 💜 
#lorealcontentpro #yaratıcılığınıödüllendir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52093</a:t>
                      </a:r>
                    </a:p>
                  </a:txBody>
                  <a:tcPr/>
                </a:tc>
                <a:extLst>
                  <a:ext uri="{0D108BD9-81ED-4DB2-BD59-A6C34878D82A}">
                    <a16:rowId xmlns:a16="http://schemas.microsoft.com/office/drawing/2014/main" val="2230532369"/>
                  </a:ext>
                </a:extLst>
              </a:tr>
            </a:tbl>
          </a:graphicData>
        </a:graphic>
      </p:graphicFrame>
      <p:sp>
        <p:nvSpPr>
          <p:cNvPr id="4" name="Text Placeholder 3">
            <a:extLst>
              <a:ext uri="{FF2B5EF4-FFF2-40B4-BE49-F238E27FC236}">
                <a16:creationId xmlns:a16="http://schemas.microsoft.com/office/drawing/2014/main" id="{F43F679A-A0B3-4B28-AF48-EA24618D58B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856621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756E-E285-453F-8961-5EEC2A9157A3}"/>
              </a:ext>
            </a:extLst>
          </p:cNvPr>
          <p:cNvSpPr>
            <a:spLocks noGrp="1"/>
          </p:cNvSpPr>
          <p:nvPr>
            <p:ph type="title"/>
          </p:nvPr>
        </p:nvSpPr>
        <p:spPr/>
        <p:txBody>
          <a:bodyPr/>
          <a:lstStyle/>
          <a:p>
            <a:r>
              <a:rPr lang="en-US"/>
              <a:t>Instagram Posts Table | CDMO - 16 of 25</a:t>
            </a:r>
          </a:p>
        </p:txBody>
      </p:sp>
      <p:graphicFrame>
        <p:nvGraphicFramePr>
          <p:cNvPr id="5" name="Table Placeholder 4">
            <a:extLst>
              <a:ext uri="{FF2B5EF4-FFF2-40B4-BE49-F238E27FC236}">
                <a16:creationId xmlns:a16="http://schemas.microsoft.com/office/drawing/2014/main" id="{C75CD8FD-99A0-4A36-9C47-E323D21CFF53}"/>
              </a:ext>
            </a:extLst>
          </p:cNvPr>
          <p:cNvGraphicFramePr>
            <a:graphicFrameLocks noGrp="1"/>
          </p:cNvGraphicFramePr>
          <p:nvPr>
            <p:ph type="tbl" sz="quarter" idx="13"/>
            <p:extLst>
              <p:ext uri="{D42A27DB-BD31-4B8C-83A1-F6EECF244321}">
                <p14:modId xmlns:p14="http://schemas.microsoft.com/office/powerpoint/2010/main" val="3319000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85430995"/>
                    </a:ext>
                  </a:extLst>
                </a:gridCol>
                <a:gridCol w="1481327">
                  <a:extLst>
                    <a:ext uri="{9D8B030D-6E8A-4147-A177-3AD203B41FA5}">
                      <a16:colId xmlns:a16="http://schemas.microsoft.com/office/drawing/2014/main" val="1186874502"/>
                    </a:ext>
                  </a:extLst>
                </a:gridCol>
                <a:gridCol w="493776">
                  <a:extLst>
                    <a:ext uri="{9D8B030D-6E8A-4147-A177-3AD203B41FA5}">
                      <a16:colId xmlns:a16="http://schemas.microsoft.com/office/drawing/2014/main" val="1346578934"/>
                    </a:ext>
                  </a:extLst>
                </a:gridCol>
                <a:gridCol w="493776">
                  <a:extLst>
                    <a:ext uri="{9D8B030D-6E8A-4147-A177-3AD203B41FA5}">
                      <a16:colId xmlns:a16="http://schemas.microsoft.com/office/drawing/2014/main" val="1441211768"/>
                    </a:ext>
                  </a:extLst>
                </a:gridCol>
                <a:gridCol w="493776">
                  <a:extLst>
                    <a:ext uri="{9D8B030D-6E8A-4147-A177-3AD203B41FA5}">
                      <a16:colId xmlns:a16="http://schemas.microsoft.com/office/drawing/2014/main" val="1223688895"/>
                    </a:ext>
                  </a:extLst>
                </a:gridCol>
                <a:gridCol w="493776">
                  <a:extLst>
                    <a:ext uri="{9D8B030D-6E8A-4147-A177-3AD203B41FA5}">
                      <a16:colId xmlns:a16="http://schemas.microsoft.com/office/drawing/2014/main" val="162404584"/>
                    </a:ext>
                  </a:extLst>
                </a:gridCol>
                <a:gridCol w="493776">
                  <a:extLst>
                    <a:ext uri="{9D8B030D-6E8A-4147-A177-3AD203B41FA5}">
                      <a16:colId xmlns:a16="http://schemas.microsoft.com/office/drawing/2014/main" val="773873454"/>
                    </a:ext>
                  </a:extLst>
                </a:gridCol>
                <a:gridCol w="493776">
                  <a:extLst>
                    <a:ext uri="{9D8B030D-6E8A-4147-A177-3AD203B41FA5}">
                      <a16:colId xmlns:a16="http://schemas.microsoft.com/office/drawing/2014/main" val="3893592967"/>
                    </a:ext>
                  </a:extLst>
                </a:gridCol>
                <a:gridCol w="493776">
                  <a:extLst>
                    <a:ext uri="{9D8B030D-6E8A-4147-A177-3AD203B41FA5}">
                      <a16:colId xmlns:a16="http://schemas.microsoft.com/office/drawing/2014/main" val="1196008501"/>
                    </a:ext>
                  </a:extLst>
                </a:gridCol>
                <a:gridCol w="493776">
                  <a:extLst>
                    <a:ext uri="{9D8B030D-6E8A-4147-A177-3AD203B41FA5}">
                      <a16:colId xmlns:a16="http://schemas.microsoft.com/office/drawing/2014/main" val="1423318659"/>
                    </a:ext>
                  </a:extLst>
                </a:gridCol>
                <a:gridCol w="493776">
                  <a:extLst>
                    <a:ext uri="{9D8B030D-6E8A-4147-A177-3AD203B41FA5}">
                      <a16:colId xmlns:a16="http://schemas.microsoft.com/office/drawing/2014/main" val="82999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2488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- 2022-11-11 08:30:01</a:t>
                      </a:r>
                      <a:r>
                        <a:rPr kumimoji="0" lang="en-US" sz="1000" b="0" i="0" u="none" strike="noStrike" kern="1200" cap="none" spc="0" normalizeH="0" baseline="0" noProof="0">
                          <a:ln>
                            <a:noFill/>
                          </a:ln>
                          <a:solidFill>
                            <a:prstClr val="black"/>
                          </a:solidFill>
                          <a:effectLst/>
                          <a:uLnTx/>
                          <a:uFillTx/>
                          <a:latin typeface="Calibri"/>
                          <a:ea typeface="+mn-ea"/>
                          <a:cs typeface="+mn-cs"/>
                        </a:rPr>
                        <a:t>
 @bbenpinar saç bakımı yolculuğu takip edenler burada mı? 💜 @sacsirlari olarak Pınar'a yıpranmış saç bakım ve şekillendirmesi denince vazgeçilmezini sorduk. Cevabı ise tabii ki L'Oréal Professionnel Serie Expert Absolut Repair Oil ✨
Sen de Pınar'ın saçları için vazgeçemediği evde profesyonel bakım ile tanışmak için bu fırsatları kaçırma! 🛍️
#alışverişgurusu #saçsırları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12899</a:t>
                      </a:r>
                    </a:p>
                  </a:txBody>
                  <a:tcPr/>
                </a:tc>
                <a:extLst>
                  <a:ext uri="{0D108BD9-81ED-4DB2-BD59-A6C34878D82A}">
                    <a16:rowId xmlns:a16="http://schemas.microsoft.com/office/drawing/2014/main" val="2471052631"/>
                  </a:ext>
                </a:extLst>
              </a:tr>
            </a:tbl>
          </a:graphicData>
        </a:graphic>
      </p:graphicFrame>
      <p:sp>
        <p:nvSpPr>
          <p:cNvPr id="4" name="Text Placeholder 3">
            <a:extLst>
              <a:ext uri="{FF2B5EF4-FFF2-40B4-BE49-F238E27FC236}">
                <a16:creationId xmlns:a16="http://schemas.microsoft.com/office/drawing/2014/main" id="{A1A33BC2-4B0A-4D14-82A0-2FB53044123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98319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BE5A-6DC9-4D3C-8A9B-453CA28BA0E5}"/>
              </a:ext>
            </a:extLst>
          </p:cNvPr>
          <p:cNvSpPr>
            <a:spLocks noGrp="1"/>
          </p:cNvSpPr>
          <p:nvPr>
            <p:ph type="title"/>
          </p:nvPr>
        </p:nvSpPr>
        <p:spPr/>
        <p:txBody>
          <a:bodyPr/>
          <a:lstStyle/>
          <a:p>
            <a:r>
              <a:rPr lang="en-US"/>
              <a:t>Instagram Posts Table | CDMO - 17 of 25</a:t>
            </a:r>
          </a:p>
        </p:txBody>
      </p:sp>
      <p:graphicFrame>
        <p:nvGraphicFramePr>
          <p:cNvPr id="5" name="Table Placeholder 4">
            <a:extLst>
              <a:ext uri="{FF2B5EF4-FFF2-40B4-BE49-F238E27FC236}">
                <a16:creationId xmlns:a16="http://schemas.microsoft.com/office/drawing/2014/main" id="{8864D20D-0A40-4CE7-8FF2-E15EA5583B10}"/>
              </a:ext>
            </a:extLst>
          </p:cNvPr>
          <p:cNvGraphicFramePr>
            <a:graphicFrameLocks noGrp="1"/>
          </p:cNvGraphicFramePr>
          <p:nvPr>
            <p:ph type="tbl" sz="quarter" idx="13"/>
            <p:extLst>
              <p:ext uri="{D42A27DB-BD31-4B8C-83A1-F6EECF244321}">
                <p14:modId xmlns:p14="http://schemas.microsoft.com/office/powerpoint/2010/main" val="1008005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0755560"/>
                    </a:ext>
                  </a:extLst>
                </a:gridCol>
                <a:gridCol w="1481327">
                  <a:extLst>
                    <a:ext uri="{9D8B030D-6E8A-4147-A177-3AD203B41FA5}">
                      <a16:colId xmlns:a16="http://schemas.microsoft.com/office/drawing/2014/main" val="3478444175"/>
                    </a:ext>
                  </a:extLst>
                </a:gridCol>
                <a:gridCol w="493776">
                  <a:extLst>
                    <a:ext uri="{9D8B030D-6E8A-4147-A177-3AD203B41FA5}">
                      <a16:colId xmlns:a16="http://schemas.microsoft.com/office/drawing/2014/main" val="1313772547"/>
                    </a:ext>
                  </a:extLst>
                </a:gridCol>
                <a:gridCol w="493776">
                  <a:extLst>
                    <a:ext uri="{9D8B030D-6E8A-4147-A177-3AD203B41FA5}">
                      <a16:colId xmlns:a16="http://schemas.microsoft.com/office/drawing/2014/main" val="2239589683"/>
                    </a:ext>
                  </a:extLst>
                </a:gridCol>
                <a:gridCol w="493776">
                  <a:extLst>
                    <a:ext uri="{9D8B030D-6E8A-4147-A177-3AD203B41FA5}">
                      <a16:colId xmlns:a16="http://schemas.microsoft.com/office/drawing/2014/main" val="2737485187"/>
                    </a:ext>
                  </a:extLst>
                </a:gridCol>
                <a:gridCol w="493776">
                  <a:extLst>
                    <a:ext uri="{9D8B030D-6E8A-4147-A177-3AD203B41FA5}">
                      <a16:colId xmlns:a16="http://schemas.microsoft.com/office/drawing/2014/main" val="152769466"/>
                    </a:ext>
                  </a:extLst>
                </a:gridCol>
                <a:gridCol w="493776">
                  <a:extLst>
                    <a:ext uri="{9D8B030D-6E8A-4147-A177-3AD203B41FA5}">
                      <a16:colId xmlns:a16="http://schemas.microsoft.com/office/drawing/2014/main" val="1630043817"/>
                    </a:ext>
                  </a:extLst>
                </a:gridCol>
                <a:gridCol w="493776">
                  <a:extLst>
                    <a:ext uri="{9D8B030D-6E8A-4147-A177-3AD203B41FA5}">
                      <a16:colId xmlns:a16="http://schemas.microsoft.com/office/drawing/2014/main" val="3220549727"/>
                    </a:ext>
                  </a:extLst>
                </a:gridCol>
                <a:gridCol w="493776">
                  <a:extLst>
                    <a:ext uri="{9D8B030D-6E8A-4147-A177-3AD203B41FA5}">
                      <a16:colId xmlns:a16="http://schemas.microsoft.com/office/drawing/2014/main" val="3711281887"/>
                    </a:ext>
                  </a:extLst>
                </a:gridCol>
                <a:gridCol w="493776">
                  <a:extLst>
                    <a:ext uri="{9D8B030D-6E8A-4147-A177-3AD203B41FA5}">
                      <a16:colId xmlns:a16="http://schemas.microsoft.com/office/drawing/2014/main" val="575238436"/>
                    </a:ext>
                  </a:extLst>
                </a:gridCol>
                <a:gridCol w="493776">
                  <a:extLst>
                    <a:ext uri="{9D8B030D-6E8A-4147-A177-3AD203B41FA5}">
                      <a16:colId xmlns:a16="http://schemas.microsoft.com/office/drawing/2014/main" val="331398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0995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- 2022-11-10 19:03:47</a:t>
                      </a:r>
                      <a:r>
                        <a:rPr kumimoji="0" lang="en-US" sz="1000" b="0" i="0" u="none" strike="noStrike" kern="1200" cap="none" spc="0" normalizeH="0" baseline="0" noProof="0">
                          <a:ln>
                            <a:noFill/>
                          </a:ln>
                          <a:solidFill>
                            <a:prstClr val="black"/>
                          </a:solidFill>
                          <a:effectLst/>
                          <a:uLnTx/>
                          <a:uFillTx/>
                          <a:latin typeface="Calibri"/>
                          <a:ea typeface="+mn-ea"/>
                          <a:cs typeface="+mn-cs"/>
                        </a:rPr>
                        <a:t>
 @merve.gorgoz’le önce favorile, sonra at sepete! 🧺 Makyaj favorilerini ve o denemek istediğin ruju, kalemi kasım fırsatlarıyla almanın tam sırası. Fırsatları incelemeden karar verme! 
#makyajcom #makyaj #kasımfırsatları #alışverişgurusu @trendyolcom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42741</a:t>
                      </a:r>
                    </a:p>
                  </a:txBody>
                  <a:tcPr/>
                </a:tc>
                <a:extLst>
                  <a:ext uri="{0D108BD9-81ED-4DB2-BD59-A6C34878D82A}">
                    <a16:rowId xmlns:a16="http://schemas.microsoft.com/office/drawing/2014/main" val="1178809444"/>
                  </a:ext>
                </a:extLst>
              </a:tr>
            </a:tbl>
          </a:graphicData>
        </a:graphic>
      </p:graphicFrame>
      <p:sp>
        <p:nvSpPr>
          <p:cNvPr id="4" name="Text Placeholder 3">
            <a:extLst>
              <a:ext uri="{FF2B5EF4-FFF2-40B4-BE49-F238E27FC236}">
                <a16:creationId xmlns:a16="http://schemas.microsoft.com/office/drawing/2014/main" id="{BE927097-2AF6-470E-9BDA-9B85A08ACA8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34432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9A81D-E63F-449C-B034-0BF1CA9BF38E}"/>
              </a:ext>
            </a:extLst>
          </p:cNvPr>
          <p:cNvSpPr>
            <a:spLocks noGrp="1"/>
          </p:cNvSpPr>
          <p:nvPr>
            <p:ph type="title"/>
          </p:nvPr>
        </p:nvSpPr>
        <p:spPr/>
        <p:txBody>
          <a:bodyPr/>
          <a:lstStyle/>
          <a:p>
            <a:r>
              <a:rPr lang="en-US"/>
              <a:t>Instagram Posts Table | CDMO - 18 of 25</a:t>
            </a:r>
          </a:p>
        </p:txBody>
      </p:sp>
      <p:graphicFrame>
        <p:nvGraphicFramePr>
          <p:cNvPr id="5" name="Table Placeholder 4">
            <a:extLst>
              <a:ext uri="{FF2B5EF4-FFF2-40B4-BE49-F238E27FC236}">
                <a16:creationId xmlns:a16="http://schemas.microsoft.com/office/drawing/2014/main" id="{6D57258B-23CD-4DDE-B4B1-5766FED66C0B}"/>
              </a:ext>
            </a:extLst>
          </p:cNvPr>
          <p:cNvGraphicFramePr>
            <a:graphicFrameLocks noGrp="1"/>
          </p:cNvGraphicFramePr>
          <p:nvPr>
            <p:ph type="tbl" sz="quarter" idx="13"/>
            <p:extLst>
              <p:ext uri="{D42A27DB-BD31-4B8C-83A1-F6EECF244321}">
                <p14:modId xmlns:p14="http://schemas.microsoft.com/office/powerpoint/2010/main" val="316303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99668137"/>
                    </a:ext>
                  </a:extLst>
                </a:gridCol>
                <a:gridCol w="1481327">
                  <a:extLst>
                    <a:ext uri="{9D8B030D-6E8A-4147-A177-3AD203B41FA5}">
                      <a16:colId xmlns:a16="http://schemas.microsoft.com/office/drawing/2014/main" val="395723853"/>
                    </a:ext>
                  </a:extLst>
                </a:gridCol>
                <a:gridCol w="493776">
                  <a:extLst>
                    <a:ext uri="{9D8B030D-6E8A-4147-A177-3AD203B41FA5}">
                      <a16:colId xmlns:a16="http://schemas.microsoft.com/office/drawing/2014/main" val="1369698328"/>
                    </a:ext>
                  </a:extLst>
                </a:gridCol>
                <a:gridCol w="493776">
                  <a:extLst>
                    <a:ext uri="{9D8B030D-6E8A-4147-A177-3AD203B41FA5}">
                      <a16:colId xmlns:a16="http://schemas.microsoft.com/office/drawing/2014/main" val="250890472"/>
                    </a:ext>
                  </a:extLst>
                </a:gridCol>
                <a:gridCol w="493776">
                  <a:extLst>
                    <a:ext uri="{9D8B030D-6E8A-4147-A177-3AD203B41FA5}">
                      <a16:colId xmlns:a16="http://schemas.microsoft.com/office/drawing/2014/main" val="1940514338"/>
                    </a:ext>
                  </a:extLst>
                </a:gridCol>
                <a:gridCol w="493776">
                  <a:extLst>
                    <a:ext uri="{9D8B030D-6E8A-4147-A177-3AD203B41FA5}">
                      <a16:colId xmlns:a16="http://schemas.microsoft.com/office/drawing/2014/main" val="4043442717"/>
                    </a:ext>
                  </a:extLst>
                </a:gridCol>
                <a:gridCol w="493776">
                  <a:extLst>
                    <a:ext uri="{9D8B030D-6E8A-4147-A177-3AD203B41FA5}">
                      <a16:colId xmlns:a16="http://schemas.microsoft.com/office/drawing/2014/main" val="2866536833"/>
                    </a:ext>
                  </a:extLst>
                </a:gridCol>
                <a:gridCol w="493776">
                  <a:extLst>
                    <a:ext uri="{9D8B030D-6E8A-4147-A177-3AD203B41FA5}">
                      <a16:colId xmlns:a16="http://schemas.microsoft.com/office/drawing/2014/main" val="108029283"/>
                    </a:ext>
                  </a:extLst>
                </a:gridCol>
                <a:gridCol w="493776">
                  <a:extLst>
                    <a:ext uri="{9D8B030D-6E8A-4147-A177-3AD203B41FA5}">
                      <a16:colId xmlns:a16="http://schemas.microsoft.com/office/drawing/2014/main" val="1796753803"/>
                    </a:ext>
                  </a:extLst>
                </a:gridCol>
                <a:gridCol w="493776">
                  <a:extLst>
                    <a:ext uri="{9D8B030D-6E8A-4147-A177-3AD203B41FA5}">
                      <a16:colId xmlns:a16="http://schemas.microsoft.com/office/drawing/2014/main" val="2576558678"/>
                    </a:ext>
                  </a:extLst>
                </a:gridCol>
                <a:gridCol w="493776">
                  <a:extLst>
                    <a:ext uri="{9D8B030D-6E8A-4147-A177-3AD203B41FA5}">
                      <a16:colId xmlns:a16="http://schemas.microsoft.com/office/drawing/2014/main" val="1992856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6018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- 2022-11-10 18:57:05</a:t>
                      </a:r>
                      <a:r>
                        <a:rPr kumimoji="0" lang="en-US" sz="1000" b="0" i="0" u="none" strike="noStrike" kern="1200" cap="none" spc="0" normalizeH="0" baseline="0" noProof="0">
                          <a:ln>
                            <a:noFill/>
                          </a:ln>
                          <a:solidFill>
                            <a:prstClr val="black"/>
                          </a:solidFill>
                          <a:effectLst/>
                          <a:uLnTx/>
                          <a:uFillTx/>
                          <a:latin typeface="Calibri"/>
                          <a:ea typeface="+mn-ea"/>
                          <a:cs typeface="+mn-cs"/>
                        </a:rPr>
                        <a:t>
 @merve.gorgoz ile saç bakiminin olmazsa olmazı mı? Tabii ki Elseve Hydra [Hyaluronic]! 💜 
Dolgun saçların sırrı Hydra [Hyaluronic] ile tanışmak için bu fırsat kaçırılmaz. Yeni yıl fiyatlarından önce şimdi keşfet! 🛍️
#SaçSırları #hydrahyaluronic #lorealparis #alışverişgurusu @trendyolcom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25644</a:t>
                      </a:r>
                    </a:p>
                  </a:txBody>
                  <a:tcPr/>
                </a:tc>
                <a:extLst>
                  <a:ext uri="{0D108BD9-81ED-4DB2-BD59-A6C34878D82A}">
                    <a16:rowId xmlns:a16="http://schemas.microsoft.com/office/drawing/2014/main" val="1208319065"/>
                  </a:ext>
                </a:extLst>
              </a:tr>
            </a:tbl>
          </a:graphicData>
        </a:graphic>
      </p:graphicFrame>
      <p:sp>
        <p:nvSpPr>
          <p:cNvPr id="4" name="Text Placeholder 3">
            <a:extLst>
              <a:ext uri="{FF2B5EF4-FFF2-40B4-BE49-F238E27FC236}">
                <a16:creationId xmlns:a16="http://schemas.microsoft.com/office/drawing/2014/main" id="{ECA271F1-9FFF-44D6-A5BB-5411D647684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32611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C2CB1-4838-46B8-8F28-6B1FD84E286E}"/>
              </a:ext>
            </a:extLst>
          </p:cNvPr>
          <p:cNvSpPr>
            <a:spLocks noGrp="1"/>
          </p:cNvSpPr>
          <p:nvPr>
            <p:ph type="title"/>
          </p:nvPr>
        </p:nvSpPr>
        <p:spPr/>
        <p:txBody>
          <a:bodyPr/>
          <a:lstStyle/>
          <a:p>
            <a:r>
              <a:rPr lang="en-US"/>
              <a:t>Instagram Posts Table | CDMO - 19 of 25</a:t>
            </a:r>
          </a:p>
        </p:txBody>
      </p:sp>
      <p:graphicFrame>
        <p:nvGraphicFramePr>
          <p:cNvPr id="5" name="Table Placeholder 4">
            <a:extLst>
              <a:ext uri="{FF2B5EF4-FFF2-40B4-BE49-F238E27FC236}">
                <a16:creationId xmlns:a16="http://schemas.microsoft.com/office/drawing/2014/main" id="{1B77DBF8-3A5D-442C-BB27-2E8065429013}"/>
              </a:ext>
            </a:extLst>
          </p:cNvPr>
          <p:cNvGraphicFramePr>
            <a:graphicFrameLocks noGrp="1"/>
          </p:cNvGraphicFramePr>
          <p:nvPr>
            <p:ph type="tbl" sz="quarter" idx="13"/>
            <p:extLst>
              <p:ext uri="{D42A27DB-BD31-4B8C-83A1-F6EECF244321}">
                <p14:modId xmlns:p14="http://schemas.microsoft.com/office/powerpoint/2010/main" val="256466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93761801"/>
                    </a:ext>
                  </a:extLst>
                </a:gridCol>
                <a:gridCol w="1481327">
                  <a:extLst>
                    <a:ext uri="{9D8B030D-6E8A-4147-A177-3AD203B41FA5}">
                      <a16:colId xmlns:a16="http://schemas.microsoft.com/office/drawing/2014/main" val="2112701392"/>
                    </a:ext>
                  </a:extLst>
                </a:gridCol>
                <a:gridCol w="493776">
                  <a:extLst>
                    <a:ext uri="{9D8B030D-6E8A-4147-A177-3AD203B41FA5}">
                      <a16:colId xmlns:a16="http://schemas.microsoft.com/office/drawing/2014/main" val="3846409301"/>
                    </a:ext>
                  </a:extLst>
                </a:gridCol>
                <a:gridCol w="493776">
                  <a:extLst>
                    <a:ext uri="{9D8B030D-6E8A-4147-A177-3AD203B41FA5}">
                      <a16:colId xmlns:a16="http://schemas.microsoft.com/office/drawing/2014/main" val="1266159733"/>
                    </a:ext>
                  </a:extLst>
                </a:gridCol>
                <a:gridCol w="493776">
                  <a:extLst>
                    <a:ext uri="{9D8B030D-6E8A-4147-A177-3AD203B41FA5}">
                      <a16:colId xmlns:a16="http://schemas.microsoft.com/office/drawing/2014/main" val="3381043065"/>
                    </a:ext>
                  </a:extLst>
                </a:gridCol>
                <a:gridCol w="493776">
                  <a:extLst>
                    <a:ext uri="{9D8B030D-6E8A-4147-A177-3AD203B41FA5}">
                      <a16:colId xmlns:a16="http://schemas.microsoft.com/office/drawing/2014/main" val="2621626292"/>
                    </a:ext>
                  </a:extLst>
                </a:gridCol>
                <a:gridCol w="493776">
                  <a:extLst>
                    <a:ext uri="{9D8B030D-6E8A-4147-A177-3AD203B41FA5}">
                      <a16:colId xmlns:a16="http://schemas.microsoft.com/office/drawing/2014/main" val="1266898000"/>
                    </a:ext>
                  </a:extLst>
                </a:gridCol>
                <a:gridCol w="493776">
                  <a:extLst>
                    <a:ext uri="{9D8B030D-6E8A-4147-A177-3AD203B41FA5}">
                      <a16:colId xmlns:a16="http://schemas.microsoft.com/office/drawing/2014/main" val="1928842716"/>
                    </a:ext>
                  </a:extLst>
                </a:gridCol>
                <a:gridCol w="493776">
                  <a:extLst>
                    <a:ext uri="{9D8B030D-6E8A-4147-A177-3AD203B41FA5}">
                      <a16:colId xmlns:a16="http://schemas.microsoft.com/office/drawing/2014/main" val="71747710"/>
                    </a:ext>
                  </a:extLst>
                </a:gridCol>
                <a:gridCol w="493776">
                  <a:extLst>
                    <a:ext uri="{9D8B030D-6E8A-4147-A177-3AD203B41FA5}">
                      <a16:colId xmlns:a16="http://schemas.microsoft.com/office/drawing/2014/main" val="2662098772"/>
                    </a:ext>
                  </a:extLst>
                </a:gridCol>
                <a:gridCol w="493776">
                  <a:extLst>
                    <a:ext uri="{9D8B030D-6E8A-4147-A177-3AD203B41FA5}">
                      <a16:colId xmlns:a16="http://schemas.microsoft.com/office/drawing/2014/main" val="196093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1069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- 2022-11-10 18:45:25</a:t>
                      </a:r>
                      <a:r>
                        <a:rPr kumimoji="0" lang="en-US" sz="1000" b="0" i="0" u="none" strike="noStrike" kern="1200" cap="none" spc="0" normalizeH="0" baseline="0" noProof="0">
                          <a:ln>
                            <a:noFill/>
                          </a:ln>
                          <a:solidFill>
                            <a:prstClr val="black"/>
                          </a:solidFill>
                          <a:effectLst/>
                          <a:uLnTx/>
                          <a:uFillTx/>
                          <a:latin typeface="Calibri"/>
                          <a:ea typeface="+mn-ea"/>
                          <a:cs typeface="+mn-cs"/>
                        </a:rPr>
                        <a:t>
 @merve.gorgoz’ün cilt bakımı favorileri mi? At sepete! 🧺 Sen de indirim fırsatlarını kaçırma, yeni yıl fiyatlarından önce favorilerini ve denemek istediklerini almayı unutma! 
#cildimveben #ciltbakımı #ciltbakımıfavorileri @trendyolcom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30305</a:t>
                      </a:r>
                    </a:p>
                  </a:txBody>
                  <a:tcPr/>
                </a:tc>
                <a:extLst>
                  <a:ext uri="{0D108BD9-81ED-4DB2-BD59-A6C34878D82A}">
                    <a16:rowId xmlns:a16="http://schemas.microsoft.com/office/drawing/2014/main" val="408514227"/>
                  </a:ext>
                </a:extLst>
              </a:tr>
            </a:tbl>
          </a:graphicData>
        </a:graphic>
      </p:graphicFrame>
      <p:sp>
        <p:nvSpPr>
          <p:cNvPr id="4" name="Text Placeholder 3">
            <a:extLst>
              <a:ext uri="{FF2B5EF4-FFF2-40B4-BE49-F238E27FC236}">
                <a16:creationId xmlns:a16="http://schemas.microsoft.com/office/drawing/2014/main" id="{8AF30D15-81AF-41FE-B914-828FC0026F9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763208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66B4-788F-40A1-826F-6C6EB06EDECA}"/>
              </a:ext>
            </a:extLst>
          </p:cNvPr>
          <p:cNvSpPr>
            <a:spLocks noGrp="1"/>
          </p:cNvSpPr>
          <p:nvPr>
            <p:ph type="title"/>
          </p:nvPr>
        </p:nvSpPr>
        <p:spPr/>
        <p:txBody>
          <a:bodyPr/>
          <a:lstStyle/>
          <a:p>
            <a:r>
              <a:rPr lang="en-US"/>
              <a:t>Instagram Posts Table | CDMO - 20 of 25</a:t>
            </a:r>
          </a:p>
        </p:txBody>
      </p:sp>
      <p:graphicFrame>
        <p:nvGraphicFramePr>
          <p:cNvPr id="5" name="Table Placeholder 4">
            <a:extLst>
              <a:ext uri="{FF2B5EF4-FFF2-40B4-BE49-F238E27FC236}">
                <a16:creationId xmlns:a16="http://schemas.microsoft.com/office/drawing/2014/main" id="{A4EB8879-BEE7-4FF9-A2E7-DAC4D201C6C4}"/>
              </a:ext>
            </a:extLst>
          </p:cNvPr>
          <p:cNvGraphicFramePr>
            <a:graphicFrameLocks noGrp="1"/>
          </p:cNvGraphicFramePr>
          <p:nvPr>
            <p:ph type="tbl" sz="quarter" idx="13"/>
            <p:extLst>
              <p:ext uri="{D42A27DB-BD31-4B8C-83A1-F6EECF244321}">
                <p14:modId xmlns:p14="http://schemas.microsoft.com/office/powerpoint/2010/main" val="289478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43378567"/>
                    </a:ext>
                  </a:extLst>
                </a:gridCol>
                <a:gridCol w="1481327">
                  <a:extLst>
                    <a:ext uri="{9D8B030D-6E8A-4147-A177-3AD203B41FA5}">
                      <a16:colId xmlns:a16="http://schemas.microsoft.com/office/drawing/2014/main" val="2787917010"/>
                    </a:ext>
                  </a:extLst>
                </a:gridCol>
                <a:gridCol w="493776">
                  <a:extLst>
                    <a:ext uri="{9D8B030D-6E8A-4147-A177-3AD203B41FA5}">
                      <a16:colId xmlns:a16="http://schemas.microsoft.com/office/drawing/2014/main" val="1959650924"/>
                    </a:ext>
                  </a:extLst>
                </a:gridCol>
                <a:gridCol w="493776">
                  <a:extLst>
                    <a:ext uri="{9D8B030D-6E8A-4147-A177-3AD203B41FA5}">
                      <a16:colId xmlns:a16="http://schemas.microsoft.com/office/drawing/2014/main" val="1716579377"/>
                    </a:ext>
                  </a:extLst>
                </a:gridCol>
                <a:gridCol w="493776">
                  <a:extLst>
                    <a:ext uri="{9D8B030D-6E8A-4147-A177-3AD203B41FA5}">
                      <a16:colId xmlns:a16="http://schemas.microsoft.com/office/drawing/2014/main" val="3474128830"/>
                    </a:ext>
                  </a:extLst>
                </a:gridCol>
                <a:gridCol w="493776">
                  <a:extLst>
                    <a:ext uri="{9D8B030D-6E8A-4147-A177-3AD203B41FA5}">
                      <a16:colId xmlns:a16="http://schemas.microsoft.com/office/drawing/2014/main" val="3369434878"/>
                    </a:ext>
                  </a:extLst>
                </a:gridCol>
                <a:gridCol w="493776">
                  <a:extLst>
                    <a:ext uri="{9D8B030D-6E8A-4147-A177-3AD203B41FA5}">
                      <a16:colId xmlns:a16="http://schemas.microsoft.com/office/drawing/2014/main" val="1187520981"/>
                    </a:ext>
                  </a:extLst>
                </a:gridCol>
                <a:gridCol w="493776">
                  <a:extLst>
                    <a:ext uri="{9D8B030D-6E8A-4147-A177-3AD203B41FA5}">
                      <a16:colId xmlns:a16="http://schemas.microsoft.com/office/drawing/2014/main" val="3312911880"/>
                    </a:ext>
                  </a:extLst>
                </a:gridCol>
                <a:gridCol w="493776">
                  <a:extLst>
                    <a:ext uri="{9D8B030D-6E8A-4147-A177-3AD203B41FA5}">
                      <a16:colId xmlns:a16="http://schemas.microsoft.com/office/drawing/2014/main" val="458303178"/>
                    </a:ext>
                  </a:extLst>
                </a:gridCol>
                <a:gridCol w="493776">
                  <a:extLst>
                    <a:ext uri="{9D8B030D-6E8A-4147-A177-3AD203B41FA5}">
                      <a16:colId xmlns:a16="http://schemas.microsoft.com/office/drawing/2014/main" val="3907980940"/>
                    </a:ext>
                  </a:extLst>
                </a:gridCol>
                <a:gridCol w="493776">
                  <a:extLst>
                    <a:ext uri="{9D8B030D-6E8A-4147-A177-3AD203B41FA5}">
                      <a16:colId xmlns:a16="http://schemas.microsoft.com/office/drawing/2014/main" val="272035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0488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- 2022-11-10 11:35:05</a:t>
                      </a:r>
                      <a:r>
                        <a:rPr kumimoji="0" lang="en-US" sz="1000" b="0" i="0" u="none" strike="noStrike" kern="1200" cap="none" spc="0" normalizeH="0" baseline="0" noProof="0">
                          <a:ln>
                            <a:noFill/>
                          </a:ln>
                          <a:solidFill>
                            <a:prstClr val="black"/>
                          </a:solidFill>
                          <a:effectLst/>
                          <a:uLnTx/>
                          <a:uFillTx/>
                          <a:latin typeface="Calibri"/>
                          <a:ea typeface="+mn-ea"/>
                          <a:cs typeface="+mn-cs"/>
                        </a:rPr>
                        <a:t>
 #BeautySquad’ın posh spice’ı @elifsahinbeauty’nin kasım favorileri; özellikle kırmızı rujuna ba-yıl-dık! 💋Sen de yeni yıl fiyatlarından önce denemek istediklerini dene, favorilerini stokla! 
#makyajcom #makyaj #kasımfavorileri #alışverişgurusu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56830</a:t>
                      </a:r>
                    </a:p>
                  </a:txBody>
                  <a:tcPr/>
                </a:tc>
                <a:extLst>
                  <a:ext uri="{0D108BD9-81ED-4DB2-BD59-A6C34878D82A}">
                    <a16:rowId xmlns:a16="http://schemas.microsoft.com/office/drawing/2014/main" val="688794773"/>
                  </a:ext>
                </a:extLst>
              </a:tr>
            </a:tbl>
          </a:graphicData>
        </a:graphic>
      </p:graphicFrame>
      <p:sp>
        <p:nvSpPr>
          <p:cNvPr id="4" name="Text Placeholder 3">
            <a:extLst>
              <a:ext uri="{FF2B5EF4-FFF2-40B4-BE49-F238E27FC236}">
                <a16:creationId xmlns:a16="http://schemas.microsoft.com/office/drawing/2014/main" id="{D5DF393E-6DA2-446D-8773-04F7C6A89B4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5436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78F0-C103-4A9E-A34B-22AC2EC349EA}"/>
              </a:ext>
            </a:extLst>
          </p:cNvPr>
          <p:cNvSpPr>
            <a:spLocks noGrp="1"/>
          </p:cNvSpPr>
          <p:nvPr>
            <p:ph type="title"/>
          </p:nvPr>
        </p:nvSpPr>
        <p:spPr/>
        <p:txBody>
          <a:bodyPr/>
          <a:lstStyle/>
          <a:p>
            <a:r>
              <a:rPr lang="en-US"/>
              <a:t>Instagram Posts Table | CDMO - 21 of 25</a:t>
            </a:r>
          </a:p>
        </p:txBody>
      </p:sp>
      <p:graphicFrame>
        <p:nvGraphicFramePr>
          <p:cNvPr id="5" name="Table Placeholder 4">
            <a:extLst>
              <a:ext uri="{FF2B5EF4-FFF2-40B4-BE49-F238E27FC236}">
                <a16:creationId xmlns:a16="http://schemas.microsoft.com/office/drawing/2014/main" id="{57873B0E-344B-49BF-8A24-ED27B794615F}"/>
              </a:ext>
            </a:extLst>
          </p:cNvPr>
          <p:cNvGraphicFramePr>
            <a:graphicFrameLocks noGrp="1"/>
          </p:cNvGraphicFramePr>
          <p:nvPr>
            <p:ph type="tbl" sz="quarter" idx="13"/>
            <p:extLst>
              <p:ext uri="{D42A27DB-BD31-4B8C-83A1-F6EECF244321}">
                <p14:modId xmlns:p14="http://schemas.microsoft.com/office/powerpoint/2010/main" val="156163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65372895"/>
                    </a:ext>
                  </a:extLst>
                </a:gridCol>
                <a:gridCol w="1481327">
                  <a:extLst>
                    <a:ext uri="{9D8B030D-6E8A-4147-A177-3AD203B41FA5}">
                      <a16:colId xmlns:a16="http://schemas.microsoft.com/office/drawing/2014/main" val="2382639266"/>
                    </a:ext>
                  </a:extLst>
                </a:gridCol>
                <a:gridCol w="493776">
                  <a:extLst>
                    <a:ext uri="{9D8B030D-6E8A-4147-A177-3AD203B41FA5}">
                      <a16:colId xmlns:a16="http://schemas.microsoft.com/office/drawing/2014/main" val="2945903130"/>
                    </a:ext>
                  </a:extLst>
                </a:gridCol>
                <a:gridCol w="493776">
                  <a:extLst>
                    <a:ext uri="{9D8B030D-6E8A-4147-A177-3AD203B41FA5}">
                      <a16:colId xmlns:a16="http://schemas.microsoft.com/office/drawing/2014/main" val="3567647363"/>
                    </a:ext>
                  </a:extLst>
                </a:gridCol>
                <a:gridCol w="493776">
                  <a:extLst>
                    <a:ext uri="{9D8B030D-6E8A-4147-A177-3AD203B41FA5}">
                      <a16:colId xmlns:a16="http://schemas.microsoft.com/office/drawing/2014/main" val="2634714451"/>
                    </a:ext>
                  </a:extLst>
                </a:gridCol>
                <a:gridCol w="493776">
                  <a:extLst>
                    <a:ext uri="{9D8B030D-6E8A-4147-A177-3AD203B41FA5}">
                      <a16:colId xmlns:a16="http://schemas.microsoft.com/office/drawing/2014/main" val="3620415090"/>
                    </a:ext>
                  </a:extLst>
                </a:gridCol>
                <a:gridCol w="493776">
                  <a:extLst>
                    <a:ext uri="{9D8B030D-6E8A-4147-A177-3AD203B41FA5}">
                      <a16:colId xmlns:a16="http://schemas.microsoft.com/office/drawing/2014/main" val="2734024596"/>
                    </a:ext>
                  </a:extLst>
                </a:gridCol>
                <a:gridCol w="493776">
                  <a:extLst>
                    <a:ext uri="{9D8B030D-6E8A-4147-A177-3AD203B41FA5}">
                      <a16:colId xmlns:a16="http://schemas.microsoft.com/office/drawing/2014/main" val="2681300541"/>
                    </a:ext>
                  </a:extLst>
                </a:gridCol>
                <a:gridCol w="493776">
                  <a:extLst>
                    <a:ext uri="{9D8B030D-6E8A-4147-A177-3AD203B41FA5}">
                      <a16:colId xmlns:a16="http://schemas.microsoft.com/office/drawing/2014/main" val="2097207243"/>
                    </a:ext>
                  </a:extLst>
                </a:gridCol>
                <a:gridCol w="493776">
                  <a:extLst>
                    <a:ext uri="{9D8B030D-6E8A-4147-A177-3AD203B41FA5}">
                      <a16:colId xmlns:a16="http://schemas.microsoft.com/office/drawing/2014/main" val="899623852"/>
                    </a:ext>
                  </a:extLst>
                </a:gridCol>
                <a:gridCol w="493776">
                  <a:extLst>
                    <a:ext uri="{9D8B030D-6E8A-4147-A177-3AD203B41FA5}">
                      <a16:colId xmlns:a16="http://schemas.microsoft.com/office/drawing/2014/main" val="6473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226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- 2022-11-09 13:50:54</a:t>
                      </a:r>
                      <a:r>
                        <a:rPr kumimoji="0" lang="en-US" sz="1000" b="0" i="0" u="none" strike="noStrike" kern="1200" cap="none" spc="0" normalizeH="0" baseline="0" noProof="0">
                          <a:ln>
                            <a:noFill/>
                          </a:ln>
                          <a:solidFill>
                            <a:prstClr val="black"/>
                          </a:solidFill>
                          <a:effectLst/>
                          <a:uLnTx/>
                          <a:uFillTx/>
                          <a:latin typeface="Calibri"/>
                          <a:ea typeface="+mn-ea"/>
                          <a:cs typeface="+mn-cs"/>
                        </a:rPr>
                        <a:t>
 @bbenpinar indirim favorilerini seçti, yetmedi bir makyaj yaptı 🎈Yeni yıl fiyatlarından önce denemek istediklerinizi denemenin, favorilerinizi stoklamanın tam zamanı! 
#makyajcom #makyaj #kasımfavorileri #alışverişgurusu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26016</a:t>
                      </a:r>
                    </a:p>
                  </a:txBody>
                  <a:tcPr/>
                </a:tc>
                <a:extLst>
                  <a:ext uri="{0D108BD9-81ED-4DB2-BD59-A6C34878D82A}">
                    <a16:rowId xmlns:a16="http://schemas.microsoft.com/office/drawing/2014/main" val="877648642"/>
                  </a:ext>
                </a:extLst>
              </a:tr>
            </a:tbl>
          </a:graphicData>
        </a:graphic>
      </p:graphicFrame>
      <p:sp>
        <p:nvSpPr>
          <p:cNvPr id="4" name="Text Placeholder 3">
            <a:extLst>
              <a:ext uri="{FF2B5EF4-FFF2-40B4-BE49-F238E27FC236}">
                <a16:creationId xmlns:a16="http://schemas.microsoft.com/office/drawing/2014/main" id="{8FFEF68E-D94A-44A8-8D4D-D9A22C8CA8A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81103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1FF5-3F08-413A-B078-97C9ECDB4295}"/>
              </a:ext>
            </a:extLst>
          </p:cNvPr>
          <p:cNvSpPr>
            <a:spLocks noGrp="1"/>
          </p:cNvSpPr>
          <p:nvPr>
            <p:ph type="title"/>
          </p:nvPr>
        </p:nvSpPr>
        <p:spPr/>
        <p:txBody>
          <a:bodyPr/>
          <a:lstStyle/>
          <a:p>
            <a:r>
              <a:rPr lang="en-US"/>
              <a:t>Instagram Posts Table | CDMO - 22 of 25</a:t>
            </a:r>
          </a:p>
        </p:txBody>
      </p:sp>
      <p:graphicFrame>
        <p:nvGraphicFramePr>
          <p:cNvPr id="5" name="Table Placeholder 4">
            <a:extLst>
              <a:ext uri="{FF2B5EF4-FFF2-40B4-BE49-F238E27FC236}">
                <a16:creationId xmlns:a16="http://schemas.microsoft.com/office/drawing/2014/main" id="{91381E05-3E88-4720-84A9-9FE45FF753A9}"/>
              </a:ext>
            </a:extLst>
          </p:cNvPr>
          <p:cNvGraphicFramePr>
            <a:graphicFrameLocks noGrp="1"/>
          </p:cNvGraphicFramePr>
          <p:nvPr>
            <p:ph type="tbl" sz="quarter" idx="13"/>
            <p:extLst>
              <p:ext uri="{D42A27DB-BD31-4B8C-83A1-F6EECF244321}">
                <p14:modId xmlns:p14="http://schemas.microsoft.com/office/powerpoint/2010/main" val="87586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39054223"/>
                    </a:ext>
                  </a:extLst>
                </a:gridCol>
                <a:gridCol w="1481327">
                  <a:extLst>
                    <a:ext uri="{9D8B030D-6E8A-4147-A177-3AD203B41FA5}">
                      <a16:colId xmlns:a16="http://schemas.microsoft.com/office/drawing/2014/main" val="2452377974"/>
                    </a:ext>
                  </a:extLst>
                </a:gridCol>
                <a:gridCol w="493776">
                  <a:extLst>
                    <a:ext uri="{9D8B030D-6E8A-4147-A177-3AD203B41FA5}">
                      <a16:colId xmlns:a16="http://schemas.microsoft.com/office/drawing/2014/main" val="2977146146"/>
                    </a:ext>
                  </a:extLst>
                </a:gridCol>
                <a:gridCol w="493776">
                  <a:extLst>
                    <a:ext uri="{9D8B030D-6E8A-4147-A177-3AD203B41FA5}">
                      <a16:colId xmlns:a16="http://schemas.microsoft.com/office/drawing/2014/main" val="567305876"/>
                    </a:ext>
                  </a:extLst>
                </a:gridCol>
                <a:gridCol w="493776">
                  <a:extLst>
                    <a:ext uri="{9D8B030D-6E8A-4147-A177-3AD203B41FA5}">
                      <a16:colId xmlns:a16="http://schemas.microsoft.com/office/drawing/2014/main" val="1308905703"/>
                    </a:ext>
                  </a:extLst>
                </a:gridCol>
                <a:gridCol w="493776">
                  <a:extLst>
                    <a:ext uri="{9D8B030D-6E8A-4147-A177-3AD203B41FA5}">
                      <a16:colId xmlns:a16="http://schemas.microsoft.com/office/drawing/2014/main" val="513798089"/>
                    </a:ext>
                  </a:extLst>
                </a:gridCol>
                <a:gridCol w="493776">
                  <a:extLst>
                    <a:ext uri="{9D8B030D-6E8A-4147-A177-3AD203B41FA5}">
                      <a16:colId xmlns:a16="http://schemas.microsoft.com/office/drawing/2014/main" val="2213116839"/>
                    </a:ext>
                  </a:extLst>
                </a:gridCol>
                <a:gridCol w="493776">
                  <a:extLst>
                    <a:ext uri="{9D8B030D-6E8A-4147-A177-3AD203B41FA5}">
                      <a16:colId xmlns:a16="http://schemas.microsoft.com/office/drawing/2014/main" val="2046918709"/>
                    </a:ext>
                  </a:extLst>
                </a:gridCol>
                <a:gridCol w="493776">
                  <a:extLst>
                    <a:ext uri="{9D8B030D-6E8A-4147-A177-3AD203B41FA5}">
                      <a16:colId xmlns:a16="http://schemas.microsoft.com/office/drawing/2014/main" val="3434715546"/>
                    </a:ext>
                  </a:extLst>
                </a:gridCol>
                <a:gridCol w="493776">
                  <a:extLst>
                    <a:ext uri="{9D8B030D-6E8A-4147-A177-3AD203B41FA5}">
                      <a16:colId xmlns:a16="http://schemas.microsoft.com/office/drawing/2014/main" val="3139972411"/>
                    </a:ext>
                  </a:extLst>
                </a:gridCol>
                <a:gridCol w="493776">
                  <a:extLst>
                    <a:ext uri="{9D8B030D-6E8A-4147-A177-3AD203B41FA5}">
                      <a16:colId xmlns:a16="http://schemas.microsoft.com/office/drawing/2014/main" val="2925812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2591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- 2022-11-09 13:13:31</a:t>
                      </a:r>
                      <a:r>
                        <a:rPr kumimoji="0" lang="en-US" sz="1000" b="0" i="0" u="none" strike="noStrike" kern="1200" cap="none" spc="0" normalizeH="0" baseline="0" noProof="0">
                          <a:ln>
                            <a:noFill/>
                          </a:ln>
                          <a:solidFill>
                            <a:prstClr val="black"/>
                          </a:solidFill>
                          <a:effectLst/>
                          <a:uLnTx/>
                          <a:uFillTx/>
                          <a:latin typeface="Calibri"/>
                          <a:ea typeface="+mn-ea"/>
                          <a:cs typeface="+mn-cs"/>
                        </a:rPr>
                        <a:t>
 @meltemakyildizzz’dan cildimizin bayılacağı bir öneri istedik. ❓Son zamanlarda favorisinin Garnier AHA + BHA Kömür Cilt Kusursuzlaştırı Serum olduğunu söyledi. Denemediysen kasım fırsatlarıyla tam zamanı! 
#cildimveben #serum #ciltserumu #garnier #alışverişgurusu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16526</a:t>
                      </a:r>
                    </a:p>
                  </a:txBody>
                  <a:tcPr/>
                </a:tc>
                <a:extLst>
                  <a:ext uri="{0D108BD9-81ED-4DB2-BD59-A6C34878D82A}">
                    <a16:rowId xmlns:a16="http://schemas.microsoft.com/office/drawing/2014/main" val="2095310160"/>
                  </a:ext>
                </a:extLst>
              </a:tr>
            </a:tbl>
          </a:graphicData>
        </a:graphic>
      </p:graphicFrame>
      <p:sp>
        <p:nvSpPr>
          <p:cNvPr id="4" name="Text Placeholder 3">
            <a:extLst>
              <a:ext uri="{FF2B5EF4-FFF2-40B4-BE49-F238E27FC236}">
                <a16:creationId xmlns:a16="http://schemas.microsoft.com/office/drawing/2014/main" id="{4EA981AD-72CA-4C31-994F-3F85513179F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67000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17210-ED2F-4972-8337-A4D8B20CA04E}"/>
              </a:ext>
            </a:extLst>
          </p:cNvPr>
          <p:cNvSpPr>
            <a:spLocks noGrp="1"/>
          </p:cNvSpPr>
          <p:nvPr>
            <p:ph type="title"/>
          </p:nvPr>
        </p:nvSpPr>
        <p:spPr/>
        <p:txBody>
          <a:bodyPr/>
          <a:lstStyle/>
          <a:p>
            <a:r>
              <a:rPr lang="en-US"/>
              <a:t>Instagram Posts Table | CDMO - 23 of 25</a:t>
            </a:r>
          </a:p>
        </p:txBody>
      </p:sp>
      <p:graphicFrame>
        <p:nvGraphicFramePr>
          <p:cNvPr id="5" name="Table Placeholder 4">
            <a:extLst>
              <a:ext uri="{FF2B5EF4-FFF2-40B4-BE49-F238E27FC236}">
                <a16:creationId xmlns:a16="http://schemas.microsoft.com/office/drawing/2014/main" id="{26F446AA-BBE0-4F72-8597-4228229D3BC9}"/>
              </a:ext>
            </a:extLst>
          </p:cNvPr>
          <p:cNvGraphicFramePr>
            <a:graphicFrameLocks noGrp="1"/>
          </p:cNvGraphicFramePr>
          <p:nvPr>
            <p:ph type="tbl" sz="quarter" idx="13"/>
            <p:extLst>
              <p:ext uri="{D42A27DB-BD31-4B8C-83A1-F6EECF244321}">
                <p14:modId xmlns:p14="http://schemas.microsoft.com/office/powerpoint/2010/main" val="2175944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00243939"/>
                    </a:ext>
                  </a:extLst>
                </a:gridCol>
                <a:gridCol w="1481327">
                  <a:extLst>
                    <a:ext uri="{9D8B030D-6E8A-4147-A177-3AD203B41FA5}">
                      <a16:colId xmlns:a16="http://schemas.microsoft.com/office/drawing/2014/main" val="1915119282"/>
                    </a:ext>
                  </a:extLst>
                </a:gridCol>
                <a:gridCol w="493776">
                  <a:extLst>
                    <a:ext uri="{9D8B030D-6E8A-4147-A177-3AD203B41FA5}">
                      <a16:colId xmlns:a16="http://schemas.microsoft.com/office/drawing/2014/main" val="1387379528"/>
                    </a:ext>
                  </a:extLst>
                </a:gridCol>
                <a:gridCol w="493776">
                  <a:extLst>
                    <a:ext uri="{9D8B030D-6E8A-4147-A177-3AD203B41FA5}">
                      <a16:colId xmlns:a16="http://schemas.microsoft.com/office/drawing/2014/main" val="3523701210"/>
                    </a:ext>
                  </a:extLst>
                </a:gridCol>
                <a:gridCol w="493776">
                  <a:extLst>
                    <a:ext uri="{9D8B030D-6E8A-4147-A177-3AD203B41FA5}">
                      <a16:colId xmlns:a16="http://schemas.microsoft.com/office/drawing/2014/main" val="1204164922"/>
                    </a:ext>
                  </a:extLst>
                </a:gridCol>
                <a:gridCol w="493776">
                  <a:extLst>
                    <a:ext uri="{9D8B030D-6E8A-4147-A177-3AD203B41FA5}">
                      <a16:colId xmlns:a16="http://schemas.microsoft.com/office/drawing/2014/main" val="4100140114"/>
                    </a:ext>
                  </a:extLst>
                </a:gridCol>
                <a:gridCol w="493776">
                  <a:extLst>
                    <a:ext uri="{9D8B030D-6E8A-4147-A177-3AD203B41FA5}">
                      <a16:colId xmlns:a16="http://schemas.microsoft.com/office/drawing/2014/main" val="1677459683"/>
                    </a:ext>
                  </a:extLst>
                </a:gridCol>
                <a:gridCol w="493776">
                  <a:extLst>
                    <a:ext uri="{9D8B030D-6E8A-4147-A177-3AD203B41FA5}">
                      <a16:colId xmlns:a16="http://schemas.microsoft.com/office/drawing/2014/main" val="252188583"/>
                    </a:ext>
                  </a:extLst>
                </a:gridCol>
                <a:gridCol w="493776">
                  <a:extLst>
                    <a:ext uri="{9D8B030D-6E8A-4147-A177-3AD203B41FA5}">
                      <a16:colId xmlns:a16="http://schemas.microsoft.com/office/drawing/2014/main" val="3962175202"/>
                    </a:ext>
                  </a:extLst>
                </a:gridCol>
                <a:gridCol w="493776">
                  <a:extLst>
                    <a:ext uri="{9D8B030D-6E8A-4147-A177-3AD203B41FA5}">
                      <a16:colId xmlns:a16="http://schemas.microsoft.com/office/drawing/2014/main" val="2973611451"/>
                    </a:ext>
                  </a:extLst>
                </a:gridCol>
                <a:gridCol w="493776">
                  <a:extLst>
                    <a:ext uri="{9D8B030D-6E8A-4147-A177-3AD203B41FA5}">
                      <a16:colId xmlns:a16="http://schemas.microsoft.com/office/drawing/2014/main" val="513982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6868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- 2022-11-09 11:08:33</a:t>
                      </a:r>
                      <a:r>
                        <a:rPr kumimoji="0" lang="en-US" sz="1000" b="0" i="0" u="none" strike="noStrike" kern="1200" cap="none" spc="0" normalizeH="0" baseline="0" noProof="0">
                          <a:ln>
                            <a:noFill/>
                          </a:ln>
                          <a:solidFill>
                            <a:prstClr val="black"/>
                          </a:solidFill>
                          <a:effectLst/>
                          <a:uLnTx/>
                          <a:uFillTx/>
                          <a:latin typeface="Calibri"/>
                          <a:ea typeface="+mn-ea"/>
                          <a:cs typeface="+mn-cs"/>
                        </a:rPr>
                        <a:t>
 Parlak - pürüzsüz - nemli! ✨💧@bakimli.bey Melih’in minimalist ama etkili cilt bakım rutinine kasım fırsatlarıyla ulaşmaya ne dersin? #alışverişgurusu olanlar evet dedi bile 🙌 
#cildimveben #ciltbakımı #ciltbakımrutini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11173</a:t>
                      </a:r>
                    </a:p>
                  </a:txBody>
                  <a:tcPr/>
                </a:tc>
                <a:extLst>
                  <a:ext uri="{0D108BD9-81ED-4DB2-BD59-A6C34878D82A}">
                    <a16:rowId xmlns:a16="http://schemas.microsoft.com/office/drawing/2014/main" val="40721572"/>
                  </a:ext>
                </a:extLst>
              </a:tr>
            </a:tbl>
          </a:graphicData>
        </a:graphic>
      </p:graphicFrame>
      <p:sp>
        <p:nvSpPr>
          <p:cNvPr id="4" name="Text Placeholder 3">
            <a:extLst>
              <a:ext uri="{FF2B5EF4-FFF2-40B4-BE49-F238E27FC236}">
                <a16:creationId xmlns:a16="http://schemas.microsoft.com/office/drawing/2014/main" id="{647CA125-CC71-4BAA-86D1-94CEE973C0A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49655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8082-7F94-43D7-A2A4-82B35F85972A}"/>
              </a:ext>
            </a:extLst>
          </p:cNvPr>
          <p:cNvSpPr>
            <a:spLocks noGrp="1"/>
          </p:cNvSpPr>
          <p:nvPr>
            <p:ph type="title"/>
          </p:nvPr>
        </p:nvSpPr>
        <p:spPr/>
        <p:txBody>
          <a:bodyPr/>
          <a:lstStyle/>
          <a:p>
            <a:r>
              <a:rPr lang="en-US"/>
              <a:t>Instagram Posts Table | CDMO - 24 of 25</a:t>
            </a:r>
          </a:p>
        </p:txBody>
      </p:sp>
      <p:graphicFrame>
        <p:nvGraphicFramePr>
          <p:cNvPr id="5" name="Table Placeholder 4">
            <a:extLst>
              <a:ext uri="{FF2B5EF4-FFF2-40B4-BE49-F238E27FC236}">
                <a16:creationId xmlns:a16="http://schemas.microsoft.com/office/drawing/2014/main" id="{80EEF080-4758-41DB-82FF-2B71A54C06FB}"/>
              </a:ext>
            </a:extLst>
          </p:cNvPr>
          <p:cNvGraphicFramePr>
            <a:graphicFrameLocks noGrp="1"/>
          </p:cNvGraphicFramePr>
          <p:nvPr>
            <p:ph type="tbl" sz="quarter" idx="13"/>
            <p:extLst>
              <p:ext uri="{D42A27DB-BD31-4B8C-83A1-F6EECF244321}">
                <p14:modId xmlns:p14="http://schemas.microsoft.com/office/powerpoint/2010/main" val="336033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40432327"/>
                    </a:ext>
                  </a:extLst>
                </a:gridCol>
                <a:gridCol w="1481327">
                  <a:extLst>
                    <a:ext uri="{9D8B030D-6E8A-4147-A177-3AD203B41FA5}">
                      <a16:colId xmlns:a16="http://schemas.microsoft.com/office/drawing/2014/main" val="3503276444"/>
                    </a:ext>
                  </a:extLst>
                </a:gridCol>
                <a:gridCol w="493776">
                  <a:extLst>
                    <a:ext uri="{9D8B030D-6E8A-4147-A177-3AD203B41FA5}">
                      <a16:colId xmlns:a16="http://schemas.microsoft.com/office/drawing/2014/main" val="3087957969"/>
                    </a:ext>
                  </a:extLst>
                </a:gridCol>
                <a:gridCol w="493776">
                  <a:extLst>
                    <a:ext uri="{9D8B030D-6E8A-4147-A177-3AD203B41FA5}">
                      <a16:colId xmlns:a16="http://schemas.microsoft.com/office/drawing/2014/main" val="1196727605"/>
                    </a:ext>
                  </a:extLst>
                </a:gridCol>
                <a:gridCol w="493776">
                  <a:extLst>
                    <a:ext uri="{9D8B030D-6E8A-4147-A177-3AD203B41FA5}">
                      <a16:colId xmlns:a16="http://schemas.microsoft.com/office/drawing/2014/main" val="590334284"/>
                    </a:ext>
                  </a:extLst>
                </a:gridCol>
                <a:gridCol w="493776">
                  <a:extLst>
                    <a:ext uri="{9D8B030D-6E8A-4147-A177-3AD203B41FA5}">
                      <a16:colId xmlns:a16="http://schemas.microsoft.com/office/drawing/2014/main" val="4181005987"/>
                    </a:ext>
                  </a:extLst>
                </a:gridCol>
                <a:gridCol w="493776">
                  <a:extLst>
                    <a:ext uri="{9D8B030D-6E8A-4147-A177-3AD203B41FA5}">
                      <a16:colId xmlns:a16="http://schemas.microsoft.com/office/drawing/2014/main" val="1920452068"/>
                    </a:ext>
                  </a:extLst>
                </a:gridCol>
                <a:gridCol w="493776">
                  <a:extLst>
                    <a:ext uri="{9D8B030D-6E8A-4147-A177-3AD203B41FA5}">
                      <a16:colId xmlns:a16="http://schemas.microsoft.com/office/drawing/2014/main" val="2079250201"/>
                    </a:ext>
                  </a:extLst>
                </a:gridCol>
                <a:gridCol w="493776">
                  <a:extLst>
                    <a:ext uri="{9D8B030D-6E8A-4147-A177-3AD203B41FA5}">
                      <a16:colId xmlns:a16="http://schemas.microsoft.com/office/drawing/2014/main" val="2187384008"/>
                    </a:ext>
                  </a:extLst>
                </a:gridCol>
                <a:gridCol w="493776">
                  <a:extLst>
                    <a:ext uri="{9D8B030D-6E8A-4147-A177-3AD203B41FA5}">
                      <a16:colId xmlns:a16="http://schemas.microsoft.com/office/drawing/2014/main" val="3864578559"/>
                    </a:ext>
                  </a:extLst>
                </a:gridCol>
                <a:gridCol w="493776">
                  <a:extLst>
                    <a:ext uri="{9D8B030D-6E8A-4147-A177-3AD203B41FA5}">
                      <a16:colId xmlns:a16="http://schemas.microsoft.com/office/drawing/2014/main" val="318065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2561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- 2022-11-07 13:42:37</a:t>
                      </a:r>
                      <a:r>
                        <a:rPr kumimoji="0" lang="en-US" sz="1000" b="0" i="0" u="none" strike="noStrike" kern="1200" cap="none" spc="0" normalizeH="0" baseline="0" noProof="0">
                          <a:ln>
                            <a:noFill/>
                          </a:ln>
                          <a:solidFill>
                            <a:prstClr val="black"/>
                          </a:solidFill>
                          <a:effectLst/>
                          <a:uLnTx/>
                          <a:uFillTx/>
                          <a:latin typeface="Calibri"/>
                          <a:ea typeface="+mn-ea"/>
                          <a:cs typeface="+mn-cs"/>
                        </a:rPr>
                        <a:t>
 Geri sayım bitti, Sosyal Satış Maratonu başladı! ⚠
7-30 Kasım tarihleri arasında devam edecek Sosyal Satış Maraton'da sürpriz hediyeler seni bekliyor. 🌟
Hemen uygulamaya! 💜
#lorealcontentpro #YaratıcılığınıÖdüllendir #sosyalsatış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76299155"/>
                  </a:ext>
                </a:extLst>
              </a:tr>
            </a:tbl>
          </a:graphicData>
        </a:graphic>
      </p:graphicFrame>
      <p:sp>
        <p:nvSpPr>
          <p:cNvPr id="4" name="Text Placeholder 3">
            <a:extLst>
              <a:ext uri="{FF2B5EF4-FFF2-40B4-BE49-F238E27FC236}">
                <a16:creationId xmlns:a16="http://schemas.microsoft.com/office/drawing/2014/main" id="{204A6E93-C812-412A-B259-F56AADE7D9A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73705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C205-7EAA-4072-89DA-86FED76D8E8E}"/>
              </a:ext>
            </a:extLst>
          </p:cNvPr>
          <p:cNvSpPr>
            <a:spLocks noGrp="1"/>
          </p:cNvSpPr>
          <p:nvPr>
            <p:ph type="title"/>
          </p:nvPr>
        </p:nvSpPr>
        <p:spPr/>
        <p:txBody>
          <a:bodyPr/>
          <a:lstStyle/>
          <a:p>
            <a:r>
              <a:rPr lang="en-US"/>
              <a:t>Instagram Posts Table | CDMO - 25 of 25</a:t>
            </a:r>
          </a:p>
        </p:txBody>
      </p:sp>
      <p:graphicFrame>
        <p:nvGraphicFramePr>
          <p:cNvPr id="5" name="Table Placeholder 4">
            <a:extLst>
              <a:ext uri="{FF2B5EF4-FFF2-40B4-BE49-F238E27FC236}">
                <a16:creationId xmlns:a16="http://schemas.microsoft.com/office/drawing/2014/main" id="{2F4E1027-126A-4782-BBA8-C4F0633EE23A}"/>
              </a:ext>
            </a:extLst>
          </p:cNvPr>
          <p:cNvGraphicFramePr>
            <a:graphicFrameLocks noGrp="1"/>
          </p:cNvGraphicFramePr>
          <p:nvPr>
            <p:ph type="tbl" sz="quarter" idx="13"/>
            <p:extLst>
              <p:ext uri="{D42A27DB-BD31-4B8C-83A1-F6EECF244321}">
                <p14:modId xmlns:p14="http://schemas.microsoft.com/office/powerpoint/2010/main" val="810203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84815518"/>
                    </a:ext>
                  </a:extLst>
                </a:gridCol>
                <a:gridCol w="1481327">
                  <a:extLst>
                    <a:ext uri="{9D8B030D-6E8A-4147-A177-3AD203B41FA5}">
                      <a16:colId xmlns:a16="http://schemas.microsoft.com/office/drawing/2014/main" val="1976124870"/>
                    </a:ext>
                  </a:extLst>
                </a:gridCol>
                <a:gridCol w="493776">
                  <a:extLst>
                    <a:ext uri="{9D8B030D-6E8A-4147-A177-3AD203B41FA5}">
                      <a16:colId xmlns:a16="http://schemas.microsoft.com/office/drawing/2014/main" val="2093867918"/>
                    </a:ext>
                  </a:extLst>
                </a:gridCol>
                <a:gridCol w="493776">
                  <a:extLst>
                    <a:ext uri="{9D8B030D-6E8A-4147-A177-3AD203B41FA5}">
                      <a16:colId xmlns:a16="http://schemas.microsoft.com/office/drawing/2014/main" val="3832159757"/>
                    </a:ext>
                  </a:extLst>
                </a:gridCol>
                <a:gridCol w="493776">
                  <a:extLst>
                    <a:ext uri="{9D8B030D-6E8A-4147-A177-3AD203B41FA5}">
                      <a16:colId xmlns:a16="http://schemas.microsoft.com/office/drawing/2014/main" val="218423173"/>
                    </a:ext>
                  </a:extLst>
                </a:gridCol>
                <a:gridCol w="493776">
                  <a:extLst>
                    <a:ext uri="{9D8B030D-6E8A-4147-A177-3AD203B41FA5}">
                      <a16:colId xmlns:a16="http://schemas.microsoft.com/office/drawing/2014/main" val="915415154"/>
                    </a:ext>
                  </a:extLst>
                </a:gridCol>
                <a:gridCol w="493776">
                  <a:extLst>
                    <a:ext uri="{9D8B030D-6E8A-4147-A177-3AD203B41FA5}">
                      <a16:colId xmlns:a16="http://schemas.microsoft.com/office/drawing/2014/main" val="2213524317"/>
                    </a:ext>
                  </a:extLst>
                </a:gridCol>
                <a:gridCol w="493776">
                  <a:extLst>
                    <a:ext uri="{9D8B030D-6E8A-4147-A177-3AD203B41FA5}">
                      <a16:colId xmlns:a16="http://schemas.microsoft.com/office/drawing/2014/main" val="1920932481"/>
                    </a:ext>
                  </a:extLst>
                </a:gridCol>
                <a:gridCol w="493776">
                  <a:extLst>
                    <a:ext uri="{9D8B030D-6E8A-4147-A177-3AD203B41FA5}">
                      <a16:colId xmlns:a16="http://schemas.microsoft.com/office/drawing/2014/main" val="3953906975"/>
                    </a:ext>
                  </a:extLst>
                </a:gridCol>
                <a:gridCol w="493776">
                  <a:extLst>
                    <a:ext uri="{9D8B030D-6E8A-4147-A177-3AD203B41FA5}">
                      <a16:colId xmlns:a16="http://schemas.microsoft.com/office/drawing/2014/main" val="4056417483"/>
                    </a:ext>
                  </a:extLst>
                </a:gridCol>
                <a:gridCol w="493776">
                  <a:extLst>
                    <a:ext uri="{9D8B030D-6E8A-4147-A177-3AD203B41FA5}">
                      <a16:colId xmlns:a16="http://schemas.microsoft.com/office/drawing/2014/main" val="226626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8001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cildimvebencom - 2022-11-07 12:50:07</a:t>
                      </a:r>
                      <a:r>
                        <a:rPr kumimoji="0" lang="en-US" sz="1000" b="0" i="0" u="none" strike="noStrike" kern="1200" cap="none" spc="0" normalizeH="0" baseline="0" noProof="0">
                          <a:ln>
                            <a:noFill/>
                          </a:ln>
                          <a:solidFill>
                            <a:prstClr val="black"/>
                          </a:solidFill>
                          <a:effectLst/>
                          <a:uLnTx/>
                          <a:uFillTx/>
                          <a:latin typeface="Calibri"/>
                          <a:ea typeface="+mn-ea"/>
                          <a:cs typeface="+mn-cs"/>
                        </a:rPr>
                        <a:t>
 Şimdi inanılmaz fırsatlarla Skin Cycling rutinini oluşturmanın tam sırası 🎉 Peki nedir bu Skin Cycling? @alperkabadayi şöyle diyor: “Dermatologların favori trendi “Skin Cycling” den 6. Hafta güncellemesi ⚠️ Cildimizi aktif içeriklerle yenilerken, bariyerin kendini onarması için de zaman ayırmayı hedefleyen bu sistemin sonuçlarına aşık olmaya devam ediyorum. 😍 4 günlük temel döngü ile başlayıp cilt ihtiyacınıza göre adımları kişiselleştirme şansınız da var. Hassas olduğunu çok sonradan keşfettiğim cildim artık çok daha sağlıklı ve eşit görünüyor.” 
Cildini mutlu etmeye karar verdiysen bugün rutinini oluşturman için bir fırsat! Avantajlı fiyatları kaçırma 🙌 
#cildimveben #ciltbakımı #skincycling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12175</a:t>
                      </a:r>
                    </a:p>
                  </a:txBody>
                  <a:tcPr/>
                </a:tc>
                <a:extLst>
                  <a:ext uri="{0D108BD9-81ED-4DB2-BD59-A6C34878D82A}">
                    <a16:rowId xmlns:a16="http://schemas.microsoft.com/office/drawing/2014/main" val="896598216"/>
                  </a:ext>
                </a:extLst>
              </a:tr>
            </a:tbl>
          </a:graphicData>
        </a:graphic>
      </p:graphicFrame>
      <p:sp>
        <p:nvSpPr>
          <p:cNvPr id="4" name="Text Placeholder 3">
            <a:extLst>
              <a:ext uri="{FF2B5EF4-FFF2-40B4-BE49-F238E27FC236}">
                <a16:creationId xmlns:a16="http://schemas.microsoft.com/office/drawing/2014/main" id="{1A9DDEF4-96DD-4E55-8C28-ED0F1754960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293111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678DE-906D-40E7-BBBB-5DE94403F1D0}"/>
              </a:ext>
            </a:extLst>
          </p:cNvPr>
          <p:cNvSpPr>
            <a:spLocks noGrp="1"/>
          </p:cNvSpPr>
          <p:nvPr>
            <p:ph type="title"/>
          </p:nvPr>
        </p:nvSpPr>
        <p:spPr/>
        <p:txBody>
          <a:bodyPr/>
          <a:lstStyle/>
          <a:p>
            <a:r>
              <a:rPr lang="en-US"/>
              <a:t>Instagram Avg. Organic Engagement Distribution per post (by Post Type) | CDMO</a:t>
            </a:r>
          </a:p>
        </p:txBody>
      </p:sp>
      <p:graphicFrame>
        <p:nvGraphicFramePr>
          <p:cNvPr id="6" name="Chart Placeholder 5">
            <a:extLst>
              <a:ext uri="{FF2B5EF4-FFF2-40B4-BE49-F238E27FC236}">
                <a16:creationId xmlns:a16="http://schemas.microsoft.com/office/drawing/2014/main" id="{5EB35CDA-42EC-4C49-B3F6-F83A8F3E5DA1}"/>
              </a:ext>
            </a:extLst>
          </p:cNvPr>
          <p:cNvGraphicFramePr>
            <a:graphicFrameLocks noGrp="1"/>
          </p:cNvGraphicFramePr>
          <p:nvPr>
            <p:ph type="chart" sz="quarter" idx="13"/>
            <p:extLst>
              <p:ext uri="{D42A27DB-BD31-4B8C-83A1-F6EECF244321}">
                <p14:modId xmlns:p14="http://schemas.microsoft.com/office/powerpoint/2010/main" val="707147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6BE30-7E7F-4E52-A465-C4B6DDC63DE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CACC3D4-6B08-4BA4-8CF2-93B74EDBCF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2238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0923-E530-4161-AAC3-E8E2FB92DDD7}"/>
              </a:ext>
            </a:extLst>
          </p:cNvPr>
          <p:cNvSpPr>
            <a:spLocks noGrp="1"/>
          </p:cNvSpPr>
          <p:nvPr>
            <p:ph type="title"/>
          </p:nvPr>
        </p:nvSpPr>
        <p:spPr/>
        <p:txBody>
          <a:bodyPr/>
          <a:lstStyle/>
          <a:p>
            <a:r>
              <a:rPr lang="en-US"/>
              <a:t>Instagram Organic Reach by Post Type  | CDMO</a:t>
            </a:r>
          </a:p>
        </p:txBody>
      </p:sp>
      <p:graphicFrame>
        <p:nvGraphicFramePr>
          <p:cNvPr id="6" name="Chart Placeholder 5">
            <a:extLst>
              <a:ext uri="{FF2B5EF4-FFF2-40B4-BE49-F238E27FC236}">
                <a16:creationId xmlns:a16="http://schemas.microsoft.com/office/drawing/2014/main" id="{71D3B11E-4ABB-4AF8-9827-8596E9535997}"/>
              </a:ext>
            </a:extLst>
          </p:cNvPr>
          <p:cNvGraphicFramePr>
            <a:graphicFrameLocks noGrp="1"/>
          </p:cNvGraphicFramePr>
          <p:nvPr>
            <p:ph type="chart" sz="quarter" idx="13"/>
            <p:extLst>
              <p:ext uri="{D42A27DB-BD31-4B8C-83A1-F6EECF244321}">
                <p14:modId xmlns:p14="http://schemas.microsoft.com/office/powerpoint/2010/main" val="1264403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E62A4-C5EB-44F6-9C8A-E90F8689D10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B2799B6-2596-48D9-8022-C22E7EB31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887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3CF6-42B4-4187-BDB5-2280C539A1FD}"/>
              </a:ext>
            </a:extLst>
          </p:cNvPr>
          <p:cNvSpPr>
            <a:spLocks noGrp="1"/>
          </p:cNvSpPr>
          <p:nvPr>
            <p:ph type="title"/>
          </p:nvPr>
        </p:nvSpPr>
        <p:spPr/>
        <p:txBody>
          <a:bodyPr/>
          <a:lstStyle/>
          <a:p>
            <a:r>
              <a:rPr lang="en-US"/>
              <a:t>Instagram Stories Table  | CDMO - 1 of 6</a:t>
            </a:r>
          </a:p>
        </p:txBody>
      </p:sp>
      <p:graphicFrame>
        <p:nvGraphicFramePr>
          <p:cNvPr id="5" name="Table Placeholder 4">
            <a:extLst>
              <a:ext uri="{FF2B5EF4-FFF2-40B4-BE49-F238E27FC236}">
                <a16:creationId xmlns:a16="http://schemas.microsoft.com/office/drawing/2014/main" id="{7CE4086A-ADC1-4AE0-BEAB-E113E981E53F}"/>
              </a:ext>
            </a:extLst>
          </p:cNvPr>
          <p:cNvGraphicFramePr>
            <a:graphicFrameLocks noGrp="1"/>
          </p:cNvGraphicFramePr>
          <p:nvPr>
            <p:ph type="tbl" sz="quarter" idx="13"/>
            <p:extLst>
              <p:ext uri="{D42A27DB-BD31-4B8C-83A1-F6EECF244321}">
                <p14:modId xmlns:p14="http://schemas.microsoft.com/office/powerpoint/2010/main" val="60730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57996994"/>
                    </a:ext>
                  </a:extLst>
                </a:gridCol>
                <a:gridCol w="740664">
                  <a:extLst>
                    <a:ext uri="{9D8B030D-6E8A-4147-A177-3AD203B41FA5}">
                      <a16:colId xmlns:a16="http://schemas.microsoft.com/office/drawing/2014/main" val="1624403686"/>
                    </a:ext>
                  </a:extLst>
                </a:gridCol>
                <a:gridCol w="740664">
                  <a:extLst>
                    <a:ext uri="{9D8B030D-6E8A-4147-A177-3AD203B41FA5}">
                      <a16:colId xmlns:a16="http://schemas.microsoft.com/office/drawing/2014/main" val="1460734755"/>
                    </a:ext>
                  </a:extLst>
                </a:gridCol>
                <a:gridCol w="740664">
                  <a:extLst>
                    <a:ext uri="{9D8B030D-6E8A-4147-A177-3AD203B41FA5}">
                      <a16:colId xmlns:a16="http://schemas.microsoft.com/office/drawing/2014/main" val="1785382747"/>
                    </a:ext>
                  </a:extLst>
                </a:gridCol>
                <a:gridCol w="740664">
                  <a:extLst>
                    <a:ext uri="{9D8B030D-6E8A-4147-A177-3AD203B41FA5}">
                      <a16:colId xmlns:a16="http://schemas.microsoft.com/office/drawing/2014/main" val="1414013620"/>
                    </a:ext>
                  </a:extLst>
                </a:gridCol>
                <a:gridCol w="740664">
                  <a:extLst>
                    <a:ext uri="{9D8B030D-6E8A-4147-A177-3AD203B41FA5}">
                      <a16:colId xmlns:a16="http://schemas.microsoft.com/office/drawing/2014/main" val="87803067"/>
                    </a:ext>
                  </a:extLst>
                </a:gridCol>
                <a:gridCol w="740664">
                  <a:extLst>
                    <a:ext uri="{9D8B030D-6E8A-4147-A177-3AD203B41FA5}">
                      <a16:colId xmlns:a16="http://schemas.microsoft.com/office/drawing/2014/main" val="4225879873"/>
                    </a:ext>
                  </a:extLst>
                </a:gridCol>
                <a:gridCol w="740664">
                  <a:extLst>
                    <a:ext uri="{9D8B030D-6E8A-4147-A177-3AD203B41FA5}">
                      <a16:colId xmlns:a16="http://schemas.microsoft.com/office/drawing/2014/main" val="412492054"/>
                    </a:ext>
                  </a:extLst>
                </a:gridCol>
                <a:gridCol w="740664">
                  <a:extLst>
                    <a:ext uri="{9D8B030D-6E8A-4147-A177-3AD203B41FA5}">
                      <a16:colId xmlns:a16="http://schemas.microsoft.com/office/drawing/2014/main" val="376974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1932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- 2022-03-25 17:16:41</a:t>
                      </a:r>
                      <a:r>
                        <a:rPr kumimoji="0" lang="en-US" sz="1000" b="0" i="0" u="none" strike="noStrike" kern="1200" cap="none" spc="0" normalizeH="0" baseline="0" noProof="0">
                          <a:ln>
                            <a:noFill/>
                          </a:ln>
                          <a:solidFill>
                            <a:prstClr val="black"/>
                          </a:solidFill>
                          <a:effectLst/>
                          <a:uLnTx/>
                          <a:uFillTx/>
                          <a:latin typeface="Calibri"/>
                          <a:ea typeface="+mn-ea"/>
                          <a:cs typeface="+mn-cs"/>
                        </a:rPr>
                        <a:t>
 Ve işte o reels!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03/26/2022 17:03:01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9612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- 2022-03-18 18:10:11</a:t>
                      </a:r>
                      <a:r>
                        <a:rPr kumimoji="0" lang="en-US" sz="1000" b="0" i="0" u="none" strike="noStrike" kern="1200" cap="none" spc="0" normalizeH="0" baseline="0" noProof="0">
                          <a:ln>
                            <a:noFill/>
                          </a:ln>
                          <a:solidFill>
                            <a:prstClr val="black"/>
                          </a:solidFill>
                          <a:effectLst/>
                          <a:uLnTx/>
                          <a:uFillTx/>
                          <a:latin typeface="Calibri"/>
                          <a:ea typeface="+mn-ea"/>
                          <a:cs typeface="+mn-cs"/>
                        </a:rPr>
                        <a:t>
 @makyajsehirde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18:00:53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86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makyajcom - 2022-03-18 18:09:29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18:00:53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575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- 2022-03-18 18:09:06</a:t>
                      </a:r>
                      <a:r>
                        <a:rPr kumimoji="0" lang="en-US" sz="1000" b="0" i="0" u="none" strike="noStrike" kern="1200" cap="none" spc="0" normalizeH="0" baseline="0" noProof="0">
                          <a:ln>
                            <a:noFill/>
                          </a:ln>
                          <a:solidFill>
                            <a:prstClr val="black"/>
                          </a:solidFill>
                          <a:effectLst/>
                          <a:uLnTx/>
                          <a:uFillTx/>
                          <a:latin typeface="Calibri"/>
                          <a:ea typeface="+mn-ea"/>
                          <a:cs typeface="+mn-cs"/>
                        </a:rPr>
                        <a:t>
 Alanda olan burayı acil bulsun Etrafta harika makyajlar görüyorsanız sebebi burası 👆🏻 @makyajsehirde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18:00:53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021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- 2022-03-18 18:07:34</a:t>
                      </a:r>
                      <a:r>
                        <a:rPr kumimoji="0" lang="en-US" sz="1000" b="0" i="0" u="none" strike="noStrike" kern="1200" cap="none" spc="0" normalizeH="0" baseline="0" noProof="0">
                          <a:ln>
                            <a:noFill/>
                          </a:ln>
                          <a:solidFill>
                            <a:prstClr val="black"/>
                          </a:solidFill>
                          <a:effectLst/>
                          <a:uLnTx/>
                          <a:uFillTx/>
                          <a:latin typeface="Calibri"/>
                          <a:ea typeface="+mn-ea"/>
                          <a:cs typeface="+mn-cs"/>
                        </a:rPr>
                        <a:t>
 @makyajsehirde  Maybelline New York Curl Bounce ile Sonar İstanbul’da! Ses maksimumda! Gelin biraz etrafa birlikte bakalım.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18:00:53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4546978"/>
                  </a:ext>
                </a:extLst>
              </a:tr>
            </a:tbl>
          </a:graphicData>
        </a:graphic>
      </p:graphicFrame>
      <p:sp>
        <p:nvSpPr>
          <p:cNvPr id="4" name="Text Placeholder 3">
            <a:extLst>
              <a:ext uri="{FF2B5EF4-FFF2-40B4-BE49-F238E27FC236}">
                <a16:creationId xmlns:a16="http://schemas.microsoft.com/office/drawing/2014/main" id="{2073E7BD-9C7F-4AF7-AEB6-E8994A789E0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41678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7D132-1E6A-407C-82C4-BD716A36AB4D}"/>
              </a:ext>
            </a:extLst>
          </p:cNvPr>
          <p:cNvSpPr>
            <a:spLocks noGrp="1"/>
          </p:cNvSpPr>
          <p:nvPr>
            <p:ph type="title"/>
          </p:nvPr>
        </p:nvSpPr>
        <p:spPr/>
        <p:txBody>
          <a:bodyPr/>
          <a:lstStyle/>
          <a:p>
            <a:r>
              <a:rPr lang="en-US"/>
              <a:t>Instagram Stories Table  | CDMO - 2 of 6</a:t>
            </a:r>
          </a:p>
        </p:txBody>
      </p:sp>
      <p:graphicFrame>
        <p:nvGraphicFramePr>
          <p:cNvPr id="5" name="Table Placeholder 4">
            <a:extLst>
              <a:ext uri="{FF2B5EF4-FFF2-40B4-BE49-F238E27FC236}">
                <a16:creationId xmlns:a16="http://schemas.microsoft.com/office/drawing/2014/main" id="{6F27A2C4-848A-4072-9FC5-2DFAA252780C}"/>
              </a:ext>
            </a:extLst>
          </p:cNvPr>
          <p:cNvGraphicFramePr>
            <a:graphicFrameLocks noGrp="1"/>
          </p:cNvGraphicFramePr>
          <p:nvPr>
            <p:ph type="tbl" sz="quarter" idx="13"/>
            <p:extLst>
              <p:ext uri="{D42A27DB-BD31-4B8C-83A1-F6EECF244321}">
                <p14:modId xmlns:p14="http://schemas.microsoft.com/office/powerpoint/2010/main" val="243097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76852092"/>
                    </a:ext>
                  </a:extLst>
                </a:gridCol>
                <a:gridCol w="740664">
                  <a:extLst>
                    <a:ext uri="{9D8B030D-6E8A-4147-A177-3AD203B41FA5}">
                      <a16:colId xmlns:a16="http://schemas.microsoft.com/office/drawing/2014/main" val="3596841658"/>
                    </a:ext>
                  </a:extLst>
                </a:gridCol>
                <a:gridCol w="740664">
                  <a:extLst>
                    <a:ext uri="{9D8B030D-6E8A-4147-A177-3AD203B41FA5}">
                      <a16:colId xmlns:a16="http://schemas.microsoft.com/office/drawing/2014/main" val="1331452985"/>
                    </a:ext>
                  </a:extLst>
                </a:gridCol>
                <a:gridCol w="740664">
                  <a:extLst>
                    <a:ext uri="{9D8B030D-6E8A-4147-A177-3AD203B41FA5}">
                      <a16:colId xmlns:a16="http://schemas.microsoft.com/office/drawing/2014/main" val="2263041023"/>
                    </a:ext>
                  </a:extLst>
                </a:gridCol>
                <a:gridCol w="740664">
                  <a:extLst>
                    <a:ext uri="{9D8B030D-6E8A-4147-A177-3AD203B41FA5}">
                      <a16:colId xmlns:a16="http://schemas.microsoft.com/office/drawing/2014/main" val="187208842"/>
                    </a:ext>
                  </a:extLst>
                </a:gridCol>
                <a:gridCol w="740664">
                  <a:extLst>
                    <a:ext uri="{9D8B030D-6E8A-4147-A177-3AD203B41FA5}">
                      <a16:colId xmlns:a16="http://schemas.microsoft.com/office/drawing/2014/main" val="1812815067"/>
                    </a:ext>
                  </a:extLst>
                </a:gridCol>
                <a:gridCol w="740664">
                  <a:extLst>
                    <a:ext uri="{9D8B030D-6E8A-4147-A177-3AD203B41FA5}">
                      <a16:colId xmlns:a16="http://schemas.microsoft.com/office/drawing/2014/main" val="2347896036"/>
                    </a:ext>
                  </a:extLst>
                </a:gridCol>
                <a:gridCol w="740664">
                  <a:extLst>
                    <a:ext uri="{9D8B030D-6E8A-4147-A177-3AD203B41FA5}">
                      <a16:colId xmlns:a16="http://schemas.microsoft.com/office/drawing/2014/main" val="910707003"/>
                    </a:ext>
                  </a:extLst>
                </a:gridCol>
                <a:gridCol w="740664">
                  <a:extLst>
                    <a:ext uri="{9D8B030D-6E8A-4147-A177-3AD203B41FA5}">
                      <a16:colId xmlns:a16="http://schemas.microsoft.com/office/drawing/2014/main" val="1244184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98712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- 2022-03-18 12:36:08</a:t>
                      </a:r>
                      <a:r>
                        <a:rPr kumimoji="0" lang="it-IT" sz="1000" b="0" i="0" u="none" strike="noStrike" kern="1200" cap="none" spc="0" normalizeH="0" baseline="0" noProof="0">
                          <a:ln>
                            <a:noFill/>
                          </a:ln>
                          <a:solidFill>
                            <a:prstClr val="black"/>
                          </a:solidFill>
                          <a:effectLst/>
                          <a:uLnTx/>
                          <a:uFillTx/>
                          <a:latin typeface="Calibri"/>
                          <a:ea typeface="+mn-ea"/>
                          <a:cs typeface="+mn-cs"/>
                        </a:rPr>
                        <a:t>
 14-20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543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- 2022-03-18 12:34:21</a:t>
                      </a:r>
                      <a:r>
                        <a:rPr kumimoji="0" lang="it-IT" sz="1000" b="0" i="0" u="none" strike="noStrike" kern="1200" cap="none" spc="0" normalizeH="0" baseline="0" noProof="0">
                          <a:ln>
                            <a:noFill/>
                          </a:ln>
                          <a:solidFill>
                            <a:prstClr val="black"/>
                          </a:solidFill>
                          <a:effectLst/>
                          <a:uLnTx/>
                          <a:uFillTx/>
                          <a:latin typeface="Calibri"/>
                          <a:ea typeface="+mn-ea"/>
                          <a:cs typeface="+mn-cs"/>
                        </a:rPr>
                        <a:t>
 14-20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0590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- 2022-03-18 12:32:18</a:t>
                      </a:r>
                      <a:r>
                        <a:rPr kumimoji="0" lang="it-IT" sz="1000" b="0" i="0" u="none" strike="noStrike" kern="1200" cap="none" spc="0" normalizeH="0" baseline="0" noProof="0">
                          <a:ln>
                            <a:noFill/>
                          </a:ln>
                          <a:solidFill>
                            <a:prstClr val="black"/>
                          </a:solidFill>
                          <a:effectLst/>
                          <a:uLnTx/>
                          <a:uFillTx/>
                          <a:latin typeface="Calibri"/>
                          <a:ea typeface="+mn-ea"/>
                          <a:cs typeface="+mn-cs"/>
                        </a:rPr>
                        <a:t>
 14-20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405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- 2022-03-18 12:30:52</a:t>
                      </a:r>
                      <a:r>
                        <a:rPr kumimoji="0" lang="it-IT" sz="1000" b="0" i="0" u="none" strike="noStrike" kern="1200" cap="none" spc="0" normalizeH="0" baseline="0" noProof="0">
                          <a:ln>
                            <a:noFill/>
                          </a:ln>
                          <a:solidFill>
                            <a:prstClr val="black"/>
                          </a:solidFill>
                          <a:effectLst/>
                          <a:uLnTx/>
                          <a:uFillTx/>
                          <a:latin typeface="Calibri"/>
                          <a:ea typeface="+mn-ea"/>
                          <a:cs typeface="+mn-cs"/>
                        </a:rPr>
                        <a:t>
 14-20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900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- 2022-03-18 12:28:56</a:t>
                      </a:r>
                      <a:r>
                        <a:rPr kumimoji="0" lang="it-IT" sz="1000" b="0" i="0" u="none" strike="noStrike" kern="1200" cap="none" spc="0" normalizeH="0" baseline="0" noProof="0">
                          <a:ln>
                            <a:noFill/>
                          </a:ln>
                          <a:solidFill>
                            <a:prstClr val="black"/>
                          </a:solidFill>
                          <a:effectLst/>
                          <a:uLnTx/>
                          <a:uFillTx/>
                          <a:latin typeface="Calibri"/>
                          <a:ea typeface="+mn-ea"/>
                          <a:cs typeface="+mn-cs"/>
                        </a:rPr>
                        <a:t>
 14-20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12951762"/>
                  </a:ext>
                </a:extLst>
              </a:tr>
            </a:tbl>
          </a:graphicData>
        </a:graphic>
      </p:graphicFrame>
      <p:sp>
        <p:nvSpPr>
          <p:cNvPr id="4" name="Text Placeholder 3">
            <a:extLst>
              <a:ext uri="{FF2B5EF4-FFF2-40B4-BE49-F238E27FC236}">
                <a16:creationId xmlns:a16="http://schemas.microsoft.com/office/drawing/2014/main" id="{E1DDFD0B-7CC8-49A1-A734-E7908340098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171867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C5D02-E874-4912-B5E1-590E011D13ED}"/>
              </a:ext>
            </a:extLst>
          </p:cNvPr>
          <p:cNvSpPr>
            <a:spLocks noGrp="1"/>
          </p:cNvSpPr>
          <p:nvPr>
            <p:ph type="title"/>
          </p:nvPr>
        </p:nvSpPr>
        <p:spPr/>
        <p:txBody>
          <a:bodyPr/>
          <a:lstStyle/>
          <a:p>
            <a:r>
              <a:rPr lang="en-US"/>
              <a:t>Instagram Stories Table  | CDMO - 3 of 6</a:t>
            </a:r>
          </a:p>
        </p:txBody>
      </p:sp>
      <p:graphicFrame>
        <p:nvGraphicFramePr>
          <p:cNvPr id="5" name="Table Placeholder 4">
            <a:extLst>
              <a:ext uri="{FF2B5EF4-FFF2-40B4-BE49-F238E27FC236}">
                <a16:creationId xmlns:a16="http://schemas.microsoft.com/office/drawing/2014/main" id="{4E613314-B5F5-442E-BF14-4E4134AFCD56}"/>
              </a:ext>
            </a:extLst>
          </p:cNvPr>
          <p:cNvGraphicFramePr>
            <a:graphicFrameLocks noGrp="1"/>
          </p:cNvGraphicFramePr>
          <p:nvPr>
            <p:ph type="tbl" sz="quarter" idx="13"/>
            <p:extLst>
              <p:ext uri="{D42A27DB-BD31-4B8C-83A1-F6EECF244321}">
                <p14:modId xmlns:p14="http://schemas.microsoft.com/office/powerpoint/2010/main" val="52904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62294463"/>
                    </a:ext>
                  </a:extLst>
                </a:gridCol>
                <a:gridCol w="740664">
                  <a:extLst>
                    <a:ext uri="{9D8B030D-6E8A-4147-A177-3AD203B41FA5}">
                      <a16:colId xmlns:a16="http://schemas.microsoft.com/office/drawing/2014/main" val="3148593664"/>
                    </a:ext>
                  </a:extLst>
                </a:gridCol>
                <a:gridCol w="740664">
                  <a:extLst>
                    <a:ext uri="{9D8B030D-6E8A-4147-A177-3AD203B41FA5}">
                      <a16:colId xmlns:a16="http://schemas.microsoft.com/office/drawing/2014/main" val="4039928711"/>
                    </a:ext>
                  </a:extLst>
                </a:gridCol>
                <a:gridCol w="740664">
                  <a:extLst>
                    <a:ext uri="{9D8B030D-6E8A-4147-A177-3AD203B41FA5}">
                      <a16:colId xmlns:a16="http://schemas.microsoft.com/office/drawing/2014/main" val="416579805"/>
                    </a:ext>
                  </a:extLst>
                </a:gridCol>
                <a:gridCol w="740664">
                  <a:extLst>
                    <a:ext uri="{9D8B030D-6E8A-4147-A177-3AD203B41FA5}">
                      <a16:colId xmlns:a16="http://schemas.microsoft.com/office/drawing/2014/main" val="3774834970"/>
                    </a:ext>
                  </a:extLst>
                </a:gridCol>
                <a:gridCol w="740664">
                  <a:extLst>
                    <a:ext uri="{9D8B030D-6E8A-4147-A177-3AD203B41FA5}">
                      <a16:colId xmlns:a16="http://schemas.microsoft.com/office/drawing/2014/main" val="3753338066"/>
                    </a:ext>
                  </a:extLst>
                </a:gridCol>
                <a:gridCol w="740664">
                  <a:extLst>
                    <a:ext uri="{9D8B030D-6E8A-4147-A177-3AD203B41FA5}">
                      <a16:colId xmlns:a16="http://schemas.microsoft.com/office/drawing/2014/main" val="1030189501"/>
                    </a:ext>
                  </a:extLst>
                </a:gridCol>
                <a:gridCol w="740664">
                  <a:extLst>
                    <a:ext uri="{9D8B030D-6E8A-4147-A177-3AD203B41FA5}">
                      <a16:colId xmlns:a16="http://schemas.microsoft.com/office/drawing/2014/main" val="3140622276"/>
                    </a:ext>
                  </a:extLst>
                </a:gridCol>
                <a:gridCol w="740664">
                  <a:extLst>
                    <a:ext uri="{9D8B030D-6E8A-4147-A177-3AD203B41FA5}">
                      <a16:colId xmlns:a16="http://schemas.microsoft.com/office/drawing/2014/main" val="3922147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3311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- 2022-03-18 11:37:40</a:t>
                      </a:r>
                      <a:r>
                        <a:rPr kumimoji="0" lang="en-US" sz="1000" b="0" i="0" u="none" strike="noStrike" kern="1200" cap="none" spc="0" normalizeH="0" baseline="0" noProof="0">
                          <a:ln>
                            <a:noFill/>
                          </a:ln>
                          <a:solidFill>
                            <a:prstClr val="black"/>
                          </a:solidFill>
                          <a:effectLst/>
                          <a:uLnTx/>
                          <a:uFillTx/>
                          <a:latin typeface="Calibri"/>
                          <a:ea typeface="+mn-ea"/>
                          <a:cs typeface="+mn-cs"/>
                        </a:rPr>
                        <a:t>
 📷 SaçSırları Ev Topuzu Selfiesi! 📷 @amenna.vraynko  @heraylahayat  @selinerz1  @selinyardimci___  @senalioneriler  @senemgozde  @serenozlerrr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11:30:56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77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- 2022-03-18 11:32:20</a:t>
                      </a:r>
                      <a:r>
                        <a:rPr kumimoji="0" lang="en-US" sz="1000" b="0" i="0" u="none" strike="noStrike" kern="1200" cap="none" spc="0" normalizeH="0" baseline="0" noProof="0">
                          <a:ln>
                            <a:noFill/>
                          </a:ln>
                          <a:solidFill>
                            <a:prstClr val="black"/>
                          </a:solidFill>
                          <a:effectLst/>
                          <a:uLnTx/>
                          <a:uFillTx/>
                          <a:latin typeface="Calibri"/>
                          <a:ea typeface="+mn-ea"/>
                          <a:cs typeface="+mn-cs"/>
                        </a:rPr>
                        <a:t>
 Favori Ürününün Linkini Bırak, Si kazanma şansı yakala! @thegizblog  @g.yagmursen  @byiremliblog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03/19/2022 11:30:56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6524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- 2022-03-17 08:11:41</a:t>
                      </a:r>
                      <a:r>
                        <a:rPr kumimoji="0" lang="en-US" sz="1000" b="0" i="0" u="none" strike="noStrike" kern="1200" cap="none" spc="0" normalizeH="0" baseline="0" noProof="0">
                          <a:ln>
                            <a:noFill/>
                          </a:ln>
                          <a:solidFill>
                            <a:prstClr val="black"/>
                          </a:solidFill>
                          <a:effectLst/>
                          <a:uLnTx/>
                          <a:uFillTx/>
                          <a:latin typeface="Calibri"/>
                          <a:ea typeface="+mn-ea"/>
                          <a:cs typeface="+mn-cs"/>
                        </a:rPr>
                        <a:t>
 Elseve'den Onarıcı Saç Bakım Seti Kazanmak İsteyenler Buraya! @mugeceblog  @_makeup_gourmet_  @aslidiyor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03/18/2022 07:41:31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20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cildimvebencom - 2022-03-16 11:27:21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03/17/2022 11:03:49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3863531"/>
                  </a:ext>
                </a:extLst>
              </a:tr>
            </a:tbl>
          </a:graphicData>
        </a:graphic>
      </p:graphicFrame>
      <p:sp>
        <p:nvSpPr>
          <p:cNvPr id="4" name="Text Placeholder 3">
            <a:extLst>
              <a:ext uri="{FF2B5EF4-FFF2-40B4-BE49-F238E27FC236}">
                <a16:creationId xmlns:a16="http://schemas.microsoft.com/office/drawing/2014/main" id="{56BA2B72-D275-4B29-B9C4-73FA41DCF3F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46704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9B1A-C225-45DE-BDD8-27BB013D3655}"/>
              </a:ext>
            </a:extLst>
          </p:cNvPr>
          <p:cNvSpPr>
            <a:spLocks noGrp="1"/>
          </p:cNvSpPr>
          <p:nvPr>
            <p:ph type="title"/>
          </p:nvPr>
        </p:nvSpPr>
        <p:spPr/>
        <p:txBody>
          <a:bodyPr/>
          <a:lstStyle/>
          <a:p>
            <a:r>
              <a:rPr lang="en-US"/>
              <a:t>Instagram Stories Table  | CDMO - 4 of 6</a:t>
            </a:r>
          </a:p>
        </p:txBody>
      </p:sp>
      <p:graphicFrame>
        <p:nvGraphicFramePr>
          <p:cNvPr id="5" name="Table Placeholder 4">
            <a:extLst>
              <a:ext uri="{FF2B5EF4-FFF2-40B4-BE49-F238E27FC236}">
                <a16:creationId xmlns:a16="http://schemas.microsoft.com/office/drawing/2014/main" id="{C0C99F3E-7AA1-41BB-A5FD-FF3BAEC3A9C5}"/>
              </a:ext>
            </a:extLst>
          </p:cNvPr>
          <p:cNvGraphicFramePr>
            <a:graphicFrameLocks noGrp="1"/>
          </p:cNvGraphicFramePr>
          <p:nvPr>
            <p:ph type="tbl" sz="quarter" idx="13"/>
            <p:extLst>
              <p:ext uri="{D42A27DB-BD31-4B8C-83A1-F6EECF244321}">
                <p14:modId xmlns:p14="http://schemas.microsoft.com/office/powerpoint/2010/main" val="73877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71337941"/>
                    </a:ext>
                  </a:extLst>
                </a:gridCol>
                <a:gridCol w="740664">
                  <a:extLst>
                    <a:ext uri="{9D8B030D-6E8A-4147-A177-3AD203B41FA5}">
                      <a16:colId xmlns:a16="http://schemas.microsoft.com/office/drawing/2014/main" val="1084192763"/>
                    </a:ext>
                  </a:extLst>
                </a:gridCol>
                <a:gridCol w="740664">
                  <a:extLst>
                    <a:ext uri="{9D8B030D-6E8A-4147-A177-3AD203B41FA5}">
                      <a16:colId xmlns:a16="http://schemas.microsoft.com/office/drawing/2014/main" val="1516371434"/>
                    </a:ext>
                  </a:extLst>
                </a:gridCol>
                <a:gridCol w="740664">
                  <a:extLst>
                    <a:ext uri="{9D8B030D-6E8A-4147-A177-3AD203B41FA5}">
                      <a16:colId xmlns:a16="http://schemas.microsoft.com/office/drawing/2014/main" val="19518016"/>
                    </a:ext>
                  </a:extLst>
                </a:gridCol>
                <a:gridCol w="740664">
                  <a:extLst>
                    <a:ext uri="{9D8B030D-6E8A-4147-A177-3AD203B41FA5}">
                      <a16:colId xmlns:a16="http://schemas.microsoft.com/office/drawing/2014/main" val="3913078635"/>
                    </a:ext>
                  </a:extLst>
                </a:gridCol>
                <a:gridCol w="740664">
                  <a:extLst>
                    <a:ext uri="{9D8B030D-6E8A-4147-A177-3AD203B41FA5}">
                      <a16:colId xmlns:a16="http://schemas.microsoft.com/office/drawing/2014/main" val="3829990298"/>
                    </a:ext>
                  </a:extLst>
                </a:gridCol>
                <a:gridCol w="740664">
                  <a:extLst>
                    <a:ext uri="{9D8B030D-6E8A-4147-A177-3AD203B41FA5}">
                      <a16:colId xmlns:a16="http://schemas.microsoft.com/office/drawing/2014/main" val="2532116052"/>
                    </a:ext>
                  </a:extLst>
                </a:gridCol>
                <a:gridCol w="740664">
                  <a:extLst>
                    <a:ext uri="{9D8B030D-6E8A-4147-A177-3AD203B41FA5}">
                      <a16:colId xmlns:a16="http://schemas.microsoft.com/office/drawing/2014/main" val="3422669552"/>
                    </a:ext>
                  </a:extLst>
                </a:gridCol>
                <a:gridCol w="740664">
                  <a:extLst>
                    <a:ext uri="{9D8B030D-6E8A-4147-A177-3AD203B41FA5}">
                      <a16:colId xmlns:a16="http://schemas.microsoft.com/office/drawing/2014/main" val="261986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6685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cildimvebencom - 2022-03-11 15:58:05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03/12/2022 15:41:28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404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- 2022-03-11 08:00:13</a:t>
                      </a:r>
                      <a:r>
                        <a:rPr kumimoji="0" lang="it-IT" sz="1000" b="0" i="0" u="none" strike="noStrike" kern="1200" cap="none" spc="0" normalizeH="0" baseline="0" noProof="0">
                          <a:ln>
                            <a:noFill/>
                          </a:ln>
                          <a:solidFill>
                            <a:prstClr val="black"/>
                          </a:solidFill>
                          <a:effectLst/>
                          <a:uLnTx/>
                          <a:uFillTx/>
                          <a:latin typeface="Calibri"/>
                          <a:ea typeface="+mn-ea"/>
                          <a:cs typeface="+mn-cs"/>
                        </a:rPr>
                        <a:t>
 7-13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03/12/2022 07:38:10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652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- 2022-03-11 07:58:42</a:t>
                      </a:r>
                      <a:r>
                        <a:rPr kumimoji="0" lang="it-IT" sz="1000" b="0" i="0" u="none" strike="noStrike" kern="1200" cap="none" spc="0" normalizeH="0" baseline="0" noProof="0">
                          <a:ln>
                            <a:noFill/>
                          </a:ln>
                          <a:solidFill>
                            <a:prstClr val="black"/>
                          </a:solidFill>
                          <a:effectLst/>
                          <a:uLnTx/>
                          <a:uFillTx/>
                          <a:latin typeface="Calibri"/>
                          <a:ea typeface="+mn-ea"/>
                          <a:cs typeface="+mn-cs"/>
                        </a:rPr>
                        <a:t>
 7-14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03/12/2022 07:38:10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464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lorealcontentpro - 2022-03-11 07:57:14</a:t>
                      </a:r>
                      <a:r>
                        <a:rPr kumimoji="0" lang="it-IT" sz="1000" b="0" i="0" u="none" strike="noStrike" kern="1200" cap="none" spc="0" normalizeH="0" baseline="0" noProof="0">
                          <a:ln>
                            <a:noFill/>
                          </a:ln>
                          <a:solidFill>
                            <a:prstClr val="black"/>
                          </a:solidFill>
                          <a:effectLst/>
                          <a:uLnTx/>
                          <a:uFillTx/>
                          <a:latin typeface="Calibri"/>
                          <a:ea typeface="+mn-ea"/>
                          <a:cs typeface="+mn-cs"/>
                        </a:rPr>
                        <a:t>
 7-14 Mart 2022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03/12/2022 07:38:10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981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- 2022-03-11 07:54:52</a:t>
                      </a:r>
                      <a:r>
                        <a:rPr kumimoji="0" lang="en-US" sz="1000" b="0" i="0" u="none" strike="noStrike" kern="1200" cap="none" spc="0" normalizeH="0" baseline="0" noProof="0">
                          <a:ln>
                            <a:noFill/>
                          </a:ln>
                          <a:solidFill>
                            <a:prstClr val="black"/>
                          </a:solidFill>
                          <a:effectLst/>
                          <a:uLnTx/>
                          <a:uFillTx/>
                          <a:latin typeface="Calibri"/>
                          <a:ea typeface="+mn-ea"/>
                          <a:cs typeface="+mn-cs"/>
                        </a:rPr>
                        <a:t>
 En sevdiğin ürünlerle %50ye varan indirimleri duyur, L’Oréal Paris Les Macarons ruju kazan! @biyologunkalemii  @ecem.onar1  @nilaymakeuppp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03/12/2022 07:38:10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0640229"/>
                  </a:ext>
                </a:extLst>
              </a:tr>
            </a:tbl>
          </a:graphicData>
        </a:graphic>
      </p:graphicFrame>
      <p:sp>
        <p:nvSpPr>
          <p:cNvPr id="4" name="Text Placeholder 3">
            <a:extLst>
              <a:ext uri="{FF2B5EF4-FFF2-40B4-BE49-F238E27FC236}">
                <a16:creationId xmlns:a16="http://schemas.microsoft.com/office/drawing/2014/main" id="{D2402A32-7D01-4892-B23A-B1328CD577F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30588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4107E-AF66-4870-AA3B-4B4582A3C33F}"/>
              </a:ext>
            </a:extLst>
          </p:cNvPr>
          <p:cNvSpPr>
            <a:spLocks noGrp="1"/>
          </p:cNvSpPr>
          <p:nvPr>
            <p:ph type="title"/>
          </p:nvPr>
        </p:nvSpPr>
        <p:spPr/>
        <p:txBody>
          <a:bodyPr/>
          <a:lstStyle/>
          <a:p>
            <a:r>
              <a:rPr lang="en-US"/>
              <a:t>Instagram Stories Table  | CDMO - 5 of 6</a:t>
            </a:r>
          </a:p>
        </p:txBody>
      </p:sp>
      <p:graphicFrame>
        <p:nvGraphicFramePr>
          <p:cNvPr id="5" name="Table Placeholder 4">
            <a:extLst>
              <a:ext uri="{FF2B5EF4-FFF2-40B4-BE49-F238E27FC236}">
                <a16:creationId xmlns:a16="http://schemas.microsoft.com/office/drawing/2014/main" id="{FC313E38-4C4C-41BD-8968-DFF63C49D43D}"/>
              </a:ext>
            </a:extLst>
          </p:cNvPr>
          <p:cNvGraphicFramePr>
            <a:graphicFrameLocks noGrp="1"/>
          </p:cNvGraphicFramePr>
          <p:nvPr>
            <p:ph type="tbl" sz="quarter" idx="13"/>
            <p:extLst>
              <p:ext uri="{D42A27DB-BD31-4B8C-83A1-F6EECF244321}">
                <p14:modId xmlns:p14="http://schemas.microsoft.com/office/powerpoint/2010/main" val="203336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2712975"/>
                    </a:ext>
                  </a:extLst>
                </a:gridCol>
                <a:gridCol w="740664">
                  <a:extLst>
                    <a:ext uri="{9D8B030D-6E8A-4147-A177-3AD203B41FA5}">
                      <a16:colId xmlns:a16="http://schemas.microsoft.com/office/drawing/2014/main" val="3495275494"/>
                    </a:ext>
                  </a:extLst>
                </a:gridCol>
                <a:gridCol w="740664">
                  <a:extLst>
                    <a:ext uri="{9D8B030D-6E8A-4147-A177-3AD203B41FA5}">
                      <a16:colId xmlns:a16="http://schemas.microsoft.com/office/drawing/2014/main" val="1543823169"/>
                    </a:ext>
                  </a:extLst>
                </a:gridCol>
                <a:gridCol w="740664">
                  <a:extLst>
                    <a:ext uri="{9D8B030D-6E8A-4147-A177-3AD203B41FA5}">
                      <a16:colId xmlns:a16="http://schemas.microsoft.com/office/drawing/2014/main" val="1503718238"/>
                    </a:ext>
                  </a:extLst>
                </a:gridCol>
                <a:gridCol w="740664">
                  <a:extLst>
                    <a:ext uri="{9D8B030D-6E8A-4147-A177-3AD203B41FA5}">
                      <a16:colId xmlns:a16="http://schemas.microsoft.com/office/drawing/2014/main" val="1772151564"/>
                    </a:ext>
                  </a:extLst>
                </a:gridCol>
                <a:gridCol w="740664">
                  <a:extLst>
                    <a:ext uri="{9D8B030D-6E8A-4147-A177-3AD203B41FA5}">
                      <a16:colId xmlns:a16="http://schemas.microsoft.com/office/drawing/2014/main" val="1355348443"/>
                    </a:ext>
                  </a:extLst>
                </a:gridCol>
                <a:gridCol w="740664">
                  <a:extLst>
                    <a:ext uri="{9D8B030D-6E8A-4147-A177-3AD203B41FA5}">
                      <a16:colId xmlns:a16="http://schemas.microsoft.com/office/drawing/2014/main" val="176789042"/>
                    </a:ext>
                  </a:extLst>
                </a:gridCol>
                <a:gridCol w="740664">
                  <a:extLst>
                    <a:ext uri="{9D8B030D-6E8A-4147-A177-3AD203B41FA5}">
                      <a16:colId xmlns:a16="http://schemas.microsoft.com/office/drawing/2014/main" val="2553073739"/>
                    </a:ext>
                  </a:extLst>
                </a:gridCol>
                <a:gridCol w="740664">
                  <a:extLst>
                    <a:ext uri="{9D8B030D-6E8A-4147-A177-3AD203B41FA5}">
                      <a16:colId xmlns:a16="http://schemas.microsoft.com/office/drawing/2014/main" val="195615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4267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- 2022-03-10 16:50:22</a:t>
                      </a:r>
                      <a:r>
                        <a:rPr kumimoji="0" lang="en-US" sz="1000" b="0" i="0" u="none" strike="noStrike" kern="1200" cap="none" spc="0" normalizeH="0" baseline="0" noProof="0">
                          <a:ln>
                            <a:noFill/>
                          </a:ln>
                          <a:solidFill>
                            <a:prstClr val="black"/>
                          </a:solidFill>
                          <a:effectLst/>
                          <a:uLnTx/>
                          <a:uFillTx/>
                          <a:latin typeface="Calibri"/>
                          <a:ea typeface="+mn-ea"/>
                          <a:cs typeface="+mn-cs"/>
                        </a:rPr>
                        <a:t>
 ''TikTok'ta Viral Olan Ürünler'' makalemizin ilhamı 
işte bu hikaye!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03/11/2022 16:30:50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1632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makyajcom - 2022-03-10 16:44:28</a:t>
                      </a:r>
                      <a:r>
                        <a:rPr kumimoji="0" lang="en-US" sz="1000" b="0" i="0" u="none" strike="noStrike" kern="1200" cap="none" spc="0" normalizeH="0" baseline="0" noProof="0">
                          <a:ln>
                            <a:noFill/>
                          </a:ln>
                          <a:solidFill>
                            <a:prstClr val="black"/>
                          </a:solidFill>
                          <a:effectLst/>
                          <a:uLnTx/>
                          <a:uFillTx/>
                          <a:latin typeface="Calibri"/>
                          <a:ea typeface="+mn-ea"/>
                          <a:cs typeface="+mn-cs"/>
                        </a:rPr>
                        <a:t>
 BU BİR HİKAYE!
YAŞANMIŞ BİR HİKAYE! 🙃 Açıklamasıyla beraber… HİKAYE BİR AYDINLANMA VE İLHAM ANINI KONU ALIYOR!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03/11/2022 16:30:50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0696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sacsirlari - 2022-03-08 12:13:08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03/09/2022 12:00:41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4246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lorealcontentpro - 2022-03-08 12:12:11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03/09/2022 12:00:41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59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lorealcontentpro - 2022-03-08 12:08:51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03/09/2022 12:00:41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37944322"/>
                  </a:ext>
                </a:extLst>
              </a:tr>
            </a:tbl>
          </a:graphicData>
        </a:graphic>
      </p:graphicFrame>
      <p:sp>
        <p:nvSpPr>
          <p:cNvPr id="4" name="Text Placeholder 3">
            <a:extLst>
              <a:ext uri="{FF2B5EF4-FFF2-40B4-BE49-F238E27FC236}">
                <a16:creationId xmlns:a16="http://schemas.microsoft.com/office/drawing/2014/main" id="{4D45B46A-B868-4A19-94EF-F6CD2AECEA3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50949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BF88D-571C-42E2-A8DD-9352471593AF}"/>
              </a:ext>
            </a:extLst>
          </p:cNvPr>
          <p:cNvSpPr>
            <a:spLocks noGrp="1"/>
          </p:cNvSpPr>
          <p:nvPr>
            <p:ph type="title"/>
          </p:nvPr>
        </p:nvSpPr>
        <p:spPr/>
        <p:txBody>
          <a:bodyPr/>
          <a:lstStyle/>
          <a:p>
            <a:r>
              <a:rPr lang="en-US"/>
              <a:t>Instagram Stories Table  | CDMO - 6 of 6</a:t>
            </a:r>
          </a:p>
        </p:txBody>
      </p:sp>
      <p:graphicFrame>
        <p:nvGraphicFramePr>
          <p:cNvPr id="5" name="Table Placeholder 4">
            <a:extLst>
              <a:ext uri="{FF2B5EF4-FFF2-40B4-BE49-F238E27FC236}">
                <a16:creationId xmlns:a16="http://schemas.microsoft.com/office/drawing/2014/main" id="{92E9A498-AC22-4764-BDE8-D54E46DC402F}"/>
              </a:ext>
            </a:extLst>
          </p:cNvPr>
          <p:cNvGraphicFramePr>
            <a:graphicFrameLocks noGrp="1"/>
          </p:cNvGraphicFramePr>
          <p:nvPr>
            <p:ph type="tbl" sz="quarter" idx="13"/>
            <p:extLst>
              <p:ext uri="{D42A27DB-BD31-4B8C-83A1-F6EECF244321}">
                <p14:modId xmlns:p14="http://schemas.microsoft.com/office/powerpoint/2010/main" val="198117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31542213"/>
                    </a:ext>
                  </a:extLst>
                </a:gridCol>
                <a:gridCol w="740664">
                  <a:extLst>
                    <a:ext uri="{9D8B030D-6E8A-4147-A177-3AD203B41FA5}">
                      <a16:colId xmlns:a16="http://schemas.microsoft.com/office/drawing/2014/main" val="697607737"/>
                    </a:ext>
                  </a:extLst>
                </a:gridCol>
                <a:gridCol w="740664">
                  <a:extLst>
                    <a:ext uri="{9D8B030D-6E8A-4147-A177-3AD203B41FA5}">
                      <a16:colId xmlns:a16="http://schemas.microsoft.com/office/drawing/2014/main" val="4205584552"/>
                    </a:ext>
                  </a:extLst>
                </a:gridCol>
                <a:gridCol w="740664">
                  <a:extLst>
                    <a:ext uri="{9D8B030D-6E8A-4147-A177-3AD203B41FA5}">
                      <a16:colId xmlns:a16="http://schemas.microsoft.com/office/drawing/2014/main" val="1314503531"/>
                    </a:ext>
                  </a:extLst>
                </a:gridCol>
                <a:gridCol w="740664">
                  <a:extLst>
                    <a:ext uri="{9D8B030D-6E8A-4147-A177-3AD203B41FA5}">
                      <a16:colId xmlns:a16="http://schemas.microsoft.com/office/drawing/2014/main" val="2961779381"/>
                    </a:ext>
                  </a:extLst>
                </a:gridCol>
                <a:gridCol w="740664">
                  <a:extLst>
                    <a:ext uri="{9D8B030D-6E8A-4147-A177-3AD203B41FA5}">
                      <a16:colId xmlns:a16="http://schemas.microsoft.com/office/drawing/2014/main" val="985650455"/>
                    </a:ext>
                  </a:extLst>
                </a:gridCol>
                <a:gridCol w="740664">
                  <a:extLst>
                    <a:ext uri="{9D8B030D-6E8A-4147-A177-3AD203B41FA5}">
                      <a16:colId xmlns:a16="http://schemas.microsoft.com/office/drawing/2014/main" val="3226040634"/>
                    </a:ext>
                  </a:extLst>
                </a:gridCol>
                <a:gridCol w="740664">
                  <a:extLst>
                    <a:ext uri="{9D8B030D-6E8A-4147-A177-3AD203B41FA5}">
                      <a16:colId xmlns:a16="http://schemas.microsoft.com/office/drawing/2014/main" val="2239962590"/>
                    </a:ext>
                  </a:extLst>
                </a:gridCol>
                <a:gridCol w="740664">
                  <a:extLst>
                    <a:ext uri="{9D8B030D-6E8A-4147-A177-3AD203B41FA5}">
                      <a16:colId xmlns:a16="http://schemas.microsoft.com/office/drawing/2014/main" val="301171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7011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lorealcontentpro - 2022-03-08 12:08:44</a:t>
                      </a:r>
                      <a:r>
                        <a:rPr kumimoji="0" lang="en-US" sz="1000" b="0" i="0" u="none" strike="noStrike" kern="1200" cap="none" spc="0" normalizeH="0" baseline="0" noProof="0">
                          <a:ln>
                            <a:noFill/>
                          </a:ln>
                          <a:solidFill>
                            <a:prstClr val="black"/>
                          </a:solidFill>
                          <a:effectLst/>
                          <a:uLnTx/>
                          <a:uFillTx/>
                          <a:latin typeface="Calibri"/>
                          <a:ea typeface="+mn-ea"/>
                          <a:cs typeface="+mn-cs"/>
                        </a:rPr>
                        <a:t>
 Bütün güçlü kadinlarin arkasinda kendileri var, biliyoruz! ✨ 
Şimdi hissetmiyorsan bile o güç seninle, biliyorsun! #8MartDünyaKadinlarGünü’müz kutlu olsun. İçindeki gücü telefonuna her baktığında hatırlamak isteyenler bir sonraki story'ye!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03/09/2022 12:00:41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29397"/>
                  </a:ext>
                </a:extLst>
              </a:tr>
            </a:tbl>
          </a:graphicData>
        </a:graphic>
      </p:graphicFrame>
      <p:sp>
        <p:nvSpPr>
          <p:cNvPr id="4" name="Text Placeholder 3">
            <a:extLst>
              <a:ext uri="{FF2B5EF4-FFF2-40B4-BE49-F238E27FC236}">
                <a16:creationId xmlns:a16="http://schemas.microsoft.com/office/drawing/2014/main" id="{1E4D7758-7E36-4213-9B2B-DD15E9B7FD5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984869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4311</Words>
  <Application>Microsoft Office PowerPoint</Application>
  <PresentationFormat>On-screen Show (4:3)</PresentationFormat>
  <Paragraphs>1167</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Deep Insights</vt:lpstr>
      <vt:lpstr>Instagram Key Metrics Table | CDMO</vt:lpstr>
      <vt:lpstr>Instagram Organic Reach By Weekday | CDMO</vt:lpstr>
      <vt:lpstr>Instagram Hashtag Detection | CDMO - 1 of 3</vt:lpstr>
      <vt:lpstr>Instagram Hashtag Detection | CDMO - 2 of 3</vt:lpstr>
      <vt:lpstr>Instagram Hashtag Detection | CDMO - 3 of 3</vt:lpstr>
      <vt:lpstr>Instagram Engagements By Weekday | CDMO</vt:lpstr>
      <vt:lpstr>Instagram Posts Table | CDMO - 1 of 25</vt:lpstr>
      <vt:lpstr>Instagram Posts Table | CDMO - 2 of 25</vt:lpstr>
      <vt:lpstr>Instagram Posts Table | CDMO - 3 of 25</vt:lpstr>
      <vt:lpstr>Instagram Posts Table | CDMO - 4 of 25</vt:lpstr>
      <vt:lpstr>Instagram Posts Table | CDMO - 5 of 25</vt:lpstr>
      <vt:lpstr>Instagram Posts Table | CDMO - 6 of 25</vt:lpstr>
      <vt:lpstr>Instagram Posts Table | CDMO - 7 of 25</vt:lpstr>
      <vt:lpstr>Instagram Posts Table | CDMO - 8 of 25</vt:lpstr>
      <vt:lpstr>Instagram Posts Table | CDMO - 9 of 25</vt:lpstr>
      <vt:lpstr>Instagram Posts Table | CDMO - 10 of 25</vt:lpstr>
      <vt:lpstr>Instagram Posts Table | CDMO - 11 of 25</vt:lpstr>
      <vt:lpstr>Instagram Posts Table | CDMO - 12 of 25</vt:lpstr>
      <vt:lpstr>Instagram Posts Table | CDMO - 13 of 25</vt:lpstr>
      <vt:lpstr>Instagram Posts Table | CDMO - 14 of 25</vt:lpstr>
      <vt:lpstr>Instagram Posts Table | CDMO - 15 of 25</vt:lpstr>
      <vt:lpstr>Instagram Posts Table | CDMO - 16 of 25</vt:lpstr>
      <vt:lpstr>Instagram Posts Table | CDMO - 17 of 25</vt:lpstr>
      <vt:lpstr>Instagram Posts Table | CDMO - 18 of 25</vt:lpstr>
      <vt:lpstr>Instagram Posts Table | CDMO - 19 of 25</vt:lpstr>
      <vt:lpstr>Instagram Posts Table | CDMO - 20 of 25</vt:lpstr>
      <vt:lpstr>Instagram Posts Table | CDMO - 21 of 25</vt:lpstr>
      <vt:lpstr>Instagram Posts Table | CDMO - 22 of 25</vt:lpstr>
      <vt:lpstr>Instagram Posts Table | CDMO - 23 of 25</vt:lpstr>
      <vt:lpstr>Instagram Posts Table | CDMO - 24 of 25</vt:lpstr>
      <vt:lpstr>Instagram Posts Table | CDMO - 25 of 25</vt:lpstr>
      <vt:lpstr>Instagram Avg. Organic Engagement Distribution per post (by Post Type) | CDMO</vt:lpstr>
      <vt:lpstr>Instagram Organic Reach by Post Type  | CDMO</vt:lpstr>
      <vt:lpstr>Instagram Stories Table  | CDMO - 1 of 6</vt:lpstr>
      <vt:lpstr>Instagram Stories Table  | CDMO - 2 of 6</vt:lpstr>
      <vt:lpstr>Instagram Stories Table  | CDMO - 3 of 6</vt:lpstr>
      <vt:lpstr>Instagram Stories Table  | CDMO - 4 of 6</vt:lpstr>
      <vt:lpstr>Instagram Stories Table  | CDMO - 5 of 6</vt:lpstr>
      <vt:lpstr>Instagram Stories Table  | CDMO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Born</dc:creator>
  <cp:lastModifiedBy>Frederik Born</cp:lastModifiedBy>
  <cp:revision>1</cp:revision>
  <dcterms:created xsi:type="dcterms:W3CDTF">2024-02-07T15:29:56Z</dcterms:created>
  <dcterms:modified xsi:type="dcterms:W3CDTF">2024-02-07T15:31:18Z</dcterms:modified>
</cp:coreProperties>
</file>