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sacsirlari</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76562</c:v>
                </c:pt>
                <c:pt idx="1">
                  <c:v>76554</c:v>
                </c:pt>
                <c:pt idx="2">
                  <c:v>76543</c:v>
                </c:pt>
                <c:pt idx="3">
                  <c:v>76529</c:v>
                </c:pt>
                <c:pt idx="4">
                  <c:v>76520</c:v>
                </c:pt>
                <c:pt idx="5">
                  <c:v>76500</c:v>
                </c:pt>
                <c:pt idx="6">
                  <c:v>76483</c:v>
                </c:pt>
                <c:pt idx="7">
                  <c:v>76434</c:v>
                </c:pt>
                <c:pt idx="8">
                  <c:v>76430</c:v>
                </c:pt>
                <c:pt idx="9">
                  <c:v>76415</c:v>
                </c:pt>
                <c:pt idx="10">
                  <c:v>76398</c:v>
                </c:pt>
                <c:pt idx="11">
                  <c:v>76380</c:v>
                </c:pt>
                <c:pt idx="12">
                  <c:v>76350</c:v>
                </c:pt>
                <c:pt idx="13">
                  <c:v>76309</c:v>
                </c:pt>
                <c:pt idx="14">
                  <c:v>76287</c:v>
                </c:pt>
                <c:pt idx="15">
                  <c:v>76291</c:v>
                </c:pt>
                <c:pt idx="16">
                  <c:v>76260</c:v>
                </c:pt>
                <c:pt idx="17">
                  <c:v>76229</c:v>
                </c:pt>
                <c:pt idx="18">
                  <c:v>76211</c:v>
                </c:pt>
                <c:pt idx="19">
                  <c:v>76197</c:v>
                </c:pt>
                <c:pt idx="20">
                  <c:v>76198</c:v>
                </c:pt>
                <c:pt idx="21">
                  <c:v>76177</c:v>
                </c:pt>
                <c:pt idx="22">
                  <c:v>76161</c:v>
                </c:pt>
                <c:pt idx="23">
                  <c:v>76143</c:v>
                </c:pt>
                <c:pt idx="24">
                  <c:v>76124</c:v>
                </c:pt>
                <c:pt idx="25">
                  <c:v>76099</c:v>
                </c:pt>
                <c:pt idx="26">
                  <c:v>76073</c:v>
                </c:pt>
                <c:pt idx="27">
                  <c:v>76047</c:v>
                </c:pt>
                <c:pt idx="28">
                  <c:v>76007</c:v>
                </c:pt>
                <c:pt idx="29">
                  <c:v>75993</c:v>
                </c:pt>
                <c:pt idx="30">
                  <c:v>75968</c:v>
                </c:pt>
              </c:numCache>
            </c:numRef>
          </c:val>
          <c:smooth val="0"/>
          <c:extLst>
            <c:ext xmlns:c16="http://schemas.microsoft.com/office/drawing/2014/chart" uri="{C3380CC4-5D6E-409C-BE32-E72D297353CC}">
              <c16:uniqueId val="{00000000-6D87-414E-9702-04B9A6C225DE}"/>
            </c:ext>
          </c:extLst>
        </c:ser>
        <c:dLbls>
          <c:showLegendKey val="0"/>
          <c:showVal val="0"/>
          <c:showCatName val="0"/>
          <c:showSerName val="0"/>
          <c:showPercent val="0"/>
          <c:showBubbleSize val="0"/>
        </c:dLbls>
        <c:smooth val="0"/>
        <c:axId val="390089048"/>
        <c:axId val="390090688"/>
      </c:lineChart>
      <c:dateAx>
        <c:axId val="390089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90688"/>
        <c:crosses val="autoZero"/>
        <c:auto val="1"/>
        <c:lblOffset val="100"/>
        <c:baseTimeUnit val="days"/>
      </c:dateAx>
      <c:valAx>
        <c:axId val="39009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8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sacsirlari</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-3.9182394044276099E-3</c:v>
                </c:pt>
                <c:pt idx="1">
                  <c:v>-1.04490478305164E-2</c:v>
                </c:pt>
                <c:pt idx="2">
                  <c:v>-1.4368942184601699E-2</c:v>
                </c:pt>
                <c:pt idx="3">
                  <c:v>-1.8290372731667202E-2</c:v>
                </c:pt>
                <c:pt idx="4">
                  <c:v>-1.1760247749219299E-2</c:v>
                </c:pt>
                <c:pt idx="5">
                  <c:v>-2.6136957658128599E-2</c:v>
                </c:pt>
                <c:pt idx="6">
                  <c:v>-2.2222222222222199E-2</c:v>
                </c:pt>
                <c:pt idx="7">
                  <c:v>-6.4066524587163207E-2</c:v>
                </c:pt>
                <c:pt idx="8">
                  <c:v>-5.2332731506921004E-3</c:v>
                </c:pt>
                <c:pt idx="9">
                  <c:v>-1.9625801386890001E-2</c:v>
                </c:pt>
                <c:pt idx="10">
                  <c:v>-2.2246941045606199E-2</c:v>
                </c:pt>
                <c:pt idx="11">
                  <c:v>-2.3560826199638701E-2</c:v>
                </c:pt>
                <c:pt idx="12">
                  <c:v>-3.9277297721916703E-2</c:v>
                </c:pt>
                <c:pt idx="13">
                  <c:v>-5.3700065487884703E-2</c:v>
                </c:pt>
                <c:pt idx="14">
                  <c:v>-2.8830151096201E-2</c:v>
                </c:pt>
                <c:pt idx="15">
                  <c:v>5.2433573216930799E-3</c:v>
                </c:pt>
                <c:pt idx="16">
                  <c:v>-4.0633888663145101E-2</c:v>
                </c:pt>
                <c:pt idx="17">
                  <c:v>-4.0650406504064998E-2</c:v>
                </c:pt>
                <c:pt idx="18">
                  <c:v>-2.3613060646210798E-2</c:v>
                </c:pt>
                <c:pt idx="19">
                  <c:v>-1.8370051567358998E-2</c:v>
                </c:pt>
                <c:pt idx="20">
                  <c:v>1.31238762680945E-3</c:v>
                </c:pt>
                <c:pt idx="21">
                  <c:v>-2.75597784718759E-2</c:v>
                </c:pt>
                <c:pt idx="22">
                  <c:v>-2.1003715032096301E-2</c:v>
                </c:pt>
                <c:pt idx="23">
                  <c:v>-2.36341434592508E-2</c:v>
                </c:pt>
                <c:pt idx="24">
                  <c:v>-2.4953048868576199E-2</c:v>
                </c:pt>
                <c:pt idx="25">
                  <c:v>-3.2841153906783702E-2</c:v>
                </c:pt>
                <c:pt idx="26">
                  <c:v>-3.4166020578457003E-2</c:v>
                </c:pt>
                <c:pt idx="27">
                  <c:v>-3.4177697737699297E-2</c:v>
                </c:pt>
                <c:pt idx="28">
                  <c:v>-5.2599050587136903E-2</c:v>
                </c:pt>
                <c:pt idx="29">
                  <c:v>-1.84193561119371E-2</c:v>
                </c:pt>
                <c:pt idx="30">
                  <c:v>-3.2897766899582903E-2</c:v>
                </c:pt>
              </c:numCache>
            </c:numRef>
          </c:val>
          <c:smooth val="0"/>
          <c:extLst>
            <c:ext xmlns:c16="http://schemas.microsoft.com/office/drawing/2014/chart" uri="{C3380CC4-5D6E-409C-BE32-E72D297353CC}">
              <c16:uniqueId val="{00000000-A80E-4E0C-9838-3504F838EFC2}"/>
            </c:ext>
          </c:extLst>
        </c:ser>
        <c:dLbls>
          <c:showLegendKey val="0"/>
          <c:showVal val="0"/>
          <c:showCatName val="0"/>
          <c:showSerName val="0"/>
          <c:showPercent val="0"/>
          <c:showBubbleSize val="0"/>
        </c:dLbls>
        <c:smooth val="0"/>
        <c:axId val="393782848"/>
        <c:axId val="393783504"/>
      </c:lineChart>
      <c:dateAx>
        <c:axId val="39378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83504"/>
        <c:crosses val="autoZero"/>
        <c:auto val="1"/>
        <c:lblOffset val="100"/>
        <c:baseTimeUnit val="days"/>
      </c:dateAx>
      <c:valAx>
        <c:axId val="39378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8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sacsirlari</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6.9400000000000003E-2</c:v>
                </c:pt>
                <c:pt idx="12">
                  <c:v>4.58E-2</c:v>
                </c:pt>
                <c:pt idx="13">
                  <c:v>0</c:v>
                </c:pt>
                <c:pt idx="14">
                  <c:v>0</c:v>
                </c:pt>
                <c:pt idx="15">
                  <c:v>5.11E-2</c:v>
                </c:pt>
                <c:pt idx="16">
                  <c:v>9.8299999999999998E-2</c:v>
                </c:pt>
                <c:pt idx="17">
                  <c:v>5.7700000000000001E-2</c:v>
                </c:pt>
                <c:pt idx="18">
                  <c:v>4.2000000000000003E-2</c:v>
                </c:pt>
                <c:pt idx="19">
                  <c:v>3.9399999999999998E-2</c:v>
                </c:pt>
                <c:pt idx="20">
                  <c:v>3.5400000000000001E-2</c:v>
                </c:pt>
                <c:pt idx="21">
                  <c:v>0.13780000000000001</c:v>
                </c:pt>
                <c:pt idx="22">
                  <c:v>8.0100000000000005E-2</c:v>
                </c:pt>
                <c:pt idx="23">
                  <c:v>6.1699999999999998E-2</c:v>
                </c:pt>
                <c:pt idx="24">
                  <c:v>4.99E-2</c:v>
                </c:pt>
                <c:pt idx="25">
                  <c:v>0.12089999999999999</c:v>
                </c:pt>
                <c:pt idx="26">
                  <c:v>0</c:v>
                </c:pt>
                <c:pt idx="27">
                  <c:v>5.5199999999999999E-2</c:v>
                </c:pt>
                <c:pt idx="28">
                  <c:v>0.35909999999999997</c:v>
                </c:pt>
                <c:pt idx="29">
                  <c:v>8.9499999999999996E-2</c:v>
                </c:pt>
                <c:pt idx="30">
                  <c:v>5.1299999999999998E-2</c:v>
                </c:pt>
              </c:numCache>
            </c:numRef>
          </c:val>
          <c:smooth val="0"/>
          <c:extLst>
            <c:ext xmlns:c16="http://schemas.microsoft.com/office/drawing/2014/chart" uri="{C3380CC4-5D6E-409C-BE32-E72D297353CC}">
              <c16:uniqueId val="{00000000-44F5-4FA7-BFDF-6A22E1CB6726}"/>
            </c:ext>
          </c:extLst>
        </c:ser>
        <c:dLbls>
          <c:showLegendKey val="0"/>
          <c:showVal val="0"/>
          <c:showCatName val="0"/>
          <c:showSerName val="0"/>
          <c:showPercent val="0"/>
          <c:showBubbleSize val="0"/>
        </c:dLbls>
        <c:smooth val="0"/>
        <c:axId val="448227208"/>
        <c:axId val="448223272"/>
      </c:lineChart>
      <c:dateAx>
        <c:axId val="44822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23272"/>
        <c:crosses val="autoZero"/>
        <c:auto val="1"/>
        <c:lblOffset val="100"/>
        <c:baseTimeUnit val="days"/>
      </c:dateAx>
      <c:valAx>
        <c:axId val="44822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2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sacsirlari</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53</c:v>
                </c:pt>
                <c:pt idx="12">
                  <c:v>35</c:v>
                </c:pt>
                <c:pt idx="13">
                  <c:v>0</c:v>
                </c:pt>
                <c:pt idx="14">
                  <c:v>0</c:v>
                </c:pt>
                <c:pt idx="15">
                  <c:v>39</c:v>
                </c:pt>
                <c:pt idx="16">
                  <c:v>75</c:v>
                </c:pt>
                <c:pt idx="17">
                  <c:v>44</c:v>
                </c:pt>
                <c:pt idx="18">
                  <c:v>32</c:v>
                </c:pt>
                <c:pt idx="19">
                  <c:v>30</c:v>
                </c:pt>
                <c:pt idx="20">
                  <c:v>27</c:v>
                </c:pt>
                <c:pt idx="21">
                  <c:v>105</c:v>
                </c:pt>
                <c:pt idx="22">
                  <c:v>61</c:v>
                </c:pt>
                <c:pt idx="23">
                  <c:v>47</c:v>
                </c:pt>
                <c:pt idx="24">
                  <c:v>38</c:v>
                </c:pt>
                <c:pt idx="25">
                  <c:v>92</c:v>
                </c:pt>
                <c:pt idx="26">
                  <c:v>0</c:v>
                </c:pt>
                <c:pt idx="27">
                  <c:v>42</c:v>
                </c:pt>
                <c:pt idx="28">
                  <c:v>273</c:v>
                </c:pt>
                <c:pt idx="29">
                  <c:v>68</c:v>
                </c:pt>
                <c:pt idx="30">
                  <c:v>39</c:v>
                </c:pt>
              </c:numCache>
            </c:numRef>
          </c:val>
          <c:smooth val="0"/>
          <c:extLst>
            <c:ext xmlns:c16="http://schemas.microsoft.com/office/drawing/2014/chart" uri="{C3380CC4-5D6E-409C-BE32-E72D297353CC}">
              <c16:uniqueId val="{00000000-6894-46D2-BD45-5F016DDB1A44}"/>
            </c:ext>
          </c:extLst>
        </c:ser>
        <c:dLbls>
          <c:showLegendKey val="0"/>
          <c:showVal val="0"/>
          <c:showCatName val="0"/>
          <c:showSerName val="0"/>
          <c:showPercent val="0"/>
          <c:showBubbleSize val="0"/>
        </c:dLbls>
        <c:smooth val="0"/>
        <c:axId val="448229832"/>
        <c:axId val="448227536"/>
      </c:lineChart>
      <c:dateAx>
        <c:axId val="44822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27536"/>
        <c:crosses val="autoZero"/>
        <c:auto val="1"/>
        <c:lblOffset val="100"/>
        <c:baseTimeUnit val="days"/>
      </c:dateAx>
      <c:valAx>
        <c:axId val="44822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2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A69D-600D-40D7-BB8A-EB300EC22BF3}"/>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0F99DD39-4CBC-415E-AC96-81677A3599A3}"/>
              </a:ext>
            </a:extLst>
          </p:cNvPr>
          <p:cNvSpPr>
            <a:spLocks noGrp="1"/>
          </p:cNvSpPr>
          <p:nvPr>
            <p:ph type="subTitle" idx="1"/>
          </p:nvPr>
        </p:nvSpPr>
        <p:spPr/>
        <p:txBody>
          <a:bodyPr/>
          <a:lstStyle/>
          <a:p>
            <a:r>
              <a:rPr lang="en-US"/>
              <a:t>L'Oréal</a:t>
            </a:r>
          </a:p>
        </p:txBody>
      </p:sp>
    </p:spTree>
    <p:extLst>
      <p:ext uri="{BB962C8B-B14F-4D97-AF65-F5344CB8AC3E}">
        <p14:creationId xmlns:p14="http://schemas.microsoft.com/office/powerpoint/2010/main" val="1919253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435AA-EA85-4646-8ED0-65B746C8C563}"/>
              </a:ext>
            </a:extLst>
          </p:cNvPr>
          <p:cNvSpPr>
            <a:spLocks noGrp="1"/>
          </p:cNvSpPr>
          <p:nvPr>
            <p:ph type="title"/>
          </p:nvPr>
        </p:nvSpPr>
        <p:spPr/>
        <p:txBody>
          <a:bodyPr/>
          <a:lstStyle/>
          <a:p>
            <a:r>
              <a:rPr lang="en-US"/>
              <a:t>Instagram Key Metrics Table | sacsirlari</a:t>
            </a:r>
          </a:p>
        </p:txBody>
      </p:sp>
      <p:graphicFrame>
        <p:nvGraphicFramePr>
          <p:cNvPr id="5" name="Table Placeholder 4">
            <a:extLst>
              <a:ext uri="{FF2B5EF4-FFF2-40B4-BE49-F238E27FC236}">
                <a16:creationId xmlns:a16="http://schemas.microsoft.com/office/drawing/2014/main" id="{A9C08BB0-2E37-4046-BB1F-919E5E2AC14D}"/>
              </a:ext>
            </a:extLst>
          </p:cNvPr>
          <p:cNvGraphicFramePr>
            <a:graphicFrameLocks noGrp="1"/>
          </p:cNvGraphicFramePr>
          <p:nvPr>
            <p:ph type="tbl" sz="quarter" idx="13"/>
            <p:extLst>
              <p:ext uri="{D42A27DB-BD31-4B8C-83A1-F6EECF244321}">
                <p14:modId xmlns:p14="http://schemas.microsoft.com/office/powerpoint/2010/main" val="118541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8000361"/>
                    </a:ext>
                  </a:extLst>
                </a:gridCol>
                <a:gridCol w="658368">
                  <a:extLst>
                    <a:ext uri="{9D8B030D-6E8A-4147-A177-3AD203B41FA5}">
                      <a16:colId xmlns:a16="http://schemas.microsoft.com/office/drawing/2014/main" val="2730787472"/>
                    </a:ext>
                  </a:extLst>
                </a:gridCol>
                <a:gridCol w="658368">
                  <a:extLst>
                    <a:ext uri="{9D8B030D-6E8A-4147-A177-3AD203B41FA5}">
                      <a16:colId xmlns:a16="http://schemas.microsoft.com/office/drawing/2014/main" val="2707000459"/>
                    </a:ext>
                  </a:extLst>
                </a:gridCol>
                <a:gridCol w="658368">
                  <a:extLst>
                    <a:ext uri="{9D8B030D-6E8A-4147-A177-3AD203B41FA5}">
                      <a16:colId xmlns:a16="http://schemas.microsoft.com/office/drawing/2014/main" val="2014829985"/>
                    </a:ext>
                  </a:extLst>
                </a:gridCol>
                <a:gridCol w="658368">
                  <a:extLst>
                    <a:ext uri="{9D8B030D-6E8A-4147-A177-3AD203B41FA5}">
                      <a16:colId xmlns:a16="http://schemas.microsoft.com/office/drawing/2014/main" val="2889782561"/>
                    </a:ext>
                  </a:extLst>
                </a:gridCol>
                <a:gridCol w="658368">
                  <a:extLst>
                    <a:ext uri="{9D8B030D-6E8A-4147-A177-3AD203B41FA5}">
                      <a16:colId xmlns:a16="http://schemas.microsoft.com/office/drawing/2014/main" val="2338931869"/>
                    </a:ext>
                  </a:extLst>
                </a:gridCol>
                <a:gridCol w="658368">
                  <a:extLst>
                    <a:ext uri="{9D8B030D-6E8A-4147-A177-3AD203B41FA5}">
                      <a16:colId xmlns:a16="http://schemas.microsoft.com/office/drawing/2014/main" val="1089396856"/>
                    </a:ext>
                  </a:extLst>
                </a:gridCol>
                <a:gridCol w="658368">
                  <a:extLst>
                    <a:ext uri="{9D8B030D-6E8A-4147-A177-3AD203B41FA5}">
                      <a16:colId xmlns:a16="http://schemas.microsoft.com/office/drawing/2014/main" val="393842293"/>
                    </a:ext>
                  </a:extLst>
                </a:gridCol>
                <a:gridCol w="658368">
                  <a:extLst>
                    <a:ext uri="{9D8B030D-6E8A-4147-A177-3AD203B41FA5}">
                      <a16:colId xmlns:a16="http://schemas.microsoft.com/office/drawing/2014/main" val="2221083460"/>
                    </a:ext>
                  </a:extLst>
                </a:gridCol>
                <a:gridCol w="658368">
                  <a:extLst>
                    <a:ext uri="{9D8B030D-6E8A-4147-A177-3AD203B41FA5}">
                      <a16:colId xmlns:a16="http://schemas.microsoft.com/office/drawing/2014/main" val="278864481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05154984"/>
                  </a:ext>
                </a:extLst>
              </a:tr>
              <a:tr h="370840">
                <a:tc>
                  <a:txBody>
                    <a:bodyPr/>
                    <a:lstStyle/>
                    <a:p>
                      <a:r>
                        <a:rPr lang="en-US" sz="1000"/>
                        <a:t>sacsirlari</a:t>
                      </a:r>
                    </a:p>
                  </a:txBody>
                  <a:tcPr/>
                </a:tc>
                <a:tc>
                  <a:txBody>
                    <a:bodyPr/>
                    <a:lstStyle/>
                    <a:p>
                      <a:r>
                        <a:rPr lang="en-US" sz="1000"/>
                        <a:t>75968</a:t>
                      </a:r>
                    </a:p>
                  </a:txBody>
                  <a:tcPr/>
                </a:tc>
                <a:tc>
                  <a:txBody>
                    <a:bodyPr/>
                    <a:lstStyle/>
                    <a:p>
                      <a:r>
                        <a:rPr lang="en-US" sz="1000"/>
                        <a:t>-597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17</a:t>
                      </a:r>
                    </a:p>
                  </a:txBody>
                  <a:tcPr/>
                </a:tc>
                <a:tc>
                  <a:txBody>
                    <a:bodyPr/>
                    <a:lstStyle/>
                    <a:p>
                      <a:r>
                        <a:rPr lang="en-US" sz="1000"/>
                        <a:t>1067</a:t>
                      </a:r>
                    </a:p>
                  </a:txBody>
                  <a:tcPr/>
                </a:tc>
                <a:tc>
                  <a:txBody>
                    <a:bodyPr/>
                    <a:lstStyle/>
                    <a:p>
                      <a:r>
                        <a:rPr lang="en-US" sz="1000"/>
                        <a:t>33</a:t>
                      </a:r>
                    </a:p>
                  </a:txBody>
                  <a:tcPr/>
                </a:tc>
                <a:tc>
                  <a:txBody>
                    <a:bodyPr/>
                    <a:lstStyle/>
                    <a:p>
                      <a:r>
                        <a:rPr lang="en-US" sz="1000"/>
                        <a:t>0.0848 %</a:t>
                      </a:r>
                    </a:p>
                  </a:txBody>
                  <a:tcPr/>
                </a:tc>
                <a:extLst>
                  <a:ext uri="{0D108BD9-81ED-4DB2-BD59-A6C34878D82A}">
                    <a16:rowId xmlns:a16="http://schemas.microsoft.com/office/drawing/2014/main" val="3509499709"/>
                  </a:ext>
                </a:extLst>
              </a:tr>
            </a:tbl>
          </a:graphicData>
        </a:graphic>
      </p:graphicFrame>
      <p:sp>
        <p:nvSpPr>
          <p:cNvPr id="4" name="Text Placeholder 3">
            <a:extLst>
              <a:ext uri="{FF2B5EF4-FFF2-40B4-BE49-F238E27FC236}">
                <a16:creationId xmlns:a16="http://schemas.microsoft.com/office/drawing/2014/main" id="{497E5D71-4322-498B-BFCC-214F98FCCD3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94925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95238-8039-4BEA-AD2B-865ECC4953D2}"/>
              </a:ext>
            </a:extLst>
          </p:cNvPr>
          <p:cNvSpPr>
            <a:spLocks noGrp="1"/>
          </p:cNvSpPr>
          <p:nvPr>
            <p:ph type="title"/>
          </p:nvPr>
        </p:nvSpPr>
        <p:spPr/>
        <p:txBody>
          <a:bodyPr/>
          <a:lstStyle/>
          <a:p>
            <a:r>
              <a:rPr lang="en-US"/>
              <a:t>Instagram Followers Total | sacsirlari</a:t>
            </a:r>
          </a:p>
        </p:txBody>
      </p:sp>
      <p:graphicFrame>
        <p:nvGraphicFramePr>
          <p:cNvPr id="6" name="Chart Placeholder 5">
            <a:extLst>
              <a:ext uri="{FF2B5EF4-FFF2-40B4-BE49-F238E27FC236}">
                <a16:creationId xmlns:a16="http://schemas.microsoft.com/office/drawing/2014/main" id="{D1F0A39A-F843-4617-A040-5E509194B513}"/>
              </a:ext>
            </a:extLst>
          </p:cNvPr>
          <p:cNvGraphicFramePr>
            <a:graphicFrameLocks noGrp="1"/>
          </p:cNvGraphicFramePr>
          <p:nvPr>
            <p:ph type="chart" sz="quarter" idx="13"/>
            <p:extLst>
              <p:ext uri="{D42A27DB-BD31-4B8C-83A1-F6EECF244321}">
                <p14:modId xmlns:p14="http://schemas.microsoft.com/office/powerpoint/2010/main" val="3940767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25719B-0331-4317-8041-2D50A149EAD6}"/>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7D67A80-3E73-4057-B3AD-C81E180216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7730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A167E-9419-4B50-8435-E1E1AC5A7E00}"/>
              </a:ext>
            </a:extLst>
          </p:cNvPr>
          <p:cNvSpPr>
            <a:spLocks noGrp="1"/>
          </p:cNvSpPr>
          <p:nvPr>
            <p:ph type="title"/>
          </p:nvPr>
        </p:nvSpPr>
        <p:spPr/>
        <p:txBody>
          <a:bodyPr/>
          <a:lstStyle/>
          <a:p>
            <a:r>
              <a:rPr lang="en-US"/>
              <a:t>Instagram Followers Change Rate | sacsirlari</a:t>
            </a:r>
          </a:p>
        </p:txBody>
      </p:sp>
      <p:graphicFrame>
        <p:nvGraphicFramePr>
          <p:cNvPr id="6" name="Chart Placeholder 5">
            <a:extLst>
              <a:ext uri="{FF2B5EF4-FFF2-40B4-BE49-F238E27FC236}">
                <a16:creationId xmlns:a16="http://schemas.microsoft.com/office/drawing/2014/main" id="{8BCC2C3C-E529-4660-A537-2F39EC7737B1}"/>
              </a:ext>
            </a:extLst>
          </p:cNvPr>
          <p:cNvGraphicFramePr>
            <a:graphicFrameLocks noGrp="1"/>
          </p:cNvGraphicFramePr>
          <p:nvPr>
            <p:ph type="chart" sz="quarter" idx="13"/>
            <p:extLst>
              <p:ext uri="{D42A27DB-BD31-4B8C-83A1-F6EECF244321}">
                <p14:modId xmlns:p14="http://schemas.microsoft.com/office/powerpoint/2010/main" val="3228699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323767-4D34-421E-B444-3496944BF4F3}"/>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3C18D373-98E5-4B1A-9036-C01B5ADDD9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5414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563E5-90F9-4D09-861A-B8F817F2259A}"/>
              </a:ext>
            </a:extLst>
          </p:cNvPr>
          <p:cNvSpPr>
            <a:spLocks noGrp="1"/>
          </p:cNvSpPr>
          <p:nvPr>
            <p:ph type="title"/>
          </p:nvPr>
        </p:nvSpPr>
        <p:spPr/>
        <p:txBody>
          <a:bodyPr/>
          <a:lstStyle/>
          <a:p>
            <a:r>
              <a:rPr lang="en-US"/>
              <a:t>Instagram Posts Table | sacsirlari - 1 of 7</a:t>
            </a:r>
          </a:p>
        </p:txBody>
      </p:sp>
      <p:graphicFrame>
        <p:nvGraphicFramePr>
          <p:cNvPr id="5" name="Table Placeholder 4">
            <a:extLst>
              <a:ext uri="{FF2B5EF4-FFF2-40B4-BE49-F238E27FC236}">
                <a16:creationId xmlns:a16="http://schemas.microsoft.com/office/drawing/2014/main" id="{C46D53DB-3362-4F64-A9E3-1239EB2EDCA2}"/>
              </a:ext>
            </a:extLst>
          </p:cNvPr>
          <p:cNvGraphicFramePr>
            <a:graphicFrameLocks noGrp="1"/>
          </p:cNvGraphicFramePr>
          <p:nvPr>
            <p:ph type="tbl" sz="quarter" idx="13"/>
            <p:extLst>
              <p:ext uri="{D42A27DB-BD31-4B8C-83A1-F6EECF244321}">
                <p14:modId xmlns:p14="http://schemas.microsoft.com/office/powerpoint/2010/main" val="902060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18317574"/>
                    </a:ext>
                  </a:extLst>
                </a:gridCol>
                <a:gridCol w="987552">
                  <a:extLst>
                    <a:ext uri="{9D8B030D-6E8A-4147-A177-3AD203B41FA5}">
                      <a16:colId xmlns:a16="http://schemas.microsoft.com/office/drawing/2014/main" val="3852629288"/>
                    </a:ext>
                  </a:extLst>
                </a:gridCol>
                <a:gridCol w="987552">
                  <a:extLst>
                    <a:ext uri="{9D8B030D-6E8A-4147-A177-3AD203B41FA5}">
                      <a16:colId xmlns:a16="http://schemas.microsoft.com/office/drawing/2014/main" val="2149821502"/>
                    </a:ext>
                  </a:extLst>
                </a:gridCol>
                <a:gridCol w="987552">
                  <a:extLst>
                    <a:ext uri="{9D8B030D-6E8A-4147-A177-3AD203B41FA5}">
                      <a16:colId xmlns:a16="http://schemas.microsoft.com/office/drawing/2014/main" val="1114967253"/>
                    </a:ext>
                  </a:extLst>
                </a:gridCol>
                <a:gridCol w="987552">
                  <a:extLst>
                    <a:ext uri="{9D8B030D-6E8A-4147-A177-3AD203B41FA5}">
                      <a16:colId xmlns:a16="http://schemas.microsoft.com/office/drawing/2014/main" val="801621237"/>
                    </a:ext>
                  </a:extLst>
                </a:gridCol>
                <a:gridCol w="987552">
                  <a:extLst>
                    <a:ext uri="{9D8B030D-6E8A-4147-A177-3AD203B41FA5}">
                      <a16:colId xmlns:a16="http://schemas.microsoft.com/office/drawing/2014/main" val="2451196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594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- 2021-08-31 15:02:24</a:t>
                      </a:r>
                      <a:r>
                        <a:rPr kumimoji="0" lang="en-US" sz="1000" b="0" i="0" u="none" strike="noStrike" kern="1200" cap="none" spc="0" normalizeH="0" baseline="0" noProof="0">
                          <a:ln>
                            <a:noFill/>
                          </a:ln>
                          <a:solidFill>
                            <a:prstClr val="black"/>
                          </a:solidFill>
                          <a:effectLst/>
                          <a:uLnTx/>
                          <a:uFillTx/>
                          <a:latin typeface="+mn-lt"/>
                          <a:ea typeface="+mn-ea"/>
                          <a:cs typeface="+mn-cs"/>
                        </a:rPr>
                        <a:t>
 Kısa saça en çok yakışan saç renklerini keşfetmek için bio'muzdaki linkten bekleniyorsun.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567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- 2021-08-30 14:05:16</a:t>
                      </a:r>
                      <a:r>
                        <a:rPr kumimoji="0" lang="en-US" sz="1000" b="0" i="0" u="none" strike="noStrike" kern="1200" cap="none" spc="0" normalizeH="0" baseline="0" noProof="0">
                          <a:ln>
                            <a:noFill/>
                          </a:ln>
                          <a:solidFill>
                            <a:prstClr val="black"/>
                          </a:solidFill>
                          <a:effectLst/>
                          <a:uLnTx/>
                          <a:uFillTx/>
                          <a:latin typeface="+mn-lt"/>
                          <a:ea typeface="+mn-ea"/>
                          <a:cs typeface="+mn-cs"/>
                        </a:rPr>
                        <a:t>
 Mor şampuanın sarı saçların en yakın dostu olduğunu biliyoruz. Peki bu favori saç bakım ürünü küllü doğal sarı görünümünü nasıl sağlıyor? Sorunun cevabı ve detaylar için profildeki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583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- 2021-08-29 14:01:47</a:t>
                      </a:r>
                      <a:r>
                        <a:rPr kumimoji="0" lang="en-US" sz="1000" b="0" i="0" u="none" strike="noStrike" kern="1200" cap="none" spc="0" normalizeH="0" baseline="0" noProof="0">
                          <a:ln>
                            <a:noFill/>
                          </a:ln>
                          <a:solidFill>
                            <a:prstClr val="black"/>
                          </a:solidFill>
                          <a:effectLst/>
                          <a:uLnTx/>
                          <a:uFillTx/>
                          <a:latin typeface="+mn-lt"/>
                          <a:ea typeface="+mn-ea"/>
                          <a:cs typeface="+mn-cs"/>
                        </a:rPr>
                        <a:t>
 Burcun sahip olduğun karakter hakkında ipuçlarını bize fısıldarken, biz de bu özelliklerine göre sana uygun saç renklerini belirledik! Senin rengin hangisi ? Yorumlarda bizimle paylaşmayı unutma. Detaylar bio'daki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7396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- 2021-08-28 14:05:58</a:t>
                      </a:r>
                      <a:r>
                        <a:rPr kumimoji="0" lang="en-US" sz="1000" b="0" i="0" u="none" strike="noStrike" kern="1200" cap="none" spc="0" normalizeH="0" baseline="0" noProof="0">
                          <a:ln>
                            <a:noFill/>
                          </a:ln>
                          <a:solidFill>
                            <a:prstClr val="black"/>
                          </a:solidFill>
                          <a:effectLst/>
                          <a:uLnTx/>
                          <a:uFillTx/>
                          <a:latin typeface="+mn-lt"/>
                          <a:ea typeface="+mn-ea"/>
                          <a:cs typeface="+mn-cs"/>
                        </a:rPr>
                        <a:t>
 Yazın sonlarına yaklaşırken, bir çoğumuz artık bronzuz. Bronz görünümümüzü muhteşem saç rengimizle de tamamlamamak olmaz tabii! Çarkı çevir, ekran görüntüsünü al ve işte senin bronz tenine uygun saç modelin! 💕⁠⁠
Detaylar için bio’daki linke göz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3173659"/>
                  </a:ext>
                </a:extLst>
              </a:tr>
            </a:tbl>
          </a:graphicData>
        </a:graphic>
      </p:graphicFrame>
      <p:sp>
        <p:nvSpPr>
          <p:cNvPr id="4" name="Text Placeholder 3">
            <a:extLst>
              <a:ext uri="{FF2B5EF4-FFF2-40B4-BE49-F238E27FC236}">
                <a16:creationId xmlns:a16="http://schemas.microsoft.com/office/drawing/2014/main" id="{AC78A6D9-0971-4327-A7EB-4FDE93A8F28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06896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E5149-5B0B-4EDB-9563-FAEDB42AA8F8}"/>
              </a:ext>
            </a:extLst>
          </p:cNvPr>
          <p:cNvSpPr>
            <a:spLocks noGrp="1"/>
          </p:cNvSpPr>
          <p:nvPr>
            <p:ph type="title"/>
          </p:nvPr>
        </p:nvSpPr>
        <p:spPr/>
        <p:txBody>
          <a:bodyPr/>
          <a:lstStyle/>
          <a:p>
            <a:r>
              <a:rPr lang="en-US"/>
              <a:t>Instagram Posts Table | sacsirlari - 2 of 7</a:t>
            </a:r>
          </a:p>
        </p:txBody>
      </p:sp>
      <p:graphicFrame>
        <p:nvGraphicFramePr>
          <p:cNvPr id="5" name="Table Placeholder 4">
            <a:extLst>
              <a:ext uri="{FF2B5EF4-FFF2-40B4-BE49-F238E27FC236}">
                <a16:creationId xmlns:a16="http://schemas.microsoft.com/office/drawing/2014/main" id="{B89E1309-796F-467A-9755-6B392B684D36}"/>
              </a:ext>
            </a:extLst>
          </p:cNvPr>
          <p:cNvGraphicFramePr>
            <a:graphicFrameLocks noGrp="1"/>
          </p:cNvGraphicFramePr>
          <p:nvPr>
            <p:ph type="tbl" sz="quarter" idx="13"/>
            <p:extLst>
              <p:ext uri="{D42A27DB-BD31-4B8C-83A1-F6EECF244321}">
                <p14:modId xmlns:p14="http://schemas.microsoft.com/office/powerpoint/2010/main" val="48674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88652463"/>
                    </a:ext>
                  </a:extLst>
                </a:gridCol>
                <a:gridCol w="987552">
                  <a:extLst>
                    <a:ext uri="{9D8B030D-6E8A-4147-A177-3AD203B41FA5}">
                      <a16:colId xmlns:a16="http://schemas.microsoft.com/office/drawing/2014/main" val="425239272"/>
                    </a:ext>
                  </a:extLst>
                </a:gridCol>
                <a:gridCol w="987552">
                  <a:extLst>
                    <a:ext uri="{9D8B030D-6E8A-4147-A177-3AD203B41FA5}">
                      <a16:colId xmlns:a16="http://schemas.microsoft.com/office/drawing/2014/main" val="4007793160"/>
                    </a:ext>
                  </a:extLst>
                </a:gridCol>
                <a:gridCol w="987552">
                  <a:extLst>
                    <a:ext uri="{9D8B030D-6E8A-4147-A177-3AD203B41FA5}">
                      <a16:colId xmlns:a16="http://schemas.microsoft.com/office/drawing/2014/main" val="37275658"/>
                    </a:ext>
                  </a:extLst>
                </a:gridCol>
                <a:gridCol w="987552">
                  <a:extLst>
                    <a:ext uri="{9D8B030D-6E8A-4147-A177-3AD203B41FA5}">
                      <a16:colId xmlns:a16="http://schemas.microsoft.com/office/drawing/2014/main" val="2557758695"/>
                    </a:ext>
                  </a:extLst>
                </a:gridCol>
                <a:gridCol w="987552">
                  <a:extLst>
                    <a:ext uri="{9D8B030D-6E8A-4147-A177-3AD203B41FA5}">
                      <a16:colId xmlns:a16="http://schemas.microsoft.com/office/drawing/2014/main" val="419388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947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- 2021-08-26 14:31:09</a:t>
                      </a:r>
                      <a:r>
                        <a:rPr kumimoji="0" lang="en-US" sz="1000" b="0" i="0" u="none" strike="noStrike" kern="1200" cap="none" spc="0" normalizeH="0" baseline="0" noProof="0">
                          <a:ln>
                            <a:noFill/>
                          </a:ln>
                          <a:solidFill>
                            <a:prstClr val="black"/>
                          </a:solidFill>
                          <a:effectLst/>
                          <a:uLnTx/>
                          <a:uFillTx/>
                          <a:latin typeface="+mn-lt"/>
                          <a:ea typeface="+mn-ea"/>
                          <a:cs typeface="+mn-cs"/>
                        </a:rPr>
                        <a:t>
 Mis gibi kokan saçlar mı ya da yumuşacık saçlar mı?⁠
Sadece birini seçecek olsan sen hangisini tercih ederdin?⁠
Yorumlarda paylaşmayı unutma.💞⁠
Seçim yapamakta zorlananlar için detaylar bio'daki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37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- 2021-08-25 14:02:27</a:t>
                      </a:r>
                      <a:r>
                        <a:rPr kumimoji="0" lang="en-US" sz="1000" b="0" i="0" u="none" strike="noStrike" kern="1200" cap="none" spc="0" normalizeH="0" baseline="0" noProof="0">
                          <a:ln>
                            <a:noFill/>
                          </a:ln>
                          <a:solidFill>
                            <a:prstClr val="black"/>
                          </a:solidFill>
                          <a:effectLst/>
                          <a:uLnTx/>
                          <a:uFillTx/>
                          <a:latin typeface="+mn-lt"/>
                          <a:ea typeface="+mn-ea"/>
                          <a:cs typeface="+mn-cs"/>
                        </a:rPr>
                        <a:t>
 Kepek sorunu yaşayan, kaşıntılı ve hassas saç derisi ile başı dertte olanları buraya alalım! 💛⁠
Keşiflerimze göre, Vichy Dercos Anti-Dandruff kepek sorununu çözerken, saç derisinde hassasiyet, kaşıntı gibi sorunları da gidermeye yardımcı oluyor.⁠Daha fazla bilgi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585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- 2021-08-24 14:05:20</a:t>
                      </a:r>
                      <a:r>
                        <a:rPr kumimoji="0" lang="en-US" sz="1000" b="0" i="0" u="none" strike="noStrike" kern="1200" cap="none" spc="0" normalizeH="0" baseline="0" noProof="0">
                          <a:ln>
                            <a:noFill/>
                          </a:ln>
                          <a:solidFill>
                            <a:prstClr val="black"/>
                          </a:solidFill>
                          <a:effectLst/>
                          <a:uLnTx/>
                          <a:uFillTx/>
                          <a:latin typeface="+mn-lt"/>
                          <a:ea typeface="+mn-ea"/>
                          <a:cs typeface="+mn-cs"/>
                        </a:rPr>
                        <a:t>
 Güneşten açılan doğal saç renkleri için L'Oréal Paris Casting Sunkiss Jelly plaj çantalarının vazgeçilmezi oldu. ☀️ Sen de aynı fikirde misin? Güneşten açılan saçlarına havalı bir model arıyorsan bio'daki linke tıkla ve stilini seç.</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5566005"/>
                  </a:ext>
                </a:extLst>
              </a:tr>
            </a:tbl>
          </a:graphicData>
        </a:graphic>
      </p:graphicFrame>
      <p:sp>
        <p:nvSpPr>
          <p:cNvPr id="4" name="Text Placeholder 3">
            <a:extLst>
              <a:ext uri="{FF2B5EF4-FFF2-40B4-BE49-F238E27FC236}">
                <a16:creationId xmlns:a16="http://schemas.microsoft.com/office/drawing/2014/main" id="{4FE6F729-C753-4314-BF3D-855A8AB9483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0298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3EA15-A84A-4915-874A-DA73C111899C}"/>
              </a:ext>
            </a:extLst>
          </p:cNvPr>
          <p:cNvSpPr>
            <a:spLocks noGrp="1"/>
          </p:cNvSpPr>
          <p:nvPr>
            <p:ph type="title"/>
          </p:nvPr>
        </p:nvSpPr>
        <p:spPr/>
        <p:txBody>
          <a:bodyPr/>
          <a:lstStyle/>
          <a:p>
            <a:r>
              <a:rPr lang="en-US"/>
              <a:t>Instagram Posts Table | sacsirlari - 3 of 7</a:t>
            </a:r>
          </a:p>
        </p:txBody>
      </p:sp>
      <p:graphicFrame>
        <p:nvGraphicFramePr>
          <p:cNvPr id="5" name="Table Placeholder 4">
            <a:extLst>
              <a:ext uri="{FF2B5EF4-FFF2-40B4-BE49-F238E27FC236}">
                <a16:creationId xmlns:a16="http://schemas.microsoft.com/office/drawing/2014/main" id="{22CC475E-B9E1-4822-AA24-57B6E69E96FC}"/>
              </a:ext>
            </a:extLst>
          </p:cNvPr>
          <p:cNvGraphicFramePr>
            <a:graphicFrameLocks noGrp="1"/>
          </p:cNvGraphicFramePr>
          <p:nvPr>
            <p:ph type="tbl" sz="quarter" idx="13"/>
            <p:extLst>
              <p:ext uri="{D42A27DB-BD31-4B8C-83A1-F6EECF244321}">
                <p14:modId xmlns:p14="http://schemas.microsoft.com/office/powerpoint/2010/main" val="222218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27635002"/>
                    </a:ext>
                  </a:extLst>
                </a:gridCol>
                <a:gridCol w="987552">
                  <a:extLst>
                    <a:ext uri="{9D8B030D-6E8A-4147-A177-3AD203B41FA5}">
                      <a16:colId xmlns:a16="http://schemas.microsoft.com/office/drawing/2014/main" val="258184340"/>
                    </a:ext>
                  </a:extLst>
                </a:gridCol>
                <a:gridCol w="987552">
                  <a:extLst>
                    <a:ext uri="{9D8B030D-6E8A-4147-A177-3AD203B41FA5}">
                      <a16:colId xmlns:a16="http://schemas.microsoft.com/office/drawing/2014/main" val="1821560189"/>
                    </a:ext>
                  </a:extLst>
                </a:gridCol>
                <a:gridCol w="987552">
                  <a:extLst>
                    <a:ext uri="{9D8B030D-6E8A-4147-A177-3AD203B41FA5}">
                      <a16:colId xmlns:a16="http://schemas.microsoft.com/office/drawing/2014/main" val="2894070499"/>
                    </a:ext>
                  </a:extLst>
                </a:gridCol>
                <a:gridCol w="987552">
                  <a:extLst>
                    <a:ext uri="{9D8B030D-6E8A-4147-A177-3AD203B41FA5}">
                      <a16:colId xmlns:a16="http://schemas.microsoft.com/office/drawing/2014/main" val="900174660"/>
                    </a:ext>
                  </a:extLst>
                </a:gridCol>
                <a:gridCol w="987552">
                  <a:extLst>
                    <a:ext uri="{9D8B030D-6E8A-4147-A177-3AD203B41FA5}">
                      <a16:colId xmlns:a16="http://schemas.microsoft.com/office/drawing/2014/main" val="1925340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407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- 2021-08-23 14:01:59</a:t>
                      </a:r>
                      <a:r>
                        <a:rPr kumimoji="0" lang="en-US" sz="1000" b="0" i="0" u="none" strike="noStrike" kern="1200" cap="none" spc="0" normalizeH="0" baseline="0" noProof="0">
                          <a:ln>
                            <a:noFill/>
                          </a:ln>
                          <a:solidFill>
                            <a:prstClr val="black"/>
                          </a:solidFill>
                          <a:effectLst/>
                          <a:uLnTx/>
                          <a:uFillTx/>
                          <a:latin typeface="+mn-lt"/>
                          <a:ea typeface="+mn-ea"/>
                          <a:cs typeface="+mn-cs"/>
                        </a:rPr>
                        <a:t>
 Sahilde havalı saçlarla salınmak isteyenleri buraya alalım. Bu sene trend, bandana ile yapılan saç modelleri! Bizden bir de ufak tüyo: Plaj çantana mutlaka Soleil serisinin Kerastase Soleil Huile Sirene Etkili Durulanmayan Spreyini at, bakımlı saçlarla saç modelin çok daha havalı görünecek. Detaylar için bio'daki linke uğramayı unutma.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667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- 2021-08-22 14:01:44</a:t>
                      </a:r>
                      <a:r>
                        <a:rPr kumimoji="0" lang="en-US" sz="1000" b="0" i="0" u="none" strike="noStrike" kern="1200" cap="none" spc="0" normalizeH="0" baseline="0" noProof="0">
                          <a:ln>
                            <a:noFill/>
                          </a:ln>
                          <a:solidFill>
                            <a:prstClr val="black"/>
                          </a:solidFill>
                          <a:effectLst/>
                          <a:uLnTx/>
                          <a:uFillTx/>
                          <a:latin typeface="+mn-lt"/>
                          <a:ea typeface="+mn-ea"/>
                          <a:cs typeface="+mn-cs"/>
                        </a:rPr>
                        <a:t>
 Güneş, deniz, havuz…  Kulağa harika gelse de saçlarımız bizimle aynı fikirde olmayabilir. Yazın yıpratıcı etkilerine bir de ısılı işlemler dahil olunca sonuç kuru ve yıpranmış saçlar oluyor. KeratinXS içeriği ile L'Oréal Paris Elseve Komple Onarıcı 5 serisi bu yaz bizim kurtarıcımız oldu. Sen de sana uygun olan ürünleri belirleyip, yaza özel saç bakım rutini oluşturarak bu durumu çözebilirsin.Favori saç bakım ürünlerimizi senin için Trendyolcom 'da derledik. Üstelik şimdi hepsi indirimde. Keşfetmek için bio'daki linke tıklamayı unutma.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7295886"/>
                  </a:ext>
                </a:extLst>
              </a:tr>
            </a:tbl>
          </a:graphicData>
        </a:graphic>
      </p:graphicFrame>
      <p:sp>
        <p:nvSpPr>
          <p:cNvPr id="4" name="Text Placeholder 3">
            <a:extLst>
              <a:ext uri="{FF2B5EF4-FFF2-40B4-BE49-F238E27FC236}">
                <a16:creationId xmlns:a16="http://schemas.microsoft.com/office/drawing/2014/main" id="{9B0A5061-A4D6-4446-82C7-815803487B0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14070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6468A-8597-4F6C-B2AD-75E85D22A5F1}"/>
              </a:ext>
            </a:extLst>
          </p:cNvPr>
          <p:cNvSpPr>
            <a:spLocks noGrp="1"/>
          </p:cNvSpPr>
          <p:nvPr>
            <p:ph type="title"/>
          </p:nvPr>
        </p:nvSpPr>
        <p:spPr/>
        <p:txBody>
          <a:bodyPr/>
          <a:lstStyle/>
          <a:p>
            <a:r>
              <a:rPr lang="en-US"/>
              <a:t>Instagram Posts Table | sacsirlari - 4 of 7</a:t>
            </a:r>
          </a:p>
        </p:txBody>
      </p:sp>
      <p:graphicFrame>
        <p:nvGraphicFramePr>
          <p:cNvPr id="5" name="Table Placeholder 4">
            <a:extLst>
              <a:ext uri="{FF2B5EF4-FFF2-40B4-BE49-F238E27FC236}">
                <a16:creationId xmlns:a16="http://schemas.microsoft.com/office/drawing/2014/main" id="{23825667-A400-4C6B-A2B2-BFCF085BA576}"/>
              </a:ext>
            </a:extLst>
          </p:cNvPr>
          <p:cNvGraphicFramePr>
            <a:graphicFrameLocks noGrp="1"/>
          </p:cNvGraphicFramePr>
          <p:nvPr>
            <p:ph type="tbl" sz="quarter" idx="13"/>
            <p:extLst>
              <p:ext uri="{D42A27DB-BD31-4B8C-83A1-F6EECF244321}">
                <p14:modId xmlns:p14="http://schemas.microsoft.com/office/powerpoint/2010/main" val="93509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5080493"/>
                    </a:ext>
                  </a:extLst>
                </a:gridCol>
                <a:gridCol w="987552">
                  <a:extLst>
                    <a:ext uri="{9D8B030D-6E8A-4147-A177-3AD203B41FA5}">
                      <a16:colId xmlns:a16="http://schemas.microsoft.com/office/drawing/2014/main" val="2802178141"/>
                    </a:ext>
                  </a:extLst>
                </a:gridCol>
                <a:gridCol w="987552">
                  <a:extLst>
                    <a:ext uri="{9D8B030D-6E8A-4147-A177-3AD203B41FA5}">
                      <a16:colId xmlns:a16="http://schemas.microsoft.com/office/drawing/2014/main" val="904844333"/>
                    </a:ext>
                  </a:extLst>
                </a:gridCol>
                <a:gridCol w="987552">
                  <a:extLst>
                    <a:ext uri="{9D8B030D-6E8A-4147-A177-3AD203B41FA5}">
                      <a16:colId xmlns:a16="http://schemas.microsoft.com/office/drawing/2014/main" val="901341440"/>
                    </a:ext>
                  </a:extLst>
                </a:gridCol>
                <a:gridCol w="987552">
                  <a:extLst>
                    <a:ext uri="{9D8B030D-6E8A-4147-A177-3AD203B41FA5}">
                      <a16:colId xmlns:a16="http://schemas.microsoft.com/office/drawing/2014/main" val="3322834621"/>
                    </a:ext>
                  </a:extLst>
                </a:gridCol>
                <a:gridCol w="987552">
                  <a:extLst>
                    <a:ext uri="{9D8B030D-6E8A-4147-A177-3AD203B41FA5}">
                      <a16:colId xmlns:a16="http://schemas.microsoft.com/office/drawing/2014/main" val="1585501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4267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- 2021-08-21 14:01:44</a:t>
                      </a:r>
                      <a:r>
                        <a:rPr kumimoji="0" lang="en-US" sz="1000" b="0" i="0" u="none" strike="noStrike" kern="1200" cap="none" spc="0" normalizeH="0" baseline="0" noProof="0">
                          <a:ln>
                            <a:noFill/>
                          </a:ln>
                          <a:solidFill>
                            <a:prstClr val="black"/>
                          </a:solidFill>
                          <a:effectLst/>
                          <a:uLnTx/>
                          <a:uFillTx/>
                          <a:latin typeface="+mn-lt"/>
                          <a:ea typeface="+mn-ea"/>
                          <a:cs typeface="+mn-cs"/>
                        </a:rPr>
                        <a:t>
 Doğal saç renginden vazgeçemeyen ve saç renginin parlak görünmesini isteyenler, sizinle sırrımızı paylaşmaya hazırız! Artık saçlarını boyayınca saç renginin yapay görünmesi korkusunu geride bırakacak L'Oréal Paris Casting Créme Gloss saç boyamız var! Tanışmak ve Trendyolcom koleksiyonumuzdaki diğer favorilerimizi incelemek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802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- 2021-08-20 14:02:23</a:t>
                      </a:r>
                      <a:r>
                        <a:rPr kumimoji="0" lang="en-US" sz="1000" b="0" i="0" u="none" strike="noStrike" kern="1200" cap="none" spc="0" normalizeH="0" baseline="0" noProof="0">
                          <a:ln>
                            <a:noFill/>
                          </a:ln>
                          <a:solidFill>
                            <a:prstClr val="black"/>
                          </a:solidFill>
                          <a:effectLst/>
                          <a:uLnTx/>
                          <a:uFillTx/>
                          <a:latin typeface="+mn-lt"/>
                          <a:ea typeface="+mn-ea"/>
                          <a:cs typeface="+mn-cs"/>
                        </a:rPr>
                        <a:t>
 Yazın senin de saçların nemden kabarıyor mu? ⁠
Hava şartları yüzünden kontrolden çıkan saçlarını, ona uygun ürünlerle bakım yaparak kontrol altına alabilirsin. İndirimde olan favori saç bakım ürünlerimizi keşfetmek için şimdi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3453277"/>
                  </a:ext>
                </a:extLst>
              </a:tr>
            </a:tbl>
          </a:graphicData>
        </a:graphic>
      </p:graphicFrame>
      <p:sp>
        <p:nvSpPr>
          <p:cNvPr id="4" name="Text Placeholder 3">
            <a:extLst>
              <a:ext uri="{FF2B5EF4-FFF2-40B4-BE49-F238E27FC236}">
                <a16:creationId xmlns:a16="http://schemas.microsoft.com/office/drawing/2014/main" id="{CE64DE30-C2A7-430C-8F41-AB02882470B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7114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14FD9-65D5-4270-8756-CD273F91B472}"/>
              </a:ext>
            </a:extLst>
          </p:cNvPr>
          <p:cNvSpPr>
            <a:spLocks noGrp="1"/>
          </p:cNvSpPr>
          <p:nvPr>
            <p:ph type="title"/>
          </p:nvPr>
        </p:nvSpPr>
        <p:spPr/>
        <p:txBody>
          <a:bodyPr/>
          <a:lstStyle/>
          <a:p>
            <a:r>
              <a:rPr lang="en-US"/>
              <a:t>Instagram Posts Table | sacsirlari - 5 of 7</a:t>
            </a:r>
          </a:p>
        </p:txBody>
      </p:sp>
      <p:graphicFrame>
        <p:nvGraphicFramePr>
          <p:cNvPr id="5" name="Table Placeholder 4">
            <a:extLst>
              <a:ext uri="{FF2B5EF4-FFF2-40B4-BE49-F238E27FC236}">
                <a16:creationId xmlns:a16="http://schemas.microsoft.com/office/drawing/2014/main" id="{4EE2118A-99E2-4AEC-ADFC-738ACDA5189D}"/>
              </a:ext>
            </a:extLst>
          </p:cNvPr>
          <p:cNvGraphicFramePr>
            <a:graphicFrameLocks noGrp="1"/>
          </p:cNvGraphicFramePr>
          <p:nvPr>
            <p:ph type="tbl" sz="quarter" idx="13"/>
            <p:extLst>
              <p:ext uri="{D42A27DB-BD31-4B8C-83A1-F6EECF244321}">
                <p14:modId xmlns:p14="http://schemas.microsoft.com/office/powerpoint/2010/main" val="176103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26548319"/>
                    </a:ext>
                  </a:extLst>
                </a:gridCol>
                <a:gridCol w="987552">
                  <a:extLst>
                    <a:ext uri="{9D8B030D-6E8A-4147-A177-3AD203B41FA5}">
                      <a16:colId xmlns:a16="http://schemas.microsoft.com/office/drawing/2014/main" val="1994903693"/>
                    </a:ext>
                  </a:extLst>
                </a:gridCol>
                <a:gridCol w="987552">
                  <a:extLst>
                    <a:ext uri="{9D8B030D-6E8A-4147-A177-3AD203B41FA5}">
                      <a16:colId xmlns:a16="http://schemas.microsoft.com/office/drawing/2014/main" val="2079261051"/>
                    </a:ext>
                  </a:extLst>
                </a:gridCol>
                <a:gridCol w="987552">
                  <a:extLst>
                    <a:ext uri="{9D8B030D-6E8A-4147-A177-3AD203B41FA5}">
                      <a16:colId xmlns:a16="http://schemas.microsoft.com/office/drawing/2014/main" val="3626513609"/>
                    </a:ext>
                  </a:extLst>
                </a:gridCol>
                <a:gridCol w="987552">
                  <a:extLst>
                    <a:ext uri="{9D8B030D-6E8A-4147-A177-3AD203B41FA5}">
                      <a16:colId xmlns:a16="http://schemas.microsoft.com/office/drawing/2014/main" val="2504840182"/>
                    </a:ext>
                  </a:extLst>
                </a:gridCol>
                <a:gridCol w="987552">
                  <a:extLst>
                    <a:ext uri="{9D8B030D-6E8A-4147-A177-3AD203B41FA5}">
                      <a16:colId xmlns:a16="http://schemas.microsoft.com/office/drawing/2014/main" val="2582004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314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- 2021-08-19 14:02:50</a:t>
                      </a:r>
                      <a:r>
                        <a:rPr kumimoji="0" lang="en-US" sz="1000" b="0" i="0" u="none" strike="noStrike" kern="1200" cap="none" spc="0" normalizeH="0" baseline="0" noProof="0">
                          <a:ln>
                            <a:noFill/>
                          </a:ln>
                          <a:solidFill>
                            <a:prstClr val="black"/>
                          </a:solidFill>
                          <a:effectLst/>
                          <a:uLnTx/>
                          <a:uFillTx/>
                          <a:latin typeface="+mn-lt"/>
                          <a:ea typeface="+mn-ea"/>
                          <a:cs typeface="+mn-cs"/>
                        </a:rPr>
                        <a:t>
 Mor şampuan ve maske, içeriğindeki mor pigmentler sayesinde saç renginin soğuk bir tona ulaşmasını sağlar ve istenmeyen yansımalar ortadan kalkar. 💜⁠
Mor şampuan ve Trendyolcom koleksiyonumuzdaki diğer favorilerimizi incelemek için bio'daki linke tıkla!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008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- 2021-08-18 14:55:28</a:t>
                      </a:r>
                      <a:r>
                        <a:rPr kumimoji="0" lang="en-US" sz="1000" b="0" i="0" u="none" strike="noStrike" kern="1200" cap="none" spc="0" normalizeH="0" baseline="0" noProof="0">
                          <a:ln>
                            <a:noFill/>
                          </a:ln>
                          <a:solidFill>
                            <a:prstClr val="black"/>
                          </a:solidFill>
                          <a:effectLst/>
                          <a:uLnTx/>
                          <a:uFillTx/>
                          <a:latin typeface="+mn-lt"/>
                          <a:ea typeface="+mn-ea"/>
                          <a:cs typeface="+mn-cs"/>
                        </a:rPr>
                        <a:t>
 Kuruyan ve sertleşen saçlarını yumuşatmak için tek ihtiyacın olan şey besleyici özelliklere sahip şampuan ve saç bakım ürünleri! Yumuşacık saçlar söz konusu olduğunda bizim süper kahramanımız KeratinXS içeren onarıcı formülü ile L'Oréal Paris Elseve Komple Onarıcı 5 Bakım serisinin şampuanı ve tamamlayıcı bakım ürünleri! Henüz bu seri ile tanışmadıysan hem Komple Onarıcı 5 serisi hem de Trendyolcom'daki diğer favori ürünlerimiz için şimdi bio'daki linke tıkla. %50'ye varan indirimleri kaçırma!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8183207"/>
                  </a:ext>
                </a:extLst>
              </a:tr>
            </a:tbl>
          </a:graphicData>
        </a:graphic>
      </p:graphicFrame>
      <p:sp>
        <p:nvSpPr>
          <p:cNvPr id="4" name="Text Placeholder 3">
            <a:extLst>
              <a:ext uri="{FF2B5EF4-FFF2-40B4-BE49-F238E27FC236}">
                <a16:creationId xmlns:a16="http://schemas.microsoft.com/office/drawing/2014/main" id="{635566D3-496F-46B8-B0DE-09520FD1130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233596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A1BD5-722B-483D-83F5-84FD2028CEFC}"/>
              </a:ext>
            </a:extLst>
          </p:cNvPr>
          <p:cNvSpPr>
            <a:spLocks noGrp="1"/>
          </p:cNvSpPr>
          <p:nvPr>
            <p:ph type="title"/>
          </p:nvPr>
        </p:nvSpPr>
        <p:spPr/>
        <p:txBody>
          <a:bodyPr/>
          <a:lstStyle/>
          <a:p>
            <a:r>
              <a:rPr lang="en-US"/>
              <a:t>Instagram Posts Table | sacsirlari - 6 of 7</a:t>
            </a:r>
          </a:p>
        </p:txBody>
      </p:sp>
      <p:graphicFrame>
        <p:nvGraphicFramePr>
          <p:cNvPr id="5" name="Table Placeholder 4">
            <a:extLst>
              <a:ext uri="{FF2B5EF4-FFF2-40B4-BE49-F238E27FC236}">
                <a16:creationId xmlns:a16="http://schemas.microsoft.com/office/drawing/2014/main" id="{C0D2B5CA-8916-4674-8949-7013922D82B4}"/>
              </a:ext>
            </a:extLst>
          </p:cNvPr>
          <p:cNvGraphicFramePr>
            <a:graphicFrameLocks noGrp="1"/>
          </p:cNvGraphicFramePr>
          <p:nvPr>
            <p:ph type="tbl" sz="quarter" idx="13"/>
            <p:extLst>
              <p:ext uri="{D42A27DB-BD31-4B8C-83A1-F6EECF244321}">
                <p14:modId xmlns:p14="http://schemas.microsoft.com/office/powerpoint/2010/main" val="423055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6951698"/>
                    </a:ext>
                  </a:extLst>
                </a:gridCol>
                <a:gridCol w="987552">
                  <a:extLst>
                    <a:ext uri="{9D8B030D-6E8A-4147-A177-3AD203B41FA5}">
                      <a16:colId xmlns:a16="http://schemas.microsoft.com/office/drawing/2014/main" val="3861905936"/>
                    </a:ext>
                  </a:extLst>
                </a:gridCol>
                <a:gridCol w="987552">
                  <a:extLst>
                    <a:ext uri="{9D8B030D-6E8A-4147-A177-3AD203B41FA5}">
                      <a16:colId xmlns:a16="http://schemas.microsoft.com/office/drawing/2014/main" val="620814879"/>
                    </a:ext>
                  </a:extLst>
                </a:gridCol>
                <a:gridCol w="987552">
                  <a:extLst>
                    <a:ext uri="{9D8B030D-6E8A-4147-A177-3AD203B41FA5}">
                      <a16:colId xmlns:a16="http://schemas.microsoft.com/office/drawing/2014/main" val="2067640392"/>
                    </a:ext>
                  </a:extLst>
                </a:gridCol>
                <a:gridCol w="987552">
                  <a:extLst>
                    <a:ext uri="{9D8B030D-6E8A-4147-A177-3AD203B41FA5}">
                      <a16:colId xmlns:a16="http://schemas.microsoft.com/office/drawing/2014/main" val="3361906021"/>
                    </a:ext>
                  </a:extLst>
                </a:gridCol>
                <a:gridCol w="987552">
                  <a:extLst>
                    <a:ext uri="{9D8B030D-6E8A-4147-A177-3AD203B41FA5}">
                      <a16:colId xmlns:a16="http://schemas.microsoft.com/office/drawing/2014/main" val="356126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341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- 2021-08-17 14:10:12</a:t>
                      </a:r>
                      <a:r>
                        <a:rPr kumimoji="0" lang="en-US" sz="1000" b="0" i="0" u="none" strike="noStrike" kern="1200" cap="none" spc="0" normalizeH="0" baseline="0" noProof="0">
                          <a:ln>
                            <a:noFill/>
                          </a:ln>
                          <a:solidFill>
                            <a:prstClr val="black"/>
                          </a:solidFill>
                          <a:effectLst/>
                          <a:uLnTx/>
                          <a:uFillTx/>
                          <a:latin typeface="+mn-lt"/>
                          <a:ea typeface="+mn-ea"/>
                          <a:cs typeface="+mn-cs"/>
                        </a:rPr>
                        <a:t>
 Aşırı sıcakların saçlarımızı kuruttuğunu biliyoruz, peki ya sıcaklardan kaçmak için açtığımız klimalar da saçlarımızı kurutuyor mu? Cevabı yazın en sık karşılaşılan saç sorunlarını ve çözümlerini anlattığımız yazıda; bio’daki linkten okumaya başla.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195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- 2021-08-16 15:02:28</a:t>
                      </a:r>
                      <a:r>
                        <a:rPr kumimoji="0" lang="en-US" sz="1000" b="0" i="0" u="none" strike="noStrike" kern="1200" cap="none" spc="0" normalizeH="0" baseline="0" noProof="0">
                          <a:ln>
                            <a:noFill/>
                          </a:ln>
                          <a:solidFill>
                            <a:prstClr val="black"/>
                          </a:solidFill>
                          <a:effectLst/>
                          <a:uLnTx/>
                          <a:uFillTx/>
                          <a:latin typeface="+mn-lt"/>
                          <a:ea typeface="+mn-ea"/>
                          <a:cs typeface="+mn-cs"/>
                        </a:rPr>
                        <a:t>
 Sıcak hava, tuzlu su derken saçlarımız yaz aylarında oldukça zarar görüyor… Yaz sonunda kuru, mat ve cansız saçlarla karşılaşmamak için yapabileceğin bazı şeyler var. Neler mi? Yazın saç bakımında mutlaka dikkat etmen gerekenleri bio'daki linke tıklayarak öğrenebilirsin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002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- 2021-08-13 14:02:26</a:t>
                      </a:r>
                      <a:r>
                        <a:rPr kumimoji="0" lang="en-US" sz="1000" b="0" i="0" u="none" strike="noStrike" kern="1200" cap="none" spc="0" normalizeH="0" baseline="0" noProof="0">
                          <a:ln>
                            <a:noFill/>
                          </a:ln>
                          <a:solidFill>
                            <a:prstClr val="black"/>
                          </a:solidFill>
                          <a:effectLst/>
                          <a:uLnTx/>
                          <a:uFillTx/>
                          <a:latin typeface="+mn-lt"/>
                          <a:ea typeface="+mn-ea"/>
                          <a:cs typeface="+mn-cs"/>
                        </a:rPr>
                        <a:t>
 Sen de saçını boyarken aklından binbir düşünce ile savaşıyorsan, boyalı ve yıpranmış saç bakımı hakkında yazdığımız bu önerilere bakmadan geçme!⁠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57524516"/>
                  </a:ext>
                </a:extLst>
              </a:tr>
            </a:tbl>
          </a:graphicData>
        </a:graphic>
      </p:graphicFrame>
      <p:sp>
        <p:nvSpPr>
          <p:cNvPr id="4" name="Text Placeholder 3">
            <a:extLst>
              <a:ext uri="{FF2B5EF4-FFF2-40B4-BE49-F238E27FC236}">
                <a16:creationId xmlns:a16="http://schemas.microsoft.com/office/drawing/2014/main" id="{FDA8CD6E-7C29-46D8-8697-384E917C43E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887731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B3D23-BDEB-470A-BA11-790023021230}"/>
              </a:ext>
            </a:extLst>
          </p:cNvPr>
          <p:cNvSpPr>
            <a:spLocks noGrp="1"/>
          </p:cNvSpPr>
          <p:nvPr>
            <p:ph type="title"/>
          </p:nvPr>
        </p:nvSpPr>
        <p:spPr/>
        <p:txBody>
          <a:bodyPr/>
          <a:lstStyle/>
          <a:p>
            <a:r>
              <a:rPr lang="en-US"/>
              <a:t>Instagram Posts Table | sacsirlari - 7 of 7</a:t>
            </a:r>
          </a:p>
        </p:txBody>
      </p:sp>
      <p:graphicFrame>
        <p:nvGraphicFramePr>
          <p:cNvPr id="5" name="Table Placeholder 4">
            <a:extLst>
              <a:ext uri="{FF2B5EF4-FFF2-40B4-BE49-F238E27FC236}">
                <a16:creationId xmlns:a16="http://schemas.microsoft.com/office/drawing/2014/main" id="{8BAA0C80-17B4-4AEA-BBF9-3EFCC8BF8701}"/>
              </a:ext>
            </a:extLst>
          </p:cNvPr>
          <p:cNvGraphicFramePr>
            <a:graphicFrameLocks noGrp="1"/>
          </p:cNvGraphicFramePr>
          <p:nvPr>
            <p:ph type="tbl" sz="quarter" idx="13"/>
            <p:extLst>
              <p:ext uri="{D42A27DB-BD31-4B8C-83A1-F6EECF244321}">
                <p14:modId xmlns:p14="http://schemas.microsoft.com/office/powerpoint/2010/main" val="2950462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27662984"/>
                    </a:ext>
                  </a:extLst>
                </a:gridCol>
                <a:gridCol w="987552">
                  <a:extLst>
                    <a:ext uri="{9D8B030D-6E8A-4147-A177-3AD203B41FA5}">
                      <a16:colId xmlns:a16="http://schemas.microsoft.com/office/drawing/2014/main" val="737553790"/>
                    </a:ext>
                  </a:extLst>
                </a:gridCol>
                <a:gridCol w="987552">
                  <a:extLst>
                    <a:ext uri="{9D8B030D-6E8A-4147-A177-3AD203B41FA5}">
                      <a16:colId xmlns:a16="http://schemas.microsoft.com/office/drawing/2014/main" val="2041445210"/>
                    </a:ext>
                  </a:extLst>
                </a:gridCol>
                <a:gridCol w="987552">
                  <a:extLst>
                    <a:ext uri="{9D8B030D-6E8A-4147-A177-3AD203B41FA5}">
                      <a16:colId xmlns:a16="http://schemas.microsoft.com/office/drawing/2014/main" val="4091795272"/>
                    </a:ext>
                  </a:extLst>
                </a:gridCol>
                <a:gridCol w="987552">
                  <a:extLst>
                    <a:ext uri="{9D8B030D-6E8A-4147-A177-3AD203B41FA5}">
                      <a16:colId xmlns:a16="http://schemas.microsoft.com/office/drawing/2014/main" val="1598293759"/>
                    </a:ext>
                  </a:extLst>
                </a:gridCol>
                <a:gridCol w="987552">
                  <a:extLst>
                    <a:ext uri="{9D8B030D-6E8A-4147-A177-3AD203B41FA5}">
                      <a16:colId xmlns:a16="http://schemas.microsoft.com/office/drawing/2014/main" val="1453089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935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sacsirlari - 2021-08-12 14:05:14</a:t>
                      </a:r>
                      <a:r>
                        <a:rPr kumimoji="0" lang="en-US" sz="1000" b="0" i="0" u="none" strike="noStrike" kern="1200" cap="none" spc="0" normalizeH="0" baseline="0" noProof="0">
                          <a:ln>
                            <a:noFill/>
                          </a:ln>
                          <a:solidFill>
                            <a:prstClr val="black"/>
                          </a:solidFill>
                          <a:effectLst/>
                          <a:uLnTx/>
                          <a:uFillTx/>
                          <a:latin typeface="+mn-lt"/>
                          <a:ea typeface="+mn-ea"/>
                          <a:cs typeface="+mn-cs"/>
                        </a:rPr>
                        <a:t>
 Cansız ve mat görünen saçlar için harika bir renk önerimiz var: Platin Ombre!⁠
Bu cesur renk sayesinde saç uçlarında canlı ve parlak bir görünüm elde edebilirsin.⁠
Hangi saç rengine uygulanır, nasıl elde edilir gibi soruların cevabı bio’daki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9735643"/>
                  </a:ext>
                </a:extLst>
              </a:tr>
            </a:tbl>
          </a:graphicData>
        </a:graphic>
      </p:graphicFrame>
      <p:sp>
        <p:nvSpPr>
          <p:cNvPr id="4" name="Text Placeholder 3">
            <a:extLst>
              <a:ext uri="{FF2B5EF4-FFF2-40B4-BE49-F238E27FC236}">
                <a16:creationId xmlns:a16="http://schemas.microsoft.com/office/drawing/2014/main" id="{8F55240C-D2DE-49A0-AD29-E1CFE6AC610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901999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6B647-4D00-48EB-A5D3-2DE964B1BB9E}"/>
              </a:ext>
            </a:extLst>
          </p:cNvPr>
          <p:cNvSpPr>
            <a:spLocks noGrp="1"/>
          </p:cNvSpPr>
          <p:nvPr>
            <p:ph type="title"/>
          </p:nvPr>
        </p:nvSpPr>
        <p:spPr/>
        <p:txBody>
          <a:bodyPr/>
          <a:lstStyle/>
          <a:p>
            <a:r>
              <a:rPr lang="en-US"/>
              <a:t>Instagram Interaction Rate | sacsirlari</a:t>
            </a:r>
          </a:p>
        </p:txBody>
      </p:sp>
      <p:graphicFrame>
        <p:nvGraphicFramePr>
          <p:cNvPr id="6" name="Chart Placeholder 5">
            <a:extLst>
              <a:ext uri="{FF2B5EF4-FFF2-40B4-BE49-F238E27FC236}">
                <a16:creationId xmlns:a16="http://schemas.microsoft.com/office/drawing/2014/main" id="{3FEDD40A-9B0C-491A-9618-D218EE545D19}"/>
              </a:ext>
            </a:extLst>
          </p:cNvPr>
          <p:cNvGraphicFramePr>
            <a:graphicFrameLocks noGrp="1"/>
          </p:cNvGraphicFramePr>
          <p:nvPr>
            <p:ph type="chart" sz="quarter" idx="13"/>
            <p:extLst>
              <p:ext uri="{D42A27DB-BD31-4B8C-83A1-F6EECF244321}">
                <p14:modId xmlns:p14="http://schemas.microsoft.com/office/powerpoint/2010/main" val="1053482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47AC53-FCAD-4759-BC16-FFDC0417EA37}"/>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F164A73F-0933-4184-B9AF-B033CDDCCB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673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94A32-917C-4A6E-8EEF-E25AE55027A2}"/>
              </a:ext>
            </a:extLst>
          </p:cNvPr>
          <p:cNvSpPr>
            <a:spLocks noGrp="1"/>
          </p:cNvSpPr>
          <p:nvPr>
            <p:ph type="title"/>
          </p:nvPr>
        </p:nvSpPr>
        <p:spPr/>
        <p:txBody>
          <a:bodyPr/>
          <a:lstStyle/>
          <a:p>
            <a:r>
              <a:rPr lang="en-US"/>
              <a:t>Instagram Average Interactions Per Post | sacsirlari</a:t>
            </a:r>
          </a:p>
        </p:txBody>
      </p:sp>
      <p:graphicFrame>
        <p:nvGraphicFramePr>
          <p:cNvPr id="6" name="Chart Placeholder 5">
            <a:extLst>
              <a:ext uri="{FF2B5EF4-FFF2-40B4-BE49-F238E27FC236}">
                <a16:creationId xmlns:a16="http://schemas.microsoft.com/office/drawing/2014/main" id="{BE2D6517-4B50-4EA5-84A1-912321EC6429}"/>
              </a:ext>
            </a:extLst>
          </p:cNvPr>
          <p:cNvGraphicFramePr>
            <a:graphicFrameLocks noGrp="1"/>
          </p:cNvGraphicFramePr>
          <p:nvPr>
            <p:ph type="chart" sz="quarter" idx="13"/>
            <p:extLst>
              <p:ext uri="{D42A27DB-BD31-4B8C-83A1-F6EECF244321}">
                <p14:modId xmlns:p14="http://schemas.microsoft.com/office/powerpoint/2010/main" val="2692344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BE4581-117B-468A-877B-0F10D617E029}"/>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016A2C6C-934D-4273-B029-4683437212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00098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463</Words>
  <Application>Microsoft Office PowerPoint</Application>
  <PresentationFormat>On-screen Show (4:3)</PresentationFormat>
  <Paragraphs>194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Overview</vt:lpstr>
      <vt:lpstr>Instagram Key Metrics Table | sacsirlari</vt:lpstr>
      <vt:lpstr>Instagram Followers Total | sacsirlari</vt:lpstr>
      <vt:lpstr>Instagram Followers Change Rate | sacsirlari</vt:lpstr>
      <vt:lpstr>Instagram Posts Table | sacsirlari - 1 of 7</vt:lpstr>
      <vt:lpstr>Instagram Posts Table | sacsirlari - 2 of 7</vt:lpstr>
      <vt:lpstr>Instagram Posts Table | sacsirlari - 3 of 7</vt:lpstr>
      <vt:lpstr>Instagram Posts Table | sacsirlari - 4 of 7</vt:lpstr>
      <vt:lpstr>Instagram Posts Table | sacsirlari - 5 of 7</vt:lpstr>
      <vt:lpstr>Instagram Posts Table | sacsirlari - 6 of 7</vt:lpstr>
      <vt:lpstr>Instagram Posts Table | sacsirlari - 7 of 7</vt:lpstr>
      <vt:lpstr>Instagram Interaction Rate | sacsirlari</vt:lpstr>
      <vt:lpstr>Instagram Average Interactions Per Post | sacsirlari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2021-09-14T13:05:09Z</dcterms:created>
  <dcterms:modified xsi:type="dcterms:W3CDTF">2021-09-14T13:05:27Z</dcterms:modified>
</cp:coreProperties>
</file>