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cildimvebencom</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22480</c:v>
                </c:pt>
                <c:pt idx="1">
                  <c:v>22478</c:v>
                </c:pt>
                <c:pt idx="2">
                  <c:v>22459</c:v>
                </c:pt>
                <c:pt idx="3">
                  <c:v>22442</c:v>
                </c:pt>
                <c:pt idx="4">
                  <c:v>22434</c:v>
                </c:pt>
                <c:pt idx="5">
                  <c:v>22419</c:v>
                </c:pt>
                <c:pt idx="6">
                  <c:v>22406</c:v>
                </c:pt>
                <c:pt idx="7">
                  <c:v>22386</c:v>
                </c:pt>
                <c:pt idx="8">
                  <c:v>22375</c:v>
                </c:pt>
                <c:pt idx="9">
                  <c:v>22356</c:v>
                </c:pt>
                <c:pt idx="10">
                  <c:v>22349</c:v>
                </c:pt>
                <c:pt idx="11">
                  <c:v>22329</c:v>
                </c:pt>
                <c:pt idx="12">
                  <c:v>22316</c:v>
                </c:pt>
                <c:pt idx="13">
                  <c:v>22302</c:v>
                </c:pt>
                <c:pt idx="14">
                  <c:v>22288</c:v>
                </c:pt>
                <c:pt idx="15">
                  <c:v>22277</c:v>
                </c:pt>
                <c:pt idx="16">
                  <c:v>22273</c:v>
                </c:pt>
                <c:pt idx="17">
                  <c:v>22265</c:v>
                </c:pt>
                <c:pt idx="18">
                  <c:v>22247</c:v>
                </c:pt>
                <c:pt idx="19">
                  <c:v>22227</c:v>
                </c:pt>
                <c:pt idx="20">
                  <c:v>22209</c:v>
                </c:pt>
                <c:pt idx="21">
                  <c:v>22193</c:v>
                </c:pt>
                <c:pt idx="22">
                  <c:v>22188</c:v>
                </c:pt>
                <c:pt idx="23">
                  <c:v>22180</c:v>
                </c:pt>
                <c:pt idx="24">
                  <c:v>22165</c:v>
                </c:pt>
                <c:pt idx="25">
                  <c:v>22147</c:v>
                </c:pt>
                <c:pt idx="26">
                  <c:v>22135</c:v>
                </c:pt>
                <c:pt idx="27">
                  <c:v>22135</c:v>
                </c:pt>
                <c:pt idx="28">
                  <c:v>22134</c:v>
                </c:pt>
                <c:pt idx="29">
                  <c:v>22109</c:v>
                </c:pt>
                <c:pt idx="30">
                  <c:v>22095</c:v>
                </c:pt>
              </c:numCache>
            </c:numRef>
          </c:val>
          <c:smooth val="0"/>
          <c:extLst>
            <c:ext xmlns:c16="http://schemas.microsoft.com/office/drawing/2014/chart" uri="{C3380CC4-5D6E-409C-BE32-E72D297353CC}">
              <c16:uniqueId val="{00000000-CEFD-4D33-BE3A-1314FBB491DB}"/>
            </c:ext>
          </c:extLst>
        </c:ser>
        <c:dLbls>
          <c:showLegendKey val="0"/>
          <c:showVal val="0"/>
          <c:showCatName val="0"/>
          <c:showSerName val="0"/>
          <c:showPercent val="0"/>
          <c:showBubbleSize val="0"/>
        </c:dLbls>
        <c:smooth val="0"/>
        <c:axId val="329260072"/>
        <c:axId val="328864136"/>
      </c:lineChart>
      <c:dateAx>
        <c:axId val="32926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64136"/>
        <c:crosses val="autoZero"/>
        <c:auto val="1"/>
        <c:lblOffset val="100"/>
        <c:baseTimeUnit val="days"/>
      </c:dateAx>
      <c:valAx>
        <c:axId val="32886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6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cildimvebencom</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-4.8908452269796801E-2</c:v>
                </c:pt>
                <c:pt idx="1">
                  <c:v>-8.8967971530249101E-3</c:v>
                </c:pt>
                <c:pt idx="2">
                  <c:v>-8.4527093157754293E-2</c:v>
                </c:pt>
                <c:pt idx="3">
                  <c:v>-7.5693485907653998E-2</c:v>
                </c:pt>
                <c:pt idx="4">
                  <c:v>-3.5647446751626399E-2</c:v>
                </c:pt>
                <c:pt idx="5">
                  <c:v>-6.6862797539449098E-2</c:v>
                </c:pt>
                <c:pt idx="6">
                  <c:v>-5.7986529283197301E-2</c:v>
                </c:pt>
                <c:pt idx="7">
                  <c:v>-8.9261804873694506E-2</c:v>
                </c:pt>
                <c:pt idx="8">
                  <c:v>-4.9137854015902802E-2</c:v>
                </c:pt>
                <c:pt idx="9">
                  <c:v>-8.4916201117318402E-2</c:v>
                </c:pt>
                <c:pt idx="10">
                  <c:v>-3.13115047414564E-2</c:v>
                </c:pt>
                <c:pt idx="11">
                  <c:v>-8.9489462615777005E-2</c:v>
                </c:pt>
                <c:pt idx="12">
                  <c:v>-5.8220251690626501E-2</c:v>
                </c:pt>
                <c:pt idx="13">
                  <c:v>-6.2735257214554599E-2</c:v>
                </c:pt>
                <c:pt idx="14">
                  <c:v>-6.2774639045825503E-2</c:v>
                </c:pt>
                <c:pt idx="15">
                  <c:v>-4.9353912419239102E-2</c:v>
                </c:pt>
                <c:pt idx="16">
                  <c:v>-1.7955739103110799E-2</c:v>
                </c:pt>
                <c:pt idx="17">
                  <c:v>-3.59179275355812E-2</c:v>
                </c:pt>
                <c:pt idx="18">
                  <c:v>-8.0844374578935493E-2</c:v>
                </c:pt>
                <c:pt idx="19">
                  <c:v>-8.9899761765631303E-2</c:v>
                </c:pt>
                <c:pt idx="20">
                  <c:v>-8.0982588743420195E-2</c:v>
                </c:pt>
                <c:pt idx="21">
                  <c:v>-7.2042865504975503E-2</c:v>
                </c:pt>
                <c:pt idx="22">
                  <c:v>-2.2529626458793299E-2</c:v>
                </c:pt>
                <c:pt idx="23">
                  <c:v>-3.60555255092843E-2</c:v>
                </c:pt>
                <c:pt idx="24">
                  <c:v>-6.7628494138863807E-2</c:v>
                </c:pt>
                <c:pt idx="25">
                  <c:v>-8.1209113467178004E-2</c:v>
                </c:pt>
                <c:pt idx="26">
                  <c:v>-5.4183410845712703E-2</c:v>
                </c:pt>
                <c:pt idx="27">
                  <c:v>0</c:v>
                </c:pt>
                <c:pt idx="28">
                  <c:v>-4.5177320984865601E-3</c:v>
                </c:pt>
                <c:pt idx="29">
                  <c:v>-0.11294840516851901</c:v>
                </c:pt>
                <c:pt idx="30">
                  <c:v>-6.33226287937039E-2</c:v>
                </c:pt>
              </c:numCache>
            </c:numRef>
          </c:val>
          <c:smooth val="0"/>
          <c:extLst>
            <c:ext xmlns:c16="http://schemas.microsoft.com/office/drawing/2014/chart" uri="{C3380CC4-5D6E-409C-BE32-E72D297353CC}">
              <c16:uniqueId val="{00000000-8BD2-4669-8202-371026D0A928}"/>
            </c:ext>
          </c:extLst>
        </c:ser>
        <c:dLbls>
          <c:showLegendKey val="0"/>
          <c:showVal val="0"/>
          <c:showCatName val="0"/>
          <c:showSerName val="0"/>
          <c:showPercent val="0"/>
          <c:showBubbleSize val="0"/>
        </c:dLbls>
        <c:smooth val="0"/>
        <c:axId val="392760296"/>
        <c:axId val="392765544"/>
      </c:lineChart>
      <c:dateAx>
        <c:axId val="39276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65544"/>
        <c:crosses val="autoZero"/>
        <c:auto val="1"/>
        <c:lblOffset val="100"/>
        <c:baseTimeUnit val="days"/>
      </c:dateAx>
      <c:valAx>
        <c:axId val="39276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6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cildimvebencom</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0.1477</c:v>
                </c:pt>
                <c:pt idx="12">
                  <c:v>0</c:v>
                </c:pt>
                <c:pt idx="13">
                  <c:v>0</c:v>
                </c:pt>
                <c:pt idx="14">
                  <c:v>0</c:v>
                </c:pt>
                <c:pt idx="15">
                  <c:v>0</c:v>
                </c:pt>
                <c:pt idx="16">
                  <c:v>0.49830000000000002</c:v>
                </c:pt>
                <c:pt idx="17">
                  <c:v>0.57930000000000004</c:v>
                </c:pt>
                <c:pt idx="18">
                  <c:v>0</c:v>
                </c:pt>
                <c:pt idx="19">
                  <c:v>0.2293</c:v>
                </c:pt>
                <c:pt idx="20">
                  <c:v>6.3E-2</c:v>
                </c:pt>
                <c:pt idx="21">
                  <c:v>0.27029999999999998</c:v>
                </c:pt>
                <c:pt idx="22">
                  <c:v>0.16220000000000001</c:v>
                </c:pt>
                <c:pt idx="23">
                  <c:v>0.45979999999999999</c:v>
                </c:pt>
                <c:pt idx="24">
                  <c:v>0.1037</c:v>
                </c:pt>
                <c:pt idx="25">
                  <c:v>0.27079999999999999</c:v>
                </c:pt>
                <c:pt idx="26">
                  <c:v>0.1174</c:v>
                </c:pt>
                <c:pt idx="27">
                  <c:v>0.14460000000000001</c:v>
                </c:pt>
                <c:pt idx="28">
                  <c:v>8.5800000000000001E-2</c:v>
                </c:pt>
                <c:pt idx="29">
                  <c:v>0.18079999999999999</c:v>
                </c:pt>
                <c:pt idx="30">
                  <c:v>0.1946</c:v>
                </c:pt>
              </c:numCache>
            </c:numRef>
          </c:val>
          <c:smooth val="0"/>
          <c:extLst>
            <c:ext xmlns:c16="http://schemas.microsoft.com/office/drawing/2014/chart" uri="{C3380CC4-5D6E-409C-BE32-E72D297353CC}">
              <c16:uniqueId val="{00000000-5352-46DD-936C-9170EEF337DA}"/>
            </c:ext>
          </c:extLst>
        </c:ser>
        <c:dLbls>
          <c:showLegendKey val="0"/>
          <c:showVal val="0"/>
          <c:showCatName val="0"/>
          <c:showSerName val="0"/>
          <c:showPercent val="0"/>
          <c:showBubbleSize val="0"/>
        </c:dLbls>
        <c:smooth val="0"/>
        <c:axId val="441051648"/>
        <c:axId val="441045744"/>
      </c:lineChart>
      <c:dateAx>
        <c:axId val="44105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45744"/>
        <c:crosses val="autoZero"/>
        <c:auto val="1"/>
        <c:lblOffset val="100"/>
        <c:baseTimeUnit val="days"/>
      </c:dateAx>
      <c:valAx>
        <c:axId val="44104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5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cildimvebencom</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33</c:v>
                </c:pt>
                <c:pt idx="12">
                  <c:v>0</c:v>
                </c:pt>
                <c:pt idx="13">
                  <c:v>0</c:v>
                </c:pt>
                <c:pt idx="14">
                  <c:v>0</c:v>
                </c:pt>
                <c:pt idx="15">
                  <c:v>0</c:v>
                </c:pt>
                <c:pt idx="16">
                  <c:v>111</c:v>
                </c:pt>
                <c:pt idx="17">
                  <c:v>129</c:v>
                </c:pt>
                <c:pt idx="18">
                  <c:v>0</c:v>
                </c:pt>
                <c:pt idx="19">
                  <c:v>51</c:v>
                </c:pt>
                <c:pt idx="20">
                  <c:v>14</c:v>
                </c:pt>
                <c:pt idx="21">
                  <c:v>60</c:v>
                </c:pt>
                <c:pt idx="22">
                  <c:v>36</c:v>
                </c:pt>
                <c:pt idx="23">
                  <c:v>102</c:v>
                </c:pt>
                <c:pt idx="24">
                  <c:v>23</c:v>
                </c:pt>
                <c:pt idx="25">
                  <c:v>60</c:v>
                </c:pt>
                <c:pt idx="26">
                  <c:v>26</c:v>
                </c:pt>
                <c:pt idx="27">
                  <c:v>32</c:v>
                </c:pt>
                <c:pt idx="28">
                  <c:v>19</c:v>
                </c:pt>
                <c:pt idx="29">
                  <c:v>40</c:v>
                </c:pt>
                <c:pt idx="30">
                  <c:v>43</c:v>
                </c:pt>
              </c:numCache>
            </c:numRef>
          </c:val>
          <c:smooth val="0"/>
          <c:extLst>
            <c:ext xmlns:c16="http://schemas.microsoft.com/office/drawing/2014/chart" uri="{C3380CC4-5D6E-409C-BE32-E72D297353CC}">
              <c16:uniqueId val="{00000000-C27B-4068-B780-98C00DCC175B}"/>
            </c:ext>
          </c:extLst>
        </c:ser>
        <c:dLbls>
          <c:showLegendKey val="0"/>
          <c:showVal val="0"/>
          <c:showCatName val="0"/>
          <c:showSerName val="0"/>
          <c:showPercent val="0"/>
          <c:showBubbleSize val="0"/>
        </c:dLbls>
        <c:smooth val="0"/>
        <c:axId val="441049680"/>
        <c:axId val="441053616"/>
      </c:lineChart>
      <c:dateAx>
        <c:axId val="441049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53616"/>
        <c:crosses val="autoZero"/>
        <c:auto val="1"/>
        <c:lblOffset val="100"/>
        <c:baseTimeUnit val="days"/>
      </c:dateAx>
      <c:valAx>
        <c:axId val="44105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4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E17F-7BD4-420F-9AFA-CCC753DC1E79}"/>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EAE0CC2-B183-4284-B3A1-6210CBE6EE76}"/>
              </a:ext>
            </a:extLst>
          </p:cNvPr>
          <p:cNvSpPr>
            <a:spLocks noGrp="1"/>
          </p:cNvSpPr>
          <p:nvPr>
            <p:ph type="subTitle" idx="1"/>
          </p:nvPr>
        </p:nvSpPr>
        <p:spPr/>
        <p:txBody>
          <a:bodyPr/>
          <a:lstStyle/>
          <a:p>
            <a:r>
              <a:rPr lang="en-US"/>
              <a:t>L'Oréal</a:t>
            </a:r>
          </a:p>
        </p:txBody>
      </p:sp>
    </p:spTree>
    <p:extLst>
      <p:ext uri="{BB962C8B-B14F-4D97-AF65-F5344CB8AC3E}">
        <p14:creationId xmlns:p14="http://schemas.microsoft.com/office/powerpoint/2010/main" val="2739323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339A4-9DD2-4C90-BDF0-A9BF3E18A897}"/>
              </a:ext>
            </a:extLst>
          </p:cNvPr>
          <p:cNvSpPr>
            <a:spLocks noGrp="1"/>
          </p:cNvSpPr>
          <p:nvPr>
            <p:ph type="title"/>
          </p:nvPr>
        </p:nvSpPr>
        <p:spPr/>
        <p:txBody>
          <a:bodyPr/>
          <a:lstStyle/>
          <a:p>
            <a:r>
              <a:rPr lang="en-US"/>
              <a:t>Instagram Key Metrics Table | cildimvebencom</a:t>
            </a:r>
          </a:p>
        </p:txBody>
      </p:sp>
      <p:graphicFrame>
        <p:nvGraphicFramePr>
          <p:cNvPr id="5" name="Table Placeholder 4">
            <a:extLst>
              <a:ext uri="{FF2B5EF4-FFF2-40B4-BE49-F238E27FC236}">
                <a16:creationId xmlns:a16="http://schemas.microsoft.com/office/drawing/2014/main" id="{29327948-EA62-4619-B522-965A8266EEC0}"/>
              </a:ext>
            </a:extLst>
          </p:cNvPr>
          <p:cNvGraphicFramePr>
            <a:graphicFrameLocks noGrp="1"/>
          </p:cNvGraphicFramePr>
          <p:nvPr>
            <p:ph type="tbl" sz="quarter" idx="13"/>
            <p:extLst>
              <p:ext uri="{D42A27DB-BD31-4B8C-83A1-F6EECF244321}">
                <p14:modId xmlns:p14="http://schemas.microsoft.com/office/powerpoint/2010/main" val="2616306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2388142"/>
                    </a:ext>
                  </a:extLst>
                </a:gridCol>
                <a:gridCol w="658368">
                  <a:extLst>
                    <a:ext uri="{9D8B030D-6E8A-4147-A177-3AD203B41FA5}">
                      <a16:colId xmlns:a16="http://schemas.microsoft.com/office/drawing/2014/main" val="3186649507"/>
                    </a:ext>
                  </a:extLst>
                </a:gridCol>
                <a:gridCol w="658368">
                  <a:extLst>
                    <a:ext uri="{9D8B030D-6E8A-4147-A177-3AD203B41FA5}">
                      <a16:colId xmlns:a16="http://schemas.microsoft.com/office/drawing/2014/main" val="327754317"/>
                    </a:ext>
                  </a:extLst>
                </a:gridCol>
                <a:gridCol w="658368">
                  <a:extLst>
                    <a:ext uri="{9D8B030D-6E8A-4147-A177-3AD203B41FA5}">
                      <a16:colId xmlns:a16="http://schemas.microsoft.com/office/drawing/2014/main" val="2458105699"/>
                    </a:ext>
                  </a:extLst>
                </a:gridCol>
                <a:gridCol w="658368">
                  <a:extLst>
                    <a:ext uri="{9D8B030D-6E8A-4147-A177-3AD203B41FA5}">
                      <a16:colId xmlns:a16="http://schemas.microsoft.com/office/drawing/2014/main" val="2027564741"/>
                    </a:ext>
                  </a:extLst>
                </a:gridCol>
                <a:gridCol w="658368">
                  <a:extLst>
                    <a:ext uri="{9D8B030D-6E8A-4147-A177-3AD203B41FA5}">
                      <a16:colId xmlns:a16="http://schemas.microsoft.com/office/drawing/2014/main" val="3023987648"/>
                    </a:ext>
                  </a:extLst>
                </a:gridCol>
                <a:gridCol w="658368">
                  <a:extLst>
                    <a:ext uri="{9D8B030D-6E8A-4147-A177-3AD203B41FA5}">
                      <a16:colId xmlns:a16="http://schemas.microsoft.com/office/drawing/2014/main" val="1512164873"/>
                    </a:ext>
                  </a:extLst>
                </a:gridCol>
                <a:gridCol w="658368">
                  <a:extLst>
                    <a:ext uri="{9D8B030D-6E8A-4147-A177-3AD203B41FA5}">
                      <a16:colId xmlns:a16="http://schemas.microsoft.com/office/drawing/2014/main" val="284636820"/>
                    </a:ext>
                  </a:extLst>
                </a:gridCol>
                <a:gridCol w="658368">
                  <a:extLst>
                    <a:ext uri="{9D8B030D-6E8A-4147-A177-3AD203B41FA5}">
                      <a16:colId xmlns:a16="http://schemas.microsoft.com/office/drawing/2014/main" val="1446101419"/>
                    </a:ext>
                  </a:extLst>
                </a:gridCol>
                <a:gridCol w="658368">
                  <a:extLst>
                    <a:ext uri="{9D8B030D-6E8A-4147-A177-3AD203B41FA5}">
                      <a16:colId xmlns:a16="http://schemas.microsoft.com/office/drawing/2014/main" val="38022269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31889350"/>
                  </a:ext>
                </a:extLst>
              </a:tr>
              <a:tr h="370840">
                <a:tc>
                  <a:txBody>
                    <a:bodyPr/>
                    <a:lstStyle/>
                    <a:p>
                      <a:r>
                        <a:rPr lang="en-US" sz="1000"/>
                        <a:t>cildimvebencom</a:t>
                      </a:r>
                    </a:p>
                  </a:txBody>
                  <a:tcPr/>
                </a:tc>
                <a:tc>
                  <a:txBody>
                    <a:bodyPr/>
                    <a:lstStyle/>
                    <a:p>
                      <a:r>
                        <a:rPr lang="en-US" sz="1000"/>
                        <a:t>22095</a:t>
                      </a:r>
                    </a:p>
                  </a:txBody>
                  <a:tcPr/>
                </a:tc>
                <a:tc>
                  <a:txBody>
                    <a:bodyPr/>
                    <a:lstStyle/>
                    <a:p>
                      <a:r>
                        <a:rPr lang="en-US" sz="1000"/>
                        <a:t>-396</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767</a:t>
                      </a:r>
                    </a:p>
                  </a:txBody>
                  <a:tcPr/>
                </a:tc>
                <a:tc>
                  <a:txBody>
                    <a:bodyPr/>
                    <a:lstStyle/>
                    <a:p>
                      <a:r>
                        <a:rPr lang="en-US" sz="1000"/>
                        <a:t>12</a:t>
                      </a:r>
                    </a:p>
                  </a:txBody>
                  <a:tcPr/>
                </a:tc>
                <a:tc>
                  <a:txBody>
                    <a:bodyPr/>
                    <a:lstStyle/>
                    <a:p>
                      <a:r>
                        <a:rPr lang="en-US" sz="1000"/>
                        <a:t>0.2330 %</a:t>
                      </a:r>
                    </a:p>
                  </a:txBody>
                  <a:tcPr/>
                </a:tc>
                <a:extLst>
                  <a:ext uri="{0D108BD9-81ED-4DB2-BD59-A6C34878D82A}">
                    <a16:rowId xmlns:a16="http://schemas.microsoft.com/office/drawing/2014/main" val="1533558692"/>
                  </a:ext>
                </a:extLst>
              </a:tr>
            </a:tbl>
          </a:graphicData>
        </a:graphic>
      </p:graphicFrame>
      <p:sp>
        <p:nvSpPr>
          <p:cNvPr id="4" name="Text Placeholder 3">
            <a:extLst>
              <a:ext uri="{FF2B5EF4-FFF2-40B4-BE49-F238E27FC236}">
                <a16:creationId xmlns:a16="http://schemas.microsoft.com/office/drawing/2014/main" id="{B50D298F-B398-448F-9E3B-6F1C8ECE9F0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5984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00BBF-756B-42B5-8E60-B515CD72B1BE}"/>
              </a:ext>
            </a:extLst>
          </p:cNvPr>
          <p:cNvSpPr>
            <a:spLocks noGrp="1"/>
          </p:cNvSpPr>
          <p:nvPr>
            <p:ph type="title"/>
          </p:nvPr>
        </p:nvSpPr>
        <p:spPr/>
        <p:txBody>
          <a:bodyPr/>
          <a:lstStyle/>
          <a:p>
            <a:r>
              <a:rPr lang="en-US"/>
              <a:t>Instagram Followers Total | cildimvebencom</a:t>
            </a:r>
          </a:p>
        </p:txBody>
      </p:sp>
      <p:graphicFrame>
        <p:nvGraphicFramePr>
          <p:cNvPr id="6" name="Chart Placeholder 5">
            <a:extLst>
              <a:ext uri="{FF2B5EF4-FFF2-40B4-BE49-F238E27FC236}">
                <a16:creationId xmlns:a16="http://schemas.microsoft.com/office/drawing/2014/main" id="{AE1BAE5C-15D6-4897-8A9C-57BAA7D0874E}"/>
              </a:ext>
            </a:extLst>
          </p:cNvPr>
          <p:cNvGraphicFramePr>
            <a:graphicFrameLocks noGrp="1"/>
          </p:cNvGraphicFramePr>
          <p:nvPr>
            <p:ph type="chart" sz="quarter" idx="13"/>
            <p:extLst>
              <p:ext uri="{D42A27DB-BD31-4B8C-83A1-F6EECF244321}">
                <p14:modId xmlns:p14="http://schemas.microsoft.com/office/powerpoint/2010/main" val="2985685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2177B2-822D-4FA0-A144-8C717386963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01A5A85-A840-4BE3-8A32-77B4DCC50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7289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C453-DA50-4DF3-9E4B-DBCD67EEB77D}"/>
              </a:ext>
            </a:extLst>
          </p:cNvPr>
          <p:cNvSpPr>
            <a:spLocks noGrp="1"/>
          </p:cNvSpPr>
          <p:nvPr>
            <p:ph type="title"/>
          </p:nvPr>
        </p:nvSpPr>
        <p:spPr/>
        <p:txBody>
          <a:bodyPr/>
          <a:lstStyle/>
          <a:p>
            <a:r>
              <a:rPr lang="en-US"/>
              <a:t>Instagram Followers Change Rate | cildimvebencom</a:t>
            </a:r>
          </a:p>
        </p:txBody>
      </p:sp>
      <p:graphicFrame>
        <p:nvGraphicFramePr>
          <p:cNvPr id="6" name="Chart Placeholder 5">
            <a:extLst>
              <a:ext uri="{FF2B5EF4-FFF2-40B4-BE49-F238E27FC236}">
                <a16:creationId xmlns:a16="http://schemas.microsoft.com/office/drawing/2014/main" id="{344FEADC-B2CA-4F98-807A-B304DEBA65C8}"/>
              </a:ext>
            </a:extLst>
          </p:cNvPr>
          <p:cNvGraphicFramePr>
            <a:graphicFrameLocks noGrp="1"/>
          </p:cNvGraphicFramePr>
          <p:nvPr>
            <p:ph type="chart" sz="quarter" idx="13"/>
            <p:extLst>
              <p:ext uri="{D42A27DB-BD31-4B8C-83A1-F6EECF244321}">
                <p14:modId xmlns:p14="http://schemas.microsoft.com/office/powerpoint/2010/main" val="3067353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1E232-EF1B-433D-8E33-22B37AF9A17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C43B91A6-5880-4A2F-BC78-0EAF7DCC7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170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E3D80-85CD-4646-BC97-1364896872A0}"/>
              </a:ext>
            </a:extLst>
          </p:cNvPr>
          <p:cNvSpPr>
            <a:spLocks noGrp="1"/>
          </p:cNvSpPr>
          <p:nvPr>
            <p:ph type="title"/>
          </p:nvPr>
        </p:nvSpPr>
        <p:spPr/>
        <p:txBody>
          <a:bodyPr/>
          <a:lstStyle/>
          <a:p>
            <a:r>
              <a:rPr lang="en-US"/>
              <a:t>Instagram Posts Table | cildimvebencom - 1 of 6</a:t>
            </a:r>
          </a:p>
        </p:txBody>
      </p:sp>
      <p:graphicFrame>
        <p:nvGraphicFramePr>
          <p:cNvPr id="5" name="Table Placeholder 4">
            <a:extLst>
              <a:ext uri="{FF2B5EF4-FFF2-40B4-BE49-F238E27FC236}">
                <a16:creationId xmlns:a16="http://schemas.microsoft.com/office/drawing/2014/main" id="{9444B955-4ABC-422A-A82A-AABC2FB57DBF}"/>
              </a:ext>
            </a:extLst>
          </p:cNvPr>
          <p:cNvGraphicFramePr>
            <a:graphicFrameLocks noGrp="1"/>
          </p:cNvGraphicFramePr>
          <p:nvPr>
            <p:ph type="tbl" sz="quarter" idx="13"/>
            <p:extLst>
              <p:ext uri="{D42A27DB-BD31-4B8C-83A1-F6EECF244321}">
                <p14:modId xmlns:p14="http://schemas.microsoft.com/office/powerpoint/2010/main" val="3103505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38172807"/>
                    </a:ext>
                  </a:extLst>
                </a:gridCol>
                <a:gridCol w="987552">
                  <a:extLst>
                    <a:ext uri="{9D8B030D-6E8A-4147-A177-3AD203B41FA5}">
                      <a16:colId xmlns:a16="http://schemas.microsoft.com/office/drawing/2014/main" val="3348021687"/>
                    </a:ext>
                  </a:extLst>
                </a:gridCol>
                <a:gridCol w="987552">
                  <a:extLst>
                    <a:ext uri="{9D8B030D-6E8A-4147-A177-3AD203B41FA5}">
                      <a16:colId xmlns:a16="http://schemas.microsoft.com/office/drawing/2014/main" val="3423839120"/>
                    </a:ext>
                  </a:extLst>
                </a:gridCol>
                <a:gridCol w="987552">
                  <a:extLst>
                    <a:ext uri="{9D8B030D-6E8A-4147-A177-3AD203B41FA5}">
                      <a16:colId xmlns:a16="http://schemas.microsoft.com/office/drawing/2014/main" val="3814588780"/>
                    </a:ext>
                  </a:extLst>
                </a:gridCol>
                <a:gridCol w="987552">
                  <a:extLst>
                    <a:ext uri="{9D8B030D-6E8A-4147-A177-3AD203B41FA5}">
                      <a16:colId xmlns:a16="http://schemas.microsoft.com/office/drawing/2014/main" val="1023330420"/>
                    </a:ext>
                  </a:extLst>
                </a:gridCol>
                <a:gridCol w="987552">
                  <a:extLst>
                    <a:ext uri="{9D8B030D-6E8A-4147-A177-3AD203B41FA5}">
                      <a16:colId xmlns:a16="http://schemas.microsoft.com/office/drawing/2014/main" val="162598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228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- 2021-08-31 15:02:25</a:t>
                      </a:r>
                      <a:r>
                        <a:rPr kumimoji="0" lang="en-US" sz="1000" b="0" i="0" u="none" strike="noStrike" kern="1200" cap="none" spc="0" normalizeH="0" baseline="0" noProof="0">
                          <a:ln>
                            <a:noFill/>
                          </a:ln>
                          <a:solidFill>
                            <a:prstClr val="black"/>
                          </a:solidFill>
                          <a:effectLst/>
                          <a:uLnTx/>
                          <a:uFillTx/>
                          <a:latin typeface="+mn-lt"/>
                          <a:ea typeface="+mn-ea"/>
                          <a:cs typeface="+mn-cs"/>
                        </a:rPr>
                        <a:t>
 30lu yaşlarda ilk kırışıklıklar, 40lı yaşlarda elastikiyet kaybı, 50li yaşlarda derinleşen çizgiler… ⌛ Demek istediğimiz şu ki, her yaşın ihtiyacı başkadır; o zaman cilt bakım rutini de bu ihtiyaçlara yönelik olmalı. L'Oréal Paris Yaş Uzmanı serisini işte bu yüzden çok seviyoruz! Seriyi detaylıca incelediğimiz yazımız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937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- 2021-08-30 14:05:18</a:t>
                      </a:r>
                      <a:r>
                        <a:rPr kumimoji="0" lang="en-US" sz="1000" b="0" i="0" u="none" strike="noStrike" kern="1200" cap="none" spc="0" normalizeH="0" baseline="0" noProof="0">
                          <a:ln>
                            <a:noFill/>
                          </a:ln>
                          <a:solidFill>
                            <a:prstClr val="black"/>
                          </a:solidFill>
                          <a:effectLst/>
                          <a:uLnTx/>
                          <a:uFillTx/>
                          <a:latin typeface="+mn-lt"/>
                          <a:ea typeface="+mn-ea"/>
                          <a:cs typeface="+mn-cs"/>
                        </a:rPr>
                        <a:t>
 Tatil bavulunu hazırlarken yanına aldığın bakım ürünlerinden kıyafetlerine yer kalmıyorsa klübe hoş geldin! Kısa bir tatil için tüm bakım ürünlerini yanında taşımak istemiyor olabilirsin, ama bu 3 temel ürünü kesinlikle atlamamalısın. Detaylar için link bio'da!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456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- 2021-08-29 14:01:47</a:t>
                      </a:r>
                      <a:r>
                        <a:rPr kumimoji="0" lang="en-US" sz="1000" b="0" i="0" u="none" strike="noStrike" kern="1200" cap="none" spc="0" normalizeH="0" baseline="0" noProof="0">
                          <a:ln>
                            <a:noFill/>
                          </a:ln>
                          <a:solidFill>
                            <a:prstClr val="black"/>
                          </a:solidFill>
                          <a:effectLst/>
                          <a:uLnTx/>
                          <a:uFillTx/>
                          <a:latin typeface="+mn-lt"/>
                          <a:ea typeface="+mn-ea"/>
                          <a:cs typeface="+mn-cs"/>
                        </a:rPr>
                        <a:t>
 Cildi anında ferahlatan ve uyandıran Garnier Hyaluronik Aloe Jel'i neden bu kadar sevdiğimizi daha iyi anlatamazdık. 💙 Detaylı incelememiz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2458742"/>
                  </a:ext>
                </a:extLst>
              </a:tr>
            </a:tbl>
          </a:graphicData>
        </a:graphic>
      </p:graphicFrame>
      <p:sp>
        <p:nvSpPr>
          <p:cNvPr id="4" name="Text Placeholder 3">
            <a:extLst>
              <a:ext uri="{FF2B5EF4-FFF2-40B4-BE49-F238E27FC236}">
                <a16:creationId xmlns:a16="http://schemas.microsoft.com/office/drawing/2014/main" id="{732B8824-FA2A-4D01-8EA5-97B7099DF9C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32800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C0DAC-9C54-4650-B35F-0EE22EE62CD8}"/>
              </a:ext>
            </a:extLst>
          </p:cNvPr>
          <p:cNvSpPr>
            <a:spLocks noGrp="1"/>
          </p:cNvSpPr>
          <p:nvPr>
            <p:ph type="title"/>
          </p:nvPr>
        </p:nvSpPr>
        <p:spPr/>
        <p:txBody>
          <a:bodyPr/>
          <a:lstStyle/>
          <a:p>
            <a:r>
              <a:rPr lang="en-US"/>
              <a:t>Instagram Posts Table | cildimvebencom - 2 of 6</a:t>
            </a:r>
          </a:p>
        </p:txBody>
      </p:sp>
      <p:graphicFrame>
        <p:nvGraphicFramePr>
          <p:cNvPr id="5" name="Table Placeholder 4">
            <a:extLst>
              <a:ext uri="{FF2B5EF4-FFF2-40B4-BE49-F238E27FC236}">
                <a16:creationId xmlns:a16="http://schemas.microsoft.com/office/drawing/2014/main" id="{99D63F51-C6FD-4543-96EA-6571FA3B3BB9}"/>
              </a:ext>
            </a:extLst>
          </p:cNvPr>
          <p:cNvGraphicFramePr>
            <a:graphicFrameLocks noGrp="1"/>
          </p:cNvGraphicFramePr>
          <p:nvPr>
            <p:ph type="tbl" sz="quarter" idx="13"/>
            <p:extLst>
              <p:ext uri="{D42A27DB-BD31-4B8C-83A1-F6EECF244321}">
                <p14:modId xmlns:p14="http://schemas.microsoft.com/office/powerpoint/2010/main" val="154315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76068029"/>
                    </a:ext>
                  </a:extLst>
                </a:gridCol>
                <a:gridCol w="987552">
                  <a:extLst>
                    <a:ext uri="{9D8B030D-6E8A-4147-A177-3AD203B41FA5}">
                      <a16:colId xmlns:a16="http://schemas.microsoft.com/office/drawing/2014/main" val="3342302772"/>
                    </a:ext>
                  </a:extLst>
                </a:gridCol>
                <a:gridCol w="987552">
                  <a:extLst>
                    <a:ext uri="{9D8B030D-6E8A-4147-A177-3AD203B41FA5}">
                      <a16:colId xmlns:a16="http://schemas.microsoft.com/office/drawing/2014/main" val="3983170049"/>
                    </a:ext>
                  </a:extLst>
                </a:gridCol>
                <a:gridCol w="987552">
                  <a:extLst>
                    <a:ext uri="{9D8B030D-6E8A-4147-A177-3AD203B41FA5}">
                      <a16:colId xmlns:a16="http://schemas.microsoft.com/office/drawing/2014/main" val="1081547257"/>
                    </a:ext>
                  </a:extLst>
                </a:gridCol>
                <a:gridCol w="987552">
                  <a:extLst>
                    <a:ext uri="{9D8B030D-6E8A-4147-A177-3AD203B41FA5}">
                      <a16:colId xmlns:a16="http://schemas.microsoft.com/office/drawing/2014/main" val="3388824458"/>
                    </a:ext>
                  </a:extLst>
                </a:gridCol>
                <a:gridCol w="987552">
                  <a:extLst>
                    <a:ext uri="{9D8B030D-6E8A-4147-A177-3AD203B41FA5}">
                      <a16:colId xmlns:a16="http://schemas.microsoft.com/office/drawing/2014/main" val="309930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965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- 2021-08-28 14:30:31</a:t>
                      </a:r>
                      <a:r>
                        <a:rPr kumimoji="0" lang="en-US" sz="1000" b="0" i="0" u="none" strike="noStrike" kern="1200" cap="none" spc="0" normalizeH="0" baseline="0" noProof="0">
                          <a:ln>
                            <a:noFill/>
                          </a:ln>
                          <a:solidFill>
                            <a:prstClr val="black"/>
                          </a:solidFill>
                          <a:effectLst/>
                          <a:uLnTx/>
                          <a:uFillTx/>
                          <a:latin typeface="+mn-lt"/>
                          <a:ea typeface="+mn-ea"/>
                          <a:cs typeface="+mn-cs"/>
                        </a:rPr>
                        <a:t>
 Güneş kremini bir kere sürüp tüm gün tazelemiyorsan cildini tam anlamıyla korumuyorsun demektir! O nedenle bu hatırlatma senin için… 👀⁠
La Roche Posay güneş kremleri ile ilgili detaylı bilgi içinse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91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- 2021-08-27 14:31:26</a:t>
                      </a:r>
                      <a:r>
                        <a:rPr kumimoji="0" lang="en-US" sz="1000" b="0" i="0" u="none" strike="noStrike" kern="1200" cap="none" spc="0" normalizeH="0" baseline="0" noProof="0">
                          <a:ln>
                            <a:noFill/>
                          </a:ln>
                          <a:solidFill>
                            <a:prstClr val="black"/>
                          </a:solidFill>
                          <a:effectLst/>
                          <a:uLnTx/>
                          <a:uFillTx/>
                          <a:latin typeface="+mn-lt"/>
                          <a:ea typeface="+mn-ea"/>
                          <a:cs typeface="+mn-cs"/>
                        </a:rPr>
                        <a:t>
 Cilt bakımında çok etkili olan ve bir kere deneyenin bir daha vazgeçemediği SkinCeuticals serumları ile tanışmış mıydın? Özellikle hassas göz çevresi için tasarlanan ScinCeuticals AOX jel antioksidan içeriği ve ince çizgileri gözle görünür bir şekilde azaltması ile kalbimizi fethetti. Sen de detaylar için bio'daki linke tıkla ve bu başarılı ürün ile hemen tanış.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291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- 2021-08-26 14:31:06</a:t>
                      </a:r>
                      <a:r>
                        <a:rPr kumimoji="0" lang="en-US" sz="1000" b="0" i="0" u="none" strike="noStrike" kern="1200" cap="none" spc="0" normalizeH="0" baseline="0" noProof="0">
                          <a:ln>
                            <a:noFill/>
                          </a:ln>
                          <a:solidFill>
                            <a:prstClr val="black"/>
                          </a:solidFill>
                          <a:effectLst/>
                          <a:uLnTx/>
                          <a:uFillTx/>
                          <a:latin typeface="+mn-lt"/>
                          <a:ea typeface="+mn-ea"/>
                          <a:cs typeface="+mn-cs"/>
                        </a:rPr>
                        <a:t>
 Ferahlatıyor, rahatlatıyor, onarıyor ve besliyor… Bir cilt bakım içeriğinden daha ne isteyebilirz ki! Peki aloe verayı cilt bakım rutinine nasıl ekleyebilirsin? Öğrenmek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153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- 2021-08-25 14:05:16</a:t>
                      </a:r>
                      <a:r>
                        <a:rPr kumimoji="0" lang="en-US" sz="1000" b="0" i="0" u="none" strike="noStrike" kern="1200" cap="none" spc="0" normalizeH="0" baseline="0" noProof="0">
                          <a:ln>
                            <a:noFill/>
                          </a:ln>
                          <a:solidFill>
                            <a:prstClr val="black"/>
                          </a:solidFill>
                          <a:effectLst/>
                          <a:uLnTx/>
                          <a:uFillTx/>
                          <a:latin typeface="+mn-lt"/>
                          <a:ea typeface="+mn-ea"/>
                          <a:cs typeface="+mn-cs"/>
                        </a:rPr>
                        <a:t>
 Gençlik ışıltısı vadeden Lancome Advanced Genifique Serum'u denedik. Sonuçlar mı? Bio'daki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7622805"/>
                  </a:ext>
                </a:extLst>
              </a:tr>
            </a:tbl>
          </a:graphicData>
        </a:graphic>
      </p:graphicFrame>
      <p:sp>
        <p:nvSpPr>
          <p:cNvPr id="4" name="Text Placeholder 3">
            <a:extLst>
              <a:ext uri="{FF2B5EF4-FFF2-40B4-BE49-F238E27FC236}">
                <a16:creationId xmlns:a16="http://schemas.microsoft.com/office/drawing/2014/main" id="{0E40DE17-6474-4E0C-8F85-5BC928C02C1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59239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A7377-276E-4740-8EED-EE3D63E7F4EC}"/>
              </a:ext>
            </a:extLst>
          </p:cNvPr>
          <p:cNvSpPr>
            <a:spLocks noGrp="1"/>
          </p:cNvSpPr>
          <p:nvPr>
            <p:ph type="title"/>
          </p:nvPr>
        </p:nvSpPr>
        <p:spPr/>
        <p:txBody>
          <a:bodyPr/>
          <a:lstStyle/>
          <a:p>
            <a:r>
              <a:rPr lang="en-US"/>
              <a:t>Instagram Posts Table | cildimvebencom - 3 of 6</a:t>
            </a:r>
          </a:p>
        </p:txBody>
      </p:sp>
      <p:graphicFrame>
        <p:nvGraphicFramePr>
          <p:cNvPr id="5" name="Table Placeholder 4">
            <a:extLst>
              <a:ext uri="{FF2B5EF4-FFF2-40B4-BE49-F238E27FC236}">
                <a16:creationId xmlns:a16="http://schemas.microsoft.com/office/drawing/2014/main" id="{9B6174D8-1FC2-4174-8CBF-5E1F631EF5DC}"/>
              </a:ext>
            </a:extLst>
          </p:cNvPr>
          <p:cNvGraphicFramePr>
            <a:graphicFrameLocks noGrp="1"/>
          </p:cNvGraphicFramePr>
          <p:nvPr>
            <p:ph type="tbl" sz="quarter" idx="13"/>
            <p:extLst>
              <p:ext uri="{D42A27DB-BD31-4B8C-83A1-F6EECF244321}">
                <p14:modId xmlns:p14="http://schemas.microsoft.com/office/powerpoint/2010/main" val="48268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93233219"/>
                    </a:ext>
                  </a:extLst>
                </a:gridCol>
                <a:gridCol w="987552">
                  <a:extLst>
                    <a:ext uri="{9D8B030D-6E8A-4147-A177-3AD203B41FA5}">
                      <a16:colId xmlns:a16="http://schemas.microsoft.com/office/drawing/2014/main" val="204957207"/>
                    </a:ext>
                  </a:extLst>
                </a:gridCol>
                <a:gridCol w="987552">
                  <a:extLst>
                    <a:ext uri="{9D8B030D-6E8A-4147-A177-3AD203B41FA5}">
                      <a16:colId xmlns:a16="http://schemas.microsoft.com/office/drawing/2014/main" val="3625305885"/>
                    </a:ext>
                  </a:extLst>
                </a:gridCol>
                <a:gridCol w="987552">
                  <a:extLst>
                    <a:ext uri="{9D8B030D-6E8A-4147-A177-3AD203B41FA5}">
                      <a16:colId xmlns:a16="http://schemas.microsoft.com/office/drawing/2014/main" val="981900978"/>
                    </a:ext>
                  </a:extLst>
                </a:gridCol>
                <a:gridCol w="987552">
                  <a:extLst>
                    <a:ext uri="{9D8B030D-6E8A-4147-A177-3AD203B41FA5}">
                      <a16:colId xmlns:a16="http://schemas.microsoft.com/office/drawing/2014/main" val="1728676150"/>
                    </a:ext>
                  </a:extLst>
                </a:gridCol>
                <a:gridCol w="987552">
                  <a:extLst>
                    <a:ext uri="{9D8B030D-6E8A-4147-A177-3AD203B41FA5}">
                      <a16:colId xmlns:a16="http://schemas.microsoft.com/office/drawing/2014/main" val="276793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430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- 2021-08-24 14:05:52</a:t>
                      </a:r>
                      <a:r>
                        <a:rPr kumimoji="0" lang="en-US" sz="1000" b="0" i="0" u="none" strike="noStrike" kern="1200" cap="none" spc="0" normalizeH="0" baseline="0" noProof="0">
                          <a:ln>
                            <a:noFill/>
                          </a:ln>
                          <a:solidFill>
                            <a:prstClr val="black"/>
                          </a:solidFill>
                          <a:effectLst/>
                          <a:uLnTx/>
                          <a:uFillTx/>
                          <a:latin typeface="+mn-lt"/>
                          <a:ea typeface="+mn-ea"/>
                          <a:cs typeface="+mn-cs"/>
                        </a:rPr>
                        <a:t>
 Güneş kremini ne zaman uygulaman gerektiğinin tam listesini hazırladık. ☝️ Senin listeye ekleyeceğin durumlar var mı? Günün her anı yanından ayırmak istemeyeceğin cilt nemlendiren güneş kremi önerimiz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8913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- 2021-08-23 14:14:41</a:t>
                      </a:r>
                      <a:r>
                        <a:rPr kumimoji="0" lang="en-US" sz="1000" b="0" i="0" u="none" strike="noStrike" kern="1200" cap="none" spc="0" normalizeH="0" baseline="0" noProof="0">
                          <a:ln>
                            <a:noFill/>
                          </a:ln>
                          <a:solidFill>
                            <a:prstClr val="black"/>
                          </a:solidFill>
                          <a:effectLst/>
                          <a:uLnTx/>
                          <a:uFillTx/>
                          <a:latin typeface="+mn-lt"/>
                          <a:ea typeface="+mn-ea"/>
                          <a:cs typeface="+mn-cs"/>
                        </a:rPr>
                        <a:t>
 Yaz sıcaklarında cildinin kuruduğunu hissediyorsan yalnız değilsin. Yaz aylarına uygun bir bakım uygulamak istiyor ve nereden başlayacağını bilmiyorsan da doğru yerdesin. Cildini güçlendirmek için bizim önerimiz hyalüronik asit içeren Vichy Mineral 89 Günlük Nemlendirici ve Cildi Güçlendirici Bakım. Daha fazlası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71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- 2021-08-22 14:20:11</a:t>
                      </a:r>
                      <a:r>
                        <a:rPr kumimoji="0" lang="en-US" sz="1000" b="0" i="0" u="none" strike="noStrike" kern="1200" cap="none" spc="0" normalizeH="0" baseline="0" noProof="0">
                          <a:ln>
                            <a:noFill/>
                          </a:ln>
                          <a:solidFill>
                            <a:prstClr val="black"/>
                          </a:solidFill>
                          <a:effectLst/>
                          <a:uLnTx/>
                          <a:uFillTx/>
                          <a:latin typeface="+mn-lt"/>
                          <a:ea typeface="+mn-ea"/>
                          <a:cs typeface="+mn-cs"/>
                        </a:rPr>
                        <a:t>
 Yazın leke serumları kullanılır mı kullanılmaz mı?👀 Yaz ayları cildimizin en çok lekelendiği ve leke serumumuza en çok ihtiyaç duyduğumuz ayken; leke serumlarını ☀ engeline takılmadan kullanabilmenin tek yolu, rutininden güneş kremini eksik etmemek. Artık gönül rahatlığı ile leke serumlarımızla kavuştuğumuza göre, favori serumlarımızı Trendyolcom koleksiyonumuzda keşfetmek için şimdi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6032032"/>
                  </a:ext>
                </a:extLst>
              </a:tr>
            </a:tbl>
          </a:graphicData>
        </a:graphic>
      </p:graphicFrame>
      <p:sp>
        <p:nvSpPr>
          <p:cNvPr id="4" name="Text Placeholder 3">
            <a:extLst>
              <a:ext uri="{FF2B5EF4-FFF2-40B4-BE49-F238E27FC236}">
                <a16:creationId xmlns:a16="http://schemas.microsoft.com/office/drawing/2014/main" id="{91D0B720-E2FB-45FE-B2A3-8E7552C0ABD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433657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DE2B9-D889-4EEE-91AC-AF0F53060DDC}"/>
              </a:ext>
            </a:extLst>
          </p:cNvPr>
          <p:cNvSpPr>
            <a:spLocks noGrp="1"/>
          </p:cNvSpPr>
          <p:nvPr>
            <p:ph type="title"/>
          </p:nvPr>
        </p:nvSpPr>
        <p:spPr/>
        <p:txBody>
          <a:bodyPr/>
          <a:lstStyle/>
          <a:p>
            <a:r>
              <a:rPr lang="en-US"/>
              <a:t>Instagram Posts Table | cildimvebencom - 4 of 6</a:t>
            </a:r>
          </a:p>
        </p:txBody>
      </p:sp>
      <p:graphicFrame>
        <p:nvGraphicFramePr>
          <p:cNvPr id="5" name="Table Placeholder 4">
            <a:extLst>
              <a:ext uri="{FF2B5EF4-FFF2-40B4-BE49-F238E27FC236}">
                <a16:creationId xmlns:a16="http://schemas.microsoft.com/office/drawing/2014/main" id="{D63E52BE-7D5B-47B4-B922-95F1E704718D}"/>
              </a:ext>
            </a:extLst>
          </p:cNvPr>
          <p:cNvGraphicFramePr>
            <a:graphicFrameLocks noGrp="1"/>
          </p:cNvGraphicFramePr>
          <p:nvPr>
            <p:ph type="tbl" sz="quarter" idx="13"/>
            <p:extLst>
              <p:ext uri="{D42A27DB-BD31-4B8C-83A1-F6EECF244321}">
                <p14:modId xmlns:p14="http://schemas.microsoft.com/office/powerpoint/2010/main" val="1714240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63844481"/>
                    </a:ext>
                  </a:extLst>
                </a:gridCol>
                <a:gridCol w="987552">
                  <a:extLst>
                    <a:ext uri="{9D8B030D-6E8A-4147-A177-3AD203B41FA5}">
                      <a16:colId xmlns:a16="http://schemas.microsoft.com/office/drawing/2014/main" val="762920474"/>
                    </a:ext>
                  </a:extLst>
                </a:gridCol>
                <a:gridCol w="987552">
                  <a:extLst>
                    <a:ext uri="{9D8B030D-6E8A-4147-A177-3AD203B41FA5}">
                      <a16:colId xmlns:a16="http://schemas.microsoft.com/office/drawing/2014/main" val="3927975765"/>
                    </a:ext>
                  </a:extLst>
                </a:gridCol>
                <a:gridCol w="987552">
                  <a:extLst>
                    <a:ext uri="{9D8B030D-6E8A-4147-A177-3AD203B41FA5}">
                      <a16:colId xmlns:a16="http://schemas.microsoft.com/office/drawing/2014/main" val="4113663232"/>
                    </a:ext>
                  </a:extLst>
                </a:gridCol>
                <a:gridCol w="987552">
                  <a:extLst>
                    <a:ext uri="{9D8B030D-6E8A-4147-A177-3AD203B41FA5}">
                      <a16:colId xmlns:a16="http://schemas.microsoft.com/office/drawing/2014/main" val="4221469693"/>
                    </a:ext>
                  </a:extLst>
                </a:gridCol>
                <a:gridCol w="987552">
                  <a:extLst>
                    <a:ext uri="{9D8B030D-6E8A-4147-A177-3AD203B41FA5}">
                      <a16:colId xmlns:a16="http://schemas.microsoft.com/office/drawing/2014/main" val="208316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79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- 2021-08-21 14:20:21</a:t>
                      </a:r>
                      <a:r>
                        <a:rPr kumimoji="0" lang="en-US" sz="1000" b="0" i="0" u="none" strike="noStrike" kern="1200" cap="none" spc="0" normalizeH="0" baseline="0" noProof="0">
                          <a:ln>
                            <a:noFill/>
                          </a:ln>
                          <a:solidFill>
                            <a:prstClr val="black"/>
                          </a:solidFill>
                          <a:effectLst/>
                          <a:uLnTx/>
                          <a:uFillTx/>
                          <a:latin typeface="+mn-lt"/>
                          <a:ea typeface="+mn-ea"/>
                          <a:cs typeface="+mn-cs"/>
                        </a:rPr>
                        <a:t>
 Bu yaz mutluluğunun sebebi neme doymuş bir cilt! 🧡 Susayan cildimizi anından nemlendirerek rahatlatan Garnier Hyaluronik Aloe Jel tanıştığımız günden beri vazgeçilmezimiz. Onu özellikle sıcak yaz günlerinde kuruyan cildimizi rahatlatmak için çantamızdan hiç ayırmadık. Favorimiz olan bu ürünle tanışmak ve Trendyolcom koleksiyonumuzdaki diğer favorilerimizi incelemek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815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- 2021-08-20 14:20:20</a:t>
                      </a:r>
                      <a:r>
                        <a:rPr kumimoji="0" lang="en-US" sz="1000" b="0" i="0" u="none" strike="noStrike" kern="1200" cap="none" spc="0" normalizeH="0" baseline="0" noProof="0">
                          <a:ln>
                            <a:noFill/>
                          </a:ln>
                          <a:solidFill>
                            <a:prstClr val="black"/>
                          </a:solidFill>
                          <a:effectLst/>
                          <a:uLnTx/>
                          <a:uFillTx/>
                          <a:latin typeface="+mn-lt"/>
                          <a:ea typeface="+mn-ea"/>
                          <a:cs typeface="+mn-cs"/>
                        </a:rPr>
                        <a:t>
 Cildine iyi baktığında kendini bebek gibi hisseden kaç kişiyiz? Cilt bariyerimiz kolayca hasar alabilse de ona iyi bakarak bu hasarın önüne geçebilir bebek gibi bir cilde kavuşabilirsin. 💛⁠
⁠
Deneyip, çok sevdiğimiz favori cilt bakım ürünlerini Trendyolcom koleksiyonumuza ekledik, üstelik şimdi hepsi indirimde. İncelemek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6235381"/>
                  </a:ext>
                </a:extLst>
              </a:tr>
            </a:tbl>
          </a:graphicData>
        </a:graphic>
      </p:graphicFrame>
      <p:sp>
        <p:nvSpPr>
          <p:cNvPr id="4" name="Text Placeholder 3">
            <a:extLst>
              <a:ext uri="{FF2B5EF4-FFF2-40B4-BE49-F238E27FC236}">
                <a16:creationId xmlns:a16="http://schemas.microsoft.com/office/drawing/2014/main" id="{301749C2-86CA-4D16-9B25-77790DC4E52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71952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57437-96AA-47EE-B73C-34A2009A8C84}"/>
              </a:ext>
            </a:extLst>
          </p:cNvPr>
          <p:cNvSpPr>
            <a:spLocks noGrp="1"/>
          </p:cNvSpPr>
          <p:nvPr>
            <p:ph type="title"/>
          </p:nvPr>
        </p:nvSpPr>
        <p:spPr/>
        <p:txBody>
          <a:bodyPr/>
          <a:lstStyle/>
          <a:p>
            <a:r>
              <a:rPr lang="en-US"/>
              <a:t>Instagram Posts Table | cildimvebencom - 5 of 6</a:t>
            </a:r>
          </a:p>
        </p:txBody>
      </p:sp>
      <p:graphicFrame>
        <p:nvGraphicFramePr>
          <p:cNvPr id="5" name="Table Placeholder 4">
            <a:extLst>
              <a:ext uri="{FF2B5EF4-FFF2-40B4-BE49-F238E27FC236}">
                <a16:creationId xmlns:a16="http://schemas.microsoft.com/office/drawing/2014/main" id="{DAB6BD0F-C843-4A1F-A711-B85B9BA172D2}"/>
              </a:ext>
            </a:extLst>
          </p:cNvPr>
          <p:cNvGraphicFramePr>
            <a:graphicFrameLocks noGrp="1"/>
          </p:cNvGraphicFramePr>
          <p:nvPr>
            <p:ph type="tbl" sz="quarter" idx="13"/>
            <p:extLst>
              <p:ext uri="{D42A27DB-BD31-4B8C-83A1-F6EECF244321}">
                <p14:modId xmlns:p14="http://schemas.microsoft.com/office/powerpoint/2010/main" val="782126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78601930"/>
                    </a:ext>
                  </a:extLst>
                </a:gridCol>
                <a:gridCol w="987552">
                  <a:extLst>
                    <a:ext uri="{9D8B030D-6E8A-4147-A177-3AD203B41FA5}">
                      <a16:colId xmlns:a16="http://schemas.microsoft.com/office/drawing/2014/main" val="3818163367"/>
                    </a:ext>
                  </a:extLst>
                </a:gridCol>
                <a:gridCol w="987552">
                  <a:extLst>
                    <a:ext uri="{9D8B030D-6E8A-4147-A177-3AD203B41FA5}">
                      <a16:colId xmlns:a16="http://schemas.microsoft.com/office/drawing/2014/main" val="3326312222"/>
                    </a:ext>
                  </a:extLst>
                </a:gridCol>
                <a:gridCol w="987552">
                  <a:extLst>
                    <a:ext uri="{9D8B030D-6E8A-4147-A177-3AD203B41FA5}">
                      <a16:colId xmlns:a16="http://schemas.microsoft.com/office/drawing/2014/main" val="426196331"/>
                    </a:ext>
                  </a:extLst>
                </a:gridCol>
                <a:gridCol w="987552">
                  <a:extLst>
                    <a:ext uri="{9D8B030D-6E8A-4147-A177-3AD203B41FA5}">
                      <a16:colId xmlns:a16="http://schemas.microsoft.com/office/drawing/2014/main" val="1414505293"/>
                    </a:ext>
                  </a:extLst>
                </a:gridCol>
                <a:gridCol w="987552">
                  <a:extLst>
                    <a:ext uri="{9D8B030D-6E8A-4147-A177-3AD203B41FA5}">
                      <a16:colId xmlns:a16="http://schemas.microsoft.com/office/drawing/2014/main" val="819477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497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- 2021-08-18 15:10:19</a:t>
                      </a:r>
                      <a:r>
                        <a:rPr kumimoji="0" lang="en-US" sz="1000" b="0" i="0" u="none" strike="noStrike" kern="1200" cap="none" spc="0" normalizeH="0" baseline="0" noProof="0">
                          <a:ln>
                            <a:noFill/>
                          </a:ln>
                          <a:solidFill>
                            <a:prstClr val="black"/>
                          </a:solidFill>
                          <a:effectLst/>
                          <a:uLnTx/>
                          <a:uFillTx/>
                          <a:latin typeface="+mn-lt"/>
                          <a:ea typeface="+mn-ea"/>
                          <a:cs typeface="+mn-cs"/>
                        </a:rPr>
                        <a:t>
 Kusursuz görünen bir cilt için cilt bakım rutini edinmek istiyor ama nereden başlayacağını; hangi ürünü ne zaman kullanacağını bilemiyorsan, senin için harika bir rehber hazırladık. ⁠
⁠
Eğer rutininde eksik adımlar varsa, ⁠büyük indirimler için oluşturduğumuz Trendyolcom koleksiyonumuza göz atmak için hemen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452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- 2021-08-17 14:35:16</a:t>
                      </a:r>
                      <a:r>
                        <a:rPr kumimoji="0" lang="en-US" sz="1000" b="0" i="0" u="none" strike="noStrike" kern="1200" cap="none" spc="0" normalizeH="0" baseline="0" noProof="0">
                          <a:ln>
                            <a:noFill/>
                          </a:ln>
                          <a:solidFill>
                            <a:prstClr val="black"/>
                          </a:solidFill>
                          <a:effectLst/>
                          <a:uLnTx/>
                          <a:uFillTx/>
                          <a:latin typeface="+mn-lt"/>
                          <a:ea typeface="+mn-ea"/>
                          <a:cs typeface="+mn-cs"/>
                        </a:rPr>
                        <a:t>
 Kendisi küçük, cildimiz için yaptıkları aşırı büyük. 💪 Kimden bahsettiğimizi bence anladın; Hyaluronik Asit! 🤩 Ürün alırken mutlaka içeriğinde hyalüronik asidin olmasına dikkat ediyorsan ancak bu kadar ürünün arasında seçim yapmak seni zorluyosa, senin için seçtiğimiz en iyi hyalüronik asit serumlarının arasından tercihini yapabilirsin. Detaylar bio'daki linkte.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1457310"/>
                  </a:ext>
                </a:extLst>
              </a:tr>
            </a:tbl>
          </a:graphicData>
        </a:graphic>
      </p:graphicFrame>
      <p:sp>
        <p:nvSpPr>
          <p:cNvPr id="4" name="Text Placeholder 3">
            <a:extLst>
              <a:ext uri="{FF2B5EF4-FFF2-40B4-BE49-F238E27FC236}">
                <a16:creationId xmlns:a16="http://schemas.microsoft.com/office/drawing/2014/main" id="{310F1473-5E58-4969-8244-C4C60709A5B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8918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40E6-E40E-4FA9-A63B-47265C3B51D6}"/>
              </a:ext>
            </a:extLst>
          </p:cNvPr>
          <p:cNvSpPr>
            <a:spLocks noGrp="1"/>
          </p:cNvSpPr>
          <p:nvPr>
            <p:ph type="title"/>
          </p:nvPr>
        </p:nvSpPr>
        <p:spPr/>
        <p:txBody>
          <a:bodyPr/>
          <a:lstStyle/>
          <a:p>
            <a:r>
              <a:rPr lang="en-US"/>
              <a:t>Instagram Posts Table | cildimvebencom - 6 of 6</a:t>
            </a:r>
          </a:p>
        </p:txBody>
      </p:sp>
      <p:graphicFrame>
        <p:nvGraphicFramePr>
          <p:cNvPr id="5" name="Table Placeholder 4">
            <a:extLst>
              <a:ext uri="{FF2B5EF4-FFF2-40B4-BE49-F238E27FC236}">
                <a16:creationId xmlns:a16="http://schemas.microsoft.com/office/drawing/2014/main" id="{1A3B203C-96B4-4703-9823-7F446FE3DF60}"/>
              </a:ext>
            </a:extLst>
          </p:cNvPr>
          <p:cNvGraphicFramePr>
            <a:graphicFrameLocks noGrp="1"/>
          </p:cNvGraphicFramePr>
          <p:nvPr>
            <p:ph type="tbl" sz="quarter" idx="13"/>
            <p:extLst>
              <p:ext uri="{D42A27DB-BD31-4B8C-83A1-F6EECF244321}">
                <p14:modId xmlns:p14="http://schemas.microsoft.com/office/powerpoint/2010/main" val="140571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33982279"/>
                    </a:ext>
                  </a:extLst>
                </a:gridCol>
                <a:gridCol w="987552">
                  <a:extLst>
                    <a:ext uri="{9D8B030D-6E8A-4147-A177-3AD203B41FA5}">
                      <a16:colId xmlns:a16="http://schemas.microsoft.com/office/drawing/2014/main" val="2318825685"/>
                    </a:ext>
                  </a:extLst>
                </a:gridCol>
                <a:gridCol w="987552">
                  <a:extLst>
                    <a:ext uri="{9D8B030D-6E8A-4147-A177-3AD203B41FA5}">
                      <a16:colId xmlns:a16="http://schemas.microsoft.com/office/drawing/2014/main" val="1377201659"/>
                    </a:ext>
                  </a:extLst>
                </a:gridCol>
                <a:gridCol w="987552">
                  <a:extLst>
                    <a:ext uri="{9D8B030D-6E8A-4147-A177-3AD203B41FA5}">
                      <a16:colId xmlns:a16="http://schemas.microsoft.com/office/drawing/2014/main" val="2526562267"/>
                    </a:ext>
                  </a:extLst>
                </a:gridCol>
                <a:gridCol w="987552">
                  <a:extLst>
                    <a:ext uri="{9D8B030D-6E8A-4147-A177-3AD203B41FA5}">
                      <a16:colId xmlns:a16="http://schemas.microsoft.com/office/drawing/2014/main" val="3113285153"/>
                    </a:ext>
                  </a:extLst>
                </a:gridCol>
                <a:gridCol w="987552">
                  <a:extLst>
                    <a:ext uri="{9D8B030D-6E8A-4147-A177-3AD203B41FA5}">
                      <a16:colId xmlns:a16="http://schemas.microsoft.com/office/drawing/2014/main" val="430764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023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- 2021-08-12 14:30:50</a:t>
                      </a:r>
                      <a:r>
                        <a:rPr kumimoji="0" lang="en-US" sz="1000" b="0" i="0" u="none" strike="noStrike" kern="1200" cap="none" spc="0" normalizeH="0" baseline="0" noProof="0">
                          <a:ln>
                            <a:noFill/>
                          </a:ln>
                          <a:solidFill>
                            <a:prstClr val="black"/>
                          </a:solidFill>
                          <a:effectLst/>
                          <a:uLnTx/>
                          <a:uFillTx/>
                          <a:latin typeface="+mn-lt"/>
                          <a:ea typeface="+mn-ea"/>
                          <a:cs typeface="+mn-cs"/>
                        </a:rPr>
                        <a:t>
 ⁠
Plaj çantasına koyulacaklar konusunda kararsız olsak da listenin en üstünde her zaman güneş koruyucumuz var. ⁠
Sen de seyahate giderken yanına hangi ürünleri alacağını seçemediysen, etkili ve kullanışlı ürün önerilerimiz bio’daki linkte senin için geliyor!⁠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1415874"/>
                  </a:ext>
                </a:extLst>
              </a:tr>
            </a:tbl>
          </a:graphicData>
        </a:graphic>
      </p:graphicFrame>
      <p:sp>
        <p:nvSpPr>
          <p:cNvPr id="4" name="Text Placeholder 3">
            <a:extLst>
              <a:ext uri="{FF2B5EF4-FFF2-40B4-BE49-F238E27FC236}">
                <a16:creationId xmlns:a16="http://schemas.microsoft.com/office/drawing/2014/main" id="{1D5E8FBF-E790-4C90-861A-7396C28E1A5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72328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E25CE-C436-4895-A509-2B6A429E260E}"/>
              </a:ext>
            </a:extLst>
          </p:cNvPr>
          <p:cNvSpPr>
            <a:spLocks noGrp="1"/>
          </p:cNvSpPr>
          <p:nvPr>
            <p:ph type="title"/>
          </p:nvPr>
        </p:nvSpPr>
        <p:spPr/>
        <p:txBody>
          <a:bodyPr/>
          <a:lstStyle/>
          <a:p>
            <a:r>
              <a:rPr lang="en-US"/>
              <a:t>Instagram Interaction Rate | cildimvebencom</a:t>
            </a:r>
          </a:p>
        </p:txBody>
      </p:sp>
      <p:graphicFrame>
        <p:nvGraphicFramePr>
          <p:cNvPr id="6" name="Chart Placeholder 5">
            <a:extLst>
              <a:ext uri="{FF2B5EF4-FFF2-40B4-BE49-F238E27FC236}">
                <a16:creationId xmlns:a16="http://schemas.microsoft.com/office/drawing/2014/main" id="{D5C13202-41FF-4BDE-A999-5447C6E0B8D6}"/>
              </a:ext>
            </a:extLst>
          </p:cNvPr>
          <p:cNvGraphicFramePr>
            <a:graphicFrameLocks noGrp="1"/>
          </p:cNvGraphicFramePr>
          <p:nvPr>
            <p:ph type="chart" sz="quarter" idx="13"/>
            <p:extLst>
              <p:ext uri="{D42A27DB-BD31-4B8C-83A1-F6EECF244321}">
                <p14:modId xmlns:p14="http://schemas.microsoft.com/office/powerpoint/2010/main" val="1774912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B193C4-B25A-4F10-9B20-E67A2CC2107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21467A7-96EE-452E-90A0-E2564EBB07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9918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B6A81-5078-4FD1-BE18-A69108AEC50A}"/>
              </a:ext>
            </a:extLst>
          </p:cNvPr>
          <p:cNvSpPr>
            <a:spLocks noGrp="1"/>
          </p:cNvSpPr>
          <p:nvPr>
            <p:ph type="title"/>
          </p:nvPr>
        </p:nvSpPr>
        <p:spPr/>
        <p:txBody>
          <a:bodyPr/>
          <a:lstStyle/>
          <a:p>
            <a:r>
              <a:rPr lang="en-US"/>
              <a:t>Instagram Average Interactions Per Post | cildimvebencom</a:t>
            </a:r>
          </a:p>
        </p:txBody>
      </p:sp>
      <p:graphicFrame>
        <p:nvGraphicFramePr>
          <p:cNvPr id="6" name="Chart Placeholder 5">
            <a:extLst>
              <a:ext uri="{FF2B5EF4-FFF2-40B4-BE49-F238E27FC236}">
                <a16:creationId xmlns:a16="http://schemas.microsoft.com/office/drawing/2014/main" id="{9FF98109-6AC8-464D-AAD3-11C13940ED40}"/>
              </a:ext>
            </a:extLst>
          </p:cNvPr>
          <p:cNvGraphicFramePr>
            <a:graphicFrameLocks noGrp="1"/>
          </p:cNvGraphicFramePr>
          <p:nvPr>
            <p:ph type="chart" sz="quarter" idx="13"/>
            <p:extLst>
              <p:ext uri="{D42A27DB-BD31-4B8C-83A1-F6EECF244321}">
                <p14:modId xmlns:p14="http://schemas.microsoft.com/office/powerpoint/2010/main" val="3025051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7E4438-DF14-4828-B8C6-6FB25056A6A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6D49A500-CFCD-4D4B-8BFE-C939A602BD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91177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413</Words>
  <Application>Microsoft Office PowerPoint</Application>
  <PresentationFormat>On-screen Show (4:3)</PresentationFormat>
  <Paragraphs>174</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Overview</vt:lpstr>
      <vt:lpstr>Instagram Key Metrics Table | cildimvebencom</vt:lpstr>
      <vt:lpstr>Instagram Followers Total | cildimvebencom</vt:lpstr>
      <vt:lpstr>Instagram Followers Change Rate | cildimvebencom</vt:lpstr>
      <vt:lpstr>Instagram Posts Table | cildimvebencom - 1 of 6</vt:lpstr>
      <vt:lpstr>Instagram Posts Table | cildimvebencom - 2 of 6</vt:lpstr>
      <vt:lpstr>Instagram Posts Table | cildimvebencom - 3 of 6</vt:lpstr>
      <vt:lpstr>Instagram Posts Table | cildimvebencom - 4 of 6</vt:lpstr>
      <vt:lpstr>Instagram Posts Table | cildimvebencom - 5 of 6</vt:lpstr>
      <vt:lpstr>Instagram Posts Table | cildimvebencom - 6 of 6</vt:lpstr>
      <vt:lpstr>Instagram Interaction Rate | cildimvebencom</vt:lpstr>
      <vt:lpstr>Instagram Average Interactions Per Post | cildimvebencom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2021-09-14T13:04:49Z</dcterms:created>
  <dcterms:modified xsi:type="dcterms:W3CDTF">2021-09-14T13:05:07Z</dcterms:modified>
</cp:coreProperties>
</file>