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Lst>
  <p:sldSz cx="9144000" cy="6858000" type="screen4x3"/>
  <p:notesSz cx="6858000" cy="9144000"/>
  <p:embeddedFontLst>
    <p:embeddedFont>
      <p:font typeface="Calibri" panose="020F0502020204030204" pitchFamily="34" charset="0"/>
      <p:regular r:id="rId13"/>
      <p:bold r:id="rId14"/>
      <p:italic r:id="rId15"/>
      <p:boldItalic r:id="rId1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cildimvebencom</c:v>
                </c:pt>
              </c:strCache>
            </c:strRef>
          </c:tx>
          <c:spPr>
            <a:ln w="28575" cap="rnd">
              <a:solidFill>
                <a:schemeClr val="accent1"/>
              </a:solidFill>
              <a:round/>
            </a:ln>
            <a:effectLst/>
          </c:spPr>
          <c:marker>
            <c:symbol val="none"/>
          </c:marker>
          <c:cat>
            <c:numRef>
              <c:f>Sheet1!$A$2:$A$16</c:f>
              <c:numCache>
                <c:formatCode>m/d/yyyy</c:formatCode>
                <c:ptCount val="15"/>
                <c:pt idx="0">
                  <c:v>44432</c:v>
                </c:pt>
                <c:pt idx="1">
                  <c:v>44433</c:v>
                </c:pt>
                <c:pt idx="2">
                  <c:v>44434</c:v>
                </c:pt>
                <c:pt idx="3">
                  <c:v>44435</c:v>
                </c:pt>
                <c:pt idx="4">
                  <c:v>44436</c:v>
                </c:pt>
                <c:pt idx="5">
                  <c:v>44437</c:v>
                </c:pt>
                <c:pt idx="6">
                  <c:v>44438</c:v>
                </c:pt>
                <c:pt idx="7">
                  <c:v>44439</c:v>
                </c:pt>
                <c:pt idx="8">
                  <c:v>44440</c:v>
                </c:pt>
                <c:pt idx="9">
                  <c:v>44441</c:v>
                </c:pt>
                <c:pt idx="10">
                  <c:v>44442</c:v>
                </c:pt>
                <c:pt idx="11">
                  <c:v>44443</c:v>
                </c:pt>
                <c:pt idx="12">
                  <c:v>44444</c:v>
                </c:pt>
                <c:pt idx="13">
                  <c:v>44445</c:v>
                </c:pt>
                <c:pt idx="14">
                  <c:v>44446</c:v>
                </c:pt>
              </c:numCache>
            </c:numRef>
          </c:cat>
          <c:val>
            <c:numRef>
              <c:f>Sheet1!$B$2:$B$16</c:f>
              <c:numCache>
                <c:formatCode>General</c:formatCode>
                <c:ptCount val="15"/>
                <c:pt idx="0">
                  <c:v>22180</c:v>
                </c:pt>
                <c:pt idx="1">
                  <c:v>22165</c:v>
                </c:pt>
                <c:pt idx="2">
                  <c:v>22147</c:v>
                </c:pt>
                <c:pt idx="3">
                  <c:v>22135</c:v>
                </c:pt>
                <c:pt idx="4">
                  <c:v>22135</c:v>
                </c:pt>
                <c:pt idx="5">
                  <c:v>22134</c:v>
                </c:pt>
                <c:pt idx="6">
                  <c:v>22109</c:v>
                </c:pt>
                <c:pt idx="7">
                  <c:v>22095</c:v>
                </c:pt>
                <c:pt idx="8">
                  <c:v>22083</c:v>
                </c:pt>
                <c:pt idx="9">
                  <c:v>22063</c:v>
                </c:pt>
                <c:pt idx="10">
                  <c:v>22059</c:v>
                </c:pt>
                <c:pt idx="11">
                  <c:v>22055</c:v>
                </c:pt>
                <c:pt idx="12">
                  <c:v>22050</c:v>
                </c:pt>
                <c:pt idx="13">
                  <c:v>22036</c:v>
                </c:pt>
                <c:pt idx="14">
                  <c:v>22019</c:v>
                </c:pt>
              </c:numCache>
            </c:numRef>
          </c:val>
          <c:smooth val="0"/>
          <c:extLst>
            <c:ext xmlns:c16="http://schemas.microsoft.com/office/drawing/2014/chart" uri="{C3380CC4-5D6E-409C-BE32-E72D297353CC}">
              <c16:uniqueId val="{00000000-06AE-443D-8449-4A486D4FCB20}"/>
            </c:ext>
          </c:extLst>
        </c:ser>
        <c:dLbls>
          <c:showLegendKey val="0"/>
          <c:showVal val="0"/>
          <c:showCatName val="0"/>
          <c:showSerName val="0"/>
          <c:showPercent val="0"/>
          <c:showBubbleSize val="0"/>
        </c:dLbls>
        <c:smooth val="0"/>
        <c:axId val="323397488"/>
        <c:axId val="386405408"/>
      </c:lineChart>
      <c:dateAx>
        <c:axId val="3233974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405408"/>
        <c:crosses val="autoZero"/>
        <c:auto val="1"/>
        <c:lblOffset val="100"/>
        <c:baseTimeUnit val="days"/>
      </c:dateAx>
      <c:valAx>
        <c:axId val="386405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397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cildimvebencom</c:v>
                </c:pt>
              </c:strCache>
            </c:strRef>
          </c:tx>
          <c:spPr>
            <a:ln w="28575" cap="rnd">
              <a:solidFill>
                <a:schemeClr val="accent1"/>
              </a:solidFill>
              <a:round/>
            </a:ln>
            <a:effectLst/>
          </c:spPr>
          <c:marker>
            <c:symbol val="none"/>
          </c:marker>
          <c:cat>
            <c:numRef>
              <c:f>Sheet1!$A$2:$A$16</c:f>
              <c:numCache>
                <c:formatCode>m/d/yyyy</c:formatCode>
                <c:ptCount val="15"/>
                <c:pt idx="0">
                  <c:v>44432</c:v>
                </c:pt>
                <c:pt idx="1">
                  <c:v>44433</c:v>
                </c:pt>
                <c:pt idx="2">
                  <c:v>44434</c:v>
                </c:pt>
                <c:pt idx="3">
                  <c:v>44435</c:v>
                </c:pt>
                <c:pt idx="4">
                  <c:v>44436</c:v>
                </c:pt>
                <c:pt idx="5">
                  <c:v>44437</c:v>
                </c:pt>
                <c:pt idx="6">
                  <c:v>44438</c:v>
                </c:pt>
                <c:pt idx="7">
                  <c:v>44439</c:v>
                </c:pt>
                <c:pt idx="8">
                  <c:v>44440</c:v>
                </c:pt>
                <c:pt idx="9">
                  <c:v>44441</c:v>
                </c:pt>
                <c:pt idx="10">
                  <c:v>44442</c:v>
                </c:pt>
                <c:pt idx="11">
                  <c:v>44443</c:v>
                </c:pt>
                <c:pt idx="12">
                  <c:v>44444</c:v>
                </c:pt>
                <c:pt idx="13">
                  <c:v>44445</c:v>
                </c:pt>
                <c:pt idx="14">
                  <c:v>44446</c:v>
                </c:pt>
              </c:numCache>
            </c:numRef>
          </c:cat>
          <c:val>
            <c:numRef>
              <c:f>Sheet1!$B$2:$B$16</c:f>
              <c:numCache>
                <c:formatCode>General</c:formatCode>
                <c:ptCount val="15"/>
                <c:pt idx="0">
                  <c:v>-3.60555255092843E-2</c:v>
                </c:pt>
                <c:pt idx="1">
                  <c:v>-6.7628494138863807E-2</c:v>
                </c:pt>
                <c:pt idx="2">
                  <c:v>-8.1209113467178004E-2</c:v>
                </c:pt>
                <c:pt idx="3">
                  <c:v>-5.4183410845712703E-2</c:v>
                </c:pt>
                <c:pt idx="4">
                  <c:v>0</c:v>
                </c:pt>
                <c:pt idx="5">
                  <c:v>-4.5177320984865601E-3</c:v>
                </c:pt>
                <c:pt idx="6">
                  <c:v>-0.11294840516851901</c:v>
                </c:pt>
                <c:pt idx="7">
                  <c:v>-6.33226287937039E-2</c:v>
                </c:pt>
                <c:pt idx="8">
                  <c:v>-5.4310930074677501E-2</c:v>
                </c:pt>
                <c:pt idx="9">
                  <c:v>-9.0567404791015702E-2</c:v>
                </c:pt>
                <c:pt idx="10">
                  <c:v>-1.8129900738793499E-2</c:v>
                </c:pt>
                <c:pt idx="11">
                  <c:v>-1.8133188267827199E-2</c:v>
                </c:pt>
                <c:pt idx="12">
                  <c:v>-2.2670596236680999E-2</c:v>
                </c:pt>
                <c:pt idx="13">
                  <c:v>-6.3492063492063502E-2</c:v>
                </c:pt>
                <c:pt idx="14">
                  <c:v>-7.7146487565801405E-2</c:v>
                </c:pt>
              </c:numCache>
            </c:numRef>
          </c:val>
          <c:smooth val="0"/>
          <c:extLst>
            <c:ext xmlns:c16="http://schemas.microsoft.com/office/drawing/2014/chart" uri="{C3380CC4-5D6E-409C-BE32-E72D297353CC}">
              <c16:uniqueId val="{00000000-8B64-4514-B92F-AA2EA0C031CA}"/>
            </c:ext>
          </c:extLst>
        </c:ser>
        <c:dLbls>
          <c:showLegendKey val="0"/>
          <c:showVal val="0"/>
          <c:showCatName val="0"/>
          <c:showSerName val="0"/>
          <c:showPercent val="0"/>
          <c:showBubbleSize val="0"/>
        </c:dLbls>
        <c:smooth val="0"/>
        <c:axId val="386407048"/>
        <c:axId val="386406064"/>
      </c:lineChart>
      <c:dateAx>
        <c:axId val="3864070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406064"/>
        <c:crosses val="autoZero"/>
        <c:auto val="1"/>
        <c:lblOffset val="100"/>
        <c:baseTimeUnit val="days"/>
      </c:dateAx>
      <c:valAx>
        <c:axId val="386406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407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cildimvebencom</c:v>
                </c:pt>
              </c:strCache>
            </c:strRef>
          </c:tx>
          <c:spPr>
            <a:ln w="28575" cap="rnd">
              <a:solidFill>
                <a:schemeClr val="accent1"/>
              </a:solidFill>
              <a:round/>
            </a:ln>
            <a:effectLst/>
          </c:spPr>
          <c:marker>
            <c:symbol val="none"/>
          </c:marker>
          <c:cat>
            <c:numRef>
              <c:f>Sheet1!$A$2:$A$16</c:f>
              <c:numCache>
                <c:formatCode>m/d/yyyy</c:formatCode>
                <c:ptCount val="15"/>
                <c:pt idx="0">
                  <c:v>44432</c:v>
                </c:pt>
                <c:pt idx="1">
                  <c:v>44433</c:v>
                </c:pt>
                <c:pt idx="2">
                  <c:v>44434</c:v>
                </c:pt>
                <c:pt idx="3">
                  <c:v>44435</c:v>
                </c:pt>
                <c:pt idx="4">
                  <c:v>44436</c:v>
                </c:pt>
                <c:pt idx="5">
                  <c:v>44437</c:v>
                </c:pt>
                <c:pt idx="6">
                  <c:v>44438</c:v>
                </c:pt>
                <c:pt idx="7">
                  <c:v>44439</c:v>
                </c:pt>
                <c:pt idx="8">
                  <c:v>44440</c:v>
                </c:pt>
                <c:pt idx="9">
                  <c:v>44441</c:v>
                </c:pt>
                <c:pt idx="10">
                  <c:v>44442</c:v>
                </c:pt>
                <c:pt idx="11">
                  <c:v>44443</c:v>
                </c:pt>
                <c:pt idx="12">
                  <c:v>44444</c:v>
                </c:pt>
                <c:pt idx="13">
                  <c:v>44445</c:v>
                </c:pt>
                <c:pt idx="14">
                  <c:v>44446</c:v>
                </c:pt>
              </c:numCache>
            </c:numRef>
          </c:cat>
          <c:val>
            <c:numRef>
              <c:f>Sheet1!$B$2:$B$16</c:f>
              <c:numCache>
                <c:formatCode>General</c:formatCode>
                <c:ptCount val="15"/>
                <c:pt idx="0">
                  <c:v>0.45979999999999999</c:v>
                </c:pt>
                <c:pt idx="1">
                  <c:v>0.1037</c:v>
                </c:pt>
                <c:pt idx="2">
                  <c:v>0.27079999999999999</c:v>
                </c:pt>
                <c:pt idx="3">
                  <c:v>0.1174</c:v>
                </c:pt>
                <c:pt idx="4">
                  <c:v>0.14460000000000001</c:v>
                </c:pt>
                <c:pt idx="5">
                  <c:v>8.5800000000000001E-2</c:v>
                </c:pt>
                <c:pt idx="6">
                  <c:v>0.18079999999999999</c:v>
                </c:pt>
                <c:pt idx="7">
                  <c:v>0.1946</c:v>
                </c:pt>
                <c:pt idx="8">
                  <c:v>0.19470000000000001</c:v>
                </c:pt>
                <c:pt idx="9">
                  <c:v>0.15859999999999999</c:v>
                </c:pt>
                <c:pt idx="10">
                  <c:v>0.19939999999999999</c:v>
                </c:pt>
                <c:pt idx="11">
                  <c:v>0.16769999999999999</c:v>
                </c:pt>
                <c:pt idx="12">
                  <c:v>0.13600000000000001</c:v>
                </c:pt>
                <c:pt idx="13">
                  <c:v>0.1769</c:v>
                </c:pt>
                <c:pt idx="14">
                  <c:v>0.43580000000000002</c:v>
                </c:pt>
              </c:numCache>
            </c:numRef>
          </c:val>
          <c:smooth val="0"/>
          <c:extLst>
            <c:ext xmlns:c16="http://schemas.microsoft.com/office/drawing/2014/chart" uri="{C3380CC4-5D6E-409C-BE32-E72D297353CC}">
              <c16:uniqueId val="{00000000-BC06-4E19-B45B-609D6E2F26EB}"/>
            </c:ext>
          </c:extLst>
        </c:ser>
        <c:dLbls>
          <c:showLegendKey val="0"/>
          <c:showVal val="0"/>
          <c:showCatName val="0"/>
          <c:showSerName val="0"/>
          <c:showPercent val="0"/>
          <c:showBubbleSize val="0"/>
        </c:dLbls>
        <c:smooth val="0"/>
        <c:axId val="448973456"/>
        <c:axId val="448978048"/>
      </c:lineChart>
      <c:dateAx>
        <c:axId val="4489734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8978048"/>
        <c:crosses val="autoZero"/>
        <c:auto val="1"/>
        <c:lblOffset val="100"/>
        <c:baseTimeUnit val="days"/>
      </c:dateAx>
      <c:valAx>
        <c:axId val="448978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8973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cildimvebencom</c:v>
                </c:pt>
              </c:strCache>
            </c:strRef>
          </c:tx>
          <c:spPr>
            <a:ln w="28575" cap="rnd">
              <a:solidFill>
                <a:schemeClr val="accent1"/>
              </a:solidFill>
              <a:round/>
            </a:ln>
            <a:effectLst/>
          </c:spPr>
          <c:marker>
            <c:symbol val="none"/>
          </c:marker>
          <c:cat>
            <c:numRef>
              <c:f>Sheet1!$A$2:$A$16</c:f>
              <c:numCache>
                <c:formatCode>m/d/yyyy</c:formatCode>
                <c:ptCount val="15"/>
                <c:pt idx="0">
                  <c:v>44432</c:v>
                </c:pt>
                <c:pt idx="1">
                  <c:v>44433</c:v>
                </c:pt>
                <c:pt idx="2">
                  <c:v>44434</c:v>
                </c:pt>
                <c:pt idx="3">
                  <c:v>44435</c:v>
                </c:pt>
                <c:pt idx="4">
                  <c:v>44436</c:v>
                </c:pt>
                <c:pt idx="5">
                  <c:v>44437</c:v>
                </c:pt>
                <c:pt idx="6">
                  <c:v>44438</c:v>
                </c:pt>
                <c:pt idx="7">
                  <c:v>44439</c:v>
                </c:pt>
                <c:pt idx="8">
                  <c:v>44440</c:v>
                </c:pt>
                <c:pt idx="9">
                  <c:v>44441</c:v>
                </c:pt>
                <c:pt idx="10">
                  <c:v>44442</c:v>
                </c:pt>
                <c:pt idx="11">
                  <c:v>44443</c:v>
                </c:pt>
                <c:pt idx="12">
                  <c:v>44444</c:v>
                </c:pt>
                <c:pt idx="13">
                  <c:v>44445</c:v>
                </c:pt>
                <c:pt idx="14">
                  <c:v>44446</c:v>
                </c:pt>
              </c:numCache>
            </c:numRef>
          </c:cat>
          <c:val>
            <c:numRef>
              <c:f>Sheet1!$B$2:$B$16</c:f>
              <c:numCache>
                <c:formatCode>General</c:formatCode>
                <c:ptCount val="15"/>
                <c:pt idx="0">
                  <c:v>102</c:v>
                </c:pt>
                <c:pt idx="1">
                  <c:v>23</c:v>
                </c:pt>
                <c:pt idx="2">
                  <c:v>60</c:v>
                </c:pt>
                <c:pt idx="3">
                  <c:v>26</c:v>
                </c:pt>
                <c:pt idx="4">
                  <c:v>32</c:v>
                </c:pt>
                <c:pt idx="5">
                  <c:v>19</c:v>
                </c:pt>
                <c:pt idx="6">
                  <c:v>40</c:v>
                </c:pt>
                <c:pt idx="7">
                  <c:v>43</c:v>
                </c:pt>
                <c:pt idx="8">
                  <c:v>43</c:v>
                </c:pt>
                <c:pt idx="9">
                  <c:v>35</c:v>
                </c:pt>
                <c:pt idx="10">
                  <c:v>44</c:v>
                </c:pt>
                <c:pt idx="11">
                  <c:v>37</c:v>
                </c:pt>
                <c:pt idx="12">
                  <c:v>30</c:v>
                </c:pt>
                <c:pt idx="13">
                  <c:v>39</c:v>
                </c:pt>
                <c:pt idx="14">
                  <c:v>96</c:v>
                </c:pt>
              </c:numCache>
            </c:numRef>
          </c:val>
          <c:smooth val="0"/>
          <c:extLst>
            <c:ext xmlns:c16="http://schemas.microsoft.com/office/drawing/2014/chart" uri="{C3380CC4-5D6E-409C-BE32-E72D297353CC}">
              <c16:uniqueId val="{00000000-5608-462C-9186-EA084BFDE126}"/>
            </c:ext>
          </c:extLst>
        </c:ser>
        <c:dLbls>
          <c:showLegendKey val="0"/>
          <c:showVal val="0"/>
          <c:showCatName val="0"/>
          <c:showSerName val="0"/>
          <c:showPercent val="0"/>
          <c:showBubbleSize val="0"/>
        </c:dLbls>
        <c:smooth val="0"/>
        <c:axId val="448974440"/>
        <c:axId val="448972800"/>
      </c:lineChart>
      <c:dateAx>
        <c:axId val="4489744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8972800"/>
        <c:crosses val="autoZero"/>
        <c:auto val="1"/>
        <c:lblOffset val="100"/>
        <c:baseTimeUnit val="days"/>
      </c:dateAx>
      <c:valAx>
        <c:axId val="448972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8974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9/14/2021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9/14/2021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9/14/2021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9/14/2021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9/14/2021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9/14/2021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69579B-E213-4A0D-9D9C-D14FEFC4685E}"/>
              </a:ext>
            </a:extLst>
          </p:cNvPr>
          <p:cNvSpPr>
            <a:spLocks noGrp="1"/>
          </p:cNvSpPr>
          <p:nvPr>
            <p:ph type="ctrTitle"/>
          </p:nvPr>
        </p:nvSpPr>
        <p:spPr/>
        <p:txBody>
          <a:bodyPr/>
          <a:lstStyle/>
          <a:p>
            <a:r>
              <a:rPr lang="en-US"/>
              <a:t>Overview</a:t>
            </a:r>
          </a:p>
        </p:txBody>
      </p:sp>
      <p:sp>
        <p:nvSpPr>
          <p:cNvPr id="3" name="Subtitle 2">
            <a:extLst>
              <a:ext uri="{FF2B5EF4-FFF2-40B4-BE49-F238E27FC236}">
                <a16:creationId xmlns:a16="http://schemas.microsoft.com/office/drawing/2014/main" id="{76DD7FE7-E7F2-42A1-A29E-9F0FC1210840}"/>
              </a:ext>
            </a:extLst>
          </p:cNvPr>
          <p:cNvSpPr>
            <a:spLocks noGrp="1"/>
          </p:cNvSpPr>
          <p:nvPr>
            <p:ph type="subTitle" idx="1"/>
          </p:nvPr>
        </p:nvSpPr>
        <p:spPr/>
        <p:txBody>
          <a:bodyPr/>
          <a:lstStyle/>
          <a:p>
            <a:r>
              <a:rPr lang="en-US"/>
              <a:t>L'Oréal</a:t>
            </a:r>
          </a:p>
        </p:txBody>
      </p:sp>
    </p:spTree>
    <p:extLst>
      <p:ext uri="{BB962C8B-B14F-4D97-AF65-F5344CB8AC3E}">
        <p14:creationId xmlns:p14="http://schemas.microsoft.com/office/powerpoint/2010/main" val="25558944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E3CAEA-B9FC-4A7C-B572-E51A5B690AE4}"/>
              </a:ext>
            </a:extLst>
          </p:cNvPr>
          <p:cNvSpPr>
            <a:spLocks noGrp="1"/>
          </p:cNvSpPr>
          <p:nvPr>
            <p:ph type="title"/>
          </p:nvPr>
        </p:nvSpPr>
        <p:spPr/>
        <p:txBody>
          <a:bodyPr/>
          <a:lstStyle/>
          <a:p>
            <a:r>
              <a:rPr lang="en-US"/>
              <a:t>Instagram Key Metrics Table | cildimvebencom</a:t>
            </a:r>
          </a:p>
        </p:txBody>
      </p:sp>
      <p:graphicFrame>
        <p:nvGraphicFramePr>
          <p:cNvPr id="5" name="Table Placeholder 4">
            <a:extLst>
              <a:ext uri="{FF2B5EF4-FFF2-40B4-BE49-F238E27FC236}">
                <a16:creationId xmlns:a16="http://schemas.microsoft.com/office/drawing/2014/main" id="{C4113EFF-A72F-4E71-9588-6B9796E5A52F}"/>
              </a:ext>
            </a:extLst>
          </p:cNvPr>
          <p:cNvGraphicFramePr>
            <a:graphicFrameLocks noGrp="1"/>
          </p:cNvGraphicFramePr>
          <p:nvPr>
            <p:ph type="tbl" sz="quarter" idx="13"/>
            <p:extLst>
              <p:ext uri="{D42A27DB-BD31-4B8C-83A1-F6EECF244321}">
                <p14:modId xmlns:p14="http://schemas.microsoft.com/office/powerpoint/2010/main" val="11315739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98196233"/>
                    </a:ext>
                  </a:extLst>
                </a:gridCol>
                <a:gridCol w="658368">
                  <a:extLst>
                    <a:ext uri="{9D8B030D-6E8A-4147-A177-3AD203B41FA5}">
                      <a16:colId xmlns:a16="http://schemas.microsoft.com/office/drawing/2014/main" val="1410648876"/>
                    </a:ext>
                  </a:extLst>
                </a:gridCol>
                <a:gridCol w="658368">
                  <a:extLst>
                    <a:ext uri="{9D8B030D-6E8A-4147-A177-3AD203B41FA5}">
                      <a16:colId xmlns:a16="http://schemas.microsoft.com/office/drawing/2014/main" val="2237119848"/>
                    </a:ext>
                  </a:extLst>
                </a:gridCol>
                <a:gridCol w="658368">
                  <a:extLst>
                    <a:ext uri="{9D8B030D-6E8A-4147-A177-3AD203B41FA5}">
                      <a16:colId xmlns:a16="http://schemas.microsoft.com/office/drawing/2014/main" val="2724724220"/>
                    </a:ext>
                  </a:extLst>
                </a:gridCol>
                <a:gridCol w="658368">
                  <a:extLst>
                    <a:ext uri="{9D8B030D-6E8A-4147-A177-3AD203B41FA5}">
                      <a16:colId xmlns:a16="http://schemas.microsoft.com/office/drawing/2014/main" val="2912509738"/>
                    </a:ext>
                  </a:extLst>
                </a:gridCol>
                <a:gridCol w="658368">
                  <a:extLst>
                    <a:ext uri="{9D8B030D-6E8A-4147-A177-3AD203B41FA5}">
                      <a16:colId xmlns:a16="http://schemas.microsoft.com/office/drawing/2014/main" val="3277416289"/>
                    </a:ext>
                  </a:extLst>
                </a:gridCol>
                <a:gridCol w="658368">
                  <a:extLst>
                    <a:ext uri="{9D8B030D-6E8A-4147-A177-3AD203B41FA5}">
                      <a16:colId xmlns:a16="http://schemas.microsoft.com/office/drawing/2014/main" val="2182116270"/>
                    </a:ext>
                  </a:extLst>
                </a:gridCol>
                <a:gridCol w="658368">
                  <a:extLst>
                    <a:ext uri="{9D8B030D-6E8A-4147-A177-3AD203B41FA5}">
                      <a16:colId xmlns:a16="http://schemas.microsoft.com/office/drawing/2014/main" val="670890631"/>
                    </a:ext>
                  </a:extLst>
                </a:gridCol>
                <a:gridCol w="658368">
                  <a:extLst>
                    <a:ext uri="{9D8B030D-6E8A-4147-A177-3AD203B41FA5}">
                      <a16:colId xmlns:a16="http://schemas.microsoft.com/office/drawing/2014/main" val="2458833278"/>
                    </a:ext>
                  </a:extLst>
                </a:gridCol>
                <a:gridCol w="658368">
                  <a:extLst>
                    <a:ext uri="{9D8B030D-6E8A-4147-A177-3AD203B41FA5}">
                      <a16:colId xmlns:a16="http://schemas.microsoft.com/office/drawing/2014/main" val="2522336934"/>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406574582"/>
                  </a:ext>
                </a:extLst>
              </a:tr>
              <a:tr h="370840">
                <a:tc>
                  <a:txBody>
                    <a:bodyPr/>
                    <a:lstStyle/>
                    <a:p>
                      <a:r>
                        <a:rPr lang="en-US" sz="1000"/>
                        <a:t>cildimvebencom</a:t>
                      </a:r>
                    </a:p>
                  </a:txBody>
                  <a:tcPr/>
                </a:tc>
                <a:tc>
                  <a:txBody>
                    <a:bodyPr/>
                    <a:lstStyle/>
                    <a:p>
                      <a:r>
                        <a:rPr lang="en-US" sz="1000"/>
                        <a:t>22019</a:t>
                      </a:r>
                    </a:p>
                  </a:txBody>
                  <a:tcPr/>
                </a:tc>
                <a:tc>
                  <a:txBody>
                    <a:bodyPr/>
                    <a:lstStyle/>
                    <a:p>
                      <a:r>
                        <a:rPr lang="en-US" sz="1000"/>
                        <a:t>-169</a:t>
                      </a:r>
                    </a:p>
                  </a:txBody>
                  <a:tcPr/>
                </a:tc>
                <a:tc>
                  <a:txBody>
                    <a:bodyPr/>
                    <a:lstStyle/>
                    <a:p>
                      <a:r>
                        <a:rPr lang="en-US" sz="1000"/>
                        <a:t>15</a:t>
                      </a:r>
                    </a:p>
                  </a:txBody>
                  <a:tcPr/>
                </a:tc>
                <a:tc>
                  <a:txBody>
                    <a:bodyPr/>
                    <a:lstStyle/>
                    <a:p>
                      <a:r>
                        <a:rPr lang="en-US" sz="1000"/>
                        <a:t>0</a:t>
                      </a:r>
                    </a:p>
                  </a:txBody>
                  <a:tcPr/>
                </a:tc>
                <a:tc>
                  <a:txBody>
                    <a:bodyPr/>
                    <a:lstStyle/>
                    <a:p>
                      <a:r>
                        <a:rPr lang="en-US" sz="1000"/>
                        <a:t>0</a:t>
                      </a:r>
                    </a:p>
                  </a:txBody>
                  <a:tcPr/>
                </a:tc>
                <a:tc>
                  <a:txBody>
                    <a:bodyPr/>
                    <a:lstStyle/>
                    <a:p>
                      <a:r>
                        <a:rPr lang="en-US" sz="1000"/>
                        <a:t>15</a:t>
                      </a:r>
                    </a:p>
                  </a:txBody>
                  <a:tcPr/>
                </a:tc>
                <a:tc>
                  <a:txBody>
                    <a:bodyPr/>
                    <a:lstStyle/>
                    <a:p>
                      <a:r>
                        <a:rPr lang="en-US" sz="1000"/>
                        <a:t>662</a:t>
                      </a:r>
                    </a:p>
                  </a:txBody>
                  <a:tcPr/>
                </a:tc>
                <a:tc>
                  <a:txBody>
                    <a:bodyPr/>
                    <a:lstStyle/>
                    <a:p>
                      <a:r>
                        <a:rPr lang="en-US" sz="1000"/>
                        <a:t>7</a:t>
                      </a:r>
                    </a:p>
                  </a:txBody>
                  <a:tcPr/>
                </a:tc>
                <a:tc>
                  <a:txBody>
                    <a:bodyPr/>
                    <a:lstStyle/>
                    <a:p>
                      <a:r>
                        <a:rPr lang="en-US" sz="1000"/>
                        <a:t>0.2018 %</a:t>
                      </a:r>
                    </a:p>
                  </a:txBody>
                  <a:tcPr/>
                </a:tc>
                <a:extLst>
                  <a:ext uri="{0D108BD9-81ED-4DB2-BD59-A6C34878D82A}">
                    <a16:rowId xmlns:a16="http://schemas.microsoft.com/office/drawing/2014/main" val="248358038"/>
                  </a:ext>
                </a:extLst>
              </a:tr>
            </a:tbl>
          </a:graphicData>
        </a:graphic>
      </p:graphicFrame>
      <p:sp>
        <p:nvSpPr>
          <p:cNvPr id="4" name="Text Placeholder 3">
            <a:extLst>
              <a:ext uri="{FF2B5EF4-FFF2-40B4-BE49-F238E27FC236}">
                <a16:creationId xmlns:a16="http://schemas.microsoft.com/office/drawing/2014/main" id="{D3FCDCDD-5130-40C0-BF24-497B17C37EB1}"/>
              </a:ext>
            </a:extLst>
          </p:cNvPr>
          <p:cNvSpPr>
            <a:spLocks noGrp="1"/>
          </p:cNvSpPr>
          <p:nvPr>
            <p:ph type="body" sz="quarter" idx="14"/>
          </p:nvPr>
        </p:nvSpPr>
        <p:spPr/>
        <p:txBody>
          <a:bodyPr/>
          <a:lstStyle/>
          <a:p>
            <a:r>
              <a:rPr lang="en-US"/>
              <a:t>08/24/2021 - 09/07/2021</a:t>
            </a:r>
          </a:p>
        </p:txBody>
      </p:sp>
    </p:spTree>
    <p:extLst>
      <p:ext uri="{BB962C8B-B14F-4D97-AF65-F5344CB8AC3E}">
        <p14:creationId xmlns:p14="http://schemas.microsoft.com/office/powerpoint/2010/main" val="13443390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CD68F-9C9F-4DEB-AF9F-11168916B082}"/>
              </a:ext>
            </a:extLst>
          </p:cNvPr>
          <p:cNvSpPr>
            <a:spLocks noGrp="1"/>
          </p:cNvSpPr>
          <p:nvPr>
            <p:ph type="title"/>
          </p:nvPr>
        </p:nvSpPr>
        <p:spPr/>
        <p:txBody>
          <a:bodyPr/>
          <a:lstStyle/>
          <a:p>
            <a:r>
              <a:rPr lang="en-US"/>
              <a:t>Instagram Followers Total | cildimvebencom</a:t>
            </a:r>
          </a:p>
        </p:txBody>
      </p:sp>
      <p:graphicFrame>
        <p:nvGraphicFramePr>
          <p:cNvPr id="6" name="Chart Placeholder 5">
            <a:extLst>
              <a:ext uri="{FF2B5EF4-FFF2-40B4-BE49-F238E27FC236}">
                <a16:creationId xmlns:a16="http://schemas.microsoft.com/office/drawing/2014/main" id="{A7CB0D38-71FD-415C-B707-4A2ED3684BAF}"/>
              </a:ext>
            </a:extLst>
          </p:cNvPr>
          <p:cNvGraphicFramePr>
            <a:graphicFrameLocks noGrp="1"/>
          </p:cNvGraphicFramePr>
          <p:nvPr>
            <p:ph type="chart" sz="quarter" idx="13"/>
            <p:extLst>
              <p:ext uri="{D42A27DB-BD31-4B8C-83A1-F6EECF244321}">
                <p14:modId xmlns:p14="http://schemas.microsoft.com/office/powerpoint/2010/main" val="24887297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2A573B0-7D91-4E34-A8F3-347845F09E2E}"/>
              </a:ext>
            </a:extLst>
          </p:cNvPr>
          <p:cNvSpPr>
            <a:spLocks noGrp="1"/>
          </p:cNvSpPr>
          <p:nvPr>
            <p:ph type="body" sz="quarter" idx="14"/>
          </p:nvPr>
        </p:nvSpPr>
        <p:spPr/>
        <p:txBody>
          <a:bodyPr/>
          <a:lstStyle/>
          <a:p>
            <a:r>
              <a:rPr lang="en-US"/>
              <a:t>08/24/2021 - 09/07/2021</a:t>
            </a:r>
          </a:p>
        </p:txBody>
      </p:sp>
      <p:sp>
        <p:nvSpPr>
          <p:cNvPr id="5" name="Footer Placeholder 4">
            <a:extLst>
              <a:ext uri="{FF2B5EF4-FFF2-40B4-BE49-F238E27FC236}">
                <a16:creationId xmlns:a16="http://schemas.microsoft.com/office/drawing/2014/main" id="{DC278316-B147-460D-9AB3-1557BD62659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922535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5A25F0-23C5-4D9B-8090-198725628567}"/>
              </a:ext>
            </a:extLst>
          </p:cNvPr>
          <p:cNvSpPr>
            <a:spLocks noGrp="1"/>
          </p:cNvSpPr>
          <p:nvPr>
            <p:ph type="title"/>
          </p:nvPr>
        </p:nvSpPr>
        <p:spPr/>
        <p:txBody>
          <a:bodyPr/>
          <a:lstStyle/>
          <a:p>
            <a:r>
              <a:rPr lang="en-US"/>
              <a:t>Instagram Followers Change Rate | cildimvebencom</a:t>
            </a:r>
          </a:p>
        </p:txBody>
      </p:sp>
      <p:graphicFrame>
        <p:nvGraphicFramePr>
          <p:cNvPr id="6" name="Chart Placeholder 5">
            <a:extLst>
              <a:ext uri="{FF2B5EF4-FFF2-40B4-BE49-F238E27FC236}">
                <a16:creationId xmlns:a16="http://schemas.microsoft.com/office/drawing/2014/main" id="{6A7B5F53-1528-4F01-AC69-EF2AEF28ED84}"/>
              </a:ext>
            </a:extLst>
          </p:cNvPr>
          <p:cNvGraphicFramePr>
            <a:graphicFrameLocks noGrp="1"/>
          </p:cNvGraphicFramePr>
          <p:nvPr>
            <p:ph type="chart" sz="quarter" idx="13"/>
            <p:extLst>
              <p:ext uri="{D42A27DB-BD31-4B8C-83A1-F6EECF244321}">
                <p14:modId xmlns:p14="http://schemas.microsoft.com/office/powerpoint/2010/main" val="16525479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53F5C0E-58B7-471B-A9F2-2EEFAEDE367C}"/>
              </a:ext>
            </a:extLst>
          </p:cNvPr>
          <p:cNvSpPr>
            <a:spLocks noGrp="1"/>
          </p:cNvSpPr>
          <p:nvPr>
            <p:ph type="body" sz="quarter" idx="14"/>
          </p:nvPr>
        </p:nvSpPr>
        <p:spPr/>
        <p:txBody>
          <a:bodyPr/>
          <a:lstStyle/>
          <a:p>
            <a:r>
              <a:rPr lang="en-US"/>
              <a:t>08/24/2021 - 09/07/2021</a:t>
            </a:r>
          </a:p>
        </p:txBody>
      </p:sp>
      <p:sp>
        <p:nvSpPr>
          <p:cNvPr id="5" name="Footer Placeholder 4">
            <a:extLst>
              <a:ext uri="{FF2B5EF4-FFF2-40B4-BE49-F238E27FC236}">
                <a16:creationId xmlns:a16="http://schemas.microsoft.com/office/drawing/2014/main" id="{9977C27F-BDFB-4127-AD85-2006FBBECE5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335025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9F26A4-E1B2-4729-85C4-68248781F45C}"/>
              </a:ext>
            </a:extLst>
          </p:cNvPr>
          <p:cNvSpPr>
            <a:spLocks noGrp="1"/>
          </p:cNvSpPr>
          <p:nvPr>
            <p:ph type="title"/>
          </p:nvPr>
        </p:nvSpPr>
        <p:spPr/>
        <p:txBody>
          <a:bodyPr/>
          <a:lstStyle/>
          <a:p>
            <a:r>
              <a:rPr lang="en-US"/>
              <a:t>Instagram Posts Table | cildimvebencom - 1 of 5</a:t>
            </a:r>
          </a:p>
        </p:txBody>
      </p:sp>
      <p:graphicFrame>
        <p:nvGraphicFramePr>
          <p:cNvPr id="5" name="Table Placeholder 4">
            <a:extLst>
              <a:ext uri="{FF2B5EF4-FFF2-40B4-BE49-F238E27FC236}">
                <a16:creationId xmlns:a16="http://schemas.microsoft.com/office/drawing/2014/main" id="{67A41DCC-D90B-46BD-ACC4-82FC6AF719FE}"/>
              </a:ext>
            </a:extLst>
          </p:cNvPr>
          <p:cNvGraphicFramePr>
            <a:graphicFrameLocks noGrp="1"/>
          </p:cNvGraphicFramePr>
          <p:nvPr>
            <p:ph type="tbl" sz="quarter" idx="13"/>
            <p:extLst>
              <p:ext uri="{D42A27DB-BD31-4B8C-83A1-F6EECF244321}">
                <p14:modId xmlns:p14="http://schemas.microsoft.com/office/powerpoint/2010/main" val="29417115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95719541"/>
                    </a:ext>
                  </a:extLst>
                </a:gridCol>
                <a:gridCol w="987552">
                  <a:extLst>
                    <a:ext uri="{9D8B030D-6E8A-4147-A177-3AD203B41FA5}">
                      <a16:colId xmlns:a16="http://schemas.microsoft.com/office/drawing/2014/main" val="3313736727"/>
                    </a:ext>
                  </a:extLst>
                </a:gridCol>
                <a:gridCol w="987552">
                  <a:extLst>
                    <a:ext uri="{9D8B030D-6E8A-4147-A177-3AD203B41FA5}">
                      <a16:colId xmlns:a16="http://schemas.microsoft.com/office/drawing/2014/main" val="2294293263"/>
                    </a:ext>
                  </a:extLst>
                </a:gridCol>
                <a:gridCol w="987552">
                  <a:extLst>
                    <a:ext uri="{9D8B030D-6E8A-4147-A177-3AD203B41FA5}">
                      <a16:colId xmlns:a16="http://schemas.microsoft.com/office/drawing/2014/main" val="1060545005"/>
                    </a:ext>
                  </a:extLst>
                </a:gridCol>
                <a:gridCol w="987552">
                  <a:extLst>
                    <a:ext uri="{9D8B030D-6E8A-4147-A177-3AD203B41FA5}">
                      <a16:colId xmlns:a16="http://schemas.microsoft.com/office/drawing/2014/main" val="3668599278"/>
                    </a:ext>
                  </a:extLst>
                </a:gridCol>
                <a:gridCol w="987552">
                  <a:extLst>
                    <a:ext uri="{9D8B030D-6E8A-4147-A177-3AD203B41FA5}">
                      <a16:colId xmlns:a16="http://schemas.microsoft.com/office/drawing/2014/main" val="30966611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134005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cildimvebencom - 2021-09-07 19:55:31</a:t>
                      </a:r>
                      <a:r>
                        <a:rPr kumimoji="0" lang="en-US" sz="1000" b="0" i="0" u="none" strike="noStrike" kern="1200" cap="none" spc="0" normalizeH="0" baseline="0" noProof="0">
                          <a:ln>
                            <a:noFill/>
                          </a:ln>
                          <a:solidFill>
                            <a:prstClr val="black"/>
                          </a:solidFill>
                          <a:effectLst/>
                          <a:uLnTx/>
                          <a:uFillTx/>
                          <a:latin typeface="+mn-lt"/>
                          <a:ea typeface="+mn-ea"/>
                          <a:cs typeface="+mn-cs"/>
                        </a:rPr>
                        <a:t>
 Bugünün programı hazır. Günün öne çıkan cilt bakım kahramanı ise etkisi ve pratikliği ile yanımızdan ayıramadığımız Garnier Hyaluronik Aloe Micellar Suyu. Henüz tanışmadıysan profildeki link'e tıklamayı unutma.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09/14/2021 12:12:51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55262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cildimvebencom - 2021-09-06 15:25:27</a:t>
                      </a:r>
                      <a:r>
                        <a:rPr kumimoji="0" lang="en-US" sz="1000" b="0" i="0" u="none" strike="noStrike" kern="1200" cap="none" spc="0" normalizeH="0" baseline="0" noProof="0">
                          <a:ln>
                            <a:noFill/>
                          </a:ln>
                          <a:solidFill>
                            <a:prstClr val="black"/>
                          </a:solidFill>
                          <a:effectLst/>
                          <a:uLnTx/>
                          <a:uFillTx/>
                          <a:latin typeface="+mn-lt"/>
                          <a:ea typeface="+mn-ea"/>
                          <a:cs typeface="+mn-cs"/>
                        </a:rPr>
                        <a:t>
 Bazı cilt bakım ürünlerinden ayrılmak zor! Bizim için onlardan biri de La Roche Posay Anthelios Age Correct oldu! 💕 Favorimiz olan bu kırışıklık karşıtı güneş kremini keşfetmek için sen de bio'daki linke tıkla.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09/14/2021 12:12:51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616893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cildimvebencom - 2021-09-05 15:02:12</a:t>
                      </a:r>
                      <a:r>
                        <a:rPr kumimoji="0" lang="en-US" sz="1000" b="0" i="0" u="none" strike="noStrike" kern="1200" cap="none" spc="0" normalizeH="0" baseline="0" noProof="0">
                          <a:ln>
                            <a:noFill/>
                          </a:ln>
                          <a:solidFill>
                            <a:prstClr val="black"/>
                          </a:solidFill>
                          <a:effectLst/>
                          <a:uLnTx/>
                          <a:uFillTx/>
                          <a:latin typeface="+mn-lt"/>
                          <a:ea typeface="+mn-ea"/>
                          <a:cs typeface="+mn-cs"/>
                        </a:rPr>
                        <a:t>
 Cildimize iyi gelen, sevdiğimiz içerikleri zaman zaman paylaşıyoruz. Ama bugün özellikle bahsetmek istediğimiz bir içerik var: Çölde bile kendini yenileyen Opuntia Çiçeği özü! 💛⁠⁠ Cilt bakımında oldukça popüler olan bu içerik L'Oréal Paris Yaş Uzmanı serisinde de yer alıyor ve harika bir nem desteği sağlıyor. Detaylar için bio'daki linke tıkla.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09/14/2021 12:12:51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33258183"/>
                  </a:ext>
                </a:extLst>
              </a:tr>
            </a:tbl>
          </a:graphicData>
        </a:graphic>
      </p:graphicFrame>
      <p:sp>
        <p:nvSpPr>
          <p:cNvPr id="4" name="Text Placeholder 3">
            <a:extLst>
              <a:ext uri="{FF2B5EF4-FFF2-40B4-BE49-F238E27FC236}">
                <a16:creationId xmlns:a16="http://schemas.microsoft.com/office/drawing/2014/main" id="{7095DE24-3C62-42B6-B3C5-A248652F72FF}"/>
              </a:ext>
            </a:extLst>
          </p:cNvPr>
          <p:cNvSpPr>
            <a:spLocks noGrp="1"/>
          </p:cNvSpPr>
          <p:nvPr>
            <p:ph type="body" sz="quarter" idx="14"/>
          </p:nvPr>
        </p:nvSpPr>
        <p:spPr/>
        <p:txBody>
          <a:bodyPr/>
          <a:lstStyle/>
          <a:p>
            <a:r>
              <a:rPr lang="en-US"/>
              <a:t>08/24/2021 - 09/07/2021</a:t>
            </a:r>
          </a:p>
        </p:txBody>
      </p:sp>
    </p:spTree>
    <p:extLst>
      <p:ext uri="{BB962C8B-B14F-4D97-AF65-F5344CB8AC3E}">
        <p14:creationId xmlns:p14="http://schemas.microsoft.com/office/powerpoint/2010/main" val="17106705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4A8527-5D62-4978-A190-2247C2E5D291}"/>
              </a:ext>
            </a:extLst>
          </p:cNvPr>
          <p:cNvSpPr>
            <a:spLocks noGrp="1"/>
          </p:cNvSpPr>
          <p:nvPr>
            <p:ph type="title"/>
          </p:nvPr>
        </p:nvSpPr>
        <p:spPr/>
        <p:txBody>
          <a:bodyPr/>
          <a:lstStyle/>
          <a:p>
            <a:r>
              <a:rPr lang="en-US"/>
              <a:t>Instagram Posts Table | cildimvebencom - 2 of 5</a:t>
            </a:r>
          </a:p>
        </p:txBody>
      </p:sp>
      <p:graphicFrame>
        <p:nvGraphicFramePr>
          <p:cNvPr id="5" name="Table Placeholder 4">
            <a:extLst>
              <a:ext uri="{FF2B5EF4-FFF2-40B4-BE49-F238E27FC236}">
                <a16:creationId xmlns:a16="http://schemas.microsoft.com/office/drawing/2014/main" id="{2168E6EC-81F9-4CC8-BD7B-B8BED78FA195}"/>
              </a:ext>
            </a:extLst>
          </p:cNvPr>
          <p:cNvGraphicFramePr>
            <a:graphicFrameLocks noGrp="1"/>
          </p:cNvGraphicFramePr>
          <p:nvPr>
            <p:ph type="tbl" sz="quarter" idx="13"/>
            <p:extLst>
              <p:ext uri="{D42A27DB-BD31-4B8C-83A1-F6EECF244321}">
                <p14:modId xmlns:p14="http://schemas.microsoft.com/office/powerpoint/2010/main" val="36886834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51470946"/>
                    </a:ext>
                  </a:extLst>
                </a:gridCol>
                <a:gridCol w="987552">
                  <a:extLst>
                    <a:ext uri="{9D8B030D-6E8A-4147-A177-3AD203B41FA5}">
                      <a16:colId xmlns:a16="http://schemas.microsoft.com/office/drawing/2014/main" val="3394203945"/>
                    </a:ext>
                  </a:extLst>
                </a:gridCol>
                <a:gridCol w="987552">
                  <a:extLst>
                    <a:ext uri="{9D8B030D-6E8A-4147-A177-3AD203B41FA5}">
                      <a16:colId xmlns:a16="http://schemas.microsoft.com/office/drawing/2014/main" val="1585797938"/>
                    </a:ext>
                  </a:extLst>
                </a:gridCol>
                <a:gridCol w="987552">
                  <a:extLst>
                    <a:ext uri="{9D8B030D-6E8A-4147-A177-3AD203B41FA5}">
                      <a16:colId xmlns:a16="http://schemas.microsoft.com/office/drawing/2014/main" val="3577205961"/>
                    </a:ext>
                  </a:extLst>
                </a:gridCol>
                <a:gridCol w="987552">
                  <a:extLst>
                    <a:ext uri="{9D8B030D-6E8A-4147-A177-3AD203B41FA5}">
                      <a16:colId xmlns:a16="http://schemas.microsoft.com/office/drawing/2014/main" val="2118394927"/>
                    </a:ext>
                  </a:extLst>
                </a:gridCol>
                <a:gridCol w="987552">
                  <a:extLst>
                    <a:ext uri="{9D8B030D-6E8A-4147-A177-3AD203B41FA5}">
                      <a16:colId xmlns:a16="http://schemas.microsoft.com/office/drawing/2014/main" val="41865816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881032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cildimvebencom - 2021-09-04 14:55:21</a:t>
                      </a:r>
                      <a:r>
                        <a:rPr kumimoji="0" lang="en-US" sz="1000" b="0" i="0" u="none" strike="noStrike" kern="1200" cap="none" spc="0" normalizeH="0" baseline="0" noProof="0">
                          <a:ln>
                            <a:noFill/>
                          </a:ln>
                          <a:solidFill>
                            <a:prstClr val="black"/>
                          </a:solidFill>
                          <a:effectLst/>
                          <a:uLnTx/>
                          <a:uFillTx/>
                          <a:latin typeface="+mn-lt"/>
                          <a:ea typeface="+mn-ea"/>
                          <a:cs typeface="+mn-cs"/>
                        </a:rPr>
                        <a:t>
 Hyaluronik asit serumları son zamanlarda çok popüler! Hal böyle olunca, biz de son dönemin en popüler serumlarından biri olan La Roche-Posay Hyalu B5 Serum'u inceledik. Sonuçlar mı? Seni bio'daki linke alalım.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09/14/2021 12:12:51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651146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cildimvebencom - 2021-09-03 15:10:19</a:t>
                      </a:r>
                      <a:r>
                        <a:rPr kumimoji="0" lang="en-US" sz="1000" b="0" i="0" u="none" strike="noStrike" kern="1200" cap="none" spc="0" normalizeH="0" baseline="0" noProof="0">
                          <a:ln>
                            <a:noFill/>
                          </a:ln>
                          <a:solidFill>
                            <a:prstClr val="black"/>
                          </a:solidFill>
                          <a:effectLst/>
                          <a:uLnTx/>
                          <a:uFillTx/>
                          <a:latin typeface="+mn-lt"/>
                          <a:ea typeface="+mn-ea"/>
                          <a:cs typeface="+mn-cs"/>
                        </a:rPr>
                        <a:t>
 Bazı içerikler var ki cilt bakımının jokeri gibi; ne istersek yapıyor! Onlardan biri de aleo vera. Eğer aleo verayı hala cilt bakım rutinine eklemediysen, detayları bio'daki linkte keşfet.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09/14/2021 12:12:51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153471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cildimvebencom - 2021-09-02 14:55:20</a:t>
                      </a:r>
                      <a:r>
                        <a:rPr kumimoji="0" lang="en-US" sz="1000" b="0" i="0" u="none" strike="noStrike" kern="1200" cap="none" spc="0" normalizeH="0" baseline="0" noProof="0">
                          <a:ln>
                            <a:noFill/>
                          </a:ln>
                          <a:solidFill>
                            <a:prstClr val="black"/>
                          </a:solidFill>
                          <a:effectLst/>
                          <a:uLnTx/>
                          <a:uFillTx/>
                          <a:latin typeface="+mn-lt"/>
                          <a:ea typeface="+mn-ea"/>
                          <a:cs typeface="+mn-cs"/>
                        </a:rPr>
                        <a:t>
 Bolca güneşe maruz kalan cildimizin kuruluk sinyalleri vermeye başlaması normal. ☀️ Neyse ki yaza özel bir cilt bakımıyla durumu kurtarıp yumuşacık bir cilde kavuşabilirsin. Bizim önerimiz cildinin ihtiyacı olan nem bakımını sağlayan Vichy Mineral 89 Hyalüronik Asit İçeren Günlük Nemlendirici ve Cildi Güçlendirici Bakım ürünü gibi bir ürünü rutinine eklemen. 💦Diğer önerilerimiz için şimdi bio'daki linke tıkla.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09/14/2021 12:12:51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25659443"/>
                  </a:ext>
                </a:extLst>
              </a:tr>
            </a:tbl>
          </a:graphicData>
        </a:graphic>
      </p:graphicFrame>
      <p:sp>
        <p:nvSpPr>
          <p:cNvPr id="4" name="Text Placeholder 3">
            <a:extLst>
              <a:ext uri="{FF2B5EF4-FFF2-40B4-BE49-F238E27FC236}">
                <a16:creationId xmlns:a16="http://schemas.microsoft.com/office/drawing/2014/main" id="{E713C584-764C-4605-9C5A-68B878446DDA}"/>
              </a:ext>
            </a:extLst>
          </p:cNvPr>
          <p:cNvSpPr>
            <a:spLocks noGrp="1"/>
          </p:cNvSpPr>
          <p:nvPr>
            <p:ph type="body" sz="quarter" idx="14"/>
          </p:nvPr>
        </p:nvSpPr>
        <p:spPr/>
        <p:txBody>
          <a:bodyPr/>
          <a:lstStyle/>
          <a:p>
            <a:r>
              <a:rPr lang="en-US"/>
              <a:t>08/24/2021 - 09/07/2021</a:t>
            </a:r>
          </a:p>
        </p:txBody>
      </p:sp>
    </p:spTree>
    <p:extLst>
      <p:ext uri="{BB962C8B-B14F-4D97-AF65-F5344CB8AC3E}">
        <p14:creationId xmlns:p14="http://schemas.microsoft.com/office/powerpoint/2010/main" val="33080031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061F82-154B-470E-AAB5-E1F2FF7EE2C8}"/>
              </a:ext>
            </a:extLst>
          </p:cNvPr>
          <p:cNvSpPr>
            <a:spLocks noGrp="1"/>
          </p:cNvSpPr>
          <p:nvPr>
            <p:ph type="title"/>
          </p:nvPr>
        </p:nvSpPr>
        <p:spPr/>
        <p:txBody>
          <a:bodyPr/>
          <a:lstStyle/>
          <a:p>
            <a:r>
              <a:rPr lang="en-US"/>
              <a:t>Instagram Posts Table | cildimvebencom - 3 of 5</a:t>
            </a:r>
          </a:p>
        </p:txBody>
      </p:sp>
      <p:graphicFrame>
        <p:nvGraphicFramePr>
          <p:cNvPr id="5" name="Table Placeholder 4">
            <a:extLst>
              <a:ext uri="{FF2B5EF4-FFF2-40B4-BE49-F238E27FC236}">
                <a16:creationId xmlns:a16="http://schemas.microsoft.com/office/drawing/2014/main" id="{747B0555-8E9A-448D-89E3-93771C836909}"/>
              </a:ext>
            </a:extLst>
          </p:cNvPr>
          <p:cNvGraphicFramePr>
            <a:graphicFrameLocks noGrp="1"/>
          </p:cNvGraphicFramePr>
          <p:nvPr>
            <p:ph type="tbl" sz="quarter" idx="13"/>
            <p:extLst>
              <p:ext uri="{D42A27DB-BD31-4B8C-83A1-F6EECF244321}">
                <p14:modId xmlns:p14="http://schemas.microsoft.com/office/powerpoint/2010/main" val="17679581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937969963"/>
                    </a:ext>
                  </a:extLst>
                </a:gridCol>
                <a:gridCol w="987552">
                  <a:extLst>
                    <a:ext uri="{9D8B030D-6E8A-4147-A177-3AD203B41FA5}">
                      <a16:colId xmlns:a16="http://schemas.microsoft.com/office/drawing/2014/main" val="2934861167"/>
                    </a:ext>
                  </a:extLst>
                </a:gridCol>
                <a:gridCol w="987552">
                  <a:extLst>
                    <a:ext uri="{9D8B030D-6E8A-4147-A177-3AD203B41FA5}">
                      <a16:colId xmlns:a16="http://schemas.microsoft.com/office/drawing/2014/main" val="1810845472"/>
                    </a:ext>
                  </a:extLst>
                </a:gridCol>
                <a:gridCol w="987552">
                  <a:extLst>
                    <a:ext uri="{9D8B030D-6E8A-4147-A177-3AD203B41FA5}">
                      <a16:colId xmlns:a16="http://schemas.microsoft.com/office/drawing/2014/main" val="1012289494"/>
                    </a:ext>
                  </a:extLst>
                </a:gridCol>
                <a:gridCol w="987552">
                  <a:extLst>
                    <a:ext uri="{9D8B030D-6E8A-4147-A177-3AD203B41FA5}">
                      <a16:colId xmlns:a16="http://schemas.microsoft.com/office/drawing/2014/main" val="2887424726"/>
                    </a:ext>
                  </a:extLst>
                </a:gridCol>
                <a:gridCol w="987552">
                  <a:extLst>
                    <a:ext uri="{9D8B030D-6E8A-4147-A177-3AD203B41FA5}">
                      <a16:colId xmlns:a16="http://schemas.microsoft.com/office/drawing/2014/main" val="14722963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795235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cildimvebencom - 2021-09-01 15:02:27</a:t>
                      </a:r>
                      <a:r>
                        <a:rPr kumimoji="0" lang="en-US" sz="1000" b="0" i="0" u="none" strike="noStrike" kern="1200" cap="none" spc="0" normalizeH="0" baseline="0" noProof="0">
                          <a:ln>
                            <a:noFill/>
                          </a:ln>
                          <a:solidFill>
                            <a:prstClr val="black"/>
                          </a:solidFill>
                          <a:effectLst/>
                          <a:uLnTx/>
                          <a:uFillTx/>
                          <a:latin typeface="+mn-lt"/>
                          <a:ea typeface="+mn-ea"/>
                          <a:cs typeface="+mn-cs"/>
                        </a:rPr>
                        <a:t>
 Aslında güneş kremimizi yılın her günü,hava kapalı bile olsa uygulamamız gerek ama özellikle yaz aylarında çok daha dikkat etmemiz gerekiyor. ☀️ Güneş kremi uygulamanın cildin için neden bu kadar önemli olduğunu öğrenmek için bio'daki linke tıkla.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09/14/2021 12:12:51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675800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cildimvebencom - 2021-08-31 15:02:25</a:t>
                      </a:r>
                      <a:r>
                        <a:rPr kumimoji="0" lang="en-US" sz="1000" b="0" i="0" u="none" strike="noStrike" kern="1200" cap="none" spc="0" normalizeH="0" baseline="0" noProof="0">
                          <a:ln>
                            <a:noFill/>
                          </a:ln>
                          <a:solidFill>
                            <a:prstClr val="black"/>
                          </a:solidFill>
                          <a:effectLst/>
                          <a:uLnTx/>
                          <a:uFillTx/>
                          <a:latin typeface="+mn-lt"/>
                          <a:ea typeface="+mn-ea"/>
                          <a:cs typeface="+mn-cs"/>
                        </a:rPr>
                        <a:t>
 30lu yaşlarda ilk kırışıklıklar, 40lı yaşlarda elastikiyet kaybı, 50li yaşlarda derinleşen çizgiler… ⌛ Demek istediğimiz şu ki, her yaşın ihtiyacı başkadır; o zaman cilt bakım rutini de bu ihtiyaçlara yönelik olmalı. L'Oréal Paris Yaş Uzmanı serisini işte bu yüzden çok seviyoruz! Seriyi detaylıca incelediğimiz yazımız için bio'daki linke tıkla.⁠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09/14/2021 12:12:51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322281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cildimvebencom - 2021-08-30 14:05:18</a:t>
                      </a:r>
                      <a:r>
                        <a:rPr kumimoji="0" lang="en-US" sz="1000" b="0" i="0" u="none" strike="noStrike" kern="1200" cap="none" spc="0" normalizeH="0" baseline="0" noProof="0">
                          <a:ln>
                            <a:noFill/>
                          </a:ln>
                          <a:solidFill>
                            <a:prstClr val="black"/>
                          </a:solidFill>
                          <a:effectLst/>
                          <a:uLnTx/>
                          <a:uFillTx/>
                          <a:latin typeface="+mn-lt"/>
                          <a:ea typeface="+mn-ea"/>
                          <a:cs typeface="+mn-cs"/>
                        </a:rPr>
                        <a:t>
 Tatil bavulunu hazırlarken yanına aldığın bakım ürünlerinden kıyafetlerine yer kalmıyorsa klübe hoş geldin! Kısa bir tatil için tüm bakım ürünlerini yanında taşımak istemiyor olabilirsin, ama bu 3 temel ürünü kesinlikle atlamamalısın. Detaylar için link bio'da!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09/14/2021 12:12:51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3025867"/>
                  </a:ext>
                </a:extLst>
              </a:tr>
            </a:tbl>
          </a:graphicData>
        </a:graphic>
      </p:graphicFrame>
      <p:sp>
        <p:nvSpPr>
          <p:cNvPr id="4" name="Text Placeholder 3">
            <a:extLst>
              <a:ext uri="{FF2B5EF4-FFF2-40B4-BE49-F238E27FC236}">
                <a16:creationId xmlns:a16="http://schemas.microsoft.com/office/drawing/2014/main" id="{AF840C46-D94F-4830-B236-5C28B9105338}"/>
              </a:ext>
            </a:extLst>
          </p:cNvPr>
          <p:cNvSpPr>
            <a:spLocks noGrp="1"/>
          </p:cNvSpPr>
          <p:nvPr>
            <p:ph type="body" sz="quarter" idx="14"/>
          </p:nvPr>
        </p:nvSpPr>
        <p:spPr/>
        <p:txBody>
          <a:bodyPr/>
          <a:lstStyle/>
          <a:p>
            <a:r>
              <a:rPr lang="en-US"/>
              <a:t>08/24/2021 - 09/07/2021</a:t>
            </a:r>
          </a:p>
        </p:txBody>
      </p:sp>
    </p:spTree>
    <p:extLst>
      <p:ext uri="{BB962C8B-B14F-4D97-AF65-F5344CB8AC3E}">
        <p14:creationId xmlns:p14="http://schemas.microsoft.com/office/powerpoint/2010/main" val="13372914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A30B6F-B4B7-4467-91D8-E129534980FD}"/>
              </a:ext>
            </a:extLst>
          </p:cNvPr>
          <p:cNvSpPr>
            <a:spLocks noGrp="1"/>
          </p:cNvSpPr>
          <p:nvPr>
            <p:ph type="title"/>
          </p:nvPr>
        </p:nvSpPr>
        <p:spPr/>
        <p:txBody>
          <a:bodyPr/>
          <a:lstStyle/>
          <a:p>
            <a:r>
              <a:rPr lang="en-US"/>
              <a:t>Instagram Posts Table | cildimvebencom - 4 of 5</a:t>
            </a:r>
          </a:p>
        </p:txBody>
      </p:sp>
      <p:graphicFrame>
        <p:nvGraphicFramePr>
          <p:cNvPr id="5" name="Table Placeholder 4">
            <a:extLst>
              <a:ext uri="{FF2B5EF4-FFF2-40B4-BE49-F238E27FC236}">
                <a16:creationId xmlns:a16="http://schemas.microsoft.com/office/drawing/2014/main" id="{1DEDEB65-DA3C-495E-9480-2A39C78A569A}"/>
              </a:ext>
            </a:extLst>
          </p:cNvPr>
          <p:cNvGraphicFramePr>
            <a:graphicFrameLocks noGrp="1"/>
          </p:cNvGraphicFramePr>
          <p:nvPr>
            <p:ph type="tbl" sz="quarter" idx="13"/>
            <p:extLst>
              <p:ext uri="{D42A27DB-BD31-4B8C-83A1-F6EECF244321}">
                <p14:modId xmlns:p14="http://schemas.microsoft.com/office/powerpoint/2010/main" val="29152066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201607458"/>
                    </a:ext>
                  </a:extLst>
                </a:gridCol>
                <a:gridCol w="987552">
                  <a:extLst>
                    <a:ext uri="{9D8B030D-6E8A-4147-A177-3AD203B41FA5}">
                      <a16:colId xmlns:a16="http://schemas.microsoft.com/office/drawing/2014/main" val="2301906202"/>
                    </a:ext>
                  </a:extLst>
                </a:gridCol>
                <a:gridCol w="987552">
                  <a:extLst>
                    <a:ext uri="{9D8B030D-6E8A-4147-A177-3AD203B41FA5}">
                      <a16:colId xmlns:a16="http://schemas.microsoft.com/office/drawing/2014/main" val="338614800"/>
                    </a:ext>
                  </a:extLst>
                </a:gridCol>
                <a:gridCol w="987552">
                  <a:extLst>
                    <a:ext uri="{9D8B030D-6E8A-4147-A177-3AD203B41FA5}">
                      <a16:colId xmlns:a16="http://schemas.microsoft.com/office/drawing/2014/main" val="3451214757"/>
                    </a:ext>
                  </a:extLst>
                </a:gridCol>
                <a:gridCol w="987552">
                  <a:extLst>
                    <a:ext uri="{9D8B030D-6E8A-4147-A177-3AD203B41FA5}">
                      <a16:colId xmlns:a16="http://schemas.microsoft.com/office/drawing/2014/main" val="535100435"/>
                    </a:ext>
                  </a:extLst>
                </a:gridCol>
                <a:gridCol w="987552">
                  <a:extLst>
                    <a:ext uri="{9D8B030D-6E8A-4147-A177-3AD203B41FA5}">
                      <a16:colId xmlns:a16="http://schemas.microsoft.com/office/drawing/2014/main" val="35118981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03407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cildimvebencom - 2021-08-29 14:01:47</a:t>
                      </a:r>
                      <a:r>
                        <a:rPr kumimoji="0" lang="en-US" sz="1000" b="0" i="0" u="none" strike="noStrike" kern="1200" cap="none" spc="0" normalizeH="0" baseline="0" noProof="0">
                          <a:ln>
                            <a:noFill/>
                          </a:ln>
                          <a:solidFill>
                            <a:prstClr val="black"/>
                          </a:solidFill>
                          <a:effectLst/>
                          <a:uLnTx/>
                          <a:uFillTx/>
                          <a:latin typeface="+mn-lt"/>
                          <a:ea typeface="+mn-ea"/>
                          <a:cs typeface="+mn-cs"/>
                        </a:rPr>
                        <a:t>
 Cildi anında ferahlatan ve uyandıran Garnier Hyaluronik Aloe Jel'i neden bu kadar sevdiğimizi daha iyi anlatamazdık. 💙 Detaylı incelememiz için bio'daki linke tıkla.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09/14/2021 12:12:51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582856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cildimvebencom - 2021-08-28 14:30:31</a:t>
                      </a:r>
                      <a:r>
                        <a:rPr kumimoji="0" lang="en-US" sz="1000" b="0" i="0" u="none" strike="noStrike" kern="1200" cap="none" spc="0" normalizeH="0" baseline="0" noProof="0">
                          <a:ln>
                            <a:noFill/>
                          </a:ln>
                          <a:solidFill>
                            <a:prstClr val="black"/>
                          </a:solidFill>
                          <a:effectLst/>
                          <a:uLnTx/>
                          <a:uFillTx/>
                          <a:latin typeface="+mn-lt"/>
                          <a:ea typeface="+mn-ea"/>
                          <a:cs typeface="+mn-cs"/>
                        </a:rPr>
                        <a:t>
 Güneş kremini bir kere sürüp tüm gün tazelemiyorsan cildini tam anlamıyla korumuyorsun demektir! O nedenle bu hatırlatma senin için… 👀⁠
La Roche Posay güneş kremleri ile ilgili detaylı bilgi içinse bio’daki linke tıkla.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09/14/2021 12:12:51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024400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cildimvebencom - 2021-08-27 14:31:26</a:t>
                      </a:r>
                      <a:r>
                        <a:rPr kumimoji="0" lang="en-US" sz="1000" b="0" i="0" u="none" strike="noStrike" kern="1200" cap="none" spc="0" normalizeH="0" baseline="0" noProof="0">
                          <a:ln>
                            <a:noFill/>
                          </a:ln>
                          <a:solidFill>
                            <a:prstClr val="black"/>
                          </a:solidFill>
                          <a:effectLst/>
                          <a:uLnTx/>
                          <a:uFillTx/>
                          <a:latin typeface="+mn-lt"/>
                          <a:ea typeface="+mn-ea"/>
                          <a:cs typeface="+mn-cs"/>
                        </a:rPr>
                        <a:t>
 Cilt bakımında çok etkili olan ve bir kere deneyenin bir daha vazgeçemediği SkinCeuticals serumları ile tanışmış mıydın? Özellikle hassas göz çevresi için tasarlanan ScinCeuticals AOX jel antioksidan içeriği ve ince çizgileri gözle görünür bir şekilde azaltması ile kalbimizi fethetti. Sen de detaylar için bio'daki linke tıkla ve bu başarılı ürün ile hemen tanış.</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09/14/2021 12:12:51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645769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cildimvebencom - 2021-08-26 14:31:06</a:t>
                      </a:r>
                      <a:r>
                        <a:rPr kumimoji="0" lang="en-US" sz="1000" b="0" i="0" u="none" strike="noStrike" kern="1200" cap="none" spc="0" normalizeH="0" baseline="0" noProof="0">
                          <a:ln>
                            <a:noFill/>
                          </a:ln>
                          <a:solidFill>
                            <a:prstClr val="black"/>
                          </a:solidFill>
                          <a:effectLst/>
                          <a:uLnTx/>
                          <a:uFillTx/>
                          <a:latin typeface="+mn-lt"/>
                          <a:ea typeface="+mn-ea"/>
                          <a:cs typeface="+mn-cs"/>
                        </a:rPr>
                        <a:t>
 Ferahlatıyor, rahatlatıyor, onarıyor ve besliyor… Bir cilt bakım içeriğinden daha ne isteyebilirz ki! Peki aloe verayı cilt bakım rutinine nasıl ekleyebilirsin? Öğrenmek için bio'daki linke tıkla.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09/14/2021 12:12:51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83010112"/>
                  </a:ext>
                </a:extLst>
              </a:tr>
            </a:tbl>
          </a:graphicData>
        </a:graphic>
      </p:graphicFrame>
      <p:sp>
        <p:nvSpPr>
          <p:cNvPr id="4" name="Text Placeholder 3">
            <a:extLst>
              <a:ext uri="{FF2B5EF4-FFF2-40B4-BE49-F238E27FC236}">
                <a16:creationId xmlns:a16="http://schemas.microsoft.com/office/drawing/2014/main" id="{E00E52B7-0037-4D5E-91D5-E3EAD3338CF1}"/>
              </a:ext>
            </a:extLst>
          </p:cNvPr>
          <p:cNvSpPr>
            <a:spLocks noGrp="1"/>
          </p:cNvSpPr>
          <p:nvPr>
            <p:ph type="body" sz="quarter" idx="14"/>
          </p:nvPr>
        </p:nvSpPr>
        <p:spPr/>
        <p:txBody>
          <a:bodyPr/>
          <a:lstStyle/>
          <a:p>
            <a:r>
              <a:rPr lang="en-US"/>
              <a:t>08/24/2021 - 09/07/2021</a:t>
            </a:r>
          </a:p>
        </p:txBody>
      </p:sp>
    </p:spTree>
    <p:extLst>
      <p:ext uri="{BB962C8B-B14F-4D97-AF65-F5344CB8AC3E}">
        <p14:creationId xmlns:p14="http://schemas.microsoft.com/office/powerpoint/2010/main" val="40780816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7BECFD-67F4-4039-A495-C225EE6C9C89}"/>
              </a:ext>
            </a:extLst>
          </p:cNvPr>
          <p:cNvSpPr>
            <a:spLocks noGrp="1"/>
          </p:cNvSpPr>
          <p:nvPr>
            <p:ph type="title"/>
          </p:nvPr>
        </p:nvSpPr>
        <p:spPr/>
        <p:txBody>
          <a:bodyPr/>
          <a:lstStyle/>
          <a:p>
            <a:r>
              <a:rPr lang="en-US"/>
              <a:t>Instagram Posts Table | cildimvebencom - 5 of 5</a:t>
            </a:r>
          </a:p>
        </p:txBody>
      </p:sp>
      <p:graphicFrame>
        <p:nvGraphicFramePr>
          <p:cNvPr id="5" name="Table Placeholder 4">
            <a:extLst>
              <a:ext uri="{FF2B5EF4-FFF2-40B4-BE49-F238E27FC236}">
                <a16:creationId xmlns:a16="http://schemas.microsoft.com/office/drawing/2014/main" id="{701FA83C-9FD0-4EE6-8171-A12D48DD424A}"/>
              </a:ext>
            </a:extLst>
          </p:cNvPr>
          <p:cNvGraphicFramePr>
            <a:graphicFrameLocks noGrp="1"/>
          </p:cNvGraphicFramePr>
          <p:nvPr>
            <p:ph type="tbl" sz="quarter" idx="13"/>
            <p:extLst>
              <p:ext uri="{D42A27DB-BD31-4B8C-83A1-F6EECF244321}">
                <p14:modId xmlns:p14="http://schemas.microsoft.com/office/powerpoint/2010/main" val="19752412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026442760"/>
                    </a:ext>
                  </a:extLst>
                </a:gridCol>
                <a:gridCol w="987552">
                  <a:extLst>
                    <a:ext uri="{9D8B030D-6E8A-4147-A177-3AD203B41FA5}">
                      <a16:colId xmlns:a16="http://schemas.microsoft.com/office/drawing/2014/main" val="123324102"/>
                    </a:ext>
                  </a:extLst>
                </a:gridCol>
                <a:gridCol w="987552">
                  <a:extLst>
                    <a:ext uri="{9D8B030D-6E8A-4147-A177-3AD203B41FA5}">
                      <a16:colId xmlns:a16="http://schemas.microsoft.com/office/drawing/2014/main" val="1138385298"/>
                    </a:ext>
                  </a:extLst>
                </a:gridCol>
                <a:gridCol w="987552">
                  <a:extLst>
                    <a:ext uri="{9D8B030D-6E8A-4147-A177-3AD203B41FA5}">
                      <a16:colId xmlns:a16="http://schemas.microsoft.com/office/drawing/2014/main" val="3288026574"/>
                    </a:ext>
                  </a:extLst>
                </a:gridCol>
                <a:gridCol w="987552">
                  <a:extLst>
                    <a:ext uri="{9D8B030D-6E8A-4147-A177-3AD203B41FA5}">
                      <a16:colId xmlns:a16="http://schemas.microsoft.com/office/drawing/2014/main" val="3345630086"/>
                    </a:ext>
                  </a:extLst>
                </a:gridCol>
                <a:gridCol w="987552">
                  <a:extLst>
                    <a:ext uri="{9D8B030D-6E8A-4147-A177-3AD203B41FA5}">
                      <a16:colId xmlns:a16="http://schemas.microsoft.com/office/drawing/2014/main" val="7313523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377064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cildimvebencom - 2021-08-25 14:05:16</a:t>
                      </a:r>
                      <a:r>
                        <a:rPr kumimoji="0" lang="en-US" sz="1000" b="0" i="0" u="none" strike="noStrike" kern="1200" cap="none" spc="0" normalizeH="0" baseline="0" noProof="0">
                          <a:ln>
                            <a:noFill/>
                          </a:ln>
                          <a:solidFill>
                            <a:prstClr val="black"/>
                          </a:solidFill>
                          <a:effectLst/>
                          <a:uLnTx/>
                          <a:uFillTx/>
                          <a:latin typeface="+mn-lt"/>
                          <a:ea typeface="+mn-ea"/>
                          <a:cs typeface="+mn-cs"/>
                        </a:rPr>
                        <a:t>
 Gençlik ışıltısı vadeden Lancome Advanced Genifique Serum'u denedik. Sonuçlar mı? Bio'daki linkte!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09/14/2021 12:12:51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841070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cildimvebencom - 2021-08-24 14:05:52</a:t>
                      </a:r>
                      <a:r>
                        <a:rPr kumimoji="0" lang="en-US" sz="1000" b="0" i="0" u="none" strike="noStrike" kern="1200" cap="none" spc="0" normalizeH="0" baseline="0" noProof="0">
                          <a:ln>
                            <a:noFill/>
                          </a:ln>
                          <a:solidFill>
                            <a:prstClr val="black"/>
                          </a:solidFill>
                          <a:effectLst/>
                          <a:uLnTx/>
                          <a:uFillTx/>
                          <a:latin typeface="+mn-lt"/>
                          <a:ea typeface="+mn-ea"/>
                          <a:cs typeface="+mn-cs"/>
                        </a:rPr>
                        <a:t>
 Güneş kremini ne zaman uygulaman gerektiğinin tam listesini hazırladık. ☝️ Senin listeye ekleyeceğin durumlar var mı? Günün her anı yanından ayırmak istemeyeceğin cilt nemlendiren güneş kremi önerimiz için bio'daki linke tıkla.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09/14/2021 12:12:51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66094367"/>
                  </a:ext>
                </a:extLst>
              </a:tr>
            </a:tbl>
          </a:graphicData>
        </a:graphic>
      </p:graphicFrame>
      <p:sp>
        <p:nvSpPr>
          <p:cNvPr id="4" name="Text Placeholder 3">
            <a:extLst>
              <a:ext uri="{FF2B5EF4-FFF2-40B4-BE49-F238E27FC236}">
                <a16:creationId xmlns:a16="http://schemas.microsoft.com/office/drawing/2014/main" id="{8B3DD219-A4AD-4D7C-BB0E-C6171409E7D6}"/>
              </a:ext>
            </a:extLst>
          </p:cNvPr>
          <p:cNvSpPr>
            <a:spLocks noGrp="1"/>
          </p:cNvSpPr>
          <p:nvPr>
            <p:ph type="body" sz="quarter" idx="14"/>
          </p:nvPr>
        </p:nvSpPr>
        <p:spPr/>
        <p:txBody>
          <a:bodyPr/>
          <a:lstStyle/>
          <a:p>
            <a:r>
              <a:rPr lang="en-US"/>
              <a:t>08/24/2021 - 09/07/2021</a:t>
            </a:r>
          </a:p>
        </p:txBody>
      </p:sp>
    </p:spTree>
    <p:extLst>
      <p:ext uri="{BB962C8B-B14F-4D97-AF65-F5344CB8AC3E}">
        <p14:creationId xmlns:p14="http://schemas.microsoft.com/office/powerpoint/2010/main" val="37077277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0B30B1-95E6-48C6-BC01-256FC967A2BE}"/>
              </a:ext>
            </a:extLst>
          </p:cNvPr>
          <p:cNvSpPr>
            <a:spLocks noGrp="1"/>
          </p:cNvSpPr>
          <p:nvPr>
            <p:ph type="title"/>
          </p:nvPr>
        </p:nvSpPr>
        <p:spPr/>
        <p:txBody>
          <a:bodyPr/>
          <a:lstStyle/>
          <a:p>
            <a:r>
              <a:rPr lang="en-US"/>
              <a:t>Instagram Interaction Rate | cildimvebencom</a:t>
            </a:r>
          </a:p>
        </p:txBody>
      </p:sp>
      <p:graphicFrame>
        <p:nvGraphicFramePr>
          <p:cNvPr id="6" name="Chart Placeholder 5">
            <a:extLst>
              <a:ext uri="{FF2B5EF4-FFF2-40B4-BE49-F238E27FC236}">
                <a16:creationId xmlns:a16="http://schemas.microsoft.com/office/drawing/2014/main" id="{82B9F61E-3A05-4E90-8F2C-8257380DC056}"/>
              </a:ext>
            </a:extLst>
          </p:cNvPr>
          <p:cNvGraphicFramePr>
            <a:graphicFrameLocks noGrp="1"/>
          </p:cNvGraphicFramePr>
          <p:nvPr>
            <p:ph type="chart" sz="quarter" idx="13"/>
            <p:extLst>
              <p:ext uri="{D42A27DB-BD31-4B8C-83A1-F6EECF244321}">
                <p14:modId xmlns:p14="http://schemas.microsoft.com/office/powerpoint/2010/main" val="12485026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69373DD-B9D5-4AEF-B0B3-C391CFAC256D}"/>
              </a:ext>
            </a:extLst>
          </p:cNvPr>
          <p:cNvSpPr>
            <a:spLocks noGrp="1"/>
          </p:cNvSpPr>
          <p:nvPr>
            <p:ph type="body" sz="quarter" idx="14"/>
          </p:nvPr>
        </p:nvSpPr>
        <p:spPr/>
        <p:txBody>
          <a:bodyPr/>
          <a:lstStyle/>
          <a:p>
            <a:r>
              <a:rPr lang="en-US"/>
              <a:t>08/24/2021 - 09/07/2021</a:t>
            </a:r>
          </a:p>
        </p:txBody>
      </p:sp>
      <p:sp>
        <p:nvSpPr>
          <p:cNvPr id="5" name="Footer Placeholder 4">
            <a:extLst>
              <a:ext uri="{FF2B5EF4-FFF2-40B4-BE49-F238E27FC236}">
                <a16:creationId xmlns:a16="http://schemas.microsoft.com/office/drawing/2014/main" id="{C531D5F9-E111-48A2-92E3-8C5F920AE70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620286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3F06F7-F595-4ADE-87D5-47A39E865B8A}"/>
              </a:ext>
            </a:extLst>
          </p:cNvPr>
          <p:cNvSpPr>
            <a:spLocks noGrp="1"/>
          </p:cNvSpPr>
          <p:nvPr>
            <p:ph type="title"/>
          </p:nvPr>
        </p:nvSpPr>
        <p:spPr/>
        <p:txBody>
          <a:bodyPr/>
          <a:lstStyle/>
          <a:p>
            <a:r>
              <a:rPr lang="en-US"/>
              <a:t>Instagram Average Interactions Per Post | cildimvebencom</a:t>
            </a:r>
          </a:p>
        </p:txBody>
      </p:sp>
      <p:graphicFrame>
        <p:nvGraphicFramePr>
          <p:cNvPr id="6" name="Chart Placeholder 5">
            <a:extLst>
              <a:ext uri="{FF2B5EF4-FFF2-40B4-BE49-F238E27FC236}">
                <a16:creationId xmlns:a16="http://schemas.microsoft.com/office/drawing/2014/main" id="{F089247F-0DC5-4D1A-B84C-EF49381E969C}"/>
              </a:ext>
            </a:extLst>
          </p:cNvPr>
          <p:cNvGraphicFramePr>
            <a:graphicFrameLocks noGrp="1"/>
          </p:cNvGraphicFramePr>
          <p:nvPr>
            <p:ph type="chart" sz="quarter" idx="13"/>
            <p:extLst>
              <p:ext uri="{D42A27DB-BD31-4B8C-83A1-F6EECF244321}">
                <p14:modId xmlns:p14="http://schemas.microsoft.com/office/powerpoint/2010/main" val="1000944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5D94647-D978-4823-B400-FB7BFEF74890}"/>
              </a:ext>
            </a:extLst>
          </p:cNvPr>
          <p:cNvSpPr>
            <a:spLocks noGrp="1"/>
          </p:cNvSpPr>
          <p:nvPr>
            <p:ph type="body" sz="quarter" idx="14"/>
          </p:nvPr>
        </p:nvSpPr>
        <p:spPr/>
        <p:txBody>
          <a:bodyPr/>
          <a:lstStyle/>
          <a:p>
            <a:r>
              <a:rPr lang="en-US"/>
              <a:t>08/24/2021 - 09/07/2021</a:t>
            </a:r>
          </a:p>
        </p:txBody>
      </p:sp>
      <p:sp>
        <p:nvSpPr>
          <p:cNvPr id="5" name="Footer Placeholder 4">
            <a:extLst>
              <a:ext uri="{FF2B5EF4-FFF2-40B4-BE49-F238E27FC236}">
                <a16:creationId xmlns:a16="http://schemas.microsoft.com/office/drawing/2014/main" id="{936537F4-5BC8-4B46-8B4B-86E3359B03D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1373091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385</Words>
  <Application>Microsoft Office PowerPoint</Application>
  <PresentationFormat>On-screen Show (4:3)</PresentationFormat>
  <Paragraphs>166</Paragraphs>
  <Slides>11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quintly_template</vt:lpstr>
      <vt:lpstr>Overview</vt:lpstr>
      <vt:lpstr>Instagram Key Metrics Table | cildimvebencom</vt:lpstr>
      <vt:lpstr>Instagram Followers Total | cildimvebencom</vt:lpstr>
      <vt:lpstr>Instagram Followers Change Rate | cildimvebencom</vt:lpstr>
      <vt:lpstr>Instagram Posts Table | cildimvebencom - 1 of 5</vt:lpstr>
      <vt:lpstr>Instagram Posts Table | cildimvebencom - 2 of 5</vt:lpstr>
      <vt:lpstr>Instagram Posts Table | cildimvebencom - 3 of 5</vt:lpstr>
      <vt:lpstr>Instagram Posts Table | cildimvebencom - 4 of 5</vt:lpstr>
      <vt:lpstr>Instagram Posts Table | cildimvebencom - 5 of 5</vt:lpstr>
      <vt:lpstr>Instagram Interaction Rate | cildimvebencom</vt:lpstr>
      <vt:lpstr>Instagram Average Interactions Per Post | cildimvebencom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dc:title>
  <dc:creator>Frederik Peiniger</dc:creator>
  <cp:lastModifiedBy>Frederik Peiniger</cp:lastModifiedBy>
  <cp:revision>1</cp:revision>
  <dcterms:created xsi:type="dcterms:W3CDTF">2021-09-14T13:04:31Z</dcterms:created>
  <dcterms:modified xsi:type="dcterms:W3CDTF">2021-09-14T13:04:47Z</dcterms:modified>
</cp:coreProperties>
</file>