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4A9F8-85DA-4CC8-90E9-6F16B1D051CA}"/>
              </a:ext>
            </a:extLst>
          </p:cNvPr>
          <p:cNvSpPr>
            <a:spLocks noGrp="1"/>
          </p:cNvSpPr>
          <p:nvPr>
            <p:ph type="title"/>
          </p:nvPr>
        </p:nvSpPr>
        <p:spPr/>
        <p:txBody>
          <a:bodyPr/>
          <a:lstStyle/>
          <a:p>
            <a:r>
              <a:rPr lang="en-US"/>
              <a:t>Instagram Posts Table | All Pages - 1 of 25</a:t>
            </a:r>
          </a:p>
        </p:txBody>
      </p:sp>
      <p:graphicFrame>
        <p:nvGraphicFramePr>
          <p:cNvPr id="5" name="Table Placeholder 4">
            <a:extLst>
              <a:ext uri="{FF2B5EF4-FFF2-40B4-BE49-F238E27FC236}">
                <a16:creationId xmlns:a16="http://schemas.microsoft.com/office/drawing/2014/main" id="{3ED107CB-1BBB-41ED-B9F1-35B3C15B5DCC}"/>
              </a:ext>
            </a:extLst>
          </p:cNvPr>
          <p:cNvGraphicFramePr>
            <a:graphicFrameLocks noGrp="1"/>
          </p:cNvGraphicFramePr>
          <p:nvPr>
            <p:ph type="tbl" sz="quarter" idx="13"/>
            <p:extLst>
              <p:ext uri="{D42A27DB-BD31-4B8C-83A1-F6EECF244321}">
                <p14:modId xmlns:p14="http://schemas.microsoft.com/office/powerpoint/2010/main" val="2169637965"/>
              </p:ext>
            </p:extLst>
          </p:nvPr>
        </p:nvGraphicFramePr>
        <p:xfrm>
          <a:off x="457200" y="1731963"/>
          <a:ext cx="7818120" cy="2926080"/>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93313596"/>
                    </a:ext>
                  </a:extLst>
                </a:gridCol>
                <a:gridCol w="987552">
                  <a:extLst>
                    <a:ext uri="{9D8B030D-6E8A-4147-A177-3AD203B41FA5}">
                      <a16:colId xmlns:a16="http://schemas.microsoft.com/office/drawing/2014/main" val="2057528922"/>
                    </a:ext>
                  </a:extLst>
                </a:gridCol>
                <a:gridCol w="987552">
                  <a:extLst>
                    <a:ext uri="{9D8B030D-6E8A-4147-A177-3AD203B41FA5}">
                      <a16:colId xmlns:a16="http://schemas.microsoft.com/office/drawing/2014/main" val="1477817889"/>
                    </a:ext>
                  </a:extLst>
                </a:gridCol>
                <a:gridCol w="987552">
                  <a:extLst>
                    <a:ext uri="{9D8B030D-6E8A-4147-A177-3AD203B41FA5}">
                      <a16:colId xmlns:a16="http://schemas.microsoft.com/office/drawing/2014/main" val="1445294270"/>
                    </a:ext>
                  </a:extLst>
                </a:gridCol>
                <a:gridCol w="987552">
                  <a:extLst>
                    <a:ext uri="{9D8B030D-6E8A-4147-A177-3AD203B41FA5}">
                      <a16:colId xmlns:a16="http://schemas.microsoft.com/office/drawing/2014/main" val="3011997479"/>
                    </a:ext>
                  </a:extLst>
                </a:gridCol>
                <a:gridCol w="987552">
                  <a:extLst>
                    <a:ext uri="{9D8B030D-6E8A-4147-A177-3AD203B41FA5}">
                      <a16:colId xmlns:a16="http://schemas.microsoft.com/office/drawing/2014/main" val="1668692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2060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- 2021-02-28 09:36:07</a:t>
                      </a:r>
                      <a:r>
                        <a:rPr kumimoji="0" lang="en-US" sz="1000" b="0" i="0" u="none" strike="noStrike" kern="1200" cap="none" spc="0" normalizeH="0" baseline="0" noProof="0">
                          <a:ln>
                            <a:noFill/>
                          </a:ln>
                          <a:solidFill>
                            <a:prstClr val="black"/>
                          </a:solidFill>
                          <a:effectLst/>
                          <a:uLnTx/>
                          <a:uFillTx/>
                          <a:latin typeface="+mn-lt"/>
                          <a:ea typeface="+mn-ea"/>
                          <a:cs typeface="+mn-cs"/>
                        </a:rPr>
                        <a:t>
 1980’de Matrix’in ilk logosu birliktelik, sinerji ve gelişimden ilham alınarak oluşturuldu.
Peki Matrix için sonraki adım ne? 1 Mart’ı bekleyin!
.
.
.
.
.
.
.
#matrix
#lorealatolye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99021406"/>
                  </a:ext>
                </a:extLst>
              </a:tr>
            </a:tbl>
          </a:graphicData>
        </a:graphic>
      </p:graphicFrame>
      <p:sp>
        <p:nvSpPr>
          <p:cNvPr id="4" name="Text Placeholder 3">
            <a:extLst>
              <a:ext uri="{FF2B5EF4-FFF2-40B4-BE49-F238E27FC236}">
                <a16:creationId xmlns:a16="http://schemas.microsoft.com/office/drawing/2014/main" id="{62006E36-0491-4D32-A4B1-90E8C48E198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106539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19ED9-C391-4FB4-A2F7-D77566E12DE4}"/>
              </a:ext>
            </a:extLst>
          </p:cNvPr>
          <p:cNvSpPr>
            <a:spLocks noGrp="1"/>
          </p:cNvSpPr>
          <p:nvPr>
            <p:ph type="title"/>
          </p:nvPr>
        </p:nvSpPr>
        <p:spPr/>
        <p:txBody>
          <a:bodyPr/>
          <a:lstStyle/>
          <a:p>
            <a:r>
              <a:rPr lang="en-US"/>
              <a:t>Instagram Posts Table | All Pages - 2 of 25</a:t>
            </a:r>
          </a:p>
        </p:txBody>
      </p:sp>
      <p:graphicFrame>
        <p:nvGraphicFramePr>
          <p:cNvPr id="5" name="Table Placeholder 4">
            <a:extLst>
              <a:ext uri="{FF2B5EF4-FFF2-40B4-BE49-F238E27FC236}">
                <a16:creationId xmlns:a16="http://schemas.microsoft.com/office/drawing/2014/main" id="{EF93021F-66A4-4387-865A-074A96FE34DA}"/>
              </a:ext>
            </a:extLst>
          </p:cNvPr>
          <p:cNvGraphicFramePr>
            <a:graphicFrameLocks noGrp="1"/>
          </p:cNvGraphicFramePr>
          <p:nvPr>
            <p:ph type="tbl" sz="quarter" idx="13"/>
            <p:extLst>
              <p:ext uri="{D42A27DB-BD31-4B8C-83A1-F6EECF244321}">
                <p14:modId xmlns:p14="http://schemas.microsoft.com/office/powerpoint/2010/main" val="2467527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19652086"/>
                    </a:ext>
                  </a:extLst>
                </a:gridCol>
                <a:gridCol w="987552">
                  <a:extLst>
                    <a:ext uri="{9D8B030D-6E8A-4147-A177-3AD203B41FA5}">
                      <a16:colId xmlns:a16="http://schemas.microsoft.com/office/drawing/2014/main" val="3604652998"/>
                    </a:ext>
                  </a:extLst>
                </a:gridCol>
                <a:gridCol w="987552">
                  <a:extLst>
                    <a:ext uri="{9D8B030D-6E8A-4147-A177-3AD203B41FA5}">
                      <a16:colId xmlns:a16="http://schemas.microsoft.com/office/drawing/2014/main" val="598616612"/>
                    </a:ext>
                  </a:extLst>
                </a:gridCol>
                <a:gridCol w="987552">
                  <a:extLst>
                    <a:ext uri="{9D8B030D-6E8A-4147-A177-3AD203B41FA5}">
                      <a16:colId xmlns:a16="http://schemas.microsoft.com/office/drawing/2014/main" val="1882513529"/>
                    </a:ext>
                  </a:extLst>
                </a:gridCol>
                <a:gridCol w="987552">
                  <a:extLst>
                    <a:ext uri="{9D8B030D-6E8A-4147-A177-3AD203B41FA5}">
                      <a16:colId xmlns:a16="http://schemas.microsoft.com/office/drawing/2014/main" val="129282515"/>
                    </a:ext>
                  </a:extLst>
                </a:gridCol>
                <a:gridCol w="987552">
                  <a:extLst>
                    <a:ext uri="{9D8B030D-6E8A-4147-A177-3AD203B41FA5}">
                      <a16:colId xmlns:a16="http://schemas.microsoft.com/office/drawing/2014/main" val="1242389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6773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- 2021-02-27 09:46:58</a:t>
                      </a:r>
                      <a:r>
                        <a:rPr kumimoji="0" lang="en-US" sz="1000" b="0" i="0" u="none" strike="noStrike" kern="1200" cap="none" spc="0" normalizeH="0" baseline="0" noProof="0">
                          <a:ln>
                            <a:noFill/>
                          </a:ln>
                          <a:solidFill>
                            <a:prstClr val="black"/>
                          </a:solidFill>
                          <a:effectLst/>
                          <a:uLnTx/>
                          <a:uFillTx/>
                          <a:latin typeface="+mn-lt"/>
                          <a:ea typeface="+mn-ea"/>
                          <a:cs typeface="+mn-cs"/>
                        </a:rPr>
                        <a:t>
 Sizlerle birlikteyken güçlüyüz❣️
Matrix ailesinin bir parçası olduğunuz için teşekkür ederiz. Birliktelikten aldığımız güçle sürekli ileri gidebiliyor ve yenilikler getirebiliyoruz. 
Bir sonraki adımımızı ise sizinle paylaşmak için sabırsızlanıyoruz.
01 Mart 2021’i bekleyin❣️
.
.
.
.
.
.
.
#matrix
#lorealatolye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96890262"/>
                  </a:ext>
                </a:extLst>
              </a:tr>
            </a:tbl>
          </a:graphicData>
        </a:graphic>
      </p:graphicFrame>
      <p:sp>
        <p:nvSpPr>
          <p:cNvPr id="4" name="Text Placeholder 3">
            <a:extLst>
              <a:ext uri="{FF2B5EF4-FFF2-40B4-BE49-F238E27FC236}">
                <a16:creationId xmlns:a16="http://schemas.microsoft.com/office/drawing/2014/main" id="{E6C4E00A-0782-49D2-91E4-387FF6D2A9B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240333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23031-BCB0-481D-A3EB-8A63E8A19922}"/>
              </a:ext>
            </a:extLst>
          </p:cNvPr>
          <p:cNvSpPr>
            <a:spLocks noGrp="1"/>
          </p:cNvSpPr>
          <p:nvPr>
            <p:ph type="title"/>
          </p:nvPr>
        </p:nvSpPr>
        <p:spPr/>
        <p:txBody>
          <a:bodyPr/>
          <a:lstStyle/>
          <a:p>
            <a:r>
              <a:rPr lang="en-US"/>
              <a:t>Instagram Posts Table | All Pages - 3 of 25</a:t>
            </a:r>
          </a:p>
        </p:txBody>
      </p:sp>
      <p:graphicFrame>
        <p:nvGraphicFramePr>
          <p:cNvPr id="5" name="Table Placeholder 4">
            <a:extLst>
              <a:ext uri="{FF2B5EF4-FFF2-40B4-BE49-F238E27FC236}">
                <a16:creationId xmlns:a16="http://schemas.microsoft.com/office/drawing/2014/main" id="{162F31A1-5067-4E2A-A3D7-7B42B2FDCCA5}"/>
              </a:ext>
            </a:extLst>
          </p:cNvPr>
          <p:cNvGraphicFramePr>
            <a:graphicFrameLocks noGrp="1"/>
          </p:cNvGraphicFramePr>
          <p:nvPr>
            <p:ph type="tbl" sz="quarter" idx="13"/>
            <p:extLst>
              <p:ext uri="{D42A27DB-BD31-4B8C-83A1-F6EECF244321}">
                <p14:modId xmlns:p14="http://schemas.microsoft.com/office/powerpoint/2010/main" val="2815798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80116500"/>
                    </a:ext>
                  </a:extLst>
                </a:gridCol>
                <a:gridCol w="987552">
                  <a:extLst>
                    <a:ext uri="{9D8B030D-6E8A-4147-A177-3AD203B41FA5}">
                      <a16:colId xmlns:a16="http://schemas.microsoft.com/office/drawing/2014/main" val="1661117041"/>
                    </a:ext>
                  </a:extLst>
                </a:gridCol>
                <a:gridCol w="987552">
                  <a:extLst>
                    <a:ext uri="{9D8B030D-6E8A-4147-A177-3AD203B41FA5}">
                      <a16:colId xmlns:a16="http://schemas.microsoft.com/office/drawing/2014/main" val="4267466934"/>
                    </a:ext>
                  </a:extLst>
                </a:gridCol>
                <a:gridCol w="987552">
                  <a:extLst>
                    <a:ext uri="{9D8B030D-6E8A-4147-A177-3AD203B41FA5}">
                      <a16:colId xmlns:a16="http://schemas.microsoft.com/office/drawing/2014/main" val="1886359748"/>
                    </a:ext>
                  </a:extLst>
                </a:gridCol>
                <a:gridCol w="987552">
                  <a:extLst>
                    <a:ext uri="{9D8B030D-6E8A-4147-A177-3AD203B41FA5}">
                      <a16:colId xmlns:a16="http://schemas.microsoft.com/office/drawing/2014/main" val="1158739425"/>
                    </a:ext>
                  </a:extLst>
                </a:gridCol>
                <a:gridCol w="987552">
                  <a:extLst>
                    <a:ext uri="{9D8B030D-6E8A-4147-A177-3AD203B41FA5}">
                      <a16:colId xmlns:a16="http://schemas.microsoft.com/office/drawing/2014/main" val="3753640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4616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- 2021-02-26 07:16:11</a:t>
                      </a:r>
                      <a:r>
                        <a:rPr kumimoji="0" lang="en-US" sz="1000" b="0" i="0" u="none" strike="noStrike" kern="1200" cap="none" spc="0" normalizeH="0" baseline="0" noProof="0">
                          <a:ln>
                            <a:noFill/>
                          </a:ln>
                          <a:solidFill>
                            <a:prstClr val="black"/>
                          </a:solidFill>
                          <a:effectLst/>
                          <a:uLnTx/>
                          <a:uFillTx/>
                          <a:latin typeface="+mn-lt"/>
                          <a:ea typeface="+mn-ea"/>
                          <a:cs typeface="+mn-cs"/>
                        </a:rPr>
                        <a:t>
 Matrix markasının bir kuaför tarafından kurulduğunu biliyor muydunuz?
1980’de Arnie Miller; kuaförlerin yaratıcılıklarını kullanırken işlerini büyütmelerine yardımcı olacak geniş bir ürün yelpazesi yaratmak istedi ve Matrix’i kurdu. Arnie Miller, kuaförlerin amaçlarına doğru ilerlerken birbirlerinden güç almaları gerektiğine inandı.
Bu inanç, bizim ilkelerimize ilham oldu: Düşün.İnan.Cesaret et.Hayal et.
❣️Mesleğinizin değerlerini ve ilkelerini düşünün
❣️Kendinize ve potansiyelinize inanın
❣️Nasıl bir kuaför olmak istiyorsunuz hayal edin
❣️Hayallerinizi gerçekleştirmeye cesaret edin
.
.
.
.
.
.
.
#matrix
#lorealatolye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95867807"/>
                  </a:ext>
                </a:extLst>
              </a:tr>
            </a:tbl>
          </a:graphicData>
        </a:graphic>
      </p:graphicFrame>
      <p:sp>
        <p:nvSpPr>
          <p:cNvPr id="4" name="Text Placeholder 3">
            <a:extLst>
              <a:ext uri="{FF2B5EF4-FFF2-40B4-BE49-F238E27FC236}">
                <a16:creationId xmlns:a16="http://schemas.microsoft.com/office/drawing/2014/main" id="{9F116FA6-2970-4C99-B8F9-05950082B48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431021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55D2F-D729-4E08-A149-595BD4BFE125}"/>
              </a:ext>
            </a:extLst>
          </p:cNvPr>
          <p:cNvSpPr>
            <a:spLocks noGrp="1"/>
          </p:cNvSpPr>
          <p:nvPr>
            <p:ph type="title"/>
          </p:nvPr>
        </p:nvSpPr>
        <p:spPr/>
        <p:txBody>
          <a:bodyPr/>
          <a:lstStyle/>
          <a:p>
            <a:r>
              <a:rPr lang="en-US"/>
              <a:t>Instagram Posts Table | All Pages - 4 of 25</a:t>
            </a:r>
          </a:p>
        </p:txBody>
      </p:sp>
      <p:graphicFrame>
        <p:nvGraphicFramePr>
          <p:cNvPr id="5" name="Table Placeholder 4">
            <a:extLst>
              <a:ext uri="{FF2B5EF4-FFF2-40B4-BE49-F238E27FC236}">
                <a16:creationId xmlns:a16="http://schemas.microsoft.com/office/drawing/2014/main" id="{320AE690-57DA-4335-A9CB-FEBF75F59F05}"/>
              </a:ext>
            </a:extLst>
          </p:cNvPr>
          <p:cNvGraphicFramePr>
            <a:graphicFrameLocks noGrp="1"/>
          </p:cNvGraphicFramePr>
          <p:nvPr>
            <p:ph type="tbl" sz="quarter" idx="13"/>
            <p:extLst>
              <p:ext uri="{D42A27DB-BD31-4B8C-83A1-F6EECF244321}">
                <p14:modId xmlns:p14="http://schemas.microsoft.com/office/powerpoint/2010/main" val="1227084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40127644"/>
                    </a:ext>
                  </a:extLst>
                </a:gridCol>
                <a:gridCol w="987552">
                  <a:extLst>
                    <a:ext uri="{9D8B030D-6E8A-4147-A177-3AD203B41FA5}">
                      <a16:colId xmlns:a16="http://schemas.microsoft.com/office/drawing/2014/main" val="3746592992"/>
                    </a:ext>
                  </a:extLst>
                </a:gridCol>
                <a:gridCol w="987552">
                  <a:extLst>
                    <a:ext uri="{9D8B030D-6E8A-4147-A177-3AD203B41FA5}">
                      <a16:colId xmlns:a16="http://schemas.microsoft.com/office/drawing/2014/main" val="4012415728"/>
                    </a:ext>
                  </a:extLst>
                </a:gridCol>
                <a:gridCol w="987552">
                  <a:extLst>
                    <a:ext uri="{9D8B030D-6E8A-4147-A177-3AD203B41FA5}">
                      <a16:colId xmlns:a16="http://schemas.microsoft.com/office/drawing/2014/main" val="2782289349"/>
                    </a:ext>
                  </a:extLst>
                </a:gridCol>
                <a:gridCol w="987552">
                  <a:extLst>
                    <a:ext uri="{9D8B030D-6E8A-4147-A177-3AD203B41FA5}">
                      <a16:colId xmlns:a16="http://schemas.microsoft.com/office/drawing/2014/main" val="3134891912"/>
                    </a:ext>
                  </a:extLst>
                </a:gridCol>
                <a:gridCol w="987552">
                  <a:extLst>
                    <a:ext uri="{9D8B030D-6E8A-4147-A177-3AD203B41FA5}">
                      <a16:colId xmlns:a16="http://schemas.microsoft.com/office/drawing/2014/main" val="2296261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8823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- 2021-02-24 08:05:02</a:t>
                      </a:r>
                      <a:r>
                        <a:rPr kumimoji="0" lang="en-US" sz="1000" b="0" i="0" u="none" strike="noStrike" kern="1200" cap="none" spc="0" normalizeH="0" baseline="0" noProof="0">
                          <a:ln>
                            <a:noFill/>
                          </a:ln>
                          <a:solidFill>
                            <a:prstClr val="black"/>
                          </a:solidFill>
                          <a:effectLst/>
                          <a:uLnTx/>
                          <a:uFillTx/>
                          <a:latin typeface="+mn-lt"/>
                          <a:ea typeface="+mn-ea"/>
                          <a:cs typeface="+mn-cs"/>
                        </a:rPr>
                        <a:t>
 Yalnızca siz L'Oréal Professionnel Paris renk uzmanlarının sofistike ve nötralize sonuçlar elde edebileceği; 
⚡️özel 2-3 ton ile diplerde koyu-uçlarda açık, ⚡️tonların buluştuğu geçiş kısmında, tonları karıştırarak uygulanan #SmokyHair tekniğini MAJIREL'in geniş renk paleti ve YENİ eklenen üyeleri ile keşfedin.
.
.
.
.
.
.
.
#lorealpro 
#smokyhair
#majirel 
#lorealatolye 
#renklendirme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07587233"/>
                  </a:ext>
                </a:extLst>
              </a:tr>
            </a:tbl>
          </a:graphicData>
        </a:graphic>
      </p:graphicFrame>
      <p:sp>
        <p:nvSpPr>
          <p:cNvPr id="4" name="Text Placeholder 3">
            <a:extLst>
              <a:ext uri="{FF2B5EF4-FFF2-40B4-BE49-F238E27FC236}">
                <a16:creationId xmlns:a16="http://schemas.microsoft.com/office/drawing/2014/main" id="{EE1FF084-A8AC-422F-9FB8-075146331816}"/>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066146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4CAB6-E406-4741-A036-22DEF17E42B8}"/>
              </a:ext>
            </a:extLst>
          </p:cNvPr>
          <p:cNvSpPr>
            <a:spLocks noGrp="1"/>
          </p:cNvSpPr>
          <p:nvPr>
            <p:ph type="title"/>
          </p:nvPr>
        </p:nvSpPr>
        <p:spPr/>
        <p:txBody>
          <a:bodyPr/>
          <a:lstStyle/>
          <a:p>
            <a:r>
              <a:rPr lang="en-US"/>
              <a:t>Instagram Posts Table | All Pages - 5 of 25</a:t>
            </a:r>
          </a:p>
        </p:txBody>
      </p:sp>
      <p:graphicFrame>
        <p:nvGraphicFramePr>
          <p:cNvPr id="5" name="Table Placeholder 4">
            <a:extLst>
              <a:ext uri="{FF2B5EF4-FFF2-40B4-BE49-F238E27FC236}">
                <a16:creationId xmlns:a16="http://schemas.microsoft.com/office/drawing/2014/main" id="{2F321D08-8049-4581-90DB-FD78C897E65F}"/>
              </a:ext>
            </a:extLst>
          </p:cNvPr>
          <p:cNvGraphicFramePr>
            <a:graphicFrameLocks noGrp="1"/>
          </p:cNvGraphicFramePr>
          <p:nvPr>
            <p:ph type="tbl" sz="quarter" idx="13"/>
            <p:extLst>
              <p:ext uri="{D42A27DB-BD31-4B8C-83A1-F6EECF244321}">
                <p14:modId xmlns:p14="http://schemas.microsoft.com/office/powerpoint/2010/main" val="2608656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87008093"/>
                    </a:ext>
                  </a:extLst>
                </a:gridCol>
                <a:gridCol w="987552">
                  <a:extLst>
                    <a:ext uri="{9D8B030D-6E8A-4147-A177-3AD203B41FA5}">
                      <a16:colId xmlns:a16="http://schemas.microsoft.com/office/drawing/2014/main" val="1072588494"/>
                    </a:ext>
                  </a:extLst>
                </a:gridCol>
                <a:gridCol w="987552">
                  <a:extLst>
                    <a:ext uri="{9D8B030D-6E8A-4147-A177-3AD203B41FA5}">
                      <a16:colId xmlns:a16="http://schemas.microsoft.com/office/drawing/2014/main" val="1846193485"/>
                    </a:ext>
                  </a:extLst>
                </a:gridCol>
                <a:gridCol w="987552">
                  <a:extLst>
                    <a:ext uri="{9D8B030D-6E8A-4147-A177-3AD203B41FA5}">
                      <a16:colId xmlns:a16="http://schemas.microsoft.com/office/drawing/2014/main" val="1394081478"/>
                    </a:ext>
                  </a:extLst>
                </a:gridCol>
                <a:gridCol w="987552">
                  <a:extLst>
                    <a:ext uri="{9D8B030D-6E8A-4147-A177-3AD203B41FA5}">
                      <a16:colId xmlns:a16="http://schemas.microsoft.com/office/drawing/2014/main" val="432439984"/>
                    </a:ext>
                  </a:extLst>
                </a:gridCol>
                <a:gridCol w="987552">
                  <a:extLst>
                    <a:ext uri="{9D8B030D-6E8A-4147-A177-3AD203B41FA5}">
                      <a16:colId xmlns:a16="http://schemas.microsoft.com/office/drawing/2014/main" val="922737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467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- 2021-02-23 15:44:19</a:t>
                      </a:r>
                      <a:r>
                        <a:rPr kumimoji="0" lang="en-US" sz="1000" b="0" i="0" u="none" strike="noStrike" kern="1200" cap="none" spc="0" normalizeH="0" baseline="0" noProof="0">
                          <a:ln>
                            <a:noFill/>
                          </a:ln>
                          <a:solidFill>
                            <a:prstClr val="black"/>
                          </a:solidFill>
                          <a:effectLst/>
                          <a:uLnTx/>
                          <a:uFillTx/>
                          <a:latin typeface="+mn-lt"/>
                          <a:ea typeface="+mn-ea"/>
                          <a:cs typeface="+mn-cs"/>
                        </a:rPr>
                        <a:t>
 #SmokyHair, saç diplerinde en koyu renkten başlayarak saç uçlarında açık renkle biten ve 3 farklı soğuk tonun kullanıldığı bir tekniktir.
Muhteşem SOĞUK PEMBE BEJ görünümü için INOA'nın geniş renk seçeneğinden 3 tonu birleştirebilirsiniz. Saç dibinde Inoa 7.1 kullanırken, saç ortasında Inoa 8.12 ve saç uçlarında Inoa 10.12 kullanarak; hem istenmeyen sıcak alt tonları nötralize edebilir hem de saça doğal bir serinlik hissi verebilirsiniz. 
#LorealPros : Saçlarda doğal ve soğuk bir pembe bej görünümü elde etmek için YENİ Inoa 8.12 ve 10.12'yi denemeyi unutmayın!
.
.
.
.
.
.
.
#lorealpro 
#smokyhair
#soğuktonlar 
#nötralizasyon
#soğukpembebej
#lorealatolye 
#renklendirme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94120851"/>
                  </a:ext>
                </a:extLst>
              </a:tr>
            </a:tbl>
          </a:graphicData>
        </a:graphic>
      </p:graphicFrame>
      <p:sp>
        <p:nvSpPr>
          <p:cNvPr id="4" name="Text Placeholder 3">
            <a:extLst>
              <a:ext uri="{FF2B5EF4-FFF2-40B4-BE49-F238E27FC236}">
                <a16:creationId xmlns:a16="http://schemas.microsoft.com/office/drawing/2014/main" id="{16CE99E7-CA6A-43BB-98E3-7669A7B5146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049466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CB814-D489-4420-9307-D4AA182EDE84}"/>
              </a:ext>
            </a:extLst>
          </p:cNvPr>
          <p:cNvSpPr>
            <a:spLocks noGrp="1"/>
          </p:cNvSpPr>
          <p:nvPr>
            <p:ph type="title"/>
          </p:nvPr>
        </p:nvSpPr>
        <p:spPr/>
        <p:txBody>
          <a:bodyPr/>
          <a:lstStyle/>
          <a:p>
            <a:r>
              <a:rPr lang="en-US"/>
              <a:t>Instagram Posts Table | All Pages - 6 of 25</a:t>
            </a:r>
          </a:p>
        </p:txBody>
      </p:sp>
      <p:graphicFrame>
        <p:nvGraphicFramePr>
          <p:cNvPr id="5" name="Table Placeholder 4">
            <a:extLst>
              <a:ext uri="{FF2B5EF4-FFF2-40B4-BE49-F238E27FC236}">
                <a16:creationId xmlns:a16="http://schemas.microsoft.com/office/drawing/2014/main" id="{2064655F-7948-4460-97E0-0F93D28AF186}"/>
              </a:ext>
            </a:extLst>
          </p:cNvPr>
          <p:cNvGraphicFramePr>
            <a:graphicFrameLocks noGrp="1"/>
          </p:cNvGraphicFramePr>
          <p:nvPr>
            <p:ph type="tbl" sz="quarter" idx="13"/>
            <p:extLst>
              <p:ext uri="{D42A27DB-BD31-4B8C-83A1-F6EECF244321}">
                <p14:modId xmlns:p14="http://schemas.microsoft.com/office/powerpoint/2010/main" val="2841181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95818324"/>
                    </a:ext>
                  </a:extLst>
                </a:gridCol>
                <a:gridCol w="987552">
                  <a:extLst>
                    <a:ext uri="{9D8B030D-6E8A-4147-A177-3AD203B41FA5}">
                      <a16:colId xmlns:a16="http://schemas.microsoft.com/office/drawing/2014/main" val="579752782"/>
                    </a:ext>
                  </a:extLst>
                </a:gridCol>
                <a:gridCol w="987552">
                  <a:extLst>
                    <a:ext uri="{9D8B030D-6E8A-4147-A177-3AD203B41FA5}">
                      <a16:colId xmlns:a16="http://schemas.microsoft.com/office/drawing/2014/main" val="4093199010"/>
                    </a:ext>
                  </a:extLst>
                </a:gridCol>
                <a:gridCol w="987552">
                  <a:extLst>
                    <a:ext uri="{9D8B030D-6E8A-4147-A177-3AD203B41FA5}">
                      <a16:colId xmlns:a16="http://schemas.microsoft.com/office/drawing/2014/main" val="1714036716"/>
                    </a:ext>
                  </a:extLst>
                </a:gridCol>
                <a:gridCol w="987552">
                  <a:extLst>
                    <a:ext uri="{9D8B030D-6E8A-4147-A177-3AD203B41FA5}">
                      <a16:colId xmlns:a16="http://schemas.microsoft.com/office/drawing/2014/main" val="3871991815"/>
                    </a:ext>
                  </a:extLst>
                </a:gridCol>
                <a:gridCol w="987552">
                  <a:extLst>
                    <a:ext uri="{9D8B030D-6E8A-4147-A177-3AD203B41FA5}">
                      <a16:colId xmlns:a16="http://schemas.microsoft.com/office/drawing/2014/main" val="3174997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0725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- 2021-02-23 07:11:54</a:t>
                      </a:r>
                      <a:r>
                        <a:rPr kumimoji="0" lang="en-US" sz="1000" b="0" i="0" u="none" strike="noStrike" kern="1200" cap="none" spc="0" normalizeH="0" baseline="0" noProof="0">
                          <a:ln>
                            <a:noFill/>
                          </a:ln>
                          <a:solidFill>
                            <a:prstClr val="black"/>
                          </a:solidFill>
                          <a:effectLst/>
                          <a:uLnTx/>
                          <a:uFillTx/>
                          <a:latin typeface="+mn-lt"/>
                          <a:ea typeface="+mn-ea"/>
                          <a:cs typeface="+mn-cs"/>
                        </a:rPr>
                        <a:t>
 Elveda istenmeyen sarı alt tonlar👋🏻
"Back To Cool" servisimizde öğrenmiş olduğumuz bilgileri tazeleme zamanı...
MİNİ NOT :  Çarkta birbirinin karşısında olan renkler birbirini nötralize eder.
Müşterilerinizin saçlarındaki istenmeyen sarı yansımaları, viole nötralize eder. 💜
İstenmeyen sarı alt tonların daha iyi nötralizasyonunu sağlamak ve sofistike SOĞUK PEMBE BEJLERE ulaşmak için; Inoa 7.1, Inoa 8.12 ve Inoa 10.12 kullanın.
.
.
.
.
.
.
.
#lorealpro 
#smokyhair
#soğuktonlar 
#nötralizasyon
#soğukpembebej
#lorealatolye 
#renklendirme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8403987"/>
                  </a:ext>
                </a:extLst>
              </a:tr>
            </a:tbl>
          </a:graphicData>
        </a:graphic>
      </p:graphicFrame>
      <p:sp>
        <p:nvSpPr>
          <p:cNvPr id="4" name="Text Placeholder 3">
            <a:extLst>
              <a:ext uri="{FF2B5EF4-FFF2-40B4-BE49-F238E27FC236}">
                <a16:creationId xmlns:a16="http://schemas.microsoft.com/office/drawing/2014/main" id="{149EC4CB-AEFA-41B9-9AB5-C003288DC3E5}"/>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343755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39B9A-C62B-4EA2-BC73-6FCDA5E0CB42}"/>
              </a:ext>
            </a:extLst>
          </p:cNvPr>
          <p:cNvSpPr>
            <a:spLocks noGrp="1"/>
          </p:cNvSpPr>
          <p:nvPr>
            <p:ph type="title"/>
          </p:nvPr>
        </p:nvSpPr>
        <p:spPr/>
        <p:txBody>
          <a:bodyPr/>
          <a:lstStyle/>
          <a:p>
            <a:r>
              <a:rPr lang="en-US"/>
              <a:t>Instagram Posts Table | All Pages - 7 of 25</a:t>
            </a:r>
          </a:p>
        </p:txBody>
      </p:sp>
      <p:graphicFrame>
        <p:nvGraphicFramePr>
          <p:cNvPr id="5" name="Table Placeholder 4">
            <a:extLst>
              <a:ext uri="{FF2B5EF4-FFF2-40B4-BE49-F238E27FC236}">
                <a16:creationId xmlns:a16="http://schemas.microsoft.com/office/drawing/2014/main" id="{E54306D5-6B8B-4CDD-834B-82D9C2CB4C57}"/>
              </a:ext>
            </a:extLst>
          </p:cNvPr>
          <p:cNvGraphicFramePr>
            <a:graphicFrameLocks noGrp="1"/>
          </p:cNvGraphicFramePr>
          <p:nvPr>
            <p:ph type="tbl" sz="quarter" idx="13"/>
            <p:extLst>
              <p:ext uri="{D42A27DB-BD31-4B8C-83A1-F6EECF244321}">
                <p14:modId xmlns:p14="http://schemas.microsoft.com/office/powerpoint/2010/main" val="4004506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99091697"/>
                    </a:ext>
                  </a:extLst>
                </a:gridCol>
                <a:gridCol w="987552">
                  <a:extLst>
                    <a:ext uri="{9D8B030D-6E8A-4147-A177-3AD203B41FA5}">
                      <a16:colId xmlns:a16="http://schemas.microsoft.com/office/drawing/2014/main" val="4159427071"/>
                    </a:ext>
                  </a:extLst>
                </a:gridCol>
                <a:gridCol w="987552">
                  <a:extLst>
                    <a:ext uri="{9D8B030D-6E8A-4147-A177-3AD203B41FA5}">
                      <a16:colId xmlns:a16="http://schemas.microsoft.com/office/drawing/2014/main" val="3581866586"/>
                    </a:ext>
                  </a:extLst>
                </a:gridCol>
                <a:gridCol w="987552">
                  <a:extLst>
                    <a:ext uri="{9D8B030D-6E8A-4147-A177-3AD203B41FA5}">
                      <a16:colId xmlns:a16="http://schemas.microsoft.com/office/drawing/2014/main" val="3712583265"/>
                    </a:ext>
                  </a:extLst>
                </a:gridCol>
                <a:gridCol w="987552">
                  <a:extLst>
                    <a:ext uri="{9D8B030D-6E8A-4147-A177-3AD203B41FA5}">
                      <a16:colId xmlns:a16="http://schemas.microsoft.com/office/drawing/2014/main" val="1702816858"/>
                    </a:ext>
                  </a:extLst>
                </a:gridCol>
                <a:gridCol w="987552">
                  <a:extLst>
                    <a:ext uri="{9D8B030D-6E8A-4147-A177-3AD203B41FA5}">
                      <a16:colId xmlns:a16="http://schemas.microsoft.com/office/drawing/2014/main" val="3834627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367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- 2021-02-22 16:31:42</a:t>
                      </a:r>
                      <a:r>
                        <a:rPr kumimoji="0" lang="en-US" sz="1000" b="0" i="0" u="none" strike="noStrike" kern="1200" cap="none" spc="0" normalizeH="0" baseline="0" noProof="0">
                          <a:ln>
                            <a:noFill/>
                          </a:ln>
                          <a:solidFill>
                            <a:prstClr val="black"/>
                          </a:solidFill>
                          <a:effectLst/>
                          <a:uLnTx/>
                          <a:uFillTx/>
                          <a:latin typeface="+mn-lt"/>
                          <a:ea typeface="+mn-ea"/>
                          <a:cs typeface="+mn-cs"/>
                        </a:rPr>
                        <a:t>
 Açık baza sahip müşterilerinizi de tabii ki unutmadık 😊
Gelin açık bazlara sahip müşterilerinize sofistike pembe bej bir görünüm kazandırmak için; saç diplerinden saç uçlarına doğru uygulayabileceğiniz #SmokyHair tekniğini birlikte keşfedelim.
#LorealPros: #LorealProFormula için sola kaydırmayı unutmayın!
YENİ Inoa 7.1 ve 8.12, istenmeyen sıcak sarı alt tonları nötralize ederken saçlarda doğal bir serinlik hissine ulaşabileceğiniz SOĞUK PEMBE BEJ tonudur.
.
.
.
.
.
.
.
#lorealpro 
#smokyhair
#soğuktonlar 
#nötralizasyon
#soğukpembebej
#lorealatolye 
#renklendirme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5631377"/>
                  </a:ext>
                </a:extLst>
              </a:tr>
            </a:tbl>
          </a:graphicData>
        </a:graphic>
      </p:graphicFrame>
      <p:sp>
        <p:nvSpPr>
          <p:cNvPr id="4" name="Text Placeholder 3">
            <a:extLst>
              <a:ext uri="{FF2B5EF4-FFF2-40B4-BE49-F238E27FC236}">
                <a16:creationId xmlns:a16="http://schemas.microsoft.com/office/drawing/2014/main" id="{755A5E4D-78C5-4663-91A1-C8601C915925}"/>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018057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4DFF0-54AA-4A24-A5DA-34AD1921D7AE}"/>
              </a:ext>
            </a:extLst>
          </p:cNvPr>
          <p:cNvSpPr>
            <a:spLocks noGrp="1"/>
          </p:cNvSpPr>
          <p:nvPr>
            <p:ph type="title"/>
          </p:nvPr>
        </p:nvSpPr>
        <p:spPr/>
        <p:txBody>
          <a:bodyPr/>
          <a:lstStyle/>
          <a:p>
            <a:r>
              <a:rPr lang="en-US"/>
              <a:t>Instagram Posts Table | All Pages - 8 of 25</a:t>
            </a:r>
          </a:p>
        </p:txBody>
      </p:sp>
      <p:graphicFrame>
        <p:nvGraphicFramePr>
          <p:cNvPr id="5" name="Table Placeholder 4">
            <a:extLst>
              <a:ext uri="{FF2B5EF4-FFF2-40B4-BE49-F238E27FC236}">
                <a16:creationId xmlns:a16="http://schemas.microsoft.com/office/drawing/2014/main" id="{61416D69-52AA-48DB-B254-AE8C6015C8A8}"/>
              </a:ext>
            </a:extLst>
          </p:cNvPr>
          <p:cNvGraphicFramePr>
            <a:graphicFrameLocks noGrp="1"/>
          </p:cNvGraphicFramePr>
          <p:nvPr>
            <p:ph type="tbl" sz="quarter" idx="13"/>
            <p:extLst>
              <p:ext uri="{D42A27DB-BD31-4B8C-83A1-F6EECF244321}">
                <p14:modId xmlns:p14="http://schemas.microsoft.com/office/powerpoint/2010/main" val="912600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89488009"/>
                    </a:ext>
                  </a:extLst>
                </a:gridCol>
                <a:gridCol w="987552">
                  <a:extLst>
                    <a:ext uri="{9D8B030D-6E8A-4147-A177-3AD203B41FA5}">
                      <a16:colId xmlns:a16="http://schemas.microsoft.com/office/drawing/2014/main" val="2684047766"/>
                    </a:ext>
                  </a:extLst>
                </a:gridCol>
                <a:gridCol w="987552">
                  <a:extLst>
                    <a:ext uri="{9D8B030D-6E8A-4147-A177-3AD203B41FA5}">
                      <a16:colId xmlns:a16="http://schemas.microsoft.com/office/drawing/2014/main" val="527109048"/>
                    </a:ext>
                  </a:extLst>
                </a:gridCol>
                <a:gridCol w="987552">
                  <a:extLst>
                    <a:ext uri="{9D8B030D-6E8A-4147-A177-3AD203B41FA5}">
                      <a16:colId xmlns:a16="http://schemas.microsoft.com/office/drawing/2014/main" val="3591530325"/>
                    </a:ext>
                  </a:extLst>
                </a:gridCol>
                <a:gridCol w="987552">
                  <a:extLst>
                    <a:ext uri="{9D8B030D-6E8A-4147-A177-3AD203B41FA5}">
                      <a16:colId xmlns:a16="http://schemas.microsoft.com/office/drawing/2014/main" val="3939331742"/>
                    </a:ext>
                  </a:extLst>
                </a:gridCol>
                <a:gridCol w="987552">
                  <a:extLst>
                    <a:ext uri="{9D8B030D-6E8A-4147-A177-3AD203B41FA5}">
                      <a16:colId xmlns:a16="http://schemas.microsoft.com/office/drawing/2014/main" val="948235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3265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- 2021-02-22 07:14:50</a:t>
                      </a:r>
                      <a:r>
                        <a:rPr kumimoji="0" lang="en-US" sz="1000" b="0" i="0" u="none" strike="noStrike" kern="1200" cap="none" spc="0" normalizeH="0" baseline="0" noProof="0">
                          <a:ln>
                            <a:noFill/>
                          </a:ln>
                          <a:solidFill>
                            <a:prstClr val="black"/>
                          </a:solidFill>
                          <a:effectLst/>
                          <a:uLnTx/>
                          <a:uFillTx/>
                          <a:latin typeface="+mn-lt"/>
                          <a:ea typeface="+mn-ea"/>
                          <a:cs typeface="+mn-cs"/>
                        </a:rPr>
                        <a:t>
 #SmokyHair, saç diplerinde en koyu renkten başlayarak saç uçlarında açık renkle biten ve 3 farklı soğuk tonun kullanıldığı bir tekniktir.
Muhteşem SOĞUK KÜLLÜ görünümü için saç dibi, ortası ve uçlarında 3 Majirel Cool Inforced .1'leri (4.1, 6.1, 7.1) kullanarak; hem saçtaki istenmeyen sıcak alt tonları nötralize edebilir hem de saça doğal bir serinlik hissi verebilirsiniz.
#LorealPros : Saçlarda havalı ve soğuk bir küllü görünümü elde etmek için YENİ Majirel Cool Inforced 4.1'i  denemeyi unutmayın! Orta-koyu bazlara sahip saç diplerinde mükemmel nötralizasyon için en koyu Cool Inforced küllü ile tanışma zamanı.
.
.
.
.
.
.
.
#lorealpro 
#smokyhair
#soğuktonlar 
#nötralizasyon
#soğukküllü
#lorealatolye 
#renklendirme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31384534"/>
                  </a:ext>
                </a:extLst>
              </a:tr>
            </a:tbl>
          </a:graphicData>
        </a:graphic>
      </p:graphicFrame>
      <p:sp>
        <p:nvSpPr>
          <p:cNvPr id="4" name="Text Placeholder 3">
            <a:extLst>
              <a:ext uri="{FF2B5EF4-FFF2-40B4-BE49-F238E27FC236}">
                <a16:creationId xmlns:a16="http://schemas.microsoft.com/office/drawing/2014/main" id="{C7792B27-1092-4AF7-812B-6BC82272ECCF}"/>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632347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3043A-DEA2-42F3-B7D1-95274A32D3F6}"/>
              </a:ext>
            </a:extLst>
          </p:cNvPr>
          <p:cNvSpPr>
            <a:spLocks noGrp="1"/>
          </p:cNvSpPr>
          <p:nvPr>
            <p:ph type="title"/>
          </p:nvPr>
        </p:nvSpPr>
        <p:spPr/>
        <p:txBody>
          <a:bodyPr/>
          <a:lstStyle/>
          <a:p>
            <a:r>
              <a:rPr lang="en-US"/>
              <a:t>Instagram Posts Table | All Pages - 9 of 25</a:t>
            </a:r>
          </a:p>
        </p:txBody>
      </p:sp>
      <p:graphicFrame>
        <p:nvGraphicFramePr>
          <p:cNvPr id="5" name="Table Placeholder 4">
            <a:extLst>
              <a:ext uri="{FF2B5EF4-FFF2-40B4-BE49-F238E27FC236}">
                <a16:creationId xmlns:a16="http://schemas.microsoft.com/office/drawing/2014/main" id="{72473412-9E7E-4E9D-A5EF-0B756295D512}"/>
              </a:ext>
            </a:extLst>
          </p:cNvPr>
          <p:cNvGraphicFramePr>
            <a:graphicFrameLocks noGrp="1"/>
          </p:cNvGraphicFramePr>
          <p:nvPr>
            <p:ph type="tbl" sz="quarter" idx="13"/>
            <p:extLst>
              <p:ext uri="{D42A27DB-BD31-4B8C-83A1-F6EECF244321}">
                <p14:modId xmlns:p14="http://schemas.microsoft.com/office/powerpoint/2010/main" val="4160730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92408051"/>
                    </a:ext>
                  </a:extLst>
                </a:gridCol>
                <a:gridCol w="987552">
                  <a:extLst>
                    <a:ext uri="{9D8B030D-6E8A-4147-A177-3AD203B41FA5}">
                      <a16:colId xmlns:a16="http://schemas.microsoft.com/office/drawing/2014/main" val="3409911396"/>
                    </a:ext>
                  </a:extLst>
                </a:gridCol>
                <a:gridCol w="987552">
                  <a:extLst>
                    <a:ext uri="{9D8B030D-6E8A-4147-A177-3AD203B41FA5}">
                      <a16:colId xmlns:a16="http://schemas.microsoft.com/office/drawing/2014/main" val="940731919"/>
                    </a:ext>
                  </a:extLst>
                </a:gridCol>
                <a:gridCol w="987552">
                  <a:extLst>
                    <a:ext uri="{9D8B030D-6E8A-4147-A177-3AD203B41FA5}">
                      <a16:colId xmlns:a16="http://schemas.microsoft.com/office/drawing/2014/main" val="542469495"/>
                    </a:ext>
                  </a:extLst>
                </a:gridCol>
                <a:gridCol w="987552">
                  <a:extLst>
                    <a:ext uri="{9D8B030D-6E8A-4147-A177-3AD203B41FA5}">
                      <a16:colId xmlns:a16="http://schemas.microsoft.com/office/drawing/2014/main" val="1351029154"/>
                    </a:ext>
                  </a:extLst>
                </a:gridCol>
                <a:gridCol w="987552">
                  <a:extLst>
                    <a:ext uri="{9D8B030D-6E8A-4147-A177-3AD203B41FA5}">
                      <a16:colId xmlns:a16="http://schemas.microsoft.com/office/drawing/2014/main" val="1034585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438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- 2021-02-19 15:40:54</a:t>
                      </a:r>
                      <a:r>
                        <a:rPr kumimoji="0" lang="en-US" sz="1000" b="0" i="0" u="none" strike="noStrike" kern="1200" cap="none" spc="0" normalizeH="0" baseline="0" noProof="0">
                          <a:ln>
                            <a:noFill/>
                          </a:ln>
                          <a:solidFill>
                            <a:prstClr val="black"/>
                          </a:solidFill>
                          <a:effectLst/>
                          <a:uLnTx/>
                          <a:uFillTx/>
                          <a:latin typeface="+mn-lt"/>
                          <a:ea typeface="+mn-ea"/>
                          <a:cs typeface="+mn-cs"/>
                        </a:rPr>
                        <a:t>
 Elveda istenmeyen turuncu alt tonlar👋🏻
"Back To Cool" servisimizde öğrenmiş olduğumuz bilgileri tazeleme zamanı...
MİNİ NOT :  Çarkta birbirinin karşısında olan renkler birbirini nötralize eder.
Müşterilerinizin saçlarındaki istenmeyen turuncu yansımaları, mavi nötralize eder.💙
İstenmeyen turuncu alt tonların daha iyi nötralizasyonunu sağlamak ve sofistike SOĞUK KÜLLÜLERE ulaşmak için; Majirel Cool Inforced .1'leri kullanın.
.
.
.
.
.
.
#lorealpro 
#smokyhair
#soğuktonlar 
#nötralizasyon
#soğukküllü
#lorealatolye 
#renklendirme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71676937"/>
                  </a:ext>
                </a:extLst>
              </a:tr>
            </a:tbl>
          </a:graphicData>
        </a:graphic>
      </p:graphicFrame>
      <p:sp>
        <p:nvSpPr>
          <p:cNvPr id="4" name="Text Placeholder 3">
            <a:extLst>
              <a:ext uri="{FF2B5EF4-FFF2-40B4-BE49-F238E27FC236}">
                <a16:creationId xmlns:a16="http://schemas.microsoft.com/office/drawing/2014/main" id="{90F3CB9D-3917-4EDD-ACD9-D80092CE2D0A}"/>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497587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7C3C2-A888-4388-854B-0E8987F9A1F4}"/>
              </a:ext>
            </a:extLst>
          </p:cNvPr>
          <p:cNvSpPr>
            <a:spLocks noGrp="1"/>
          </p:cNvSpPr>
          <p:nvPr>
            <p:ph type="title"/>
          </p:nvPr>
        </p:nvSpPr>
        <p:spPr/>
        <p:txBody>
          <a:bodyPr/>
          <a:lstStyle/>
          <a:p>
            <a:r>
              <a:rPr lang="en-US"/>
              <a:t>Instagram Posts Table | All Pages - 10 of 25</a:t>
            </a:r>
          </a:p>
        </p:txBody>
      </p:sp>
      <p:graphicFrame>
        <p:nvGraphicFramePr>
          <p:cNvPr id="5" name="Table Placeholder 4">
            <a:extLst>
              <a:ext uri="{FF2B5EF4-FFF2-40B4-BE49-F238E27FC236}">
                <a16:creationId xmlns:a16="http://schemas.microsoft.com/office/drawing/2014/main" id="{47ED78A1-DEE2-4BF9-8E87-3A3A2983B6A9}"/>
              </a:ext>
            </a:extLst>
          </p:cNvPr>
          <p:cNvGraphicFramePr>
            <a:graphicFrameLocks noGrp="1"/>
          </p:cNvGraphicFramePr>
          <p:nvPr>
            <p:ph type="tbl" sz="quarter" idx="13"/>
            <p:extLst>
              <p:ext uri="{D42A27DB-BD31-4B8C-83A1-F6EECF244321}">
                <p14:modId xmlns:p14="http://schemas.microsoft.com/office/powerpoint/2010/main" val="3808086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76148402"/>
                    </a:ext>
                  </a:extLst>
                </a:gridCol>
                <a:gridCol w="987552">
                  <a:extLst>
                    <a:ext uri="{9D8B030D-6E8A-4147-A177-3AD203B41FA5}">
                      <a16:colId xmlns:a16="http://schemas.microsoft.com/office/drawing/2014/main" val="1689339170"/>
                    </a:ext>
                  </a:extLst>
                </a:gridCol>
                <a:gridCol w="987552">
                  <a:extLst>
                    <a:ext uri="{9D8B030D-6E8A-4147-A177-3AD203B41FA5}">
                      <a16:colId xmlns:a16="http://schemas.microsoft.com/office/drawing/2014/main" val="2681010516"/>
                    </a:ext>
                  </a:extLst>
                </a:gridCol>
                <a:gridCol w="987552">
                  <a:extLst>
                    <a:ext uri="{9D8B030D-6E8A-4147-A177-3AD203B41FA5}">
                      <a16:colId xmlns:a16="http://schemas.microsoft.com/office/drawing/2014/main" val="1322204908"/>
                    </a:ext>
                  </a:extLst>
                </a:gridCol>
                <a:gridCol w="987552">
                  <a:extLst>
                    <a:ext uri="{9D8B030D-6E8A-4147-A177-3AD203B41FA5}">
                      <a16:colId xmlns:a16="http://schemas.microsoft.com/office/drawing/2014/main" val="2334303898"/>
                    </a:ext>
                  </a:extLst>
                </a:gridCol>
                <a:gridCol w="987552">
                  <a:extLst>
                    <a:ext uri="{9D8B030D-6E8A-4147-A177-3AD203B41FA5}">
                      <a16:colId xmlns:a16="http://schemas.microsoft.com/office/drawing/2014/main" val="3253543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8497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- 2021-02-19 08:55:52</a:t>
                      </a:r>
                      <a:r>
                        <a:rPr kumimoji="0" lang="en-US" sz="1000" b="0" i="0" u="none" strike="noStrike" kern="1200" cap="none" spc="0" normalizeH="0" baseline="0" noProof="0">
                          <a:ln>
                            <a:noFill/>
                          </a:ln>
                          <a:solidFill>
                            <a:prstClr val="black"/>
                          </a:solidFill>
                          <a:effectLst/>
                          <a:uLnTx/>
                          <a:uFillTx/>
                          <a:latin typeface="+mn-lt"/>
                          <a:ea typeface="+mn-ea"/>
                          <a:cs typeface="+mn-cs"/>
                        </a:rPr>
                        <a:t>
 Koyu bazlara sahip müşterilerinize sofistike küllü bir görünüm kazandırmak için saç diplerinden saç uçlarına doğru uygulayabileceğiniz #SmokyHair tekniğini keşfetmeye ne dersiniz?
#LorealPros: #LorealProFormula için sola kaydırmayı unutmayın!
YENİ Majirel Cool Inforced 4.1, istenmeyen turuncu alt tonları nötralize ederken saçlarda doğal bir serinlik hissine ulaşabileceğiniz SOĞUK KÜLLÜ tonudur.
.
.
.
.
.
.
#lorealpro 
#smokyhair
#soğuktonlar 
#nötralizasyon
#soğukküllü
#lorealatolye 
#renklendirme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30316683"/>
                  </a:ext>
                </a:extLst>
              </a:tr>
            </a:tbl>
          </a:graphicData>
        </a:graphic>
      </p:graphicFrame>
      <p:sp>
        <p:nvSpPr>
          <p:cNvPr id="4" name="Text Placeholder 3">
            <a:extLst>
              <a:ext uri="{FF2B5EF4-FFF2-40B4-BE49-F238E27FC236}">
                <a16:creationId xmlns:a16="http://schemas.microsoft.com/office/drawing/2014/main" id="{66353993-3397-4214-909E-83DB77EE5C0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918861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03899-362B-4A2B-A5BB-DE9F81117019}"/>
              </a:ext>
            </a:extLst>
          </p:cNvPr>
          <p:cNvSpPr>
            <a:spLocks noGrp="1"/>
          </p:cNvSpPr>
          <p:nvPr>
            <p:ph type="title"/>
          </p:nvPr>
        </p:nvSpPr>
        <p:spPr/>
        <p:txBody>
          <a:bodyPr/>
          <a:lstStyle/>
          <a:p>
            <a:r>
              <a:rPr lang="en-US"/>
              <a:t>Instagram Posts Table | All Pages - 11 of 25</a:t>
            </a:r>
          </a:p>
        </p:txBody>
      </p:sp>
      <p:graphicFrame>
        <p:nvGraphicFramePr>
          <p:cNvPr id="5" name="Table Placeholder 4">
            <a:extLst>
              <a:ext uri="{FF2B5EF4-FFF2-40B4-BE49-F238E27FC236}">
                <a16:creationId xmlns:a16="http://schemas.microsoft.com/office/drawing/2014/main" id="{DB4A72CA-4754-4816-95C7-F494B1FF195F}"/>
              </a:ext>
            </a:extLst>
          </p:cNvPr>
          <p:cNvGraphicFramePr>
            <a:graphicFrameLocks noGrp="1"/>
          </p:cNvGraphicFramePr>
          <p:nvPr>
            <p:ph type="tbl" sz="quarter" idx="13"/>
            <p:extLst>
              <p:ext uri="{D42A27DB-BD31-4B8C-83A1-F6EECF244321}">
                <p14:modId xmlns:p14="http://schemas.microsoft.com/office/powerpoint/2010/main" val="3885997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12124461"/>
                    </a:ext>
                  </a:extLst>
                </a:gridCol>
                <a:gridCol w="987552">
                  <a:extLst>
                    <a:ext uri="{9D8B030D-6E8A-4147-A177-3AD203B41FA5}">
                      <a16:colId xmlns:a16="http://schemas.microsoft.com/office/drawing/2014/main" val="1869888482"/>
                    </a:ext>
                  </a:extLst>
                </a:gridCol>
                <a:gridCol w="987552">
                  <a:extLst>
                    <a:ext uri="{9D8B030D-6E8A-4147-A177-3AD203B41FA5}">
                      <a16:colId xmlns:a16="http://schemas.microsoft.com/office/drawing/2014/main" val="2294572212"/>
                    </a:ext>
                  </a:extLst>
                </a:gridCol>
                <a:gridCol w="987552">
                  <a:extLst>
                    <a:ext uri="{9D8B030D-6E8A-4147-A177-3AD203B41FA5}">
                      <a16:colId xmlns:a16="http://schemas.microsoft.com/office/drawing/2014/main" val="3388152212"/>
                    </a:ext>
                  </a:extLst>
                </a:gridCol>
                <a:gridCol w="987552">
                  <a:extLst>
                    <a:ext uri="{9D8B030D-6E8A-4147-A177-3AD203B41FA5}">
                      <a16:colId xmlns:a16="http://schemas.microsoft.com/office/drawing/2014/main" val="370910334"/>
                    </a:ext>
                  </a:extLst>
                </a:gridCol>
                <a:gridCol w="987552">
                  <a:extLst>
                    <a:ext uri="{9D8B030D-6E8A-4147-A177-3AD203B41FA5}">
                      <a16:colId xmlns:a16="http://schemas.microsoft.com/office/drawing/2014/main" val="3668118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7985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- 2021-02-17 15:51:26</a:t>
                      </a:r>
                      <a:r>
                        <a:rPr kumimoji="0" lang="en-US" sz="1000" b="0" i="0" u="none" strike="noStrike" kern="1200" cap="none" spc="0" normalizeH="0" baseline="0" noProof="0">
                          <a:ln>
                            <a:noFill/>
                          </a:ln>
                          <a:solidFill>
                            <a:prstClr val="black"/>
                          </a:solidFill>
                          <a:effectLst/>
                          <a:uLnTx/>
                          <a:uFillTx/>
                          <a:latin typeface="+mn-lt"/>
                          <a:ea typeface="+mn-ea"/>
                          <a:cs typeface="+mn-cs"/>
                        </a:rPr>
                        <a:t>
 SmokyHair, saç diplerinde en koyu renkten başlayarak saç uçlarında açık renkle biten ve 3 farklı soğuk tonun kullanıldığı bir tekniktir.
Muhteşem SOĞUK MÜRDÜM görünümü için saç dibi, ortası ve uçlarında Majirel (1 ,3 ,4.20) kullanırken; saç ortasındaki istenmeyen sıcak alt tonları nötralize etmek için ¼  Majirel D.17 kullanabilirsiniz.
#LorealPros : Saçlarda havalı ve soğuk bir mürdüm görünümü elde etmek için YENİ Majirel 4.20 denemeyi unutmayın!
.
.
.
.
.
.
#lorealpro 
#smokyhair
#soğuktonlar 
#nötralizasyon
#soğukmürdüm
#lorealatolye 
#renklendirme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20446429"/>
                  </a:ext>
                </a:extLst>
              </a:tr>
            </a:tbl>
          </a:graphicData>
        </a:graphic>
      </p:graphicFrame>
      <p:sp>
        <p:nvSpPr>
          <p:cNvPr id="4" name="Text Placeholder 3">
            <a:extLst>
              <a:ext uri="{FF2B5EF4-FFF2-40B4-BE49-F238E27FC236}">
                <a16:creationId xmlns:a16="http://schemas.microsoft.com/office/drawing/2014/main" id="{DD1F721A-0346-4B91-B6B9-1AA6F027BCF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030817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2062-62FC-4BCA-9763-161733F4A24E}"/>
              </a:ext>
            </a:extLst>
          </p:cNvPr>
          <p:cNvSpPr>
            <a:spLocks noGrp="1"/>
          </p:cNvSpPr>
          <p:nvPr>
            <p:ph type="title"/>
          </p:nvPr>
        </p:nvSpPr>
        <p:spPr/>
        <p:txBody>
          <a:bodyPr/>
          <a:lstStyle/>
          <a:p>
            <a:r>
              <a:rPr lang="en-US"/>
              <a:t>Instagram Posts Table | All Pages - 12 of 25</a:t>
            </a:r>
          </a:p>
        </p:txBody>
      </p:sp>
      <p:graphicFrame>
        <p:nvGraphicFramePr>
          <p:cNvPr id="5" name="Table Placeholder 4">
            <a:extLst>
              <a:ext uri="{FF2B5EF4-FFF2-40B4-BE49-F238E27FC236}">
                <a16:creationId xmlns:a16="http://schemas.microsoft.com/office/drawing/2014/main" id="{BD9FE764-82D9-4EC9-9DC0-78424B8BE9B4}"/>
              </a:ext>
            </a:extLst>
          </p:cNvPr>
          <p:cNvGraphicFramePr>
            <a:graphicFrameLocks noGrp="1"/>
          </p:cNvGraphicFramePr>
          <p:nvPr>
            <p:ph type="tbl" sz="quarter" idx="13"/>
            <p:extLst>
              <p:ext uri="{D42A27DB-BD31-4B8C-83A1-F6EECF244321}">
                <p14:modId xmlns:p14="http://schemas.microsoft.com/office/powerpoint/2010/main" val="1955677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26366629"/>
                    </a:ext>
                  </a:extLst>
                </a:gridCol>
                <a:gridCol w="987552">
                  <a:extLst>
                    <a:ext uri="{9D8B030D-6E8A-4147-A177-3AD203B41FA5}">
                      <a16:colId xmlns:a16="http://schemas.microsoft.com/office/drawing/2014/main" val="1615418900"/>
                    </a:ext>
                  </a:extLst>
                </a:gridCol>
                <a:gridCol w="987552">
                  <a:extLst>
                    <a:ext uri="{9D8B030D-6E8A-4147-A177-3AD203B41FA5}">
                      <a16:colId xmlns:a16="http://schemas.microsoft.com/office/drawing/2014/main" val="3478353052"/>
                    </a:ext>
                  </a:extLst>
                </a:gridCol>
                <a:gridCol w="987552">
                  <a:extLst>
                    <a:ext uri="{9D8B030D-6E8A-4147-A177-3AD203B41FA5}">
                      <a16:colId xmlns:a16="http://schemas.microsoft.com/office/drawing/2014/main" val="2858298810"/>
                    </a:ext>
                  </a:extLst>
                </a:gridCol>
                <a:gridCol w="987552">
                  <a:extLst>
                    <a:ext uri="{9D8B030D-6E8A-4147-A177-3AD203B41FA5}">
                      <a16:colId xmlns:a16="http://schemas.microsoft.com/office/drawing/2014/main" val="2023127051"/>
                    </a:ext>
                  </a:extLst>
                </a:gridCol>
                <a:gridCol w="987552">
                  <a:extLst>
                    <a:ext uri="{9D8B030D-6E8A-4147-A177-3AD203B41FA5}">
                      <a16:colId xmlns:a16="http://schemas.microsoft.com/office/drawing/2014/main" val="2509779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6044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- 2021-02-17 07:27:31</a:t>
                      </a:r>
                      <a:r>
                        <a:rPr kumimoji="0" lang="en-US" sz="1000" b="0" i="0" u="none" strike="noStrike" kern="1200" cap="none" spc="0" normalizeH="0" baseline="0" noProof="0">
                          <a:ln>
                            <a:noFill/>
                          </a:ln>
                          <a:solidFill>
                            <a:prstClr val="black"/>
                          </a:solidFill>
                          <a:effectLst/>
                          <a:uLnTx/>
                          <a:uFillTx/>
                          <a:latin typeface="+mn-lt"/>
                          <a:ea typeface="+mn-ea"/>
                          <a:cs typeface="+mn-cs"/>
                        </a:rPr>
                        <a:t>
 Elveda istenmeyen kırmızı alt tonlar👋🏻
"Back To Cool" servisimizde öğrenmiş olduğumuz bilgileri tazeleme zamanı...
MİNİ NOT :  Çarkta birbirinin karşısında olan renkler birbirini nötralize eder.
Müşterilerinizin saçlarındaki istenmeyen kırmızı yansımaları, yeşil nötralize eder. 💚
İstenmeyen kırmızı alt tonların daha iyi nötralizasyonunu sağlamak ve sofistike SOĞUK MÜRDÜMLERE ulaşmak için; Majirel 3'e ¼ Majirel Glow D.17 ekleyin.
.
.
.
.
.
.
#lorealpro 
#smokyhair
#soğuktonlar 
#nötralizasyon
#soğukmürdüm
#lorealatolye 
#renklendirme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89351493"/>
                  </a:ext>
                </a:extLst>
              </a:tr>
            </a:tbl>
          </a:graphicData>
        </a:graphic>
      </p:graphicFrame>
      <p:sp>
        <p:nvSpPr>
          <p:cNvPr id="4" name="Text Placeholder 3">
            <a:extLst>
              <a:ext uri="{FF2B5EF4-FFF2-40B4-BE49-F238E27FC236}">
                <a16:creationId xmlns:a16="http://schemas.microsoft.com/office/drawing/2014/main" id="{4690D93B-3B70-4F68-9CEB-97C348C4CFAE}"/>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974420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6E9A2-86E2-483A-9C83-E59AA0E4E3D3}"/>
              </a:ext>
            </a:extLst>
          </p:cNvPr>
          <p:cNvSpPr>
            <a:spLocks noGrp="1"/>
          </p:cNvSpPr>
          <p:nvPr>
            <p:ph type="title"/>
          </p:nvPr>
        </p:nvSpPr>
        <p:spPr/>
        <p:txBody>
          <a:bodyPr/>
          <a:lstStyle/>
          <a:p>
            <a:r>
              <a:rPr lang="en-US"/>
              <a:t>Instagram Posts Table | All Pages - 13 of 25</a:t>
            </a:r>
          </a:p>
        </p:txBody>
      </p:sp>
      <p:graphicFrame>
        <p:nvGraphicFramePr>
          <p:cNvPr id="5" name="Table Placeholder 4">
            <a:extLst>
              <a:ext uri="{FF2B5EF4-FFF2-40B4-BE49-F238E27FC236}">
                <a16:creationId xmlns:a16="http://schemas.microsoft.com/office/drawing/2014/main" id="{1B1F24E7-D898-4075-A6B6-A8371300C956}"/>
              </a:ext>
            </a:extLst>
          </p:cNvPr>
          <p:cNvGraphicFramePr>
            <a:graphicFrameLocks noGrp="1"/>
          </p:cNvGraphicFramePr>
          <p:nvPr>
            <p:ph type="tbl" sz="quarter" idx="13"/>
            <p:extLst>
              <p:ext uri="{D42A27DB-BD31-4B8C-83A1-F6EECF244321}">
                <p14:modId xmlns:p14="http://schemas.microsoft.com/office/powerpoint/2010/main" val="476095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38532530"/>
                    </a:ext>
                  </a:extLst>
                </a:gridCol>
                <a:gridCol w="987552">
                  <a:extLst>
                    <a:ext uri="{9D8B030D-6E8A-4147-A177-3AD203B41FA5}">
                      <a16:colId xmlns:a16="http://schemas.microsoft.com/office/drawing/2014/main" val="665412228"/>
                    </a:ext>
                  </a:extLst>
                </a:gridCol>
                <a:gridCol w="987552">
                  <a:extLst>
                    <a:ext uri="{9D8B030D-6E8A-4147-A177-3AD203B41FA5}">
                      <a16:colId xmlns:a16="http://schemas.microsoft.com/office/drawing/2014/main" val="4103796449"/>
                    </a:ext>
                  </a:extLst>
                </a:gridCol>
                <a:gridCol w="987552">
                  <a:extLst>
                    <a:ext uri="{9D8B030D-6E8A-4147-A177-3AD203B41FA5}">
                      <a16:colId xmlns:a16="http://schemas.microsoft.com/office/drawing/2014/main" val="3896303790"/>
                    </a:ext>
                  </a:extLst>
                </a:gridCol>
                <a:gridCol w="987552">
                  <a:extLst>
                    <a:ext uri="{9D8B030D-6E8A-4147-A177-3AD203B41FA5}">
                      <a16:colId xmlns:a16="http://schemas.microsoft.com/office/drawing/2014/main" val="1632255072"/>
                    </a:ext>
                  </a:extLst>
                </a:gridCol>
                <a:gridCol w="987552">
                  <a:extLst>
                    <a:ext uri="{9D8B030D-6E8A-4147-A177-3AD203B41FA5}">
                      <a16:colId xmlns:a16="http://schemas.microsoft.com/office/drawing/2014/main" val="527170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3431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- 2021-02-16 15:49:46</a:t>
                      </a:r>
                      <a:r>
                        <a:rPr kumimoji="0" lang="en-US" sz="1000" b="0" i="0" u="none" strike="noStrike" kern="1200" cap="none" spc="0" normalizeH="0" baseline="0" noProof="0">
                          <a:ln>
                            <a:noFill/>
                          </a:ln>
                          <a:solidFill>
                            <a:prstClr val="black"/>
                          </a:solidFill>
                          <a:effectLst/>
                          <a:uLnTx/>
                          <a:uFillTx/>
                          <a:latin typeface="+mn-lt"/>
                          <a:ea typeface="+mn-ea"/>
                          <a:cs typeface="+mn-cs"/>
                        </a:rPr>
                        <a:t>
 Koyu bazlara sahip müşterilerinize sofistike mürdüm bir görünüm kazandırmak için saç diplerinden saç uçlarına doğru uygulayabileceğiniz #SmokyHair tekniğini keşfetmeye ne dersiniz❣️
#LorealPros: #LorealProFormula için sola kaydırmayı unutmayın!
YENİ Majirel 4.20, istenmeyen kırmızı alt tonları nötralize ederken yeni formülü sayesinde saçlarda mavimsi bir renge ulaşabileceğiniz SOĞUK MÜRDÜM tonudur.
.
.
.
.
.
.
#lorealpro 
#smokyhair
#soğuktonlar 
#nötralizasyon
#soğukmürdüm
#lorealatolye 
#renklendirme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90230540"/>
                  </a:ext>
                </a:extLst>
              </a:tr>
            </a:tbl>
          </a:graphicData>
        </a:graphic>
      </p:graphicFrame>
      <p:sp>
        <p:nvSpPr>
          <p:cNvPr id="4" name="Text Placeholder 3">
            <a:extLst>
              <a:ext uri="{FF2B5EF4-FFF2-40B4-BE49-F238E27FC236}">
                <a16:creationId xmlns:a16="http://schemas.microsoft.com/office/drawing/2014/main" id="{AACD376B-D99A-47BD-B763-294EF90A0C9E}"/>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827571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9C38F-840E-4B1C-B7BD-9F7138A7161E}"/>
              </a:ext>
            </a:extLst>
          </p:cNvPr>
          <p:cNvSpPr>
            <a:spLocks noGrp="1"/>
          </p:cNvSpPr>
          <p:nvPr>
            <p:ph type="title"/>
          </p:nvPr>
        </p:nvSpPr>
        <p:spPr/>
        <p:txBody>
          <a:bodyPr/>
          <a:lstStyle/>
          <a:p>
            <a:r>
              <a:rPr lang="en-US"/>
              <a:t>Instagram Posts Table | All Pages - 14 of 25</a:t>
            </a:r>
          </a:p>
        </p:txBody>
      </p:sp>
      <p:graphicFrame>
        <p:nvGraphicFramePr>
          <p:cNvPr id="5" name="Table Placeholder 4">
            <a:extLst>
              <a:ext uri="{FF2B5EF4-FFF2-40B4-BE49-F238E27FC236}">
                <a16:creationId xmlns:a16="http://schemas.microsoft.com/office/drawing/2014/main" id="{EDCE45BD-9222-4F6A-ADA7-64C7C64081CE}"/>
              </a:ext>
            </a:extLst>
          </p:cNvPr>
          <p:cNvGraphicFramePr>
            <a:graphicFrameLocks noGrp="1"/>
          </p:cNvGraphicFramePr>
          <p:nvPr>
            <p:ph type="tbl" sz="quarter" idx="13"/>
            <p:extLst>
              <p:ext uri="{D42A27DB-BD31-4B8C-83A1-F6EECF244321}">
                <p14:modId xmlns:p14="http://schemas.microsoft.com/office/powerpoint/2010/main" val="11595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02354262"/>
                    </a:ext>
                  </a:extLst>
                </a:gridCol>
                <a:gridCol w="987552">
                  <a:extLst>
                    <a:ext uri="{9D8B030D-6E8A-4147-A177-3AD203B41FA5}">
                      <a16:colId xmlns:a16="http://schemas.microsoft.com/office/drawing/2014/main" val="2900525504"/>
                    </a:ext>
                  </a:extLst>
                </a:gridCol>
                <a:gridCol w="987552">
                  <a:extLst>
                    <a:ext uri="{9D8B030D-6E8A-4147-A177-3AD203B41FA5}">
                      <a16:colId xmlns:a16="http://schemas.microsoft.com/office/drawing/2014/main" val="3943365457"/>
                    </a:ext>
                  </a:extLst>
                </a:gridCol>
                <a:gridCol w="987552">
                  <a:extLst>
                    <a:ext uri="{9D8B030D-6E8A-4147-A177-3AD203B41FA5}">
                      <a16:colId xmlns:a16="http://schemas.microsoft.com/office/drawing/2014/main" val="1012861098"/>
                    </a:ext>
                  </a:extLst>
                </a:gridCol>
                <a:gridCol w="987552">
                  <a:extLst>
                    <a:ext uri="{9D8B030D-6E8A-4147-A177-3AD203B41FA5}">
                      <a16:colId xmlns:a16="http://schemas.microsoft.com/office/drawing/2014/main" val="4267659171"/>
                    </a:ext>
                  </a:extLst>
                </a:gridCol>
                <a:gridCol w="987552">
                  <a:extLst>
                    <a:ext uri="{9D8B030D-6E8A-4147-A177-3AD203B41FA5}">
                      <a16:colId xmlns:a16="http://schemas.microsoft.com/office/drawing/2014/main" val="2285670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6764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- 2021-02-16 07:37:20</a:t>
                      </a:r>
                      <a:r>
                        <a:rPr kumimoji="0" lang="en-US" sz="1000" b="0" i="0" u="none" strike="noStrike" kern="1200" cap="none" spc="0" normalizeH="0" baseline="0" noProof="0">
                          <a:ln>
                            <a:noFill/>
                          </a:ln>
                          <a:solidFill>
                            <a:prstClr val="black"/>
                          </a:solidFill>
                          <a:effectLst/>
                          <a:uLnTx/>
                          <a:uFillTx/>
                          <a:latin typeface="+mn-lt"/>
                          <a:ea typeface="+mn-ea"/>
                          <a:cs typeface="+mn-cs"/>
                        </a:rPr>
                        <a:t>
 #SmokyHair, saç diplerinde en koyu renkten başlayarak saç uçlarında açık renkle biten ve 3 farklı soğuk tonun kullanıldığı bir tekniktir.
Muhteşem SOĞUK İRİZE MOKA görünümü için saç dibi, ortası ve uçlarında Majirel Cool Cover (5.1, 7.82, 9.82) kullanırken; saç ortası ve uçlarındaki istenmeyen sıcak alt tonları nötralize etmek için ¼  Majirel 7.12 ve ¼  Majirel Glow L.22 kullanabilirsiniz. 
#LorealPros : Saçlarda doğal ve soğuk irize moka görünümü elde etmek için saç ortasında YENİ Majirel Cool Cover 7.82 ve saç uçlarında YENİ Majirel Cool Cover 9.82'yi denemeyi unutmayın❣️
.
.
.
.
.
.
#lorealpro 
#smokyhair
#soğuktonlar 
#nötralizasyon
#soğukirizemoka
#lorealatolye 
#renklendirme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87575978"/>
                  </a:ext>
                </a:extLst>
              </a:tr>
            </a:tbl>
          </a:graphicData>
        </a:graphic>
      </p:graphicFrame>
      <p:sp>
        <p:nvSpPr>
          <p:cNvPr id="4" name="Text Placeholder 3">
            <a:extLst>
              <a:ext uri="{FF2B5EF4-FFF2-40B4-BE49-F238E27FC236}">
                <a16:creationId xmlns:a16="http://schemas.microsoft.com/office/drawing/2014/main" id="{3C2B12E3-8876-410B-B16E-26A86E25F24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325908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C488F-857A-4178-BD23-B024C068F699}"/>
              </a:ext>
            </a:extLst>
          </p:cNvPr>
          <p:cNvSpPr>
            <a:spLocks noGrp="1"/>
          </p:cNvSpPr>
          <p:nvPr>
            <p:ph type="title"/>
          </p:nvPr>
        </p:nvSpPr>
        <p:spPr/>
        <p:txBody>
          <a:bodyPr/>
          <a:lstStyle/>
          <a:p>
            <a:r>
              <a:rPr lang="en-US"/>
              <a:t>Instagram Posts Table | All Pages - 15 of 25</a:t>
            </a:r>
          </a:p>
        </p:txBody>
      </p:sp>
      <p:graphicFrame>
        <p:nvGraphicFramePr>
          <p:cNvPr id="5" name="Table Placeholder 4">
            <a:extLst>
              <a:ext uri="{FF2B5EF4-FFF2-40B4-BE49-F238E27FC236}">
                <a16:creationId xmlns:a16="http://schemas.microsoft.com/office/drawing/2014/main" id="{0ACB36DF-B672-4B6E-BF5E-5EADA58BE3BF}"/>
              </a:ext>
            </a:extLst>
          </p:cNvPr>
          <p:cNvGraphicFramePr>
            <a:graphicFrameLocks noGrp="1"/>
          </p:cNvGraphicFramePr>
          <p:nvPr>
            <p:ph type="tbl" sz="quarter" idx="13"/>
            <p:extLst>
              <p:ext uri="{D42A27DB-BD31-4B8C-83A1-F6EECF244321}">
                <p14:modId xmlns:p14="http://schemas.microsoft.com/office/powerpoint/2010/main" val="1816405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81384551"/>
                    </a:ext>
                  </a:extLst>
                </a:gridCol>
                <a:gridCol w="987552">
                  <a:extLst>
                    <a:ext uri="{9D8B030D-6E8A-4147-A177-3AD203B41FA5}">
                      <a16:colId xmlns:a16="http://schemas.microsoft.com/office/drawing/2014/main" val="2225964645"/>
                    </a:ext>
                  </a:extLst>
                </a:gridCol>
                <a:gridCol w="987552">
                  <a:extLst>
                    <a:ext uri="{9D8B030D-6E8A-4147-A177-3AD203B41FA5}">
                      <a16:colId xmlns:a16="http://schemas.microsoft.com/office/drawing/2014/main" val="1777719002"/>
                    </a:ext>
                  </a:extLst>
                </a:gridCol>
                <a:gridCol w="987552">
                  <a:extLst>
                    <a:ext uri="{9D8B030D-6E8A-4147-A177-3AD203B41FA5}">
                      <a16:colId xmlns:a16="http://schemas.microsoft.com/office/drawing/2014/main" val="3232593518"/>
                    </a:ext>
                  </a:extLst>
                </a:gridCol>
                <a:gridCol w="987552">
                  <a:extLst>
                    <a:ext uri="{9D8B030D-6E8A-4147-A177-3AD203B41FA5}">
                      <a16:colId xmlns:a16="http://schemas.microsoft.com/office/drawing/2014/main" val="659502492"/>
                    </a:ext>
                  </a:extLst>
                </a:gridCol>
                <a:gridCol w="987552">
                  <a:extLst>
                    <a:ext uri="{9D8B030D-6E8A-4147-A177-3AD203B41FA5}">
                      <a16:colId xmlns:a16="http://schemas.microsoft.com/office/drawing/2014/main" val="3942898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018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- 2021-02-15 16:05:20</a:t>
                      </a:r>
                      <a:r>
                        <a:rPr kumimoji="0" lang="en-US" sz="1000" b="0" i="0" u="none" strike="noStrike" kern="1200" cap="none" spc="0" normalizeH="0" baseline="0" noProof="0">
                          <a:ln>
                            <a:noFill/>
                          </a:ln>
                          <a:solidFill>
                            <a:prstClr val="black"/>
                          </a:solidFill>
                          <a:effectLst/>
                          <a:uLnTx/>
                          <a:uFillTx/>
                          <a:latin typeface="+mn-lt"/>
                          <a:ea typeface="+mn-ea"/>
                          <a:cs typeface="+mn-cs"/>
                        </a:rPr>
                        <a:t>
 Elveda istenmeyen turuncu alt tonlar👋🏻
"Back To Cool" servisimizde öğrenmiş olduğumuz bilgileri tazeleme zamanı...
MİNİ NOT: Çarkta birbirinin karşısında olan renkler birbirini nötralize eder.
Müşterilerinizin saçlarındaki istenmeyen turuncu yansımaları, mavi nötralize eder.💙
İstenmeyen sarı-turuncu ve sarı alt tonların daha iyi nötralizasyonunu sağlamak ve sofistike SOĞUK İRİZE MOKALARA ulaşmak için; YENİ Majirel Cool Cover 7.82'e ¼ Majirel 7.12 ve YENİ Majirel Cool Cover 9.82'e ¼ Majirel Glow L.22 ekleyin.
.
.
.
.
.
.
#lorealpro 
#smokyhair
#soğuktonlar 
#nötralizasyon
#soğukirizemoka
#lorealatolye 
#renklendirme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57962888"/>
                  </a:ext>
                </a:extLst>
              </a:tr>
            </a:tbl>
          </a:graphicData>
        </a:graphic>
      </p:graphicFrame>
      <p:sp>
        <p:nvSpPr>
          <p:cNvPr id="4" name="Text Placeholder 3">
            <a:extLst>
              <a:ext uri="{FF2B5EF4-FFF2-40B4-BE49-F238E27FC236}">
                <a16:creationId xmlns:a16="http://schemas.microsoft.com/office/drawing/2014/main" id="{0FD5F991-6F3E-4CFE-9493-31816DE06CA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622573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1FDFB-5A36-47CB-B310-AA1F237E0EA8}"/>
              </a:ext>
            </a:extLst>
          </p:cNvPr>
          <p:cNvSpPr>
            <a:spLocks noGrp="1"/>
          </p:cNvSpPr>
          <p:nvPr>
            <p:ph type="title"/>
          </p:nvPr>
        </p:nvSpPr>
        <p:spPr/>
        <p:txBody>
          <a:bodyPr/>
          <a:lstStyle/>
          <a:p>
            <a:r>
              <a:rPr lang="en-US"/>
              <a:t>Instagram Posts Table | All Pages - 16 of 25</a:t>
            </a:r>
          </a:p>
        </p:txBody>
      </p:sp>
      <p:graphicFrame>
        <p:nvGraphicFramePr>
          <p:cNvPr id="5" name="Table Placeholder 4">
            <a:extLst>
              <a:ext uri="{FF2B5EF4-FFF2-40B4-BE49-F238E27FC236}">
                <a16:creationId xmlns:a16="http://schemas.microsoft.com/office/drawing/2014/main" id="{38BBC273-7BC8-4606-B092-18831CBEC18E}"/>
              </a:ext>
            </a:extLst>
          </p:cNvPr>
          <p:cNvGraphicFramePr>
            <a:graphicFrameLocks noGrp="1"/>
          </p:cNvGraphicFramePr>
          <p:nvPr>
            <p:ph type="tbl" sz="quarter" idx="13"/>
            <p:extLst>
              <p:ext uri="{D42A27DB-BD31-4B8C-83A1-F6EECF244321}">
                <p14:modId xmlns:p14="http://schemas.microsoft.com/office/powerpoint/2010/main" val="3727936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35107209"/>
                    </a:ext>
                  </a:extLst>
                </a:gridCol>
                <a:gridCol w="987552">
                  <a:extLst>
                    <a:ext uri="{9D8B030D-6E8A-4147-A177-3AD203B41FA5}">
                      <a16:colId xmlns:a16="http://schemas.microsoft.com/office/drawing/2014/main" val="3450746396"/>
                    </a:ext>
                  </a:extLst>
                </a:gridCol>
                <a:gridCol w="987552">
                  <a:extLst>
                    <a:ext uri="{9D8B030D-6E8A-4147-A177-3AD203B41FA5}">
                      <a16:colId xmlns:a16="http://schemas.microsoft.com/office/drawing/2014/main" val="664344191"/>
                    </a:ext>
                  </a:extLst>
                </a:gridCol>
                <a:gridCol w="987552">
                  <a:extLst>
                    <a:ext uri="{9D8B030D-6E8A-4147-A177-3AD203B41FA5}">
                      <a16:colId xmlns:a16="http://schemas.microsoft.com/office/drawing/2014/main" val="2882884792"/>
                    </a:ext>
                  </a:extLst>
                </a:gridCol>
                <a:gridCol w="987552">
                  <a:extLst>
                    <a:ext uri="{9D8B030D-6E8A-4147-A177-3AD203B41FA5}">
                      <a16:colId xmlns:a16="http://schemas.microsoft.com/office/drawing/2014/main" val="556339183"/>
                    </a:ext>
                  </a:extLst>
                </a:gridCol>
                <a:gridCol w="987552">
                  <a:extLst>
                    <a:ext uri="{9D8B030D-6E8A-4147-A177-3AD203B41FA5}">
                      <a16:colId xmlns:a16="http://schemas.microsoft.com/office/drawing/2014/main" val="1939147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5692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- 2021-02-15 07:31:35</a:t>
                      </a:r>
                      <a:r>
                        <a:rPr kumimoji="0" lang="en-US" sz="1000" b="0" i="0" u="none" strike="noStrike" kern="1200" cap="none" spc="0" normalizeH="0" baseline="0" noProof="0">
                          <a:ln>
                            <a:noFill/>
                          </a:ln>
                          <a:solidFill>
                            <a:prstClr val="black"/>
                          </a:solidFill>
                          <a:effectLst/>
                          <a:uLnTx/>
                          <a:uFillTx/>
                          <a:latin typeface="+mn-lt"/>
                          <a:ea typeface="+mn-ea"/>
                          <a:cs typeface="+mn-cs"/>
                        </a:rPr>
                        <a:t>
 Koyu bazlara sahip müşterilerinize sofistike irize moka bir görünüm kazandırmak için saç diplerinden saç uçlarına doğru uygulayabileceğiniz #SmokyHair tekniğini keşfetmeye ne dersiniz❣️
#LorealPros: #LorealProFormula için sola kaydırmayı unutmayın!
YENİ Majirel Cool Cover 7.82 ve 9.82, istenmeyen sıcak sarı alt tonları nötralize ederken; saçlarda doğal bir serinlik hissine ulaşabileceğiniz SOĞUK İRİZE MOKA tonlarıdır.
.
.
.
.
.
.
#lorealpro 
#smokyhair
#soğuktonlar 
#nötralizasyon
#soğukirizemoka
#lorealatolye 
#renklendirme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15546469"/>
                  </a:ext>
                </a:extLst>
              </a:tr>
            </a:tbl>
          </a:graphicData>
        </a:graphic>
      </p:graphicFrame>
      <p:sp>
        <p:nvSpPr>
          <p:cNvPr id="4" name="Text Placeholder 3">
            <a:extLst>
              <a:ext uri="{FF2B5EF4-FFF2-40B4-BE49-F238E27FC236}">
                <a16:creationId xmlns:a16="http://schemas.microsoft.com/office/drawing/2014/main" id="{4587F769-F1C6-46F7-8C1E-6F5ECF77312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302520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02515-D6DF-4DFB-9888-323C6BECC8E0}"/>
              </a:ext>
            </a:extLst>
          </p:cNvPr>
          <p:cNvSpPr>
            <a:spLocks noGrp="1"/>
          </p:cNvSpPr>
          <p:nvPr>
            <p:ph type="title"/>
          </p:nvPr>
        </p:nvSpPr>
        <p:spPr/>
        <p:txBody>
          <a:bodyPr/>
          <a:lstStyle/>
          <a:p>
            <a:r>
              <a:rPr lang="en-US"/>
              <a:t>Instagram Posts Table | All Pages - 17 of 25</a:t>
            </a:r>
          </a:p>
        </p:txBody>
      </p:sp>
      <p:graphicFrame>
        <p:nvGraphicFramePr>
          <p:cNvPr id="5" name="Table Placeholder 4">
            <a:extLst>
              <a:ext uri="{FF2B5EF4-FFF2-40B4-BE49-F238E27FC236}">
                <a16:creationId xmlns:a16="http://schemas.microsoft.com/office/drawing/2014/main" id="{3A1FBCA2-2AFA-4564-AF44-A492578FADA9}"/>
              </a:ext>
            </a:extLst>
          </p:cNvPr>
          <p:cNvGraphicFramePr>
            <a:graphicFrameLocks noGrp="1"/>
          </p:cNvGraphicFramePr>
          <p:nvPr>
            <p:ph type="tbl" sz="quarter" idx="13"/>
            <p:extLst>
              <p:ext uri="{D42A27DB-BD31-4B8C-83A1-F6EECF244321}">
                <p14:modId xmlns:p14="http://schemas.microsoft.com/office/powerpoint/2010/main" val="3545261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1363583"/>
                    </a:ext>
                  </a:extLst>
                </a:gridCol>
                <a:gridCol w="987552">
                  <a:extLst>
                    <a:ext uri="{9D8B030D-6E8A-4147-A177-3AD203B41FA5}">
                      <a16:colId xmlns:a16="http://schemas.microsoft.com/office/drawing/2014/main" val="3213210230"/>
                    </a:ext>
                  </a:extLst>
                </a:gridCol>
                <a:gridCol w="987552">
                  <a:extLst>
                    <a:ext uri="{9D8B030D-6E8A-4147-A177-3AD203B41FA5}">
                      <a16:colId xmlns:a16="http://schemas.microsoft.com/office/drawing/2014/main" val="1849551855"/>
                    </a:ext>
                  </a:extLst>
                </a:gridCol>
                <a:gridCol w="987552">
                  <a:extLst>
                    <a:ext uri="{9D8B030D-6E8A-4147-A177-3AD203B41FA5}">
                      <a16:colId xmlns:a16="http://schemas.microsoft.com/office/drawing/2014/main" val="1845547170"/>
                    </a:ext>
                  </a:extLst>
                </a:gridCol>
                <a:gridCol w="987552">
                  <a:extLst>
                    <a:ext uri="{9D8B030D-6E8A-4147-A177-3AD203B41FA5}">
                      <a16:colId xmlns:a16="http://schemas.microsoft.com/office/drawing/2014/main" val="2547463401"/>
                    </a:ext>
                  </a:extLst>
                </a:gridCol>
                <a:gridCol w="987552">
                  <a:extLst>
                    <a:ext uri="{9D8B030D-6E8A-4147-A177-3AD203B41FA5}">
                      <a16:colId xmlns:a16="http://schemas.microsoft.com/office/drawing/2014/main" val="3898099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521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- 2021-02-12 08:22:24</a:t>
                      </a:r>
                      <a:r>
                        <a:rPr kumimoji="0" lang="en-US" sz="1000" b="0" i="0" u="none" strike="noStrike" kern="1200" cap="none" spc="0" normalizeH="0" baseline="0" noProof="0">
                          <a:ln>
                            <a:noFill/>
                          </a:ln>
                          <a:solidFill>
                            <a:prstClr val="black"/>
                          </a:solidFill>
                          <a:effectLst/>
                          <a:uLnTx/>
                          <a:uFillTx/>
                          <a:latin typeface="+mn-lt"/>
                          <a:ea typeface="+mn-ea"/>
                          <a:cs typeface="+mn-cs"/>
                        </a:rPr>
                        <a:t>
 #SmokyHair; saç diplerinde en koyu renkten başlayarak saç uçlarında açık renkle biten ve 3 farklı soğuk tonun kullanıldığı bir tekniktir.
Muhteşem SOĞUK BEJ görünümü için saç dibi, ortası ve uçlarında 3 Majirel .13 Cool Inforced kullanırken; saç ortası ve uçlarındaki istenmeyen sıcak alt tonları nötralize etmek için ¼  Majirel .21 kullanabilirsiniz.
#LorealPros : Saçlarda doğal ve soğuk bir bej görünümü elde etmek için YENİ Majirel Cool Inforced 10.13 denemeyi unutmayın!
.
.
.
.
.
.
#lorealpro 
#smokyhair
#soğuktonlar 
#nötralizasyon
#soğukbej
#lorealatolye 
#renklendirme
#lorealatolye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01366606"/>
                  </a:ext>
                </a:extLst>
              </a:tr>
            </a:tbl>
          </a:graphicData>
        </a:graphic>
      </p:graphicFrame>
      <p:sp>
        <p:nvSpPr>
          <p:cNvPr id="4" name="Text Placeholder 3">
            <a:extLst>
              <a:ext uri="{FF2B5EF4-FFF2-40B4-BE49-F238E27FC236}">
                <a16:creationId xmlns:a16="http://schemas.microsoft.com/office/drawing/2014/main" id="{D3A235C2-3B18-46B5-A94B-A6F0D0E7CFC6}"/>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378317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32EFB-EAAD-41AD-B110-EBC7A9158456}"/>
              </a:ext>
            </a:extLst>
          </p:cNvPr>
          <p:cNvSpPr>
            <a:spLocks noGrp="1"/>
          </p:cNvSpPr>
          <p:nvPr>
            <p:ph type="title"/>
          </p:nvPr>
        </p:nvSpPr>
        <p:spPr/>
        <p:txBody>
          <a:bodyPr/>
          <a:lstStyle/>
          <a:p>
            <a:r>
              <a:rPr lang="en-US"/>
              <a:t>Instagram Posts Table | All Pages - 18 of 25</a:t>
            </a:r>
          </a:p>
        </p:txBody>
      </p:sp>
      <p:graphicFrame>
        <p:nvGraphicFramePr>
          <p:cNvPr id="5" name="Table Placeholder 4">
            <a:extLst>
              <a:ext uri="{FF2B5EF4-FFF2-40B4-BE49-F238E27FC236}">
                <a16:creationId xmlns:a16="http://schemas.microsoft.com/office/drawing/2014/main" id="{D796D4D3-87F0-405C-BC1D-795BFC19D584}"/>
              </a:ext>
            </a:extLst>
          </p:cNvPr>
          <p:cNvGraphicFramePr>
            <a:graphicFrameLocks noGrp="1"/>
          </p:cNvGraphicFramePr>
          <p:nvPr>
            <p:ph type="tbl" sz="quarter" idx="13"/>
            <p:extLst>
              <p:ext uri="{D42A27DB-BD31-4B8C-83A1-F6EECF244321}">
                <p14:modId xmlns:p14="http://schemas.microsoft.com/office/powerpoint/2010/main" val="3192449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73114277"/>
                    </a:ext>
                  </a:extLst>
                </a:gridCol>
                <a:gridCol w="987552">
                  <a:extLst>
                    <a:ext uri="{9D8B030D-6E8A-4147-A177-3AD203B41FA5}">
                      <a16:colId xmlns:a16="http://schemas.microsoft.com/office/drawing/2014/main" val="1795668412"/>
                    </a:ext>
                  </a:extLst>
                </a:gridCol>
                <a:gridCol w="987552">
                  <a:extLst>
                    <a:ext uri="{9D8B030D-6E8A-4147-A177-3AD203B41FA5}">
                      <a16:colId xmlns:a16="http://schemas.microsoft.com/office/drawing/2014/main" val="3802301916"/>
                    </a:ext>
                  </a:extLst>
                </a:gridCol>
                <a:gridCol w="987552">
                  <a:extLst>
                    <a:ext uri="{9D8B030D-6E8A-4147-A177-3AD203B41FA5}">
                      <a16:colId xmlns:a16="http://schemas.microsoft.com/office/drawing/2014/main" val="635247430"/>
                    </a:ext>
                  </a:extLst>
                </a:gridCol>
                <a:gridCol w="987552">
                  <a:extLst>
                    <a:ext uri="{9D8B030D-6E8A-4147-A177-3AD203B41FA5}">
                      <a16:colId xmlns:a16="http://schemas.microsoft.com/office/drawing/2014/main" val="1359703120"/>
                    </a:ext>
                  </a:extLst>
                </a:gridCol>
                <a:gridCol w="987552">
                  <a:extLst>
                    <a:ext uri="{9D8B030D-6E8A-4147-A177-3AD203B41FA5}">
                      <a16:colId xmlns:a16="http://schemas.microsoft.com/office/drawing/2014/main" val="1254795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9320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- 2021-02-11 08:54:27</a:t>
                      </a:r>
                      <a:r>
                        <a:rPr kumimoji="0" lang="en-US" sz="1000" b="0" i="0" u="none" strike="noStrike" kern="1200" cap="none" spc="0" normalizeH="0" baseline="0" noProof="0">
                          <a:ln>
                            <a:noFill/>
                          </a:ln>
                          <a:solidFill>
                            <a:prstClr val="black"/>
                          </a:solidFill>
                          <a:effectLst/>
                          <a:uLnTx/>
                          <a:uFillTx/>
                          <a:latin typeface="+mn-lt"/>
                          <a:ea typeface="+mn-ea"/>
                          <a:cs typeface="+mn-cs"/>
                        </a:rPr>
                        <a:t>
 Elveda istenmeyen sıcak sarı alt tonlar👋🏻
"Back To Cool" servisimizde öğrenmiş olduğumuz bilgileri tazeleme zamanı...
MİNİ NOT: Çarkta birbirinin karşısında olan renkler birbirini nötralize eder.
Müşterilerinizin saçlarındaki istenmeyen sıcak sarı yansımaları, mor nötralize eder 💜
İstenmeyen sıcak sarı alt tonların daha iyi nötralizasyonu sağlamak ve sofistike SOĞUK BEJ rengine ulaşmak için; Majirel Cool Inforced 8.13'e ¼ Majirel 8.21 ve YENİ Majirel Cool Inforced 10.13'e ¼ Majirel 10.21 ekleyin.
.
.
.
.
.
.
#lorealpro 
#smokyhair
#soğuktonlar 
#nötralizasyon
#soğukbej
#lorealatolye 
#renklendirme
#lorealatolye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33205306"/>
                  </a:ext>
                </a:extLst>
              </a:tr>
            </a:tbl>
          </a:graphicData>
        </a:graphic>
      </p:graphicFrame>
      <p:sp>
        <p:nvSpPr>
          <p:cNvPr id="4" name="Text Placeholder 3">
            <a:extLst>
              <a:ext uri="{FF2B5EF4-FFF2-40B4-BE49-F238E27FC236}">
                <a16:creationId xmlns:a16="http://schemas.microsoft.com/office/drawing/2014/main" id="{8FC777C1-379B-4003-B217-B1FC2A500038}"/>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236465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7CCAC-9CF2-496E-AAA6-C7452B9CBBB0}"/>
              </a:ext>
            </a:extLst>
          </p:cNvPr>
          <p:cNvSpPr>
            <a:spLocks noGrp="1"/>
          </p:cNvSpPr>
          <p:nvPr>
            <p:ph type="title"/>
          </p:nvPr>
        </p:nvSpPr>
        <p:spPr/>
        <p:txBody>
          <a:bodyPr/>
          <a:lstStyle/>
          <a:p>
            <a:r>
              <a:rPr lang="en-US"/>
              <a:t>Instagram Posts Table | All Pages - 19 of 25</a:t>
            </a:r>
          </a:p>
        </p:txBody>
      </p:sp>
      <p:graphicFrame>
        <p:nvGraphicFramePr>
          <p:cNvPr id="5" name="Table Placeholder 4">
            <a:extLst>
              <a:ext uri="{FF2B5EF4-FFF2-40B4-BE49-F238E27FC236}">
                <a16:creationId xmlns:a16="http://schemas.microsoft.com/office/drawing/2014/main" id="{48A915D7-6E7D-415C-B6E6-66555F52C9A3}"/>
              </a:ext>
            </a:extLst>
          </p:cNvPr>
          <p:cNvGraphicFramePr>
            <a:graphicFrameLocks noGrp="1"/>
          </p:cNvGraphicFramePr>
          <p:nvPr>
            <p:ph type="tbl" sz="quarter" idx="13"/>
            <p:extLst>
              <p:ext uri="{D42A27DB-BD31-4B8C-83A1-F6EECF244321}">
                <p14:modId xmlns:p14="http://schemas.microsoft.com/office/powerpoint/2010/main" val="1279493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3134049"/>
                    </a:ext>
                  </a:extLst>
                </a:gridCol>
                <a:gridCol w="987552">
                  <a:extLst>
                    <a:ext uri="{9D8B030D-6E8A-4147-A177-3AD203B41FA5}">
                      <a16:colId xmlns:a16="http://schemas.microsoft.com/office/drawing/2014/main" val="4102610853"/>
                    </a:ext>
                  </a:extLst>
                </a:gridCol>
                <a:gridCol w="987552">
                  <a:extLst>
                    <a:ext uri="{9D8B030D-6E8A-4147-A177-3AD203B41FA5}">
                      <a16:colId xmlns:a16="http://schemas.microsoft.com/office/drawing/2014/main" val="3766346850"/>
                    </a:ext>
                  </a:extLst>
                </a:gridCol>
                <a:gridCol w="987552">
                  <a:extLst>
                    <a:ext uri="{9D8B030D-6E8A-4147-A177-3AD203B41FA5}">
                      <a16:colId xmlns:a16="http://schemas.microsoft.com/office/drawing/2014/main" val="1525101010"/>
                    </a:ext>
                  </a:extLst>
                </a:gridCol>
                <a:gridCol w="987552">
                  <a:extLst>
                    <a:ext uri="{9D8B030D-6E8A-4147-A177-3AD203B41FA5}">
                      <a16:colId xmlns:a16="http://schemas.microsoft.com/office/drawing/2014/main" val="3576297981"/>
                    </a:ext>
                  </a:extLst>
                </a:gridCol>
                <a:gridCol w="987552">
                  <a:extLst>
                    <a:ext uri="{9D8B030D-6E8A-4147-A177-3AD203B41FA5}">
                      <a16:colId xmlns:a16="http://schemas.microsoft.com/office/drawing/2014/main" val="3253241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0958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- 2021-02-10 15:42:54</a:t>
                      </a:r>
                      <a:r>
                        <a:rPr kumimoji="0" lang="en-US" sz="1000" b="0" i="0" u="none" strike="noStrike" kern="1200" cap="none" spc="0" normalizeH="0" baseline="0" noProof="0">
                          <a:ln>
                            <a:noFill/>
                          </a:ln>
                          <a:solidFill>
                            <a:prstClr val="black"/>
                          </a:solidFill>
                          <a:effectLst/>
                          <a:uLnTx/>
                          <a:uFillTx/>
                          <a:latin typeface="+mn-lt"/>
                          <a:ea typeface="+mn-ea"/>
                          <a:cs typeface="+mn-cs"/>
                        </a:rPr>
                        <a:t>
 Gelin birlikte koyu bazlara sahip müşterilerinize sofistike bej bir görünüm kazandırmak için, saç diplerinden saç uçlarına doğru uygulayabileceğiniz #SmokyHair tekniğini keşfedelim.
#LorealPros: #LorealProFormula için sola kaydırmayı unutmayın!
YENİ Majirel Cool Inforced 10.13, saçlarda doğal bir serinlik hissine ulaşabileceğiniz SOĞUK BEJ tonudur.
.
.
.
.
.
.
#lorealpro 
#smokyhair
#soğuktonlar 
#nötralizasyon
#soğukbej
#lorealatolye 
#renklendirme
#lorealatolye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87438615"/>
                  </a:ext>
                </a:extLst>
              </a:tr>
            </a:tbl>
          </a:graphicData>
        </a:graphic>
      </p:graphicFrame>
      <p:sp>
        <p:nvSpPr>
          <p:cNvPr id="4" name="Text Placeholder 3">
            <a:extLst>
              <a:ext uri="{FF2B5EF4-FFF2-40B4-BE49-F238E27FC236}">
                <a16:creationId xmlns:a16="http://schemas.microsoft.com/office/drawing/2014/main" id="{B6F378B0-6F91-4E1B-ABB7-07D53FC9139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515283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477B4-5CCB-4A43-9F87-434CFD1945C3}"/>
              </a:ext>
            </a:extLst>
          </p:cNvPr>
          <p:cNvSpPr>
            <a:spLocks noGrp="1"/>
          </p:cNvSpPr>
          <p:nvPr>
            <p:ph type="title"/>
          </p:nvPr>
        </p:nvSpPr>
        <p:spPr/>
        <p:txBody>
          <a:bodyPr/>
          <a:lstStyle/>
          <a:p>
            <a:r>
              <a:rPr lang="en-US"/>
              <a:t>Instagram Posts Table | All Pages - 20 of 25</a:t>
            </a:r>
          </a:p>
        </p:txBody>
      </p:sp>
      <p:graphicFrame>
        <p:nvGraphicFramePr>
          <p:cNvPr id="5" name="Table Placeholder 4">
            <a:extLst>
              <a:ext uri="{FF2B5EF4-FFF2-40B4-BE49-F238E27FC236}">
                <a16:creationId xmlns:a16="http://schemas.microsoft.com/office/drawing/2014/main" id="{B999145B-107E-4724-805F-96CFBB130833}"/>
              </a:ext>
            </a:extLst>
          </p:cNvPr>
          <p:cNvGraphicFramePr>
            <a:graphicFrameLocks noGrp="1"/>
          </p:cNvGraphicFramePr>
          <p:nvPr>
            <p:ph type="tbl" sz="quarter" idx="13"/>
            <p:extLst>
              <p:ext uri="{D42A27DB-BD31-4B8C-83A1-F6EECF244321}">
                <p14:modId xmlns:p14="http://schemas.microsoft.com/office/powerpoint/2010/main" val="261078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82701077"/>
                    </a:ext>
                  </a:extLst>
                </a:gridCol>
                <a:gridCol w="987552">
                  <a:extLst>
                    <a:ext uri="{9D8B030D-6E8A-4147-A177-3AD203B41FA5}">
                      <a16:colId xmlns:a16="http://schemas.microsoft.com/office/drawing/2014/main" val="3413137802"/>
                    </a:ext>
                  </a:extLst>
                </a:gridCol>
                <a:gridCol w="987552">
                  <a:extLst>
                    <a:ext uri="{9D8B030D-6E8A-4147-A177-3AD203B41FA5}">
                      <a16:colId xmlns:a16="http://schemas.microsoft.com/office/drawing/2014/main" val="1302090334"/>
                    </a:ext>
                  </a:extLst>
                </a:gridCol>
                <a:gridCol w="987552">
                  <a:extLst>
                    <a:ext uri="{9D8B030D-6E8A-4147-A177-3AD203B41FA5}">
                      <a16:colId xmlns:a16="http://schemas.microsoft.com/office/drawing/2014/main" val="2896778555"/>
                    </a:ext>
                  </a:extLst>
                </a:gridCol>
                <a:gridCol w="987552">
                  <a:extLst>
                    <a:ext uri="{9D8B030D-6E8A-4147-A177-3AD203B41FA5}">
                      <a16:colId xmlns:a16="http://schemas.microsoft.com/office/drawing/2014/main" val="1663472023"/>
                    </a:ext>
                  </a:extLst>
                </a:gridCol>
                <a:gridCol w="987552">
                  <a:extLst>
                    <a:ext uri="{9D8B030D-6E8A-4147-A177-3AD203B41FA5}">
                      <a16:colId xmlns:a16="http://schemas.microsoft.com/office/drawing/2014/main" val="3266497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2105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- 2021-02-09 14:30:23</a:t>
                      </a:r>
                      <a:r>
                        <a:rPr kumimoji="0" lang="en-US" sz="1000" b="0" i="0" u="none" strike="noStrike" kern="1200" cap="none" spc="0" normalizeH="0" baseline="0" noProof="0">
                          <a:ln>
                            <a:noFill/>
                          </a:ln>
                          <a:solidFill>
                            <a:prstClr val="black"/>
                          </a:solidFill>
                          <a:effectLst/>
                          <a:uLnTx/>
                          <a:uFillTx/>
                          <a:latin typeface="+mn-lt"/>
                          <a:ea typeface="+mn-ea"/>
                          <a:cs typeface="+mn-cs"/>
                        </a:rPr>
                        <a:t>
 Dijital dünyada en etkili salon olmaya var mısınız?
Sektörün ilk ve tek dijital sertifika programını sizlere sunuyoruz!
Sosyal Medya ve Google eğitimleri ile dijitaldeki görünürlüğünüzü artırmak,
Müşteri Veri Yönetimi, Sosyal Ticaret ve Influencer Yönetimi eğitimleri ile işinize dijitalde değer katmak,
Ve sürpriz konukları ile Dijital Zirve'de yerinizi almak için bizi takip etmeye devam 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68722896"/>
                  </a:ext>
                </a:extLst>
              </a:tr>
            </a:tbl>
          </a:graphicData>
        </a:graphic>
      </p:graphicFrame>
      <p:sp>
        <p:nvSpPr>
          <p:cNvPr id="4" name="Text Placeholder 3">
            <a:extLst>
              <a:ext uri="{FF2B5EF4-FFF2-40B4-BE49-F238E27FC236}">
                <a16:creationId xmlns:a16="http://schemas.microsoft.com/office/drawing/2014/main" id="{6007F7A6-F744-45F7-A475-CBB70567B29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479344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130D9-356C-454D-997E-B5D7BCC29496}"/>
              </a:ext>
            </a:extLst>
          </p:cNvPr>
          <p:cNvSpPr>
            <a:spLocks noGrp="1"/>
          </p:cNvSpPr>
          <p:nvPr>
            <p:ph type="title"/>
          </p:nvPr>
        </p:nvSpPr>
        <p:spPr/>
        <p:txBody>
          <a:bodyPr/>
          <a:lstStyle/>
          <a:p>
            <a:r>
              <a:rPr lang="en-US"/>
              <a:t>Instagram Posts Table | All Pages - 21 of 25</a:t>
            </a:r>
          </a:p>
        </p:txBody>
      </p:sp>
      <p:graphicFrame>
        <p:nvGraphicFramePr>
          <p:cNvPr id="5" name="Table Placeholder 4">
            <a:extLst>
              <a:ext uri="{FF2B5EF4-FFF2-40B4-BE49-F238E27FC236}">
                <a16:creationId xmlns:a16="http://schemas.microsoft.com/office/drawing/2014/main" id="{5CDF323F-4586-47B7-862A-7C1A3CE2C514}"/>
              </a:ext>
            </a:extLst>
          </p:cNvPr>
          <p:cNvGraphicFramePr>
            <a:graphicFrameLocks noGrp="1"/>
          </p:cNvGraphicFramePr>
          <p:nvPr>
            <p:ph type="tbl" sz="quarter" idx="13"/>
            <p:extLst>
              <p:ext uri="{D42A27DB-BD31-4B8C-83A1-F6EECF244321}">
                <p14:modId xmlns:p14="http://schemas.microsoft.com/office/powerpoint/2010/main" val="2553250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42338439"/>
                    </a:ext>
                  </a:extLst>
                </a:gridCol>
                <a:gridCol w="987552">
                  <a:extLst>
                    <a:ext uri="{9D8B030D-6E8A-4147-A177-3AD203B41FA5}">
                      <a16:colId xmlns:a16="http://schemas.microsoft.com/office/drawing/2014/main" val="3793857561"/>
                    </a:ext>
                  </a:extLst>
                </a:gridCol>
                <a:gridCol w="987552">
                  <a:extLst>
                    <a:ext uri="{9D8B030D-6E8A-4147-A177-3AD203B41FA5}">
                      <a16:colId xmlns:a16="http://schemas.microsoft.com/office/drawing/2014/main" val="4086101673"/>
                    </a:ext>
                  </a:extLst>
                </a:gridCol>
                <a:gridCol w="987552">
                  <a:extLst>
                    <a:ext uri="{9D8B030D-6E8A-4147-A177-3AD203B41FA5}">
                      <a16:colId xmlns:a16="http://schemas.microsoft.com/office/drawing/2014/main" val="4116361327"/>
                    </a:ext>
                  </a:extLst>
                </a:gridCol>
                <a:gridCol w="987552">
                  <a:extLst>
                    <a:ext uri="{9D8B030D-6E8A-4147-A177-3AD203B41FA5}">
                      <a16:colId xmlns:a16="http://schemas.microsoft.com/office/drawing/2014/main" val="1849106664"/>
                    </a:ext>
                  </a:extLst>
                </a:gridCol>
                <a:gridCol w="987552">
                  <a:extLst>
                    <a:ext uri="{9D8B030D-6E8A-4147-A177-3AD203B41FA5}">
                      <a16:colId xmlns:a16="http://schemas.microsoft.com/office/drawing/2014/main" val="4006817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8354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- 2021-02-09 07:51:57</a:t>
                      </a:r>
                      <a:r>
                        <a:rPr kumimoji="0" lang="en-US" sz="1000" b="0" i="0" u="none" strike="noStrike" kern="1200" cap="none" spc="0" normalizeH="0" baseline="0" noProof="0">
                          <a:ln>
                            <a:noFill/>
                          </a:ln>
                          <a:solidFill>
                            <a:prstClr val="black"/>
                          </a:solidFill>
                          <a:effectLst/>
                          <a:uLnTx/>
                          <a:uFillTx/>
                          <a:latin typeface="+mn-lt"/>
                          <a:ea typeface="+mn-ea"/>
                          <a:cs typeface="+mn-cs"/>
                        </a:rPr>
                        <a:t>
 İstenmeyen yansımalardan kurtulmanın en önemli yolu nötralizasyondur ve saç sorununun olduğu yerde her zaman bir #LorealPro çözümü vardır❣️
✖️Müşterilerinizin saçlarında istenmeyen kırmızı tonlar mı var? ✔️Onları mat .7 ile nötralize edin.
✖️İstenmeyen turuncu yansımalar mı?✔️ Küllü .1 ile dengeleyin.
✖️İstenmeyen sıcak sarı yansımalar mı? ✔️İrize .2 ile tamamlayın.
#LorealPros: Şimdi geniş soğuk renk paleti seçeneği ile #SmokyHair tekniğinde yaratıcı olma zamanı!
.
.
.
.
.
.
#lorealpro 
#smokyhair 
#lorealatolye 
#renklendirme
#lorealaccess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12988418"/>
                  </a:ext>
                </a:extLst>
              </a:tr>
            </a:tbl>
          </a:graphicData>
        </a:graphic>
      </p:graphicFrame>
      <p:sp>
        <p:nvSpPr>
          <p:cNvPr id="4" name="Text Placeholder 3">
            <a:extLst>
              <a:ext uri="{FF2B5EF4-FFF2-40B4-BE49-F238E27FC236}">
                <a16:creationId xmlns:a16="http://schemas.microsoft.com/office/drawing/2014/main" id="{CC85F74D-3429-463D-AEBC-A5A76EE6BA75}"/>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427909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3EF60-27CA-4DBF-9DD3-D329DA799CFE}"/>
              </a:ext>
            </a:extLst>
          </p:cNvPr>
          <p:cNvSpPr>
            <a:spLocks noGrp="1"/>
          </p:cNvSpPr>
          <p:nvPr>
            <p:ph type="title"/>
          </p:nvPr>
        </p:nvSpPr>
        <p:spPr/>
        <p:txBody>
          <a:bodyPr/>
          <a:lstStyle/>
          <a:p>
            <a:r>
              <a:rPr lang="en-US"/>
              <a:t>Instagram Posts Table | All Pages - 22 of 25</a:t>
            </a:r>
          </a:p>
        </p:txBody>
      </p:sp>
      <p:graphicFrame>
        <p:nvGraphicFramePr>
          <p:cNvPr id="5" name="Table Placeholder 4">
            <a:extLst>
              <a:ext uri="{FF2B5EF4-FFF2-40B4-BE49-F238E27FC236}">
                <a16:creationId xmlns:a16="http://schemas.microsoft.com/office/drawing/2014/main" id="{7024959C-D019-4AA5-9C89-4DB46979FC69}"/>
              </a:ext>
            </a:extLst>
          </p:cNvPr>
          <p:cNvGraphicFramePr>
            <a:graphicFrameLocks noGrp="1"/>
          </p:cNvGraphicFramePr>
          <p:nvPr>
            <p:ph type="tbl" sz="quarter" idx="13"/>
            <p:extLst>
              <p:ext uri="{D42A27DB-BD31-4B8C-83A1-F6EECF244321}">
                <p14:modId xmlns:p14="http://schemas.microsoft.com/office/powerpoint/2010/main" val="2752693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82811499"/>
                    </a:ext>
                  </a:extLst>
                </a:gridCol>
                <a:gridCol w="987552">
                  <a:extLst>
                    <a:ext uri="{9D8B030D-6E8A-4147-A177-3AD203B41FA5}">
                      <a16:colId xmlns:a16="http://schemas.microsoft.com/office/drawing/2014/main" val="159386896"/>
                    </a:ext>
                  </a:extLst>
                </a:gridCol>
                <a:gridCol w="987552">
                  <a:extLst>
                    <a:ext uri="{9D8B030D-6E8A-4147-A177-3AD203B41FA5}">
                      <a16:colId xmlns:a16="http://schemas.microsoft.com/office/drawing/2014/main" val="1270424665"/>
                    </a:ext>
                  </a:extLst>
                </a:gridCol>
                <a:gridCol w="987552">
                  <a:extLst>
                    <a:ext uri="{9D8B030D-6E8A-4147-A177-3AD203B41FA5}">
                      <a16:colId xmlns:a16="http://schemas.microsoft.com/office/drawing/2014/main" val="2786084972"/>
                    </a:ext>
                  </a:extLst>
                </a:gridCol>
                <a:gridCol w="987552">
                  <a:extLst>
                    <a:ext uri="{9D8B030D-6E8A-4147-A177-3AD203B41FA5}">
                      <a16:colId xmlns:a16="http://schemas.microsoft.com/office/drawing/2014/main" val="1727918005"/>
                    </a:ext>
                  </a:extLst>
                </a:gridCol>
                <a:gridCol w="987552">
                  <a:extLst>
                    <a:ext uri="{9D8B030D-6E8A-4147-A177-3AD203B41FA5}">
                      <a16:colId xmlns:a16="http://schemas.microsoft.com/office/drawing/2014/main" val="2515582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27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- 2021-02-08 16:25:40</a:t>
                      </a:r>
                      <a:r>
                        <a:rPr kumimoji="0" lang="en-US" sz="1000" b="0" i="0" u="none" strike="noStrike" kern="1200" cap="none" spc="0" normalizeH="0" baseline="0" noProof="0">
                          <a:ln>
                            <a:noFill/>
                          </a:ln>
                          <a:solidFill>
                            <a:prstClr val="black"/>
                          </a:solidFill>
                          <a:effectLst/>
                          <a:uLnTx/>
                          <a:uFillTx/>
                          <a:latin typeface="+mn-lt"/>
                          <a:ea typeface="+mn-ea"/>
                          <a:cs typeface="+mn-cs"/>
                        </a:rPr>
                        <a:t>
 Müşterilerinize kişiselleştirilmiş ve ikonik bir görünüm kazandırmak ister misiniz?
Sizin için mükemmel bir çözümümüz var: #SmokyHair!
L'Oréal Professionnel Paris'in geniş soğuk renk paleti seçeneği ve mükemmel #SmokyHair tekniği ile profesyonel farkınızı ortaya koyma zamanı.
#LorealPros: #SmokyHair ile yaratıcı olun!
.
.
.
.
.
.
#lorealpro 
#smokyhair 
#lorealatolye 
#renklendirme
#lorealaccess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10490372"/>
                  </a:ext>
                </a:extLst>
              </a:tr>
            </a:tbl>
          </a:graphicData>
        </a:graphic>
      </p:graphicFrame>
      <p:sp>
        <p:nvSpPr>
          <p:cNvPr id="4" name="Text Placeholder 3">
            <a:extLst>
              <a:ext uri="{FF2B5EF4-FFF2-40B4-BE49-F238E27FC236}">
                <a16:creationId xmlns:a16="http://schemas.microsoft.com/office/drawing/2014/main" id="{EF814CE0-B25E-4A78-8E33-7335D14C31F7}"/>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8356301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580A4-834C-4D9F-8349-E7AFD273F9F9}"/>
              </a:ext>
            </a:extLst>
          </p:cNvPr>
          <p:cNvSpPr>
            <a:spLocks noGrp="1"/>
          </p:cNvSpPr>
          <p:nvPr>
            <p:ph type="title"/>
          </p:nvPr>
        </p:nvSpPr>
        <p:spPr/>
        <p:txBody>
          <a:bodyPr/>
          <a:lstStyle/>
          <a:p>
            <a:r>
              <a:rPr lang="en-US"/>
              <a:t>Instagram Posts Table | All Pages - 23 of 25</a:t>
            </a:r>
          </a:p>
        </p:txBody>
      </p:sp>
      <p:graphicFrame>
        <p:nvGraphicFramePr>
          <p:cNvPr id="5" name="Table Placeholder 4">
            <a:extLst>
              <a:ext uri="{FF2B5EF4-FFF2-40B4-BE49-F238E27FC236}">
                <a16:creationId xmlns:a16="http://schemas.microsoft.com/office/drawing/2014/main" id="{3C615885-9B6B-4723-BFA3-7156FD405EDC}"/>
              </a:ext>
            </a:extLst>
          </p:cNvPr>
          <p:cNvGraphicFramePr>
            <a:graphicFrameLocks noGrp="1"/>
          </p:cNvGraphicFramePr>
          <p:nvPr>
            <p:ph type="tbl" sz="quarter" idx="13"/>
            <p:extLst>
              <p:ext uri="{D42A27DB-BD31-4B8C-83A1-F6EECF244321}">
                <p14:modId xmlns:p14="http://schemas.microsoft.com/office/powerpoint/2010/main" val="4168890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83886033"/>
                    </a:ext>
                  </a:extLst>
                </a:gridCol>
                <a:gridCol w="987552">
                  <a:extLst>
                    <a:ext uri="{9D8B030D-6E8A-4147-A177-3AD203B41FA5}">
                      <a16:colId xmlns:a16="http://schemas.microsoft.com/office/drawing/2014/main" val="2554700302"/>
                    </a:ext>
                  </a:extLst>
                </a:gridCol>
                <a:gridCol w="987552">
                  <a:extLst>
                    <a:ext uri="{9D8B030D-6E8A-4147-A177-3AD203B41FA5}">
                      <a16:colId xmlns:a16="http://schemas.microsoft.com/office/drawing/2014/main" val="4247027995"/>
                    </a:ext>
                  </a:extLst>
                </a:gridCol>
                <a:gridCol w="987552">
                  <a:extLst>
                    <a:ext uri="{9D8B030D-6E8A-4147-A177-3AD203B41FA5}">
                      <a16:colId xmlns:a16="http://schemas.microsoft.com/office/drawing/2014/main" val="344840762"/>
                    </a:ext>
                  </a:extLst>
                </a:gridCol>
                <a:gridCol w="987552">
                  <a:extLst>
                    <a:ext uri="{9D8B030D-6E8A-4147-A177-3AD203B41FA5}">
                      <a16:colId xmlns:a16="http://schemas.microsoft.com/office/drawing/2014/main" val="1996167361"/>
                    </a:ext>
                  </a:extLst>
                </a:gridCol>
                <a:gridCol w="987552">
                  <a:extLst>
                    <a:ext uri="{9D8B030D-6E8A-4147-A177-3AD203B41FA5}">
                      <a16:colId xmlns:a16="http://schemas.microsoft.com/office/drawing/2014/main" val="3359182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6534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- 2021-02-08 07:01:45</a:t>
                      </a:r>
                      <a:r>
                        <a:rPr kumimoji="0" lang="en-US" sz="1000" b="0" i="0" u="none" strike="noStrike" kern="1200" cap="none" spc="0" normalizeH="0" baseline="0" noProof="0">
                          <a:ln>
                            <a:noFill/>
                          </a:ln>
                          <a:solidFill>
                            <a:prstClr val="black"/>
                          </a:solidFill>
                          <a:effectLst/>
                          <a:uLnTx/>
                          <a:uFillTx/>
                          <a:latin typeface="+mn-lt"/>
                          <a:ea typeface="+mn-ea"/>
                          <a:cs typeface="+mn-cs"/>
                        </a:rPr>
                        <a:t>
 L'Oréal Professionnel Paris, #SmokyHair'ı sunar!
Peki #SmokyHair nedir? "Smoky Eye" makyaj tekniğinden ilham alınan ve L’Oréal Pro renklendirme sanatçısı tarafından yaratılan; siz profesyonnellerin müşterilerinize sunabileceği kişiselleştirilmiş bir servistir.
Yalnızca siz L'Oréal Professionnel Paris renk uzmanlarının sofistike ve nötralize sonuçlar elde edebileceği, özel 2-3 ton ile diplerde koyu uçlarda açık, tonların buluştuğu geçiş kısmında tonları karıştırarak uygulanan bu yeni tekniğin detayları için takipte kalın!
.
.
.
.
.
.
#lorealpro 
#smokyhair 
#lorealatolye 
#renklendirme
#lorealaccess
lorealpro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15583203"/>
                  </a:ext>
                </a:extLst>
              </a:tr>
            </a:tbl>
          </a:graphicData>
        </a:graphic>
      </p:graphicFrame>
      <p:sp>
        <p:nvSpPr>
          <p:cNvPr id="4" name="Text Placeholder 3">
            <a:extLst>
              <a:ext uri="{FF2B5EF4-FFF2-40B4-BE49-F238E27FC236}">
                <a16:creationId xmlns:a16="http://schemas.microsoft.com/office/drawing/2014/main" id="{4B76FF9E-AB90-4D9F-9FF1-0C527268899E}"/>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805264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D60B6-79D2-4BFE-BA50-7653CBFF944A}"/>
              </a:ext>
            </a:extLst>
          </p:cNvPr>
          <p:cNvSpPr>
            <a:spLocks noGrp="1"/>
          </p:cNvSpPr>
          <p:nvPr>
            <p:ph type="title"/>
          </p:nvPr>
        </p:nvSpPr>
        <p:spPr/>
        <p:txBody>
          <a:bodyPr/>
          <a:lstStyle/>
          <a:p>
            <a:r>
              <a:rPr lang="en-US"/>
              <a:t>Instagram Posts Table | All Pages - 24 of 25</a:t>
            </a:r>
          </a:p>
        </p:txBody>
      </p:sp>
      <p:graphicFrame>
        <p:nvGraphicFramePr>
          <p:cNvPr id="5" name="Table Placeholder 4">
            <a:extLst>
              <a:ext uri="{FF2B5EF4-FFF2-40B4-BE49-F238E27FC236}">
                <a16:creationId xmlns:a16="http://schemas.microsoft.com/office/drawing/2014/main" id="{671C1882-4482-48FC-8D25-62FA7E053E45}"/>
              </a:ext>
            </a:extLst>
          </p:cNvPr>
          <p:cNvGraphicFramePr>
            <a:graphicFrameLocks noGrp="1"/>
          </p:cNvGraphicFramePr>
          <p:nvPr>
            <p:ph type="tbl" sz="quarter" idx="13"/>
            <p:extLst>
              <p:ext uri="{D42A27DB-BD31-4B8C-83A1-F6EECF244321}">
                <p14:modId xmlns:p14="http://schemas.microsoft.com/office/powerpoint/2010/main" val="684120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41378576"/>
                    </a:ext>
                  </a:extLst>
                </a:gridCol>
                <a:gridCol w="987552">
                  <a:extLst>
                    <a:ext uri="{9D8B030D-6E8A-4147-A177-3AD203B41FA5}">
                      <a16:colId xmlns:a16="http://schemas.microsoft.com/office/drawing/2014/main" val="2937702009"/>
                    </a:ext>
                  </a:extLst>
                </a:gridCol>
                <a:gridCol w="987552">
                  <a:extLst>
                    <a:ext uri="{9D8B030D-6E8A-4147-A177-3AD203B41FA5}">
                      <a16:colId xmlns:a16="http://schemas.microsoft.com/office/drawing/2014/main" val="637129443"/>
                    </a:ext>
                  </a:extLst>
                </a:gridCol>
                <a:gridCol w="987552">
                  <a:extLst>
                    <a:ext uri="{9D8B030D-6E8A-4147-A177-3AD203B41FA5}">
                      <a16:colId xmlns:a16="http://schemas.microsoft.com/office/drawing/2014/main" val="2210525528"/>
                    </a:ext>
                  </a:extLst>
                </a:gridCol>
                <a:gridCol w="987552">
                  <a:extLst>
                    <a:ext uri="{9D8B030D-6E8A-4147-A177-3AD203B41FA5}">
                      <a16:colId xmlns:a16="http://schemas.microsoft.com/office/drawing/2014/main" val="541358159"/>
                    </a:ext>
                  </a:extLst>
                </a:gridCol>
                <a:gridCol w="987552">
                  <a:extLst>
                    <a:ext uri="{9D8B030D-6E8A-4147-A177-3AD203B41FA5}">
                      <a16:colId xmlns:a16="http://schemas.microsoft.com/office/drawing/2014/main" val="2137302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9139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- 2021-02-06 11:01:20</a:t>
                      </a:r>
                      <a:r>
                        <a:rPr kumimoji="0" lang="en-US" sz="1000" b="0" i="0" u="none" strike="noStrike" kern="1200" cap="none" spc="0" normalizeH="0" baseline="0" noProof="0">
                          <a:ln>
                            <a:noFill/>
                          </a:ln>
                          <a:solidFill>
                            <a:prstClr val="black"/>
                          </a:solidFill>
                          <a:effectLst/>
                          <a:uLnTx/>
                          <a:uFillTx/>
                          <a:latin typeface="+mn-lt"/>
                          <a:ea typeface="+mn-ea"/>
                          <a:cs typeface="+mn-cs"/>
                        </a:rPr>
                        <a:t>
 7 Şubat Pazar günü 11:00-13:00 saatleri arasında canlı olarak gerçekleşecek Vizyon Toplantımızda görüşmek üzere🌺
Vizyon toplantımıza ana sayfamızdaki linke tıklayıp, Vizyon Toplantısını seçip, loreal2021 şifresini kullanarak katılabilirsiniz.
.
.
.
.
.
.
#lorealprofessionnel
#kerastase
#matrix
#birliktedahagüçlü
#lorealatolye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06608030"/>
                  </a:ext>
                </a:extLst>
              </a:tr>
            </a:tbl>
          </a:graphicData>
        </a:graphic>
      </p:graphicFrame>
      <p:sp>
        <p:nvSpPr>
          <p:cNvPr id="4" name="Text Placeholder 3">
            <a:extLst>
              <a:ext uri="{FF2B5EF4-FFF2-40B4-BE49-F238E27FC236}">
                <a16:creationId xmlns:a16="http://schemas.microsoft.com/office/drawing/2014/main" id="{07CAA52F-2814-4108-A284-590A2AEF596A}"/>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005588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BB6A-D4CC-4C97-B5E7-C67CB298F07D}"/>
              </a:ext>
            </a:extLst>
          </p:cNvPr>
          <p:cNvSpPr>
            <a:spLocks noGrp="1"/>
          </p:cNvSpPr>
          <p:nvPr>
            <p:ph type="title"/>
          </p:nvPr>
        </p:nvSpPr>
        <p:spPr/>
        <p:txBody>
          <a:bodyPr/>
          <a:lstStyle/>
          <a:p>
            <a:r>
              <a:rPr lang="en-US"/>
              <a:t>Instagram Posts Table | All Pages - 25 of 25</a:t>
            </a:r>
          </a:p>
        </p:txBody>
      </p:sp>
      <p:graphicFrame>
        <p:nvGraphicFramePr>
          <p:cNvPr id="5" name="Table Placeholder 4">
            <a:extLst>
              <a:ext uri="{FF2B5EF4-FFF2-40B4-BE49-F238E27FC236}">
                <a16:creationId xmlns:a16="http://schemas.microsoft.com/office/drawing/2014/main" id="{B1CB30F1-AD90-47BD-86D7-243E38643EBC}"/>
              </a:ext>
            </a:extLst>
          </p:cNvPr>
          <p:cNvGraphicFramePr>
            <a:graphicFrameLocks noGrp="1"/>
          </p:cNvGraphicFramePr>
          <p:nvPr>
            <p:ph type="tbl" sz="quarter" idx="13"/>
            <p:extLst>
              <p:ext uri="{D42A27DB-BD31-4B8C-83A1-F6EECF244321}">
                <p14:modId xmlns:p14="http://schemas.microsoft.com/office/powerpoint/2010/main" val="2960239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77163699"/>
                    </a:ext>
                  </a:extLst>
                </a:gridCol>
                <a:gridCol w="987552">
                  <a:extLst>
                    <a:ext uri="{9D8B030D-6E8A-4147-A177-3AD203B41FA5}">
                      <a16:colId xmlns:a16="http://schemas.microsoft.com/office/drawing/2014/main" val="4164368806"/>
                    </a:ext>
                  </a:extLst>
                </a:gridCol>
                <a:gridCol w="987552">
                  <a:extLst>
                    <a:ext uri="{9D8B030D-6E8A-4147-A177-3AD203B41FA5}">
                      <a16:colId xmlns:a16="http://schemas.microsoft.com/office/drawing/2014/main" val="1113936377"/>
                    </a:ext>
                  </a:extLst>
                </a:gridCol>
                <a:gridCol w="987552">
                  <a:extLst>
                    <a:ext uri="{9D8B030D-6E8A-4147-A177-3AD203B41FA5}">
                      <a16:colId xmlns:a16="http://schemas.microsoft.com/office/drawing/2014/main" val="2764445540"/>
                    </a:ext>
                  </a:extLst>
                </a:gridCol>
                <a:gridCol w="987552">
                  <a:extLst>
                    <a:ext uri="{9D8B030D-6E8A-4147-A177-3AD203B41FA5}">
                      <a16:colId xmlns:a16="http://schemas.microsoft.com/office/drawing/2014/main" val="2083511980"/>
                    </a:ext>
                  </a:extLst>
                </a:gridCol>
                <a:gridCol w="987552">
                  <a:extLst>
                    <a:ext uri="{9D8B030D-6E8A-4147-A177-3AD203B41FA5}">
                      <a16:colId xmlns:a16="http://schemas.microsoft.com/office/drawing/2014/main" val="2937701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132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lorealatolye - 2021-02-05 06:43:23</a:t>
                      </a:r>
                      <a:r>
                        <a:rPr kumimoji="0" lang="en-US" sz="1000" b="0" i="0" u="none" strike="noStrike" kern="1200" cap="none" spc="0" normalizeH="0" baseline="0" noProof="0">
                          <a:ln>
                            <a:noFill/>
                          </a:ln>
                          <a:solidFill>
                            <a:prstClr val="black"/>
                          </a:solidFill>
                          <a:effectLst/>
                          <a:uLnTx/>
                          <a:uFillTx/>
                          <a:latin typeface="+mn-lt"/>
                          <a:ea typeface="+mn-ea"/>
                          <a:cs typeface="+mn-cs"/>
                        </a:rPr>
                        <a:t>
 7 Şubat Pazar günü 11:00-13:00 saatleri arasında canlı olarak gerçekleşecek Vizyon Toplantımızda görüşmek üzere🌺
Vizyon toplantımıza ana sayfamızdaki linke tıklayıp, Vizyon Toplantısını seçip, loreal2021 şifresini kullanarak katılabilirsiniz.
.
.
.
.
.
.
#lorealprofessionnel
#kerastase
#matrix
#birliktedahagüçlü
#lorealatolye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03/08/2021 06:11:25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8268435"/>
                  </a:ext>
                </a:extLst>
              </a:tr>
            </a:tbl>
          </a:graphicData>
        </a:graphic>
      </p:graphicFrame>
      <p:sp>
        <p:nvSpPr>
          <p:cNvPr id="4" name="Text Placeholder 3">
            <a:extLst>
              <a:ext uri="{FF2B5EF4-FFF2-40B4-BE49-F238E27FC236}">
                <a16:creationId xmlns:a16="http://schemas.microsoft.com/office/drawing/2014/main" id="{5A7B0EAD-2566-43F5-A2F8-E234CA50172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0997455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1000</Words>
  <Application>Microsoft Office PowerPoint</Application>
  <PresentationFormat>On-screen Show (4:3)</PresentationFormat>
  <Paragraphs>350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Instagram Posts Table | All Pages - 1 of 25</vt:lpstr>
      <vt:lpstr>Instagram Posts Table | All Pages - 2 of 25</vt:lpstr>
      <vt:lpstr>Instagram Posts Table | All Pages - 3 of 25</vt:lpstr>
      <vt:lpstr>Instagram Posts Table | All Pages - 4 of 25</vt:lpstr>
      <vt:lpstr>Instagram Posts Table | All Pages - 5 of 25</vt:lpstr>
      <vt:lpstr>Instagram Posts Table | All Pages - 6 of 25</vt:lpstr>
      <vt:lpstr>Instagram Posts Table | All Pages - 7 of 25</vt:lpstr>
      <vt:lpstr>Instagram Posts Table | All Pages - 8 of 25</vt:lpstr>
      <vt:lpstr>Instagram Posts Table | All Pages - 9 of 25</vt:lpstr>
      <vt:lpstr>Instagram Posts Table | All Pages - 10 of 25</vt:lpstr>
      <vt:lpstr>Instagram Posts Table | All Pages - 11 of 25</vt:lpstr>
      <vt:lpstr>Instagram Posts Table | All Pages - 12 of 25</vt:lpstr>
      <vt:lpstr>Instagram Posts Table | All Pages - 13 of 25</vt:lpstr>
      <vt:lpstr>Instagram Posts Table | All Pages - 14 of 25</vt:lpstr>
      <vt:lpstr>Instagram Posts Table | All Pages - 15 of 25</vt:lpstr>
      <vt:lpstr>Instagram Posts Table | All Pages - 16 of 25</vt:lpstr>
      <vt:lpstr>Instagram Posts Table | All Pages - 17 of 25</vt:lpstr>
      <vt:lpstr>Instagram Posts Table | All Pages - 18 of 25</vt:lpstr>
      <vt:lpstr>Instagram Posts Table | All Pages - 19 of 25</vt:lpstr>
      <vt:lpstr>Instagram Posts Table | All Pages - 20 of 25</vt:lpstr>
      <vt:lpstr>Instagram Posts Table | All Pages - 21 of 25</vt:lpstr>
      <vt:lpstr>Instagram Posts Table | All Pages - 22 of 25</vt:lpstr>
      <vt:lpstr>Instagram Posts Table | All Pages - 23 of 25</vt:lpstr>
      <vt:lpstr>Instagram Posts Table | All Pages - 24 of 25</vt:lpstr>
      <vt:lpstr>Instagram Posts Table | All Pages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All Pages - 1 of 25</dc:title>
  <dc:creator>Frederik Peiniger</dc:creator>
  <cp:lastModifiedBy>Frederik Peiniger</cp:lastModifiedBy>
  <cp:revision>1</cp:revision>
  <dcterms:created xsi:type="dcterms:W3CDTF">2021-03-08T07:04:03Z</dcterms:created>
  <dcterms:modified xsi:type="dcterms:W3CDTF">2021-03-08T07:06:15Z</dcterms:modified>
</cp:coreProperties>
</file>