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856</c:v>
                </c:pt>
                <c:pt idx="1">
                  <c:v>17222</c:v>
                </c:pt>
                <c:pt idx="2">
                  <c:v>35436</c:v>
                </c:pt>
                <c:pt idx="3">
                  <c:v>26806</c:v>
                </c:pt>
                <c:pt idx="4">
                  <c:v>9206</c:v>
                </c:pt>
                <c:pt idx="5">
                  <c:v>2736</c:v>
                </c:pt>
                <c:pt idx="6">
                  <c:v>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7-4802-BE8B-1FE6292AF7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1009</c:v>
                </c:pt>
                <c:pt idx="1">
                  <c:v>39216</c:v>
                </c:pt>
                <c:pt idx="2">
                  <c:v>62406</c:v>
                </c:pt>
                <c:pt idx="3">
                  <c:v>35271</c:v>
                </c:pt>
                <c:pt idx="4">
                  <c:v>11151</c:v>
                </c:pt>
                <c:pt idx="5">
                  <c:v>3551</c:v>
                </c:pt>
                <c:pt idx="6">
                  <c:v>1025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7-4802-BE8B-1FE6292AF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103088"/>
        <c:axId val="269103416"/>
      </c:barChart>
      <c:catAx>
        <c:axId val="26910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03416"/>
        <c:crosses val="autoZero"/>
        <c:auto val="1"/>
        <c:lblAlgn val="ctr"/>
        <c:lblOffset val="100"/>
        <c:noMultiLvlLbl val="0"/>
      </c:catAx>
      <c:valAx>
        <c:axId val="26910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0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Page Suggestions</c:v>
                </c:pt>
                <c:pt idx="1">
                  <c:v>Your Page</c:v>
                </c:pt>
                <c:pt idx="2">
                  <c:v>Restored Likes from Reactivated Accounts</c:v>
                </c:pt>
                <c:pt idx="3">
                  <c:v>Other</c:v>
                </c:pt>
                <c:pt idx="4">
                  <c:v>News Feed</c:v>
                </c:pt>
                <c:pt idx="5">
                  <c:v>Search</c:v>
                </c:pt>
                <c:pt idx="6">
                  <c:v>Unlikes from Page, Posts, or News Feed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168</c:v>
                </c:pt>
                <c:pt idx="1">
                  <c:v>102</c:v>
                </c:pt>
                <c:pt idx="2">
                  <c:v>93</c:v>
                </c:pt>
                <c:pt idx="3">
                  <c:v>25</c:v>
                </c:pt>
                <c:pt idx="4">
                  <c:v>13</c:v>
                </c:pt>
                <c:pt idx="5">
                  <c:v>7</c:v>
                </c:pt>
                <c:pt idx="6">
                  <c:v>-39</c:v>
                </c:pt>
                <c:pt idx="7">
                  <c:v>-244</c:v>
                </c:pt>
                <c:pt idx="8">
                  <c:v>-256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A1-4178-979F-C53BC6550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659440"/>
        <c:axId val="318661080"/>
      </c:barChart>
      <c:catAx>
        <c:axId val="31865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61080"/>
        <c:crosses val="autoZero"/>
        <c:auto val="1"/>
        <c:lblAlgn val="ctr"/>
        <c:lblOffset val="100"/>
        <c:noMultiLvlLbl val="0"/>
      </c:catAx>
      <c:valAx>
        <c:axId val="31866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5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36728</c:v>
                </c:pt>
                <c:pt idx="1">
                  <c:v>35210</c:v>
                </c:pt>
                <c:pt idx="2">
                  <c:v>40293</c:v>
                </c:pt>
                <c:pt idx="3">
                  <c:v>43352</c:v>
                </c:pt>
                <c:pt idx="4">
                  <c:v>29617</c:v>
                </c:pt>
                <c:pt idx="5">
                  <c:v>10606</c:v>
                </c:pt>
                <c:pt idx="6">
                  <c:v>9872</c:v>
                </c:pt>
                <c:pt idx="7">
                  <c:v>10418</c:v>
                </c:pt>
                <c:pt idx="8">
                  <c:v>9162</c:v>
                </c:pt>
                <c:pt idx="9">
                  <c:v>3329</c:v>
                </c:pt>
                <c:pt idx="10">
                  <c:v>2118</c:v>
                </c:pt>
                <c:pt idx="11">
                  <c:v>4105</c:v>
                </c:pt>
                <c:pt idx="12">
                  <c:v>6188</c:v>
                </c:pt>
                <c:pt idx="13">
                  <c:v>5320</c:v>
                </c:pt>
                <c:pt idx="14">
                  <c:v>5293</c:v>
                </c:pt>
                <c:pt idx="15">
                  <c:v>5403</c:v>
                </c:pt>
                <c:pt idx="16">
                  <c:v>6192</c:v>
                </c:pt>
                <c:pt idx="17">
                  <c:v>4443</c:v>
                </c:pt>
                <c:pt idx="18">
                  <c:v>4243</c:v>
                </c:pt>
                <c:pt idx="19">
                  <c:v>4514</c:v>
                </c:pt>
                <c:pt idx="20">
                  <c:v>4434</c:v>
                </c:pt>
                <c:pt idx="21">
                  <c:v>3418</c:v>
                </c:pt>
                <c:pt idx="22">
                  <c:v>3428</c:v>
                </c:pt>
                <c:pt idx="23">
                  <c:v>8183</c:v>
                </c:pt>
                <c:pt idx="24">
                  <c:v>9976</c:v>
                </c:pt>
                <c:pt idx="25">
                  <c:v>12208</c:v>
                </c:pt>
                <c:pt idx="26">
                  <c:v>53464</c:v>
                </c:pt>
                <c:pt idx="27">
                  <c:v>48933</c:v>
                </c:pt>
                <c:pt idx="28">
                  <c:v>55790</c:v>
                </c:pt>
                <c:pt idx="29">
                  <c:v>37919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E3-493F-9DBC-B0105B267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414176"/>
        <c:axId val="315414504"/>
      </c:lineChart>
      <c:dateAx>
        <c:axId val="315414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14504"/>
        <c:crosses val="autoZero"/>
        <c:auto val="1"/>
        <c:lblOffset val="100"/>
        <c:baseTimeUnit val="days"/>
      </c:dateAx>
      <c:valAx>
        <c:axId val="31541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1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67-4254-A980-4D2DFE2374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67-4254-A980-4D2DFE2374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67-4254-A980-4D2DFE2374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67-4254-A980-4D2DFE2374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67-4254-A980-4D2DFE2374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67-4254-A980-4D2DFE237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753264"/>
        <c:axId val="325750968"/>
      </c:barChart>
      <c:catAx>
        <c:axId val="32575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50968"/>
        <c:crosses val="autoZero"/>
        <c:auto val="1"/>
        <c:lblAlgn val="ctr"/>
        <c:lblOffset val="100"/>
        <c:noMultiLvlLbl val="0"/>
      </c:catAx>
      <c:valAx>
        <c:axId val="32575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5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9.0939078674791798</c:v>
                </c:pt>
                <c:pt idx="1">
                  <c:v>20.423480277297699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A-4647-84AF-FE9F999E8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412536"/>
        <c:axId val="455876048"/>
      </c:barChart>
      <c:catAx>
        <c:axId val="31541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876048"/>
        <c:crosses val="autoZero"/>
        <c:auto val="1"/>
        <c:lblAlgn val="ctr"/>
        <c:lblOffset val="100"/>
        <c:noMultiLvlLbl val="0"/>
      </c:catAx>
      <c:valAx>
        <c:axId val="45587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1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36-42CF-90A0-531A4DB8EE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36-42CF-90A0-531A4DB8EE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36-42CF-90A0-531A4DB8EE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36-42CF-90A0-531A4DB8EE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36-42CF-90A0-531A4DB8EE3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36-42CF-90A0-531A4DB8EE3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36-42CF-90A0-531A4DB8EE3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36-42CF-90A0-531A4DB8EE3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36-42CF-90A0-531A4DB8E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510376"/>
        <c:axId val="412513328"/>
      </c:barChart>
      <c:catAx>
        <c:axId val="41251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13328"/>
        <c:crosses val="autoZero"/>
        <c:auto val="1"/>
        <c:lblAlgn val="ctr"/>
        <c:lblOffset val="100"/>
        <c:noMultiLvlLbl val="0"/>
      </c:catAx>
      <c:valAx>
        <c:axId val="41251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1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C91F2-BEC9-4FA8-99CD-AD2500088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EBAF2-FB27-4CF8-8F38-9585D48703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Digitricks</a:t>
            </a:r>
          </a:p>
        </p:txBody>
      </p:sp>
    </p:spTree>
    <p:extLst>
      <p:ext uri="{BB962C8B-B14F-4D97-AF65-F5344CB8AC3E}">
        <p14:creationId xmlns:p14="http://schemas.microsoft.com/office/powerpoint/2010/main" val="80922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C689B-806D-47B9-A5B1-740C3519E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73EE1C-1C86-4104-9BE9-78A14C25B8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80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F2C7E-4EDD-4820-9324-2F5003D37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156EF-4D91-4444-B9A9-96E43C269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66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703C-1718-455A-8A12-F8052875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43B479-9CAF-47B5-B7D4-D70577CCD4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746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1A3C0-8759-4A76-971A-452174FDB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F4D8A-8FBC-498C-8803-4B9DA9C9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6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F8C8-6BDE-41D5-B84C-779F86B84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3C4A1-F7A2-4062-A596-B929D62015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941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B544-BFC0-4AA4-8D09-F1E1E5728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69138-1B5B-478C-8982-A051EE9DE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41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0A38C-2FCC-4FF6-8F61-AC29E62C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Dry sector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0147ED-6303-4303-8348-7EA3EF397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135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145094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41343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4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59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47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0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55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7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00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84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08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8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605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75096-4515-40DA-AE28-2F1A9A705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748072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4664-1D46-456A-819A-A5A58BA0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Dry sector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1B569-6E3C-4C15-81C7-DBC24F29E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358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9740730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4765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1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4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2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9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0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33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76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28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9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21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79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2DCA4-03F4-4B16-828C-E54BD6A6A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17556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95E3F-7699-4395-849E-762029270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Dry sector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5619A-FBBD-4621-A78F-3B3875D1E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326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54954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12025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3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4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04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0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31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CBF33-3C21-43B9-B0C6-A1959646D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42778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7F3E-A05A-431A-80F8-6DB1E1A5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9056F5-E2DC-4EBA-A00E-97AC7119AA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3238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65201-8185-4A27-BFB9-01CD29F9D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9A1CF-FBEE-44B5-BA1F-39250869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426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37BE-F030-4C91-A6C3-95D7D556C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69C29B-0D0F-4C25-A522-A6DAE93FE6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82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5B5A1-A869-4A75-B368-F30DA5626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444ED-C5C5-43A1-AD04-B263C93F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2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0DAE-1E6A-4553-A285-AF223363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DF94E8-1949-4C9A-AD10-3C6BEF17F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531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78800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037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56917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7883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8958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803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5592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7472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7035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1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Eslam Faroun - 2020-09-30 21:07:07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21:07:08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9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15:40:43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‎اشرف المحمدي‎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15:40:43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9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15:16:12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‎اسامة حبيب‎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15:16:12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115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1498-6FA0-4E39-85EC-C8F0F3BF7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344095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6253-DD47-43CD-9DA3-3E4B008A7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E586A-DE7F-4A00-887D-4BBCA5677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379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05821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70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34894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7874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9924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9745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0092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2864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437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9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13:36:52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Hosam Albetar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13:36:52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43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09:53:07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‎محمد الموان‎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09:53:07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941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70490-F316-4D3D-A404-87BC71D06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24068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2DB1-9F19-462E-8E7A-A79407723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42C2D-7D0D-4F29-8F50-E6DA92980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689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10831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069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2677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7707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8154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9471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9809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258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669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9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09:45:41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‎جمعه بسيونى‎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09:45:41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58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07:27:39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Mustafa El Kadi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07:27:39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121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9CC50-D852-4DBC-87B8-8BADD3180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049969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19F0-3570-4EF7-B85C-D963A81A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DAD2D-ADC9-4FF8-BFD0-4825658E8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894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75626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190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2744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38627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210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676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0240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467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654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6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- 2020-09-30 06:19:13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Lula de Ana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06:19:13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69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- 2020-09-29 23:52:55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Yasmine Ibrahim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23:52:55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300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0BDE8-371E-4D77-88CA-488927F62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45510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2ABD-8B25-4940-B6B1-6A0840F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974CB-C274-407E-9AF3-279176097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07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5517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098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5474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33061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908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1095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577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6117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525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3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- 2020-09-29 20:55:01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Mohamed Goda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20:55:01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3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- 2020-09-29 15:48:55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‎تم الرد بواسطة ‏محمد عبدالله‏ على منشور. 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15:48:55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44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- 2020-09-29 14:31:34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AbdElrahman Osama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14:31:34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28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B3BE5-A0A2-4F94-9B12-4E77DF180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90467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6110-49B9-4278-88B3-ED2091B49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C5AE4-D849-4D28-8D24-4D7864650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952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27872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24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41333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97106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951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4296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4255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5991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919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40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- 2020-09-29 01:40:03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Mahmoudekramy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01:40:03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01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23:37:25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‎صالح ياسين‎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23:37:25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12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65CCF-8322-4E82-A836-2E9EC36C3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609345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E5A64-372F-46E4-8986-3790F2F6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1D749-D2B6-4EA8-B6BE-06669F0A2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893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98774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586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378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1496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60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8954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999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1577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3679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0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22:19:20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Fatma Mohammed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22:19:20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21:03:59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Eid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21:03:59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03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88895-B80E-4F22-8749-AE336C5EC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346237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7EBB6-ED00-47A2-B919-BC44390FC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0F5BC-3260-44B6-A024-A5DEAE9A5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857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4316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312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7741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6078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688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7549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470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5275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917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6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20:17:18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‎ربے آسألگ رضآگ وآلجنہ‎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20:17:18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19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Abu Sama - 2020-09-28 17:56:03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17:56:04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69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13:19:20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Mahmoud Said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13:19:20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300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7AC1A-DA2B-4917-BF79-12A5C84C2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359977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4725-6431-4374-B2C0-83B99C74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1C3F5-1F9F-4D35-8A09-6B4C52179D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51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52558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378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6086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5063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3422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6629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6169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3870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594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9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12:44:36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 Eldsokey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12:44:36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7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07:58:03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‎ايمن خليل‎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07:58:03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5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2DB0E-2BEA-4E56-B14D-C33286569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975244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8DAD7-07B3-4839-AA5A-91D6E9E2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A32A7-A8CE-4928-9F0B-DC3160A9E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73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42389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603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7503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4451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934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591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217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526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283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5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- 2020-09-28 07:54:10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Abd Elqader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07:54:10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5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- 2020-09-27 23:50:12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Aml Mokhtar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23:50:12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30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D8D1C-4CEB-44D3-8E61-5E6F18C8D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081206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C893-10D0-4D9C-8924-6F2A5291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3866A-526C-44F3-AEA0-3D05804D2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823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46948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885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1897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7654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3383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5971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365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71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6394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9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- 2020-09-27 18:45:53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Tahia Bedeer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18:45:53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9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- 2020-09-27 16:58:14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10/20/2020 08:14:41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Nagwa Mahmoud Azmy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16:58:14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02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8D84B-753F-4A7E-937A-CE45684FE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093739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2A55-3522-4A95-9DF5-D4C4B3E6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AECDD2-BA67-45A8-88C3-A1D882A5C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6872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95DA8-C777-4F6A-8DCD-60DBF059B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13393-7AF4-4305-9EE2-96E07AF2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612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36CA-FF7E-48C7-9A78-FA99D24A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Dry sector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E0423-357F-456D-A3B3-7F94F7C742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07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30128309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40028005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34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2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2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41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https://www.google.com.eg/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477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5CD1E-2A48-47BE-8960-4E1A64993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710609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1663</Words>
  <Application>Microsoft Office PowerPoint</Application>
  <PresentationFormat>On-screen Show (4:3)</PresentationFormat>
  <Paragraphs>442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Deep Insights</vt:lpstr>
      <vt:lpstr>Facebook Fan Demographics | Dry sector</vt:lpstr>
      <vt:lpstr>Facebook Fans Change by Like/Unlike Source | Dry sector</vt:lpstr>
      <vt:lpstr>Facebook Reach | Dry sector</vt:lpstr>
      <vt:lpstr>Facebook Reach By Country Table | Dry sector - 1 of 3</vt:lpstr>
      <vt:lpstr>Facebook Reach By Country Table | Dry sector - 2 of 3</vt:lpstr>
      <vt:lpstr>Facebook Reach By Country Table | Dry sector - 3 of 3</vt:lpstr>
      <vt:lpstr>Facebook Reactions Distribution | Dry sector</vt:lpstr>
      <vt:lpstr>Facebook Engagement Rate By Post Type | Dry sector</vt:lpstr>
      <vt:lpstr>Facebook Private Conversations Table | Dry sector - 1 of 11</vt:lpstr>
      <vt:lpstr>Facebook Private Conversations Table | Dry sector - 2 of 11</vt:lpstr>
      <vt:lpstr>Facebook Private Conversations Table | Dry sector - 3 of 11</vt:lpstr>
      <vt:lpstr>Facebook Private Conversations Table | Dry sector - 4 of 11</vt:lpstr>
      <vt:lpstr>Facebook Private Conversations Table | Dry sector - 5 of 11</vt:lpstr>
      <vt:lpstr>Facebook Private Conversations Table | Dry sector - 6 of 11</vt:lpstr>
      <vt:lpstr>Facebook Private Conversations Table | Dry sector - 7 of 11</vt:lpstr>
      <vt:lpstr>Facebook Private Conversations Table | Dry sector - 8 of 11</vt:lpstr>
      <vt:lpstr>Facebook Private Conversations Table | Dry sector - 9 of 11</vt:lpstr>
      <vt:lpstr>Facebook Private Conversations Table | Dry sector - 10 of 11</vt:lpstr>
      <vt:lpstr>Facebook Private Conversations Table | Dry sector - 11 of 11</vt:lpstr>
      <vt:lpstr>Facebook Stories Type Distribution | Dry sector</vt:lpstr>
      <vt:lpstr>Facebook Page Views By External Referral | Dry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2020-10-20T09:09:30Z</dcterms:created>
  <dcterms:modified xsi:type="dcterms:W3CDTF">2020-10-20T09:10:13Z</dcterms:modified>
</cp:coreProperties>
</file>