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Tseppas MG</c:v>
                </c:pt>
              </c:strCache>
            </c:strRef>
          </c:tx>
          <c:spPr>
            <a:ln w="28575" cap="rnd">
              <a:solidFill>
                <a:schemeClr val="accent1"/>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Sheet1!$B$2:$B$62</c:f>
              <c:numCache>
                <c:formatCode>General</c:formatCode>
                <c:ptCount val="61"/>
                <c:pt idx="0">
                  <c:v>1</c:v>
                </c:pt>
                <c:pt idx="1">
                  <c:v>1</c:v>
                </c:pt>
                <c:pt idx="2">
                  <c:v>1</c:v>
                </c:pt>
                <c:pt idx="3">
                  <c:v>0</c:v>
                </c:pt>
                <c:pt idx="4">
                  <c:v>1</c:v>
                </c:pt>
                <c:pt idx="5">
                  <c:v>0</c:v>
                </c:pt>
                <c:pt idx="6">
                  <c:v>1</c:v>
                </c:pt>
                <c:pt idx="7">
                  <c:v>0</c:v>
                </c:pt>
                <c:pt idx="8">
                  <c:v>1</c:v>
                </c:pt>
                <c:pt idx="9">
                  <c:v>0</c:v>
                </c:pt>
                <c:pt idx="10">
                  <c:v>1</c:v>
                </c:pt>
                <c:pt idx="11">
                  <c:v>0</c:v>
                </c:pt>
                <c:pt idx="12">
                  <c:v>0</c:v>
                </c:pt>
                <c:pt idx="13">
                  <c:v>2</c:v>
                </c:pt>
                <c:pt idx="14">
                  <c:v>1</c:v>
                </c:pt>
                <c:pt idx="15">
                  <c:v>1</c:v>
                </c:pt>
                <c:pt idx="16">
                  <c:v>0</c:v>
                </c:pt>
                <c:pt idx="17">
                  <c:v>1</c:v>
                </c:pt>
                <c:pt idx="18">
                  <c:v>0</c:v>
                </c:pt>
                <c:pt idx="19">
                  <c:v>1</c:v>
                </c:pt>
                <c:pt idx="20">
                  <c:v>1</c:v>
                </c:pt>
                <c:pt idx="21">
                  <c:v>1</c:v>
                </c:pt>
                <c:pt idx="22">
                  <c:v>1</c:v>
                </c:pt>
                <c:pt idx="23">
                  <c:v>1</c:v>
                </c:pt>
                <c:pt idx="24">
                  <c:v>1</c:v>
                </c:pt>
                <c:pt idx="25">
                  <c:v>1</c:v>
                </c:pt>
                <c:pt idx="26">
                  <c:v>0</c:v>
                </c:pt>
                <c:pt idx="27">
                  <c:v>1</c:v>
                </c:pt>
                <c:pt idx="28">
                  <c:v>0</c:v>
                </c:pt>
                <c:pt idx="29">
                  <c:v>1</c:v>
                </c:pt>
                <c:pt idx="30">
                  <c:v>0</c:v>
                </c:pt>
                <c:pt idx="31">
                  <c:v>1</c:v>
                </c:pt>
                <c:pt idx="32">
                  <c:v>0</c:v>
                </c:pt>
                <c:pt idx="33">
                  <c:v>1</c:v>
                </c:pt>
                <c:pt idx="34">
                  <c:v>0</c:v>
                </c:pt>
                <c:pt idx="35">
                  <c:v>2</c:v>
                </c:pt>
                <c:pt idx="36">
                  <c:v>0</c:v>
                </c:pt>
                <c:pt idx="37">
                  <c:v>2</c:v>
                </c:pt>
                <c:pt idx="38">
                  <c:v>2</c:v>
                </c:pt>
                <c:pt idx="39">
                  <c:v>1</c:v>
                </c:pt>
                <c:pt idx="40">
                  <c:v>2</c:v>
                </c:pt>
                <c:pt idx="41">
                  <c:v>0</c:v>
                </c:pt>
                <c:pt idx="42">
                  <c:v>1</c:v>
                </c:pt>
                <c:pt idx="43">
                  <c:v>0</c:v>
                </c:pt>
                <c:pt idx="44">
                  <c:v>1</c:v>
                </c:pt>
                <c:pt idx="45">
                  <c:v>1</c:v>
                </c:pt>
                <c:pt idx="46">
                  <c:v>2</c:v>
                </c:pt>
                <c:pt idx="47">
                  <c:v>0</c:v>
                </c:pt>
                <c:pt idx="48">
                  <c:v>5</c:v>
                </c:pt>
                <c:pt idx="49">
                  <c:v>1</c:v>
                </c:pt>
                <c:pt idx="50">
                  <c:v>1</c:v>
                </c:pt>
                <c:pt idx="51">
                  <c:v>1</c:v>
                </c:pt>
                <c:pt idx="52">
                  <c:v>1</c:v>
                </c:pt>
                <c:pt idx="53">
                  <c:v>0</c:v>
                </c:pt>
                <c:pt idx="54">
                  <c:v>1</c:v>
                </c:pt>
                <c:pt idx="55">
                  <c:v>1</c:v>
                </c:pt>
                <c:pt idx="56">
                  <c:v>1</c:v>
                </c:pt>
                <c:pt idx="57">
                  <c:v>0</c:v>
                </c:pt>
                <c:pt idx="58">
                  <c:v>1</c:v>
                </c:pt>
                <c:pt idx="59">
                  <c:v>1</c:v>
                </c:pt>
                <c:pt idx="60">
                  <c:v>1</c:v>
                </c:pt>
              </c:numCache>
            </c:numRef>
          </c:val>
          <c:smooth val="0"/>
          <c:extLst>
            <c:ext xmlns:c16="http://schemas.microsoft.com/office/drawing/2014/chart" uri="{C3380CC4-5D6E-409C-BE32-E72D297353CC}">
              <c16:uniqueId val="{00000000-4B04-441F-BBBD-1F2C336F4B12}"/>
            </c:ext>
          </c:extLst>
        </c:ser>
        <c:ser>
          <c:idx val="1"/>
          <c:order val="1"/>
          <c:tx>
            <c:strRef>
              <c:f>Sheet1!$C$1</c:f>
              <c:strCache>
                <c:ptCount val="1"/>
                <c:pt idx="0">
                  <c:v>حلواني العبد - El Abd Patisserie</c:v>
                </c:pt>
              </c:strCache>
            </c:strRef>
          </c:tx>
          <c:spPr>
            <a:ln w="28575" cap="rnd">
              <a:solidFill>
                <a:schemeClr val="accent2"/>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Sheet1!$C$2:$C$62</c:f>
              <c:numCache>
                <c:formatCode>General</c:formatCode>
                <c:ptCount val="61"/>
                <c:pt idx="0">
                  <c:v>0</c:v>
                </c:pt>
                <c:pt idx="1">
                  <c:v>1</c:v>
                </c:pt>
                <c:pt idx="2">
                  <c:v>0</c:v>
                </c:pt>
                <c:pt idx="3">
                  <c:v>0</c:v>
                </c:pt>
                <c:pt idx="4">
                  <c:v>0</c:v>
                </c:pt>
                <c:pt idx="5">
                  <c:v>1</c:v>
                </c:pt>
                <c:pt idx="6">
                  <c:v>2</c:v>
                </c:pt>
                <c:pt idx="7">
                  <c:v>0</c:v>
                </c:pt>
                <c:pt idx="8">
                  <c:v>1</c:v>
                </c:pt>
                <c:pt idx="9">
                  <c:v>0</c:v>
                </c:pt>
                <c:pt idx="10">
                  <c:v>0</c:v>
                </c:pt>
                <c:pt idx="11">
                  <c:v>1</c:v>
                </c:pt>
                <c:pt idx="12">
                  <c:v>0</c:v>
                </c:pt>
                <c:pt idx="13">
                  <c:v>1</c:v>
                </c:pt>
                <c:pt idx="14">
                  <c:v>0</c:v>
                </c:pt>
                <c:pt idx="15">
                  <c:v>1</c:v>
                </c:pt>
                <c:pt idx="16">
                  <c:v>0</c:v>
                </c:pt>
                <c:pt idx="17">
                  <c:v>1</c:v>
                </c:pt>
                <c:pt idx="18">
                  <c:v>1</c:v>
                </c:pt>
                <c:pt idx="19">
                  <c:v>0</c:v>
                </c:pt>
                <c:pt idx="20">
                  <c:v>1</c:v>
                </c:pt>
                <c:pt idx="21">
                  <c:v>0</c:v>
                </c:pt>
                <c:pt idx="22">
                  <c:v>1</c:v>
                </c:pt>
                <c:pt idx="23">
                  <c:v>0</c:v>
                </c:pt>
                <c:pt idx="24">
                  <c:v>0</c:v>
                </c:pt>
                <c:pt idx="25">
                  <c:v>1</c:v>
                </c:pt>
                <c:pt idx="26">
                  <c:v>0</c:v>
                </c:pt>
                <c:pt idx="27">
                  <c:v>1</c:v>
                </c:pt>
                <c:pt idx="28">
                  <c:v>0</c:v>
                </c:pt>
                <c:pt idx="29">
                  <c:v>1</c:v>
                </c:pt>
                <c:pt idx="30">
                  <c:v>0</c:v>
                </c:pt>
                <c:pt idx="31">
                  <c:v>0</c:v>
                </c:pt>
                <c:pt idx="32">
                  <c:v>1</c:v>
                </c:pt>
                <c:pt idx="33">
                  <c:v>0</c:v>
                </c:pt>
                <c:pt idx="34">
                  <c:v>1</c:v>
                </c:pt>
                <c:pt idx="35">
                  <c:v>0</c:v>
                </c:pt>
                <c:pt idx="36">
                  <c:v>1</c:v>
                </c:pt>
                <c:pt idx="37">
                  <c:v>0</c:v>
                </c:pt>
                <c:pt idx="38">
                  <c:v>0</c:v>
                </c:pt>
                <c:pt idx="39">
                  <c:v>1</c:v>
                </c:pt>
                <c:pt idx="40">
                  <c:v>0</c:v>
                </c:pt>
                <c:pt idx="41">
                  <c:v>1</c:v>
                </c:pt>
                <c:pt idx="42">
                  <c:v>1</c:v>
                </c:pt>
                <c:pt idx="43">
                  <c:v>0</c:v>
                </c:pt>
                <c:pt idx="44">
                  <c:v>0</c:v>
                </c:pt>
                <c:pt idx="45">
                  <c:v>0</c:v>
                </c:pt>
                <c:pt idx="46">
                  <c:v>2</c:v>
                </c:pt>
                <c:pt idx="47">
                  <c:v>1</c:v>
                </c:pt>
                <c:pt idx="48">
                  <c:v>4</c:v>
                </c:pt>
                <c:pt idx="49">
                  <c:v>1</c:v>
                </c:pt>
                <c:pt idx="50">
                  <c:v>1</c:v>
                </c:pt>
                <c:pt idx="51">
                  <c:v>0</c:v>
                </c:pt>
                <c:pt idx="52">
                  <c:v>0</c:v>
                </c:pt>
                <c:pt idx="53">
                  <c:v>1</c:v>
                </c:pt>
                <c:pt idx="54">
                  <c:v>1</c:v>
                </c:pt>
                <c:pt idx="55">
                  <c:v>1</c:v>
                </c:pt>
                <c:pt idx="56">
                  <c:v>1</c:v>
                </c:pt>
                <c:pt idx="57">
                  <c:v>2</c:v>
                </c:pt>
                <c:pt idx="58">
                  <c:v>0</c:v>
                </c:pt>
                <c:pt idx="59">
                  <c:v>1</c:v>
                </c:pt>
                <c:pt idx="60">
                  <c:v>1</c:v>
                </c:pt>
              </c:numCache>
            </c:numRef>
          </c:val>
          <c:smooth val="0"/>
          <c:extLst>
            <c:ext xmlns:c16="http://schemas.microsoft.com/office/drawing/2014/chart" uri="{C3380CC4-5D6E-409C-BE32-E72D297353CC}">
              <c16:uniqueId val="{00000001-4B04-441F-BBBD-1F2C336F4B12}"/>
            </c:ext>
          </c:extLst>
        </c:ser>
        <c:dLbls>
          <c:showLegendKey val="0"/>
          <c:showVal val="0"/>
          <c:showCatName val="0"/>
          <c:showSerName val="0"/>
          <c:showPercent val="0"/>
          <c:showBubbleSize val="0"/>
        </c:dLbls>
        <c:smooth val="0"/>
        <c:axId val="272286944"/>
        <c:axId val="272287272"/>
      </c:lineChart>
      <c:dateAx>
        <c:axId val="272286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87272"/>
        <c:crosses val="autoZero"/>
        <c:auto val="1"/>
        <c:lblOffset val="100"/>
        <c:baseTimeUnit val="days"/>
      </c:dateAx>
      <c:valAx>
        <c:axId val="27228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8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Tseppas MG</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c:v>
                </c:pt>
                <c:pt idx="1">
                  <c:v>8.9179167077726898E-4</c:v>
                </c:pt>
                <c:pt idx="2">
                  <c:v>0.110457429701805</c:v>
                </c:pt>
                <c:pt idx="3">
                  <c:v>4.4167698404405098E-2</c:v>
                </c:pt>
              </c:numCache>
            </c:numRef>
          </c:val>
          <c:extLst>
            <c:ext xmlns:c16="http://schemas.microsoft.com/office/drawing/2014/chart" uri="{C3380CC4-5D6E-409C-BE32-E72D297353CC}">
              <c16:uniqueId val="{00000000-B926-400F-9B6A-6F87DA181B22}"/>
            </c:ext>
          </c:extLst>
        </c:ser>
        <c:ser>
          <c:idx val="1"/>
          <c:order val="1"/>
          <c:tx>
            <c:strRef>
              <c:f>Sheet1!$C$1</c:f>
              <c:strCache>
                <c:ptCount val="1"/>
                <c:pt idx="0">
                  <c:v>حلواني العبد - El Abd Patisserie</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0.14234055549369401</c:v>
                </c:pt>
                <c:pt idx="1">
                  <c:v>0.13504893308910801</c:v>
                </c:pt>
                <c:pt idx="2">
                  <c:v>0.15825737273729201</c:v>
                </c:pt>
                <c:pt idx="3">
                  <c:v>0.35374064049091197</c:v>
                </c:pt>
              </c:numCache>
            </c:numRef>
          </c:val>
          <c:extLst>
            <c:ext xmlns:c16="http://schemas.microsoft.com/office/drawing/2014/chart" uri="{C3380CC4-5D6E-409C-BE32-E72D297353CC}">
              <c16:uniqueId val="{00000001-B926-400F-9B6A-6F87DA181B22}"/>
            </c:ext>
          </c:extLst>
        </c:ser>
        <c:dLbls>
          <c:showLegendKey val="0"/>
          <c:showVal val="0"/>
          <c:showCatName val="0"/>
          <c:showSerName val="0"/>
          <c:showPercent val="0"/>
          <c:showBubbleSize val="0"/>
        </c:dLbls>
        <c:gapWidth val="219"/>
        <c:overlap val="-27"/>
        <c:axId val="272289568"/>
        <c:axId val="314058104"/>
      </c:barChart>
      <c:catAx>
        <c:axId val="27228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58104"/>
        <c:crosses val="autoZero"/>
        <c:auto val="1"/>
        <c:lblAlgn val="ctr"/>
        <c:lblOffset val="100"/>
        <c:noMultiLvlLbl val="0"/>
      </c:catAx>
      <c:valAx>
        <c:axId val="31405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8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Tseppas MG</c:v>
                </c:pt>
              </c:strCache>
            </c:strRef>
          </c:tx>
          <c:spPr>
            <a:ln w="28575" cap="rnd">
              <a:solidFill>
                <a:schemeClr val="accent1"/>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Sheet1!$B$2:$B$62</c:f>
              <c:numCache>
                <c:formatCode>General</c:formatCode>
                <c:ptCount val="61"/>
                <c:pt idx="0">
                  <c:v>819</c:v>
                </c:pt>
                <c:pt idx="1">
                  <c:v>273</c:v>
                </c:pt>
                <c:pt idx="2">
                  <c:v>728</c:v>
                </c:pt>
                <c:pt idx="3">
                  <c:v>0</c:v>
                </c:pt>
                <c:pt idx="4">
                  <c:v>377</c:v>
                </c:pt>
                <c:pt idx="5">
                  <c:v>0</c:v>
                </c:pt>
                <c:pt idx="6">
                  <c:v>1454</c:v>
                </c:pt>
                <c:pt idx="7">
                  <c:v>0</c:v>
                </c:pt>
                <c:pt idx="8">
                  <c:v>493</c:v>
                </c:pt>
                <c:pt idx="9">
                  <c:v>0</c:v>
                </c:pt>
                <c:pt idx="10">
                  <c:v>874</c:v>
                </c:pt>
                <c:pt idx="11">
                  <c:v>0</c:v>
                </c:pt>
                <c:pt idx="12">
                  <c:v>0</c:v>
                </c:pt>
                <c:pt idx="13">
                  <c:v>240</c:v>
                </c:pt>
                <c:pt idx="14">
                  <c:v>2534</c:v>
                </c:pt>
                <c:pt idx="15">
                  <c:v>2479</c:v>
                </c:pt>
                <c:pt idx="16">
                  <c:v>0</c:v>
                </c:pt>
                <c:pt idx="17">
                  <c:v>3071</c:v>
                </c:pt>
                <c:pt idx="18">
                  <c:v>0</c:v>
                </c:pt>
                <c:pt idx="19">
                  <c:v>4049</c:v>
                </c:pt>
                <c:pt idx="20">
                  <c:v>3343</c:v>
                </c:pt>
                <c:pt idx="21">
                  <c:v>1029</c:v>
                </c:pt>
                <c:pt idx="22">
                  <c:v>181</c:v>
                </c:pt>
                <c:pt idx="23">
                  <c:v>939</c:v>
                </c:pt>
                <c:pt idx="24">
                  <c:v>2595</c:v>
                </c:pt>
                <c:pt idx="25">
                  <c:v>2768</c:v>
                </c:pt>
                <c:pt idx="26">
                  <c:v>0</c:v>
                </c:pt>
                <c:pt idx="27">
                  <c:v>4884</c:v>
                </c:pt>
                <c:pt idx="28">
                  <c:v>0</c:v>
                </c:pt>
                <c:pt idx="29">
                  <c:v>3690</c:v>
                </c:pt>
                <c:pt idx="30">
                  <c:v>0</c:v>
                </c:pt>
                <c:pt idx="31">
                  <c:v>3943</c:v>
                </c:pt>
                <c:pt idx="32">
                  <c:v>0</c:v>
                </c:pt>
                <c:pt idx="33">
                  <c:v>97</c:v>
                </c:pt>
                <c:pt idx="34">
                  <c:v>0</c:v>
                </c:pt>
                <c:pt idx="35">
                  <c:v>66</c:v>
                </c:pt>
                <c:pt idx="36">
                  <c:v>0</c:v>
                </c:pt>
                <c:pt idx="37">
                  <c:v>103</c:v>
                </c:pt>
                <c:pt idx="38">
                  <c:v>108</c:v>
                </c:pt>
                <c:pt idx="39">
                  <c:v>16</c:v>
                </c:pt>
                <c:pt idx="40">
                  <c:v>958</c:v>
                </c:pt>
                <c:pt idx="41">
                  <c:v>0</c:v>
                </c:pt>
                <c:pt idx="42">
                  <c:v>635</c:v>
                </c:pt>
                <c:pt idx="43">
                  <c:v>0</c:v>
                </c:pt>
                <c:pt idx="44">
                  <c:v>1371</c:v>
                </c:pt>
                <c:pt idx="45">
                  <c:v>656</c:v>
                </c:pt>
                <c:pt idx="46">
                  <c:v>1174</c:v>
                </c:pt>
                <c:pt idx="47">
                  <c:v>0</c:v>
                </c:pt>
                <c:pt idx="48">
                  <c:v>586</c:v>
                </c:pt>
                <c:pt idx="49">
                  <c:v>2521</c:v>
                </c:pt>
                <c:pt idx="50">
                  <c:v>3142</c:v>
                </c:pt>
                <c:pt idx="51">
                  <c:v>5296</c:v>
                </c:pt>
                <c:pt idx="52">
                  <c:v>6480</c:v>
                </c:pt>
                <c:pt idx="53">
                  <c:v>0</c:v>
                </c:pt>
                <c:pt idx="54">
                  <c:v>4092</c:v>
                </c:pt>
                <c:pt idx="55">
                  <c:v>12505</c:v>
                </c:pt>
                <c:pt idx="56">
                  <c:v>1175</c:v>
                </c:pt>
                <c:pt idx="57">
                  <c:v>0</c:v>
                </c:pt>
                <c:pt idx="58">
                  <c:v>3065</c:v>
                </c:pt>
                <c:pt idx="59">
                  <c:v>2839</c:v>
                </c:pt>
                <c:pt idx="60">
                  <c:v>127</c:v>
                </c:pt>
              </c:numCache>
            </c:numRef>
          </c:val>
          <c:smooth val="0"/>
          <c:extLst>
            <c:ext xmlns:c16="http://schemas.microsoft.com/office/drawing/2014/chart" uri="{C3380CC4-5D6E-409C-BE32-E72D297353CC}">
              <c16:uniqueId val="{00000000-6037-45CC-A31B-3A979635440B}"/>
            </c:ext>
          </c:extLst>
        </c:ser>
        <c:ser>
          <c:idx val="1"/>
          <c:order val="1"/>
          <c:tx>
            <c:strRef>
              <c:f>Sheet1!$C$1</c:f>
              <c:strCache>
                <c:ptCount val="1"/>
                <c:pt idx="0">
                  <c:v>حلواني العبد - El Abd Patisserie</c:v>
                </c:pt>
              </c:strCache>
            </c:strRef>
          </c:tx>
          <c:spPr>
            <a:ln w="28575" cap="rnd">
              <a:solidFill>
                <a:schemeClr val="accent2"/>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Sheet1!$C$2:$C$62</c:f>
              <c:numCache>
                <c:formatCode>General</c:formatCode>
                <c:ptCount val="61"/>
                <c:pt idx="0">
                  <c:v>0</c:v>
                </c:pt>
                <c:pt idx="1">
                  <c:v>1267</c:v>
                </c:pt>
                <c:pt idx="2">
                  <c:v>0</c:v>
                </c:pt>
                <c:pt idx="3">
                  <c:v>0</c:v>
                </c:pt>
                <c:pt idx="4">
                  <c:v>0</c:v>
                </c:pt>
                <c:pt idx="5">
                  <c:v>4179</c:v>
                </c:pt>
                <c:pt idx="6">
                  <c:v>4340</c:v>
                </c:pt>
                <c:pt idx="7">
                  <c:v>0</c:v>
                </c:pt>
                <c:pt idx="8">
                  <c:v>7188</c:v>
                </c:pt>
                <c:pt idx="9">
                  <c:v>0</c:v>
                </c:pt>
                <c:pt idx="10">
                  <c:v>0</c:v>
                </c:pt>
                <c:pt idx="11">
                  <c:v>8907</c:v>
                </c:pt>
                <c:pt idx="12">
                  <c:v>0</c:v>
                </c:pt>
                <c:pt idx="13">
                  <c:v>2781</c:v>
                </c:pt>
                <c:pt idx="14">
                  <c:v>0</c:v>
                </c:pt>
                <c:pt idx="15">
                  <c:v>4325</c:v>
                </c:pt>
                <c:pt idx="16">
                  <c:v>0</c:v>
                </c:pt>
                <c:pt idx="17">
                  <c:v>1927</c:v>
                </c:pt>
                <c:pt idx="18">
                  <c:v>1518</c:v>
                </c:pt>
                <c:pt idx="19">
                  <c:v>0</c:v>
                </c:pt>
                <c:pt idx="20">
                  <c:v>798</c:v>
                </c:pt>
                <c:pt idx="21">
                  <c:v>0</c:v>
                </c:pt>
                <c:pt idx="22">
                  <c:v>4719</c:v>
                </c:pt>
                <c:pt idx="23">
                  <c:v>0</c:v>
                </c:pt>
                <c:pt idx="24">
                  <c:v>0</c:v>
                </c:pt>
                <c:pt idx="25">
                  <c:v>13154</c:v>
                </c:pt>
                <c:pt idx="26">
                  <c:v>0</c:v>
                </c:pt>
                <c:pt idx="27">
                  <c:v>1807</c:v>
                </c:pt>
                <c:pt idx="28">
                  <c:v>0</c:v>
                </c:pt>
                <c:pt idx="29">
                  <c:v>9772</c:v>
                </c:pt>
                <c:pt idx="30">
                  <c:v>0</c:v>
                </c:pt>
                <c:pt idx="31">
                  <c:v>0</c:v>
                </c:pt>
                <c:pt idx="32">
                  <c:v>5115</c:v>
                </c:pt>
                <c:pt idx="33">
                  <c:v>0</c:v>
                </c:pt>
                <c:pt idx="34">
                  <c:v>1726</c:v>
                </c:pt>
                <c:pt idx="35">
                  <c:v>0</c:v>
                </c:pt>
                <c:pt idx="36">
                  <c:v>1337</c:v>
                </c:pt>
                <c:pt idx="37">
                  <c:v>0</c:v>
                </c:pt>
                <c:pt idx="38">
                  <c:v>0</c:v>
                </c:pt>
                <c:pt idx="39">
                  <c:v>10175</c:v>
                </c:pt>
                <c:pt idx="40">
                  <c:v>0</c:v>
                </c:pt>
                <c:pt idx="41">
                  <c:v>2166</c:v>
                </c:pt>
                <c:pt idx="42">
                  <c:v>2358</c:v>
                </c:pt>
                <c:pt idx="43">
                  <c:v>0</c:v>
                </c:pt>
                <c:pt idx="44">
                  <c:v>0</c:v>
                </c:pt>
                <c:pt idx="45">
                  <c:v>0</c:v>
                </c:pt>
                <c:pt idx="46">
                  <c:v>1719</c:v>
                </c:pt>
                <c:pt idx="47">
                  <c:v>2853</c:v>
                </c:pt>
                <c:pt idx="48">
                  <c:v>21380</c:v>
                </c:pt>
                <c:pt idx="49">
                  <c:v>1810</c:v>
                </c:pt>
                <c:pt idx="50">
                  <c:v>1362</c:v>
                </c:pt>
                <c:pt idx="51">
                  <c:v>0</c:v>
                </c:pt>
                <c:pt idx="52">
                  <c:v>0</c:v>
                </c:pt>
                <c:pt idx="53">
                  <c:v>862</c:v>
                </c:pt>
                <c:pt idx="54">
                  <c:v>14627</c:v>
                </c:pt>
                <c:pt idx="55">
                  <c:v>3023</c:v>
                </c:pt>
                <c:pt idx="56">
                  <c:v>1275</c:v>
                </c:pt>
                <c:pt idx="57">
                  <c:v>3887</c:v>
                </c:pt>
                <c:pt idx="58">
                  <c:v>0</c:v>
                </c:pt>
                <c:pt idx="59">
                  <c:v>954</c:v>
                </c:pt>
                <c:pt idx="60">
                  <c:v>3475</c:v>
                </c:pt>
              </c:numCache>
            </c:numRef>
          </c:val>
          <c:smooth val="0"/>
          <c:extLst>
            <c:ext xmlns:c16="http://schemas.microsoft.com/office/drawing/2014/chart" uri="{C3380CC4-5D6E-409C-BE32-E72D297353CC}">
              <c16:uniqueId val="{00000001-6037-45CC-A31B-3A979635440B}"/>
            </c:ext>
          </c:extLst>
        </c:ser>
        <c:dLbls>
          <c:showLegendKey val="0"/>
          <c:showVal val="0"/>
          <c:showCatName val="0"/>
          <c:showSerName val="0"/>
          <c:showPercent val="0"/>
          <c:showBubbleSize val="0"/>
        </c:dLbls>
        <c:smooth val="0"/>
        <c:axId val="413698608"/>
        <c:axId val="413695984"/>
      </c:lineChart>
      <c:dateAx>
        <c:axId val="41369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695984"/>
        <c:crosses val="autoZero"/>
        <c:auto val="1"/>
        <c:lblOffset val="100"/>
        <c:baseTimeUnit val="days"/>
      </c:dateAx>
      <c:valAx>
        <c:axId val="41369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69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Tseppas MG</c:v>
                </c:pt>
              </c:strCache>
            </c:strRef>
          </c:tx>
          <c:spPr>
            <a:ln w="28575" cap="rnd">
              <a:solidFill>
                <a:schemeClr val="accent1"/>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Sheet1!$B$2:$B$62</c:f>
              <c:numCache>
                <c:formatCode>General</c:formatCode>
                <c:ptCount val="61"/>
                <c:pt idx="0">
                  <c:v>1795570</c:v>
                </c:pt>
                <c:pt idx="1">
                  <c:v>1795623</c:v>
                </c:pt>
                <c:pt idx="2">
                  <c:v>1795663</c:v>
                </c:pt>
                <c:pt idx="3">
                  <c:v>1795703</c:v>
                </c:pt>
                <c:pt idx="4">
                  <c:v>1795632</c:v>
                </c:pt>
                <c:pt idx="5">
                  <c:v>1795540</c:v>
                </c:pt>
                <c:pt idx="6">
                  <c:v>1795443</c:v>
                </c:pt>
                <c:pt idx="7">
                  <c:v>1795421</c:v>
                </c:pt>
                <c:pt idx="8">
                  <c:v>1795467</c:v>
                </c:pt>
                <c:pt idx="9">
                  <c:v>1795553</c:v>
                </c:pt>
                <c:pt idx="10">
                  <c:v>1795645</c:v>
                </c:pt>
                <c:pt idx="11">
                  <c:v>1795721</c:v>
                </c:pt>
                <c:pt idx="12">
                  <c:v>1795753</c:v>
                </c:pt>
                <c:pt idx="13">
                  <c:v>1795740</c:v>
                </c:pt>
                <c:pt idx="14">
                  <c:v>1795754</c:v>
                </c:pt>
                <c:pt idx="15">
                  <c:v>1795775</c:v>
                </c:pt>
                <c:pt idx="16">
                  <c:v>1795808</c:v>
                </c:pt>
                <c:pt idx="17">
                  <c:v>1795828</c:v>
                </c:pt>
                <c:pt idx="18">
                  <c:v>1795860</c:v>
                </c:pt>
                <c:pt idx="19">
                  <c:v>1795891</c:v>
                </c:pt>
                <c:pt idx="20">
                  <c:v>1795976</c:v>
                </c:pt>
                <c:pt idx="21">
                  <c:v>1796237</c:v>
                </c:pt>
                <c:pt idx="22">
                  <c:v>1796568</c:v>
                </c:pt>
                <c:pt idx="23">
                  <c:v>1796861</c:v>
                </c:pt>
                <c:pt idx="24">
                  <c:v>1797133</c:v>
                </c:pt>
                <c:pt idx="25">
                  <c:v>1797282</c:v>
                </c:pt>
                <c:pt idx="26">
                  <c:v>1797357</c:v>
                </c:pt>
                <c:pt idx="27">
                  <c:v>1797436</c:v>
                </c:pt>
                <c:pt idx="28">
                  <c:v>1797547</c:v>
                </c:pt>
                <c:pt idx="29">
                  <c:v>1797491</c:v>
                </c:pt>
                <c:pt idx="30">
                  <c:v>1797555</c:v>
                </c:pt>
                <c:pt idx="31">
                  <c:v>1797653</c:v>
                </c:pt>
                <c:pt idx="32">
                  <c:v>1797748</c:v>
                </c:pt>
                <c:pt idx="33">
                  <c:v>1797790</c:v>
                </c:pt>
                <c:pt idx="34">
                  <c:v>1797823</c:v>
                </c:pt>
                <c:pt idx="35">
                  <c:v>1797879</c:v>
                </c:pt>
                <c:pt idx="36">
                  <c:v>1797916</c:v>
                </c:pt>
                <c:pt idx="37">
                  <c:v>1797987</c:v>
                </c:pt>
                <c:pt idx="38">
                  <c:v>1797963</c:v>
                </c:pt>
                <c:pt idx="39">
                  <c:v>1797969</c:v>
                </c:pt>
                <c:pt idx="40">
                  <c:v>1798004</c:v>
                </c:pt>
                <c:pt idx="41">
                  <c:v>1798069</c:v>
                </c:pt>
                <c:pt idx="42">
                  <c:v>1798123</c:v>
                </c:pt>
                <c:pt idx="43">
                  <c:v>1798183</c:v>
                </c:pt>
                <c:pt idx="44">
                  <c:v>1798219</c:v>
                </c:pt>
                <c:pt idx="45">
                  <c:v>1798256</c:v>
                </c:pt>
                <c:pt idx="46">
                  <c:v>1798364</c:v>
                </c:pt>
                <c:pt idx="47">
                  <c:v>1798428</c:v>
                </c:pt>
                <c:pt idx="48">
                  <c:v>1798507</c:v>
                </c:pt>
                <c:pt idx="49">
                  <c:v>1798762</c:v>
                </c:pt>
                <c:pt idx="50">
                  <c:v>1798991</c:v>
                </c:pt>
                <c:pt idx="51">
                  <c:v>1799256</c:v>
                </c:pt>
                <c:pt idx="52">
                  <c:v>1799446</c:v>
                </c:pt>
                <c:pt idx="53">
                  <c:v>1799707</c:v>
                </c:pt>
                <c:pt idx="54">
                  <c:v>1799969</c:v>
                </c:pt>
                <c:pt idx="55">
                  <c:v>1800325</c:v>
                </c:pt>
                <c:pt idx="56">
                  <c:v>1800750</c:v>
                </c:pt>
                <c:pt idx="57">
                  <c:v>1801219</c:v>
                </c:pt>
                <c:pt idx="58">
                  <c:v>1801625</c:v>
                </c:pt>
                <c:pt idx="59">
                  <c:v>1802003</c:v>
                </c:pt>
                <c:pt idx="60">
                  <c:v>1802406</c:v>
                </c:pt>
              </c:numCache>
            </c:numRef>
          </c:val>
          <c:smooth val="0"/>
          <c:extLst>
            <c:ext xmlns:c16="http://schemas.microsoft.com/office/drawing/2014/chart" uri="{C3380CC4-5D6E-409C-BE32-E72D297353CC}">
              <c16:uniqueId val="{00000000-A08F-4F37-A6D2-7D202E4D1B76}"/>
            </c:ext>
          </c:extLst>
        </c:ser>
        <c:dLbls>
          <c:showLegendKey val="0"/>
          <c:showVal val="0"/>
          <c:showCatName val="0"/>
          <c:showSerName val="0"/>
          <c:showPercent val="0"/>
          <c:showBubbleSize val="0"/>
        </c:dLbls>
        <c:smooth val="0"/>
        <c:axId val="413649736"/>
        <c:axId val="413658264"/>
      </c:lineChart>
      <c:dateAx>
        <c:axId val="413649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658264"/>
        <c:crosses val="autoZero"/>
        <c:auto val="1"/>
        <c:lblOffset val="100"/>
        <c:baseTimeUnit val="days"/>
      </c:dateAx>
      <c:valAx>
        <c:axId val="41365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64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Sheet1!$B$2:$B$62</c:f>
              <c:numCache>
                <c:formatCode>General</c:formatCode>
                <c:ptCount val="61"/>
                <c:pt idx="0">
                  <c:v>1</c:v>
                </c:pt>
                <c:pt idx="1">
                  <c:v>2</c:v>
                </c:pt>
                <c:pt idx="2">
                  <c:v>1</c:v>
                </c:pt>
                <c:pt idx="3">
                  <c:v>0</c:v>
                </c:pt>
                <c:pt idx="4">
                  <c:v>1</c:v>
                </c:pt>
                <c:pt idx="5">
                  <c:v>1</c:v>
                </c:pt>
                <c:pt idx="6">
                  <c:v>3</c:v>
                </c:pt>
                <c:pt idx="7">
                  <c:v>0</c:v>
                </c:pt>
                <c:pt idx="8">
                  <c:v>2</c:v>
                </c:pt>
                <c:pt idx="9">
                  <c:v>0</c:v>
                </c:pt>
                <c:pt idx="10">
                  <c:v>1</c:v>
                </c:pt>
                <c:pt idx="11">
                  <c:v>1</c:v>
                </c:pt>
                <c:pt idx="12">
                  <c:v>0</c:v>
                </c:pt>
                <c:pt idx="13">
                  <c:v>3</c:v>
                </c:pt>
                <c:pt idx="14">
                  <c:v>1</c:v>
                </c:pt>
                <c:pt idx="15">
                  <c:v>2</c:v>
                </c:pt>
                <c:pt idx="16">
                  <c:v>0</c:v>
                </c:pt>
                <c:pt idx="17">
                  <c:v>2</c:v>
                </c:pt>
                <c:pt idx="18">
                  <c:v>1</c:v>
                </c:pt>
                <c:pt idx="19">
                  <c:v>1</c:v>
                </c:pt>
                <c:pt idx="20">
                  <c:v>2</c:v>
                </c:pt>
                <c:pt idx="21">
                  <c:v>1</c:v>
                </c:pt>
                <c:pt idx="22">
                  <c:v>2</c:v>
                </c:pt>
                <c:pt idx="23">
                  <c:v>1</c:v>
                </c:pt>
                <c:pt idx="24">
                  <c:v>1</c:v>
                </c:pt>
                <c:pt idx="25">
                  <c:v>2</c:v>
                </c:pt>
                <c:pt idx="26">
                  <c:v>0</c:v>
                </c:pt>
                <c:pt idx="27">
                  <c:v>2</c:v>
                </c:pt>
                <c:pt idx="28">
                  <c:v>0</c:v>
                </c:pt>
                <c:pt idx="29">
                  <c:v>2</c:v>
                </c:pt>
                <c:pt idx="30">
                  <c:v>0</c:v>
                </c:pt>
                <c:pt idx="31">
                  <c:v>1</c:v>
                </c:pt>
                <c:pt idx="32">
                  <c:v>1</c:v>
                </c:pt>
                <c:pt idx="33">
                  <c:v>1</c:v>
                </c:pt>
                <c:pt idx="34">
                  <c:v>1</c:v>
                </c:pt>
                <c:pt idx="35">
                  <c:v>2</c:v>
                </c:pt>
                <c:pt idx="36">
                  <c:v>1</c:v>
                </c:pt>
                <c:pt idx="37">
                  <c:v>2</c:v>
                </c:pt>
                <c:pt idx="38">
                  <c:v>2</c:v>
                </c:pt>
                <c:pt idx="39">
                  <c:v>2</c:v>
                </c:pt>
                <c:pt idx="40">
                  <c:v>2</c:v>
                </c:pt>
                <c:pt idx="41">
                  <c:v>1</c:v>
                </c:pt>
                <c:pt idx="42">
                  <c:v>2</c:v>
                </c:pt>
                <c:pt idx="43">
                  <c:v>0</c:v>
                </c:pt>
                <c:pt idx="44">
                  <c:v>1</c:v>
                </c:pt>
                <c:pt idx="45">
                  <c:v>1</c:v>
                </c:pt>
                <c:pt idx="46">
                  <c:v>4</c:v>
                </c:pt>
                <c:pt idx="47">
                  <c:v>1</c:v>
                </c:pt>
                <c:pt idx="48">
                  <c:v>9</c:v>
                </c:pt>
                <c:pt idx="49">
                  <c:v>2</c:v>
                </c:pt>
                <c:pt idx="50">
                  <c:v>2</c:v>
                </c:pt>
                <c:pt idx="51">
                  <c:v>1</c:v>
                </c:pt>
                <c:pt idx="52">
                  <c:v>1</c:v>
                </c:pt>
                <c:pt idx="53">
                  <c:v>1</c:v>
                </c:pt>
                <c:pt idx="54">
                  <c:v>2</c:v>
                </c:pt>
                <c:pt idx="55">
                  <c:v>2</c:v>
                </c:pt>
                <c:pt idx="56">
                  <c:v>2</c:v>
                </c:pt>
                <c:pt idx="57">
                  <c:v>2</c:v>
                </c:pt>
                <c:pt idx="58">
                  <c:v>1</c:v>
                </c:pt>
                <c:pt idx="59">
                  <c:v>2</c:v>
                </c:pt>
                <c:pt idx="60">
                  <c:v>2</c:v>
                </c:pt>
              </c:numCache>
            </c:numRef>
          </c:val>
          <c:smooth val="0"/>
          <c:extLst>
            <c:ext xmlns:c16="http://schemas.microsoft.com/office/drawing/2014/chart" uri="{C3380CC4-5D6E-409C-BE32-E72D297353CC}">
              <c16:uniqueId val="{00000000-8F6F-4BAF-AC9C-A7A4AD7514DC}"/>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Sheet1!$C$2:$C$62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1-8F6F-4BAF-AC9C-A7A4AD7514DC}"/>
            </c:ext>
          </c:extLst>
        </c:ser>
        <c:ser>
          <c:idx val="2"/>
          <c:order val="2"/>
          <c:tx>
            <c:strRef>
              <c:f>Sheet1!$D$1</c:f>
              <c:strCache>
                <c:ptCount val="1"/>
                <c:pt idx="0">
                  <c:v>Instagram</c:v>
                </c:pt>
              </c:strCache>
            </c:strRef>
          </c:tx>
          <c:spPr>
            <a:ln w="28575" cap="rnd">
              <a:solidFill>
                <a:schemeClr val="accent3"/>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Sheet1!$D$2:$D$62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2-8F6F-4BAF-AC9C-A7A4AD7514DC}"/>
            </c:ext>
          </c:extLst>
        </c:ser>
        <c:ser>
          <c:idx val="3"/>
          <c:order val="3"/>
          <c:tx>
            <c:strRef>
              <c:f>Sheet1!$E$1</c:f>
              <c:strCache>
                <c:ptCount val="1"/>
                <c:pt idx="0">
                  <c:v>YouTube</c:v>
                </c:pt>
              </c:strCache>
            </c:strRef>
          </c:tx>
          <c:spPr>
            <a:ln w="28575" cap="rnd">
              <a:solidFill>
                <a:schemeClr val="accent4"/>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Sheet1!$E$2:$E$62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3-8F6F-4BAF-AC9C-A7A4AD7514DC}"/>
            </c:ext>
          </c:extLst>
        </c:ser>
        <c:dLbls>
          <c:showLegendKey val="0"/>
          <c:showVal val="0"/>
          <c:showCatName val="0"/>
          <c:showSerName val="0"/>
          <c:showPercent val="0"/>
          <c:showBubbleSize val="0"/>
        </c:dLbls>
        <c:smooth val="0"/>
        <c:axId val="413689424"/>
        <c:axId val="413690736"/>
      </c:lineChart>
      <c:dateAx>
        <c:axId val="413689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690736"/>
        <c:crosses val="autoZero"/>
        <c:auto val="1"/>
        <c:lblOffset val="100"/>
        <c:baseTimeUnit val="days"/>
      </c:dateAx>
      <c:valAx>
        <c:axId val="41369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68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Facebook</c:v>
                </c:pt>
              </c:strCache>
            </c:strRef>
          </c:tx>
          <c:spPr>
            <a:solidFill>
              <a:schemeClr val="accent1"/>
            </a:solidFill>
            <a:ln>
              <a:noFill/>
            </a:ln>
            <a:effectLst/>
          </c:spP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Sheet1!$B$2:$B$62</c:f>
              <c:numCache>
                <c:formatCode>General</c:formatCode>
                <c:ptCount val="61"/>
                <c:pt idx="0">
                  <c:v>37</c:v>
                </c:pt>
                <c:pt idx="1">
                  <c:v>40</c:v>
                </c:pt>
                <c:pt idx="2">
                  <c:v>-22</c:v>
                </c:pt>
                <c:pt idx="3">
                  <c:v>-34</c:v>
                </c:pt>
                <c:pt idx="4">
                  <c:v>-4</c:v>
                </c:pt>
                <c:pt idx="5">
                  <c:v>-301</c:v>
                </c:pt>
                <c:pt idx="6">
                  <c:v>-210</c:v>
                </c:pt>
                <c:pt idx="7">
                  <c:v>-105</c:v>
                </c:pt>
                <c:pt idx="8">
                  <c:v>-79</c:v>
                </c:pt>
                <c:pt idx="9">
                  <c:v>71</c:v>
                </c:pt>
                <c:pt idx="10">
                  <c:v>104</c:v>
                </c:pt>
                <c:pt idx="11">
                  <c:v>73</c:v>
                </c:pt>
                <c:pt idx="12">
                  <c:v>96</c:v>
                </c:pt>
                <c:pt idx="13">
                  <c:v>-35</c:v>
                </c:pt>
                <c:pt idx="14">
                  <c:v>-92</c:v>
                </c:pt>
                <c:pt idx="15">
                  <c:v>-30</c:v>
                </c:pt>
                <c:pt idx="16">
                  <c:v>-19</c:v>
                </c:pt>
                <c:pt idx="17">
                  <c:v>-51</c:v>
                </c:pt>
                <c:pt idx="18">
                  <c:v>-48</c:v>
                </c:pt>
                <c:pt idx="19">
                  <c:v>-3</c:v>
                </c:pt>
                <c:pt idx="20">
                  <c:v>31</c:v>
                </c:pt>
                <c:pt idx="21">
                  <c:v>155</c:v>
                </c:pt>
                <c:pt idx="22">
                  <c:v>391</c:v>
                </c:pt>
                <c:pt idx="23">
                  <c:v>334</c:v>
                </c:pt>
                <c:pt idx="24">
                  <c:v>371</c:v>
                </c:pt>
                <c:pt idx="25">
                  <c:v>197</c:v>
                </c:pt>
                <c:pt idx="26">
                  <c:v>-22</c:v>
                </c:pt>
                <c:pt idx="27">
                  <c:v>129</c:v>
                </c:pt>
                <c:pt idx="28">
                  <c:v>96</c:v>
                </c:pt>
                <c:pt idx="29">
                  <c:v>-185</c:v>
                </c:pt>
                <c:pt idx="30">
                  <c:v>-118</c:v>
                </c:pt>
                <c:pt idx="31">
                  <c:v>95</c:v>
                </c:pt>
                <c:pt idx="32">
                  <c:v>140</c:v>
                </c:pt>
                <c:pt idx="33">
                  <c:v>104</c:v>
                </c:pt>
                <c:pt idx="34">
                  <c:v>115</c:v>
                </c:pt>
                <c:pt idx="35">
                  <c:v>62</c:v>
                </c:pt>
                <c:pt idx="36">
                  <c:v>83</c:v>
                </c:pt>
                <c:pt idx="37">
                  <c:v>98</c:v>
                </c:pt>
                <c:pt idx="38">
                  <c:v>85</c:v>
                </c:pt>
                <c:pt idx="39">
                  <c:v>-64</c:v>
                </c:pt>
                <c:pt idx="40">
                  <c:v>5</c:v>
                </c:pt>
                <c:pt idx="41">
                  <c:v>257</c:v>
                </c:pt>
                <c:pt idx="42">
                  <c:v>152</c:v>
                </c:pt>
                <c:pt idx="43">
                  <c:v>179</c:v>
                </c:pt>
                <c:pt idx="44">
                  <c:v>92</c:v>
                </c:pt>
                <c:pt idx="45">
                  <c:v>23</c:v>
                </c:pt>
                <c:pt idx="46">
                  <c:v>89</c:v>
                </c:pt>
                <c:pt idx="47">
                  <c:v>338</c:v>
                </c:pt>
                <c:pt idx="48">
                  <c:v>452</c:v>
                </c:pt>
                <c:pt idx="49">
                  <c:v>1137</c:v>
                </c:pt>
                <c:pt idx="50">
                  <c:v>1110</c:v>
                </c:pt>
                <c:pt idx="51">
                  <c:v>870</c:v>
                </c:pt>
                <c:pt idx="52">
                  <c:v>662</c:v>
                </c:pt>
                <c:pt idx="53">
                  <c:v>628</c:v>
                </c:pt>
                <c:pt idx="54">
                  <c:v>469</c:v>
                </c:pt>
                <c:pt idx="55">
                  <c:v>1726</c:v>
                </c:pt>
                <c:pt idx="56">
                  <c:v>1128</c:v>
                </c:pt>
                <c:pt idx="57">
                  <c:v>2818</c:v>
                </c:pt>
                <c:pt idx="58">
                  <c:v>1599</c:v>
                </c:pt>
                <c:pt idx="59">
                  <c:v>1197</c:v>
                </c:pt>
                <c:pt idx="60">
                  <c:v>656</c:v>
                </c:pt>
              </c:numCache>
            </c:numRef>
          </c:val>
          <c:extLst>
            <c:ext xmlns:c16="http://schemas.microsoft.com/office/drawing/2014/chart" uri="{C3380CC4-5D6E-409C-BE32-E72D297353CC}">
              <c16:uniqueId val="{00000000-91AD-4296-A12E-BAB1C9CB8A35}"/>
            </c:ext>
          </c:extLst>
        </c:ser>
        <c:ser>
          <c:idx val="1"/>
          <c:order val="1"/>
          <c:tx>
            <c:strRef>
              <c:f>Sheet1!$C$1</c:f>
              <c:strCache>
                <c:ptCount val="1"/>
                <c:pt idx="0">
                  <c:v>Twitter</c:v>
                </c:pt>
              </c:strCache>
            </c:strRef>
          </c:tx>
          <c:spPr>
            <a:solidFill>
              <a:schemeClr val="accent2"/>
            </a:solidFill>
            <a:ln>
              <a:noFill/>
            </a:ln>
            <a:effectLst/>
          </c:spP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Sheet1!$C$2:$C$62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extLst>
            <c:ext xmlns:c16="http://schemas.microsoft.com/office/drawing/2014/chart" uri="{C3380CC4-5D6E-409C-BE32-E72D297353CC}">
              <c16:uniqueId val="{00000001-91AD-4296-A12E-BAB1C9CB8A35}"/>
            </c:ext>
          </c:extLst>
        </c:ser>
        <c:ser>
          <c:idx val="2"/>
          <c:order val="2"/>
          <c:tx>
            <c:strRef>
              <c:f>Sheet1!$D$1</c:f>
              <c:strCache>
                <c:ptCount val="1"/>
                <c:pt idx="0">
                  <c:v>YouTube</c:v>
                </c:pt>
              </c:strCache>
            </c:strRef>
          </c:tx>
          <c:spPr>
            <a:solidFill>
              <a:schemeClr val="accent3"/>
            </a:solidFill>
            <a:ln w="25400">
              <a:noFill/>
            </a:ln>
            <a:effectLst/>
          </c:spP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Sheet1!$D$2:$D$62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extLst>
            <c:ext xmlns:c16="http://schemas.microsoft.com/office/drawing/2014/chart" uri="{C3380CC4-5D6E-409C-BE32-E72D297353CC}">
              <c16:uniqueId val="{00000002-91AD-4296-A12E-BAB1C9CB8A35}"/>
            </c:ext>
          </c:extLst>
        </c:ser>
        <c:ser>
          <c:idx val="3"/>
          <c:order val="3"/>
          <c:tx>
            <c:strRef>
              <c:f>Sheet1!$E$1</c:f>
              <c:strCache>
                <c:ptCount val="1"/>
                <c:pt idx="0">
                  <c:v>LinkedIn</c:v>
                </c:pt>
              </c:strCache>
            </c:strRef>
          </c:tx>
          <c:spPr>
            <a:solidFill>
              <a:schemeClr val="accent4"/>
            </a:solidFill>
            <a:ln w="25400">
              <a:noFill/>
            </a:ln>
            <a:effectLst/>
          </c:spP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Sheet1!$E$2:$E$62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extLst>
            <c:ext xmlns:c16="http://schemas.microsoft.com/office/drawing/2014/chart" uri="{C3380CC4-5D6E-409C-BE32-E72D297353CC}">
              <c16:uniqueId val="{00000003-91AD-4296-A12E-BAB1C9CB8A35}"/>
            </c:ext>
          </c:extLst>
        </c:ser>
        <c:ser>
          <c:idx val="4"/>
          <c:order val="4"/>
          <c:tx>
            <c:strRef>
              <c:f>Sheet1!$F$1</c:f>
              <c:strCache>
                <c:ptCount val="1"/>
                <c:pt idx="0">
                  <c:v>Instagram</c:v>
                </c:pt>
              </c:strCache>
            </c:strRef>
          </c:tx>
          <c:spPr>
            <a:solidFill>
              <a:schemeClr val="accent5"/>
            </a:solidFill>
            <a:ln w="25400">
              <a:noFill/>
            </a:ln>
            <a:effectLst/>
          </c:spP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Sheet1!$F$2:$F$62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extLst>
            <c:ext xmlns:c16="http://schemas.microsoft.com/office/drawing/2014/chart" uri="{C3380CC4-5D6E-409C-BE32-E72D297353CC}">
              <c16:uniqueId val="{00000004-91AD-4296-A12E-BAB1C9CB8A35}"/>
            </c:ext>
          </c:extLst>
        </c:ser>
        <c:dLbls>
          <c:showLegendKey val="0"/>
          <c:showVal val="0"/>
          <c:showCatName val="0"/>
          <c:showSerName val="0"/>
          <c:showPercent val="0"/>
          <c:showBubbleSize val="0"/>
        </c:dLbls>
        <c:axId val="412196768"/>
        <c:axId val="412197752"/>
      </c:areaChart>
      <c:dateAx>
        <c:axId val="412196768"/>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197752"/>
        <c:crosses val="autoZero"/>
        <c:auto val="1"/>
        <c:lblOffset val="100"/>
        <c:baseTimeUnit val="days"/>
      </c:dateAx>
      <c:valAx>
        <c:axId val="412197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19676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Sheet1!$B$2:$B$62</c:f>
              <c:numCache>
                <c:formatCode>General</c:formatCode>
                <c:ptCount val="61"/>
                <c:pt idx="0">
                  <c:v>37</c:v>
                </c:pt>
                <c:pt idx="1">
                  <c:v>40</c:v>
                </c:pt>
                <c:pt idx="2">
                  <c:v>-22</c:v>
                </c:pt>
                <c:pt idx="3">
                  <c:v>-34</c:v>
                </c:pt>
                <c:pt idx="4">
                  <c:v>-4</c:v>
                </c:pt>
                <c:pt idx="5">
                  <c:v>-301</c:v>
                </c:pt>
                <c:pt idx="6">
                  <c:v>-210</c:v>
                </c:pt>
                <c:pt idx="7">
                  <c:v>-105</c:v>
                </c:pt>
                <c:pt idx="8">
                  <c:v>-79</c:v>
                </c:pt>
                <c:pt idx="9">
                  <c:v>71</c:v>
                </c:pt>
                <c:pt idx="10">
                  <c:v>104</c:v>
                </c:pt>
                <c:pt idx="11">
                  <c:v>73</c:v>
                </c:pt>
                <c:pt idx="12">
                  <c:v>96</c:v>
                </c:pt>
                <c:pt idx="13">
                  <c:v>-35</c:v>
                </c:pt>
                <c:pt idx="14">
                  <c:v>-92</c:v>
                </c:pt>
                <c:pt idx="15">
                  <c:v>-30</c:v>
                </c:pt>
                <c:pt idx="16">
                  <c:v>-19</c:v>
                </c:pt>
                <c:pt idx="17">
                  <c:v>-51</c:v>
                </c:pt>
                <c:pt idx="18">
                  <c:v>-48</c:v>
                </c:pt>
                <c:pt idx="19">
                  <c:v>-3</c:v>
                </c:pt>
                <c:pt idx="20">
                  <c:v>31</c:v>
                </c:pt>
                <c:pt idx="21">
                  <c:v>155</c:v>
                </c:pt>
                <c:pt idx="22">
                  <c:v>391</c:v>
                </c:pt>
                <c:pt idx="23">
                  <c:v>334</c:v>
                </c:pt>
                <c:pt idx="24">
                  <c:v>371</c:v>
                </c:pt>
                <c:pt idx="25">
                  <c:v>197</c:v>
                </c:pt>
                <c:pt idx="26">
                  <c:v>-22</c:v>
                </c:pt>
                <c:pt idx="27">
                  <c:v>129</c:v>
                </c:pt>
                <c:pt idx="28">
                  <c:v>96</c:v>
                </c:pt>
                <c:pt idx="29">
                  <c:v>-185</c:v>
                </c:pt>
                <c:pt idx="30">
                  <c:v>-118</c:v>
                </c:pt>
                <c:pt idx="31">
                  <c:v>95</c:v>
                </c:pt>
                <c:pt idx="32">
                  <c:v>140</c:v>
                </c:pt>
                <c:pt idx="33">
                  <c:v>104</c:v>
                </c:pt>
                <c:pt idx="34">
                  <c:v>115</c:v>
                </c:pt>
                <c:pt idx="35">
                  <c:v>62</c:v>
                </c:pt>
                <c:pt idx="36">
                  <c:v>83</c:v>
                </c:pt>
                <c:pt idx="37">
                  <c:v>98</c:v>
                </c:pt>
                <c:pt idx="38">
                  <c:v>85</c:v>
                </c:pt>
                <c:pt idx="39">
                  <c:v>-64</c:v>
                </c:pt>
                <c:pt idx="40">
                  <c:v>5</c:v>
                </c:pt>
                <c:pt idx="41">
                  <c:v>257</c:v>
                </c:pt>
                <c:pt idx="42">
                  <c:v>152</c:v>
                </c:pt>
                <c:pt idx="43">
                  <c:v>179</c:v>
                </c:pt>
                <c:pt idx="44">
                  <c:v>92</c:v>
                </c:pt>
                <c:pt idx="45">
                  <c:v>23</c:v>
                </c:pt>
                <c:pt idx="46">
                  <c:v>89</c:v>
                </c:pt>
                <c:pt idx="47">
                  <c:v>338</c:v>
                </c:pt>
                <c:pt idx="48">
                  <c:v>452</c:v>
                </c:pt>
                <c:pt idx="49">
                  <c:v>1137</c:v>
                </c:pt>
                <c:pt idx="50">
                  <c:v>1110</c:v>
                </c:pt>
                <c:pt idx="51">
                  <c:v>870</c:v>
                </c:pt>
                <c:pt idx="52">
                  <c:v>662</c:v>
                </c:pt>
                <c:pt idx="53">
                  <c:v>628</c:v>
                </c:pt>
                <c:pt idx="54">
                  <c:v>469</c:v>
                </c:pt>
                <c:pt idx="55">
                  <c:v>1726</c:v>
                </c:pt>
                <c:pt idx="56">
                  <c:v>1128</c:v>
                </c:pt>
                <c:pt idx="57">
                  <c:v>2818</c:v>
                </c:pt>
                <c:pt idx="58">
                  <c:v>1599</c:v>
                </c:pt>
                <c:pt idx="59">
                  <c:v>1197</c:v>
                </c:pt>
                <c:pt idx="60">
                  <c:v>656</c:v>
                </c:pt>
              </c:numCache>
            </c:numRef>
          </c:val>
          <c:smooth val="0"/>
          <c:extLst>
            <c:ext xmlns:c16="http://schemas.microsoft.com/office/drawing/2014/chart" uri="{C3380CC4-5D6E-409C-BE32-E72D297353CC}">
              <c16:uniqueId val="{00000000-2116-4724-B7A3-4420CD56C484}"/>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Sheet1!$C$2:$C$62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1-2116-4724-B7A3-4420CD56C484}"/>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Sheet1!$D$2:$D$62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2-2116-4724-B7A3-4420CD56C484}"/>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Sheet1!$E$2:$E$62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3-2116-4724-B7A3-4420CD56C484}"/>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Sheet1!$A$2:$A$62</c:f>
              <c:numCache>
                <c:formatCode>m/d/yyyy</c:formatCode>
                <c:ptCount val="61"/>
                <c:pt idx="0">
                  <c:v>44062</c:v>
                </c:pt>
                <c:pt idx="1">
                  <c:v>44063</c:v>
                </c:pt>
                <c:pt idx="2">
                  <c:v>44064</c:v>
                </c:pt>
                <c:pt idx="3">
                  <c:v>44065</c:v>
                </c:pt>
                <c:pt idx="4">
                  <c:v>44066</c:v>
                </c:pt>
                <c:pt idx="5">
                  <c:v>44067</c:v>
                </c:pt>
                <c:pt idx="6">
                  <c:v>44068</c:v>
                </c:pt>
                <c:pt idx="7">
                  <c:v>44069</c:v>
                </c:pt>
                <c:pt idx="8">
                  <c:v>44070</c:v>
                </c:pt>
                <c:pt idx="9">
                  <c:v>44071</c:v>
                </c:pt>
                <c:pt idx="10">
                  <c:v>44072</c:v>
                </c:pt>
                <c:pt idx="11">
                  <c:v>44073</c:v>
                </c:pt>
                <c:pt idx="12">
                  <c:v>44074</c:v>
                </c:pt>
                <c:pt idx="13">
                  <c:v>44075</c:v>
                </c:pt>
                <c:pt idx="14">
                  <c:v>44076</c:v>
                </c:pt>
                <c:pt idx="15">
                  <c:v>44077</c:v>
                </c:pt>
                <c:pt idx="16">
                  <c:v>44078</c:v>
                </c:pt>
                <c:pt idx="17">
                  <c:v>44079</c:v>
                </c:pt>
                <c:pt idx="18">
                  <c:v>44080</c:v>
                </c:pt>
                <c:pt idx="19">
                  <c:v>44081</c:v>
                </c:pt>
                <c:pt idx="20">
                  <c:v>44082</c:v>
                </c:pt>
                <c:pt idx="21">
                  <c:v>44083</c:v>
                </c:pt>
                <c:pt idx="22">
                  <c:v>44084</c:v>
                </c:pt>
                <c:pt idx="23">
                  <c:v>44085</c:v>
                </c:pt>
                <c:pt idx="24">
                  <c:v>44086</c:v>
                </c:pt>
                <c:pt idx="25">
                  <c:v>44087</c:v>
                </c:pt>
                <c:pt idx="26">
                  <c:v>44088</c:v>
                </c:pt>
                <c:pt idx="27">
                  <c:v>44089</c:v>
                </c:pt>
                <c:pt idx="28">
                  <c:v>44090</c:v>
                </c:pt>
                <c:pt idx="29">
                  <c:v>44091</c:v>
                </c:pt>
                <c:pt idx="30">
                  <c:v>44092</c:v>
                </c:pt>
                <c:pt idx="31">
                  <c:v>44093</c:v>
                </c:pt>
                <c:pt idx="32">
                  <c:v>44094</c:v>
                </c:pt>
                <c:pt idx="33">
                  <c:v>44095</c:v>
                </c:pt>
                <c:pt idx="34">
                  <c:v>44096</c:v>
                </c:pt>
                <c:pt idx="35">
                  <c:v>44097</c:v>
                </c:pt>
                <c:pt idx="36">
                  <c:v>44098</c:v>
                </c:pt>
                <c:pt idx="37">
                  <c:v>44099</c:v>
                </c:pt>
                <c:pt idx="38">
                  <c:v>44100</c:v>
                </c:pt>
                <c:pt idx="39">
                  <c:v>44101</c:v>
                </c:pt>
                <c:pt idx="40">
                  <c:v>44102</c:v>
                </c:pt>
                <c:pt idx="41">
                  <c:v>44103</c:v>
                </c:pt>
                <c:pt idx="42">
                  <c:v>44104</c:v>
                </c:pt>
                <c:pt idx="43">
                  <c:v>44105</c:v>
                </c:pt>
                <c:pt idx="44">
                  <c:v>44106</c:v>
                </c:pt>
                <c:pt idx="45">
                  <c:v>44107</c:v>
                </c:pt>
                <c:pt idx="46">
                  <c:v>44108</c:v>
                </c:pt>
                <c:pt idx="47">
                  <c:v>44109</c:v>
                </c:pt>
                <c:pt idx="48">
                  <c:v>44110</c:v>
                </c:pt>
                <c:pt idx="49">
                  <c:v>44111</c:v>
                </c:pt>
                <c:pt idx="50">
                  <c:v>44112</c:v>
                </c:pt>
                <c:pt idx="51">
                  <c:v>44113</c:v>
                </c:pt>
                <c:pt idx="52">
                  <c:v>44114</c:v>
                </c:pt>
                <c:pt idx="53">
                  <c:v>44115</c:v>
                </c:pt>
                <c:pt idx="54">
                  <c:v>44116</c:v>
                </c:pt>
                <c:pt idx="55">
                  <c:v>44117</c:v>
                </c:pt>
                <c:pt idx="56">
                  <c:v>44118</c:v>
                </c:pt>
                <c:pt idx="57">
                  <c:v>44119</c:v>
                </c:pt>
                <c:pt idx="58">
                  <c:v>44120</c:v>
                </c:pt>
                <c:pt idx="59">
                  <c:v>44121</c:v>
                </c:pt>
                <c:pt idx="60">
                  <c:v>44122</c:v>
                </c:pt>
              </c:numCache>
            </c:numRef>
          </c:cat>
          <c:val>
            <c:numRef>
              <c:f>Sheet1!$F$2:$F$62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4-2116-4724-B7A3-4420CD56C484}"/>
            </c:ext>
          </c:extLst>
        </c:ser>
        <c:dLbls>
          <c:showLegendKey val="0"/>
          <c:showVal val="0"/>
          <c:showCatName val="0"/>
          <c:showSerName val="0"/>
          <c:showPercent val="0"/>
          <c:showBubbleSize val="0"/>
        </c:dLbls>
        <c:smooth val="0"/>
        <c:axId val="463592952"/>
        <c:axId val="463591968"/>
      </c:lineChart>
      <c:dateAx>
        <c:axId val="463592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591968"/>
        <c:crosses val="autoZero"/>
        <c:auto val="1"/>
        <c:lblOffset val="100"/>
        <c:baseTimeUnit val="days"/>
      </c:dateAx>
      <c:valAx>
        <c:axId val="46359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59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1A6AB-358A-4AD1-82FE-8205719988BE}"/>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766BA795-2EC5-4F90-AF59-D638919F7777}"/>
              </a:ext>
            </a:extLst>
          </p:cNvPr>
          <p:cNvSpPr>
            <a:spLocks noGrp="1"/>
          </p:cNvSpPr>
          <p:nvPr>
            <p:ph type="subTitle" idx="1"/>
          </p:nvPr>
        </p:nvSpPr>
        <p:spPr/>
        <p:txBody>
          <a:bodyPr/>
          <a:lstStyle/>
          <a:p>
            <a:r>
              <a:rPr lang="en-US"/>
              <a:t>Digitricks</a:t>
            </a:r>
          </a:p>
        </p:txBody>
      </p:sp>
    </p:spTree>
    <p:extLst>
      <p:ext uri="{BB962C8B-B14F-4D97-AF65-F5344CB8AC3E}">
        <p14:creationId xmlns:p14="http://schemas.microsoft.com/office/powerpoint/2010/main" val="796197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33A28-131B-4154-9A0C-4FF6767FF1F2}"/>
              </a:ext>
            </a:extLst>
          </p:cNvPr>
          <p:cNvSpPr>
            <a:spLocks noGrp="1"/>
          </p:cNvSpPr>
          <p:nvPr>
            <p:ph type="title"/>
          </p:nvPr>
        </p:nvSpPr>
        <p:spPr/>
        <p:txBody>
          <a:bodyPr/>
          <a:lstStyle/>
          <a:p>
            <a:r>
              <a:rPr lang="en-US"/>
              <a:t>Facebook Own Posts | Patisserie</a:t>
            </a:r>
          </a:p>
        </p:txBody>
      </p:sp>
      <p:graphicFrame>
        <p:nvGraphicFramePr>
          <p:cNvPr id="6" name="Chart Placeholder 5">
            <a:extLst>
              <a:ext uri="{FF2B5EF4-FFF2-40B4-BE49-F238E27FC236}">
                <a16:creationId xmlns:a16="http://schemas.microsoft.com/office/drawing/2014/main" id="{78F95FB5-30DE-4412-9FFC-ECC958AAB62D}"/>
              </a:ext>
            </a:extLst>
          </p:cNvPr>
          <p:cNvGraphicFramePr>
            <a:graphicFrameLocks noGrp="1"/>
          </p:cNvGraphicFramePr>
          <p:nvPr>
            <p:ph type="chart" sz="quarter" idx="13"/>
            <p:extLst>
              <p:ext uri="{D42A27DB-BD31-4B8C-83A1-F6EECF244321}">
                <p14:modId xmlns:p14="http://schemas.microsoft.com/office/powerpoint/2010/main" val="3500112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AF1F74-C363-4EE4-B293-A01B7C20B035}"/>
              </a:ext>
            </a:extLst>
          </p:cNvPr>
          <p:cNvSpPr>
            <a:spLocks noGrp="1"/>
          </p:cNvSpPr>
          <p:nvPr>
            <p:ph type="body" sz="quarter" idx="14"/>
          </p:nvPr>
        </p:nvSpPr>
        <p:spPr/>
        <p:txBody>
          <a:bodyPr/>
          <a:lstStyle/>
          <a:p>
            <a:r>
              <a:rPr lang="en-US"/>
              <a:t>08/19/2020 - 10/18/2020</a:t>
            </a:r>
          </a:p>
        </p:txBody>
      </p:sp>
      <p:sp>
        <p:nvSpPr>
          <p:cNvPr id="5" name="Footer Placeholder 4">
            <a:extLst>
              <a:ext uri="{FF2B5EF4-FFF2-40B4-BE49-F238E27FC236}">
                <a16:creationId xmlns:a16="http://schemas.microsoft.com/office/drawing/2014/main" id="{C6E4252B-4BFA-4E04-8045-4424A0723B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3543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2059D-618F-4B6F-9BB4-926FF0677AD4}"/>
              </a:ext>
            </a:extLst>
          </p:cNvPr>
          <p:cNvSpPr>
            <a:spLocks noGrp="1"/>
          </p:cNvSpPr>
          <p:nvPr>
            <p:ph type="title"/>
          </p:nvPr>
        </p:nvSpPr>
        <p:spPr/>
        <p:txBody>
          <a:bodyPr/>
          <a:lstStyle/>
          <a:p>
            <a:r>
              <a:rPr lang="en-US"/>
              <a:t>Facebook Interaction Rate By Post Type | Patisserie</a:t>
            </a:r>
          </a:p>
        </p:txBody>
      </p:sp>
      <p:graphicFrame>
        <p:nvGraphicFramePr>
          <p:cNvPr id="6" name="Chart Placeholder 5">
            <a:extLst>
              <a:ext uri="{FF2B5EF4-FFF2-40B4-BE49-F238E27FC236}">
                <a16:creationId xmlns:a16="http://schemas.microsoft.com/office/drawing/2014/main" id="{D6285515-CB82-44F5-ABDC-17AF4A35FDE0}"/>
              </a:ext>
            </a:extLst>
          </p:cNvPr>
          <p:cNvGraphicFramePr>
            <a:graphicFrameLocks noGrp="1"/>
          </p:cNvGraphicFramePr>
          <p:nvPr>
            <p:ph type="chart" sz="quarter" idx="13"/>
            <p:extLst>
              <p:ext uri="{D42A27DB-BD31-4B8C-83A1-F6EECF244321}">
                <p14:modId xmlns:p14="http://schemas.microsoft.com/office/powerpoint/2010/main" val="4151389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F182BB-EBA0-4E78-9048-10E292941596}"/>
              </a:ext>
            </a:extLst>
          </p:cNvPr>
          <p:cNvSpPr>
            <a:spLocks noGrp="1"/>
          </p:cNvSpPr>
          <p:nvPr>
            <p:ph type="body" sz="quarter" idx="14"/>
          </p:nvPr>
        </p:nvSpPr>
        <p:spPr/>
        <p:txBody>
          <a:bodyPr/>
          <a:lstStyle/>
          <a:p>
            <a:r>
              <a:rPr lang="en-US"/>
              <a:t>08/19/2020 - 10/18/2020</a:t>
            </a:r>
          </a:p>
        </p:txBody>
      </p:sp>
      <p:sp>
        <p:nvSpPr>
          <p:cNvPr id="5" name="Footer Placeholder 4">
            <a:extLst>
              <a:ext uri="{FF2B5EF4-FFF2-40B4-BE49-F238E27FC236}">
                <a16:creationId xmlns:a16="http://schemas.microsoft.com/office/drawing/2014/main" id="{E7AF9DF9-E0B1-4AFE-8098-CE9D437362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3748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A8437-159D-4ED9-B739-E25F9C89BDCE}"/>
              </a:ext>
            </a:extLst>
          </p:cNvPr>
          <p:cNvSpPr>
            <a:spLocks noGrp="1"/>
          </p:cNvSpPr>
          <p:nvPr>
            <p:ph type="title"/>
          </p:nvPr>
        </p:nvSpPr>
        <p:spPr/>
        <p:txBody>
          <a:bodyPr/>
          <a:lstStyle/>
          <a:p>
            <a:r>
              <a:rPr lang="en-US"/>
              <a:t>Facebook Own Posts Table | Patisserie - 1 of 25</a:t>
            </a:r>
          </a:p>
        </p:txBody>
      </p:sp>
      <p:graphicFrame>
        <p:nvGraphicFramePr>
          <p:cNvPr id="5" name="Table Placeholder 4">
            <a:extLst>
              <a:ext uri="{FF2B5EF4-FFF2-40B4-BE49-F238E27FC236}">
                <a16:creationId xmlns:a16="http://schemas.microsoft.com/office/drawing/2014/main" id="{F4D9AAF4-1913-49B3-8420-0CC10493748E}"/>
              </a:ext>
            </a:extLst>
          </p:cNvPr>
          <p:cNvGraphicFramePr>
            <a:graphicFrameLocks noGrp="1"/>
          </p:cNvGraphicFramePr>
          <p:nvPr>
            <p:ph type="tbl" sz="quarter" idx="13"/>
            <p:extLst>
              <p:ext uri="{D42A27DB-BD31-4B8C-83A1-F6EECF244321}">
                <p14:modId xmlns:p14="http://schemas.microsoft.com/office/powerpoint/2010/main" val="2081692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1130894"/>
                    </a:ext>
                  </a:extLst>
                </a:gridCol>
                <a:gridCol w="1316735">
                  <a:extLst>
                    <a:ext uri="{9D8B030D-6E8A-4147-A177-3AD203B41FA5}">
                      <a16:colId xmlns:a16="http://schemas.microsoft.com/office/drawing/2014/main" val="146946910"/>
                    </a:ext>
                  </a:extLst>
                </a:gridCol>
                <a:gridCol w="905256">
                  <a:extLst>
                    <a:ext uri="{9D8B030D-6E8A-4147-A177-3AD203B41FA5}">
                      <a16:colId xmlns:a16="http://schemas.microsoft.com/office/drawing/2014/main" val="3522468174"/>
                    </a:ext>
                  </a:extLst>
                </a:gridCol>
                <a:gridCol w="411480">
                  <a:extLst>
                    <a:ext uri="{9D8B030D-6E8A-4147-A177-3AD203B41FA5}">
                      <a16:colId xmlns:a16="http://schemas.microsoft.com/office/drawing/2014/main" val="3903441004"/>
                    </a:ext>
                  </a:extLst>
                </a:gridCol>
                <a:gridCol w="411480">
                  <a:extLst>
                    <a:ext uri="{9D8B030D-6E8A-4147-A177-3AD203B41FA5}">
                      <a16:colId xmlns:a16="http://schemas.microsoft.com/office/drawing/2014/main" val="2802815475"/>
                    </a:ext>
                  </a:extLst>
                </a:gridCol>
                <a:gridCol w="411480">
                  <a:extLst>
                    <a:ext uri="{9D8B030D-6E8A-4147-A177-3AD203B41FA5}">
                      <a16:colId xmlns:a16="http://schemas.microsoft.com/office/drawing/2014/main" val="2304448641"/>
                    </a:ext>
                  </a:extLst>
                </a:gridCol>
                <a:gridCol w="411480">
                  <a:extLst>
                    <a:ext uri="{9D8B030D-6E8A-4147-A177-3AD203B41FA5}">
                      <a16:colId xmlns:a16="http://schemas.microsoft.com/office/drawing/2014/main" val="2061070751"/>
                    </a:ext>
                  </a:extLst>
                </a:gridCol>
                <a:gridCol w="411480">
                  <a:extLst>
                    <a:ext uri="{9D8B030D-6E8A-4147-A177-3AD203B41FA5}">
                      <a16:colId xmlns:a16="http://schemas.microsoft.com/office/drawing/2014/main" val="3777744150"/>
                    </a:ext>
                  </a:extLst>
                </a:gridCol>
                <a:gridCol w="411480">
                  <a:extLst>
                    <a:ext uri="{9D8B030D-6E8A-4147-A177-3AD203B41FA5}">
                      <a16:colId xmlns:a16="http://schemas.microsoft.com/office/drawing/2014/main" val="2466502963"/>
                    </a:ext>
                  </a:extLst>
                </a:gridCol>
                <a:gridCol w="411480">
                  <a:extLst>
                    <a:ext uri="{9D8B030D-6E8A-4147-A177-3AD203B41FA5}">
                      <a16:colId xmlns:a16="http://schemas.microsoft.com/office/drawing/2014/main" val="1970253020"/>
                    </a:ext>
                  </a:extLst>
                </a:gridCol>
                <a:gridCol w="411480">
                  <a:extLst>
                    <a:ext uri="{9D8B030D-6E8A-4147-A177-3AD203B41FA5}">
                      <a16:colId xmlns:a16="http://schemas.microsoft.com/office/drawing/2014/main" val="318044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0282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حلواني العبد - </a:t>
                      </a:r>
                      <a:r>
                        <a:rPr kumimoji="0" lang="en-US" sz="1000" b="1" i="0" u="none" strike="noStrike" kern="1200" cap="none" spc="0" normalizeH="0" baseline="0" noProof="0">
                          <a:ln>
                            <a:noFill/>
                          </a:ln>
                          <a:solidFill>
                            <a:prstClr val="black"/>
                          </a:solidFill>
                          <a:effectLst/>
                          <a:uLnTx/>
                          <a:uFillTx/>
                          <a:latin typeface="+mn-lt"/>
                          <a:ea typeface="+mn-ea"/>
                          <a:cs typeface="+mn-cs"/>
                        </a:rPr>
                        <a:t>El Abd Patisserie - 2020-10-18 16:37:52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حلاوة المولد من العبد مليانة مفاجأت السنة دي،
وأولها السوداني المشكلت، أختراع مش كدة؟
زور أقرب فرع ليك أو اطلب دلوقتي من خلال رقمنا 16437 أو أونلاين من موقعنا </a:t>
                      </a:r>
                      <a:r>
                        <a:rPr kumimoji="0" lang="en-US" sz="1000" b="0" i="0" u="none" strike="noStrike" kern="1200" cap="none" spc="0" normalizeH="0" baseline="0" noProof="0">
                          <a:ln>
                            <a:noFill/>
                          </a:ln>
                          <a:solidFill>
                            <a:prstClr val="black"/>
                          </a:solidFill>
                          <a:effectLst/>
                          <a:uLnTx/>
                          <a:uFillTx/>
                          <a:latin typeface="+mn-lt"/>
                          <a:ea typeface="+mn-ea"/>
                          <a:cs typeface="+mn-cs"/>
                        </a:rPr>
                        <a:t>https://elabdfoods.com/ar
#</a:t>
                      </a:r>
                      <a:r>
                        <a:rPr kumimoji="0" lang="ar-AE" sz="1000" b="0" i="0" u="none" strike="noStrike" kern="1200" cap="none" spc="0" normalizeH="0" baseline="0" noProof="0">
                          <a:ln>
                            <a:noFill/>
                          </a:ln>
                          <a:solidFill>
                            <a:prstClr val="black"/>
                          </a:solidFill>
                          <a:effectLst/>
                          <a:uLnTx/>
                          <a:uFillTx/>
                          <a:latin typeface="+mn-lt"/>
                          <a:ea typeface="+mn-ea"/>
                          <a:cs typeface="+mn-cs"/>
                        </a:rPr>
                        <a:t>حلاوة_الدنيا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122118828_1676552672528779_6188263337138198344_o.jpg?_nc_cat=105&amp;_nc_sid=8024bb&amp;_nc_ohc=5uv8xi5DM4wAX_ekSuE&amp;_nc_oc=AQka7XeTNIqbWkIAeqAH3SAPUjabRtWEk3dzHeeRoEMpGiZfEJJ_IbhhiJzMzC3KuBo&amp;_nc_ht=scontent-iad3-1.xx&amp;tp=6&amp;oh=850a022f53a6a6bf4efbc693f9500bae&amp;oe=5FB1860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92141482"/>
                  </a:ext>
                </a:extLst>
              </a:tr>
            </a:tbl>
          </a:graphicData>
        </a:graphic>
      </p:graphicFrame>
      <p:sp>
        <p:nvSpPr>
          <p:cNvPr id="4" name="Text Placeholder 3">
            <a:extLst>
              <a:ext uri="{FF2B5EF4-FFF2-40B4-BE49-F238E27FC236}">
                <a16:creationId xmlns:a16="http://schemas.microsoft.com/office/drawing/2014/main" id="{35EB7C14-41A9-42DD-A597-6872A89C5EE8}"/>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1701329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5B094-F3F6-454A-8E8D-1B2A8C81ABAE}"/>
              </a:ext>
            </a:extLst>
          </p:cNvPr>
          <p:cNvSpPr>
            <a:spLocks noGrp="1"/>
          </p:cNvSpPr>
          <p:nvPr>
            <p:ph type="title"/>
          </p:nvPr>
        </p:nvSpPr>
        <p:spPr/>
        <p:txBody>
          <a:bodyPr/>
          <a:lstStyle/>
          <a:p>
            <a:r>
              <a:rPr lang="en-US"/>
              <a:t>Facebook Own Posts Table | Patisserie - 2 of 25</a:t>
            </a:r>
          </a:p>
        </p:txBody>
      </p:sp>
      <p:graphicFrame>
        <p:nvGraphicFramePr>
          <p:cNvPr id="5" name="Table Placeholder 4">
            <a:extLst>
              <a:ext uri="{FF2B5EF4-FFF2-40B4-BE49-F238E27FC236}">
                <a16:creationId xmlns:a16="http://schemas.microsoft.com/office/drawing/2014/main" id="{C383A8EC-F0BB-42DC-8747-01B9AE76359C}"/>
              </a:ext>
            </a:extLst>
          </p:cNvPr>
          <p:cNvGraphicFramePr>
            <a:graphicFrameLocks noGrp="1"/>
          </p:cNvGraphicFramePr>
          <p:nvPr>
            <p:ph type="tbl" sz="quarter" idx="13"/>
            <p:extLst>
              <p:ext uri="{D42A27DB-BD31-4B8C-83A1-F6EECF244321}">
                <p14:modId xmlns:p14="http://schemas.microsoft.com/office/powerpoint/2010/main" val="2591244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27788242"/>
                    </a:ext>
                  </a:extLst>
                </a:gridCol>
                <a:gridCol w="1316735">
                  <a:extLst>
                    <a:ext uri="{9D8B030D-6E8A-4147-A177-3AD203B41FA5}">
                      <a16:colId xmlns:a16="http://schemas.microsoft.com/office/drawing/2014/main" val="2307201262"/>
                    </a:ext>
                  </a:extLst>
                </a:gridCol>
                <a:gridCol w="905256">
                  <a:extLst>
                    <a:ext uri="{9D8B030D-6E8A-4147-A177-3AD203B41FA5}">
                      <a16:colId xmlns:a16="http://schemas.microsoft.com/office/drawing/2014/main" val="2406327131"/>
                    </a:ext>
                  </a:extLst>
                </a:gridCol>
                <a:gridCol w="411480">
                  <a:extLst>
                    <a:ext uri="{9D8B030D-6E8A-4147-A177-3AD203B41FA5}">
                      <a16:colId xmlns:a16="http://schemas.microsoft.com/office/drawing/2014/main" val="1590654161"/>
                    </a:ext>
                  </a:extLst>
                </a:gridCol>
                <a:gridCol w="411480">
                  <a:extLst>
                    <a:ext uri="{9D8B030D-6E8A-4147-A177-3AD203B41FA5}">
                      <a16:colId xmlns:a16="http://schemas.microsoft.com/office/drawing/2014/main" val="1961157214"/>
                    </a:ext>
                  </a:extLst>
                </a:gridCol>
                <a:gridCol w="411480">
                  <a:extLst>
                    <a:ext uri="{9D8B030D-6E8A-4147-A177-3AD203B41FA5}">
                      <a16:colId xmlns:a16="http://schemas.microsoft.com/office/drawing/2014/main" val="973649997"/>
                    </a:ext>
                  </a:extLst>
                </a:gridCol>
                <a:gridCol w="411480">
                  <a:extLst>
                    <a:ext uri="{9D8B030D-6E8A-4147-A177-3AD203B41FA5}">
                      <a16:colId xmlns:a16="http://schemas.microsoft.com/office/drawing/2014/main" val="594218323"/>
                    </a:ext>
                  </a:extLst>
                </a:gridCol>
                <a:gridCol w="411480">
                  <a:extLst>
                    <a:ext uri="{9D8B030D-6E8A-4147-A177-3AD203B41FA5}">
                      <a16:colId xmlns:a16="http://schemas.microsoft.com/office/drawing/2014/main" val="1605666406"/>
                    </a:ext>
                  </a:extLst>
                </a:gridCol>
                <a:gridCol w="411480">
                  <a:extLst>
                    <a:ext uri="{9D8B030D-6E8A-4147-A177-3AD203B41FA5}">
                      <a16:colId xmlns:a16="http://schemas.microsoft.com/office/drawing/2014/main" val="1454285065"/>
                    </a:ext>
                  </a:extLst>
                </a:gridCol>
                <a:gridCol w="411480">
                  <a:extLst>
                    <a:ext uri="{9D8B030D-6E8A-4147-A177-3AD203B41FA5}">
                      <a16:colId xmlns:a16="http://schemas.microsoft.com/office/drawing/2014/main" val="2644677159"/>
                    </a:ext>
                  </a:extLst>
                </a:gridCol>
                <a:gridCol w="411480">
                  <a:extLst>
                    <a:ext uri="{9D8B030D-6E8A-4147-A177-3AD203B41FA5}">
                      <a16:colId xmlns:a16="http://schemas.microsoft.com/office/drawing/2014/main" val="3114878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89363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Tseppas MG - 2020-10-18 13:00:01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حلاوة تسيباس للأطفال ملهاش زي
#حلاوة_تسيباس_مالهاش_زي
#حلاوة_ولا_أي_أي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https://scontent-iad3-1.xx.fbcdn.net/v/t1.0-9/s720x720/121494230_3619632378088459_4602167888610042485_o.jpg?_nc_cat=105&amp;_nc_sid=8024bb&amp;_nc_ohc=J-VndNIaKa8AX-Cl0r9&amp;_nc_ht=scontent-iad3-1.xx&amp;tp=7&amp;oh=62760d884090fce3dfa8ce6d2ae0e126&amp;oe=5FB4AF67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32117768"/>
                  </a:ext>
                </a:extLst>
              </a:tr>
            </a:tbl>
          </a:graphicData>
        </a:graphic>
      </p:graphicFrame>
      <p:sp>
        <p:nvSpPr>
          <p:cNvPr id="4" name="Text Placeholder 3">
            <a:extLst>
              <a:ext uri="{FF2B5EF4-FFF2-40B4-BE49-F238E27FC236}">
                <a16:creationId xmlns:a16="http://schemas.microsoft.com/office/drawing/2014/main" id="{48E9AEC0-948D-4F29-AD3C-85FEFE62BEB8}"/>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3180688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E41A9-0501-44AB-9DF9-5E85254CB848}"/>
              </a:ext>
            </a:extLst>
          </p:cNvPr>
          <p:cNvSpPr>
            <a:spLocks noGrp="1"/>
          </p:cNvSpPr>
          <p:nvPr>
            <p:ph type="title"/>
          </p:nvPr>
        </p:nvSpPr>
        <p:spPr/>
        <p:txBody>
          <a:bodyPr/>
          <a:lstStyle/>
          <a:p>
            <a:r>
              <a:rPr lang="en-US"/>
              <a:t>Facebook Own Posts Table | Patisserie - 3 of 25</a:t>
            </a:r>
          </a:p>
        </p:txBody>
      </p:sp>
      <p:graphicFrame>
        <p:nvGraphicFramePr>
          <p:cNvPr id="5" name="Table Placeholder 4">
            <a:extLst>
              <a:ext uri="{FF2B5EF4-FFF2-40B4-BE49-F238E27FC236}">
                <a16:creationId xmlns:a16="http://schemas.microsoft.com/office/drawing/2014/main" id="{1B58409A-8E42-4748-9D9A-3E54DA8BAF17}"/>
              </a:ext>
            </a:extLst>
          </p:cNvPr>
          <p:cNvGraphicFramePr>
            <a:graphicFrameLocks noGrp="1"/>
          </p:cNvGraphicFramePr>
          <p:nvPr>
            <p:ph type="tbl" sz="quarter" idx="13"/>
            <p:extLst>
              <p:ext uri="{D42A27DB-BD31-4B8C-83A1-F6EECF244321}">
                <p14:modId xmlns:p14="http://schemas.microsoft.com/office/powerpoint/2010/main" val="196157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61866299"/>
                    </a:ext>
                  </a:extLst>
                </a:gridCol>
                <a:gridCol w="1316735">
                  <a:extLst>
                    <a:ext uri="{9D8B030D-6E8A-4147-A177-3AD203B41FA5}">
                      <a16:colId xmlns:a16="http://schemas.microsoft.com/office/drawing/2014/main" val="1629609993"/>
                    </a:ext>
                  </a:extLst>
                </a:gridCol>
                <a:gridCol w="905256">
                  <a:extLst>
                    <a:ext uri="{9D8B030D-6E8A-4147-A177-3AD203B41FA5}">
                      <a16:colId xmlns:a16="http://schemas.microsoft.com/office/drawing/2014/main" val="3190094073"/>
                    </a:ext>
                  </a:extLst>
                </a:gridCol>
                <a:gridCol w="411480">
                  <a:extLst>
                    <a:ext uri="{9D8B030D-6E8A-4147-A177-3AD203B41FA5}">
                      <a16:colId xmlns:a16="http://schemas.microsoft.com/office/drawing/2014/main" val="4141592627"/>
                    </a:ext>
                  </a:extLst>
                </a:gridCol>
                <a:gridCol w="411480">
                  <a:extLst>
                    <a:ext uri="{9D8B030D-6E8A-4147-A177-3AD203B41FA5}">
                      <a16:colId xmlns:a16="http://schemas.microsoft.com/office/drawing/2014/main" val="1601036929"/>
                    </a:ext>
                  </a:extLst>
                </a:gridCol>
                <a:gridCol w="411480">
                  <a:extLst>
                    <a:ext uri="{9D8B030D-6E8A-4147-A177-3AD203B41FA5}">
                      <a16:colId xmlns:a16="http://schemas.microsoft.com/office/drawing/2014/main" val="1853382605"/>
                    </a:ext>
                  </a:extLst>
                </a:gridCol>
                <a:gridCol w="411480">
                  <a:extLst>
                    <a:ext uri="{9D8B030D-6E8A-4147-A177-3AD203B41FA5}">
                      <a16:colId xmlns:a16="http://schemas.microsoft.com/office/drawing/2014/main" val="68151925"/>
                    </a:ext>
                  </a:extLst>
                </a:gridCol>
                <a:gridCol w="411480">
                  <a:extLst>
                    <a:ext uri="{9D8B030D-6E8A-4147-A177-3AD203B41FA5}">
                      <a16:colId xmlns:a16="http://schemas.microsoft.com/office/drawing/2014/main" val="3569446853"/>
                    </a:ext>
                  </a:extLst>
                </a:gridCol>
                <a:gridCol w="411480">
                  <a:extLst>
                    <a:ext uri="{9D8B030D-6E8A-4147-A177-3AD203B41FA5}">
                      <a16:colId xmlns:a16="http://schemas.microsoft.com/office/drawing/2014/main" val="1729631392"/>
                    </a:ext>
                  </a:extLst>
                </a:gridCol>
                <a:gridCol w="411480">
                  <a:extLst>
                    <a:ext uri="{9D8B030D-6E8A-4147-A177-3AD203B41FA5}">
                      <a16:colId xmlns:a16="http://schemas.microsoft.com/office/drawing/2014/main" val="1098848159"/>
                    </a:ext>
                  </a:extLst>
                </a:gridCol>
                <a:gridCol w="411480">
                  <a:extLst>
                    <a:ext uri="{9D8B030D-6E8A-4147-A177-3AD203B41FA5}">
                      <a16:colId xmlns:a16="http://schemas.microsoft.com/office/drawing/2014/main" val="1989903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42946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Tseppas MG - 2020-10-17 21:17:59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حلاوة المولد من تسيباس....حلاوة معمولة بحلاوة.
زورونا في جميع فروعنا أو كلمونا على ١٩٩١٨ 
#حلاوة_تسيباس_مالهاش_زي
#حلاوة_ولا_أي_أي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https://scontent-iad3-1.xx.fbcdn.net/v/t15.5256-10/s720x720/121783180_675473873102850_5076775303636430160_n.jpg?_nc_cat=101&amp;_nc_sid=ad6a45&amp;_nc_ohc=BTLPMVIoJJwAX9D6l7o&amp;_nc_ht=scontent-iad3-1.xx&amp;oh=340bcb1c22b4d5edfe5bffa65523ed58&amp;oe=5FB30FA8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55119711"/>
                  </a:ext>
                </a:extLst>
              </a:tr>
            </a:tbl>
          </a:graphicData>
        </a:graphic>
      </p:graphicFrame>
      <p:sp>
        <p:nvSpPr>
          <p:cNvPr id="4" name="Text Placeholder 3">
            <a:extLst>
              <a:ext uri="{FF2B5EF4-FFF2-40B4-BE49-F238E27FC236}">
                <a16:creationId xmlns:a16="http://schemas.microsoft.com/office/drawing/2014/main" id="{FC7162BE-BCDC-47F4-A6C4-C4E2DF047254}"/>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3219775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BCCEC-D7E7-49FE-A9A9-F0977409AD4C}"/>
              </a:ext>
            </a:extLst>
          </p:cNvPr>
          <p:cNvSpPr>
            <a:spLocks noGrp="1"/>
          </p:cNvSpPr>
          <p:nvPr>
            <p:ph type="title"/>
          </p:nvPr>
        </p:nvSpPr>
        <p:spPr/>
        <p:txBody>
          <a:bodyPr/>
          <a:lstStyle/>
          <a:p>
            <a:r>
              <a:rPr lang="en-US"/>
              <a:t>Facebook Own Posts Table | Patisserie - 4 of 25</a:t>
            </a:r>
          </a:p>
        </p:txBody>
      </p:sp>
      <p:graphicFrame>
        <p:nvGraphicFramePr>
          <p:cNvPr id="5" name="Table Placeholder 4">
            <a:extLst>
              <a:ext uri="{FF2B5EF4-FFF2-40B4-BE49-F238E27FC236}">
                <a16:creationId xmlns:a16="http://schemas.microsoft.com/office/drawing/2014/main" id="{2B16A064-BAB5-4C0A-AFE5-5592E0A84202}"/>
              </a:ext>
            </a:extLst>
          </p:cNvPr>
          <p:cNvGraphicFramePr>
            <a:graphicFrameLocks noGrp="1"/>
          </p:cNvGraphicFramePr>
          <p:nvPr>
            <p:ph type="tbl" sz="quarter" idx="13"/>
            <p:extLst>
              <p:ext uri="{D42A27DB-BD31-4B8C-83A1-F6EECF244321}">
                <p14:modId xmlns:p14="http://schemas.microsoft.com/office/powerpoint/2010/main" val="2172320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53250181"/>
                    </a:ext>
                  </a:extLst>
                </a:gridCol>
                <a:gridCol w="1316735">
                  <a:extLst>
                    <a:ext uri="{9D8B030D-6E8A-4147-A177-3AD203B41FA5}">
                      <a16:colId xmlns:a16="http://schemas.microsoft.com/office/drawing/2014/main" val="2859834774"/>
                    </a:ext>
                  </a:extLst>
                </a:gridCol>
                <a:gridCol w="905256">
                  <a:extLst>
                    <a:ext uri="{9D8B030D-6E8A-4147-A177-3AD203B41FA5}">
                      <a16:colId xmlns:a16="http://schemas.microsoft.com/office/drawing/2014/main" val="3804710909"/>
                    </a:ext>
                  </a:extLst>
                </a:gridCol>
                <a:gridCol w="411480">
                  <a:extLst>
                    <a:ext uri="{9D8B030D-6E8A-4147-A177-3AD203B41FA5}">
                      <a16:colId xmlns:a16="http://schemas.microsoft.com/office/drawing/2014/main" val="1835468024"/>
                    </a:ext>
                  </a:extLst>
                </a:gridCol>
                <a:gridCol w="411480">
                  <a:extLst>
                    <a:ext uri="{9D8B030D-6E8A-4147-A177-3AD203B41FA5}">
                      <a16:colId xmlns:a16="http://schemas.microsoft.com/office/drawing/2014/main" val="359865089"/>
                    </a:ext>
                  </a:extLst>
                </a:gridCol>
                <a:gridCol w="411480">
                  <a:extLst>
                    <a:ext uri="{9D8B030D-6E8A-4147-A177-3AD203B41FA5}">
                      <a16:colId xmlns:a16="http://schemas.microsoft.com/office/drawing/2014/main" val="3422565373"/>
                    </a:ext>
                  </a:extLst>
                </a:gridCol>
                <a:gridCol w="411480">
                  <a:extLst>
                    <a:ext uri="{9D8B030D-6E8A-4147-A177-3AD203B41FA5}">
                      <a16:colId xmlns:a16="http://schemas.microsoft.com/office/drawing/2014/main" val="4070708057"/>
                    </a:ext>
                  </a:extLst>
                </a:gridCol>
                <a:gridCol w="411480">
                  <a:extLst>
                    <a:ext uri="{9D8B030D-6E8A-4147-A177-3AD203B41FA5}">
                      <a16:colId xmlns:a16="http://schemas.microsoft.com/office/drawing/2014/main" val="532183262"/>
                    </a:ext>
                  </a:extLst>
                </a:gridCol>
                <a:gridCol w="411480">
                  <a:extLst>
                    <a:ext uri="{9D8B030D-6E8A-4147-A177-3AD203B41FA5}">
                      <a16:colId xmlns:a16="http://schemas.microsoft.com/office/drawing/2014/main" val="3930090695"/>
                    </a:ext>
                  </a:extLst>
                </a:gridCol>
                <a:gridCol w="411480">
                  <a:extLst>
                    <a:ext uri="{9D8B030D-6E8A-4147-A177-3AD203B41FA5}">
                      <a16:colId xmlns:a16="http://schemas.microsoft.com/office/drawing/2014/main" val="3161781660"/>
                    </a:ext>
                  </a:extLst>
                </a:gridCol>
                <a:gridCol w="411480">
                  <a:extLst>
                    <a:ext uri="{9D8B030D-6E8A-4147-A177-3AD203B41FA5}">
                      <a16:colId xmlns:a16="http://schemas.microsoft.com/office/drawing/2014/main" val="2110383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0946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حلواني العبد - </a:t>
                      </a:r>
                      <a:r>
                        <a:rPr kumimoji="0" lang="en-US" sz="1000" b="1" i="0" u="none" strike="noStrike" kern="1200" cap="none" spc="0" normalizeH="0" baseline="0" noProof="0">
                          <a:ln>
                            <a:noFill/>
                          </a:ln>
                          <a:solidFill>
                            <a:prstClr val="black"/>
                          </a:solidFill>
                          <a:effectLst/>
                          <a:uLnTx/>
                          <a:uFillTx/>
                          <a:latin typeface="+mn-lt"/>
                          <a:ea typeface="+mn-ea"/>
                          <a:cs typeface="+mn-cs"/>
                        </a:rPr>
                        <a:t>El Abd Patisserie - 2020-10-17 14:25:54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خلينا حلاوة المولد بايتس!
علشان تجرب كل الجديد واللي بتحبه من العبد...هتبتدي بأيه؟
زور أقرب فرع ليك أو اطلب دلوقتي من خلال رقمنا 16437 أو أونلاين من موقعنا </a:t>
                      </a:r>
                      <a:r>
                        <a:rPr kumimoji="0" lang="en-US" sz="1000" b="0" i="0" u="none" strike="noStrike" kern="1200" cap="none" spc="0" normalizeH="0" baseline="0" noProof="0">
                          <a:ln>
                            <a:noFill/>
                          </a:ln>
                          <a:solidFill>
                            <a:prstClr val="black"/>
                          </a:solidFill>
                          <a:effectLst/>
                          <a:uLnTx/>
                          <a:uFillTx/>
                          <a:latin typeface="+mn-lt"/>
                          <a:ea typeface="+mn-ea"/>
                          <a:cs typeface="+mn-cs"/>
                        </a:rPr>
                        <a:t>https://elabdfoods.com/ar
#</a:t>
                      </a:r>
                      <a:r>
                        <a:rPr kumimoji="0" lang="ar-AE" sz="1000" b="0" i="0" u="none" strike="noStrike" kern="1200" cap="none" spc="0" normalizeH="0" baseline="0" noProof="0">
                          <a:ln>
                            <a:noFill/>
                          </a:ln>
                          <a:solidFill>
                            <a:prstClr val="black"/>
                          </a:solidFill>
                          <a:effectLst/>
                          <a:uLnTx/>
                          <a:uFillTx/>
                          <a:latin typeface="+mn-lt"/>
                          <a:ea typeface="+mn-ea"/>
                          <a:cs typeface="+mn-cs"/>
                        </a:rPr>
                        <a:t>حلاوة_الدنيا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https://scontent-iad3-1.xx.fbcdn.net/v/t15.5256-10/p720x720/120937085_347817343111288_4282827079811977599_n.jpg?_nc_cat=101&amp;_nc_sid=ad6a45&amp;_nc_ohc=3vxwF2Ckn6UAX82S8XP&amp;_nc_ht=scontent-iad3-1.xx&amp;oh=4ae64ab519c9d9b4ce491aa14c43c43c&amp;oe=5FB49D2D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55897724"/>
                  </a:ext>
                </a:extLst>
              </a:tr>
            </a:tbl>
          </a:graphicData>
        </a:graphic>
      </p:graphicFrame>
      <p:sp>
        <p:nvSpPr>
          <p:cNvPr id="4" name="Text Placeholder 3">
            <a:extLst>
              <a:ext uri="{FF2B5EF4-FFF2-40B4-BE49-F238E27FC236}">
                <a16:creationId xmlns:a16="http://schemas.microsoft.com/office/drawing/2014/main" id="{662AEFA7-43CE-4DC8-BDAE-A64A326F8E3A}"/>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2100865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5F73-0FC7-46BE-90C6-14C874AEF7EB}"/>
              </a:ext>
            </a:extLst>
          </p:cNvPr>
          <p:cNvSpPr>
            <a:spLocks noGrp="1"/>
          </p:cNvSpPr>
          <p:nvPr>
            <p:ph type="title"/>
          </p:nvPr>
        </p:nvSpPr>
        <p:spPr/>
        <p:txBody>
          <a:bodyPr/>
          <a:lstStyle/>
          <a:p>
            <a:r>
              <a:rPr lang="en-US"/>
              <a:t>Facebook Own Posts Table | Patisserie - 5 of 25</a:t>
            </a:r>
          </a:p>
        </p:txBody>
      </p:sp>
      <p:graphicFrame>
        <p:nvGraphicFramePr>
          <p:cNvPr id="5" name="Table Placeholder 4">
            <a:extLst>
              <a:ext uri="{FF2B5EF4-FFF2-40B4-BE49-F238E27FC236}">
                <a16:creationId xmlns:a16="http://schemas.microsoft.com/office/drawing/2014/main" id="{64ED1C3F-0CDE-4174-83D6-94EDA702595E}"/>
              </a:ext>
            </a:extLst>
          </p:cNvPr>
          <p:cNvGraphicFramePr>
            <a:graphicFrameLocks noGrp="1"/>
          </p:cNvGraphicFramePr>
          <p:nvPr>
            <p:ph type="tbl" sz="quarter" idx="13"/>
            <p:extLst>
              <p:ext uri="{D42A27DB-BD31-4B8C-83A1-F6EECF244321}">
                <p14:modId xmlns:p14="http://schemas.microsoft.com/office/powerpoint/2010/main" val="2786544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70198065"/>
                    </a:ext>
                  </a:extLst>
                </a:gridCol>
                <a:gridCol w="1316735">
                  <a:extLst>
                    <a:ext uri="{9D8B030D-6E8A-4147-A177-3AD203B41FA5}">
                      <a16:colId xmlns:a16="http://schemas.microsoft.com/office/drawing/2014/main" val="724674459"/>
                    </a:ext>
                  </a:extLst>
                </a:gridCol>
                <a:gridCol w="905256">
                  <a:extLst>
                    <a:ext uri="{9D8B030D-6E8A-4147-A177-3AD203B41FA5}">
                      <a16:colId xmlns:a16="http://schemas.microsoft.com/office/drawing/2014/main" val="577502672"/>
                    </a:ext>
                  </a:extLst>
                </a:gridCol>
                <a:gridCol w="411480">
                  <a:extLst>
                    <a:ext uri="{9D8B030D-6E8A-4147-A177-3AD203B41FA5}">
                      <a16:colId xmlns:a16="http://schemas.microsoft.com/office/drawing/2014/main" val="3387648963"/>
                    </a:ext>
                  </a:extLst>
                </a:gridCol>
                <a:gridCol w="411480">
                  <a:extLst>
                    <a:ext uri="{9D8B030D-6E8A-4147-A177-3AD203B41FA5}">
                      <a16:colId xmlns:a16="http://schemas.microsoft.com/office/drawing/2014/main" val="2602250169"/>
                    </a:ext>
                  </a:extLst>
                </a:gridCol>
                <a:gridCol w="411480">
                  <a:extLst>
                    <a:ext uri="{9D8B030D-6E8A-4147-A177-3AD203B41FA5}">
                      <a16:colId xmlns:a16="http://schemas.microsoft.com/office/drawing/2014/main" val="3735026155"/>
                    </a:ext>
                  </a:extLst>
                </a:gridCol>
                <a:gridCol w="411480">
                  <a:extLst>
                    <a:ext uri="{9D8B030D-6E8A-4147-A177-3AD203B41FA5}">
                      <a16:colId xmlns:a16="http://schemas.microsoft.com/office/drawing/2014/main" val="1954876008"/>
                    </a:ext>
                  </a:extLst>
                </a:gridCol>
                <a:gridCol w="411480">
                  <a:extLst>
                    <a:ext uri="{9D8B030D-6E8A-4147-A177-3AD203B41FA5}">
                      <a16:colId xmlns:a16="http://schemas.microsoft.com/office/drawing/2014/main" val="436895906"/>
                    </a:ext>
                  </a:extLst>
                </a:gridCol>
                <a:gridCol w="411480">
                  <a:extLst>
                    <a:ext uri="{9D8B030D-6E8A-4147-A177-3AD203B41FA5}">
                      <a16:colId xmlns:a16="http://schemas.microsoft.com/office/drawing/2014/main" val="3062269850"/>
                    </a:ext>
                  </a:extLst>
                </a:gridCol>
                <a:gridCol w="411480">
                  <a:extLst>
                    <a:ext uri="{9D8B030D-6E8A-4147-A177-3AD203B41FA5}">
                      <a16:colId xmlns:a16="http://schemas.microsoft.com/office/drawing/2014/main" val="2109294094"/>
                    </a:ext>
                  </a:extLst>
                </a:gridCol>
                <a:gridCol w="411480">
                  <a:extLst>
                    <a:ext uri="{9D8B030D-6E8A-4147-A177-3AD203B41FA5}">
                      <a16:colId xmlns:a16="http://schemas.microsoft.com/office/drawing/2014/main" val="13398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1060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Tseppas MG - 2020-10-16 13:00:00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عشان كدة مالهاش زي!
هتجيب علبة لبيتك والتانية لمين؟
#حلاوة_تسيباس_مالهاش_زي
#حلاوة_ولا_أي_أي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https://scontent-iad3-1.xx.fbcdn.net/v/t1.0-9/s720x720/121218786_3613708085347555_2501148852596149649_o.jpg?_nc_cat=107&amp;_nc_sid=8024bb&amp;_nc_ohc=y3GihjDtwpoAX8UuQOh&amp;_nc_ht=scontent-iad3-1.xx&amp;tp=7&amp;oh=02fed035ae12d8d0313777711a44be6b&amp;oe=5FB2F907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30817913"/>
                  </a:ext>
                </a:extLst>
              </a:tr>
            </a:tbl>
          </a:graphicData>
        </a:graphic>
      </p:graphicFrame>
      <p:sp>
        <p:nvSpPr>
          <p:cNvPr id="4" name="Text Placeholder 3">
            <a:extLst>
              <a:ext uri="{FF2B5EF4-FFF2-40B4-BE49-F238E27FC236}">
                <a16:creationId xmlns:a16="http://schemas.microsoft.com/office/drawing/2014/main" id="{01BD66E4-FAA7-42F2-A377-1D766150767F}"/>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1930066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5AF4D-9C16-4F41-A0E1-16E94354BF7C}"/>
              </a:ext>
            </a:extLst>
          </p:cNvPr>
          <p:cNvSpPr>
            <a:spLocks noGrp="1"/>
          </p:cNvSpPr>
          <p:nvPr>
            <p:ph type="title"/>
          </p:nvPr>
        </p:nvSpPr>
        <p:spPr/>
        <p:txBody>
          <a:bodyPr/>
          <a:lstStyle/>
          <a:p>
            <a:r>
              <a:rPr lang="en-US"/>
              <a:t>Facebook Own Posts Table | Patisserie - 6 of 25</a:t>
            </a:r>
          </a:p>
        </p:txBody>
      </p:sp>
      <p:graphicFrame>
        <p:nvGraphicFramePr>
          <p:cNvPr id="5" name="Table Placeholder 4">
            <a:extLst>
              <a:ext uri="{FF2B5EF4-FFF2-40B4-BE49-F238E27FC236}">
                <a16:creationId xmlns:a16="http://schemas.microsoft.com/office/drawing/2014/main" id="{4BD765CB-DDD0-4B12-8A8A-732199CFDF59}"/>
              </a:ext>
            </a:extLst>
          </p:cNvPr>
          <p:cNvGraphicFramePr>
            <a:graphicFrameLocks noGrp="1"/>
          </p:cNvGraphicFramePr>
          <p:nvPr>
            <p:ph type="tbl" sz="quarter" idx="13"/>
            <p:extLst>
              <p:ext uri="{D42A27DB-BD31-4B8C-83A1-F6EECF244321}">
                <p14:modId xmlns:p14="http://schemas.microsoft.com/office/powerpoint/2010/main" val="2390693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08345176"/>
                    </a:ext>
                  </a:extLst>
                </a:gridCol>
                <a:gridCol w="1316735">
                  <a:extLst>
                    <a:ext uri="{9D8B030D-6E8A-4147-A177-3AD203B41FA5}">
                      <a16:colId xmlns:a16="http://schemas.microsoft.com/office/drawing/2014/main" val="3853394989"/>
                    </a:ext>
                  </a:extLst>
                </a:gridCol>
                <a:gridCol w="905256">
                  <a:extLst>
                    <a:ext uri="{9D8B030D-6E8A-4147-A177-3AD203B41FA5}">
                      <a16:colId xmlns:a16="http://schemas.microsoft.com/office/drawing/2014/main" val="1109075013"/>
                    </a:ext>
                  </a:extLst>
                </a:gridCol>
                <a:gridCol w="411480">
                  <a:extLst>
                    <a:ext uri="{9D8B030D-6E8A-4147-A177-3AD203B41FA5}">
                      <a16:colId xmlns:a16="http://schemas.microsoft.com/office/drawing/2014/main" val="1937462580"/>
                    </a:ext>
                  </a:extLst>
                </a:gridCol>
                <a:gridCol w="411480">
                  <a:extLst>
                    <a:ext uri="{9D8B030D-6E8A-4147-A177-3AD203B41FA5}">
                      <a16:colId xmlns:a16="http://schemas.microsoft.com/office/drawing/2014/main" val="3802791521"/>
                    </a:ext>
                  </a:extLst>
                </a:gridCol>
                <a:gridCol w="411480">
                  <a:extLst>
                    <a:ext uri="{9D8B030D-6E8A-4147-A177-3AD203B41FA5}">
                      <a16:colId xmlns:a16="http://schemas.microsoft.com/office/drawing/2014/main" val="3020632398"/>
                    </a:ext>
                  </a:extLst>
                </a:gridCol>
                <a:gridCol w="411480">
                  <a:extLst>
                    <a:ext uri="{9D8B030D-6E8A-4147-A177-3AD203B41FA5}">
                      <a16:colId xmlns:a16="http://schemas.microsoft.com/office/drawing/2014/main" val="3843111571"/>
                    </a:ext>
                  </a:extLst>
                </a:gridCol>
                <a:gridCol w="411480">
                  <a:extLst>
                    <a:ext uri="{9D8B030D-6E8A-4147-A177-3AD203B41FA5}">
                      <a16:colId xmlns:a16="http://schemas.microsoft.com/office/drawing/2014/main" val="3965294357"/>
                    </a:ext>
                  </a:extLst>
                </a:gridCol>
                <a:gridCol w="411480">
                  <a:extLst>
                    <a:ext uri="{9D8B030D-6E8A-4147-A177-3AD203B41FA5}">
                      <a16:colId xmlns:a16="http://schemas.microsoft.com/office/drawing/2014/main" val="2827912469"/>
                    </a:ext>
                  </a:extLst>
                </a:gridCol>
                <a:gridCol w="411480">
                  <a:extLst>
                    <a:ext uri="{9D8B030D-6E8A-4147-A177-3AD203B41FA5}">
                      <a16:colId xmlns:a16="http://schemas.microsoft.com/office/drawing/2014/main" val="1861119277"/>
                    </a:ext>
                  </a:extLst>
                </a:gridCol>
                <a:gridCol w="411480">
                  <a:extLst>
                    <a:ext uri="{9D8B030D-6E8A-4147-A177-3AD203B41FA5}">
                      <a16:colId xmlns:a16="http://schemas.microsoft.com/office/drawing/2014/main" val="784484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0148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حلواني العبد - </a:t>
                      </a:r>
                      <a:r>
                        <a:rPr kumimoji="0" lang="en-US" sz="1000" b="1" i="0" u="none" strike="noStrike" kern="1200" cap="none" spc="0" normalizeH="0" baseline="0" noProof="0">
                          <a:ln>
                            <a:noFill/>
                          </a:ln>
                          <a:solidFill>
                            <a:prstClr val="black"/>
                          </a:solidFill>
                          <a:effectLst/>
                          <a:uLnTx/>
                          <a:uFillTx/>
                          <a:latin typeface="+mn-lt"/>
                          <a:ea typeface="+mn-ea"/>
                          <a:cs typeface="+mn-cs"/>
                        </a:rPr>
                        <a:t>El Abd Patisserie - 2020-10-15 17:56:32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العبد جابلك خلاصة المولد وهيعرفك شخصيتك شبه مين من حلاوة المولد، جاوب على الأسئلة وقولنا طلعلك ايه؟
#حلاوة_الدنيا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Hiar9vzovp2RY&amp;w=300&amp;h=300&amp;url=https%3A%2F%2Fwww.facebook.com%2Fads%2Fimage%2F%3Fd%3DAQIm83hk7O2lc3PVnm5ACU9uzLTY_U2Tmnpjmf792_vgjQBFY0pNHKmt9BieImrUfGq2G38y8NrITj3Rpyh2HSpMFCSv0BfnX3mgNO0crs1sI4Zlv7uoe5kAWpa2e_XxTA9_1fiNRfla8_lvqsgTSzAp&amp;cfs=1&amp;_nc_cb=1&amp;_nc_hash=AQCkAPOqSYi6m-2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57563783"/>
                  </a:ext>
                </a:extLst>
              </a:tr>
            </a:tbl>
          </a:graphicData>
        </a:graphic>
      </p:graphicFrame>
      <p:sp>
        <p:nvSpPr>
          <p:cNvPr id="4" name="Text Placeholder 3">
            <a:extLst>
              <a:ext uri="{FF2B5EF4-FFF2-40B4-BE49-F238E27FC236}">
                <a16:creationId xmlns:a16="http://schemas.microsoft.com/office/drawing/2014/main" id="{87F5A00D-8608-44EA-AA84-A41A0E937DAD}"/>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191084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F109A-58C2-404B-8896-B8DE301B336A}"/>
              </a:ext>
            </a:extLst>
          </p:cNvPr>
          <p:cNvSpPr>
            <a:spLocks noGrp="1"/>
          </p:cNvSpPr>
          <p:nvPr>
            <p:ph type="title"/>
          </p:nvPr>
        </p:nvSpPr>
        <p:spPr/>
        <p:txBody>
          <a:bodyPr/>
          <a:lstStyle/>
          <a:p>
            <a:r>
              <a:rPr lang="en-US"/>
              <a:t>Facebook Own Posts Table | Patisserie - 7 of 25</a:t>
            </a:r>
          </a:p>
        </p:txBody>
      </p:sp>
      <p:graphicFrame>
        <p:nvGraphicFramePr>
          <p:cNvPr id="5" name="Table Placeholder 4">
            <a:extLst>
              <a:ext uri="{FF2B5EF4-FFF2-40B4-BE49-F238E27FC236}">
                <a16:creationId xmlns:a16="http://schemas.microsoft.com/office/drawing/2014/main" id="{09C5B718-DE22-483A-BE4D-897C8367762D}"/>
              </a:ext>
            </a:extLst>
          </p:cNvPr>
          <p:cNvGraphicFramePr>
            <a:graphicFrameLocks noGrp="1"/>
          </p:cNvGraphicFramePr>
          <p:nvPr>
            <p:ph type="tbl" sz="quarter" idx="13"/>
            <p:extLst>
              <p:ext uri="{D42A27DB-BD31-4B8C-83A1-F6EECF244321}">
                <p14:modId xmlns:p14="http://schemas.microsoft.com/office/powerpoint/2010/main" val="3184259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82328362"/>
                    </a:ext>
                  </a:extLst>
                </a:gridCol>
                <a:gridCol w="1316735">
                  <a:extLst>
                    <a:ext uri="{9D8B030D-6E8A-4147-A177-3AD203B41FA5}">
                      <a16:colId xmlns:a16="http://schemas.microsoft.com/office/drawing/2014/main" val="3735831828"/>
                    </a:ext>
                  </a:extLst>
                </a:gridCol>
                <a:gridCol w="905256">
                  <a:extLst>
                    <a:ext uri="{9D8B030D-6E8A-4147-A177-3AD203B41FA5}">
                      <a16:colId xmlns:a16="http://schemas.microsoft.com/office/drawing/2014/main" val="3523097255"/>
                    </a:ext>
                  </a:extLst>
                </a:gridCol>
                <a:gridCol w="411480">
                  <a:extLst>
                    <a:ext uri="{9D8B030D-6E8A-4147-A177-3AD203B41FA5}">
                      <a16:colId xmlns:a16="http://schemas.microsoft.com/office/drawing/2014/main" val="2952959285"/>
                    </a:ext>
                  </a:extLst>
                </a:gridCol>
                <a:gridCol w="411480">
                  <a:extLst>
                    <a:ext uri="{9D8B030D-6E8A-4147-A177-3AD203B41FA5}">
                      <a16:colId xmlns:a16="http://schemas.microsoft.com/office/drawing/2014/main" val="3491698538"/>
                    </a:ext>
                  </a:extLst>
                </a:gridCol>
                <a:gridCol w="411480">
                  <a:extLst>
                    <a:ext uri="{9D8B030D-6E8A-4147-A177-3AD203B41FA5}">
                      <a16:colId xmlns:a16="http://schemas.microsoft.com/office/drawing/2014/main" val="873768949"/>
                    </a:ext>
                  </a:extLst>
                </a:gridCol>
                <a:gridCol w="411480">
                  <a:extLst>
                    <a:ext uri="{9D8B030D-6E8A-4147-A177-3AD203B41FA5}">
                      <a16:colId xmlns:a16="http://schemas.microsoft.com/office/drawing/2014/main" val="1526226764"/>
                    </a:ext>
                  </a:extLst>
                </a:gridCol>
                <a:gridCol w="411480">
                  <a:extLst>
                    <a:ext uri="{9D8B030D-6E8A-4147-A177-3AD203B41FA5}">
                      <a16:colId xmlns:a16="http://schemas.microsoft.com/office/drawing/2014/main" val="186402022"/>
                    </a:ext>
                  </a:extLst>
                </a:gridCol>
                <a:gridCol w="411480">
                  <a:extLst>
                    <a:ext uri="{9D8B030D-6E8A-4147-A177-3AD203B41FA5}">
                      <a16:colId xmlns:a16="http://schemas.microsoft.com/office/drawing/2014/main" val="3242939227"/>
                    </a:ext>
                  </a:extLst>
                </a:gridCol>
                <a:gridCol w="411480">
                  <a:extLst>
                    <a:ext uri="{9D8B030D-6E8A-4147-A177-3AD203B41FA5}">
                      <a16:colId xmlns:a16="http://schemas.microsoft.com/office/drawing/2014/main" val="2527199681"/>
                    </a:ext>
                  </a:extLst>
                </a:gridCol>
                <a:gridCol w="411480">
                  <a:extLst>
                    <a:ext uri="{9D8B030D-6E8A-4147-A177-3AD203B41FA5}">
                      <a16:colId xmlns:a16="http://schemas.microsoft.com/office/drawing/2014/main" val="427077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6523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حلواني العبد - </a:t>
                      </a:r>
                      <a:r>
                        <a:rPr kumimoji="0" lang="en-US" sz="1000" b="1" i="0" u="none" strike="noStrike" kern="1200" cap="none" spc="0" normalizeH="0" baseline="0" noProof="0">
                          <a:ln>
                            <a:noFill/>
                          </a:ln>
                          <a:solidFill>
                            <a:prstClr val="black"/>
                          </a:solidFill>
                          <a:effectLst/>
                          <a:uLnTx/>
                          <a:uFillTx/>
                          <a:latin typeface="+mn-lt"/>
                          <a:ea typeface="+mn-ea"/>
                          <a:cs typeface="+mn-cs"/>
                        </a:rPr>
                        <a:t>El Abd Patisserie - 2020-10-15 15:41:13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حلاوة المولد اللي بتحبوها من العبد موجودة دلوقتي في كل فروعنا، 
زور أقرب فرع ليك أو اطلب دلوقتي من خلال رقمنا 16437 أو أونلاين من موقعنا </a:t>
                      </a:r>
                      <a:r>
                        <a:rPr kumimoji="0" lang="en-US" sz="1000" b="0" i="0" u="none" strike="noStrike" kern="1200" cap="none" spc="0" normalizeH="0" baseline="0" noProof="0">
                          <a:ln>
                            <a:noFill/>
                          </a:ln>
                          <a:solidFill>
                            <a:prstClr val="black"/>
                          </a:solidFill>
                          <a:effectLst/>
                          <a:uLnTx/>
                          <a:uFillTx/>
                          <a:latin typeface="+mn-lt"/>
                          <a:ea typeface="+mn-ea"/>
                          <a:cs typeface="+mn-cs"/>
                        </a:rPr>
                        <a:t>https://elabdfoods.com/ar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https://scontent-iad3-1.xx.fbcdn.net/v/t1.0-1/p200x200/44818017_1003198526530867_7154161560779227136_n.jpg?_nc_cat=1&amp;_nc_sid=dbb9e7&amp;_nc_ohc=b0RtXv1AVM8AX_S8jtJ&amp;_nc_ht=scontent-iad3-1.xx&amp;tp=6&amp;oh=b31aa96e91a7db0a19b3dd5406da5c4c&amp;oe=5FB1B42E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14551288"/>
                  </a:ext>
                </a:extLst>
              </a:tr>
            </a:tbl>
          </a:graphicData>
        </a:graphic>
      </p:graphicFrame>
      <p:sp>
        <p:nvSpPr>
          <p:cNvPr id="4" name="Text Placeholder 3">
            <a:extLst>
              <a:ext uri="{FF2B5EF4-FFF2-40B4-BE49-F238E27FC236}">
                <a16:creationId xmlns:a16="http://schemas.microsoft.com/office/drawing/2014/main" id="{CF5E7E25-C3A2-433B-BE6F-8F5C94086A1C}"/>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2487474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A604F-1EE9-45A3-A892-11FFC8D0FB86}"/>
              </a:ext>
            </a:extLst>
          </p:cNvPr>
          <p:cNvSpPr>
            <a:spLocks noGrp="1"/>
          </p:cNvSpPr>
          <p:nvPr>
            <p:ph type="title"/>
          </p:nvPr>
        </p:nvSpPr>
        <p:spPr/>
        <p:txBody>
          <a:bodyPr/>
          <a:lstStyle/>
          <a:p>
            <a:r>
              <a:rPr lang="en-US"/>
              <a:t>Facebook Own Posts Table | Patisserie - 8 of 25</a:t>
            </a:r>
          </a:p>
        </p:txBody>
      </p:sp>
      <p:graphicFrame>
        <p:nvGraphicFramePr>
          <p:cNvPr id="5" name="Table Placeholder 4">
            <a:extLst>
              <a:ext uri="{FF2B5EF4-FFF2-40B4-BE49-F238E27FC236}">
                <a16:creationId xmlns:a16="http://schemas.microsoft.com/office/drawing/2014/main" id="{50C3F94E-83AB-4F47-A4FC-EBB39A35A8BC}"/>
              </a:ext>
            </a:extLst>
          </p:cNvPr>
          <p:cNvGraphicFramePr>
            <a:graphicFrameLocks noGrp="1"/>
          </p:cNvGraphicFramePr>
          <p:nvPr>
            <p:ph type="tbl" sz="quarter" idx="13"/>
            <p:extLst>
              <p:ext uri="{D42A27DB-BD31-4B8C-83A1-F6EECF244321}">
                <p14:modId xmlns:p14="http://schemas.microsoft.com/office/powerpoint/2010/main" val="3444873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30590841"/>
                    </a:ext>
                  </a:extLst>
                </a:gridCol>
                <a:gridCol w="1316735">
                  <a:extLst>
                    <a:ext uri="{9D8B030D-6E8A-4147-A177-3AD203B41FA5}">
                      <a16:colId xmlns:a16="http://schemas.microsoft.com/office/drawing/2014/main" val="2847454467"/>
                    </a:ext>
                  </a:extLst>
                </a:gridCol>
                <a:gridCol w="905256">
                  <a:extLst>
                    <a:ext uri="{9D8B030D-6E8A-4147-A177-3AD203B41FA5}">
                      <a16:colId xmlns:a16="http://schemas.microsoft.com/office/drawing/2014/main" val="4126790324"/>
                    </a:ext>
                  </a:extLst>
                </a:gridCol>
                <a:gridCol w="411480">
                  <a:extLst>
                    <a:ext uri="{9D8B030D-6E8A-4147-A177-3AD203B41FA5}">
                      <a16:colId xmlns:a16="http://schemas.microsoft.com/office/drawing/2014/main" val="3505277842"/>
                    </a:ext>
                  </a:extLst>
                </a:gridCol>
                <a:gridCol w="411480">
                  <a:extLst>
                    <a:ext uri="{9D8B030D-6E8A-4147-A177-3AD203B41FA5}">
                      <a16:colId xmlns:a16="http://schemas.microsoft.com/office/drawing/2014/main" val="944673202"/>
                    </a:ext>
                  </a:extLst>
                </a:gridCol>
                <a:gridCol w="411480">
                  <a:extLst>
                    <a:ext uri="{9D8B030D-6E8A-4147-A177-3AD203B41FA5}">
                      <a16:colId xmlns:a16="http://schemas.microsoft.com/office/drawing/2014/main" val="4265454061"/>
                    </a:ext>
                  </a:extLst>
                </a:gridCol>
                <a:gridCol w="411480">
                  <a:extLst>
                    <a:ext uri="{9D8B030D-6E8A-4147-A177-3AD203B41FA5}">
                      <a16:colId xmlns:a16="http://schemas.microsoft.com/office/drawing/2014/main" val="314136718"/>
                    </a:ext>
                  </a:extLst>
                </a:gridCol>
                <a:gridCol w="411480">
                  <a:extLst>
                    <a:ext uri="{9D8B030D-6E8A-4147-A177-3AD203B41FA5}">
                      <a16:colId xmlns:a16="http://schemas.microsoft.com/office/drawing/2014/main" val="2396096831"/>
                    </a:ext>
                  </a:extLst>
                </a:gridCol>
                <a:gridCol w="411480">
                  <a:extLst>
                    <a:ext uri="{9D8B030D-6E8A-4147-A177-3AD203B41FA5}">
                      <a16:colId xmlns:a16="http://schemas.microsoft.com/office/drawing/2014/main" val="3813806225"/>
                    </a:ext>
                  </a:extLst>
                </a:gridCol>
                <a:gridCol w="411480">
                  <a:extLst>
                    <a:ext uri="{9D8B030D-6E8A-4147-A177-3AD203B41FA5}">
                      <a16:colId xmlns:a16="http://schemas.microsoft.com/office/drawing/2014/main" val="2929681963"/>
                    </a:ext>
                  </a:extLst>
                </a:gridCol>
                <a:gridCol w="411480">
                  <a:extLst>
                    <a:ext uri="{9D8B030D-6E8A-4147-A177-3AD203B41FA5}">
                      <a16:colId xmlns:a16="http://schemas.microsoft.com/office/drawing/2014/main" val="2772332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8277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حلواني العبد - </a:t>
                      </a:r>
                      <a:r>
                        <a:rPr kumimoji="0" lang="en-US" sz="1000" b="1" i="0" u="none" strike="noStrike" kern="1200" cap="none" spc="0" normalizeH="0" baseline="0" noProof="0">
                          <a:ln>
                            <a:noFill/>
                          </a:ln>
                          <a:solidFill>
                            <a:prstClr val="black"/>
                          </a:solidFill>
                          <a:effectLst/>
                          <a:uLnTx/>
                          <a:uFillTx/>
                          <a:latin typeface="+mn-lt"/>
                          <a:ea typeface="+mn-ea"/>
                          <a:cs typeface="+mn-cs"/>
                        </a:rPr>
                        <a:t>El Abd Patisserie - 2020-10-14 19:21:50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المولد ميعديش من غيرهم، 
دي أساسيات الحلاوة من العبد.
زور أقرب فرع ليك أو اطلب دلوقتي من خلال رقمنا 16437 أو أونلاين من موقعنا </a:t>
                      </a:r>
                      <a:r>
                        <a:rPr kumimoji="0" lang="en-US" sz="1000" b="0" i="0" u="none" strike="noStrike" kern="1200" cap="none" spc="0" normalizeH="0" baseline="0" noProof="0">
                          <a:ln>
                            <a:noFill/>
                          </a:ln>
                          <a:solidFill>
                            <a:prstClr val="black"/>
                          </a:solidFill>
                          <a:effectLst/>
                          <a:uLnTx/>
                          <a:uFillTx/>
                          <a:latin typeface="+mn-lt"/>
                          <a:ea typeface="+mn-ea"/>
                          <a:cs typeface="+mn-cs"/>
                        </a:rPr>
                        <a:t>https://elabdfoods.com/ar
#</a:t>
                      </a:r>
                      <a:r>
                        <a:rPr kumimoji="0" lang="ar-AE" sz="1000" b="0" i="0" u="none" strike="noStrike" kern="1200" cap="none" spc="0" normalizeH="0" baseline="0" noProof="0">
                          <a:ln>
                            <a:noFill/>
                          </a:ln>
                          <a:solidFill>
                            <a:prstClr val="black"/>
                          </a:solidFill>
                          <a:effectLst/>
                          <a:uLnTx/>
                          <a:uFillTx/>
                          <a:latin typeface="+mn-lt"/>
                          <a:ea typeface="+mn-ea"/>
                          <a:cs typeface="+mn-cs"/>
                        </a:rPr>
                        <a:t>حلاوة_الدنيا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https://scontent-iad3-1.xx.fbcdn.net/v/t1.0-9/p720x720/121342139_1668404613343585_3690672749221532271_o.jpg?_nc_cat=111&amp;_nc_sid=110474&amp;_nc_ohc=1yP8U-k3_ooAX_GKxLI&amp;_nc_ht=scontent-iad3-1.xx&amp;tp=6&amp;oh=02135faa3615dfc4f4dfb71d5ac4d3a4&amp;oe=5FB45FEE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2978745"/>
                  </a:ext>
                </a:extLst>
              </a:tr>
            </a:tbl>
          </a:graphicData>
        </a:graphic>
      </p:graphicFrame>
      <p:sp>
        <p:nvSpPr>
          <p:cNvPr id="4" name="Text Placeholder 3">
            <a:extLst>
              <a:ext uri="{FF2B5EF4-FFF2-40B4-BE49-F238E27FC236}">
                <a16:creationId xmlns:a16="http://schemas.microsoft.com/office/drawing/2014/main" id="{AC7BC292-AEA5-40DF-9078-85E87C60B413}"/>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1918936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A0AFD-874D-44E3-AAF4-114A0673B84E}"/>
              </a:ext>
            </a:extLst>
          </p:cNvPr>
          <p:cNvSpPr>
            <a:spLocks noGrp="1"/>
          </p:cNvSpPr>
          <p:nvPr>
            <p:ph type="title"/>
          </p:nvPr>
        </p:nvSpPr>
        <p:spPr/>
        <p:txBody>
          <a:bodyPr/>
          <a:lstStyle/>
          <a:p>
            <a:r>
              <a:rPr lang="en-US"/>
              <a:t>Facebook Own Posts Table | Patisserie - 9 of 25</a:t>
            </a:r>
          </a:p>
        </p:txBody>
      </p:sp>
      <p:graphicFrame>
        <p:nvGraphicFramePr>
          <p:cNvPr id="5" name="Table Placeholder 4">
            <a:extLst>
              <a:ext uri="{FF2B5EF4-FFF2-40B4-BE49-F238E27FC236}">
                <a16:creationId xmlns:a16="http://schemas.microsoft.com/office/drawing/2014/main" id="{E238CCFB-08AC-4877-A19A-BE716F23C2A2}"/>
              </a:ext>
            </a:extLst>
          </p:cNvPr>
          <p:cNvGraphicFramePr>
            <a:graphicFrameLocks noGrp="1"/>
          </p:cNvGraphicFramePr>
          <p:nvPr>
            <p:ph type="tbl" sz="quarter" idx="13"/>
            <p:extLst>
              <p:ext uri="{D42A27DB-BD31-4B8C-83A1-F6EECF244321}">
                <p14:modId xmlns:p14="http://schemas.microsoft.com/office/powerpoint/2010/main" val="3146266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77675670"/>
                    </a:ext>
                  </a:extLst>
                </a:gridCol>
                <a:gridCol w="1316735">
                  <a:extLst>
                    <a:ext uri="{9D8B030D-6E8A-4147-A177-3AD203B41FA5}">
                      <a16:colId xmlns:a16="http://schemas.microsoft.com/office/drawing/2014/main" val="3063385607"/>
                    </a:ext>
                  </a:extLst>
                </a:gridCol>
                <a:gridCol w="905256">
                  <a:extLst>
                    <a:ext uri="{9D8B030D-6E8A-4147-A177-3AD203B41FA5}">
                      <a16:colId xmlns:a16="http://schemas.microsoft.com/office/drawing/2014/main" val="3780038446"/>
                    </a:ext>
                  </a:extLst>
                </a:gridCol>
                <a:gridCol w="411480">
                  <a:extLst>
                    <a:ext uri="{9D8B030D-6E8A-4147-A177-3AD203B41FA5}">
                      <a16:colId xmlns:a16="http://schemas.microsoft.com/office/drawing/2014/main" val="464255869"/>
                    </a:ext>
                  </a:extLst>
                </a:gridCol>
                <a:gridCol w="411480">
                  <a:extLst>
                    <a:ext uri="{9D8B030D-6E8A-4147-A177-3AD203B41FA5}">
                      <a16:colId xmlns:a16="http://schemas.microsoft.com/office/drawing/2014/main" val="1615707112"/>
                    </a:ext>
                  </a:extLst>
                </a:gridCol>
                <a:gridCol w="411480">
                  <a:extLst>
                    <a:ext uri="{9D8B030D-6E8A-4147-A177-3AD203B41FA5}">
                      <a16:colId xmlns:a16="http://schemas.microsoft.com/office/drawing/2014/main" val="233764058"/>
                    </a:ext>
                  </a:extLst>
                </a:gridCol>
                <a:gridCol w="411480">
                  <a:extLst>
                    <a:ext uri="{9D8B030D-6E8A-4147-A177-3AD203B41FA5}">
                      <a16:colId xmlns:a16="http://schemas.microsoft.com/office/drawing/2014/main" val="2425534433"/>
                    </a:ext>
                  </a:extLst>
                </a:gridCol>
                <a:gridCol w="411480">
                  <a:extLst>
                    <a:ext uri="{9D8B030D-6E8A-4147-A177-3AD203B41FA5}">
                      <a16:colId xmlns:a16="http://schemas.microsoft.com/office/drawing/2014/main" val="4227827935"/>
                    </a:ext>
                  </a:extLst>
                </a:gridCol>
                <a:gridCol w="411480">
                  <a:extLst>
                    <a:ext uri="{9D8B030D-6E8A-4147-A177-3AD203B41FA5}">
                      <a16:colId xmlns:a16="http://schemas.microsoft.com/office/drawing/2014/main" val="2949441086"/>
                    </a:ext>
                  </a:extLst>
                </a:gridCol>
                <a:gridCol w="411480">
                  <a:extLst>
                    <a:ext uri="{9D8B030D-6E8A-4147-A177-3AD203B41FA5}">
                      <a16:colId xmlns:a16="http://schemas.microsoft.com/office/drawing/2014/main" val="2897798939"/>
                    </a:ext>
                  </a:extLst>
                </a:gridCol>
                <a:gridCol w="411480">
                  <a:extLst>
                    <a:ext uri="{9D8B030D-6E8A-4147-A177-3AD203B41FA5}">
                      <a16:colId xmlns:a16="http://schemas.microsoft.com/office/drawing/2014/main" val="1539358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44226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Tseppas MG - 2020-10-14 13:00:00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سنة حلاوتنا بتزيد حلاوة!
 جربت الطوفي والقشطة ولا لسة؟
#حلاوة_تسيباس_مالهاش_زي
#حلاوة_ولا_أي_أي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https://scontent-iad3-1.xx.fbcdn.net/v/t15.5256-10/p720x720/120924850_3547192815335959_8172902925372580845_n.jpg?_nc_cat=103&amp;_nc_sid=ad6a45&amp;_nc_ohc=gRJuumskE24AX83oziI&amp;_nc_ht=scontent-iad3-1.xx&amp;oh=02539a699850b46c4f9104a936e4779f&amp;oe=5FB14654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64965386"/>
                  </a:ext>
                </a:extLst>
              </a:tr>
            </a:tbl>
          </a:graphicData>
        </a:graphic>
      </p:graphicFrame>
      <p:sp>
        <p:nvSpPr>
          <p:cNvPr id="4" name="Text Placeholder 3">
            <a:extLst>
              <a:ext uri="{FF2B5EF4-FFF2-40B4-BE49-F238E27FC236}">
                <a16:creationId xmlns:a16="http://schemas.microsoft.com/office/drawing/2014/main" id="{A0791C6D-B10E-4D8E-82D3-E75BE3F9045C}"/>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514718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F52DD-7FE8-4BB3-BA68-C88DF96CF903}"/>
              </a:ext>
            </a:extLst>
          </p:cNvPr>
          <p:cNvSpPr>
            <a:spLocks noGrp="1"/>
          </p:cNvSpPr>
          <p:nvPr>
            <p:ph type="title"/>
          </p:nvPr>
        </p:nvSpPr>
        <p:spPr/>
        <p:txBody>
          <a:bodyPr/>
          <a:lstStyle/>
          <a:p>
            <a:r>
              <a:rPr lang="en-US"/>
              <a:t>Facebook Own Posts Table | Patisserie - 10 of 25</a:t>
            </a:r>
          </a:p>
        </p:txBody>
      </p:sp>
      <p:graphicFrame>
        <p:nvGraphicFramePr>
          <p:cNvPr id="5" name="Table Placeholder 4">
            <a:extLst>
              <a:ext uri="{FF2B5EF4-FFF2-40B4-BE49-F238E27FC236}">
                <a16:creationId xmlns:a16="http://schemas.microsoft.com/office/drawing/2014/main" id="{42AAD6D2-8E0A-4AA7-872C-01888E05FEB2}"/>
              </a:ext>
            </a:extLst>
          </p:cNvPr>
          <p:cNvGraphicFramePr>
            <a:graphicFrameLocks noGrp="1"/>
          </p:cNvGraphicFramePr>
          <p:nvPr>
            <p:ph type="tbl" sz="quarter" idx="13"/>
            <p:extLst>
              <p:ext uri="{D42A27DB-BD31-4B8C-83A1-F6EECF244321}">
                <p14:modId xmlns:p14="http://schemas.microsoft.com/office/powerpoint/2010/main" val="3064000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7801535"/>
                    </a:ext>
                  </a:extLst>
                </a:gridCol>
                <a:gridCol w="1316735">
                  <a:extLst>
                    <a:ext uri="{9D8B030D-6E8A-4147-A177-3AD203B41FA5}">
                      <a16:colId xmlns:a16="http://schemas.microsoft.com/office/drawing/2014/main" val="3602747736"/>
                    </a:ext>
                  </a:extLst>
                </a:gridCol>
                <a:gridCol w="905256">
                  <a:extLst>
                    <a:ext uri="{9D8B030D-6E8A-4147-A177-3AD203B41FA5}">
                      <a16:colId xmlns:a16="http://schemas.microsoft.com/office/drawing/2014/main" val="3769288"/>
                    </a:ext>
                  </a:extLst>
                </a:gridCol>
                <a:gridCol w="411480">
                  <a:extLst>
                    <a:ext uri="{9D8B030D-6E8A-4147-A177-3AD203B41FA5}">
                      <a16:colId xmlns:a16="http://schemas.microsoft.com/office/drawing/2014/main" val="1280459473"/>
                    </a:ext>
                  </a:extLst>
                </a:gridCol>
                <a:gridCol w="411480">
                  <a:extLst>
                    <a:ext uri="{9D8B030D-6E8A-4147-A177-3AD203B41FA5}">
                      <a16:colId xmlns:a16="http://schemas.microsoft.com/office/drawing/2014/main" val="1121137533"/>
                    </a:ext>
                  </a:extLst>
                </a:gridCol>
                <a:gridCol w="411480">
                  <a:extLst>
                    <a:ext uri="{9D8B030D-6E8A-4147-A177-3AD203B41FA5}">
                      <a16:colId xmlns:a16="http://schemas.microsoft.com/office/drawing/2014/main" val="1007867096"/>
                    </a:ext>
                  </a:extLst>
                </a:gridCol>
                <a:gridCol w="411480">
                  <a:extLst>
                    <a:ext uri="{9D8B030D-6E8A-4147-A177-3AD203B41FA5}">
                      <a16:colId xmlns:a16="http://schemas.microsoft.com/office/drawing/2014/main" val="2056789349"/>
                    </a:ext>
                  </a:extLst>
                </a:gridCol>
                <a:gridCol w="411480">
                  <a:extLst>
                    <a:ext uri="{9D8B030D-6E8A-4147-A177-3AD203B41FA5}">
                      <a16:colId xmlns:a16="http://schemas.microsoft.com/office/drawing/2014/main" val="1355307281"/>
                    </a:ext>
                  </a:extLst>
                </a:gridCol>
                <a:gridCol w="411480">
                  <a:extLst>
                    <a:ext uri="{9D8B030D-6E8A-4147-A177-3AD203B41FA5}">
                      <a16:colId xmlns:a16="http://schemas.microsoft.com/office/drawing/2014/main" val="1077156189"/>
                    </a:ext>
                  </a:extLst>
                </a:gridCol>
                <a:gridCol w="411480">
                  <a:extLst>
                    <a:ext uri="{9D8B030D-6E8A-4147-A177-3AD203B41FA5}">
                      <a16:colId xmlns:a16="http://schemas.microsoft.com/office/drawing/2014/main" val="989691843"/>
                    </a:ext>
                  </a:extLst>
                </a:gridCol>
                <a:gridCol w="411480">
                  <a:extLst>
                    <a:ext uri="{9D8B030D-6E8A-4147-A177-3AD203B41FA5}">
                      <a16:colId xmlns:a16="http://schemas.microsoft.com/office/drawing/2014/main" val="2248136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22732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حلواني العبد - </a:t>
                      </a:r>
                      <a:r>
                        <a:rPr kumimoji="0" lang="en-US" sz="1000" b="1" i="0" u="none" strike="noStrike" kern="1200" cap="none" spc="0" normalizeH="0" baseline="0" noProof="0">
                          <a:ln>
                            <a:noFill/>
                          </a:ln>
                          <a:solidFill>
                            <a:prstClr val="black"/>
                          </a:solidFill>
                          <a:effectLst/>
                          <a:uLnTx/>
                          <a:uFillTx/>
                          <a:latin typeface="+mn-lt"/>
                          <a:ea typeface="+mn-ea"/>
                          <a:cs typeface="+mn-cs"/>
                        </a:rPr>
                        <a:t>El Abd Patisserie - 2020-10-13 17:30:45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واحد جواه حاجة حلوة بتميزه،
 قولنا شايف نفسك مين من شخصيات حلاوة المولد ؟
#حلاوة_الدنيا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https://scontent-iad3-1.xx.fbcdn.net/v/t15.5256-10/p720x720/120919496_335798980816387_49795347041221509_n.jpg?_nc_cat=108&amp;_nc_sid=ad6a45&amp;_nc_ohc=Jz79Ala5K7EAX94Aso1&amp;_nc_ht=scontent-iad3-1.xx&amp;oh=5ef5efa5bc48c47f00974500a2045d95&amp;oe=5FB4AEEE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48212674"/>
                  </a:ext>
                </a:extLst>
              </a:tr>
            </a:tbl>
          </a:graphicData>
        </a:graphic>
      </p:graphicFrame>
      <p:sp>
        <p:nvSpPr>
          <p:cNvPr id="4" name="Text Placeholder 3">
            <a:extLst>
              <a:ext uri="{FF2B5EF4-FFF2-40B4-BE49-F238E27FC236}">
                <a16:creationId xmlns:a16="http://schemas.microsoft.com/office/drawing/2014/main" id="{B3A726E9-D4C4-4588-BFB5-CD920525842C}"/>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394055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680EA-CA4D-4F64-A22A-B7F4201A3A38}"/>
              </a:ext>
            </a:extLst>
          </p:cNvPr>
          <p:cNvSpPr>
            <a:spLocks noGrp="1"/>
          </p:cNvSpPr>
          <p:nvPr>
            <p:ph type="title"/>
          </p:nvPr>
        </p:nvSpPr>
        <p:spPr/>
        <p:txBody>
          <a:bodyPr/>
          <a:lstStyle/>
          <a:p>
            <a:r>
              <a:rPr lang="en-US"/>
              <a:t>Facebook Own Posts Table | Patisserie - 11 of 25</a:t>
            </a:r>
          </a:p>
        </p:txBody>
      </p:sp>
      <p:graphicFrame>
        <p:nvGraphicFramePr>
          <p:cNvPr id="5" name="Table Placeholder 4">
            <a:extLst>
              <a:ext uri="{FF2B5EF4-FFF2-40B4-BE49-F238E27FC236}">
                <a16:creationId xmlns:a16="http://schemas.microsoft.com/office/drawing/2014/main" id="{57FA2539-B97C-4B4A-8BD1-107E763DABD0}"/>
              </a:ext>
            </a:extLst>
          </p:cNvPr>
          <p:cNvGraphicFramePr>
            <a:graphicFrameLocks noGrp="1"/>
          </p:cNvGraphicFramePr>
          <p:nvPr>
            <p:ph type="tbl" sz="quarter" idx="13"/>
            <p:extLst>
              <p:ext uri="{D42A27DB-BD31-4B8C-83A1-F6EECF244321}">
                <p14:modId xmlns:p14="http://schemas.microsoft.com/office/powerpoint/2010/main" val="2152198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26341021"/>
                    </a:ext>
                  </a:extLst>
                </a:gridCol>
                <a:gridCol w="1316735">
                  <a:extLst>
                    <a:ext uri="{9D8B030D-6E8A-4147-A177-3AD203B41FA5}">
                      <a16:colId xmlns:a16="http://schemas.microsoft.com/office/drawing/2014/main" val="3350377948"/>
                    </a:ext>
                  </a:extLst>
                </a:gridCol>
                <a:gridCol w="905256">
                  <a:extLst>
                    <a:ext uri="{9D8B030D-6E8A-4147-A177-3AD203B41FA5}">
                      <a16:colId xmlns:a16="http://schemas.microsoft.com/office/drawing/2014/main" val="899073333"/>
                    </a:ext>
                  </a:extLst>
                </a:gridCol>
                <a:gridCol w="411480">
                  <a:extLst>
                    <a:ext uri="{9D8B030D-6E8A-4147-A177-3AD203B41FA5}">
                      <a16:colId xmlns:a16="http://schemas.microsoft.com/office/drawing/2014/main" val="3427544378"/>
                    </a:ext>
                  </a:extLst>
                </a:gridCol>
                <a:gridCol w="411480">
                  <a:extLst>
                    <a:ext uri="{9D8B030D-6E8A-4147-A177-3AD203B41FA5}">
                      <a16:colId xmlns:a16="http://schemas.microsoft.com/office/drawing/2014/main" val="1237046418"/>
                    </a:ext>
                  </a:extLst>
                </a:gridCol>
                <a:gridCol w="411480">
                  <a:extLst>
                    <a:ext uri="{9D8B030D-6E8A-4147-A177-3AD203B41FA5}">
                      <a16:colId xmlns:a16="http://schemas.microsoft.com/office/drawing/2014/main" val="1375571325"/>
                    </a:ext>
                  </a:extLst>
                </a:gridCol>
                <a:gridCol w="411480">
                  <a:extLst>
                    <a:ext uri="{9D8B030D-6E8A-4147-A177-3AD203B41FA5}">
                      <a16:colId xmlns:a16="http://schemas.microsoft.com/office/drawing/2014/main" val="2047703988"/>
                    </a:ext>
                  </a:extLst>
                </a:gridCol>
                <a:gridCol w="411480">
                  <a:extLst>
                    <a:ext uri="{9D8B030D-6E8A-4147-A177-3AD203B41FA5}">
                      <a16:colId xmlns:a16="http://schemas.microsoft.com/office/drawing/2014/main" val="188732598"/>
                    </a:ext>
                  </a:extLst>
                </a:gridCol>
                <a:gridCol w="411480">
                  <a:extLst>
                    <a:ext uri="{9D8B030D-6E8A-4147-A177-3AD203B41FA5}">
                      <a16:colId xmlns:a16="http://schemas.microsoft.com/office/drawing/2014/main" val="1656810940"/>
                    </a:ext>
                  </a:extLst>
                </a:gridCol>
                <a:gridCol w="411480">
                  <a:extLst>
                    <a:ext uri="{9D8B030D-6E8A-4147-A177-3AD203B41FA5}">
                      <a16:colId xmlns:a16="http://schemas.microsoft.com/office/drawing/2014/main" val="803178963"/>
                    </a:ext>
                  </a:extLst>
                </a:gridCol>
                <a:gridCol w="411480">
                  <a:extLst>
                    <a:ext uri="{9D8B030D-6E8A-4147-A177-3AD203B41FA5}">
                      <a16:colId xmlns:a16="http://schemas.microsoft.com/office/drawing/2014/main" val="2348472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2634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Tseppas MG - 2020-10-13 13:00:53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حمصية ، سمسمية .. أحلى ملبن وفولية
إيه أكتر حاجة بتحبوها من حلاوة تسيباس؟
#حلاوة_تسيباس_مالهاش_زي
#حلاوة_ولا_أي_أي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https://scontent-iad3-1.xx.fbcdn.net/v/t1.0-9/s720x720/121324264_3613700938681603_5429910518429868058_o.jpg?_nc_cat=108&amp;_nc_sid=8024bb&amp;_nc_ohc=wFZDYXuINC8AX8Imx3b&amp;_nc_ht=scontent-iad3-1.xx&amp;tp=7&amp;oh=9a7bbe96d2f1fe30d09f11baf050338d&amp;oe=5FB12136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52215602"/>
                  </a:ext>
                </a:extLst>
              </a:tr>
            </a:tbl>
          </a:graphicData>
        </a:graphic>
      </p:graphicFrame>
      <p:sp>
        <p:nvSpPr>
          <p:cNvPr id="4" name="Text Placeholder 3">
            <a:extLst>
              <a:ext uri="{FF2B5EF4-FFF2-40B4-BE49-F238E27FC236}">
                <a16:creationId xmlns:a16="http://schemas.microsoft.com/office/drawing/2014/main" id="{71B4EDCC-3FFC-4C83-A7B5-4CF30E65B4EB}"/>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2008709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49B4E-08A9-45BE-9924-910AC9651132}"/>
              </a:ext>
            </a:extLst>
          </p:cNvPr>
          <p:cNvSpPr>
            <a:spLocks noGrp="1"/>
          </p:cNvSpPr>
          <p:nvPr>
            <p:ph type="title"/>
          </p:nvPr>
        </p:nvSpPr>
        <p:spPr/>
        <p:txBody>
          <a:bodyPr/>
          <a:lstStyle/>
          <a:p>
            <a:r>
              <a:rPr lang="en-US"/>
              <a:t>Facebook Own Posts Table | Patisserie - 12 of 25</a:t>
            </a:r>
          </a:p>
        </p:txBody>
      </p:sp>
      <p:graphicFrame>
        <p:nvGraphicFramePr>
          <p:cNvPr id="5" name="Table Placeholder 4">
            <a:extLst>
              <a:ext uri="{FF2B5EF4-FFF2-40B4-BE49-F238E27FC236}">
                <a16:creationId xmlns:a16="http://schemas.microsoft.com/office/drawing/2014/main" id="{B6906C9A-FF9A-4801-A47E-6C43C25A2CAC}"/>
              </a:ext>
            </a:extLst>
          </p:cNvPr>
          <p:cNvGraphicFramePr>
            <a:graphicFrameLocks noGrp="1"/>
          </p:cNvGraphicFramePr>
          <p:nvPr>
            <p:ph type="tbl" sz="quarter" idx="13"/>
            <p:extLst>
              <p:ext uri="{D42A27DB-BD31-4B8C-83A1-F6EECF244321}">
                <p14:modId xmlns:p14="http://schemas.microsoft.com/office/powerpoint/2010/main" val="492170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070504601"/>
                    </a:ext>
                  </a:extLst>
                </a:gridCol>
                <a:gridCol w="1316735">
                  <a:extLst>
                    <a:ext uri="{9D8B030D-6E8A-4147-A177-3AD203B41FA5}">
                      <a16:colId xmlns:a16="http://schemas.microsoft.com/office/drawing/2014/main" val="1429390638"/>
                    </a:ext>
                  </a:extLst>
                </a:gridCol>
                <a:gridCol w="905256">
                  <a:extLst>
                    <a:ext uri="{9D8B030D-6E8A-4147-A177-3AD203B41FA5}">
                      <a16:colId xmlns:a16="http://schemas.microsoft.com/office/drawing/2014/main" val="927197862"/>
                    </a:ext>
                  </a:extLst>
                </a:gridCol>
                <a:gridCol w="411480">
                  <a:extLst>
                    <a:ext uri="{9D8B030D-6E8A-4147-A177-3AD203B41FA5}">
                      <a16:colId xmlns:a16="http://schemas.microsoft.com/office/drawing/2014/main" val="1784767501"/>
                    </a:ext>
                  </a:extLst>
                </a:gridCol>
                <a:gridCol w="411480">
                  <a:extLst>
                    <a:ext uri="{9D8B030D-6E8A-4147-A177-3AD203B41FA5}">
                      <a16:colId xmlns:a16="http://schemas.microsoft.com/office/drawing/2014/main" val="32839405"/>
                    </a:ext>
                  </a:extLst>
                </a:gridCol>
                <a:gridCol w="411480">
                  <a:extLst>
                    <a:ext uri="{9D8B030D-6E8A-4147-A177-3AD203B41FA5}">
                      <a16:colId xmlns:a16="http://schemas.microsoft.com/office/drawing/2014/main" val="2111293444"/>
                    </a:ext>
                  </a:extLst>
                </a:gridCol>
                <a:gridCol w="411480">
                  <a:extLst>
                    <a:ext uri="{9D8B030D-6E8A-4147-A177-3AD203B41FA5}">
                      <a16:colId xmlns:a16="http://schemas.microsoft.com/office/drawing/2014/main" val="3873027391"/>
                    </a:ext>
                  </a:extLst>
                </a:gridCol>
                <a:gridCol w="411480">
                  <a:extLst>
                    <a:ext uri="{9D8B030D-6E8A-4147-A177-3AD203B41FA5}">
                      <a16:colId xmlns:a16="http://schemas.microsoft.com/office/drawing/2014/main" val="1808853538"/>
                    </a:ext>
                  </a:extLst>
                </a:gridCol>
                <a:gridCol w="411480">
                  <a:extLst>
                    <a:ext uri="{9D8B030D-6E8A-4147-A177-3AD203B41FA5}">
                      <a16:colId xmlns:a16="http://schemas.microsoft.com/office/drawing/2014/main" val="2227809629"/>
                    </a:ext>
                  </a:extLst>
                </a:gridCol>
                <a:gridCol w="411480">
                  <a:extLst>
                    <a:ext uri="{9D8B030D-6E8A-4147-A177-3AD203B41FA5}">
                      <a16:colId xmlns:a16="http://schemas.microsoft.com/office/drawing/2014/main" val="3954619851"/>
                    </a:ext>
                  </a:extLst>
                </a:gridCol>
                <a:gridCol w="411480">
                  <a:extLst>
                    <a:ext uri="{9D8B030D-6E8A-4147-A177-3AD203B41FA5}">
                      <a16:colId xmlns:a16="http://schemas.microsoft.com/office/drawing/2014/main" val="747977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5624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حلواني العبد - </a:t>
                      </a:r>
                      <a:r>
                        <a:rPr kumimoji="0" lang="en-US" sz="1000" b="1" i="0" u="none" strike="noStrike" kern="1200" cap="none" spc="0" normalizeH="0" baseline="0" noProof="0">
                          <a:ln>
                            <a:noFill/>
                          </a:ln>
                          <a:solidFill>
                            <a:prstClr val="black"/>
                          </a:solidFill>
                          <a:effectLst/>
                          <a:uLnTx/>
                          <a:uFillTx/>
                          <a:latin typeface="+mn-lt"/>
                          <a:ea typeface="+mn-ea"/>
                          <a:cs typeface="+mn-cs"/>
                        </a:rPr>
                        <a:t>El Abd Patisserie - 2020-10-12 13:38:05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 حريف حلاوة المولد بجد،
يبقى هتعرف اسم كل حاجة موجودة في الصورة وقولنا ايه هما؟
#حلاوة_الدنيا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https://scontent-atl3-2.xx.fbcdn.net/v/t1.0-9/p720x720/121472212_1663983853785661_6072464031716639761_o.jpg?_nc_cat=108&amp;_nc_sid=8024bb&amp;_nc_ohc=k_P986xgUN0AX8r4ySk&amp;_nc_ht=scontent-atl3-2.xx&amp;tp=6&amp;oh=77a6020a77dff3ad64593ef1e5648893&amp;oe=5FB1AE2A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03:24:46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422253"/>
                  </a:ext>
                </a:extLst>
              </a:tr>
            </a:tbl>
          </a:graphicData>
        </a:graphic>
      </p:graphicFrame>
      <p:sp>
        <p:nvSpPr>
          <p:cNvPr id="4" name="Text Placeholder 3">
            <a:extLst>
              <a:ext uri="{FF2B5EF4-FFF2-40B4-BE49-F238E27FC236}">
                <a16:creationId xmlns:a16="http://schemas.microsoft.com/office/drawing/2014/main" id="{39198233-9AA9-450E-8AD8-389DC662758B}"/>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1362474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504A4-56B5-4C80-AE6F-DECAACB2E365}"/>
              </a:ext>
            </a:extLst>
          </p:cNvPr>
          <p:cNvSpPr>
            <a:spLocks noGrp="1"/>
          </p:cNvSpPr>
          <p:nvPr>
            <p:ph type="title"/>
          </p:nvPr>
        </p:nvSpPr>
        <p:spPr/>
        <p:txBody>
          <a:bodyPr/>
          <a:lstStyle/>
          <a:p>
            <a:r>
              <a:rPr lang="en-US"/>
              <a:t>Facebook Own Posts Table | Patisserie - 13 of 25</a:t>
            </a:r>
          </a:p>
        </p:txBody>
      </p:sp>
      <p:graphicFrame>
        <p:nvGraphicFramePr>
          <p:cNvPr id="5" name="Table Placeholder 4">
            <a:extLst>
              <a:ext uri="{FF2B5EF4-FFF2-40B4-BE49-F238E27FC236}">
                <a16:creationId xmlns:a16="http://schemas.microsoft.com/office/drawing/2014/main" id="{C17279E7-CB2F-4B81-B2D4-01074E17537B}"/>
              </a:ext>
            </a:extLst>
          </p:cNvPr>
          <p:cNvGraphicFramePr>
            <a:graphicFrameLocks noGrp="1"/>
          </p:cNvGraphicFramePr>
          <p:nvPr>
            <p:ph type="tbl" sz="quarter" idx="13"/>
            <p:extLst>
              <p:ext uri="{D42A27DB-BD31-4B8C-83A1-F6EECF244321}">
                <p14:modId xmlns:p14="http://schemas.microsoft.com/office/powerpoint/2010/main" val="4157086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78434254"/>
                    </a:ext>
                  </a:extLst>
                </a:gridCol>
                <a:gridCol w="1316735">
                  <a:extLst>
                    <a:ext uri="{9D8B030D-6E8A-4147-A177-3AD203B41FA5}">
                      <a16:colId xmlns:a16="http://schemas.microsoft.com/office/drawing/2014/main" val="2452492775"/>
                    </a:ext>
                  </a:extLst>
                </a:gridCol>
                <a:gridCol w="905256">
                  <a:extLst>
                    <a:ext uri="{9D8B030D-6E8A-4147-A177-3AD203B41FA5}">
                      <a16:colId xmlns:a16="http://schemas.microsoft.com/office/drawing/2014/main" val="3503045848"/>
                    </a:ext>
                  </a:extLst>
                </a:gridCol>
                <a:gridCol w="411480">
                  <a:extLst>
                    <a:ext uri="{9D8B030D-6E8A-4147-A177-3AD203B41FA5}">
                      <a16:colId xmlns:a16="http://schemas.microsoft.com/office/drawing/2014/main" val="3277504175"/>
                    </a:ext>
                  </a:extLst>
                </a:gridCol>
                <a:gridCol w="411480">
                  <a:extLst>
                    <a:ext uri="{9D8B030D-6E8A-4147-A177-3AD203B41FA5}">
                      <a16:colId xmlns:a16="http://schemas.microsoft.com/office/drawing/2014/main" val="351121608"/>
                    </a:ext>
                  </a:extLst>
                </a:gridCol>
                <a:gridCol w="411480">
                  <a:extLst>
                    <a:ext uri="{9D8B030D-6E8A-4147-A177-3AD203B41FA5}">
                      <a16:colId xmlns:a16="http://schemas.microsoft.com/office/drawing/2014/main" val="3131723373"/>
                    </a:ext>
                  </a:extLst>
                </a:gridCol>
                <a:gridCol w="411480">
                  <a:extLst>
                    <a:ext uri="{9D8B030D-6E8A-4147-A177-3AD203B41FA5}">
                      <a16:colId xmlns:a16="http://schemas.microsoft.com/office/drawing/2014/main" val="1996595848"/>
                    </a:ext>
                  </a:extLst>
                </a:gridCol>
                <a:gridCol w="411480">
                  <a:extLst>
                    <a:ext uri="{9D8B030D-6E8A-4147-A177-3AD203B41FA5}">
                      <a16:colId xmlns:a16="http://schemas.microsoft.com/office/drawing/2014/main" val="3252208801"/>
                    </a:ext>
                  </a:extLst>
                </a:gridCol>
                <a:gridCol w="411480">
                  <a:extLst>
                    <a:ext uri="{9D8B030D-6E8A-4147-A177-3AD203B41FA5}">
                      <a16:colId xmlns:a16="http://schemas.microsoft.com/office/drawing/2014/main" val="2674632141"/>
                    </a:ext>
                  </a:extLst>
                </a:gridCol>
                <a:gridCol w="411480">
                  <a:extLst>
                    <a:ext uri="{9D8B030D-6E8A-4147-A177-3AD203B41FA5}">
                      <a16:colId xmlns:a16="http://schemas.microsoft.com/office/drawing/2014/main" val="2718329379"/>
                    </a:ext>
                  </a:extLst>
                </a:gridCol>
                <a:gridCol w="411480">
                  <a:extLst>
                    <a:ext uri="{9D8B030D-6E8A-4147-A177-3AD203B41FA5}">
                      <a16:colId xmlns:a16="http://schemas.microsoft.com/office/drawing/2014/main" val="2696235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62540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Tseppas MG - 2020-10-12 13:00:48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دي حلاوة معمولة بحلاوة
جبت علبة حلاوة المولد من تسيباس ولا لسه؟
#حلاوة_تسيباس_مالهاش_زي
#حلاوة_ولا_أي_أي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https://scontent-iad3-1.xx.fbcdn.net/v/t1.0-9/s720x720/121088272_3606313986086965_3425532034922439531_o.jpg?_nc_cat=110&amp;_nc_sid=8024bb&amp;_nc_ohc=O8FeedbKmFgAX-yeUfd&amp;_nc_ht=scontent-iad3-1.xx&amp;tp=7&amp;oh=4de3babcf0bf32d5864dd9e8048dfdc8&amp;oe=5FB26B79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1146609"/>
                  </a:ext>
                </a:extLst>
              </a:tr>
            </a:tbl>
          </a:graphicData>
        </a:graphic>
      </p:graphicFrame>
      <p:sp>
        <p:nvSpPr>
          <p:cNvPr id="4" name="Text Placeholder 3">
            <a:extLst>
              <a:ext uri="{FF2B5EF4-FFF2-40B4-BE49-F238E27FC236}">
                <a16:creationId xmlns:a16="http://schemas.microsoft.com/office/drawing/2014/main" id="{9CDB7657-12D4-4BDA-ABE0-F0434C1A3E0B}"/>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2158863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7A28B-C994-488F-B5D0-125F8A94DA44}"/>
              </a:ext>
            </a:extLst>
          </p:cNvPr>
          <p:cNvSpPr>
            <a:spLocks noGrp="1"/>
          </p:cNvSpPr>
          <p:nvPr>
            <p:ph type="title"/>
          </p:nvPr>
        </p:nvSpPr>
        <p:spPr/>
        <p:txBody>
          <a:bodyPr/>
          <a:lstStyle/>
          <a:p>
            <a:r>
              <a:rPr lang="en-US"/>
              <a:t>Facebook Own Posts Table | Patisserie - 14 of 25</a:t>
            </a:r>
          </a:p>
        </p:txBody>
      </p:sp>
      <p:graphicFrame>
        <p:nvGraphicFramePr>
          <p:cNvPr id="5" name="Table Placeholder 4">
            <a:extLst>
              <a:ext uri="{FF2B5EF4-FFF2-40B4-BE49-F238E27FC236}">
                <a16:creationId xmlns:a16="http://schemas.microsoft.com/office/drawing/2014/main" id="{BCEDBB02-D70B-4827-B0E7-AF310A56F45A}"/>
              </a:ext>
            </a:extLst>
          </p:cNvPr>
          <p:cNvGraphicFramePr>
            <a:graphicFrameLocks noGrp="1"/>
          </p:cNvGraphicFramePr>
          <p:nvPr>
            <p:ph type="tbl" sz="quarter" idx="13"/>
            <p:extLst>
              <p:ext uri="{D42A27DB-BD31-4B8C-83A1-F6EECF244321}">
                <p14:modId xmlns:p14="http://schemas.microsoft.com/office/powerpoint/2010/main" val="2169319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59046349"/>
                    </a:ext>
                  </a:extLst>
                </a:gridCol>
                <a:gridCol w="1316735">
                  <a:extLst>
                    <a:ext uri="{9D8B030D-6E8A-4147-A177-3AD203B41FA5}">
                      <a16:colId xmlns:a16="http://schemas.microsoft.com/office/drawing/2014/main" val="1625901215"/>
                    </a:ext>
                  </a:extLst>
                </a:gridCol>
                <a:gridCol w="905256">
                  <a:extLst>
                    <a:ext uri="{9D8B030D-6E8A-4147-A177-3AD203B41FA5}">
                      <a16:colId xmlns:a16="http://schemas.microsoft.com/office/drawing/2014/main" val="563369112"/>
                    </a:ext>
                  </a:extLst>
                </a:gridCol>
                <a:gridCol w="411480">
                  <a:extLst>
                    <a:ext uri="{9D8B030D-6E8A-4147-A177-3AD203B41FA5}">
                      <a16:colId xmlns:a16="http://schemas.microsoft.com/office/drawing/2014/main" val="3031627686"/>
                    </a:ext>
                  </a:extLst>
                </a:gridCol>
                <a:gridCol w="411480">
                  <a:extLst>
                    <a:ext uri="{9D8B030D-6E8A-4147-A177-3AD203B41FA5}">
                      <a16:colId xmlns:a16="http://schemas.microsoft.com/office/drawing/2014/main" val="352761588"/>
                    </a:ext>
                  </a:extLst>
                </a:gridCol>
                <a:gridCol w="411480">
                  <a:extLst>
                    <a:ext uri="{9D8B030D-6E8A-4147-A177-3AD203B41FA5}">
                      <a16:colId xmlns:a16="http://schemas.microsoft.com/office/drawing/2014/main" val="3223044134"/>
                    </a:ext>
                  </a:extLst>
                </a:gridCol>
                <a:gridCol w="411480">
                  <a:extLst>
                    <a:ext uri="{9D8B030D-6E8A-4147-A177-3AD203B41FA5}">
                      <a16:colId xmlns:a16="http://schemas.microsoft.com/office/drawing/2014/main" val="745003835"/>
                    </a:ext>
                  </a:extLst>
                </a:gridCol>
                <a:gridCol w="411480">
                  <a:extLst>
                    <a:ext uri="{9D8B030D-6E8A-4147-A177-3AD203B41FA5}">
                      <a16:colId xmlns:a16="http://schemas.microsoft.com/office/drawing/2014/main" val="3998971418"/>
                    </a:ext>
                  </a:extLst>
                </a:gridCol>
                <a:gridCol w="411480">
                  <a:extLst>
                    <a:ext uri="{9D8B030D-6E8A-4147-A177-3AD203B41FA5}">
                      <a16:colId xmlns:a16="http://schemas.microsoft.com/office/drawing/2014/main" val="1507496853"/>
                    </a:ext>
                  </a:extLst>
                </a:gridCol>
                <a:gridCol w="411480">
                  <a:extLst>
                    <a:ext uri="{9D8B030D-6E8A-4147-A177-3AD203B41FA5}">
                      <a16:colId xmlns:a16="http://schemas.microsoft.com/office/drawing/2014/main" val="1223992215"/>
                    </a:ext>
                  </a:extLst>
                </a:gridCol>
                <a:gridCol w="411480">
                  <a:extLst>
                    <a:ext uri="{9D8B030D-6E8A-4147-A177-3AD203B41FA5}">
                      <a16:colId xmlns:a16="http://schemas.microsoft.com/office/drawing/2014/main" val="2537483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9865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حلواني العبد - </a:t>
                      </a:r>
                      <a:r>
                        <a:rPr kumimoji="0" lang="en-US" sz="1000" b="1" i="0" u="none" strike="noStrike" kern="1200" cap="none" spc="0" normalizeH="0" baseline="0" noProof="0">
                          <a:ln>
                            <a:noFill/>
                          </a:ln>
                          <a:solidFill>
                            <a:prstClr val="black"/>
                          </a:solidFill>
                          <a:effectLst/>
                          <a:uLnTx/>
                          <a:uFillTx/>
                          <a:latin typeface="+mn-lt"/>
                          <a:ea typeface="+mn-ea"/>
                          <a:cs typeface="+mn-cs"/>
                        </a:rPr>
                        <a:t>El Abd Patisserie - 2020-10-11 19:02:58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مستنينكم في الأماكن دي بحلاوة المولد اللي بتحبوها ومفاجأت تانية كتير.
#حلاوة_الدنيا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https://scontent-iad3-1.xx.fbcdn.net/v/t15.5256-10/p720x720/120917516_255592075857568_542639787447596844_n.jpg?_nc_cat=111&amp;_nc_sid=ad6a45&amp;_nc_ohc=pDYgY16HKO4AX9FeZLz&amp;_nc_ht=scontent-iad3-1.xx&amp;oh=e72bb1ea789f8b40c3868659faa79bd6&amp;oe=5FB21FDC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63637764"/>
                  </a:ext>
                </a:extLst>
              </a:tr>
            </a:tbl>
          </a:graphicData>
        </a:graphic>
      </p:graphicFrame>
      <p:sp>
        <p:nvSpPr>
          <p:cNvPr id="4" name="Text Placeholder 3">
            <a:extLst>
              <a:ext uri="{FF2B5EF4-FFF2-40B4-BE49-F238E27FC236}">
                <a16:creationId xmlns:a16="http://schemas.microsoft.com/office/drawing/2014/main" id="{5BED7498-20D9-43E4-AE3D-3E332E967698}"/>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1927165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56F88-FC44-4F0E-BCBD-72747E6614FF}"/>
              </a:ext>
            </a:extLst>
          </p:cNvPr>
          <p:cNvSpPr>
            <a:spLocks noGrp="1"/>
          </p:cNvSpPr>
          <p:nvPr>
            <p:ph type="title"/>
          </p:nvPr>
        </p:nvSpPr>
        <p:spPr/>
        <p:txBody>
          <a:bodyPr/>
          <a:lstStyle/>
          <a:p>
            <a:r>
              <a:rPr lang="en-US"/>
              <a:t>Facebook Own Posts Table | Patisserie - 15 of 25</a:t>
            </a:r>
          </a:p>
        </p:txBody>
      </p:sp>
      <p:graphicFrame>
        <p:nvGraphicFramePr>
          <p:cNvPr id="5" name="Table Placeholder 4">
            <a:extLst>
              <a:ext uri="{FF2B5EF4-FFF2-40B4-BE49-F238E27FC236}">
                <a16:creationId xmlns:a16="http://schemas.microsoft.com/office/drawing/2014/main" id="{3058FB69-2D0E-41B5-AA06-F17D1AD757B2}"/>
              </a:ext>
            </a:extLst>
          </p:cNvPr>
          <p:cNvGraphicFramePr>
            <a:graphicFrameLocks noGrp="1"/>
          </p:cNvGraphicFramePr>
          <p:nvPr>
            <p:ph type="tbl" sz="quarter" idx="13"/>
            <p:extLst>
              <p:ext uri="{D42A27DB-BD31-4B8C-83A1-F6EECF244321}">
                <p14:modId xmlns:p14="http://schemas.microsoft.com/office/powerpoint/2010/main" val="1882718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47066892"/>
                    </a:ext>
                  </a:extLst>
                </a:gridCol>
                <a:gridCol w="1316735">
                  <a:extLst>
                    <a:ext uri="{9D8B030D-6E8A-4147-A177-3AD203B41FA5}">
                      <a16:colId xmlns:a16="http://schemas.microsoft.com/office/drawing/2014/main" val="924773048"/>
                    </a:ext>
                  </a:extLst>
                </a:gridCol>
                <a:gridCol w="905256">
                  <a:extLst>
                    <a:ext uri="{9D8B030D-6E8A-4147-A177-3AD203B41FA5}">
                      <a16:colId xmlns:a16="http://schemas.microsoft.com/office/drawing/2014/main" val="1065546168"/>
                    </a:ext>
                  </a:extLst>
                </a:gridCol>
                <a:gridCol w="411480">
                  <a:extLst>
                    <a:ext uri="{9D8B030D-6E8A-4147-A177-3AD203B41FA5}">
                      <a16:colId xmlns:a16="http://schemas.microsoft.com/office/drawing/2014/main" val="2765290699"/>
                    </a:ext>
                  </a:extLst>
                </a:gridCol>
                <a:gridCol w="411480">
                  <a:extLst>
                    <a:ext uri="{9D8B030D-6E8A-4147-A177-3AD203B41FA5}">
                      <a16:colId xmlns:a16="http://schemas.microsoft.com/office/drawing/2014/main" val="413927857"/>
                    </a:ext>
                  </a:extLst>
                </a:gridCol>
                <a:gridCol w="411480">
                  <a:extLst>
                    <a:ext uri="{9D8B030D-6E8A-4147-A177-3AD203B41FA5}">
                      <a16:colId xmlns:a16="http://schemas.microsoft.com/office/drawing/2014/main" val="1441764171"/>
                    </a:ext>
                  </a:extLst>
                </a:gridCol>
                <a:gridCol w="411480">
                  <a:extLst>
                    <a:ext uri="{9D8B030D-6E8A-4147-A177-3AD203B41FA5}">
                      <a16:colId xmlns:a16="http://schemas.microsoft.com/office/drawing/2014/main" val="3338145417"/>
                    </a:ext>
                  </a:extLst>
                </a:gridCol>
                <a:gridCol w="411480">
                  <a:extLst>
                    <a:ext uri="{9D8B030D-6E8A-4147-A177-3AD203B41FA5}">
                      <a16:colId xmlns:a16="http://schemas.microsoft.com/office/drawing/2014/main" val="396194864"/>
                    </a:ext>
                  </a:extLst>
                </a:gridCol>
                <a:gridCol w="411480">
                  <a:extLst>
                    <a:ext uri="{9D8B030D-6E8A-4147-A177-3AD203B41FA5}">
                      <a16:colId xmlns:a16="http://schemas.microsoft.com/office/drawing/2014/main" val="2372407140"/>
                    </a:ext>
                  </a:extLst>
                </a:gridCol>
                <a:gridCol w="411480">
                  <a:extLst>
                    <a:ext uri="{9D8B030D-6E8A-4147-A177-3AD203B41FA5}">
                      <a16:colId xmlns:a16="http://schemas.microsoft.com/office/drawing/2014/main" val="585223618"/>
                    </a:ext>
                  </a:extLst>
                </a:gridCol>
                <a:gridCol w="411480">
                  <a:extLst>
                    <a:ext uri="{9D8B030D-6E8A-4147-A177-3AD203B41FA5}">
                      <a16:colId xmlns:a16="http://schemas.microsoft.com/office/drawing/2014/main" val="3928178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3513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Tseppas MG - 2020-10-10 13:00:10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بندقية .. حمصية ولا فولية؟
#حلاوة_تسيباس_مالهاش_زي
#حلاوة_ولا_أي_أي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https://scontent-iad3-1.xx.fbcdn.net/v/t1.0-9/s720x720/121095787_3606311746087189_8456653314568420081_o.jpg?_nc_cat=103&amp;_nc_sid=8024bb&amp;_nc_ohc=2Eb2Jux0ZccAX_S_gj9&amp;_nc_ht=scontent-iad3-1.xx&amp;tp=7&amp;oh=f7007ed891341dd349abc56cdaa52364&amp;oe=5FB0DBF8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93772078"/>
                  </a:ext>
                </a:extLst>
              </a:tr>
            </a:tbl>
          </a:graphicData>
        </a:graphic>
      </p:graphicFrame>
      <p:sp>
        <p:nvSpPr>
          <p:cNvPr id="4" name="Text Placeholder 3">
            <a:extLst>
              <a:ext uri="{FF2B5EF4-FFF2-40B4-BE49-F238E27FC236}">
                <a16:creationId xmlns:a16="http://schemas.microsoft.com/office/drawing/2014/main" id="{748ED097-46AB-4340-B813-9AAD01B6318D}"/>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302369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76261-53D6-4C71-AE77-ABCA1305F24F}"/>
              </a:ext>
            </a:extLst>
          </p:cNvPr>
          <p:cNvSpPr>
            <a:spLocks noGrp="1"/>
          </p:cNvSpPr>
          <p:nvPr>
            <p:ph type="title"/>
          </p:nvPr>
        </p:nvSpPr>
        <p:spPr/>
        <p:txBody>
          <a:bodyPr/>
          <a:lstStyle/>
          <a:p>
            <a:r>
              <a:rPr lang="en-US"/>
              <a:t>Facebook Own Posts Table | Patisserie - 16 of 25</a:t>
            </a:r>
          </a:p>
        </p:txBody>
      </p:sp>
      <p:graphicFrame>
        <p:nvGraphicFramePr>
          <p:cNvPr id="5" name="Table Placeholder 4">
            <a:extLst>
              <a:ext uri="{FF2B5EF4-FFF2-40B4-BE49-F238E27FC236}">
                <a16:creationId xmlns:a16="http://schemas.microsoft.com/office/drawing/2014/main" id="{5589091B-853B-40FA-BD39-EF6C84A4FE9F}"/>
              </a:ext>
            </a:extLst>
          </p:cNvPr>
          <p:cNvGraphicFramePr>
            <a:graphicFrameLocks noGrp="1"/>
          </p:cNvGraphicFramePr>
          <p:nvPr>
            <p:ph type="tbl" sz="quarter" idx="13"/>
            <p:extLst>
              <p:ext uri="{D42A27DB-BD31-4B8C-83A1-F6EECF244321}">
                <p14:modId xmlns:p14="http://schemas.microsoft.com/office/powerpoint/2010/main" val="93639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3016971"/>
                    </a:ext>
                  </a:extLst>
                </a:gridCol>
                <a:gridCol w="1316735">
                  <a:extLst>
                    <a:ext uri="{9D8B030D-6E8A-4147-A177-3AD203B41FA5}">
                      <a16:colId xmlns:a16="http://schemas.microsoft.com/office/drawing/2014/main" val="1842407456"/>
                    </a:ext>
                  </a:extLst>
                </a:gridCol>
                <a:gridCol w="905256">
                  <a:extLst>
                    <a:ext uri="{9D8B030D-6E8A-4147-A177-3AD203B41FA5}">
                      <a16:colId xmlns:a16="http://schemas.microsoft.com/office/drawing/2014/main" val="2269466507"/>
                    </a:ext>
                  </a:extLst>
                </a:gridCol>
                <a:gridCol w="411480">
                  <a:extLst>
                    <a:ext uri="{9D8B030D-6E8A-4147-A177-3AD203B41FA5}">
                      <a16:colId xmlns:a16="http://schemas.microsoft.com/office/drawing/2014/main" val="481399816"/>
                    </a:ext>
                  </a:extLst>
                </a:gridCol>
                <a:gridCol w="411480">
                  <a:extLst>
                    <a:ext uri="{9D8B030D-6E8A-4147-A177-3AD203B41FA5}">
                      <a16:colId xmlns:a16="http://schemas.microsoft.com/office/drawing/2014/main" val="3847554483"/>
                    </a:ext>
                  </a:extLst>
                </a:gridCol>
                <a:gridCol w="411480">
                  <a:extLst>
                    <a:ext uri="{9D8B030D-6E8A-4147-A177-3AD203B41FA5}">
                      <a16:colId xmlns:a16="http://schemas.microsoft.com/office/drawing/2014/main" val="3265685939"/>
                    </a:ext>
                  </a:extLst>
                </a:gridCol>
                <a:gridCol w="411480">
                  <a:extLst>
                    <a:ext uri="{9D8B030D-6E8A-4147-A177-3AD203B41FA5}">
                      <a16:colId xmlns:a16="http://schemas.microsoft.com/office/drawing/2014/main" val="2035847632"/>
                    </a:ext>
                  </a:extLst>
                </a:gridCol>
                <a:gridCol w="411480">
                  <a:extLst>
                    <a:ext uri="{9D8B030D-6E8A-4147-A177-3AD203B41FA5}">
                      <a16:colId xmlns:a16="http://schemas.microsoft.com/office/drawing/2014/main" val="688538115"/>
                    </a:ext>
                  </a:extLst>
                </a:gridCol>
                <a:gridCol w="411480">
                  <a:extLst>
                    <a:ext uri="{9D8B030D-6E8A-4147-A177-3AD203B41FA5}">
                      <a16:colId xmlns:a16="http://schemas.microsoft.com/office/drawing/2014/main" val="1202545524"/>
                    </a:ext>
                  </a:extLst>
                </a:gridCol>
                <a:gridCol w="411480">
                  <a:extLst>
                    <a:ext uri="{9D8B030D-6E8A-4147-A177-3AD203B41FA5}">
                      <a16:colId xmlns:a16="http://schemas.microsoft.com/office/drawing/2014/main" val="3799329291"/>
                    </a:ext>
                  </a:extLst>
                </a:gridCol>
                <a:gridCol w="411480">
                  <a:extLst>
                    <a:ext uri="{9D8B030D-6E8A-4147-A177-3AD203B41FA5}">
                      <a16:colId xmlns:a16="http://schemas.microsoft.com/office/drawing/2014/main" val="955835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0925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Tseppas MG - 2020-10-09 13:00:41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علبة الحلاوة اللي بنستناها  من السنة للسنة!
بتحب انهي قرص فيهم؟ فول ولا سمسم ولا حمص
#حلاوة_تسيباس_مالهاش_زي
#حلاوة_ولا_أي_أي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https://scontent-iad3-1.xx.fbcdn.net/v/t1.0-9/s720x720/120903031_3606308746087489_6913682412907411593_o.jpg?_nc_cat=111&amp;_nc_sid=8024bb&amp;_nc_ohc=hBmiLTGbtoYAX8mb826&amp;_nc_ht=scontent-iad3-1.xx&amp;tp=7&amp;oh=56d56f89c3e7fffd0b18bd13b0371940&amp;oe=5FB1FCB0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37733576"/>
                  </a:ext>
                </a:extLst>
              </a:tr>
            </a:tbl>
          </a:graphicData>
        </a:graphic>
      </p:graphicFrame>
      <p:sp>
        <p:nvSpPr>
          <p:cNvPr id="4" name="Text Placeholder 3">
            <a:extLst>
              <a:ext uri="{FF2B5EF4-FFF2-40B4-BE49-F238E27FC236}">
                <a16:creationId xmlns:a16="http://schemas.microsoft.com/office/drawing/2014/main" id="{04898676-5750-4AED-B547-2B26A6D7D26D}"/>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4151070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CAF90-3B2A-4AB3-99D5-85F7C29B2CD7}"/>
              </a:ext>
            </a:extLst>
          </p:cNvPr>
          <p:cNvSpPr>
            <a:spLocks noGrp="1"/>
          </p:cNvSpPr>
          <p:nvPr>
            <p:ph type="title"/>
          </p:nvPr>
        </p:nvSpPr>
        <p:spPr/>
        <p:txBody>
          <a:bodyPr/>
          <a:lstStyle/>
          <a:p>
            <a:r>
              <a:rPr lang="en-US"/>
              <a:t>Facebook Own Posts Table | Patisserie - 17 of 25</a:t>
            </a:r>
          </a:p>
        </p:txBody>
      </p:sp>
      <p:graphicFrame>
        <p:nvGraphicFramePr>
          <p:cNvPr id="5" name="Table Placeholder 4">
            <a:extLst>
              <a:ext uri="{FF2B5EF4-FFF2-40B4-BE49-F238E27FC236}">
                <a16:creationId xmlns:a16="http://schemas.microsoft.com/office/drawing/2014/main" id="{ABAB70E1-DB88-4BB3-81E3-5E0038FEB0C5}"/>
              </a:ext>
            </a:extLst>
          </p:cNvPr>
          <p:cNvGraphicFramePr>
            <a:graphicFrameLocks noGrp="1"/>
          </p:cNvGraphicFramePr>
          <p:nvPr>
            <p:ph type="tbl" sz="quarter" idx="13"/>
            <p:extLst>
              <p:ext uri="{D42A27DB-BD31-4B8C-83A1-F6EECF244321}">
                <p14:modId xmlns:p14="http://schemas.microsoft.com/office/powerpoint/2010/main" val="1628965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26096600"/>
                    </a:ext>
                  </a:extLst>
                </a:gridCol>
                <a:gridCol w="1316735">
                  <a:extLst>
                    <a:ext uri="{9D8B030D-6E8A-4147-A177-3AD203B41FA5}">
                      <a16:colId xmlns:a16="http://schemas.microsoft.com/office/drawing/2014/main" val="2716991955"/>
                    </a:ext>
                  </a:extLst>
                </a:gridCol>
                <a:gridCol w="905256">
                  <a:extLst>
                    <a:ext uri="{9D8B030D-6E8A-4147-A177-3AD203B41FA5}">
                      <a16:colId xmlns:a16="http://schemas.microsoft.com/office/drawing/2014/main" val="226655566"/>
                    </a:ext>
                  </a:extLst>
                </a:gridCol>
                <a:gridCol w="411480">
                  <a:extLst>
                    <a:ext uri="{9D8B030D-6E8A-4147-A177-3AD203B41FA5}">
                      <a16:colId xmlns:a16="http://schemas.microsoft.com/office/drawing/2014/main" val="87246817"/>
                    </a:ext>
                  </a:extLst>
                </a:gridCol>
                <a:gridCol w="411480">
                  <a:extLst>
                    <a:ext uri="{9D8B030D-6E8A-4147-A177-3AD203B41FA5}">
                      <a16:colId xmlns:a16="http://schemas.microsoft.com/office/drawing/2014/main" val="1544895433"/>
                    </a:ext>
                  </a:extLst>
                </a:gridCol>
                <a:gridCol w="411480">
                  <a:extLst>
                    <a:ext uri="{9D8B030D-6E8A-4147-A177-3AD203B41FA5}">
                      <a16:colId xmlns:a16="http://schemas.microsoft.com/office/drawing/2014/main" val="1914936973"/>
                    </a:ext>
                  </a:extLst>
                </a:gridCol>
                <a:gridCol w="411480">
                  <a:extLst>
                    <a:ext uri="{9D8B030D-6E8A-4147-A177-3AD203B41FA5}">
                      <a16:colId xmlns:a16="http://schemas.microsoft.com/office/drawing/2014/main" val="2484929704"/>
                    </a:ext>
                  </a:extLst>
                </a:gridCol>
                <a:gridCol w="411480">
                  <a:extLst>
                    <a:ext uri="{9D8B030D-6E8A-4147-A177-3AD203B41FA5}">
                      <a16:colId xmlns:a16="http://schemas.microsoft.com/office/drawing/2014/main" val="205198471"/>
                    </a:ext>
                  </a:extLst>
                </a:gridCol>
                <a:gridCol w="411480">
                  <a:extLst>
                    <a:ext uri="{9D8B030D-6E8A-4147-A177-3AD203B41FA5}">
                      <a16:colId xmlns:a16="http://schemas.microsoft.com/office/drawing/2014/main" val="1083905101"/>
                    </a:ext>
                  </a:extLst>
                </a:gridCol>
                <a:gridCol w="411480">
                  <a:extLst>
                    <a:ext uri="{9D8B030D-6E8A-4147-A177-3AD203B41FA5}">
                      <a16:colId xmlns:a16="http://schemas.microsoft.com/office/drawing/2014/main" val="3858790786"/>
                    </a:ext>
                  </a:extLst>
                </a:gridCol>
                <a:gridCol w="411480">
                  <a:extLst>
                    <a:ext uri="{9D8B030D-6E8A-4147-A177-3AD203B41FA5}">
                      <a16:colId xmlns:a16="http://schemas.microsoft.com/office/drawing/2014/main" val="3446188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31321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حلواني العبد - </a:t>
                      </a:r>
                      <a:r>
                        <a:rPr kumimoji="0" lang="en-US" sz="1000" b="1" i="0" u="none" strike="noStrike" kern="1200" cap="none" spc="0" normalizeH="0" baseline="0" noProof="0">
                          <a:ln>
                            <a:noFill/>
                          </a:ln>
                          <a:solidFill>
                            <a:prstClr val="black"/>
                          </a:solidFill>
                          <a:effectLst/>
                          <a:uLnTx/>
                          <a:uFillTx/>
                          <a:latin typeface="+mn-lt"/>
                          <a:ea typeface="+mn-ea"/>
                          <a:cs typeface="+mn-cs"/>
                        </a:rPr>
                        <a:t>El Abd Patisserie - 2020-10-08 13:25:06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جوه علبة واحدة تلقى شكل الدنيا ب اللي فيها، المولد مليان شخصيات فيها كتير مننا، قولنا أنت مين فيهم؟ 
#حلاوة_الدنيا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https://scontent-iad3-1.xx.fbcdn.net/v/t15.5256-10/p720x720/120629989_721062658790951_6812555625001767570_n.jpg?_nc_cat=111&amp;_nc_sid=ad6a45&amp;_nc_ohc=fhJ-uQncWmwAX98Oifl&amp;_nc_ht=scontent-iad3-1.xx&amp;oh=a68b544a5a790eb4c82b69372651d361&amp;oe=5FB13372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59730381"/>
                  </a:ext>
                </a:extLst>
              </a:tr>
            </a:tbl>
          </a:graphicData>
        </a:graphic>
      </p:graphicFrame>
      <p:sp>
        <p:nvSpPr>
          <p:cNvPr id="4" name="Text Placeholder 3">
            <a:extLst>
              <a:ext uri="{FF2B5EF4-FFF2-40B4-BE49-F238E27FC236}">
                <a16:creationId xmlns:a16="http://schemas.microsoft.com/office/drawing/2014/main" id="{858ADA4C-5976-4C8A-A257-FCC238455B28}"/>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1597015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B2E6A-72BA-446C-A479-F23A6B201854}"/>
              </a:ext>
            </a:extLst>
          </p:cNvPr>
          <p:cNvSpPr>
            <a:spLocks noGrp="1"/>
          </p:cNvSpPr>
          <p:nvPr>
            <p:ph type="title"/>
          </p:nvPr>
        </p:nvSpPr>
        <p:spPr/>
        <p:txBody>
          <a:bodyPr/>
          <a:lstStyle/>
          <a:p>
            <a:r>
              <a:rPr lang="en-US"/>
              <a:t>Facebook Own Posts Table | Patisserie - 18 of 25</a:t>
            </a:r>
          </a:p>
        </p:txBody>
      </p:sp>
      <p:graphicFrame>
        <p:nvGraphicFramePr>
          <p:cNvPr id="5" name="Table Placeholder 4">
            <a:extLst>
              <a:ext uri="{FF2B5EF4-FFF2-40B4-BE49-F238E27FC236}">
                <a16:creationId xmlns:a16="http://schemas.microsoft.com/office/drawing/2014/main" id="{0E30B1DB-229A-4313-B14C-1A086B044198}"/>
              </a:ext>
            </a:extLst>
          </p:cNvPr>
          <p:cNvGraphicFramePr>
            <a:graphicFrameLocks noGrp="1"/>
          </p:cNvGraphicFramePr>
          <p:nvPr>
            <p:ph type="tbl" sz="quarter" idx="13"/>
            <p:extLst>
              <p:ext uri="{D42A27DB-BD31-4B8C-83A1-F6EECF244321}">
                <p14:modId xmlns:p14="http://schemas.microsoft.com/office/powerpoint/2010/main" val="12285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61794020"/>
                    </a:ext>
                  </a:extLst>
                </a:gridCol>
                <a:gridCol w="1316735">
                  <a:extLst>
                    <a:ext uri="{9D8B030D-6E8A-4147-A177-3AD203B41FA5}">
                      <a16:colId xmlns:a16="http://schemas.microsoft.com/office/drawing/2014/main" val="2109407017"/>
                    </a:ext>
                  </a:extLst>
                </a:gridCol>
                <a:gridCol w="905256">
                  <a:extLst>
                    <a:ext uri="{9D8B030D-6E8A-4147-A177-3AD203B41FA5}">
                      <a16:colId xmlns:a16="http://schemas.microsoft.com/office/drawing/2014/main" val="1799414046"/>
                    </a:ext>
                  </a:extLst>
                </a:gridCol>
                <a:gridCol w="411480">
                  <a:extLst>
                    <a:ext uri="{9D8B030D-6E8A-4147-A177-3AD203B41FA5}">
                      <a16:colId xmlns:a16="http://schemas.microsoft.com/office/drawing/2014/main" val="94180994"/>
                    </a:ext>
                  </a:extLst>
                </a:gridCol>
                <a:gridCol w="411480">
                  <a:extLst>
                    <a:ext uri="{9D8B030D-6E8A-4147-A177-3AD203B41FA5}">
                      <a16:colId xmlns:a16="http://schemas.microsoft.com/office/drawing/2014/main" val="2024243368"/>
                    </a:ext>
                  </a:extLst>
                </a:gridCol>
                <a:gridCol w="411480">
                  <a:extLst>
                    <a:ext uri="{9D8B030D-6E8A-4147-A177-3AD203B41FA5}">
                      <a16:colId xmlns:a16="http://schemas.microsoft.com/office/drawing/2014/main" val="382626251"/>
                    </a:ext>
                  </a:extLst>
                </a:gridCol>
                <a:gridCol w="411480">
                  <a:extLst>
                    <a:ext uri="{9D8B030D-6E8A-4147-A177-3AD203B41FA5}">
                      <a16:colId xmlns:a16="http://schemas.microsoft.com/office/drawing/2014/main" val="3754082185"/>
                    </a:ext>
                  </a:extLst>
                </a:gridCol>
                <a:gridCol w="411480">
                  <a:extLst>
                    <a:ext uri="{9D8B030D-6E8A-4147-A177-3AD203B41FA5}">
                      <a16:colId xmlns:a16="http://schemas.microsoft.com/office/drawing/2014/main" val="712443998"/>
                    </a:ext>
                  </a:extLst>
                </a:gridCol>
                <a:gridCol w="411480">
                  <a:extLst>
                    <a:ext uri="{9D8B030D-6E8A-4147-A177-3AD203B41FA5}">
                      <a16:colId xmlns:a16="http://schemas.microsoft.com/office/drawing/2014/main" val="1311718912"/>
                    </a:ext>
                  </a:extLst>
                </a:gridCol>
                <a:gridCol w="411480">
                  <a:extLst>
                    <a:ext uri="{9D8B030D-6E8A-4147-A177-3AD203B41FA5}">
                      <a16:colId xmlns:a16="http://schemas.microsoft.com/office/drawing/2014/main" val="2665765490"/>
                    </a:ext>
                  </a:extLst>
                </a:gridCol>
                <a:gridCol w="411480">
                  <a:extLst>
                    <a:ext uri="{9D8B030D-6E8A-4147-A177-3AD203B41FA5}">
                      <a16:colId xmlns:a16="http://schemas.microsoft.com/office/drawing/2014/main" val="1567983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07448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Tseppas MG - 2020-10-08 13:00:00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المولد معروف بحلاوته .. من زمان و لحد النهاردة حلاوة تسيباس ملهاش زي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https://scontent-iad3-1.xx.fbcdn.net/v/t1.0-9/s720x720/120928159_3598126320239065_1847651644739184874_o.jpg?_nc_cat=110&amp;_nc_sid=8024bb&amp;_nc_ohc=cqcJ6eJFM0MAX8ExcIJ&amp;_nc_ht=scontent-iad3-1.xx&amp;tp=7&amp;oh=b84f06077d6de089e3ee0f294c3ee6e1&amp;oe=5FB4602D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71161354"/>
                  </a:ext>
                </a:extLst>
              </a:tr>
            </a:tbl>
          </a:graphicData>
        </a:graphic>
      </p:graphicFrame>
      <p:sp>
        <p:nvSpPr>
          <p:cNvPr id="4" name="Text Placeholder 3">
            <a:extLst>
              <a:ext uri="{FF2B5EF4-FFF2-40B4-BE49-F238E27FC236}">
                <a16:creationId xmlns:a16="http://schemas.microsoft.com/office/drawing/2014/main" id="{6A143CF6-6031-4B38-8197-812EDFD20697}"/>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3438245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497E2-5807-451E-8EC5-8947F7C9ACCD}"/>
              </a:ext>
            </a:extLst>
          </p:cNvPr>
          <p:cNvSpPr>
            <a:spLocks noGrp="1"/>
          </p:cNvSpPr>
          <p:nvPr>
            <p:ph type="title"/>
          </p:nvPr>
        </p:nvSpPr>
        <p:spPr/>
        <p:txBody>
          <a:bodyPr/>
          <a:lstStyle/>
          <a:p>
            <a:r>
              <a:rPr lang="en-US"/>
              <a:t>Facebook Own Posts Table | Patisserie - 19 of 25</a:t>
            </a:r>
          </a:p>
        </p:txBody>
      </p:sp>
      <p:graphicFrame>
        <p:nvGraphicFramePr>
          <p:cNvPr id="5" name="Table Placeholder 4">
            <a:extLst>
              <a:ext uri="{FF2B5EF4-FFF2-40B4-BE49-F238E27FC236}">
                <a16:creationId xmlns:a16="http://schemas.microsoft.com/office/drawing/2014/main" id="{34CC5458-6A1A-434A-A24C-52A8B4F043E4}"/>
              </a:ext>
            </a:extLst>
          </p:cNvPr>
          <p:cNvGraphicFramePr>
            <a:graphicFrameLocks noGrp="1"/>
          </p:cNvGraphicFramePr>
          <p:nvPr>
            <p:ph type="tbl" sz="quarter" idx="13"/>
            <p:extLst>
              <p:ext uri="{D42A27DB-BD31-4B8C-83A1-F6EECF244321}">
                <p14:modId xmlns:p14="http://schemas.microsoft.com/office/powerpoint/2010/main" val="3181874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23420588"/>
                    </a:ext>
                  </a:extLst>
                </a:gridCol>
                <a:gridCol w="1316735">
                  <a:extLst>
                    <a:ext uri="{9D8B030D-6E8A-4147-A177-3AD203B41FA5}">
                      <a16:colId xmlns:a16="http://schemas.microsoft.com/office/drawing/2014/main" val="3200045258"/>
                    </a:ext>
                  </a:extLst>
                </a:gridCol>
                <a:gridCol w="905256">
                  <a:extLst>
                    <a:ext uri="{9D8B030D-6E8A-4147-A177-3AD203B41FA5}">
                      <a16:colId xmlns:a16="http://schemas.microsoft.com/office/drawing/2014/main" val="2584527993"/>
                    </a:ext>
                  </a:extLst>
                </a:gridCol>
                <a:gridCol w="411480">
                  <a:extLst>
                    <a:ext uri="{9D8B030D-6E8A-4147-A177-3AD203B41FA5}">
                      <a16:colId xmlns:a16="http://schemas.microsoft.com/office/drawing/2014/main" val="2023616544"/>
                    </a:ext>
                  </a:extLst>
                </a:gridCol>
                <a:gridCol w="411480">
                  <a:extLst>
                    <a:ext uri="{9D8B030D-6E8A-4147-A177-3AD203B41FA5}">
                      <a16:colId xmlns:a16="http://schemas.microsoft.com/office/drawing/2014/main" val="2021973408"/>
                    </a:ext>
                  </a:extLst>
                </a:gridCol>
                <a:gridCol w="411480">
                  <a:extLst>
                    <a:ext uri="{9D8B030D-6E8A-4147-A177-3AD203B41FA5}">
                      <a16:colId xmlns:a16="http://schemas.microsoft.com/office/drawing/2014/main" val="3793012312"/>
                    </a:ext>
                  </a:extLst>
                </a:gridCol>
                <a:gridCol w="411480">
                  <a:extLst>
                    <a:ext uri="{9D8B030D-6E8A-4147-A177-3AD203B41FA5}">
                      <a16:colId xmlns:a16="http://schemas.microsoft.com/office/drawing/2014/main" val="2770266220"/>
                    </a:ext>
                  </a:extLst>
                </a:gridCol>
                <a:gridCol w="411480">
                  <a:extLst>
                    <a:ext uri="{9D8B030D-6E8A-4147-A177-3AD203B41FA5}">
                      <a16:colId xmlns:a16="http://schemas.microsoft.com/office/drawing/2014/main" val="1945521916"/>
                    </a:ext>
                  </a:extLst>
                </a:gridCol>
                <a:gridCol w="411480">
                  <a:extLst>
                    <a:ext uri="{9D8B030D-6E8A-4147-A177-3AD203B41FA5}">
                      <a16:colId xmlns:a16="http://schemas.microsoft.com/office/drawing/2014/main" val="633350746"/>
                    </a:ext>
                  </a:extLst>
                </a:gridCol>
                <a:gridCol w="411480">
                  <a:extLst>
                    <a:ext uri="{9D8B030D-6E8A-4147-A177-3AD203B41FA5}">
                      <a16:colId xmlns:a16="http://schemas.microsoft.com/office/drawing/2014/main" val="2138362621"/>
                    </a:ext>
                  </a:extLst>
                </a:gridCol>
                <a:gridCol w="411480">
                  <a:extLst>
                    <a:ext uri="{9D8B030D-6E8A-4147-A177-3AD203B41FA5}">
                      <a16:colId xmlns:a16="http://schemas.microsoft.com/office/drawing/2014/main" val="748912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81378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حلواني العبد - </a:t>
                      </a:r>
                      <a:r>
                        <a:rPr kumimoji="0" lang="en-US" sz="1000" b="1" i="0" u="none" strike="noStrike" kern="1200" cap="none" spc="0" normalizeH="0" baseline="0" noProof="0">
                          <a:ln>
                            <a:noFill/>
                          </a:ln>
                          <a:solidFill>
                            <a:prstClr val="black"/>
                          </a:solidFill>
                          <a:effectLst/>
                          <a:uLnTx/>
                          <a:uFillTx/>
                          <a:latin typeface="+mn-lt"/>
                          <a:ea typeface="+mn-ea"/>
                          <a:cs typeface="+mn-cs"/>
                        </a:rPr>
                        <a:t>El Abd Patisserie - 2020-10-07 22:14:09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مستنينكم في الأماكن دي بحلاوة المولد اللي بتحبوها ومفاجأت تانية كتير.
#حلاوة_الدنيا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https://scontent-iad3-1.xx.fbcdn.net/v/t15.5256-10/p720x720/120489338_790293561530213_7520982239032899578_n.jpg?_nc_cat=108&amp;_nc_sid=ad6a45&amp;_nc_ohc=rwHg5zfau04AX-MlEio&amp;_nc_ht=scontent-iad3-1.xx&amp;oh=7edbf7f404173a16e67193f7bea13968&amp;oe=5FB1D900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06719424"/>
                  </a:ext>
                </a:extLst>
              </a:tr>
            </a:tbl>
          </a:graphicData>
        </a:graphic>
      </p:graphicFrame>
      <p:sp>
        <p:nvSpPr>
          <p:cNvPr id="4" name="Text Placeholder 3">
            <a:extLst>
              <a:ext uri="{FF2B5EF4-FFF2-40B4-BE49-F238E27FC236}">
                <a16:creationId xmlns:a16="http://schemas.microsoft.com/office/drawing/2014/main" id="{F0AAD7A7-052D-4151-8D3C-5FA9C97BD9C9}"/>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735227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E7AC-F3D2-4C98-8A25-3DDC5799E1E1}"/>
              </a:ext>
            </a:extLst>
          </p:cNvPr>
          <p:cNvSpPr>
            <a:spLocks noGrp="1"/>
          </p:cNvSpPr>
          <p:nvPr>
            <p:ph type="title"/>
          </p:nvPr>
        </p:nvSpPr>
        <p:spPr/>
        <p:txBody>
          <a:bodyPr/>
          <a:lstStyle/>
          <a:p>
            <a:r>
              <a:rPr lang="en-US"/>
              <a:t>Facebook Own Posts Table | Patisserie - 20 of 25</a:t>
            </a:r>
          </a:p>
        </p:txBody>
      </p:sp>
      <p:graphicFrame>
        <p:nvGraphicFramePr>
          <p:cNvPr id="5" name="Table Placeholder 4">
            <a:extLst>
              <a:ext uri="{FF2B5EF4-FFF2-40B4-BE49-F238E27FC236}">
                <a16:creationId xmlns:a16="http://schemas.microsoft.com/office/drawing/2014/main" id="{A28EDDD2-E5E7-4974-BE04-CCDE8735BDFC}"/>
              </a:ext>
            </a:extLst>
          </p:cNvPr>
          <p:cNvGraphicFramePr>
            <a:graphicFrameLocks noGrp="1"/>
          </p:cNvGraphicFramePr>
          <p:nvPr>
            <p:ph type="tbl" sz="quarter" idx="13"/>
            <p:extLst>
              <p:ext uri="{D42A27DB-BD31-4B8C-83A1-F6EECF244321}">
                <p14:modId xmlns:p14="http://schemas.microsoft.com/office/powerpoint/2010/main" val="2374606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41996753"/>
                    </a:ext>
                  </a:extLst>
                </a:gridCol>
                <a:gridCol w="1316735">
                  <a:extLst>
                    <a:ext uri="{9D8B030D-6E8A-4147-A177-3AD203B41FA5}">
                      <a16:colId xmlns:a16="http://schemas.microsoft.com/office/drawing/2014/main" val="4029290962"/>
                    </a:ext>
                  </a:extLst>
                </a:gridCol>
                <a:gridCol w="905256">
                  <a:extLst>
                    <a:ext uri="{9D8B030D-6E8A-4147-A177-3AD203B41FA5}">
                      <a16:colId xmlns:a16="http://schemas.microsoft.com/office/drawing/2014/main" val="2620119046"/>
                    </a:ext>
                  </a:extLst>
                </a:gridCol>
                <a:gridCol w="411480">
                  <a:extLst>
                    <a:ext uri="{9D8B030D-6E8A-4147-A177-3AD203B41FA5}">
                      <a16:colId xmlns:a16="http://schemas.microsoft.com/office/drawing/2014/main" val="2976226366"/>
                    </a:ext>
                  </a:extLst>
                </a:gridCol>
                <a:gridCol w="411480">
                  <a:extLst>
                    <a:ext uri="{9D8B030D-6E8A-4147-A177-3AD203B41FA5}">
                      <a16:colId xmlns:a16="http://schemas.microsoft.com/office/drawing/2014/main" val="1330673313"/>
                    </a:ext>
                  </a:extLst>
                </a:gridCol>
                <a:gridCol w="411480">
                  <a:extLst>
                    <a:ext uri="{9D8B030D-6E8A-4147-A177-3AD203B41FA5}">
                      <a16:colId xmlns:a16="http://schemas.microsoft.com/office/drawing/2014/main" val="964587175"/>
                    </a:ext>
                  </a:extLst>
                </a:gridCol>
                <a:gridCol w="411480">
                  <a:extLst>
                    <a:ext uri="{9D8B030D-6E8A-4147-A177-3AD203B41FA5}">
                      <a16:colId xmlns:a16="http://schemas.microsoft.com/office/drawing/2014/main" val="3777788178"/>
                    </a:ext>
                  </a:extLst>
                </a:gridCol>
                <a:gridCol w="411480">
                  <a:extLst>
                    <a:ext uri="{9D8B030D-6E8A-4147-A177-3AD203B41FA5}">
                      <a16:colId xmlns:a16="http://schemas.microsoft.com/office/drawing/2014/main" val="2927352766"/>
                    </a:ext>
                  </a:extLst>
                </a:gridCol>
                <a:gridCol w="411480">
                  <a:extLst>
                    <a:ext uri="{9D8B030D-6E8A-4147-A177-3AD203B41FA5}">
                      <a16:colId xmlns:a16="http://schemas.microsoft.com/office/drawing/2014/main" val="3588440144"/>
                    </a:ext>
                  </a:extLst>
                </a:gridCol>
                <a:gridCol w="411480">
                  <a:extLst>
                    <a:ext uri="{9D8B030D-6E8A-4147-A177-3AD203B41FA5}">
                      <a16:colId xmlns:a16="http://schemas.microsoft.com/office/drawing/2014/main" val="670943318"/>
                    </a:ext>
                  </a:extLst>
                </a:gridCol>
                <a:gridCol w="411480">
                  <a:extLst>
                    <a:ext uri="{9D8B030D-6E8A-4147-A177-3AD203B41FA5}">
                      <a16:colId xmlns:a16="http://schemas.microsoft.com/office/drawing/2014/main" val="2034681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4075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Tseppas MG - 2020-10-07 13:00:01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الحلو معروف مكانه من زمان .. والحلاوة من عند تسيباس أكيد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https://scontent-iad3-1.xx.fbcdn.net/v/t1.0-9/s720x720/120932269_3598123623572668_7250163040894013457_o.jpg?_nc_cat=105&amp;_nc_sid=8024bb&amp;_nc_ohc=JNuUI2Z3OzwAX_g7a0R&amp;_nc_ht=scontent-iad3-1.xx&amp;tp=7&amp;oh=7655021e40e5f2f327e79f424320deab&amp;oe=5FB3C2F0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8880562"/>
                  </a:ext>
                </a:extLst>
              </a:tr>
            </a:tbl>
          </a:graphicData>
        </a:graphic>
      </p:graphicFrame>
      <p:sp>
        <p:nvSpPr>
          <p:cNvPr id="4" name="Text Placeholder 3">
            <a:extLst>
              <a:ext uri="{FF2B5EF4-FFF2-40B4-BE49-F238E27FC236}">
                <a16:creationId xmlns:a16="http://schemas.microsoft.com/office/drawing/2014/main" id="{5130560F-7ED4-415A-9FD6-6603A35DE2B9}"/>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3544040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4E29E-791A-4079-A93A-CB190C7D9456}"/>
              </a:ext>
            </a:extLst>
          </p:cNvPr>
          <p:cNvSpPr>
            <a:spLocks noGrp="1"/>
          </p:cNvSpPr>
          <p:nvPr>
            <p:ph type="title"/>
          </p:nvPr>
        </p:nvSpPr>
        <p:spPr/>
        <p:txBody>
          <a:bodyPr/>
          <a:lstStyle/>
          <a:p>
            <a:r>
              <a:rPr lang="en-US"/>
              <a:t>Facebook Own Posts Table | Patisserie - 21 of 25</a:t>
            </a:r>
          </a:p>
        </p:txBody>
      </p:sp>
      <p:graphicFrame>
        <p:nvGraphicFramePr>
          <p:cNvPr id="5" name="Table Placeholder 4">
            <a:extLst>
              <a:ext uri="{FF2B5EF4-FFF2-40B4-BE49-F238E27FC236}">
                <a16:creationId xmlns:a16="http://schemas.microsoft.com/office/drawing/2014/main" id="{12A4677B-ECC9-4070-A861-B40ED4B148D9}"/>
              </a:ext>
            </a:extLst>
          </p:cNvPr>
          <p:cNvGraphicFramePr>
            <a:graphicFrameLocks noGrp="1"/>
          </p:cNvGraphicFramePr>
          <p:nvPr>
            <p:ph type="tbl" sz="quarter" idx="13"/>
            <p:extLst>
              <p:ext uri="{D42A27DB-BD31-4B8C-83A1-F6EECF244321}">
                <p14:modId xmlns:p14="http://schemas.microsoft.com/office/powerpoint/2010/main" val="2038006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98282781"/>
                    </a:ext>
                  </a:extLst>
                </a:gridCol>
                <a:gridCol w="1316735">
                  <a:extLst>
                    <a:ext uri="{9D8B030D-6E8A-4147-A177-3AD203B41FA5}">
                      <a16:colId xmlns:a16="http://schemas.microsoft.com/office/drawing/2014/main" val="910176531"/>
                    </a:ext>
                  </a:extLst>
                </a:gridCol>
                <a:gridCol w="905256">
                  <a:extLst>
                    <a:ext uri="{9D8B030D-6E8A-4147-A177-3AD203B41FA5}">
                      <a16:colId xmlns:a16="http://schemas.microsoft.com/office/drawing/2014/main" val="3224433460"/>
                    </a:ext>
                  </a:extLst>
                </a:gridCol>
                <a:gridCol w="411480">
                  <a:extLst>
                    <a:ext uri="{9D8B030D-6E8A-4147-A177-3AD203B41FA5}">
                      <a16:colId xmlns:a16="http://schemas.microsoft.com/office/drawing/2014/main" val="3235174498"/>
                    </a:ext>
                  </a:extLst>
                </a:gridCol>
                <a:gridCol w="411480">
                  <a:extLst>
                    <a:ext uri="{9D8B030D-6E8A-4147-A177-3AD203B41FA5}">
                      <a16:colId xmlns:a16="http://schemas.microsoft.com/office/drawing/2014/main" val="4208113462"/>
                    </a:ext>
                  </a:extLst>
                </a:gridCol>
                <a:gridCol w="411480">
                  <a:extLst>
                    <a:ext uri="{9D8B030D-6E8A-4147-A177-3AD203B41FA5}">
                      <a16:colId xmlns:a16="http://schemas.microsoft.com/office/drawing/2014/main" val="4078408587"/>
                    </a:ext>
                  </a:extLst>
                </a:gridCol>
                <a:gridCol w="411480">
                  <a:extLst>
                    <a:ext uri="{9D8B030D-6E8A-4147-A177-3AD203B41FA5}">
                      <a16:colId xmlns:a16="http://schemas.microsoft.com/office/drawing/2014/main" val="4057670199"/>
                    </a:ext>
                  </a:extLst>
                </a:gridCol>
                <a:gridCol w="411480">
                  <a:extLst>
                    <a:ext uri="{9D8B030D-6E8A-4147-A177-3AD203B41FA5}">
                      <a16:colId xmlns:a16="http://schemas.microsoft.com/office/drawing/2014/main" val="1158799132"/>
                    </a:ext>
                  </a:extLst>
                </a:gridCol>
                <a:gridCol w="411480">
                  <a:extLst>
                    <a:ext uri="{9D8B030D-6E8A-4147-A177-3AD203B41FA5}">
                      <a16:colId xmlns:a16="http://schemas.microsoft.com/office/drawing/2014/main" val="333945867"/>
                    </a:ext>
                  </a:extLst>
                </a:gridCol>
                <a:gridCol w="411480">
                  <a:extLst>
                    <a:ext uri="{9D8B030D-6E8A-4147-A177-3AD203B41FA5}">
                      <a16:colId xmlns:a16="http://schemas.microsoft.com/office/drawing/2014/main" val="680259574"/>
                    </a:ext>
                  </a:extLst>
                </a:gridCol>
                <a:gridCol w="411480">
                  <a:extLst>
                    <a:ext uri="{9D8B030D-6E8A-4147-A177-3AD203B41FA5}">
                      <a16:colId xmlns:a16="http://schemas.microsoft.com/office/drawing/2014/main" val="3465551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52729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Tseppas MG - 2020-10-06 21:28:37</a:t>
                      </a:r>
                      <a:r>
                        <a:rPr kumimoji="0" lang="en-US" sz="1000" b="0" i="0" u="none" strike="noStrike" kern="1200" cap="none" spc="0" normalizeH="0" baseline="0" noProof="0">
                          <a:ln>
                            <a:noFill/>
                          </a:ln>
                          <a:solidFill>
                            <a:prstClr val="black"/>
                          </a:solidFill>
                          <a:effectLst/>
                          <a:uLnTx/>
                          <a:uFillTx/>
                          <a:latin typeface="+mn-lt"/>
                          <a:ea typeface="+mn-ea"/>
                          <a:cs typeface="+mn-cs"/>
                        </a:rPr>
                        <a:t>
 Setting another trend in the food photography industry
TseppasMG embracing the market with this eye candy, award winning, out of the box Art Direction redefining Oriental sweets around the globe  
From our November 2019 archives - #PinkLadySnaps
Special thanks to our partners in success 
Sherif Tamim Lifestyle Photography
@jacki haddock
</a:t>
                      </a:r>
                      <a:r>
                        <a:rPr kumimoji="0" lang="ar-AE" sz="1000" b="0" i="0" u="none" strike="noStrike" kern="1200" cap="none" spc="0" normalizeH="0" baseline="0" noProof="0">
                          <a:ln>
                            <a:noFill/>
                          </a:ln>
                          <a:solidFill>
                            <a:prstClr val="black"/>
                          </a:solidFill>
                          <a:effectLst/>
                          <a:uLnTx/>
                          <a:uFillTx/>
                          <a:latin typeface="+mn-lt"/>
                          <a:ea typeface="+mn-ea"/>
                          <a:cs typeface="+mn-cs"/>
                        </a:rPr>
                        <a:t>زي ما عودناكوا على اختراعات جديدة في منتجات حلاوة المولد ، كمان عندنا فريق مبتكر بيغير نظرة العالم لمنتجاتنا و حلوياتنا الشرقية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https://scontent-iad3-1.xx.fbcdn.net/v/t1.0-9/p720x720/120839457_3599251920126505_9030273650332718250_o.jpg?_nc_cat=108&amp;_nc_sid=110474&amp;_nc_ohc=1_uW_dX2vnwAX8eKy_b&amp;_nc_ht=scontent-iad3-1.xx&amp;tp=6&amp;oh=d63fbee1d0ae35b42684c4b3d00f3692&amp;oe=5FB2D0BB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03:33:06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96577050"/>
                  </a:ext>
                </a:extLst>
              </a:tr>
            </a:tbl>
          </a:graphicData>
        </a:graphic>
      </p:graphicFrame>
      <p:sp>
        <p:nvSpPr>
          <p:cNvPr id="4" name="Text Placeholder 3">
            <a:extLst>
              <a:ext uri="{FF2B5EF4-FFF2-40B4-BE49-F238E27FC236}">
                <a16:creationId xmlns:a16="http://schemas.microsoft.com/office/drawing/2014/main" id="{8FB0FBF5-BB53-4565-9416-8B156DC70D8D}"/>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363409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49747-E8DD-4B49-99D5-3F4CE63C99DA}"/>
              </a:ext>
            </a:extLst>
          </p:cNvPr>
          <p:cNvSpPr>
            <a:spLocks noGrp="1"/>
          </p:cNvSpPr>
          <p:nvPr>
            <p:ph type="title"/>
          </p:nvPr>
        </p:nvSpPr>
        <p:spPr/>
        <p:txBody>
          <a:bodyPr/>
          <a:lstStyle/>
          <a:p>
            <a:r>
              <a:rPr lang="en-US"/>
              <a:t>Facebook Own Posts Table | Patisserie - 22 of 25</a:t>
            </a:r>
          </a:p>
        </p:txBody>
      </p:sp>
      <p:graphicFrame>
        <p:nvGraphicFramePr>
          <p:cNvPr id="5" name="Table Placeholder 4">
            <a:extLst>
              <a:ext uri="{FF2B5EF4-FFF2-40B4-BE49-F238E27FC236}">
                <a16:creationId xmlns:a16="http://schemas.microsoft.com/office/drawing/2014/main" id="{51333066-7C76-44CE-B05E-8649C691AA0E}"/>
              </a:ext>
            </a:extLst>
          </p:cNvPr>
          <p:cNvGraphicFramePr>
            <a:graphicFrameLocks noGrp="1"/>
          </p:cNvGraphicFramePr>
          <p:nvPr>
            <p:ph type="tbl" sz="quarter" idx="13"/>
            <p:extLst>
              <p:ext uri="{D42A27DB-BD31-4B8C-83A1-F6EECF244321}">
                <p14:modId xmlns:p14="http://schemas.microsoft.com/office/powerpoint/2010/main" val="3636795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59974724"/>
                    </a:ext>
                  </a:extLst>
                </a:gridCol>
                <a:gridCol w="1316735">
                  <a:extLst>
                    <a:ext uri="{9D8B030D-6E8A-4147-A177-3AD203B41FA5}">
                      <a16:colId xmlns:a16="http://schemas.microsoft.com/office/drawing/2014/main" val="3477926986"/>
                    </a:ext>
                  </a:extLst>
                </a:gridCol>
                <a:gridCol w="905256">
                  <a:extLst>
                    <a:ext uri="{9D8B030D-6E8A-4147-A177-3AD203B41FA5}">
                      <a16:colId xmlns:a16="http://schemas.microsoft.com/office/drawing/2014/main" val="485108509"/>
                    </a:ext>
                  </a:extLst>
                </a:gridCol>
                <a:gridCol w="411480">
                  <a:extLst>
                    <a:ext uri="{9D8B030D-6E8A-4147-A177-3AD203B41FA5}">
                      <a16:colId xmlns:a16="http://schemas.microsoft.com/office/drawing/2014/main" val="3805788533"/>
                    </a:ext>
                  </a:extLst>
                </a:gridCol>
                <a:gridCol w="411480">
                  <a:extLst>
                    <a:ext uri="{9D8B030D-6E8A-4147-A177-3AD203B41FA5}">
                      <a16:colId xmlns:a16="http://schemas.microsoft.com/office/drawing/2014/main" val="2839805439"/>
                    </a:ext>
                  </a:extLst>
                </a:gridCol>
                <a:gridCol w="411480">
                  <a:extLst>
                    <a:ext uri="{9D8B030D-6E8A-4147-A177-3AD203B41FA5}">
                      <a16:colId xmlns:a16="http://schemas.microsoft.com/office/drawing/2014/main" val="3191418393"/>
                    </a:ext>
                  </a:extLst>
                </a:gridCol>
                <a:gridCol w="411480">
                  <a:extLst>
                    <a:ext uri="{9D8B030D-6E8A-4147-A177-3AD203B41FA5}">
                      <a16:colId xmlns:a16="http://schemas.microsoft.com/office/drawing/2014/main" val="3554732696"/>
                    </a:ext>
                  </a:extLst>
                </a:gridCol>
                <a:gridCol w="411480">
                  <a:extLst>
                    <a:ext uri="{9D8B030D-6E8A-4147-A177-3AD203B41FA5}">
                      <a16:colId xmlns:a16="http://schemas.microsoft.com/office/drawing/2014/main" val="1427481855"/>
                    </a:ext>
                  </a:extLst>
                </a:gridCol>
                <a:gridCol w="411480">
                  <a:extLst>
                    <a:ext uri="{9D8B030D-6E8A-4147-A177-3AD203B41FA5}">
                      <a16:colId xmlns:a16="http://schemas.microsoft.com/office/drawing/2014/main" val="113178963"/>
                    </a:ext>
                  </a:extLst>
                </a:gridCol>
                <a:gridCol w="411480">
                  <a:extLst>
                    <a:ext uri="{9D8B030D-6E8A-4147-A177-3AD203B41FA5}">
                      <a16:colId xmlns:a16="http://schemas.microsoft.com/office/drawing/2014/main" val="3706754260"/>
                    </a:ext>
                  </a:extLst>
                </a:gridCol>
                <a:gridCol w="411480">
                  <a:extLst>
                    <a:ext uri="{9D8B030D-6E8A-4147-A177-3AD203B41FA5}">
                      <a16:colId xmlns:a16="http://schemas.microsoft.com/office/drawing/2014/main" val="2105728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0526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حلواني العبد - </a:t>
                      </a:r>
                      <a:r>
                        <a:rPr kumimoji="0" lang="en-US" sz="1000" b="1" i="0" u="none" strike="noStrike" kern="1200" cap="none" spc="0" normalizeH="0" baseline="0" noProof="0">
                          <a:ln>
                            <a:noFill/>
                          </a:ln>
                          <a:solidFill>
                            <a:prstClr val="black"/>
                          </a:solidFill>
                          <a:effectLst/>
                          <a:uLnTx/>
                          <a:uFillTx/>
                          <a:latin typeface="+mn-lt"/>
                          <a:ea typeface="+mn-ea"/>
                          <a:cs typeface="+mn-cs"/>
                        </a:rPr>
                        <a:t>El Abd Patisserie - 2020-10-06 18:58:49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https://scontent-iad3-1.xx.fbcdn.net/v/t1.0-9/s720x720/120863539_1654942898023090_1600951270331273922_o.jpg?_nc_cat=104&amp;_nc_sid=dd9801&amp;_nc_ohc=A0hYosZCkiEAX_vvBJS&amp;_nc_ht=scontent-iad3-1.xx&amp;tp=7&amp;oh=80e57c3100ef467e1decbbe790268179&amp;oe=5FB15D14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81153567"/>
                  </a:ext>
                </a:extLst>
              </a:tr>
            </a:tbl>
          </a:graphicData>
        </a:graphic>
      </p:graphicFrame>
      <p:sp>
        <p:nvSpPr>
          <p:cNvPr id="4" name="Text Placeholder 3">
            <a:extLst>
              <a:ext uri="{FF2B5EF4-FFF2-40B4-BE49-F238E27FC236}">
                <a16:creationId xmlns:a16="http://schemas.microsoft.com/office/drawing/2014/main" id="{0823CD19-D8F2-460C-B4BE-C575448BBD66}"/>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1363867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9CC35-9073-412D-ABCB-C8EEF4FECC00}"/>
              </a:ext>
            </a:extLst>
          </p:cNvPr>
          <p:cNvSpPr>
            <a:spLocks noGrp="1"/>
          </p:cNvSpPr>
          <p:nvPr>
            <p:ph type="title"/>
          </p:nvPr>
        </p:nvSpPr>
        <p:spPr/>
        <p:txBody>
          <a:bodyPr/>
          <a:lstStyle/>
          <a:p>
            <a:r>
              <a:rPr lang="en-US"/>
              <a:t>Facebook Own Posts Table | Patisserie - 23 of 25</a:t>
            </a:r>
          </a:p>
        </p:txBody>
      </p:sp>
      <p:graphicFrame>
        <p:nvGraphicFramePr>
          <p:cNvPr id="5" name="Table Placeholder 4">
            <a:extLst>
              <a:ext uri="{FF2B5EF4-FFF2-40B4-BE49-F238E27FC236}">
                <a16:creationId xmlns:a16="http://schemas.microsoft.com/office/drawing/2014/main" id="{A8E3D976-DFC7-43B6-A954-4E7E4B52326A}"/>
              </a:ext>
            </a:extLst>
          </p:cNvPr>
          <p:cNvGraphicFramePr>
            <a:graphicFrameLocks noGrp="1"/>
          </p:cNvGraphicFramePr>
          <p:nvPr>
            <p:ph type="tbl" sz="quarter" idx="13"/>
            <p:extLst>
              <p:ext uri="{D42A27DB-BD31-4B8C-83A1-F6EECF244321}">
                <p14:modId xmlns:p14="http://schemas.microsoft.com/office/powerpoint/2010/main" val="2961038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01133260"/>
                    </a:ext>
                  </a:extLst>
                </a:gridCol>
                <a:gridCol w="1316735">
                  <a:extLst>
                    <a:ext uri="{9D8B030D-6E8A-4147-A177-3AD203B41FA5}">
                      <a16:colId xmlns:a16="http://schemas.microsoft.com/office/drawing/2014/main" val="1296201107"/>
                    </a:ext>
                  </a:extLst>
                </a:gridCol>
                <a:gridCol w="905256">
                  <a:extLst>
                    <a:ext uri="{9D8B030D-6E8A-4147-A177-3AD203B41FA5}">
                      <a16:colId xmlns:a16="http://schemas.microsoft.com/office/drawing/2014/main" val="3060470047"/>
                    </a:ext>
                  </a:extLst>
                </a:gridCol>
                <a:gridCol w="411480">
                  <a:extLst>
                    <a:ext uri="{9D8B030D-6E8A-4147-A177-3AD203B41FA5}">
                      <a16:colId xmlns:a16="http://schemas.microsoft.com/office/drawing/2014/main" val="626700093"/>
                    </a:ext>
                  </a:extLst>
                </a:gridCol>
                <a:gridCol w="411480">
                  <a:extLst>
                    <a:ext uri="{9D8B030D-6E8A-4147-A177-3AD203B41FA5}">
                      <a16:colId xmlns:a16="http://schemas.microsoft.com/office/drawing/2014/main" val="984870015"/>
                    </a:ext>
                  </a:extLst>
                </a:gridCol>
                <a:gridCol w="411480">
                  <a:extLst>
                    <a:ext uri="{9D8B030D-6E8A-4147-A177-3AD203B41FA5}">
                      <a16:colId xmlns:a16="http://schemas.microsoft.com/office/drawing/2014/main" val="3180417388"/>
                    </a:ext>
                  </a:extLst>
                </a:gridCol>
                <a:gridCol w="411480">
                  <a:extLst>
                    <a:ext uri="{9D8B030D-6E8A-4147-A177-3AD203B41FA5}">
                      <a16:colId xmlns:a16="http://schemas.microsoft.com/office/drawing/2014/main" val="2066185084"/>
                    </a:ext>
                  </a:extLst>
                </a:gridCol>
                <a:gridCol w="411480">
                  <a:extLst>
                    <a:ext uri="{9D8B030D-6E8A-4147-A177-3AD203B41FA5}">
                      <a16:colId xmlns:a16="http://schemas.microsoft.com/office/drawing/2014/main" val="2531427687"/>
                    </a:ext>
                  </a:extLst>
                </a:gridCol>
                <a:gridCol w="411480">
                  <a:extLst>
                    <a:ext uri="{9D8B030D-6E8A-4147-A177-3AD203B41FA5}">
                      <a16:colId xmlns:a16="http://schemas.microsoft.com/office/drawing/2014/main" val="1407681754"/>
                    </a:ext>
                  </a:extLst>
                </a:gridCol>
                <a:gridCol w="411480">
                  <a:extLst>
                    <a:ext uri="{9D8B030D-6E8A-4147-A177-3AD203B41FA5}">
                      <a16:colId xmlns:a16="http://schemas.microsoft.com/office/drawing/2014/main" val="1438912659"/>
                    </a:ext>
                  </a:extLst>
                </a:gridCol>
                <a:gridCol w="411480">
                  <a:extLst>
                    <a:ext uri="{9D8B030D-6E8A-4147-A177-3AD203B41FA5}">
                      <a16:colId xmlns:a16="http://schemas.microsoft.com/office/drawing/2014/main" val="1775761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4576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حلواني العبد - </a:t>
                      </a:r>
                      <a:r>
                        <a:rPr kumimoji="0" lang="en-US" sz="1000" b="1" i="0" u="none" strike="noStrike" kern="1200" cap="none" spc="0" normalizeH="0" baseline="0" noProof="0">
                          <a:ln>
                            <a:noFill/>
                          </a:ln>
                          <a:solidFill>
                            <a:prstClr val="black"/>
                          </a:solidFill>
                          <a:effectLst/>
                          <a:uLnTx/>
                          <a:uFillTx/>
                          <a:latin typeface="+mn-lt"/>
                          <a:ea typeface="+mn-ea"/>
                          <a:cs typeface="+mn-cs"/>
                        </a:rPr>
                        <a:t>El Abd Patisserie - 2020-10-06 17:55:57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الحلاوة في كل واحد كل مولد هتلاقيها.
اشتري دلوقتي حلاوة المولد من أي فرع من فروعنا أو منافذ البيع  وللتوصيل اتصل بينا على 16437 أو من خلال موقعنا </a:t>
                      </a:r>
                      <a:r>
                        <a:rPr kumimoji="0" lang="en-US" sz="1000" b="0" i="0" u="none" strike="noStrike" kern="1200" cap="none" spc="0" normalizeH="0" baseline="0" noProof="0">
                          <a:ln>
                            <a:noFill/>
                          </a:ln>
                          <a:solidFill>
                            <a:prstClr val="black"/>
                          </a:solidFill>
                          <a:effectLst/>
                          <a:uLnTx/>
                          <a:uFillTx/>
                          <a:latin typeface="+mn-lt"/>
                          <a:ea typeface="+mn-ea"/>
                          <a:cs typeface="+mn-cs"/>
                        </a:rPr>
                        <a:t>https://elabdfoods.com/ar
#</a:t>
                      </a:r>
                      <a:r>
                        <a:rPr kumimoji="0" lang="ar-AE" sz="1000" b="0" i="0" u="none" strike="noStrike" kern="1200" cap="none" spc="0" normalizeH="0" baseline="0" noProof="0">
                          <a:ln>
                            <a:noFill/>
                          </a:ln>
                          <a:solidFill>
                            <a:prstClr val="black"/>
                          </a:solidFill>
                          <a:effectLst/>
                          <a:uLnTx/>
                          <a:uFillTx/>
                          <a:latin typeface="+mn-lt"/>
                          <a:ea typeface="+mn-ea"/>
                          <a:cs typeface="+mn-cs"/>
                        </a:rPr>
                        <a:t>حلاوة_الدنيا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120358136_2798315693784986_3485639943799757486_n.jpg?_nc_cat=1&amp;_nc_sid=ad6a45&amp;_nc_ohc=B3Zxi-GJAhIAX-AEAkl&amp;_nc_oc=AQmVNZld4JvPA95rSXchgix98vQiRAt9c0amxS9rcxonCJg8EXNp4lrWM0_MDH2UTsY&amp;_nc_ht=scontent-iad3-1.xx&amp;oh=d6aca703bb3268544eb3ba1beeb7e14d&amp;oe=5FB3C50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63274493"/>
                  </a:ext>
                </a:extLst>
              </a:tr>
            </a:tbl>
          </a:graphicData>
        </a:graphic>
      </p:graphicFrame>
      <p:sp>
        <p:nvSpPr>
          <p:cNvPr id="4" name="Text Placeholder 3">
            <a:extLst>
              <a:ext uri="{FF2B5EF4-FFF2-40B4-BE49-F238E27FC236}">
                <a16:creationId xmlns:a16="http://schemas.microsoft.com/office/drawing/2014/main" id="{9425C25E-75A2-4E2F-A77A-C9B7FA74A31C}"/>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2898580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930C-17E5-4B68-9F03-224B6616B7A7}"/>
              </a:ext>
            </a:extLst>
          </p:cNvPr>
          <p:cNvSpPr>
            <a:spLocks noGrp="1"/>
          </p:cNvSpPr>
          <p:nvPr>
            <p:ph type="title"/>
          </p:nvPr>
        </p:nvSpPr>
        <p:spPr/>
        <p:txBody>
          <a:bodyPr/>
          <a:lstStyle/>
          <a:p>
            <a:r>
              <a:rPr lang="en-US"/>
              <a:t>Facebook Own Posts Table | Patisserie - 24 of 25</a:t>
            </a:r>
          </a:p>
        </p:txBody>
      </p:sp>
      <p:graphicFrame>
        <p:nvGraphicFramePr>
          <p:cNvPr id="5" name="Table Placeholder 4">
            <a:extLst>
              <a:ext uri="{FF2B5EF4-FFF2-40B4-BE49-F238E27FC236}">
                <a16:creationId xmlns:a16="http://schemas.microsoft.com/office/drawing/2014/main" id="{2EB67260-B732-4AA9-85D6-3E002B9FD2E8}"/>
              </a:ext>
            </a:extLst>
          </p:cNvPr>
          <p:cNvGraphicFramePr>
            <a:graphicFrameLocks noGrp="1"/>
          </p:cNvGraphicFramePr>
          <p:nvPr>
            <p:ph type="tbl" sz="quarter" idx="13"/>
            <p:extLst>
              <p:ext uri="{D42A27DB-BD31-4B8C-83A1-F6EECF244321}">
                <p14:modId xmlns:p14="http://schemas.microsoft.com/office/powerpoint/2010/main" val="2272672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93885693"/>
                    </a:ext>
                  </a:extLst>
                </a:gridCol>
                <a:gridCol w="1316735">
                  <a:extLst>
                    <a:ext uri="{9D8B030D-6E8A-4147-A177-3AD203B41FA5}">
                      <a16:colId xmlns:a16="http://schemas.microsoft.com/office/drawing/2014/main" val="3116457105"/>
                    </a:ext>
                  </a:extLst>
                </a:gridCol>
                <a:gridCol w="905256">
                  <a:extLst>
                    <a:ext uri="{9D8B030D-6E8A-4147-A177-3AD203B41FA5}">
                      <a16:colId xmlns:a16="http://schemas.microsoft.com/office/drawing/2014/main" val="602778077"/>
                    </a:ext>
                  </a:extLst>
                </a:gridCol>
                <a:gridCol w="411480">
                  <a:extLst>
                    <a:ext uri="{9D8B030D-6E8A-4147-A177-3AD203B41FA5}">
                      <a16:colId xmlns:a16="http://schemas.microsoft.com/office/drawing/2014/main" val="2250999309"/>
                    </a:ext>
                  </a:extLst>
                </a:gridCol>
                <a:gridCol w="411480">
                  <a:extLst>
                    <a:ext uri="{9D8B030D-6E8A-4147-A177-3AD203B41FA5}">
                      <a16:colId xmlns:a16="http://schemas.microsoft.com/office/drawing/2014/main" val="1953014732"/>
                    </a:ext>
                  </a:extLst>
                </a:gridCol>
                <a:gridCol w="411480">
                  <a:extLst>
                    <a:ext uri="{9D8B030D-6E8A-4147-A177-3AD203B41FA5}">
                      <a16:colId xmlns:a16="http://schemas.microsoft.com/office/drawing/2014/main" val="1941821203"/>
                    </a:ext>
                  </a:extLst>
                </a:gridCol>
                <a:gridCol w="411480">
                  <a:extLst>
                    <a:ext uri="{9D8B030D-6E8A-4147-A177-3AD203B41FA5}">
                      <a16:colId xmlns:a16="http://schemas.microsoft.com/office/drawing/2014/main" val="2178310926"/>
                    </a:ext>
                  </a:extLst>
                </a:gridCol>
                <a:gridCol w="411480">
                  <a:extLst>
                    <a:ext uri="{9D8B030D-6E8A-4147-A177-3AD203B41FA5}">
                      <a16:colId xmlns:a16="http://schemas.microsoft.com/office/drawing/2014/main" val="1320969587"/>
                    </a:ext>
                  </a:extLst>
                </a:gridCol>
                <a:gridCol w="411480">
                  <a:extLst>
                    <a:ext uri="{9D8B030D-6E8A-4147-A177-3AD203B41FA5}">
                      <a16:colId xmlns:a16="http://schemas.microsoft.com/office/drawing/2014/main" val="1339054029"/>
                    </a:ext>
                  </a:extLst>
                </a:gridCol>
                <a:gridCol w="411480">
                  <a:extLst>
                    <a:ext uri="{9D8B030D-6E8A-4147-A177-3AD203B41FA5}">
                      <a16:colId xmlns:a16="http://schemas.microsoft.com/office/drawing/2014/main" val="2039100149"/>
                    </a:ext>
                  </a:extLst>
                </a:gridCol>
                <a:gridCol w="411480">
                  <a:extLst>
                    <a:ext uri="{9D8B030D-6E8A-4147-A177-3AD203B41FA5}">
                      <a16:colId xmlns:a16="http://schemas.microsoft.com/office/drawing/2014/main" val="3502627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07925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Tseppas MG - 2020-10-06 13:46:54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100 سنة وأكتر و تسيباس معانا بحلاوته اللي عارفينها من زمان .. فاكرين حلاوة أيام زمان؟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120955091_3598046553580375_1767413108899980193_o.jpg?_nc_cat=103&amp;_nc_sid=8024bb&amp;_nc_ohc=6-qQnYDUpIgAX_bG5EA&amp;_nc_oc=AQkkP7k4tzQzxle1Qd8j3A1DY1cvTQgUtWR_oR6Z2NGmL0Ge10UD4bBFzFQlV5Bi7Fc&amp;_nc_ht=scontent-iad3-1.xx&amp;tp=7&amp;oh=6359d0a9f9a62da8f229c01fc77fcd96&amp;oe=5FB35198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03:33:06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09909254"/>
                  </a:ext>
                </a:extLst>
              </a:tr>
            </a:tbl>
          </a:graphicData>
        </a:graphic>
      </p:graphicFrame>
      <p:sp>
        <p:nvSpPr>
          <p:cNvPr id="4" name="Text Placeholder 3">
            <a:extLst>
              <a:ext uri="{FF2B5EF4-FFF2-40B4-BE49-F238E27FC236}">
                <a16:creationId xmlns:a16="http://schemas.microsoft.com/office/drawing/2014/main" id="{7DE9F28E-BEF3-4BE4-9A9C-77B0630CCD92}"/>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18731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D975D-85F8-4731-8714-8C0726FFD2BC}"/>
              </a:ext>
            </a:extLst>
          </p:cNvPr>
          <p:cNvSpPr>
            <a:spLocks noGrp="1"/>
          </p:cNvSpPr>
          <p:nvPr>
            <p:ph type="title"/>
          </p:nvPr>
        </p:nvSpPr>
        <p:spPr/>
        <p:txBody>
          <a:bodyPr/>
          <a:lstStyle/>
          <a:p>
            <a:r>
              <a:rPr lang="en-US"/>
              <a:t>Facebook Own Posts Table | Patisserie - 25 of 25</a:t>
            </a:r>
          </a:p>
        </p:txBody>
      </p:sp>
      <p:graphicFrame>
        <p:nvGraphicFramePr>
          <p:cNvPr id="5" name="Table Placeholder 4">
            <a:extLst>
              <a:ext uri="{FF2B5EF4-FFF2-40B4-BE49-F238E27FC236}">
                <a16:creationId xmlns:a16="http://schemas.microsoft.com/office/drawing/2014/main" id="{0729B0CC-1693-4197-95FD-96FA8FF9A9E2}"/>
              </a:ext>
            </a:extLst>
          </p:cNvPr>
          <p:cNvGraphicFramePr>
            <a:graphicFrameLocks noGrp="1"/>
          </p:cNvGraphicFramePr>
          <p:nvPr>
            <p:ph type="tbl" sz="quarter" idx="13"/>
            <p:extLst>
              <p:ext uri="{D42A27DB-BD31-4B8C-83A1-F6EECF244321}">
                <p14:modId xmlns:p14="http://schemas.microsoft.com/office/powerpoint/2010/main" val="4030897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0632043"/>
                    </a:ext>
                  </a:extLst>
                </a:gridCol>
                <a:gridCol w="1316735">
                  <a:extLst>
                    <a:ext uri="{9D8B030D-6E8A-4147-A177-3AD203B41FA5}">
                      <a16:colId xmlns:a16="http://schemas.microsoft.com/office/drawing/2014/main" val="2058109492"/>
                    </a:ext>
                  </a:extLst>
                </a:gridCol>
                <a:gridCol w="905256">
                  <a:extLst>
                    <a:ext uri="{9D8B030D-6E8A-4147-A177-3AD203B41FA5}">
                      <a16:colId xmlns:a16="http://schemas.microsoft.com/office/drawing/2014/main" val="3871709152"/>
                    </a:ext>
                  </a:extLst>
                </a:gridCol>
                <a:gridCol w="411480">
                  <a:extLst>
                    <a:ext uri="{9D8B030D-6E8A-4147-A177-3AD203B41FA5}">
                      <a16:colId xmlns:a16="http://schemas.microsoft.com/office/drawing/2014/main" val="2449959155"/>
                    </a:ext>
                  </a:extLst>
                </a:gridCol>
                <a:gridCol w="411480">
                  <a:extLst>
                    <a:ext uri="{9D8B030D-6E8A-4147-A177-3AD203B41FA5}">
                      <a16:colId xmlns:a16="http://schemas.microsoft.com/office/drawing/2014/main" val="2748807919"/>
                    </a:ext>
                  </a:extLst>
                </a:gridCol>
                <a:gridCol w="411480">
                  <a:extLst>
                    <a:ext uri="{9D8B030D-6E8A-4147-A177-3AD203B41FA5}">
                      <a16:colId xmlns:a16="http://schemas.microsoft.com/office/drawing/2014/main" val="1550371943"/>
                    </a:ext>
                  </a:extLst>
                </a:gridCol>
                <a:gridCol w="411480">
                  <a:extLst>
                    <a:ext uri="{9D8B030D-6E8A-4147-A177-3AD203B41FA5}">
                      <a16:colId xmlns:a16="http://schemas.microsoft.com/office/drawing/2014/main" val="3952177499"/>
                    </a:ext>
                  </a:extLst>
                </a:gridCol>
                <a:gridCol w="411480">
                  <a:extLst>
                    <a:ext uri="{9D8B030D-6E8A-4147-A177-3AD203B41FA5}">
                      <a16:colId xmlns:a16="http://schemas.microsoft.com/office/drawing/2014/main" val="694446604"/>
                    </a:ext>
                  </a:extLst>
                </a:gridCol>
                <a:gridCol w="411480">
                  <a:extLst>
                    <a:ext uri="{9D8B030D-6E8A-4147-A177-3AD203B41FA5}">
                      <a16:colId xmlns:a16="http://schemas.microsoft.com/office/drawing/2014/main" val="1741951195"/>
                    </a:ext>
                  </a:extLst>
                </a:gridCol>
                <a:gridCol w="411480">
                  <a:extLst>
                    <a:ext uri="{9D8B030D-6E8A-4147-A177-3AD203B41FA5}">
                      <a16:colId xmlns:a16="http://schemas.microsoft.com/office/drawing/2014/main" val="3634060767"/>
                    </a:ext>
                  </a:extLst>
                </a:gridCol>
                <a:gridCol w="411480">
                  <a:extLst>
                    <a:ext uri="{9D8B030D-6E8A-4147-A177-3AD203B41FA5}">
                      <a16:colId xmlns:a16="http://schemas.microsoft.com/office/drawing/2014/main" val="1479415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6451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حلواني العبد - </a:t>
                      </a:r>
                      <a:r>
                        <a:rPr kumimoji="0" lang="en-US" sz="1000" b="1" i="0" u="none" strike="noStrike" kern="1200" cap="none" spc="0" normalizeH="0" baseline="0" noProof="0">
                          <a:ln>
                            <a:noFill/>
                          </a:ln>
                          <a:solidFill>
                            <a:prstClr val="black"/>
                          </a:solidFill>
                          <a:effectLst/>
                          <a:uLnTx/>
                          <a:uFillTx/>
                          <a:latin typeface="+mn-lt"/>
                          <a:ea typeface="+mn-ea"/>
                          <a:cs typeface="+mn-cs"/>
                        </a:rPr>
                        <a:t>El Abd Patisserie - 2020-10-06 13:31:31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العبد بيهنئكم بمناسبة ذكرى نصر 6 أكتوبر،
كل عام والشعب المصري بخير..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https://scontent-atl3-2.xx.fbcdn.net/v/t1.0-9/p720x720/121015145_1654304028086977_6955439036537573422_o.png?_nc_cat=110&amp;_nc_sid=8024bb&amp;_nc_ohc=dSsrHFkjr9EAX9Jyc75&amp;_nc_ht=scontent-atl3-2.xx&amp;oh=79c83871caaa28bc0603c1c7fb6f95e3&amp;oe=5FB26A1E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03:24:46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69022803"/>
                  </a:ext>
                </a:extLst>
              </a:tr>
            </a:tbl>
          </a:graphicData>
        </a:graphic>
      </p:graphicFrame>
      <p:sp>
        <p:nvSpPr>
          <p:cNvPr id="4" name="Text Placeholder 3">
            <a:extLst>
              <a:ext uri="{FF2B5EF4-FFF2-40B4-BE49-F238E27FC236}">
                <a16:creationId xmlns:a16="http://schemas.microsoft.com/office/drawing/2014/main" id="{EE7DBCC3-C22D-48A8-89A6-3D25CD5D23DC}"/>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549719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315E2-B000-4651-B418-F18982AD7863}"/>
              </a:ext>
            </a:extLst>
          </p:cNvPr>
          <p:cNvSpPr>
            <a:spLocks noGrp="1"/>
          </p:cNvSpPr>
          <p:nvPr>
            <p:ph type="title"/>
          </p:nvPr>
        </p:nvSpPr>
        <p:spPr/>
        <p:txBody>
          <a:bodyPr/>
          <a:lstStyle/>
          <a:p>
            <a:r>
              <a:rPr lang="en-US"/>
              <a:t>Facebook Average Interactions Per Post | Patisserie</a:t>
            </a:r>
          </a:p>
        </p:txBody>
      </p:sp>
      <p:graphicFrame>
        <p:nvGraphicFramePr>
          <p:cNvPr id="6" name="Chart Placeholder 5">
            <a:extLst>
              <a:ext uri="{FF2B5EF4-FFF2-40B4-BE49-F238E27FC236}">
                <a16:creationId xmlns:a16="http://schemas.microsoft.com/office/drawing/2014/main" id="{B34A1B61-8D0F-4CF6-9803-E1D4A6B424B3}"/>
              </a:ext>
            </a:extLst>
          </p:cNvPr>
          <p:cNvGraphicFramePr>
            <a:graphicFrameLocks noGrp="1"/>
          </p:cNvGraphicFramePr>
          <p:nvPr>
            <p:ph type="chart" sz="quarter" idx="13"/>
            <p:extLst>
              <p:ext uri="{D42A27DB-BD31-4B8C-83A1-F6EECF244321}">
                <p14:modId xmlns:p14="http://schemas.microsoft.com/office/powerpoint/2010/main" val="1211857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D1D5AE-19DE-456F-94F3-B82B4BDA827F}"/>
              </a:ext>
            </a:extLst>
          </p:cNvPr>
          <p:cNvSpPr>
            <a:spLocks noGrp="1"/>
          </p:cNvSpPr>
          <p:nvPr>
            <p:ph type="body" sz="quarter" idx="14"/>
          </p:nvPr>
        </p:nvSpPr>
        <p:spPr/>
        <p:txBody>
          <a:bodyPr/>
          <a:lstStyle/>
          <a:p>
            <a:r>
              <a:rPr lang="en-US"/>
              <a:t>08/19/2020 - 10/18/2020</a:t>
            </a:r>
          </a:p>
        </p:txBody>
      </p:sp>
      <p:sp>
        <p:nvSpPr>
          <p:cNvPr id="5" name="Footer Placeholder 4">
            <a:extLst>
              <a:ext uri="{FF2B5EF4-FFF2-40B4-BE49-F238E27FC236}">
                <a16:creationId xmlns:a16="http://schemas.microsoft.com/office/drawing/2014/main" id="{9E7AA05F-7B32-4BFE-A29A-D18F02FD37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6365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3B960-1C57-41C4-8E63-EBCFCA6943FC}"/>
              </a:ext>
            </a:extLst>
          </p:cNvPr>
          <p:cNvSpPr>
            <a:spLocks noGrp="1"/>
          </p:cNvSpPr>
          <p:nvPr>
            <p:ph type="title"/>
          </p:nvPr>
        </p:nvSpPr>
        <p:spPr/>
        <p:txBody>
          <a:bodyPr/>
          <a:lstStyle/>
          <a:p>
            <a:r>
              <a:rPr lang="en-US"/>
              <a:t>Facebook Fans Table | Patisserie</a:t>
            </a:r>
          </a:p>
        </p:txBody>
      </p:sp>
      <p:graphicFrame>
        <p:nvGraphicFramePr>
          <p:cNvPr id="5" name="Table Placeholder 4">
            <a:extLst>
              <a:ext uri="{FF2B5EF4-FFF2-40B4-BE49-F238E27FC236}">
                <a16:creationId xmlns:a16="http://schemas.microsoft.com/office/drawing/2014/main" id="{4CD71DE2-76CB-4386-A886-60E5AB0E3900}"/>
              </a:ext>
            </a:extLst>
          </p:cNvPr>
          <p:cNvGraphicFramePr>
            <a:graphicFrameLocks noGrp="1"/>
          </p:cNvGraphicFramePr>
          <p:nvPr>
            <p:ph type="tbl" sz="quarter" idx="13"/>
            <p:extLst>
              <p:ext uri="{D42A27DB-BD31-4B8C-83A1-F6EECF244321}">
                <p14:modId xmlns:p14="http://schemas.microsoft.com/office/powerpoint/2010/main" val="1066874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3125978"/>
                    </a:ext>
                  </a:extLst>
                </a:gridCol>
                <a:gridCol w="1234440">
                  <a:extLst>
                    <a:ext uri="{9D8B030D-6E8A-4147-A177-3AD203B41FA5}">
                      <a16:colId xmlns:a16="http://schemas.microsoft.com/office/drawing/2014/main" val="538900446"/>
                    </a:ext>
                  </a:extLst>
                </a:gridCol>
                <a:gridCol w="822960">
                  <a:extLst>
                    <a:ext uri="{9D8B030D-6E8A-4147-A177-3AD203B41FA5}">
                      <a16:colId xmlns:a16="http://schemas.microsoft.com/office/drawing/2014/main" val="2001578699"/>
                    </a:ext>
                  </a:extLst>
                </a:gridCol>
                <a:gridCol w="822960">
                  <a:extLst>
                    <a:ext uri="{9D8B030D-6E8A-4147-A177-3AD203B41FA5}">
                      <a16:colId xmlns:a16="http://schemas.microsoft.com/office/drawing/2014/main" val="3739554116"/>
                    </a:ext>
                  </a:extLst>
                </a:gridCol>
                <a:gridCol w="822960">
                  <a:extLst>
                    <a:ext uri="{9D8B030D-6E8A-4147-A177-3AD203B41FA5}">
                      <a16:colId xmlns:a16="http://schemas.microsoft.com/office/drawing/2014/main" val="3412506773"/>
                    </a:ext>
                  </a:extLst>
                </a:gridCol>
                <a:gridCol w="822960">
                  <a:extLst>
                    <a:ext uri="{9D8B030D-6E8A-4147-A177-3AD203B41FA5}">
                      <a16:colId xmlns:a16="http://schemas.microsoft.com/office/drawing/2014/main" val="3282607058"/>
                    </a:ext>
                  </a:extLst>
                </a:gridCol>
                <a:gridCol w="822960">
                  <a:extLst>
                    <a:ext uri="{9D8B030D-6E8A-4147-A177-3AD203B41FA5}">
                      <a16:colId xmlns:a16="http://schemas.microsoft.com/office/drawing/2014/main" val="429333885"/>
                    </a:ext>
                  </a:extLst>
                </a:gridCol>
                <a:gridCol w="822960">
                  <a:extLst>
                    <a:ext uri="{9D8B030D-6E8A-4147-A177-3AD203B41FA5}">
                      <a16:colId xmlns:a16="http://schemas.microsoft.com/office/drawing/2014/main" val="18058032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170060318"/>
                  </a:ext>
                </a:extLst>
              </a:tr>
              <a:tr h="370840">
                <a:tc>
                  <a:txBody>
                    <a:bodyPr/>
                    <a:lstStyle/>
                    <a:p>
                      <a:r>
                        <a:rPr lang="ar-AE" sz="1000"/>
                        <a:t>حلواني العبد - </a:t>
                      </a:r>
                      <a:r>
                        <a:rPr lang="en-US" sz="1000"/>
                        <a:t>El Abd Patisserie</a:t>
                      </a:r>
                    </a:p>
                  </a:txBody>
                  <a:tcPr/>
                </a:tc>
                <a:tc>
                  <a:txBody>
                    <a:bodyPr/>
                    <a:lstStyle/>
                    <a:p>
                      <a:r>
                        <a:rPr lang="en-US" sz="1000"/>
                        <a:t>2880752</a:t>
                      </a:r>
                    </a:p>
                  </a:txBody>
                  <a:tcPr/>
                </a:tc>
                <a:tc>
                  <a:txBody>
                    <a:bodyPr/>
                    <a:lstStyle/>
                    <a:p>
                      <a:r>
                        <a:rPr lang="en-US" sz="1000"/>
                        <a:t>2536</a:t>
                      </a:r>
                    </a:p>
                  </a:txBody>
                  <a:tcPr/>
                </a:tc>
                <a:tc>
                  <a:txBody>
                    <a:bodyPr/>
                    <a:lstStyle/>
                    <a:p>
                      <a:r>
                        <a:rPr lang="en-US" sz="1000"/>
                        <a:t>0.1 %</a:t>
                      </a:r>
                    </a:p>
                  </a:txBody>
                  <a:tcPr/>
                </a:tc>
                <a:tc>
                  <a:txBody>
                    <a:bodyPr/>
                    <a:lstStyle/>
                    <a:p>
                      <a:r>
                        <a:rPr lang="en-US" sz="1000"/>
                        <a:t>7424</a:t>
                      </a:r>
                    </a:p>
                  </a:txBody>
                  <a:tcPr/>
                </a:tc>
                <a:tc>
                  <a:txBody>
                    <a:bodyPr/>
                    <a:lstStyle/>
                    <a:p>
                      <a:r>
                        <a:rPr lang="en-US" sz="1000"/>
                        <a:t>0.3 %</a:t>
                      </a:r>
                    </a:p>
                  </a:txBody>
                  <a:tcPr/>
                </a:tc>
                <a:tc>
                  <a:txBody>
                    <a:bodyPr/>
                    <a:lstStyle/>
                    <a:p>
                      <a:r>
                        <a:rPr lang="en-US" sz="1000"/>
                        <a:t>12159</a:t>
                      </a:r>
                    </a:p>
                  </a:txBody>
                  <a:tcPr/>
                </a:tc>
                <a:tc>
                  <a:txBody>
                    <a:bodyPr/>
                    <a:lstStyle/>
                    <a:p>
                      <a:r>
                        <a:rPr lang="en-US" sz="1000"/>
                        <a:t>0.4 %</a:t>
                      </a:r>
                    </a:p>
                  </a:txBody>
                  <a:tcPr/>
                </a:tc>
                <a:extLst>
                  <a:ext uri="{0D108BD9-81ED-4DB2-BD59-A6C34878D82A}">
                    <a16:rowId xmlns:a16="http://schemas.microsoft.com/office/drawing/2014/main" val="1878743577"/>
                  </a:ext>
                </a:extLst>
              </a:tr>
              <a:tr h="370840">
                <a:tc>
                  <a:txBody>
                    <a:bodyPr/>
                    <a:lstStyle/>
                    <a:p>
                      <a:r>
                        <a:rPr lang="en-US" sz="1000"/>
                        <a:t>Tseppas MG</a:t>
                      </a:r>
                    </a:p>
                  </a:txBody>
                  <a:tcPr/>
                </a:tc>
                <a:tc>
                  <a:txBody>
                    <a:bodyPr/>
                    <a:lstStyle/>
                    <a:p>
                      <a:r>
                        <a:rPr lang="en-US" sz="1000"/>
                        <a:t>1797868</a:t>
                      </a:r>
                    </a:p>
                  </a:txBody>
                  <a:tcPr/>
                </a:tc>
                <a:tc>
                  <a:txBody>
                    <a:bodyPr/>
                    <a:lstStyle/>
                    <a:p>
                      <a:r>
                        <a:rPr lang="en-US" sz="1000"/>
                        <a:t>916</a:t>
                      </a:r>
                    </a:p>
                  </a:txBody>
                  <a:tcPr/>
                </a:tc>
                <a:tc>
                  <a:txBody>
                    <a:bodyPr/>
                    <a:lstStyle/>
                    <a:p>
                      <a:r>
                        <a:rPr lang="en-US" sz="1000"/>
                        <a:t>0.1 %</a:t>
                      </a:r>
                    </a:p>
                  </a:txBody>
                  <a:tcPr/>
                </a:tc>
                <a:tc>
                  <a:txBody>
                    <a:bodyPr/>
                    <a:lstStyle/>
                    <a:p>
                      <a:r>
                        <a:rPr lang="en-US" sz="1000"/>
                        <a:t>2169</a:t>
                      </a:r>
                    </a:p>
                  </a:txBody>
                  <a:tcPr/>
                </a:tc>
                <a:tc>
                  <a:txBody>
                    <a:bodyPr/>
                    <a:lstStyle/>
                    <a:p>
                      <a:r>
                        <a:rPr lang="en-US" sz="1000"/>
                        <a:t>0.1 %</a:t>
                      </a:r>
                    </a:p>
                  </a:txBody>
                  <a:tcPr/>
                </a:tc>
                <a:tc>
                  <a:txBody>
                    <a:bodyPr/>
                    <a:lstStyle/>
                    <a:p>
                      <a:r>
                        <a:rPr lang="en-US" sz="1000"/>
                        <a:t>4146</a:t>
                      </a:r>
                    </a:p>
                  </a:txBody>
                  <a:tcPr/>
                </a:tc>
                <a:tc>
                  <a:txBody>
                    <a:bodyPr/>
                    <a:lstStyle/>
                    <a:p>
                      <a:r>
                        <a:rPr lang="en-US" sz="1000"/>
                        <a:t>0.2 %</a:t>
                      </a:r>
                    </a:p>
                  </a:txBody>
                  <a:tcPr/>
                </a:tc>
                <a:extLst>
                  <a:ext uri="{0D108BD9-81ED-4DB2-BD59-A6C34878D82A}">
                    <a16:rowId xmlns:a16="http://schemas.microsoft.com/office/drawing/2014/main" val="2588353740"/>
                  </a:ext>
                </a:extLst>
              </a:tr>
            </a:tbl>
          </a:graphicData>
        </a:graphic>
      </p:graphicFrame>
      <p:sp>
        <p:nvSpPr>
          <p:cNvPr id="4" name="Text Placeholder 3">
            <a:extLst>
              <a:ext uri="{FF2B5EF4-FFF2-40B4-BE49-F238E27FC236}">
                <a16:creationId xmlns:a16="http://schemas.microsoft.com/office/drawing/2014/main" id="{563C2E8D-359F-428B-A5DC-24B231067046}"/>
              </a:ext>
            </a:extLst>
          </p:cNvPr>
          <p:cNvSpPr>
            <a:spLocks noGrp="1"/>
          </p:cNvSpPr>
          <p:nvPr>
            <p:ph type="body" sz="quarter" idx="14"/>
          </p:nvPr>
        </p:nvSpPr>
        <p:spPr/>
        <p:txBody>
          <a:bodyPr/>
          <a:lstStyle/>
          <a:p>
            <a:r>
              <a:rPr lang="en-US"/>
              <a:t>09/18/2020 - 10/18/2020</a:t>
            </a:r>
          </a:p>
        </p:txBody>
      </p:sp>
    </p:spTree>
    <p:extLst>
      <p:ext uri="{BB962C8B-B14F-4D97-AF65-F5344CB8AC3E}">
        <p14:creationId xmlns:p14="http://schemas.microsoft.com/office/powerpoint/2010/main" val="1500827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1A7EE-1117-46FA-A3DE-82EFCF5743E7}"/>
              </a:ext>
            </a:extLst>
          </p:cNvPr>
          <p:cNvSpPr>
            <a:spLocks noGrp="1"/>
          </p:cNvSpPr>
          <p:nvPr>
            <p:ph type="title"/>
          </p:nvPr>
        </p:nvSpPr>
        <p:spPr/>
        <p:txBody>
          <a:bodyPr/>
          <a:lstStyle/>
          <a:p>
            <a:r>
              <a:rPr lang="en-US"/>
              <a:t>Facebook Followers Total | Patisserie</a:t>
            </a:r>
          </a:p>
        </p:txBody>
      </p:sp>
      <p:graphicFrame>
        <p:nvGraphicFramePr>
          <p:cNvPr id="6" name="Chart Placeholder 5">
            <a:extLst>
              <a:ext uri="{FF2B5EF4-FFF2-40B4-BE49-F238E27FC236}">
                <a16:creationId xmlns:a16="http://schemas.microsoft.com/office/drawing/2014/main" id="{77A8018B-A886-441F-A161-A9B6DE870F12}"/>
              </a:ext>
            </a:extLst>
          </p:cNvPr>
          <p:cNvGraphicFramePr>
            <a:graphicFrameLocks noGrp="1"/>
          </p:cNvGraphicFramePr>
          <p:nvPr>
            <p:ph type="chart" sz="quarter" idx="13"/>
            <p:extLst>
              <p:ext uri="{D42A27DB-BD31-4B8C-83A1-F6EECF244321}">
                <p14:modId xmlns:p14="http://schemas.microsoft.com/office/powerpoint/2010/main" val="2326192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23D914-F44A-4C1D-BF3A-12700E8FAEBF}"/>
              </a:ext>
            </a:extLst>
          </p:cNvPr>
          <p:cNvSpPr>
            <a:spLocks noGrp="1"/>
          </p:cNvSpPr>
          <p:nvPr>
            <p:ph type="body" sz="quarter" idx="14"/>
          </p:nvPr>
        </p:nvSpPr>
        <p:spPr/>
        <p:txBody>
          <a:bodyPr/>
          <a:lstStyle/>
          <a:p>
            <a:r>
              <a:rPr lang="en-US"/>
              <a:t>08/19/2020 - 10/18/2020</a:t>
            </a:r>
          </a:p>
        </p:txBody>
      </p:sp>
      <p:sp>
        <p:nvSpPr>
          <p:cNvPr id="5" name="Footer Placeholder 4">
            <a:extLst>
              <a:ext uri="{FF2B5EF4-FFF2-40B4-BE49-F238E27FC236}">
                <a16:creationId xmlns:a16="http://schemas.microsoft.com/office/drawing/2014/main" id="{567E9DAE-7C78-4CA1-8D11-CBCCC97FA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4467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806F4-2DF3-42A3-9774-E384DA58C514}"/>
              </a:ext>
            </a:extLst>
          </p:cNvPr>
          <p:cNvSpPr>
            <a:spLocks noGrp="1"/>
          </p:cNvSpPr>
          <p:nvPr>
            <p:ph type="title"/>
          </p:nvPr>
        </p:nvSpPr>
        <p:spPr/>
        <p:txBody>
          <a:bodyPr/>
          <a:lstStyle/>
          <a:p>
            <a:r>
              <a:rPr lang="en-US"/>
              <a:t>Overall Overall Posted Content | Patisserie</a:t>
            </a:r>
          </a:p>
        </p:txBody>
      </p:sp>
      <p:graphicFrame>
        <p:nvGraphicFramePr>
          <p:cNvPr id="6" name="Chart Placeholder 5">
            <a:extLst>
              <a:ext uri="{FF2B5EF4-FFF2-40B4-BE49-F238E27FC236}">
                <a16:creationId xmlns:a16="http://schemas.microsoft.com/office/drawing/2014/main" id="{CB9E6B5C-28D0-4BE2-AF79-94C4BF7F5FA3}"/>
              </a:ext>
            </a:extLst>
          </p:cNvPr>
          <p:cNvGraphicFramePr>
            <a:graphicFrameLocks noGrp="1"/>
          </p:cNvGraphicFramePr>
          <p:nvPr>
            <p:ph type="chart" sz="quarter" idx="13"/>
            <p:extLst>
              <p:ext uri="{D42A27DB-BD31-4B8C-83A1-F6EECF244321}">
                <p14:modId xmlns:p14="http://schemas.microsoft.com/office/powerpoint/2010/main" val="3537530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7CAE85-4C8C-47BD-BA39-B74124239ACF}"/>
              </a:ext>
            </a:extLst>
          </p:cNvPr>
          <p:cNvSpPr>
            <a:spLocks noGrp="1"/>
          </p:cNvSpPr>
          <p:nvPr>
            <p:ph type="body" sz="quarter" idx="14"/>
          </p:nvPr>
        </p:nvSpPr>
        <p:spPr/>
        <p:txBody>
          <a:bodyPr/>
          <a:lstStyle/>
          <a:p>
            <a:r>
              <a:rPr lang="en-US"/>
              <a:t>08/19/2020 - 10/18/2020</a:t>
            </a:r>
          </a:p>
        </p:txBody>
      </p:sp>
      <p:sp>
        <p:nvSpPr>
          <p:cNvPr id="5" name="Footer Placeholder 4">
            <a:extLst>
              <a:ext uri="{FF2B5EF4-FFF2-40B4-BE49-F238E27FC236}">
                <a16:creationId xmlns:a16="http://schemas.microsoft.com/office/drawing/2014/main" id="{2D971DB7-CB65-436C-BE13-BCD9ACE21E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2836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17F15-2B3E-4EE5-9DF7-4E76B516C3BA}"/>
              </a:ext>
            </a:extLst>
          </p:cNvPr>
          <p:cNvSpPr>
            <a:spLocks noGrp="1"/>
          </p:cNvSpPr>
          <p:nvPr>
            <p:ph type="title"/>
          </p:nvPr>
        </p:nvSpPr>
        <p:spPr/>
        <p:txBody>
          <a:bodyPr/>
          <a:lstStyle/>
          <a:p>
            <a:r>
              <a:rPr lang="en-US"/>
              <a:t>Overall Overall Audience Distribution Development | Patisserie</a:t>
            </a:r>
          </a:p>
        </p:txBody>
      </p:sp>
      <p:graphicFrame>
        <p:nvGraphicFramePr>
          <p:cNvPr id="6" name="Chart Placeholder 5">
            <a:extLst>
              <a:ext uri="{FF2B5EF4-FFF2-40B4-BE49-F238E27FC236}">
                <a16:creationId xmlns:a16="http://schemas.microsoft.com/office/drawing/2014/main" id="{A251B2A7-4C2C-42F7-883F-DD5306638DEF}"/>
              </a:ext>
            </a:extLst>
          </p:cNvPr>
          <p:cNvGraphicFramePr>
            <a:graphicFrameLocks noGrp="1"/>
          </p:cNvGraphicFramePr>
          <p:nvPr>
            <p:ph type="chart" sz="quarter" idx="13"/>
            <p:extLst>
              <p:ext uri="{D42A27DB-BD31-4B8C-83A1-F6EECF244321}">
                <p14:modId xmlns:p14="http://schemas.microsoft.com/office/powerpoint/2010/main" val="1940383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D526FC-1BD9-4358-8E71-C4CB902C32FA}"/>
              </a:ext>
            </a:extLst>
          </p:cNvPr>
          <p:cNvSpPr>
            <a:spLocks noGrp="1"/>
          </p:cNvSpPr>
          <p:nvPr>
            <p:ph type="body" sz="quarter" idx="14"/>
          </p:nvPr>
        </p:nvSpPr>
        <p:spPr/>
        <p:txBody>
          <a:bodyPr/>
          <a:lstStyle/>
          <a:p>
            <a:r>
              <a:rPr lang="en-US"/>
              <a:t>08/19/2020 - 10/18/2020</a:t>
            </a:r>
          </a:p>
        </p:txBody>
      </p:sp>
      <p:sp>
        <p:nvSpPr>
          <p:cNvPr id="5" name="Footer Placeholder 4">
            <a:extLst>
              <a:ext uri="{FF2B5EF4-FFF2-40B4-BE49-F238E27FC236}">
                <a16:creationId xmlns:a16="http://schemas.microsoft.com/office/drawing/2014/main" id="{B4CF216B-B5C7-4B7F-91EF-6EBCB433CE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2087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6418F-4DA7-4982-81CA-D3BFCA98E86D}"/>
              </a:ext>
            </a:extLst>
          </p:cNvPr>
          <p:cNvSpPr>
            <a:spLocks noGrp="1"/>
          </p:cNvSpPr>
          <p:nvPr>
            <p:ph type="title"/>
          </p:nvPr>
        </p:nvSpPr>
        <p:spPr/>
        <p:txBody>
          <a:bodyPr/>
          <a:lstStyle/>
          <a:p>
            <a:r>
              <a:rPr lang="en-US"/>
              <a:t>Overall Network Key Metrics Table | Patisserie</a:t>
            </a:r>
          </a:p>
        </p:txBody>
      </p:sp>
      <p:graphicFrame>
        <p:nvGraphicFramePr>
          <p:cNvPr id="5" name="Table Placeholder 4">
            <a:extLst>
              <a:ext uri="{FF2B5EF4-FFF2-40B4-BE49-F238E27FC236}">
                <a16:creationId xmlns:a16="http://schemas.microsoft.com/office/drawing/2014/main" id="{DE09CAC2-5F1C-463C-97C5-1FCEB9895207}"/>
              </a:ext>
            </a:extLst>
          </p:cNvPr>
          <p:cNvGraphicFramePr>
            <a:graphicFrameLocks noGrp="1"/>
          </p:cNvGraphicFramePr>
          <p:nvPr>
            <p:ph type="tbl" sz="quarter" idx="13"/>
            <p:extLst>
              <p:ext uri="{D42A27DB-BD31-4B8C-83A1-F6EECF244321}">
                <p14:modId xmlns:p14="http://schemas.microsoft.com/office/powerpoint/2010/main" val="1824322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35776288"/>
                    </a:ext>
                  </a:extLst>
                </a:gridCol>
                <a:gridCol w="1316736">
                  <a:extLst>
                    <a:ext uri="{9D8B030D-6E8A-4147-A177-3AD203B41FA5}">
                      <a16:colId xmlns:a16="http://schemas.microsoft.com/office/drawing/2014/main" val="167295356"/>
                    </a:ext>
                  </a:extLst>
                </a:gridCol>
                <a:gridCol w="1316736">
                  <a:extLst>
                    <a:ext uri="{9D8B030D-6E8A-4147-A177-3AD203B41FA5}">
                      <a16:colId xmlns:a16="http://schemas.microsoft.com/office/drawing/2014/main" val="3598272690"/>
                    </a:ext>
                  </a:extLst>
                </a:gridCol>
                <a:gridCol w="1316736">
                  <a:extLst>
                    <a:ext uri="{9D8B030D-6E8A-4147-A177-3AD203B41FA5}">
                      <a16:colId xmlns:a16="http://schemas.microsoft.com/office/drawing/2014/main" val="1075513407"/>
                    </a:ext>
                  </a:extLst>
                </a:gridCol>
                <a:gridCol w="1316736">
                  <a:extLst>
                    <a:ext uri="{9D8B030D-6E8A-4147-A177-3AD203B41FA5}">
                      <a16:colId xmlns:a16="http://schemas.microsoft.com/office/drawing/2014/main" val="3722420915"/>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Avg. Posted Content</a:t>
                      </a:r>
                    </a:p>
                  </a:txBody>
                  <a:tcPr/>
                </a:tc>
                <a:tc>
                  <a:txBody>
                    <a:bodyPr/>
                    <a:lstStyle/>
                    <a:p>
                      <a:r>
                        <a:rPr lang="en-US" sz="1000"/>
                        <a:t>Avg. Interactions</a:t>
                      </a:r>
                    </a:p>
                  </a:txBody>
                  <a:tcPr/>
                </a:tc>
                <a:tc>
                  <a:txBody>
                    <a:bodyPr/>
                    <a:lstStyle/>
                    <a:p>
                      <a:r>
                        <a:rPr lang="en-US" sz="1000"/>
                        <a:t>Interactions per Posted Content</a:t>
                      </a:r>
                    </a:p>
                  </a:txBody>
                  <a:tcPr/>
                </a:tc>
                <a:extLst>
                  <a:ext uri="{0D108BD9-81ED-4DB2-BD59-A6C34878D82A}">
                    <a16:rowId xmlns:a16="http://schemas.microsoft.com/office/drawing/2014/main" val="3809547106"/>
                  </a:ext>
                </a:extLst>
              </a:tr>
              <a:tr h="370840">
                <a:tc>
                  <a:txBody>
                    <a:bodyPr/>
                    <a:lstStyle/>
                    <a:p>
                      <a:r>
                        <a:rPr lang="en-US" sz="1000"/>
                        <a:t>Facebook</a:t>
                      </a:r>
                    </a:p>
                  </a:txBody>
                  <a:tcPr/>
                </a:tc>
                <a:tc>
                  <a:txBody>
                    <a:bodyPr/>
                    <a:lstStyle/>
                    <a:p>
                      <a:r>
                        <a:rPr lang="en-US" sz="1000"/>
                        <a:t>8536</a:t>
                      </a:r>
                    </a:p>
                  </a:txBody>
                  <a:tcPr/>
                </a:tc>
                <a:tc>
                  <a:txBody>
                    <a:bodyPr/>
                    <a:lstStyle/>
                    <a:p>
                      <a:r>
                        <a:rPr lang="en-US" sz="1000"/>
                        <a:t>45</a:t>
                      </a:r>
                    </a:p>
                  </a:txBody>
                  <a:tcPr/>
                </a:tc>
                <a:tc>
                  <a:txBody>
                    <a:bodyPr/>
                    <a:lstStyle/>
                    <a:p>
                      <a:r>
                        <a:rPr lang="en-US" sz="1000"/>
                        <a:t>156824</a:t>
                      </a:r>
                    </a:p>
                  </a:txBody>
                  <a:tcPr/>
                </a:tc>
                <a:tc>
                  <a:txBody>
                    <a:bodyPr/>
                    <a:lstStyle/>
                    <a:p>
                      <a:r>
                        <a:rPr lang="en-US" sz="1000"/>
                        <a:t>3798</a:t>
                      </a:r>
                    </a:p>
                  </a:txBody>
                  <a:tcPr/>
                </a:tc>
                <a:extLst>
                  <a:ext uri="{0D108BD9-81ED-4DB2-BD59-A6C34878D82A}">
                    <a16:rowId xmlns:a16="http://schemas.microsoft.com/office/drawing/2014/main" val="4001237267"/>
                  </a:ext>
                </a:extLst>
              </a:tr>
            </a:tbl>
          </a:graphicData>
        </a:graphic>
      </p:graphicFrame>
      <p:sp>
        <p:nvSpPr>
          <p:cNvPr id="4" name="Text Placeholder 3">
            <a:extLst>
              <a:ext uri="{FF2B5EF4-FFF2-40B4-BE49-F238E27FC236}">
                <a16:creationId xmlns:a16="http://schemas.microsoft.com/office/drawing/2014/main" id="{370400F7-6ED3-4668-AB86-CEBC1E4387FF}"/>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22358893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2AC70-40D8-46DA-B1B1-239B58C4F869}"/>
              </a:ext>
            </a:extLst>
          </p:cNvPr>
          <p:cNvSpPr>
            <a:spLocks noGrp="1"/>
          </p:cNvSpPr>
          <p:nvPr>
            <p:ph type="title"/>
          </p:nvPr>
        </p:nvSpPr>
        <p:spPr/>
        <p:txBody>
          <a:bodyPr/>
          <a:lstStyle/>
          <a:p>
            <a:r>
              <a:rPr lang="en-US"/>
              <a:t>Overall Overall Top Pages | Patisserie</a:t>
            </a:r>
          </a:p>
        </p:txBody>
      </p:sp>
      <p:graphicFrame>
        <p:nvGraphicFramePr>
          <p:cNvPr id="5" name="Table Placeholder 4">
            <a:extLst>
              <a:ext uri="{FF2B5EF4-FFF2-40B4-BE49-F238E27FC236}">
                <a16:creationId xmlns:a16="http://schemas.microsoft.com/office/drawing/2014/main" id="{4CC6A9A0-8D9A-4120-8EBC-93AC4164734A}"/>
              </a:ext>
            </a:extLst>
          </p:cNvPr>
          <p:cNvGraphicFramePr>
            <a:graphicFrameLocks noGrp="1"/>
          </p:cNvGraphicFramePr>
          <p:nvPr>
            <p:ph type="tbl" sz="quarter" idx="13"/>
            <p:extLst>
              <p:ext uri="{D42A27DB-BD31-4B8C-83A1-F6EECF244321}">
                <p14:modId xmlns:p14="http://schemas.microsoft.com/office/powerpoint/2010/main" val="3120917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34470600"/>
                    </a:ext>
                  </a:extLst>
                </a:gridCol>
                <a:gridCol w="1316736">
                  <a:extLst>
                    <a:ext uri="{9D8B030D-6E8A-4147-A177-3AD203B41FA5}">
                      <a16:colId xmlns:a16="http://schemas.microsoft.com/office/drawing/2014/main" val="2125827093"/>
                    </a:ext>
                  </a:extLst>
                </a:gridCol>
                <a:gridCol w="1316736">
                  <a:extLst>
                    <a:ext uri="{9D8B030D-6E8A-4147-A177-3AD203B41FA5}">
                      <a16:colId xmlns:a16="http://schemas.microsoft.com/office/drawing/2014/main" val="3366231611"/>
                    </a:ext>
                  </a:extLst>
                </a:gridCol>
                <a:gridCol w="1316736">
                  <a:extLst>
                    <a:ext uri="{9D8B030D-6E8A-4147-A177-3AD203B41FA5}">
                      <a16:colId xmlns:a16="http://schemas.microsoft.com/office/drawing/2014/main" val="422083482"/>
                    </a:ext>
                  </a:extLst>
                </a:gridCol>
                <a:gridCol w="1316736">
                  <a:extLst>
                    <a:ext uri="{9D8B030D-6E8A-4147-A177-3AD203B41FA5}">
                      <a16:colId xmlns:a16="http://schemas.microsoft.com/office/drawing/2014/main" val="4166638900"/>
                    </a:ext>
                  </a:extLst>
                </a:gridCol>
                <a:gridCol w="1316736">
                  <a:extLst>
                    <a:ext uri="{9D8B030D-6E8A-4147-A177-3AD203B41FA5}">
                      <a16:colId xmlns:a16="http://schemas.microsoft.com/office/drawing/2014/main" val="2985170875"/>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2912553565"/>
                  </a:ext>
                </a:extLst>
              </a:tr>
              <a:tr h="370840">
                <a:tc>
                  <a:txBody>
                    <a:bodyPr/>
                    <a:lstStyle/>
                    <a:p>
                      <a:r>
                        <a:rPr lang="en-US" sz="1000"/>
                        <a:t>Facebook</a:t>
                      </a:r>
                    </a:p>
                  </a:txBody>
                  <a:tcPr/>
                </a:tc>
                <a:tc>
                  <a:txBody>
                    <a:bodyPr/>
                    <a:lstStyle/>
                    <a:p>
                      <a:r>
                        <a:rPr lang="ar-AE" sz="1000"/>
                        <a:t>حلواني العبد - </a:t>
                      </a:r>
                      <a:r>
                        <a:rPr lang="en-US" sz="1000"/>
                        <a:t>El Abd Patisserie</a:t>
                      </a:r>
                    </a:p>
                  </a:txBody>
                  <a:tcPr/>
                </a:tc>
                <a:tc>
                  <a:txBody>
                    <a:bodyPr/>
                    <a:lstStyle/>
                    <a:p>
                      <a:r>
                        <a:rPr lang="en-US" sz="1000"/>
                        <a:t>11033</a:t>
                      </a:r>
                    </a:p>
                  </a:txBody>
                  <a:tcPr/>
                </a:tc>
                <a:tc>
                  <a:txBody>
                    <a:bodyPr/>
                    <a:lstStyle/>
                    <a:p>
                      <a:r>
                        <a:rPr lang="en-US" sz="1000"/>
                        <a:t>38</a:t>
                      </a:r>
                    </a:p>
                  </a:txBody>
                  <a:tcPr/>
                </a:tc>
                <a:tc>
                  <a:txBody>
                    <a:bodyPr/>
                    <a:lstStyle/>
                    <a:p>
                      <a:r>
                        <a:rPr lang="en-US" sz="1000"/>
                        <a:t>220876</a:t>
                      </a:r>
                    </a:p>
                  </a:txBody>
                  <a:tcPr/>
                </a:tc>
                <a:tc>
                  <a:txBody>
                    <a:bodyPr/>
                    <a:lstStyle/>
                    <a:p>
                      <a:r>
                        <a:rPr lang="en-US" sz="1000"/>
                        <a:t>5813</a:t>
                      </a:r>
                    </a:p>
                  </a:txBody>
                  <a:tcPr/>
                </a:tc>
                <a:extLst>
                  <a:ext uri="{0D108BD9-81ED-4DB2-BD59-A6C34878D82A}">
                    <a16:rowId xmlns:a16="http://schemas.microsoft.com/office/drawing/2014/main" val="4211695700"/>
                  </a:ext>
                </a:extLst>
              </a:tr>
              <a:tr h="370840">
                <a:tc>
                  <a:txBody>
                    <a:bodyPr/>
                    <a:lstStyle/>
                    <a:p>
                      <a:r>
                        <a:rPr lang="en-US" sz="1000"/>
                        <a:t>Facebook</a:t>
                      </a:r>
                    </a:p>
                  </a:txBody>
                  <a:tcPr/>
                </a:tc>
                <a:tc>
                  <a:txBody>
                    <a:bodyPr/>
                    <a:lstStyle/>
                    <a:p>
                      <a:r>
                        <a:rPr lang="en-US" sz="1000"/>
                        <a:t>Tseppas MG</a:t>
                      </a:r>
                    </a:p>
                  </a:txBody>
                  <a:tcPr/>
                </a:tc>
                <a:tc>
                  <a:txBody>
                    <a:bodyPr/>
                    <a:lstStyle/>
                    <a:p>
                      <a:r>
                        <a:rPr lang="en-US" sz="1000"/>
                        <a:t>6039</a:t>
                      </a:r>
                    </a:p>
                  </a:txBody>
                  <a:tcPr/>
                </a:tc>
                <a:tc>
                  <a:txBody>
                    <a:bodyPr/>
                    <a:lstStyle/>
                    <a:p>
                      <a:r>
                        <a:rPr lang="en-US" sz="1000"/>
                        <a:t>52</a:t>
                      </a:r>
                    </a:p>
                  </a:txBody>
                  <a:tcPr/>
                </a:tc>
                <a:tc>
                  <a:txBody>
                    <a:bodyPr/>
                    <a:lstStyle/>
                    <a:p>
                      <a:r>
                        <a:rPr lang="en-US" sz="1000"/>
                        <a:t>92773</a:t>
                      </a:r>
                    </a:p>
                  </a:txBody>
                  <a:tcPr/>
                </a:tc>
                <a:tc>
                  <a:txBody>
                    <a:bodyPr/>
                    <a:lstStyle/>
                    <a:p>
                      <a:r>
                        <a:rPr lang="en-US" sz="1000"/>
                        <a:t>1784</a:t>
                      </a:r>
                    </a:p>
                  </a:txBody>
                  <a:tcPr/>
                </a:tc>
                <a:extLst>
                  <a:ext uri="{0D108BD9-81ED-4DB2-BD59-A6C34878D82A}">
                    <a16:rowId xmlns:a16="http://schemas.microsoft.com/office/drawing/2014/main" val="1893347955"/>
                  </a:ext>
                </a:extLst>
              </a:tr>
            </a:tbl>
          </a:graphicData>
        </a:graphic>
      </p:graphicFrame>
      <p:sp>
        <p:nvSpPr>
          <p:cNvPr id="4" name="Text Placeholder 3">
            <a:extLst>
              <a:ext uri="{FF2B5EF4-FFF2-40B4-BE49-F238E27FC236}">
                <a16:creationId xmlns:a16="http://schemas.microsoft.com/office/drawing/2014/main" id="{57FE5918-F9DD-4EC2-8422-F6048D537F91}"/>
              </a:ext>
            </a:extLst>
          </p:cNvPr>
          <p:cNvSpPr>
            <a:spLocks noGrp="1"/>
          </p:cNvSpPr>
          <p:nvPr>
            <p:ph type="body" sz="quarter" idx="14"/>
          </p:nvPr>
        </p:nvSpPr>
        <p:spPr/>
        <p:txBody>
          <a:bodyPr/>
          <a:lstStyle/>
          <a:p>
            <a:r>
              <a:rPr lang="en-US"/>
              <a:t>08/19/2020 - 10/18/2020</a:t>
            </a:r>
          </a:p>
        </p:txBody>
      </p:sp>
    </p:spTree>
    <p:extLst>
      <p:ext uri="{BB962C8B-B14F-4D97-AF65-F5344CB8AC3E}">
        <p14:creationId xmlns:p14="http://schemas.microsoft.com/office/powerpoint/2010/main" val="11835484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9BAE2-807D-41A3-9409-600672066ECD}"/>
              </a:ext>
            </a:extLst>
          </p:cNvPr>
          <p:cNvSpPr>
            <a:spLocks noGrp="1"/>
          </p:cNvSpPr>
          <p:nvPr>
            <p:ph type="title"/>
          </p:nvPr>
        </p:nvSpPr>
        <p:spPr/>
        <p:txBody>
          <a:bodyPr/>
          <a:lstStyle/>
          <a:p>
            <a:r>
              <a:rPr lang="en-US"/>
              <a:t>Overall Overall Audience Change | Patisserie</a:t>
            </a:r>
          </a:p>
        </p:txBody>
      </p:sp>
      <p:graphicFrame>
        <p:nvGraphicFramePr>
          <p:cNvPr id="6" name="Chart Placeholder 5">
            <a:extLst>
              <a:ext uri="{FF2B5EF4-FFF2-40B4-BE49-F238E27FC236}">
                <a16:creationId xmlns:a16="http://schemas.microsoft.com/office/drawing/2014/main" id="{2DE8EAE9-ADF6-4255-A617-BCDA52E0C988}"/>
              </a:ext>
            </a:extLst>
          </p:cNvPr>
          <p:cNvGraphicFramePr>
            <a:graphicFrameLocks noGrp="1"/>
          </p:cNvGraphicFramePr>
          <p:nvPr>
            <p:ph type="chart" sz="quarter" idx="13"/>
            <p:extLst>
              <p:ext uri="{D42A27DB-BD31-4B8C-83A1-F6EECF244321}">
                <p14:modId xmlns:p14="http://schemas.microsoft.com/office/powerpoint/2010/main" val="1937001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A4288E-11D1-4BB0-ABDA-2B72E1B6DEB0}"/>
              </a:ext>
            </a:extLst>
          </p:cNvPr>
          <p:cNvSpPr>
            <a:spLocks noGrp="1"/>
          </p:cNvSpPr>
          <p:nvPr>
            <p:ph type="body" sz="quarter" idx="14"/>
          </p:nvPr>
        </p:nvSpPr>
        <p:spPr/>
        <p:txBody>
          <a:bodyPr/>
          <a:lstStyle/>
          <a:p>
            <a:r>
              <a:rPr lang="en-US"/>
              <a:t>08/19/2020 - 10/18/2020</a:t>
            </a:r>
          </a:p>
        </p:txBody>
      </p:sp>
      <p:sp>
        <p:nvSpPr>
          <p:cNvPr id="5" name="Footer Placeholder 4">
            <a:extLst>
              <a:ext uri="{FF2B5EF4-FFF2-40B4-BE49-F238E27FC236}">
                <a16:creationId xmlns:a16="http://schemas.microsoft.com/office/drawing/2014/main" id="{4686CF69-90BB-4726-9985-B1AAE8D750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72181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2841</Words>
  <Application>Microsoft Office PowerPoint</Application>
  <PresentationFormat>On-screen Show (4:3)</PresentationFormat>
  <Paragraphs>681</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Content Optimization Benchmark</vt:lpstr>
      <vt:lpstr>Facebook Own Posts | Patisserie</vt:lpstr>
      <vt:lpstr>Facebook Interaction Rate By Post Type | Patisserie</vt:lpstr>
      <vt:lpstr>Facebook Own Posts Table | Patisserie - 1 of 25</vt:lpstr>
      <vt:lpstr>Facebook Own Posts Table | Patisserie - 2 of 25</vt:lpstr>
      <vt:lpstr>Facebook Own Posts Table | Patisserie - 3 of 25</vt:lpstr>
      <vt:lpstr>Facebook Own Posts Table | Patisserie - 4 of 25</vt:lpstr>
      <vt:lpstr>Facebook Own Posts Table | Patisserie - 5 of 25</vt:lpstr>
      <vt:lpstr>Facebook Own Posts Table | Patisserie - 6 of 25</vt:lpstr>
      <vt:lpstr>Facebook Own Posts Table | Patisserie - 7 of 25</vt:lpstr>
      <vt:lpstr>Facebook Own Posts Table | Patisserie - 8 of 25</vt:lpstr>
      <vt:lpstr>Facebook Own Posts Table | Patisserie - 9 of 25</vt:lpstr>
      <vt:lpstr>Facebook Own Posts Table | Patisserie - 10 of 25</vt:lpstr>
      <vt:lpstr>Facebook Own Posts Table | Patisserie - 11 of 25</vt:lpstr>
      <vt:lpstr>Facebook Own Posts Table | Patisserie - 12 of 25</vt:lpstr>
      <vt:lpstr>Facebook Own Posts Table | Patisserie - 13 of 25</vt:lpstr>
      <vt:lpstr>Facebook Own Posts Table | Patisserie - 14 of 25</vt:lpstr>
      <vt:lpstr>Facebook Own Posts Table | Patisserie - 15 of 25</vt:lpstr>
      <vt:lpstr>Facebook Own Posts Table | Patisserie - 16 of 25</vt:lpstr>
      <vt:lpstr>Facebook Own Posts Table | Patisserie - 17 of 25</vt:lpstr>
      <vt:lpstr>Facebook Own Posts Table | Patisserie - 18 of 25</vt:lpstr>
      <vt:lpstr>Facebook Own Posts Table | Patisserie - 19 of 25</vt:lpstr>
      <vt:lpstr>Facebook Own Posts Table | Patisserie - 20 of 25</vt:lpstr>
      <vt:lpstr>Facebook Own Posts Table | Patisserie - 21 of 25</vt:lpstr>
      <vt:lpstr>Facebook Own Posts Table | Patisserie - 22 of 25</vt:lpstr>
      <vt:lpstr>Facebook Own Posts Table | Patisserie - 23 of 25</vt:lpstr>
      <vt:lpstr>Facebook Own Posts Table | Patisserie - 24 of 25</vt:lpstr>
      <vt:lpstr>Facebook Own Posts Table | Patisserie - 25 of 25</vt:lpstr>
      <vt:lpstr>Facebook Average Interactions Per Post | Patisserie</vt:lpstr>
      <vt:lpstr>Facebook Fans Table | Patisserie</vt:lpstr>
      <vt:lpstr>Facebook Followers Total | Patisserie</vt:lpstr>
      <vt:lpstr>Overall Overall Posted Content | Patisserie</vt:lpstr>
      <vt:lpstr>Overall Overall Audience Distribution Development | Patisserie</vt:lpstr>
      <vt:lpstr>Overall Network Key Metrics Table | Patisserie</vt:lpstr>
      <vt:lpstr>Overall Overall Top Pages | Patisserie</vt:lpstr>
      <vt:lpstr>Overall Overall Audience Change | Patisserie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2020-10-19T08:32:45Z</dcterms:created>
  <dcterms:modified xsi:type="dcterms:W3CDTF">2020-10-19T08:33:37Z</dcterms:modified>
</cp:coreProperties>
</file>