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25784</c:v>
                </c:pt>
                <c:pt idx="1">
                  <c:v>25798</c:v>
                </c:pt>
                <c:pt idx="2">
                  <c:v>25803</c:v>
                </c:pt>
                <c:pt idx="3">
                  <c:v>25807</c:v>
                </c:pt>
                <c:pt idx="4">
                  <c:v>25814</c:v>
                </c:pt>
                <c:pt idx="5">
                  <c:v>25821</c:v>
                </c:pt>
                <c:pt idx="6">
                  <c:v>25825</c:v>
                </c:pt>
                <c:pt idx="7">
                  <c:v>25829</c:v>
                </c:pt>
                <c:pt idx="8">
                  <c:v>25833</c:v>
                </c:pt>
                <c:pt idx="9">
                  <c:v>25841</c:v>
                </c:pt>
                <c:pt idx="10">
                  <c:v>25854</c:v>
                </c:pt>
                <c:pt idx="11">
                  <c:v>25861</c:v>
                </c:pt>
                <c:pt idx="12">
                  <c:v>25865</c:v>
                </c:pt>
                <c:pt idx="13">
                  <c:v>25876</c:v>
                </c:pt>
                <c:pt idx="14">
                  <c:v>25886</c:v>
                </c:pt>
                <c:pt idx="15">
                  <c:v>25893</c:v>
                </c:pt>
                <c:pt idx="16">
                  <c:v>25908</c:v>
                </c:pt>
                <c:pt idx="17">
                  <c:v>25917</c:v>
                </c:pt>
                <c:pt idx="18">
                  <c:v>25920</c:v>
                </c:pt>
                <c:pt idx="19">
                  <c:v>25929</c:v>
                </c:pt>
                <c:pt idx="20">
                  <c:v>25934</c:v>
                </c:pt>
                <c:pt idx="21">
                  <c:v>25937</c:v>
                </c:pt>
                <c:pt idx="22">
                  <c:v>25946</c:v>
                </c:pt>
                <c:pt idx="23">
                  <c:v>25950</c:v>
                </c:pt>
                <c:pt idx="24">
                  <c:v>25957</c:v>
                </c:pt>
                <c:pt idx="25">
                  <c:v>25962</c:v>
                </c:pt>
                <c:pt idx="26">
                  <c:v>25971</c:v>
                </c:pt>
                <c:pt idx="27">
                  <c:v>25972</c:v>
                </c:pt>
                <c:pt idx="28">
                  <c:v>25978</c:v>
                </c:pt>
                <c:pt idx="29">
                  <c:v>25979</c:v>
                </c:pt>
                <c:pt idx="30">
                  <c:v>25985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3E-4133-9429-FCDCEFAF2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678384"/>
        <c:axId val="387678712"/>
      </c:lineChart>
      <c:dateAx>
        <c:axId val="387678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78712"/>
        <c:crosses val="autoZero"/>
        <c:auto val="1"/>
        <c:lblOffset val="100"/>
        <c:baseTimeUnit val="days"/>
      </c:dateAx>
      <c:valAx>
        <c:axId val="38767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7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Views Noerr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118</c:v>
                </c:pt>
                <c:pt idx="1">
                  <c:v>124</c:v>
                </c:pt>
                <c:pt idx="2">
                  <c:v>84</c:v>
                </c:pt>
                <c:pt idx="3">
                  <c:v>57</c:v>
                </c:pt>
                <c:pt idx="4">
                  <c:v>20</c:v>
                </c:pt>
                <c:pt idx="5">
                  <c:v>103</c:v>
                </c:pt>
                <c:pt idx="6">
                  <c:v>122</c:v>
                </c:pt>
                <c:pt idx="7">
                  <c:v>106</c:v>
                </c:pt>
                <c:pt idx="8">
                  <c:v>112</c:v>
                </c:pt>
                <c:pt idx="9">
                  <c:v>74</c:v>
                </c:pt>
                <c:pt idx="10">
                  <c:v>43</c:v>
                </c:pt>
                <c:pt idx="11">
                  <c:v>60</c:v>
                </c:pt>
                <c:pt idx="12">
                  <c:v>116</c:v>
                </c:pt>
                <c:pt idx="13">
                  <c:v>97</c:v>
                </c:pt>
                <c:pt idx="14">
                  <c:v>142</c:v>
                </c:pt>
                <c:pt idx="15">
                  <c:v>132</c:v>
                </c:pt>
                <c:pt idx="16">
                  <c:v>135</c:v>
                </c:pt>
                <c:pt idx="17">
                  <c:v>77</c:v>
                </c:pt>
                <c:pt idx="18">
                  <c:v>47</c:v>
                </c:pt>
                <c:pt idx="19">
                  <c:v>108</c:v>
                </c:pt>
                <c:pt idx="20">
                  <c:v>101</c:v>
                </c:pt>
                <c:pt idx="21">
                  <c:v>122</c:v>
                </c:pt>
                <c:pt idx="22">
                  <c:v>127</c:v>
                </c:pt>
                <c:pt idx="23">
                  <c:v>105</c:v>
                </c:pt>
                <c:pt idx="24">
                  <c:v>42</c:v>
                </c:pt>
                <c:pt idx="25">
                  <c:v>60</c:v>
                </c:pt>
                <c:pt idx="26">
                  <c:v>128</c:v>
                </c:pt>
                <c:pt idx="27">
                  <c:v>90</c:v>
                </c:pt>
                <c:pt idx="28">
                  <c:v>92</c:v>
                </c:pt>
                <c:pt idx="29">
                  <c:v>106</c:v>
                </c:pt>
                <c:pt idx="30">
                  <c:v>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41-4493-853C-E5AD608282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320936"/>
        <c:axId val="388321264"/>
      </c:lineChart>
      <c:dateAx>
        <c:axId val="388320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21264"/>
        <c:crosses val="autoZero"/>
        <c:auto val="1"/>
        <c:lblOffset val="100"/>
        <c:baseTimeUnit val="days"/>
      </c:dateAx>
      <c:valAx>
        <c:axId val="38832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2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14</c:v>
                </c:pt>
                <c:pt idx="2">
                  <c:v>5</c:v>
                </c:pt>
                <c:pt idx="3">
                  <c:v>4</c:v>
                </c:pt>
                <c:pt idx="4">
                  <c:v>7</c:v>
                </c:pt>
                <c:pt idx="5">
                  <c:v>7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8</c:v>
                </c:pt>
                <c:pt idx="10">
                  <c:v>13</c:v>
                </c:pt>
                <c:pt idx="11">
                  <c:v>7</c:v>
                </c:pt>
                <c:pt idx="12">
                  <c:v>4</c:v>
                </c:pt>
                <c:pt idx="13">
                  <c:v>11</c:v>
                </c:pt>
                <c:pt idx="14">
                  <c:v>10</c:v>
                </c:pt>
                <c:pt idx="15">
                  <c:v>7</c:v>
                </c:pt>
                <c:pt idx="16">
                  <c:v>15</c:v>
                </c:pt>
                <c:pt idx="17">
                  <c:v>9</c:v>
                </c:pt>
                <c:pt idx="18">
                  <c:v>3</c:v>
                </c:pt>
                <c:pt idx="19">
                  <c:v>9</c:v>
                </c:pt>
                <c:pt idx="20">
                  <c:v>5</c:v>
                </c:pt>
                <c:pt idx="21">
                  <c:v>3</c:v>
                </c:pt>
                <c:pt idx="22">
                  <c:v>9</c:v>
                </c:pt>
                <c:pt idx="23">
                  <c:v>4</c:v>
                </c:pt>
                <c:pt idx="24">
                  <c:v>7</c:v>
                </c:pt>
                <c:pt idx="25">
                  <c:v>5</c:v>
                </c:pt>
                <c:pt idx="26">
                  <c:v>9</c:v>
                </c:pt>
                <c:pt idx="27">
                  <c:v>1</c:v>
                </c:pt>
                <c:pt idx="28">
                  <c:v>6</c:v>
                </c:pt>
                <c:pt idx="29">
                  <c:v>1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B5-4F04-997B-8FFB13CBE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90936"/>
        <c:axId val="391989624"/>
      </c:lineChart>
      <c:dateAx>
        <c:axId val="391990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89624"/>
        <c:crosses val="autoZero"/>
        <c:auto val="1"/>
        <c:lblOffset val="100"/>
        <c:baseTimeUnit val="days"/>
      </c:dateAx>
      <c:valAx>
        <c:axId val="39198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9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328</c:v>
                </c:pt>
                <c:pt idx="3">
                  <c:v>0</c:v>
                </c:pt>
                <c:pt idx="4">
                  <c:v>0</c:v>
                </c:pt>
                <c:pt idx="5">
                  <c:v>316</c:v>
                </c:pt>
                <c:pt idx="6">
                  <c:v>251</c:v>
                </c:pt>
                <c:pt idx="7">
                  <c:v>90</c:v>
                </c:pt>
                <c:pt idx="8">
                  <c:v>262</c:v>
                </c:pt>
                <c:pt idx="9">
                  <c:v>5482</c:v>
                </c:pt>
                <c:pt idx="10">
                  <c:v>0</c:v>
                </c:pt>
                <c:pt idx="11">
                  <c:v>0</c:v>
                </c:pt>
                <c:pt idx="12">
                  <c:v>106</c:v>
                </c:pt>
                <c:pt idx="13">
                  <c:v>0</c:v>
                </c:pt>
                <c:pt idx="14">
                  <c:v>42</c:v>
                </c:pt>
                <c:pt idx="15">
                  <c:v>3613</c:v>
                </c:pt>
                <c:pt idx="16">
                  <c:v>139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150</c:v>
                </c:pt>
                <c:pt idx="22">
                  <c:v>67</c:v>
                </c:pt>
                <c:pt idx="23">
                  <c:v>87</c:v>
                </c:pt>
                <c:pt idx="24">
                  <c:v>0</c:v>
                </c:pt>
                <c:pt idx="25">
                  <c:v>0</c:v>
                </c:pt>
                <c:pt idx="26">
                  <c:v>637</c:v>
                </c:pt>
                <c:pt idx="27">
                  <c:v>43</c:v>
                </c:pt>
                <c:pt idx="28">
                  <c:v>271</c:v>
                </c:pt>
                <c:pt idx="29">
                  <c:v>0</c:v>
                </c:pt>
                <c:pt idx="3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F9-4CC3-A354-AB8F8D3CC1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68512"/>
        <c:axId val="392668840"/>
      </c:lineChart>
      <c:dateAx>
        <c:axId val="39266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68840"/>
        <c:crosses val="autoZero"/>
        <c:auto val="1"/>
        <c:lblOffset val="100"/>
        <c:baseTimeUnit val="days"/>
      </c:dateAx>
      <c:valAx>
        <c:axId val="39266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6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46204</c:v>
                </c:pt>
                <c:pt idx="1">
                  <c:v>46205</c:v>
                </c:pt>
                <c:pt idx="2">
                  <c:v>46206</c:v>
                </c:pt>
                <c:pt idx="3">
                  <c:v>46207</c:v>
                </c:pt>
                <c:pt idx="4">
                  <c:v>46208</c:v>
                </c:pt>
                <c:pt idx="5">
                  <c:v>46209</c:v>
                </c:pt>
                <c:pt idx="6">
                  <c:v>46210</c:v>
                </c:pt>
                <c:pt idx="7">
                  <c:v>46211</c:v>
                </c:pt>
                <c:pt idx="8">
                  <c:v>46212</c:v>
                </c:pt>
                <c:pt idx="9">
                  <c:v>46213</c:v>
                </c:pt>
                <c:pt idx="10">
                  <c:v>46214</c:v>
                </c:pt>
                <c:pt idx="11">
                  <c:v>46215</c:v>
                </c:pt>
                <c:pt idx="12">
                  <c:v>46216</c:v>
                </c:pt>
                <c:pt idx="13">
                  <c:v>46217</c:v>
                </c:pt>
                <c:pt idx="14">
                  <c:v>46218</c:v>
                </c:pt>
                <c:pt idx="15">
                  <c:v>46219</c:v>
                </c:pt>
                <c:pt idx="16">
                  <c:v>46220</c:v>
                </c:pt>
                <c:pt idx="17">
                  <c:v>46221</c:v>
                </c:pt>
                <c:pt idx="18">
                  <c:v>46222</c:v>
                </c:pt>
                <c:pt idx="19">
                  <c:v>46223</c:v>
                </c:pt>
                <c:pt idx="20">
                  <c:v>46224</c:v>
                </c:pt>
                <c:pt idx="21">
                  <c:v>46225</c:v>
                </c:pt>
                <c:pt idx="22">
                  <c:v>46226</c:v>
                </c:pt>
                <c:pt idx="23">
                  <c:v>46227</c:v>
                </c:pt>
                <c:pt idx="24">
                  <c:v>46228</c:v>
                </c:pt>
                <c:pt idx="25">
                  <c:v>46229</c:v>
                </c:pt>
                <c:pt idx="26">
                  <c:v>46230</c:v>
                </c:pt>
                <c:pt idx="27">
                  <c:v>46231</c:v>
                </c:pt>
                <c:pt idx="28">
                  <c:v>46232</c:v>
                </c:pt>
                <c:pt idx="29">
                  <c:v>46233</c:v>
                </c:pt>
                <c:pt idx="30">
                  <c:v>46234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953</c:v>
                </c:pt>
                <c:pt idx="1">
                  <c:v>980</c:v>
                </c:pt>
                <c:pt idx="2">
                  <c:v>4133</c:v>
                </c:pt>
                <c:pt idx="3">
                  <c:v>1909</c:v>
                </c:pt>
                <c:pt idx="4">
                  <c:v>1296</c:v>
                </c:pt>
                <c:pt idx="5">
                  <c:v>1805</c:v>
                </c:pt>
                <c:pt idx="6">
                  <c:v>1152</c:v>
                </c:pt>
                <c:pt idx="7">
                  <c:v>724</c:v>
                </c:pt>
                <c:pt idx="8">
                  <c:v>1583</c:v>
                </c:pt>
                <c:pt idx="9">
                  <c:v>7157</c:v>
                </c:pt>
                <c:pt idx="10">
                  <c:v>3868</c:v>
                </c:pt>
                <c:pt idx="11">
                  <c:v>2795</c:v>
                </c:pt>
                <c:pt idx="12">
                  <c:v>4328</c:v>
                </c:pt>
                <c:pt idx="13">
                  <c:v>2264</c:v>
                </c:pt>
                <c:pt idx="14">
                  <c:v>2793</c:v>
                </c:pt>
                <c:pt idx="15">
                  <c:v>23711</c:v>
                </c:pt>
                <c:pt idx="16">
                  <c:v>15578</c:v>
                </c:pt>
                <c:pt idx="17">
                  <c:v>12647</c:v>
                </c:pt>
                <c:pt idx="18">
                  <c:v>9143</c:v>
                </c:pt>
                <c:pt idx="19">
                  <c:v>7756</c:v>
                </c:pt>
                <c:pt idx="20">
                  <c:v>3679</c:v>
                </c:pt>
                <c:pt idx="21">
                  <c:v>7475</c:v>
                </c:pt>
                <c:pt idx="22">
                  <c:v>4064</c:v>
                </c:pt>
                <c:pt idx="23">
                  <c:v>3077</c:v>
                </c:pt>
                <c:pt idx="24">
                  <c:v>1327</c:v>
                </c:pt>
                <c:pt idx="25">
                  <c:v>1535</c:v>
                </c:pt>
                <c:pt idx="26">
                  <c:v>6202</c:v>
                </c:pt>
                <c:pt idx="27">
                  <c:v>3645</c:v>
                </c:pt>
                <c:pt idx="28">
                  <c:v>8197</c:v>
                </c:pt>
                <c:pt idx="29">
                  <c:v>3156</c:v>
                </c:pt>
                <c:pt idx="30">
                  <c:v>3134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A6-48BF-BA48-34E495BF2A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457544"/>
        <c:axId val="396457216"/>
      </c:lineChart>
      <c:dateAx>
        <c:axId val="396457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57216"/>
        <c:crosses val="autoZero"/>
        <c:auto val="1"/>
        <c:lblOffset val="100"/>
        <c:baseTimeUnit val="days"/>
      </c:dateAx>
      <c:valAx>
        <c:axId val="39645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5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Interactions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65-4579-8BA9-693EE658D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004360"/>
        <c:axId val="388005672"/>
      </c:barChart>
      <c:catAx>
        <c:axId val="38800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05672"/>
        <c:crosses val="autoZero"/>
        <c:auto val="1"/>
        <c:lblAlgn val="ctr"/>
        <c:lblOffset val="100"/>
        <c:noMultiLvlLbl val="0"/>
      </c:catAx>
      <c:valAx>
        <c:axId val="38800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0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0.81312898725981397</c:v>
                </c:pt>
                <c:pt idx="1">
                  <c:v>0.23475565881372801</c:v>
                </c:pt>
                <c:pt idx="2">
                  <c:v>4.8285569314715802E-2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C-4941-B9BD-34E69A46E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667488"/>
        <c:axId val="396667816"/>
      </c:barChart>
      <c:catAx>
        <c:axId val="39666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667816"/>
        <c:crosses val="autoZero"/>
        <c:auto val="1"/>
        <c:lblAlgn val="ctr"/>
        <c:lblOffset val="100"/>
        <c:noMultiLvlLbl val="0"/>
      </c:catAx>
      <c:valAx>
        <c:axId val="39666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66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Noerr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16.2227265723191</c:v>
                </c:pt>
                <c:pt idx="1">
                  <c:v>4.2132450651645597</c:v>
                </c:pt>
                <c:pt idx="2">
                  <c:v>6.8484578773405502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E2-4D92-9607-4741233A0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061712"/>
        <c:axId val="399061056"/>
      </c:barChart>
      <c:catAx>
        <c:axId val="39906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61056"/>
        <c:crosses val="autoZero"/>
        <c:auto val="1"/>
        <c:lblAlgn val="ctr"/>
        <c:lblOffset val="100"/>
        <c:noMultiLvlLbl val="0"/>
      </c:catAx>
      <c:valAx>
        <c:axId val="39906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6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8BA67-0547-4021-8E63-F1AAC0DF17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 Reporting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3BEA8D-D9F8-4C23-98E7-0E898DA141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Noerr LLP</a:t>
            </a:r>
          </a:p>
        </p:txBody>
      </p:sp>
    </p:spTree>
    <p:extLst>
      <p:ext uri="{BB962C8B-B14F-4D97-AF65-F5344CB8AC3E}">
        <p14:creationId xmlns:p14="http://schemas.microsoft.com/office/powerpoint/2010/main" val="4151175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F2B04-6A4C-4354-B096-2F0F89785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D45FA7-FFF8-46C9-AED4-DCD5927C57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960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70B18-9A99-4E56-B1BF-D9769E941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6F682-1412-43C9-95CD-61043AB04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543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9991C-531D-4FA2-9C5B-82D09E4EF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Page Views over Time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BB518B-4BEC-41CD-BA4B-F9E2558CE5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8503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9AEC9-1922-4013-A3C8-38E4558DD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4FF5D-5E93-443C-BFCE-A0A95CBB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92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9B37C-AFA7-4B48-927B-9FC0260A4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7D4DE7-4B5E-48B7-BB3A-08ED0C74AD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0850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111A5-26F5-4768-8683-547D5A812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2EB6C-A0C5-4FE9-83CC-B3027E4BB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134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8842-1F50-4BF6-A2D4-CC2C95782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Engagements over Time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86DED4-2E93-448C-BEDC-446FD0561F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644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D3C9B-052E-4A07-95E9-55BD2CFDA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6C8F5-E52A-41A6-A0BB-2D4543E29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934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AD1EB-A7E8-457F-AED6-9012F1D3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Noerr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BCEED6-8B78-400A-9D3F-85CA92CDD7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6905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144625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59297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2737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3041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4286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0144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4670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5056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9142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549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321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4469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0157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5932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6035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1638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98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Noerr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8.4781879525679 %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0.084781879525679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934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723C3-8298-4EE3-BF46-308A3C03D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855410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72E31-B7A9-4F69-8FDB-31CEBFECB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882E71-C4A4-4AB0-9291-43E2AA179C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7875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73D8B-CFD6-4645-84D8-7F61EABA9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0540A-5D15-4528-A802-07A389B94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567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79953-750D-461D-8C18-73AB266BE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975F23-CD90-4285-AE10-0E9100BD21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428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1A28E-6DFE-4E8A-AE22-BC2060066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E1379-BF13-412A-BD60-2FDC675FC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710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7CA6A-726F-469E-A4DC-6F2A4E273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Post Type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215633-D3AF-4F20-BE8C-625C75F1D5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444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CE327-8717-4621-B2A5-A941DD396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ACABB-077F-4617-89F8-C29AFDE9A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99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9E67E-D26F-4424-8E7F-BD72F2F94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Noerr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E4A959-0955-4303-A8D1-AB96D4BED9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3936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422E6-45E7-438C-B562-F4C97AAB40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14CA1-7070-40A4-AD7B-9D84EF97A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470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2FAF1-4DAF-480F-8AE7-04D93C483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Noerr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635AE-7577-49AF-81A9-21046F2DF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589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002188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48944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99077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56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752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332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1700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267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2747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777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75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15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53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07/31/2026 11:19:06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07/31/2026 11:19:06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51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16:44:40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16:44:40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12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15:25:49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15:25:49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09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12:28:34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12:28:34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9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09:50:20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09:50:20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9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09:10:51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07/29/2026 09:10:51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90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07/28/2026 08:31:12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07/28/2026 08:31:12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38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07/27/2026 13:54:14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07/27/2026 13:54:14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35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07/24/2026 13:59:50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07/24/2026 13:59:50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59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FD2C6-F6E5-4887-8F9A-78EAEDB77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3654537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F6722-848E-4085-B168-DF9B47F6F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Noerr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99E01C-5AF2-4F4E-84A3-1BA0E227D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1976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81265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46427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18795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539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5025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81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215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7009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5867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876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806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4469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7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07/23/2026 12:55:00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07/23/2026 12:55:00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30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13:41:40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13:41:40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62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12:00:29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12:00:29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597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07/17/2026 08:59:21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07/17/2026 08:59:21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5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07/16/2026 15:35:59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07/16/2026 15:35:59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94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07/16/2026 13:31:06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07/16/2026 13:31:06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9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07/15/2026 14:03:12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07/15/2026 14:03:12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Event, Englisch, defence &amp;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02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07/13/2026 13:17:53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07/13/2026 13:17:53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07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07/10/2026 16:45:34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07/10/2026 16:45:34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688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15AB6-83F2-418B-A585-46F3E092F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1836411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C266-4B99-4661-913F-D5BCF64E9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Noerr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2FB5CC-527E-4CEF-B1CB-138A81F59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662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291178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72849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36542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3761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394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369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598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311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982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443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602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3194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059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07/09/2026 18:34:29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07/09/2026 18:34:29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36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07/09/2026 16:06:33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07/09/2026 16:06:33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14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07/08/2026 14:12:22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07/08/2026 14:12:22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53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07/07/2026 15:46:27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07/07/2026 15:46:27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3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07/06/2026 13:02:44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07/06/2026 13:02:44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4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07/06/2026 09:42:04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07/06/2026 09:42:04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23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07/03/2026 15:09:34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07/03/2026 15:09:34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550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8BA0F-9EA7-4FDE-AC13-9D7BF5D3D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7499252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650</Words>
  <Application>Microsoft Office PowerPoint</Application>
  <PresentationFormat>On-screen Show (4:3)</PresentationFormat>
  <Paragraphs>378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LinkedIn Reporting 2026</vt:lpstr>
      <vt:lpstr>LinkedIn Followers Total | Noerr</vt:lpstr>
      <vt:lpstr>LinkedIn Page Views over Time | Noerr</vt:lpstr>
      <vt:lpstr>LinkedIn Followers Change | Noerr</vt:lpstr>
      <vt:lpstr>LinkedIn Engagements over Time | Noerr</vt:lpstr>
      <vt:lpstr>LinkedIn Key Metrics Table | Noerr</vt:lpstr>
      <vt:lpstr>LinkedIn Post Impressions | Noerr</vt:lpstr>
      <vt:lpstr>LinkedIn Total Interactions | Noerr</vt:lpstr>
      <vt:lpstr>LinkedIn Interaction Rate By Post Type | Noerr</vt:lpstr>
      <vt:lpstr>LinkedIn Engagement Rate By Post Type | Noerr</vt:lpstr>
      <vt:lpstr>LinkedIn Posts Table | Noerr - 1 of 3</vt:lpstr>
      <vt:lpstr>LinkedIn Posts Table | Noerr - 2 of 3</vt:lpstr>
      <vt:lpstr>LinkedIn Posts Table | Noerr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Reporting 2026</dc:title>
  <dc:creator>Frederik Born</dc:creator>
  <cp:lastModifiedBy>Frederik Born</cp:lastModifiedBy>
  <cp:revision>1</cp:revision>
  <dcterms:created xsi:type="dcterms:W3CDTF">2026-08-14T06:02:13Z</dcterms:created>
  <dcterms:modified xsi:type="dcterms:W3CDTF">2026-08-14T06:02:38Z</dcterms:modified>
</cp:coreProperties>
</file>