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25784</c:v>
                </c:pt>
                <c:pt idx="1">
                  <c:v>25798</c:v>
                </c:pt>
                <c:pt idx="2">
                  <c:v>25803</c:v>
                </c:pt>
                <c:pt idx="3">
                  <c:v>25807</c:v>
                </c:pt>
                <c:pt idx="4">
                  <c:v>25814</c:v>
                </c:pt>
                <c:pt idx="5">
                  <c:v>25821</c:v>
                </c:pt>
                <c:pt idx="6">
                  <c:v>25825</c:v>
                </c:pt>
                <c:pt idx="7">
                  <c:v>25829</c:v>
                </c:pt>
                <c:pt idx="8">
                  <c:v>25833</c:v>
                </c:pt>
                <c:pt idx="9">
                  <c:v>25841</c:v>
                </c:pt>
                <c:pt idx="10">
                  <c:v>25854</c:v>
                </c:pt>
                <c:pt idx="11">
                  <c:v>25861</c:v>
                </c:pt>
                <c:pt idx="12">
                  <c:v>25865</c:v>
                </c:pt>
                <c:pt idx="13">
                  <c:v>25876</c:v>
                </c:pt>
                <c:pt idx="14">
                  <c:v>25886</c:v>
                </c:pt>
                <c:pt idx="15">
                  <c:v>25893</c:v>
                </c:pt>
                <c:pt idx="16">
                  <c:v>25908</c:v>
                </c:pt>
                <c:pt idx="17">
                  <c:v>25917</c:v>
                </c:pt>
                <c:pt idx="18">
                  <c:v>25920</c:v>
                </c:pt>
                <c:pt idx="19">
                  <c:v>25929</c:v>
                </c:pt>
                <c:pt idx="20">
                  <c:v>25934</c:v>
                </c:pt>
                <c:pt idx="21">
                  <c:v>25937</c:v>
                </c:pt>
                <c:pt idx="22">
                  <c:v>25946</c:v>
                </c:pt>
                <c:pt idx="23">
                  <c:v>25950</c:v>
                </c:pt>
                <c:pt idx="24">
                  <c:v>25957</c:v>
                </c:pt>
                <c:pt idx="25">
                  <c:v>25962</c:v>
                </c:pt>
                <c:pt idx="26">
                  <c:v>25971</c:v>
                </c:pt>
                <c:pt idx="27">
                  <c:v>25972</c:v>
                </c:pt>
                <c:pt idx="28">
                  <c:v>25978</c:v>
                </c:pt>
                <c:pt idx="29">
                  <c:v>25979</c:v>
                </c:pt>
                <c:pt idx="30">
                  <c:v>25985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DE-496B-AFFD-52097AA35C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673440"/>
        <c:axId val="401667864"/>
      </c:lineChart>
      <c:dateAx>
        <c:axId val="401673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67864"/>
        <c:crosses val="autoZero"/>
        <c:auto val="1"/>
        <c:lblOffset val="100"/>
        <c:baseTimeUnit val="days"/>
      </c:dateAx>
      <c:valAx>
        <c:axId val="40166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7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Views 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118</c:v>
                </c:pt>
                <c:pt idx="1">
                  <c:v>124</c:v>
                </c:pt>
                <c:pt idx="2">
                  <c:v>84</c:v>
                </c:pt>
                <c:pt idx="3">
                  <c:v>57</c:v>
                </c:pt>
                <c:pt idx="4">
                  <c:v>20</c:v>
                </c:pt>
                <c:pt idx="5">
                  <c:v>103</c:v>
                </c:pt>
                <c:pt idx="6">
                  <c:v>122</c:v>
                </c:pt>
                <c:pt idx="7">
                  <c:v>106</c:v>
                </c:pt>
                <c:pt idx="8">
                  <c:v>112</c:v>
                </c:pt>
                <c:pt idx="9">
                  <c:v>74</c:v>
                </c:pt>
                <c:pt idx="10">
                  <c:v>43</c:v>
                </c:pt>
                <c:pt idx="11">
                  <c:v>60</c:v>
                </c:pt>
                <c:pt idx="12">
                  <c:v>116</c:v>
                </c:pt>
                <c:pt idx="13">
                  <c:v>97</c:v>
                </c:pt>
                <c:pt idx="14">
                  <c:v>142</c:v>
                </c:pt>
                <c:pt idx="15">
                  <c:v>132</c:v>
                </c:pt>
                <c:pt idx="16">
                  <c:v>135</c:v>
                </c:pt>
                <c:pt idx="17">
                  <c:v>77</c:v>
                </c:pt>
                <c:pt idx="18">
                  <c:v>47</c:v>
                </c:pt>
                <c:pt idx="19">
                  <c:v>108</c:v>
                </c:pt>
                <c:pt idx="20">
                  <c:v>101</c:v>
                </c:pt>
                <c:pt idx="21">
                  <c:v>122</c:v>
                </c:pt>
                <c:pt idx="22">
                  <c:v>127</c:v>
                </c:pt>
                <c:pt idx="23">
                  <c:v>105</c:v>
                </c:pt>
                <c:pt idx="24">
                  <c:v>42</c:v>
                </c:pt>
                <c:pt idx="25">
                  <c:v>60</c:v>
                </c:pt>
                <c:pt idx="26">
                  <c:v>128</c:v>
                </c:pt>
                <c:pt idx="27">
                  <c:v>90</c:v>
                </c:pt>
                <c:pt idx="28">
                  <c:v>92</c:v>
                </c:pt>
                <c:pt idx="29">
                  <c:v>106</c:v>
                </c:pt>
                <c:pt idx="30">
                  <c:v>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FC-4D9A-87C6-518F165AB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639120"/>
        <c:axId val="400636824"/>
      </c:lineChart>
      <c:dateAx>
        <c:axId val="40063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36824"/>
        <c:crosses val="autoZero"/>
        <c:auto val="1"/>
        <c:lblOffset val="100"/>
        <c:baseTimeUnit val="days"/>
      </c:dateAx>
      <c:valAx>
        <c:axId val="40063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3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14</c:v>
                </c:pt>
                <c:pt idx="2">
                  <c:v>5</c:v>
                </c:pt>
                <c:pt idx="3">
                  <c:v>4</c:v>
                </c:pt>
                <c:pt idx="4">
                  <c:v>7</c:v>
                </c:pt>
                <c:pt idx="5">
                  <c:v>7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8</c:v>
                </c:pt>
                <c:pt idx="10">
                  <c:v>13</c:v>
                </c:pt>
                <c:pt idx="11">
                  <c:v>7</c:v>
                </c:pt>
                <c:pt idx="12">
                  <c:v>4</c:v>
                </c:pt>
                <c:pt idx="13">
                  <c:v>11</c:v>
                </c:pt>
                <c:pt idx="14">
                  <c:v>10</c:v>
                </c:pt>
                <c:pt idx="15">
                  <c:v>7</c:v>
                </c:pt>
                <c:pt idx="16">
                  <c:v>15</c:v>
                </c:pt>
                <c:pt idx="17">
                  <c:v>9</c:v>
                </c:pt>
                <c:pt idx="18">
                  <c:v>3</c:v>
                </c:pt>
                <c:pt idx="19">
                  <c:v>9</c:v>
                </c:pt>
                <c:pt idx="20">
                  <c:v>5</c:v>
                </c:pt>
                <c:pt idx="21">
                  <c:v>3</c:v>
                </c:pt>
                <c:pt idx="22">
                  <c:v>9</c:v>
                </c:pt>
                <c:pt idx="23">
                  <c:v>4</c:v>
                </c:pt>
                <c:pt idx="24">
                  <c:v>7</c:v>
                </c:pt>
                <c:pt idx="25">
                  <c:v>5</c:v>
                </c:pt>
                <c:pt idx="26">
                  <c:v>9</c:v>
                </c:pt>
                <c:pt idx="27">
                  <c:v>1</c:v>
                </c:pt>
                <c:pt idx="28">
                  <c:v>6</c:v>
                </c:pt>
                <c:pt idx="29">
                  <c:v>1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9C-4368-8273-A0F92F1E5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273792"/>
        <c:axId val="406274120"/>
      </c:lineChart>
      <c:dateAx>
        <c:axId val="406273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274120"/>
        <c:crosses val="autoZero"/>
        <c:auto val="1"/>
        <c:lblOffset val="100"/>
        <c:baseTimeUnit val="days"/>
      </c:dateAx>
      <c:valAx>
        <c:axId val="40627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27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328</c:v>
                </c:pt>
                <c:pt idx="3">
                  <c:v>0</c:v>
                </c:pt>
                <c:pt idx="4">
                  <c:v>0</c:v>
                </c:pt>
                <c:pt idx="5">
                  <c:v>316</c:v>
                </c:pt>
                <c:pt idx="6">
                  <c:v>251</c:v>
                </c:pt>
                <c:pt idx="7">
                  <c:v>90</c:v>
                </c:pt>
                <c:pt idx="8">
                  <c:v>262</c:v>
                </c:pt>
                <c:pt idx="9">
                  <c:v>5482</c:v>
                </c:pt>
                <c:pt idx="10">
                  <c:v>0</c:v>
                </c:pt>
                <c:pt idx="11">
                  <c:v>0</c:v>
                </c:pt>
                <c:pt idx="12">
                  <c:v>106</c:v>
                </c:pt>
                <c:pt idx="13">
                  <c:v>0</c:v>
                </c:pt>
                <c:pt idx="14">
                  <c:v>42</c:v>
                </c:pt>
                <c:pt idx="15">
                  <c:v>3613</c:v>
                </c:pt>
                <c:pt idx="16">
                  <c:v>139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150</c:v>
                </c:pt>
                <c:pt idx="22">
                  <c:v>67</c:v>
                </c:pt>
                <c:pt idx="23">
                  <c:v>87</c:v>
                </c:pt>
                <c:pt idx="24">
                  <c:v>0</c:v>
                </c:pt>
                <c:pt idx="25">
                  <c:v>0</c:v>
                </c:pt>
                <c:pt idx="26">
                  <c:v>637</c:v>
                </c:pt>
                <c:pt idx="27">
                  <c:v>43</c:v>
                </c:pt>
                <c:pt idx="28">
                  <c:v>271</c:v>
                </c:pt>
                <c:pt idx="29">
                  <c:v>0</c:v>
                </c:pt>
                <c:pt idx="3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14-4C29-9535-CC4D14C98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275104"/>
        <c:axId val="406273136"/>
      </c:lineChart>
      <c:dateAx>
        <c:axId val="40627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273136"/>
        <c:crosses val="autoZero"/>
        <c:auto val="1"/>
        <c:lblOffset val="100"/>
        <c:baseTimeUnit val="days"/>
      </c:dateAx>
      <c:valAx>
        <c:axId val="40627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27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953</c:v>
                </c:pt>
                <c:pt idx="1">
                  <c:v>980</c:v>
                </c:pt>
                <c:pt idx="2">
                  <c:v>4133</c:v>
                </c:pt>
                <c:pt idx="3">
                  <c:v>1909</c:v>
                </c:pt>
                <c:pt idx="4">
                  <c:v>1296</c:v>
                </c:pt>
                <c:pt idx="5">
                  <c:v>1805</c:v>
                </c:pt>
                <c:pt idx="6">
                  <c:v>1152</c:v>
                </c:pt>
                <c:pt idx="7">
                  <c:v>724</c:v>
                </c:pt>
                <c:pt idx="8">
                  <c:v>1583</c:v>
                </c:pt>
                <c:pt idx="9">
                  <c:v>7157</c:v>
                </c:pt>
                <c:pt idx="10">
                  <c:v>3868</c:v>
                </c:pt>
                <c:pt idx="11">
                  <c:v>2795</c:v>
                </c:pt>
                <c:pt idx="12">
                  <c:v>4328</c:v>
                </c:pt>
                <c:pt idx="13">
                  <c:v>2264</c:v>
                </c:pt>
                <c:pt idx="14">
                  <c:v>2793</c:v>
                </c:pt>
                <c:pt idx="15">
                  <c:v>23711</c:v>
                </c:pt>
                <c:pt idx="16">
                  <c:v>15578</c:v>
                </c:pt>
                <c:pt idx="17">
                  <c:v>12647</c:v>
                </c:pt>
                <c:pt idx="18">
                  <c:v>9143</c:v>
                </c:pt>
                <c:pt idx="19">
                  <c:v>7756</c:v>
                </c:pt>
                <c:pt idx="20">
                  <c:v>3679</c:v>
                </c:pt>
                <c:pt idx="21">
                  <c:v>7475</c:v>
                </c:pt>
                <c:pt idx="22">
                  <c:v>4064</c:v>
                </c:pt>
                <c:pt idx="23">
                  <c:v>3077</c:v>
                </c:pt>
                <c:pt idx="24">
                  <c:v>1327</c:v>
                </c:pt>
                <c:pt idx="25">
                  <c:v>1535</c:v>
                </c:pt>
                <c:pt idx="26">
                  <c:v>6202</c:v>
                </c:pt>
                <c:pt idx="27">
                  <c:v>3645</c:v>
                </c:pt>
                <c:pt idx="28">
                  <c:v>8197</c:v>
                </c:pt>
                <c:pt idx="29">
                  <c:v>3156</c:v>
                </c:pt>
                <c:pt idx="30">
                  <c:v>3134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6B-47D1-9016-31F6EAC49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019224"/>
        <c:axId val="80019880"/>
      </c:lineChart>
      <c:dateAx>
        <c:axId val="80019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019880"/>
        <c:crosses val="autoZero"/>
        <c:auto val="1"/>
        <c:lblOffset val="100"/>
        <c:baseTimeUnit val="days"/>
      </c:dateAx>
      <c:valAx>
        <c:axId val="8001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01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Interactions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9A-4FF7-8466-0FA14E772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651832"/>
        <c:axId val="408654456"/>
      </c:barChart>
      <c:catAx>
        <c:axId val="40865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54456"/>
        <c:crosses val="autoZero"/>
        <c:auto val="1"/>
        <c:lblAlgn val="ctr"/>
        <c:lblOffset val="100"/>
        <c:noMultiLvlLbl val="0"/>
      </c:catAx>
      <c:valAx>
        <c:axId val="40865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5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0.81312898725981397</c:v>
                </c:pt>
                <c:pt idx="1">
                  <c:v>0.23475565881372801</c:v>
                </c:pt>
                <c:pt idx="2">
                  <c:v>4.8285569314715802E-2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CF-4D99-B978-D851D7265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649208"/>
        <c:axId val="408655112"/>
      </c:barChart>
      <c:catAx>
        <c:axId val="40864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55112"/>
        <c:crosses val="autoZero"/>
        <c:auto val="1"/>
        <c:lblAlgn val="ctr"/>
        <c:lblOffset val="100"/>
        <c:noMultiLvlLbl val="0"/>
      </c:catAx>
      <c:valAx>
        <c:axId val="40865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4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16.2227265723191</c:v>
                </c:pt>
                <c:pt idx="1">
                  <c:v>4.2132450651645597</c:v>
                </c:pt>
                <c:pt idx="2">
                  <c:v>6.8484578773405502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77-46A6-A95D-58105FC0B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651176"/>
        <c:axId val="411568056"/>
      </c:barChart>
      <c:catAx>
        <c:axId val="40865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568056"/>
        <c:crosses val="autoZero"/>
        <c:auto val="1"/>
        <c:lblAlgn val="ctr"/>
        <c:lblOffset val="100"/>
        <c:noMultiLvlLbl val="0"/>
      </c:catAx>
      <c:valAx>
        <c:axId val="41156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5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3DB96-3CDB-4A54-ABA9-D4001807FB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 Reporting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8FCAC9-D383-40A1-AE14-6FE92B52C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Noerr LLP</a:t>
            </a:r>
          </a:p>
        </p:txBody>
      </p:sp>
    </p:spTree>
    <p:extLst>
      <p:ext uri="{BB962C8B-B14F-4D97-AF65-F5344CB8AC3E}">
        <p14:creationId xmlns:p14="http://schemas.microsoft.com/office/powerpoint/2010/main" val="3655396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6766-87DE-4E32-87A9-BF465A1D0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1595E6-3F3C-463C-AEE0-02C3638CCB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9538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D5110A-8A45-496B-AE24-B6D03D9DB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61F9F-6F12-4B22-B1CC-724A604A1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800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07525-BCF3-4863-AFD7-2B1B8874D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Page Views over Time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2B58BC-3329-46A3-A14C-D7C2DE7C3E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653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41D00-067F-4867-9361-3DFA4869D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0E63B-C967-49F1-953B-BE8FC6799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623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F3F6-A9B7-41E8-8BBF-9A01ED326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9F42CA-6AF0-4A39-95C6-B033A30064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2481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B81AE-CD0A-4B7F-A16D-3CEE107D3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0E168-5969-4F07-9F18-00B39CEF3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361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792DA-E44A-4DAC-B11E-B701BA672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Engagements over Time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426BA4-94FE-4245-B0AE-69FF10BAC2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6796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CAC6C-46F0-4E06-A44E-67360A68E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19AD8-EDBE-41E5-B9A5-4B5C538D6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127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22BB1-8318-42B6-9C77-84420A05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Noerr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BF7B0B-D84B-42FF-A4E3-C2891BBF2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005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136453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9919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6017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716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6075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3925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662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342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1414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3493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2285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5136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7867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000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6353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952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96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Noerr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8.4781879525679 %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0.084781879525679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251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52B88-120E-49D6-9F7F-FB0A81DA1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1434990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C59F8-7662-42E0-9DC8-FFCAC4195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858742-F162-415E-A21D-053325F339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4262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25D7F-EFF4-4BFF-AD72-5CB5A5B52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A6148-A5D2-4185-B3AE-0A33BBC76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32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3C8C1-F59D-4E55-A60A-A76CC5CFF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273F48-7477-4519-9A57-578CBBCE2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2707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37E1E-03F4-47F1-AE5F-ED253CFF4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A19A4-BCBC-43EE-AA80-34AD9A6F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181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AFB61-343A-4F0F-8D4C-AF4A635CD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38976-EFAC-4D97-825C-26996912C8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6669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19EFA-A301-4BF7-8E75-B3324441F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9B196-76C6-424F-A2DC-48B8324D1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94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ED0E7-2F04-4FC6-8DE3-3B17A0E8C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EBB78C-7726-4890-82B5-1CD544601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3823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49A3F-DCED-4E72-A872-0E19405F1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6256B-89BF-4C77-A88D-17C8BCA80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264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19338-84A1-4F28-AF85-2851A3532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Noerr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C94F0A-95DC-414C-BF36-C567FBD34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3806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78300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50455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26405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5437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703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028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506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4390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509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396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598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382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57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07/31/2026 11:19:06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07/31/2026 11:19:06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16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16:44:40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16:44:40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4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15:25:49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15:25:49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90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12:28:34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12:28:34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09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09:50:20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09:50:20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50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09:10:51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09:10:51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5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07/28/2026 08:31:12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07/28/2026 08:31:12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19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07/27/2026 13:54:14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07/27/2026 13:54:14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21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07/24/2026 13:59:50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07/24/2026 13:59:50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648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4ED1A-B248-4DD0-AC61-CC068A2C9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1445776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1367C-DBEE-4CC6-8533-F5AB9B601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Noerr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1CBFDA-C0F5-4E7A-A2E6-605F74832E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758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61582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11977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045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67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256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670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8477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600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031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844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1911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432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6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07/23/2026 12:55:00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07/23/2026 12:55:00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3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13:41:40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13:41:40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25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12:00:29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12:00:29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4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07/17/2026 08:59:21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07/17/2026 08:59:21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93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15:35:59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15:35:59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4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13:31:06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13:31:06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82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07/15/2026 14:03:12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07/15/2026 14:03:12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Event, Englisch, defence &amp;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29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07/13/2026 13:17:53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07/13/2026 13:17:53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78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07/10/2026 16:45:34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07/10/2026 16:45:34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920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2DB85-5405-43B1-BA56-74C78841D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95224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557C2-5820-499D-ABA3-3D4B2A8EC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Noerr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B71B7-54B1-4B73-97DB-2547C7EA6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693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68695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04519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95440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981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838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255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87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5209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008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089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326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620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79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07/09/2026 18:34:29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07/09/2026 18:34:29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36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07/09/2026 16:06:33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07/09/2026 16:06:33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6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07/08/2026 14:12:22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07/08/2026 14:12:22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19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07/07/2026 15:46:27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07/07/2026 15:46:27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36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13:02:44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13:02:44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56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09:42:04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09:42:04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07/03/2026 15:09:34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07/03/2026 15:09:34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97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9F3E7-2408-4913-B8F7-825F51642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702010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650</Words>
  <Application>Microsoft Office PowerPoint</Application>
  <PresentationFormat>On-screen Show (4:3)</PresentationFormat>
  <Paragraphs>378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LinkedIn Reporting 2026</vt:lpstr>
      <vt:lpstr>LinkedIn Followers Total | Noerr</vt:lpstr>
      <vt:lpstr>LinkedIn Page Views over Time | Noerr</vt:lpstr>
      <vt:lpstr>LinkedIn Followers Change | Noerr</vt:lpstr>
      <vt:lpstr>LinkedIn Engagements over Time | Noerr</vt:lpstr>
      <vt:lpstr>LinkedIn Key Metrics Table | Noerr</vt:lpstr>
      <vt:lpstr>LinkedIn Post Impressions | Noerr</vt:lpstr>
      <vt:lpstr>LinkedIn Total Interactions | Noerr</vt:lpstr>
      <vt:lpstr>LinkedIn Interaction Rate By Post Type | Noerr</vt:lpstr>
      <vt:lpstr>LinkedIn Engagement Rate By Post Type | Noerr</vt:lpstr>
      <vt:lpstr>LinkedIn Posts Table | Noerr - 1 of 3</vt:lpstr>
      <vt:lpstr>LinkedIn Posts Table | Noerr - 2 of 3</vt:lpstr>
      <vt:lpstr>LinkedIn Posts Table | Noerr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Reporting 2026</dc:title>
  <dc:creator>Frederik Born</dc:creator>
  <cp:lastModifiedBy>Frederik Born</cp:lastModifiedBy>
  <cp:revision>1</cp:revision>
  <dcterms:created xsi:type="dcterms:W3CDTF">2026-08-14T06:01:42Z</dcterms:created>
  <dcterms:modified xsi:type="dcterms:W3CDTF">2026-08-14T06:02:12Z</dcterms:modified>
</cp:coreProperties>
</file>