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C69D-4650-4189-BD48-D1F8C9D29020}"/>
              </a:ext>
            </a:extLst>
          </p:cNvPr>
          <p:cNvSpPr>
            <a:spLocks noGrp="1"/>
          </p:cNvSpPr>
          <p:nvPr>
            <p:ph type="title"/>
          </p:nvPr>
        </p:nvSpPr>
        <p:spPr/>
        <p:txBody>
          <a:bodyPr/>
          <a:lstStyle/>
          <a:p>
            <a:r>
              <a:rPr lang="en-US"/>
              <a:t>Facebook Own Posts Table | SR Facebook - 1 of 10</a:t>
            </a:r>
          </a:p>
        </p:txBody>
      </p:sp>
      <p:graphicFrame>
        <p:nvGraphicFramePr>
          <p:cNvPr id="5" name="Table Placeholder 4">
            <a:extLst>
              <a:ext uri="{FF2B5EF4-FFF2-40B4-BE49-F238E27FC236}">
                <a16:creationId xmlns:a16="http://schemas.microsoft.com/office/drawing/2014/main" id="{F63F40AD-AC66-4528-AEAC-17772C13BD2B}"/>
              </a:ext>
            </a:extLst>
          </p:cNvPr>
          <p:cNvGraphicFramePr>
            <a:graphicFrameLocks noGrp="1"/>
          </p:cNvGraphicFramePr>
          <p:nvPr>
            <p:ph type="tbl" sz="quarter" idx="13"/>
            <p:extLst>
              <p:ext uri="{D42A27DB-BD31-4B8C-83A1-F6EECF244321}">
                <p14:modId xmlns:p14="http://schemas.microsoft.com/office/powerpoint/2010/main" val="929989600"/>
              </p:ext>
            </p:extLst>
          </p:nvPr>
        </p:nvGraphicFramePr>
        <p:xfrm>
          <a:off x="457200" y="1731963"/>
          <a:ext cx="8065008" cy="34747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8836795"/>
                    </a:ext>
                  </a:extLst>
                </a:gridCol>
                <a:gridCol w="2304288">
                  <a:extLst>
                    <a:ext uri="{9D8B030D-6E8A-4147-A177-3AD203B41FA5}">
                      <a16:colId xmlns:a16="http://schemas.microsoft.com/office/drawing/2014/main" val="728278692"/>
                    </a:ext>
                  </a:extLst>
                </a:gridCol>
                <a:gridCol w="576072">
                  <a:extLst>
                    <a:ext uri="{9D8B030D-6E8A-4147-A177-3AD203B41FA5}">
                      <a16:colId xmlns:a16="http://schemas.microsoft.com/office/drawing/2014/main" val="1442529521"/>
                    </a:ext>
                  </a:extLst>
                </a:gridCol>
                <a:gridCol w="576072">
                  <a:extLst>
                    <a:ext uri="{9D8B030D-6E8A-4147-A177-3AD203B41FA5}">
                      <a16:colId xmlns:a16="http://schemas.microsoft.com/office/drawing/2014/main" val="3403426577"/>
                    </a:ext>
                  </a:extLst>
                </a:gridCol>
                <a:gridCol w="576072">
                  <a:extLst>
                    <a:ext uri="{9D8B030D-6E8A-4147-A177-3AD203B41FA5}">
                      <a16:colId xmlns:a16="http://schemas.microsoft.com/office/drawing/2014/main" val="2365637268"/>
                    </a:ext>
                  </a:extLst>
                </a:gridCol>
                <a:gridCol w="576072">
                  <a:extLst>
                    <a:ext uri="{9D8B030D-6E8A-4147-A177-3AD203B41FA5}">
                      <a16:colId xmlns:a16="http://schemas.microsoft.com/office/drawing/2014/main" val="2635087051"/>
                    </a:ext>
                  </a:extLst>
                </a:gridCol>
                <a:gridCol w="576072">
                  <a:extLst>
                    <a:ext uri="{9D8B030D-6E8A-4147-A177-3AD203B41FA5}">
                      <a16:colId xmlns:a16="http://schemas.microsoft.com/office/drawing/2014/main" val="2677956620"/>
                    </a:ext>
                  </a:extLst>
                </a:gridCol>
                <a:gridCol w="576072">
                  <a:extLst>
                    <a:ext uri="{9D8B030D-6E8A-4147-A177-3AD203B41FA5}">
                      <a16:colId xmlns:a16="http://schemas.microsoft.com/office/drawing/2014/main" val="618631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17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- 2020-08-13 10:45:00</a:t>
                      </a:r>
                      <a:r>
                        <a:rPr kumimoji="0" lang="de-DE" sz="1000" b="0" i="0" u="none" strike="noStrike" kern="1200" cap="none" spc="0" normalizeH="0" baseline="0" noProof="0">
                          <a:ln>
                            <a:noFill/>
                          </a:ln>
                          <a:solidFill>
                            <a:prstClr val="black"/>
                          </a:solidFill>
                          <a:effectLst/>
                          <a:uLnTx/>
                          <a:uFillTx/>
                          <a:latin typeface="+mn-lt"/>
                          <a:ea typeface="+mn-ea"/>
                          <a:cs typeface="+mn-cs"/>
                        </a:rPr>
                        <a:t>
 Tauchen im Schlamm statt in der Südsee 🌊
Alltag von Berufstauchern, die die Faultürme von Kläranlagen reinigen. So einen gibt es auch in Völklingen.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https://scontent-iad3-1.xx.fbcdn.net/v/t15.5256-10/p720x720/117718308_2722745914676791_7401278874928606656_n.jpg?_nc_cat=104&amp;ccb=2&amp;_nc_sid=ad6a45&amp;_nc_ohc=_FfYm7YFHaoAX-31v4o&amp;_nc_ht=scontent-iad3-1.xx&amp;oh=199934c11a7e3a27cf34ccf9c42281f7&amp;oe=5FDE92E6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300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- 2020-06-06 20:03:58</a:t>
                      </a:r>
                      <a:r>
                        <a:rPr kumimoji="0" lang="de-DE" sz="1000" b="0" i="0" u="none" strike="noStrike" kern="1200" cap="none" spc="0" normalizeH="0" baseline="0" noProof="0">
                          <a:ln>
                            <a:noFill/>
                          </a:ln>
                          <a:solidFill>
                            <a:prstClr val="black"/>
                          </a:solidFill>
                          <a:effectLst/>
                          <a:uLnTx/>
                          <a:uFillTx/>
                          <a:latin typeface="+mn-lt"/>
                          <a:ea typeface="+mn-ea"/>
                          <a:cs typeface="+mn-cs"/>
                        </a:rPr>
                        <a:t>
 Der Vorfall in einem Kiosk an der Goldenen Bremm sorgte gestern für Schlagzeilen. Ein französischer Kunde war von einem Beamten der deutschen Bundespolizei an der Grenze in einem deutschen Kiosk kontrolliert worden. Es kam zu einer umstrittenen Szene, die von Videokameras aufgezeichnet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https://scontent-iad3-1.xx.fbcdn.net/v/t15.5256-10/p720x720/103041036_601481830482878_4812138098984863478_n.jpg?_nc_cat=103&amp;ccb=2&amp;_nc_sid=ad6a45&amp;_nc_ohc=Xr1evqHZPdcAX-80P6p&amp;_nc_ht=scontent-iad3-1.xx&amp;oh=829db98cf1c3bebc3cadc6dc6d66838b&amp;oe=5FDF7737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3413578"/>
                  </a:ext>
                </a:extLst>
              </a:tr>
            </a:tbl>
          </a:graphicData>
        </a:graphic>
      </p:graphicFrame>
      <p:sp>
        <p:nvSpPr>
          <p:cNvPr id="4" name="Text Placeholder 3">
            <a:extLst>
              <a:ext uri="{FF2B5EF4-FFF2-40B4-BE49-F238E27FC236}">
                <a16:creationId xmlns:a16="http://schemas.microsoft.com/office/drawing/2014/main" id="{2C94B01B-9A2A-4B6E-9D93-FCB034EE00F6}"/>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829915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E63CA-6C07-4F61-B5C9-C936F6BA3597}"/>
              </a:ext>
            </a:extLst>
          </p:cNvPr>
          <p:cNvSpPr>
            <a:spLocks noGrp="1"/>
          </p:cNvSpPr>
          <p:nvPr>
            <p:ph type="title"/>
          </p:nvPr>
        </p:nvSpPr>
        <p:spPr/>
        <p:txBody>
          <a:bodyPr/>
          <a:lstStyle/>
          <a:p>
            <a:r>
              <a:rPr lang="en-US"/>
              <a:t>Facebook Own Posts Table | SR Facebook - 2 of 10</a:t>
            </a:r>
          </a:p>
        </p:txBody>
      </p:sp>
      <p:graphicFrame>
        <p:nvGraphicFramePr>
          <p:cNvPr id="5" name="Table Placeholder 4">
            <a:extLst>
              <a:ext uri="{FF2B5EF4-FFF2-40B4-BE49-F238E27FC236}">
                <a16:creationId xmlns:a16="http://schemas.microsoft.com/office/drawing/2014/main" id="{E3948F3A-6980-478F-9EDD-C71DF759781E}"/>
              </a:ext>
            </a:extLst>
          </p:cNvPr>
          <p:cNvGraphicFramePr>
            <a:graphicFrameLocks noGrp="1"/>
          </p:cNvGraphicFramePr>
          <p:nvPr>
            <p:ph type="tbl" sz="quarter" idx="13"/>
            <p:extLst>
              <p:ext uri="{D42A27DB-BD31-4B8C-83A1-F6EECF244321}">
                <p14:modId xmlns:p14="http://schemas.microsoft.com/office/powerpoint/2010/main" val="193311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88783645"/>
                    </a:ext>
                  </a:extLst>
                </a:gridCol>
                <a:gridCol w="2304288">
                  <a:extLst>
                    <a:ext uri="{9D8B030D-6E8A-4147-A177-3AD203B41FA5}">
                      <a16:colId xmlns:a16="http://schemas.microsoft.com/office/drawing/2014/main" val="2181897328"/>
                    </a:ext>
                  </a:extLst>
                </a:gridCol>
                <a:gridCol w="576072">
                  <a:extLst>
                    <a:ext uri="{9D8B030D-6E8A-4147-A177-3AD203B41FA5}">
                      <a16:colId xmlns:a16="http://schemas.microsoft.com/office/drawing/2014/main" val="1762739170"/>
                    </a:ext>
                  </a:extLst>
                </a:gridCol>
                <a:gridCol w="576072">
                  <a:extLst>
                    <a:ext uri="{9D8B030D-6E8A-4147-A177-3AD203B41FA5}">
                      <a16:colId xmlns:a16="http://schemas.microsoft.com/office/drawing/2014/main" val="85110124"/>
                    </a:ext>
                  </a:extLst>
                </a:gridCol>
                <a:gridCol w="576072">
                  <a:extLst>
                    <a:ext uri="{9D8B030D-6E8A-4147-A177-3AD203B41FA5}">
                      <a16:colId xmlns:a16="http://schemas.microsoft.com/office/drawing/2014/main" val="2703719600"/>
                    </a:ext>
                  </a:extLst>
                </a:gridCol>
                <a:gridCol w="576072">
                  <a:extLst>
                    <a:ext uri="{9D8B030D-6E8A-4147-A177-3AD203B41FA5}">
                      <a16:colId xmlns:a16="http://schemas.microsoft.com/office/drawing/2014/main" val="488633646"/>
                    </a:ext>
                  </a:extLst>
                </a:gridCol>
                <a:gridCol w="576072">
                  <a:extLst>
                    <a:ext uri="{9D8B030D-6E8A-4147-A177-3AD203B41FA5}">
                      <a16:colId xmlns:a16="http://schemas.microsoft.com/office/drawing/2014/main" val="3571261058"/>
                    </a:ext>
                  </a:extLst>
                </a:gridCol>
                <a:gridCol w="576072">
                  <a:extLst>
                    <a:ext uri="{9D8B030D-6E8A-4147-A177-3AD203B41FA5}">
                      <a16:colId xmlns:a16="http://schemas.microsoft.com/office/drawing/2014/main" val="145581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402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- 2020-08-19 15:34:04</a:t>
                      </a:r>
                      <a:r>
                        <a:rPr kumimoji="0" lang="de-DE" sz="1000" b="0" i="0" u="none" strike="noStrike" kern="1200" cap="none" spc="0" normalizeH="0" baseline="0" noProof="0">
                          <a:ln>
                            <a:noFill/>
                          </a:ln>
                          <a:solidFill>
                            <a:prstClr val="black"/>
                          </a:solidFill>
                          <a:effectLst/>
                          <a:uLnTx/>
                          <a:uFillTx/>
                          <a:latin typeface="+mn-lt"/>
                          <a:ea typeface="+mn-ea"/>
                          <a:cs typeface="+mn-cs"/>
                        </a:rPr>
                        <a:t>
 Bei Noémie Charpentier wächst das Gemüse im Wasser, ohne einen Krümel Erde. Für die Düngung sorgen Fische. Damit hat Noémie den Hof ihrer Großeltern in Chaumousey in den Vogesen wiederbelebt, 200 Kilometer von Saarbrücken entfernt.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https://scontent-iad3-1.xx.fbcdn.net/v/t15.13418-10/117763168_1232779790399219_3540977276572007631_n.jpg?_nc_cat=103&amp;ccb=2&amp;_nc_sid=ad6a45&amp;_nc_ohc=kfo9Ize741AAX9cR0zS&amp;_nc_ht=scontent-iad3-1.xx&amp;oh=78eb55d6a0ea45011fe888ba4e50af13&amp;oe=5FDC2B02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- 2020-06-30 11:20:36</a:t>
                      </a:r>
                      <a:r>
                        <a:rPr kumimoji="0" lang="de-DE" sz="1000" b="0" i="0" u="none" strike="noStrike" kern="1200" cap="none" spc="0" normalizeH="0" baseline="0" noProof="0">
                          <a:ln>
                            <a:noFill/>
                          </a:ln>
                          <a:solidFill>
                            <a:prstClr val="black"/>
                          </a:solidFill>
                          <a:effectLst/>
                          <a:uLnTx/>
                          <a:uFillTx/>
                          <a:latin typeface="+mn-lt"/>
                          <a:ea typeface="+mn-ea"/>
                          <a:cs typeface="+mn-cs"/>
                        </a:rPr>
                        <a:t>
 "Mir ist bewusst, dass es verboten ist, aber ich glaube, es ist richtig" - sagt Katrin Gödtel über ihre Pflanzenzucht. Was sich dahinter versteckt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https://scontent-iad3-1.xx.fbcdn.net/v/t15.5256-10/p720x720/106380028_359063671724232_7754014130684707741_n.jpg?_nc_cat=104&amp;ccb=2&amp;_nc_sid=ad6a45&amp;_nc_ohc=g9ySJc_LpqgAX-M3NBk&amp;_nc_ht=scontent-iad3-1.xx&amp;oh=502dbb93985d00eaa5d52537398ac13a&amp;oe=5FDE88F0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2752120"/>
                  </a:ext>
                </a:extLst>
              </a:tr>
            </a:tbl>
          </a:graphicData>
        </a:graphic>
      </p:graphicFrame>
      <p:sp>
        <p:nvSpPr>
          <p:cNvPr id="4" name="Text Placeholder 3">
            <a:extLst>
              <a:ext uri="{FF2B5EF4-FFF2-40B4-BE49-F238E27FC236}">
                <a16:creationId xmlns:a16="http://schemas.microsoft.com/office/drawing/2014/main" id="{317116CD-6C34-48D7-BCFF-3B7D936A1589}"/>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535650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2C357-55DD-4EA7-9F0F-A4B23CA3E667}"/>
              </a:ext>
            </a:extLst>
          </p:cNvPr>
          <p:cNvSpPr>
            <a:spLocks noGrp="1"/>
          </p:cNvSpPr>
          <p:nvPr>
            <p:ph type="title"/>
          </p:nvPr>
        </p:nvSpPr>
        <p:spPr/>
        <p:txBody>
          <a:bodyPr/>
          <a:lstStyle/>
          <a:p>
            <a:r>
              <a:rPr lang="en-US"/>
              <a:t>Facebook Own Posts Table | SR Facebook - 3 of 10</a:t>
            </a:r>
          </a:p>
        </p:txBody>
      </p:sp>
      <p:graphicFrame>
        <p:nvGraphicFramePr>
          <p:cNvPr id="5" name="Table Placeholder 4">
            <a:extLst>
              <a:ext uri="{FF2B5EF4-FFF2-40B4-BE49-F238E27FC236}">
                <a16:creationId xmlns:a16="http://schemas.microsoft.com/office/drawing/2014/main" id="{09E4D8EB-3142-4DE9-8FC2-B30D94016B0B}"/>
              </a:ext>
            </a:extLst>
          </p:cNvPr>
          <p:cNvGraphicFramePr>
            <a:graphicFrameLocks noGrp="1"/>
          </p:cNvGraphicFramePr>
          <p:nvPr>
            <p:ph type="tbl" sz="quarter" idx="13"/>
            <p:extLst>
              <p:ext uri="{D42A27DB-BD31-4B8C-83A1-F6EECF244321}">
                <p14:modId xmlns:p14="http://schemas.microsoft.com/office/powerpoint/2010/main" val="217150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8326166"/>
                    </a:ext>
                  </a:extLst>
                </a:gridCol>
                <a:gridCol w="2304288">
                  <a:extLst>
                    <a:ext uri="{9D8B030D-6E8A-4147-A177-3AD203B41FA5}">
                      <a16:colId xmlns:a16="http://schemas.microsoft.com/office/drawing/2014/main" val="1799538472"/>
                    </a:ext>
                  </a:extLst>
                </a:gridCol>
                <a:gridCol w="576072">
                  <a:extLst>
                    <a:ext uri="{9D8B030D-6E8A-4147-A177-3AD203B41FA5}">
                      <a16:colId xmlns:a16="http://schemas.microsoft.com/office/drawing/2014/main" val="4136900495"/>
                    </a:ext>
                  </a:extLst>
                </a:gridCol>
                <a:gridCol w="576072">
                  <a:extLst>
                    <a:ext uri="{9D8B030D-6E8A-4147-A177-3AD203B41FA5}">
                      <a16:colId xmlns:a16="http://schemas.microsoft.com/office/drawing/2014/main" val="1887788730"/>
                    </a:ext>
                  </a:extLst>
                </a:gridCol>
                <a:gridCol w="576072">
                  <a:extLst>
                    <a:ext uri="{9D8B030D-6E8A-4147-A177-3AD203B41FA5}">
                      <a16:colId xmlns:a16="http://schemas.microsoft.com/office/drawing/2014/main" val="179818830"/>
                    </a:ext>
                  </a:extLst>
                </a:gridCol>
                <a:gridCol w="576072">
                  <a:extLst>
                    <a:ext uri="{9D8B030D-6E8A-4147-A177-3AD203B41FA5}">
                      <a16:colId xmlns:a16="http://schemas.microsoft.com/office/drawing/2014/main" val="641389705"/>
                    </a:ext>
                  </a:extLst>
                </a:gridCol>
                <a:gridCol w="576072">
                  <a:extLst>
                    <a:ext uri="{9D8B030D-6E8A-4147-A177-3AD203B41FA5}">
                      <a16:colId xmlns:a16="http://schemas.microsoft.com/office/drawing/2014/main" val="733234672"/>
                    </a:ext>
                  </a:extLst>
                </a:gridCol>
                <a:gridCol w="576072">
                  <a:extLst>
                    <a:ext uri="{9D8B030D-6E8A-4147-A177-3AD203B41FA5}">
                      <a16:colId xmlns:a16="http://schemas.microsoft.com/office/drawing/2014/main" val="214819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889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- 2020-01-15 11:30:14</a:t>
                      </a:r>
                      <a:r>
                        <a:rPr kumimoji="0" lang="de-DE" sz="1000" b="0" i="0" u="none" strike="noStrike" kern="1200" cap="none" spc="0" normalizeH="0" baseline="0" noProof="0">
                          <a:ln>
                            <a:noFill/>
                          </a:ln>
                          <a:solidFill>
                            <a:prstClr val="black"/>
                          </a:solidFill>
                          <a:effectLst/>
                          <a:uLnTx/>
                          <a:uFillTx/>
                          <a:latin typeface="+mn-lt"/>
                          <a:ea typeface="+mn-ea"/>
                          <a:cs typeface="+mn-cs"/>
                        </a:rPr>
                        <a:t>
 Der beste Zuchthengst Deutschlands kommt aus dem Saarland. So die Bewertung des Friesenpferdezuchtverbands. Wir haben das Siegergestüt in Wadern-Gehweiler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https://scontent-iad3-1.xx.fbcdn.net/v/t15.5256-10/p720x720/73498123_788937838272768_4093890653916758016_n.jpg?_nc_cat=106&amp;ccb=2&amp;_nc_sid=ad6a45&amp;_nc_ohc=P9jTw7uBFwkAX-idxbX&amp;_nc_ht=scontent-iad3-1.xx&amp;oh=94b9dae7b96d88aafbb8c64be74d5633&amp;oe=5FDBEA59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938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- 2020-04-02 13:56:37</a:t>
                      </a:r>
                      <a:r>
                        <a:rPr kumimoji="0" lang="de-DE" sz="1000" b="0" i="0" u="none" strike="noStrike" kern="1200" cap="none" spc="0" normalizeH="0" baseline="0" noProof="0">
                          <a:ln>
                            <a:noFill/>
                          </a:ln>
                          <a:solidFill>
                            <a:prstClr val="black"/>
                          </a:solidFill>
                          <a:effectLst/>
                          <a:uLnTx/>
                          <a:uFillTx/>
                          <a:latin typeface="+mn-lt"/>
                          <a:ea typeface="+mn-ea"/>
                          <a:cs typeface="+mn-cs"/>
                        </a:rPr>
                        <a:t>
 Dr. Schwarzkopf, Chefarzt der Intensivmedizin, behandelt mit seinen Kollegen Corona-Patienten auf Intensivstationen im Klinikum Saarbrücken. Wir haben mit ihm gesprochen: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https://scontent-iad3-1.xx.fbcdn.net/v/t15.5256-10/p720x720/91618669_806660816487490_5387375073638219776_n.jpg?_nc_cat=103&amp;ccb=2&amp;_nc_sid=ad6a45&amp;_nc_ohc=XnmYG7cYvOkAX-60jVF&amp;_nc_ht=scontent-iad3-1.xx&amp;oh=d0d4df31abe97c965b891b1223ae9470&amp;oe=5FDEDFED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583320"/>
                  </a:ext>
                </a:extLst>
              </a:tr>
            </a:tbl>
          </a:graphicData>
        </a:graphic>
      </p:graphicFrame>
      <p:sp>
        <p:nvSpPr>
          <p:cNvPr id="4" name="Text Placeholder 3">
            <a:extLst>
              <a:ext uri="{FF2B5EF4-FFF2-40B4-BE49-F238E27FC236}">
                <a16:creationId xmlns:a16="http://schemas.microsoft.com/office/drawing/2014/main" id="{CC255BF2-9CBB-41C4-BF1C-C9DC9696BB36}"/>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054049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12F7-CE10-45E4-A26E-BDFC6A5CCFD1}"/>
              </a:ext>
            </a:extLst>
          </p:cNvPr>
          <p:cNvSpPr>
            <a:spLocks noGrp="1"/>
          </p:cNvSpPr>
          <p:nvPr>
            <p:ph type="title"/>
          </p:nvPr>
        </p:nvSpPr>
        <p:spPr/>
        <p:txBody>
          <a:bodyPr/>
          <a:lstStyle/>
          <a:p>
            <a:r>
              <a:rPr lang="en-US"/>
              <a:t>Facebook Own Posts Table | SR Facebook - 4 of 10</a:t>
            </a:r>
          </a:p>
        </p:txBody>
      </p:sp>
      <p:graphicFrame>
        <p:nvGraphicFramePr>
          <p:cNvPr id="5" name="Table Placeholder 4">
            <a:extLst>
              <a:ext uri="{FF2B5EF4-FFF2-40B4-BE49-F238E27FC236}">
                <a16:creationId xmlns:a16="http://schemas.microsoft.com/office/drawing/2014/main" id="{D6B69FD5-53E1-41D0-86CC-DED61CAFCEA4}"/>
              </a:ext>
            </a:extLst>
          </p:cNvPr>
          <p:cNvGraphicFramePr>
            <a:graphicFrameLocks noGrp="1"/>
          </p:cNvGraphicFramePr>
          <p:nvPr>
            <p:ph type="tbl" sz="quarter" idx="13"/>
            <p:extLst>
              <p:ext uri="{D42A27DB-BD31-4B8C-83A1-F6EECF244321}">
                <p14:modId xmlns:p14="http://schemas.microsoft.com/office/powerpoint/2010/main" val="31815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9621893"/>
                    </a:ext>
                  </a:extLst>
                </a:gridCol>
                <a:gridCol w="2304288">
                  <a:extLst>
                    <a:ext uri="{9D8B030D-6E8A-4147-A177-3AD203B41FA5}">
                      <a16:colId xmlns:a16="http://schemas.microsoft.com/office/drawing/2014/main" val="1722258003"/>
                    </a:ext>
                  </a:extLst>
                </a:gridCol>
                <a:gridCol w="576072">
                  <a:extLst>
                    <a:ext uri="{9D8B030D-6E8A-4147-A177-3AD203B41FA5}">
                      <a16:colId xmlns:a16="http://schemas.microsoft.com/office/drawing/2014/main" val="589601991"/>
                    </a:ext>
                  </a:extLst>
                </a:gridCol>
                <a:gridCol w="576072">
                  <a:extLst>
                    <a:ext uri="{9D8B030D-6E8A-4147-A177-3AD203B41FA5}">
                      <a16:colId xmlns:a16="http://schemas.microsoft.com/office/drawing/2014/main" val="2100897101"/>
                    </a:ext>
                  </a:extLst>
                </a:gridCol>
                <a:gridCol w="576072">
                  <a:extLst>
                    <a:ext uri="{9D8B030D-6E8A-4147-A177-3AD203B41FA5}">
                      <a16:colId xmlns:a16="http://schemas.microsoft.com/office/drawing/2014/main" val="3244987260"/>
                    </a:ext>
                  </a:extLst>
                </a:gridCol>
                <a:gridCol w="576072">
                  <a:extLst>
                    <a:ext uri="{9D8B030D-6E8A-4147-A177-3AD203B41FA5}">
                      <a16:colId xmlns:a16="http://schemas.microsoft.com/office/drawing/2014/main" val="57507399"/>
                    </a:ext>
                  </a:extLst>
                </a:gridCol>
                <a:gridCol w="576072">
                  <a:extLst>
                    <a:ext uri="{9D8B030D-6E8A-4147-A177-3AD203B41FA5}">
                      <a16:colId xmlns:a16="http://schemas.microsoft.com/office/drawing/2014/main" val="23714882"/>
                    </a:ext>
                  </a:extLst>
                </a:gridCol>
                <a:gridCol w="576072">
                  <a:extLst>
                    <a:ext uri="{9D8B030D-6E8A-4147-A177-3AD203B41FA5}">
                      <a16:colId xmlns:a16="http://schemas.microsoft.com/office/drawing/2014/main" val="365833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93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- 2020-03-27 09:06:39</a:t>
                      </a:r>
                      <a:r>
                        <a:rPr kumimoji="0" lang="de-DE" sz="1000" b="0" i="0" u="none" strike="noStrike" kern="1200" cap="none" spc="0" normalizeH="0" baseline="0" noProof="0">
                          <a:ln>
                            <a:noFill/>
                          </a:ln>
                          <a:solidFill>
                            <a:prstClr val="black"/>
                          </a:solidFill>
                          <a:effectLst/>
                          <a:uLnTx/>
                          <a:uFillTx/>
                          <a:latin typeface="+mn-lt"/>
                          <a:ea typeface="+mn-ea"/>
                          <a:cs typeface="+mn-cs"/>
                        </a:rPr>
                        <a:t>
 Warme Decken, Essen und Hundefutter: An der Saarbrücker Johanneskirche gibt es seit einigen Tagen einen “Spendenzaun” für Bedürftige. Eine Nachbarschaftshilfe in Zeiten von Corona. #zusammenhalten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https://scontent-iad3-1.xx.fbcdn.net/v/t15.5256-10/p720x720/71805255_2777678868935822_5970578563819110400_n.jpg?_nc_cat=111&amp;ccb=2&amp;_nc_sid=ad6a45&amp;_nc_ohc=IXJ1wV_ZwFoAX-2qQ95&amp;_nc_ht=scontent-iad3-1.xx&amp;oh=3bc5f1cbb00026407fdaeaeb2d472080&amp;oe=5FDCD330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577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- 2020-10-07 14:01:02</a:t>
                      </a:r>
                      <a:r>
                        <a:rPr kumimoji="0" lang="de-DE" sz="1000" b="0" i="0" u="none" strike="noStrike" kern="1200" cap="none" spc="0" normalizeH="0" baseline="0" noProof="0">
                          <a:ln>
                            <a:noFill/>
                          </a:ln>
                          <a:solidFill>
                            <a:prstClr val="black"/>
                          </a:solidFill>
                          <a:effectLst/>
                          <a:uLnTx/>
                          <a:uFillTx/>
                          <a:latin typeface="+mn-lt"/>
                          <a:ea typeface="+mn-ea"/>
                          <a:cs typeface="+mn-cs"/>
                        </a:rPr>
                        <a:t>
 Wenn das ungeborene Kind noch im Mutterleib verstirbt, raten nicht nur Psychologen, dass Betroffene unbedingt Abschied nehmen müssen. Damit das adäquat möglich ist, wurde jetzt an der Homburger Uniklinik ein Trauerraum offiziell eröffnet: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https://scontent-iad3-1.xx.fbcdn.net/v/t15.5256-10/p720x720/120919386_950261752163540_5828078620271960002_n.jpg?_nc_cat=110&amp;ccb=2&amp;_nc_sid=ad6a45&amp;_nc_ohc=Gs5JaZY0BEkAX8D2FSo&amp;_nc_ht=scontent-iad3-1.xx&amp;oh=0b7b83cd82c4f79e09ebae530cd627a1&amp;oe=5FDF6BC6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8898475"/>
                  </a:ext>
                </a:extLst>
              </a:tr>
            </a:tbl>
          </a:graphicData>
        </a:graphic>
      </p:graphicFrame>
      <p:sp>
        <p:nvSpPr>
          <p:cNvPr id="4" name="Text Placeholder 3">
            <a:extLst>
              <a:ext uri="{FF2B5EF4-FFF2-40B4-BE49-F238E27FC236}">
                <a16:creationId xmlns:a16="http://schemas.microsoft.com/office/drawing/2014/main" id="{4F30DAF9-CD8B-4681-90A8-474C87824253}"/>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304524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2653-AD2B-4B0B-B1C4-1B11008C8FDA}"/>
              </a:ext>
            </a:extLst>
          </p:cNvPr>
          <p:cNvSpPr>
            <a:spLocks noGrp="1"/>
          </p:cNvSpPr>
          <p:nvPr>
            <p:ph type="title"/>
          </p:nvPr>
        </p:nvSpPr>
        <p:spPr/>
        <p:txBody>
          <a:bodyPr/>
          <a:lstStyle/>
          <a:p>
            <a:r>
              <a:rPr lang="en-US"/>
              <a:t>Facebook Own Posts Table | SR Facebook - 5 of 10</a:t>
            </a:r>
          </a:p>
        </p:txBody>
      </p:sp>
      <p:graphicFrame>
        <p:nvGraphicFramePr>
          <p:cNvPr id="5" name="Table Placeholder 4">
            <a:extLst>
              <a:ext uri="{FF2B5EF4-FFF2-40B4-BE49-F238E27FC236}">
                <a16:creationId xmlns:a16="http://schemas.microsoft.com/office/drawing/2014/main" id="{F4474286-B4D9-4873-A949-CC7DCBEED623}"/>
              </a:ext>
            </a:extLst>
          </p:cNvPr>
          <p:cNvGraphicFramePr>
            <a:graphicFrameLocks noGrp="1"/>
          </p:cNvGraphicFramePr>
          <p:nvPr>
            <p:ph type="tbl" sz="quarter" idx="13"/>
            <p:extLst>
              <p:ext uri="{D42A27DB-BD31-4B8C-83A1-F6EECF244321}">
                <p14:modId xmlns:p14="http://schemas.microsoft.com/office/powerpoint/2010/main" val="35138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0700578"/>
                    </a:ext>
                  </a:extLst>
                </a:gridCol>
                <a:gridCol w="2304288">
                  <a:extLst>
                    <a:ext uri="{9D8B030D-6E8A-4147-A177-3AD203B41FA5}">
                      <a16:colId xmlns:a16="http://schemas.microsoft.com/office/drawing/2014/main" val="1062155944"/>
                    </a:ext>
                  </a:extLst>
                </a:gridCol>
                <a:gridCol w="576072">
                  <a:extLst>
                    <a:ext uri="{9D8B030D-6E8A-4147-A177-3AD203B41FA5}">
                      <a16:colId xmlns:a16="http://schemas.microsoft.com/office/drawing/2014/main" val="3228628174"/>
                    </a:ext>
                  </a:extLst>
                </a:gridCol>
                <a:gridCol w="576072">
                  <a:extLst>
                    <a:ext uri="{9D8B030D-6E8A-4147-A177-3AD203B41FA5}">
                      <a16:colId xmlns:a16="http://schemas.microsoft.com/office/drawing/2014/main" val="2489802508"/>
                    </a:ext>
                  </a:extLst>
                </a:gridCol>
                <a:gridCol w="576072">
                  <a:extLst>
                    <a:ext uri="{9D8B030D-6E8A-4147-A177-3AD203B41FA5}">
                      <a16:colId xmlns:a16="http://schemas.microsoft.com/office/drawing/2014/main" val="2446202508"/>
                    </a:ext>
                  </a:extLst>
                </a:gridCol>
                <a:gridCol w="576072">
                  <a:extLst>
                    <a:ext uri="{9D8B030D-6E8A-4147-A177-3AD203B41FA5}">
                      <a16:colId xmlns:a16="http://schemas.microsoft.com/office/drawing/2014/main" val="2472684091"/>
                    </a:ext>
                  </a:extLst>
                </a:gridCol>
                <a:gridCol w="576072">
                  <a:extLst>
                    <a:ext uri="{9D8B030D-6E8A-4147-A177-3AD203B41FA5}">
                      <a16:colId xmlns:a16="http://schemas.microsoft.com/office/drawing/2014/main" val="632463547"/>
                    </a:ext>
                  </a:extLst>
                </a:gridCol>
                <a:gridCol w="576072">
                  <a:extLst>
                    <a:ext uri="{9D8B030D-6E8A-4147-A177-3AD203B41FA5}">
                      <a16:colId xmlns:a16="http://schemas.microsoft.com/office/drawing/2014/main" val="60053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6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- 2020-06-23 19:34:57</a:t>
                      </a:r>
                      <a:r>
                        <a:rPr kumimoji="0" lang="de-DE" sz="1000" b="0" i="0" u="none" strike="noStrike" kern="1200" cap="none" spc="0" normalizeH="0" baseline="0" noProof="0">
                          <a:ln>
                            <a:noFill/>
                          </a:ln>
                          <a:solidFill>
                            <a:prstClr val="black"/>
                          </a:solidFill>
                          <a:effectLst/>
                          <a:uLnTx/>
                          <a:uFillTx/>
                          <a:latin typeface="+mn-lt"/>
                          <a:ea typeface="+mn-ea"/>
                          <a:cs typeface="+mn-cs"/>
                        </a:rPr>
                        <a:t>
 Gunther von Gerichten arbeitet seit 35 Jahren bei den Gusswerken Saarbrücken und dachte eigentlich, dass er bis zur Rente seinen Platz gefunden hat. 
Nach einer jahrelangen Berg- und Talfahrt für das über 250 Jahre alte Unternehmen, ist nächste Woche aber endgültig Schluss.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https://scontent-iad3-1.xx.fbcdn.net/v/t15.5256-10/p720x720/104702425_2700835786827374_2911357618311313727_n.jpg?_nc_cat=105&amp;ccb=2&amp;_nc_sid=ad6a45&amp;_nc_ohc=xfL4A2pAjp8AX9ugD4o&amp;_nc_ht=scontent-iad3-1.xx&amp;oh=cdf0b1d26010cc117c57e70bf913910f&amp;oe=5FDBB0C6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414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- 2020-03-04 20:02:00</a:t>
                      </a:r>
                      <a:r>
                        <a:rPr kumimoji="0" lang="de-DE" sz="1000" b="0" i="0" u="none" strike="noStrike" kern="1200" cap="none" spc="0" normalizeH="0" baseline="0" noProof="0">
                          <a:ln>
                            <a:noFill/>
                          </a:ln>
                          <a:solidFill>
                            <a:prstClr val="black"/>
                          </a:solidFill>
                          <a:effectLst/>
                          <a:uLnTx/>
                          <a:uFillTx/>
                          <a:latin typeface="+mn-lt"/>
                          <a:ea typeface="+mn-ea"/>
                          <a:cs typeface="+mn-cs"/>
                        </a:rPr>
                        <a:t>
 Wie fühlt man sich als Held des Sensationsspiels, Daniel Batz?
1. FC Saarbrücken
DFB-Pokal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https://scontent-iad3-1.xx.fbcdn.net/v/t15.5256-10/s720x720/75426702_481347979409951_2758434611187941376_n.jpg?_nc_cat=111&amp;ccb=2&amp;_nc_sid=ad6a45&amp;_nc_ohc=g48ObBIKXl4AX906-ct&amp;_nc_ht=scontent-iad3-1.xx&amp;oh=de826cd4751d5b39c2178b73d71374ea&amp;oe=5FDC29E7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3771935"/>
                  </a:ext>
                </a:extLst>
              </a:tr>
            </a:tbl>
          </a:graphicData>
        </a:graphic>
      </p:graphicFrame>
      <p:sp>
        <p:nvSpPr>
          <p:cNvPr id="4" name="Text Placeholder 3">
            <a:extLst>
              <a:ext uri="{FF2B5EF4-FFF2-40B4-BE49-F238E27FC236}">
                <a16:creationId xmlns:a16="http://schemas.microsoft.com/office/drawing/2014/main" id="{B38CCDEE-7D11-40D8-AE99-B95F18683042}"/>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479824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ABDB-2BF9-42EF-8532-FB5B53FDA2BF}"/>
              </a:ext>
            </a:extLst>
          </p:cNvPr>
          <p:cNvSpPr>
            <a:spLocks noGrp="1"/>
          </p:cNvSpPr>
          <p:nvPr>
            <p:ph type="title"/>
          </p:nvPr>
        </p:nvSpPr>
        <p:spPr/>
        <p:txBody>
          <a:bodyPr/>
          <a:lstStyle/>
          <a:p>
            <a:r>
              <a:rPr lang="en-US"/>
              <a:t>Facebook Own Posts Table | SR Facebook - 6 of 10</a:t>
            </a:r>
          </a:p>
        </p:txBody>
      </p:sp>
      <p:graphicFrame>
        <p:nvGraphicFramePr>
          <p:cNvPr id="5" name="Table Placeholder 4">
            <a:extLst>
              <a:ext uri="{FF2B5EF4-FFF2-40B4-BE49-F238E27FC236}">
                <a16:creationId xmlns:a16="http://schemas.microsoft.com/office/drawing/2014/main" id="{2A6D3D9B-E0B9-472B-BB5B-5AE665379ECF}"/>
              </a:ext>
            </a:extLst>
          </p:cNvPr>
          <p:cNvGraphicFramePr>
            <a:graphicFrameLocks noGrp="1"/>
          </p:cNvGraphicFramePr>
          <p:nvPr>
            <p:ph type="tbl" sz="quarter" idx="13"/>
            <p:extLst>
              <p:ext uri="{D42A27DB-BD31-4B8C-83A1-F6EECF244321}">
                <p14:modId xmlns:p14="http://schemas.microsoft.com/office/powerpoint/2010/main" val="216164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5844549"/>
                    </a:ext>
                  </a:extLst>
                </a:gridCol>
                <a:gridCol w="2304288">
                  <a:extLst>
                    <a:ext uri="{9D8B030D-6E8A-4147-A177-3AD203B41FA5}">
                      <a16:colId xmlns:a16="http://schemas.microsoft.com/office/drawing/2014/main" val="417699684"/>
                    </a:ext>
                  </a:extLst>
                </a:gridCol>
                <a:gridCol w="576072">
                  <a:extLst>
                    <a:ext uri="{9D8B030D-6E8A-4147-A177-3AD203B41FA5}">
                      <a16:colId xmlns:a16="http://schemas.microsoft.com/office/drawing/2014/main" val="4260463998"/>
                    </a:ext>
                  </a:extLst>
                </a:gridCol>
                <a:gridCol w="576072">
                  <a:extLst>
                    <a:ext uri="{9D8B030D-6E8A-4147-A177-3AD203B41FA5}">
                      <a16:colId xmlns:a16="http://schemas.microsoft.com/office/drawing/2014/main" val="554855706"/>
                    </a:ext>
                  </a:extLst>
                </a:gridCol>
                <a:gridCol w="576072">
                  <a:extLst>
                    <a:ext uri="{9D8B030D-6E8A-4147-A177-3AD203B41FA5}">
                      <a16:colId xmlns:a16="http://schemas.microsoft.com/office/drawing/2014/main" val="2228860846"/>
                    </a:ext>
                  </a:extLst>
                </a:gridCol>
                <a:gridCol w="576072">
                  <a:extLst>
                    <a:ext uri="{9D8B030D-6E8A-4147-A177-3AD203B41FA5}">
                      <a16:colId xmlns:a16="http://schemas.microsoft.com/office/drawing/2014/main" val="3270354101"/>
                    </a:ext>
                  </a:extLst>
                </a:gridCol>
                <a:gridCol w="576072">
                  <a:extLst>
                    <a:ext uri="{9D8B030D-6E8A-4147-A177-3AD203B41FA5}">
                      <a16:colId xmlns:a16="http://schemas.microsoft.com/office/drawing/2014/main" val="924418256"/>
                    </a:ext>
                  </a:extLst>
                </a:gridCol>
                <a:gridCol w="576072">
                  <a:extLst>
                    <a:ext uri="{9D8B030D-6E8A-4147-A177-3AD203B41FA5}">
                      <a16:colId xmlns:a16="http://schemas.microsoft.com/office/drawing/2014/main" val="302452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245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- 2020-06-26 16:37:37</a:t>
                      </a:r>
                      <a:r>
                        <a:rPr kumimoji="0" lang="de-DE" sz="1000" b="0" i="0" u="none" strike="noStrike" kern="1200" cap="none" spc="0" normalizeH="0" baseline="0" noProof="0">
                          <a:ln>
                            <a:noFill/>
                          </a:ln>
                          <a:solidFill>
                            <a:prstClr val="black"/>
                          </a:solidFill>
                          <a:effectLst/>
                          <a:uLnTx/>
                          <a:uFillTx/>
                          <a:latin typeface="+mn-lt"/>
                          <a:ea typeface="+mn-ea"/>
                          <a:cs typeface="+mn-cs"/>
                        </a:rPr>
                        <a:t>
 Der Neunkircher Gasometer wurde erfolgreich gesprengt. Auf dem Gelände soll nun ein neuer Globus-Markt entstehen.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https://scontent-iad3-1.xx.fbcdn.net/v/t15.5256-10/p720x720/106338338_277082633727794_968602035620031599_n.jpg?_nc_cat=111&amp;ccb=2&amp;_nc_sid=ad6a45&amp;_nc_ohc=DInKMeSNq3wAX_pq8nE&amp;_nc_ht=scontent-iad3-1.xx&amp;oh=f39732a0a2f7b4417adaaf4822a6f7ba&amp;oe=5FDE0A4A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9654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- 2020-06-30 17:30:20</a:t>
                      </a:r>
                      <a:r>
                        <a:rPr kumimoji="0" lang="de-DE" sz="1000" b="0" i="0" u="none" strike="noStrike" kern="1200" cap="none" spc="0" normalizeH="0" baseline="0" noProof="0">
                          <a:ln>
                            <a:noFill/>
                          </a:ln>
                          <a:solidFill>
                            <a:prstClr val="black"/>
                          </a:solidFill>
                          <a:effectLst/>
                          <a:uLnTx/>
                          <a:uFillTx/>
                          <a:latin typeface="+mn-lt"/>
                          <a:ea typeface="+mn-ea"/>
                          <a:cs typeface="+mn-cs"/>
                        </a:rPr>
                        <a:t>
 Die saarländische Luftlandebrigade I springt diese Woche über den Feldern von Wallerfangen-Düren und Zweibrücken.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https://scontent-iad3-1.xx.fbcdn.net/v/t15.5256-10/p720x720/73504960_570907137131833_8737019349585420778_n.jpg?_nc_cat=105&amp;ccb=2&amp;_nc_sid=ad6a45&amp;_nc_ohc=xMv3wD-hA4EAX_mkE-o&amp;_nc_ht=scontent-iad3-1.xx&amp;oh=06f696e1656c5e5be4c14953f5a3bdf7&amp;oe=5FDF6E35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1194235"/>
                  </a:ext>
                </a:extLst>
              </a:tr>
            </a:tbl>
          </a:graphicData>
        </a:graphic>
      </p:graphicFrame>
      <p:sp>
        <p:nvSpPr>
          <p:cNvPr id="4" name="Text Placeholder 3">
            <a:extLst>
              <a:ext uri="{FF2B5EF4-FFF2-40B4-BE49-F238E27FC236}">
                <a16:creationId xmlns:a16="http://schemas.microsoft.com/office/drawing/2014/main" id="{26110687-FDA6-4122-85D5-EAC90DD5E60D}"/>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135950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3979F-2B71-49A7-A489-93B1A966E334}"/>
              </a:ext>
            </a:extLst>
          </p:cNvPr>
          <p:cNvSpPr>
            <a:spLocks noGrp="1"/>
          </p:cNvSpPr>
          <p:nvPr>
            <p:ph type="title"/>
          </p:nvPr>
        </p:nvSpPr>
        <p:spPr/>
        <p:txBody>
          <a:bodyPr/>
          <a:lstStyle/>
          <a:p>
            <a:r>
              <a:rPr lang="en-US"/>
              <a:t>Facebook Own Posts Table | SR Facebook - 7 of 10</a:t>
            </a:r>
          </a:p>
        </p:txBody>
      </p:sp>
      <p:graphicFrame>
        <p:nvGraphicFramePr>
          <p:cNvPr id="5" name="Table Placeholder 4">
            <a:extLst>
              <a:ext uri="{FF2B5EF4-FFF2-40B4-BE49-F238E27FC236}">
                <a16:creationId xmlns:a16="http://schemas.microsoft.com/office/drawing/2014/main" id="{4660EA2F-5421-44CC-8876-3F98072FDEDC}"/>
              </a:ext>
            </a:extLst>
          </p:cNvPr>
          <p:cNvGraphicFramePr>
            <a:graphicFrameLocks noGrp="1"/>
          </p:cNvGraphicFramePr>
          <p:nvPr>
            <p:ph type="tbl" sz="quarter" idx="13"/>
            <p:extLst>
              <p:ext uri="{D42A27DB-BD31-4B8C-83A1-F6EECF244321}">
                <p14:modId xmlns:p14="http://schemas.microsoft.com/office/powerpoint/2010/main" val="396622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9929937"/>
                    </a:ext>
                  </a:extLst>
                </a:gridCol>
                <a:gridCol w="2304288">
                  <a:extLst>
                    <a:ext uri="{9D8B030D-6E8A-4147-A177-3AD203B41FA5}">
                      <a16:colId xmlns:a16="http://schemas.microsoft.com/office/drawing/2014/main" val="2459121339"/>
                    </a:ext>
                  </a:extLst>
                </a:gridCol>
                <a:gridCol w="576072">
                  <a:extLst>
                    <a:ext uri="{9D8B030D-6E8A-4147-A177-3AD203B41FA5}">
                      <a16:colId xmlns:a16="http://schemas.microsoft.com/office/drawing/2014/main" val="1237474267"/>
                    </a:ext>
                  </a:extLst>
                </a:gridCol>
                <a:gridCol w="576072">
                  <a:extLst>
                    <a:ext uri="{9D8B030D-6E8A-4147-A177-3AD203B41FA5}">
                      <a16:colId xmlns:a16="http://schemas.microsoft.com/office/drawing/2014/main" val="2981745948"/>
                    </a:ext>
                  </a:extLst>
                </a:gridCol>
                <a:gridCol w="576072">
                  <a:extLst>
                    <a:ext uri="{9D8B030D-6E8A-4147-A177-3AD203B41FA5}">
                      <a16:colId xmlns:a16="http://schemas.microsoft.com/office/drawing/2014/main" val="1231845904"/>
                    </a:ext>
                  </a:extLst>
                </a:gridCol>
                <a:gridCol w="576072">
                  <a:extLst>
                    <a:ext uri="{9D8B030D-6E8A-4147-A177-3AD203B41FA5}">
                      <a16:colId xmlns:a16="http://schemas.microsoft.com/office/drawing/2014/main" val="732798804"/>
                    </a:ext>
                  </a:extLst>
                </a:gridCol>
                <a:gridCol w="576072">
                  <a:extLst>
                    <a:ext uri="{9D8B030D-6E8A-4147-A177-3AD203B41FA5}">
                      <a16:colId xmlns:a16="http://schemas.microsoft.com/office/drawing/2014/main" val="826219813"/>
                    </a:ext>
                  </a:extLst>
                </a:gridCol>
                <a:gridCol w="576072">
                  <a:extLst>
                    <a:ext uri="{9D8B030D-6E8A-4147-A177-3AD203B41FA5}">
                      <a16:colId xmlns:a16="http://schemas.microsoft.com/office/drawing/2014/main" val="359748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276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- 2020-02-10 19:00:00</a:t>
                      </a:r>
                      <a:r>
                        <a:rPr kumimoji="0" lang="de-DE" sz="1000" b="0" i="0" u="none" strike="noStrike" kern="1200" cap="none" spc="0" normalizeH="0" baseline="0" noProof="0">
                          <a:ln>
                            <a:noFill/>
                          </a:ln>
                          <a:solidFill>
                            <a:prstClr val="black"/>
                          </a:solidFill>
                          <a:effectLst/>
                          <a:uLnTx/>
                          <a:uFillTx/>
                          <a:latin typeface="+mn-lt"/>
                          <a:ea typeface="+mn-ea"/>
                          <a:cs typeface="+mn-cs"/>
                        </a:rPr>
                        <a:t>
 Hospiz – da assoziiert man automatisch Sterbebegleitung. Kinderhospizarbeit ist aber viel mehr. Der Kinderhospizdienst Saar betreut Familien mit lebensverkürzend erkrankten Kindern. Und diese Unterstützung ist oft langjährig und sehr vielfältig.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https://scontent-iad3-1.xx.fbcdn.net/v/t15.5256-10/p720x720/80848136_622120985240718_7605211668926169088_n.jpg?_nc_cat=106&amp;ccb=2&amp;_nc_sid=ad6a45&amp;_nc_ohc=c3Oa5TBdNZwAX-IxwoU&amp;_nc_ht=scontent-iad3-1.xx&amp;oh=4a76dc7ad45e421950fa92994043fec9&amp;oe=5FDF3CCF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363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- 2020-07-12 10:00:01</a:t>
                      </a:r>
                      <a:r>
                        <a:rPr kumimoji="0" lang="de-DE" sz="1000" b="0" i="0" u="none" strike="noStrike" kern="1200" cap="none" spc="0" normalizeH="0" baseline="0" noProof="0">
                          <a:ln>
                            <a:noFill/>
                          </a:ln>
                          <a:solidFill>
                            <a:prstClr val="black"/>
                          </a:solidFill>
                          <a:effectLst/>
                          <a:uLnTx/>
                          <a:uFillTx/>
                          <a:latin typeface="+mn-lt"/>
                          <a:ea typeface="+mn-ea"/>
                          <a:cs typeface="+mn-cs"/>
                        </a:rPr>
                        <a:t>
 Alles begann mit einer Wette: Der Werbefachmann Theo Schäfer aus St. Wendel war sich sicher, dass er ein besseres Speiseeis machen könnte als ein Freund. Aus diesem Spaß wurde eine überraschende Erfolgsgeschichte:
Nur fünf Jahre nach ersten Experimenten in seiner Küche hat sich Theo Schäfer eine ganze Eisfabrik gebaut, eine der modernsten in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https://scontent-iad3-1.xx.fbcdn.net/v/t15.5256-10/p720x720/107601214_263100208322361_211675917768669875_n.jpg?_nc_cat=110&amp;ccb=2&amp;_nc_sid=ad6a45&amp;_nc_ohc=Ch-iMPCLyTcAX-dHF6k&amp;_nc_ht=scontent-iad3-1.xx&amp;oh=e96e81d119093e8383d807f46c9eb8a2&amp;oe=5FDD0138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1032572"/>
                  </a:ext>
                </a:extLst>
              </a:tr>
            </a:tbl>
          </a:graphicData>
        </a:graphic>
      </p:graphicFrame>
      <p:sp>
        <p:nvSpPr>
          <p:cNvPr id="4" name="Text Placeholder 3">
            <a:extLst>
              <a:ext uri="{FF2B5EF4-FFF2-40B4-BE49-F238E27FC236}">
                <a16:creationId xmlns:a16="http://schemas.microsoft.com/office/drawing/2014/main" id="{0FCDE8D2-A3DF-4E05-99B9-0A4E1CF39087}"/>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473107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461A-4459-4FFC-B03C-C1D07AED9EA0}"/>
              </a:ext>
            </a:extLst>
          </p:cNvPr>
          <p:cNvSpPr>
            <a:spLocks noGrp="1"/>
          </p:cNvSpPr>
          <p:nvPr>
            <p:ph type="title"/>
          </p:nvPr>
        </p:nvSpPr>
        <p:spPr/>
        <p:txBody>
          <a:bodyPr/>
          <a:lstStyle/>
          <a:p>
            <a:r>
              <a:rPr lang="en-US"/>
              <a:t>Facebook Own Posts Table | SR Facebook - 8 of 10</a:t>
            </a:r>
          </a:p>
        </p:txBody>
      </p:sp>
      <p:graphicFrame>
        <p:nvGraphicFramePr>
          <p:cNvPr id="5" name="Table Placeholder 4">
            <a:extLst>
              <a:ext uri="{FF2B5EF4-FFF2-40B4-BE49-F238E27FC236}">
                <a16:creationId xmlns:a16="http://schemas.microsoft.com/office/drawing/2014/main" id="{84256A7F-63A9-4C77-A4C7-0356DE09DFF1}"/>
              </a:ext>
            </a:extLst>
          </p:cNvPr>
          <p:cNvGraphicFramePr>
            <a:graphicFrameLocks noGrp="1"/>
          </p:cNvGraphicFramePr>
          <p:nvPr>
            <p:ph type="tbl" sz="quarter" idx="13"/>
            <p:extLst>
              <p:ext uri="{D42A27DB-BD31-4B8C-83A1-F6EECF244321}">
                <p14:modId xmlns:p14="http://schemas.microsoft.com/office/powerpoint/2010/main" val="3609551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9873403"/>
                    </a:ext>
                  </a:extLst>
                </a:gridCol>
                <a:gridCol w="2304288">
                  <a:extLst>
                    <a:ext uri="{9D8B030D-6E8A-4147-A177-3AD203B41FA5}">
                      <a16:colId xmlns:a16="http://schemas.microsoft.com/office/drawing/2014/main" val="2985231242"/>
                    </a:ext>
                  </a:extLst>
                </a:gridCol>
                <a:gridCol w="576072">
                  <a:extLst>
                    <a:ext uri="{9D8B030D-6E8A-4147-A177-3AD203B41FA5}">
                      <a16:colId xmlns:a16="http://schemas.microsoft.com/office/drawing/2014/main" val="2876420948"/>
                    </a:ext>
                  </a:extLst>
                </a:gridCol>
                <a:gridCol w="576072">
                  <a:extLst>
                    <a:ext uri="{9D8B030D-6E8A-4147-A177-3AD203B41FA5}">
                      <a16:colId xmlns:a16="http://schemas.microsoft.com/office/drawing/2014/main" val="2364195103"/>
                    </a:ext>
                  </a:extLst>
                </a:gridCol>
                <a:gridCol w="576072">
                  <a:extLst>
                    <a:ext uri="{9D8B030D-6E8A-4147-A177-3AD203B41FA5}">
                      <a16:colId xmlns:a16="http://schemas.microsoft.com/office/drawing/2014/main" val="3592087230"/>
                    </a:ext>
                  </a:extLst>
                </a:gridCol>
                <a:gridCol w="576072">
                  <a:extLst>
                    <a:ext uri="{9D8B030D-6E8A-4147-A177-3AD203B41FA5}">
                      <a16:colId xmlns:a16="http://schemas.microsoft.com/office/drawing/2014/main" val="3384042080"/>
                    </a:ext>
                  </a:extLst>
                </a:gridCol>
                <a:gridCol w="576072">
                  <a:extLst>
                    <a:ext uri="{9D8B030D-6E8A-4147-A177-3AD203B41FA5}">
                      <a16:colId xmlns:a16="http://schemas.microsoft.com/office/drawing/2014/main" val="3145162416"/>
                    </a:ext>
                  </a:extLst>
                </a:gridCol>
                <a:gridCol w="576072">
                  <a:extLst>
                    <a:ext uri="{9D8B030D-6E8A-4147-A177-3AD203B41FA5}">
                      <a16:colId xmlns:a16="http://schemas.microsoft.com/office/drawing/2014/main" val="76116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140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- 2020-01-31 17:08:06</a:t>
                      </a:r>
                      <a:r>
                        <a:rPr kumimoji="0" lang="de-DE" sz="1000" b="0" i="0" u="none" strike="noStrike" kern="1200" cap="none" spc="0" normalizeH="0" baseline="0" noProof="0">
                          <a:ln>
                            <a:noFill/>
                          </a:ln>
                          <a:solidFill>
                            <a:prstClr val="black"/>
                          </a:solidFill>
                          <a:effectLst/>
                          <a:uLnTx/>
                          <a:uFillTx/>
                          <a:latin typeface="+mn-lt"/>
                          <a:ea typeface="+mn-ea"/>
                          <a:cs typeface="+mn-cs"/>
                        </a:rPr>
                        <a:t>
 So richtig kalt ist es diesen Januar nicht. Trotzdem kommen sicher die Wenigsten auf die Idee in einem See zu baden. Die Merchweiler Eislöwen tun das aber. Genau vor 10 Jahren haben sie zum ersten Mal bei einer Eis-Schwimmweltmeisterschaft teilgenommen. Zurzeit trainieren sie für die WM in Slowenien.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https://scontent-iad3-1.xx.fbcdn.net/v/t15.5256-10/p720x720/70870222_585555308957364_8678229838181433344_n.jpg?_nc_cat=110&amp;ccb=2&amp;_nc_sid=ad6a45&amp;_nc_ohc=Z7yZyjC6YZIAX_FTBNb&amp;_nc_ht=scontent-iad3-1.xx&amp;oh=d2fa3304a05b1f90fa6b980f29caedc2&amp;oe=5FDD89F7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036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- 2020-07-09 16:50:08</a:t>
                      </a:r>
                      <a:r>
                        <a:rPr kumimoji="0" lang="de-DE" sz="1000" b="0" i="0" u="none" strike="noStrike" kern="1200" cap="none" spc="0" normalizeH="0" baseline="0" noProof="0">
                          <a:ln>
                            <a:noFill/>
                          </a:ln>
                          <a:solidFill>
                            <a:prstClr val="black"/>
                          </a:solidFill>
                          <a:effectLst/>
                          <a:uLnTx/>
                          <a:uFillTx/>
                          <a:latin typeface="+mn-lt"/>
                          <a:ea typeface="+mn-ea"/>
                          <a:cs typeface="+mn-cs"/>
                        </a:rPr>
                        <a:t>
 Natur pur – das Krumme Elsass. Mittendrin: Die letzte Wassermühle an der Saar. Dort mahlt Roger Roeser sein eigenes Mehl, aus dem gleich nebenan köstliche Flammkuchen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https://scontent-iad3-1.xx.fbcdn.net/v/t15.5256-10/p720x720/107839670_310819323442611_7606693019813512924_n.jpg?_nc_cat=111&amp;ccb=2&amp;_nc_sid=ad6a45&amp;_nc_ohc=TNhPM-niJfIAX-XWNNq&amp;_nc_ht=scontent-iad3-1.xx&amp;oh=213f7abe4b3d583b4f191a18e2ade5f9&amp;oe=5FDBEE60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0780575"/>
                  </a:ext>
                </a:extLst>
              </a:tr>
            </a:tbl>
          </a:graphicData>
        </a:graphic>
      </p:graphicFrame>
      <p:sp>
        <p:nvSpPr>
          <p:cNvPr id="4" name="Text Placeholder 3">
            <a:extLst>
              <a:ext uri="{FF2B5EF4-FFF2-40B4-BE49-F238E27FC236}">
                <a16:creationId xmlns:a16="http://schemas.microsoft.com/office/drawing/2014/main" id="{EBB8FF3C-D12C-4429-A15E-FD6B11623A0E}"/>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51489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CC93E-3C89-41FD-8934-85DE0159FB3C}"/>
              </a:ext>
            </a:extLst>
          </p:cNvPr>
          <p:cNvSpPr>
            <a:spLocks noGrp="1"/>
          </p:cNvSpPr>
          <p:nvPr>
            <p:ph type="title"/>
          </p:nvPr>
        </p:nvSpPr>
        <p:spPr/>
        <p:txBody>
          <a:bodyPr/>
          <a:lstStyle/>
          <a:p>
            <a:r>
              <a:rPr lang="en-US"/>
              <a:t>Facebook Own Posts Table | SR Facebook - 9 of 10</a:t>
            </a:r>
          </a:p>
        </p:txBody>
      </p:sp>
      <p:graphicFrame>
        <p:nvGraphicFramePr>
          <p:cNvPr id="5" name="Table Placeholder 4">
            <a:extLst>
              <a:ext uri="{FF2B5EF4-FFF2-40B4-BE49-F238E27FC236}">
                <a16:creationId xmlns:a16="http://schemas.microsoft.com/office/drawing/2014/main" id="{9D201279-75FC-4164-8FAD-321641CB17E1}"/>
              </a:ext>
            </a:extLst>
          </p:cNvPr>
          <p:cNvGraphicFramePr>
            <a:graphicFrameLocks noGrp="1"/>
          </p:cNvGraphicFramePr>
          <p:nvPr>
            <p:ph type="tbl" sz="quarter" idx="13"/>
            <p:extLst>
              <p:ext uri="{D42A27DB-BD31-4B8C-83A1-F6EECF244321}">
                <p14:modId xmlns:p14="http://schemas.microsoft.com/office/powerpoint/2010/main" val="318318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3739412"/>
                    </a:ext>
                  </a:extLst>
                </a:gridCol>
                <a:gridCol w="2304288">
                  <a:extLst>
                    <a:ext uri="{9D8B030D-6E8A-4147-A177-3AD203B41FA5}">
                      <a16:colId xmlns:a16="http://schemas.microsoft.com/office/drawing/2014/main" val="2057878004"/>
                    </a:ext>
                  </a:extLst>
                </a:gridCol>
                <a:gridCol w="576072">
                  <a:extLst>
                    <a:ext uri="{9D8B030D-6E8A-4147-A177-3AD203B41FA5}">
                      <a16:colId xmlns:a16="http://schemas.microsoft.com/office/drawing/2014/main" val="128910180"/>
                    </a:ext>
                  </a:extLst>
                </a:gridCol>
                <a:gridCol w="576072">
                  <a:extLst>
                    <a:ext uri="{9D8B030D-6E8A-4147-A177-3AD203B41FA5}">
                      <a16:colId xmlns:a16="http://schemas.microsoft.com/office/drawing/2014/main" val="1842420703"/>
                    </a:ext>
                  </a:extLst>
                </a:gridCol>
                <a:gridCol w="576072">
                  <a:extLst>
                    <a:ext uri="{9D8B030D-6E8A-4147-A177-3AD203B41FA5}">
                      <a16:colId xmlns:a16="http://schemas.microsoft.com/office/drawing/2014/main" val="4265482470"/>
                    </a:ext>
                  </a:extLst>
                </a:gridCol>
                <a:gridCol w="576072">
                  <a:extLst>
                    <a:ext uri="{9D8B030D-6E8A-4147-A177-3AD203B41FA5}">
                      <a16:colId xmlns:a16="http://schemas.microsoft.com/office/drawing/2014/main" val="3077405340"/>
                    </a:ext>
                  </a:extLst>
                </a:gridCol>
                <a:gridCol w="576072">
                  <a:extLst>
                    <a:ext uri="{9D8B030D-6E8A-4147-A177-3AD203B41FA5}">
                      <a16:colId xmlns:a16="http://schemas.microsoft.com/office/drawing/2014/main" val="1340751607"/>
                    </a:ext>
                  </a:extLst>
                </a:gridCol>
                <a:gridCol w="576072">
                  <a:extLst>
                    <a:ext uri="{9D8B030D-6E8A-4147-A177-3AD203B41FA5}">
                      <a16:colId xmlns:a16="http://schemas.microsoft.com/office/drawing/2014/main" val="2307356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43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- 2020-03-22 19:19:05</a:t>
                      </a:r>
                      <a:r>
                        <a:rPr kumimoji="0" lang="de-DE" sz="1000" b="0" i="0" u="none" strike="noStrike" kern="1200" cap="none" spc="0" normalizeH="0" baseline="0" noProof="0">
                          <a:ln>
                            <a:noFill/>
                          </a:ln>
                          <a:solidFill>
                            <a:prstClr val="black"/>
                          </a:solidFill>
                          <a:effectLst/>
                          <a:uLnTx/>
                          <a:uFillTx/>
                          <a:latin typeface="+mn-lt"/>
                          <a:ea typeface="+mn-ea"/>
                          <a:cs typeface="+mn-cs"/>
                        </a:rPr>
                        <a:t>
 Als Zeichen der Solidarität haben Musiker aus ganz Deutschland heute um 18 Uhr in der #Corona-Krise ein gemeinsames Zeichen gesetzt: Auf Balkonen und an offenen Fenstern haben sie die "Ode an die Freude" gespielt - auch im Nauwieser Viertel in Saarbrücken.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https://scontent-iad3-1.xx.fbcdn.net/v/t15.5256-10/p720x720/83899667_3165768860315839_6188963636342423552_n.jpg?_nc_cat=109&amp;ccb=2&amp;_nc_sid=ad6a45&amp;_nc_ohc=wM5NEF3FlOsAX-ke9r1&amp;_nc_ht=scontent-iad3-1.xx&amp;oh=89e97db970c8d957255db499e35d346a&amp;oe=5FDDC04F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595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- 2020-04-30 13:00:02</a:t>
                      </a:r>
                      <a:r>
                        <a:rPr kumimoji="0" lang="de-DE" sz="1000" b="0" i="0" u="none" strike="noStrike" kern="1200" cap="none" spc="0" normalizeH="0" baseline="0" noProof="0">
                          <a:ln>
                            <a:noFill/>
                          </a:ln>
                          <a:solidFill>
                            <a:prstClr val="black"/>
                          </a:solidFill>
                          <a:effectLst/>
                          <a:uLnTx/>
                          <a:uFillTx/>
                          <a:latin typeface="+mn-lt"/>
                          <a:ea typeface="+mn-ea"/>
                          <a:cs typeface="+mn-cs"/>
                        </a:rPr>
                        <a:t>
 Dieser ganz besondere Fan des 1. FC Saarbrücken war euer Highlight im Mai 2019 #tbt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https://scontent-iad3-1.xx.fbcdn.net/v/t15.13418-10/s720x720/94351678_585601425387007_4023989782001483776_n.jpg?_nc_cat=111&amp;ccb=2&amp;_nc_sid=ad6a45&amp;_nc_ohc=OUdtj79EWZEAX-fRVQh&amp;_nc_ht=scontent-iad3-1.xx&amp;tp=7&amp;oh=6a084dd66ce4cb6000c253090c2a3024&amp;oe=5FDD08FD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9486791"/>
                  </a:ext>
                </a:extLst>
              </a:tr>
            </a:tbl>
          </a:graphicData>
        </a:graphic>
      </p:graphicFrame>
      <p:sp>
        <p:nvSpPr>
          <p:cNvPr id="4" name="Text Placeholder 3">
            <a:extLst>
              <a:ext uri="{FF2B5EF4-FFF2-40B4-BE49-F238E27FC236}">
                <a16:creationId xmlns:a16="http://schemas.microsoft.com/office/drawing/2014/main" id="{0D165E73-B8B5-454D-9259-33945549E08A}"/>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980156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69BC-2130-477D-BC25-E4EC89B19EE5}"/>
              </a:ext>
            </a:extLst>
          </p:cNvPr>
          <p:cNvSpPr>
            <a:spLocks noGrp="1"/>
          </p:cNvSpPr>
          <p:nvPr>
            <p:ph type="title"/>
          </p:nvPr>
        </p:nvSpPr>
        <p:spPr/>
        <p:txBody>
          <a:bodyPr/>
          <a:lstStyle/>
          <a:p>
            <a:r>
              <a:rPr lang="en-US"/>
              <a:t>Facebook Own Posts Table | SR Facebook - 10 of 10</a:t>
            </a:r>
          </a:p>
        </p:txBody>
      </p:sp>
      <p:graphicFrame>
        <p:nvGraphicFramePr>
          <p:cNvPr id="5" name="Table Placeholder 4">
            <a:extLst>
              <a:ext uri="{FF2B5EF4-FFF2-40B4-BE49-F238E27FC236}">
                <a16:creationId xmlns:a16="http://schemas.microsoft.com/office/drawing/2014/main" id="{2749BF7A-E612-4AAA-82E5-06DC330709BC}"/>
              </a:ext>
            </a:extLst>
          </p:cNvPr>
          <p:cNvGraphicFramePr>
            <a:graphicFrameLocks noGrp="1"/>
          </p:cNvGraphicFramePr>
          <p:nvPr>
            <p:ph type="tbl" sz="quarter" idx="13"/>
            <p:extLst>
              <p:ext uri="{D42A27DB-BD31-4B8C-83A1-F6EECF244321}">
                <p14:modId xmlns:p14="http://schemas.microsoft.com/office/powerpoint/2010/main" val="139055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652805"/>
                    </a:ext>
                  </a:extLst>
                </a:gridCol>
                <a:gridCol w="2304288">
                  <a:extLst>
                    <a:ext uri="{9D8B030D-6E8A-4147-A177-3AD203B41FA5}">
                      <a16:colId xmlns:a16="http://schemas.microsoft.com/office/drawing/2014/main" val="3909122941"/>
                    </a:ext>
                  </a:extLst>
                </a:gridCol>
                <a:gridCol w="576072">
                  <a:extLst>
                    <a:ext uri="{9D8B030D-6E8A-4147-A177-3AD203B41FA5}">
                      <a16:colId xmlns:a16="http://schemas.microsoft.com/office/drawing/2014/main" val="1166410609"/>
                    </a:ext>
                  </a:extLst>
                </a:gridCol>
                <a:gridCol w="576072">
                  <a:extLst>
                    <a:ext uri="{9D8B030D-6E8A-4147-A177-3AD203B41FA5}">
                      <a16:colId xmlns:a16="http://schemas.microsoft.com/office/drawing/2014/main" val="2290484128"/>
                    </a:ext>
                  </a:extLst>
                </a:gridCol>
                <a:gridCol w="576072">
                  <a:extLst>
                    <a:ext uri="{9D8B030D-6E8A-4147-A177-3AD203B41FA5}">
                      <a16:colId xmlns:a16="http://schemas.microsoft.com/office/drawing/2014/main" val="3373442401"/>
                    </a:ext>
                  </a:extLst>
                </a:gridCol>
                <a:gridCol w="576072">
                  <a:extLst>
                    <a:ext uri="{9D8B030D-6E8A-4147-A177-3AD203B41FA5}">
                      <a16:colId xmlns:a16="http://schemas.microsoft.com/office/drawing/2014/main" val="2212663047"/>
                    </a:ext>
                  </a:extLst>
                </a:gridCol>
                <a:gridCol w="576072">
                  <a:extLst>
                    <a:ext uri="{9D8B030D-6E8A-4147-A177-3AD203B41FA5}">
                      <a16:colId xmlns:a16="http://schemas.microsoft.com/office/drawing/2014/main" val="643084985"/>
                    </a:ext>
                  </a:extLst>
                </a:gridCol>
                <a:gridCol w="576072">
                  <a:extLst>
                    <a:ext uri="{9D8B030D-6E8A-4147-A177-3AD203B41FA5}">
                      <a16:colId xmlns:a16="http://schemas.microsoft.com/office/drawing/2014/main" val="58936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230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aktueller bericht - 2020-07-15 20:00:01</a:t>
                      </a:r>
                      <a:r>
                        <a:rPr kumimoji="0" lang="de-DE" sz="1000" b="0" i="0" u="none" strike="noStrike" kern="1200" cap="none" spc="0" normalizeH="0" baseline="0" noProof="0">
                          <a:ln>
                            <a:noFill/>
                          </a:ln>
                          <a:solidFill>
                            <a:prstClr val="black"/>
                          </a:solidFill>
                          <a:effectLst/>
                          <a:uLnTx/>
                          <a:uFillTx/>
                          <a:latin typeface="+mn-lt"/>
                          <a:ea typeface="+mn-ea"/>
                          <a:cs typeface="+mn-cs"/>
                        </a:rPr>
                        <a:t>
 Reporterin Julia Berdin stürzt sich an ihrem zweiten Praktikumstag in die Flammen - zumindest fast. Bei der Saarbrücker Berufsfeuerwehr in Saarbrücken hat sie ein paar feurige Übungen mitgemacht und die waren wohl ganz schön anstrengend: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https://scontent-iad3-1.xx.fbcdn.net/v/t15.5256-10/p720x720/109572356_583772312281388_3177373621479532523_n.jpg?_nc_cat=107&amp;ccb=2&amp;_nc_sid=ad6a45&amp;_nc_ohc=niabegGZJf8AX_ZVd7K&amp;_nc_ht=scontent-iad3-1.xx&amp;oh=417fb67f6d5719e5fc7c971c1cb071ce&amp;oe=5FDD445B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118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- 2020-10-09 18:30:01</a:t>
                      </a:r>
                      <a:r>
                        <a:rPr kumimoji="0" lang="de-DE" sz="1000" b="0" i="0" u="none" strike="noStrike" kern="1200" cap="none" spc="0" normalizeH="0" baseline="0" noProof="0">
                          <a:ln>
                            <a:noFill/>
                          </a:ln>
                          <a:solidFill>
                            <a:prstClr val="black"/>
                          </a:solidFill>
                          <a:effectLst/>
                          <a:uLnTx/>
                          <a:uFillTx/>
                          <a:latin typeface="+mn-lt"/>
                          <a:ea typeface="+mn-ea"/>
                          <a:cs typeface="+mn-cs"/>
                        </a:rPr>
                        <a:t>
 Laura Ries ist Barhufpflegerin - sie pflegt also die Hufe unbeschlagener Pferde. Laura lebt zwar in Luxemburg, kümmert sich aber auch um Vierbeiner auf deutscher und französischer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https://scontent-iad3-1.xx.fbcdn.net/v/t15.5256-10/120921317_760531504497005_4652607616965099936_n.jpg?_nc_cat=101&amp;ccb=2&amp;_nc_sid=ad6a45&amp;_nc_ohc=UogTx-MVwj4AX-VF8od&amp;_nc_ht=scontent-iad3-1.xx&amp;oh=72d6ddc6327428db31b86d0565b760e1&amp;oe=5FDBA994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8247323"/>
                  </a:ext>
                </a:extLst>
              </a:tr>
            </a:tbl>
          </a:graphicData>
        </a:graphic>
      </p:graphicFrame>
      <p:sp>
        <p:nvSpPr>
          <p:cNvPr id="4" name="Text Placeholder 3">
            <a:extLst>
              <a:ext uri="{FF2B5EF4-FFF2-40B4-BE49-F238E27FC236}">
                <a16:creationId xmlns:a16="http://schemas.microsoft.com/office/drawing/2014/main" id="{416B84A0-00E7-4707-94A2-3E3CCE285050}"/>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2582535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1620</Words>
  <Application>Microsoft Office PowerPoint</Application>
  <PresentationFormat>On-screen Show (4:3)</PresentationFormat>
  <Paragraphs>260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SR Facebook - 1 of 10</vt:lpstr>
      <vt:lpstr>Facebook Own Posts Table | SR Facebook - 2 of 10</vt:lpstr>
      <vt:lpstr>Facebook Own Posts Table | SR Facebook - 3 of 10</vt:lpstr>
      <vt:lpstr>Facebook Own Posts Table | SR Facebook - 4 of 10</vt:lpstr>
      <vt:lpstr>Facebook Own Posts Table | SR Facebook - 5 of 10</vt:lpstr>
      <vt:lpstr>Facebook Own Posts Table | SR Facebook - 6 of 10</vt:lpstr>
      <vt:lpstr>Facebook Own Posts Table | SR Facebook - 7 of 10</vt:lpstr>
      <vt:lpstr>Facebook Own Posts Table | SR Facebook - 8 of 10</vt:lpstr>
      <vt:lpstr>Facebook Own Posts Table | SR Facebook - 9 of 10</vt:lpstr>
      <vt:lpstr>Facebook Own Posts Table | SR Facebook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SR Facebook - 1 of 10</dc:title>
  <dc:creator>Frederik Peiniger</dc:creator>
  <cp:lastModifiedBy>Frederik Peiniger</cp:lastModifiedBy>
  <cp:revision>1</cp:revision>
  <dcterms:created xsi:type="dcterms:W3CDTF">2020-11-24T08:31:22Z</dcterms:created>
  <dcterms:modified xsi:type="dcterms:W3CDTF">2020-11-24T08:33:01Z</dcterms:modified>
</cp:coreProperties>
</file>