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11/24/2020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4135F-CFAA-4414-9800-827BA04FACCD}"/>
              </a:ext>
            </a:extLst>
          </p:cNvPr>
          <p:cNvSpPr>
            <a:spLocks noGrp="1"/>
          </p:cNvSpPr>
          <p:nvPr>
            <p:ph type="title"/>
          </p:nvPr>
        </p:nvSpPr>
        <p:spPr/>
        <p:txBody>
          <a:bodyPr/>
          <a:lstStyle/>
          <a:p>
            <a:r>
              <a:rPr lang="en-US"/>
              <a:t>Facebook Own Posts Table | SR Facebook - 1 of 15</a:t>
            </a:r>
          </a:p>
        </p:txBody>
      </p:sp>
      <p:graphicFrame>
        <p:nvGraphicFramePr>
          <p:cNvPr id="5" name="Table Placeholder 4">
            <a:extLst>
              <a:ext uri="{FF2B5EF4-FFF2-40B4-BE49-F238E27FC236}">
                <a16:creationId xmlns:a16="http://schemas.microsoft.com/office/drawing/2014/main" id="{527DA62D-A2A9-44A9-B5F7-ED0EAE8D0D3E}"/>
              </a:ext>
            </a:extLst>
          </p:cNvPr>
          <p:cNvGraphicFramePr>
            <a:graphicFrameLocks noGrp="1"/>
          </p:cNvGraphicFramePr>
          <p:nvPr>
            <p:ph type="tbl" sz="quarter" idx="13"/>
            <p:extLst>
              <p:ext uri="{D42A27DB-BD31-4B8C-83A1-F6EECF244321}">
                <p14:modId xmlns:p14="http://schemas.microsoft.com/office/powerpoint/2010/main" val="2275201894"/>
              </p:ext>
            </p:extLst>
          </p:nvPr>
        </p:nvGraphicFramePr>
        <p:xfrm>
          <a:off x="457200" y="1731963"/>
          <a:ext cx="8065008" cy="347472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01696297"/>
                    </a:ext>
                  </a:extLst>
                </a:gridCol>
                <a:gridCol w="2304288">
                  <a:extLst>
                    <a:ext uri="{9D8B030D-6E8A-4147-A177-3AD203B41FA5}">
                      <a16:colId xmlns:a16="http://schemas.microsoft.com/office/drawing/2014/main" val="1363976269"/>
                    </a:ext>
                  </a:extLst>
                </a:gridCol>
                <a:gridCol w="576072">
                  <a:extLst>
                    <a:ext uri="{9D8B030D-6E8A-4147-A177-3AD203B41FA5}">
                      <a16:colId xmlns:a16="http://schemas.microsoft.com/office/drawing/2014/main" val="2923937331"/>
                    </a:ext>
                  </a:extLst>
                </a:gridCol>
                <a:gridCol w="576072">
                  <a:extLst>
                    <a:ext uri="{9D8B030D-6E8A-4147-A177-3AD203B41FA5}">
                      <a16:colId xmlns:a16="http://schemas.microsoft.com/office/drawing/2014/main" val="376534445"/>
                    </a:ext>
                  </a:extLst>
                </a:gridCol>
                <a:gridCol w="576072">
                  <a:extLst>
                    <a:ext uri="{9D8B030D-6E8A-4147-A177-3AD203B41FA5}">
                      <a16:colId xmlns:a16="http://schemas.microsoft.com/office/drawing/2014/main" val="1582350996"/>
                    </a:ext>
                  </a:extLst>
                </a:gridCol>
                <a:gridCol w="576072">
                  <a:extLst>
                    <a:ext uri="{9D8B030D-6E8A-4147-A177-3AD203B41FA5}">
                      <a16:colId xmlns:a16="http://schemas.microsoft.com/office/drawing/2014/main" val="1996405518"/>
                    </a:ext>
                  </a:extLst>
                </a:gridCol>
                <a:gridCol w="576072">
                  <a:extLst>
                    <a:ext uri="{9D8B030D-6E8A-4147-A177-3AD203B41FA5}">
                      <a16:colId xmlns:a16="http://schemas.microsoft.com/office/drawing/2014/main" val="3810154809"/>
                    </a:ext>
                  </a:extLst>
                </a:gridCol>
                <a:gridCol w="576072">
                  <a:extLst>
                    <a:ext uri="{9D8B030D-6E8A-4147-A177-3AD203B41FA5}">
                      <a16:colId xmlns:a16="http://schemas.microsoft.com/office/drawing/2014/main" val="127527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1893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 sportarena - 2020-10-31 20:31:06</a:t>
                      </a:r>
                      <a:r>
                        <a:rPr kumimoji="0" lang="en-US" sz="1000" b="0" i="0" u="none" strike="noStrike" kern="1200" cap="none" spc="0" normalizeH="0" baseline="0" noProof="0">
                          <a:ln>
                            <a:noFill/>
                          </a:ln>
                          <a:solidFill>
                            <a:prstClr val="black"/>
                          </a:solidFill>
                          <a:effectLst/>
                          <a:uLnTx/>
                          <a:uFillTx/>
                          <a:latin typeface="+mn-lt"/>
                          <a:ea typeface="+mn-ea"/>
                          <a:cs typeface="+mn-cs"/>
                        </a:rPr>
                        <a:t>
 +++Herttrich/Lamsfuß im Mixed-Finale+++
Isabel Herttrich vom BC Saarbrücken Bischmisheim hat mit ihrem Mixed-Partner Mark Lamsfuß das Endspiel der Saarlorlux Badminton Open erreicht.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https://scontent-iad3-1.xx.fbcdn.net/v/t15.5256-10/s720x720/121937196_1518333561697620_9027152257784525855_n.jpg?_nc_cat=102&amp;ccb=2&amp;_nc_sid=ad6a45&amp;_nc_ohc=HO5wHnsBY18AX99Qypm&amp;_nc_ht=scontent-iad3-1.xx&amp;oh=ddb7dd59daca2a1ac97ceee944395f20&amp;oe=5FE18D0C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17134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- 2020-10-31 20:00:01</a:t>
                      </a:r>
                      <a:r>
                        <a:rPr kumimoji="0" lang="de-DE" sz="1000" b="0" i="0" u="none" strike="noStrike" kern="1200" cap="none" spc="0" normalizeH="0" baseline="0" noProof="0">
                          <a:ln>
                            <a:noFill/>
                          </a:ln>
                          <a:solidFill>
                            <a:prstClr val="black"/>
                          </a:solidFill>
                          <a:effectLst/>
                          <a:uLnTx/>
                          <a:uFillTx/>
                          <a:latin typeface="+mn-lt"/>
                          <a:ea typeface="+mn-ea"/>
                          <a:cs typeface="+mn-cs"/>
                        </a:rPr>
                        <a:t>
 Auch der FC 08 Homburg wollte heute schritthalten und vielleicht den Abstand auf die anderen Aufstiegsaspiranten verkürzen.
Vorraussetzung: ein Auswärtssieg bei der 2. vom 1. FSV Mainz 05.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https://scontent-bos3-1.xx.fbcdn.net/v/t15.5256-10/s720x720/121802618_410380277033698_7898582131294618935_n.jpg?_nc_cat=105&amp;ccb=2&amp;_nc_sid=ad6a45&amp;_nc_ohc=i7eslhVcNrAAX-m_u42&amp;_nc_ht=scontent-bos3-1.xx&amp;oh=bf167acfb8b5dd870f73d66c637e9b7d&amp;oe=5FE194A4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55706963"/>
                  </a:ext>
                </a:extLst>
              </a:tr>
            </a:tbl>
          </a:graphicData>
        </a:graphic>
      </p:graphicFrame>
      <p:sp>
        <p:nvSpPr>
          <p:cNvPr id="4" name="Text Placeholder 3">
            <a:extLst>
              <a:ext uri="{FF2B5EF4-FFF2-40B4-BE49-F238E27FC236}">
                <a16:creationId xmlns:a16="http://schemas.microsoft.com/office/drawing/2014/main" id="{E81A4B72-B81D-4B66-ACEB-BA1016242B30}"/>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41475227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0E6A8-0AAE-4FBE-8D0C-DC949E3A6AD5}"/>
              </a:ext>
            </a:extLst>
          </p:cNvPr>
          <p:cNvSpPr>
            <a:spLocks noGrp="1"/>
          </p:cNvSpPr>
          <p:nvPr>
            <p:ph type="title"/>
          </p:nvPr>
        </p:nvSpPr>
        <p:spPr/>
        <p:txBody>
          <a:bodyPr/>
          <a:lstStyle/>
          <a:p>
            <a:r>
              <a:rPr lang="en-US"/>
              <a:t>Facebook Own Posts Table | SR Facebook - 2 of 15</a:t>
            </a:r>
          </a:p>
        </p:txBody>
      </p:sp>
      <p:graphicFrame>
        <p:nvGraphicFramePr>
          <p:cNvPr id="5" name="Table Placeholder 4">
            <a:extLst>
              <a:ext uri="{FF2B5EF4-FFF2-40B4-BE49-F238E27FC236}">
                <a16:creationId xmlns:a16="http://schemas.microsoft.com/office/drawing/2014/main" id="{3D92EDFA-BE9A-4DA1-94B2-5BF1A4296598}"/>
              </a:ext>
            </a:extLst>
          </p:cNvPr>
          <p:cNvGraphicFramePr>
            <a:graphicFrameLocks noGrp="1"/>
          </p:cNvGraphicFramePr>
          <p:nvPr>
            <p:ph type="tbl" sz="quarter" idx="13"/>
            <p:extLst>
              <p:ext uri="{D42A27DB-BD31-4B8C-83A1-F6EECF244321}">
                <p14:modId xmlns:p14="http://schemas.microsoft.com/office/powerpoint/2010/main" val="3092220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24415525"/>
                    </a:ext>
                  </a:extLst>
                </a:gridCol>
                <a:gridCol w="2304288">
                  <a:extLst>
                    <a:ext uri="{9D8B030D-6E8A-4147-A177-3AD203B41FA5}">
                      <a16:colId xmlns:a16="http://schemas.microsoft.com/office/drawing/2014/main" val="2282481177"/>
                    </a:ext>
                  </a:extLst>
                </a:gridCol>
                <a:gridCol w="576072">
                  <a:extLst>
                    <a:ext uri="{9D8B030D-6E8A-4147-A177-3AD203B41FA5}">
                      <a16:colId xmlns:a16="http://schemas.microsoft.com/office/drawing/2014/main" val="876757326"/>
                    </a:ext>
                  </a:extLst>
                </a:gridCol>
                <a:gridCol w="576072">
                  <a:extLst>
                    <a:ext uri="{9D8B030D-6E8A-4147-A177-3AD203B41FA5}">
                      <a16:colId xmlns:a16="http://schemas.microsoft.com/office/drawing/2014/main" val="159401985"/>
                    </a:ext>
                  </a:extLst>
                </a:gridCol>
                <a:gridCol w="576072">
                  <a:extLst>
                    <a:ext uri="{9D8B030D-6E8A-4147-A177-3AD203B41FA5}">
                      <a16:colId xmlns:a16="http://schemas.microsoft.com/office/drawing/2014/main" val="2157915965"/>
                    </a:ext>
                  </a:extLst>
                </a:gridCol>
                <a:gridCol w="576072">
                  <a:extLst>
                    <a:ext uri="{9D8B030D-6E8A-4147-A177-3AD203B41FA5}">
                      <a16:colId xmlns:a16="http://schemas.microsoft.com/office/drawing/2014/main" val="2201558608"/>
                    </a:ext>
                  </a:extLst>
                </a:gridCol>
                <a:gridCol w="576072">
                  <a:extLst>
                    <a:ext uri="{9D8B030D-6E8A-4147-A177-3AD203B41FA5}">
                      <a16:colId xmlns:a16="http://schemas.microsoft.com/office/drawing/2014/main" val="758826424"/>
                    </a:ext>
                  </a:extLst>
                </a:gridCol>
                <a:gridCol w="576072">
                  <a:extLst>
                    <a:ext uri="{9D8B030D-6E8A-4147-A177-3AD203B41FA5}">
                      <a16:colId xmlns:a16="http://schemas.microsoft.com/office/drawing/2014/main" val="3185809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81131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- 2020-10-31 19:15:00</a:t>
                      </a:r>
                      <a:r>
                        <a:rPr kumimoji="0" lang="de-DE" sz="1000" b="0" i="0" u="none" strike="noStrike" kern="1200" cap="none" spc="0" normalizeH="0" baseline="0" noProof="0">
                          <a:ln>
                            <a:noFill/>
                          </a:ln>
                          <a:solidFill>
                            <a:prstClr val="black"/>
                          </a:solidFill>
                          <a:effectLst/>
                          <a:uLnTx/>
                          <a:uFillTx/>
                          <a:latin typeface="+mn-lt"/>
                          <a:ea typeface="+mn-ea"/>
                          <a:cs typeface="+mn-cs"/>
                        </a:rPr>
                        <a:t>
 Die SV 07 Elversberg will sich oben festsetzen. Ein Sieg gegen den VfR Aalen 1921 e.V. war deshalb fast schon Pflicht.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https://scontent-iad3-1.xx.fbcdn.net/v/t15.5256-10/s720x720/120921826_743868463138804_7799325268226146201_n.jpg?_nc_cat=110&amp;ccb=2&amp;_nc_sid=ad6a45&amp;_nc_ohc=Fy7U7nI_mzoAX91_FFE&amp;_nc_ht=scontent-iad3-1.xx&amp;oh=97f0bd6b068e58f307f52f1a1ed94487&amp;oe=5FE2DE9D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9843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- 2020-10-31 18:40:39</a:t>
                      </a:r>
                      <a:r>
                        <a:rPr kumimoji="0" lang="de-DE" sz="1000" b="0" i="0" u="none" strike="noStrike" kern="1200" cap="none" spc="0" normalizeH="0" baseline="0" noProof="0">
                          <a:ln>
                            <a:noFill/>
                          </a:ln>
                          <a:solidFill>
                            <a:prstClr val="black"/>
                          </a:solidFill>
                          <a:effectLst/>
                          <a:uLnTx/>
                          <a:uFillTx/>
                          <a:latin typeface="+mn-lt"/>
                          <a:ea typeface="+mn-ea"/>
                          <a:cs typeface="+mn-cs"/>
                        </a:rPr>
                        <a:t>
 Elektrogeräte wie Waschmaschinen, Geschirrspülmaschinen, Kühl- und Gefriergeräte oder Fernseher bekommen ab dem 1. März 2021 neue Energieeffizienzklassen.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https://scontent-iad3-1.xx.fbcdn.net/v/t1.0-9/s720x720/123356157_3977196775628121_7242163162633450933_o.jpg?_nc_cat=100&amp;ccb=2&amp;_nc_sid=8024bb&amp;_nc_ohc=GrvX6X6tSVEAX87q1T9&amp;_nc_ht=scontent-iad3-1.xx&amp;tp=7&amp;oh=20d94e9d338f7cae19d9a6d930410bbe&amp;oe=5FDC7928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2386332"/>
                  </a:ext>
                </a:extLst>
              </a:tr>
            </a:tbl>
          </a:graphicData>
        </a:graphic>
      </p:graphicFrame>
      <p:sp>
        <p:nvSpPr>
          <p:cNvPr id="4" name="Text Placeholder 3">
            <a:extLst>
              <a:ext uri="{FF2B5EF4-FFF2-40B4-BE49-F238E27FC236}">
                <a16:creationId xmlns:a16="http://schemas.microsoft.com/office/drawing/2014/main" id="{C024F4F6-6092-4E0B-8AD0-A9EA89D898EB}"/>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2978521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E0189-0E53-4723-A2F5-0E9BAEC367E5}"/>
              </a:ext>
            </a:extLst>
          </p:cNvPr>
          <p:cNvSpPr>
            <a:spLocks noGrp="1"/>
          </p:cNvSpPr>
          <p:nvPr>
            <p:ph type="title"/>
          </p:nvPr>
        </p:nvSpPr>
        <p:spPr/>
        <p:txBody>
          <a:bodyPr/>
          <a:lstStyle/>
          <a:p>
            <a:r>
              <a:rPr lang="en-US"/>
              <a:t>Facebook Own Posts Table | SR Facebook - 3 of 15</a:t>
            </a:r>
          </a:p>
        </p:txBody>
      </p:sp>
      <p:graphicFrame>
        <p:nvGraphicFramePr>
          <p:cNvPr id="5" name="Table Placeholder 4">
            <a:extLst>
              <a:ext uri="{FF2B5EF4-FFF2-40B4-BE49-F238E27FC236}">
                <a16:creationId xmlns:a16="http://schemas.microsoft.com/office/drawing/2014/main" id="{4C1248C4-60FC-496B-9969-A25B196F9826}"/>
              </a:ext>
            </a:extLst>
          </p:cNvPr>
          <p:cNvGraphicFramePr>
            <a:graphicFrameLocks noGrp="1"/>
          </p:cNvGraphicFramePr>
          <p:nvPr>
            <p:ph type="tbl" sz="quarter" idx="13"/>
            <p:extLst>
              <p:ext uri="{D42A27DB-BD31-4B8C-83A1-F6EECF244321}">
                <p14:modId xmlns:p14="http://schemas.microsoft.com/office/powerpoint/2010/main" val="351180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9234123"/>
                    </a:ext>
                  </a:extLst>
                </a:gridCol>
                <a:gridCol w="2304288">
                  <a:extLst>
                    <a:ext uri="{9D8B030D-6E8A-4147-A177-3AD203B41FA5}">
                      <a16:colId xmlns:a16="http://schemas.microsoft.com/office/drawing/2014/main" val="1362474474"/>
                    </a:ext>
                  </a:extLst>
                </a:gridCol>
                <a:gridCol w="576072">
                  <a:extLst>
                    <a:ext uri="{9D8B030D-6E8A-4147-A177-3AD203B41FA5}">
                      <a16:colId xmlns:a16="http://schemas.microsoft.com/office/drawing/2014/main" val="1468786147"/>
                    </a:ext>
                  </a:extLst>
                </a:gridCol>
                <a:gridCol w="576072">
                  <a:extLst>
                    <a:ext uri="{9D8B030D-6E8A-4147-A177-3AD203B41FA5}">
                      <a16:colId xmlns:a16="http://schemas.microsoft.com/office/drawing/2014/main" val="4179161690"/>
                    </a:ext>
                  </a:extLst>
                </a:gridCol>
                <a:gridCol w="576072">
                  <a:extLst>
                    <a:ext uri="{9D8B030D-6E8A-4147-A177-3AD203B41FA5}">
                      <a16:colId xmlns:a16="http://schemas.microsoft.com/office/drawing/2014/main" val="2227171047"/>
                    </a:ext>
                  </a:extLst>
                </a:gridCol>
                <a:gridCol w="576072">
                  <a:extLst>
                    <a:ext uri="{9D8B030D-6E8A-4147-A177-3AD203B41FA5}">
                      <a16:colId xmlns:a16="http://schemas.microsoft.com/office/drawing/2014/main" val="714612608"/>
                    </a:ext>
                  </a:extLst>
                </a:gridCol>
                <a:gridCol w="576072">
                  <a:extLst>
                    <a:ext uri="{9D8B030D-6E8A-4147-A177-3AD203B41FA5}">
                      <a16:colId xmlns:a16="http://schemas.microsoft.com/office/drawing/2014/main" val="3986063558"/>
                    </a:ext>
                  </a:extLst>
                </a:gridCol>
                <a:gridCol w="576072">
                  <a:extLst>
                    <a:ext uri="{9D8B030D-6E8A-4147-A177-3AD203B41FA5}">
                      <a16:colId xmlns:a16="http://schemas.microsoft.com/office/drawing/2014/main" val="3326271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3177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- 2020-10-31 18:29:12</a:t>
                      </a:r>
                      <a:r>
                        <a:rPr kumimoji="0" lang="de-DE" sz="1000" b="0" i="0" u="none" strike="noStrike" kern="1200" cap="none" spc="0" normalizeH="0" baseline="0" noProof="0">
                          <a:ln>
                            <a:noFill/>
                          </a:ln>
                          <a:solidFill>
                            <a:prstClr val="black"/>
                          </a:solidFill>
                          <a:effectLst/>
                          <a:uLnTx/>
                          <a:uFillTx/>
                          <a:latin typeface="+mn-lt"/>
                          <a:ea typeface="+mn-ea"/>
                          <a:cs typeface="+mn-cs"/>
                        </a:rPr>
                        <a:t>
 Die Devise: Weiter oben dran bleiben!
Deshalb sollten nach der Niederlage gegen Mitaufsteiger Sportclub Verl beim KFC Uerdingen 05 direkt wieder 3 Punkte 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https://scontent-iad3-1.xx.fbcdn.net/v/t15.5256-10/s720x720/120957656_1047418592388747_3150435879288186513_n.jpg?_nc_cat=101&amp;ccb=2&amp;_nc_sid=ad6a45&amp;_nc_ohc=q41X8PYouiYAX9cCr7E&amp;_nc_ht=scontent-iad3-1.xx&amp;oh=2ecf47993d8558c2bdad5c6f30a298a0&amp;oe=5FE08172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83335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1 - 2020-10-31 17:30:17</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https://scontent-iad3-1.xx.fbcdn.net/v/t1.0-9/s720x720/123284869_5267280553297403_1718940004490315886_o.png?_nc_cat=105&amp;ccb=2&amp;_nc_sid=8024bb&amp;_nc_ohc=ZAFYI4PCBGAAX8Zo9ch&amp;_nc_ht=scontent-iad3-1.xx&amp;oh=251d8cc34b3eccb549480f48cdd7712c&amp;oe=5FDF52CB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5443806"/>
                  </a:ext>
                </a:extLst>
              </a:tr>
            </a:tbl>
          </a:graphicData>
        </a:graphic>
      </p:graphicFrame>
      <p:sp>
        <p:nvSpPr>
          <p:cNvPr id="4" name="Text Placeholder 3">
            <a:extLst>
              <a:ext uri="{FF2B5EF4-FFF2-40B4-BE49-F238E27FC236}">
                <a16:creationId xmlns:a16="http://schemas.microsoft.com/office/drawing/2014/main" id="{0E82119E-E586-4ADC-8CA9-FDACE6245853}"/>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1487265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D1E0B-7D9D-43A2-93ED-4DA6BF71EAA8}"/>
              </a:ext>
            </a:extLst>
          </p:cNvPr>
          <p:cNvSpPr>
            <a:spLocks noGrp="1"/>
          </p:cNvSpPr>
          <p:nvPr>
            <p:ph type="title"/>
          </p:nvPr>
        </p:nvSpPr>
        <p:spPr/>
        <p:txBody>
          <a:bodyPr/>
          <a:lstStyle/>
          <a:p>
            <a:r>
              <a:rPr lang="en-US"/>
              <a:t>Facebook Own Posts Table | SR Facebook - 4 of 15</a:t>
            </a:r>
          </a:p>
        </p:txBody>
      </p:sp>
      <p:graphicFrame>
        <p:nvGraphicFramePr>
          <p:cNvPr id="5" name="Table Placeholder 4">
            <a:extLst>
              <a:ext uri="{FF2B5EF4-FFF2-40B4-BE49-F238E27FC236}">
                <a16:creationId xmlns:a16="http://schemas.microsoft.com/office/drawing/2014/main" id="{44C84A26-D86A-4CBF-BE54-76D528ABCCC5}"/>
              </a:ext>
            </a:extLst>
          </p:cNvPr>
          <p:cNvGraphicFramePr>
            <a:graphicFrameLocks noGrp="1"/>
          </p:cNvGraphicFramePr>
          <p:nvPr>
            <p:ph type="tbl" sz="quarter" idx="13"/>
            <p:extLst>
              <p:ext uri="{D42A27DB-BD31-4B8C-83A1-F6EECF244321}">
                <p14:modId xmlns:p14="http://schemas.microsoft.com/office/powerpoint/2010/main" val="992486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28424374"/>
                    </a:ext>
                  </a:extLst>
                </a:gridCol>
                <a:gridCol w="2304288">
                  <a:extLst>
                    <a:ext uri="{9D8B030D-6E8A-4147-A177-3AD203B41FA5}">
                      <a16:colId xmlns:a16="http://schemas.microsoft.com/office/drawing/2014/main" val="1407785687"/>
                    </a:ext>
                  </a:extLst>
                </a:gridCol>
                <a:gridCol w="576072">
                  <a:extLst>
                    <a:ext uri="{9D8B030D-6E8A-4147-A177-3AD203B41FA5}">
                      <a16:colId xmlns:a16="http://schemas.microsoft.com/office/drawing/2014/main" val="4054662687"/>
                    </a:ext>
                  </a:extLst>
                </a:gridCol>
                <a:gridCol w="576072">
                  <a:extLst>
                    <a:ext uri="{9D8B030D-6E8A-4147-A177-3AD203B41FA5}">
                      <a16:colId xmlns:a16="http://schemas.microsoft.com/office/drawing/2014/main" val="1516595896"/>
                    </a:ext>
                  </a:extLst>
                </a:gridCol>
                <a:gridCol w="576072">
                  <a:extLst>
                    <a:ext uri="{9D8B030D-6E8A-4147-A177-3AD203B41FA5}">
                      <a16:colId xmlns:a16="http://schemas.microsoft.com/office/drawing/2014/main" val="812127881"/>
                    </a:ext>
                  </a:extLst>
                </a:gridCol>
                <a:gridCol w="576072">
                  <a:extLst>
                    <a:ext uri="{9D8B030D-6E8A-4147-A177-3AD203B41FA5}">
                      <a16:colId xmlns:a16="http://schemas.microsoft.com/office/drawing/2014/main" val="249978462"/>
                    </a:ext>
                  </a:extLst>
                </a:gridCol>
                <a:gridCol w="576072">
                  <a:extLst>
                    <a:ext uri="{9D8B030D-6E8A-4147-A177-3AD203B41FA5}">
                      <a16:colId xmlns:a16="http://schemas.microsoft.com/office/drawing/2014/main" val="3013367993"/>
                    </a:ext>
                  </a:extLst>
                </a:gridCol>
                <a:gridCol w="576072">
                  <a:extLst>
                    <a:ext uri="{9D8B030D-6E8A-4147-A177-3AD203B41FA5}">
                      <a16:colId xmlns:a16="http://schemas.microsoft.com/office/drawing/2014/main" val="1592648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53810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- 2020-10-31 17:15:00</a:t>
                      </a:r>
                      <a:r>
                        <a:rPr kumimoji="0" lang="de-DE" sz="1000" b="0" i="0" u="none" strike="noStrike" kern="1200" cap="none" spc="0" normalizeH="0" baseline="0" noProof="0">
                          <a:ln>
                            <a:noFill/>
                          </a:ln>
                          <a:solidFill>
                            <a:prstClr val="black"/>
                          </a:solidFill>
                          <a:effectLst/>
                          <a:uLnTx/>
                          <a:uFillTx/>
                          <a:latin typeface="+mn-lt"/>
                          <a:ea typeface="+mn-ea"/>
                          <a:cs typeface="+mn-cs"/>
                        </a:rPr>
                        <a:t>
 +++ FCS-Frauen scheiden im DFB-Pokal aus +++
Revanche nicht geglückt. Zwei Wochen nach der 0:6 Niederlage gegen die SG 99 Andernach bekamen  die 1. FC Saarbrücken Frauen die Chance zur Wiedergutmachung. In der zweiten Runde des DFB-Pokal musste man sich aber wieder gegen Andernach geschlagen gegeben. Das Team von Trainer Taifour Diane verlor mit 1:3.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https://scontent-iad3-1.xx.fbcdn.net/v/t1.0-9/s720x720/123130641_3813442108680099_4970371334732884762_o.jpg?_nc_cat=107&amp;ccb=2&amp;_nc_sid=8024bb&amp;_nc_ohc=ltUPdtqdxvYAX_-HOMQ&amp;_nc_ht=scontent-iad3-1.xx&amp;tp=7&amp;oh=ec9a95f2422e490b58eb7227b4ee4680&amp;oe=5FDFE44D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68146719"/>
                  </a:ext>
                </a:extLst>
              </a:tr>
            </a:tbl>
          </a:graphicData>
        </a:graphic>
      </p:graphicFrame>
      <p:sp>
        <p:nvSpPr>
          <p:cNvPr id="4" name="Text Placeholder 3">
            <a:extLst>
              <a:ext uri="{FF2B5EF4-FFF2-40B4-BE49-F238E27FC236}">
                <a16:creationId xmlns:a16="http://schemas.microsoft.com/office/drawing/2014/main" id="{32337AB4-B336-4CE8-8C00-50F97DBEF423}"/>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3208569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7B262-6E4D-46D3-A2D5-F91D3B2E1562}"/>
              </a:ext>
            </a:extLst>
          </p:cNvPr>
          <p:cNvSpPr>
            <a:spLocks noGrp="1"/>
          </p:cNvSpPr>
          <p:nvPr>
            <p:ph type="title"/>
          </p:nvPr>
        </p:nvSpPr>
        <p:spPr/>
        <p:txBody>
          <a:bodyPr/>
          <a:lstStyle/>
          <a:p>
            <a:r>
              <a:rPr lang="en-US"/>
              <a:t>Facebook Own Posts Table | SR Facebook - 5 of 15</a:t>
            </a:r>
          </a:p>
        </p:txBody>
      </p:sp>
      <p:graphicFrame>
        <p:nvGraphicFramePr>
          <p:cNvPr id="5" name="Table Placeholder 4">
            <a:extLst>
              <a:ext uri="{FF2B5EF4-FFF2-40B4-BE49-F238E27FC236}">
                <a16:creationId xmlns:a16="http://schemas.microsoft.com/office/drawing/2014/main" id="{30519248-6BD6-4172-B1C5-3000F5509250}"/>
              </a:ext>
            </a:extLst>
          </p:cNvPr>
          <p:cNvGraphicFramePr>
            <a:graphicFrameLocks noGrp="1"/>
          </p:cNvGraphicFramePr>
          <p:nvPr>
            <p:ph type="tbl" sz="quarter" idx="13"/>
            <p:extLst>
              <p:ext uri="{D42A27DB-BD31-4B8C-83A1-F6EECF244321}">
                <p14:modId xmlns:p14="http://schemas.microsoft.com/office/powerpoint/2010/main" val="1205106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0518979"/>
                    </a:ext>
                  </a:extLst>
                </a:gridCol>
                <a:gridCol w="2304288">
                  <a:extLst>
                    <a:ext uri="{9D8B030D-6E8A-4147-A177-3AD203B41FA5}">
                      <a16:colId xmlns:a16="http://schemas.microsoft.com/office/drawing/2014/main" val="2001303084"/>
                    </a:ext>
                  </a:extLst>
                </a:gridCol>
                <a:gridCol w="576072">
                  <a:extLst>
                    <a:ext uri="{9D8B030D-6E8A-4147-A177-3AD203B41FA5}">
                      <a16:colId xmlns:a16="http://schemas.microsoft.com/office/drawing/2014/main" val="1621398664"/>
                    </a:ext>
                  </a:extLst>
                </a:gridCol>
                <a:gridCol w="576072">
                  <a:extLst>
                    <a:ext uri="{9D8B030D-6E8A-4147-A177-3AD203B41FA5}">
                      <a16:colId xmlns:a16="http://schemas.microsoft.com/office/drawing/2014/main" val="2532533503"/>
                    </a:ext>
                  </a:extLst>
                </a:gridCol>
                <a:gridCol w="576072">
                  <a:extLst>
                    <a:ext uri="{9D8B030D-6E8A-4147-A177-3AD203B41FA5}">
                      <a16:colId xmlns:a16="http://schemas.microsoft.com/office/drawing/2014/main" val="3863289147"/>
                    </a:ext>
                  </a:extLst>
                </a:gridCol>
                <a:gridCol w="576072">
                  <a:extLst>
                    <a:ext uri="{9D8B030D-6E8A-4147-A177-3AD203B41FA5}">
                      <a16:colId xmlns:a16="http://schemas.microsoft.com/office/drawing/2014/main" val="168152046"/>
                    </a:ext>
                  </a:extLst>
                </a:gridCol>
                <a:gridCol w="576072">
                  <a:extLst>
                    <a:ext uri="{9D8B030D-6E8A-4147-A177-3AD203B41FA5}">
                      <a16:colId xmlns:a16="http://schemas.microsoft.com/office/drawing/2014/main" val="1918845970"/>
                    </a:ext>
                  </a:extLst>
                </a:gridCol>
                <a:gridCol w="576072">
                  <a:extLst>
                    <a:ext uri="{9D8B030D-6E8A-4147-A177-3AD203B41FA5}">
                      <a16:colId xmlns:a16="http://schemas.microsoft.com/office/drawing/2014/main" val="2999017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7486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- 2020-10-31 16:35:00</a:t>
                      </a:r>
                      <a:r>
                        <a:rPr kumimoji="0" lang="de-DE" sz="1000" b="0" i="0" u="none" strike="noStrike" kern="1200" cap="none" spc="0" normalizeH="0" baseline="0" noProof="0">
                          <a:ln>
                            <a:noFill/>
                          </a:ln>
                          <a:solidFill>
                            <a:prstClr val="black"/>
                          </a:solidFill>
                          <a:effectLst/>
                          <a:uLnTx/>
                          <a:uFillTx/>
                          <a:latin typeface="+mn-lt"/>
                          <a:ea typeface="+mn-ea"/>
                          <a:cs typeface="+mn-cs"/>
                        </a:rPr>
                        <a:t>
 +++ Saison abgebrochen +++
Die Ringer-Bundesliga-Saison wird abgebrochen.
Diese Entscheidung trafen die verbliebenen 11 von 26 vereine und der Ringerbund gestern Abend auf einer Videokonferenz.
Der erste Vorsitzende des KSV AE Köllerbach - Püttlingen e.V., Hilmar Rehlinger, erklärte gegenüber dem SR, sein Verein habe sich für eine Unterbrechung der Saison
und eine anschließende Wiederaufnahme der Kämpfe ausgesprochen. Er könne aber die Argumente der Abbruch-Befürworter gut verstehen.
Die Bundesliga soll regulär im Herbst 2021 wieder aufgenommen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https://scontent-iad3-1.xx.fbcdn.net/v/t1.0-9/s720x720/123387430_3813431318681178_3180826669452914095_o.jpg?_nc_cat=110&amp;ccb=2&amp;_nc_sid=8024bb&amp;_nc_ohc=WoHSak3le90AX_HnHdE&amp;_nc_ht=scontent-iad3-1.xx&amp;tp=7&amp;oh=44264fa197fba2c41a8391587acd708c&amp;oe=5FE12E99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9988805"/>
                  </a:ext>
                </a:extLst>
              </a:tr>
            </a:tbl>
          </a:graphicData>
        </a:graphic>
      </p:graphicFrame>
      <p:sp>
        <p:nvSpPr>
          <p:cNvPr id="4" name="Text Placeholder 3">
            <a:extLst>
              <a:ext uri="{FF2B5EF4-FFF2-40B4-BE49-F238E27FC236}">
                <a16:creationId xmlns:a16="http://schemas.microsoft.com/office/drawing/2014/main" id="{135BF8C7-2E69-41B2-9AA2-DE449C7FCDC9}"/>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3649717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BC1A6-A684-4D94-9EA0-E01F18A41B23}"/>
              </a:ext>
            </a:extLst>
          </p:cNvPr>
          <p:cNvSpPr>
            <a:spLocks noGrp="1"/>
          </p:cNvSpPr>
          <p:nvPr>
            <p:ph type="title"/>
          </p:nvPr>
        </p:nvSpPr>
        <p:spPr/>
        <p:txBody>
          <a:bodyPr/>
          <a:lstStyle/>
          <a:p>
            <a:r>
              <a:rPr lang="en-US"/>
              <a:t>Facebook Own Posts Table | SR Facebook - 6 of 15</a:t>
            </a:r>
          </a:p>
        </p:txBody>
      </p:sp>
      <p:graphicFrame>
        <p:nvGraphicFramePr>
          <p:cNvPr id="5" name="Table Placeholder 4">
            <a:extLst>
              <a:ext uri="{FF2B5EF4-FFF2-40B4-BE49-F238E27FC236}">
                <a16:creationId xmlns:a16="http://schemas.microsoft.com/office/drawing/2014/main" id="{6A76E4DC-9793-4138-B5B5-16BB4B7D08DE}"/>
              </a:ext>
            </a:extLst>
          </p:cNvPr>
          <p:cNvGraphicFramePr>
            <a:graphicFrameLocks noGrp="1"/>
          </p:cNvGraphicFramePr>
          <p:nvPr>
            <p:ph type="tbl" sz="quarter" idx="13"/>
            <p:extLst>
              <p:ext uri="{D42A27DB-BD31-4B8C-83A1-F6EECF244321}">
                <p14:modId xmlns:p14="http://schemas.microsoft.com/office/powerpoint/2010/main" val="1771732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5491963"/>
                    </a:ext>
                  </a:extLst>
                </a:gridCol>
                <a:gridCol w="2304288">
                  <a:extLst>
                    <a:ext uri="{9D8B030D-6E8A-4147-A177-3AD203B41FA5}">
                      <a16:colId xmlns:a16="http://schemas.microsoft.com/office/drawing/2014/main" val="485181467"/>
                    </a:ext>
                  </a:extLst>
                </a:gridCol>
                <a:gridCol w="576072">
                  <a:extLst>
                    <a:ext uri="{9D8B030D-6E8A-4147-A177-3AD203B41FA5}">
                      <a16:colId xmlns:a16="http://schemas.microsoft.com/office/drawing/2014/main" val="2805704875"/>
                    </a:ext>
                  </a:extLst>
                </a:gridCol>
                <a:gridCol w="576072">
                  <a:extLst>
                    <a:ext uri="{9D8B030D-6E8A-4147-A177-3AD203B41FA5}">
                      <a16:colId xmlns:a16="http://schemas.microsoft.com/office/drawing/2014/main" val="740677702"/>
                    </a:ext>
                  </a:extLst>
                </a:gridCol>
                <a:gridCol w="576072">
                  <a:extLst>
                    <a:ext uri="{9D8B030D-6E8A-4147-A177-3AD203B41FA5}">
                      <a16:colId xmlns:a16="http://schemas.microsoft.com/office/drawing/2014/main" val="2138909567"/>
                    </a:ext>
                  </a:extLst>
                </a:gridCol>
                <a:gridCol w="576072">
                  <a:extLst>
                    <a:ext uri="{9D8B030D-6E8A-4147-A177-3AD203B41FA5}">
                      <a16:colId xmlns:a16="http://schemas.microsoft.com/office/drawing/2014/main" val="1441477305"/>
                    </a:ext>
                  </a:extLst>
                </a:gridCol>
                <a:gridCol w="576072">
                  <a:extLst>
                    <a:ext uri="{9D8B030D-6E8A-4147-A177-3AD203B41FA5}">
                      <a16:colId xmlns:a16="http://schemas.microsoft.com/office/drawing/2014/main" val="3548644665"/>
                    </a:ext>
                  </a:extLst>
                </a:gridCol>
                <a:gridCol w="576072">
                  <a:extLst>
                    <a:ext uri="{9D8B030D-6E8A-4147-A177-3AD203B41FA5}">
                      <a16:colId xmlns:a16="http://schemas.microsoft.com/office/drawing/2014/main" val="704471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9556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- 2020-10-31 16:31:58</a:t>
                      </a:r>
                      <a:r>
                        <a:rPr kumimoji="0" lang="de-DE" sz="1000" b="0" i="0" u="none" strike="noStrike" kern="1200" cap="none" spc="0" normalizeH="0" baseline="0" noProof="0">
                          <a:ln>
                            <a:noFill/>
                          </a:ln>
                          <a:solidFill>
                            <a:prstClr val="black"/>
                          </a:solidFill>
                          <a:effectLst/>
                          <a:uLnTx/>
                          <a:uFillTx/>
                          <a:latin typeface="+mn-lt"/>
                          <a:ea typeface="+mn-ea"/>
                          <a:cs typeface="+mn-cs"/>
                        </a:rPr>
                        <a:t>
 Die Aidshilfe Saar bietet ab November jeden Mittwoch Schnelltests für HIV und Hepatitis C an. Das Ergebnis des HIV-Schnelltests soll nach zehn Minuten vorliegen, das des Hepatitis-C-Tests nach 20 Minuten. Wer einen Test machen möchte, muss sich vorher telefonisch anmelden.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https://scontent-lga3-2.xx.fbcdn.net/v/t1.0-9/s720x720/123335287_3976917085656090_2522546195052097804_o.jpg?_nc_cat=111&amp;ccb=2&amp;_nc_sid=8024bb&amp;_nc_ohc=fPsrjhxD9JYAX8ZIjCh&amp;_nc_ht=scontent-lga3-2.xx&amp;tp=7&amp;oh=b5d1af45563f798734ddd7561d4d8ac7&amp;oe=5FE377A7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50565471"/>
                  </a:ext>
                </a:extLst>
              </a:tr>
            </a:tbl>
          </a:graphicData>
        </a:graphic>
      </p:graphicFrame>
      <p:sp>
        <p:nvSpPr>
          <p:cNvPr id="4" name="Text Placeholder 3">
            <a:extLst>
              <a:ext uri="{FF2B5EF4-FFF2-40B4-BE49-F238E27FC236}">
                <a16:creationId xmlns:a16="http://schemas.microsoft.com/office/drawing/2014/main" id="{0F009AB0-0121-4D40-8695-A92D39358B6B}"/>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21667368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26A71-D60B-4455-8983-D6961D279781}"/>
              </a:ext>
            </a:extLst>
          </p:cNvPr>
          <p:cNvSpPr>
            <a:spLocks noGrp="1"/>
          </p:cNvSpPr>
          <p:nvPr>
            <p:ph type="title"/>
          </p:nvPr>
        </p:nvSpPr>
        <p:spPr/>
        <p:txBody>
          <a:bodyPr/>
          <a:lstStyle/>
          <a:p>
            <a:r>
              <a:rPr lang="en-US"/>
              <a:t>Facebook Own Posts Table | SR Facebook - 7 of 15</a:t>
            </a:r>
          </a:p>
        </p:txBody>
      </p:sp>
      <p:graphicFrame>
        <p:nvGraphicFramePr>
          <p:cNvPr id="5" name="Table Placeholder 4">
            <a:extLst>
              <a:ext uri="{FF2B5EF4-FFF2-40B4-BE49-F238E27FC236}">
                <a16:creationId xmlns:a16="http://schemas.microsoft.com/office/drawing/2014/main" id="{C52EACD2-E2F3-4903-A784-DE8436C2EF0C}"/>
              </a:ext>
            </a:extLst>
          </p:cNvPr>
          <p:cNvGraphicFramePr>
            <a:graphicFrameLocks noGrp="1"/>
          </p:cNvGraphicFramePr>
          <p:nvPr>
            <p:ph type="tbl" sz="quarter" idx="13"/>
            <p:extLst>
              <p:ext uri="{D42A27DB-BD31-4B8C-83A1-F6EECF244321}">
                <p14:modId xmlns:p14="http://schemas.microsoft.com/office/powerpoint/2010/main" val="355651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65534950"/>
                    </a:ext>
                  </a:extLst>
                </a:gridCol>
                <a:gridCol w="2304288">
                  <a:extLst>
                    <a:ext uri="{9D8B030D-6E8A-4147-A177-3AD203B41FA5}">
                      <a16:colId xmlns:a16="http://schemas.microsoft.com/office/drawing/2014/main" val="3862306618"/>
                    </a:ext>
                  </a:extLst>
                </a:gridCol>
                <a:gridCol w="576072">
                  <a:extLst>
                    <a:ext uri="{9D8B030D-6E8A-4147-A177-3AD203B41FA5}">
                      <a16:colId xmlns:a16="http://schemas.microsoft.com/office/drawing/2014/main" val="4292146050"/>
                    </a:ext>
                  </a:extLst>
                </a:gridCol>
                <a:gridCol w="576072">
                  <a:extLst>
                    <a:ext uri="{9D8B030D-6E8A-4147-A177-3AD203B41FA5}">
                      <a16:colId xmlns:a16="http://schemas.microsoft.com/office/drawing/2014/main" val="983712727"/>
                    </a:ext>
                  </a:extLst>
                </a:gridCol>
                <a:gridCol w="576072">
                  <a:extLst>
                    <a:ext uri="{9D8B030D-6E8A-4147-A177-3AD203B41FA5}">
                      <a16:colId xmlns:a16="http://schemas.microsoft.com/office/drawing/2014/main" val="2745386514"/>
                    </a:ext>
                  </a:extLst>
                </a:gridCol>
                <a:gridCol w="576072">
                  <a:extLst>
                    <a:ext uri="{9D8B030D-6E8A-4147-A177-3AD203B41FA5}">
                      <a16:colId xmlns:a16="http://schemas.microsoft.com/office/drawing/2014/main" val="285531997"/>
                    </a:ext>
                  </a:extLst>
                </a:gridCol>
                <a:gridCol w="576072">
                  <a:extLst>
                    <a:ext uri="{9D8B030D-6E8A-4147-A177-3AD203B41FA5}">
                      <a16:colId xmlns:a16="http://schemas.microsoft.com/office/drawing/2014/main" val="116176660"/>
                    </a:ext>
                  </a:extLst>
                </a:gridCol>
                <a:gridCol w="576072">
                  <a:extLst>
                    <a:ext uri="{9D8B030D-6E8A-4147-A177-3AD203B41FA5}">
                      <a16:colId xmlns:a16="http://schemas.microsoft.com/office/drawing/2014/main" val="1142946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10211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- 2020-10-31 16:01:21</a:t>
                      </a:r>
                      <a:r>
                        <a:rPr kumimoji="0" lang="de-DE" sz="1000" b="0" i="0" u="none" strike="noStrike" kern="1200" cap="none" spc="0" normalizeH="0" baseline="0" noProof="0">
                          <a:ln>
                            <a:noFill/>
                          </a:ln>
                          <a:solidFill>
                            <a:prstClr val="black"/>
                          </a:solidFill>
                          <a:effectLst/>
                          <a:uLnTx/>
                          <a:uFillTx/>
                          <a:latin typeface="+mn-lt"/>
                          <a:ea typeface="+mn-ea"/>
                          <a:cs typeface="+mn-cs"/>
                        </a:rPr>
                        <a:t>
 +++ SVE und FCH nur mit Remis, FCS verliert +++
3.Liga:
Es sah lange Zeit nach einem 0:0 aus. In der 90.Minute schlägt der KFC Uerdingen 05 aber zu und gewinnt am Ende mit 1:0 gegen den 1. FC Saarbrücken.
Regionalliga Südwest:
Die SV 07 Elversberg entgeht einer Niederlage nur knapp. Dürholtz gleicht für die SVE mit dem Schlusspfiff aus. Am Ende muss sich das Team von Horst Steffen mit einem 2:2 beim VfR Aalen 1921 e.V. zufrieden geben. 
Auch der FC 08 Homburg kommt nicht über ein Unentschieden hinaus. Die grün-weißen spielen nur 1:1 beim 1. FSV Mainz 05 2 . Dulleck glich zwischenzeitlich per Elfmeter aus.
Die Zusammenfassung gibt es ab 17.30 Uhr in der Sportarena!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https://scontent-iad3-1.xx.fbcdn.net/v/t1.0-9/s720x720/123392818_3813362295354747_6268956644897482912_o.jpg?_nc_cat=106&amp;ccb=2&amp;_nc_sid=8024bb&amp;_nc_ohc=wpAKklrFG4EAX8ogsQ-&amp;_nc_ht=scontent-iad3-1.xx&amp;tp=7&amp;oh=c94084bde7d91ad74807c85278135ef5&amp;oe=5FE06B46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6266285"/>
                  </a:ext>
                </a:extLst>
              </a:tr>
            </a:tbl>
          </a:graphicData>
        </a:graphic>
      </p:graphicFrame>
      <p:sp>
        <p:nvSpPr>
          <p:cNvPr id="4" name="Text Placeholder 3">
            <a:extLst>
              <a:ext uri="{FF2B5EF4-FFF2-40B4-BE49-F238E27FC236}">
                <a16:creationId xmlns:a16="http://schemas.microsoft.com/office/drawing/2014/main" id="{5A6077C4-D044-4A66-9F11-8B47B970FFFF}"/>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99560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00EE33-7941-4DAE-BB15-DEA2C3483157}"/>
              </a:ext>
            </a:extLst>
          </p:cNvPr>
          <p:cNvSpPr>
            <a:spLocks noGrp="1"/>
          </p:cNvSpPr>
          <p:nvPr>
            <p:ph type="title"/>
          </p:nvPr>
        </p:nvSpPr>
        <p:spPr/>
        <p:txBody>
          <a:bodyPr/>
          <a:lstStyle/>
          <a:p>
            <a:r>
              <a:rPr lang="en-US"/>
              <a:t>Facebook Own Posts Table | SR Facebook - 8 of 15</a:t>
            </a:r>
          </a:p>
        </p:txBody>
      </p:sp>
      <p:graphicFrame>
        <p:nvGraphicFramePr>
          <p:cNvPr id="5" name="Table Placeholder 4">
            <a:extLst>
              <a:ext uri="{FF2B5EF4-FFF2-40B4-BE49-F238E27FC236}">
                <a16:creationId xmlns:a16="http://schemas.microsoft.com/office/drawing/2014/main" id="{9B6F8AAD-1498-4E00-ABA4-3E4C877F14EB}"/>
              </a:ext>
            </a:extLst>
          </p:cNvPr>
          <p:cNvGraphicFramePr>
            <a:graphicFrameLocks noGrp="1"/>
          </p:cNvGraphicFramePr>
          <p:nvPr>
            <p:ph type="tbl" sz="quarter" idx="13"/>
            <p:extLst>
              <p:ext uri="{D42A27DB-BD31-4B8C-83A1-F6EECF244321}">
                <p14:modId xmlns:p14="http://schemas.microsoft.com/office/powerpoint/2010/main" val="1337537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52377640"/>
                    </a:ext>
                  </a:extLst>
                </a:gridCol>
                <a:gridCol w="2304288">
                  <a:extLst>
                    <a:ext uri="{9D8B030D-6E8A-4147-A177-3AD203B41FA5}">
                      <a16:colId xmlns:a16="http://schemas.microsoft.com/office/drawing/2014/main" val="4015208305"/>
                    </a:ext>
                  </a:extLst>
                </a:gridCol>
                <a:gridCol w="576072">
                  <a:extLst>
                    <a:ext uri="{9D8B030D-6E8A-4147-A177-3AD203B41FA5}">
                      <a16:colId xmlns:a16="http://schemas.microsoft.com/office/drawing/2014/main" val="1639284175"/>
                    </a:ext>
                  </a:extLst>
                </a:gridCol>
                <a:gridCol w="576072">
                  <a:extLst>
                    <a:ext uri="{9D8B030D-6E8A-4147-A177-3AD203B41FA5}">
                      <a16:colId xmlns:a16="http://schemas.microsoft.com/office/drawing/2014/main" val="1758365701"/>
                    </a:ext>
                  </a:extLst>
                </a:gridCol>
                <a:gridCol w="576072">
                  <a:extLst>
                    <a:ext uri="{9D8B030D-6E8A-4147-A177-3AD203B41FA5}">
                      <a16:colId xmlns:a16="http://schemas.microsoft.com/office/drawing/2014/main" val="505599362"/>
                    </a:ext>
                  </a:extLst>
                </a:gridCol>
                <a:gridCol w="576072">
                  <a:extLst>
                    <a:ext uri="{9D8B030D-6E8A-4147-A177-3AD203B41FA5}">
                      <a16:colId xmlns:a16="http://schemas.microsoft.com/office/drawing/2014/main" val="3826170913"/>
                    </a:ext>
                  </a:extLst>
                </a:gridCol>
                <a:gridCol w="576072">
                  <a:extLst>
                    <a:ext uri="{9D8B030D-6E8A-4147-A177-3AD203B41FA5}">
                      <a16:colId xmlns:a16="http://schemas.microsoft.com/office/drawing/2014/main" val="3946609655"/>
                    </a:ext>
                  </a:extLst>
                </a:gridCol>
                <a:gridCol w="576072">
                  <a:extLst>
                    <a:ext uri="{9D8B030D-6E8A-4147-A177-3AD203B41FA5}">
                      <a16:colId xmlns:a16="http://schemas.microsoft.com/office/drawing/2014/main" val="4158149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1781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- 2020-10-31 14:56:51</a:t>
                      </a:r>
                      <a:r>
                        <a:rPr kumimoji="0" lang="de-DE" sz="1000" b="0" i="0" u="none" strike="noStrike" kern="1200" cap="none" spc="0" normalizeH="0" baseline="0" noProof="0">
                          <a:ln>
                            <a:noFill/>
                          </a:ln>
                          <a:solidFill>
                            <a:prstClr val="black"/>
                          </a:solidFill>
                          <a:effectLst/>
                          <a:uLnTx/>
                          <a:uFillTx/>
                          <a:latin typeface="+mn-lt"/>
                          <a:ea typeface="+mn-ea"/>
                          <a:cs typeface="+mn-cs"/>
                        </a:rPr>
                        <a:t>
 +++ Halbzeit auf den Plätzen +++
3. Liga:
Zur Halbzeit steht es zwischen dem KFC Uerdingen 05 und dem 1. FC Saarbrücken noch 0:0.
Regionalliga Südwest:
Die SV 07 Elversberg führt zur Halbzeit beim VfR Aalen 1921 e.V. verdient mit 1:0. Torschütze war Israel Suero Fernandez.
Der FC 08 Homburg muss einem erneuten Rückstand hinterher laufen. Die grün-weißen liegen beim 1. FSV Mainz 05 2 mit 0:1 hinten.
Verfolgt unseren Liveticker in unserer Facebook Story!
Die Zusammenfassung gibt es ab 17.30 Uhr in der Sportarena!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https://scontent-iad3-1.xx.fbcdn.net/v/t1.0-9/s720x720/123120988_3813214965369480_6872363035223872642_o.jpg?_nc_cat=106&amp;ccb=2&amp;_nc_sid=8024bb&amp;_nc_ohc=C80iudKPMHUAX8f0Clh&amp;_nc_ht=scontent-iad3-1.xx&amp;tp=7&amp;oh=4671b8eee7d114fea4d261da8209096c&amp;oe=5FE2FE0A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77804240"/>
                  </a:ext>
                </a:extLst>
              </a:tr>
            </a:tbl>
          </a:graphicData>
        </a:graphic>
      </p:graphicFrame>
      <p:sp>
        <p:nvSpPr>
          <p:cNvPr id="4" name="Text Placeholder 3">
            <a:extLst>
              <a:ext uri="{FF2B5EF4-FFF2-40B4-BE49-F238E27FC236}">
                <a16:creationId xmlns:a16="http://schemas.microsoft.com/office/drawing/2014/main" id="{4AF48BFF-BC2D-4C81-A90C-FB1A4BB8454C}"/>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524067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CE531-800D-4489-9F51-0811C6426CD6}"/>
              </a:ext>
            </a:extLst>
          </p:cNvPr>
          <p:cNvSpPr>
            <a:spLocks noGrp="1"/>
          </p:cNvSpPr>
          <p:nvPr>
            <p:ph type="title"/>
          </p:nvPr>
        </p:nvSpPr>
        <p:spPr/>
        <p:txBody>
          <a:bodyPr/>
          <a:lstStyle/>
          <a:p>
            <a:r>
              <a:rPr lang="en-US"/>
              <a:t>Facebook Own Posts Table | SR Facebook - 9 of 15</a:t>
            </a:r>
          </a:p>
        </p:txBody>
      </p:sp>
      <p:graphicFrame>
        <p:nvGraphicFramePr>
          <p:cNvPr id="5" name="Table Placeholder 4">
            <a:extLst>
              <a:ext uri="{FF2B5EF4-FFF2-40B4-BE49-F238E27FC236}">
                <a16:creationId xmlns:a16="http://schemas.microsoft.com/office/drawing/2014/main" id="{532BA420-07F7-4096-B684-9280198D4C34}"/>
              </a:ext>
            </a:extLst>
          </p:cNvPr>
          <p:cNvGraphicFramePr>
            <a:graphicFrameLocks noGrp="1"/>
          </p:cNvGraphicFramePr>
          <p:nvPr>
            <p:ph type="tbl" sz="quarter" idx="13"/>
            <p:extLst>
              <p:ext uri="{D42A27DB-BD31-4B8C-83A1-F6EECF244321}">
                <p14:modId xmlns:p14="http://schemas.microsoft.com/office/powerpoint/2010/main" val="2009819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20696253"/>
                    </a:ext>
                  </a:extLst>
                </a:gridCol>
                <a:gridCol w="2304288">
                  <a:extLst>
                    <a:ext uri="{9D8B030D-6E8A-4147-A177-3AD203B41FA5}">
                      <a16:colId xmlns:a16="http://schemas.microsoft.com/office/drawing/2014/main" val="326380705"/>
                    </a:ext>
                  </a:extLst>
                </a:gridCol>
                <a:gridCol w="576072">
                  <a:extLst>
                    <a:ext uri="{9D8B030D-6E8A-4147-A177-3AD203B41FA5}">
                      <a16:colId xmlns:a16="http://schemas.microsoft.com/office/drawing/2014/main" val="1792355074"/>
                    </a:ext>
                  </a:extLst>
                </a:gridCol>
                <a:gridCol w="576072">
                  <a:extLst>
                    <a:ext uri="{9D8B030D-6E8A-4147-A177-3AD203B41FA5}">
                      <a16:colId xmlns:a16="http://schemas.microsoft.com/office/drawing/2014/main" val="3855669934"/>
                    </a:ext>
                  </a:extLst>
                </a:gridCol>
                <a:gridCol w="576072">
                  <a:extLst>
                    <a:ext uri="{9D8B030D-6E8A-4147-A177-3AD203B41FA5}">
                      <a16:colId xmlns:a16="http://schemas.microsoft.com/office/drawing/2014/main" val="3741949389"/>
                    </a:ext>
                  </a:extLst>
                </a:gridCol>
                <a:gridCol w="576072">
                  <a:extLst>
                    <a:ext uri="{9D8B030D-6E8A-4147-A177-3AD203B41FA5}">
                      <a16:colId xmlns:a16="http://schemas.microsoft.com/office/drawing/2014/main" val="605372091"/>
                    </a:ext>
                  </a:extLst>
                </a:gridCol>
                <a:gridCol w="576072">
                  <a:extLst>
                    <a:ext uri="{9D8B030D-6E8A-4147-A177-3AD203B41FA5}">
                      <a16:colId xmlns:a16="http://schemas.microsoft.com/office/drawing/2014/main" val="141410632"/>
                    </a:ext>
                  </a:extLst>
                </a:gridCol>
                <a:gridCol w="576072">
                  <a:extLst>
                    <a:ext uri="{9D8B030D-6E8A-4147-A177-3AD203B41FA5}">
                      <a16:colId xmlns:a16="http://schemas.microsoft.com/office/drawing/2014/main" val="22492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8630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- 2020-10-31 14:15:00</a:t>
                      </a:r>
                      <a:r>
                        <a:rPr kumimoji="0" lang="de-DE" sz="1000" b="0" i="0" u="none" strike="noStrike" kern="1200" cap="none" spc="0" normalizeH="0" baseline="0" noProof="0">
                          <a:ln>
                            <a:noFill/>
                          </a:ln>
                          <a:solidFill>
                            <a:prstClr val="black"/>
                          </a:solidFill>
                          <a:effectLst/>
                          <a:uLnTx/>
                          <a:uFillTx/>
                          <a:latin typeface="+mn-lt"/>
                          <a:ea typeface="+mn-ea"/>
                          <a:cs typeface="+mn-cs"/>
                        </a:rPr>
                        <a:t>
 +++ 13.Spieltag der Regionalliga Südwest abgesagt +++
Der 13. Spieltag der Fußball-Regionalliga Südwest, der am Dienstag und Mittwoch stattfinden sollte, ist abgesetzt worden.Laut Darstellung der Liga lagen noch nicht alle Rückmeldungen der zuständigen Ministerien der Bundesländer hinsichtlich der Zuordnung der Regionalliga als Amateur- oder Profisport vor.
Über die weitere Vorgehensweise soll nach Rückmeldung aller Bundesländer und Beratungen der Gremien der Regionalliga Südwest in der kommenden Woche informiert werden.
SV 07 Elversberg
FC 08 Homburg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https://scontent-iad3-1.xx.fbcdn.net/v/t1.0-9/s720x720/123443093_3813003108723999_3553881438396490739_o.jpg?_nc_cat=106&amp;ccb=2&amp;_nc_sid=8024bb&amp;_nc_ohc=dx7DuzKiErcAX-Upo8L&amp;_nc_ht=scontent-iad3-1.xx&amp;tp=7&amp;oh=3c06a42b24acffa23ae49acfe2ad55ea&amp;oe=5FDFC051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1684163"/>
                  </a:ext>
                </a:extLst>
              </a:tr>
            </a:tbl>
          </a:graphicData>
        </a:graphic>
      </p:graphicFrame>
      <p:sp>
        <p:nvSpPr>
          <p:cNvPr id="4" name="Text Placeholder 3">
            <a:extLst>
              <a:ext uri="{FF2B5EF4-FFF2-40B4-BE49-F238E27FC236}">
                <a16:creationId xmlns:a16="http://schemas.microsoft.com/office/drawing/2014/main" id="{97254C05-3D85-4171-89D4-53D9B28B7891}"/>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3131892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601FA-961A-4E41-BE5F-56439117B1A4}"/>
              </a:ext>
            </a:extLst>
          </p:cNvPr>
          <p:cNvSpPr>
            <a:spLocks noGrp="1"/>
          </p:cNvSpPr>
          <p:nvPr>
            <p:ph type="title"/>
          </p:nvPr>
        </p:nvSpPr>
        <p:spPr/>
        <p:txBody>
          <a:bodyPr/>
          <a:lstStyle/>
          <a:p>
            <a:r>
              <a:rPr lang="en-US"/>
              <a:t>Facebook Own Posts Table | SR Facebook - 10 of 15</a:t>
            </a:r>
          </a:p>
        </p:txBody>
      </p:sp>
      <p:graphicFrame>
        <p:nvGraphicFramePr>
          <p:cNvPr id="5" name="Table Placeholder 4">
            <a:extLst>
              <a:ext uri="{FF2B5EF4-FFF2-40B4-BE49-F238E27FC236}">
                <a16:creationId xmlns:a16="http://schemas.microsoft.com/office/drawing/2014/main" id="{63D2FD70-DD31-48B7-B062-8EE638D47AC9}"/>
              </a:ext>
            </a:extLst>
          </p:cNvPr>
          <p:cNvGraphicFramePr>
            <a:graphicFrameLocks noGrp="1"/>
          </p:cNvGraphicFramePr>
          <p:nvPr>
            <p:ph type="tbl" sz="quarter" idx="13"/>
            <p:extLst>
              <p:ext uri="{D42A27DB-BD31-4B8C-83A1-F6EECF244321}">
                <p14:modId xmlns:p14="http://schemas.microsoft.com/office/powerpoint/2010/main" val="2966534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65552340"/>
                    </a:ext>
                  </a:extLst>
                </a:gridCol>
                <a:gridCol w="2304288">
                  <a:extLst>
                    <a:ext uri="{9D8B030D-6E8A-4147-A177-3AD203B41FA5}">
                      <a16:colId xmlns:a16="http://schemas.microsoft.com/office/drawing/2014/main" val="2300748024"/>
                    </a:ext>
                  </a:extLst>
                </a:gridCol>
                <a:gridCol w="576072">
                  <a:extLst>
                    <a:ext uri="{9D8B030D-6E8A-4147-A177-3AD203B41FA5}">
                      <a16:colId xmlns:a16="http://schemas.microsoft.com/office/drawing/2014/main" val="3603512535"/>
                    </a:ext>
                  </a:extLst>
                </a:gridCol>
                <a:gridCol w="576072">
                  <a:extLst>
                    <a:ext uri="{9D8B030D-6E8A-4147-A177-3AD203B41FA5}">
                      <a16:colId xmlns:a16="http://schemas.microsoft.com/office/drawing/2014/main" val="3312249598"/>
                    </a:ext>
                  </a:extLst>
                </a:gridCol>
                <a:gridCol w="576072">
                  <a:extLst>
                    <a:ext uri="{9D8B030D-6E8A-4147-A177-3AD203B41FA5}">
                      <a16:colId xmlns:a16="http://schemas.microsoft.com/office/drawing/2014/main" val="590324639"/>
                    </a:ext>
                  </a:extLst>
                </a:gridCol>
                <a:gridCol w="576072">
                  <a:extLst>
                    <a:ext uri="{9D8B030D-6E8A-4147-A177-3AD203B41FA5}">
                      <a16:colId xmlns:a16="http://schemas.microsoft.com/office/drawing/2014/main" val="1354173476"/>
                    </a:ext>
                  </a:extLst>
                </a:gridCol>
                <a:gridCol w="576072">
                  <a:extLst>
                    <a:ext uri="{9D8B030D-6E8A-4147-A177-3AD203B41FA5}">
                      <a16:colId xmlns:a16="http://schemas.microsoft.com/office/drawing/2014/main" val="473060890"/>
                    </a:ext>
                  </a:extLst>
                </a:gridCol>
                <a:gridCol w="576072">
                  <a:extLst>
                    <a:ext uri="{9D8B030D-6E8A-4147-A177-3AD203B41FA5}">
                      <a16:colId xmlns:a16="http://schemas.microsoft.com/office/drawing/2014/main" val="2254835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9050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SR 2 KulturRadio - 2020-10-31 13:42:20</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https://external-iad3-1.xx.fbcdn.net/safe_image.php?d=AQDdMvJ8b-Lt1qDV&amp;w=512&amp;h=512&amp;url=https%3A%2F%2Fwww.tagesschau.de%2Fmultimedia%2Fbilder%2Ftagesschauapp104%7E_v-grossfrei16x9.jpg&amp;cfs=1&amp;_nc_cb=1&amp;_nc_hash=AQAZRAq4g1vB4zmB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964118919"/>
                  </a:ext>
                </a:extLst>
              </a:tr>
            </a:tbl>
          </a:graphicData>
        </a:graphic>
      </p:graphicFrame>
      <p:sp>
        <p:nvSpPr>
          <p:cNvPr id="4" name="Text Placeholder 3">
            <a:extLst>
              <a:ext uri="{FF2B5EF4-FFF2-40B4-BE49-F238E27FC236}">
                <a16:creationId xmlns:a16="http://schemas.microsoft.com/office/drawing/2014/main" id="{BD6E9EFC-B333-4E87-9745-ED278E4FF8DD}"/>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4053883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5B8D8-CE5B-4C7F-A7B1-A31E343A40ED}"/>
              </a:ext>
            </a:extLst>
          </p:cNvPr>
          <p:cNvSpPr>
            <a:spLocks noGrp="1"/>
          </p:cNvSpPr>
          <p:nvPr>
            <p:ph type="title"/>
          </p:nvPr>
        </p:nvSpPr>
        <p:spPr/>
        <p:txBody>
          <a:bodyPr/>
          <a:lstStyle/>
          <a:p>
            <a:r>
              <a:rPr lang="en-US"/>
              <a:t>Facebook Own Posts Table | SR Facebook - 11 of 15</a:t>
            </a:r>
          </a:p>
        </p:txBody>
      </p:sp>
      <p:graphicFrame>
        <p:nvGraphicFramePr>
          <p:cNvPr id="5" name="Table Placeholder 4">
            <a:extLst>
              <a:ext uri="{FF2B5EF4-FFF2-40B4-BE49-F238E27FC236}">
                <a16:creationId xmlns:a16="http://schemas.microsoft.com/office/drawing/2014/main" id="{955F1248-845E-4329-873A-43737C3CEB7F}"/>
              </a:ext>
            </a:extLst>
          </p:cNvPr>
          <p:cNvGraphicFramePr>
            <a:graphicFrameLocks noGrp="1"/>
          </p:cNvGraphicFramePr>
          <p:nvPr>
            <p:ph type="tbl" sz="quarter" idx="13"/>
            <p:extLst>
              <p:ext uri="{D42A27DB-BD31-4B8C-83A1-F6EECF244321}">
                <p14:modId xmlns:p14="http://schemas.microsoft.com/office/powerpoint/2010/main" val="37851718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05827187"/>
                    </a:ext>
                  </a:extLst>
                </a:gridCol>
                <a:gridCol w="2304288">
                  <a:extLst>
                    <a:ext uri="{9D8B030D-6E8A-4147-A177-3AD203B41FA5}">
                      <a16:colId xmlns:a16="http://schemas.microsoft.com/office/drawing/2014/main" val="3970808804"/>
                    </a:ext>
                  </a:extLst>
                </a:gridCol>
                <a:gridCol w="576072">
                  <a:extLst>
                    <a:ext uri="{9D8B030D-6E8A-4147-A177-3AD203B41FA5}">
                      <a16:colId xmlns:a16="http://schemas.microsoft.com/office/drawing/2014/main" val="914102450"/>
                    </a:ext>
                  </a:extLst>
                </a:gridCol>
                <a:gridCol w="576072">
                  <a:extLst>
                    <a:ext uri="{9D8B030D-6E8A-4147-A177-3AD203B41FA5}">
                      <a16:colId xmlns:a16="http://schemas.microsoft.com/office/drawing/2014/main" val="1964861918"/>
                    </a:ext>
                  </a:extLst>
                </a:gridCol>
                <a:gridCol w="576072">
                  <a:extLst>
                    <a:ext uri="{9D8B030D-6E8A-4147-A177-3AD203B41FA5}">
                      <a16:colId xmlns:a16="http://schemas.microsoft.com/office/drawing/2014/main" val="3214544696"/>
                    </a:ext>
                  </a:extLst>
                </a:gridCol>
                <a:gridCol w="576072">
                  <a:extLst>
                    <a:ext uri="{9D8B030D-6E8A-4147-A177-3AD203B41FA5}">
                      <a16:colId xmlns:a16="http://schemas.microsoft.com/office/drawing/2014/main" val="503731554"/>
                    </a:ext>
                  </a:extLst>
                </a:gridCol>
                <a:gridCol w="576072">
                  <a:extLst>
                    <a:ext uri="{9D8B030D-6E8A-4147-A177-3AD203B41FA5}">
                      <a16:colId xmlns:a16="http://schemas.microsoft.com/office/drawing/2014/main" val="4045354871"/>
                    </a:ext>
                  </a:extLst>
                </a:gridCol>
                <a:gridCol w="576072">
                  <a:extLst>
                    <a:ext uri="{9D8B030D-6E8A-4147-A177-3AD203B41FA5}">
                      <a16:colId xmlns:a16="http://schemas.microsoft.com/office/drawing/2014/main" val="3087004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95750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- 2020-10-31 13:40:00</a:t>
                      </a:r>
                      <a:r>
                        <a:rPr kumimoji="0" lang="de-DE" sz="1000" b="0" i="0" u="none" strike="noStrike" kern="1200" cap="none" spc="0" normalizeH="0" baseline="0" noProof="0">
                          <a:ln>
                            <a:noFill/>
                          </a:ln>
                          <a:solidFill>
                            <a:prstClr val="black"/>
                          </a:solidFill>
                          <a:effectLst/>
                          <a:uLnTx/>
                          <a:uFillTx/>
                          <a:latin typeface="+mn-lt"/>
                          <a:ea typeface="+mn-ea"/>
                          <a:cs typeface="+mn-cs"/>
                        </a:rPr>
                        <a:t>
 +++ FCH und SVE müssen auswärts ran +++
Am 12. Spieltag der Regionalliga Südwest warten auf die saarländischen Teams zwei Auswärtsspiele. Der FC 08 Homburg ist bei der zweiten Mannschaft des 1. FSV Mainz 05 zu Gast. Die SV 07 Elversberg trifft auf das Team von Roland Seitz, den VfR Aalen 1921 e.V.. Anstoß ist um 14 Uhr.
In unserer Facebook Story gibt es einen Liveticker zum Spiel.
Die Zusammenfassung seht Ihr ab 17.30 Uhr in der Sportarena!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https://scontent-iad3-1.xx.fbcdn.net/v/t1.0-9/s720x720/123336157_3812978038726506_6794631011573351705_o.jpg?_nc_cat=107&amp;ccb=2&amp;_nc_sid=8024bb&amp;_nc_ohc=URpw0Pq73YAAX9mVP3S&amp;_nc_ht=scontent-iad3-1.xx&amp;tp=7&amp;oh=18022f3327e42a762b169c5c9759dc1f&amp;oe=5FE2527B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6515549"/>
                  </a:ext>
                </a:extLst>
              </a:tr>
            </a:tbl>
          </a:graphicData>
        </a:graphic>
      </p:graphicFrame>
      <p:sp>
        <p:nvSpPr>
          <p:cNvPr id="4" name="Text Placeholder 3">
            <a:extLst>
              <a:ext uri="{FF2B5EF4-FFF2-40B4-BE49-F238E27FC236}">
                <a16:creationId xmlns:a16="http://schemas.microsoft.com/office/drawing/2014/main" id="{F44C2C58-34F7-424E-B936-0C1AF8A3CD51}"/>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22237630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764F-C1D4-4BFB-80B8-FA5C50FDAC9B}"/>
              </a:ext>
            </a:extLst>
          </p:cNvPr>
          <p:cNvSpPr>
            <a:spLocks noGrp="1"/>
          </p:cNvSpPr>
          <p:nvPr>
            <p:ph type="title"/>
          </p:nvPr>
        </p:nvSpPr>
        <p:spPr/>
        <p:txBody>
          <a:bodyPr/>
          <a:lstStyle/>
          <a:p>
            <a:r>
              <a:rPr lang="en-US"/>
              <a:t>Facebook Own Posts Table | SR Facebook - 12 of 15</a:t>
            </a:r>
          </a:p>
        </p:txBody>
      </p:sp>
      <p:graphicFrame>
        <p:nvGraphicFramePr>
          <p:cNvPr id="5" name="Table Placeholder 4">
            <a:extLst>
              <a:ext uri="{FF2B5EF4-FFF2-40B4-BE49-F238E27FC236}">
                <a16:creationId xmlns:a16="http://schemas.microsoft.com/office/drawing/2014/main" id="{FA67C517-9582-46C5-9496-7EE43052092C}"/>
              </a:ext>
            </a:extLst>
          </p:cNvPr>
          <p:cNvGraphicFramePr>
            <a:graphicFrameLocks noGrp="1"/>
          </p:cNvGraphicFramePr>
          <p:nvPr>
            <p:ph type="tbl" sz="quarter" idx="13"/>
            <p:extLst>
              <p:ext uri="{D42A27DB-BD31-4B8C-83A1-F6EECF244321}">
                <p14:modId xmlns:p14="http://schemas.microsoft.com/office/powerpoint/2010/main" val="6859489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3974085"/>
                    </a:ext>
                  </a:extLst>
                </a:gridCol>
                <a:gridCol w="2304288">
                  <a:extLst>
                    <a:ext uri="{9D8B030D-6E8A-4147-A177-3AD203B41FA5}">
                      <a16:colId xmlns:a16="http://schemas.microsoft.com/office/drawing/2014/main" val="725253096"/>
                    </a:ext>
                  </a:extLst>
                </a:gridCol>
                <a:gridCol w="576072">
                  <a:extLst>
                    <a:ext uri="{9D8B030D-6E8A-4147-A177-3AD203B41FA5}">
                      <a16:colId xmlns:a16="http://schemas.microsoft.com/office/drawing/2014/main" val="1403333825"/>
                    </a:ext>
                  </a:extLst>
                </a:gridCol>
                <a:gridCol w="576072">
                  <a:extLst>
                    <a:ext uri="{9D8B030D-6E8A-4147-A177-3AD203B41FA5}">
                      <a16:colId xmlns:a16="http://schemas.microsoft.com/office/drawing/2014/main" val="3982947873"/>
                    </a:ext>
                  </a:extLst>
                </a:gridCol>
                <a:gridCol w="576072">
                  <a:extLst>
                    <a:ext uri="{9D8B030D-6E8A-4147-A177-3AD203B41FA5}">
                      <a16:colId xmlns:a16="http://schemas.microsoft.com/office/drawing/2014/main" val="2859633189"/>
                    </a:ext>
                  </a:extLst>
                </a:gridCol>
                <a:gridCol w="576072">
                  <a:extLst>
                    <a:ext uri="{9D8B030D-6E8A-4147-A177-3AD203B41FA5}">
                      <a16:colId xmlns:a16="http://schemas.microsoft.com/office/drawing/2014/main" val="457536098"/>
                    </a:ext>
                  </a:extLst>
                </a:gridCol>
                <a:gridCol w="576072">
                  <a:extLst>
                    <a:ext uri="{9D8B030D-6E8A-4147-A177-3AD203B41FA5}">
                      <a16:colId xmlns:a16="http://schemas.microsoft.com/office/drawing/2014/main" val="1104255693"/>
                    </a:ext>
                  </a:extLst>
                </a:gridCol>
                <a:gridCol w="576072">
                  <a:extLst>
                    <a:ext uri="{9D8B030D-6E8A-4147-A177-3AD203B41FA5}">
                      <a16:colId xmlns:a16="http://schemas.microsoft.com/office/drawing/2014/main" val="878619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3894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sportarena - 2020-10-31 13:12:16</a:t>
                      </a:r>
                      <a:r>
                        <a:rPr kumimoji="0" lang="de-DE" sz="1000" b="0" i="0" u="none" strike="noStrike" kern="1200" cap="none" spc="0" normalizeH="0" baseline="0" noProof="0">
                          <a:ln>
                            <a:noFill/>
                          </a:ln>
                          <a:solidFill>
                            <a:prstClr val="black"/>
                          </a:solidFill>
                          <a:effectLst/>
                          <a:uLnTx/>
                          <a:uFillTx/>
                          <a:latin typeface="+mn-lt"/>
                          <a:ea typeface="+mn-ea"/>
                          <a:cs typeface="+mn-cs"/>
                        </a:rPr>
                        <a:t>
 +++ 8.Spieltag der 3.Liga +++
Der 1. FC Saarbrücken will nach der Niederlage gegen den Sportclub Verl eine Reaktion zeigen. Die blau-schwarzen sind um 14 Uhr zu Gast beim KFC Uerdingen 05.
Die Sportschau bietet hierzu einen Liveticker an:
https://ticker.sportschau.de/fussball/deutschland-3-liga/konferenz/
Die Zusammenfassung gibt es ab 17.30 Uhr in der Sportarena!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https://scontent-iad3-1.xx.fbcdn.net/v/t1.0-9/s720x720/123370631_3812952505395726_3136348391381512972_o.jpg?_nc_cat=111&amp;ccb=2&amp;_nc_sid=8024bb&amp;_nc_ohc=YpcltjL5uqsAX_4fsHy&amp;_nc_ht=scontent-iad3-1.xx&amp;tp=7&amp;oh=e4d85fcfc84f3ffd259d54a045d36c8b&amp;oe=5FE3354B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55363306"/>
                  </a:ext>
                </a:extLst>
              </a:tr>
            </a:tbl>
          </a:graphicData>
        </a:graphic>
      </p:graphicFrame>
      <p:sp>
        <p:nvSpPr>
          <p:cNvPr id="4" name="Text Placeholder 3">
            <a:extLst>
              <a:ext uri="{FF2B5EF4-FFF2-40B4-BE49-F238E27FC236}">
                <a16:creationId xmlns:a16="http://schemas.microsoft.com/office/drawing/2014/main" id="{D7DE0AD6-FE4D-4012-88EC-27F1CC1C5BB0}"/>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22684760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FAEBC-34F2-4A32-AE37-7F65BEAA77A7}"/>
              </a:ext>
            </a:extLst>
          </p:cNvPr>
          <p:cNvSpPr>
            <a:spLocks noGrp="1"/>
          </p:cNvSpPr>
          <p:nvPr>
            <p:ph type="title"/>
          </p:nvPr>
        </p:nvSpPr>
        <p:spPr/>
        <p:txBody>
          <a:bodyPr/>
          <a:lstStyle/>
          <a:p>
            <a:r>
              <a:rPr lang="en-US"/>
              <a:t>Facebook Own Posts Table | SR Facebook - 13 of 15</a:t>
            </a:r>
          </a:p>
        </p:txBody>
      </p:sp>
      <p:graphicFrame>
        <p:nvGraphicFramePr>
          <p:cNvPr id="5" name="Table Placeholder 4">
            <a:extLst>
              <a:ext uri="{FF2B5EF4-FFF2-40B4-BE49-F238E27FC236}">
                <a16:creationId xmlns:a16="http://schemas.microsoft.com/office/drawing/2014/main" id="{815200A4-7A74-4D16-885E-28BA6B06F464}"/>
              </a:ext>
            </a:extLst>
          </p:cNvPr>
          <p:cNvGraphicFramePr>
            <a:graphicFrameLocks noGrp="1"/>
          </p:cNvGraphicFramePr>
          <p:nvPr>
            <p:ph type="tbl" sz="quarter" idx="13"/>
            <p:extLst>
              <p:ext uri="{D42A27DB-BD31-4B8C-83A1-F6EECF244321}">
                <p14:modId xmlns:p14="http://schemas.microsoft.com/office/powerpoint/2010/main" val="4294561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58303158"/>
                    </a:ext>
                  </a:extLst>
                </a:gridCol>
                <a:gridCol w="2304288">
                  <a:extLst>
                    <a:ext uri="{9D8B030D-6E8A-4147-A177-3AD203B41FA5}">
                      <a16:colId xmlns:a16="http://schemas.microsoft.com/office/drawing/2014/main" val="3632537775"/>
                    </a:ext>
                  </a:extLst>
                </a:gridCol>
                <a:gridCol w="576072">
                  <a:extLst>
                    <a:ext uri="{9D8B030D-6E8A-4147-A177-3AD203B41FA5}">
                      <a16:colId xmlns:a16="http://schemas.microsoft.com/office/drawing/2014/main" val="2313551045"/>
                    </a:ext>
                  </a:extLst>
                </a:gridCol>
                <a:gridCol w="576072">
                  <a:extLst>
                    <a:ext uri="{9D8B030D-6E8A-4147-A177-3AD203B41FA5}">
                      <a16:colId xmlns:a16="http://schemas.microsoft.com/office/drawing/2014/main" val="3201397673"/>
                    </a:ext>
                  </a:extLst>
                </a:gridCol>
                <a:gridCol w="576072">
                  <a:extLst>
                    <a:ext uri="{9D8B030D-6E8A-4147-A177-3AD203B41FA5}">
                      <a16:colId xmlns:a16="http://schemas.microsoft.com/office/drawing/2014/main" val="2635279064"/>
                    </a:ext>
                  </a:extLst>
                </a:gridCol>
                <a:gridCol w="576072">
                  <a:extLst>
                    <a:ext uri="{9D8B030D-6E8A-4147-A177-3AD203B41FA5}">
                      <a16:colId xmlns:a16="http://schemas.microsoft.com/office/drawing/2014/main" val="4258527064"/>
                    </a:ext>
                  </a:extLst>
                </a:gridCol>
                <a:gridCol w="576072">
                  <a:extLst>
                    <a:ext uri="{9D8B030D-6E8A-4147-A177-3AD203B41FA5}">
                      <a16:colId xmlns:a16="http://schemas.microsoft.com/office/drawing/2014/main" val="2035868623"/>
                    </a:ext>
                  </a:extLst>
                </a:gridCol>
                <a:gridCol w="576072">
                  <a:extLst>
                    <a:ext uri="{9D8B030D-6E8A-4147-A177-3AD203B41FA5}">
                      <a16:colId xmlns:a16="http://schemas.microsoft.com/office/drawing/2014/main" val="1558828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98545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 1 - 2020-10-31 12:30:00</a:t>
                      </a:r>
                      <a:r>
                        <a:rPr kumimoji="0" lang="en-US" sz="1000" b="0" i="0" u="none" strike="noStrike" kern="1200" cap="none" spc="0" normalizeH="0" baseline="0" noProof="0">
                          <a:ln>
                            <a:noFill/>
                          </a:ln>
                          <a:solidFill>
                            <a:prstClr val="black"/>
                          </a:solidFill>
                          <a:effectLst/>
                          <a:uLnTx/>
                          <a:uFillTx/>
                          <a:latin typeface="+mn-lt"/>
                          <a:ea typeface="+mn-ea"/>
                          <a:cs typeface="+mn-cs"/>
                        </a:rPr>
                        <a:t>
 🎃 #halloween #halloweendecor #halloween2020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https://scontent-iad3-1.xx.fbcdn.net/v/t1.0-9/s720x720/122527716_5235522389806553_212542463141347859_o.jpg?_nc_cat=111&amp;ccb=2&amp;_nc_sid=8024bb&amp;_nc_ohc=uP0Y-o334p4AX_cE973&amp;_nc_ht=scontent-iad3-1.xx&amp;tp=7&amp;oh=0da091d455f073d800b6ad79b2e70b0a&amp;oe=5FE05003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785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SR.de - 2020-10-31 11:10:39</a:t>
                      </a:r>
                      <a:r>
                        <a:rPr kumimoji="0" lang="de-DE" sz="1000" b="0" i="0" u="none" strike="noStrike" kern="1200" cap="none" spc="0" normalizeH="0" baseline="0" noProof="0">
                          <a:ln>
                            <a:noFill/>
                          </a:ln>
                          <a:solidFill>
                            <a:prstClr val="black"/>
                          </a:solidFill>
                          <a:effectLst/>
                          <a:uLnTx/>
                          <a:uFillTx/>
                          <a:latin typeface="+mn-lt"/>
                          <a:ea typeface="+mn-ea"/>
                          <a:cs typeface="+mn-cs"/>
                        </a:rPr>
                        <a:t>
 Die Stadt Saarbrücken plant eine neue Preisstruktur für den Zoo. Während die Eintrittspreise für Kinder sinken sollen, ist bei den Tickets für Erwachsene ein deutlicher Anstieg geplant. Die SPD im Stadtrat kritisiert die Pläne als "vollkommen überzogen."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https://external-iad3-1.xx.fbcdn.net/safe_image.php?d=AQCSIXYaZUacrFtA&amp;w=281&amp;h=281&amp;url=http%3A%2F%2Fwww.sr.de%2Fsr%2F131086591_zoo_saarbruecken_dpa_bildfunk100%7E_v-sr__169__500.jpeg&amp;cfs=1&amp;_nc_cb=1&amp;_nc_hash=AQD2cz5VlwdP6Y8t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79254163"/>
                  </a:ext>
                </a:extLst>
              </a:tr>
            </a:tbl>
          </a:graphicData>
        </a:graphic>
      </p:graphicFrame>
      <p:sp>
        <p:nvSpPr>
          <p:cNvPr id="4" name="Text Placeholder 3">
            <a:extLst>
              <a:ext uri="{FF2B5EF4-FFF2-40B4-BE49-F238E27FC236}">
                <a16:creationId xmlns:a16="http://schemas.microsoft.com/office/drawing/2014/main" id="{6D30BC12-0A11-4BC4-B6B5-2B81548CAFC7}"/>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23703341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688C4-D4BC-44A6-8D25-74E700F8758F}"/>
              </a:ext>
            </a:extLst>
          </p:cNvPr>
          <p:cNvSpPr>
            <a:spLocks noGrp="1"/>
          </p:cNvSpPr>
          <p:nvPr>
            <p:ph type="title"/>
          </p:nvPr>
        </p:nvSpPr>
        <p:spPr/>
        <p:txBody>
          <a:bodyPr/>
          <a:lstStyle/>
          <a:p>
            <a:r>
              <a:rPr lang="en-US"/>
              <a:t>Facebook Own Posts Table | SR Facebook - 14 of 15</a:t>
            </a:r>
          </a:p>
        </p:txBody>
      </p:sp>
      <p:graphicFrame>
        <p:nvGraphicFramePr>
          <p:cNvPr id="5" name="Table Placeholder 4">
            <a:extLst>
              <a:ext uri="{FF2B5EF4-FFF2-40B4-BE49-F238E27FC236}">
                <a16:creationId xmlns:a16="http://schemas.microsoft.com/office/drawing/2014/main" id="{529EF013-6DFA-41FD-9243-96E92E885BE1}"/>
              </a:ext>
            </a:extLst>
          </p:cNvPr>
          <p:cNvGraphicFramePr>
            <a:graphicFrameLocks noGrp="1"/>
          </p:cNvGraphicFramePr>
          <p:nvPr>
            <p:ph type="tbl" sz="quarter" idx="13"/>
            <p:extLst>
              <p:ext uri="{D42A27DB-BD31-4B8C-83A1-F6EECF244321}">
                <p14:modId xmlns:p14="http://schemas.microsoft.com/office/powerpoint/2010/main" val="240872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3133397"/>
                    </a:ext>
                  </a:extLst>
                </a:gridCol>
                <a:gridCol w="2304288">
                  <a:extLst>
                    <a:ext uri="{9D8B030D-6E8A-4147-A177-3AD203B41FA5}">
                      <a16:colId xmlns:a16="http://schemas.microsoft.com/office/drawing/2014/main" val="4287913175"/>
                    </a:ext>
                  </a:extLst>
                </a:gridCol>
                <a:gridCol w="576072">
                  <a:extLst>
                    <a:ext uri="{9D8B030D-6E8A-4147-A177-3AD203B41FA5}">
                      <a16:colId xmlns:a16="http://schemas.microsoft.com/office/drawing/2014/main" val="295548299"/>
                    </a:ext>
                  </a:extLst>
                </a:gridCol>
                <a:gridCol w="576072">
                  <a:extLst>
                    <a:ext uri="{9D8B030D-6E8A-4147-A177-3AD203B41FA5}">
                      <a16:colId xmlns:a16="http://schemas.microsoft.com/office/drawing/2014/main" val="3007870868"/>
                    </a:ext>
                  </a:extLst>
                </a:gridCol>
                <a:gridCol w="576072">
                  <a:extLst>
                    <a:ext uri="{9D8B030D-6E8A-4147-A177-3AD203B41FA5}">
                      <a16:colId xmlns:a16="http://schemas.microsoft.com/office/drawing/2014/main" val="1443106363"/>
                    </a:ext>
                  </a:extLst>
                </a:gridCol>
                <a:gridCol w="576072">
                  <a:extLst>
                    <a:ext uri="{9D8B030D-6E8A-4147-A177-3AD203B41FA5}">
                      <a16:colId xmlns:a16="http://schemas.microsoft.com/office/drawing/2014/main" val="877675958"/>
                    </a:ext>
                  </a:extLst>
                </a:gridCol>
                <a:gridCol w="576072">
                  <a:extLst>
                    <a:ext uri="{9D8B030D-6E8A-4147-A177-3AD203B41FA5}">
                      <a16:colId xmlns:a16="http://schemas.microsoft.com/office/drawing/2014/main" val="3527893299"/>
                    </a:ext>
                  </a:extLst>
                </a:gridCol>
                <a:gridCol w="576072">
                  <a:extLst>
                    <a:ext uri="{9D8B030D-6E8A-4147-A177-3AD203B41FA5}">
                      <a16:colId xmlns:a16="http://schemas.microsoft.com/office/drawing/2014/main" val="2797380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0162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3 Saarlandwelle - 2020-10-31 11:00:01</a:t>
                      </a:r>
                      <a:r>
                        <a:rPr kumimoji="0" lang="de-DE" sz="1000" b="0" i="0" u="none" strike="noStrike" kern="1200" cap="none" spc="0" normalizeH="0" baseline="0" noProof="0">
                          <a:ln>
                            <a:noFill/>
                          </a:ln>
                          <a:solidFill>
                            <a:prstClr val="black"/>
                          </a:solidFill>
                          <a:effectLst/>
                          <a:uLnTx/>
                          <a:uFillTx/>
                          <a:latin typeface="+mn-lt"/>
                          <a:ea typeface="+mn-ea"/>
                          <a:cs typeface="+mn-cs"/>
                        </a:rPr>
                        <a:t>
 Der Solo-Erstling der überzeugten Saarländerin Marion Demme-Zech "Letzter Ausstieg Saar" ist eine Geschichte über Freundschaft und Vertrauen, Ängste und Chancen. Spannend, witzig und genau die richtige Ablenkung in diesen eher schwierigen Zeiten. Unser Krimitipp der Woche mit dem Online-Krimi-Quiz ab 20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https://scontent-iad3-1.xx.fbcdn.net/v/t1.0-9/s720x720/123307349_1649894308508337_1161265946321985122_o.jpg?_nc_cat=108&amp;ccb=2&amp;_nc_sid=8024bb&amp;_nc_ohc=OaEotLVzgGQAX_bBdxw&amp;_nc_ht=scontent-iad3-1.xx&amp;tp=7&amp;oh=7fbde98817634fdd295c914daae6ea27&amp;oe=5FE16AFD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7238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 3 Saarlandwelle - 2020-10-31 10:00:00</a:t>
                      </a:r>
                      <a:r>
                        <a:rPr kumimoji="0" lang="de-DE" sz="1000" b="0" i="0" u="none" strike="noStrike" kern="1200" cap="none" spc="0" normalizeH="0" baseline="0" noProof="0">
                          <a:ln>
                            <a:noFill/>
                          </a:ln>
                          <a:solidFill>
                            <a:prstClr val="black"/>
                          </a:solidFill>
                          <a:effectLst/>
                          <a:uLnTx/>
                          <a:uFillTx/>
                          <a:latin typeface="+mn-lt"/>
                          <a:ea typeface="+mn-ea"/>
                          <a:cs typeface="+mn-cs"/>
                        </a:rPr>
                        <a:t>
 Regionale Produkte und Angebote - ein Trend, der sich immer größerer Beliebtheit erfreut. Auf gut Saarländisch heißt das „Ebbes von Hei“ - und "Ebbes von Hei“ nennt sich deshalb auch eine hiesige Initiative. Wir stellen das Konzept vor, bummeln durch den neuen "Ebbes von Hei"-Laden in Merzig und haben auch noch ein herbstliches Wildgericht im Angebot.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https://scontent-iad3-1.xx.fbcdn.net/v/t1.0-9/s720x720/123062607_1649917428506025_4006234000446363092_o.jpg?_nc_cat=106&amp;ccb=2&amp;_nc_sid=8024bb&amp;_nc_ohc=KMldmwH912oAX9DAtci&amp;_nc_ht=scontent-iad3-1.xx&amp;tp=7&amp;oh=3002b77613e41f2cfba3138f5e073956&amp;oe=5FD8DF60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97723651"/>
                  </a:ext>
                </a:extLst>
              </a:tr>
            </a:tbl>
          </a:graphicData>
        </a:graphic>
      </p:graphicFrame>
      <p:sp>
        <p:nvSpPr>
          <p:cNvPr id="4" name="Text Placeholder 3">
            <a:extLst>
              <a:ext uri="{FF2B5EF4-FFF2-40B4-BE49-F238E27FC236}">
                <a16:creationId xmlns:a16="http://schemas.microsoft.com/office/drawing/2014/main" id="{E58B76BD-6B01-4C5F-AFEF-625272C695F3}"/>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37345755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58800-DB75-47B8-8DCF-3CE272FA97C2}"/>
              </a:ext>
            </a:extLst>
          </p:cNvPr>
          <p:cNvSpPr>
            <a:spLocks noGrp="1"/>
          </p:cNvSpPr>
          <p:nvPr>
            <p:ph type="title"/>
          </p:nvPr>
        </p:nvSpPr>
        <p:spPr/>
        <p:txBody>
          <a:bodyPr/>
          <a:lstStyle/>
          <a:p>
            <a:r>
              <a:rPr lang="en-US"/>
              <a:t>Facebook Own Posts Table | SR Facebook - 15 of 15</a:t>
            </a:r>
          </a:p>
        </p:txBody>
      </p:sp>
      <p:graphicFrame>
        <p:nvGraphicFramePr>
          <p:cNvPr id="5" name="Table Placeholder 4">
            <a:extLst>
              <a:ext uri="{FF2B5EF4-FFF2-40B4-BE49-F238E27FC236}">
                <a16:creationId xmlns:a16="http://schemas.microsoft.com/office/drawing/2014/main" id="{6833576B-BF05-4C4E-AA27-1D14887887E8}"/>
              </a:ext>
            </a:extLst>
          </p:cNvPr>
          <p:cNvGraphicFramePr>
            <a:graphicFrameLocks noGrp="1"/>
          </p:cNvGraphicFramePr>
          <p:nvPr>
            <p:ph type="tbl" sz="quarter" idx="13"/>
            <p:extLst>
              <p:ext uri="{D42A27DB-BD31-4B8C-83A1-F6EECF244321}">
                <p14:modId xmlns:p14="http://schemas.microsoft.com/office/powerpoint/2010/main" val="1239022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08256220"/>
                    </a:ext>
                  </a:extLst>
                </a:gridCol>
                <a:gridCol w="2304288">
                  <a:extLst>
                    <a:ext uri="{9D8B030D-6E8A-4147-A177-3AD203B41FA5}">
                      <a16:colId xmlns:a16="http://schemas.microsoft.com/office/drawing/2014/main" val="1748843002"/>
                    </a:ext>
                  </a:extLst>
                </a:gridCol>
                <a:gridCol w="576072">
                  <a:extLst>
                    <a:ext uri="{9D8B030D-6E8A-4147-A177-3AD203B41FA5}">
                      <a16:colId xmlns:a16="http://schemas.microsoft.com/office/drawing/2014/main" val="575592812"/>
                    </a:ext>
                  </a:extLst>
                </a:gridCol>
                <a:gridCol w="576072">
                  <a:extLst>
                    <a:ext uri="{9D8B030D-6E8A-4147-A177-3AD203B41FA5}">
                      <a16:colId xmlns:a16="http://schemas.microsoft.com/office/drawing/2014/main" val="3486348817"/>
                    </a:ext>
                  </a:extLst>
                </a:gridCol>
                <a:gridCol w="576072">
                  <a:extLst>
                    <a:ext uri="{9D8B030D-6E8A-4147-A177-3AD203B41FA5}">
                      <a16:colId xmlns:a16="http://schemas.microsoft.com/office/drawing/2014/main" val="1699537859"/>
                    </a:ext>
                  </a:extLst>
                </a:gridCol>
                <a:gridCol w="576072">
                  <a:extLst>
                    <a:ext uri="{9D8B030D-6E8A-4147-A177-3AD203B41FA5}">
                      <a16:colId xmlns:a16="http://schemas.microsoft.com/office/drawing/2014/main" val="3099093437"/>
                    </a:ext>
                  </a:extLst>
                </a:gridCol>
                <a:gridCol w="576072">
                  <a:extLst>
                    <a:ext uri="{9D8B030D-6E8A-4147-A177-3AD203B41FA5}">
                      <a16:colId xmlns:a16="http://schemas.microsoft.com/office/drawing/2014/main" val="3373053941"/>
                    </a:ext>
                  </a:extLst>
                </a:gridCol>
                <a:gridCol w="576072">
                  <a:extLst>
                    <a:ext uri="{9D8B030D-6E8A-4147-A177-3AD203B41FA5}">
                      <a16:colId xmlns:a16="http://schemas.microsoft.com/office/drawing/2014/main" val="7256716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220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SR.de - 2020-10-31 08:58:44</a:t>
                      </a:r>
                      <a:r>
                        <a:rPr kumimoji="0" lang="en-US" sz="1000" b="0" i="0" u="none" strike="noStrike" kern="1200" cap="none" spc="0" normalizeH="0" baseline="0" noProof="0">
                          <a:ln>
                            <a:noFill/>
                          </a:ln>
                          <a:solidFill>
                            <a:prstClr val="black"/>
                          </a:solidFill>
                          <a:effectLst/>
                          <a:uLnTx/>
                          <a:uFillTx/>
                          <a:latin typeface="+mn-lt"/>
                          <a:ea typeface="+mn-ea"/>
                          <a:cs typeface="+mn-cs"/>
                        </a:rPr>
                        <a:t>
 👻 „I ain't afraid of no ghost”: Fabrice Berlemont ist ein Real-Life-Ghostbuster. Bei ihm geht es aber weniger funky, sondern richtig creepy zu. Happy Halloween und SOUND 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https://scontent-lga3-2.xx.fbcdn.net/v/t15.5256-10/121848184_2683018445294109_3503057578292996010_n.jpg?_nc_cat=100&amp;ccb=2&amp;_nc_sid=ad6a45&amp;_nc_ohc=E8qgc99HtFgAX8tYawF&amp;_nc_ht=scontent-lga3-2.xx&amp;oh=c13c7a104af0daae14f610e87c9b4687&amp;oe=5FE10FD0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36961834"/>
                  </a:ext>
                </a:extLst>
              </a:tr>
            </a:tbl>
          </a:graphicData>
        </a:graphic>
      </p:graphicFrame>
      <p:sp>
        <p:nvSpPr>
          <p:cNvPr id="4" name="Text Placeholder 3">
            <a:extLst>
              <a:ext uri="{FF2B5EF4-FFF2-40B4-BE49-F238E27FC236}">
                <a16:creationId xmlns:a16="http://schemas.microsoft.com/office/drawing/2014/main" id="{2B2355F3-4B3D-46DD-86BF-A89358AAFD23}"/>
              </a:ext>
            </a:extLst>
          </p:cNvPr>
          <p:cNvSpPr>
            <a:spLocks noGrp="1"/>
          </p:cNvSpPr>
          <p:nvPr>
            <p:ph type="body" sz="quarter" idx="14"/>
          </p:nvPr>
        </p:nvSpPr>
        <p:spPr/>
        <p:txBody>
          <a:bodyPr/>
          <a:lstStyle/>
          <a:p>
            <a:r>
              <a:rPr lang="en-US"/>
              <a:t>01.01.2020 - 31.10.2020</a:t>
            </a:r>
          </a:p>
        </p:txBody>
      </p:sp>
    </p:spTree>
    <p:extLst>
      <p:ext uri="{BB962C8B-B14F-4D97-AF65-F5344CB8AC3E}">
        <p14:creationId xmlns:p14="http://schemas.microsoft.com/office/powerpoint/2010/main" val="158569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1819</Words>
  <Application>Microsoft Office PowerPoint</Application>
  <PresentationFormat>On-screen Show (4:3)</PresentationFormat>
  <Paragraphs>310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Facebook Own Posts Table | SR Facebook - 1 of 15</vt:lpstr>
      <vt:lpstr>Facebook Own Posts Table | SR Facebook - 2 of 15</vt:lpstr>
      <vt:lpstr>Facebook Own Posts Table | SR Facebook - 3 of 15</vt:lpstr>
      <vt:lpstr>Facebook Own Posts Table | SR Facebook - 4 of 15</vt:lpstr>
      <vt:lpstr>Facebook Own Posts Table | SR Facebook - 5 of 15</vt:lpstr>
      <vt:lpstr>Facebook Own Posts Table | SR Facebook - 6 of 15</vt:lpstr>
      <vt:lpstr>Facebook Own Posts Table | SR Facebook - 7 of 15</vt:lpstr>
      <vt:lpstr>Facebook Own Posts Table | SR Facebook - 8 of 15</vt:lpstr>
      <vt:lpstr>Facebook Own Posts Table | SR Facebook - 9 of 15</vt:lpstr>
      <vt:lpstr>Facebook Own Posts Table | SR Facebook - 10 of 15</vt:lpstr>
      <vt:lpstr>Facebook Own Posts Table | SR Facebook - 11 of 15</vt:lpstr>
      <vt:lpstr>Facebook Own Posts Table | SR Facebook - 12 of 15</vt:lpstr>
      <vt:lpstr>Facebook Own Posts Table | SR Facebook - 13 of 15</vt:lpstr>
      <vt:lpstr>Facebook Own Posts Table | SR Facebook - 14 of 15</vt:lpstr>
      <vt:lpstr>Facebook Own Posts Table | SR Facebook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SR Facebook - 1 of 15</dc:title>
  <dc:creator>Frederik Peiniger</dc:creator>
  <cp:lastModifiedBy>Frederik Peiniger</cp:lastModifiedBy>
  <cp:revision>1</cp:revision>
  <dcterms:created xsi:type="dcterms:W3CDTF">2020-11-24T08:28:21Z</dcterms:created>
  <dcterms:modified xsi:type="dcterms:W3CDTF">2020-11-24T08:30:07Z</dcterms:modified>
</cp:coreProperties>
</file>