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4A42C-2A9D-43D2-B7D9-E92C93876D7A}"/>
              </a:ext>
            </a:extLst>
          </p:cNvPr>
          <p:cNvSpPr>
            <a:spLocks noGrp="1"/>
          </p:cNvSpPr>
          <p:nvPr>
            <p:ph type="title"/>
          </p:nvPr>
        </p:nvSpPr>
        <p:spPr/>
        <p:txBody>
          <a:bodyPr/>
          <a:lstStyle/>
          <a:p>
            <a:r>
              <a:rPr lang="en-US"/>
              <a:t>Overall Custom All Videos Table | OECD CORP English - 1 of 14</a:t>
            </a:r>
          </a:p>
        </p:txBody>
      </p:sp>
      <p:graphicFrame>
        <p:nvGraphicFramePr>
          <p:cNvPr id="5" name="Table Placeholder 4">
            <a:extLst>
              <a:ext uri="{FF2B5EF4-FFF2-40B4-BE49-F238E27FC236}">
                <a16:creationId xmlns:a16="http://schemas.microsoft.com/office/drawing/2014/main" id="{0E77C7AA-1F2B-4BB8-B37A-CBA31EAD09B6}"/>
              </a:ext>
            </a:extLst>
          </p:cNvPr>
          <p:cNvGraphicFramePr>
            <a:graphicFrameLocks noGrp="1"/>
          </p:cNvGraphicFramePr>
          <p:nvPr>
            <p:ph type="tbl" sz="quarter" idx="13"/>
            <p:extLst>
              <p:ext uri="{D42A27DB-BD31-4B8C-83A1-F6EECF244321}">
                <p14:modId xmlns:p14="http://schemas.microsoft.com/office/powerpoint/2010/main" val="2027574942"/>
              </p:ext>
            </p:extLst>
          </p:nvPr>
        </p:nvGraphicFramePr>
        <p:xfrm>
          <a:off x="457200" y="1731963"/>
          <a:ext cx="7900416" cy="316992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151626"/>
                    </a:ext>
                  </a:extLst>
                </a:gridCol>
                <a:gridCol w="822960">
                  <a:extLst>
                    <a:ext uri="{9D8B030D-6E8A-4147-A177-3AD203B41FA5}">
                      <a16:colId xmlns:a16="http://schemas.microsoft.com/office/drawing/2014/main" val="3509808049"/>
                    </a:ext>
                  </a:extLst>
                </a:gridCol>
                <a:gridCol w="822960">
                  <a:extLst>
                    <a:ext uri="{9D8B030D-6E8A-4147-A177-3AD203B41FA5}">
                      <a16:colId xmlns:a16="http://schemas.microsoft.com/office/drawing/2014/main" val="54296126"/>
                    </a:ext>
                  </a:extLst>
                </a:gridCol>
                <a:gridCol w="822960">
                  <a:extLst>
                    <a:ext uri="{9D8B030D-6E8A-4147-A177-3AD203B41FA5}">
                      <a16:colId xmlns:a16="http://schemas.microsoft.com/office/drawing/2014/main" val="1643761103"/>
                    </a:ext>
                  </a:extLst>
                </a:gridCol>
                <a:gridCol w="1316736">
                  <a:extLst>
                    <a:ext uri="{9D8B030D-6E8A-4147-A177-3AD203B41FA5}">
                      <a16:colId xmlns:a16="http://schemas.microsoft.com/office/drawing/2014/main" val="4149190545"/>
                    </a:ext>
                  </a:extLst>
                </a:gridCol>
                <a:gridCol w="822960">
                  <a:extLst>
                    <a:ext uri="{9D8B030D-6E8A-4147-A177-3AD203B41FA5}">
                      <a16:colId xmlns:a16="http://schemas.microsoft.com/office/drawing/2014/main" val="776298017"/>
                    </a:ext>
                  </a:extLst>
                </a:gridCol>
                <a:gridCol w="822960">
                  <a:extLst>
                    <a:ext uri="{9D8B030D-6E8A-4147-A177-3AD203B41FA5}">
                      <a16:colId xmlns:a16="http://schemas.microsoft.com/office/drawing/2014/main" val="1838235867"/>
                    </a:ext>
                  </a:extLst>
                </a:gridCol>
                <a:gridCol w="822960">
                  <a:extLst>
                    <a:ext uri="{9D8B030D-6E8A-4147-A177-3AD203B41FA5}">
                      <a16:colId xmlns:a16="http://schemas.microsoft.com/office/drawing/2014/main" val="2550268255"/>
                    </a:ext>
                  </a:extLst>
                </a:gridCol>
                <a:gridCol w="822960">
                  <a:extLst>
                    <a:ext uri="{9D8B030D-6E8A-4147-A177-3AD203B41FA5}">
                      <a16:colId xmlns:a16="http://schemas.microsoft.com/office/drawing/2014/main" val="3647222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7350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@the_oecd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16:01:19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#AI and #digital technologies are changing the way we live.
What is the impact of #ArtificialIntelligence in the workplace ❓🌐
Learn about the #OECD's latest insights on the #FutureofWork in the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extLst>
                  <a:ext uri="{0D108BD9-81ED-4DB2-BD59-A6C34878D82A}">
                    <a16:rowId xmlns:a16="http://schemas.microsoft.com/office/drawing/2014/main" val="241451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12/21/2021 10:01:52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02/04/2022 07:48:40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extLst>
                  <a:ext uri="{0D108BD9-81ED-4DB2-BD59-A6C34878D82A}">
                    <a16:rowId xmlns:a16="http://schemas.microsoft.com/office/drawing/2014/main" val="1868134448"/>
                  </a:ext>
                </a:extLst>
              </a:tr>
            </a:tbl>
          </a:graphicData>
        </a:graphic>
      </p:graphicFrame>
      <p:sp>
        <p:nvSpPr>
          <p:cNvPr id="4" name="Text Placeholder 3">
            <a:extLst>
              <a:ext uri="{FF2B5EF4-FFF2-40B4-BE49-F238E27FC236}">
                <a16:creationId xmlns:a16="http://schemas.microsoft.com/office/drawing/2014/main" id="{349E6492-B2AD-4D8A-A504-955160A33BC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0252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AC73E-8070-4957-8543-4BD1401AB6B4}"/>
              </a:ext>
            </a:extLst>
          </p:cNvPr>
          <p:cNvSpPr>
            <a:spLocks noGrp="1"/>
          </p:cNvSpPr>
          <p:nvPr>
            <p:ph type="title"/>
          </p:nvPr>
        </p:nvSpPr>
        <p:spPr/>
        <p:txBody>
          <a:bodyPr/>
          <a:lstStyle/>
          <a:p>
            <a:r>
              <a:rPr lang="en-US"/>
              <a:t>Overall Custom All Videos Table | OECD CORP English - 2 of 14</a:t>
            </a:r>
          </a:p>
        </p:txBody>
      </p:sp>
      <p:graphicFrame>
        <p:nvGraphicFramePr>
          <p:cNvPr id="5" name="Table Placeholder 4">
            <a:extLst>
              <a:ext uri="{FF2B5EF4-FFF2-40B4-BE49-F238E27FC236}">
                <a16:creationId xmlns:a16="http://schemas.microsoft.com/office/drawing/2014/main" id="{CD980921-BE8F-4263-8B6B-48FAC4BDE405}"/>
              </a:ext>
            </a:extLst>
          </p:cNvPr>
          <p:cNvGraphicFramePr>
            <a:graphicFrameLocks noGrp="1"/>
          </p:cNvGraphicFramePr>
          <p:nvPr>
            <p:ph type="tbl" sz="quarter" idx="13"/>
            <p:extLst>
              <p:ext uri="{D42A27DB-BD31-4B8C-83A1-F6EECF244321}">
                <p14:modId xmlns:p14="http://schemas.microsoft.com/office/powerpoint/2010/main" val="1077088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24457624"/>
                    </a:ext>
                  </a:extLst>
                </a:gridCol>
                <a:gridCol w="822960">
                  <a:extLst>
                    <a:ext uri="{9D8B030D-6E8A-4147-A177-3AD203B41FA5}">
                      <a16:colId xmlns:a16="http://schemas.microsoft.com/office/drawing/2014/main" val="702379396"/>
                    </a:ext>
                  </a:extLst>
                </a:gridCol>
                <a:gridCol w="822960">
                  <a:extLst>
                    <a:ext uri="{9D8B030D-6E8A-4147-A177-3AD203B41FA5}">
                      <a16:colId xmlns:a16="http://schemas.microsoft.com/office/drawing/2014/main" val="4271205852"/>
                    </a:ext>
                  </a:extLst>
                </a:gridCol>
                <a:gridCol w="822960">
                  <a:extLst>
                    <a:ext uri="{9D8B030D-6E8A-4147-A177-3AD203B41FA5}">
                      <a16:colId xmlns:a16="http://schemas.microsoft.com/office/drawing/2014/main" val="2183253535"/>
                    </a:ext>
                  </a:extLst>
                </a:gridCol>
                <a:gridCol w="1316736">
                  <a:extLst>
                    <a:ext uri="{9D8B030D-6E8A-4147-A177-3AD203B41FA5}">
                      <a16:colId xmlns:a16="http://schemas.microsoft.com/office/drawing/2014/main" val="1255063239"/>
                    </a:ext>
                  </a:extLst>
                </a:gridCol>
                <a:gridCol w="822960">
                  <a:extLst>
                    <a:ext uri="{9D8B030D-6E8A-4147-A177-3AD203B41FA5}">
                      <a16:colId xmlns:a16="http://schemas.microsoft.com/office/drawing/2014/main" val="1490996002"/>
                    </a:ext>
                  </a:extLst>
                </a:gridCol>
                <a:gridCol w="822960">
                  <a:extLst>
                    <a:ext uri="{9D8B030D-6E8A-4147-A177-3AD203B41FA5}">
                      <a16:colId xmlns:a16="http://schemas.microsoft.com/office/drawing/2014/main" val="3999591001"/>
                    </a:ext>
                  </a:extLst>
                </a:gridCol>
                <a:gridCol w="822960">
                  <a:extLst>
                    <a:ext uri="{9D8B030D-6E8A-4147-A177-3AD203B41FA5}">
                      <a16:colId xmlns:a16="http://schemas.microsoft.com/office/drawing/2014/main" val="3509194830"/>
                    </a:ext>
                  </a:extLst>
                </a:gridCol>
                <a:gridCol w="822960">
                  <a:extLst>
                    <a:ext uri="{9D8B030D-6E8A-4147-A177-3AD203B41FA5}">
                      <a16:colId xmlns:a16="http://schemas.microsoft.com/office/drawing/2014/main" val="2391730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9280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12/21/2021 10:00:07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02/01/2022 03:23:15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Looking back at 2️⃣0️⃣2️⃣1️⃣ ❕
Join us as we look back at this year, key moments &amp;amp; what we achieved, together. ✨
#OECD #BetterLives pic.twitter.com/zU9ZP2hOGO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extLst>
                  <a:ext uri="{0D108BD9-81ED-4DB2-BD59-A6C34878D82A}">
                    <a16:rowId xmlns:a16="http://schemas.microsoft.com/office/drawing/2014/main" val="27274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 - OCDE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12/21/2021 10:00:04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03/04/2022 07:43:01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Looking back at 2️⃣0️⃣2️⃣1️⃣ ❕
Join us as we look back at this year, key moments &amp; what we achieved, together. ✨
#OECD #BetterLives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extLst>
                  <a:ext uri="{0D108BD9-81ED-4DB2-BD59-A6C34878D82A}">
                    <a16:rowId xmlns:a16="http://schemas.microsoft.com/office/drawing/2014/main" val="1792547015"/>
                  </a:ext>
                </a:extLst>
              </a:tr>
            </a:tbl>
          </a:graphicData>
        </a:graphic>
      </p:graphicFrame>
      <p:sp>
        <p:nvSpPr>
          <p:cNvPr id="4" name="Text Placeholder 3">
            <a:extLst>
              <a:ext uri="{FF2B5EF4-FFF2-40B4-BE49-F238E27FC236}">
                <a16:creationId xmlns:a16="http://schemas.microsoft.com/office/drawing/2014/main" id="{FED411BA-AA1D-49BA-B296-060D4328F25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29867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7AE14-7011-45C1-97B9-F67D24EFFC82}"/>
              </a:ext>
            </a:extLst>
          </p:cNvPr>
          <p:cNvSpPr>
            <a:spLocks noGrp="1"/>
          </p:cNvSpPr>
          <p:nvPr>
            <p:ph type="title"/>
          </p:nvPr>
        </p:nvSpPr>
        <p:spPr/>
        <p:txBody>
          <a:bodyPr/>
          <a:lstStyle/>
          <a:p>
            <a:r>
              <a:rPr lang="en-US"/>
              <a:t>Overall Custom All Videos Table | OECD CORP English - 3 of 14</a:t>
            </a:r>
          </a:p>
        </p:txBody>
      </p:sp>
      <p:graphicFrame>
        <p:nvGraphicFramePr>
          <p:cNvPr id="5" name="Table Placeholder 4">
            <a:extLst>
              <a:ext uri="{FF2B5EF4-FFF2-40B4-BE49-F238E27FC236}">
                <a16:creationId xmlns:a16="http://schemas.microsoft.com/office/drawing/2014/main" id="{51D7FC7C-AD53-4792-B214-4AA717460DD8}"/>
              </a:ext>
            </a:extLst>
          </p:cNvPr>
          <p:cNvGraphicFramePr>
            <a:graphicFrameLocks noGrp="1"/>
          </p:cNvGraphicFramePr>
          <p:nvPr>
            <p:ph type="tbl" sz="quarter" idx="13"/>
            <p:extLst>
              <p:ext uri="{D42A27DB-BD31-4B8C-83A1-F6EECF244321}">
                <p14:modId xmlns:p14="http://schemas.microsoft.com/office/powerpoint/2010/main" val="360465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67362358"/>
                    </a:ext>
                  </a:extLst>
                </a:gridCol>
                <a:gridCol w="822960">
                  <a:extLst>
                    <a:ext uri="{9D8B030D-6E8A-4147-A177-3AD203B41FA5}">
                      <a16:colId xmlns:a16="http://schemas.microsoft.com/office/drawing/2014/main" val="3598914988"/>
                    </a:ext>
                  </a:extLst>
                </a:gridCol>
                <a:gridCol w="822960">
                  <a:extLst>
                    <a:ext uri="{9D8B030D-6E8A-4147-A177-3AD203B41FA5}">
                      <a16:colId xmlns:a16="http://schemas.microsoft.com/office/drawing/2014/main" val="3227971599"/>
                    </a:ext>
                  </a:extLst>
                </a:gridCol>
                <a:gridCol w="822960">
                  <a:extLst>
                    <a:ext uri="{9D8B030D-6E8A-4147-A177-3AD203B41FA5}">
                      <a16:colId xmlns:a16="http://schemas.microsoft.com/office/drawing/2014/main" val="1911932939"/>
                    </a:ext>
                  </a:extLst>
                </a:gridCol>
                <a:gridCol w="1316736">
                  <a:extLst>
                    <a:ext uri="{9D8B030D-6E8A-4147-A177-3AD203B41FA5}">
                      <a16:colId xmlns:a16="http://schemas.microsoft.com/office/drawing/2014/main" val="2646164190"/>
                    </a:ext>
                  </a:extLst>
                </a:gridCol>
                <a:gridCol w="822960">
                  <a:extLst>
                    <a:ext uri="{9D8B030D-6E8A-4147-A177-3AD203B41FA5}">
                      <a16:colId xmlns:a16="http://schemas.microsoft.com/office/drawing/2014/main" val="2914762877"/>
                    </a:ext>
                  </a:extLst>
                </a:gridCol>
                <a:gridCol w="822960">
                  <a:extLst>
                    <a:ext uri="{9D8B030D-6E8A-4147-A177-3AD203B41FA5}">
                      <a16:colId xmlns:a16="http://schemas.microsoft.com/office/drawing/2014/main" val="780792989"/>
                    </a:ext>
                  </a:extLst>
                </a:gridCol>
                <a:gridCol w="822960">
                  <a:extLst>
                    <a:ext uri="{9D8B030D-6E8A-4147-A177-3AD203B41FA5}">
                      <a16:colId xmlns:a16="http://schemas.microsoft.com/office/drawing/2014/main" val="1018722821"/>
                    </a:ext>
                  </a:extLst>
                </a:gridCol>
                <a:gridCol w="822960">
                  <a:extLst>
                    <a:ext uri="{9D8B030D-6E8A-4147-A177-3AD203B41FA5}">
                      <a16:colId xmlns:a16="http://schemas.microsoft.com/office/drawing/2014/main" val="337771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9211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@the_oecd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12/18/2021 12:01:33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Today is International Migrants Day.
🛫 COVID-19 has had a profound impact on international mobility.
Permanent #migration to the #OECD dropped to a record low of 3.7 million in 2020.
Learn more in the International Migration Outlook in the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extLst>
                  <a:ext uri="{0D108BD9-81ED-4DB2-BD59-A6C34878D82A}">
                    <a16:rowId xmlns:a16="http://schemas.microsoft.com/office/drawing/2014/main" val="3991273816"/>
                  </a:ext>
                </a:extLst>
              </a:tr>
            </a:tbl>
          </a:graphicData>
        </a:graphic>
      </p:graphicFrame>
      <p:sp>
        <p:nvSpPr>
          <p:cNvPr id="4" name="Text Placeholder 3">
            <a:extLst>
              <a:ext uri="{FF2B5EF4-FFF2-40B4-BE49-F238E27FC236}">
                <a16:creationId xmlns:a16="http://schemas.microsoft.com/office/drawing/2014/main" id="{FA88E563-21FC-4D5F-B2F9-F9BC27BC7B3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85594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9BF32-4B7A-4017-A2A2-9878DA2AF836}"/>
              </a:ext>
            </a:extLst>
          </p:cNvPr>
          <p:cNvSpPr>
            <a:spLocks noGrp="1"/>
          </p:cNvSpPr>
          <p:nvPr>
            <p:ph type="title"/>
          </p:nvPr>
        </p:nvSpPr>
        <p:spPr/>
        <p:txBody>
          <a:bodyPr/>
          <a:lstStyle/>
          <a:p>
            <a:r>
              <a:rPr lang="en-US"/>
              <a:t>Overall Custom All Videos Table | OECD CORP English - 4 of 14</a:t>
            </a:r>
          </a:p>
        </p:txBody>
      </p:sp>
      <p:graphicFrame>
        <p:nvGraphicFramePr>
          <p:cNvPr id="5" name="Table Placeholder 4">
            <a:extLst>
              <a:ext uri="{FF2B5EF4-FFF2-40B4-BE49-F238E27FC236}">
                <a16:creationId xmlns:a16="http://schemas.microsoft.com/office/drawing/2014/main" id="{03F26098-DBBB-4604-9C54-9C6583680E21}"/>
              </a:ext>
            </a:extLst>
          </p:cNvPr>
          <p:cNvGraphicFramePr>
            <a:graphicFrameLocks noGrp="1"/>
          </p:cNvGraphicFramePr>
          <p:nvPr>
            <p:ph type="tbl" sz="quarter" idx="13"/>
            <p:extLst>
              <p:ext uri="{D42A27DB-BD31-4B8C-83A1-F6EECF244321}">
                <p14:modId xmlns:p14="http://schemas.microsoft.com/office/powerpoint/2010/main" val="2399531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07785671"/>
                    </a:ext>
                  </a:extLst>
                </a:gridCol>
                <a:gridCol w="822960">
                  <a:extLst>
                    <a:ext uri="{9D8B030D-6E8A-4147-A177-3AD203B41FA5}">
                      <a16:colId xmlns:a16="http://schemas.microsoft.com/office/drawing/2014/main" val="1119123809"/>
                    </a:ext>
                  </a:extLst>
                </a:gridCol>
                <a:gridCol w="822960">
                  <a:extLst>
                    <a:ext uri="{9D8B030D-6E8A-4147-A177-3AD203B41FA5}">
                      <a16:colId xmlns:a16="http://schemas.microsoft.com/office/drawing/2014/main" val="817201620"/>
                    </a:ext>
                  </a:extLst>
                </a:gridCol>
                <a:gridCol w="822960">
                  <a:extLst>
                    <a:ext uri="{9D8B030D-6E8A-4147-A177-3AD203B41FA5}">
                      <a16:colId xmlns:a16="http://schemas.microsoft.com/office/drawing/2014/main" val="2006678723"/>
                    </a:ext>
                  </a:extLst>
                </a:gridCol>
                <a:gridCol w="1316736">
                  <a:extLst>
                    <a:ext uri="{9D8B030D-6E8A-4147-A177-3AD203B41FA5}">
                      <a16:colId xmlns:a16="http://schemas.microsoft.com/office/drawing/2014/main" val="1498507523"/>
                    </a:ext>
                  </a:extLst>
                </a:gridCol>
                <a:gridCol w="822960">
                  <a:extLst>
                    <a:ext uri="{9D8B030D-6E8A-4147-A177-3AD203B41FA5}">
                      <a16:colId xmlns:a16="http://schemas.microsoft.com/office/drawing/2014/main" val="3030353010"/>
                    </a:ext>
                  </a:extLst>
                </a:gridCol>
                <a:gridCol w="822960">
                  <a:extLst>
                    <a:ext uri="{9D8B030D-6E8A-4147-A177-3AD203B41FA5}">
                      <a16:colId xmlns:a16="http://schemas.microsoft.com/office/drawing/2014/main" val="2314181199"/>
                    </a:ext>
                  </a:extLst>
                </a:gridCol>
                <a:gridCol w="822960">
                  <a:extLst>
                    <a:ext uri="{9D8B030D-6E8A-4147-A177-3AD203B41FA5}">
                      <a16:colId xmlns:a16="http://schemas.microsoft.com/office/drawing/2014/main" val="523289263"/>
                    </a:ext>
                  </a:extLst>
                </a:gridCol>
                <a:gridCol w="822960">
                  <a:extLst>
                    <a:ext uri="{9D8B030D-6E8A-4147-A177-3AD203B41FA5}">
                      <a16:colId xmlns:a16="http://schemas.microsoft.com/office/drawing/2014/main" val="7025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3509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 - OCDE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12/17/2021 17:11:56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03/04/2022 07:43:01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 Are you interested in an opportunity where you can work with colleagues and mentors at the top of their field and make a real difference ?
Apply today and join the OECD - OCDE 👇 : 
www.oecd.org/careers
#OECDcareers #diversityandinclusion #policymaking
#work #opportunity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a:t>
                      </a:r>
                    </a:p>
                  </a:txBody>
                  <a:tcPr/>
                </a:tc>
                <a:extLst>
                  <a:ext uri="{0D108BD9-81ED-4DB2-BD59-A6C34878D82A}">
                    <a16:rowId xmlns:a16="http://schemas.microsoft.com/office/drawing/2014/main" val="3885950388"/>
                  </a:ext>
                </a:extLst>
              </a:tr>
            </a:tbl>
          </a:graphicData>
        </a:graphic>
      </p:graphicFrame>
      <p:sp>
        <p:nvSpPr>
          <p:cNvPr id="4" name="Text Placeholder 3">
            <a:extLst>
              <a:ext uri="{FF2B5EF4-FFF2-40B4-BE49-F238E27FC236}">
                <a16:creationId xmlns:a16="http://schemas.microsoft.com/office/drawing/2014/main" id="{077276BE-14DA-469D-A79D-9F4971113E3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63741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2C9D-F142-4EA1-B8C4-B0D684E96E5B}"/>
              </a:ext>
            </a:extLst>
          </p:cNvPr>
          <p:cNvSpPr>
            <a:spLocks noGrp="1"/>
          </p:cNvSpPr>
          <p:nvPr>
            <p:ph type="title"/>
          </p:nvPr>
        </p:nvSpPr>
        <p:spPr/>
        <p:txBody>
          <a:bodyPr/>
          <a:lstStyle/>
          <a:p>
            <a:r>
              <a:rPr lang="en-US"/>
              <a:t>Overall Custom All Videos Table | OECD CORP English - 5 of 14</a:t>
            </a:r>
          </a:p>
        </p:txBody>
      </p:sp>
      <p:graphicFrame>
        <p:nvGraphicFramePr>
          <p:cNvPr id="5" name="Table Placeholder 4">
            <a:extLst>
              <a:ext uri="{FF2B5EF4-FFF2-40B4-BE49-F238E27FC236}">
                <a16:creationId xmlns:a16="http://schemas.microsoft.com/office/drawing/2014/main" id="{A3AC9831-5945-47FC-98F1-044A9AE80E63}"/>
              </a:ext>
            </a:extLst>
          </p:cNvPr>
          <p:cNvGraphicFramePr>
            <a:graphicFrameLocks noGrp="1"/>
          </p:cNvGraphicFramePr>
          <p:nvPr>
            <p:ph type="tbl" sz="quarter" idx="13"/>
            <p:extLst>
              <p:ext uri="{D42A27DB-BD31-4B8C-83A1-F6EECF244321}">
                <p14:modId xmlns:p14="http://schemas.microsoft.com/office/powerpoint/2010/main" val="389558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30894525"/>
                    </a:ext>
                  </a:extLst>
                </a:gridCol>
                <a:gridCol w="822960">
                  <a:extLst>
                    <a:ext uri="{9D8B030D-6E8A-4147-A177-3AD203B41FA5}">
                      <a16:colId xmlns:a16="http://schemas.microsoft.com/office/drawing/2014/main" val="976016001"/>
                    </a:ext>
                  </a:extLst>
                </a:gridCol>
                <a:gridCol w="822960">
                  <a:extLst>
                    <a:ext uri="{9D8B030D-6E8A-4147-A177-3AD203B41FA5}">
                      <a16:colId xmlns:a16="http://schemas.microsoft.com/office/drawing/2014/main" val="3863853326"/>
                    </a:ext>
                  </a:extLst>
                </a:gridCol>
                <a:gridCol w="822960">
                  <a:extLst>
                    <a:ext uri="{9D8B030D-6E8A-4147-A177-3AD203B41FA5}">
                      <a16:colId xmlns:a16="http://schemas.microsoft.com/office/drawing/2014/main" val="4001555654"/>
                    </a:ext>
                  </a:extLst>
                </a:gridCol>
                <a:gridCol w="1316736">
                  <a:extLst>
                    <a:ext uri="{9D8B030D-6E8A-4147-A177-3AD203B41FA5}">
                      <a16:colId xmlns:a16="http://schemas.microsoft.com/office/drawing/2014/main" val="2171928258"/>
                    </a:ext>
                  </a:extLst>
                </a:gridCol>
                <a:gridCol w="822960">
                  <a:extLst>
                    <a:ext uri="{9D8B030D-6E8A-4147-A177-3AD203B41FA5}">
                      <a16:colId xmlns:a16="http://schemas.microsoft.com/office/drawing/2014/main" val="1757984521"/>
                    </a:ext>
                  </a:extLst>
                </a:gridCol>
                <a:gridCol w="822960">
                  <a:extLst>
                    <a:ext uri="{9D8B030D-6E8A-4147-A177-3AD203B41FA5}">
                      <a16:colId xmlns:a16="http://schemas.microsoft.com/office/drawing/2014/main" val="4010838869"/>
                    </a:ext>
                  </a:extLst>
                </a:gridCol>
                <a:gridCol w="822960">
                  <a:extLst>
                    <a:ext uri="{9D8B030D-6E8A-4147-A177-3AD203B41FA5}">
                      <a16:colId xmlns:a16="http://schemas.microsoft.com/office/drawing/2014/main" val="353780777"/>
                    </a:ext>
                  </a:extLst>
                </a:gridCol>
                <a:gridCol w="822960">
                  <a:extLst>
                    <a:ext uri="{9D8B030D-6E8A-4147-A177-3AD203B41FA5}">
                      <a16:colId xmlns:a16="http://schemas.microsoft.com/office/drawing/2014/main" val="4020939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5255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 - OCDE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12/15/2021 15:18:03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03/04/2022 07:43:01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Don’t forget – the deadline for applying to the #OECD’s Young Associates Programme (YAP) 2022-2024 round is fast approaching❕ 
If you are a current or recent #undergraduate looking to gain #professional experience at the cutting edge of public policy development and analysis, and would like to be mentored to help guide your professional development, apply to the YAP by 19th of December 2021! 👇
https://lnkd.in/g2vmPNd
Learn more about this opportunity and check your eligibility ⤵️
https://lnkd.in/gYx_qS7
#OECDcareers #hiring #job #publicpolicy #research #analysis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5490</a:t>
                      </a:r>
                    </a:p>
                  </a:txBody>
                  <a:tcPr/>
                </a:tc>
                <a:extLst>
                  <a:ext uri="{0D108BD9-81ED-4DB2-BD59-A6C34878D82A}">
                    <a16:rowId xmlns:a16="http://schemas.microsoft.com/office/drawing/2014/main" val="2809352140"/>
                  </a:ext>
                </a:extLst>
              </a:tr>
            </a:tbl>
          </a:graphicData>
        </a:graphic>
      </p:graphicFrame>
      <p:sp>
        <p:nvSpPr>
          <p:cNvPr id="4" name="Text Placeholder 3">
            <a:extLst>
              <a:ext uri="{FF2B5EF4-FFF2-40B4-BE49-F238E27FC236}">
                <a16:creationId xmlns:a16="http://schemas.microsoft.com/office/drawing/2014/main" id="{3687CFCA-5AFA-439F-AF23-E82641B0D00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64119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52F5B-3DD1-4BF5-8876-0AA4444DD3A1}"/>
              </a:ext>
            </a:extLst>
          </p:cNvPr>
          <p:cNvSpPr>
            <a:spLocks noGrp="1"/>
          </p:cNvSpPr>
          <p:nvPr>
            <p:ph type="title"/>
          </p:nvPr>
        </p:nvSpPr>
        <p:spPr/>
        <p:txBody>
          <a:bodyPr/>
          <a:lstStyle/>
          <a:p>
            <a:r>
              <a:rPr lang="en-US"/>
              <a:t>Overall Custom All Videos Table | OECD CORP English - 6 of 14</a:t>
            </a:r>
          </a:p>
        </p:txBody>
      </p:sp>
      <p:graphicFrame>
        <p:nvGraphicFramePr>
          <p:cNvPr id="5" name="Table Placeholder 4">
            <a:extLst>
              <a:ext uri="{FF2B5EF4-FFF2-40B4-BE49-F238E27FC236}">
                <a16:creationId xmlns:a16="http://schemas.microsoft.com/office/drawing/2014/main" id="{14461505-21F7-421F-A8C7-CE8510F59AD7}"/>
              </a:ext>
            </a:extLst>
          </p:cNvPr>
          <p:cNvGraphicFramePr>
            <a:graphicFrameLocks noGrp="1"/>
          </p:cNvGraphicFramePr>
          <p:nvPr>
            <p:ph type="tbl" sz="quarter" idx="13"/>
            <p:extLst>
              <p:ext uri="{D42A27DB-BD31-4B8C-83A1-F6EECF244321}">
                <p14:modId xmlns:p14="http://schemas.microsoft.com/office/powerpoint/2010/main" val="562193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20889760"/>
                    </a:ext>
                  </a:extLst>
                </a:gridCol>
                <a:gridCol w="822960">
                  <a:extLst>
                    <a:ext uri="{9D8B030D-6E8A-4147-A177-3AD203B41FA5}">
                      <a16:colId xmlns:a16="http://schemas.microsoft.com/office/drawing/2014/main" val="1003485433"/>
                    </a:ext>
                  </a:extLst>
                </a:gridCol>
                <a:gridCol w="822960">
                  <a:extLst>
                    <a:ext uri="{9D8B030D-6E8A-4147-A177-3AD203B41FA5}">
                      <a16:colId xmlns:a16="http://schemas.microsoft.com/office/drawing/2014/main" val="2032716532"/>
                    </a:ext>
                  </a:extLst>
                </a:gridCol>
                <a:gridCol w="822960">
                  <a:extLst>
                    <a:ext uri="{9D8B030D-6E8A-4147-A177-3AD203B41FA5}">
                      <a16:colId xmlns:a16="http://schemas.microsoft.com/office/drawing/2014/main" val="3364644928"/>
                    </a:ext>
                  </a:extLst>
                </a:gridCol>
                <a:gridCol w="1316736">
                  <a:extLst>
                    <a:ext uri="{9D8B030D-6E8A-4147-A177-3AD203B41FA5}">
                      <a16:colId xmlns:a16="http://schemas.microsoft.com/office/drawing/2014/main" val="446916181"/>
                    </a:ext>
                  </a:extLst>
                </a:gridCol>
                <a:gridCol w="822960">
                  <a:extLst>
                    <a:ext uri="{9D8B030D-6E8A-4147-A177-3AD203B41FA5}">
                      <a16:colId xmlns:a16="http://schemas.microsoft.com/office/drawing/2014/main" val="3262082358"/>
                    </a:ext>
                  </a:extLst>
                </a:gridCol>
                <a:gridCol w="822960">
                  <a:extLst>
                    <a:ext uri="{9D8B030D-6E8A-4147-A177-3AD203B41FA5}">
                      <a16:colId xmlns:a16="http://schemas.microsoft.com/office/drawing/2014/main" val="528766241"/>
                    </a:ext>
                  </a:extLst>
                </a:gridCol>
                <a:gridCol w="822960">
                  <a:extLst>
                    <a:ext uri="{9D8B030D-6E8A-4147-A177-3AD203B41FA5}">
                      <a16:colId xmlns:a16="http://schemas.microsoft.com/office/drawing/2014/main" val="3993822149"/>
                    </a:ext>
                  </a:extLst>
                </a:gridCol>
                <a:gridCol w="822960">
                  <a:extLst>
                    <a:ext uri="{9D8B030D-6E8A-4147-A177-3AD203B41FA5}">
                      <a16:colId xmlns:a16="http://schemas.microsoft.com/office/drawing/2014/main" val="1319072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7432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12/15/2021 10:22:52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01/30/2022 21:23:52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is the impact of #ArtificialIntelligence in the workplace❔ 🤖
In the past, automating technologies have tended to take over routine tasks, but is this trend changing today❔
🔎 Learn more about #OECD's latest insights on #AI and the #futureofwork: oe.cd/4eO pic.twitter.com/G1fpiwUzod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extLst>
                  <a:ext uri="{0D108BD9-81ED-4DB2-BD59-A6C34878D82A}">
                    <a16:rowId xmlns:a16="http://schemas.microsoft.com/office/drawing/2014/main" val="1328045931"/>
                  </a:ext>
                </a:extLst>
              </a:tr>
            </a:tbl>
          </a:graphicData>
        </a:graphic>
      </p:graphicFrame>
      <p:sp>
        <p:nvSpPr>
          <p:cNvPr id="4" name="Text Placeholder 3">
            <a:extLst>
              <a:ext uri="{FF2B5EF4-FFF2-40B4-BE49-F238E27FC236}">
                <a16:creationId xmlns:a16="http://schemas.microsoft.com/office/drawing/2014/main" id="{A30B9F0D-5005-468B-AD07-2F8FB58F3C5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75350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CAA15-0789-4FFB-8996-33098A428EA9}"/>
              </a:ext>
            </a:extLst>
          </p:cNvPr>
          <p:cNvSpPr>
            <a:spLocks noGrp="1"/>
          </p:cNvSpPr>
          <p:nvPr>
            <p:ph type="title"/>
          </p:nvPr>
        </p:nvSpPr>
        <p:spPr/>
        <p:txBody>
          <a:bodyPr/>
          <a:lstStyle/>
          <a:p>
            <a:r>
              <a:rPr lang="en-US"/>
              <a:t>Overall Custom All Videos Table | OECD CORP English - 7 of 14</a:t>
            </a:r>
          </a:p>
        </p:txBody>
      </p:sp>
      <p:graphicFrame>
        <p:nvGraphicFramePr>
          <p:cNvPr id="5" name="Table Placeholder 4">
            <a:extLst>
              <a:ext uri="{FF2B5EF4-FFF2-40B4-BE49-F238E27FC236}">
                <a16:creationId xmlns:a16="http://schemas.microsoft.com/office/drawing/2014/main" id="{AC775993-B7EE-4F93-8BD7-1E19C3A6494C}"/>
              </a:ext>
            </a:extLst>
          </p:cNvPr>
          <p:cNvGraphicFramePr>
            <a:graphicFrameLocks noGrp="1"/>
          </p:cNvGraphicFramePr>
          <p:nvPr>
            <p:ph type="tbl" sz="quarter" idx="13"/>
            <p:extLst>
              <p:ext uri="{D42A27DB-BD31-4B8C-83A1-F6EECF244321}">
                <p14:modId xmlns:p14="http://schemas.microsoft.com/office/powerpoint/2010/main" val="1932968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15108272"/>
                    </a:ext>
                  </a:extLst>
                </a:gridCol>
                <a:gridCol w="822960">
                  <a:extLst>
                    <a:ext uri="{9D8B030D-6E8A-4147-A177-3AD203B41FA5}">
                      <a16:colId xmlns:a16="http://schemas.microsoft.com/office/drawing/2014/main" val="897007"/>
                    </a:ext>
                  </a:extLst>
                </a:gridCol>
                <a:gridCol w="822960">
                  <a:extLst>
                    <a:ext uri="{9D8B030D-6E8A-4147-A177-3AD203B41FA5}">
                      <a16:colId xmlns:a16="http://schemas.microsoft.com/office/drawing/2014/main" val="29441741"/>
                    </a:ext>
                  </a:extLst>
                </a:gridCol>
                <a:gridCol w="822960">
                  <a:extLst>
                    <a:ext uri="{9D8B030D-6E8A-4147-A177-3AD203B41FA5}">
                      <a16:colId xmlns:a16="http://schemas.microsoft.com/office/drawing/2014/main" val="3836222826"/>
                    </a:ext>
                  </a:extLst>
                </a:gridCol>
                <a:gridCol w="1316736">
                  <a:extLst>
                    <a:ext uri="{9D8B030D-6E8A-4147-A177-3AD203B41FA5}">
                      <a16:colId xmlns:a16="http://schemas.microsoft.com/office/drawing/2014/main" val="3764882550"/>
                    </a:ext>
                  </a:extLst>
                </a:gridCol>
                <a:gridCol w="822960">
                  <a:extLst>
                    <a:ext uri="{9D8B030D-6E8A-4147-A177-3AD203B41FA5}">
                      <a16:colId xmlns:a16="http://schemas.microsoft.com/office/drawing/2014/main" val="3989079692"/>
                    </a:ext>
                  </a:extLst>
                </a:gridCol>
                <a:gridCol w="822960">
                  <a:extLst>
                    <a:ext uri="{9D8B030D-6E8A-4147-A177-3AD203B41FA5}">
                      <a16:colId xmlns:a16="http://schemas.microsoft.com/office/drawing/2014/main" val="615270681"/>
                    </a:ext>
                  </a:extLst>
                </a:gridCol>
                <a:gridCol w="822960">
                  <a:extLst>
                    <a:ext uri="{9D8B030D-6E8A-4147-A177-3AD203B41FA5}">
                      <a16:colId xmlns:a16="http://schemas.microsoft.com/office/drawing/2014/main" val="37074347"/>
                    </a:ext>
                  </a:extLst>
                </a:gridCol>
                <a:gridCol w="822960">
                  <a:extLst>
                    <a:ext uri="{9D8B030D-6E8A-4147-A177-3AD203B41FA5}">
                      <a16:colId xmlns:a16="http://schemas.microsoft.com/office/drawing/2014/main" val="19206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6228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 - OCDE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12/11/2021 10:00:38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03/04/2022 07:43:01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The progress of the #recovery is uneven across regions within countries.
Explore #OECD data 📊 on #vaccination rates, #unemployment, health care, and more ⤵️
oe.cd/RRP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extLst>
                  <a:ext uri="{0D108BD9-81ED-4DB2-BD59-A6C34878D82A}">
                    <a16:rowId xmlns:a16="http://schemas.microsoft.com/office/drawing/2014/main" val="3714689690"/>
                  </a:ext>
                </a:extLst>
              </a:tr>
            </a:tbl>
          </a:graphicData>
        </a:graphic>
      </p:graphicFrame>
      <p:sp>
        <p:nvSpPr>
          <p:cNvPr id="4" name="Text Placeholder 3">
            <a:extLst>
              <a:ext uri="{FF2B5EF4-FFF2-40B4-BE49-F238E27FC236}">
                <a16:creationId xmlns:a16="http://schemas.microsoft.com/office/drawing/2014/main" id="{DA05B5A5-43DA-44B5-89BC-A80BC9FD8DF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55164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3353-0EA2-4A7F-9C05-DBF3B23C76AB}"/>
              </a:ext>
            </a:extLst>
          </p:cNvPr>
          <p:cNvSpPr>
            <a:spLocks noGrp="1"/>
          </p:cNvSpPr>
          <p:nvPr>
            <p:ph type="title"/>
          </p:nvPr>
        </p:nvSpPr>
        <p:spPr/>
        <p:txBody>
          <a:bodyPr/>
          <a:lstStyle/>
          <a:p>
            <a:r>
              <a:rPr lang="en-US"/>
              <a:t>Overall Custom All Videos Table | OECD CORP English - 8 of 14</a:t>
            </a:r>
          </a:p>
        </p:txBody>
      </p:sp>
      <p:graphicFrame>
        <p:nvGraphicFramePr>
          <p:cNvPr id="5" name="Table Placeholder 4">
            <a:extLst>
              <a:ext uri="{FF2B5EF4-FFF2-40B4-BE49-F238E27FC236}">
                <a16:creationId xmlns:a16="http://schemas.microsoft.com/office/drawing/2014/main" id="{4B6A919E-6A79-41D5-9C88-931C94E9776C}"/>
              </a:ext>
            </a:extLst>
          </p:cNvPr>
          <p:cNvGraphicFramePr>
            <a:graphicFrameLocks noGrp="1"/>
          </p:cNvGraphicFramePr>
          <p:nvPr>
            <p:ph type="tbl" sz="quarter" idx="13"/>
            <p:extLst>
              <p:ext uri="{D42A27DB-BD31-4B8C-83A1-F6EECF244321}">
                <p14:modId xmlns:p14="http://schemas.microsoft.com/office/powerpoint/2010/main" val="57311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27736521"/>
                    </a:ext>
                  </a:extLst>
                </a:gridCol>
                <a:gridCol w="822960">
                  <a:extLst>
                    <a:ext uri="{9D8B030D-6E8A-4147-A177-3AD203B41FA5}">
                      <a16:colId xmlns:a16="http://schemas.microsoft.com/office/drawing/2014/main" val="3061031556"/>
                    </a:ext>
                  </a:extLst>
                </a:gridCol>
                <a:gridCol w="822960">
                  <a:extLst>
                    <a:ext uri="{9D8B030D-6E8A-4147-A177-3AD203B41FA5}">
                      <a16:colId xmlns:a16="http://schemas.microsoft.com/office/drawing/2014/main" val="3890902157"/>
                    </a:ext>
                  </a:extLst>
                </a:gridCol>
                <a:gridCol w="822960">
                  <a:extLst>
                    <a:ext uri="{9D8B030D-6E8A-4147-A177-3AD203B41FA5}">
                      <a16:colId xmlns:a16="http://schemas.microsoft.com/office/drawing/2014/main" val="3547593324"/>
                    </a:ext>
                  </a:extLst>
                </a:gridCol>
                <a:gridCol w="1316736">
                  <a:extLst>
                    <a:ext uri="{9D8B030D-6E8A-4147-A177-3AD203B41FA5}">
                      <a16:colId xmlns:a16="http://schemas.microsoft.com/office/drawing/2014/main" val="3083767798"/>
                    </a:ext>
                  </a:extLst>
                </a:gridCol>
                <a:gridCol w="822960">
                  <a:extLst>
                    <a:ext uri="{9D8B030D-6E8A-4147-A177-3AD203B41FA5}">
                      <a16:colId xmlns:a16="http://schemas.microsoft.com/office/drawing/2014/main" val="2782177762"/>
                    </a:ext>
                  </a:extLst>
                </a:gridCol>
                <a:gridCol w="822960">
                  <a:extLst>
                    <a:ext uri="{9D8B030D-6E8A-4147-A177-3AD203B41FA5}">
                      <a16:colId xmlns:a16="http://schemas.microsoft.com/office/drawing/2014/main" val="652262049"/>
                    </a:ext>
                  </a:extLst>
                </a:gridCol>
                <a:gridCol w="822960">
                  <a:extLst>
                    <a:ext uri="{9D8B030D-6E8A-4147-A177-3AD203B41FA5}">
                      <a16:colId xmlns:a16="http://schemas.microsoft.com/office/drawing/2014/main" val="105091557"/>
                    </a:ext>
                  </a:extLst>
                </a:gridCol>
                <a:gridCol w="822960">
                  <a:extLst>
                    <a:ext uri="{9D8B030D-6E8A-4147-A177-3AD203B41FA5}">
                      <a16:colId xmlns:a16="http://schemas.microsoft.com/office/drawing/2014/main" val="3245779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0398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 - OCDE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12/10/2021 19:36:08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13:40:57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Are you interested in an opportunity where you can work with colleagues and mentors at the top of their field and make a real difference ?
👉Apply here to join the OECD - OCDE : www.oecd.org/careers
#OECDcareers #diversityandinclusion #policymaking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extLst>
                  <a:ext uri="{0D108BD9-81ED-4DB2-BD59-A6C34878D82A}">
                    <a16:rowId xmlns:a16="http://schemas.microsoft.com/office/drawing/2014/main" val="2378523287"/>
                  </a:ext>
                </a:extLst>
              </a:tr>
            </a:tbl>
          </a:graphicData>
        </a:graphic>
      </p:graphicFrame>
      <p:sp>
        <p:nvSpPr>
          <p:cNvPr id="4" name="Text Placeholder 3">
            <a:extLst>
              <a:ext uri="{FF2B5EF4-FFF2-40B4-BE49-F238E27FC236}">
                <a16:creationId xmlns:a16="http://schemas.microsoft.com/office/drawing/2014/main" id="{83E75920-2E75-4B10-B42A-B7D5BAAF8DA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91376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EB7DE-4FCD-434D-8135-7D683AEB8AA8}"/>
              </a:ext>
            </a:extLst>
          </p:cNvPr>
          <p:cNvSpPr>
            <a:spLocks noGrp="1"/>
          </p:cNvSpPr>
          <p:nvPr>
            <p:ph type="title"/>
          </p:nvPr>
        </p:nvSpPr>
        <p:spPr/>
        <p:txBody>
          <a:bodyPr/>
          <a:lstStyle/>
          <a:p>
            <a:r>
              <a:rPr lang="en-US"/>
              <a:t>Overall Custom All Videos Table | OECD CORP English - 9 of 14</a:t>
            </a:r>
          </a:p>
        </p:txBody>
      </p:sp>
      <p:graphicFrame>
        <p:nvGraphicFramePr>
          <p:cNvPr id="5" name="Table Placeholder 4">
            <a:extLst>
              <a:ext uri="{FF2B5EF4-FFF2-40B4-BE49-F238E27FC236}">
                <a16:creationId xmlns:a16="http://schemas.microsoft.com/office/drawing/2014/main" id="{AD12EF1C-A44E-4DA6-9BA5-D7DA6808AC4E}"/>
              </a:ext>
            </a:extLst>
          </p:cNvPr>
          <p:cNvGraphicFramePr>
            <a:graphicFrameLocks noGrp="1"/>
          </p:cNvGraphicFramePr>
          <p:nvPr>
            <p:ph type="tbl" sz="quarter" idx="13"/>
            <p:extLst>
              <p:ext uri="{D42A27DB-BD31-4B8C-83A1-F6EECF244321}">
                <p14:modId xmlns:p14="http://schemas.microsoft.com/office/powerpoint/2010/main" val="314996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43192995"/>
                    </a:ext>
                  </a:extLst>
                </a:gridCol>
                <a:gridCol w="822960">
                  <a:extLst>
                    <a:ext uri="{9D8B030D-6E8A-4147-A177-3AD203B41FA5}">
                      <a16:colId xmlns:a16="http://schemas.microsoft.com/office/drawing/2014/main" val="221983859"/>
                    </a:ext>
                  </a:extLst>
                </a:gridCol>
                <a:gridCol w="822960">
                  <a:extLst>
                    <a:ext uri="{9D8B030D-6E8A-4147-A177-3AD203B41FA5}">
                      <a16:colId xmlns:a16="http://schemas.microsoft.com/office/drawing/2014/main" val="1196540759"/>
                    </a:ext>
                  </a:extLst>
                </a:gridCol>
                <a:gridCol w="822960">
                  <a:extLst>
                    <a:ext uri="{9D8B030D-6E8A-4147-A177-3AD203B41FA5}">
                      <a16:colId xmlns:a16="http://schemas.microsoft.com/office/drawing/2014/main" val="941813658"/>
                    </a:ext>
                  </a:extLst>
                </a:gridCol>
                <a:gridCol w="1316736">
                  <a:extLst>
                    <a:ext uri="{9D8B030D-6E8A-4147-A177-3AD203B41FA5}">
                      <a16:colId xmlns:a16="http://schemas.microsoft.com/office/drawing/2014/main" val="3867072486"/>
                    </a:ext>
                  </a:extLst>
                </a:gridCol>
                <a:gridCol w="822960">
                  <a:extLst>
                    <a:ext uri="{9D8B030D-6E8A-4147-A177-3AD203B41FA5}">
                      <a16:colId xmlns:a16="http://schemas.microsoft.com/office/drawing/2014/main" val="3367357360"/>
                    </a:ext>
                  </a:extLst>
                </a:gridCol>
                <a:gridCol w="822960">
                  <a:extLst>
                    <a:ext uri="{9D8B030D-6E8A-4147-A177-3AD203B41FA5}">
                      <a16:colId xmlns:a16="http://schemas.microsoft.com/office/drawing/2014/main" val="1933622768"/>
                    </a:ext>
                  </a:extLst>
                </a:gridCol>
                <a:gridCol w="822960">
                  <a:extLst>
                    <a:ext uri="{9D8B030D-6E8A-4147-A177-3AD203B41FA5}">
                      <a16:colId xmlns:a16="http://schemas.microsoft.com/office/drawing/2014/main" val="1975722234"/>
                    </a:ext>
                  </a:extLst>
                </a:gridCol>
                <a:gridCol w="822960">
                  <a:extLst>
                    <a:ext uri="{9D8B030D-6E8A-4147-A177-3AD203B41FA5}">
                      <a16:colId xmlns:a16="http://schemas.microsoft.com/office/drawing/2014/main" val="547449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7472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 - OCDE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12/09/2021 16:30:07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02/26/2022 19:41:50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Did you know ❓💡
Around one third of overall #WageInequality can be explained by differences in pay between firms rather than differences in #workers’ skills.
🔎 Discover 🆕 #OECD analysis on the role that firms play in shaping wage #inequality 📊👇
https://fal.cn/3kwaR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extLst>
                  <a:ext uri="{0D108BD9-81ED-4DB2-BD59-A6C34878D82A}">
                    <a16:rowId xmlns:a16="http://schemas.microsoft.com/office/drawing/2014/main" val="349032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12/09/2021 16:30:03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02/20/2022 01:47:50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extLst>
                  <a:ext uri="{0D108BD9-81ED-4DB2-BD59-A6C34878D82A}">
                    <a16:rowId xmlns:a16="http://schemas.microsoft.com/office/drawing/2014/main" val="1286174582"/>
                  </a:ext>
                </a:extLst>
              </a:tr>
            </a:tbl>
          </a:graphicData>
        </a:graphic>
      </p:graphicFrame>
      <p:sp>
        <p:nvSpPr>
          <p:cNvPr id="4" name="Text Placeholder 3">
            <a:extLst>
              <a:ext uri="{FF2B5EF4-FFF2-40B4-BE49-F238E27FC236}">
                <a16:creationId xmlns:a16="http://schemas.microsoft.com/office/drawing/2014/main" id="{50F74294-1DAF-4BEF-A074-33E01A4A663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19104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426CE-0603-4989-A7A7-C40A91F476F3}"/>
              </a:ext>
            </a:extLst>
          </p:cNvPr>
          <p:cNvSpPr>
            <a:spLocks noGrp="1"/>
          </p:cNvSpPr>
          <p:nvPr>
            <p:ph type="title"/>
          </p:nvPr>
        </p:nvSpPr>
        <p:spPr/>
        <p:txBody>
          <a:bodyPr/>
          <a:lstStyle/>
          <a:p>
            <a:r>
              <a:rPr lang="en-US"/>
              <a:t>Overall Custom All Videos Table | OECD CORP English - 10 of 14</a:t>
            </a:r>
          </a:p>
        </p:txBody>
      </p:sp>
      <p:graphicFrame>
        <p:nvGraphicFramePr>
          <p:cNvPr id="5" name="Table Placeholder 4">
            <a:extLst>
              <a:ext uri="{FF2B5EF4-FFF2-40B4-BE49-F238E27FC236}">
                <a16:creationId xmlns:a16="http://schemas.microsoft.com/office/drawing/2014/main" id="{E2FA976A-4E04-4FEB-AB81-91438ECF2B9F}"/>
              </a:ext>
            </a:extLst>
          </p:cNvPr>
          <p:cNvGraphicFramePr>
            <a:graphicFrameLocks noGrp="1"/>
          </p:cNvGraphicFramePr>
          <p:nvPr>
            <p:ph type="tbl" sz="quarter" idx="13"/>
            <p:extLst>
              <p:ext uri="{D42A27DB-BD31-4B8C-83A1-F6EECF244321}">
                <p14:modId xmlns:p14="http://schemas.microsoft.com/office/powerpoint/2010/main" val="1769219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61800552"/>
                    </a:ext>
                  </a:extLst>
                </a:gridCol>
                <a:gridCol w="822960">
                  <a:extLst>
                    <a:ext uri="{9D8B030D-6E8A-4147-A177-3AD203B41FA5}">
                      <a16:colId xmlns:a16="http://schemas.microsoft.com/office/drawing/2014/main" val="375471425"/>
                    </a:ext>
                  </a:extLst>
                </a:gridCol>
                <a:gridCol w="822960">
                  <a:extLst>
                    <a:ext uri="{9D8B030D-6E8A-4147-A177-3AD203B41FA5}">
                      <a16:colId xmlns:a16="http://schemas.microsoft.com/office/drawing/2014/main" val="1421113450"/>
                    </a:ext>
                  </a:extLst>
                </a:gridCol>
                <a:gridCol w="822960">
                  <a:extLst>
                    <a:ext uri="{9D8B030D-6E8A-4147-A177-3AD203B41FA5}">
                      <a16:colId xmlns:a16="http://schemas.microsoft.com/office/drawing/2014/main" val="3652028492"/>
                    </a:ext>
                  </a:extLst>
                </a:gridCol>
                <a:gridCol w="1316736">
                  <a:extLst>
                    <a:ext uri="{9D8B030D-6E8A-4147-A177-3AD203B41FA5}">
                      <a16:colId xmlns:a16="http://schemas.microsoft.com/office/drawing/2014/main" val="341035586"/>
                    </a:ext>
                  </a:extLst>
                </a:gridCol>
                <a:gridCol w="822960">
                  <a:extLst>
                    <a:ext uri="{9D8B030D-6E8A-4147-A177-3AD203B41FA5}">
                      <a16:colId xmlns:a16="http://schemas.microsoft.com/office/drawing/2014/main" val="2450409124"/>
                    </a:ext>
                  </a:extLst>
                </a:gridCol>
                <a:gridCol w="822960">
                  <a:extLst>
                    <a:ext uri="{9D8B030D-6E8A-4147-A177-3AD203B41FA5}">
                      <a16:colId xmlns:a16="http://schemas.microsoft.com/office/drawing/2014/main" val="2995265022"/>
                    </a:ext>
                  </a:extLst>
                </a:gridCol>
                <a:gridCol w="822960">
                  <a:extLst>
                    <a:ext uri="{9D8B030D-6E8A-4147-A177-3AD203B41FA5}">
                      <a16:colId xmlns:a16="http://schemas.microsoft.com/office/drawing/2014/main" val="2262220834"/>
                    </a:ext>
                  </a:extLst>
                </a:gridCol>
                <a:gridCol w="822960">
                  <a:extLst>
                    <a:ext uri="{9D8B030D-6E8A-4147-A177-3AD203B41FA5}">
                      <a16:colId xmlns:a16="http://schemas.microsoft.com/office/drawing/2014/main" val="3358950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564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12/09/2021 15:30:20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03:19:07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Did you know ❓💡
Around one third of overall #WageInequality can be explained by differences in pay between firms rather than differences in #workers’ skills.
🔎 See 🆕 #OECD analysis on the role that firms play in shaping wage #inequality 📊👇
fal.cn/3kw4E pic.twitter.com/CqTnZhmwgK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extLst>
                  <a:ext uri="{0D108BD9-81ED-4DB2-BD59-A6C34878D82A}">
                    <a16:rowId xmlns:a16="http://schemas.microsoft.com/office/drawing/2014/main" val="374641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12/08/2021 17:53:51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19:47:58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LAC Virtual Ministerial Summit on Government Integrity and Citizen Trust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extLst>
                  <a:ext uri="{0D108BD9-81ED-4DB2-BD59-A6C34878D82A}">
                    <a16:rowId xmlns:a16="http://schemas.microsoft.com/office/drawing/2014/main" val="3670160129"/>
                  </a:ext>
                </a:extLst>
              </a:tr>
            </a:tbl>
          </a:graphicData>
        </a:graphic>
      </p:graphicFrame>
      <p:sp>
        <p:nvSpPr>
          <p:cNvPr id="4" name="Text Placeholder 3">
            <a:extLst>
              <a:ext uri="{FF2B5EF4-FFF2-40B4-BE49-F238E27FC236}">
                <a16:creationId xmlns:a16="http://schemas.microsoft.com/office/drawing/2014/main" id="{6454FD21-7783-4C72-B958-B878F1D68B1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5967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BDD07-1C9B-480A-B35F-1B28F99469F9}"/>
              </a:ext>
            </a:extLst>
          </p:cNvPr>
          <p:cNvSpPr>
            <a:spLocks noGrp="1"/>
          </p:cNvSpPr>
          <p:nvPr>
            <p:ph type="title"/>
          </p:nvPr>
        </p:nvSpPr>
        <p:spPr/>
        <p:txBody>
          <a:bodyPr/>
          <a:lstStyle/>
          <a:p>
            <a:r>
              <a:rPr lang="en-US"/>
              <a:t>Overall Custom All Videos Table | OECD CORP English - 11 of 14</a:t>
            </a:r>
          </a:p>
        </p:txBody>
      </p:sp>
      <p:graphicFrame>
        <p:nvGraphicFramePr>
          <p:cNvPr id="5" name="Table Placeholder 4">
            <a:extLst>
              <a:ext uri="{FF2B5EF4-FFF2-40B4-BE49-F238E27FC236}">
                <a16:creationId xmlns:a16="http://schemas.microsoft.com/office/drawing/2014/main" id="{FC56C9A5-5827-45CA-9BB8-35CC5C6A0529}"/>
              </a:ext>
            </a:extLst>
          </p:cNvPr>
          <p:cNvGraphicFramePr>
            <a:graphicFrameLocks noGrp="1"/>
          </p:cNvGraphicFramePr>
          <p:nvPr>
            <p:ph type="tbl" sz="quarter" idx="13"/>
            <p:extLst>
              <p:ext uri="{D42A27DB-BD31-4B8C-83A1-F6EECF244321}">
                <p14:modId xmlns:p14="http://schemas.microsoft.com/office/powerpoint/2010/main" val="3818453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83647031"/>
                    </a:ext>
                  </a:extLst>
                </a:gridCol>
                <a:gridCol w="822960">
                  <a:extLst>
                    <a:ext uri="{9D8B030D-6E8A-4147-A177-3AD203B41FA5}">
                      <a16:colId xmlns:a16="http://schemas.microsoft.com/office/drawing/2014/main" val="1146096165"/>
                    </a:ext>
                  </a:extLst>
                </a:gridCol>
                <a:gridCol w="822960">
                  <a:extLst>
                    <a:ext uri="{9D8B030D-6E8A-4147-A177-3AD203B41FA5}">
                      <a16:colId xmlns:a16="http://schemas.microsoft.com/office/drawing/2014/main" val="1537366157"/>
                    </a:ext>
                  </a:extLst>
                </a:gridCol>
                <a:gridCol w="822960">
                  <a:extLst>
                    <a:ext uri="{9D8B030D-6E8A-4147-A177-3AD203B41FA5}">
                      <a16:colId xmlns:a16="http://schemas.microsoft.com/office/drawing/2014/main" val="3038811816"/>
                    </a:ext>
                  </a:extLst>
                </a:gridCol>
                <a:gridCol w="1316736">
                  <a:extLst>
                    <a:ext uri="{9D8B030D-6E8A-4147-A177-3AD203B41FA5}">
                      <a16:colId xmlns:a16="http://schemas.microsoft.com/office/drawing/2014/main" val="2071948465"/>
                    </a:ext>
                  </a:extLst>
                </a:gridCol>
                <a:gridCol w="822960">
                  <a:extLst>
                    <a:ext uri="{9D8B030D-6E8A-4147-A177-3AD203B41FA5}">
                      <a16:colId xmlns:a16="http://schemas.microsoft.com/office/drawing/2014/main" val="476145398"/>
                    </a:ext>
                  </a:extLst>
                </a:gridCol>
                <a:gridCol w="822960">
                  <a:extLst>
                    <a:ext uri="{9D8B030D-6E8A-4147-A177-3AD203B41FA5}">
                      <a16:colId xmlns:a16="http://schemas.microsoft.com/office/drawing/2014/main" val="1925342467"/>
                    </a:ext>
                  </a:extLst>
                </a:gridCol>
                <a:gridCol w="822960">
                  <a:extLst>
                    <a:ext uri="{9D8B030D-6E8A-4147-A177-3AD203B41FA5}">
                      <a16:colId xmlns:a16="http://schemas.microsoft.com/office/drawing/2014/main" val="3627475115"/>
                    </a:ext>
                  </a:extLst>
                </a:gridCol>
                <a:gridCol w="822960">
                  <a:extLst>
                    <a:ext uri="{9D8B030D-6E8A-4147-A177-3AD203B41FA5}">
                      <a16:colId xmlns:a16="http://schemas.microsoft.com/office/drawing/2014/main" val="3015130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8512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12/08/2021 17:53:47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19:48:26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II Cumbre Ministerial Virtual sobre Integridad Gubernamental y Confianza Ciudadana en ALC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extLst>
                  <a:ext uri="{0D108BD9-81ED-4DB2-BD59-A6C34878D82A}">
                    <a16:rowId xmlns:a16="http://schemas.microsoft.com/office/drawing/2014/main" val="371372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12/05/2021 10:02:07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02/21/2022 13:49:13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extLst>
                  <a:ext uri="{0D108BD9-81ED-4DB2-BD59-A6C34878D82A}">
                    <a16:rowId xmlns:a16="http://schemas.microsoft.com/office/drawing/2014/main" val="112374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 - OCDE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12/03/2021 17:02:02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02/22/2022 13:41:18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Are you interested in an opportunity where you can work with colleagues and mentors at the top of their field and make a real difference ?
👉Apply here to join the OECD - OCDE : www.oecd.org/careers
#OECDcareers #diversityandinclusion #policymaking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a:t>
                      </a:r>
                    </a:p>
                  </a:txBody>
                  <a:tcPr/>
                </a:tc>
                <a:extLst>
                  <a:ext uri="{0D108BD9-81ED-4DB2-BD59-A6C34878D82A}">
                    <a16:rowId xmlns:a16="http://schemas.microsoft.com/office/drawing/2014/main" val="2770001502"/>
                  </a:ext>
                </a:extLst>
              </a:tr>
            </a:tbl>
          </a:graphicData>
        </a:graphic>
      </p:graphicFrame>
      <p:sp>
        <p:nvSpPr>
          <p:cNvPr id="4" name="Text Placeholder 3">
            <a:extLst>
              <a:ext uri="{FF2B5EF4-FFF2-40B4-BE49-F238E27FC236}">
                <a16:creationId xmlns:a16="http://schemas.microsoft.com/office/drawing/2014/main" id="{DDC2E982-AF38-4468-A840-4439FB5F644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55228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4E788-A1C8-4AD9-BEA1-81E658E24874}"/>
              </a:ext>
            </a:extLst>
          </p:cNvPr>
          <p:cNvSpPr>
            <a:spLocks noGrp="1"/>
          </p:cNvSpPr>
          <p:nvPr>
            <p:ph type="title"/>
          </p:nvPr>
        </p:nvSpPr>
        <p:spPr/>
        <p:txBody>
          <a:bodyPr/>
          <a:lstStyle/>
          <a:p>
            <a:r>
              <a:rPr lang="en-US"/>
              <a:t>Overall Custom All Videos Table | OECD CORP English - 12 of 14</a:t>
            </a:r>
          </a:p>
        </p:txBody>
      </p:sp>
      <p:graphicFrame>
        <p:nvGraphicFramePr>
          <p:cNvPr id="5" name="Table Placeholder 4">
            <a:extLst>
              <a:ext uri="{FF2B5EF4-FFF2-40B4-BE49-F238E27FC236}">
                <a16:creationId xmlns:a16="http://schemas.microsoft.com/office/drawing/2014/main" id="{E295FC0A-FA2D-4580-8A58-EFF1355E4E14}"/>
              </a:ext>
            </a:extLst>
          </p:cNvPr>
          <p:cNvGraphicFramePr>
            <a:graphicFrameLocks noGrp="1"/>
          </p:cNvGraphicFramePr>
          <p:nvPr>
            <p:ph type="tbl" sz="quarter" idx="13"/>
            <p:extLst>
              <p:ext uri="{D42A27DB-BD31-4B8C-83A1-F6EECF244321}">
                <p14:modId xmlns:p14="http://schemas.microsoft.com/office/powerpoint/2010/main" val="95536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59283617"/>
                    </a:ext>
                  </a:extLst>
                </a:gridCol>
                <a:gridCol w="822960">
                  <a:extLst>
                    <a:ext uri="{9D8B030D-6E8A-4147-A177-3AD203B41FA5}">
                      <a16:colId xmlns:a16="http://schemas.microsoft.com/office/drawing/2014/main" val="1880929429"/>
                    </a:ext>
                  </a:extLst>
                </a:gridCol>
                <a:gridCol w="822960">
                  <a:extLst>
                    <a:ext uri="{9D8B030D-6E8A-4147-A177-3AD203B41FA5}">
                      <a16:colId xmlns:a16="http://schemas.microsoft.com/office/drawing/2014/main" val="371942197"/>
                    </a:ext>
                  </a:extLst>
                </a:gridCol>
                <a:gridCol w="822960">
                  <a:extLst>
                    <a:ext uri="{9D8B030D-6E8A-4147-A177-3AD203B41FA5}">
                      <a16:colId xmlns:a16="http://schemas.microsoft.com/office/drawing/2014/main" val="1569755820"/>
                    </a:ext>
                  </a:extLst>
                </a:gridCol>
                <a:gridCol w="1316736">
                  <a:extLst>
                    <a:ext uri="{9D8B030D-6E8A-4147-A177-3AD203B41FA5}">
                      <a16:colId xmlns:a16="http://schemas.microsoft.com/office/drawing/2014/main" val="2467891185"/>
                    </a:ext>
                  </a:extLst>
                </a:gridCol>
                <a:gridCol w="822960">
                  <a:extLst>
                    <a:ext uri="{9D8B030D-6E8A-4147-A177-3AD203B41FA5}">
                      <a16:colId xmlns:a16="http://schemas.microsoft.com/office/drawing/2014/main" val="376385031"/>
                    </a:ext>
                  </a:extLst>
                </a:gridCol>
                <a:gridCol w="822960">
                  <a:extLst>
                    <a:ext uri="{9D8B030D-6E8A-4147-A177-3AD203B41FA5}">
                      <a16:colId xmlns:a16="http://schemas.microsoft.com/office/drawing/2014/main" val="2406966169"/>
                    </a:ext>
                  </a:extLst>
                </a:gridCol>
                <a:gridCol w="822960">
                  <a:extLst>
                    <a:ext uri="{9D8B030D-6E8A-4147-A177-3AD203B41FA5}">
                      <a16:colId xmlns:a16="http://schemas.microsoft.com/office/drawing/2014/main" val="4101839382"/>
                    </a:ext>
                  </a:extLst>
                </a:gridCol>
                <a:gridCol w="822960">
                  <a:extLst>
                    <a:ext uri="{9D8B030D-6E8A-4147-A177-3AD203B41FA5}">
                      <a16:colId xmlns:a16="http://schemas.microsoft.com/office/drawing/2014/main" val="638314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5529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12/02/2021 16:43:08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19:47:58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Launch of the Latin American Economic Outlook 2021: Working Together for a Better Recovery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extLst>
                  <a:ext uri="{0D108BD9-81ED-4DB2-BD59-A6C34878D82A}">
                    <a16:rowId xmlns:a16="http://schemas.microsoft.com/office/drawing/2014/main" val="39371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12/02/2021 16:42:13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01:48:19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Lanzamiento Perspectivas Económicas América Latina 21: Avanzando juntos hacia una mejor recuperación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extLst>
                  <a:ext uri="{0D108BD9-81ED-4DB2-BD59-A6C34878D82A}">
                    <a16:rowId xmlns:a16="http://schemas.microsoft.com/office/drawing/2014/main" val="51001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12/02/2021 12:43:48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03/03/2022 19:47:11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La reprise économique : Un exercice d’équilibre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extLst>
                  <a:ext uri="{0D108BD9-81ED-4DB2-BD59-A6C34878D82A}">
                    <a16:rowId xmlns:a16="http://schemas.microsoft.com/office/drawing/2014/main" val="534907158"/>
                  </a:ext>
                </a:extLst>
              </a:tr>
            </a:tbl>
          </a:graphicData>
        </a:graphic>
      </p:graphicFrame>
      <p:sp>
        <p:nvSpPr>
          <p:cNvPr id="4" name="Text Placeholder 3">
            <a:extLst>
              <a:ext uri="{FF2B5EF4-FFF2-40B4-BE49-F238E27FC236}">
                <a16:creationId xmlns:a16="http://schemas.microsoft.com/office/drawing/2014/main" id="{D7DB85AE-7226-42D9-9A12-033C399BA50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75545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EC8BF-D88E-467C-90A9-60DD8E96E59A}"/>
              </a:ext>
            </a:extLst>
          </p:cNvPr>
          <p:cNvSpPr>
            <a:spLocks noGrp="1"/>
          </p:cNvSpPr>
          <p:nvPr>
            <p:ph type="title"/>
          </p:nvPr>
        </p:nvSpPr>
        <p:spPr/>
        <p:txBody>
          <a:bodyPr/>
          <a:lstStyle/>
          <a:p>
            <a:r>
              <a:rPr lang="en-US"/>
              <a:t>Overall Custom All Videos Table | OECD CORP English - 13 of 14</a:t>
            </a:r>
          </a:p>
        </p:txBody>
      </p:sp>
      <p:graphicFrame>
        <p:nvGraphicFramePr>
          <p:cNvPr id="5" name="Table Placeholder 4">
            <a:extLst>
              <a:ext uri="{FF2B5EF4-FFF2-40B4-BE49-F238E27FC236}">
                <a16:creationId xmlns:a16="http://schemas.microsoft.com/office/drawing/2014/main" id="{48194645-23D8-4B35-B805-C765D02160CC}"/>
              </a:ext>
            </a:extLst>
          </p:cNvPr>
          <p:cNvGraphicFramePr>
            <a:graphicFrameLocks noGrp="1"/>
          </p:cNvGraphicFramePr>
          <p:nvPr>
            <p:ph type="tbl" sz="quarter" idx="13"/>
            <p:extLst>
              <p:ext uri="{D42A27DB-BD31-4B8C-83A1-F6EECF244321}">
                <p14:modId xmlns:p14="http://schemas.microsoft.com/office/powerpoint/2010/main" val="4111795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67880104"/>
                    </a:ext>
                  </a:extLst>
                </a:gridCol>
                <a:gridCol w="822960">
                  <a:extLst>
                    <a:ext uri="{9D8B030D-6E8A-4147-A177-3AD203B41FA5}">
                      <a16:colId xmlns:a16="http://schemas.microsoft.com/office/drawing/2014/main" val="912170955"/>
                    </a:ext>
                  </a:extLst>
                </a:gridCol>
                <a:gridCol w="822960">
                  <a:extLst>
                    <a:ext uri="{9D8B030D-6E8A-4147-A177-3AD203B41FA5}">
                      <a16:colId xmlns:a16="http://schemas.microsoft.com/office/drawing/2014/main" val="4064378586"/>
                    </a:ext>
                  </a:extLst>
                </a:gridCol>
                <a:gridCol w="822960">
                  <a:extLst>
                    <a:ext uri="{9D8B030D-6E8A-4147-A177-3AD203B41FA5}">
                      <a16:colId xmlns:a16="http://schemas.microsoft.com/office/drawing/2014/main" val="2639113983"/>
                    </a:ext>
                  </a:extLst>
                </a:gridCol>
                <a:gridCol w="1316736">
                  <a:extLst>
                    <a:ext uri="{9D8B030D-6E8A-4147-A177-3AD203B41FA5}">
                      <a16:colId xmlns:a16="http://schemas.microsoft.com/office/drawing/2014/main" val="778992003"/>
                    </a:ext>
                  </a:extLst>
                </a:gridCol>
                <a:gridCol w="822960">
                  <a:extLst>
                    <a:ext uri="{9D8B030D-6E8A-4147-A177-3AD203B41FA5}">
                      <a16:colId xmlns:a16="http://schemas.microsoft.com/office/drawing/2014/main" val="1106137626"/>
                    </a:ext>
                  </a:extLst>
                </a:gridCol>
                <a:gridCol w="822960">
                  <a:extLst>
                    <a:ext uri="{9D8B030D-6E8A-4147-A177-3AD203B41FA5}">
                      <a16:colId xmlns:a16="http://schemas.microsoft.com/office/drawing/2014/main" val="480810362"/>
                    </a:ext>
                  </a:extLst>
                </a:gridCol>
                <a:gridCol w="822960">
                  <a:extLst>
                    <a:ext uri="{9D8B030D-6E8A-4147-A177-3AD203B41FA5}">
                      <a16:colId xmlns:a16="http://schemas.microsoft.com/office/drawing/2014/main" val="2483282193"/>
                    </a:ext>
                  </a:extLst>
                </a:gridCol>
                <a:gridCol w="822960">
                  <a:extLst>
                    <a:ext uri="{9D8B030D-6E8A-4147-A177-3AD203B41FA5}">
                      <a16:colId xmlns:a16="http://schemas.microsoft.com/office/drawing/2014/main" val="1518485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9203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12/02/2021 09:30:00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09:19:33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#OECD #EconomicOutlook sees recovery continuing but warns of growing imbalances and risks. 
Find out more about the key findings &amp;amp; projections ➡️ oecd.org/economic-outlo… pic.twitter.com/QWuvnWfIrE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extLst>
                  <a:ext uri="{0D108BD9-81ED-4DB2-BD59-A6C34878D82A}">
                    <a16:rowId xmlns:a16="http://schemas.microsoft.com/office/drawing/2014/main" val="173312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11:46:21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03/03/2022 13:48:35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Press Conference - OECD Economic Outlook 2021: A Balancing 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extLst>
                  <a:ext uri="{0D108BD9-81ED-4DB2-BD59-A6C34878D82A}">
                    <a16:rowId xmlns:a16="http://schemas.microsoft.com/office/drawing/2014/main" val="138029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11:01:16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03/04/2022 07:47:36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 recuperación económica – un acto de equilibrio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extLst>
                  <a:ext uri="{0D108BD9-81ED-4DB2-BD59-A6C34878D82A}">
                    <a16:rowId xmlns:a16="http://schemas.microsoft.com/office/drawing/2014/main" val="145756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11:01:00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03/04/2022 07:47:36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Economic Recovery - A Balancing 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a:t>
                      </a:r>
                    </a:p>
                  </a:txBody>
                  <a:tcPr/>
                </a:tc>
                <a:extLst>
                  <a:ext uri="{0D108BD9-81ED-4DB2-BD59-A6C34878D82A}">
                    <a16:rowId xmlns:a16="http://schemas.microsoft.com/office/drawing/2014/main" val="2873773116"/>
                  </a:ext>
                </a:extLst>
              </a:tr>
            </a:tbl>
          </a:graphicData>
        </a:graphic>
      </p:graphicFrame>
      <p:sp>
        <p:nvSpPr>
          <p:cNvPr id="4" name="Text Placeholder 3">
            <a:extLst>
              <a:ext uri="{FF2B5EF4-FFF2-40B4-BE49-F238E27FC236}">
                <a16:creationId xmlns:a16="http://schemas.microsoft.com/office/drawing/2014/main" id="{809E7BB9-D92E-4702-9554-E00E72F2857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89953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57A5C-35B9-4D2D-842D-86F52AB6A57D}"/>
              </a:ext>
            </a:extLst>
          </p:cNvPr>
          <p:cNvSpPr>
            <a:spLocks noGrp="1"/>
          </p:cNvSpPr>
          <p:nvPr>
            <p:ph type="title"/>
          </p:nvPr>
        </p:nvSpPr>
        <p:spPr/>
        <p:txBody>
          <a:bodyPr/>
          <a:lstStyle/>
          <a:p>
            <a:r>
              <a:rPr lang="en-US"/>
              <a:t>Overall Custom All Videos Table | OECD CORP English - 14 of 14</a:t>
            </a:r>
          </a:p>
        </p:txBody>
      </p:sp>
      <p:graphicFrame>
        <p:nvGraphicFramePr>
          <p:cNvPr id="5" name="Table Placeholder 4">
            <a:extLst>
              <a:ext uri="{FF2B5EF4-FFF2-40B4-BE49-F238E27FC236}">
                <a16:creationId xmlns:a16="http://schemas.microsoft.com/office/drawing/2014/main" id="{8B59F678-6D70-4C56-B20F-D4A0A065474D}"/>
              </a:ext>
            </a:extLst>
          </p:cNvPr>
          <p:cNvGraphicFramePr>
            <a:graphicFrameLocks noGrp="1"/>
          </p:cNvGraphicFramePr>
          <p:nvPr>
            <p:ph type="tbl" sz="quarter" idx="13"/>
            <p:extLst>
              <p:ext uri="{D42A27DB-BD31-4B8C-83A1-F6EECF244321}">
                <p14:modId xmlns:p14="http://schemas.microsoft.com/office/powerpoint/2010/main" val="3257044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17185263"/>
                    </a:ext>
                  </a:extLst>
                </a:gridCol>
                <a:gridCol w="822960">
                  <a:extLst>
                    <a:ext uri="{9D8B030D-6E8A-4147-A177-3AD203B41FA5}">
                      <a16:colId xmlns:a16="http://schemas.microsoft.com/office/drawing/2014/main" val="266997931"/>
                    </a:ext>
                  </a:extLst>
                </a:gridCol>
                <a:gridCol w="822960">
                  <a:extLst>
                    <a:ext uri="{9D8B030D-6E8A-4147-A177-3AD203B41FA5}">
                      <a16:colId xmlns:a16="http://schemas.microsoft.com/office/drawing/2014/main" val="3687033788"/>
                    </a:ext>
                  </a:extLst>
                </a:gridCol>
                <a:gridCol w="822960">
                  <a:extLst>
                    <a:ext uri="{9D8B030D-6E8A-4147-A177-3AD203B41FA5}">
                      <a16:colId xmlns:a16="http://schemas.microsoft.com/office/drawing/2014/main" val="868422692"/>
                    </a:ext>
                  </a:extLst>
                </a:gridCol>
                <a:gridCol w="1316736">
                  <a:extLst>
                    <a:ext uri="{9D8B030D-6E8A-4147-A177-3AD203B41FA5}">
                      <a16:colId xmlns:a16="http://schemas.microsoft.com/office/drawing/2014/main" val="2440054890"/>
                    </a:ext>
                  </a:extLst>
                </a:gridCol>
                <a:gridCol w="822960">
                  <a:extLst>
                    <a:ext uri="{9D8B030D-6E8A-4147-A177-3AD203B41FA5}">
                      <a16:colId xmlns:a16="http://schemas.microsoft.com/office/drawing/2014/main" val="4285508038"/>
                    </a:ext>
                  </a:extLst>
                </a:gridCol>
                <a:gridCol w="822960">
                  <a:extLst>
                    <a:ext uri="{9D8B030D-6E8A-4147-A177-3AD203B41FA5}">
                      <a16:colId xmlns:a16="http://schemas.microsoft.com/office/drawing/2014/main" val="3485061585"/>
                    </a:ext>
                  </a:extLst>
                </a:gridCol>
                <a:gridCol w="822960">
                  <a:extLst>
                    <a:ext uri="{9D8B030D-6E8A-4147-A177-3AD203B41FA5}">
                      <a16:colId xmlns:a16="http://schemas.microsoft.com/office/drawing/2014/main" val="1085432521"/>
                    </a:ext>
                  </a:extLst>
                </a:gridCol>
                <a:gridCol w="822960">
                  <a:extLst>
                    <a:ext uri="{9D8B030D-6E8A-4147-A177-3AD203B41FA5}">
                      <a16:colId xmlns:a16="http://schemas.microsoft.com/office/drawing/2014/main" val="1851346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1613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11/29/2021 16:01:40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01/05/2022 15:22:45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Young people are not creating enough new businesses, and #women continue to be less active in business creation than men.
Missing #entrepreneurs are costing economies ideas, innovation and jobs.
Learn more in the new report 👉 oe.cd/pub/me2021
#PowerOfYouth pic.twitter.com/2m48YS6Wwh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extLst>
                  <a:ext uri="{0D108BD9-81ED-4DB2-BD59-A6C34878D82A}">
                    <a16:rowId xmlns:a16="http://schemas.microsoft.com/office/drawing/2014/main" val="2655782747"/>
                  </a:ext>
                </a:extLst>
              </a:tr>
            </a:tbl>
          </a:graphicData>
        </a:graphic>
      </p:graphicFrame>
      <p:sp>
        <p:nvSpPr>
          <p:cNvPr id="4" name="Text Placeholder 3">
            <a:extLst>
              <a:ext uri="{FF2B5EF4-FFF2-40B4-BE49-F238E27FC236}">
                <a16:creationId xmlns:a16="http://schemas.microsoft.com/office/drawing/2014/main" id="{028D1FA4-99C5-46D7-B444-67ABB99E9F5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846028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958</Words>
  <Application>Microsoft Office PowerPoint</Application>
  <PresentationFormat>On-screen Show (4:3)</PresentationFormat>
  <Paragraphs>379</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Overall Custom All Videos Table | OECD CORP English - 1 of 14</vt:lpstr>
      <vt:lpstr>Overall Custom All Videos Table | OECD CORP English - 2 of 14</vt:lpstr>
      <vt:lpstr>Overall Custom All Videos Table | OECD CORP English - 3 of 14</vt:lpstr>
      <vt:lpstr>Overall Custom All Videos Table | OECD CORP English - 4 of 14</vt:lpstr>
      <vt:lpstr>Overall Custom All Videos Table | OECD CORP English - 5 of 14</vt:lpstr>
      <vt:lpstr>Overall Custom All Videos Table | OECD CORP English - 6 of 14</vt:lpstr>
      <vt:lpstr>Overall Custom All Videos Table | OECD CORP English - 7 of 14</vt:lpstr>
      <vt:lpstr>Overall Custom All Videos Table | OECD CORP English - 8 of 14</vt:lpstr>
      <vt:lpstr>Overall Custom All Videos Table | OECD CORP English - 9 of 14</vt:lpstr>
      <vt:lpstr>Overall Custom All Videos Table | OECD CORP English - 10 of 14</vt:lpstr>
      <vt:lpstr>Overall Custom All Videos Table | OECD CORP English - 11 of 14</vt:lpstr>
      <vt:lpstr>Overall Custom All Videos Table | OECD CORP English - 12 of 14</vt:lpstr>
      <vt:lpstr>Overall Custom All Videos Table | OECD CORP English - 13 of 14</vt:lpstr>
      <vt:lpstr>Overall Custom All Videos Table | OECD CORP English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Custom All Videos Table | OECD CORP English - 1 of 14</dc:title>
  <dc:creator>Administrator</dc:creator>
  <cp:lastModifiedBy>Administrator</cp:lastModifiedBy>
  <cp:revision>1</cp:revision>
  <dcterms:created xsi:type="dcterms:W3CDTF">2022-03-04T10:52:32Z</dcterms:created>
  <dcterms:modified xsi:type="dcterms:W3CDTF">2022-03-04T10:54:47Z</dcterms:modified>
</cp:coreProperties>
</file>