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OECD OECD English Facebook</c:v>
                </c:pt>
              </c:strCache>
            </c:strRef>
          </c:tx>
          <c:spPr>
            <a:ln w="28575" cap="rnd">
              <a:solidFill>
                <a:schemeClr val="accent1"/>
              </a:solidFill>
              <a:round/>
            </a:ln>
            <a:effectLst/>
          </c:spPr>
          <c:marker>
            <c:symbol val="none"/>
          </c:marker>
          <c:cat>
            <c:numRef>
              <c:f>Sheet1!$A$2:$A$185</c:f>
              <c:numCache>
                <c:formatCode>m/d/yyyy</c:formatCode>
                <c:ptCount val="184"/>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pt idx="31">
                  <c:v>44440</c:v>
                </c:pt>
                <c:pt idx="32">
                  <c:v>44441</c:v>
                </c:pt>
                <c:pt idx="33">
                  <c:v>44442</c:v>
                </c:pt>
                <c:pt idx="34">
                  <c:v>44443</c:v>
                </c:pt>
                <c:pt idx="35">
                  <c:v>44444</c:v>
                </c:pt>
                <c:pt idx="36">
                  <c:v>44445</c:v>
                </c:pt>
                <c:pt idx="37">
                  <c:v>44446</c:v>
                </c:pt>
                <c:pt idx="38">
                  <c:v>44447</c:v>
                </c:pt>
                <c:pt idx="39">
                  <c:v>44448</c:v>
                </c:pt>
                <c:pt idx="40">
                  <c:v>44449</c:v>
                </c:pt>
                <c:pt idx="41">
                  <c:v>44450</c:v>
                </c:pt>
                <c:pt idx="42">
                  <c:v>44451</c:v>
                </c:pt>
                <c:pt idx="43">
                  <c:v>44452</c:v>
                </c:pt>
                <c:pt idx="44">
                  <c:v>44453</c:v>
                </c:pt>
                <c:pt idx="45">
                  <c:v>44454</c:v>
                </c:pt>
                <c:pt idx="46">
                  <c:v>44455</c:v>
                </c:pt>
                <c:pt idx="47">
                  <c:v>44456</c:v>
                </c:pt>
                <c:pt idx="48">
                  <c:v>44457</c:v>
                </c:pt>
                <c:pt idx="49">
                  <c:v>44458</c:v>
                </c:pt>
                <c:pt idx="50">
                  <c:v>44459</c:v>
                </c:pt>
                <c:pt idx="51">
                  <c:v>44460</c:v>
                </c:pt>
                <c:pt idx="52">
                  <c:v>44461</c:v>
                </c:pt>
                <c:pt idx="53">
                  <c:v>44462</c:v>
                </c:pt>
                <c:pt idx="54">
                  <c:v>44463</c:v>
                </c:pt>
                <c:pt idx="55">
                  <c:v>44464</c:v>
                </c:pt>
                <c:pt idx="56">
                  <c:v>44465</c:v>
                </c:pt>
                <c:pt idx="57">
                  <c:v>44466</c:v>
                </c:pt>
                <c:pt idx="58">
                  <c:v>44467</c:v>
                </c:pt>
                <c:pt idx="59">
                  <c:v>44468</c:v>
                </c:pt>
                <c:pt idx="60">
                  <c:v>44469</c:v>
                </c:pt>
                <c:pt idx="61">
                  <c:v>44470</c:v>
                </c:pt>
                <c:pt idx="62">
                  <c:v>44471</c:v>
                </c:pt>
                <c:pt idx="63">
                  <c:v>44472</c:v>
                </c:pt>
                <c:pt idx="64">
                  <c:v>44473</c:v>
                </c:pt>
                <c:pt idx="65">
                  <c:v>44474</c:v>
                </c:pt>
                <c:pt idx="66">
                  <c:v>44475</c:v>
                </c:pt>
                <c:pt idx="67">
                  <c:v>44476</c:v>
                </c:pt>
                <c:pt idx="68">
                  <c:v>44477</c:v>
                </c:pt>
                <c:pt idx="69">
                  <c:v>44478</c:v>
                </c:pt>
                <c:pt idx="70">
                  <c:v>44479</c:v>
                </c:pt>
                <c:pt idx="71">
                  <c:v>44480</c:v>
                </c:pt>
                <c:pt idx="72">
                  <c:v>44481</c:v>
                </c:pt>
                <c:pt idx="73">
                  <c:v>44482</c:v>
                </c:pt>
                <c:pt idx="74">
                  <c:v>44483</c:v>
                </c:pt>
                <c:pt idx="75">
                  <c:v>44484</c:v>
                </c:pt>
                <c:pt idx="76">
                  <c:v>44485</c:v>
                </c:pt>
                <c:pt idx="77">
                  <c:v>44486</c:v>
                </c:pt>
                <c:pt idx="78">
                  <c:v>44487</c:v>
                </c:pt>
                <c:pt idx="79">
                  <c:v>44488</c:v>
                </c:pt>
                <c:pt idx="80">
                  <c:v>44489</c:v>
                </c:pt>
                <c:pt idx="81">
                  <c:v>44490</c:v>
                </c:pt>
                <c:pt idx="82">
                  <c:v>44491</c:v>
                </c:pt>
                <c:pt idx="83">
                  <c:v>44492</c:v>
                </c:pt>
                <c:pt idx="84">
                  <c:v>44493</c:v>
                </c:pt>
                <c:pt idx="85">
                  <c:v>44494</c:v>
                </c:pt>
                <c:pt idx="86">
                  <c:v>44495</c:v>
                </c:pt>
                <c:pt idx="87">
                  <c:v>44496</c:v>
                </c:pt>
                <c:pt idx="88">
                  <c:v>44497</c:v>
                </c:pt>
                <c:pt idx="89">
                  <c:v>44498</c:v>
                </c:pt>
                <c:pt idx="90">
                  <c:v>44499</c:v>
                </c:pt>
                <c:pt idx="91">
                  <c:v>44500</c:v>
                </c:pt>
                <c:pt idx="92">
                  <c:v>44409</c:v>
                </c:pt>
                <c:pt idx="93">
                  <c:v>44410</c:v>
                </c:pt>
                <c:pt idx="94">
                  <c:v>44411</c:v>
                </c:pt>
                <c:pt idx="95">
                  <c:v>44412</c:v>
                </c:pt>
                <c:pt idx="96">
                  <c:v>44413</c:v>
                </c:pt>
                <c:pt idx="97">
                  <c:v>44414</c:v>
                </c:pt>
                <c:pt idx="98">
                  <c:v>44415</c:v>
                </c:pt>
                <c:pt idx="99">
                  <c:v>44416</c:v>
                </c:pt>
                <c:pt idx="100">
                  <c:v>44417</c:v>
                </c:pt>
                <c:pt idx="101">
                  <c:v>44418</c:v>
                </c:pt>
                <c:pt idx="102">
                  <c:v>44419</c:v>
                </c:pt>
                <c:pt idx="103">
                  <c:v>44420</c:v>
                </c:pt>
                <c:pt idx="104">
                  <c:v>44421</c:v>
                </c:pt>
                <c:pt idx="105">
                  <c:v>44422</c:v>
                </c:pt>
                <c:pt idx="106">
                  <c:v>44423</c:v>
                </c:pt>
                <c:pt idx="107">
                  <c:v>44424</c:v>
                </c:pt>
                <c:pt idx="108">
                  <c:v>44425</c:v>
                </c:pt>
                <c:pt idx="109">
                  <c:v>44426</c:v>
                </c:pt>
                <c:pt idx="110">
                  <c:v>44427</c:v>
                </c:pt>
                <c:pt idx="111">
                  <c:v>44428</c:v>
                </c:pt>
                <c:pt idx="112">
                  <c:v>44429</c:v>
                </c:pt>
                <c:pt idx="113">
                  <c:v>44430</c:v>
                </c:pt>
                <c:pt idx="114">
                  <c:v>44431</c:v>
                </c:pt>
                <c:pt idx="115">
                  <c:v>44432</c:v>
                </c:pt>
                <c:pt idx="116">
                  <c:v>44433</c:v>
                </c:pt>
                <c:pt idx="117">
                  <c:v>44434</c:v>
                </c:pt>
                <c:pt idx="118">
                  <c:v>44435</c:v>
                </c:pt>
                <c:pt idx="119">
                  <c:v>44436</c:v>
                </c:pt>
                <c:pt idx="120">
                  <c:v>44437</c:v>
                </c:pt>
                <c:pt idx="121">
                  <c:v>44438</c:v>
                </c:pt>
                <c:pt idx="122">
                  <c:v>44439</c:v>
                </c:pt>
                <c:pt idx="123">
                  <c:v>44440</c:v>
                </c:pt>
                <c:pt idx="124">
                  <c:v>44441</c:v>
                </c:pt>
                <c:pt idx="125">
                  <c:v>44442</c:v>
                </c:pt>
                <c:pt idx="126">
                  <c:v>44443</c:v>
                </c:pt>
                <c:pt idx="127">
                  <c:v>44444</c:v>
                </c:pt>
                <c:pt idx="128">
                  <c:v>44445</c:v>
                </c:pt>
                <c:pt idx="129">
                  <c:v>44446</c:v>
                </c:pt>
                <c:pt idx="130">
                  <c:v>44447</c:v>
                </c:pt>
                <c:pt idx="131">
                  <c:v>44448</c:v>
                </c:pt>
                <c:pt idx="132">
                  <c:v>44449</c:v>
                </c:pt>
                <c:pt idx="133">
                  <c:v>44450</c:v>
                </c:pt>
                <c:pt idx="134">
                  <c:v>44451</c:v>
                </c:pt>
                <c:pt idx="135">
                  <c:v>44452</c:v>
                </c:pt>
                <c:pt idx="136">
                  <c:v>44453</c:v>
                </c:pt>
                <c:pt idx="137">
                  <c:v>44454</c:v>
                </c:pt>
                <c:pt idx="138">
                  <c:v>44455</c:v>
                </c:pt>
                <c:pt idx="139">
                  <c:v>44456</c:v>
                </c:pt>
                <c:pt idx="140">
                  <c:v>44457</c:v>
                </c:pt>
                <c:pt idx="141">
                  <c:v>44458</c:v>
                </c:pt>
                <c:pt idx="142">
                  <c:v>44459</c:v>
                </c:pt>
                <c:pt idx="143">
                  <c:v>44460</c:v>
                </c:pt>
                <c:pt idx="144">
                  <c:v>44461</c:v>
                </c:pt>
                <c:pt idx="145">
                  <c:v>44462</c:v>
                </c:pt>
                <c:pt idx="146">
                  <c:v>44463</c:v>
                </c:pt>
                <c:pt idx="147">
                  <c:v>44464</c:v>
                </c:pt>
                <c:pt idx="148">
                  <c:v>44465</c:v>
                </c:pt>
                <c:pt idx="149">
                  <c:v>44466</c:v>
                </c:pt>
                <c:pt idx="150">
                  <c:v>44467</c:v>
                </c:pt>
                <c:pt idx="151">
                  <c:v>44468</c:v>
                </c:pt>
                <c:pt idx="152">
                  <c:v>44469</c:v>
                </c:pt>
                <c:pt idx="153">
                  <c:v>44470</c:v>
                </c:pt>
                <c:pt idx="154">
                  <c:v>44471</c:v>
                </c:pt>
                <c:pt idx="155">
                  <c:v>44472</c:v>
                </c:pt>
                <c:pt idx="156">
                  <c:v>44473</c:v>
                </c:pt>
                <c:pt idx="157">
                  <c:v>44474</c:v>
                </c:pt>
                <c:pt idx="158">
                  <c:v>44475</c:v>
                </c:pt>
                <c:pt idx="159">
                  <c:v>44476</c:v>
                </c:pt>
                <c:pt idx="160">
                  <c:v>44477</c:v>
                </c:pt>
                <c:pt idx="161">
                  <c:v>44478</c:v>
                </c:pt>
                <c:pt idx="162">
                  <c:v>44479</c:v>
                </c:pt>
                <c:pt idx="163">
                  <c:v>44480</c:v>
                </c:pt>
                <c:pt idx="164">
                  <c:v>44481</c:v>
                </c:pt>
                <c:pt idx="165">
                  <c:v>44482</c:v>
                </c:pt>
                <c:pt idx="166">
                  <c:v>44483</c:v>
                </c:pt>
                <c:pt idx="167">
                  <c:v>44484</c:v>
                </c:pt>
                <c:pt idx="168">
                  <c:v>44485</c:v>
                </c:pt>
                <c:pt idx="169">
                  <c:v>44486</c:v>
                </c:pt>
                <c:pt idx="170">
                  <c:v>44487</c:v>
                </c:pt>
                <c:pt idx="171">
                  <c:v>44488</c:v>
                </c:pt>
                <c:pt idx="172">
                  <c:v>44489</c:v>
                </c:pt>
                <c:pt idx="173">
                  <c:v>44490</c:v>
                </c:pt>
                <c:pt idx="174">
                  <c:v>44491</c:v>
                </c:pt>
                <c:pt idx="175">
                  <c:v>44492</c:v>
                </c:pt>
                <c:pt idx="176">
                  <c:v>44493</c:v>
                </c:pt>
                <c:pt idx="177">
                  <c:v>44494</c:v>
                </c:pt>
                <c:pt idx="178">
                  <c:v>44495</c:v>
                </c:pt>
                <c:pt idx="179">
                  <c:v>44496</c:v>
                </c:pt>
                <c:pt idx="180">
                  <c:v>44497</c:v>
                </c:pt>
                <c:pt idx="181">
                  <c:v>44498</c:v>
                </c:pt>
                <c:pt idx="182">
                  <c:v>44499</c:v>
                </c:pt>
                <c:pt idx="183">
                  <c:v>44500</c:v>
                </c:pt>
              </c:numCache>
            </c:numRef>
          </c:cat>
          <c:val>
            <c:numRef>
              <c:f>Sheet1!$B$2:$B$185</c:f>
              <c:numCache>
                <c:formatCode>General</c:formatCode>
                <c:ptCount val="184"/>
                <c:pt idx="0">
                  <c:v>322546</c:v>
                </c:pt>
                <c:pt idx="1">
                  <c:v>322536</c:v>
                </c:pt>
                <c:pt idx="2">
                  <c:v>322532</c:v>
                </c:pt>
                <c:pt idx="3">
                  <c:v>322543</c:v>
                </c:pt>
                <c:pt idx="4">
                  <c:v>322542</c:v>
                </c:pt>
                <c:pt idx="5">
                  <c:v>322537</c:v>
                </c:pt>
                <c:pt idx="6">
                  <c:v>322564</c:v>
                </c:pt>
                <c:pt idx="7">
                  <c:v>322577</c:v>
                </c:pt>
                <c:pt idx="8">
                  <c:v>322578</c:v>
                </c:pt>
                <c:pt idx="9">
                  <c:v>322580</c:v>
                </c:pt>
                <c:pt idx="10">
                  <c:v>322574</c:v>
                </c:pt>
                <c:pt idx="11">
                  <c:v>322580</c:v>
                </c:pt>
                <c:pt idx="12">
                  <c:v>322596</c:v>
                </c:pt>
                <c:pt idx="13">
                  <c:v>322640</c:v>
                </c:pt>
                <c:pt idx="14">
                  <c:v>322653</c:v>
                </c:pt>
                <c:pt idx="15">
                  <c:v>322661</c:v>
                </c:pt>
                <c:pt idx="16">
                  <c:v>322660</c:v>
                </c:pt>
                <c:pt idx="17">
                  <c:v>322664</c:v>
                </c:pt>
                <c:pt idx="18">
                  <c:v>322661</c:v>
                </c:pt>
                <c:pt idx="19">
                  <c:v>322674</c:v>
                </c:pt>
                <c:pt idx="20">
                  <c:v>322678</c:v>
                </c:pt>
                <c:pt idx="21">
                  <c:v>322671</c:v>
                </c:pt>
                <c:pt idx="22">
                  <c:v>322676</c:v>
                </c:pt>
                <c:pt idx="23">
                  <c:v>322710</c:v>
                </c:pt>
                <c:pt idx="24">
                  <c:v>322734</c:v>
                </c:pt>
                <c:pt idx="25">
                  <c:v>322734</c:v>
                </c:pt>
                <c:pt idx="26">
                  <c:v>322735</c:v>
                </c:pt>
                <c:pt idx="27">
                  <c:v>322732</c:v>
                </c:pt>
                <c:pt idx="28">
                  <c:v>322739</c:v>
                </c:pt>
                <c:pt idx="29">
                  <c:v>323020</c:v>
                </c:pt>
                <c:pt idx="30">
                  <c:v>323143</c:v>
                </c:pt>
                <c:pt idx="31">
                  <c:v>323327</c:v>
                </c:pt>
                <c:pt idx="32">
                  <c:v>323490</c:v>
                </c:pt>
                <c:pt idx="33">
                  <c:v>323622</c:v>
                </c:pt>
                <c:pt idx="34">
                  <c:v>323676</c:v>
                </c:pt>
                <c:pt idx="35">
                  <c:v>323749</c:v>
                </c:pt>
                <c:pt idx="36">
                  <c:v>323804</c:v>
                </c:pt>
                <c:pt idx="37">
                  <c:v>323875</c:v>
                </c:pt>
                <c:pt idx="38">
                  <c:v>323948</c:v>
                </c:pt>
                <c:pt idx="39">
                  <c:v>324016</c:v>
                </c:pt>
                <c:pt idx="40">
                  <c:v>324085</c:v>
                </c:pt>
                <c:pt idx="41">
                  <c:v>324201</c:v>
                </c:pt>
                <c:pt idx="42">
                  <c:v>324282</c:v>
                </c:pt>
                <c:pt idx="43">
                  <c:v>324410</c:v>
                </c:pt>
                <c:pt idx="44">
                  <c:v>324548</c:v>
                </c:pt>
                <c:pt idx="45">
                  <c:v>324705</c:v>
                </c:pt>
                <c:pt idx="46">
                  <c:v>324837</c:v>
                </c:pt>
                <c:pt idx="47">
                  <c:v>324958</c:v>
                </c:pt>
                <c:pt idx="48">
                  <c:v>325000</c:v>
                </c:pt>
                <c:pt idx="49">
                  <c:v>325049</c:v>
                </c:pt>
                <c:pt idx="50">
                  <c:v>325086</c:v>
                </c:pt>
                <c:pt idx="51">
                  <c:v>325160</c:v>
                </c:pt>
                <c:pt idx="52">
                  <c:v>325212</c:v>
                </c:pt>
                <c:pt idx="53">
                  <c:v>325237</c:v>
                </c:pt>
                <c:pt idx="54">
                  <c:v>325260</c:v>
                </c:pt>
                <c:pt idx="55">
                  <c:v>325281</c:v>
                </c:pt>
                <c:pt idx="56">
                  <c:v>325291</c:v>
                </c:pt>
                <c:pt idx="57">
                  <c:v>325334</c:v>
                </c:pt>
                <c:pt idx="58">
                  <c:v>325401</c:v>
                </c:pt>
                <c:pt idx="59">
                  <c:v>325436</c:v>
                </c:pt>
                <c:pt idx="60">
                  <c:v>325459</c:v>
                </c:pt>
                <c:pt idx="61">
                  <c:v>325498</c:v>
                </c:pt>
                <c:pt idx="62">
                  <c:v>325514</c:v>
                </c:pt>
                <c:pt idx="63">
                  <c:v>325512</c:v>
                </c:pt>
                <c:pt idx="64">
                  <c:v>325526</c:v>
                </c:pt>
                <c:pt idx="65">
                  <c:v>325573</c:v>
                </c:pt>
                <c:pt idx="66">
                  <c:v>325627</c:v>
                </c:pt>
                <c:pt idx="67">
                  <c:v>325665</c:v>
                </c:pt>
                <c:pt idx="68">
                  <c:v>325691</c:v>
                </c:pt>
                <c:pt idx="69">
                  <c:v>325751</c:v>
                </c:pt>
                <c:pt idx="70">
                  <c:v>325782</c:v>
                </c:pt>
                <c:pt idx="71">
                  <c:v>325828</c:v>
                </c:pt>
                <c:pt idx="72">
                  <c:v>325878</c:v>
                </c:pt>
                <c:pt idx="73">
                  <c:v>325921</c:v>
                </c:pt>
                <c:pt idx="74">
                  <c:v>325960</c:v>
                </c:pt>
                <c:pt idx="75">
                  <c:v>325971</c:v>
                </c:pt>
                <c:pt idx="76">
                  <c:v>326018</c:v>
                </c:pt>
                <c:pt idx="77">
                  <c:v>326052</c:v>
                </c:pt>
                <c:pt idx="78">
                  <c:v>326101</c:v>
                </c:pt>
                <c:pt idx="79">
                  <c:v>326163</c:v>
                </c:pt>
                <c:pt idx="80">
                  <c:v>326217</c:v>
                </c:pt>
                <c:pt idx="81">
                  <c:v>326253</c:v>
                </c:pt>
                <c:pt idx="82">
                  <c:v>326293</c:v>
                </c:pt>
                <c:pt idx="83">
                  <c:v>326335</c:v>
                </c:pt>
                <c:pt idx="84">
                  <c:v>326388</c:v>
                </c:pt>
                <c:pt idx="85">
                  <c:v>326423</c:v>
                </c:pt>
                <c:pt idx="86">
                  <c:v>326493</c:v>
                </c:pt>
                <c:pt idx="87">
                  <c:v>326568</c:v>
                </c:pt>
                <c:pt idx="88">
                  <c:v>326654</c:v>
                </c:pt>
                <c:pt idx="89">
                  <c:v>326705</c:v>
                </c:pt>
                <c:pt idx="90">
                  <c:v>326708</c:v>
                </c:pt>
                <c:pt idx="91">
                  <c:v>326715</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numCache>
            </c:numRef>
          </c:val>
          <c:smooth val="0"/>
          <c:extLst>
            <c:ext xmlns:c16="http://schemas.microsoft.com/office/drawing/2014/chart" uri="{C3380CC4-5D6E-409C-BE32-E72D297353CC}">
              <c16:uniqueId val="{00000000-88EB-45BD-AE53-81CAA9D82755}"/>
            </c:ext>
          </c:extLst>
        </c:ser>
        <c:ser>
          <c:idx val="1"/>
          <c:order val="1"/>
          <c:tx>
            <c:strRef>
              <c:f>Sheet1!$C$1</c:f>
              <c:strCache>
                <c:ptCount val="1"/>
                <c:pt idx="0">
                  <c:v>OCDE en français OECD French Facebook</c:v>
                </c:pt>
              </c:strCache>
            </c:strRef>
          </c:tx>
          <c:spPr>
            <a:ln w="28575" cap="rnd">
              <a:solidFill>
                <a:schemeClr val="accent2"/>
              </a:solidFill>
              <a:round/>
            </a:ln>
            <a:effectLst/>
          </c:spPr>
          <c:marker>
            <c:symbol val="none"/>
          </c:marker>
          <c:cat>
            <c:numRef>
              <c:f>Sheet1!$A$2:$A$185</c:f>
              <c:numCache>
                <c:formatCode>m/d/yyyy</c:formatCode>
                <c:ptCount val="184"/>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pt idx="31">
                  <c:v>44440</c:v>
                </c:pt>
                <c:pt idx="32">
                  <c:v>44441</c:v>
                </c:pt>
                <c:pt idx="33">
                  <c:v>44442</c:v>
                </c:pt>
                <c:pt idx="34">
                  <c:v>44443</c:v>
                </c:pt>
                <c:pt idx="35">
                  <c:v>44444</c:v>
                </c:pt>
                <c:pt idx="36">
                  <c:v>44445</c:v>
                </c:pt>
                <c:pt idx="37">
                  <c:v>44446</c:v>
                </c:pt>
                <c:pt idx="38">
                  <c:v>44447</c:v>
                </c:pt>
                <c:pt idx="39">
                  <c:v>44448</c:v>
                </c:pt>
                <c:pt idx="40">
                  <c:v>44449</c:v>
                </c:pt>
                <c:pt idx="41">
                  <c:v>44450</c:v>
                </c:pt>
                <c:pt idx="42">
                  <c:v>44451</c:v>
                </c:pt>
                <c:pt idx="43">
                  <c:v>44452</c:v>
                </c:pt>
                <c:pt idx="44">
                  <c:v>44453</c:v>
                </c:pt>
                <c:pt idx="45">
                  <c:v>44454</c:v>
                </c:pt>
                <c:pt idx="46">
                  <c:v>44455</c:v>
                </c:pt>
                <c:pt idx="47">
                  <c:v>44456</c:v>
                </c:pt>
                <c:pt idx="48">
                  <c:v>44457</c:v>
                </c:pt>
                <c:pt idx="49">
                  <c:v>44458</c:v>
                </c:pt>
                <c:pt idx="50">
                  <c:v>44459</c:v>
                </c:pt>
                <c:pt idx="51">
                  <c:v>44460</c:v>
                </c:pt>
                <c:pt idx="52">
                  <c:v>44461</c:v>
                </c:pt>
                <c:pt idx="53">
                  <c:v>44462</c:v>
                </c:pt>
                <c:pt idx="54">
                  <c:v>44463</c:v>
                </c:pt>
                <c:pt idx="55">
                  <c:v>44464</c:v>
                </c:pt>
                <c:pt idx="56">
                  <c:v>44465</c:v>
                </c:pt>
                <c:pt idx="57">
                  <c:v>44466</c:v>
                </c:pt>
                <c:pt idx="58">
                  <c:v>44467</c:v>
                </c:pt>
                <c:pt idx="59">
                  <c:v>44468</c:v>
                </c:pt>
                <c:pt idx="60">
                  <c:v>44469</c:v>
                </c:pt>
                <c:pt idx="61">
                  <c:v>44470</c:v>
                </c:pt>
                <c:pt idx="62">
                  <c:v>44471</c:v>
                </c:pt>
                <c:pt idx="63">
                  <c:v>44472</c:v>
                </c:pt>
                <c:pt idx="64">
                  <c:v>44473</c:v>
                </c:pt>
                <c:pt idx="65">
                  <c:v>44474</c:v>
                </c:pt>
                <c:pt idx="66">
                  <c:v>44475</c:v>
                </c:pt>
                <c:pt idx="67">
                  <c:v>44476</c:v>
                </c:pt>
                <c:pt idx="68">
                  <c:v>44477</c:v>
                </c:pt>
                <c:pt idx="69">
                  <c:v>44478</c:v>
                </c:pt>
                <c:pt idx="70">
                  <c:v>44479</c:v>
                </c:pt>
                <c:pt idx="71">
                  <c:v>44480</c:v>
                </c:pt>
                <c:pt idx="72">
                  <c:v>44481</c:v>
                </c:pt>
                <c:pt idx="73">
                  <c:v>44482</c:v>
                </c:pt>
                <c:pt idx="74">
                  <c:v>44483</c:v>
                </c:pt>
                <c:pt idx="75">
                  <c:v>44484</c:v>
                </c:pt>
                <c:pt idx="76">
                  <c:v>44485</c:v>
                </c:pt>
                <c:pt idx="77">
                  <c:v>44486</c:v>
                </c:pt>
                <c:pt idx="78">
                  <c:v>44487</c:v>
                </c:pt>
                <c:pt idx="79">
                  <c:v>44488</c:v>
                </c:pt>
                <c:pt idx="80">
                  <c:v>44489</c:v>
                </c:pt>
                <c:pt idx="81">
                  <c:v>44490</c:v>
                </c:pt>
                <c:pt idx="82">
                  <c:v>44491</c:v>
                </c:pt>
                <c:pt idx="83">
                  <c:v>44492</c:v>
                </c:pt>
                <c:pt idx="84">
                  <c:v>44493</c:v>
                </c:pt>
                <c:pt idx="85">
                  <c:v>44494</c:v>
                </c:pt>
                <c:pt idx="86">
                  <c:v>44495</c:v>
                </c:pt>
                <c:pt idx="87">
                  <c:v>44496</c:v>
                </c:pt>
                <c:pt idx="88">
                  <c:v>44497</c:v>
                </c:pt>
                <c:pt idx="89">
                  <c:v>44498</c:v>
                </c:pt>
                <c:pt idx="90">
                  <c:v>44499</c:v>
                </c:pt>
                <c:pt idx="91">
                  <c:v>44500</c:v>
                </c:pt>
                <c:pt idx="92">
                  <c:v>44409</c:v>
                </c:pt>
                <c:pt idx="93">
                  <c:v>44410</c:v>
                </c:pt>
                <c:pt idx="94">
                  <c:v>44411</c:v>
                </c:pt>
                <c:pt idx="95">
                  <c:v>44412</c:v>
                </c:pt>
                <c:pt idx="96">
                  <c:v>44413</c:v>
                </c:pt>
                <c:pt idx="97">
                  <c:v>44414</c:v>
                </c:pt>
                <c:pt idx="98">
                  <c:v>44415</c:v>
                </c:pt>
                <c:pt idx="99">
                  <c:v>44416</c:v>
                </c:pt>
                <c:pt idx="100">
                  <c:v>44417</c:v>
                </c:pt>
                <c:pt idx="101">
                  <c:v>44418</c:v>
                </c:pt>
                <c:pt idx="102">
                  <c:v>44419</c:v>
                </c:pt>
                <c:pt idx="103">
                  <c:v>44420</c:v>
                </c:pt>
                <c:pt idx="104">
                  <c:v>44421</c:v>
                </c:pt>
                <c:pt idx="105">
                  <c:v>44422</c:v>
                </c:pt>
                <c:pt idx="106">
                  <c:v>44423</c:v>
                </c:pt>
                <c:pt idx="107">
                  <c:v>44424</c:v>
                </c:pt>
                <c:pt idx="108">
                  <c:v>44425</c:v>
                </c:pt>
                <c:pt idx="109">
                  <c:v>44426</c:v>
                </c:pt>
                <c:pt idx="110">
                  <c:v>44427</c:v>
                </c:pt>
                <c:pt idx="111">
                  <c:v>44428</c:v>
                </c:pt>
                <c:pt idx="112">
                  <c:v>44429</c:v>
                </c:pt>
                <c:pt idx="113">
                  <c:v>44430</c:v>
                </c:pt>
                <c:pt idx="114">
                  <c:v>44431</c:v>
                </c:pt>
                <c:pt idx="115">
                  <c:v>44432</c:v>
                </c:pt>
                <c:pt idx="116">
                  <c:v>44433</c:v>
                </c:pt>
                <c:pt idx="117">
                  <c:v>44434</c:v>
                </c:pt>
                <c:pt idx="118">
                  <c:v>44435</c:v>
                </c:pt>
                <c:pt idx="119">
                  <c:v>44436</c:v>
                </c:pt>
                <c:pt idx="120">
                  <c:v>44437</c:v>
                </c:pt>
                <c:pt idx="121">
                  <c:v>44438</c:v>
                </c:pt>
                <c:pt idx="122">
                  <c:v>44439</c:v>
                </c:pt>
                <c:pt idx="123">
                  <c:v>44440</c:v>
                </c:pt>
                <c:pt idx="124">
                  <c:v>44441</c:v>
                </c:pt>
                <c:pt idx="125">
                  <c:v>44442</c:v>
                </c:pt>
                <c:pt idx="126">
                  <c:v>44443</c:v>
                </c:pt>
                <c:pt idx="127">
                  <c:v>44444</c:v>
                </c:pt>
                <c:pt idx="128">
                  <c:v>44445</c:v>
                </c:pt>
                <c:pt idx="129">
                  <c:v>44446</c:v>
                </c:pt>
                <c:pt idx="130">
                  <c:v>44447</c:v>
                </c:pt>
                <c:pt idx="131">
                  <c:v>44448</c:v>
                </c:pt>
                <c:pt idx="132">
                  <c:v>44449</c:v>
                </c:pt>
                <c:pt idx="133">
                  <c:v>44450</c:v>
                </c:pt>
                <c:pt idx="134">
                  <c:v>44451</c:v>
                </c:pt>
                <c:pt idx="135">
                  <c:v>44452</c:v>
                </c:pt>
                <c:pt idx="136">
                  <c:v>44453</c:v>
                </c:pt>
                <c:pt idx="137">
                  <c:v>44454</c:v>
                </c:pt>
                <c:pt idx="138">
                  <c:v>44455</c:v>
                </c:pt>
                <c:pt idx="139">
                  <c:v>44456</c:v>
                </c:pt>
                <c:pt idx="140">
                  <c:v>44457</c:v>
                </c:pt>
                <c:pt idx="141">
                  <c:v>44458</c:v>
                </c:pt>
                <c:pt idx="142">
                  <c:v>44459</c:v>
                </c:pt>
                <c:pt idx="143">
                  <c:v>44460</c:v>
                </c:pt>
                <c:pt idx="144">
                  <c:v>44461</c:v>
                </c:pt>
                <c:pt idx="145">
                  <c:v>44462</c:v>
                </c:pt>
                <c:pt idx="146">
                  <c:v>44463</c:v>
                </c:pt>
                <c:pt idx="147">
                  <c:v>44464</c:v>
                </c:pt>
                <c:pt idx="148">
                  <c:v>44465</c:v>
                </c:pt>
                <c:pt idx="149">
                  <c:v>44466</c:v>
                </c:pt>
                <c:pt idx="150">
                  <c:v>44467</c:v>
                </c:pt>
                <c:pt idx="151">
                  <c:v>44468</c:v>
                </c:pt>
                <c:pt idx="152">
                  <c:v>44469</c:v>
                </c:pt>
                <c:pt idx="153">
                  <c:v>44470</c:v>
                </c:pt>
                <c:pt idx="154">
                  <c:v>44471</c:v>
                </c:pt>
                <c:pt idx="155">
                  <c:v>44472</c:v>
                </c:pt>
                <c:pt idx="156">
                  <c:v>44473</c:v>
                </c:pt>
                <c:pt idx="157">
                  <c:v>44474</c:v>
                </c:pt>
                <c:pt idx="158">
                  <c:v>44475</c:v>
                </c:pt>
                <c:pt idx="159">
                  <c:v>44476</c:v>
                </c:pt>
                <c:pt idx="160">
                  <c:v>44477</c:v>
                </c:pt>
                <c:pt idx="161">
                  <c:v>44478</c:v>
                </c:pt>
                <c:pt idx="162">
                  <c:v>44479</c:v>
                </c:pt>
                <c:pt idx="163">
                  <c:v>44480</c:v>
                </c:pt>
                <c:pt idx="164">
                  <c:v>44481</c:v>
                </c:pt>
                <c:pt idx="165">
                  <c:v>44482</c:v>
                </c:pt>
                <c:pt idx="166">
                  <c:v>44483</c:v>
                </c:pt>
                <c:pt idx="167">
                  <c:v>44484</c:v>
                </c:pt>
                <c:pt idx="168">
                  <c:v>44485</c:v>
                </c:pt>
                <c:pt idx="169">
                  <c:v>44486</c:v>
                </c:pt>
                <c:pt idx="170">
                  <c:v>44487</c:v>
                </c:pt>
                <c:pt idx="171">
                  <c:v>44488</c:v>
                </c:pt>
                <c:pt idx="172">
                  <c:v>44489</c:v>
                </c:pt>
                <c:pt idx="173">
                  <c:v>44490</c:v>
                </c:pt>
                <c:pt idx="174">
                  <c:v>44491</c:v>
                </c:pt>
                <c:pt idx="175">
                  <c:v>44492</c:v>
                </c:pt>
                <c:pt idx="176">
                  <c:v>44493</c:v>
                </c:pt>
                <c:pt idx="177">
                  <c:v>44494</c:v>
                </c:pt>
                <c:pt idx="178">
                  <c:v>44495</c:v>
                </c:pt>
                <c:pt idx="179">
                  <c:v>44496</c:v>
                </c:pt>
                <c:pt idx="180">
                  <c:v>44497</c:v>
                </c:pt>
                <c:pt idx="181">
                  <c:v>44498</c:v>
                </c:pt>
                <c:pt idx="182">
                  <c:v>44499</c:v>
                </c:pt>
                <c:pt idx="183">
                  <c:v>44500</c:v>
                </c:pt>
              </c:numCache>
            </c:numRef>
          </c:cat>
          <c:val>
            <c:numRef>
              <c:f>Sheet1!$C$2:$C$185</c:f>
              <c:numCache>
                <c:formatCode>General</c:formatCode>
                <c:ptCount val="184"/>
                <c:pt idx="0">
                  <c:v>45</c:v>
                </c:pt>
                <c:pt idx="1">
                  <c:v>45</c:v>
                </c:pt>
                <c:pt idx="2">
                  <c:v>46</c:v>
                </c:pt>
                <c:pt idx="3">
                  <c:v>46</c:v>
                </c:pt>
                <c:pt idx="4">
                  <c:v>46</c:v>
                </c:pt>
                <c:pt idx="5">
                  <c:v>47</c:v>
                </c:pt>
                <c:pt idx="6">
                  <c:v>47</c:v>
                </c:pt>
                <c:pt idx="7">
                  <c:v>47</c:v>
                </c:pt>
                <c:pt idx="8">
                  <c:v>47</c:v>
                </c:pt>
                <c:pt idx="9">
                  <c:v>49</c:v>
                </c:pt>
                <c:pt idx="10">
                  <c:v>50</c:v>
                </c:pt>
                <c:pt idx="11">
                  <c:v>50</c:v>
                </c:pt>
                <c:pt idx="12">
                  <c:v>51</c:v>
                </c:pt>
                <c:pt idx="13">
                  <c:v>53</c:v>
                </c:pt>
                <c:pt idx="14">
                  <c:v>53</c:v>
                </c:pt>
                <c:pt idx="15">
                  <c:v>54</c:v>
                </c:pt>
                <c:pt idx="16">
                  <c:v>57</c:v>
                </c:pt>
                <c:pt idx="17">
                  <c:v>57</c:v>
                </c:pt>
                <c:pt idx="18">
                  <c:v>58</c:v>
                </c:pt>
                <c:pt idx="19">
                  <c:v>58</c:v>
                </c:pt>
                <c:pt idx="20">
                  <c:v>58</c:v>
                </c:pt>
                <c:pt idx="21">
                  <c:v>58</c:v>
                </c:pt>
                <c:pt idx="22">
                  <c:v>59</c:v>
                </c:pt>
                <c:pt idx="23">
                  <c:v>60</c:v>
                </c:pt>
                <c:pt idx="24">
                  <c:v>61</c:v>
                </c:pt>
                <c:pt idx="25">
                  <c:v>61</c:v>
                </c:pt>
                <c:pt idx="26">
                  <c:v>61</c:v>
                </c:pt>
                <c:pt idx="27">
                  <c:v>61</c:v>
                </c:pt>
                <c:pt idx="28">
                  <c:v>61</c:v>
                </c:pt>
                <c:pt idx="29">
                  <c:v>61</c:v>
                </c:pt>
                <c:pt idx="30">
                  <c:v>69</c:v>
                </c:pt>
                <c:pt idx="31">
                  <c:v>74</c:v>
                </c:pt>
                <c:pt idx="32">
                  <c:v>75</c:v>
                </c:pt>
                <c:pt idx="33">
                  <c:v>76</c:v>
                </c:pt>
                <c:pt idx="34">
                  <c:v>77</c:v>
                </c:pt>
                <c:pt idx="35">
                  <c:v>78</c:v>
                </c:pt>
                <c:pt idx="36">
                  <c:v>78</c:v>
                </c:pt>
                <c:pt idx="37">
                  <c:v>79</c:v>
                </c:pt>
                <c:pt idx="38">
                  <c:v>80</c:v>
                </c:pt>
                <c:pt idx="39">
                  <c:v>81</c:v>
                </c:pt>
                <c:pt idx="40">
                  <c:v>82</c:v>
                </c:pt>
                <c:pt idx="41">
                  <c:v>83</c:v>
                </c:pt>
                <c:pt idx="42">
                  <c:v>86</c:v>
                </c:pt>
                <c:pt idx="43">
                  <c:v>87</c:v>
                </c:pt>
                <c:pt idx="44">
                  <c:v>90</c:v>
                </c:pt>
                <c:pt idx="45">
                  <c:v>91</c:v>
                </c:pt>
                <c:pt idx="46">
                  <c:v>93</c:v>
                </c:pt>
                <c:pt idx="47">
                  <c:v>94</c:v>
                </c:pt>
                <c:pt idx="48">
                  <c:v>95</c:v>
                </c:pt>
                <c:pt idx="49">
                  <c:v>96</c:v>
                </c:pt>
                <c:pt idx="50">
                  <c:v>96</c:v>
                </c:pt>
                <c:pt idx="51">
                  <c:v>99</c:v>
                </c:pt>
                <c:pt idx="52">
                  <c:v>103</c:v>
                </c:pt>
                <c:pt idx="53">
                  <c:v>107</c:v>
                </c:pt>
                <c:pt idx="54">
                  <c:v>108</c:v>
                </c:pt>
                <c:pt idx="55">
                  <c:v>108</c:v>
                </c:pt>
                <c:pt idx="56">
                  <c:v>109</c:v>
                </c:pt>
                <c:pt idx="57">
                  <c:v>112</c:v>
                </c:pt>
                <c:pt idx="58">
                  <c:v>115</c:v>
                </c:pt>
                <c:pt idx="59">
                  <c:v>115</c:v>
                </c:pt>
                <c:pt idx="60">
                  <c:v>117</c:v>
                </c:pt>
                <c:pt idx="61">
                  <c:v>120</c:v>
                </c:pt>
                <c:pt idx="62">
                  <c:v>121</c:v>
                </c:pt>
                <c:pt idx="63">
                  <c:v>125</c:v>
                </c:pt>
                <c:pt idx="64">
                  <c:v>126</c:v>
                </c:pt>
                <c:pt idx="65">
                  <c:v>129</c:v>
                </c:pt>
                <c:pt idx="66">
                  <c:v>129</c:v>
                </c:pt>
                <c:pt idx="67">
                  <c:v>129</c:v>
                </c:pt>
                <c:pt idx="68">
                  <c:v>133</c:v>
                </c:pt>
                <c:pt idx="69">
                  <c:v>137</c:v>
                </c:pt>
                <c:pt idx="70">
                  <c:v>137</c:v>
                </c:pt>
                <c:pt idx="71">
                  <c:v>138</c:v>
                </c:pt>
                <c:pt idx="72">
                  <c:v>138</c:v>
                </c:pt>
                <c:pt idx="73">
                  <c:v>140</c:v>
                </c:pt>
                <c:pt idx="74">
                  <c:v>141</c:v>
                </c:pt>
                <c:pt idx="75">
                  <c:v>141</c:v>
                </c:pt>
                <c:pt idx="76">
                  <c:v>141</c:v>
                </c:pt>
                <c:pt idx="77">
                  <c:v>142</c:v>
                </c:pt>
                <c:pt idx="78">
                  <c:v>144</c:v>
                </c:pt>
                <c:pt idx="79">
                  <c:v>145</c:v>
                </c:pt>
                <c:pt idx="80">
                  <c:v>146</c:v>
                </c:pt>
                <c:pt idx="81">
                  <c:v>148</c:v>
                </c:pt>
                <c:pt idx="82">
                  <c:v>150</c:v>
                </c:pt>
                <c:pt idx="83">
                  <c:v>153</c:v>
                </c:pt>
                <c:pt idx="84">
                  <c:v>155</c:v>
                </c:pt>
                <c:pt idx="85">
                  <c:v>159</c:v>
                </c:pt>
                <c:pt idx="86">
                  <c:v>165</c:v>
                </c:pt>
                <c:pt idx="87">
                  <c:v>165</c:v>
                </c:pt>
                <c:pt idx="88">
                  <c:v>167</c:v>
                </c:pt>
                <c:pt idx="89">
                  <c:v>169</c:v>
                </c:pt>
                <c:pt idx="90">
                  <c:v>170</c:v>
                </c:pt>
                <c:pt idx="91">
                  <c:v>171</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numCache>
            </c:numRef>
          </c:val>
          <c:smooth val="0"/>
          <c:extLst>
            <c:ext xmlns:c16="http://schemas.microsoft.com/office/drawing/2014/chart" uri="{C3380CC4-5D6E-409C-BE32-E72D297353CC}">
              <c16:uniqueId val="{00000001-88EB-45BD-AE53-81CAA9D82755}"/>
            </c:ext>
          </c:extLst>
        </c:ser>
        <c:ser>
          <c:idx val="2"/>
          <c:order val="2"/>
          <c:tx>
            <c:strRef>
              <c:f>Sheet1!$D$1</c:f>
              <c:strCache>
                <c:ptCount val="1"/>
                <c:pt idx="0">
                  <c:v>the_oecd OECD Instagram</c:v>
                </c:pt>
              </c:strCache>
            </c:strRef>
          </c:tx>
          <c:spPr>
            <a:ln w="28575" cap="rnd">
              <a:solidFill>
                <a:schemeClr val="accent3"/>
              </a:solidFill>
              <a:round/>
            </a:ln>
            <a:effectLst/>
          </c:spPr>
          <c:marker>
            <c:symbol val="none"/>
          </c:marker>
          <c:cat>
            <c:numRef>
              <c:f>Sheet1!$A$2:$A$185</c:f>
              <c:numCache>
                <c:formatCode>m/d/yyyy</c:formatCode>
                <c:ptCount val="184"/>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pt idx="31">
                  <c:v>44440</c:v>
                </c:pt>
                <c:pt idx="32">
                  <c:v>44441</c:v>
                </c:pt>
                <c:pt idx="33">
                  <c:v>44442</c:v>
                </c:pt>
                <c:pt idx="34">
                  <c:v>44443</c:v>
                </c:pt>
                <c:pt idx="35">
                  <c:v>44444</c:v>
                </c:pt>
                <c:pt idx="36">
                  <c:v>44445</c:v>
                </c:pt>
                <c:pt idx="37">
                  <c:v>44446</c:v>
                </c:pt>
                <c:pt idx="38">
                  <c:v>44447</c:v>
                </c:pt>
                <c:pt idx="39">
                  <c:v>44448</c:v>
                </c:pt>
                <c:pt idx="40">
                  <c:v>44449</c:v>
                </c:pt>
                <c:pt idx="41">
                  <c:v>44450</c:v>
                </c:pt>
                <c:pt idx="42">
                  <c:v>44451</c:v>
                </c:pt>
                <c:pt idx="43">
                  <c:v>44452</c:v>
                </c:pt>
                <c:pt idx="44">
                  <c:v>44453</c:v>
                </c:pt>
                <c:pt idx="45">
                  <c:v>44454</c:v>
                </c:pt>
                <c:pt idx="46">
                  <c:v>44455</c:v>
                </c:pt>
                <c:pt idx="47">
                  <c:v>44456</c:v>
                </c:pt>
                <c:pt idx="48">
                  <c:v>44457</c:v>
                </c:pt>
                <c:pt idx="49">
                  <c:v>44458</c:v>
                </c:pt>
                <c:pt idx="50">
                  <c:v>44459</c:v>
                </c:pt>
                <c:pt idx="51">
                  <c:v>44460</c:v>
                </c:pt>
                <c:pt idx="52">
                  <c:v>44461</c:v>
                </c:pt>
                <c:pt idx="53">
                  <c:v>44462</c:v>
                </c:pt>
                <c:pt idx="54">
                  <c:v>44463</c:v>
                </c:pt>
                <c:pt idx="55">
                  <c:v>44464</c:v>
                </c:pt>
                <c:pt idx="56">
                  <c:v>44465</c:v>
                </c:pt>
                <c:pt idx="57">
                  <c:v>44466</c:v>
                </c:pt>
                <c:pt idx="58">
                  <c:v>44467</c:v>
                </c:pt>
                <c:pt idx="59">
                  <c:v>44468</c:v>
                </c:pt>
                <c:pt idx="60">
                  <c:v>44469</c:v>
                </c:pt>
                <c:pt idx="61">
                  <c:v>44470</c:v>
                </c:pt>
                <c:pt idx="62">
                  <c:v>44471</c:v>
                </c:pt>
                <c:pt idx="63">
                  <c:v>44472</c:v>
                </c:pt>
                <c:pt idx="64">
                  <c:v>44473</c:v>
                </c:pt>
                <c:pt idx="65">
                  <c:v>44474</c:v>
                </c:pt>
                <c:pt idx="66">
                  <c:v>44475</c:v>
                </c:pt>
                <c:pt idx="67">
                  <c:v>44476</c:v>
                </c:pt>
                <c:pt idx="68">
                  <c:v>44477</c:v>
                </c:pt>
                <c:pt idx="69">
                  <c:v>44478</c:v>
                </c:pt>
                <c:pt idx="70">
                  <c:v>44479</c:v>
                </c:pt>
                <c:pt idx="71">
                  <c:v>44480</c:v>
                </c:pt>
                <c:pt idx="72">
                  <c:v>44481</c:v>
                </c:pt>
                <c:pt idx="73">
                  <c:v>44482</c:v>
                </c:pt>
                <c:pt idx="74">
                  <c:v>44483</c:v>
                </c:pt>
                <c:pt idx="75">
                  <c:v>44484</c:v>
                </c:pt>
                <c:pt idx="76">
                  <c:v>44485</c:v>
                </c:pt>
                <c:pt idx="77">
                  <c:v>44486</c:v>
                </c:pt>
                <c:pt idx="78">
                  <c:v>44487</c:v>
                </c:pt>
                <c:pt idx="79">
                  <c:v>44488</c:v>
                </c:pt>
                <c:pt idx="80">
                  <c:v>44489</c:v>
                </c:pt>
                <c:pt idx="81">
                  <c:v>44490</c:v>
                </c:pt>
                <c:pt idx="82">
                  <c:v>44491</c:v>
                </c:pt>
                <c:pt idx="83">
                  <c:v>44492</c:v>
                </c:pt>
                <c:pt idx="84">
                  <c:v>44493</c:v>
                </c:pt>
                <c:pt idx="85">
                  <c:v>44494</c:v>
                </c:pt>
                <c:pt idx="86">
                  <c:v>44495</c:v>
                </c:pt>
                <c:pt idx="87">
                  <c:v>44496</c:v>
                </c:pt>
                <c:pt idx="88">
                  <c:v>44497</c:v>
                </c:pt>
                <c:pt idx="89">
                  <c:v>44498</c:v>
                </c:pt>
                <c:pt idx="90">
                  <c:v>44499</c:v>
                </c:pt>
                <c:pt idx="91">
                  <c:v>44500</c:v>
                </c:pt>
                <c:pt idx="92">
                  <c:v>44409</c:v>
                </c:pt>
                <c:pt idx="93">
                  <c:v>44410</c:v>
                </c:pt>
                <c:pt idx="94">
                  <c:v>44411</c:v>
                </c:pt>
                <c:pt idx="95">
                  <c:v>44412</c:v>
                </c:pt>
                <c:pt idx="96">
                  <c:v>44413</c:v>
                </c:pt>
                <c:pt idx="97">
                  <c:v>44414</c:v>
                </c:pt>
                <c:pt idx="98">
                  <c:v>44415</c:v>
                </c:pt>
                <c:pt idx="99">
                  <c:v>44416</c:v>
                </c:pt>
                <c:pt idx="100">
                  <c:v>44417</c:v>
                </c:pt>
                <c:pt idx="101">
                  <c:v>44418</c:v>
                </c:pt>
                <c:pt idx="102">
                  <c:v>44419</c:v>
                </c:pt>
                <c:pt idx="103">
                  <c:v>44420</c:v>
                </c:pt>
                <c:pt idx="104">
                  <c:v>44421</c:v>
                </c:pt>
                <c:pt idx="105">
                  <c:v>44422</c:v>
                </c:pt>
                <c:pt idx="106">
                  <c:v>44423</c:v>
                </c:pt>
                <c:pt idx="107">
                  <c:v>44424</c:v>
                </c:pt>
                <c:pt idx="108">
                  <c:v>44425</c:v>
                </c:pt>
                <c:pt idx="109">
                  <c:v>44426</c:v>
                </c:pt>
                <c:pt idx="110">
                  <c:v>44427</c:v>
                </c:pt>
                <c:pt idx="111">
                  <c:v>44428</c:v>
                </c:pt>
                <c:pt idx="112">
                  <c:v>44429</c:v>
                </c:pt>
                <c:pt idx="113">
                  <c:v>44430</c:v>
                </c:pt>
                <c:pt idx="114">
                  <c:v>44431</c:v>
                </c:pt>
                <c:pt idx="115">
                  <c:v>44432</c:v>
                </c:pt>
                <c:pt idx="116">
                  <c:v>44433</c:v>
                </c:pt>
                <c:pt idx="117">
                  <c:v>44434</c:v>
                </c:pt>
                <c:pt idx="118">
                  <c:v>44435</c:v>
                </c:pt>
                <c:pt idx="119">
                  <c:v>44436</c:v>
                </c:pt>
                <c:pt idx="120">
                  <c:v>44437</c:v>
                </c:pt>
                <c:pt idx="121">
                  <c:v>44438</c:v>
                </c:pt>
                <c:pt idx="122">
                  <c:v>44439</c:v>
                </c:pt>
                <c:pt idx="123">
                  <c:v>44440</c:v>
                </c:pt>
                <c:pt idx="124">
                  <c:v>44441</c:v>
                </c:pt>
                <c:pt idx="125">
                  <c:v>44442</c:v>
                </c:pt>
                <c:pt idx="126">
                  <c:v>44443</c:v>
                </c:pt>
                <c:pt idx="127">
                  <c:v>44444</c:v>
                </c:pt>
                <c:pt idx="128">
                  <c:v>44445</c:v>
                </c:pt>
                <c:pt idx="129">
                  <c:v>44446</c:v>
                </c:pt>
                <c:pt idx="130">
                  <c:v>44447</c:v>
                </c:pt>
                <c:pt idx="131">
                  <c:v>44448</c:v>
                </c:pt>
                <c:pt idx="132">
                  <c:v>44449</c:v>
                </c:pt>
                <c:pt idx="133">
                  <c:v>44450</c:v>
                </c:pt>
                <c:pt idx="134">
                  <c:v>44451</c:v>
                </c:pt>
                <c:pt idx="135">
                  <c:v>44452</c:v>
                </c:pt>
                <c:pt idx="136">
                  <c:v>44453</c:v>
                </c:pt>
                <c:pt idx="137">
                  <c:v>44454</c:v>
                </c:pt>
                <c:pt idx="138">
                  <c:v>44455</c:v>
                </c:pt>
                <c:pt idx="139">
                  <c:v>44456</c:v>
                </c:pt>
                <c:pt idx="140">
                  <c:v>44457</c:v>
                </c:pt>
                <c:pt idx="141">
                  <c:v>44458</c:v>
                </c:pt>
                <c:pt idx="142">
                  <c:v>44459</c:v>
                </c:pt>
                <c:pt idx="143">
                  <c:v>44460</c:v>
                </c:pt>
                <c:pt idx="144">
                  <c:v>44461</c:v>
                </c:pt>
                <c:pt idx="145">
                  <c:v>44462</c:v>
                </c:pt>
                <c:pt idx="146">
                  <c:v>44463</c:v>
                </c:pt>
                <c:pt idx="147">
                  <c:v>44464</c:v>
                </c:pt>
                <c:pt idx="148">
                  <c:v>44465</c:v>
                </c:pt>
                <c:pt idx="149">
                  <c:v>44466</c:v>
                </c:pt>
                <c:pt idx="150">
                  <c:v>44467</c:v>
                </c:pt>
                <c:pt idx="151">
                  <c:v>44468</c:v>
                </c:pt>
                <c:pt idx="152">
                  <c:v>44469</c:v>
                </c:pt>
                <c:pt idx="153">
                  <c:v>44470</c:v>
                </c:pt>
                <c:pt idx="154">
                  <c:v>44471</c:v>
                </c:pt>
                <c:pt idx="155">
                  <c:v>44472</c:v>
                </c:pt>
                <c:pt idx="156">
                  <c:v>44473</c:v>
                </c:pt>
                <c:pt idx="157">
                  <c:v>44474</c:v>
                </c:pt>
                <c:pt idx="158">
                  <c:v>44475</c:v>
                </c:pt>
                <c:pt idx="159">
                  <c:v>44476</c:v>
                </c:pt>
                <c:pt idx="160">
                  <c:v>44477</c:v>
                </c:pt>
                <c:pt idx="161">
                  <c:v>44478</c:v>
                </c:pt>
                <c:pt idx="162">
                  <c:v>44479</c:v>
                </c:pt>
                <c:pt idx="163">
                  <c:v>44480</c:v>
                </c:pt>
                <c:pt idx="164">
                  <c:v>44481</c:v>
                </c:pt>
                <c:pt idx="165">
                  <c:v>44482</c:v>
                </c:pt>
                <c:pt idx="166">
                  <c:v>44483</c:v>
                </c:pt>
                <c:pt idx="167">
                  <c:v>44484</c:v>
                </c:pt>
                <c:pt idx="168">
                  <c:v>44485</c:v>
                </c:pt>
                <c:pt idx="169">
                  <c:v>44486</c:v>
                </c:pt>
                <c:pt idx="170">
                  <c:v>44487</c:v>
                </c:pt>
                <c:pt idx="171">
                  <c:v>44488</c:v>
                </c:pt>
                <c:pt idx="172">
                  <c:v>44489</c:v>
                </c:pt>
                <c:pt idx="173">
                  <c:v>44490</c:v>
                </c:pt>
                <c:pt idx="174">
                  <c:v>44491</c:v>
                </c:pt>
                <c:pt idx="175">
                  <c:v>44492</c:v>
                </c:pt>
                <c:pt idx="176">
                  <c:v>44493</c:v>
                </c:pt>
                <c:pt idx="177">
                  <c:v>44494</c:v>
                </c:pt>
                <c:pt idx="178">
                  <c:v>44495</c:v>
                </c:pt>
                <c:pt idx="179">
                  <c:v>44496</c:v>
                </c:pt>
                <c:pt idx="180">
                  <c:v>44497</c:v>
                </c:pt>
                <c:pt idx="181">
                  <c:v>44498</c:v>
                </c:pt>
                <c:pt idx="182">
                  <c:v>44499</c:v>
                </c:pt>
                <c:pt idx="183">
                  <c:v>44500</c:v>
                </c:pt>
              </c:numCache>
            </c:numRef>
          </c:cat>
          <c:val>
            <c:numRef>
              <c:f>Sheet1!$D$2:$D$185</c:f>
              <c:numCache>
                <c:formatCode>General</c:formatCode>
                <c:ptCount val="184"/>
                <c:pt idx="0">
                  <c:v>62652</c:v>
                </c:pt>
                <c:pt idx="1">
                  <c:v>62678</c:v>
                </c:pt>
                <c:pt idx="2">
                  <c:v>62712</c:v>
                </c:pt>
                <c:pt idx="3">
                  <c:v>62731</c:v>
                </c:pt>
                <c:pt idx="4">
                  <c:v>62748</c:v>
                </c:pt>
                <c:pt idx="5">
                  <c:v>62780</c:v>
                </c:pt>
                <c:pt idx="6">
                  <c:v>62781</c:v>
                </c:pt>
                <c:pt idx="7">
                  <c:v>62807</c:v>
                </c:pt>
                <c:pt idx="8">
                  <c:v>62847</c:v>
                </c:pt>
                <c:pt idx="9">
                  <c:v>62862</c:v>
                </c:pt>
                <c:pt idx="10">
                  <c:v>62881</c:v>
                </c:pt>
                <c:pt idx="11">
                  <c:v>62927</c:v>
                </c:pt>
                <c:pt idx="12">
                  <c:v>62982</c:v>
                </c:pt>
                <c:pt idx="13">
                  <c:v>62995</c:v>
                </c:pt>
                <c:pt idx="14">
                  <c:v>63012</c:v>
                </c:pt>
                <c:pt idx="15">
                  <c:v>63045</c:v>
                </c:pt>
                <c:pt idx="16">
                  <c:v>63103</c:v>
                </c:pt>
                <c:pt idx="17">
                  <c:v>63304</c:v>
                </c:pt>
                <c:pt idx="18">
                  <c:v>63364</c:v>
                </c:pt>
                <c:pt idx="19">
                  <c:v>63389</c:v>
                </c:pt>
                <c:pt idx="20">
                  <c:v>63412</c:v>
                </c:pt>
                <c:pt idx="21">
                  <c:v>63414</c:v>
                </c:pt>
                <c:pt idx="22">
                  <c:v>63432</c:v>
                </c:pt>
                <c:pt idx="23">
                  <c:v>63472</c:v>
                </c:pt>
                <c:pt idx="24">
                  <c:v>63506</c:v>
                </c:pt>
                <c:pt idx="25">
                  <c:v>63510</c:v>
                </c:pt>
                <c:pt idx="26">
                  <c:v>63530</c:v>
                </c:pt>
                <c:pt idx="27">
                  <c:v>63541</c:v>
                </c:pt>
                <c:pt idx="28">
                  <c:v>63557</c:v>
                </c:pt>
                <c:pt idx="29">
                  <c:v>63581</c:v>
                </c:pt>
                <c:pt idx="30">
                  <c:v>63627</c:v>
                </c:pt>
                <c:pt idx="31">
                  <c:v>63683</c:v>
                </c:pt>
                <c:pt idx="32">
                  <c:v>63720</c:v>
                </c:pt>
                <c:pt idx="33">
                  <c:v>63760</c:v>
                </c:pt>
                <c:pt idx="34">
                  <c:v>63799</c:v>
                </c:pt>
                <c:pt idx="35">
                  <c:v>63809</c:v>
                </c:pt>
                <c:pt idx="36">
                  <c:v>63861</c:v>
                </c:pt>
                <c:pt idx="37">
                  <c:v>63901</c:v>
                </c:pt>
                <c:pt idx="38">
                  <c:v>63919</c:v>
                </c:pt>
                <c:pt idx="39">
                  <c:v>63918</c:v>
                </c:pt>
                <c:pt idx="40">
                  <c:v>63942</c:v>
                </c:pt>
                <c:pt idx="41">
                  <c:v>63949</c:v>
                </c:pt>
                <c:pt idx="42">
                  <c:v>63988</c:v>
                </c:pt>
                <c:pt idx="43">
                  <c:v>64001</c:v>
                </c:pt>
                <c:pt idx="44">
                  <c:v>64017</c:v>
                </c:pt>
                <c:pt idx="45">
                  <c:v>64042</c:v>
                </c:pt>
                <c:pt idx="46">
                  <c:v>64080</c:v>
                </c:pt>
                <c:pt idx="47">
                  <c:v>64189</c:v>
                </c:pt>
                <c:pt idx="48">
                  <c:v>64223</c:v>
                </c:pt>
                <c:pt idx="49">
                  <c:v>64236</c:v>
                </c:pt>
                <c:pt idx="50">
                  <c:v>64273</c:v>
                </c:pt>
                <c:pt idx="51">
                  <c:v>64320</c:v>
                </c:pt>
                <c:pt idx="52">
                  <c:v>64366</c:v>
                </c:pt>
                <c:pt idx="53">
                  <c:v>64402</c:v>
                </c:pt>
                <c:pt idx="54">
                  <c:v>64449</c:v>
                </c:pt>
                <c:pt idx="55">
                  <c:v>64476</c:v>
                </c:pt>
                <c:pt idx="56">
                  <c:v>64505</c:v>
                </c:pt>
                <c:pt idx="57">
                  <c:v>64564</c:v>
                </c:pt>
                <c:pt idx="58">
                  <c:v>64601</c:v>
                </c:pt>
                <c:pt idx="59">
                  <c:v>64632</c:v>
                </c:pt>
                <c:pt idx="60">
                  <c:v>64639</c:v>
                </c:pt>
                <c:pt idx="61">
                  <c:v>64669</c:v>
                </c:pt>
                <c:pt idx="62">
                  <c:v>64724</c:v>
                </c:pt>
                <c:pt idx="63">
                  <c:v>64764</c:v>
                </c:pt>
                <c:pt idx="64">
                  <c:v>64787</c:v>
                </c:pt>
                <c:pt idx="65">
                  <c:v>64888</c:v>
                </c:pt>
                <c:pt idx="66">
                  <c:v>65017</c:v>
                </c:pt>
                <c:pt idx="67">
                  <c:v>65128</c:v>
                </c:pt>
                <c:pt idx="68">
                  <c:v>65196</c:v>
                </c:pt>
                <c:pt idx="69">
                  <c:v>65245</c:v>
                </c:pt>
                <c:pt idx="70">
                  <c:v>65279</c:v>
                </c:pt>
                <c:pt idx="71">
                  <c:v>65340</c:v>
                </c:pt>
                <c:pt idx="72">
                  <c:v>65388</c:v>
                </c:pt>
                <c:pt idx="73">
                  <c:v>65420</c:v>
                </c:pt>
                <c:pt idx="74">
                  <c:v>65458</c:v>
                </c:pt>
                <c:pt idx="75">
                  <c:v>65516</c:v>
                </c:pt>
                <c:pt idx="76">
                  <c:v>65567</c:v>
                </c:pt>
                <c:pt idx="77">
                  <c:v>65645</c:v>
                </c:pt>
                <c:pt idx="78">
                  <c:v>65730</c:v>
                </c:pt>
                <c:pt idx="79">
                  <c:v>65777</c:v>
                </c:pt>
                <c:pt idx="80">
                  <c:v>65853</c:v>
                </c:pt>
                <c:pt idx="81">
                  <c:v>65919</c:v>
                </c:pt>
                <c:pt idx="82">
                  <c:v>65950</c:v>
                </c:pt>
                <c:pt idx="83">
                  <c:v>65978</c:v>
                </c:pt>
                <c:pt idx="84">
                  <c:v>65995</c:v>
                </c:pt>
                <c:pt idx="85">
                  <c:v>66059</c:v>
                </c:pt>
                <c:pt idx="86">
                  <c:v>66110</c:v>
                </c:pt>
                <c:pt idx="87">
                  <c:v>66154</c:v>
                </c:pt>
                <c:pt idx="88">
                  <c:v>66204</c:v>
                </c:pt>
                <c:pt idx="89">
                  <c:v>66279</c:v>
                </c:pt>
                <c:pt idx="90">
                  <c:v>66364</c:v>
                </c:pt>
                <c:pt idx="91">
                  <c:v>66443</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numCache>
            </c:numRef>
          </c:val>
          <c:smooth val="0"/>
          <c:extLst>
            <c:ext xmlns:c16="http://schemas.microsoft.com/office/drawing/2014/chart" uri="{C3380CC4-5D6E-409C-BE32-E72D297353CC}">
              <c16:uniqueId val="{00000002-88EB-45BD-AE53-81CAA9D82755}"/>
            </c:ext>
          </c:extLst>
        </c:ser>
        <c:ser>
          <c:idx val="3"/>
          <c:order val="3"/>
          <c:tx>
            <c:strRef>
              <c:f>Sheet1!$E$1</c:f>
              <c:strCache>
                <c:ptCount val="1"/>
                <c:pt idx="0">
                  <c:v>OECD - OCDE OECD LinkedIn</c:v>
                </c:pt>
              </c:strCache>
            </c:strRef>
          </c:tx>
          <c:spPr>
            <a:ln w="28575" cap="rnd">
              <a:solidFill>
                <a:schemeClr val="accent4"/>
              </a:solidFill>
              <a:round/>
            </a:ln>
            <a:effectLst/>
          </c:spPr>
          <c:marker>
            <c:symbol val="none"/>
          </c:marker>
          <c:cat>
            <c:numRef>
              <c:f>Sheet1!$A$2:$A$185</c:f>
              <c:numCache>
                <c:formatCode>m/d/yyyy</c:formatCode>
                <c:ptCount val="184"/>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pt idx="31">
                  <c:v>44440</c:v>
                </c:pt>
                <c:pt idx="32">
                  <c:v>44441</c:v>
                </c:pt>
                <c:pt idx="33">
                  <c:v>44442</c:v>
                </c:pt>
                <c:pt idx="34">
                  <c:v>44443</c:v>
                </c:pt>
                <c:pt idx="35">
                  <c:v>44444</c:v>
                </c:pt>
                <c:pt idx="36">
                  <c:v>44445</c:v>
                </c:pt>
                <c:pt idx="37">
                  <c:v>44446</c:v>
                </c:pt>
                <c:pt idx="38">
                  <c:v>44447</c:v>
                </c:pt>
                <c:pt idx="39">
                  <c:v>44448</c:v>
                </c:pt>
                <c:pt idx="40">
                  <c:v>44449</c:v>
                </c:pt>
                <c:pt idx="41">
                  <c:v>44450</c:v>
                </c:pt>
                <c:pt idx="42">
                  <c:v>44451</c:v>
                </c:pt>
                <c:pt idx="43">
                  <c:v>44452</c:v>
                </c:pt>
                <c:pt idx="44">
                  <c:v>44453</c:v>
                </c:pt>
                <c:pt idx="45">
                  <c:v>44454</c:v>
                </c:pt>
                <c:pt idx="46">
                  <c:v>44455</c:v>
                </c:pt>
                <c:pt idx="47">
                  <c:v>44456</c:v>
                </c:pt>
                <c:pt idx="48">
                  <c:v>44457</c:v>
                </c:pt>
                <c:pt idx="49">
                  <c:v>44458</c:v>
                </c:pt>
                <c:pt idx="50">
                  <c:v>44459</c:v>
                </c:pt>
                <c:pt idx="51">
                  <c:v>44460</c:v>
                </c:pt>
                <c:pt idx="52">
                  <c:v>44461</c:v>
                </c:pt>
                <c:pt idx="53">
                  <c:v>44462</c:v>
                </c:pt>
                <c:pt idx="54">
                  <c:v>44463</c:v>
                </c:pt>
                <c:pt idx="55">
                  <c:v>44464</c:v>
                </c:pt>
                <c:pt idx="56">
                  <c:v>44465</c:v>
                </c:pt>
                <c:pt idx="57">
                  <c:v>44466</c:v>
                </c:pt>
                <c:pt idx="58">
                  <c:v>44467</c:v>
                </c:pt>
                <c:pt idx="59">
                  <c:v>44468</c:v>
                </c:pt>
                <c:pt idx="60">
                  <c:v>44469</c:v>
                </c:pt>
                <c:pt idx="61">
                  <c:v>44470</c:v>
                </c:pt>
                <c:pt idx="62">
                  <c:v>44471</c:v>
                </c:pt>
                <c:pt idx="63">
                  <c:v>44472</c:v>
                </c:pt>
                <c:pt idx="64">
                  <c:v>44473</c:v>
                </c:pt>
                <c:pt idx="65">
                  <c:v>44474</c:v>
                </c:pt>
                <c:pt idx="66">
                  <c:v>44475</c:v>
                </c:pt>
                <c:pt idx="67">
                  <c:v>44476</c:v>
                </c:pt>
                <c:pt idx="68">
                  <c:v>44477</c:v>
                </c:pt>
                <c:pt idx="69">
                  <c:v>44478</c:v>
                </c:pt>
                <c:pt idx="70">
                  <c:v>44479</c:v>
                </c:pt>
                <c:pt idx="71">
                  <c:v>44480</c:v>
                </c:pt>
                <c:pt idx="72">
                  <c:v>44481</c:v>
                </c:pt>
                <c:pt idx="73">
                  <c:v>44482</c:v>
                </c:pt>
                <c:pt idx="74">
                  <c:v>44483</c:v>
                </c:pt>
                <c:pt idx="75">
                  <c:v>44484</c:v>
                </c:pt>
                <c:pt idx="76">
                  <c:v>44485</c:v>
                </c:pt>
                <c:pt idx="77">
                  <c:v>44486</c:v>
                </c:pt>
                <c:pt idx="78">
                  <c:v>44487</c:v>
                </c:pt>
                <c:pt idx="79">
                  <c:v>44488</c:v>
                </c:pt>
                <c:pt idx="80">
                  <c:v>44489</c:v>
                </c:pt>
                <c:pt idx="81">
                  <c:v>44490</c:v>
                </c:pt>
                <c:pt idx="82">
                  <c:v>44491</c:v>
                </c:pt>
                <c:pt idx="83">
                  <c:v>44492</c:v>
                </c:pt>
                <c:pt idx="84">
                  <c:v>44493</c:v>
                </c:pt>
                <c:pt idx="85">
                  <c:v>44494</c:v>
                </c:pt>
                <c:pt idx="86">
                  <c:v>44495</c:v>
                </c:pt>
                <c:pt idx="87">
                  <c:v>44496</c:v>
                </c:pt>
                <c:pt idx="88">
                  <c:v>44497</c:v>
                </c:pt>
                <c:pt idx="89">
                  <c:v>44498</c:v>
                </c:pt>
                <c:pt idx="90">
                  <c:v>44499</c:v>
                </c:pt>
                <c:pt idx="91">
                  <c:v>44500</c:v>
                </c:pt>
                <c:pt idx="92">
                  <c:v>44409</c:v>
                </c:pt>
                <c:pt idx="93">
                  <c:v>44410</c:v>
                </c:pt>
                <c:pt idx="94">
                  <c:v>44411</c:v>
                </c:pt>
                <c:pt idx="95">
                  <c:v>44412</c:v>
                </c:pt>
                <c:pt idx="96">
                  <c:v>44413</c:v>
                </c:pt>
                <c:pt idx="97">
                  <c:v>44414</c:v>
                </c:pt>
                <c:pt idx="98">
                  <c:v>44415</c:v>
                </c:pt>
                <c:pt idx="99">
                  <c:v>44416</c:v>
                </c:pt>
                <c:pt idx="100">
                  <c:v>44417</c:v>
                </c:pt>
                <c:pt idx="101">
                  <c:v>44418</c:v>
                </c:pt>
                <c:pt idx="102">
                  <c:v>44419</c:v>
                </c:pt>
                <c:pt idx="103">
                  <c:v>44420</c:v>
                </c:pt>
                <c:pt idx="104">
                  <c:v>44421</c:v>
                </c:pt>
                <c:pt idx="105">
                  <c:v>44422</c:v>
                </c:pt>
                <c:pt idx="106">
                  <c:v>44423</c:v>
                </c:pt>
                <c:pt idx="107">
                  <c:v>44424</c:v>
                </c:pt>
                <c:pt idx="108">
                  <c:v>44425</c:v>
                </c:pt>
                <c:pt idx="109">
                  <c:v>44426</c:v>
                </c:pt>
                <c:pt idx="110">
                  <c:v>44427</c:v>
                </c:pt>
                <c:pt idx="111">
                  <c:v>44428</c:v>
                </c:pt>
                <c:pt idx="112">
                  <c:v>44429</c:v>
                </c:pt>
                <c:pt idx="113">
                  <c:v>44430</c:v>
                </c:pt>
                <c:pt idx="114">
                  <c:v>44431</c:v>
                </c:pt>
                <c:pt idx="115">
                  <c:v>44432</c:v>
                </c:pt>
                <c:pt idx="116">
                  <c:v>44433</c:v>
                </c:pt>
                <c:pt idx="117">
                  <c:v>44434</c:v>
                </c:pt>
                <c:pt idx="118">
                  <c:v>44435</c:v>
                </c:pt>
                <c:pt idx="119">
                  <c:v>44436</c:v>
                </c:pt>
                <c:pt idx="120">
                  <c:v>44437</c:v>
                </c:pt>
                <c:pt idx="121">
                  <c:v>44438</c:v>
                </c:pt>
                <c:pt idx="122">
                  <c:v>44439</c:v>
                </c:pt>
                <c:pt idx="123">
                  <c:v>44440</c:v>
                </c:pt>
                <c:pt idx="124">
                  <c:v>44441</c:v>
                </c:pt>
                <c:pt idx="125">
                  <c:v>44442</c:v>
                </c:pt>
                <c:pt idx="126">
                  <c:v>44443</c:v>
                </c:pt>
                <c:pt idx="127">
                  <c:v>44444</c:v>
                </c:pt>
                <c:pt idx="128">
                  <c:v>44445</c:v>
                </c:pt>
                <c:pt idx="129">
                  <c:v>44446</c:v>
                </c:pt>
                <c:pt idx="130">
                  <c:v>44447</c:v>
                </c:pt>
                <c:pt idx="131">
                  <c:v>44448</c:v>
                </c:pt>
                <c:pt idx="132">
                  <c:v>44449</c:v>
                </c:pt>
                <c:pt idx="133">
                  <c:v>44450</c:v>
                </c:pt>
                <c:pt idx="134">
                  <c:v>44451</c:v>
                </c:pt>
                <c:pt idx="135">
                  <c:v>44452</c:v>
                </c:pt>
                <c:pt idx="136">
                  <c:v>44453</c:v>
                </c:pt>
                <c:pt idx="137">
                  <c:v>44454</c:v>
                </c:pt>
                <c:pt idx="138">
                  <c:v>44455</c:v>
                </c:pt>
                <c:pt idx="139">
                  <c:v>44456</c:v>
                </c:pt>
                <c:pt idx="140">
                  <c:v>44457</c:v>
                </c:pt>
                <c:pt idx="141">
                  <c:v>44458</c:v>
                </c:pt>
                <c:pt idx="142">
                  <c:v>44459</c:v>
                </c:pt>
                <c:pt idx="143">
                  <c:v>44460</c:v>
                </c:pt>
                <c:pt idx="144">
                  <c:v>44461</c:v>
                </c:pt>
                <c:pt idx="145">
                  <c:v>44462</c:v>
                </c:pt>
                <c:pt idx="146">
                  <c:v>44463</c:v>
                </c:pt>
                <c:pt idx="147">
                  <c:v>44464</c:v>
                </c:pt>
                <c:pt idx="148">
                  <c:v>44465</c:v>
                </c:pt>
                <c:pt idx="149">
                  <c:v>44466</c:v>
                </c:pt>
                <c:pt idx="150">
                  <c:v>44467</c:v>
                </c:pt>
                <c:pt idx="151">
                  <c:v>44468</c:v>
                </c:pt>
                <c:pt idx="152">
                  <c:v>44469</c:v>
                </c:pt>
                <c:pt idx="153">
                  <c:v>44470</c:v>
                </c:pt>
                <c:pt idx="154">
                  <c:v>44471</c:v>
                </c:pt>
                <c:pt idx="155">
                  <c:v>44472</c:v>
                </c:pt>
                <c:pt idx="156">
                  <c:v>44473</c:v>
                </c:pt>
                <c:pt idx="157">
                  <c:v>44474</c:v>
                </c:pt>
                <c:pt idx="158">
                  <c:v>44475</c:v>
                </c:pt>
                <c:pt idx="159">
                  <c:v>44476</c:v>
                </c:pt>
                <c:pt idx="160">
                  <c:v>44477</c:v>
                </c:pt>
                <c:pt idx="161">
                  <c:v>44478</c:v>
                </c:pt>
                <c:pt idx="162">
                  <c:v>44479</c:v>
                </c:pt>
                <c:pt idx="163">
                  <c:v>44480</c:v>
                </c:pt>
                <c:pt idx="164">
                  <c:v>44481</c:v>
                </c:pt>
                <c:pt idx="165">
                  <c:v>44482</c:v>
                </c:pt>
                <c:pt idx="166">
                  <c:v>44483</c:v>
                </c:pt>
                <c:pt idx="167">
                  <c:v>44484</c:v>
                </c:pt>
                <c:pt idx="168">
                  <c:v>44485</c:v>
                </c:pt>
                <c:pt idx="169">
                  <c:v>44486</c:v>
                </c:pt>
                <c:pt idx="170">
                  <c:v>44487</c:v>
                </c:pt>
                <c:pt idx="171">
                  <c:v>44488</c:v>
                </c:pt>
                <c:pt idx="172">
                  <c:v>44489</c:v>
                </c:pt>
                <c:pt idx="173">
                  <c:v>44490</c:v>
                </c:pt>
                <c:pt idx="174">
                  <c:v>44491</c:v>
                </c:pt>
                <c:pt idx="175">
                  <c:v>44492</c:v>
                </c:pt>
                <c:pt idx="176">
                  <c:v>44493</c:v>
                </c:pt>
                <c:pt idx="177">
                  <c:v>44494</c:v>
                </c:pt>
                <c:pt idx="178">
                  <c:v>44495</c:v>
                </c:pt>
                <c:pt idx="179">
                  <c:v>44496</c:v>
                </c:pt>
                <c:pt idx="180">
                  <c:v>44497</c:v>
                </c:pt>
                <c:pt idx="181">
                  <c:v>44498</c:v>
                </c:pt>
                <c:pt idx="182">
                  <c:v>44499</c:v>
                </c:pt>
                <c:pt idx="183">
                  <c:v>44500</c:v>
                </c:pt>
              </c:numCache>
            </c:numRef>
          </c:cat>
          <c:val>
            <c:numRef>
              <c:f>Sheet1!$E$2:$E$185</c:f>
              <c:numCache>
                <c:formatCode>General</c:formatCode>
                <c:ptCount val="184"/>
                <c:pt idx="0">
                  <c:v>375939</c:v>
                </c:pt>
                <c:pt idx="1">
                  <c:v>376049</c:v>
                </c:pt>
                <c:pt idx="2">
                  <c:v>376178</c:v>
                </c:pt>
                <c:pt idx="3">
                  <c:v>376278</c:v>
                </c:pt>
                <c:pt idx="4">
                  <c:v>376385</c:v>
                </c:pt>
                <c:pt idx="5">
                  <c:v>376510</c:v>
                </c:pt>
                <c:pt idx="6">
                  <c:v>376595</c:v>
                </c:pt>
                <c:pt idx="7">
                  <c:v>376670</c:v>
                </c:pt>
                <c:pt idx="8">
                  <c:v>376810</c:v>
                </c:pt>
                <c:pt idx="9">
                  <c:v>376960</c:v>
                </c:pt>
                <c:pt idx="10">
                  <c:v>377086</c:v>
                </c:pt>
                <c:pt idx="11">
                  <c:v>377233</c:v>
                </c:pt>
                <c:pt idx="12">
                  <c:v>377370</c:v>
                </c:pt>
                <c:pt idx="13">
                  <c:v>377486</c:v>
                </c:pt>
                <c:pt idx="14">
                  <c:v>377572</c:v>
                </c:pt>
                <c:pt idx="15">
                  <c:v>377703</c:v>
                </c:pt>
                <c:pt idx="16">
                  <c:v>377814</c:v>
                </c:pt>
                <c:pt idx="17">
                  <c:v>377942</c:v>
                </c:pt>
                <c:pt idx="18">
                  <c:v>378049</c:v>
                </c:pt>
                <c:pt idx="19">
                  <c:v>378143</c:v>
                </c:pt>
                <c:pt idx="20">
                  <c:v>378236</c:v>
                </c:pt>
                <c:pt idx="21">
                  <c:v>378320</c:v>
                </c:pt>
                <c:pt idx="22">
                  <c:v>378442</c:v>
                </c:pt>
                <c:pt idx="23">
                  <c:v>378594</c:v>
                </c:pt>
                <c:pt idx="24">
                  <c:v>378731</c:v>
                </c:pt>
                <c:pt idx="25">
                  <c:v>378892</c:v>
                </c:pt>
                <c:pt idx="26">
                  <c:v>379025</c:v>
                </c:pt>
                <c:pt idx="27">
                  <c:v>379116</c:v>
                </c:pt>
                <c:pt idx="28">
                  <c:v>379220</c:v>
                </c:pt>
                <c:pt idx="29">
                  <c:v>379347</c:v>
                </c:pt>
                <c:pt idx="30">
                  <c:v>379490</c:v>
                </c:pt>
                <c:pt idx="31">
                  <c:v>379649</c:v>
                </c:pt>
                <c:pt idx="32">
                  <c:v>379769</c:v>
                </c:pt>
                <c:pt idx="33">
                  <c:v>379880</c:v>
                </c:pt>
                <c:pt idx="34">
                  <c:v>379971</c:v>
                </c:pt>
                <c:pt idx="35">
                  <c:v>380048</c:v>
                </c:pt>
                <c:pt idx="36">
                  <c:v>380166</c:v>
                </c:pt>
                <c:pt idx="37">
                  <c:v>380320</c:v>
                </c:pt>
                <c:pt idx="38">
                  <c:v>380442</c:v>
                </c:pt>
                <c:pt idx="39">
                  <c:v>380610</c:v>
                </c:pt>
                <c:pt idx="40">
                  <c:v>380752</c:v>
                </c:pt>
                <c:pt idx="41">
                  <c:v>380855</c:v>
                </c:pt>
                <c:pt idx="42">
                  <c:v>380941</c:v>
                </c:pt>
                <c:pt idx="43">
                  <c:v>381073</c:v>
                </c:pt>
                <c:pt idx="44">
                  <c:v>381198</c:v>
                </c:pt>
                <c:pt idx="45">
                  <c:v>381344</c:v>
                </c:pt>
                <c:pt idx="46">
                  <c:v>381481</c:v>
                </c:pt>
                <c:pt idx="47">
                  <c:v>381622</c:v>
                </c:pt>
                <c:pt idx="48">
                  <c:v>381743</c:v>
                </c:pt>
                <c:pt idx="49">
                  <c:v>381850</c:v>
                </c:pt>
                <c:pt idx="50">
                  <c:v>381989</c:v>
                </c:pt>
                <c:pt idx="51">
                  <c:v>382123</c:v>
                </c:pt>
                <c:pt idx="52">
                  <c:v>382283</c:v>
                </c:pt>
                <c:pt idx="53">
                  <c:v>382422</c:v>
                </c:pt>
                <c:pt idx="54">
                  <c:v>382560</c:v>
                </c:pt>
                <c:pt idx="55">
                  <c:v>382657</c:v>
                </c:pt>
                <c:pt idx="56">
                  <c:v>382765</c:v>
                </c:pt>
                <c:pt idx="57">
                  <c:v>382939</c:v>
                </c:pt>
                <c:pt idx="58">
                  <c:v>383083</c:v>
                </c:pt>
                <c:pt idx="59">
                  <c:v>383230</c:v>
                </c:pt>
                <c:pt idx="60">
                  <c:v>383371</c:v>
                </c:pt>
                <c:pt idx="61">
                  <c:v>383502</c:v>
                </c:pt>
                <c:pt idx="62">
                  <c:v>383612</c:v>
                </c:pt>
                <c:pt idx="63">
                  <c:v>383684</c:v>
                </c:pt>
                <c:pt idx="64">
                  <c:v>383826</c:v>
                </c:pt>
                <c:pt idx="65">
                  <c:v>383992</c:v>
                </c:pt>
                <c:pt idx="66">
                  <c:v>384143</c:v>
                </c:pt>
                <c:pt idx="67">
                  <c:v>384291</c:v>
                </c:pt>
                <c:pt idx="68">
                  <c:v>384472</c:v>
                </c:pt>
                <c:pt idx="69">
                  <c:v>384670</c:v>
                </c:pt>
                <c:pt idx="70">
                  <c:v>384807</c:v>
                </c:pt>
                <c:pt idx="71">
                  <c:v>384984</c:v>
                </c:pt>
                <c:pt idx="72">
                  <c:v>385123</c:v>
                </c:pt>
                <c:pt idx="73">
                  <c:v>385293</c:v>
                </c:pt>
                <c:pt idx="74">
                  <c:v>385469</c:v>
                </c:pt>
                <c:pt idx="75">
                  <c:v>385641</c:v>
                </c:pt>
                <c:pt idx="76">
                  <c:v>385776</c:v>
                </c:pt>
                <c:pt idx="77">
                  <c:v>385901</c:v>
                </c:pt>
                <c:pt idx="78">
                  <c:v>386056</c:v>
                </c:pt>
                <c:pt idx="79">
                  <c:v>386289</c:v>
                </c:pt>
                <c:pt idx="80">
                  <c:v>386446</c:v>
                </c:pt>
                <c:pt idx="81">
                  <c:v>386645</c:v>
                </c:pt>
                <c:pt idx="82">
                  <c:v>386825</c:v>
                </c:pt>
                <c:pt idx="83">
                  <c:v>386976</c:v>
                </c:pt>
                <c:pt idx="84">
                  <c:v>387137</c:v>
                </c:pt>
                <c:pt idx="85">
                  <c:v>387326</c:v>
                </c:pt>
                <c:pt idx="86">
                  <c:v>387532</c:v>
                </c:pt>
                <c:pt idx="87">
                  <c:v>387681</c:v>
                </c:pt>
                <c:pt idx="88">
                  <c:v>387866</c:v>
                </c:pt>
                <c:pt idx="89">
                  <c:v>388065</c:v>
                </c:pt>
                <c:pt idx="90">
                  <c:v>388196</c:v>
                </c:pt>
                <c:pt idx="91">
                  <c:v>388344</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numCache>
            </c:numRef>
          </c:val>
          <c:smooth val="0"/>
          <c:extLst>
            <c:ext xmlns:c16="http://schemas.microsoft.com/office/drawing/2014/chart" uri="{C3380CC4-5D6E-409C-BE32-E72D297353CC}">
              <c16:uniqueId val="{00000003-88EB-45BD-AE53-81CAA9D82755}"/>
            </c:ext>
          </c:extLst>
        </c:ser>
        <c:ser>
          <c:idx val="4"/>
          <c:order val="4"/>
          <c:tx>
            <c:strRef>
              <c:f>Sheet1!$F$1</c:f>
              <c:strCache>
                <c:ptCount val="1"/>
                <c:pt idx="0">
                  <c:v>OECD ➡️ Better policies for better lives OECD English Twitter</c:v>
                </c:pt>
              </c:strCache>
            </c:strRef>
          </c:tx>
          <c:spPr>
            <a:ln w="28575" cap="rnd">
              <a:solidFill>
                <a:schemeClr val="accent5"/>
              </a:solidFill>
              <a:round/>
            </a:ln>
            <a:effectLst/>
          </c:spPr>
          <c:marker>
            <c:symbol val="none"/>
          </c:marker>
          <c:cat>
            <c:numRef>
              <c:f>Sheet1!$A$2:$A$185</c:f>
              <c:numCache>
                <c:formatCode>m/d/yyyy</c:formatCode>
                <c:ptCount val="184"/>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pt idx="31">
                  <c:v>44440</c:v>
                </c:pt>
                <c:pt idx="32">
                  <c:v>44441</c:v>
                </c:pt>
                <c:pt idx="33">
                  <c:v>44442</c:v>
                </c:pt>
                <c:pt idx="34">
                  <c:v>44443</c:v>
                </c:pt>
                <c:pt idx="35">
                  <c:v>44444</c:v>
                </c:pt>
                <c:pt idx="36">
                  <c:v>44445</c:v>
                </c:pt>
                <c:pt idx="37">
                  <c:v>44446</c:v>
                </c:pt>
                <c:pt idx="38">
                  <c:v>44447</c:v>
                </c:pt>
                <c:pt idx="39">
                  <c:v>44448</c:v>
                </c:pt>
                <c:pt idx="40">
                  <c:v>44449</c:v>
                </c:pt>
                <c:pt idx="41">
                  <c:v>44450</c:v>
                </c:pt>
                <c:pt idx="42">
                  <c:v>44451</c:v>
                </c:pt>
                <c:pt idx="43">
                  <c:v>44452</c:v>
                </c:pt>
                <c:pt idx="44">
                  <c:v>44453</c:v>
                </c:pt>
                <c:pt idx="45">
                  <c:v>44454</c:v>
                </c:pt>
                <c:pt idx="46">
                  <c:v>44455</c:v>
                </c:pt>
                <c:pt idx="47">
                  <c:v>44456</c:v>
                </c:pt>
                <c:pt idx="48">
                  <c:v>44457</c:v>
                </c:pt>
                <c:pt idx="49">
                  <c:v>44458</c:v>
                </c:pt>
                <c:pt idx="50">
                  <c:v>44459</c:v>
                </c:pt>
                <c:pt idx="51">
                  <c:v>44460</c:v>
                </c:pt>
                <c:pt idx="52">
                  <c:v>44461</c:v>
                </c:pt>
                <c:pt idx="53">
                  <c:v>44462</c:v>
                </c:pt>
                <c:pt idx="54">
                  <c:v>44463</c:v>
                </c:pt>
                <c:pt idx="55">
                  <c:v>44464</c:v>
                </c:pt>
                <c:pt idx="56">
                  <c:v>44465</c:v>
                </c:pt>
                <c:pt idx="57">
                  <c:v>44466</c:v>
                </c:pt>
                <c:pt idx="58">
                  <c:v>44467</c:v>
                </c:pt>
                <c:pt idx="59">
                  <c:v>44468</c:v>
                </c:pt>
                <c:pt idx="60">
                  <c:v>44469</c:v>
                </c:pt>
                <c:pt idx="61">
                  <c:v>44470</c:v>
                </c:pt>
                <c:pt idx="62">
                  <c:v>44471</c:v>
                </c:pt>
                <c:pt idx="63">
                  <c:v>44472</c:v>
                </c:pt>
                <c:pt idx="64">
                  <c:v>44473</c:v>
                </c:pt>
                <c:pt idx="65">
                  <c:v>44474</c:v>
                </c:pt>
                <c:pt idx="66">
                  <c:v>44475</c:v>
                </c:pt>
                <c:pt idx="67">
                  <c:v>44476</c:v>
                </c:pt>
                <c:pt idx="68">
                  <c:v>44477</c:v>
                </c:pt>
                <c:pt idx="69">
                  <c:v>44478</c:v>
                </c:pt>
                <c:pt idx="70">
                  <c:v>44479</c:v>
                </c:pt>
                <c:pt idx="71">
                  <c:v>44480</c:v>
                </c:pt>
                <c:pt idx="72">
                  <c:v>44481</c:v>
                </c:pt>
                <c:pt idx="73">
                  <c:v>44482</c:v>
                </c:pt>
                <c:pt idx="74">
                  <c:v>44483</c:v>
                </c:pt>
                <c:pt idx="75">
                  <c:v>44484</c:v>
                </c:pt>
                <c:pt idx="76">
                  <c:v>44485</c:v>
                </c:pt>
                <c:pt idx="77">
                  <c:v>44486</c:v>
                </c:pt>
                <c:pt idx="78">
                  <c:v>44487</c:v>
                </c:pt>
                <c:pt idx="79">
                  <c:v>44488</c:v>
                </c:pt>
                <c:pt idx="80">
                  <c:v>44489</c:v>
                </c:pt>
                <c:pt idx="81">
                  <c:v>44490</c:v>
                </c:pt>
                <c:pt idx="82">
                  <c:v>44491</c:v>
                </c:pt>
                <c:pt idx="83">
                  <c:v>44492</c:v>
                </c:pt>
                <c:pt idx="84">
                  <c:v>44493</c:v>
                </c:pt>
                <c:pt idx="85">
                  <c:v>44494</c:v>
                </c:pt>
                <c:pt idx="86">
                  <c:v>44495</c:v>
                </c:pt>
                <c:pt idx="87">
                  <c:v>44496</c:v>
                </c:pt>
                <c:pt idx="88">
                  <c:v>44497</c:v>
                </c:pt>
                <c:pt idx="89">
                  <c:v>44498</c:v>
                </c:pt>
                <c:pt idx="90">
                  <c:v>44499</c:v>
                </c:pt>
                <c:pt idx="91">
                  <c:v>44500</c:v>
                </c:pt>
                <c:pt idx="92">
                  <c:v>44409</c:v>
                </c:pt>
                <c:pt idx="93">
                  <c:v>44410</c:v>
                </c:pt>
                <c:pt idx="94">
                  <c:v>44411</c:v>
                </c:pt>
                <c:pt idx="95">
                  <c:v>44412</c:v>
                </c:pt>
                <c:pt idx="96">
                  <c:v>44413</c:v>
                </c:pt>
                <c:pt idx="97">
                  <c:v>44414</c:v>
                </c:pt>
                <c:pt idx="98">
                  <c:v>44415</c:v>
                </c:pt>
                <c:pt idx="99">
                  <c:v>44416</c:v>
                </c:pt>
                <c:pt idx="100">
                  <c:v>44417</c:v>
                </c:pt>
                <c:pt idx="101">
                  <c:v>44418</c:v>
                </c:pt>
                <c:pt idx="102">
                  <c:v>44419</c:v>
                </c:pt>
                <c:pt idx="103">
                  <c:v>44420</c:v>
                </c:pt>
                <c:pt idx="104">
                  <c:v>44421</c:v>
                </c:pt>
                <c:pt idx="105">
                  <c:v>44422</c:v>
                </c:pt>
                <c:pt idx="106">
                  <c:v>44423</c:v>
                </c:pt>
                <c:pt idx="107">
                  <c:v>44424</c:v>
                </c:pt>
                <c:pt idx="108">
                  <c:v>44425</c:v>
                </c:pt>
                <c:pt idx="109">
                  <c:v>44426</c:v>
                </c:pt>
                <c:pt idx="110">
                  <c:v>44427</c:v>
                </c:pt>
                <c:pt idx="111">
                  <c:v>44428</c:v>
                </c:pt>
                <c:pt idx="112">
                  <c:v>44429</c:v>
                </c:pt>
                <c:pt idx="113">
                  <c:v>44430</c:v>
                </c:pt>
                <c:pt idx="114">
                  <c:v>44431</c:v>
                </c:pt>
                <c:pt idx="115">
                  <c:v>44432</c:v>
                </c:pt>
                <c:pt idx="116">
                  <c:v>44433</c:v>
                </c:pt>
                <c:pt idx="117">
                  <c:v>44434</c:v>
                </c:pt>
                <c:pt idx="118">
                  <c:v>44435</c:v>
                </c:pt>
                <c:pt idx="119">
                  <c:v>44436</c:v>
                </c:pt>
                <c:pt idx="120">
                  <c:v>44437</c:v>
                </c:pt>
                <c:pt idx="121">
                  <c:v>44438</c:v>
                </c:pt>
                <c:pt idx="122">
                  <c:v>44439</c:v>
                </c:pt>
                <c:pt idx="123">
                  <c:v>44440</c:v>
                </c:pt>
                <c:pt idx="124">
                  <c:v>44441</c:v>
                </c:pt>
                <c:pt idx="125">
                  <c:v>44442</c:v>
                </c:pt>
                <c:pt idx="126">
                  <c:v>44443</c:v>
                </c:pt>
                <c:pt idx="127">
                  <c:v>44444</c:v>
                </c:pt>
                <c:pt idx="128">
                  <c:v>44445</c:v>
                </c:pt>
                <c:pt idx="129">
                  <c:v>44446</c:v>
                </c:pt>
                <c:pt idx="130">
                  <c:v>44447</c:v>
                </c:pt>
                <c:pt idx="131">
                  <c:v>44448</c:v>
                </c:pt>
                <c:pt idx="132">
                  <c:v>44449</c:v>
                </c:pt>
                <c:pt idx="133">
                  <c:v>44450</c:v>
                </c:pt>
                <c:pt idx="134">
                  <c:v>44451</c:v>
                </c:pt>
                <c:pt idx="135">
                  <c:v>44452</c:v>
                </c:pt>
                <c:pt idx="136">
                  <c:v>44453</c:v>
                </c:pt>
                <c:pt idx="137">
                  <c:v>44454</c:v>
                </c:pt>
                <c:pt idx="138">
                  <c:v>44455</c:v>
                </c:pt>
                <c:pt idx="139">
                  <c:v>44456</c:v>
                </c:pt>
                <c:pt idx="140">
                  <c:v>44457</c:v>
                </c:pt>
                <c:pt idx="141">
                  <c:v>44458</c:v>
                </c:pt>
                <c:pt idx="142">
                  <c:v>44459</c:v>
                </c:pt>
                <c:pt idx="143">
                  <c:v>44460</c:v>
                </c:pt>
                <c:pt idx="144">
                  <c:v>44461</c:v>
                </c:pt>
                <c:pt idx="145">
                  <c:v>44462</c:v>
                </c:pt>
                <c:pt idx="146">
                  <c:v>44463</c:v>
                </c:pt>
                <c:pt idx="147">
                  <c:v>44464</c:v>
                </c:pt>
                <c:pt idx="148">
                  <c:v>44465</c:v>
                </c:pt>
                <c:pt idx="149">
                  <c:v>44466</c:v>
                </c:pt>
                <c:pt idx="150">
                  <c:v>44467</c:v>
                </c:pt>
                <c:pt idx="151">
                  <c:v>44468</c:v>
                </c:pt>
                <c:pt idx="152">
                  <c:v>44469</c:v>
                </c:pt>
                <c:pt idx="153">
                  <c:v>44470</c:v>
                </c:pt>
                <c:pt idx="154">
                  <c:v>44471</c:v>
                </c:pt>
                <c:pt idx="155">
                  <c:v>44472</c:v>
                </c:pt>
                <c:pt idx="156">
                  <c:v>44473</c:v>
                </c:pt>
                <c:pt idx="157">
                  <c:v>44474</c:v>
                </c:pt>
                <c:pt idx="158">
                  <c:v>44475</c:v>
                </c:pt>
                <c:pt idx="159">
                  <c:v>44476</c:v>
                </c:pt>
                <c:pt idx="160">
                  <c:v>44477</c:v>
                </c:pt>
                <c:pt idx="161">
                  <c:v>44478</c:v>
                </c:pt>
                <c:pt idx="162">
                  <c:v>44479</c:v>
                </c:pt>
                <c:pt idx="163">
                  <c:v>44480</c:v>
                </c:pt>
                <c:pt idx="164">
                  <c:v>44481</c:v>
                </c:pt>
                <c:pt idx="165">
                  <c:v>44482</c:v>
                </c:pt>
                <c:pt idx="166">
                  <c:v>44483</c:v>
                </c:pt>
                <c:pt idx="167">
                  <c:v>44484</c:v>
                </c:pt>
                <c:pt idx="168">
                  <c:v>44485</c:v>
                </c:pt>
                <c:pt idx="169">
                  <c:v>44486</c:v>
                </c:pt>
                <c:pt idx="170">
                  <c:v>44487</c:v>
                </c:pt>
                <c:pt idx="171">
                  <c:v>44488</c:v>
                </c:pt>
                <c:pt idx="172">
                  <c:v>44489</c:v>
                </c:pt>
                <c:pt idx="173">
                  <c:v>44490</c:v>
                </c:pt>
                <c:pt idx="174">
                  <c:v>44491</c:v>
                </c:pt>
                <c:pt idx="175">
                  <c:v>44492</c:v>
                </c:pt>
                <c:pt idx="176">
                  <c:v>44493</c:v>
                </c:pt>
                <c:pt idx="177">
                  <c:v>44494</c:v>
                </c:pt>
                <c:pt idx="178">
                  <c:v>44495</c:v>
                </c:pt>
                <c:pt idx="179">
                  <c:v>44496</c:v>
                </c:pt>
                <c:pt idx="180">
                  <c:v>44497</c:v>
                </c:pt>
                <c:pt idx="181">
                  <c:v>44498</c:v>
                </c:pt>
                <c:pt idx="182">
                  <c:v>44499</c:v>
                </c:pt>
                <c:pt idx="183">
                  <c:v>44500</c:v>
                </c:pt>
              </c:numCache>
            </c:numRef>
          </c:cat>
          <c:val>
            <c:numRef>
              <c:f>Sheet1!$F$2:$F$185</c:f>
              <c:numCache>
                <c:formatCode>General</c:formatCode>
                <c:ptCount val="184"/>
                <c:pt idx="0">
                  <c:v>652250</c:v>
                </c:pt>
                <c:pt idx="1">
                  <c:v>652252</c:v>
                </c:pt>
                <c:pt idx="2">
                  <c:v>652266</c:v>
                </c:pt>
                <c:pt idx="3">
                  <c:v>652279</c:v>
                </c:pt>
                <c:pt idx="4">
                  <c:v>652267</c:v>
                </c:pt>
                <c:pt idx="5">
                  <c:v>652265</c:v>
                </c:pt>
                <c:pt idx="6">
                  <c:v>652287</c:v>
                </c:pt>
                <c:pt idx="7">
                  <c:v>652293</c:v>
                </c:pt>
                <c:pt idx="8">
                  <c:v>652304</c:v>
                </c:pt>
                <c:pt idx="9">
                  <c:v>652331</c:v>
                </c:pt>
                <c:pt idx="10">
                  <c:v>652355</c:v>
                </c:pt>
                <c:pt idx="11">
                  <c:v>652367</c:v>
                </c:pt>
                <c:pt idx="12">
                  <c:v>652368</c:v>
                </c:pt>
                <c:pt idx="13">
                  <c:v>652396</c:v>
                </c:pt>
                <c:pt idx="14">
                  <c:v>652419</c:v>
                </c:pt>
                <c:pt idx="15">
                  <c:v>652422</c:v>
                </c:pt>
                <c:pt idx="16">
                  <c:v>652454</c:v>
                </c:pt>
                <c:pt idx="17">
                  <c:v>652505</c:v>
                </c:pt>
                <c:pt idx="18">
                  <c:v>652537</c:v>
                </c:pt>
                <c:pt idx="19">
                  <c:v>652573</c:v>
                </c:pt>
                <c:pt idx="20">
                  <c:v>652626</c:v>
                </c:pt>
                <c:pt idx="21">
                  <c:v>652641</c:v>
                </c:pt>
                <c:pt idx="22">
                  <c:v>652673</c:v>
                </c:pt>
                <c:pt idx="23">
                  <c:v>652744</c:v>
                </c:pt>
                <c:pt idx="24">
                  <c:v>652803</c:v>
                </c:pt>
                <c:pt idx="25">
                  <c:v>652844</c:v>
                </c:pt>
                <c:pt idx="26">
                  <c:v>652912</c:v>
                </c:pt>
                <c:pt idx="27">
                  <c:v>652992</c:v>
                </c:pt>
                <c:pt idx="28">
                  <c:v>653047</c:v>
                </c:pt>
                <c:pt idx="29">
                  <c:v>653089</c:v>
                </c:pt>
                <c:pt idx="30">
                  <c:v>653135</c:v>
                </c:pt>
                <c:pt idx="31">
                  <c:v>653202</c:v>
                </c:pt>
                <c:pt idx="32">
                  <c:v>653253</c:v>
                </c:pt>
                <c:pt idx="33">
                  <c:v>653349</c:v>
                </c:pt>
                <c:pt idx="34">
                  <c:v>653423</c:v>
                </c:pt>
                <c:pt idx="35">
                  <c:v>653491</c:v>
                </c:pt>
                <c:pt idx="36">
                  <c:v>653591</c:v>
                </c:pt>
                <c:pt idx="37">
                  <c:v>653722</c:v>
                </c:pt>
                <c:pt idx="38">
                  <c:v>653792</c:v>
                </c:pt>
                <c:pt idx="39">
                  <c:v>653859</c:v>
                </c:pt>
                <c:pt idx="40">
                  <c:v>653899</c:v>
                </c:pt>
                <c:pt idx="41">
                  <c:v>653933</c:v>
                </c:pt>
                <c:pt idx="42">
                  <c:v>653938</c:v>
                </c:pt>
                <c:pt idx="43">
                  <c:v>654006</c:v>
                </c:pt>
                <c:pt idx="44">
                  <c:v>654067</c:v>
                </c:pt>
                <c:pt idx="45">
                  <c:v>654044</c:v>
                </c:pt>
                <c:pt idx="46">
                  <c:v>654054</c:v>
                </c:pt>
                <c:pt idx="47">
                  <c:v>654082</c:v>
                </c:pt>
                <c:pt idx="48">
                  <c:v>654171</c:v>
                </c:pt>
                <c:pt idx="49">
                  <c:v>654213</c:v>
                </c:pt>
                <c:pt idx="50">
                  <c:v>654282</c:v>
                </c:pt>
                <c:pt idx="51">
                  <c:v>654352</c:v>
                </c:pt>
                <c:pt idx="52">
                  <c:v>654449</c:v>
                </c:pt>
                <c:pt idx="53">
                  <c:v>654541</c:v>
                </c:pt>
                <c:pt idx="54">
                  <c:v>654571</c:v>
                </c:pt>
                <c:pt idx="55">
                  <c:v>654568</c:v>
                </c:pt>
                <c:pt idx="56">
                  <c:v>654604</c:v>
                </c:pt>
                <c:pt idx="57">
                  <c:v>654645</c:v>
                </c:pt>
                <c:pt idx="58">
                  <c:v>654697</c:v>
                </c:pt>
                <c:pt idx="59">
                  <c:v>654723</c:v>
                </c:pt>
                <c:pt idx="60">
                  <c:v>654793</c:v>
                </c:pt>
                <c:pt idx="61">
                  <c:v>654834</c:v>
                </c:pt>
                <c:pt idx="62">
                  <c:v>654871</c:v>
                </c:pt>
                <c:pt idx="63">
                  <c:v>654913</c:v>
                </c:pt>
                <c:pt idx="64">
                  <c:v>655010</c:v>
                </c:pt>
                <c:pt idx="65">
                  <c:v>655150</c:v>
                </c:pt>
                <c:pt idx="66">
                  <c:v>655290</c:v>
                </c:pt>
                <c:pt idx="67">
                  <c:v>655380</c:v>
                </c:pt>
                <c:pt idx="68">
                  <c:v>655489</c:v>
                </c:pt>
                <c:pt idx="69">
                  <c:v>655579</c:v>
                </c:pt>
                <c:pt idx="70">
                  <c:v>655675</c:v>
                </c:pt>
                <c:pt idx="71">
                  <c:v>655752</c:v>
                </c:pt>
                <c:pt idx="72">
                  <c:v>655834</c:v>
                </c:pt>
                <c:pt idx="73">
                  <c:v>655903</c:v>
                </c:pt>
                <c:pt idx="74">
                  <c:v>655982</c:v>
                </c:pt>
                <c:pt idx="75">
                  <c:v>656041</c:v>
                </c:pt>
                <c:pt idx="76">
                  <c:v>656081</c:v>
                </c:pt>
                <c:pt idx="77">
                  <c:v>656093</c:v>
                </c:pt>
                <c:pt idx="78">
                  <c:v>656135</c:v>
                </c:pt>
                <c:pt idx="79">
                  <c:v>656219</c:v>
                </c:pt>
                <c:pt idx="80">
                  <c:v>656307</c:v>
                </c:pt>
                <c:pt idx="81">
                  <c:v>656378</c:v>
                </c:pt>
                <c:pt idx="82">
                  <c:v>656407</c:v>
                </c:pt>
                <c:pt idx="83">
                  <c:v>656474</c:v>
                </c:pt>
                <c:pt idx="84">
                  <c:v>656513</c:v>
                </c:pt>
                <c:pt idx="85">
                  <c:v>656558</c:v>
                </c:pt>
                <c:pt idx="86">
                  <c:v>656607</c:v>
                </c:pt>
                <c:pt idx="87">
                  <c:v>656613</c:v>
                </c:pt>
                <c:pt idx="88">
                  <c:v>656667</c:v>
                </c:pt>
                <c:pt idx="89">
                  <c:v>656713</c:v>
                </c:pt>
                <c:pt idx="90">
                  <c:v>656743</c:v>
                </c:pt>
                <c:pt idx="91">
                  <c:v>656799</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numCache>
            </c:numRef>
          </c:val>
          <c:smooth val="0"/>
          <c:extLst>
            <c:ext xmlns:c16="http://schemas.microsoft.com/office/drawing/2014/chart" uri="{C3380CC4-5D6E-409C-BE32-E72D297353CC}">
              <c16:uniqueId val="{00000004-88EB-45BD-AE53-81CAA9D82755}"/>
            </c:ext>
          </c:extLst>
        </c:ser>
        <c:ser>
          <c:idx val="5"/>
          <c:order val="5"/>
          <c:tx>
            <c:strRef>
              <c:f>Sheet1!$G$1</c:f>
              <c:strCache>
                <c:ptCount val="1"/>
                <c:pt idx="0">
                  <c:v>OCDE OECD French Twitter</c:v>
                </c:pt>
              </c:strCache>
            </c:strRef>
          </c:tx>
          <c:spPr>
            <a:ln w="28575" cap="rnd">
              <a:solidFill>
                <a:schemeClr val="accent6"/>
              </a:solidFill>
              <a:round/>
            </a:ln>
            <a:effectLst/>
          </c:spPr>
          <c:marker>
            <c:symbol val="none"/>
          </c:marker>
          <c:cat>
            <c:numRef>
              <c:f>Sheet1!$A$2:$A$185</c:f>
              <c:numCache>
                <c:formatCode>m/d/yyyy</c:formatCode>
                <c:ptCount val="184"/>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pt idx="31">
                  <c:v>44440</c:v>
                </c:pt>
                <c:pt idx="32">
                  <c:v>44441</c:v>
                </c:pt>
                <c:pt idx="33">
                  <c:v>44442</c:v>
                </c:pt>
                <c:pt idx="34">
                  <c:v>44443</c:v>
                </c:pt>
                <c:pt idx="35">
                  <c:v>44444</c:v>
                </c:pt>
                <c:pt idx="36">
                  <c:v>44445</c:v>
                </c:pt>
                <c:pt idx="37">
                  <c:v>44446</c:v>
                </c:pt>
                <c:pt idx="38">
                  <c:v>44447</c:v>
                </c:pt>
                <c:pt idx="39">
                  <c:v>44448</c:v>
                </c:pt>
                <c:pt idx="40">
                  <c:v>44449</c:v>
                </c:pt>
                <c:pt idx="41">
                  <c:v>44450</c:v>
                </c:pt>
                <c:pt idx="42">
                  <c:v>44451</c:v>
                </c:pt>
                <c:pt idx="43">
                  <c:v>44452</c:v>
                </c:pt>
                <c:pt idx="44">
                  <c:v>44453</c:v>
                </c:pt>
                <c:pt idx="45">
                  <c:v>44454</c:v>
                </c:pt>
                <c:pt idx="46">
                  <c:v>44455</c:v>
                </c:pt>
                <c:pt idx="47">
                  <c:v>44456</c:v>
                </c:pt>
                <c:pt idx="48">
                  <c:v>44457</c:v>
                </c:pt>
                <c:pt idx="49">
                  <c:v>44458</c:v>
                </c:pt>
                <c:pt idx="50">
                  <c:v>44459</c:v>
                </c:pt>
                <c:pt idx="51">
                  <c:v>44460</c:v>
                </c:pt>
                <c:pt idx="52">
                  <c:v>44461</c:v>
                </c:pt>
                <c:pt idx="53">
                  <c:v>44462</c:v>
                </c:pt>
                <c:pt idx="54">
                  <c:v>44463</c:v>
                </c:pt>
                <c:pt idx="55">
                  <c:v>44464</c:v>
                </c:pt>
                <c:pt idx="56">
                  <c:v>44465</c:v>
                </c:pt>
                <c:pt idx="57">
                  <c:v>44466</c:v>
                </c:pt>
                <c:pt idx="58">
                  <c:v>44467</c:v>
                </c:pt>
                <c:pt idx="59">
                  <c:v>44468</c:v>
                </c:pt>
                <c:pt idx="60">
                  <c:v>44469</c:v>
                </c:pt>
                <c:pt idx="61">
                  <c:v>44470</c:v>
                </c:pt>
                <c:pt idx="62">
                  <c:v>44471</c:v>
                </c:pt>
                <c:pt idx="63">
                  <c:v>44472</c:v>
                </c:pt>
                <c:pt idx="64">
                  <c:v>44473</c:v>
                </c:pt>
                <c:pt idx="65">
                  <c:v>44474</c:v>
                </c:pt>
                <c:pt idx="66">
                  <c:v>44475</c:v>
                </c:pt>
                <c:pt idx="67">
                  <c:v>44476</c:v>
                </c:pt>
                <c:pt idx="68">
                  <c:v>44477</c:v>
                </c:pt>
                <c:pt idx="69">
                  <c:v>44478</c:v>
                </c:pt>
                <c:pt idx="70">
                  <c:v>44479</c:v>
                </c:pt>
                <c:pt idx="71">
                  <c:v>44480</c:v>
                </c:pt>
                <c:pt idx="72">
                  <c:v>44481</c:v>
                </c:pt>
                <c:pt idx="73">
                  <c:v>44482</c:v>
                </c:pt>
                <c:pt idx="74">
                  <c:v>44483</c:v>
                </c:pt>
                <c:pt idx="75">
                  <c:v>44484</c:v>
                </c:pt>
                <c:pt idx="76">
                  <c:v>44485</c:v>
                </c:pt>
                <c:pt idx="77">
                  <c:v>44486</c:v>
                </c:pt>
                <c:pt idx="78">
                  <c:v>44487</c:v>
                </c:pt>
                <c:pt idx="79">
                  <c:v>44488</c:v>
                </c:pt>
                <c:pt idx="80">
                  <c:v>44489</c:v>
                </c:pt>
                <c:pt idx="81">
                  <c:v>44490</c:v>
                </c:pt>
                <c:pt idx="82">
                  <c:v>44491</c:v>
                </c:pt>
                <c:pt idx="83">
                  <c:v>44492</c:v>
                </c:pt>
                <c:pt idx="84">
                  <c:v>44493</c:v>
                </c:pt>
                <c:pt idx="85">
                  <c:v>44494</c:v>
                </c:pt>
                <c:pt idx="86">
                  <c:v>44495</c:v>
                </c:pt>
                <c:pt idx="87">
                  <c:v>44496</c:v>
                </c:pt>
                <c:pt idx="88">
                  <c:v>44497</c:v>
                </c:pt>
                <c:pt idx="89">
                  <c:v>44498</c:v>
                </c:pt>
                <c:pt idx="90">
                  <c:v>44499</c:v>
                </c:pt>
                <c:pt idx="91">
                  <c:v>44500</c:v>
                </c:pt>
                <c:pt idx="92">
                  <c:v>44409</c:v>
                </c:pt>
                <c:pt idx="93">
                  <c:v>44410</c:v>
                </c:pt>
                <c:pt idx="94">
                  <c:v>44411</c:v>
                </c:pt>
                <c:pt idx="95">
                  <c:v>44412</c:v>
                </c:pt>
                <c:pt idx="96">
                  <c:v>44413</c:v>
                </c:pt>
                <c:pt idx="97">
                  <c:v>44414</c:v>
                </c:pt>
                <c:pt idx="98">
                  <c:v>44415</c:v>
                </c:pt>
                <c:pt idx="99">
                  <c:v>44416</c:v>
                </c:pt>
                <c:pt idx="100">
                  <c:v>44417</c:v>
                </c:pt>
                <c:pt idx="101">
                  <c:v>44418</c:v>
                </c:pt>
                <c:pt idx="102">
                  <c:v>44419</c:v>
                </c:pt>
                <c:pt idx="103">
                  <c:v>44420</c:v>
                </c:pt>
                <c:pt idx="104">
                  <c:v>44421</c:v>
                </c:pt>
                <c:pt idx="105">
                  <c:v>44422</c:v>
                </c:pt>
                <c:pt idx="106">
                  <c:v>44423</c:v>
                </c:pt>
                <c:pt idx="107">
                  <c:v>44424</c:v>
                </c:pt>
                <c:pt idx="108">
                  <c:v>44425</c:v>
                </c:pt>
                <c:pt idx="109">
                  <c:v>44426</c:v>
                </c:pt>
                <c:pt idx="110">
                  <c:v>44427</c:v>
                </c:pt>
                <c:pt idx="111">
                  <c:v>44428</c:v>
                </c:pt>
                <c:pt idx="112">
                  <c:v>44429</c:v>
                </c:pt>
                <c:pt idx="113">
                  <c:v>44430</c:v>
                </c:pt>
                <c:pt idx="114">
                  <c:v>44431</c:v>
                </c:pt>
                <c:pt idx="115">
                  <c:v>44432</c:v>
                </c:pt>
                <c:pt idx="116">
                  <c:v>44433</c:v>
                </c:pt>
                <c:pt idx="117">
                  <c:v>44434</c:v>
                </c:pt>
                <c:pt idx="118">
                  <c:v>44435</c:v>
                </c:pt>
                <c:pt idx="119">
                  <c:v>44436</c:v>
                </c:pt>
                <c:pt idx="120">
                  <c:v>44437</c:v>
                </c:pt>
                <c:pt idx="121">
                  <c:v>44438</c:v>
                </c:pt>
                <c:pt idx="122">
                  <c:v>44439</c:v>
                </c:pt>
                <c:pt idx="123">
                  <c:v>44440</c:v>
                </c:pt>
                <c:pt idx="124">
                  <c:v>44441</c:v>
                </c:pt>
                <c:pt idx="125">
                  <c:v>44442</c:v>
                </c:pt>
                <c:pt idx="126">
                  <c:v>44443</c:v>
                </c:pt>
                <c:pt idx="127">
                  <c:v>44444</c:v>
                </c:pt>
                <c:pt idx="128">
                  <c:v>44445</c:v>
                </c:pt>
                <c:pt idx="129">
                  <c:v>44446</c:v>
                </c:pt>
                <c:pt idx="130">
                  <c:v>44447</c:v>
                </c:pt>
                <c:pt idx="131">
                  <c:v>44448</c:v>
                </c:pt>
                <c:pt idx="132">
                  <c:v>44449</c:v>
                </c:pt>
                <c:pt idx="133">
                  <c:v>44450</c:v>
                </c:pt>
                <c:pt idx="134">
                  <c:v>44451</c:v>
                </c:pt>
                <c:pt idx="135">
                  <c:v>44452</c:v>
                </c:pt>
                <c:pt idx="136">
                  <c:v>44453</c:v>
                </c:pt>
                <c:pt idx="137">
                  <c:v>44454</c:v>
                </c:pt>
                <c:pt idx="138">
                  <c:v>44455</c:v>
                </c:pt>
                <c:pt idx="139">
                  <c:v>44456</c:v>
                </c:pt>
                <c:pt idx="140">
                  <c:v>44457</c:v>
                </c:pt>
                <c:pt idx="141">
                  <c:v>44458</c:v>
                </c:pt>
                <c:pt idx="142">
                  <c:v>44459</c:v>
                </c:pt>
                <c:pt idx="143">
                  <c:v>44460</c:v>
                </c:pt>
                <c:pt idx="144">
                  <c:v>44461</c:v>
                </c:pt>
                <c:pt idx="145">
                  <c:v>44462</c:v>
                </c:pt>
                <c:pt idx="146">
                  <c:v>44463</c:v>
                </c:pt>
                <c:pt idx="147">
                  <c:v>44464</c:v>
                </c:pt>
                <c:pt idx="148">
                  <c:v>44465</c:v>
                </c:pt>
                <c:pt idx="149">
                  <c:v>44466</c:v>
                </c:pt>
                <c:pt idx="150">
                  <c:v>44467</c:v>
                </c:pt>
                <c:pt idx="151">
                  <c:v>44468</c:v>
                </c:pt>
                <c:pt idx="152">
                  <c:v>44469</c:v>
                </c:pt>
                <c:pt idx="153">
                  <c:v>44470</c:v>
                </c:pt>
                <c:pt idx="154">
                  <c:v>44471</c:v>
                </c:pt>
                <c:pt idx="155">
                  <c:v>44472</c:v>
                </c:pt>
                <c:pt idx="156">
                  <c:v>44473</c:v>
                </c:pt>
                <c:pt idx="157">
                  <c:v>44474</c:v>
                </c:pt>
                <c:pt idx="158">
                  <c:v>44475</c:v>
                </c:pt>
                <c:pt idx="159">
                  <c:v>44476</c:v>
                </c:pt>
                <c:pt idx="160">
                  <c:v>44477</c:v>
                </c:pt>
                <c:pt idx="161">
                  <c:v>44478</c:v>
                </c:pt>
                <c:pt idx="162">
                  <c:v>44479</c:v>
                </c:pt>
                <c:pt idx="163">
                  <c:v>44480</c:v>
                </c:pt>
                <c:pt idx="164">
                  <c:v>44481</c:v>
                </c:pt>
                <c:pt idx="165">
                  <c:v>44482</c:v>
                </c:pt>
                <c:pt idx="166">
                  <c:v>44483</c:v>
                </c:pt>
                <c:pt idx="167">
                  <c:v>44484</c:v>
                </c:pt>
                <c:pt idx="168">
                  <c:v>44485</c:v>
                </c:pt>
                <c:pt idx="169">
                  <c:v>44486</c:v>
                </c:pt>
                <c:pt idx="170">
                  <c:v>44487</c:v>
                </c:pt>
                <c:pt idx="171">
                  <c:v>44488</c:v>
                </c:pt>
                <c:pt idx="172">
                  <c:v>44489</c:v>
                </c:pt>
                <c:pt idx="173">
                  <c:v>44490</c:v>
                </c:pt>
                <c:pt idx="174">
                  <c:v>44491</c:v>
                </c:pt>
                <c:pt idx="175">
                  <c:v>44492</c:v>
                </c:pt>
                <c:pt idx="176">
                  <c:v>44493</c:v>
                </c:pt>
                <c:pt idx="177">
                  <c:v>44494</c:v>
                </c:pt>
                <c:pt idx="178">
                  <c:v>44495</c:v>
                </c:pt>
                <c:pt idx="179">
                  <c:v>44496</c:v>
                </c:pt>
                <c:pt idx="180">
                  <c:v>44497</c:v>
                </c:pt>
                <c:pt idx="181">
                  <c:v>44498</c:v>
                </c:pt>
                <c:pt idx="182">
                  <c:v>44499</c:v>
                </c:pt>
                <c:pt idx="183">
                  <c:v>44500</c:v>
                </c:pt>
              </c:numCache>
            </c:numRef>
          </c:cat>
          <c:val>
            <c:numRef>
              <c:f>Sheet1!$G$2:$G$185</c:f>
              <c:numCache>
                <c:formatCode>General</c:formatCode>
                <c:ptCount val="184"/>
                <c:pt idx="0">
                  <c:v>42022</c:v>
                </c:pt>
                <c:pt idx="1">
                  <c:v>42027</c:v>
                </c:pt>
                <c:pt idx="2">
                  <c:v>42042</c:v>
                </c:pt>
                <c:pt idx="3">
                  <c:v>42050</c:v>
                </c:pt>
                <c:pt idx="4">
                  <c:v>42047</c:v>
                </c:pt>
                <c:pt idx="5">
                  <c:v>42051</c:v>
                </c:pt>
                <c:pt idx="6">
                  <c:v>42053</c:v>
                </c:pt>
                <c:pt idx="7">
                  <c:v>42049</c:v>
                </c:pt>
                <c:pt idx="8">
                  <c:v>42057</c:v>
                </c:pt>
                <c:pt idx="9">
                  <c:v>42058</c:v>
                </c:pt>
                <c:pt idx="10">
                  <c:v>42062</c:v>
                </c:pt>
                <c:pt idx="11">
                  <c:v>42067</c:v>
                </c:pt>
                <c:pt idx="12">
                  <c:v>42068</c:v>
                </c:pt>
                <c:pt idx="13">
                  <c:v>42071</c:v>
                </c:pt>
                <c:pt idx="14">
                  <c:v>42071</c:v>
                </c:pt>
                <c:pt idx="15">
                  <c:v>42075</c:v>
                </c:pt>
                <c:pt idx="16">
                  <c:v>42075</c:v>
                </c:pt>
                <c:pt idx="17">
                  <c:v>42082</c:v>
                </c:pt>
                <c:pt idx="18">
                  <c:v>42084</c:v>
                </c:pt>
                <c:pt idx="19">
                  <c:v>42089</c:v>
                </c:pt>
                <c:pt idx="20">
                  <c:v>42096</c:v>
                </c:pt>
                <c:pt idx="21">
                  <c:v>42099</c:v>
                </c:pt>
                <c:pt idx="22">
                  <c:v>42102</c:v>
                </c:pt>
                <c:pt idx="23">
                  <c:v>42107</c:v>
                </c:pt>
                <c:pt idx="24">
                  <c:v>42110</c:v>
                </c:pt>
                <c:pt idx="25">
                  <c:v>42111</c:v>
                </c:pt>
                <c:pt idx="26">
                  <c:v>42127</c:v>
                </c:pt>
                <c:pt idx="27">
                  <c:v>42128</c:v>
                </c:pt>
                <c:pt idx="28">
                  <c:v>42128</c:v>
                </c:pt>
                <c:pt idx="29">
                  <c:v>42122</c:v>
                </c:pt>
                <c:pt idx="30">
                  <c:v>42135</c:v>
                </c:pt>
                <c:pt idx="31">
                  <c:v>42138</c:v>
                </c:pt>
                <c:pt idx="32">
                  <c:v>42142</c:v>
                </c:pt>
                <c:pt idx="33">
                  <c:v>42146</c:v>
                </c:pt>
                <c:pt idx="34">
                  <c:v>42151</c:v>
                </c:pt>
                <c:pt idx="35">
                  <c:v>42153</c:v>
                </c:pt>
                <c:pt idx="36">
                  <c:v>42155</c:v>
                </c:pt>
                <c:pt idx="37">
                  <c:v>42155</c:v>
                </c:pt>
                <c:pt idx="38">
                  <c:v>42158</c:v>
                </c:pt>
                <c:pt idx="39">
                  <c:v>42156</c:v>
                </c:pt>
                <c:pt idx="40">
                  <c:v>42162</c:v>
                </c:pt>
                <c:pt idx="41">
                  <c:v>42160</c:v>
                </c:pt>
                <c:pt idx="42">
                  <c:v>42159</c:v>
                </c:pt>
                <c:pt idx="43">
                  <c:v>42165</c:v>
                </c:pt>
                <c:pt idx="44">
                  <c:v>42163</c:v>
                </c:pt>
                <c:pt idx="45">
                  <c:v>42169</c:v>
                </c:pt>
                <c:pt idx="46">
                  <c:v>42166</c:v>
                </c:pt>
                <c:pt idx="47">
                  <c:v>42168</c:v>
                </c:pt>
                <c:pt idx="48">
                  <c:v>42174</c:v>
                </c:pt>
                <c:pt idx="49">
                  <c:v>42179</c:v>
                </c:pt>
                <c:pt idx="50">
                  <c:v>42188</c:v>
                </c:pt>
                <c:pt idx="51">
                  <c:v>42193</c:v>
                </c:pt>
                <c:pt idx="52">
                  <c:v>42204</c:v>
                </c:pt>
                <c:pt idx="53">
                  <c:v>42216</c:v>
                </c:pt>
                <c:pt idx="54">
                  <c:v>42215</c:v>
                </c:pt>
                <c:pt idx="55">
                  <c:v>42220</c:v>
                </c:pt>
                <c:pt idx="56">
                  <c:v>42216</c:v>
                </c:pt>
                <c:pt idx="57">
                  <c:v>42216</c:v>
                </c:pt>
                <c:pt idx="58">
                  <c:v>42222</c:v>
                </c:pt>
                <c:pt idx="59">
                  <c:v>42234</c:v>
                </c:pt>
                <c:pt idx="60">
                  <c:v>42241</c:v>
                </c:pt>
                <c:pt idx="61">
                  <c:v>42240</c:v>
                </c:pt>
                <c:pt idx="62">
                  <c:v>42241</c:v>
                </c:pt>
                <c:pt idx="63">
                  <c:v>42245</c:v>
                </c:pt>
                <c:pt idx="64">
                  <c:v>42256</c:v>
                </c:pt>
                <c:pt idx="65">
                  <c:v>42272</c:v>
                </c:pt>
                <c:pt idx="66">
                  <c:v>42285</c:v>
                </c:pt>
                <c:pt idx="67">
                  <c:v>42298</c:v>
                </c:pt>
                <c:pt idx="68">
                  <c:v>42309</c:v>
                </c:pt>
                <c:pt idx="69">
                  <c:v>42322</c:v>
                </c:pt>
                <c:pt idx="70">
                  <c:v>42493</c:v>
                </c:pt>
                <c:pt idx="71">
                  <c:v>42518</c:v>
                </c:pt>
                <c:pt idx="72">
                  <c:v>42529</c:v>
                </c:pt>
                <c:pt idx="73">
                  <c:v>42531</c:v>
                </c:pt>
                <c:pt idx="74">
                  <c:v>42539</c:v>
                </c:pt>
                <c:pt idx="75">
                  <c:v>42542</c:v>
                </c:pt>
                <c:pt idx="76">
                  <c:v>42545</c:v>
                </c:pt>
                <c:pt idx="77">
                  <c:v>42552</c:v>
                </c:pt>
                <c:pt idx="78">
                  <c:v>42552</c:v>
                </c:pt>
                <c:pt idx="79">
                  <c:v>42554</c:v>
                </c:pt>
                <c:pt idx="80">
                  <c:v>42559</c:v>
                </c:pt>
                <c:pt idx="81">
                  <c:v>42561</c:v>
                </c:pt>
                <c:pt idx="82">
                  <c:v>42566</c:v>
                </c:pt>
                <c:pt idx="83">
                  <c:v>42565</c:v>
                </c:pt>
                <c:pt idx="84">
                  <c:v>42570</c:v>
                </c:pt>
                <c:pt idx="85">
                  <c:v>42571</c:v>
                </c:pt>
                <c:pt idx="86">
                  <c:v>42574</c:v>
                </c:pt>
                <c:pt idx="87">
                  <c:v>42571</c:v>
                </c:pt>
                <c:pt idx="88">
                  <c:v>42588</c:v>
                </c:pt>
                <c:pt idx="89">
                  <c:v>42603</c:v>
                </c:pt>
                <c:pt idx="90">
                  <c:v>42612</c:v>
                </c:pt>
                <c:pt idx="91">
                  <c:v>42622</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numCache>
            </c:numRef>
          </c:val>
          <c:smooth val="0"/>
          <c:extLst>
            <c:ext xmlns:c16="http://schemas.microsoft.com/office/drawing/2014/chart" uri="{C3380CC4-5D6E-409C-BE32-E72D297353CC}">
              <c16:uniqueId val="{00000005-88EB-45BD-AE53-81CAA9D82755}"/>
            </c:ext>
          </c:extLst>
        </c:ser>
        <c:ser>
          <c:idx val="6"/>
          <c:order val="6"/>
          <c:tx>
            <c:strRef>
              <c:f>Sheet1!$H$1</c:f>
              <c:strCache>
                <c:ptCount val="1"/>
                <c:pt idx="0">
                  <c:v>OECD - PAC</c:v>
                </c:pt>
              </c:strCache>
            </c:strRef>
          </c:tx>
          <c:spPr>
            <a:ln w="28575" cap="rnd">
              <a:solidFill>
                <a:schemeClr val="accent1">
                  <a:lumMod val="60000"/>
                </a:schemeClr>
              </a:solidFill>
              <a:round/>
            </a:ln>
            <a:effectLst/>
          </c:spPr>
          <c:marker>
            <c:symbol val="none"/>
          </c:marker>
          <c:cat>
            <c:numRef>
              <c:f>Sheet1!$A$2:$A$185</c:f>
              <c:numCache>
                <c:formatCode>m/d/yyyy</c:formatCode>
                <c:ptCount val="184"/>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pt idx="31">
                  <c:v>44440</c:v>
                </c:pt>
                <c:pt idx="32">
                  <c:v>44441</c:v>
                </c:pt>
                <c:pt idx="33">
                  <c:v>44442</c:v>
                </c:pt>
                <c:pt idx="34">
                  <c:v>44443</c:v>
                </c:pt>
                <c:pt idx="35">
                  <c:v>44444</c:v>
                </c:pt>
                <c:pt idx="36">
                  <c:v>44445</c:v>
                </c:pt>
                <c:pt idx="37">
                  <c:v>44446</c:v>
                </c:pt>
                <c:pt idx="38">
                  <c:v>44447</c:v>
                </c:pt>
                <c:pt idx="39">
                  <c:v>44448</c:v>
                </c:pt>
                <c:pt idx="40">
                  <c:v>44449</c:v>
                </c:pt>
                <c:pt idx="41">
                  <c:v>44450</c:v>
                </c:pt>
                <c:pt idx="42">
                  <c:v>44451</c:v>
                </c:pt>
                <c:pt idx="43">
                  <c:v>44452</c:v>
                </c:pt>
                <c:pt idx="44">
                  <c:v>44453</c:v>
                </c:pt>
                <c:pt idx="45">
                  <c:v>44454</c:v>
                </c:pt>
                <c:pt idx="46">
                  <c:v>44455</c:v>
                </c:pt>
                <c:pt idx="47">
                  <c:v>44456</c:v>
                </c:pt>
                <c:pt idx="48">
                  <c:v>44457</c:v>
                </c:pt>
                <c:pt idx="49">
                  <c:v>44458</c:v>
                </c:pt>
                <c:pt idx="50">
                  <c:v>44459</c:v>
                </c:pt>
                <c:pt idx="51">
                  <c:v>44460</c:v>
                </c:pt>
                <c:pt idx="52">
                  <c:v>44461</c:v>
                </c:pt>
                <c:pt idx="53">
                  <c:v>44462</c:v>
                </c:pt>
                <c:pt idx="54">
                  <c:v>44463</c:v>
                </c:pt>
                <c:pt idx="55">
                  <c:v>44464</c:v>
                </c:pt>
                <c:pt idx="56">
                  <c:v>44465</c:v>
                </c:pt>
                <c:pt idx="57">
                  <c:v>44466</c:v>
                </c:pt>
                <c:pt idx="58">
                  <c:v>44467</c:v>
                </c:pt>
                <c:pt idx="59">
                  <c:v>44468</c:v>
                </c:pt>
                <c:pt idx="60">
                  <c:v>44469</c:v>
                </c:pt>
                <c:pt idx="61">
                  <c:v>44470</c:v>
                </c:pt>
                <c:pt idx="62">
                  <c:v>44471</c:v>
                </c:pt>
                <c:pt idx="63">
                  <c:v>44472</c:v>
                </c:pt>
                <c:pt idx="64">
                  <c:v>44473</c:v>
                </c:pt>
                <c:pt idx="65">
                  <c:v>44474</c:v>
                </c:pt>
                <c:pt idx="66">
                  <c:v>44475</c:v>
                </c:pt>
                <c:pt idx="67">
                  <c:v>44476</c:v>
                </c:pt>
                <c:pt idx="68">
                  <c:v>44477</c:v>
                </c:pt>
                <c:pt idx="69">
                  <c:v>44478</c:v>
                </c:pt>
                <c:pt idx="70">
                  <c:v>44479</c:v>
                </c:pt>
                <c:pt idx="71">
                  <c:v>44480</c:v>
                </c:pt>
                <c:pt idx="72">
                  <c:v>44481</c:v>
                </c:pt>
                <c:pt idx="73">
                  <c:v>44482</c:v>
                </c:pt>
                <c:pt idx="74">
                  <c:v>44483</c:v>
                </c:pt>
                <c:pt idx="75">
                  <c:v>44484</c:v>
                </c:pt>
                <c:pt idx="76">
                  <c:v>44485</c:v>
                </c:pt>
                <c:pt idx="77">
                  <c:v>44486</c:v>
                </c:pt>
                <c:pt idx="78">
                  <c:v>44487</c:v>
                </c:pt>
                <c:pt idx="79">
                  <c:v>44488</c:v>
                </c:pt>
                <c:pt idx="80">
                  <c:v>44489</c:v>
                </c:pt>
                <c:pt idx="81">
                  <c:v>44490</c:v>
                </c:pt>
                <c:pt idx="82">
                  <c:v>44491</c:v>
                </c:pt>
                <c:pt idx="83">
                  <c:v>44492</c:v>
                </c:pt>
                <c:pt idx="84">
                  <c:v>44493</c:v>
                </c:pt>
                <c:pt idx="85">
                  <c:v>44494</c:v>
                </c:pt>
                <c:pt idx="86">
                  <c:v>44495</c:v>
                </c:pt>
                <c:pt idx="87">
                  <c:v>44496</c:v>
                </c:pt>
                <c:pt idx="88">
                  <c:v>44497</c:v>
                </c:pt>
                <c:pt idx="89">
                  <c:v>44498</c:v>
                </c:pt>
                <c:pt idx="90">
                  <c:v>44499</c:v>
                </c:pt>
                <c:pt idx="91">
                  <c:v>44500</c:v>
                </c:pt>
                <c:pt idx="92">
                  <c:v>44409</c:v>
                </c:pt>
                <c:pt idx="93">
                  <c:v>44410</c:v>
                </c:pt>
                <c:pt idx="94">
                  <c:v>44411</c:v>
                </c:pt>
                <c:pt idx="95">
                  <c:v>44412</c:v>
                </c:pt>
                <c:pt idx="96">
                  <c:v>44413</c:v>
                </c:pt>
                <c:pt idx="97">
                  <c:v>44414</c:v>
                </c:pt>
                <c:pt idx="98">
                  <c:v>44415</c:v>
                </c:pt>
                <c:pt idx="99">
                  <c:v>44416</c:v>
                </c:pt>
                <c:pt idx="100">
                  <c:v>44417</c:v>
                </c:pt>
                <c:pt idx="101">
                  <c:v>44418</c:v>
                </c:pt>
                <c:pt idx="102">
                  <c:v>44419</c:v>
                </c:pt>
                <c:pt idx="103">
                  <c:v>44420</c:v>
                </c:pt>
                <c:pt idx="104">
                  <c:v>44421</c:v>
                </c:pt>
                <c:pt idx="105">
                  <c:v>44422</c:v>
                </c:pt>
                <c:pt idx="106">
                  <c:v>44423</c:v>
                </c:pt>
                <c:pt idx="107">
                  <c:v>44424</c:v>
                </c:pt>
                <c:pt idx="108">
                  <c:v>44425</c:v>
                </c:pt>
                <c:pt idx="109">
                  <c:v>44426</c:v>
                </c:pt>
                <c:pt idx="110">
                  <c:v>44427</c:v>
                </c:pt>
                <c:pt idx="111">
                  <c:v>44428</c:v>
                </c:pt>
                <c:pt idx="112">
                  <c:v>44429</c:v>
                </c:pt>
                <c:pt idx="113">
                  <c:v>44430</c:v>
                </c:pt>
                <c:pt idx="114">
                  <c:v>44431</c:v>
                </c:pt>
                <c:pt idx="115">
                  <c:v>44432</c:v>
                </c:pt>
                <c:pt idx="116">
                  <c:v>44433</c:v>
                </c:pt>
                <c:pt idx="117">
                  <c:v>44434</c:v>
                </c:pt>
                <c:pt idx="118">
                  <c:v>44435</c:v>
                </c:pt>
                <c:pt idx="119">
                  <c:v>44436</c:v>
                </c:pt>
                <c:pt idx="120">
                  <c:v>44437</c:v>
                </c:pt>
                <c:pt idx="121">
                  <c:v>44438</c:v>
                </c:pt>
                <c:pt idx="122">
                  <c:v>44439</c:v>
                </c:pt>
                <c:pt idx="123">
                  <c:v>44440</c:v>
                </c:pt>
                <c:pt idx="124">
                  <c:v>44441</c:v>
                </c:pt>
                <c:pt idx="125">
                  <c:v>44442</c:v>
                </c:pt>
                <c:pt idx="126">
                  <c:v>44443</c:v>
                </c:pt>
                <c:pt idx="127">
                  <c:v>44444</c:v>
                </c:pt>
                <c:pt idx="128">
                  <c:v>44445</c:v>
                </c:pt>
                <c:pt idx="129">
                  <c:v>44446</c:v>
                </c:pt>
                <c:pt idx="130">
                  <c:v>44447</c:v>
                </c:pt>
                <c:pt idx="131">
                  <c:v>44448</c:v>
                </c:pt>
                <c:pt idx="132">
                  <c:v>44449</c:v>
                </c:pt>
                <c:pt idx="133">
                  <c:v>44450</c:v>
                </c:pt>
                <c:pt idx="134">
                  <c:v>44451</c:v>
                </c:pt>
                <c:pt idx="135">
                  <c:v>44452</c:v>
                </c:pt>
                <c:pt idx="136">
                  <c:v>44453</c:v>
                </c:pt>
                <c:pt idx="137">
                  <c:v>44454</c:v>
                </c:pt>
                <c:pt idx="138">
                  <c:v>44455</c:v>
                </c:pt>
                <c:pt idx="139">
                  <c:v>44456</c:v>
                </c:pt>
                <c:pt idx="140">
                  <c:v>44457</c:v>
                </c:pt>
                <c:pt idx="141">
                  <c:v>44458</c:v>
                </c:pt>
                <c:pt idx="142">
                  <c:v>44459</c:v>
                </c:pt>
                <c:pt idx="143">
                  <c:v>44460</c:v>
                </c:pt>
                <c:pt idx="144">
                  <c:v>44461</c:v>
                </c:pt>
                <c:pt idx="145">
                  <c:v>44462</c:v>
                </c:pt>
                <c:pt idx="146">
                  <c:v>44463</c:v>
                </c:pt>
                <c:pt idx="147">
                  <c:v>44464</c:v>
                </c:pt>
                <c:pt idx="148">
                  <c:v>44465</c:v>
                </c:pt>
                <c:pt idx="149">
                  <c:v>44466</c:v>
                </c:pt>
                <c:pt idx="150">
                  <c:v>44467</c:v>
                </c:pt>
                <c:pt idx="151">
                  <c:v>44468</c:v>
                </c:pt>
                <c:pt idx="152">
                  <c:v>44469</c:v>
                </c:pt>
                <c:pt idx="153">
                  <c:v>44470</c:v>
                </c:pt>
                <c:pt idx="154">
                  <c:v>44471</c:v>
                </c:pt>
                <c:pt idx="155">
                  <c:v>44472</c:v>
                </c:pt>
                <c:pt idx="156">
                  <c:v>44473</c:v>
                </c:pt>
                <c:pt idx="157">
                  <c:v>44474</c:v>
                </c:pt>
                <c:pt idx="158">
                  <c:v>44475</c:v>
                </c:pt>
                <c:pt idx="159">
                  <c:v>44476</c:v>
                </c:pt>
                <c:pt idx="160">
                  <c:v>44477</c:v>
                </c:pt>
                <c:pt idx="161">
                  <c:v>44478</c:v>
                </c:pt>
                <c:pt idx="162">
                  <c:v>44479</c:v>
                </c:pt>
                <c:pt idx="163">
                  <c:v>44480</c:v>
                </c:pt>
                <c:pt idx="164">
                  <c:v>44481</c:v>
                </c:pt>
                <c:pt idx="165">
                  <c:v>44482</c:v>
                </c:pt>
                <c:pt idx="166">
                  <c:v>44483</c:v>
                </c:pt>
                <c:pt idx="167">
                  <c:v>44484</c:v>
                </c:pt>
                <c:pt idx="168">
                  <c:v>44485</c:v>
                </c:pt>
                <c:pt idx="169">
                  <c:v>44486</c:v>
                </c:pt>
                <c:pt idx="170">
                  <c:v>44487</c:v>
                </c:pt>
                <c:pt idx="171">
                  <c:v>44488</c:v>
                </c:pt>
                <c:pt idx="172">
                  <c:v>44489</c:v>
                </c:pt>
                <c:pt idx="173">
                  <c:v>44490</c:v>
                </c:pt>
                <c:pt idx="174">
                  <c:v>44491</c:v>
                </c:pt>
                <c:pt idx="175">
                  <c:v>44492</c:v>
                </c:pt>
                <c:pt idx="176">
                  <c:v>44493</c:v>
                </c:pt>
                <c:pt idx="177">
                  <c:v>44494</c:v>
                </c:pt>
                <c:pt idx="178">
                  <c:v>44495</c:v>
                </c:pt>
                <c:pt idx="179">
                  <c:v>44496</c:v>
                </c:pt>
                <c:pt idx="180">
                  <c:v>44497</c:v>
                </c:pt>
                <c:pt idx="181">
                  <c:v>44498</c:v>
                </c:pt>
                <c:pt idx="182">
                  <c:v>44499</c:v>
                </c:pt>
                <c:pt idx="183">
                  <c:v>44500</c:v>
                </c:pt>
              </c:numCache>
            </c:numRef>
          </c:cat>
          <c:val>
            <c:numRef>
              <c:f>Sheet1!$H$2:$H$185</c:f>
              <c:numCache>
                <c:formatCode>General</c:formatCode>
                <c:ptCount val="18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35302</c:v>
                </c:pt>
                <c:pt idx="93">
                  <c:v>35316</c:v>
                </c:pt>
                <c:pt idx="94">
                  <c:v>35329</c:v>
                </c:pt>
                <c:pt idx="95">
                  <c:v>35344</c:v>
                </c:pt>
                <c:pt idx="96">
                  <c:v>35350</c:v>
                </c:pt>
                <c:pt idx="97">
                  <c:v>35358</c:v>
                </c:pt>
                <c:pt idx="98">
                  <c:v>35369</c:v>
                </c:pt>
                <c:pt idx="99">
                  <c:v>35379</c:v>
                </c:pt>
                <c:pt idx="100">
                  <c:v>35394</c:v>
                </c:pt>
                <c:pt idx="101">
                  <c:v>35408</c:v>
                </c:pt>
                <c:pt idx="102">
                  <c:v>35415</c:v>
                </c:pt>
                <c:pt idx="103">
                  <c:v>35428</c:v>
                </c:pt>
                <c:pt idx="104">
                  <c:v>35435</c:v>
                </c:pt>
                <c:pt idx="105">
                  <c:v>35450</c:v>
                </c:pt>
                <c:pt idx="106">
                  <c:v>35456</c:v>
                </c:pt>
                <c:pt idx="107">
                  <c:v>35465</c:v>
                </c:pt>
                <c:pt idx="108">
                  <c:v>35468</c:v>
                </c:pt>
                <c:pt idx="109">
                  <c:v>35470</c:v>
                </c:pt>
                <c:pt idx="110">
                  <c:v>35483</c:v>
                </c:pt>
                <c:pt idx="111">
                  <c:v>35497</c:v>
                </c:pt>
                <c:pt idx="112">
                  <c:v>35501</c:v>
                </c:pt>
                <c:pt idx="113">
                  <c:v>35513</c:v>
                </c:pt>
                <c:pt idx="114">
                  <c:v>35523</c:v>
                </c:pt>
                <c:pt idx="115">
                  <c:v>35535</c:v>
                </c:pt>
                <c:pt idx="116">
                  <c:v>35545</c:v>
                </c:pt>
                <c:pt idx="117">
                  <c:v>35562</c:v>
                </c:pt>
                <c:pt idx="118">
                  <c:v>35573</c:v>
                </c:pt>
                <c:pt idx="119">
                  <c:v>35585</c:v>
                </c:pt>
                <c:pt idx="120">
                  <c:v>35602</c:v>
                </c:pt>
                <c:pt idx="121">
                  <c:v>35606</c:v>
                </c:pt>
                <c:pt idx="122">
                  <c:v>35615</c:v>
                </c:pt>
                <c:pt idx="123">
                  <c:v>35635</c:v>
                </c:pt>
                <c:pt idx="124">
                  <c:v>35652</c:v>
                </c:pt>
                <c:pt idx="125">
                  <c:v>35660</c:v>
                </c:pt>
                <c:pt idx="126">
                  <c:v>35672</c:v>
                </c:pt>
                <c:pt idx="127">
                  <c:v>35679</c:v>
                </c:pt>
                <c:pt idx="128">
                  <c:v>35698</c:v>
                </c:pt>
                <c:pt idx="129">
                  <c:v>35716</c:v>
                </c:pt>
                <c:pt idx="130">
                  <c:v>35718</c:v>
                </c:pt>
                <c:pt idx="131">
                  <c:v>35734</c:v>
                </c:pt>
                <c:pt idx="132">
                  <c:v>35745</c:v>
                </c:pt>
                <c:pt idx="133">
                  <c:v>35759</c:v>
                </c:pt>
                <c:pt idx="134">
                  <c:v>35767</c:v>
                </c:pt>
                <c:pt idx="135">
                  <c:v>35784</c:v>
                </c:pt>
                <c:pt idx="136">
                  <c:v>35799</c:v>
                </c:pt>
                <c:pt idx="137">
                  <c:v>35803</c:v>
                </c:pt>
                <c:pt idx="138">
                  <c:v>35822</c:v>
                </c:pt>
                <c:pt idx="139">
                  <c:v>35837</c:v>
                </c:pt>
                <c:pt idx="140">
                  <c:v>35846</c:v>
                </c:pt>
                <c:pt idx="141">
                  <c:v>35856</c:v>
                </c:pt>
                <c:pt idx="142">
                  <c:v>35871</c:v>
                </c:pt>
                <c:pt idx="143">
                  <c:v>35890</c:v>
                </c:pt>
                <c:pt idx="144">
                  <c:v>35909</c:v>
                </c:pt>
                <c:pt idx="145">
                  <c:v>35937</c:v>
                </c:pt>
                <c:pt idx="146">
                  <c:v>35946</c:v>
                </c:pt>
                <c:pt idx="147">
                  <c:v>35956</c:v>
                </c:pt>
                <c:pt idx="148">
                  <c:v>35964</c:v>
                </c:pt>
                <c:pt idx="149">
                  <c:v>35981</c:v>
                </c:pt>
                <c:pt idx="150">
                  <c:v>35998</c:v>
                </c:pt>
                <c:pt idx="151">
                  <c:v>36018</c:v>
                </c:pt>
                <c:pt idx="152">
                  <c:v>36022</c:v>
                </c:pt>
                <c:pt idx="153">
                  <c:v>36039</c:v>
                </c:pt>
                <c:pt idx="154">
                  <c:v>36050</c:v>
                </c:pt>
                <c:pt idx="155">
                  <c:v>36057</c:v>
                </c:pt>
                <c:pt idx="156">
                  <c:v>36075</c:v>
                </c:pt>
                <c:pt idx="157">
                  <c:v>36096</c:v>
                </c:pt>
                <c:pt idx="158">
                  <c:v>36120</c:v>
                </c:pt>
                <c:pt idx="159">
                  <c:v>36136</c:v>
                </c:pt>
                <c:pt idx="160">
                  <c:v>36142</c:v>
                </c:pt>
                <c:pt idx="161">
                  <c:v>36154</c:v>
                </c:pt>
                <c:pt idx="162">
                  <c:v>36177</c:v>
                </c:pt>
                <c:pt idx="163">
                  <c:v>36188</c:v>
                </c:pt>
                <c:pt idx="164">
                  <c:v>36200</c:v>
                </c:pt>
                <c:pt idx="165">
                  <c:v>36207</c:v>
                </c:pt>
                <c:pt idx="166">
                  <c:v>36215</c:v>
                </c:pt>
                <c:pt idx="167">
                  <c:v>36223</c:v>
                </c:pt>
                <c:pt idx="168">
                  <c:v>36232</c:v>
                </c:pt>
                <c:pt idx="169">
                  <c:v>36251</c:v>
                </c:pt>
                <c:pt idx="170">
                  <c:v>36270</c:v>
                </c:pt>
                <c:pt idx="171">
                  <c:v>36292</c:v>
                </c:pt>
                <c:pt idx="172">
                  <c:v>36311</c:v>
                </c:pt>
                <c:pt idx="173">
                  <c:v>36327</c:v>
                </c:pt>
                <c:pt idx="174">
                  <c:v>36344</c:v>
                </c:pt>
                <c:pt idx="175">
                  <c:v>36357</c:v>
                </c:pt>
                <c:pt idx="176">
                  <c:v>36376</c:v>
                </c:pt>
                <c:pt idx="177">
                  <c:v>36396</c:v>
                </c:pt>
                <c:pt idx="178">
                  <c:v>36404</c:v>
                </c:pt>
                <c:pt idx="179">
                  <c:v>36412</c:v>
                </c:pt>
                <c:pt idx="180">
                  <c:v>36429</c:v>
                </c:pt>
                <c:pt idx="181">
                  <c:v>36448</c:v>
                </c:pt>
                <c:pt idx="182">
                  <c:v>36457</c:v>
                </c:pt>
                <c:pt idx="183">
                  <c:v>36467</c:v>
                </c:pt>
              </c:numCache>
            </c:numRef>
          </c:val>
          <c:smooth val="0"/>
          <c:extLst>
            <c:ext xmlns:c16="http://schemas.microsoft.com/office/drawing/2014/chart" uri="{C3380CC4-5D6E-409C-BE32-E72D297353CC}">
              <c16:uniqueId val="{00000006-88EB-45BD-AE53-81CAA9D82755}"/>
            </c:ext>
          </c:extLst>
        </c:ser>
        <c:ser>
          <c:idx val="7"/>
          <c:order val="7"/>
          <c:tx>
            <c:strRef>
              <c:f>Sheet1!$I$1</c:f>
              <c:strCache>
                <c:ptCount val="1"/>
                <c:pt idx="0">
                  <c:v>OCDE OECD French LinkedIn</c:v>
                </c:pt>
              </c:strCache>
            </c:strRef>
          </c:tx>
          <c:spPr>
            <a:ln w="28575" cap="rnd">
              <a:solidFill>
                <a:schemeClr val="accent2">
                  <a:lumMod val="60000"/>
                </a:schemeClr>
              </a:solidFill>
              <a:round/>
            </a:ln>
            <a:effectLst/>
          </c:spPr>
          <c:marker>
            <c:symbol val="none"/>
          </c:marker>
          <c:cat>
            <c:numRef>
              <c:f>Sheet1!$A$2:$A$185</c:f>
              <c:numCache>
                <c:formatCode>m/d/yyyy</c:formatCode>
                <c:ptCount val="184"/>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pt idx="31">
                  <c:v>44440</c:v>
                </c:pt>
                <c:pt idx="32">
                  <c:v>44441</c:v>
                </c:pt>
                <c:pt idx="33">
                  <c:v>44442</c:v>
                </c:pt>
                <c:pt idx="34">
                  <c:v>44443</c:v>
                </c:pt>
                <c:pt idx="35">
                  <c:v>44444</c:v>
                </c:pt>
                <c:pt idx="36">
                  <c:v>44445</c:v>
                </c:pt>
                <c:pt idx="37">
                  <c:v>44446</c:v>
                </c:pt>
                <c:pt idx="38">
                  <c:v>44447</c:v>
                </c:pt>
                <c:pt idx="39">
                  <c:v>44448</c:v>
                </c:pt>
                <c:pt idx="40">
                  <c:v>44449</c:v>
                </c:pt>
                <c:pt idx="41">
                  <c:v>44450</c:v>
                </c:pt>
                <c:pt idx="42">
                  <c:v>44451</c:v>
                </c:pt>
                <c:pt idx="43">
                  <c:v>44452</c:v>
                </c:pt>
                <c:pt idx="44">
                  <c:v>44453</c:v>
                </c:pt>
                <c:pt idx="45">
                  <c:v>44454</c:v>
                </c:pt>
                <c:pt idx="46">
                  <c:v>44455</c:v>
                </c:pt>
                <c:pt idx="47">
                  <c:v>44456</c:v>
                </c:pt>
                <c:pt idx="48">
                  <c:v>44457</c:v>
                </c:pt>
                <c:pt idx="49">
                  <c:v>44458</c:v>
                </c:pt>
                <c:pt idx="50">
                  <c:v>44459</c:v>
                </c:pt>
                <c:pt idx="51">
                  <c:v>44460</c:v>
                </c:pt>
                <c:pt idx="52">
                  <c:v>44461</c:v>
                </c:pt>
                <c:pt idx="53">
                  <c:v>44462</c:v>
                </c:pt>
                <c:pt idx="54">
                  <c:v>44463</c:v>
                </c:pt>
                <c:pt idx="55">
                  <c:v>44464</c:v>
                </c:pt>
                <c:pt idx="56">
                  <c:v>44465</c:v>
                </c:pt>
                <c:pt idx="57">
                  <c:v>44466</c:v>
                </c:pt>
                <c:pt idx="58">
                  <c:v>44467</c:v>
                </c:pt>
                <c:pt idx="59">
                  <c:v>44468</c:v>
                </c:pt>
                <c:pt idx="60">
                  <c:v>44469</c:v>
                </c:pt>
                <c:pt idx="61">
                  <c:v>44470</c:v>
                </c:pt>
                <c:pt idx="62">
                  <c:v>44471</c:v>
                </c:pt>
                <c:pt idx="63">
                  <c:v>44472</c:v>
                </c:pt>
                <c:pt idx="64">
                  <c:v>44473</c:v>
                </c:pt>
                <c:pt idx="65">
                  <c:v>44474</c:v>
                </c:pt>
                <c:pt idx="66">
                  <c:v>44475</c:v>
                </c:pt>
                <c:pt idx="67">
                  <c:v>44476</c:v>
                </c:pt>
                <c:pt idx="68">
                  <c:v>44477</c:v>
                </c:pt>
                <c:pt idx="69">
                  <c:v>44478</c:v>
                </c:pt>
                <c:pt idx="70">
                  <c:v>44479</c:v>
                </c:pt>
                <c:pt idx="71">
                  <c:v>44480</c:v>
                </c:pt>
                <c:pt idx="72">
                  <c:v>44481</c:v>
                </c:pt>
                <c:pt idx="73">
                  <c:v>44482</c:v>
                </c:pt>
                <c:pt idx="74">
                  <c:v>44483</c:v>
                </c:pt>
                <c:pt idx="75">
                  <c:v>44484</c:v>
                </c:pt>
                <c:pt idx="76">
                  <c:v>44485</c:v>
                </c:pt>
                <c:pt idx="77">
                  <c:v>44486</c:v>
                </c:pt>
                <c:pt idx="78">
                  <c:v>44487</c:v>
                </c:pt>
                <c:pt idx="79">
                  <c:v>44488</c:v>
                </c:pt>
                <c:pt idx="80">
                  <c:v>44489</c:v>
                </c:pt>
                <c:pt idx="81">
                  <c:v>44490</c:v>
                </c:pt>
                <c:pt idx="82">
                  <c:v>44491</c:v>
                </c:pt>
                <c:pt idx="83">
                  <c:v>44492</c:v>
                </c:pt>
                <c:pt idx="84">
                  <c:v>44493</c:v>
                </c:pt>
                <c:pt idx="85">
                  <c:v>44494</c:v>
                </c:pt>
                <c:pt idx="86">
                  <c:v>44495</c:v>
                </c:pt>
                <c:pt idx="87">
                  <c:v>44496</c:v>
                </c:pt>
                <c:pt idx="88">
                  <c:v>44497</c:v>
                </c:pt>
                <c:pt idx="89">
                  <c:v>44498</c:v>
                </c:pt>
                <c:pt idx="90">
                  <c:v>44499</c:v>
                </c:pt>
                <c:pt idx="91">
                  <c:v>44500</c:v>
                </c:pt>
                <c:pt idx="92">
                  <c:v>44409</c:v>
                </c:pt>
                <c:pt idx="93">
                  <c:v>44410</c:v>
                </c:pt>
                <c:pt idx="94">
                  <c:v>44411</c:v>
                </c:pt>
                <c:pt idx="95">
                  <c:v>44412</c:v>
                </c:pt>
                <c:pt idx="96">
                  <c:v>44413</c:v>
                </c:pt>
                <c:pt idx="97">
                  <c:v>44414</c:v>
                </c:pt>
                <c:pt idx="98">
                  <c:v>44415</c:v>
                </c:pt>
                <c:pt idx="99">
                  <c:v>44416</c:v>
                </c:pt>
                <c:pt idx="100">
                  <c:v>44417</c:v>
                </c:pt>
                <c:pt idx="101">
                  <c:v>44418</c:v>
                </c:pt>
                <c:pt idx="102">
                  <c:v>44419</c:v>
                </c:pt>
                <c:pt idx="103">
                  <c:v>44420</c:v>
                </c:pt>
                <c:pt idx="104">
                  <c:v>44421</c:v>
                </c:pt>
                <c:pt idx="105">
                  <c:v>44422</c:v>
                </c:pt>
                <c:pt idx="106">
                  <c:v>44423</c:v>
                </c:pt>
                <c:pt idx="107">
                  <c:v>44424</c:v>
                </c:pt>
                <c:pt idx="108">
                  <c:v>44425</c:v>
                </c:pt>
                <c:pt idx="109">
                  <c:v>44426</c:v>
                </c:pt>
                <c:pt idx="110">
                  <c:v>44427</c:v>
                </c:pt>
                <c:pt idx="111">
                  <c:v>44428</c:v>
                </c:pt>
                <c:pt idx="112">
                  <c:v>44429</c:v>
                </c:pt>
                <c:pt idx="113">
                  <c:v>44430</c:v>
                </c:pt>
                <c:pt idx="114">
                  <c:v>44431</c:v>
                </c:pt>
                <c:pt idx="115">
                  <c:v>44432</c:v>
                </c:pt>
                <c:pt idx="116">
                  <c:v>44433</c:v>
                </c:pt>
                <c:pt idx="117">
                  <c:v>44434</c:v>
                </c:pt>
                <c:pt idx="118">
                  <c:v>44435</c:v>
                </c:pt>
                <c:pt idx="119">
                  <c:v>44436</c:v>
                </c:pt>
                <c:pt idx="120">
                  <c:v>44437</c:v>
                </c:pt>
                <c:pt idx="121">
                  <c:v>44438</c:v>
                </c:pt>
                <c:pt idx="122">
                  <c:v>44439</c:v>
                </c:pt>
                <c:pt idx="123">
                  <c:v>44440</c:v>
                </c:pt>
                <c:pt idx="124">
                  <c:v>44441</c:v>
                </c:pt>
                <c:pt idx="125">
                  <c:v>44442</c:v>
                </c:pt>
                <c:pt idx="126">
                  <c:v>44443</c:v>
                </c:pt>
                <c:pt idx="127">
                  <c:v>44444</c:v>
                </c:pt>
                <c:pt idx="128">
                  <c:v>44445</c:v>
                </c:pt>
                <c:pt idx="129">
                  <c:v>44446</c:v>
                </c:pt>
                <c:pt idx="130">
                  <c:v>44447</c:v>
                </c:pt>
                <c:pt idx="131">
                  <c:v>44448</c:v>
                </c:pt>
                <c:pt idx="132">
                  <c:v>44449</c:v>
                </c:pt>
                <c:pt idx="133">
                  <c:v>44450</c:v>
                </c:pt>
                <c:pt idx="134">
                  <c:v>44451</c:v>
                </c:pt>
                <c:pt idx="135">
                  <c:v>44452</c:v>
                </c:pt>
                <c:pt idx="136">
                  <c:v>44453</c:v>
                </c:pt>
                <c:pt idx="137">
                  <c:v>44454</c:v>
                </c:pt>
                <c:pt idx="138">
                  <c:v>44455</c:v>
                </c:pt>
                <c:pt idx="139">
                  <c:v>44456</c:v>
                </c:pt>
                <c:pt idx="140">
                  <c:v>44457</c:v>
                </c:pt>
                <c:pt idx="141">
                  <c:v>44458</c:v>
                </c:pt>
                <c:pt idx="142">
                  <c:v>44459</c:v>
                </c:pt>
                <c:pt idx="143">
                  <c:v>44460</c:v>
                </c:pt>
                <c:pt idx="144">
                  <c:v>44461</c:v>
                </c:pt>
                <c:pt idx="145">
                  <c:v>44462</c:v>
                </c:pt>
                <c:pt idx="146">
                  <c:v>44463</c:v>
                </c:pt>
                <c:pt idx="147">
                  <c:v>44464</c:v>
                </c:pt>
                <c:pt idx="148">
                  <c:v>44465</c:v>
                </c:pt>
                <c:pt idx="149">
                  <c:v>44466</c:v>
                </c:pt>
                <c:pt idx="150">
                  <c:v>44467</c:v>
                </c:pt>
                <c:pt idx="151">
                  <c:v>44468</c:v>
                </c:pt>
                <c:pt idx="152">
                  <c:v>44469</c:v>
                </c:pt>
                <c:pt idx="153">
                  <c:v>44470</c:v>
                </c:pt>
                <c:pt idx="154">
                  <c:v>44471</c:v>
                </c:pt>
                <c:pt idx="155">
                  <c:v>44472</c:v>
                </c:pt>
                <c:pt idx="156">
                  <c:v>44473</c:v>
                </c:pt>
                <c:pt idx="157">
                  <c:v>44474</c:v>
                </c:pt>
                <c:pt idx="158">
                  <c:v>44475</c:v>
                </c:pt>
                <c:pt idx="159">
                  <c:v>44476</c:v>
                </c:pt>
                <c:pt idx="160">
                  <c:v>44477</c:v>
                </c:pt>
                <c:pt idx="161">
                  <c:v>44478</c:v>
                </c:pt>
                <c:pt idx="162">
                  <c:v>44479</c:v>
                </c:pt>
                <c:pt idx="163">
                  <c:v>44480</c:v>
                </c:pt>
                <c:pt idx="164">
                  <c:v>44481</c:v>
                </c:pt>
                <c:pt idx="165">
                  <c:v>44482</c:v>
                </c:pt>
                <c:pt idx="166">
                  <c:v>44483</c:v>
                </c:pt>
                <c:pt idx="167">
                  <c:v>44484</c:v>
                </c:pt>
                <c:pt idx="168">
                  <c:v>44485</c:v>
                </c:pt>
                <c:pt idx="169">
                  <c:v>44486</c:v>
                </c:pt>
                <c:pt idx="170">
                  <c:v>44487</c:v>
                </c:pt>
                <c:pt idx="171">
                  <c:v>44488</c:v>
                </c:pt>
                <c:pt idx="172">
                  <c:v>44489</c:v>
                </c:pt>
                <c:pt idx="173">
                  <c:v>44490</c:v>
                </c:pt>
                <c:pt idx="174">
                  <c:v>44491</c:v>
                </c:pt>
                <c:pt idx="175">
                  <c:v>44492</c:v>
                </c:pt>
                <c:pt idx="176">
                  <c:v>44493</c:v>
                </c:pt>
                <c:pt idx="177">
                  <c:v>44494</c:v>
                </c:pt>
                <c:pt idx="178">
                  <c:v>44495</c:v>
                </c:pt>
                <c:pt idx="179">
                  <c:v>44496</c:v>
                </c:pt>
                <c:pt idx="180">
                  <c:v>44497</c:v>
                </c:pt>
                <c:pt idx="181">
                  <c:v>44498</c:v>
                </c:pt>
                <c:pt idx="182">
                  <c:v>44499</c:v>
                </c:pt>
                <c:pt idx="183">
                  <c:v>44500</c:v>
                </c:pt>
              </c:numCache>
            </c:numRef>
          </c:cat>
          <c:val>
            <c:numRef>
              <c:f>Sheet1!$I$2:$I$185</c:f>
              <c:numCache>
                <c:formatCode>General</c:formatCode>
                <c:ptCount val="184"/>
                <c:pt idx="18">
                  <c:v>2</c:v>
                </c:pt>
                <c:pt idx="19">
                  <c:v>4</c:v>
                </c:pt>
                <c:pt idx="20">
                  <c:v>6</c:v>
                </c:pt>
                <c:pt idx="21">
                  <c:v>8</c:v>
                </c:pt>
                <c:pt idx="22">
                  <c:v>12</c:v>
                </c:pt>
                <c:pt idx="23">
                  <c:v>18</c:v>
                </c:pt>
                <c:pt idx="24">
                  <c:v>20</c:v>
                </c:pt>
                <c:pt idx="25">
                  <c:v>23</c:v>
                </c:pt>
                <c:pt idx="26">
                  <c:v>27</c:v>
                </c:pt>
                <c:pt idx="27">
                  <c:v>29</c:v>
                </c:pt>
                <c:pt idx="28">
                  <c:v>31</c:v>
                </c:pt>
                <c:pt idx="29">
                  <c:v>33</c:v>
                </c:pt>
                <c:pt idx="30">
                  <c:v>88</c:v>
                </c:pt>
                <c:pt idx="31">
                  <c:v>114</c:v>
                </c:pt>
                <c:pt idx="32">
                  <c:v>134</c:v>
                </c:pt>
                <c:pt idx="33">
                  <c:v>141</c:v>
                </c:pt>
                <c:pt idx="34">
                  <c:v>145</c:v>
                </c:pt>
                <c:pt idx="35">
                  <c:v>150</c:v>
                </c:pt>
                <c:pt idx="36">
                  <c:v>160</c:v>
                </c:pt>
                <c:pt idx="37">
                  <c:v>166</c:v>
                </c:pt>
                <c:pt idx="38">
                  <c:v>175</c:v>
                </c:pt>
                <c:pt idx="39">
                  <c:v>179</c:v>
                </c:pt>
                <c:pt idx="40">
                  <c:v>186</c:v>
                </c:pt>
                <c:pt idx="41">
                  <c:v>193</c:v>
                </c:pt>
                <c:pt idx="42">
                  <c:v>195</c:v>
                </c:pt>
                <c:pt idx="43">
                  <c:v>202</c:v>
                </c:pt>
                <c:pt idx="44">
                  <c:v>209</c:v>
                </c:pt>
                <c:pt idx="45">
                  <c:v>211</c:v>
                </c:pt>
                <c:pt idx="46">
                  <c:v>220</c:v>
                </c:pt>
                <c:pt idx="47">
                  <c:v>227</c:v>
                </c:pt>
                <c:pt idx="48">
                  <c:v>230</c:v>
                </c:pt>
                <c:pt idx="49">
                  <c:v>235</c:v>
                </c:pt>
                <c:pt idx="50">
                  <c:v>239</c:v>
                </c:pt>
                <c:pt idx="51">
                  <c:v>245</c:v>
                </c:pt>
                <c:pt idx="52">
                  <c:v>254</c:v>
                </c:pt>
                <c:pt idx="53">
                  <c:v>260</c:v>
                </c:pt>
                <c:pt idx="54">
                  <c:v>261</c:v>
                </c:pt>
                <c:pt idx="55">
                  <c:v>266</c:v>
                </c:pt>
                <c:pt idx="56">
                  <c:v>304</c:v>
                </c:pt>
                <c:pt idx="57">
                  <c:v>327</c:v>
                </c:pt>
                <c:pt idx="58">
                  <c:v>347</c:v>
                </c:pt>
                <c:pt idx="59">
                  <c:v>361</c:v>
                </c:pt>
                <c:pt idx="60">
                  <c:v>369</c:v>
                </c:pt>
                <c:pt idx="61">
                  <c:v>379</c:v>
                </c:pt>
                <c:pt idx="62">
                  <c:v>382</c:v>
                </c:pt>
                <c:pt idx="63">
                  <c:v>392</c:v>
                </c:pt>
                <c:pt idx="64">
                  <c:v>395</c:v>
                </c:pt>
                <c:pt idx="65">
                  <c:v>401</c:v>
                </c:pt>
                <c:pt idx="66">
                  <c:v>412</c:v>
                </c:pt>
                <c:pt idx="67">
                  <c:v>422</c:v>
                </c:pt>
                <c:pt idx="68">
                  <c:v>430</c:v>
                </c:pt>
                <c:pt idx="69">
                  <c:v>442</c:v>
                </c:pt>
                <c:pt idx="70">
                  <c:v>475</c:v>
                </c:pt>
                <c:pt idx="71">
                  <c:v>513</c:v>
                </c:pt>
                <c:pt idx="72">
                  <c:v>527</c:v>
                </c:pt>
                <c:pt idx="73">
                  <c:v>548</c:v>
                </c:pt>
                <c:pt idx="74">
                  <c:v>561</c:v>
                </c:pt>
                <c:pt idx="75">
                  <c:v>566</c:v>
                </c:pt>
                <c:pt idx="76">
                  <c:v>573</c:v>
                </c:pt>
                <c:pt idx="77">
                  <c:v>585</c:v>
                </c:pt>
                <c:pt idx="78">
                  <c:v>598</c:v>
                </c:pt>
                <c:pt idx="79">
                  <c:v>608</c:v>
                </c:pt>
                <c:pt idx="80">
                  <c:v>621</c:v>
                </c:pt>
                <c:pt idx="81">
                  <c:v>631</c:v>
                </c:pt>
                <c:pt idx="82">
                  <c:v>637</c:v>
                </c:pt>
                <c:pt idx="83">
                  <c:v>640</c:v>
                </c:pt>
                <c:pt idx="84">
                  <c:v>648</c:v>
                </c:pt>
                <c:pt idx="85">
                  <c:v>657</c:v>
                </c:pt>
                <c:pt idx="86">
                  <c:v>663</c:v>
                </c:pt>
                <c:pt idx="87">
                  <c:v>668</c:v>
                </c:pt>
                <c:pt idx="88">
                  <c:v>673</c:v>
                </c:pt>
                <c:pt idx="89">
                  <c:v>686</c:v>
                </c:pt>
                <c:pt idx="90">
                  <c:v>690</c:v>
                </c:pt>
                <c:pt idx="91">
                  <c:v>693</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numCache>
            </c:numRef>
          </c:val>
          <c:smooth val="0"/>
          <c:extLst>
            <c:ext xmlns:c16="http://schemas.microsoft.com/office/drawing/2014/chart" uri="{C3380CC4-5D6E-409C-BE32-E72D297353CC}">
              <c16:uniqueId val="{00000007-88EB-45BD-AE53-81CAA9D82755}"/>
            </c:ext>
          </c:extLst>
        </c:ser>
        <c:dLbls>
          <c:showLegendKey val="0"/>
          <c:showVal val="0"/>
          <c:showCatName val="0"/>
          <c:showSerName val="0"/>
          <c:showPercent val="0"/>
          <c:showBubbleSize val="0"/>
        </c:dLbls>
        <c:smooth val="0"/>
        <c:axId val="333205128"/>
        <c:axId val="332996936"/>
      </c:lineChart>
      <c:dateAx>
        <c:axId val="333205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96936"/>
        <c:crosses val="autoZero"/>
        <c:auto val="1"/>
        <c:lblOffset val="100"/>
        <c:baseTimeUnit val="days"/>
      </c:dateAx>
      <c:valAx>
        <c:axId val="33299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0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OECD OECD English Facebook</c:v>
                </c:pt>
              </c:strCache>
            </c:strRef>
          </c:tx>
          <c:spPr>
            <a:ln w="28575" cap="rnd">
              <a:solidFill>
                <a:schemeClr val="accent1"/>
              </a:solidFill>
              <a:round/>
            </a:ln>
            <a:effectLst/>
          </c:spPr>
          <c:marker>
            <c:symbol val="none"/>
          </c:marker>
          <c:cat>
            <c:strRef>
              <c:f>Sheet1!$A$2:$A$4</c:f>
              <c:strCache>
                <c:ptCount val="3"/>
                <c:pt idx="0">
                  <c:v>08 2021</c:v>
                </c:pt>
                <c:pt idx="1">
                  <c:v>09 2021</c:v>
                </c:pt>
                <c:pt idx="2">
                  <c:v>10 2021</c:v>
                </c:pt>
              </c:strCache>
            </c:strRef>
          </c:cat>
          <c:val>
            <c:numRef>
              <c:f>Sheet1!$B$2:$B$4</c:f>
              <c:numCache>
                <c:formatCode>General</c:formatCode>
                <c:ptCount val="3"/>
                <c:pt idx="0">
                  <c:v>1.68226843192701E-3</c:v>
                </c:pt>
                <c:pt idx="1">
                  <c:v>2.7071353319511899E-3</c:v>
                </c:pt>
                <c:pt idx="2">
                  <c:v>2.9662808029722099E-3</c:v>
                </c:pt>
              </c:numCache>
            </c:numRef>
          </c:val>
          <c:smooth val="0"/>
          <c:extLst>
            <c:ext xmlns:c16="http://schemas.microsoft.com/office/drawing/2014/chart" uri="{C3380CC4-5D6E-409C-BE32-E72D297353CC}">
              <c16:uniqueId val="{00000000-4A4D-42CE-9890-A093BE12EEEB}"/>
            </c:ext>
          </c:extLst>
        </c:ser>
        <c:ser>
          <c:idx val="1"/>
          <c:order val="1"/>
          <c:tx>
            <c:strRef>
              <c:f>Sheet1!$C$1</c:f>
              <c:strCache>
                <c:ptCount val="1"/>
                <c:pt idx="0">
                  <c:v>OCDE en français OECD French Facebook</c:v>
                </c:pt>
              </c:strCache>
            </c:strRef>
          </c:tx>
          <c:spPr>
            <a:ln w="28575" cap="rnd">
              <a:solidFill>
                <a:schemeClr val="accent2"/>
              </a:solidFill>
              <a:round/>
            </a:ln>
            <a:effectLst/>
          </c:spPr>
          <c:marker>
            <c:symbol val="none"/>
          </c:marker>
          <c:cat>
            <c:strRef>
              <c:f>Sheet1!$A$2:$A$4</c:f>
              <c:strCache>
                <c:ptCount val="3"/>
                <c:pt idx="0">
                  <c:v>08 2021</c:v>
                </c:pt>
                <c:pt idx="1">
                  <c:v>09 2021</c:v>
                </c:pt>
                <c:pt idx="2">
                  <c:v>10 2021</c:v>
                </c:pt>
              </c:strCache>
            </c:strRef>
          </c:cat>
          <c:val>
            <c:numRef>
              <c:f>Sheet1!$C$2:$C$4</c:f>
              <c:numCache>
                <c:formatCode>General</c:formatCode>
                <c:ptCount val="3"/>
                <c:pt idx="0">
                  <c:v>1.71130952380952</c:v>
                </c:pt>
                <c:pt idx="1">
                  <c:v>1.7641996557659201</c:v>
                </c:pt>
                <c:pt idx="2">
                  <c:v>1.31613582521716</c:v>
                </c:pt>
              </c:numCache>
            </c:numRef>
          </c:val>
          <c:smooth val="0"/>
          <c:extLst>
            <c:ext xmlns:c16="http://schemas.microsoft.com/office/drawing/2014/chart" uri="{C3380CC4-5D6E-409C-BE32-E72D297353CC}">
              <c16:uniqueId val="{00000001-4A4D-42CE-9890-A093BE12EEEB}"/>
            </c:ext>
          </c:extLst>
        </c:ser>
        <c:ser>
          <c:idx val="2"/>
          <c:order val="2"/>
          <c:tx>
            <c:strRef>
              <c:f>Sheet1!$D$1</c:f>
              <c:strCache>
                <c:ptCount val="1"/>
                <c:pt idx="0">
                  <c:v>the_oecd OECD Instagram</c:v>
                </c:pt>
              </c:strCache>
            </c:strRef>
          </c:tx>
          <c:spPr>
            <a:ln w="28575" cap="rnd">
              <a:solidFill>
                <a:schemeClr val="accent3"/>
              </a:solidFill>
              <a:round/>
            </a:ln>
            <a:effectLst/>
          </c:spPr>
          <c:marker>
            <c:symbol val="none"/>
          </c:marker>
          <c:cat>
            <c:strRef>
              <c:f>Sheet1!$A$2:$A$4</c:f>
              <c:strCache>
                <c:ptCount val="3"/>
                <c:pt idx="0">
                  <c:v>08 2021</c:v>
                </c:pt>
                <c:pt idx="1">
                  <c:v>09 2021</c:v>
                </c:pt>
                <c:pt idx="2">
                  <c:v>10 2021</c:v>
                </c:pt>
              </c:strCache>
            </c:strRef>
          </c:cat>
          <c:val>
            <c:numRef>
              <c:f>Sheet1!$D$2:$D$4</c:f>
              <c:numCache>
                <c:formatCode>General</c:formatCode>
                <c:ptCount val="3"/>
                <c:pt idx="0">
                  <c:v>5.2245215115328002E-2</c:v>
                </c:pt>
                <c:pt idx="1">
                  <c:v>5.2619209547162801E-2</c:v>
                </c:pt>
                <c:pt idx="2">
                  <c:v>8.8821403003975299E-2</c:v>
                </c:pt>
              </c:numCache>
            </c:numRef>
          </c:val>
          <c:smooth val="0"/>
          <c:extLst>
            <c:ext xmlns:c16="http://schemas.microsoft.com/office/drawing/2014/chart" uri="{C3380CC4-5D6E-409C-BE32-E72D297353CC}">
              <c16:uniqueId val="{00000002-4A4D-42CE-9890-A093BE12EEEB}"/>
            </c:ext>
          </c:extLst>
        </c:ser>
        <c:ser>
          <c:idx val="3"/>
          <c:order val="3"/>
          <c:tx>
            <c:strRef>
              <c:f>Sheet1!$E$1</c:f>
              <c:strCache>
                <c:ptCount val="1"/>
                <c:pt idx="0">
                  <c:v>OECD - OCDE OECD LinkedIn</c:v>
                </c:pt>
              </c:strCache>
            </c:strRef>
          </c:tx>
          <c:spPr>
            <a:ln w="28575" cap="rnd">
              <a:solidFill>
                <a:schemeClr val="accent4"/>
              </a:solidFill>
              <a:round/>
            </a:ln>
            <a:effectLst/>
          </c:spPr>
          <c:marker>
            <c:symbol val="none"/>
          </c:marker>
          <c:cat>
            <c:strRef>
              <c:f>Sheet1!$A$2:$A$4</c:f>
              <c:strCache>
                <c:ptCount val="3"/>
                <c:pt idx="0">
                  <c:v>08 2021</c:v>
                </c:pt>
                <c:pt idx="1">
                  <c:v>09 2021</c:v>
                </c:pt>
                <c:pt idx="2">
                  <c:v>10 2021</c:v>
                </c:pt>
              </c:strCache>
            </c:strRef>
          </c:cat>
          <c:val>
            <c:numRef>
              <c:f>Sheet1!$E$2:$E$4</c:f>
              <c:numCache>
                <c:formatCode>General</c:formatCode>
                <c:ptCount val="3"/>
                <c:pt idx="0">
                  <c:v>3.1329782225974601E-2</c:v>
                </c:pt>
                <c:pt idx="1">
                  <c:v>3.3927034583983003E-2</c:v>
                </c:pt>
                <c:pt idx="2">
                  <c:v>4.1595580714204397E-2</c:v>
                </c:pt>
              </c:numCache>
            </c:numRef>
          </c:val>
          <c:smooth val="0"/>
          <c:extLst>
            <c:ext xmlns:c16="http://schemas.microsoft.com/office/drawing/2014/chart" uri="{C3380CC4-5D6E-409C-BE32-E72D297353CC}">
              <c16:uniqueId val="{00000003-4A4D-42CE-9890-A093BE12EEEB}"/>
            </c:ext>
          </c:extLst>
        </c:ser>
        <c:ser>
          <c:idx val="4"/>
          <c:order val="4"/>
          <c:tx>
            <c:strRef>
              <c:f>Sheet1!$F$1</c:f>
              <c:strCache>
                <c:ptCount val="1"/>
                <c:pt idx="0">
                  <c:v>OECD ➡️ Better policies for better lives OECD English Twitter</c:v>
                </c:pt>
              </c:strCache>
            </c:strRef>
          </c:tx>
          <c:spPr>
            <a:ln w="28575" cap="rnd">
              <a:solidFill>
                <a:schemeClr val="accent5"/>
              </a:solidFill>
              <a:round/>
            </a:ln>
            <a:effectLst/>
          </c:spPr>
          <c:marker>
            <c:symbol val="none"/>
          </c:marker>
          <c:cat>
            <c:strRef>
              <c:f>Sheet1!$A$2:$A$4</c:f>
              <c:strCache>
                <c:ptCount val="3"/>
                <c:pt idx="0">
                  <c:v>08 2021</c:v>
                </c:pt>
                <c:pt idx="1">
                  <c:v>09 2021</c:v>
                </c:pt>
                <c:pt idx="2">
                  <c:v>10 2021</c:v>
                </c:pt>
              </c:strCache>
            </c:strRef>
          </c:cat>
          <c:val>
            <c:numRef>
              <c:f>Sheet1!$F$2:$F$4</c:f>
              <c:numCache>
                <c:formatCode>General</c:formatCode>
                <c:ptCount val="3"/>
                <c:pt idx="0">
                  <c:v>4.34550104937176E-3</c:v>
                </c:pt>
                <c:pt idx="1">
                  <c:v>8.4502781150640402E-3</c:v>
                </c:pt>
                <c:pt idx="2">
                  <c:v>9.8657335630288594E-3</c:v>
                </c:pt>
              </c:numCache>
            </c:numRef>
          </c:val>
          <c:smooth val="0"/>
          <c:extLst>
            <c:ext xmlns:c16="http://schemas.microsoft.com/office/drawing/2014/chart" uri="{C3380CC4-5D6E-409C-BE32-E72D297353CC}">
              <c16:uniqueId val="{00000004-4A4D-42CE-9890-A093BE12EEEB}"/>
            </c:ext>
          </c:extLst>
        </c:ser>
        <c:ser>
          <c:idx val="5"/>
          <c:order val="5"/>
          <c:tx>
            <c:strRef>
              <c:f>Sheet1!$G$1</c:f>
              <c:strCache>
                <c:ptCount val="1"/>
                <c:pt idx="0">
                  <c:v>OCDE OECD French Twitter</c:v>
                </c:pt>
              </c:strCache>
            </c:strRef>
          </c:tx>
          <c:spPr>
            <a:ln w="28575" cap="rnd">
              <a:solidFill>
                <a:schemeClr val="accent6"/>
              </a:solidFill>
              <a:round/>
            </a:ln>
            <a:effectLst/>
          </c:spPr>
          <c:marker>
            <c:symbol val="none"/>
          </c:marker>
          <c:cat>
            <c:strRef>
              <c:f>Sheet1!$A$2:$A$4</c:f>
              <c:strCache>
                <c:ptCount val="3"/>
                <c:pt idx="0">
                  <c:v>08 2021</c:v>
                </c:pt>
                <c:pt idx="1">
                  <c:v>09 2021</c:v>
                </c:pt>
                <c:pt idx="2">
                  <c:v>10 2021</c:v>
                </c:pt>
              </c:strCache>
            </c:strRef>
          </c:cat>
          <c:val>
            <c:numRef>
              <c:f>Sheet1!$G$2:$G$4</c:f>
              <c:numCache>
                <c:formatCode>General</c:formatCode>
                <c:ptCount val="3"/>
                <c:pt idx="0">
                  <c:v>8.3566142985503997E-3</c:v>
                </c:pt>
                <c:pt idx="1">
                  <c:v>8.3776055538782798E-3</c:v>
                </c:pt>
                <c:pt idx="2">
                  <c:v>2.89424827028784E-2</c:v>
                </c:pt>
              </c:numCache>
            </c:numRef>
          </c:val>
          <c:smooth val="0"/>
          <c:extLst>
            <c:ext xmlns:c16="http://schemas.microsoft.com/office/drawing/2014/chart" uri="{C3380CC4-5D6E-409C-BE32-E72D297353CC}">
              <c16:uniqueId val="{00000005-4A4D-42CE-9890-A093BE12EEEB}"/>
            </c:ext>
          </c:extLst>
        </c:ser>
        <c:ser>
          <c:idx val="6"/>
          <c:order val="6"/>
          <c:tx>
            <c:strRef>
              <c:f>Sheet1!$H$1</c:f>
              <c:strCache>
                <c:ptCount val="1"/>
                <c:pt idx="0">
                  <c:v>OECD - PAC</c:v>
                </c:pt>
              </c:strCache>
            </c:strRef>
          </c:tx>
          <c:spPr>
            <a:ln w="28575" cap="rnd">
              <a:solidFill>
                <a:schemeClr val="accent1">
                  <a:lumMod val="60000"/>
                </a:schemeClr>
              </a:solidFill>
              <a:round/>
            </a:ln>
            <a:effectLst/>
          </c:spPr>
          <c:marker>
            <c:symbol val="none"/>
          </c:marker>
          <c:cat>
            <c:strRef>
              <c:f>Sheet1!$A$2:$A$4</c:f>
              <c:strCache>
                <c:ptCount val="3"/>
                <c:pt idx="0">
                  <c:v>08 2021</c:v>
                </c:pt>
                <c:pt idx="1">
                  <c:v>09 2021</c:v>
                </c:pt>
                <c:pt idx="2">
                  <c:v>10 2021</c:v>
                </c:pt>
              </c:strCache>
            </c:strRef>
          </c:cat>
          <c:val>
            <c:numRef>
              <c:f>Sheet1!$H$2:$H$4</c:f>
              <c:numCache>
                <c:formatCode>General</c:formatCode>
                <c:ptCount val="3"/>
                <c:pt idx="2">
                  <c:v>2.8587764436821001E-2</c:v>
                </c:pt>
              </c:numCache>
            </c:numRef>
          </c:val>
          <c:smooth val="0"/>
          <c:extLst>
            <c:ext xmlns:c16="http://schemas.microsoft.com/office/drawing/2014/chart" uri="{C3380CC4-5D6E-409C-BE32-E72D297353CC}">
              <c16:uniqueId val="{00000006-4A4D-42CE-9890-A093BE12EEEB}"/>
            </c:ext>
          </c:extLst>
        </c:ser>
        <c:ser>
          <c:idx val="7"/>
          <c:order val="7"/>
          <c:tx>
            <c:strRef>
              <c:f>Sheet1!$I$1</c:f>
              <c:strCache>
                <c:ptCount val="1"/>
                <c:pt idx="0">
                  <c:v>OCDE OECD French LinkedIn</c:v>
                </c:pt>
              </c:strCache>
            </c:strRef>
          </c:tx>
          <c:spPr>
            <a:ln w="28575" cap="rnd">
              <a:solidFill>
                <a:schemeClr val="accent2">
                  <a:lumMod val="60000"/>
                </a:schemeClr>
              </a:solidFill>
              <a:round/>
            </a:ln>
            <a:effectLst/>
          </c:spPr>
          <c:marker>
            <c:symbol val="none"/>
          </c:marker>
          <c:cat>
            <c:strRef>
              <c:f>Sheet1!$A$2:$A$4</c:f>
              <c:strCache>
                <c:ptCount val="3"/>
                <c:pt idx="0">
                  <c:v>08 2021</c:v>
                </c:pt>
                <c:pt idx="1">
                  <c:v>09 2021</c:v>
                </c:pt>
                <c:pt idx="2">
                  <c:v>10 2021</c:v>
                </c:pt>
              </c:strCache>
            </c:strRef>
          </c:cat>
          <c:val>
            <c:numRef>
              <c:f>Sheet1!$I$2:$I$4</c:f>
              <c:numCache>
                <c:formatCode>General</c:formatCode>
                <c:ptCount val="3"/>
                <c:pt idx="0">
                  <c:v>41.3145539906103</c:v>
                </c:pt>
                <c:pt idx="1">
                  <c:v>4.3742216687422202</c:v>
                </c:pt>
                <c:pt idx="2">
                  <c:v>1.9294902334445001</c:v>
                </c:pt>
              </c:numCache>
            </c:numRef>
          </c:val>
          <c:smooth val="0"/>
          <c:extLst>
            <c:ext xmlns:c16="http://schemas.microsoft.com/office/drawing/2014/chart" uri="{C3380CC4-5D6E-409C-BE32-E72D297353CC}">
              <c16:uniqueId val="{00000007-4A4D-42CE-9890-A093BE12EEEB}"/>
            </c:ext>
          </c:extLst>
        </c:ser>
        <c:dLbls>
          <c:showLegendKey val="0"/>
          <c:showVal val="0"/>
          <c:showCatName val="0"/>
          <c:showSerName val="0"/>
          <c:showPercent val="0"/>
          <c:showBubbleSize val="0"/>
        </c:dLbls>
        <c:smooth val="0"/>
        <c:axId val="390870552"/>
        <c:axId val="390872192"/>
      </c:lineChart>
      <c:catAx>
        <c:axId val="390870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72192"/>
        <c:crosses val="autoZero"/>
        <c:auto val="1"/>
        <c:lblAlgn val="ctr"/>
        <c:lblOffset val="100"/>
        <c:noMultiLvlLbl val="0"/>
      </c:catAx>
      <c:valAx>
        <c:axId val="39087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7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OECD OECD English Facebook</c:v>
                </c:pt>
              </c:strCache>
            </c:strRef>
          </c:tx>
          <c:spPr>
            <a:ln w="28575" cap="rnd">
              <a:solidFill>
                <a:schemeClr val="accent1"/>
              </a:solidFill>
              <a:round/>
            </a:ln>
            <a:effectLst/>
          </c:spPr>
          <c:marker>
            <c:symbol val="none"/>
          </c:marker>
          <c:cat>
            <c:strRef>
              <c:f>Sheet1!$A$2:$A$4</c:f>
              <c:strCache>
                <c:ptCount val="3"/>
                <c:pt idx="0">
                  <c:v>08 2021</c:v>
                </c:pt>
                <c:pt idx="1">
                  <c:v>09 2021</c:v>
                </c:pt>
                <c:pt idx="2">
                  <c:v>10 2021</c:v>
                </c:pt>
              </c:strCache>
            </c:strRef>
          </c:cat>
          <c:val>
            <c:numRef>
              <c:f>Sheet1!$B$2:$B$4</c:f>
              <c:numCache>
                <c:formatCode>General</c:formatCode>
                <c:ptCount val="3"/>
                <c:pt idx="0">
                  <c:v>28</c:v>
                </c:pt>
                <c:pt idx="1">
                  <c:v>33</c:v>
                </c:pt>
                <c:pt idx="2">
                  <c:v>34</c:v>
                </c:pt>
              </c:numCache>
            </c:numRef>
          </c:val>
          <c:smooth val="0"/>
          <c:extLst>
            <c:ext xmlns:c16="http://schemas.microsoft.com/office/drawing/2014/chart" uri="{C3380CC4-5D6E-409C-BE32-E72D297353CC}">
              <c16:uniqueId val="{00000000-31CC-466B-AC64-245E14E86010}"/>
            </c:ext>
          </c:extLst>
        </c:ser>
        <c:ser>
          <c:idx val="1"/>
          <c:order val="1"/>
          <c:tx>
            <c:strRef>
              <c:f>Sheet1!$C$1</c:f>
              <c:strCache>
                <c:ptCount val="1"/>
                <c:pt idx="0">
                  <c:v>OCDE en français OECD French Facebook</c:v>
                </c:pt>
              </c:strCache>
            </c:strRef>
          </c:tx>
          <c:spPr>
            <a:ln w="28575" cap="rnd">
              <a:solidFill>
                <a:schemeClr val="accent2"/>
              </a:solidFill>
              <a:round/>
            </a:ln>
            <a:effectLst/>
          </c:spPr>
          <c:marker>
            <c:symbol val="none"/>
          </c:marker>
          <c:cat>
            <c:strRef>
              <c:f>Sheet1!$A$2:$A$4</c:f>
              <c:strCache>
                <c:ptCount val="3"/>
                <c:pt idx="0">
                  <c:v>08 2021</c:v>
                </c:pt>
                <c:pt idx="1">
                  <c:v>09 2021</c:v>
                </c:pt>
                <c:pt idx="2">
                  <c:v>10 2021</c:v>
                </c:pt>
              </c:strCache>
            </c:strRef>
          </c:cat>
          <c:val>
            <c:numRef>
              <c:f>Sheet1!$C$2:$C$4</c:f>
              <c:numCache>
                <c:formatCode>General</c:formatCode>
                <c:ptCount val="3"/>
                <c:pt idx="0">
                  <c:v>37</c:v>
                </c:pt>
                <c:pt idx="1">
                  <c:v>32</c:v>
                </c:pt>
                <c:pt idx="2">
                  <c:v>32</c:v>
                </c:pt>
              </c:numCache>
            </c:numRef>
          </c:val>
          <c:smooth val="0"/>
          <c:extLst>
            <c:ext xmlns:c16="http://schemas.microsoft.com/office/drawing/2014/chart" uri="{C3380CC4-5D6E-409C-BE32-E72D297353CC}">
              <c16:uniqueId val="{00000001-31CC-466B-AC64-245E14E86010}"/>
            </c:ext>
          </c:extLst>
        </c:ser>
        <c:ser>
          <c:idx val="2"/>
          <c:order val="2"/>
          <c:tx>
            <c:strRef>
              <c:f>Sheet1!$D$1</c:f>
              <c:strCache>
                <c:ptCount val="1"/>
                <c:pt idx="0">
                  <c:v>the_oecd OECD Instagram</c:v>
                </c:pt>
              </c:strCache>
            </c:strRef>
          </c:tx>
          <c:spPr>
            <a:ln w="28575" cap="rnd">
              <a:solidFill>
                <a:schemeClr val="accent3"/>
              </a:solidFill>
              <a:round/>
            </a:ln>
            <a:effectLst/>
          </c:spPr>
          <c:marker>
            <c:symbol val="none"/>
          </c:marker>
          <c:cat>
            <c:strRef>
              <c:f>Sheet1!$A$2:$A$4</c:f>
              <c:strCache>
                <c:ptCount val="3"/>
                <c:pt idx="0">
                  <c:v>08 2021</c:v>
                </c:pt>
                <c:pt idx="1">
                  <c:v>09 2021</c:v>
                </c:pt>
                <c:pt idx="2">
                  <c:v>10 2021</c:v>
                </c:pt>
              </c:strCache>
            </c:strRef>
          </c:cat>
          <c:val>
            <c:numRef>
              <c:f>Sheet1!$D$2:$D$4</c:f>
              <c:numCache>
                <c:formatCode>General</c:formatCode>
                <c:ptCount val="3"/>
                <c:pt idx="0">
                  <c:v>12</c:v>
                </c:pt>
                <c:pt idx="1">
                  <c:v>18</c:v>
                </c:pt>
                <c:pt idx="2">
                  <c:v>14</c:v>
                </c:pt>
              </c:numCache>
            </c:numRef>
          </c:val>
          <c:smooth val="0"/>
          <c:extLst>
            <c:ext xmlns:c16="http://schemas.microsoft.com/office/drawing/2014/chart" uri="{C3380CC4-5D6E-409C-BE32-E72D297353CC}">
              <c16:uniqueId val="{00000002-31CC-466B-AC64-245E14E86010}"/>
            </c:ext>
          </c:extLst>
        </c:ser>
        <c:ser>
          <c:idx val="3"/>
          <c:order val="3"/>
          <c:tx>
            <c:strRef>
              <c:f>Sheet1!$E$1</c:f>
              <c:strCache>
                <c:ptCount val="1"/>
                <c:pt idx="0">
                  <c:v>OECD - OCDE OECD LinkedIn</c:v>
                </c:pt>
              </c:strCache>
            </c:strRef>
          </c:tx>
          <c:spPr>
            <a:ln w="28575" cap="rnd">
              <a:solidFill>
                <a:schemeClr val="accent4"/>
              </a:solidFill>
              <a:round/>
            </a:ln>
            <a:effectLst/>
          </c:spPr>
          <c:marker>
            <c:symbol val="none"/>
          </c:marker>
          <c:cat>
            <c:strRef>
              <c:f>Sheet1!$A$2:$A$4</c:f>
              <c:strCache>
                <c:ptCount val="3"/>
                <c:pt idx="0">
                  <c:v>08 2021</c:v>
                </c:pt>
                <c:pt idx="1">
                  <c:v>09 2021</c:v>
                </c:pt>
                <c:pt idx="2">
                  <c:v>10 2021</c:v>
                </c:pt>
              </c:strCache>
            </c:strRef>
          </c:cat>
          <c:val>
            <c:numRef>
              <c:f>Sheet1!$E$2:$E$4</c:f>
              <c:numCache>
                <c:formatCode>General</c:formatCode>
                <c:ptCount val="3"/>
                <c:pt idx="0">
                  <c:v>38</c:v>
                </c:pt>
                <c:pt idx="1">
                  <c:v>39</c:v>
                </c:pt>
                <c:pt idx="2">
                  <c:v>41</c:v>
                </c:pt>
              </c:numCache>
            </c:numRef>
          </c:val>
          <c:smooth val="0"/>
          <c:extLst>
            <c:ext xmlns:c16="http://schemas.microsoft.com/office/drawing/2014/chart" uri="{C3380CC4-5D6E-409C-BE32-E72D297353CC}">
              <c16:uniqueId val="{00000003-31CC-466B-AC64-245E14E86010}"/>
            </c:ext>
          </c:extLst>
        </c:ser>
        <c:ser>
          <c:idx val="4"/>
          <c:order val="4"/>
          <c:tx>
            <c:strRef>
              <c:f>Sheet1!$F$1</c:f>
              <c:strCache>
                <c:ptCount val="1"/>
                <c:pt idx="0">
                  <c:v>OECD ➡️ Better policies for better lives OECD English Twitter</c:v>
                </c:pt>
              </c:strCache>
            </c:strRef>
          </c:tx>
          <c:spPr>
            <a:ln w="28575" cap="rnd">
              <a:solidFill>
                <a:schemeClr val="accent5"/>
              </a:solidFill>
              <a:round/>
            </a:ln>
            <a:effectLst/>
          </c:spPr>
          <c:marker>
            <c:symbol val="none"/>
          </c:marker>
          <c:cat>
            <c:strRef>
              <c:f>Sheet1!$A$2:$A$4</c:f>
              <c:strCache>
                <c:ptCount val="3"/>
                <c:pt idx="0">
                  <c:v>08 2021</c:v>
                </c:pt>
                <c:pt idx="1">
                  <c:v>09 2021</c:v>
                </c:pt>
                <c:pt idx="2">
                  <c:v>10 2021</c:v>
                </c:pt>
              </c:strCache>
            </c:strRef>
          </c:cat>
          <c:val>
            <c:numRef>
              <c:f>Sheet1!$F$2:$F$4</c:f>
              <c:numCache>
                <c:formatCode>General</c:formatCode>
                <c:ptCount val="3"/>
                <c:pt idx="0">
                  <c:v>113</c:v>
                </c:pt>
                <c:pt idx="1">
                  <c:v>158</c:v>
                </c:pt>
                <c:pt idx="2">
                  <c:v>115</c:v>
                </c:pt>
              </c:numCache>
            </c:numRef>
          </c:val>
          <c:smooth val="0"/>
          <c:extLst>
            <c:ext xmlns:c16="http://schemas.microsoft.com/office/drawing/2014/chart" uri="{C3380CC4-5D6E-409C-BE32-E72D297353CC}">
              <c16:uniqueId val="{00000004-31CC-466B-AC64-245E14E86010}"/>
            </c:ext>
          </c:extLst>
        </c:ser>
        <c:ser>
          <c:idx val="5"/>
          <c:order val="5"/>
          <c:tx>
            <c:strRef>
              <c:f>Sheet1!$G$1</c:f>
              <c:strCache>
                <c:ptCount val="1"/>
                <c:pt idx="0">
                  <c:v>OCDE OECD French Twitter</c:v>
                </c:pt>
              </c:strCache>
            </c:strRef>
          </c:tx>
          <c:spPr>
            <a:ln w="28575" cap="rnd">
              <a:solidFill>
                <a:schemeClr val="accent6"/>
              </a:solidFill>
              <a:round/>
            </a:ln>
            <a:effectLst/>
          </c:spPr>
          <c:marker>
            <c:symbol val="none"/>
          </c:marker>
          <c:cat>
            <c:strRef>
              <c:f>Sheet1!$A$2:$A$4</c:f>
              <c:strCache>
                <c:ptCount val="3"/>
                <c:pt idx="0">
                  <c:v>08 2021</c:v>
                </c:pt>
                <c:pt idx="1">
                  <c:v>09 2021</c:v>
                </c:pt>
                <c:pt idx="2">
                  <c:v>10 2021</c:v>
                </c:pt>
              </c:strCache>
            </c:strRef>
          </c:cat>
          <c:val>
            <c:numRef>
              <c:f>Sheet1!$G$2:$G$4</c:f>
              <c:numCache>
                <c:formatCode>General</c:formatCode>
                <c:ptCount val="3"/>
                <c:pt idx="0">
                  <c:v>101</c:v>
                </c:pt>
                <c:pt idx="1">
                  <c:v>101</c:v>
                </c:pt>
                <c:pt idx="2">
                  <c:v>86</c:v>
                </c:pt>
              </c:numCache>
            </c:numRef>
          </c:val>
          <c:smooth val="0"/>
          <c:extLst>
            <c:ext xmlns:c16="http://schemas.microsoft.com/office/drawing/2014/chart" uri="{C3380CC4-5D6E-409C-BE32-E72D297353CC}">
              <c16:uniqueId val="{00000005-31CC-466B-AC64-245E14E86010}"/>
            </c:ext>
          </c:extLst>
        </c:ser>
        <c:ser>
          <c:idx val="6"/>
          <c:order val="6"/>
          <c:tx>
            <c:strRef>
              <c:f>Sheet1!$H$1</c:f>
              <c:strCache>
                <c:ptCount val="1"/>
                <c:pt idx="0">
                  <c:v>OECD - PAC</c:v>
                </c:pt>
              </c:strCache>
            </c:strRef>
          </c:tx>
          <c:spPr>
            <a:ln w="28575" cap="rnd">
              <a:solidFill>
                <a:schemeClr val="accent1">
                  <a:lumMod val="60000"/>
                </a:schemeClr>
              </a:solidFill>
              <a:round/>
            </a:ln>
            <a:effectLst/>
          </c:spPr>
          <c:marker>
            <c:symbol val="none"/>
          </c:marker>
          <c:cat>
            <c:strRef>
              <c:f>Sheet1!$A$2:$A$4</c:f>
              <c:strCache>
                <c:ptCount val="3"/>
                <c:pt idx="0">
                  <c:v>08 2021</c:v>
                </c:pt>
                <c:pt idx="1">
                  <c:v>09 2021</c:v>
                </c:pt>
                <c:pt idx="2">
                  <c:v>10 2021</c:v>
                </c:pt>
              </c:strCache>
            </c:strRef>
          </c:cat>
          <c:val>
            <c:numRef>
              <c:f>Sheet1!$H$2:$H$4</c:f>
              <c:numCache>
                <c:formatCode>General</c:formatCode>
                <c:ptCount val="3"/>
                <c:pt idx="0">
                  <c:v>0</c:v>
                </c:pt>
                <c:pt idx="1">
                  <c:v>14</c:v>
                </c:pt>
                <c:pt idx="2">
                  <c:v>7</c:v>
                </c:pt>
              </c:numCache>
            </c:numRef>
          </c:val>
          <c:smooth val="0"/>
          <c:extLst>
            <c:ext xmlns:c16="http://schemas.microsoft.com/office/drawing/2014/chart" uri="{C3380CC4-5D6E-409C-BE32-E72D297353CC}">
              <c16:uniqueId val="{00000006-31CC-466B-AC64-245E14E86010}"/>
            </c:ext>
          </c:extLst>
        </c:ser>
        <c:ser>
          <c:idx val="7"/>
          <c:order val="7"/>
          <c:tx>
            <c:strRef>
              <c:f>Sheet1!$I$1</c:f>
              <c:strCache>
                <c:ptCount val="1"/>
                <c:pt idx="0">
                  <c:v>OCDE OECD French LinkedIn</c:v>
                </c:pt>
              </c:strCache>
            </c:strRef>
          </c:tx>
          <c:spPr>
            <a:ln w="28575" cap="rnd">
              <a:solidFill>
                <a:schemeClr val="accent2">
                  <a:lumMod val="60000"/>
                </a:schemeClr>
              </a:solidFill>
              <a:round/>
            </a:ln>
            <a:effectLst/>
          </c:spPr>
          <c:marker>
            <c:symbol val="none"/>
          </c:marker>
          <c:cat>
            <c:strRef>
              <c:f>Sheet1!$A$2:$A$4</c:f>
              <c:strCache>
                <c:ptCount val="3"/>
                <c:pt idx="0">
                  <c:v>08 2021</c:v>
                </c:pt>
                <c:pt idx="1">
                  <c:v>09 2021</c:v>
                </c:pt>
                <c:pt idx="2">
                  <c:v>10 2021</c:v>
                </c:pt>
              </c:strCache>
            </c:strRef>
          </c:cat>
          <c:val>
            <c:numRef>
              <c:f>Sheet1!$I$2:$I$4</c:f>
              <c:numCache>
                <c:formatCode>General</c:formatCode>
                <c:ptCount val="3"/>
                <c:pt idx="0">
                  <c:v>1</c:v>
                </c:pt>
                <c:pt idx="1">
                  <c:v>30</c:v>
                </c:pt>
                <c:pt idx="2">
                  <c:v>32</c:v>
                </c:pt>
              </c:numCache>
            </c:numRef>
          </c:val>
          <c:smooth val="0"/>
          <c:extLst>
            <c:ext xmlns:c16="http://schemas.microsoft.com/office/drawing/2014/chart" uri="{C3380CC4-5D6E-409C-BE32-E72D297353CC}">
              <c16:uniqueId val="{00000007-31CC-466B-AC64-245E14E86010}"/>
            </c:ext>
          </c:extLst>
        </c:ser>
        <c:dLbls>
          <c:showLegendKey val="0"/>
          <c:showVal val="0"/>
          <c:showCatName val="0"/>
          <c:showSerName val="0"/>
          <c:showPercent val="0"/>
          <c:showBubbleSize val="0"/>
        </c:dLbls>
        <c:smooth val="0"/>
        <c:axId val="401380008"/>
        <c:axId val="401381648"/>
      </c:lineChart>
      <c:catAx>
        <c:axId val="40138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81648"/>
        <c:crosses val="autoZero"/>
        <c:auto val="1"/>
        <c:lblAlgn val="ctr"/>
        <c:lblOffset val="100"/>
        <c:noMultiLvlLbl val="0"/>
      </c:catAx>
      <c:valAx>
        <c:axId val="40138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8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OECD OECD English Facebook</c:v>
                </c:pt>
              </c:strCache>
            </c:strRef>
          </c:tx>
          <c:spPr>
            <a:solidFill>
              <a:schemeClr val="accent1"/>
            </a:solidFill>
            <a:ln>
              <a:noFill/>
            </a:ln>
            <a:effectLst/>
          </c:spPr>
          <c:invertIfNegative val="0"/>
          <c:cat>
            <c:strRef>
              <c:f>Sheet1!$A$2:$A$4</c:f>
              <c:strCache>
                <c:ptCount val="3"/>
                <c:pt idx="0">
                  <c:v>08 2021</c:v>
                </c:pt>
                <c:pt idx="1">
                  <c:v>09 2021</c:v>
                </c:pt>
                <c:pt idx="2">
                  <c:v>10 2021</c:v>
                </c:pt>
              </c:strCache>
            </c:strRef>
          </c:cat>
          <c:val>
            <c:numRef>
              <c:f>Sheet1!$B$2:$B$4</c:f>
              <c:numCache>
                <c:formatCode>General</c:formatCode>
                <c:ptCount val="3"/>
                <c:pt idx="0">
                  <c:v>3764</c:v>
                </c:pt>
                <c:pt idx="1">
                  <c:v>2154</c:v>
                </c:pt>
                <c:pt idx="2">
                  <c:v>2403</c:v>
                </c:pt>
              </c:numCache>
            </c:numRef>
          </c:val>
          <c:extLst>
            <c:ext xmlns:c16="http://schemas.microsoft.com/office/drawing/2014/chart" uri="{C3380CC4-5D6E-409C-BE32-E72D297353CC}">
              <c16:uniqueId val="{00000000-B1F3-4B20-9EFB-65B33FF25817}"/>
            </c:ext>
          </c:extLst>
        </c:ser>
        <c:ser>
          <c:idx val="1"/>
          <c:order val="1"/>
          <c:tx>
            <c:strRef>
              <c:f>Sheet1!$C$1</c:f>
              <c:strCache>
                <c:ptCount val="1"/>
                <c:pt idx="0">
                  <c:v>OCDE en français OECD French Facebook</c:v>
                </c:pt>
              </c:strCache>
            </c:strRef>
          </c:tx>
          <c:spPr>
            <a:solidFill>
              <a:schemeClr val="accent2"/>
            </a:solidFill>
            <a:ln>
              <a:noFill/>
            </a:ln>
            <a:effectLst/>
          </c:spPr>
          <c:invertIfNegative val="0"/>
          <c:cat>
            <c:strRef>
              <c:f>Sheet1!$A$2:$A$4</c:f>
              <c:strCache>
                <c:ptCount val="3"/>
                <c:pt idx="0">
                  <c:v>08 2021</c:v>
                </c:pt>
                <c:pt idx="1">
                  <c:v>09 2021</c:v>
                </c:pt>
                <c:pt idx="2">
                  <c:v>10 2021</c:v>
                </c:pt>
              </c:strCache>
            </c:strRef>
          </c:cat>
          <c:val>
            <c:numRef>
              <c:f>Sheet1!$C$2:$C$4</c:f>
              <c:numCache>
                <c:formatCode>General</c:formatCode>
                <c:ptCount val="3"/>
                <c:pt idx="0">
                  <c:v>7</c:v>
                </c:pt>
                <c:pt idx="1">
                  <c:v>16</c:v>
                </c:pt>
                <c:pt idx="2">
                  <c:v>36</c:v>
                </c:pt>
              </c:numCache>
            </c:numRef>
          </c:val>
          <c:extLst>
            <c:ext xmlns:c16="http://schemas.microsoft.com/office/drawing/2014/chart" uri="{C3380CC4-5D6E-409C-BE32-E72D297353CC}">
              <c16:uniqueId val="{00000001-B1F3-4B20-9EFB-65B33FF25817}"/>
            </c:ext>
          </c:extLst>
        </c:ser>
        <c:ser>
          <c:idx val="2"/>
          <c:order val="2"/>
          <c:tx>
            <c:strRef>
              <c:f>Sheet1!$D$1</c:f>
              <c:strCache>
                <c:ptCount val="1"/>
                <c:pt idx="0">
                  <c:v>the_oecd OECD Instagram</c:v>
                </c:pt>
              </c:strCache>
            </c:strRef>
          </c:tx>
          <c:spPr>
            <a:solidFill>
              <a:schemeClr val="accent3"/>
            </a:solidFill>
            <a:ln>
              <a:noFill/>
            </a:ln>
            <a:effectLst/>
          </c:spPr>
          <c:invertIfNegative val="0"/>
          <c:cat>
            <c:strRef>
              <c:f>Sheet1!$A$2:$A$4</c:f>
              <c:strCache>
                <c:ptCount val="3"/>
                <c:pt idx="0">
                  <c:v>08 2021</c:v>
                </c:pt>
                <c:pt idx="1">
                  <c:v>09 2021</c:v>
                </c:pt>
                <c:pt idx="2">
                  <c:v>10 2021</c:v>
                </c:pt>
              </c:strCache>
            </c:strRef>
          </c:cat>
          <c:val>
            <c:numRef>
              <c:f>Sheet1!$D$2:$D$4</c:f>
              <c:numCache>
                <c:formatCode>General</c:formatCode>
                <c:ptCount val="3"/>
                <c:pt idx="0">
                  <c:v>2956</c:v>
                </c:pt>
                <c:pt idx="1">
                  <c:v>1929</c:v>
                </c:pt>
                <c:pt idx="2">
                  <c:v>3387</c:v>
                </c:pt>
              </c:numCache>
            </c:numRef>
          </c:val>
          <c:extLst>
            <c:ext xmlns:c16="http://schemas.microsoft.com/office/drawing/2014/chart" uri="{C3380CC4-5D6E-409C-BE32-E72D297353CC}">
              <c16:uniqueId val="{00000002-B1F3-4B20-9EFB-65B33FF25817}"/>
            </c:ext>
          </c:extLst>
        </c:ser>
        <c:ser>
          <c:idx val="3"/>
          <c:order val="3"/>
          <c:tx>
            <c:strRef>
              <c:f>Sheet1!$E$1</c:f>
              <c:strCache>
                <c:ptCount val="1"/>
                <c:pt idx="0">
                  <c:v>OECD - OCDE OECD LinkedIn</c:v>
                </c:pt>
              </c:strCache>
            </c:strRef>
          </c:tx>
          <c:spPr>
            <a:solidFill>
              <a:schemeClr val="accent4"/>
            </a:solidFill>
            <a:ln>
              <a:noFill/>
            </a:ln>
            <a:effectLst/>
          </c:spPr>
          <c:invertIfNegative val="0"/>
          <c:cat>
            <c:strRef>
              <c:f>Sheet1!$A$2:$A$4</c:f>
              <c:strCache>
                <c:ptCount val="3"/>
                <c:pt idx="0">
                  <c:v>08 2021</c:v>
                </c:pt>
                <c:pt idx="1">
                  <c:v>09 2021</c:v>
                </c:pt>
                <c:pt idx="2">
                  <c:v>10 2021</c:v>
                </c:pt>
              </c:strCache>
            </c:strRef>
          </c:cat>
          <c:val>
            <c:numRef>
              <c:f>Sheet1!$E$2:$E$4</c:f>
              <c:numCache>
                <c:formatCode>General</c:formatCode>
                <c:ptCount val="3"/>
                <c:pt idx="0">
                  <c:v>6608</c:v>
                </c:pt>
                <c:pt idx="1">
                  <c:v>4239</c:v>
                </c:pt>
                <c:pt idx="2">
                  <c:v>6050</c:v>
                </c:pt>
              </c:numCache>
            </c:numRef>
          </c:val>
          <c:extLst>
            <c:ext xmlns:c16="http://schemas.microsoft.com/office/drawing/2014/chart" uri="{C3380CC4-5D6E-409C-BE32-E72D297353CC}">
              <c16:uniqueId val="{00000003-B1F3-4B20-9EFB-65B33FF25817}"/>
            </c:ext>
          </c:extLst>
        </c:ser>
        <c:ser>
          <c:idx val="4"/>
          <c:order val="4"/>
          <c:tx>
            <c:strRef>
              <c:f>Sheet1!$F$1</c:f>
              <c:strCache>
                <c:ptCount val="1"/>
                <c:pt idx="0">
                  <c:v>OECD ➡️ Better policies for better lives OECD English Twitter</c:v>
                </c:pt>
              </c:strCache>
            </c:strRef>
          </c:tx>
          <c:spPr>
            <a:solidFill>
              <a:schemeClr val="accent5"/>
            </a:solidFill>
            <a:ln>
              <a:noFill/>
            </a:ln>
            <a:effectLst/>
          </c:spPr>
          <c:invertIfNegative val="0"/>
          <c:cat>
            <c:strRef>
              <c:f>Sheet1!$A$2:$A$4</c:f>
              <c:strCache>
                <c:ptCount val="3"/>
                <c:pt idx="0">
                  <c:v>08 2021</c:v>
                </c:pt>
                <c:pt idx="1">
                  <c:v>09 2021</c:v>
                </c:pt>
                <c:pt idx="2">
                  <c:v>10 2021</c:v>
                </c:pt>
              </c:strCache>
            </c:strRef>
          </c:cat>
          <c:val>
            <c:numRef>
              <c:f>Sheet1!$F$2:$F$4</c:f>
              <c:numCache>
                <c:formatCode>General</c:formatCode>
                <c:ptCount val="3"/>
                <c:pt idx="0">
                  <c:v>3442</c:v>
                </c:pt>
                <c:pt idx="1">
                  <c:v>3985</c:v>
                </c:pt>
                <c:pt idx="2">
                  <c:v>3638</c:v>
                </c:pt>
              </c:numCache>
            </c:numRef>
          </c:val>
          <c:extLst>
            <c:ext xmlns:c16="http://schemas.microsoft.com/office/drawing/2014/chart" uri="{C3380CC4-5D6E-409C-BE32-E72D297353CC}">
              <c16:uniqueId val="{00000004-B1F3-4B20-9EFB-65B33FF25817}"/>
            </c:ext>
          </c:extLst>
        </c:ser>
        <c:ser>
          <c:idx val="5"/>
          <c:order val="5"/>
          <c:tx>
            <c:strRef>
              <c:f>Sheet1!$G$1</c:f>
              <c:strCache>
                <c:ptCount val="1"/>
                <c:pt idx="0">
                  <c:v>OCDE OECD French Twitter</c:v>
                </c:pt>
              </c:strCache>
            </c:strRef>
          </c:tx>
          <c:spPr>
            <a:solidFill>
              <a:schemeClr val="accent6"/>
            </a:solidFill>
            <a:ln>
              <a:noFill/>
            </a:ln>
            <a:effectLst/>
          </c:spPr>
          <c:invertIfNegative val="0"/>
          <c:cat>
            <c:strRef>
              <c:f>Sheet1!$A$2:$A$4</c:f>
              <c:strCache>
                <c:ptCount val="3"/>
                <c:pt idx="0">
                  <c:v>08 2021</c:v>
                </c:pt>
                <c:pt idx="1">
                  <c:v>09 2021</c:v>
                </c:pt>
                <c:pt idx="2">
                  <c:v>10 2021</c:v>
                </c:pt>
              </c:strCache>
            </c:strRef>
          </c:cat>
          <c:val>
            <c:numRef>
              <c:f>Sheet1!$G$2:$G$4</c:f>
              <c:numCache>
                <c:formatCode>General</c:formatCode>
                <c:ptCount val="3"/>
                <c:pt idx="0">
                  <c:v>684</c:v>
                </c:pt>
                <c:pt idx="1">
                  <c:v>760</c:v>
                </c:pt>
                <c:pt idx="2">
                  <c:v>697</c:v>
                </c:pt>
              </c:numCache>
            </c:numRef>
          </c:val>
          <c:extLst>
            <c:ext xmlns:c16="http://schemas.microsoft.com/office/drawing/2014/chart" uri="{C3380CC4-5D6E-409C-BE32-E72D297353CC}">
              <c16:uniqueId val="{00000005-B1F3-4B20-9EFB-65B33FF25817}"/>
            </c:ext>
          </c:extLst>
        </c:ser>
        <c:ser>
          <c:idx val="6"/>
          <c:order val="6"/>
          <c:tx>
            <c:strRef>
              <c:f>Sheet1!$H$1</c:f>
              <c:strCache>
                <c:ptCount val="1"/>
                <c:pt idx="0">
                  <c:v>OECD - PAC</c:v>
                </c:pt>
              </c:strCache>
            </c:strRef>
          </c:tx>
          <c:spPr>
            <a:solidFill>
              <a:schemeClr val="accent1">
                <a:lumMod val="60000"/>
              </a:schemeClr>
            </a:solidFill>
            <a:ln>
              <a:noFill/>
            </a:ln>
            <a:effectLst/>
          </c:spPr>
          <c:invertIfNegative val="0"/>
          <c:cat>
            <c:strRef>
              <c:f>Sheet1!$A$2:$A$4</c:f>
              <c:strCache>
                <c:ptCount val="3"/>
                <c:pt idx="0">
                  <c:v>08 2021</c:v>
                </c:pt>
                <c:pt idx="1">
                  <c:v>09 2021</c:v>
                </c:pt>
                <c:pt idx="2">
                  <c:v>10 2021</c:v>
                </c:pt>
              </c:strCache>
            </c:strRef>
          </c:cat>
          <c:val>
            <c:numRef>
              <c:f>Sheet1!$H$2:$H$4</c:f>
              <c:numCache>
                <c:formatCode>General</c:formatCode>
                <c:ptCount val="3"/>
                <c:pt idx="0">
                  <c:v>0</c:v>
                </c:pt>
                <c:pt idx="1">
                  <c:v>0</c:v>
                </c:pt>
                <c:pt idx="2">
                  <c:v>0</c:v>
                </c:pt>
              </c:numCache>
            </c:numRef>
          </c:val>
          <c:extLst>
            <c:ext xmlns:c16="http://schemas.microsoft.com/office/drawing/2014/chart" uri="{C3380CC4-5D6E-409C-BE32-E72D297353CC}">
              <c16:uniqueId val="{00000006-B1F3-4B20-9EFB-65B33FF25817}"/>
            </c:ext>
          </c:extLst>
        </c:ser>
        <c:ser>
          <c:idx val="7"/>
          <c:order val="7"/>
          <c:tx>
            <c:strRef>
              <c:f>Sheet1!$I$1</c:f>
              <c:strCache>
                <c:ptCount val="1"/>
                <c:pt idx="0">
                  <c:v>OCDE OECD French LinkedIn</c:v>
                </c:pt>
              </c:strCache>
            </c:strRef>
          </c:tx>
          <c:spPr>
            <a:solidFill>
              <a:schemeClr val="accent2">
                <a:lumMod val="60000"/>
              </a:schemeClr>
            </a:solidFill>
            <a:ln>
              <a:noFill/>
            </a:ln>
            <a:effectLst/>
          </c:spPr>
          <c:invertIfNegative val="0"/>
          <c:cat>
            <c:strRef>
              <c:f>Sheet1!$A$2:$A$4</c:f>
              <c:strCache>
                <c:ptCount val="3"/>
                <c:pt idx="0">
                  <c:v>08 2021</c:v>
                </c:pt>
                <c:pt idx="1">
                  <c:v>09 2021</c:v>
                </c:pt>
                <c:pt idx="2">
                  <c:v>10 2021</c:v>
                </c:pt>
              </c:strCache>
            </c:strRef>
          </c:cat>
          <c:val>
            <c:numRef>
              <c:f>Sheet1!$I$2:$I$4</c:f>
              <c:numCache>
                <c:formatCode>General</c:formatCode>
                <c:ptCount val="3"/>
                <c:pt idx="0">
                  <c:v>31</c:v>
                </c:pt>
                <c:pt idx="1">
                  <c:v>91</c:v>
                </c:pt>
                <c:pt idx="2">
                  <c:v>176</c:v>
                </c:pt>
              </c:numCache>
            </c:numRef>
          </c:val>
          <c:extLst>
            <c:ext xmlns:c16="http://schemas.microsoft.com/office/drawing/2014/chart" uri="{C3380CC4-5D6E-409C-BE32-E72D297353CC}">
              <c16:uniqueId val="{00000007-B1F3-4B20-9EFB-65B33FF25817}"/>
            </c:ext>
          </c:extLst>
        </c:ser>
        <c:dLbls>
          <c:showLegendKey val="0"/>
          <c:showVal val="0"/>
          <c:showCatName val="0"/>
          <c:showSerName val="0"/>
          <c:showPercent val="0"/>
          <c:showBubbleSize val="0"/>
        </c:dLbls>
        <c:gapWidth val="150"/>
        <c:overlap val="100"/>
        <c:axId val="402841504"/>
        <c:axId val="402844128"/>
      </c:barChart>
      <c:catAx>
        <c:axId val="402841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44128"/>
        <c:crosses val="autoZero"/>
        <c:auto val="1"/>
        <c:lblAlgn val="ctr"/>
        <c:lblOffset val="100"/>
        <c:noMultiLvlLbl val="0"/>
      </c:catAx>
      <c:valAx>
        <c:axId val="40284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4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OECD OECD English Facebook</c:v>
                </c:pt>
              </c:strCache>
            </c:strRef>
          </c:tx>
          <c:spPr>
            <a:solidFill>
              <a:schemeClr val="accent1"/>
            </a:solidFill>
            <a:ln>
              <a:noFill/>
            </a:ln>
            <a:effectLst/>
          </c:spPr>
          <c:invertIfNegative val="0"/>
          <c:cat>
            <c:strRef>
              <c:f>Sheet1!$A$2:$A$4</c:f>
              <c:strCache>
                <c:ptCount val="3"/>
                <c:pt idx="0">
                  <c:v>08 2021</c:v>
                </c:pt>
                <c:pt idx="1">
                  <c:v>09 2021</c:v>
                </c:pt>
                <c:pt idx="2">
                  <c:v>10 2021</c:v>
                </c:pt>
              </c:strCache>
            </c:strRef>
          </c:cat>
          <c:val>
            <c:numRef>
              <c:f>Sheet1!$B$2:$B$4</c:f>
              <c:numCache>
                <c:formatCode>General</c:formatCode>
                <c:ptCount val="3"/>
                <c:pt idx="0">
                  <c:v>134</c:v>
                </c:pt>
                <c:pt idx="1">
                  <c:v>65</c:v>
                </c:pt>
                <c:pt idx="2">
                  <c:v>70</c:v>
                </c:pt>
              </c:numCache>
            </c:numRef>
          </c:val>
          <c:extLst>
            <c:ext xmlns:c16="http://schemas.microsoft.com/office/drawing/2014/chart" uri="{C3380CC4-5D6E-409C-BE32-E72D297353CC}">
              <c16:uniqueId val="{00000000-F351-415B-885C-54622CD6A611}"/>
            </c:ext>
          </c:extLst>
        </c:ser>
        <c:ser>
          <c:idx val="1"/>
          <c:order val="1"/>
          <c:tx>
            <c:strRef>
              <c:f>Sheet1!$C$1</c:f>
              <c:strCache>
                <c:ptCount val="1"/>
                <c:pt idx="0">
                  <c:v>OCDE en français OECD French Facebook</c:v>
                </c:pt>
              </c:strCache>
            </c:strRef>
          </c:tx>
          <c:spPr>
            <a:solidFill>
              <a:schemeClr val="accent2"/>
            </a:solidFill>
            <a:ln>
              <a:noFill/>
            </a:ln>
            <a:effectLst/>
          </c:spPr>
          <c:invertIfNegative val="0"/>
          <c:cat>
            <c:strRef>
              <c:f>Sheet1!$A$2:$A$4</c:f>
              <c:strCache>
                <c:ptCount val="3"/>
                <c:pt idx="0">
                  <c:v>08 2021</c:v>
                </c:pt>
                <c:pt idx="1">
                  <c:v>09 2021</c:v>
                </c:pt>
                <c:pt idx="2">
                  <c:v>10 2021</c:v>
                </c:pt>
              </c:strCache>
            </c:strRef>
          </c:cat>
          <c:val>
            <c:numRef>
              <c:f>Sheet1!$C$2:$C$4</c:f>
              <c:numCache>
                <c:formatCode>General</c:formatCode>
                <c:ptCount val="3"/>
                <c:pt idx="0">
                  <c:v>0</c:v>
                </c:pt>
                <c:pt idx="1">
                  <c:v>0</c:v>
                </c:pt>
                <c:pt idx="2">
                  <c:v>1</c:v>
                </c:pt>
              </c:numCache>
            </c:numRef>
          </c:val>
          <c:extLst>
            <c:ext xmlns:c16="http://schemas.microsoft.com/office/drawing/2014/chart" uri="{C3380CC4-5D6E-409C-BE32-E72D297353CC}">
              <c16:uniqueId val="{00000001-F351-415B-885C-54622CD6A611}"/>
            </c:ext>
          </c:extLst>
        </c:ser>
        <c:ser>
          <c:idx val="2"/>
          <c:order val="2"/>
          <c:tx>
            <c:strRef>
              <c:f>Sheet1!$D$1</c:f>
              <c:strCache>
                <c:ptCount val="1"/>
                <c:pt idx="0">
                  <c:v>the_oecd OECD Instagram</c:v>
                </c:pt>
              </c:strCache>
            </c:strRef>
          </c:tx>
          <c:spPr>
            <a:solidFill>
              <a:schemeClr val="accent3"/>
            </a:solidFill>
            <a:ln>
              <a:noFill/>
            </a:ln>
            <a:effectLst/>
          </c:spPr>
          <c:invertIfNegative val="0"/>
          <c:cat>
            <c:strRef>
              <c:f>Sheet1!$A$2:$A$4</c:f>
              <c:strCache>
                <c:ptCount val="3"/>
                <c:pt idx="0">
                  <c:v>08 2021</c:v>
                </c:pt>
                <c:pt idx="1">
                  <c:v>09 2021</c:v>
                </c:pt>
                <c:pt idx="2">
                  <c:v>10 2021</c:v>
                </c:pt>
              </c:strCache>
            </c:strRef>
          </c:cat>
          <c:val>
            <c:numRef>
              <c:f>Sheet1!$D$2:$D$4</c:f>
              <c:numCache>
                <c:formatCode>General</c:formatCode>
                <c:ptCount val="3"/>
                <c:pt idx="0">
                  <c:v>246</c:v>
                </c:pt>
                <c:pt idx="1">
                  <c:v>107</c:v>
                </c:pt>
                <c:pt idx="2">
                  <c:v>241</c:v>
                </c:pt>
              </c:numCache>
            </c:numRef>
          </c:val>
          <c:extLst>
            <c:ext xmlns:c16="http://schemas.microsoft.com/office/drawing/2014/chart" uri="{C3380CC4-5D6E-409C-BE32-E72D297353CC}">
              <c16:uniqueId val="{00000002-F351-415B-885C-54622CD6A611}"/>
            </c:ext>
          </c:extLst>
        </c:ser>
        <c:ser>
          <c:idx val="3"/>
          <c:order val="3"/>
          <c:tx>
            <c:strRef>
              <c:f>Sheet1!$E$1</c:f>
              <c:strCache>
                <c:ptCount val="1"/>
                <c:pt idx="0">
                  <c:v>OECD - OCDE OECD LinkedIn</c:v>
                </c:pt>
              </c:strCache>
            </c:strRef>
          </c:tx>
          <c:spPr>
            <a:solidFill>
              <a:schemeClr val="accent4"/>
            </a:solidFill>
            <a:ln>
              <a:noFill/>
            </a:ln>
            <a:effectLst/>
          </c:spPr>
          <c:invertIfNegative val="0"/>
          <c:cat>
            <c:strRef>
              <c:f>Sheet1!$A$2:$A$4</c:f>
              <c:strCache>
                <c:ptCount val="3"/>
                <c:pt idx="0">
                  <c:v>08 2021</c:v>
                </c:pt>
                <c:pt idx="1">
                  <c:v>09 2021</c:v>
                </c:pt>
                <c:pt idx="2">
                  <c:v>10 2021</c:v>
                </c:pt>
              </c:strCache>
            </c:strRef>
          </c:cat>
          <c:val>
            <c:numRef>
              <c:f>Sheet1!$E$2:$E$4</c:f>
              <c:numCache>
                <c:formatCode>General</c:formatCode>
                <c:ptCount val="3"/>
                <c:pt idx="0">
                  <c:v>173.894736842105</c:v>
                </c:pt>
                <c:pt idx="1">
                  <c:v>108.69230769230801</c:v>
                </c:pt>
                <c:pt idx="2">
                  <c:v>147.56097560975601</c:v>
                </c:pt>
              </c:numCache>
            </c:numRef>
          </c:val>
          <c:extLst>
            <c:ext xmlns:c16="http://schemas.microsoft.com/office/drawing/2014/chart" uri="{C3380CC4-5D6E-409C-BE32-E72D297353CC}">
              <c16:uniqueId val="{00000003-F351-415B-885C-54622CD6A611}"/>
            </c:ext>
          </c:extLst>
        </c:ser>
        <c:ser>
          <c:idx val="4"/>
          <c:order val="4"/>
          <c:tx>
            <c:strRef>
              <c:f>Sheet1!$F$1</c:f>
              <c:strCache>
                <c:ptCount val="1"/>
                <c:pt idx="0">
                  <c:v>OECD ➡️ Better policies for better lives OECD English Twitter</c:v>
                </c:pt>
              </c:strCache>
            </c:strRef>
          </c:tx>
          <c:spPr>
            <a:solidFill>
              <a:schemeClr val="accent5"/>
            </a:solidFill>
            <a:ln>
              <a:noFill/>
            </a:ln>
            <a:effectLst/>
          </c:spPr>
          <c:invertIfNegative val="0"/>
          <c:cat>
            <c:strRef>
              <c:f>Sheet1!$A$2:$A$4</c:f>
              <c:strCache>
                <c:ptCount val="3"/>
                <c:pt idx="0">
                  <c:v>08 2021</c:v>
                </c:pt>
                <c:pt idx="1">
                  <c:v>09 2021</c:v>
                </c:pt>
                <c:pt idx="2">
                  <c:v>10 2021</c:v>
                </c:pt>
              </c:strCache>
            </c:strRef>
          </c:cat>
          <c:val>
            <c:numRef>
              <c:f>Sheet1!$F$2:$F$4</c:f>
              <c:numCache>
                <c:formatCode>General</c:formatCode>
                <c:ptCount val="3"/>
                <c:pt idx="0">
                  <c:v>30</c:v>
                </c:pt>
                <c:pt idx="1">
                  <c:v>25</c:v>
                </c:pt>
                <c:pt idx="2">
                  <c:v>31</c:v>
                </c:pt>
              </c:numCache>
            </c:numRef>
          </c:val>
          <c:extLst>
            <c:ext xmlns:c16="http://schemas.microsoft.com/office/drawing/2014/chart" uri="{C3380CC4-5D6E-409C-BE32-E72D297353CC}">
              <c16:uniqueId val="{00000004-F351-415B-885C-54622CD6A611}"/>
            </c:ext>
          </c:extLst>
        </c:ser>
        <c:ser>
          <c:idx val="5"/>
          <c:order val="5"/>
          <c:tx>
            <c:strRef>
              <c:f>Sheet1!$G$1</c:f>
              <c:strCache>
                <c:ptCount val="1"/>
                <c:pt idx="0">
                  <c:v>OCDE OECD French Twitter</c:v>
                </c:pt>
              </c:strCache>
            </c:strRef>
          </c:tx>
          <c:spPr>
            <a:solidFill>
              <a:schemeClr val="accent6"/>
            </a:solidFill>
            <a:ln>
              <a:noFill/>
            </a:ln>
            <a:effectLst/>
          </c:spPr>
          <c:invertIfNegative val="0"/>
          <c:cat>
            <c:strRef>
              <c:f>Sheet1!$A$2:$A$4</c:f>
              <c:strCache>
                <c:ptCount val="3"/>
                <c:pt idx="0">
                  <c:v>08 2021</c:v>
                </c:pt>
                <c:pt idx="1">
                  <c:v>09 2021</c:v>
                </c:pt>
                <c:pt idx="2">
                  <c:v>10 2021</c:v>
                </c:pt>
              </c:strCache>
            </c:strRef>
          </c:cat>
          <c:val>
            <c:numRef>
              <c:f>Sheet1!$G$2:$G$4</c:f>
              <c:numCache>
                <c:formatCode>General</c:formatCode>
                <c:ptCount val="3"/>
                <c:pt idx="0">
                  <c:v>6</c:v>
                </c:pt>
                <c:pt idx="1">
                  <c:v>7</c:v>
                </c:pt>
                <c:pt idx="2">
                  <c:v>8</c:v>
                </c:pt>
              </c:numCache>
            </c:numRef>
          </c:val>
          <c:extLst>
            <c:ext xmlns:c16="http://schemas.microsoft.com/office/drawing/2014/chart" uri="{C3380CC4-5D6E-409C-BE32-E72D297353CC}">
              <c16:uniqueId val="{00000005-F351-415B-885C-54622CD6A611}"/>
            </c:ext>
          </c:extLst>
        </c:ser>
        <c:ser>
          <c:idx val="6"/>
          <c:order val="6"/>
          <c:tx>
            <c:strRef>
              <c:f>Sheet1!$H$1</c:f>
              <c:strCache>
                <c:ptCount val="1"/>
                <c:pt idx="0">
                  <c:v>OECD - PAC</c:v>
                </c:pt>
              </c:strCache>
            </c:strRef>
          </c:tx>
          <c:spPr>
            <a:solidFill>
              <a:schemeClr val="accent1">
                <a:lumMod val="60000"/>
              </a:schemeClr>
            </a:solidFill>
            <a:ln>
              <a:noFill/>
            </a:ln>
            <a:effectLst/>
          </c:spPr>
          <c:invertIfNegative val="0"/>
          <c:cat>
            <c:strRef>
              <c:f>Sheet1!$A$2:$A$4</c:f>
              <c:strCache>
                <c:ptCount val="3"/>
                <c:pt idx="0">
                  <c:v>08 2021</c:v>
                </c:pt>
                <c:pt idx="1">
                  <c:v>09 2021</c:v>
                </c:pt>
                <c:pt idx="2">
                  <c:v>10 2021</c:v>
                </c:pt>
              </c:strCache>
            </c:strRef>
          </c:cat>
          <c:val>
            <c:numRef>
              <c:f>Sheet1!$H$2:$H$4</c:f>
              <c:numCache>
                <c:formatCode>General</c:formatCode>
                <c:ptCount val="3"/>
                <c:pt idx="0">
                  <c:v>0</c:v>
                </c:pt>
                <c:pt idx="1">
                  <c:v>0</c:v>
                </c:pt>
                <c:pt idx="2">
                  <c:v>0</c:v>
                </c:pt>
              </c:numCache>
            </c:numRef>
          </c:val>
          <c:extLst>
            <c:ext xmlns:c16="http://schemas.microsoft.com/office/drawing/2014/chart" uri="{C3380CC4-5D6E-409C-BE32-E72D297353CC}">
              <c16:uniqueId val="{00000006-F351-415B-885C-54622CD6A611}"/>
            </c:ext>
          </c:extLst>
        </c:ser>
        <c:ser>
          <c:idx val="7"/>
          <c:order val="7"/>
          <c:tx>
            <c:strRef>
              <c:f>Sheet1!$I$1</c:f>
              <c:strCache>
                <c:ptCount val="1"/>
                <c:pt idx="0">
                  <c:v>OCDE OECD French LinkedIn</c:v>
                </c:pt>
              </c:strCache>
            </c:strRef>
          </c:tx>
          <c:spPr>
            <a:solidFill>
              <a:schemeClr val="accent2">
                <a:lumMod val="60000"/>
              </a:schemeClr>
            </a:solidFill>
            <a:ln>
              <a:noFill/>
            </a:ln>
            <a:effectLst/>
          </c:spPr>
          <c:invertIfNegative val="0"/>
          <c:cat>
            <c:strRef>
              <c:f>Sheet1!$A$2:$A$4</c:f>
              <c:strCache>
                <c:ptCount val="3"/>
                <c:pt idx="0">
                  <c:v>08 2021</c:v>
                </c:pt>
                <c:pt idx="1">
                  <c:v>09 2021</c:v>
                </c:pt>
                <c:pt idx="2">
                  <c:v>10 2021</c:v>
                </c:pt>
              </c:strCache>
            </c:strRef>
          </c:cat>
          <c:val>
            <c:numRef>
              <c:f>Sheet1!$I$2:$I$4</c:f>
              <c:numCache>
                <c:formatCode>General</c:formatCode>
                <c:ptCount val="3"/>
                <c:pt idx="0">
                  <c:v>31</c:v>
                </c:pt>
                <c:pt idx="1">
                  <c:v>3.0333333333333301</c:v>
                </c:pt>
                <c:pt idx="2">
                  <c:v>5.5</c:v>
                </c:pt>
              </c:numCache>
            </c:numRef>
          </c:val>
          <c:extLst>
            <c:ext xmlns:c16="http://schemas.microsoft.com/office/drawing/2014/chart" uri="{C3380CC4-5D6E-409C-BE32-E72D297353CC}">
              <c16:uniqueId val="{00000007-F351-415B-885C-54622CD6A611}"/>
            </c:ext>
          </c:extLst>
        </c:ser>
        <c:dLbls>
          <c:showLegendKey val="0"/>
          <c:showVal val="0"/>
          <c:showCatName val="0"/>
          <c:showSerName val="0"/>
          <c:showPercent val="0"/>
          <c:showBubbleSize val="0"/>
        </c:dLbls>
        <c:gapWidth val="150"/>
        <c:overlap val="100"/>
        <c:axId val="400793832"/>
        <c:axId val="400792848"/>
      </c:barChart>
      <c:catAx>
        <c:axId val="400793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92848"/>
        <c:crosses val="autoZero"/>
        <c:auto val="1"/>
        <c:lblAlgn val="ctr"/>
        <c:lblOffset val="100"/>
        <c:noMultiLvlLbl val="0"/>
      </c:catAx>
      <c:valAx>
        <c:axId val="40079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9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OECD OECD English Facebook</c:v>
                </c:pt>
              </c:strCache>
            </c:strRef>
          </c:tx>
          <c:spPr>
            <a:solidFill>
              <a:schemeClr val="accent1"/>
            </a:solidFill>
            <a:ln>
              <a:noFill/>
            </a:ln>
            <a:effectLst/>
          </c:spPr>
          <c:invertIfNegative val="0"/>
          <c:cat>
            <c:strRef>
              <c:f>Sheet1!$A$2:$A$4</c:f>
              <c:strCache>
                <c:ptCount val="3"/>
                <c:pt idx="0">
                  <c:v>2021-08</c:v>
                </c:pt>
                <c:pt idx="1">
                  <c:v>2021-09</c:v>
                </c:pt>
                <c:pt idx="2">
                  <c:v>2021-10</c:v>
                </c:pt>
              </c:strCache>
            </c:strRef>
          </c:cat>
          <c:val>
            <c:numRef>
              <c:f>Sheet1!$B$2:$B$4</c:f>
              <c:numCache>
                <c:formatCode>General</c:formatCode>
                <c:ptCount val="3"/>
                <c:pt idx="0">
                  <c:v>2</c:v>
                </c:pt>
                <c:pt idx="1">
                  <c:v>11</c:v>
                </c:pt>
                <c:pt idx="2">
                  <c:v>10</c:v>
                </c:pt>
              </c:numCache>
            </c:numRef>
          </c:val>
          <c:extLst>
            <c:ext xmlns:c16="http://schemas.microsoft.com/office/drawing/2014/chart" uri="{C3380CC4-5D6E-409C-BE32-E72D297353CC}">
              <c16:uniqueId val="{00000000-BEE9-4FEA-93B1-1D1C5B5EA2E6}"/>
            </c:ext>
          </c:extLst>
        </c:ser>
        <c:ser>
          <c:idx val="1"/>
          <c:order val="1"/>
          <c:tx>
            <c:strRef>
              <c:f>Sheet1!$C$1</c:f>
              <c:strCache>
                <c:ptCount val="1"/>
                <c:pt idx="0">
                  <c:v>OCDE en français OECD French Facebook</c:v>
                </c:pt>
              </c:strCache>
            </c:strRef>
          </c:tx>
          <c:spPr>
            <a:solidFill>
              <a:schemeClr val="accent2"/>
            </a:solidFill>
            <a:ln>
              <a:noFill/>
            </a:ln>
            <a:effectLst/>
          </c:spPr>
          <c:invertIfNegative val="0"/>
          <c:cat>
            <c:strRef>
              <c:f>Sheet1!$A$2:$A$4</c:f>
              <c:strCache>
                <c:ptCount val="3"/>
                <c:pt idx="0">
                  <c:v>2021-08</c:v>
                </c:pt>
                <c:pt idx="1">
                  <c:v>2021-09</c:v>
                </c:pt>
                <c:pt idx="2">
                  <c:v>2021-10</c:v>
                </c:pt>
              </c:strCache>
            </c:strRef>
          </c:cat>
          <c:val>
            <c:numRef>
              <c:f>Sheet1!$C$2:$C$4</c:f>
              <c:numCache>
                <c:formatCode>General</c:formatCode>
                <c:ptCount val="3"/>
                <c:pt idx="0">
                  <c:v>2</c:v>
                </c:pt>
                <c:pt idx="1">
                  <c:v>7</c:v>
                </c:pt>
                <c:pt idx="2">
                  <c:v>7</c:v>
                </c:pt>
              </c:numCache>
            </c:numRef>
          </c:val>
          <c:extLst>
            <c:ext xmlns:c16="http://schemas.microsoft.com/office/drawing/2014/chart" uri="{C3380CC4-5D6E-409C-BE32-E72D297353CC}">
              <c16:uniqueId val="{00000001-BEE9-4FEA-93B1-1D1C5B5EA2E6}"/>
            </c:ext>
          </c:extLst>
        </c:ser>
        <c:ser>
          <c:idx val="2"/>
          <c:order val="2"/>
          <c:tx>
            <c:strRef>
              <c:f>Sheet1!$D$1</c:f>
              <c:strCache>
                <c:ptCount val="1"/>
                <c:pt idx="0">
                  <c:v>the_oecd OECD Instagram</c:v>
                </c:pt>
              </c:strCache>
            </c:strRef>
          </c:tx>
          <c:spPr>
            <a:solidFill>
              <a:schemeClr val="accent3"/>
            </a:solidFill>
            <a:ln>
              <a:noFill/>
            </a:ln>
            <a:effectLst/>
          </c:spPr>
          <c:invertIfNegative val="0"/>
          <c:cat>
            <c:strRef>
              <c:f>Sheet1!$A$2:$A$4</c:f>
              <c:strCache>
                <c:ptCount val="3"/>
                <c:pt idx="0">
                  <c:v>2021-08</c:v>
                </c:pt>
                <c:pt idx="1">
                  <c:v>2021-09</c:v>
                </c:pt>
                <c:pt idx="2">
                  <c:v>2021-10</c:v>
                </c:pt>
              </c:strCache>
            </c:strRef>
          </c:cat>
          <c:val>
            <c:numRef>
              <c:f>Sheet1!$D$2:$D$4</c:f>
              <c:numCache>
                <c:formatCode>General</c:formatCode>
                <c:ptCount val="3"/>
                <c:pt idx="0">
                  <c:v>2</c:v>
                </c:pt>
                <c:pt idx="1">
                  <c:v>6</c:v>
                </c:pt>
                <c:pt idx="2">
                  <c:v>4</c:v>
                </c:pt>
              </c:numCache>
            </c:numRef>
          </c:val>
          <c:extLst>
            <c:ext xmlns:c16="http://schemas.microsoft.com/office/drawing/2014/chart" uri="{C3380CC4-5D6E-409C-BE32-E72D297353CC}">
              <c16:uniqueId val="{00000002-BEE9-4FEA-93B1-1D1C5B5EA2E6}"/>
            </c:ext>
          </c:extLst>
        </c:ser>
        <c:ser>
          <c:idx val="3"/>
          <c:order val="3"/>
          <c:tx>
            <c:strRef>
              <c:f>Sheet1!$E$1</c:f>
              <c:strCache>
                <c:ptCount val="1"/>
                <c:pt idx="0">
                  <c:v>OECD - OCDE OECD LinkedIn</c:v>
                </c:pt>
              </c:strCache>
            </c:strRef>
          </c:tx>
          <c:spPr>
            <a:solidFill>
              <a:schemeClr val="accent4"/>
            </a:solidFill>
            <a:ln>
              <a:noFill/>
            </a:ln>
            <a:effectLst/>
          </c:spPr>
          <c:invertIfNegative val="0"/>
          <c:cat>
            <c:strRef>
              <c:f>Sheet1!$A$2:$A$4</c:f>
              <c:strCache>
                <c:ptCount val="3"/>
                <c:pt idx="0">
                  <c:v>2021-08</c:v>
                </c:pt>
                <c:pt idx="1">
                  <c:v>2021-09</c:v>
                </c:pt>
                <c:pt idx="2">
                  <c:v>2021-10</c:v>
                </c:pt>
              </c:strCache>
            </c:strRef>
          </c:cat>
          <c:val>
            <c:numRef>
              <c:f>Sheet1!$E$2:$E$4</c:f>
              <c:numCache>
                <c:formatCode>General</c:formatCode>
                <c:ptCount val="3"/>
                <c:pt idx="0">
                  <c:v>0</c:v>
                </c:pt>
                <c:pt idx="1">
                  <c:v>8</c:v>
                </c:pt>
                <c:pt idx="2">
                  <c:v>9</c:v>
                </c:pt>
              </c:numCache>
            </c:numRef>
          </c:val>
          <c:extLst>
            <c:ext xmlns:c16="http://schemas.microsoft.com/office/drawing/2014/chart" uri="{C3380CC4-5D6E-409C-BE32-E72D297353CC}">
              <c16:uniqueId val="{00000003-BEE9-4FEA-93B1-1D1C5B5EA2E6}"/>
            </c:ext>
          </c:extLst>
        </c:ser>
        <c:ser>
          <c:idx val="4"/>
          <c:order val="4"/>
          <c:tx>
            <c:strRef>
              <c:f>Sheet1!$F$1</c:f>
              <c:strCache>
                <c:ptCount val="1"/>
                <c:pt idx="0">
                  <c:v>OECD ➡️ Better policies for better lives OECD English Twitter</c:v>
                </c:pt>
              </c:strCache>
            </c:strRef>
          </c:tx>
          <c:spPr>
            <a:solidFill>
              <a:schemeClr val="accent5"/>
            </a:solidFill>
            <a:ln>
              <a:noFill/>
            </a:ln>
            <a:effectLst/>
          </c:spPr>
          <c:invertIfNegative val="0"/>
          <c:cat>
            <c:strRef>
              <c:f>Sheet1!$A$2:$A$4</c:f>
              <c:strCache>
                <c:ptCount val="3"/>
                <c:pt idx="0">
                  <c:v>2021-08</c:v>
                </c:pt>
                <c:pt idx="1">
                  <c:v>2021-09</c:v>
                </c:pt>
                <c:pt idx="2">
                  <c:v>2021-10</c:v>
                </c:pt>
              </c:strCache>
            </c:strRef>
          </c:cat>
          <c:val>
            <c:numRef>
              <c:f>Sheet1!$F$2:$F$4</c:f>
              <c:numCache>
                <c:formatCode>General</c:formatCode>
                <c:ptCount val="3"/>
                <c:pt idx="0">
                  <c:v>6</c:v>
                </c:pt>
                <c:pt idx="1">
                  <c:v>18</c:v>
                </c:pt>
                <c:pt idx="2">
                  <c:v>16</c:v>
                </c:pt>
              </c:numCache>
            </c:numRef>
          </c:val>
          <c:extLst>
            <c:ext xmlns:c16="http://schemas.microsoft.com/office/drawing/2014/chart" uri="{C3380CC4-5D6E-409C-BE32-E72D297353CC}">
              <c16:uniqueId val="{00000004-BEE9-4FEA-93B1-1D1C5B5EA2E6}"/>
            </c:ext>
          </c:extLst>
        </c:ser>
        <c:ser>
          <c:idx val="5"/>
          <c:order val="5"/>
          <c:tx>
            <c:strRef>
              <c:f>Sheet1!$G$1</c:f>
              <c:strCache>
                <c:ptCount val="1"/>
                <c:pt idx="0">
                  <c:v>OCDE OECD French Twitter</c:v>
                </c:pt>
              </c:strCache>
            </c:strRef>
          </c:tx>
          <c:spPr>
            <a:solidFill>
              <a:schemeClr val="accent6"/>
            </a:solidFill>
            <a:ln>
              <a:noFill/>
            </a:ln>
            <a:effectLst/>
          </c:spPr>
          <c:invertIfNegative val="0"/>
          <c:cat>
            <c:strRef>
              <c:f>Sheet1!$A$2:$A$4</c:f>
              <c:strCache>
                <c:ptCount val="3"/>
                <c:pt idx="0">
                  <c:v>2021-08</c:v>
                </c:pt>
                <c:pt idx="1">
                  <c:v>2021-09</c:v>
                </c:pt>
                <c:pt idx="2">
                  <c:v>2021-10</c:v>
                </c:pt>
              </c:strCache>
            </c:strRef>
          </c:cat>
          <c:val>
            <c:numRef>
              <c:f>Sheet1!$G$2:$G$4</c:f>
              <c:numCache>
                <c:formatCode>General</c:formatCode>
                <c:ptCount val="3"/>
                <c:pt idx="0">
                  <c:v>3</c:v>
                </c:pt>
                <c:pt idx="1">
                  <c:v>16</c:v>
                </c:pt>
                <c:pt idx="2">
                  <c:v>13</c:v>
                </c:pt>
              </c:numCache>
            </c:numRef>
          </c:val>
          <c:extLst>
            <c:ext xmlns:c16="http://schemas.microsoft.com/office/drawing/2014/chart" uri="{C3380CC4-5D6E-409C-BE32-E72D297353CC}">
              <c16:uniqueId val="{00000005-BEE9-4FEA-93B1-1D1C5B5EA2E6}"/>
            </c:ext>
          </c:extLst>
        </c:ser>
        <c:ser>
          <c:idx val="6"/>
          <c:order val="6"/>
          <c:tx>
            <c:strRef>
              <c:f>Sheet1!$H$1</c:f>
              <c:strCache>
                <c:ptCount val="1"/>
                <c:pt idx="0">
                  <c:v>OECD - PAC</c:v>
                </c:pt>
              </c:strCache>
            </c:strRef>
          </c:tx>
          <c:spPr>
            <a:solidFill>
              <a:schemeClr val="accent1">
                <a:lumMod val="60000"/>
              </a:schemeClr>
            </a:solidFill>
            <a:ln>
              <a:noFill/>
            </a:ln>
            <a:effectLst/>
          </c:spPr>
          <c:invertIfNegative val="0"/>
          <c:cat>
            <c:strRef>
              <c:f>Sheet1!$A$2:$A$4</c:f>
              <c:strCache>
                <c:ptCount val="3"/>
                <c:pt idx="0">
                  <c:v>2021-08</c:v>
                </c:pt>
                <c:pt idx="1">
                  <c:v>2021-09</c:v>
                </c:pt>
                <c:pt idx="2">
                  <c:v>2021-10</c:v>
                </c:pt>
              </c:strCache>
            </c:strRef>
          </c:cat>
          <c:val>
            <c:numRef>
              <c:f>Sheet1!$H$2:$H$4</c:f>
              <c:numCache>
                <c:formatCode>General</c:formatCode>
                <c:ptCount val="3"/>
                <c:pt idx="0">
                  <c:v>0</c:v>
                </c:pt>
                <c:pt idx="1">
                  <c:v>8</c:v>
                </c:pt>
                <c:pt idx="2">
                  <c:v>5</c:v>
                </c:pt>
              </c:numCache>
            </c:numRef>
          </c:val>
          <c:extLst>
            <c:ext xmlns:c16="http://schemas.microsoft.com/office/drawing/2014/chart" uri="{C3380CC4-5D6E-409C-BE32-E72D297353CC}">
              <c16:uniqueId val="{00000006-BEE9-4FEA-93B1-1D1C5B5EA2E6}"/>
            </c:ext>
          </c:extLst>
        </c:ser>
        <c:ser>
          <c:idx val="7"/>
          <c:order val="7"/>
          <c:tx>
            <c:strRef>
              <c:f>Sheet1!$I$1</c:f>
              <c:strCache>
                <c:ptCount val="1"/>
                <c:pt idx="0">
                  <c:v>OCDE OECD French LinkedIn</c:v>
                </c:pt>
              </c:strCache>
            </c:strRef>
          </c:tx>
          <c:spPr>
            <a:solidFill>
              <a:schemeClr val="accent2">
                <a:lumMod val="60000"/>
              </a:schemeClr>
            </a:solidFill>
            <a:ln>
              <a:noFill/>
            </a:ln>
            <a:effectLst/>
          </c:spPr>
          <c:invertIfNegative val="0"/>
          <c:cat>
            <c:strRef>
              <c:f>Sheet1!$A$2:$A$4</c:f>
              <c:strCache>
                <c:ptCount val="3"/>
                <c:pt idx="0">
                  <c:v>2021-08</c:v>
                </c:pt>
                <c:pt idx="1">
                  <c:v>2021-09</c:v>
                </c:pt>
                <c:pt idx="2">
                  <c:v>2021-10</c:v>
                </c:pt>
              </c:strCache>
            </c:strRef>
          </c:cat>
          <c:val>
            <c:numRef>
              <c:f>Sheet1!$I$2:$I$4</c:f>
              <c:numCache>
                <c:formatCode>General</c:formatCode>
                <c:ptCount val="3"/>
                <c:pt idx="0">
                  <c:v>0</c:v>
                </c:pt>
                <c:pt idx="1">
                  <c:v>8</c:v>
                </c:pt>
                <c:pt idx="2">
                  <c:v>7</c:v>
                </c:pt>
              </c:numCache>
            </c:numRef>
          </c:val>
          <c:extLst>
            <c:ext xmlns:c16="http://schemas.microsoft.com/office/drawing/2014/chart" uri="{C3380CC4-5D6E-409C-BE32-E72D297353CC}">
              <c16:uniqueId val="{00000007-BEE9-4FEA-93B1-1D1C5B5EA2E6}"/>
            </c:ext>
          </c:extLst>
        </c:ser>
        <c:dLbls>
          <c:showLegendKey val="0"/>
          <c:showVal val="0"/>
          <c:showCatName val="0"/>
          <c:showSerName val="0"/>
          <c:showPercent val="0"/>
          <c:showBubbleSize val="0"/>
        </c:dLbls>
        <c:gapWidth val="150"/>
        <c:overlap val="100"/>
        <c:axId val="456899904"/>
        <c:axId val="456895968"/>
      </c:barChart>
      <c:catAx>
        <c:axId val="45689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895968"/>
        <c:crosses val="autoZero"/>
        <c:auto val="1"/>
        <c:lblAlgn val="ctr"/>
        <c:lblOffset val="100"/>
        <c:noMultiLvlLbl val="0"/>
      </c:catAx>
      <c:valAx>
        <c:axId val="45689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89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strRef>
              <c:f>Sheet1!$A$2:$A$4</c:f>
              <c:strCache>
                <c:ptCount val="3"/>
                <c:pt idx="0">
                  <c:v>2021-08</c:v>
                </c:pt>
                <c:pt idx="1">
                  <c:v>2021-09</c:v>
                </c:pt>
                <c:pt idx="2">
                  <c:v>2021-10</c:v>
                </c:pt>
              </c:strCache>
            </c:strRef>
          </c:cat>
          <c:val>
            <c:numRef>
              <c:f>Sheet1!$B$2:$B$4</c:f>
              <c:numCache>
                <c:formatCode>General</c:formatCode>
                <c:ptCount val="3"/>
                <c:pt idx="0">
                  <c:v>823</c:v>
                </c:pt>
                <c:pt idx="1">
                  <c:v>1438518</c:v>
                </c:pt>
                <c:pt idx="2">
                  <c:v>3686</c:v>
                </c:pt>
              </c:numCache>
            </c:numRef>
          </c:val>
          <c:smooth val="0"/>
          <c:extLst>
            <c:ext xmlns:c16="http://schemas.microsoft.com/office/drawing/2014/chart" uri="{C3380CC4-5D6E-409C-BE32-E72D297353CC}">
              <c16:uniqueId val="{00000000-14B8-4DBC-879F-EDA63ADBF3F2}"/>
            </c:ext>
          </c:extLst>
        </c:ser>
        <c:ser>
          <c:idx val="1"/>
          <c:order val="1"/>
          <c:tx>
            <c:strRef>
              <c:f>Sheet1!$C$1</c:f>
              <c:strCache>
                <c:ptCount val="1"/>
                <c:pt idx="0">
                  <c:v>Instagram</c:v>
                </c:pt>
              </c:strCache>
            </c:strRef>
          </c:tx>
          <c:spPr>
            <a:ln w="28575" cap="rnd">
              <a:solidFill>
                <a:schemeClr val="accent2"/>
              </a:solidFill>
              <a:round/>
            </a:ln>
            <a:effectLst/>
          </c:spPr>
          <c:marker>
            <c:symbol val="none"/>
          </c:marker>
          <c:cat>
            <c:strRef>
              <c:f>Sheet1!$A$2:$A$4</c:f>
              <c:strCache>
                <c:ptCount val="3"/>
                <c:pt idx="0">
                  <c:v>2021-08</c:v>
                </c:pt>
                <c:pt idx="1">
                  <c:v>2021-09</c:v>
                </c:pt>
                <c:pt idx="2">
                  <c:v>2021-10</c:v>
                </c:pt>
              </c:strCache>
            </c:strRef>
          </c:cat>
          <c:val>
            <c:numRef>
              <c:f>Sheet1!$C$2:$C$4</c:f>
              <c:numCache>
                <c:formatCode>General</c:formatCode>
                <c:ptCount val="3"/>
                <c:pt idx="0">
                  <c:v>1612</c:v>
                </c:pt>
                <c:pt idx="1">
                  <c:v>4859</c:v>
                </c:pt>
                <c:pt idx="2">
                  <c:v>10037</c:v>
                </c:pt>
              </c:numCache>
            </c:numRef>
          </c:val>
          <c:smooth val="0"/>
          <c:extLst>
            <c:ext xmlns:c16="http://schemas.microsoft.com/office/drawing/2014/chart" uri="{C3380CC4-5D6E-409C-BE32-E72D297353CC}">
              <c16:uniqueId val="{00000001-14B8-4DBC-879F-EDA63ADBF3F2}"/>
            </c:ext>
          </c:extLst>
        </c:ser>
        <c:ser>
          <c:idx val="2"/>
          <c:order val="2"/>
          <c:tx>
            <c:strRef>
              <c:f>Sheet1!$D$1</c:f>
              <c:strCache>
                <c:ptCount val="1"/>
                <c:pt idx="0">
                  <c:v>Twitter</c:v>
                </c:pt>
              </c:strCache>
            </c:strRef>
          </c:tx>
          <c:spPr>
            <a:ln w="28575" cap="rnd">
              <a:solidFill>
                <a:schemeClr val="accent3"/>
              </a:solidFill>
              <a:round/>
            </a:ln>
            <a:effectLst/>
          </c:spPr>
          <c:marker>
            <c:symbol val="none"/>
          </c:marker>
          <c:cat>
            <c:strRef>
              <c:f>Sheet1!$A$2:$A$4</c:f>
              <c:strCache>
                <c:ptCount val="3"/>
                <c:pt idx="0">
                  <c:v>2021-08</c:v>
                </c:pt>
                <c:pt idx="1">
                  <c:v>2021-09</c:v>
                </c:pt>
                <c:pt idx="2">
                  <c:v>2021-10</c:v>
                </c:pt>
              </c:strCache>
            </c:strRef>
          </c:cat>
          <c:val>
            <c:numRef>
              <c:f>Sheet1!$D$2:$D$4</c:f>
              <c:numCache>
                <c:formatCode>General</c:formatCode>
                <c:ptCount val="3"/>
                <c:pt idx="0">
                  <c:v>10860</c:v>
                </c:pt>
                <c:pt idx="1">
                  <c:v>26112</c:v>
                </c:pt>
                <c:pt idx="2">
                  <c:v>16553</c:v>
                </c:pt>
              </c:numCache>
            </c:numRef>
          </c:val>
          <c:smooth val="0"/>
          <c:extLst>
            <c:ext xmlns:c16="http://schemas.microsoft.com/office/drawing/2014/chart" uri="{C3380CC4-5D6E-409C-BE32-E72D297353CC}">
              <c16:uniqueId val="{00000002-14B8-4DBC-879F-EDA63ADBF3F2}"/>
            </c:ext>
          </c:extLst>
        </c:ser>
        <c:ser>
          <c:idx val="3"/>
          <c:order val="3"/>
          <c:tx>
            <c:strRef>
              <c:f>Sheet1!$E$1</c:f>
              <c:strCache>
                <c:ptCount val="1"/>
                <c:pt idx="0">
                  <c:v>LinkeIn</c:v>
                </c:pt>
              </c:strCache>
            </c:strRef>
          </c:tx>
          <c:spPr>
            <a:ln w="28575" cap="rnd">
              <a:solidFill>
                <a:schemeClr val="accent4"/>
              </a:solidFill>
              <a:round/>
            </a:ln>
            <a:effectLst/>
          </c:spPr>
          <c:marker>
            <c:symbol val="none"/>
          </c:marker>
          <c:cat>
            <c:strRef>
              <c:f>Sheet1!$A$2:$A$4</c:f>
              <c:strCache>
                <c:ptCount val="3"/>
                <c:pt idx="0">
                  <c:v>2021-08</c:v>
                </c:pt>
                <c:pt idx="1">
                  <c:v>2021-09</c:v>
                </c:pt>
                <c:pt idx="2">
                  <c:v>2021-10</c:v>
                </c:pt>
              </c:strCache>
            </c:strRef>
          </c:cat>
          <c:val>
            <c:numRef>
              <c:f>Sheet1!$E$2:$E$4</c:f>
              <c:numCache>
                <c:formatCode>General</c:formatCode>
                <c:ptCount val="3"/>
                <c:pt idx="0">
                  <c:v>0</c:v>
                </c:pt>
                <c:pt idx="1">
                  <c:v>318</c:v>
                </c:pt>
                <c:pt idx="2">
                  <c:v>423</c:v>
                </c:pt>
              </c:numCache>
            </c:numRef>
          </c:val>
          <c:smooth val="0"/>
          <c:extLst>
            <c:ext xmlns:c16="http://schemas.microsoft.com/office/drawing/2014/chart" uri="{C3380CC4-5D6E-409C-BE32-E72D297353CC}">
              <c16:uniqueId val="{00000003-14B8-4DBC-879F-EDA63ADBF3F2}"/>
            </c:ext>
          </c:extLst>
        </c:ser>
        <c:ser>
          <c:idx val="4"/>
          <c:order val="4"/>
          <c:tx>
            <c:strRef>
              <c:f>Sheet1!$F$1</c:f>
              <c:strCache>
                <c:ptCount val="1"/>
                <c:pt idx="0">
                  <c:v>Youtube</c:v>
                </c:pt>
              </c:strCache>
            </c:strRef>
          </c:tx>
          <c:spPr>
            <a:ln w="28575" cap="rnd">
              <a:solidFill>
                <a:schemeClr val="accent5"/>
              </a:solidFill>
              <a:round/>
            </a:ln>
            <a:effectLst/>
          </c:spPr>
          <c:marker>
            <c:symbol val="none"/>
          </c:marker>
          <c:cat>
            <c:strRef>
              <c:f>Sheet1!$A$2:$A$4</c:f>
              <c:strCache>
                <c:ptCount val="3"/>
                <c:pt idx="0">
                  <c:v>2021-08</c:v>
                </c:pt>
                <c:pt idx="1">
                  <c:v>2021-09</c:v>
                </c:pt>
                <c:pt idx="2">
                  <c:v>2021-10</c:v>
                </c:pt>
              </c:strCache>
            </c:strRef>
          </c:cat>
          <c:val>
            <c:numRef>
              <c:f>Sheet1!$F$2:$F$4</c:f>
              <c:numCache>
                <c:formatCode>General</c:formatCode>
                <c:ptCount val="3"/>
                <c:pt idx="0">
                  <c:v>0</c:v>
                </c:pt>
                <c:pt idx="1">
                  <c:v>2071</c:v>
                </c:pt>
                <c:pt idx="2">
                  <c:v>1267</c:v>
                </c:pt>
              </c:numCache>
            </c:numRef>
          </c:val>
          <c:smooth val="0"/>
          <c:extLst>
            <c:ext xmlns:c16="http://schemas.microsoft.com/office/drawing/2014/chart" uri="{C3380CC4-5D6E-409C-BE32-E72D297353CC}">
              <c16:uniqueId val="{00000004-14B8-4DBC-879F-EDA63ADBF3F2}"/>
            </c:ext>
          </c:extLst>
        </c:ser>
        <c:dLbls>
          <c:showLegendKey val="0"/>
          <c:showVal val="0"/>
          <c:showCatName val="0"/>
          <c:showSerName val="0"/>
          <c:showPercent val="0"/>
          <c:showBubbleSize val="0"/>
        </c:dLbls>
        <c:smooth val="0"/>
        <c:axId val="456903184"/>
        <c:axId val="456905152"/>
      </c:lineChart>
      <c:catAx>
        <c:axId val="45690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05152"/>
        <c:crosses val="autoZero"/>
        <c:auto val="1"/>
        <c:lblAlgn val="ctr"/>
        <c:lblOffset val="100"/>
        <c:noMultiLvlLbl val="0"/>
      </c:catAx>
      <c:valAx>
        <c:axId val="45690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0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dim2</c:v>
                </c:pt>
              </c:strCache>
            </c:strRef>
          </c:tx>
          <c:spPr>
            <a:solidFill>
              <a:schemeClr val="accent1"/>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387A-4133-9D6D-E7D75A97111B}"/>
            </c:ext>
          </c:extLst>
        </c:ser>
        <c:ser>
          <c:idx val="1"/>
          <c:order val="1"/>
          <c:tx>
            <c:strRef>
              <c:f>Sheet1!$C$1</c:f>
              <c:strCache>
                <c:ptCount val="1"/>
                <c:pt idx="0">
                  <c:v>avgEngagement</c:v>
                </c:pt>
              </c:strCache>
            </c:strRef>
          </c:tx>
          <c:spPr>
            <a:solidFill>
              <a:schemeClr val="accent2"/>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Sheet1!$C$2:$C$8</c:f>
              <c:numCache>
                <c:formatCode>General</c:formatCode>
                <c:ptCount val="7"/>
                <c:pt idx="0">
                  <c:v>112</c:v>
                </c:pt>
                <c:pt idx="1">
                  <c:v>0</c:v>
                </c:pt>
                <c:pt idx="2">
                  <c:v>0</c:v>
                </c:pt>
                <c:pt idx="3">
                  <c:v>0</c:v>
                </c:pt>
                <c:pt idx="4">
                  <c:v>0</c:v>
                </c:pt>
                <c:pt idx="5">
                  <c:v>156.355263157895</c:v>
                </c:pt>
                <c:pt idx="6">
                  <c:v>0</c:v>
                </c:pt>
              </c:numCache>
            </c:numRef>
          </c:val>
          <c:extLst>
            <c:ext xmlns:c16="http://schemas.microsoft.com/office/drawing/2014/chart" uri="{C3380CC4-5D6E-409C-BE32-E72D297353CC}">
              <c16:uniqueId val="{00000001-387A-4133-9D6D-E7D75A97111B}"/>
            </c:ext>
          </c:extLst>
        </c:ser>
        <c:ser>
          <c:idx val="2"/>
          <c:order val="2"/>
          <c:tx>
            <c:strRef>
              <c:f>Sheet1!$D$1</c:f>
              <c:strCache>
                <c:ptCount val="1"/>
                <c:pt idx="0">
                  <c:v>Image</c:v>
                </c:pt>
              </c:strCache>
            </c:strRef>
          </c:tx>
          <c:spPr>
            <a:solidFill>
              <a:schemeClr val="accent3"/>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Sheet1!$D$2:$D$8</c:f>
              <c:numCache>
                <c:formatCode>General</c:formatCode>
                <c:ptCount val="7"/>
                <c:pt idx="0">
                  <c:v>51</c:v>
                </c:pt>
                <c:pt idx="1">
                  <c:v>0</c:v>
                </c:pt>
                <c:pt idx="2">
                  <c:v>32</c:v>
                </c:pt>
                <c:pt idx="3">
                  <c:v>7</c:v>
                </c:pt>
                <c:pt idx="4">
                  <c:v>253</c:v>
                </c:pt>
                <c:pt idx="5">
                  <c:v>181.1</c:v>
                </c:pt>
                <c:pt idx="6">
                  <c:v>4.1395348837209296</c:v>
                </c:pt>
              </c:numCache>
            </c:numRef>
          </c:val>
          <c:extLst>
            <c:ext xmlns:c16="http://schemas.microsoft.com/office/drawing/2014/chart" uri="{C3380CC4-5D6E-409C-BE32-E72D297353CC}">
              <c16:uniqueId val="{00000002-387A-4133-9D6D-E7D75A97111B}"/>
            </c:ext>
          </c:extLst>
        </c:ser>
        <c:ser>
          <c:idx val="3"/>
          <c:order val="3"/>
          <c:tx>
            <c:strRef>
              <c:f>Sheet1!$E$1</c:f>
              <c:strCache>
                <c:ptCount val="1"/>
                <c:pt idx="0">
                  <c:v>Link</c:v>
                </c:pt>
              </c:strCache>
            </c:strRef>
          </c:tx>
          <c:spPr>
            <a:solidFill>
              <a:schemeClr val="accent4"/>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Sheet1!$E$2:$E$8</c:f>
              <c:numCache>
                <c:formatCode>General</c:formatCode>
                <c:ptCount val="7"/>
                <c:pt idx="0">
                  <c:v>33</c:v>
                </c:pt>
                <c:pt idx="1">
                  <c:v>1</c:v>
                </c:pt>
                <c:pt idx="2">
                  <c:v>21</c:v>
                </c:pt>
                <c:pt idx="3">
                  <c:v>6</c:v>
                </c:pt>
                <c:pt idx="4">
                  <c:v>0</c:v>
                </c:pt>
                <c:pt idx="5">
                  <c:v>96.411764705882305</c:v>
                </c:pt>
                <c:pt idx="6">
                  <c:v>11.4</c:v>
                </c:pt>
              </c:numCache>
            </c:numRef>
          </c:val>
          <c:extLst>
            <c:ext xmlns:c16="http://schemas.microsoft.com/office/drawing/2014/chart" uri="{C3380CC4-5D6E-409C-BE32-E72D297353CC}">
              <c16:uniqueId val="{00000003-387A-4133-9D6D-E7D75A97111B}"/>
            </c:ext>
          </c:extLst>
        </c:ser>
        <c:ser>
          <c:idx val="4"/>
          <c:order val="4"/>
          <c:tx>
            <c:strRef>
              <c:f>Sheet1!$F$1</c:f>
              <c:strCache>
                <c:ptCount val="1"/>
                <c:pt idx="0">
                  <c:v>Video</c:v>
                </c:pt>
              </c:strCache>
            </c:strRef>
          </c:tx>
          <c:spPr>
            <a:solidFill>
              <a:schemeClr val="accent5"/>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Sheet1!$F$2:$F$8</c:f>
              <c:numCache>
                <c:formatCode>General</c:formatCode>
                <c:ptCount val="7"/>
                <c:pt idx="0">
                  <c:v>0</c:v>
                </c:pt>
                <c:pt idx="1">
                  <c:v>0</c:v>
                </c:pt>
                <c:pt idx="2">
                  <c:v>25</c:v>
                </c:pt>
                <c:pt idx="3">
                  <c:v>8</c:v>
                </c:pt>
                <c:pt idx="4">
                  <c:v>115</c:v>
                </c:pt>
                <c:pt idx="5">
                  <c:v>102.615384615385</c:v>
                </c:pt>
                <c:pt idx="6">
                  <c:v>4.2</c:v>
                </c:pt>
              </c:numCache>
            </c:numRef>
          </c:val>
          <c:extLst>
            <c:ext xmlns:c16="http://schemas.microsoft.com/office/drawing/2014/chart" uri="{C3380CC4-5D6E-409C-BE32-E72D297353CC}">
              <c16:uniqueId val="{00000004-387A-4133-9D6D-E7D75A97111B}"/>
            </c:ext>
          </c:extLst>
        </c:ser>
        <c:ser>
          <c:idx val="5"/>
          <c:order val="5"/>
          <c:tx>
            <c:strRef>
              <c:f>Sheet1!$G$1</c:f>
              <c:strCache>
                <c:ptCount val="1"/>
                <c:pt idx="0">
                  <c:v>Text</c:v>
                </c:pt>
              </c:strCache>
            </c:strRef>
          </c:tx>
          <c:spPr>
            <a:solidFill>
              <a:schemeClr val="accent6"/>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Sheet1!$G$2:$G$8</c:f>
              <c:numCache>
                <c:formatCode>General</c:formatCode>
                <c:ptCount val="7"/>
                <c:pt idx="0">
                  <c:v>0</c:v>
                </c:pt>
                <c:pt idx="1">
                  <c:v>0</c:v>
                </c:pt>
                <c:pt idx="2">
                  <c:v>8</c:v>
                </c:pt>
                <c:pt idx="3">
                  <c:v>7</c:v>
                </c:pt>
                <c:pt idx="4">
                  <c:v>0</c:v>
                </c:pt>
                <c:pt idx="5">
                  <c:v>0</c:v>
                </c:pt>
                <c:pt idx="6">
                  <c:v>0</c:v>
                </c:pt>
              </c:numCache>
            </c:numRef>
          </c:val>
          <c:extLst>
            <c:ext xmlns:c16="http://schemas.microsoft.com/office/drawing/2014/chart" uri="{C3380CC4-5D6E-409C-BE32-E72D297353CC}">
              <c16:uniqueId val="{00000005-387A-4133-9D6D-E7D75A97111B}"/>
            </c:ext>
          </c:extLst>
        </c:ser>
        <c:ser>
          <c:idx val="6"/>
          <c:order val="6"/>
          <c:tx>
            <c:strRef>
              <c:f>Sheet1!$H$1</c:f>
              <c:strCache>
                <c:ptCount val="1"/>
                <c:pt idx="0">
                  <c:v>Carousel</c:v>
                </c:pt>
              </c:strCache>
            </c:strRef>
          </c:tx>
          <c:spPr>
            <a:solidFill>
              <a:schemeClr val="accent1">
                <a:lumMod val="60000"/>
              </a:schemeClr>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Sheet1!$H$2:$H$8</c:f>
              <c:numCache>
                <c:formatCode>General</c:formatCode>
                <c:ptCount val="7"/>
                <c:pt idx="0">
                  <c:v>0</c:v>
                </c:pt>
                <c:pt idx="1">
                  <c:v>0</c:v>
                </c:pt>
                <c:pt idx="2">
                  <c:v>0</c:v>
                </c:pt>
                <c:pt idx="3">
                  <c:v>0</c:v>
                </c:pt>
                <c:pt idx="4">
                  <c:v>125</c:v>
                </c:pt>
                <c:pt idx="5">
                  <c:v>0</c:v>
                </c:pt>
                <c:pt idx="6">
                  <c:v>0</c:v>
                </c:pt>
              </c:numCache>
            </c:numRef>
          </c:val>
          <c:extLst>
            <c:ext xmlns:c16="http://schemas.microsoft.com/office/drawing/2014/chart" uri="{C3380CC4-5D6E-409C-BE32-E72D297353CC}">
              <c16:uniqueId val="{00000006-387A-4133-9D6D-E7D75A97111B}"/>
            </c:ext>
          </c:extLst>
        </c:ser>
        <c:ser>
          <c:idx val="7"/>
          <c:order val="7"/>
          <c:tx>
            <c:strRef>
              <c:f>Sheet1!$I$1</c:f>
              <c:strCache>
                <c:ptCount val="1"/>
                <c:pt idx="0">
                  <c:v>GIF</c:v>
                </c:pt>
              </c:strCache>
            </c:strRef>
          </c:tx>
          <c:spPr>
            <a:solidFill>
              <a:schemeClr val="accent2">
                <a:lumMod val="60000"/>
              </a:schemeClr>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Sheet1!$I$2:$I$8</c:f>
              <c:numCache>
                <c:formatCode>General</c:formatCode>
                <c:ptCount val="7"/>
                <c:pt idx="2">
                  <c:v>32</c:v>
                </c:pt>
                <c:pt idx="3">
                  <c:v>7</c:v>
                </c:pt>
                <c:pt idx="4">
                  <c:v>0</c:v>
                </c:pt>
                <c:pt idx="6">
                  <c:v>0</c:v>
                </c:pt>
              </c:numCache>
            </c:numRef>
          </c:val>
          <c:extLst>
            <c:ext xmlns:c16="http://schemas.microsoft.com/office/drawing/2014/chart" uri="{C3380CC4-5D6E-409C-BE32-E72D297353CC}">
              <c16:uniqueId val="{00000007-387A-4133-9D6D-E7D75A97111B}"/>
            </c:ext>
          </c:extLst>
        </c:ser>
        <c:dLbls>
          <c:showLegendKey val="0"/>
          <c:showVal val="0"/>
          <c:showCatName val="0"/>
          <c:showSerName val="0"/>
          <c:showPercent val="0"/>
          <c:showBubbleSize val="0"/>
        </c:dLbls>
        <c:gapWidth val="150"/>
        <c:overlap val="100"/>
        <c:axId val="456906792"/>
        <c:axId val="456877272"/>
      </c:barChart>
      <c:catAx>
        <c:axId val="45690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877272"/>
        <c:crosses val="autoZero"/>
        <c:auto val="1"/>
        <c:lblAlgn val="ctr"/>
        <c:lblOffset val="100"/>
        <c:noMultiLvlLbl val="0"/>
      </c:catAx>
      <c:valAx>
        <c:axId val="456877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0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dim2</c:v>
                </c:pt>
              </c:strCache>
            </c:strRef>
          </c:tx>
          <c:spPr>
            <a:solidFill>
              <a:schemeClr val="accent1"/>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455B-4DB8-BE62-D1184F6FA156}"/>
            </c:ext>
          </c:extLst>
        </c:ser>
        <c:ser>
          <c:idx val="1"/>
          <c:order val="1"/>
          <c:tx>
            <c:strRef>
              <c:f>Sheet1!$C$1</c:f>
              <c:strCache>
                <c:ptCount val="1"/>
                <c:pt idx="0">
                  <c:v>avgEngagement</c:v>
                </c:pt>
              </c:strCache>
            </c:strRef>
          </c:tx>
          <c:spPr>
            <a:solidFill>
              <a:schemeClr val="accent2"/>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Sheet1!$C$2:$C$8</c:f>
              <c:numCache>
                <c:formatCode>General</c:formatCode>
                <c:ptCount val="7"/>
                <c:pt idx="0">
                  <c:v>112</c:v>
                </c:pt>
                <c:pt idx="1">
                  <c:v>0</c:v>
                </c:pt>
                <c:pt idx="2">
                  <c:v>0</c:v>
                </c:pt>
                <c:pt idx="3">
                  <c:v>0</c:v>
                </c:pt>
                <c:pt idx="4">
                  <c:v>0</c:v>
                </c:pt>
                <c:pt idx="5">
                  <c:v>156.355263157895</c:v>
                </c:pt>
                <c:pt idx="6">
                  <c:v>0</c:v>
                </c:pt>
              </c:numCache>
            </c:numRef>
          </c:val>
          <c:extLst>
            <c:ext xmlns:c16="http://schemas.microsoft.com/office/drawing/2014/chart" uri="{C3380CC4-5D6E-409C-BE32-E72D297353CC}">
              <c16:uniqueId val="{00000001-455B-4DB8-BE62-D1184F6FA156}"/>
            </c:ext>
          </c:extLst>
        </c:ser>
        <c:ser>
          <c:idx val="2"/>
          <c:order val="2"/>
          <c:tx>
            <c:strRef>
              <c:f>Sheet1!$D$1</c:f>
              <c:strCache>
                <c:ptCount val="1"/>
                <c:pt idx="0">
                  <c:v>Image</c:v>
                </c:pt>
              </c:strCache>
            </c:strRef>
          </c:tx>
          <c:spPr>
            <a:solidFill>
              <a:schemeClr val="accent3"/>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Sheet1!$D$2:$D$8</c:f>
              <c:numCache>
                <c:formatCode>General</c:formatCode>
                <c:ptCount val="7"/>
                <c:pt idx="0">
                  <c:v>51</c:v>
                </c:pt>
                <c:pt idx="1">
                  <c:v>0</c:v>
                </c:pt>
                <c:pt idx="2">
                  <c:v>32</c:v>
                </c:pt>
                <c:pt idx="3">
                  <c:v>7</c:v>
                </c:pt>
                <c:pt idx="4">
                  <c:v>253</c:v>
                </c:pt>
                <c:pt idx="5">
                  <c:v>181.1</c:v>
                </c:pt>
                <c:pt idx="6">
                  <c:v>4.1395348837209296</c:v>
                </c:pt>
              </c:numCache>
            </c:numRef>
          </c:val>
          <c:extLst>
            <c:ext xmlns:c16="http://schemas.microsoft.com/office/drawing/2014/chart" uri="{C3380CC4-5D6E-409C-BE32-E72D297353CC}">
              <c16:uniqueId val="{00000002-455B-4DB8-BE62-D1184F6FA156}"/>
            </c:ext>
          </c:extLst>
        </c:ser>
        <c:ser>
          <c:idx val="3"/>
          <c:order val="3"/>
          <c:tx>
            <c:strRef>
              <c:f>Sheet1!$E$1</c:f>
              <c:strCache>
                <c:ptCount val="1"/>
                <c:pt idx="0">
                  <c:v>Link</c:v>
                </c:pt>
              </c:strCache>
            </c:strRef>
          </c:tx>
          <c:spPr>
            <a:solidFill>
              <a:schemeClr val="accent4"/>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Sheet1!$E$2:$E$8</c:f>
              <c:numCache>
                <c:formatCode>General</c:formatCode>
                <c:ptCount val="7"/>
                <c:pt idx="0">
                  <c:v>33</c:v>
                </c:pt>
                <c:pt idx="1">
                  <c:v>1</c:v>
                </c:pt>
                <c:pt idx="2">
                  <c:v>21</c:v>
                </c:pt>
                <c:pt idx="3">
                  <c:v>6</c:v>
                </c:pt>
                <c:pt idx="4">
                  <c:v>0</c:v>
                </c:pt>
                <c:pt idx="5">
                  <c:v>96.411764705882305</c:v>
                </c:pt>
                <c:pt idx="6">
                  <c:v>11.4</c:v>
                </c:pt>
              </c:numCache>
            </c:numRef>
          </c:val>
          <c:extLst>
            <c:ext xmlns:c16="http://schemas.microsoft.com/office/drawing/2014/chart" uri="{C3380CC4-5D6E-409C-BE32-E72D297353CC}">
              <c16:uniqueId val="{00000003-455B-4DB8-BE62-D1184F6FA156}"/>
            </c:ext>
          </c:extLst>
        </c:ser>
        <c:ser>
          <c:idx val="4"/>
          <c:order val="4"/>
          <c:tx>
            <c:strRef>
              <c:f>Sheet1!$F$1</c:f>
              <c:strCache>
                <c:ptCount val="1"/>
                <c:pt idx="0">
                  <c:v>Video</c:v>
                </c:pt>
              </c:strCache>
            </c:strRef>
          </c:tx>
          <c:spPr>
            <a:solidFill>
              <a:schemeClr val="accent5"/>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Sheet1!$F$2:$F$8</c:f>
              <c:numCache>
                <c:formatCode>General</c:formatCode>
                <c:ptCount val="7"/>
                <c:pt idx="0">
                  <c:v>0</c:v>
                </c:pt>
                <c:pt idx="1">
                  <c:v>0</c:v>
                </c:pt>
                <c:pt idx="2">
                  <c:v>25</c:v>
                </c:pt>
                <c:pt idx="3">
                  <c:v>8</c:v>
                </c:pt>
                <c:pt idx="4">
                  <c:v>115</c:v>
                </c:pt>
                <c:pt idx="5">
                  <c:v>102.615384615385</c:v>
                </c:pt>
                <c:pt idx="6">
                  <c:v>4.2</c:v>
                </c:pt>
              </c:numCache>
            </c:numRef>
          </c:val>
          <c:extLst>
            <c:ext xmlns:c16="http://schemas.microsoft.com/office/drawing/2014/chart" uri="{C3380CC4-5D6E-409C-BE32-E72D297353CC}">
              <c16:uniqueId val="{00000004-455B-4DB8-BE62-D1184F6FA156}"/>
            </c:ext>
          </c:extLst>
        </c:ser>
        <c:ser>
          <c:idx val="5"/>
          <c:order val="5"/>
          <c:tx>
            <c:strRef>
              <c:f>Sheet1!$G$1</c:f>
              <c:strCache>
                <c:ptCount val="1"/>
                <c:pt idx="0">
                  <c:v>Text</c:v>
                </c:pt>
              </c:strCache>
            </c:strRef>
          </c:tx>
          <c:spPr>
            <a:solidFill>
              <a:schemeClr val="accent6"/>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Sheet1!$G$2:$G$8</c:f>
              <c:numCache>
                <c:formatCode>General</c:formatCode>
                <c:ptCount val="7"/>
                <c:pt idx="0">
                  <c:v>0</c:v>
                </c:pt>
                <c:pt idx="1">
                  <c:v>0</c:v>
                </c:pt>
                <c:pt idx="2">
                  <c:v>8</c:v>
                </c:pt>
                <c:pt idx="3">
                  <c:v>7</c:v>
                </c:pt>
                <c:pt idx="4">
                  <c:v>0</c:v>
                </c:pt>
                <c:pt idx="5">
                  <c:v>0</c:v>
                </c:pt>
                <c:pt idx="6">
                  <c:v>0</c:v>
                </c:pt>
              </c:numCache>
            </c:numRef>
          </c:val>
          <c:extLst>
            <c:ext xmlns:c16="http://schemas.microsoft.com/office/drawing/2014/chart" uri="{C3380CC4-5D6E-409C-BE32-E72D297353CC}">
              <c16:uniqueId val="{00000005-455B-4DB8-BE62-D1184F6FA156}"/>
            </c:ext>
          </c:extLst>
        </c:ser>
        <c:ser>
          <c:idx val="6"/>
          <c:order val="6"/>
          <c:tx>
            <c:strRef>
              <c:f>Sheet1!$H$1</c:f>
              <c:strCache>
                <c:ptCount val="1"/>
                <c:pt idx="0">
                  <c:v>Carousel</c:v>
                </c:pt>
              </c:strCache>
            </c:strRef>
          </c:tx>
          <c:spPr>
            <a:solidFill>
              <a:schemeClr val="accent1">
                <a:lumMod val="60000"/>
              </a:schemeClr>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Sheet1!$H$2:$H$8</c:f>
              <c:numCache>
                <c:formatCode>General</c:formatCode>
                <c:ptCount val="7"/>
                <c:pt idx="0">
                  <c:v>0</c:v>
                </c:pt>
                <c:pt idx="1">
                  <c:v>0</c:v>
                </c:pt>
                <c:pt idx="2">
                  <c:v>0</c:v>
                </c:pt>
                <c:pt idx="3">
                  <c:v>0</c:v>
                </c:pt>
                <c:pt idx="4">
                  <c:v>125</c:v>
                </c:pt>
                <c:pt idx="5">
                  <c:v>0</c:v>
                </c:pt>
                <c:pt idx="6">
                  <c:v>0</c:v>
                </c:pt>
              </c:numCache>
            </c:numRef>
          </c:val>
          <c:extLst>
            <c:ext xmlns:c16="http://schemas.microsoft.com/office/drawing/2014/chart" uri="{C3380CC4-5D6E-409C-BE32-E72D297353CC}">
              <c16:uniqueId val="{00000006-455B-4DB8-BE62-D1184F6FA156}"/>
            </c:ext>
          </c:extLst>
        </c:ser>
        <c:ser>
          <c:idx val="7"/>
          <c:order val="7"/>
          <c:tx>
            <c:strRef>
              <c:f>Sheet1!$I$1</c:f>
              <c:strCache>
                <c:ptCount val="1"/>
                <c:pt idx="0">
                  <c:v>GIF</c:v>
                </c:pt>
              </c:strCache>
            </c:strRef>
          </c:tx>
          <c:spPr>
            <a:solidFill>
              <a:schemeClr val="accent2">
                <a:lumMod val="60000"/>
              </a:schemeClr>
            </a:solidFill>
            <a:ln>
              <a:noFill/>
            </a:ln>
            <a:effectLst/>
          </c:spPr>
          <c:invertIfNegative val="0"/>
          <c:cat>
            <c:strRef>
              <c:f>Sheet1!$A$2:$A$8</c:f>
              <c:strCache>
                <c:ptCount val="7"/>
                <c:pt idx="0">
                  <c:v>OECD OECD English Facebook</c:v>
                </c:pt>
                <c:pt idx="1">
                  <c:v>OCDE en français OECD French Facebook</c:v>
                </c:pt>
                <c:pt idx="2">
                  <c:v>OECD ➡️ Better policies for better lives OECD English Twitter</c:v>
                </c:pt>
                <c:pt idx="3">
                  <c:v>OCDE OECD French Twitter</c:v>
                </c:pt>
                <c:pt idx="4">
                  <c:v>the_oecd OECD Instagram</c:v>
                </c:pt>
                <c:pt idx="5">
                  <c:v>OECD - OCDE OECD LinkedIn</c:v>
                </c:pt>
                <c:pt idx="6">
                  <c:v>OCDE OECD French LinkedIn</c:v>
                </c:pt>
              </c:strCache>
            </c:strRef>
          </c:cat>
          <c:val>
            <c:numRef>
              <c:f>Sheet1!$I$2:$I$8</c:f>
              <c:numCache>
                <c:formatCode>General</c:formatCode>
                <c:ptCount val="7"/>
                <c:pt idx="2">
                  <c:v>32</c:v>
                </c:pt>
                <c:pt idx="3">
                  <c:v>7</c:v>
                </c:pt>
                <c:pt idx="4">
                  <c:v>0</c:v>
                </c:pt>
                <c:pt idx="6">
                  <c:v>0</c:v>
                </c:pt>
              </c:numCache>
            </c:numRef>
          </c:val>
          <c:extLst>
            <c:ext xmlns:c16="http://schemas.microsoft.com/office/drawing/2014/chart" uri="{C3380CC4-5D6E-409C-BE32-E72D297353CC}">
              <c16:uniqueId val="{00000007-455B-4DB8-BE62-D1184F6FA156}"/>
            </c:ext>
          </c:extLst>
        </c:ser>
        <c:dLbls>
          <c:showLegendKey val="0"/>
          <c:showVal val="0"/>
          <c:showCatName val="0"/>
          <c:showSerName val="0"/>
          <c:showPercent val="0"/>
          <c:showBubbleSize val="0"/>
        </c:dLbls>
        <c:gapWidth val="150"/>
        <c:overlap val="100"/>
        <c:axId val="456882520"/>
        <c:axId val="456883176"/>
      </c:barChart>
      <c:catAx>
        <c:axId val="456882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883176"/>
        <c:crosses val="autoZero"/>
        <c:auto val="1"/>
        <c:lblAlgn val="ctr"/>
        <c:lblOffset val="100"/>
        <c:noMultiLvlLbl val="0"/>
      </c:catAx>
      <c:valAx>
        <c:axId val="456883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88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the_oecd OECD Instagram</c:v>
                </c:pt>
              </c:strCache>
            </c:strRef>
          </c:tx>
          <c:spPr>
            <a:ln w="28575" cap="rnd">
              <a:solidFill>
                <a:schemeClr val="accent1"/>
              </a:solidFill>
              <a:round/>
            </a:ln>
            <a:effectLst/>
          </c:spPr>
          <c:marker>
            <c:symbol val="none"/>
          </c:marker>
          <c:cat>
            <c:strRef>
              <c:f>Sheet1!$A$2:$A$4</c:f>
              <c:strCache>
                <c:ptCount val="3"/>
                <c:pt idx="0">
                  <c:v>2021-08</c:v>
                </c:pt>
                <c:pt idx="1">
                  <c:v>2021-09</c:v>
                </c:pt>
                <c:pt idx="2">
                  <c:v>2021-10</c:v>
                </c:pt>
              </c:strCache>
            </c:strRef>
          </c:cat>
          <c:val>
            <c:numRef>
              <c:f>Sheet1!$B$2:$B$4</c:f>
              <c:numCache>
                <c:formatCode>General</c:formatCode>
                <c:ptCount val="3"/>
                <c:pt idx="0">
                  <c:v>41</c:v>
                </c:pt>
                <c:pt idx="1">
                  <c:v>25</c:v>
                </c:pt>
                <c:pt idx="2">
                  <c:v>26</c:v>
                </c:pt>
              </c:numCache>
            </c:numRef>
          </c:val>
          <c:smooth val="0"/>
          <c:extLst>
            <c:ext xmlns:c16="http://schemas.microsoft.com/office/drawing/2014/chart" uri="{C3380CC4-5D6E-409C-BE32-E72D297353CC}">
              <c16:uniqueId val="{00000000-0921-4146-8E4B-FF0AA2EFF92D}"/>
            </c:ext>
          </c:extLst>
        </c:ser>
        <c:dLbls>
          <c:showLegendKey val="0"/>
          <c:showVal val="0"/>
          <c:showCatName val="0"/>
          <c:showSerName val="0"/>
          <c:showPercent val="0"/>
          <c:showBubbleSize val="0"/>
        </c:dLbls>
        <c:smooth val="0"/>
        <c:axId val="456877928"/>
        <c:axId val="456878256"/>
      </c:lineChart>
      <c:catAx>
        <c:axId val="45687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878256"/>
        <c:crosses val="autoZero"/>
        <c:auto val="1"/>
        <c:lblAlgn val="ctr"/>
        <c:lblOffset val="100"/>
        <c:noMultiLvlLbl val="0"/>
      </c:catAx>
      <c:valAx>
        <c:axId val="45687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87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the_oecd OECD Instagram</c:v>
                </c:pt>
              </c:strCache>
            </c:strRef>
          </c:tx>
          <c:spPr>
            <a:ln w="28575" cap="rnd">
              <a:solidFill>
                <a:schemeClr val="accent1"/>
              </a:solidFill>
              <a:round/>
            </a:ln>
            <a:effectLst/>
          </c:spPr>
          <c:marker>
            <c:symbol val="none"/>
          </c:marker>
          <c:cat>
            <c:strRef>
              <c:f>Sheet1!$A$2:$A$4</c:f>
              <c:strCache>
                <c:ptCount val="3"/>
                <c:pt idx="0">
                  <c:v>2021-08</c:v>
                </c:pt>
                <c:pt idx="1">
                  <c:v>2021-09</c:v>
                </c:pt>
                <c:pt idx="2">
                  <c:v>2021-10</c:v>
                </c:pt>
              </c:strCache>
            </c:strRef>
          </c:cat>
          <c:val>
            <c:numRef>
              <c:f>Sheet1!$B$2:$B$4</c:f>
              <c:numCache>
                <c:formatCode>General</c:formatCode>
                <c:ptCount val="3"/>
                <c:pt idx="0">
                  <c:v>41589</c:v>
                </c:pt>
                <c:pt idx="1">
                  <c:v>22503</c:v>
                </c:pt>
                <c:pt idx="2">
                  <c:v>25889</c:v>
                </c:pt>
              </c:numCache>
            </c:numRef>
          </c:val>
          <c:smooth val="0"/>
          <c:extLst>
            <c:ext xmlns:c16="http://schemas.microsoft.com/office/drawing/2014/chart" uri="{C3380CC4-5D6E-409C-BE32-E72D297353CC}">
              <c16:uniqueId val="{00000000-D4B8-407A-AAED-C5F4AFAB2F68}"/>
            </c:ext>
          </c:extLst>
        </c:ser>
        <c:dLbls>
          <c:showLegendKey val="0"/>
          <c:showVal val="0"/>
          <c:showCatName val="0"/>
          <c:showSerName val="0"/>
          <c:showPercent val="0"/>
          <c:showBubbleSize val="0"/>
        </c:dLbls>
        <c:smooth val="0"/>
        <c:axId val="333201848"/>
        <c:axId val="333202504"/>
      </c:lineChart>
      <c:catAx>
        <c:axId val="33320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02504"/>
        <c:crosses val="autoZero"/>
        <c:auto val="1"/>
        <c:lblAlgn val="ctr"/>
        <c:lblOffset val="100"/>
        <c:noMultiLvlLbl val="0"/>
      </c:catAx>
      <c:valAx>
        <c:axId val="33320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0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Facebook</c:v>
                </c:pt>
              </c:strCache>
            </c:strRef>
          </c:tx>
          <c:spPr>
            <a:solidFill>
              <a:schemeClr val="accent1"/>
            </a:solidFill>
            <a:ln>
              <a:noFill/>
            </a:ln>
            <a:effectLst/>
          </c:spPr>
          <c:invertIfNegative val="0"/>
          <c:cat>
            <c:strRef>
              <c:f>Sheet1!$A$2:$A$8</c:f>
              <c:strCache>
                <c:ptCount val="7"/>
                <c:pt idx="0">
                  <c:v>ILO</c:v>
                </c:pt>
                <c:pt idx="1">
                  <c:v>IMF</c:v>
                </c:pt>
                <c:pt idx="2">
                  <c:v>OECD</c:v>
                </c:pt>
                <c:pt idx="3">
                  <c:v>WEF</c:v>
                </c:pt>
                <c:pt idx="4">
                  <c:v>WHO</c:v>
                </c:pt>
                <c:pt idx="5">
                  <c:v>WTO</c:v>
                </c:pt>
                <c:pt idx="6">
                  <c:v>World Bank</c:v>
                </c:pt>
              </c:strCache>
            </c:strRef>
          </c:cat>
          <c:val>
            <c:numRef>
              <c:f>Sheet1!$B$2:$B$8</c:f>
              <c:numCache>
                <c:formatCode>General</c:formatCode>
                <c:ptCount val="7"/>
                <c:pt idx="0">
                  <c:v>54</c:v>
                </c:pt>
                <c:pt idx="1">
                  <c:v>106</c:v>
                </c:pt>
                <c:pt idx="2">
                  <c:v>21</c:v>
                </c:pt>
                <c:pt idx="3">
                  <c:v>667</c:v>
                </c:pt>
                <c:pt idx="4">
                  <c:v>162</c:v>
                </c:pt>
                <c:pt idx="5">
                  <c:v>62</c:v>
                </c:pt>
                <c:pt idx="6">
                  <c:v>84</c:v>
                </c:pt>
              </c:numCache>
            </c:numRef>
          </c:val>
          <c:extLst>
            <c:ext xmlns:c16="http://schemas.microsoft.com/office/drawing/2014/chart" uri="{C3380CC4-5D6E-409C-BE32-E72D297353CC}">
              <c16:uniqueId val="{00000000-CFA1-4973-A94A-7C4E1737398B}"/>
            </c:ext>
          </c:extLst>
        </c:ser>
        <c:ser>
          <c:idx val="1"/>
          <c:order val="1"/>
          <c:tx>
            <c:strRef>
              <c:f>Sheet1!$C$1</c:f>
              <c:strCache>
                <c:ptCount val="1"/>
                <c:pt idx="0">
                  <c:v>Instagram</c:v>
                </c:pt>
              </c:strCache>
            </c:strRef>
          </c:tx>
          <c:spPr>
            <a:solidFill>
              <a:schemeClr val="accent2"/>
            </a:solidFill>
            <a:ln>
              <a:noFill/>
            </a:ln>
            <a:effectLst/>
          </c:spPr>
          <c:invertIfNegative val="0"/>
          <c:cat>
            <c:strRef>
              <c:f>Sheet1!$A$2:$A$8</c:f>
              <c:strCache>
                <c:ptCount val="7"/>
                <c:pt idx="0">
                  <c:v>ILO</c:v>
                </c:pt>
                <c:pt idx="1">
                  <c:v>IMF</c:v>
                </c:pt>
                <c:pt idx="2">
                  <c:v>OECD</c:v>
                </c:pt>
                <c:pt idx="3">
                  <c:v>WEF</c:v>
                </c:pt>
                <c:pt idx="4">
                  <c:v>WHO</c:v>
                </c:pt>
                <c:pt idx="5">
                  <c:v>WTO</c:v>
                </c:pt>
                <c:pt idx="6">
                  <c:v>World Bank</c:v>
                </c:pt>
              </c:strCache>
            </c:strRef>
          </c:cat>
          <c:val>
            <c:numRef>
              <c:f>Sheet1!$C$2:$C$8</c:f>
              <c:numCache>
                <c:formatCode>General</c:formatCode>
                <c:ptCount val="7"/>
                <c:pt idx="0">
                  <c:v>61</c:v>
                </c:pt>
                <c:pt idx="1">
                  <c:v>43</c:v>
                </c:pt>
                <c:pt idx="2">
                  <c:v>43</c:v>
                </c:pt>
                <c:pt idx="3">
                  <c:v>216</c:v>
                </c:pt>
                <c:pt idx="4">
                  <c:v>80</c:v>
                </c:pt>
                <c:pt idx="5">
                  <c:v>10</c:v>
                </c:pt>
                <c:pt idx="6">
                  <c:v>107</c:v>
                </c:pt>
              </c:numCache>
            </c:numRef>
          </c:val>
          <c:extLst>
            <c:ext xmlns:c16="http://schemas.microsoft.com/office/drawing/2014/chart" uri="{C3380CC4-5D6E-409C-BE32-E72D297353CC}">
              <c16:uniqueId val="{00000001-CFA1-4973-A94A-7C4E1737398B}"/>
            </c:ext>
          </c:extLst>
        </c:ser>
        <c:ser>
          <c:idx val="2"/>
          <c:order val="2"/>
          <c:tx>
            <c:strRef>
              <c:f>Sheet1!$D$1</c:f>
              <c:strCache>
                <c:ptCount val="1"/>
                <c:pt idx="0">
                  <c:v>Twitter</c:v>
                </c:pt>
              </c:strCache>
            </c:strRef>
          </c:tx>
          <c:spPr>
            <a:solidFill>
              <a:schemeClr val="accent3"/>
            </a:solidFill>
            <a:ln>
              <a:noFill/>
            </a:ln>
            <a:effectLst/>
          </c:spPr>
          <c:invertIfNegative val="0"/>
          <c:cat>
            <c:strRef>
              <c:f>Sheet1!$A$2:$A$8</c:f>
              <c:strCache>
                <c:ptCount val="7"/>
                <c:pt idx="0">
                  <c:v>ILO</c:v>
                </c:pt>
                <c:pt idx="1">
                  <c:v>IMF</c:v>
                </c:pt>
                <c:pt idx="2">
                  <c:v>OECD</c:v>
                </c:pt>
                <c:pt idx="3">
                  <c:v>WEF</c:v>
                </c:pt>
                <c:pt idx="4">
                  <c:v>WHO</c:v>
                </c:pt>
                <c:pt idx="5">
                  <c:v>WTO</c:v>
                </c:pt>
                <c:pt idx="6">
                  <c:v>World Bank</c:v>
                </c:pt>
              </c:strCache>
            </c:strRef>
          </c:cat>
          <c:val>
            <c:numRef>
              <c:f>Sheet1!$D$2:$D$8</c:f>
              <c:numCache>
                <c:formatCode>General</c:formatCode>
                <c:ptCount val="7"/>
                <c:pt idx="0">
                  <c:v>96</c:v>
                </c:pt>
                <c:pt idx="1">
                  <c:v>101</c:v>
                </c:pt>
                <c:pt idx="2">
                  <c:v>39</c:v>
                </c:pt>
                <c:pt idx="3">
                  <c:v>693</c:v>
                </c:pt>
                <c:pt idx="4">
                  <c:v>75</c:v>
                </c:pt>
                <c:pt idx="5">
                  <c:v>66</c:v>
                </c:pt>
                <c:pt idx="6">
                  <c:v>229</c:v>
                </c:pt>
              </c:numCache>
            </c:numRef>
          </c:val>
          <c:extLst>
            <c:ext xmlns:c16="http://schemas.microsoft.com/office/drawing/2014/chart" uri="{C3380CC4-5D6E-409C-BE32-E72D297353CC}">
              <c16:uniqueId val="{00000002-CFA1-4973-A94A-7C4E1737398B}"/>
            </c:ext>
          </c:extLst>
        </c:ser>
        <c:ser>
          <c:idx val="3"/>
          <c:order val="3"/>
          <c:tx>
            <c:strRef>
              <c:f>Sheet1!$E$1</c:f>
              <c:strCache>
                <c:ptCount val="1"/>
                <c:pt idx="0">
                  <c:v>Youtube</c:v>
                </c:pt>
              </c:strCache>
            </c:strRef>
          </c:tx>
          <c:spPr>
            <a:solidFill>
              <a:schemeClr val="accent4"/>
            </a:solidFill>
            <a:ln>
              <a:noFill/>
            </a:ln>
            <a:effectLst/>
          </c:spPr>
          <c:invertIfNegative val="0"/>
          <c:cat>
            <c:strRef>
              <c:f>Sheet1!$A$2:$A$8</c:f>
              <c:strCache>
                <c:ptCount val="7"/>
                <c:pt idx="0">
                  <c:v>ILO</c:v>
                </c:pt>
                <c:pt idx="1">
                  <c:v>IMF</c:v>
                </c:pt>
                <c:pt idx="2">
                  <c:v>OECD</c:v>
                </c:pt>
                <c:pt idx="3">
                  <c:v>WEF</c:v>
                </c:pt>
                <c:pt idx="4">
                  <c:v>WHO</c:v>
                </c:pt>
                <c:pt idx="5">
                  <c:v>WTO</c:v>
                </c:pt>
                <c:pt idx="6">
                  <c:v>World Bank</c:v>
                </c:pt>
              </c:strCache>
            </c:strRef>
          </c:cat>
          <c:val>
            <c:numRef>
              <c:f>Sheet1!$E$2:$E$8</c:f>
              <c:numCache>
                <c:formatCode>General</c:formatCode>
                <c:ptCount val="7"/>
                <c:pt idx="0">
                  <c:v>262</c:v>
                </c:pt>
                <c:pt idx="1">
                  <c:v>88</c:v>
                </c:pt>
                <c:pt idx="2">
                  <c:v>13</c:v>
                </c:pt>
                <c:pt idx="3">
                  <c:v>91</c:v>
                </c:pt>
                <c:pt idx="4">
                  <c:v>153</c:v>
                </c:pt>
                <c:pt idx="5">
                  <c:v>20</c:v>
                </c:pt>
                <c:pt idx="6">
                  <c:v>82</c:v>
                </c:pt>
              </c:numCache>
            </c:numRef>
          </c:val>
          <c:extLst>
            <c:ext xmlns:c16="http://schemas.microsoft.com/office/drawing/2014/chart" uri="{C3380CC4-5D6E-409C-BE32-E72D297353CC}">
              <c16:uniqueId val="{00000003-CFA1-4973-A94A-7C4E1737398B}"/>
            </c:ext>
          </c:extLst>
        </c:ser>
        <c:dLbls>
          <c:showLegendKey val="0"/>
          <c:showVal val="0"/>
          <c:showCatName val="0"/>
          <c:showSerName val="0"/>
          <c:showPercent val="0"/>
          <c:showBubbleSize val="0"/>
        </c:dLbls>
        <c:gapWidth val="150"/>
        <c:overlap val="100"/>
        <c:axId val="538981808"/>
        <c:axId val="538981480"/>
      </c:barChart>
      <c:catAx>
        <c:axId val="53898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981480"/>
        <c:crosses val="autoZero"/>
        <c:auto val="1"/>
        <c:lblAlgn val="ctr"/>
        <c:lblOffset val="100"/>
        <c:noMultiLvlLbl val="0"/>
      </c:catAx>
      <c:valAx>
        <c:axId val="53898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98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DE892-0C75-4186-90EA-6C2E3847305D}"/>
              </a:ext>
            </a:extLst>
          </p:cNvPr>
          <p:cNvSpPr>
            <a:spLocks noGrp="1"/>
          </p:cNvSpPr>
          <p:nvPr>
            <p:ph type="ctrTitle"/>
          </p:nvPr>
        </p:nvSpPr>
        <p:spPr/>
        <p:txBody>
          <a:bodyPr/>
          <a:lstStyle/>
          <a:p>
            <a:r>
              <a:rPr lang="en-US"/>
              <a:t>Monthly Reporting</a:t>
            </a:r>
          </a:p>
        </p:txBody>
      </p:sp>
      <p:sp>
        <p:nvSpPr>
          <p:cNvPr id="3" name="Subtitle 2">
            <a:extLst>
              <a:ext uri="{FF2B5EF4-FFF2-40B4-BE49-F238E27FC236}">
                <a16:creationId xmlns:a16="http://schemas.microsoft.com/office/drawing/2014/main" id="{4186D7F7-E4DD-4B74-A790-0D4D8F8E37B5}"/>
              </a:ext>
            </a:extLst>
          </p:cNvPr>
          <p:cNvSpPr>
            <a:spLocks noGrp="1"/>
          </p:cNvSpPr>
          <p:nvPr>
            <p:ph type="subTitle" idx="1"/>
          </p:nvPr>
        </p:nvSpPr>
        <p:spPr/>
        <p:txBody>
          <a:bodyPr/>
          <a:lstStyle/>
          <a:p>
            <a:r>
              <a:rPr lang="en-US"/>
              <a:t>Organisation for Economic Cooperation and Development </a:t>
            </a:r>
          </a:p>
        </p:txBody>
      </p:sp>
    </p:spTree>
    <p:extLst>
      <p:ext uri="{BB962C8B-B14F-4D97-AF65-F5344CB8AC3E}">
        <p14:creationId xmlns:p14="http://schemas.microsoft.com/office/powerpoint/2010/main" val="275862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3285-F55B-4CBE-99AB-481A63102906}"/>
              </a:ext>
            </a:extLst>
          </p:cNvPr>
          <p:cNvSpPr>
            <a:spLocks noGrp="1"/>
          </p:cNvSpPr>
          <p:nvPr>
            <p:ph type="title"/>
          </p:nvPr>
        </p:nvSpPr>
        <p:spPr/>
        <p:txBody>
          <a:bodyPr/>
          <a:lstStyle/>
          <a:p>
            <a:r>
              <a:rPr lang="en-US"/>
              <a:t>Overall Overall Follower Growth | OECD Corporate SM + Fr</a:t>
            </a:r>
          </a:p>
        </p:txBody>
      </p:sp>
      <p:graphicFrame>
        <p:nvGraphicFramePr>
          <p:cNvPr id="6" name="Chart Placeholder 5">
            <a:extLst>
              <a:ext uri="{FF2B5EF4-FFF2-40B4-BE49-F238E27FC236}">
                <a16:creationId xmlns:a16="http://schemas.microsoft.com/office/drawing/2014/main" id="{28E62323-A44C-4355-A3D7-8C9C87AC322A}"/>
              </a:ext>
            </a:extLst>
          </p:cNvPr>
          <p:cNvGraphicFramePr>
            <a:graphicFrameLocks noGrp="1"/>
          </p:cNvGraphicFramePr>
          <p:nvPr>
            <p:ph type="chart" sz="quarter" idx="13"/>
            <p:extLst>
              <p:ext uri="{D42A27DB-BD31-4B8C-83A1-F6EECF244321}">
                <p14:modId xmlns:p14="http://schemas.microsoft.com/office/powerpoint/2010/main" val="1430348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69E93A-A3BF-4FA6-AA14-757A4D0CD3C4}"/>
              </a:ext>
            </a:extLst>
          </p:cNvPr>
          <p:cNvSpPr>
            <a:spLocks noGrp="1"/>
          </p:cNvSpPr>
          <p:nvPr>
            <p:ph type="body" sz="quarter" idx="14"/>
          </p:nvPr>
        </p:nvSpPr>
        <p:spPr/>
        <p:txBody>
          <a:bodyPr/>
          <a:lstStyle/>
          <a:p>
            <a:r>
              <a:rPr lang="en-US"/>
              <a:t>08/01/2021 - 10/31/2021</a:t>
            </a:r>
          </a:p>
        </p:txBody>
      </p:sp>
      <p:sp>
        <p:nvSpPr>
          <p:cNvPr id="5" name="Footer Placeholder 4">
            <a:extLst>
              <a:ext uri="{FF2B5EF4-FFF2-40B4-BE49-F238E27FC236}">
                <a16:creationId xmlns:a16="http://schemas.microsoft.com/office/drawing/2014/main" id="{C5AA36E6-673E-41EB-B3EE-143B042352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4699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990D4-0553-4883-978A-074EFC93BA35}"/>
              </a:ext>
            </a:extLst>
          </p:cNvPr>
          <p:cNvSpPr>
            <a:spLocks noGrp="1"/>
          </p:cNvSpPr>
          <p:nvPr>
            <p:ph type="title"/>
          </p:nvPr>
        </p:nvSpPr>
        <p:spPr/>
        <p:txBody>
          <a:bodyPr/>
          <a:lstStyle/>
          <a:p>
            <a:r>
              <a:rPr lang="en-US"/>
              <a:t>Overall Overall Follower Growth (Percentage) | OECD Corporate SM + Fr</a:t>
            </a:r>
          </a:p>
        </p:txBody>
      </p:sp>
      <p:graphicFrame>
        <p:nvGraphicFramePr>
          <p:cNvPr id="6" name="Chart Placeholder 5">
            <a:extLst>
              <a:ext uri="{FF2B5EF4-FFF2-40B4-BE49-F238E27FC236}">
                <a16:creationId xmlns:a16="http://schemas.microsoft.com/office/drawing/2014/main" id="{89B52E0E-765C-4CA3-8FFC-3FDE04ED48DF}"/>
              </a:ext>
            </a:extLst>
          </p:cNvPr>
          <p:cNvGraphicFramePr>
            <a:graphicFrameLocks noGrp="1"/>
          </p:cNvGraphicFramePr>
          <p:nvPr>
            <p:ph type="chart" sz="quarter" idx="13"/>
            <p:extLst>
              <p:ext uri="{D42A27DB-BD31-4B8C-83A1-F6EECF244321}">
                <p14:modId xmlns:p14="http://schemas.microsoft.com/office/powerpoint/2010/main" val="4004986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3FA5EF-714F-47B6-83D6-96D15A4781C5}"/>
              </a:ext>
            </a:extLst>
          </p:cNvPr>
          <p:cNvSpPr>
            <a:spLocks noGrp="1"/>
          </p:cNvSpPr>
          <p:nvPr>
            <p:ph type="body" sz="quarter" idx="14"/>
          </p:nvPr>
        </p:nvSpPr>
        <p:spPr/>
        <p:txBody>
          <a:bodyPr/>
          <a:lstStyle/>
          <a:p>
            <a:r>
              <a:rPr lang="en-US"/>
              <a:t>08/01/2021 - 10/31/2021</a:t>
            </a:r>
          </a:p>
        </p:txBody>
      </p:sp>
      <p:sp>
        <p:nvSpPr>
          <p:cNvPr id="5" name="Footer Placeholder 4">
            <a:extLst>
              <a:ext uri="{FF2B5EF4-FFF2-40B4-BE49-F238E27FC236}">
                <a16:creationId xmlns:a16="http://schemas.microsoft.com/office/drawing/2014/main" id="{E80362AC-7465-4163-86EE-67F1F37A88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5913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D1CC8-EC23-4088-8506-935605FA73D2}"/>
              </a:ext>
            </a:extLst>
          </p:cNvPr>
          <p:cNvSpPr>
            <a:spLocks noGrp="1"/>
          </p:cNvSpPr>
          <p:nvPr>
            <p:ph type="title"/>
          </p:nvPr>
        </p:nvSpPr>
        <p:spPr/>
        <p:txBody>
          <a:bodyPr/>
          <a:lstStyle/>
          <a:p>
            <a:r>
              <a:rPr lang="en-US"/>
              <a:t>Overall Overall Posted Content | OECD Corporate SM + Fr</a:t>
            </a:r>
          </a:p>
        </p:txBody>
      </p:sp>
      <p:graphicFrame>
        <p:nvGraphicFramePr>
          <p:cNvPr id="6" name="Chart Placeholder 5">
            <a:extLst>
              <a:ext uri="{FF2B5EF4-FFF2-40B4-BE49-F238E27FC236}">
                <a16:creationId xmlns:a16="http://schemas.microsoft.com/office/drawing/2014/main" id="{03F3055B-9BDE-4508-94F7-9B0861324834}"/>
              </a:ext>
            </a:extLst>
          </p:cNvPr>
          <p:cNvGraphicFramePr>
            <a:graphicFrameLocks noGrp="1"/>
          </p:cNvGraphicFramePr>
          <p:nvPr>
            <p:ph type="chart" sz="quarter" idx="13"/>
            <p:extLst>
              <p:ext uri="{D42A27DB-BD31-4B8C-83A1-F6EECF244321}">
                <p14:modId xmlns:p14="http://schemas.microsoft.com/office/powerpoint/2010/main" val="1668455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8DD547-683D-4389-BBD4-7454124443D6}"/>
              </a:ext>
            </a:extLst>
          </p:cNvPr>
          <p:cNvSpPr>
            <a:spLocks noGrp="1"/>
          </p:cNvSpPr>
          <p:nvPr>
            <p:ph type="body" sz="quarter" idx="14"/>
          </p:nvPr>
        </p:nvSpPr>
        <p:spPr/>
        <p:txBody>
          <a:bodyPr/>
          <a:lstStyle/>
          <a:p>
            <a:r>
              <a:rPr lang="en-US"/>
              <a:t>08/01/2021 - 10/31/2021</a:t>
            </a:r>
          </a:p>
        </p:txBody>
      </p:sp>
      <p:sp>
        <p:nvSpPr>
          <p:cNvPr id="5" name="Footer Placeholder 4">
            <a:extLst>
              <a:ext uri="{FF2B5EF4-FFF2-40B4-BE49-F238E27FC236}">
                <a16:creationId xmlns:a16="http://schemas.microsoft.com/office/drawing/2014/main" id="{F14B2D4E-254A-4A5E-BE24-68C884B0AF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863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01D07-44D9-4E41-8342-AF22F88E3C0D}"/>
              </a:ext>
            </a:extLst>
          </p:cNvPr>
          <p:cNvSpPr>
            <a:spLocks noGrp="1"/>
          </p:cNvSpPr>
          <p:nvPr>
            <p:ph type="title"/>
          </p:nvPr>
        </p:nvSpPr>
        <p:spPr/>
        <p:txBody>
          <a:bodyPr/>
          <a:lstStyle/>
          <a:p>
            <a:r>
              <a:rPr lang="en-US"/>
              <a:t>Overall Total Engagement Overtime | OECD Corporate SM + Fr</a:t>
            </a:r>
          </a:p>
        </p:txBody>
      </p:sp>
      <p:graphicFrame>
        <p:nvGraphicFramePr>
          <p:cNvPr id="6" name="Chart Placeholder 5">
            <a:extLst>
              <a:ext uri="{FF2B5EF4-FFF2-40B4-BE49-F238E27FC236}">
                <a16:creationId xmlns:a16="http://schemas.microsoft.com/office/drawing/2014/main" id="{CC6511E9-F70E-4AEF-800A-95262FD708A2}"/>
              </a:ext>
            </a:extLst>
          </p:cNvPr>
          <p:cNvGraphicFramePr>
            <a:graphicFrameLocks noGrp="1"/>
          </p:cNvGraphicFramePr>
          <p:nvPr>
            <p:ph type="chart" sz="quarter" idx="13"/>
            <p:extLst>
              <p:ext uri="{D42A27DB-BD31-4B8C-83A1-F6EECF244321}">
                <p14:modId xmlns:p14="http://schemas.microsoft.com/office/powerpoint/2010/main" val="1981396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0BAD0D-43F4-4F1A-B214-BADCED897345}"/>
              </a:ext>
            </a:extLst>
          </p:cNvPr>
          <p:cNvSpPr>
            <a:spLocks noGrp="1"/>
          </p:cNvSpPr>
          <p:nvPr>
            <p:ph type="body" sz="quarter" idx="14"/>
          </p:nvPr>
        </p:nvSpPr>
        <p:spPr/>
        <p:txBody>
          <a:bodyPr/>
          <a:lstStyle/>
          <a:p>
            <a:r>
              <a:rPr lang="en-US"/>
              <a:t>08/01/2021 - 10/31/2021</a:t>
            </a:r>
          </a:p>
        </p:txBody>
      </p:sp>
      <p:sp>
        <p:nvSpPr>
          <p:cNvPr id="5" name="Footer Placeholder 4">
            <a:extLst>
              <a:ext uri="{FF2B5EF4-FFF2-40B4-BE49-F238E27FC236}">
                <a16:creationId xmlns:a16="http://schemas.microsoft.com/office/drawing/2014/main" id="{79ACB111-B19A-4212-884D-ABC7B1E599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2722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39B2E-94C6-4638-A05E-0E4657816D4A}"/>
              </a:ext>
            </a:extLst>
          </p:cNvPr>
          <p:cNvSpPr>
            <a:spLocks noGrp="1"/>
          </p:cNvSpPr>
          <p:nvPr>
            <p:ph type="title"/>
          </p:nvPr>
        </p:nvSpPr>
        <p:spPr/>
        <p:txBody>
          <a:bodyPr/>
          <a:lstStyle/>
          <a:p>
            <a:r>
              <a:rPr lang="en-US"/>
              <a:t>Overall Avg. Engagement Overtime | OECD Corporate SM + Fr</a:t>
            </a:r>
          </a:p>
        </p:txBody>
      </p:sp>
      <p:graphicFrame>
        <p:nvGraphicFramePr>
          <p:cNvPr id="6" name="Chart Placeholder 5">
            <a:extLst>
              <a:ext uri="{FF2B5EF4-FFF2-40B4-BE49-F238E27FC236}">
                <a16:creationId xmlns:a16="http://schemas.microsoft.com/office/drawing/2014/main" id="{3C4458BA-D957-4C3B-AB20-37FE9AD7F2F0}"/>
              </a:ext>
            </a:extLst>
          </p:cNvPr>
          <p:cNvGraphicFramePr>
            <a:graphicFrameLocks noGrp="1"/>
          </p:cNvGraphicFramePr>
          <p:nvPr>
            <p:ph type="chart" sz="quarter" idx="13"/>
            <p:extLst>
              <p:ext uri="{D42A27DB-BD31-4B8C-83A1-F6EECF244321}">
                <p14:modId xmlns:p14="http://schemas.microsoft.com/office/powerpoint/2010/main" val="194753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236438-1E4E-4FCC-B9F4-2E3B390C57A1}"/>
              </a:ext>
            </a:extLst>
          </p:cNvPr>
          <p:cNvSpPr>
            <a:spLocks noGrp="1"/>
          </p:cNvSpPr>
          <p:nvPr>
            <p:ph type="body" sz="quarter" idx="14"/>
          </p:nvPr>
        </p:nvSpPr>
        <p:spPr/>
        <p:txBody>
          <a:bodyPr/>
          <a:lstStyle/>
          <a:p>
            <a:r>
              <a:rPr lang="en-US"/>
              <a:t>08/01/2021 - 10/31/2021</a:t>
            </a:r>
          </a:p>
        </p:txBody>
      </p:sp>
      <p:sp>
        <p:nvSpPr>
          <p:cNvPr id="5" name="Footer Placeholder 4">
            <a:extLst>
              <a:ext uri="{FF2B5EF4-FFF2-40B4-BE49-F238E27FC236}">
                <a16:creationId xmlns:a16="http://schemas.microsoft.com/office/drawing/2014/main" id="{44C935F2-6134-4D5B-B8E6-AA8C766C72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2461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9D70A-AFA1-463E-A1B9-96401E2480BF}"/>
              </a:ext>
            </a:extLst>
          </p:cNvPr>
          <p:cNvSpPr>
            <a:spLocks noGrp="1"/>
          </p:cNvSpPr>
          <p:nvPr>
            <p:ph type="title"/>
          </p:nvPr>
        </p:nvSpPr>
        <p:spPr/>
        <p:txBody>
          <a:bodyPr/>
          <a:lstStyle/>
          <a:p>
            <a:r>
              <a:rPr lang="en-US"/>
              <a:t>Overall Top Posts Table | OECD Corporate SM + Fr - 1 of 4</a:t>
            </a:r>
          </a:p>
        </p:txBody>
      </p:sp>
      <p:graphicFrame>
        <p:nvGraphicFramePr>
          <p:cNvPr id="5" name="Table Placeholder 4">
            <a:extLst>
              <a:ext uri="{FF2B5EF4-FFF2-40B4-BE49-F238E27FC236}">
                <a16:creationId xmlns:a16="http://schemas.microsoft.com/office/drawing/2014/main" id="{E1D17CDA-7447-43E5-94BE-21F3FC6F0D77}"/>
              </a:ext>
            </a:extLst>
          </p:cNvPr>
          <p:cNvGraphicFramePr>
            <a:graphicFrameLocks noGrp="1"/>
          </p:cNvGraphicFramePr>
          <p:nvPr>
            <p:ph type="tbl" sz="quarter" idx="13"/>
            <p:extLst>
              <p:ext uri="{D42A27DB-BD31-4B8C-83A1-F6EECF244321}">
                <p14:modId xmlns:p14="http://schemas.microsoft.com/office/powerpoint/2010/main" val="1785866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57734312"/>
                    </a:ext>
                  </a:extLst>
                </a:gridCol>
                <a:gridCol w="1645920">
                  <a:extLst>
                    <a:ext uri="{9D8B030D-6E8A-4147-A177-3AD203B41FA5}">
                      <a16:colId xmlns:a16="http://schemas.microsoft.com/office/drawing/2014/main" val="2200961065"/>
                    </a:ext>
                  </a:extLst>
                </a:gridCol>
                <a:gridCol w="740664">
                  <a:extLst>
                    <a:ext uri="{9D8B030D-6E8A-4147-A177-3AD203B41FA5}">
                      <a16:colId xmlns:a16="http://schemas.microsoft.com/office/drawing/2014/main" val="1762593079"/>
                    </a:ext>
                  </a:extLst>
                </a:gridCol>
                <a:gridCol w="740664">
                  <a:extLst>
                    <a:ext uri="{9D8B030D-6E8A-4147-A177-3AD203B41FA5}">
                      <a16:colId xmlns:a16="http://schemas.microsoft.com/office/drawing/2014/main" val="1076279305"/>
                    </a:ext>
                  </a:extLst>
                </a:gridCol>
                <a:gridCol w="740664">
                  <a:extLst>
                    <a:ext uri="{9D8B030D-6E8A-4147-A177-3AD203B41FA5}">
                      <a16:colId xmlns:a16="http://schemas.microsoft.com/office/drawing/2014/main" val="807778991"/>
                    </a:ext>
                  </a:extLst>
                </a:gridCol>
                <a:gridCol w="740664">
                  <a:extLst>
                    <a:ext uri="{9D8B030D-6E8A-4147-A177-3AD203B41FA5}">
                      <a16:colId xmlns:a16="http://schemas.microsoft.com/office/drawing/2014/main" val="2648732044"/>
                    </a:ext>
                  </a:extLst>
                </a:gridCol>
                <a:gridCol w="740664">
                  <a:extLst>
                    <a:ext uri="{9D8B030D-6E8A-4147-A177-3AD203B41FA5}">
                      <a16:colId xmlns:a16="http://schemas.microsoft.com/office/drawing/2014/main" val="407174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16027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OECD ➡️ Better policies for better lives - 2021-10-30 12:44:30</a:t>
                      </a:r>
                      <a:r>
                        <a:rPr kumimoji="0" lang="en-US" sz="1000" b="0" i="0" u="none" strike="noStrike" kern="1200" cap="none" spc="0" normalizeH="0" baseline="0" noProof="0">
                          <a:ln>
                            <a:noFill/>
                          </a:ln>
                          <a:solidFill>
                            <a:prstClr val="black"/>
                          </a:solidFill>
                          <a:effectLst/>
                          <a:uLnTx/>
                          <a:uFillTx/>
                          <a:latin typeface="+mn-lt"/>
                          <a:ea typeface="+mn-ea"/>
                          <a:cs typeface="+mn-cs"/>
                        </a:rPr>
                        <a:t>
 RT @POTUS: I met with Italian Prime Minister Mario Draghi today to thank him for his leadership of the G20 during a year of overlapping global challenges. We recognized the historic achievement of a global minimum tax and the commitment to rapidly decarbonize how we produce electricity. https://t.co/9fuqJUWkSe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1.9796 %</a:t>
                      </a:r>
                    </a:p>
                  </a:txBody>
                  <a:tcPr/>
                </a:tc>
                <a:extLst>
                  <a:ext uri="{0D108BD9-81ED-4DB2-BD59-A6C34878D82A}">
                    <a16:rowId xmlns:a16="http://schemas.microsoft.com/office/drawing/2014/main" val="4098585067"/>
                  </a:ext>
                </a:extLst>
              </a:tr>
            </a:tbl>
          </a:graphicData>
        </a:graphic>
      </p:graphicFrame>
      <p:sp>
        <p:nvSpPr>
          <p:cNvPr id="4" name="Text Placeholder 3">
            <a:extLst>
              <a:ext uri="{FF2B5EF4-FFF2-40B4-BE49-F238E27FC236}">
                <a16:creationId xmlns:a16="http://schemas.microsoft.com/office/drawing/2014/main" id="{E6BC9E45-3582-43B4-B2B0-FEFD257707C1}"/>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897660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7A706-D9A4-4996-BCD5-50B7D11F0E60}"/>
              </a:ext>
            </a:extLst>
          </p:cNvPr>
          <p:cNvSpPr>
            <a:spLocks noGrp="1"/>
          </p:cNvSpPr>
          <p:nvPr>
            <p:ph type="title"/>
          </p:nvPr>
        </p:nvSpPr>
        <p:spPr/>
        <p:txBody>
          <a:bodyPr/>
          <a:lstStyle/>
          <a:p>
            <a:r>
              <a:rPr lang="en-US"/>
              <a:t>Overall Top Posts Table | OECD Corporate SM + Fr - 2 of 4</a:t>
            </a:r>
          </a:p>
        </p:txBody>
      </p:sp>
      <p:graphicFrame>
        <p:nvGraphicFramePr>
          <p:cNvPr id="5" name="Table Placeholder 4">
            <a:extLst>
              <a:ext uri="{FF2B5EF4-FFF2-40B4-BE49-F238E27FC236}">
                <a16:creationId xmlns:a16="http://schemas.microsoft.com/office/drawing/2014/main" id="{190BE197-5A4E-4E83-B8BE-A8D0B8CE9BA4}"/>
              </a:ext>
            </a:extLst>
          </p:cNvPr>
          <p:cNvGraphicFramePr>
            <a:graphicFrameLocks noGrp="1"/>
          </p:cNvGraphicFramePr>
          <p:nvPr>
            <p:ph type="tbl" sz="quarter" idx="13"/>
            <p:extLst>
              <p:ext uri="{D42A27DB-BD31-4B8C-83A1-F6EECF244321}">
                <p14:modId xmlns:p14="http://schemas.microsoft.com/office/powerpoint/2010/main" val="1608669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384221"/>
                    </a:ext>
                  </a:extLst>
                </a:gridCol>
                <a:gridCol w="1645920">
                  <a:extLst>
                    <a:ext uri="{9D8B030D-6E8A-4147-A177-3AD203B41FA5}">
                      <a16:colId xmlns:a16="http://schemas.microsoft.com/office/drawing/2014/main" val="372292614"/>
                    </a:ext>
                  </a:extLst>
                </a:gridCol>
                <a:gridCol w="740664">
                  <a:extLst>
                    <a:ext uri="{9D8B030D-6E8A-4147-A177-3AD203B41FA5}">
                      <a16:colId xmlns:a16="http://schemas.microsoft.com/office/drawing/2014/main" val="211117017"/>
                    </a:ext>
                  </a:extLst>
                </a:gridCol>
                <a:gridCol w="740664">
                  <a:extLst>
                    <a:ext uri="{9D8B030D-6E8A-4147-A177-3AD203B41FA5}">
                      <a16:colId xmlns:a16="http://schemas.microsoft.com/office/drawing/2014/main" val="680888209"/>
                    </a:ext>
                  </a:extLst>
                </a:gridCol>
                <a:gridCol w="740664">
                  <a:extLst>
                    <a:ext uri="{9D8B030D-6E8A-4147-A177-3AD203B41FA5}">
                      <a16:colId xmlns:a16="http://schemas.microsoft.com/office/drawing/2014/main" val="342355523"/>
                    </a:ext>
                  </a:extLst>
                </a:gridCol>
                <a:gridCol w="740664">
                  <a:extLst>
                    <a:ext uri="{9D8B030D-6E8A-4147-A177-3AD203B41FA5}">
                      <a16:colId xmlns:a16="http://schemas.microsoft.com/office/drawing/2014/main" val="3264386199"/>
                    </a:ext>
                  </a:extLst>
                </a:gridCol>
                <a:gridCol w="740664">
                  <a:extLst>
                    <a:ext uri="{9D8B030D-6E8A-4147-A177-3AD203B41FA5}">
                      <a16:colId xmlns:a16="http://schemas.microsoft.com/office/drawing/2014/main" val="4024340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111066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Instagram the_oecd - 2021-10-29 11:01:15</a:t>
                      </a:r>
                      <a:r>
                        <a:rPr kumimoji="0" lang="en-US" sz="1000" b="0" i="0" u="none" strike="noStrike" kern="1200" cap="none" spc="0" normalizeH="0" baseline="0" noProof="0">
                          <a:ln>
                            <a:noFill/>
                          </a:ln>
                          <a:solidFill>
                            <a:prstClr val="black"/>
                          </a:solidFill>
                          <a:effectLst/>
                          <a:uLnTx/>
                          <a:uFillTx/>
                          <a:latin typeface="+mn-lt"/>
                          <a:ea typeface="+mn-ea"/>
                          <a:cs typeface="+mn-cs"/>
                        </a:rPr>
                        <a:t>
 ✈️ International #migration has been severely disrupted by #COVID19 &amp; #migrants are now even more likely to be unemployed than native-born workers.
Improving migrants’ employment rates would further boost their total economic contribution.
Learn more in the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249211066_289651739672989_5435370514409539050_n.jpg?_nc_cat=111&amp;ccb=1-5&amp;_nc_sid=8ae9d6&amp;_nc_ohc=pZ9eLQmveoYAX_07fzU&amp;_nc_ht=scontent-atl3-2.cdninstagram.com&amp;edm=AL-3X8kEAAAA&amp;oh=27d1c40aa559c07fd39bf337ce47580a&amp;oe=61A129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1.2462 %</a:t>
                      </a:r>
                    </a:p>
                  </a:txBody>
                  <a:tcPr/>
                </a:tc>
                <a:extLst>
                  <a:ext uri="{0D108BD9-81ED-4DB2-BD59-A6C34878D82A}">
                    <a16:rowId xmlns:a16="http://schemas.microsoft.com/office/drawing/2014/main" val="3958342385"/>
                  </a:ext>
                </a:extLst>
              </a:tr>
            </a:tbl>
          </a:graphicData>
        </a:graphic>
      </p:graphicFrame>
      <p:sp>
        <p:nvSpPr>
          <p:cNvPr id="4" name="Text Placeholder 3">
            <a:extLst>
              <a:ext uri="{FF2B5EF4-FFF2-40B4-BE49-F238E27FC236}">
                <a16:creationId xmlns:a16="http://schemas.microsoft.com/office/drawing/2014/main" id="{21C2258D-1005-40E1-97CB-CEFC1BC58BA9}"/>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2312635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38DE3-D819-4215-AD4D-51167F7FBA79}"/>
              </a:ext>
            </a:extLst>
          </p:cNvPr>
          <p:cNvSpPr>
            <a:spLocks noGrp="1"/>
          </p:cNvSpPr>
          <p:nvPr>
            <p:ph type="title"/>
          </p:nvPr>
        </p:nvSpPr>
        <p:spPr/>
        <p:txBody>
          <a:bodyPr/>
          <a:lstStyle/>
          <a:p>
            <a:r>
              <a:rPr lang="en-US"/>
              <a:t>Overall Top Posts Table | OECD Corporate SM + Fr - 3 of 4</a:t>
            </a:r>
          </a:p>
        </p:txBody>
      </p:sp>
      <p:graphicFrame>
        <p:nvGraphicFramePr>
          <p:cNvPr id="5" name="Table Placeholder 4">
            <a:extLst>
              <a:ext uri="{FF2B5EF4-FFF2-40B4-BE49-F238E27FC236}">
                <a16:creationId xmlns:a16="http://schemas.microsoft.com/office/drawing/2014/main" id="{74AE4949-8EFD-45D7-8C26-9EF2905622D4}"/>
              </a:ext>
            </a:extLst>
          </p:cNvPr>
          <p:cNvGraphicFramePr>
            <a:graphicFrameLocks noGrp="1"/>
          </p:cNvGraphicFramePr>
          <p:nvPr>
            <p:ph type="tbl" sz="quarter" idx="13"/>
            <p:extLst>
              <p:ext uri="{D42A27DB-BD31-4B8C-83A1-F6EECF244321}">
                <p14:modId xmlns:p14="http://schemas.microsoft.com/office/powerpoint/2010/main" val="3278901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9272836"/>
                    </a:ext>
                  </a:extLst>
                </a:gridCol>
                <a:gridCol w="1645920">
                  <a:extLst>
                    <a:ext uri="{9D8B030D-6E8A-4147-A177-3AD203B41FA5}">
                      <a16:colId xmlns:a16="http://schemas.microsoft.com/office/drawing/2014/main" val="2353808556"/>
                    </a:ext>
                  </a:extLst>
                </a:gridCol>
                <a:gridCol w="740664">
                  <a:extLst>
                    <a:ext uri="{9D8B030D-6E8A-4147-A177-3AD203B41FA5}">
                      <a16:colId xmlns:a16="http://schemas.microsoft.com/office/drawing/2014/main" val="1340712793"/>
                    </a:ext>
                  </a:extLst>
                </a:gridCol>
                <a:gridCol w="740664">
                  <a:extLst>
                    <a:ext uri="{9D8B030D-6E8A-4147-A177-3AD203B41FA5}">
                      <a16:colId xmlns:a16="http://schemas.microsoft.com/office/drawing/2014/main" val="2320728339"/>
                    </a:ext>
                  </a:extLst>
                </a:gridCol>
                <a:gridCol w="740664">
                  <a:extLst>
                    <a:ext uri="{9D8B030D-6E8A-4147-A177-3AD203B41FA5}">
                      <a16:colId xmlns:a16="http://schemas.microsoft.com/office/drawing/2014/main" val="3547492463"/>
                    </a:ext>
                  </a:extLst>
                </a:gridCol>
                <a:gridCol w="740664">
                  <a:extLst>
                    <a:ext uri="{9D8B030D-6E8A-4147-A177-3AD203B41FA5}">
                      <a16:colId xmlns:a16="http://schemas.microsoft.com/office/drawing/2014/main" val="1068370622"/>
                    </a:ext>
                  </a:extLst>
                </a:gridCol>
                <a:gridCol w="740664">
                  <a:extLst>
                    <a:ext uri="{9D8B030D-6E8A-4147-A177-3AD203B41FA5}">
                      <a16:colId xmlns:a16="http://schemas.microsoft.com/office/drawing/2014/main" val="441698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32334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OECD - 2021-10-18 16:40:03</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yesterday was the International Day for the Eradication of Poverty. 
See the poverty rates across OECD countries, as well as trends and patterns in inequality and poverty for OECD and emerging countries 👇
https://fal.cn/3j7Et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s720x720/246209178_10158182479302461_2446181112581550682_n.jpg?_nc_cat=101&amp;ccb=1-5&amp;_nc_sid=2d5d41&amp;_nc_ohc=eXkPc20erJYAX_rZ1A8&amp;_nc_ht=scontent-iad3-2.xx&amp;edm=AKIiGfEEAAAA&amp;oh=2e9322a6d839fd9008ea43856c610fc1&amp;oe=61A13D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0.2860 %</a:t>
                      </a:r>
                    </a:p>
                  </a:txBody>
                  <a:tcPr/>
                </a:tc>
                <a:extLst>
                  <a:ext uri="{0D108BD9-81ED-4DB2-BD59-A6C34878D82A}">
                    <a16:rowId xmlns:a16="http://schemas.microsoft.com/office/drawing/2014/main" val="4135815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Twitter OCDE - 2021-09-21 18:05:51</a:t>
                      </a:r>
                      <a:r>
                        <a:rPr kumimoji="0" lang="fr-FR" sz="1000" b="0" i="0" u="none" strike="noStrike" kern="1200" cap="none" spc="0" normalizeH="0" baseline="0" noProof="0">
                          <a:ln>
                            <a:noFill/>
                          </a:ln>
                          <a:solidFill>
                            <a:prstClr val="black"/>
                          </a:solidFill>
                          <a:effectLst/>
                          <a:uLnTx/>
                          <a:uFillTx/>
                          <a:latin typeface="+mn-lt"/>
                          <a:ea typeface="+mn-ea"/>
                          <a:cs typeface="+mn-cs"/>
                        </a:rPr>
                        <a:t>
 RT @murielpenicaud: Ravie de contribuer à la 1re semaine de la #jeunesse @OCDE_fr #OECDYouth. Agir pour éviter qu’une génération soit sacrifiée, inclure les #jeunes dans les plans de relance #inclusive, les faire participer aux décisions. Un message pr les jeunes: engagez-vous! 
#1jeune1solution 🇫🇷 https://t.co/KmCVnG1v7A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0.2465 %</a:t>
                      </a:r>
                    </a:p>
                  </a:txBody>
                  <a:tcPr/>
                </a:tc>
                <a:extLst>
                  <a:ext uri="{0D108BD9-81ED-4DB2-BD59-A6C34878D82A}">
                    <a16:rowId xmlns:a16="http://schemas.microsoft.com/office/drawing/2014/main" val="3500590529"/>
                  </a:ext>
                </a:extLst>
              </a:tr>
            </a:tbl>
          </a:graphicData>
        </a:graphic>
      </p:graphicFrame>
      <p:sp>
        <p:nvSpPr>
          <p:cNvPr id="4" name="Text Placeholder 3">
            <a:extLst>
              <a:ext uri="{FF2B5EF4-FFF2-40B4-BE49-F238E27FC236}">
                <a16:creationId xmlns:a16="http://schemas.microsoft.com/office/drawing/2014/main" id="{E37701E1-418A-4642-9CFE-793CC6D020A2}"/>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1270601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24848-E9B2-4F03-ABED-732D8DF0D1A2}"/>
              </a:ext>
            </a:extLst>
          </p:cNvPr>
          <p:cNvSpPr>
            <a:spLocks noGrp="1"/>
          </p:cNvSpPr>
          <p:nvPr>
            <p:ph type="title"/>
          </p:nvPr>
        </p:nvSpPr>
        <p:spPr/>
        <p:txBody>
          <a:bodyPr/>
          <a:lstStyle/>
          <a:p>
            <a:r>
              <a:rPr lang="en-US"/>
              <a:t>Overall Top Posts Table | OECD Corporate SM + Fr - 4 of 4</a:t>
            </a:r>
          </a:p>
        </p:txBody>
      </p:sp>
      <p:graphicFrame>
        <p:nvGraphicFramePr>
          <p:cNvPr id="5" name="Table Placeholder 4">
            <a:extLst>
              <a:ext uri="{FF2B5EF4-FFF2-40B4-BE49-F238E27FC236}">
                <a16:creationId xmlns:a16="http://schemas.microsoft.com/office/drawing/2014/main" id="{2B2FEF3F-6C24-49E8-A362-35A41B6492E7}"/>
              </a:ext>
            </a:extLst>
          </p:cNvPr>
          <p:cNvGraphicFramePr>
            <a:graphicFrameLocks noGrp="1"/>
          </p:cNvGraphicFramePr>
          <p:nvPr>
            <p:ph type="tbl" sz="quarter" idx="13"/>
            <p:extLst>
              <p:ext uri="{D42A27DB-BD31-4B8C-83A1-F6EECF244321}">
                <p14:modId xmlns:p14="http://schemas.microsoft.com/office/powerpoint/2010/main" val="4015398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72946481"/>
                    </a:ext>
                  </a:extLst>
                </a:gridCol>
                <a:gridCol w="1645920">
                  <a:extLst>
                    <a:ext uri="{9D8B030D-6E8A-4147-A177-3AD203B41FA5}">
                      <a16:colId xmlns:a16="http://schemas.microsoft.com/office/drawing/2014/main" val="799960081"/>
                    </a:ext>
                  </a:extLst>
                </a:gridCol>
                <a:gridCol w="740664">
                  <a:extLst>
                    <a:ext uri="{9D8B030D-6E8A-4147-A177-3AD203B41FA5}">
                      <a16:colId xmlns:a16="http://schemas.microsoft.com/office/drawing/2014/main" val="3741820837"/>
                    </a:ext>
                  </a:extLst>
                </a:gridCol>
                <a:gridCol w="740664">
                  <a:extLst>
                    <a:ext uri="{9D8B030D-6E8A-4147-A177-3AD203B41FA5}">
                      <a16:colId xmlns:a16="http://schemas.microsoft.com/office/drawing/2014/main" val="1243411065"/>
                    </a:ext>
                  </a:extLst>
                </a:gridCol>
                <a:gridCol w="740664">
                  <a:extLst>
                    <a:ext uri="{9D8B030D-6E8A-4147-A177-3AD203B41FA5}">
                      <a16:colId xmlns:a16="http://schemas.microsoft.com/office/drawing/2014/main" val="2118248794"/>
                    </a:ext>
                  </a:extLst>
                </a:gridCol>
                <a:gridCol w="740664">
                  <a:extLst>
                    <a:ext uri="{9D8B030D-6E8A-4147-A177-3AD203B41FA5}">
                      <a16:colId xmlns:a16="http://schemas.microsoft.com/office/drawing/2014/main" val="2446103936"/>
                    </a:ext>
                  </a:extLst>
                </a:gridCol>
                <a:gridCol w="740664">
                  <a:extLst>
                    <a:ext uri="{9D8B030D-6E8A-4147-A177-3AD203B41FA5}">
                      <a16:colId xmlns:a16="http://schemas.microsoft.com/office/drawing/2014/main" val="4106710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95915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Facebook OCDE en français - 2021-10-28 18:00:17</a:t>
                      </a:r>
                      <a:r>
                        <a:rPr kumimoji="0" lang="fr-FR" sz="1000" b="0" i="0" u="none" strike="noStrike" kern="1200" cap="none" spc="0" normalizeH="0" baseline="0" noProof="0">
                          <a:ln>
                            <a:noFill/>
                          </a:ln>
                          <a:solidFill>
                            <a:prstClr val="black"/>
                          </a:solidFill>
                          <a:effectLst/>
                          <a:uLnTx/>
                          <a:uFillTx/>
                          <a:latin typeface="+mn-lt"/>
                          <a:ea typeface="+mn-ea"/>
                          <a:cs typeface="+mn-cs"/>
                        </a:rPr>
                        <a:t>
 Part des immigrés dans la population des pays de l'OCDE 📊⤵️ 
Luxembourg : 48%
Australie : 30%
Suisse : 30%
Canada : 21%
Allemagne : 16%
Espagne : 15%
Royaume-Uni : 14%
Etats-Unis : 14%
Pays-Bas : 14%
France : 13%
Italie : 10%
Japon : 2%
Mexique : 1%
🔎 En savoir plus 👇
oe.cd/perspectives-des-migrations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39.30808-6/s720x720/249007499_182854627360644_317791977887206738_n.jpg?_nc_cat=111&amp;ccb=1-5&amp;_nc_sid=2d5d41&amp;_nc_ohc=DikkN5TtEUoAX9EwC0H&amp;_nc_ht=scontent-lga3-1.xx&amp;edm=AKIiGfEEAAAA&amp;oh=b3b0a0c0b6f2dbaf4bb52674f8ff0cef&amp;oe=619FF6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2.7586 %</a:t>
                      </a:r>
                    </a:p>
                  </a:txBody>
                  <a:tcPr/>
                </a:tc>
                <a:extLst>
                  <a:ext uri="{0D108BD9-81ED-4DB2-BD59-A6C34878D82A}">
                    <a16:rowId xmlns:a16="http://schemas.microsoft.com/office/drawing/2014/main" val="972860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YouTube OECD - 2021-10-27 17:53:01</a:t>
                      </a:r>
                      <a:r>
                        <a:rPr kumimoji="0" lang="en-US" sz="1000" b="0" i="0" u="none" strike="noStrike" kern="1200" cap="none" spc="0" normalizeH="0" baseline="0" noProof="0">
                          <a:ln>
                            <a:noFill/>
                          </a:ln>
                          <a:solidFill>
                            <a:prstClr val="black"/>
                          </a:solidFill>
                          <a:effectLst/>
                          <a:uLnTx/>
                          <a:uFillTx/>
                          <a:latin typeface="+mn-lt"/>
                          <a:ea typeface="+mn-ea"/>
                          <a:cs typeface="+mn-cs"/>
                        </a:rPr>
                        <a:t>
 Korea &amp; the OECD: 25 years of partnership and co-operation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https://i.ytimg.com/vi/Rv4bKYQ1c3Y/hqdefault.jpg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9683089"/>
                  </a:ext>
                </a:extLst>
              </a:tr>
            </a:tbl>
          </a:graphicData>
        </a:graphic>
      </p:graphicFrame>
      <p:sp>
        <p:nvSpPr>
          <p:cNvPr id="4" name="Text Placeholder 3">
            <a:extLst>
              <a:ext uri="{FF2B5EF4-FFF2-40B4-BE49-F238E27FC236}">
                <a16:creationId xmlns:a16="http://schemas.microsoft.com/office/drawing/2014/main" id="{76E99264-C43B-4DF6-B701-9D099D7B4DBD}"/>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890154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96FB4-F6E9-4A65-97DA-3EB9A7663738}"/>
              </a:ext>
            </a:extLst>
          </p:cNvPr>
          <p:cNvSpPr>
            <a:spLocks noGrp="1"/>
          </p:cNvSpPr>
          <p:nvPr>
            <p:ph type="title"/>
          </p:nvPr>
        </p:nvSpPr>
        <p:spPr/>
        <p:txBody>
          <a:bodyPr/>
          <a:lstStyle/>
          <a:p>
            <a:r>
              <a:rPr lang="en-US"/>
              <a:t>Overall Table on Key Video Content KPIs v4.0 | OECD Corporate SM + Fr</a:t>
            </a:r>
          </a:p>
        </p:txBody>
      </p:sp>
      <p:graphicFrame>
        <p:nvGraphicFramePr>
          <p:cNvPr id="5" name="Table Placeholder 4">
            <a:extLst>
              <a:ext uri="{FF2B5EF4-FFF2-40B4-BE49-F238E27FC236}">
                <a16:creationId xmlns:a16="http://schemas.microsoft.com/office/drawing/2014/main" id="{E8BE844E-5D30-477F-AC42-4A1C37F8D986}"/>
              </a:ext>
            </a:extLst>
          </p:cNvPr>
          <p:cNvGraphicFramePr>
            <a:graphicFrameLocks noGrp="1"/>
          </p:cNvGraphicFramePr>
          <p:nvPr>
            <p:ph type="tbl" sz="quarter" idx="13"/>
            <p:extLst>
              <p:ext uri="{D42A27DB-BD31-4B8C-83A1-F6EECF244321}">
                <p14:modId xmlns:p14="http://schemas.microsoft.com/office/powerpoint/2010/main" val="4110094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237169"/>
                    </a:ext>
                  </a:extLst>
                </a:gridCol>
                <a:gridCol w="1645920">
                  <a:extLst>
                    <a:ext uri="{9D8B030D-6E8A-4147-A177-3AD203B41FA5}">
                      <a16:colId xmlns:a16="http://schemas.microsoft.com/office/drawing/2014/main" val="2602711430"/>
                    </a:ext>
                  </a:extLst>
                </a:gridCol>
                <a:gridCol w="1645920">
                  <a:extLst>
                    <a:ext uri="{9D8B030D-6E8A-4147-A177-3AD203B41FA5}">
                      <a16:colId xmlns:a16="http://schemas.microsoft.com/office/drawing/2014/main" val="1481141929"/>
                    </a:ext>
                  </a:extLst>
                </a:gridCol>
                <a:gridCol w="1645920">
                  <a:extLst>
                    <a:ext uri="{9D8B030D-6E8A-4147-A177-3AD203B41FA5}">
                      <a16:colId xmlns:a16="http://schemas.microsoft.com/office/drawing/2014/main" val="911863299"/>
                    </a:ext>
                  </a:extLst>
                </a:gridCol>
                <a:gridCol w="1645920">
                  <a:extLst>
                    <a:ext uri="{9D8B030D-6E8A-4147-A177-3AD203B41FA5}">
                      <a16:colId xmlns:a16="http://schemas.microsoft.com/office/drawing/2014/main" val="3943422000"/>
                    </a:ext>
                  </a:extLst>
                </a:gridCol>
              </a:tblGrid>
              <a:tr h="370840">
                <a:tc>
                  <a:txBody>
                    <a:bodyPr/>
                    <a:lstStyle/>
                    <a:p>
                      <a:r>
                        <a:rPr lang="en-US" sz="1000"/>
                        <a:t>Name</a:t>
                      </a:r>
                    </a:p>
                  </a:txBody>
                  <a:tcPr/>
                </a:tc>
                <a:tc>
                  <a:txBody>
                    <a:bodyPr/>
                    <a:lstStyle/>
                    <a:p>
                      <a:r>
                        <a:rPr lang="en-US" sz="1000"/>
                        <a:t>Total Min Viewed</a:t>
                      </a:r>
                    </a:p>
                  </a:txBody>
                  <a:tcPr/>
                </a:tc>
                <a:tc>
                  <a:txBody>
                    <a:bodyPr/>
                    <a:lstStyle/>
                    <a:p>
                      <a:r>
                        <a:rPr lang="en-US" sz="1000"/>
                        <a:t>Total Organic Views</a:t>
                      </a:r>
                    </a:p>
                  </a:txBody>
                  <a:tcPr/>
                </a:tc>
                <a:tc>
                  <a:txBody>
                    <a:bodyPr/>
                    <a:lstStyle/>
                    <a:p>
                      <a:r>
                        <a:rPr lang="en-US" sz="1000"/>
                        <a:t>Total Engagement</a:t>
                      </a:r>
                    </a:p>
                  </a:txBody>
                  <a:tcPr/>
                </a:tc>
                <a:tc>
                  <a:txBody>
                    <a:bodyPr/>
                    <a:lstStyle/>
                    <a:p>
                      <a:r>
                        <a:rPr lang="en-US" sz="1000"/>
                        <a:t>Average Engagement</a:t>
                      </a:r>
                    </a:p>
                  </a:txBody>
                  <a:tcPr/>
                </a:tc>
                <a:extLst>
                  <a:ext uri="{0D108BD9-81ED-4DB2-BD59-A6C34878D82A}">
                    <a16:rowId xmlns:a16="http://schemas.microsoft.com/office/drawing/2014/main" val="471471346"/>
                  </a:ext>
                </a:extLst>
              </a:tr>
              <a:tr h="370840">
                <a:tc>
                  <a:txBody>
                    <a:bodyPr/>
                    <a:lstStyle/>
                    <a:p>
                      <a:r>
                        <a:rPr lang="en-US" sz="1000"/>
                        <a:t>OECD OECD English Facebook</a:t>
                      </a:r>
                    </a:p>
                  </a:txBody>
                  <a:tcPr/>
                </a:tc>
                <a:tc>
                  <a:txBody>
                    <a:bodyPr/>
                    <a:lstStyle/>
                    <a:p>
                      <a:r>
                        <a:rPr lang="en-US" sz="1000"/>
                        <a:t>390119.76928333</a:t>
                      </a:r>
                    </a:p>
                  </a:txBody>
                  <a:tcPr/>
                </a:tc>
                <a:tc>
                  <a:txBody>
                    <a:bodyPr/>
                    <a:lstStyle/>
                    <a:p>
                      <a:r>
                        <a:rPr lang="en-US" sz="1000"/>
                        <a:t>1444997</a:t>
                      </a:r>
                    </a:p>
                  </a:txBody>
                  <a:tcPr/>
                </a:tc>
                <a:tc>
                  <a:txBody>
                    <a:bodyPr/>
                    <a:lstStyle/>
                    <a:p>
                      <a:r>
                        <a:rPr lang="en-US" sz="1000"/>
                        <a:t>776</a:t>
                      </a:r>
                    </a:p>
                  </a:txBody>
                  <a:tcPr/>
                </a:tc>
                <a:tc>
                  <a:txBody>
                    <a:bodyPr/>
                    <a:lstStyle/>
                    <a:p>
                      <a:r>
                        <a:rPr lang="en-US" sz="1000"/>
                        <a:t>32.333333333333</a:t>
                      </a:r>
                    </a:p>
                  </a:txBody>
                  <a:tcPr/>
                </a:tc>
                <a:extLst>
                  <a:ext uri="{0D108BD9-81ED-4DB2-BD59-A6C34878D82A}">
                    <a16:rowId xmlns:a16="http://schemas.microsoft.com/office/drawing/2014/main" val="1798010222"/>
                  </a:ext>
                </a:extLst>
              </a:tr>
              <a:tr h="370840">
                <a:tc>
                  <a:txBody>
                    <a:bodyPr/>
                    <a:lstStyle/>
                    <a:p>
                      <a:r>
                        <a:rPr lang="en-US" sz="1000"/>
                        <a:t>OCDE OECD French Twitter</a:t>
                      </a:r>
                    </a:p>
                  </a:txBody>
                  <a:tcPr/>
                </a:tc>
                <a:tc>
                  <a:txBody>
                    <a:bodyPr/>
                    <a:lstStyle/>
                    <a:p>
                      <a:r>
                        <a:rPr lang="en-US" sz="1000"/>
                        <a:t>n/a</a:t>
                      </a:r>
                    </a:p>
                  </a:txBody>
                  <a:tcPr/>
                </a:tc>
                <a:tc>
                  <a:txBody>
                    <a:bodyPr/>
                    <a:lstStyle/>
                    <a:p>
                      <a:r>
                        <a:rPr lang="en-US" sz="1000"/>
                        <a:t>53525</a:t>
                      </a:r>
                    </a:p>
                  </a:txBody>
                  <a:tcPr/>
                </a:tc>
                <a:tc>
                  <a:txBody>
                    <a:bodyPr/>
                    <a:lstStyle/>
                    <a:p>
                      <a:r>
                        <a:rPr lang="en-US" sz="1000"/>
                        <a:t>1289</a:t>
                      </a:r>
                    </a:p>
                  </a:txBody>
                  <a:tcPr/>
                </a:tc>
                <a:tc>
                  <a:txBody>
                    <a:bodyPr/>
                    <a:lstStyle/>
                    <a:p>
                      <a:r>
                        <a:rPr lang="en-US" sz="1000"/>
                        <a:t>17.902777777778</a:t>
                      </a:r>
                    </a:p>
                  </a:txBody>
                  <a:tcPr/>
                </a:tc>
                <a:extLst>
                  <a:ext uri="{0D108BD9-81ED-4DB2-BD59-A6C34878D82A}">
                    <a16:rowId xmlns:a16="http://schemas.microsoft.com/office/drawing/2014/main" val="985184111"/>
                  </a:ext>
                </a:extLst>
              </a:tr>
              <a:tr h="370840">
                <a:tc>
                  <a:txBody>
                    <a:bodyPr/>
                    <a:lstStyle/>
                    <a:p>
                      <a:r>
                        <a:rPr lang="en-US" sz="1000"/>
                        <a:t>the_oecd OECD Instagram</a:t>
                      </a:r>
                    </a:p>
                  </a:txBody>
                  <a:tcPr/>
                </a:tc>
                <a:tc>
                  <a:txBody>
                    <a:bodyPr/>
                    <a:lstStyle/>
                    <a:p>
                      <a:r>
                        <a:rPr lang="en-US" sz="1000"/>
                        <a:t>n/a</a:t>
                      </a:r>
                    </a:p>
                  </a:txBody>
                  <a:tcPr/>
                </a:tc>
                <a:tc>
                  <a:txBody>
                    <a:bodyPr/>
                    <a:lstStyle/>
                    <a:p>
                      <a:r>
                        <a:rPr lang="en-US" sz="1000"/>
                        <a:t>16508</a:t>
                      </a:r>
                    </a:p>
                  </a:txBody>
                  <a:tcPr/>
                </a:tc>
                <a:tc>
                  <a:txBody>
                    <a:bodyPr/>
                    <a:lstStyle/>
                    <a:p>
                      <a:r>
                        <a:rPr lang="en-US" sz="1000"/>
                        <a:t>1361</a:t>
                      </a:r>
                    </a:p>
                  </a:txBody>
                  <a:tcPr/>
                </a:tc>
                <a:tc>
                  <a:txBody>
                    <a:bodyPr/>
                    <a:lstStyle/>
                    <a:p>
                      <a:r>
                        <a:rPr lang="en-US" sz="1000"/>
                        <a:t>113.41666666667</a:t>
                      </a:r>
                    </a:p>
                  </a:txBody>
                  <a:tcPr/>
                </a:tc>
                <a:extLst>
                  <a:ext uri="{0D108BD9-81ED-4DB2-BD59-A6C34878D82A}">
                    <a16:rowId xmlns:a16="http://schemas.microsoft.com/office/drawing/2014/main" val="2428134610"/>
                  </a:ext>
                </a:extLst>
              </a:tr>
              <a:tr h="370840">
                <a:tc>
                  <a:txBody>
                    <a:bodyPr/>
                    <a:lstStyle/>
                    <a:p>
                      <a:r>
                        <a:rPr lang="en-US" sz="1000"/>
                        <a:t>OECD - PAC</a:t>
                      </a:r>
                    </a:p>
                  </a:txBody>
                  <a:tcPr/>
                </a:tc>
                <a:tc>
                  <a:txBody>
                    <a:bodyPr/>
                    <a:lstStyle/>
                    <a:p>
                      <a:r>
                        <a:rPr lang="en-US" sz="1000"/>
                        <a:t>5743</a:t>
                      </a:r>
                    </a:p>
                  </a:txBody>
                  <a:tcPr/>
                </a:tc>
                <a:tc>
                  <a:txBody>
                    <a:bodyPr/>
                    <a:lstStyle/>
                    <a:p>
                      <a:r>
                        <a:rPr lang="en-US" sz="1000"/>
                        <a:t>3338</a:t>
                      </a:r>
                    </a:p>
                  </a:txBody>
                  <a:tcPr/>
                </a:tc>
                <a:tc>
                  <a:txBody>
                    <a:bodyPr/>
                    <a:lstStyle/>
                    <a:p>
                      <a:r>
                        <a:rPr lang="en-US" sz="1000"/>
                        <a:t>260</a:t>
                      </a:r>
                    </a:p>
                  </a:txBody>
                  <a:tcPr/>
                </a:tc>
                <a:tc>
                  <a:txBody>
                    <a:bodyPr/>
                    <a:lstStyle/>
                    <a:p>
                      <a:r>
                        <a:rPr lang="en-US" sz="1000"/>
                        <a:t>16.25</a:t>
                      </a:r>
                    </a:p>
                  </a:txBody>
                  <a:tcPr/>
                </a:tc>
                <a:extLst>
                  <a:ext uri="{0D108BD9-81ED-4DB2-BD59-A6C34878D82A}">
                    <a16:rowId xmlns:a16="http://schemas.microsoft.com/office/drawing/2014/main" val="2618497641"/>
                  </a:ext>
                </a:extLst>
              </a:tr>
              <a:tr h="370840">
                <a:tc>
                  <a:txBody>
                    <a:bodyPr/>
                    <a:lstStyle/>
                    <a:p>
                      <a:r>
                        <a:rPr lang="en-US" sz="1000"/>
                        <a:t>OCDE OECD French LinkedIn</a:t>
                      </a:r>
                    </a:p>
                  </a:txBody>
                  <a:tcPr/>
                </a:tc>
                <a:tc>
                  <a:txBody>
                    <a:bodyPr/>
                    <a:lstStyle/>
                    <a:p>
                      <a:r>
                        <a:rPr lang="en-US" sz="1000"/>
                        <a:t>216.59158333333</a:t>
                      </a:r>
                    </a:p>
                  </a:txBody>
                  <a:tcPr/>
                </a:tc>
                <a:tc>
                  <a:txBody>
                    <a:bodyPr/>
                    <a:lstStyle/>
                    <a:p>
                      <a:r>
                        <a:rPr lang="en-US" sz="1000"/>
                        <a:t>741</a:t>
                      </a:r>
                    </a:p>
                  </a:txBody>
                  <a:tcPr/>
                </a:tc>
                <a:tc>
                  <a:txBody>
                    <a:bodyPr/>
                    <a:lstStyle/>
                    <a:p>
                      <a:r>
                        <a:rPr lang="en-US" sz="1000"/>
                        <a:t>1702</a:t>
                      </a:r>
                    </a:p>
                  </a:txBody>
                  <a:tcPr/>
                </a:tc>
                <a:tc>
                  <a:txBody>
                    <a:bodyPr/>
                    <a:lstStyle/>
                    <a:p>
                      <a:r>
                        <a:rPr lang="en-US" sz="1000"/>
                        <a:t>53.1875</a:t>
                      </a:r>
                    </a:p>
                  </a:txBody>
                  <a:tcPr/>
                </a:tc>
                <a:extLst>
                  <a:ext uri="{0D108BD9-81ED-4DB2-BD59-A6C34878D82A}">
                    <a16:rowId xmlns:a16="http://schemas.microsoft.com/office/drawing/2014/main" val="3217403274"/>
                  </a:ext>
                </a:extLst>
              </a:tr>
              <a:tr h="370840">
                <a:tc>
                  <a:txBody>
                    <a:bodyPr/>
                    <a:lstStyle/>
                    <a:p>
                      <a:r>
                        <a:rPr lang="fr-FR" sz="1000"/>
                        <a:t>OCDE en français OECD French Facebook</a:t>
                      </a:r>
                      <a:endParaRPr lang="en-US" sz="1000"/>
                    </a:p>
                  </a:txBody>
                  <a:tcPr/>
                </a:tc>
                <a:tc>
                  <a:txBody>
                    <a:bodyPr/>
                    <a:lstStyle/>
                    <a:p>
                      <a:r>
                        <a:rPr lang="en-US" sz="1000"/>
                        <a:t>51.110083333333</a:t>
                      </a:r>
                    </a:p>
                  </a:txBody>
                  <a:tcPr/>
                </a:tc>
                <a:tc>
                  <a:txBody>
                    <a:bodyPr/>
                    <a:lstStyle/>
                    <a:p>
                      <a:r>
                        <a:rPr lang="en-US" sz="1000"/>
                        <a:t>177</a:t>
                      </a:r>
                    </a:p>
                  </a:txBody>
                  <a:tcPr/>
                </a:tc>
                <a:tc>
                  <a:txBody>
                    <a:bodyPr/>
                    <a:lstStyle/>
                    <a:p>
                      <a:r>
                        <a:rPr lang="en-US" sz="1000"/>
                        <a:t>19</a:t>
                      </a:r>
                    </a:p>
                  </a:txBody>
                  <a:tcPr/>
                </a:tc>
                <a:tc>
                  <a:txBody>
                    <a:bodyPr/>
                    <a:lstStyle/>
                    <a:p>
                      <a:r>
                        <a:rPr lang="en-US" sz="1000"/>
                        <a:t>1.1875</a:t>
                      </a:r>
                    </a:p>
                  </a:txBody>
                  <a:tcPr/>
                </a:tc>
                <a:extLst>
                  <a:ext uri="{0D108BD9-81ED-4DB2-BD59-A6C34878D82A}">
                    <a16:rowId xmlns:a16="http://schemas.microsoft.com/office/drawing/2014/main" val="1305776086"/>
                  </a:ext>
                </a:extLst>
              </a:tr>
            </a:tbl>
          </a:graphicData>
        </a:graphic>
      </p:graphicFrame>
      <p:sp>
        <p:nvSpPr>
          <p:cNvPr id="4" name="Text Placeholder 3">
            <a:extLst>
              <a:ext uri="{FF2B5EF4-FFF2-40B4-BE49-F238E27FC236}">
                <a16:creationId xmlns:a16="http://schemas.microsoft.com/office/drawing/2014/main" id="{EF925A2D-FC14-4DC1-9A99-E2EBD0774F92}"/>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3260623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6CB06-9EEE-4736-8051-7E9D509D98EA}"/>
              </a:ext>
            </a:extLst>
          </p:cNvPr>
          <p:cNvSpPr>
            <a:spLocks noGrp="1"/>
          </p:cNvSpPr>
          <p:nvPr>
            <p:ph type="title"/>
          </p:nvPr>
        </p:nvSpPr>
        <p:spPr/>
        <p:txBody>
          <a:bodyPr/>
          <a:lstStyle/>
          <a:p>
            <a:r>
              <a:rPr lang="en-US"/>
              <a:t>Overall Total Videos Posted Overtime by Platform | OECD Corporate SM + Fr</a:t>
            </a:r>
          </a:p>
        </p:txBody>
      </p:sp>
      <p:graphicFrame>
        <p:nvGraphicFramePr>
          <p:cNvPr id="6" name="Chart Placeholder 5">
            <a:extLst>
              <a:ext uri="{FF2B5EF4-FFF2-40B4-BE49-F238E27FC236}">
                <a16:creationId xmlns:a16="http://schemas.microsoft.com/office/drawing/2014/main" id="{2879029E-2A63-4D49-8E3D-B7C2ECFA5E15}"/>
              </a:ext>
            </a:extLst>
          </p:cNvPr>
          <p:cNvGraphicFramePr>
            <a:graphicFrameLocks noGrp="1"/>
          </p:cNvGraphicFramePr>
          <p:nvPr>
            <p:ph type="chart" sz="quarter" idx="13"/>
            <p:extLst>
              <p:ext uri="{D42A27DB-BD31-4B8C-83A1-F6EECF244321}">
                <p14:modId xmlns:p14="http://schemas.microsoft.com/office/powerpoint/2010/main" val="2764941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51DB52-7B61-4048-83BD-7787C44AFD87}"/>
              </a:ext>
            </a:extLst>
          </p:cNvPr>
          <p:cNvSpPr>
            <a:spLocks noGrp="1"/>
          </p:cNvSpPr>
          <p:nvPr>
            <p:ph type="body" sz="quarter" idx="14"/>
          </p:nvPr>
        </p:nvSpPr>
        <p:spPr/>
        <p:txBody>
          <a:bodyPr/>
          <a:lstStyle/>
          <a:p>
            <a:r>
              <a:rPr lang="en-US"/>
              <a:t>08/01/2021 - 10/31/2021</a:t>
            </a:r>
          </a:p>
        </p:txBody>
      </p:sp>
      <p:sp>
        <p:nvSpPr>
          <p:cNvPr id="5" name="Footer Placeholder 4">
            <a:extLst>
              <a:ext uri="{FF2B5EF4-FFF2-40B4-BE49-F238E27FC236}">
                <a16:creationId xmlns:a16="http://schemas.microsoft.com/office/drawing/2014/main" id="{5D176A60-F83E-4F6D-8813-6261347C79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1041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38CDC-A62B-4F91-835B-C67BF158ACAB}"/>
              </a:ext>
            </a:extLst>
          </p:cNvPr>
          <p:cNvSpPr>
            <a:spLocks noGrp="1"/>
          </p:cNvSpPr>
          <p:nvPr>
            <p:ph type="title"/>
          </p:nvPr>
        </p:nvSpPr>
        <p:spPr/>
        <p:txBody>
          <a:bodyPr/>
          <a:lstStyle/>
          <a:p>
            <a:r>
              <a:rPr lang="en-US"/>
              <a:t>Overall Total Video Views Monthly by Platform | OECD Corporate SM + Fr</a:t>
            </a:r>
          </a:p>
        </p:txBody>
      </p:sp>
      <p:graphicFrame>
        <p:nvGraphicFramePr>
          <p:cNvPr id="6" name="Chart Placeholder 5">
            <a:extLst>
              <a:ext uri="{FF2B5EF4-FFF2-40B4-BE49-F238E27FC236}">
                <a16:creationId xmlns:a16="http://schemas.microsoft.com/office/drawing/2014/main" id="{3003393E-19D9-463D-93D5-BDE298F1A8DC}"/>
              </a:ext>
            </a:extLst>
          </p:cNvPr>
          <p:cNvGraphicFramePr>
            <a:graphicFrameLocks noGrp="1"/>
          </p:cNvGraphicFramePr>
          <p:nvPr>
            <p:ph type="chart" sz="quarter" idx="13"/>
            <p:extLst>
              <p:ext uri="{D42A27DB-BD31-4B8C-83A1-F6EECF244321}">
                <p14:modId xmlns:p14="http://schemas.microsoft.com/office/powerpoint/2010/main" val="3129115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E6EA6C-1EBA-4FAF-96EB-848155DB5911}"/>
              </a:ext>
            </a:extLst>
          </p:cNvPr>
          <p:cNvSpPr>
            <a:spLocks noGrp="1"/>
          </p:cNvSpPr>
          <p:nvPr>
            <p:ph type="body" sz="quarter" idx="14"/>
          </p:nvPr>
        </p:nvSpPr>
        <p:spPr/>
        <p:txBody>
          <a:bodyPr/>
          <a:lstStyle/>
          <a:p>
            <a:r>
              <a:rPr lang="en-US"/>
              <a:t>08/01/2021 - 10/31/2021</a:t>
            </a:r>
          </a:p>
        </p:txBody>
      </p:sp>
      <p:sp>
        <p:nvSpPr>
          <p:cNvPr id="5" name="Footer Placeholder 4">
            <a:extLst>
              <a:ext uri="{FF2B5EF4-FFF2-40B4-BE49-F238E27FC236}">
                <a16:creationId xmlns:a16="http://schemas.microsoft.com/office/drawing/2014/main" id="{EECE29FB-3E38-49D1-9529-A83FAED997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2817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0B8F4-7709-4904-AEB0-4E2717110D7F}"/>
              </a:ext>
            </a:extLst>
          </p:cNvPr>
          <p:cNvSpPr>
            <a:spLocks noGrp="1"/>
          </p:cNvSpPr>
          <p:nvPr>
            <p:ph type="title"/>
          </p:nvPr>
        </p:nvSpPr>
        <p:spPr/>
        <p:txBody>
          <a:bodyPr/>
          <a:lstStyle/>
          <a:p>
            <a:r>
              <a:rPr lang="en-US"/>
              <a:t>Overall Post Type by Avg. Engagement (Individual Channel) | OECD Corporate SM + Fr</a:t>
            </a:r>
          </a:p>
        </p:txBody>
      </p:sp>
      <p:graphicFrame>
        <p:nvGraphicFramePr>
          <p:cNvPr id="6" name="Chart Placeholder 5">
            <a:extLst>
              <a:ext uri="{FF2B5EF4-FFF2-40B4-BE49-F238E27FC236}">
                <a16:creationId xmlns:a16="http://schemas.microsoft.com/office/drawing/2014/main" id="{0AA6F1B6-1E25-48F2-8C52-517FAE976E49}"/>
              </a:ext>
            </a:extLst>
          </p:cNvPr>
          <p:cNvGraphicFramePr>
            <a:graphicFrameLocks noGrp="1"/>
          </p:cNvGraphicFramePr>
          <p:nvPr>
            <p:ph type="chart" sz="quarter" idx="13"/>
            <p:extLst>
              <p:ext uri="{D42A27DB-BD31-4B8C-83A1-F6EECF244321}">
                <p14:modId xmlns:p14="http://schemas.microsoft.com/office/powerpoint/2010/main" val="4219022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DC26DD-0F47-494B-9078-6EA486D5C424}"/>
              </a:ext>
            </a:extLst>
          </p:cNvPr>
          <p:cNvSpPr>
            <a:spLocks noGrp="1"/>
          </p:cNvSpPr>
          <p:nvPr>
            <p:ph type="body" sz="quarter" idx="14"/>
          </p:nvPr>
        </p:nvSpPr>
        <p:spPr/>
        <p:txBody>
          <a:bodyPr/>
          <a:lstStyle/>
          <a:p>
            <a:r>
              <a:rPr lang="en-US"/>
              <a:t>08/01/2021 - 10/31/2021</a:t>
            </a:r>
          </a:p>
        </p:txBody>
      </p:sp>
      <p:sp>
        <p:nvSpPr>
          <p:cNvPr id="5" name="Footer Placeholder 4">
            <a:extLst>
              <a:ext uri="{FF2B5EF4-FFF2-40B4-BE49-F238E27FC236}">
                <a16:creationId xmlns:a16="http://schemas.microsoft.com/office/drawing/2014/main" id="{18803CC3-6B5D-41CD-8342-FCB20D5030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1271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76F11-2BB5-4AAC-9FBE-40D52CE9EE53}"/>
              </a:ext>
            </a:extLst>
          </p:cNvPr>
          <p:cNvSpPr>
            <a:spLocks noGrp="1"/>
          </p:cNvSpPr>
          <p:nvPr>
            <p:ph type="title"/>
          </p:nvPr>
        </p:nvSpPr>
        <p:spPr/>
        <p:txBody>
          <a:bodyPr/>
          <a:lstStyle/>
          <a:p>
            <a:r>
              <a:rPr lang="en-US"/>
              <a:t>Overall Post Type by Avg. Engagement (Individual Channel) | OECD Corporate SM + Fr</a:t>
            </a:r>
          </a:p>
        </p:txBody>
      </p:sp>
      <p:graphicFrame>
        <p:nvGraphicFramePr>
          <p:cNvPr id="6" name="Chart Placeholder 5">
            <a:extLst>
              <a:ext uri="{FF2B5EF4-FFF2-40B4-BE49-F238E27FC236}">
                <a16:creationId xmlns:a16="http://schemas.microsoft.com/office/drawing/2014/main" id="{99116FA9-E092-4F01-8F6B-9D55485EC8AA}"/>
              </a:ext>
            </a:extLst>
          </p:cNvPr>
          <p:cNvGraphicFramePr>
            <a:graphicFrameLocks noGrp="1"/>
          </p:cNvGraphicFramePr>
          <p:nvPr>
            <p:ph type="chart" sz="quarter" idx="13"/>
            <p:extLst>
              <p:ext uri="{D42A27DB-BD31-4B8C-83A1-F6EECF244321}">
                <p14:modId xmlns:p14="http://schemas.microsoft.com/office/powerpoint/2010/main" val="2540601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874320-8F6E-401B-BC3C-38F16D587E4D}"/>
              </a:ext>
            </a:extLst>
          </p:cNvPr>
          <p:cNvSpPr>
            <a:spLocks noGrp="1"/>
          </p:cNvSpPr>
          <p:nvPr>
            <p:ph type="body" sz="quarter" idx="14"/>
          </p:nvPr>
        </p:nvSpPr>
        <p:spPr/>
        <p:txBody>
          <a:bodyPr/>
          <a:lstStyle/>
          <a:p>
            <a:r>
              <a:rPr lang="en-US"/>
              <a:t>08/01/2021 - 10/31/2021</a:t>
            </a:r>
          </a:p>
        </p:txBody>
      </p:sp>
      <p:sp>
        <p:nvSpPr>
          <p:cNvPr id="5" name="Footer Placeholder 4">
            <a:extLst>
              <a:ext uri="{FF2B5EF4-FFF2-40B4-BE49-F238E27FC236}">
                <a16:creationId xmlns:a16="http://schemas.microsoft.com/office/drawing/2014/main" id="{6344A7E7-D42B-4958-A25D-F658D94011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9402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99C87-6509-40CC-B9C3-8D63ACFB469C}"/>
              </a:ext>
            </a:extLst>
          </p:cNvPr>
          <p:cNvSpPr>
            <a:spLocks noGrp="1"/>
          </p:cNvSpPr>
          <p:nvPr>
            <p:ph type="title"/>
          </p:nvPr>
        </p:nvSpPr>
        <p:spPr/>
        <p:txBody>
          <a:bodyPr/>
          <a:lstStyle/>
          <a:p>
            <a:r>
              <a:rPr lang="en-US"/>
              <a:t>Instagram Instagram Total Stories | the_oecd OECD Instagram</a:t>
            </a:r>
          </a:p>
        </p:txBody>
      </p:sp>
      <p:graphicFrame>
        <p:nvGraphicFramePr>
          <p:cNvPr id="6" name="Chart Placeholder 5">
            <a:extLst>
              <a:ext uri="{FF2B5EF4-FFF2-40B4-BE49-F238E27FC236}">
                <a16:creationId xmlns:a16="http://schemas.microsoft.com/office/drawing/2014/main" id="{3B240A4A-DB25-4C5A-888F-8BA3CD5A50D9}"/>
              </a:ext>
            </a:extLst>
          </p:cNvPr>
          <p:cNvGraphicFramePr>
            <a:graphicFrameLocks noGrp="1"/>
          </p:cNvGraphicFramePr>
          <p:nvPr>
            <p:ph type="chart" sz="quarter" idx="13"/>
            <p:extLst>
              <p:ext uri="{D42A27DB-BD31-4B8C-83A1-F6EECF244321}">
                <p14:modId xmlns:p14="http://schemas.microsoft.com/office/powerpoint/2010/main" val="1410467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9F7FB-E563-4A70-A0C3-C74F745EA172}"/>
              </a:ext>
            </a:extLst>
          </p:cNvPr>
          <p:cNvSpPr>
            <a:spLocks noGrp="1"/>
          </p:cNvSpPr>
          <p:nvPr>
            <p:ph type="body" sz="quarter" idx="14"/>
          </p:nvPr>
        </p:nvSpPr>
        <p:spPr/>
        <p:txBody>
          <a:bodyPr/>
          <a:lstStyle/>
          <a:p>
            <a:r>
              <a:rPr lang="en-US"/>
              <a:t>08/01/2021 - 10/31/2021</a:t>
            </a:r>
          </a:p>
        </p:txBody>
      </p:sp>
      <p:sp>
        <p:nvSpPr>
          <p:cNvPr id="5" name="Footer Placeholder 4">
            <a:extLst>
              <a:ext uri="{FF2B5EF4-FFF2-40B4-BE49-F238E27FC236}">
                <a16:creationId xmlns:a16="http://schemas.microsoft.com/office/drawing/2014/main" id="{3A5F11F5-F8EA-4BA1-BCF2-595EDDDBF5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4595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DAEB5-7BB5-4667-8E34-4A6AE6D57086}"/>
              </a:ext>
            </a:extLst>
          </p:cNvPr>
          <p:cNvSpPr>
            <a:spLocks noGrp="1"/>
          </p:cNvSpPr>
          <p:nvPr>
            <p:ph type="title"/>
          </p:nvPr>
        </p:nvSpPr>
        <p:spPr/>
        <p:txBody>
          <a:bodyPr/>
          <a:lstStyle/>
          <a:p>
            <a:r>
              <a:rPr lang="en-US"/>
              <a:t>Instagram Average Instagram Story Impressions | the_oecd OECD Instagram</a:t>
            </a:r>
          </a:p>
        </p:txBody>
      </p:sp>
      <p:graphicFrame>
        <p:nvGraphicFramePr>
          <p:cNvPr id="6" name="Chart Placeholder 5">
            <a:extLst>
              <a:ext uri="{FF2B5EF4-FFF2-40B4-BE49-F238E27FC236}">
                <a16:creationId xmlns:a16="http://schemas.microsoft.com/office/drawing/2014/main" id="{F67F07D3-5152-414A-8230-B7DE8AB71DF5}"/>
              </a:ext>
            </a:extLst>
          </p:cNvPr>
          <p:cNvGraphicFramePr>
            <a:graphicFrameLocks noGrp="1"/>
          </p:cNvGraphicFramePr>
          <p:nvPr>
            <p:ph type="chart" sz="quarter" idx="13"/>
            <p:extLst>
              <p:ext uri="{D42A27DB-BD31-4B8C-83A1-F6EECF244321}">
                <p14:modId xmlns:p14="http://schemas.microsoft.com/office/powerpoint/2010/main" val="2437221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DAA30A-941B-4BB1-BBE2-36ABEBBD79E0}"/>
              </a:ext>
            </a:extLst>
          </p:cNvPr>
          <p:cNvSpPr>
            <a:spLocks noGrp="1"/>
          </p:cNvSpPr>
          <p:nvPr>
            <p:ph type="body" sz="quarter" idx="14"/>
          </p:nvPr>
        </p:nvSpPr>
        <p:spPr/>
        <p:txBody>
          <a:bodyPr/>
          <a:lstStyle/>
          <a:p>
            <a:r>
              <a:rPr lang="en-US"/>
              <a:t>08/01/2021 - 10/31/2021</a:t>
            </a:r>
          </a:p>
        </p:txBody>
      </p:sp>
      <p:sp>
        <p:nvSpPr>
          <p:cNvPr id="5" name="Footer Placeholder 4">
            <a:extLst>
              <a:ext uri="{FF2B5EF4-FFF2-40B4-BE49-F238E27FC236}">
                <a16:creationId xmlns:a16="http://schemas.microsoft.com/office/drawing/2014/main" id="{BF218216-7460-4281-A9D3-C7790DD51C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2614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18EA0-1706-4176-98E2-79EB76441930}"/>
              </a:ext>
            </a:extLst>
          </p:cNvPr>
          <p:cNvSpPr>
            <a:spLocks noGrp="1"/>
          </p:cNvSpPr>
          <p:nvPr>
            <p:ph type="title"/>
          </p:nvPr>
        </p:nvSpPr>
        <p:spPr/>
        <p:txBody>
          <a:bodyPr/>
          <a:lstStyle/>
          <a:p>
            <a:r>
              <a:rPr lang="en-US"/>
              <a:t>Instagram Stories Table  | OECD Corporate SM + Fr - 1 of 13</a:t>
            </a:r>
          </a:p>
        </p:txBody>
      </p:sp>
      <p:graphicFrame>
        <p:nvGraphicFramePr>
          <p:cNvPr id="5" name="Table Placeholder 4">
            <a:extLst>
              <a:ext uri="{FF2B5EF4-FFF2-40B4-BE49-F238E27FC236}">
                <a16:creationId xmlns:a16="http://schemas.microsoft.com/office/drawing/2014/main" id="{E18F42E7-EE91-4DB0-A268-ACBC4FEFD864}"/>
              </a:ext>
            </a:extLst>
          </p:cNvPr>
          <p:cNvGraphicFramePr>
            <a:graphicFrameLocks noGrp="1"/>
          </p:cNvGraphicFramePr>
          <p:nvPr>
            <p:ph type="tbl" sz="quarter" idx="13"/>
            <p:extLst>
              <p:ext uri="{D42A27DB-BD31-4B8C-83A1-F6EECF244321}">
                <p14:modId xmlns:p14="http://schemas.microsoft.com/office/powerpoint/2010/main" val="642935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261919987"/>
                    </a:ext>
                  </a:extLst>
                </a:gridCol>
                <a:gridCol w="1069847">
                  <a:extLst>
                    <a:ext uri="{9D8B030D-6E8A-4147-A177-3AD203B41FA5}">
                      <a16:colId xmlns:a16="http://schemas.microsoft.com/office/drawing/2014/main" val="1065637844"/>
                    </a:ext>
                  </a:extLst>
                </a:gridCol>
                <a:gridCol w="1481327">
                  <a:extLst>
                    <a:ext uri="{9D8B030D-6E8A-4147-A177-3AD203B41FA5}">
                      <a16:colId xmlns:a16="http://schemas.microsoft.com/office/drawing/2014/main" val="3208671991"/>
                    </a:ext>
                  </a:extLst>
                </a:gridCol>
                <a:gridCol w="493776">
                  <a:extLst>
                    <a:ext uri="{9D8B030D-6E8A-4147-A177-3AD203B41FA5}">
                      <a16:colId xmlns:a16="http://schemas.microsoft.com/office/drawing/2014/main" val="3227680507"/>
                    </a:ext>
                  </a:extLst>
                </a:gridCol>
                <a:gridCol w="493776">
                  <a:extLst>
                    <a:ext uri="{9D8B030D-6E8A-4147-A177-3AD203B41FA5}">
                      <a16:colId xmlns:a16="http://schemas.microsoft.com/office/drawing/2014/main" val="1799109059"/>
                    </a:ext>
                  </a:extLst>
                </a:gridCol>
                <a:gridCol w="493776">
                  <a:extLst>
                    <a:ext uri="{9D8B030D-6E8A-4147-A177-3AD203B41FA5}">
                      <a16:colId xmlns:a16="http://schemas.microsoft.com/office/drawing/2014/main" val="463826542"/>
                    </a:ext>
                  </a:extLst>
                </a:gridCol>
                <a:gridCol w="493776">
                  <a:extLst>
                    <a:ext uri="{9D8B030D-6E8A-4147-A177-3AD203B41FA5}">
                      <a16:colId xmlns:a16="http://schemas.microsoft.com/office/drawing/2014/main" val="2491793126"/>
                    </a:ext>
                  </a:extLst>
                </a:gridCol>
                <a:gridCol w="493776">
                  <a:extLst>
                    <a:ext uri="{9D8B030D-6E8A-4147-A177-3AD203B41FA5}">
                      <a16:colId xmlns:a16="http://schemas.microsoft.com/office/drawing/2014/main" val="3491525067"/>
                    </a:ext>
                  </a:extLst>
                </a:gridCol>
                <a:gridCol w="493776">
                  <a:extLst>
                    <a:ext uri="{9D8B030D-6E8A-4147-A177-3AD203B41FA5}">
                      <a16:colId xmlns:a16="http://schemas.microsoft.com/office/drawing/2014/main" val="3308003973"/>
                    </a:ext>
                  </a:extLst>
                </a:gridCol>
                <a:gridCol w="493776">
                  <a:extLst>
                    <a:ext uri="{9D8B030D-6E8A-4147-A177-3AD203B41FA5}">
                      <a16:colId xmlns:a16="http://schemas.microsoft.com/office/drawing/2014/main" val="279769514"/>
                    </a:ext>
                  </a:extLst>
                </a:gridCol>
                <a:gridCol w="493776">
                  <a:extLst>
                    <a:ext uri="{9D8B030D-6E8A-4147-A177-3AD203B41FA5}">
                      <a16:colId xmlns:a16="http://schemas.microsoft.com/office/drawing/2014/main" val="1937943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428637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- 2021-10-29 17:51:03</a:t>
                      </a:r>
                      <a:r>
                        <a:rPr kumimoji="0" lang="en-US" sz="1000" b="0" i="0" u="none" strike="noStrike" kern="1200" cap="none" spc="0" normalizeH="0" baseline="0" noProof="0">
                          <a:ln>
                            <a:noFill/>
                          </a:ln>
                          <a:solidFill>
                            <a:prstClr val="black"/>
                          </a:solidFill>
                          <a:effectLst/>
                          <a:uLnTx/>
                          <a:uFillTx/>
                          <a:latin typeface="+mn-lt"/>
                          <a:ea typeface="+mn-ea"/>
                          <a:cs typeface="+mn-cs"/>
                        </a:rPr>
                        <a:t>
 Shayne MacLachlan at the @worldskills  Conference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https://quintly-image-storage.s3.amazonaws.com/9b01ef140d6ec5391e4c5682ef5ba886/28bfb0f46bbf906b5fa4fb67c308a759.jpg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0.6667 %</a:t>
                      </a:r>
                    </a:p>
                  </a:txBody>
                  <a:tcPr/>
                </a:tc>
                <a:extLst>
                  <a:ext uri="{0D108BD9-81ED-4DB2-BD59-A6C34878D82A}">
                    <a16:rowId xmlns:a16="http://schemas.microsoft.com/office/drawing/2014/main" val="3013293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- 2021-10-29 11:04:19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https://quintly-image-storage.s3.amazonaws.com/9b01ef140d6ec5391e4c5682ef5ba886/dcc50da10ea0cc5051c8add3880b3002.jpg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0.7237 %</a:t>
                      </a:r>
                    </a:p>
                  </a:txBody>
                  <a:tcPr/>
                </a:tc>
                <a:extLst>
                  <a:ext uri="{0D108BD9-81ED-4DB2-BD59-A6C34878D82A}">
                    <a16:rowId xmlns:a16="http://schemas.microsoft.com/office/drawing/2014/main" val="3721668932"/>
                  </a:ext>
                </a:extLst>
              </a:tr>
            </a:tbl>
          </a:graphicData>
        </a:graphic>
      </p:graphicFrame>
      <p:sp>
        <p:nvSpPr>
          <p:cNvPr id="4" name="Text Placeholder 3">
            <a:extLst>
              <a:ext uri="{FF2B5EF4-FFF2-40B4-BE49-F238E27FC236}">
                <a16:creationId xmlns:a16="http://schemas.microsoft.com/office/drawing/2014/main" id="{766DF7FD-E7B2-4C79-8790-1F408FF233D8}"/>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4143087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49B7D-F276-4C78-A4E4-E99045329557}"/>
              </a:ext>
            </a:extLst>
          </p:cNvPr>
          <p:cNvSpPr>
            <a:spLocks noGrp="1"/>
          </p:cNvSpPr>
          <p:nvPr>
            <p:ph type="title"/>
          </p:nvPr>
        </p:nvSpPr>
        <p:spPr/>
        <p:txBody>
          <a:bodyPr/>
          <a:lstStyle/>
          <a:p>
            <a:r>
              <a:rPr lang="en-US"/>
              <a:t>Instagram Stories Table  | OECD Corporate SM + Fr - 2 of 13</a:t>
            </a:r>
          </a:p>
        </p:txBody>
      </p:sp>
      <p:graphicFrame>
        <p:nvGraphicFramePr>
          <p:cNvPr id="5" name="Table Placeholder 4">
            <a:extLst>
              <a:ext uri="{FF2B5EF4-FFF2-40B4-BE49-F238E27FC236}">
                <a16:creationId xmlns:a16="http://schemas.microsoft.com/office/drawing/2014/main" id="{46C11537-2921-499F-AD86-8ACBE6454F17}"/>
              </a:ext>
            </a:extLst>
          </p:cNvPr>
          <p:cNvGraphicFramePr>
            <a:graphicFrameLocks noGrp="1"/>
          </p:cNvGraphicFramePr>
          <p:nvPr>
            <p:ph type="tbl" sz="quarter" idx="13"/>
            <p:extLst>
              <p:ext uri="{D42A27DB-BD31-4B8C-83A1-F6EECF244321}">
                <p14:modId xmlns:p14="http://schemas.microsoft.com/office/powerpoint/2010/main" val="1224473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444400933"/>
                    </a:ext>
                  </a:extLst>
                </a:gridCol>
                <a:gridCol w="1069847">
                  <a:extLst>
                    <a:ext uri="{9D8B030D-6E8A-4147-A177-3AD203B41FA5}">
                      <a16:colId xmlns:a16="http://schemas.microsoft.com/office/drawing/2014/main" val="3702793872"/>
                    </a:ext>
                  </a:extLst>
                </a:gridCol>
                <a:gridCol w="1481327">
                  <a:extLst>
                    <a:ext uri="{9D8B030D-6E8A-4147-A177-3AD203B41FA5}">
                      <a16:colId xmlns:a16="http://schemas.microsoft.com/office/drawing/2014/main" val="3442186202"/>
                    </a:ext>
                  </a:extLst>
                </a:gridCol>
                <a:gridCol w="493776">
                  <a:extLst>
                    <a:ext uri="{9D8B030D-6E8A-4147-A177-3AD203B41FA5}">
                      <a16:colId xmlns:a16="http://schemas.microsoft.com/office/drawing/2014/main" val="1449228795"/>
                    </a:ext>
                  </a:extLst>
                </a:gridCol>
                <a:gridCol w="493776">
                  <a:extLst>
                    <a:ext uri="{9D8B030D-6E8A-4147-A177-3AD203B41FA5}">
                      <a16:colId xmlns:a16="http://schemas.microsoft.com/office/drawing/2014/main" val="3902001861"/>
                    </a:ext>
                  </a:extLst>
                </a:gridCol>
                <a:gridCol w="493776">
                  <a:extLst>
                    <a:ext uri="{9D8B030D-6E8A-4147-A177-3AD203B41FA5}">
                      <a16:colId xmlns:a16="http://schemas.microsoft.com/office/drawing/2014/main" val="1888207259"/>
                    </a:ext>
                  </a:extLst>
                </a:gridCol>
                <a:gridCol w="493776">
                  <a:extLst>
                    <a:ext uri="{9D8B030D-6E8A-4147-A177-3AD203B41FA5}">
                      <a16:colId xmlns:a16="http://schemas.microsoft.com/office/drawing/2014/main" val="2142881179"/>
                    </a:ext>
                  </a:extLst>
                </a:gridCol>
                <a:gridCol w="493776">
                  <a:extLst>
                    <a:ext uri="{9D8B030D-6E8A-4147-A177-3AD203B41FA5}">
                      <a16:colId xmlns:a16="http://schemas.microsoft.com/office/drawing/2014/main" val="3081032228"/>
                    </a:ext>
                  </a:extLst>
                </a:gridCol>
                <a:gridCol w="493776">
                  <a:extLst>
                    <a:ext uri="{9D8B030D-6E8A-4147-A177-3AD203B41FA5}">
                      <a16:colId xmlns:a16="http://schemas.microsoft.com/office/drawing/2014/main" val="536257291"/>
                    </a:ext>
                  </a:extLst>
                </a:gridCol>
                <a:gridCol w="493776">
                  <a:extLst>
                    <a:ext uri="{9D8B030D-6E8A-4147-A177-3AD203B41FA5}">
                      <a16:colId xmlns:a16="http://schemas.microsoft.com/office/drawing/2014/main" val="724104089"/>
                    </a:ext>
                  </a:extLst>
                </a:gridCol>
                <a:gridCol w="493776">
                  <a:extLst>
                    <a:ext uri="{9D8B030D-6E8A-4147-A177-3AD203B41FA5}">
                      <a16:colId xmlns:a16="http://schemas.microsoft.com/office/drawing/2014/main" val="1342922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607617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- 2021-10-28 17:57:46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https://quintly-image-storage.s3.amazonaws.com/9b01ef140d6ec5391e4c5682ef5ba886/922ebf39a5309ca328b295e5c1351ba2.jpg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0.8237 %</a:t>
                      </a:r>
                    </a:p>
                  </a:txBody>
                  <a:tcPr/>
                </a:tc>
                <a:extLst>
                  <a:ext uri="{0D108BD9-81ED-4DB2-BD59-A6C34878D82A}">
                    <a16:rowId xmlns:a16="http://schemas.microsoft.com/office/drawing/2014/main" val="66282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- 2021-10-28 17:57:09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https://quintly-image-storage.s3.amazonaws.com/9b01ef140d6ec5391e4c5682ef5ba886/21e432ed852288d5f5b670861a338607.jpg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0.6740 %</a:t>
                      </a:r>
                    </a:p>
                  </a:txBody>
                  <a:tcPr/>
                </a:tc>
                <a:extLst>
                  <a:ext uri="{0D108BD9-81ED-4DB2-BD59-A6C34878D82A}">
                    <a16:rowId xmlns:a16="http://schemas.microsoft.com/office/drawing/2014/main" val="2372099673"/>
                  </a:ext>
                </a:extLst>
              </a:tr>
            </a:tbl>
          </a:graphicData>
        </a:graphic>
      </p:graphicFrame>
      <p:sp>
        <p:nvSpPr>
          <p:cNvPr id="4" name="Text Placeholder 3">
            <a:extLst>
              <a:ext uri="{FF2B5EF4-FFF2-40B4-BE49-F238E27FC236}">
                <a16:creationId xmlns:a16="http://schemas.microsoft.com/office/drawing/2014/main" id="{38CDC371-E69C-474C-933A-61D3AF8CC503}"/>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4056105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D4EBD-C5E3-43A8-9564-8EAB9F1A38AD}"/>
              </a:ext>
            </a:extLst>
          </p:cNvPr>
          <p:cNvSpPr>
            <a:spLocks noGrp="1"/>
          </p:cNvSpPr>
          <p:nvPr>
            <p:ph type="title"/>
          </p:nvPr>
        </p:nvSpPr>
        <p:spPr/>
        <p:txBody>
          <a:bodyPr/>
          <a:lstStyle/>
          <a:p>
            <a:r>
              <a:rPr lang="en-US"/>
              <a:t>Instagram Stories Table  | OECD Corporate SM + Fr - 3 of 13</a:t>
            </a:r>
          </a:p>
        </p:txBody>
      </p:sp>
      <p:graphicFrame>
        <p:nvGraphicFramePr>
          <p:cNvPr id="5" name="Table Placeholder 4">
            <a:extLst>
              <a:ext uri="{FF2B5EF4-FFF2-40B4-BE49-F238E27FC236}">
                <a16:creationId xmlns:a16="http://schemas.microsoft.com/office/drawing/2014/main" id="{9826E31A-7004-41E5-9264-51DEB1CCDDFF}"/>
              </a:ext>
            </a:extLst>
          </p:cNvPr>
          <p:cNvGraphicFramePr>
            <a:graphicFrameLocks noGrp="1"/>
          </p:cNvGraphicFramePr>
          <p:nvPr>
            <p:ph type="tbl" sz="quarter" idx="13"/>
            <p:extLst>
              <p:ext uri="{D42A27DB-BD31-4B8C-83A1-F6EECF244321}">
                <p14:modId xmlns:p14="http://schemas.microsoft.com/office/powerpoint/2010/main" val="2567699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746990665"/>
                    </a:ext>
                  </a:extLst>
                </a:gridCol>
                <a:gridCol w="1069847">
                  <a:extLst>
                    <a:ext uri="{9D8B030D-6E8A-4147-A177-3AD203B41FA5}">
                      <a16:colId xmlns:a16="http://schemas.microsoft.com/office/drawing/2014/main" val="1503341015"/>
                    </a:ext>
                  </a:extLst>
                </a:gridCol>
                <a:gridCol w="1481327">
                  <a:extLst>
                    <a:ext uri="{9D8B030D-6E8A-4147-A177-3AD203B41FA5}">
                      <a16:colId xmlns:a16="http://schemas.microsoft.com/office/drawing/2014/main" val="3854022795"/>
                    </a:ext>
                  </a:extLst>
                </a:gridCol>
                <a:gridCol w="493776">
                  <a:extLst>
                    <a:ext uri="{9D8B030D-6E8A-4147-A177-3AD203B41FA5}">
                      <a16:colId xmlns:a16="http://schemas.microsoft.com/office/drawing/2014/main" val="622199714"/>
                    </a:ext>
                  </a:extLst>
                </a:gridCol>
                <a:gridCol w="493776">
                  <a:extLst>
                    <a:ext uri="{9D8B030D-6E8A-4147-A177-3AD203B41FA5}">
                      <a16:colId xmlns:a16="http://schemas.microsoft.com/office/drawing/2014/main" val="930176235"/>
                    </a:ext>
                  </a:extLst>
                </a:gridCol>
                <a:gridCol w="493776">
                  <a:extLst>
                    <a:ext uri="{9D8B030D-6E8A-4147-A177-3AD203B41FA5}">
                      <a16:colId xmlns:a16="http://schemas.microsoft.com/office/drawing/2014/main" val="2429047671"/>
                    </a:ext>
                  </a:extLst>
                </a:gridCol>
                <a:gridCol w="493776">
                  <a:extLst>
                    <a:ext uri="{9D8B030D-6E8A-4147-A177-3AD203B41FA5}">
                      <a16:colId xmlns:a16="http://schemas.microsoft.com/office/drawing/2014/main" val="3370650502"/>
                    </a:ext>
                  </a:extLst>
                </a:gridCol>
                <a:gridCol w="493776">
                  <a:extLst>
                    <a:ext uri="{9D8B030D-6E8A-4147-A177-3AD203B41FA5}">
                      <a16:colId xmlns:a16="http://schemas.microsoft.com/office/drawing/2014/main" val="4151759351"/>
                    </a:ext>
                  </a:extLst>
                </a:gridCol>
                <a:gridCol w="493776">
                  <a:extLst>
                    <a:ext uri="{9D8B030D-6E8A-4147-A177-3AD203B41FA5}">
                      <a16:colId xmlns:a16="http://schemas.microsoft.com/office/drawing/2014/main" val="353073755"/>
                    </a:ext>
                  </a:extLst>
                </a:gridCol>
                <a:gridCol w="493776">
                  <a:extLst>
                    <a:ext uri="{9D8B030D-6E8A-4147-A177-3AD203B41FA5}">
                      <a16:colId xmlns:a16="http://schemas.microsoft.com/office/drawing/2014/main" val="4265910396"/>
                    </a:ext>
                  </a:extLst>
                </a:gridCol>
                <a:gridCol w="493776">
                  <a:extLst>
                    <a:ext uri="{9D8B030D-6E8A-4147-A177-3AD203B41FA5}">
                      <a16:colId xmlns:a16="http://schemas.microsoft.com/office/drawing/2014/main" val="3757313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59110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- 2021-10-22 17:03:54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https://quintly-image-storage.s3.amazonaws.com/9b01ef140d6ec5391e4c5682ef5ba886/4725c8dff815680e5d8eb8c813821417.jpg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0.6220 %</a:t>
                      </a:r>
                    </a:p>
                  </a:txBody>
                  <a:tcPr/>
                </a:tc>
                <a:extLst>
                  <a:ext uri="{0D108BD9-81ED-4DB2-BD59-A6C34878D82A}">
                    <a16:rowId xmlns:a16="http://schemas.microsoft.com/office/drawing/2014/main" val="1487884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- 2021-10-21 12:46:15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https://quintly-image-storage.s3.amazonaws.com/9b01ef140d6ec5391e4c5682ef5ba886/09a14e5c4bb7451b33015300a6f1ec7f.jpg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0.5986 %</a:t>
                      </a:r>
                    </a:p>
                  </a:txBody>
                  <a:tcPr/>
                </a:tc>
                <a:extLst>
                  <a:ext uri="{0D108BD9-81ED-4DB2-BD59-A6C34878D82A}">
                    <a16:rowId xmlns:a16="http://schemas.microsoft.com/office/drawing/2014/main" val="4259102783"/>
                  </a:ext>
                </a:extLst>
              </a:tr>
            </a:tbl>
          </a:graphicData>
        </a:graphic>
      </p:graphicFrame>
      <p:sp>
        <p:nvSpPr>
          <p:cNvPr id="4" name="Text Placeholder 3">
            <a:extLst>
              <a:ext uri="{FF2B5EF4-FFF2-40B4-BE49-F238E27FC236}">
                <a16:creationId xmlns:a16="http://schemas.microsoft.com/office/drawing/2014/main" id="{28A27E77-6AD2-45B5-8DD8-9CADA6824DCB}"/>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1643838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D58A8-7957-424D-B5F5-B44CCF947A22}"/>
              </a:ext>
            </a:extLst>
          </p:cNvPr>
          <p:cNvSpPr>
            <a:spLocks noGrp="1"/>
          </p:cNvSpPr>
          <p:nvPr>
            <p:ph type="title"/>
          </p:nvPr>
        </p:nvSpPr>
        <p:spPr/>
        <p:txBody>
          <a:bodyPr/>
          <a:lstStyle/>
          <a:p>
            <a:r>
              <a:rPr lang="en-US"/>
              <a:t>Instagram Stories Table  | OECD Corporate SM + Fr - 4 of 13</a:t>
            </a:r>
          </a:p>
        </p:txBody>
      </p:sp>
      <p:graphicFrame>
        <p:nvGraphicFramePr>
          <p:cNvPr id="5" name="Table Placeholder 4">
            <a:extLst>
              <a:ext uri="{FF2B5EF4-FFF2-40B4-BE49-F238E27FC236}">
                <a16:creationId xmlns:a16="http://schemas.microsoft.com/office/drawing/2014/main" id="{9D5C5E61-B0BA-4023-B7B0-A3AC93BD6BAB}"/>
              </a:ext>
            </a:extLst>
          </p:cNvPr>
          <p:cNvGraphicFramePr>
            <a:graphicFrameLocks noGrp="1"/>
          </p:cNvGraphicFramePr>
          <p:nvPr>
            <p:ph type="tbl" sz="quarter" idx="13"/>
            <p:extLst>
              <p:ext uri="{D42A27DB-BD31-4B8C-83A1-F6EECF244321}">
                <p14:modId xmlns:p14="http://schemas.microsoft.com/office/powerpoint/2010/main" val="3195705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535872576"/>
                    </a:ext>
                  </a:extLst>
                </a:gridCol>
                <a:gridCol w="1069847">
                  <a:extLst>
                    <a:ext uri="{9D8B030D-6E8A-4147-A177-3AD203B41FA5}">
                      <a16:colId xmlns:a16="http://schemas.microsoft.com/office/drawing/2014/main" val="3900934053"/>
                    </a:ext>
                  </a:extLst>
                </a:gridCol>
                <a:gridCol w="1481327">
                  <a:extLst>
                    <a:ext uri="{9D8B030D-6E8A-4147-A177-3AD203B41FA5}">
                      <a16:colId xmlns:a16="http://schemas.microsoft.com/office/drawing/2014/main" val="1970535195"/>
                    </a:ext>
                  </a:extLst>
                </a:gridCol>
                <a:gridCol w="493776">
                  <a:extLst>
                    <a:ext uri="{9D8B030D-6E8A-4147-A177-3AD203B41FA5}">
                      <a16:colId xmlns:a16="http://schemas.microsoft.com/office/drawing/2014/main" val="3736828862"/>
                    </a:ext>
                  </a:extLst>
                </a:gridCol>
                <a:gridCol w="493776">
                  <a:extLst>
                    <a:ext uri="{9D8B030D-6E8A-4147-A177-3AD203B41FA5}">
                      <a16:colId xmlns:a16="http://schemas.microsoft.com/office/drawing/2014/main" val="1290837480"/>
                    </a:ext>
                  </a:extLst>
                </a:gridCol>
                <a:gridCol w="493776">
                  <a:extLst>
                    <a:ext uri="{9D8B030D-6E8A-4147-A177-3AD203B41FA5}">
                      <a16:colId xmlns:a16="http://schemas.microsoft.com/office/drawing/2014/main" val="2692838453"/>
                    </a:ext>
                  </a:extLst>
                </a:gridCol>
                <a:gridCol w="493776">
                  <a:extLst>
                    <a:ext uri="{9D8B030D-6E8A-4147-A177-3AD203B41FA5}">
                      <a16:colId xmlns:a16="http://schemas.microsoft.com/office/drawing/2014/main" val="1673125185"/>
                    </a:ext>
                  </a:extLst>
                </a:gridCol>
                <a:gridCol w="493776">
                  <a:extLst>
                    <a:ext uri="{9D8B030D-6E8A-4147-A177-3AD203B41FA5}">
                      <a16:colId xmlns:a16="http://schemas.microsoft.com/office/drawing/2014/main" val="917431086"/>
                    </a:ext>
                  </a:extLst>
                </a:gridCol>
                <a:gridCol w="493776">
                  <a:extLst>
                    <a:ext uri="{9D8B030D-6E8A-4147-A177-3AD203B41FA5}">
                      <a16:colId xmlns:a16="http://schemas.microsoft.com/office/drawing/2014/main" val="2123543752"/>
                    </a:ext>
                  </a:extLst>
                </a:gridCol>
                <a:gridCol w="493776">
                  <a:extLst>
                    <a:ext uri="{9D8B030D-6E8A-4147-A177-3AD203B41FA5}">
                      <a16:colId xmlns:a16="http://schemas.microsoft.com/office/drawing/2014/main" val="3698335782"/>
                    </a:ext>
                  </a:extLst>
                </a:gridCol>
                <a:gridCol w="493776">
                  <a:extLst>
                    <a:ext uri="{9D8B030D-6E8A-4147-A177-3AD203B41FA5}">
                      <a16:colId xmlns:a16="http://schemas.microsoft.com/office/drawing/2014/main" val="1229973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79262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- 2021-10-18 18:15:46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https://quintly-image-storage.s3.amazonaws.com/9b01ef140d6ec5391e4c5682ef5ba886/173d14bb5057fcfee1ba4db2da9c321b.jpg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0.6360 %</a:t>
                      </a:r>
                    </a:p>
                  </a:txBody>
                  <a:tcPr/>
                </a:tc>
                <a:extLst>
                  <a:ext uri="{0D108BD9-81ED-4DB2-BD59-A6C34878D82A}">
                    <a16:rowId xmlns:a16="http://schemas.microsoft.com/office/drawing/2014/main" val="2868878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- 2021-10-16 11:18:53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https://quintly-image-storage.s3.amazonaws.com/9b01ef140d6ec5391e4c5682ef5ba886/fe0ea4c3281e380673d3a505d23bf64c.jpg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0.8226 %</a:t>
                      </a:r>
                    </a:p>
                  </a:txBody>
                  <a:tcPr/>
                </a:tc>
                <a:extLst>
                  <a:ext uri="{0D108BD9-81ED-4DB2-BD59-A6C34878D82A}">
                    <a16:rowId xmlns:a16="http://schemas.microsoft.com/office/drawing/2014/main" val="2977299787"/>
                  </a:ext>
                </a:extLst>
              </a:tr>
            </a:tbl>
          </a:graphicData>
        </a:graphic>
      </p:graphicFrame>
      <p:sp>
        <p:nvSpPr>
          <p:cNvPr id="4" name="Text Placeholder 3">
            <a:extLst>
              <a:ext uri="{FF2B5EF4-FFF2-40B4-BE49-F238E27FC236}">
                <a16:creationId xmlns:a16="http://schemas.microsoft.com/office/drawing/2014/main" id="{900CE671-CC88-4FD4-A923-03EB35258A3E}"/>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38870514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A952-EB0D-43C0-9890-2792D485019B}"/>
              </a:ext>
            </a:extLst>
          </p:cNvPr>
          <p:cNvSpPr>
            <a:spLocks noGrp="1"/>
          </p:cNvSpPr>
          <p:nvPr>
            <p:ph type="title"/>
          </p:nvPr>
        </p:nvSpPr>
        <p:spPr/>
        <p:txBody>
          <a:bodyPr/>
          <a:lstStyle/>
          <a:p>
            <a:r>
              <a:rPr lang="en-US"/>
              <a:t>Instagram Stories Table  | OECD Corporate SM + Fr - 5 of 13</a:t>
            </a:r>
          </a:p>
        </p:txBody>
      </p:sp>
      <p:graphicFrame>
        <p:nvGraphicFramePr>
          <p:cNvPr id="5" name="Table Placeholder 4">
            <a:extLst>
              <a:ext uri="{FF2B5EF4-FFF2-40B4-BE49-F238E27FC236}">
                <a16:creationId xmlns:a16="http://schemas.microsoft.com/office/drawing/2014/main" id="{6A371EFA-1DCB-406A-8B81-0BA9DCCE9146}"/>
              </a:ext>
            </a:extLst>
          </p:cNvPr>
          <p:cNvGraphicFramePr>
            <a:graphicFrameLocks noGrp="1"/>
          </p:cNvGraphicFramePr>
          <p:nvPr>
            <p:ph type="tbl" sz="quarter" idx="13"/>
            <p:extLst>
              <p:ext uri="{D42A27DB-BD31-4B8C-83A1-F6EECF244321}">
                <p14:modId xmlns:p14="http://schemas.microsoft.com/office/powerpoint/2010/main" val="2925316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869048679"/>
                    </a:ext>
                  </a:extLst>
                </a:gridCol>
                <a:gridCol w="1069847">
                  <a:extLst>
                    <a:ext uri="{9D8B030D-6E8A-4147-A177-3AD203B41FA5}">
                      <a16:colId xmlns:a16="http://schemas.microsoft.com/office/drawing/2014/main" val="3832279847"/>
                    </a:ext>
                  </a:extLst>
                </a:gridCol>
                <a:gridCol w="1481327">
                  <a:extLst>
                    <a:ext uri="{9D8B030D-6E8A-4147-A177-3AD203B41FA5}">
                      <a16:colId xmlns:a16="http://schemas.microsoft.com/office/drawing/2014/main" val="3422790707"/>
                    </a:ext>
                  </a:extLst>
                </a:gridCol>
                <a:gridCol w="493776">
                  <a:extLst>
                    <a:ext uri="{9D8B030D-6E8A-4147-A177-3AD203B41FA5}">
                      <a16:colId xmlns:a16="http://schemas.microsoft.com/office/drawing/2014/main" val="969209697"/>
                    </a:ext>
                  </a:extLst>
                </a:gridCol>
                <a:gridCol w="493776">
                  <a:extLst>
                    <a:ext uri="{9D8B030D-6E8A-4147-A177-3AD203B41FA5}">
                      <a16:colId xmlns:a16="http://schemas.microsoft.com/office/drawing/2014/main" val="74641068"/>
                    </a:ext>
                  </a:extLst>
                </a:gridCol>
                <a:gridCol w="493776">
                  <a:extLst>
                    <a:ext uri="{9D8B030D-6E8A-4147-A177-3AD203B41FA5}">
                      <a16:colId xmlns:a16="http://schemas.microsoft.com/office/drawing/2014/main" val="1833318828"/>
                    </a:ext>
                  </a:extLst>
                </a:gridCol>
                <a:gridCol w="493776">
                  <a:extLst>
                    <a:ext uri="{9D8B030D-6E8A-4147-A177-3AD203B41FA5}">
                      <a16:colId xmlns:a16="http://schemas.microsoft.com/office/drawing/2014/main" val="1973227317"/>
                    </a:ext>
                  </a:extLst>
                </a:gridCol>
                <a:gridCol w="493776">
                  <a:extLst>
                    <a:ext uri="{9D8B030D-6E8A-4147-A177-3AD203B41FA5}">
                      <a16:colId xmlns:a16="http://schemas.microsoft.com/office/drawing/2014/main" val="194134458"/>
                    </a:ext>
                  </a:extLst>
                </a:gridCol>
                <a:gridCol w="493776">
                  <a:extLst>
                    <a:ext uri="{9D8B030D-6E8A-4147-A177-3AD203B41FA5}">
                      <a16:colId xmlns:a16="http://schemas.microsoft.com/office/drawing/2014/main" val="947840863"/>
                    </a:ext>
                  </a:extLst>
                </a:gridCol>
                <a:gridCol w="493776">
                  <a:extLst>
                    <a:ext uri="{9D8B030D-6E8A-4147-A177-3AD203B41FA5}">
                      <a16:colId xmlns:a16="http://schemas.microsoft.com/office/drawing/2014/main" val="2535070623"/>
                    </a:ext>
                  </a:extLst>
                </a:gridCol>
                <a:gridCol w="493776">
                  <a:extLst>
                    <a:ext uri="{9D8B030D-6E8A-4147-A177-3AD203B41FA5}">
                      <a16:colId xmlns:a16="http://schemas.microsoft.com/office/drawing/2014/main" val="3808678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46103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- 2021-10-16 11:18:27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https://quintly-image-storage.s3.amazonaws.com/9b01ef140d6ec5391e4c5682ef5ba886/f5d94718c08aa38d0bcba9d8392d34fb.jpg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0.8969 %</a:t>
                      </a:r>
                    </a:p>
                  </a:txBody>
                  <a:tcPr/>
                </a:tc>
                <a:extLst>
                  <a:ext uri="{0D108BD9-81ED-4DB2-BD59-A6C34878D82A}">
                    <a16:rowId xmlns:a16="http://schemas.microsoft.com/office/drawing/2014/main" val="9874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- 2021-10-16 11:18:14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https://quintly-image-storage.s3.amazonaws.com/9b01ef140d6ec5391e4c5682ef5ba886/7b695f91c63f21aef89c0d30fc90173f.jpg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0.8852 %</a:t>
                      </a:r>
                    </a:p>
                  </a:txBody>
                  <a:tcPr/>
                </a:tc>
                <a:extLst>
                  <a:ext uri="{0D108BD9-81ED-4DB2-BD59-A6C34878D82A}">
                    <a16:rowId xmlns:a16="http://schemas.microsoft.com/office/drawing/2014/main" val="3448023551"/>
                  </a:ext>
                </a:extLst>
              </a:tr>
            </a:tbl>
          </a:graphicData>
        </a:graphic>
      </p:graphicFrame>
      <p:sp>
        <p:nvSpPr>
          <p:cNvPr id="4" name="Text Placeholder 3">
            <a:extLst>
              <a:ext uri="{FF2B5EF4-FFF2-40B4-BE49-F238E27FC236}">
                <a16:creationId xmlns:a16="http://schemas.microsoft.com/office/drawing/2014/main" id="{837B3011-8074-43C5-994F-139041E020C9}"/>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3322631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24BAA-703E-4FB1-BD30-D90F5041F671}"/>
              </a:ext>
            </a:extLst>
          </p:cNvPr>
          <p:cNvSpPr>
            <a:spLocks noGrp="1"/>
          </p:cNvSpPr>
          <p:nvPr>
            <p:ph type="title"/>
          </p:nvPr>
        </p:nvSpPr>
        <p:spPr/>
        <p:txBody>
          <a:bodyPr/>
          <a:lstStyle/>
          <a:p>
            <a:r>
              <a:rPr lang="en-US"/>
              <a:t>Instagram Stories Table  | OECD Corporate SM + Fr - 6 of 13</a:t>
            </a:r>
          </a:p>
        </p:txBody>
      </p:sp>
      <p:graphicFrame>
        <p:nvGraphicFramePr>
          <p:cNvPr id="5" name="Table Placeholder 4">
            <a:extLst>
              <a:ext uri="{FF2B5EF4-FFF2-40B4-BE49-F238E27FC236}">
                <a16:creationId xmlns:a16="http://schemas.microsoft.com/office/drawing/2014/main" id="{47A42574-2383-4F7F-80C6-5E1C81E93D10}"/>
              </a:ext>
            </a:extLst>
          </p:cNvPr>
          <p:cNvGraphicFramePr>
            <a:graphicFrameLocks noGrp="1"/>
          </p:cNvGraphicFramePr>
          <p:nvPr>
            <p:ph type="tbl" sz="quarter" idx="13"/>
            <p:extLst>
              <p:ext uri="{D42A27DB-BD31-4B8C-83A1-F6EECF244321}">
                <p14:modId xmlns:p14="http://schemas.microsoft.com/office/powerpoint/2010/main" val="1189474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725812192"/>
                    </a:ext>
                  </a:extLst>
                </a:gridCol>
                <a:gridCol w="1069847">
                  <a:extLst>
                    <a:ext uri="{9D8B030D-6E8A-4147-A177-3AD203B41FA5}">
                      <a16:colId xmlns:a16="http://schemas.microsoft.com/office/drawing/2014/main" val="1729068556"/>
                    </a:ext>
                  </a:extLst>
                </a:gridCol>
                <a:gridCol w="1481327">
                  <a:extLst>
                    <a:ext uri="{9D8B030D-6E8A-4147-A177-3AD203B41FA5}">
                      <a16:colId xmlns:a16="http://schemas.microsoft.com/office/drawing/2014/main" val="2773639200"/>
                    </a:ext>
                  </a:extLst>
                </a:gridCol>
                <a:gridCol w="493776">
                  <a:extLst>
                    <a:ext uri="{9D8B030D-6E8A-4147-A177-3AD203B41FA5}">
                      <a16:colId xmlns:a16="http://schemas.microsoft.com/office/drawing/2014/main" val="3925406435"/>
                    </a:ext>
                  </a:extLst>
                </a:gridCol>
                <a:gridCol w="493776">
                  <a:extLst>
                    <a:ext uri="{9D8B030D-6E8A-4147-A177-3AD203B41FA5}">
                      <a16:colId xmlns:a16="http://schemas.microsoft.com/office/drawing/2014/main" val="2480633745"/>
                    </a:ext>
                  </a:extLst>
                </a:gridCol>
                <a:gridCol w="493776">
                  <a:extLst>
                    <a:ext uri="{9D8B030D-6E8A-4147-A177-3AD203B41FA5}">
                      <a16:colId xmlns:a16="http://schemas.microsoft.com/office/drawing/2014/main" val="1057814645"/>
                    </a:ext>
                  </a:extLst>
                </a:gridCol>
                <a:gridCol w="493776">
                  <a:extLst>
                    <a:ext uri="{9D8B030D-6E8A-4147-A177-3AD203B41FA5}">
                      <a16:colId xmlns:a16="http://schemas.microsoft.com/office/drawing/2014/main" val="889323313"/>
                    </a:ext>
                  </a:extLst>
                </a:gridCol>
                <a:gridCol w="493776">
                  <a:extLst>
                    <a:ext uri="{9D8B030D-6E8A-4147-A177-3AD203B41FA5}">
                      <a16:colId xmlns:a16="http://schemas.microsoft.com/office/drawing/2014/main" val="2206034095"/>
                    </a:ext>
                  </a:extLst>
                </a:gridCol>
                <a:gridCol w="493776">
                  <a:extLst>
                    <a:ext uri="{9D8B030D-6E8A-4147-A177-3AD203B41FA5}">
                      <a16:colId xmlns:a16="http://schemas.microsoft.com/office/drawing/2014/main" val="3675994559"/>
                    </a:ext>
                  </a:extLst>
                </a:gridCol>
                <a:gridCol w="493776">
                  <a:extLst>
                    <a:ext uri="{9D8B030D-6E8A-4147-A177-3AD203B41FA5}">
                      <a16:colId xmlns:a16="http://schemas.microsoft.com/office/drawing/2014/main" val="940719393"/>
                    </a:ext>
                  </a:extLst>
                </a:gridCol>
                <a:gridCol w="493776">
                  <a:extLst>
                    <a:ext uri="{9D8B030D-6E8A-4147-A177-3AD203B41FA5}">
                      <a16:colId xmlns:a16="http://schemas.microsoft.com/office/drawing/2014/main" val="1981843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46040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- 2021-10-16 11:18:00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https://quintly-image-storage.s3.amazonaws.com/9b01ef140d6ec5391e4c5682ef5ba886/96d3998b8208c0b7893a9e53d0023a00.jpg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0.8840 %</a:t>
                      </a:r>
                    </a:p>
                  </a:txBody>
                  <a:tcPr/>
                </a:tc>
                <a:extLst>
                  <a:ext uri="{0D108BD9-81ED-4DB2-BD59-A6C34878D82A}">
                    <a16:rowId xmlns:a16="http://schemas.microsoft.com/office/drawing/2014/main" val="3736717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- 2021-10-16 11:17:49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https://quintly-image-storage.s3.amazonaws.com/9b01ef140d6ec5391e4c5682ef5ba886/8fb2b2e4d9355730dc604a8bfed65c0d.jpg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0.7040 %</a:t>
                      </a:r>
                    </a:p>
                  </a:txBody>
                  <a:tcPr/>
                </a:tc>
                <a:extLst>
                  <a:ext uri="{0D108BD9-81ED-4DB2-BD59-A6C34878D82A}">
                    <a16:rowId xmlns:a16="http://schemas.microsoft.com/office/drawing/2014/main" val="2679108532"/>
                  </a:ext>
                </a:extLst>
              </a:tr>
            </a:tbl>
          </a:graphicData>
        </a:graphic>
      </p:graphicFrame>
      <p:sp>
        <p:nvSpPr>
          <p:cNvPr id="4" name="Text Placeholder 3">
            <a:extLst>
              <a:ext uri="{FF2B5EF4-FFF2-40B4-BE49-F238E27FC236}">
                <a16:creationId xmlns:a16="http://schemas.microsoft.com/office/drawing/2014/main" id="{393355F6-8004-4B20-910C-4F2060CF3B42}"/>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1130963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E6FC5-1AFB-41A8-9297-EF6D97CBBEF7}"/>
              </a:ext>
            </a:extLst>
          </p:cNvPr>
          <p:cNvSpPr>
            <a:spLocks noGrp="1"/>
          </p:cNvSpPr>
          <p:nvPr>
            <p:ph type="title"/>
          </p:nvPr>
        </p:nvSpPr>
        <p:spPr/>
        <p:txBody>
          <a:bodyPr/>
          <a:lstStyle/>
          <a:p>
            <a:r>
              <a:rPr lang="en-US"/>
              <a:t>Instagram Stories Table  | OECD Corporate SM + Fr - 7 of 13</a:t>
            </a:r>
          </a:p>
        </p:txBody>
      </p:sp>
      <p:graphicFrame>
        <p:nvGraphicFramePr>
          <p:cNvPr id="5" name="Table Placeholder 4">
            <a:extLst>
              <a:ext uri="{FF2B5EF4-FFF2-40B4-BE49-F238E27FC236}">
                <a16:creationId xmlns:a16="http://schemas.microsoft.com/office/drawing/2014/main" id="{C2548324-CE8F-43D7-979A-230CA268815F}"/>
              </a:ext>
            </a:extLst>
          </p:cNvPr>
          <p:cNvGraphicFramePr>
            <a:graphicFrameLocks noGrp="1"/>
          </p:cNvGraphicFramePr>
          <p:nvPr>
            <p:ph type="tbl" sz="quarter" idx="13"/>
            <p:extLst>
              <p:ext uri="{D42A27DB-BD31-4B8C-83A1-F6EECF244321}">
                <p14:modId xmlns:p14="http://schemas.microsoft.com/office/powerpoint/2010/main" val="2886080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153710819"/>
                    </a:ext>
                  </a:extLst>
                </a:gridCol>
                <a:gridCol w="1069847">
                  <a:extLst>
                    <a:ext uri="{9D8B030D-6E8A-4147-A177-3AD203B41FA5}">
                      <a16:colId xmlns:a16="http://schemas.microsoft.com/office/drawing/2014/main" val="1622054154"/>
                    </a:ext>
                  </a:extLst>
                </a:gridCol>
                <a:gridCol w="1481327">
                  <a:extLst>
                    <a:ext uri="{9D8B030D-6E8A-4147-A177-3AD203B41FA5}">
                      <a16:colId xmlns:a16="http://schemas.microsoft.com/office/drawing/2014/main" val="2617649718"/>
                    </a:ext>
                  </a:extLst>
                </a:gridCol>
                <a:gridCol w="493776">
                  <a:extLst>
                    <a:ext uri="{9D8B030D-6E8A-4147-A177-3AD203B41FA5}">
                      <a16:colId xmlns:a16="http://schemas.microsoft.com/office/drawing/2014/main" val="1617323465"/>
                    </a:ext>
                  </a:extLst>
                </a:gridCol>
                <a:gridCol w="493776">
                  <a:extLst>
                    <a:ext uri="{9D8B030D-6E8A-4147-A177-3AD203B41FA5}">
                      <a16:colId xmlns:a16="http://schemas.microsoft.com/office/drawing/2014/main" val="740314068"/>
                    </a:ext>
                  </a:extLst>
                </a:gridCol>
                <a:gridCol w="493776">
                  <a:extLst>
                    <a:ext uri="{9D8B030D-6E8A-4147-A177-3AD203B41FA5}">
                      <a16:colId xmlns:a16="http://schemas.microsoft.com/office/drawing/2014/main" val="204418280"/>
                    </a:ext>
                  </a:extLst>
                </a:gridCol>
                <a:gridCol w="493776">
                  <a:extLst>
                    <a:ext uri="{9D8B030D-6E8A-4147-A177-3AD203B41FA5}">
                      <a16:colId xmlns:a16="http://schemas.microsoft.com/office/drawing/2014/main" val="1319169377"/>
                    </a:ext>
                  </a:extLst>
                </a:gridCol>
                <a:gridCol w="493776">
                  <a:extLst>
                    <a:ext uri="{9D8B030D-6E8A-4147-A177-3AD203B41FA5}">
                      <a16:colId xmlns:a16="http://schemas.microsoft.com/office/drawing/2014/main" val="3038748653"/>
                    </a:ext>
                  </a:extLst>
                </a:gridCol>
                <a:gridCol w="493776">
                  <a:extLst>
                    <a:ext uri="{9D8B030D-6E8A-4147-A177-3AD203B41FA5}">
                      <a16:colId xmlns:a16="http://schemas.microsoft.com/office/drawing/2014/main" val="1180260945"/>
                    </a:ext>
                  </a:extLst>
                </a:gridCol>
                <a:gridCol w="493776">
                  <a:extLst>
                    <a:ext uri="{9D8B030D-6E8A-4147-A177-3AD203B41FA5}">
                      <a16:colId xmlns:a16="http://schemas.microsoft.com/office/drawing/2014/main" val="3637593116"/>
                    </a:ext>
                  </a:extLst>
                </a:gridCol>
                <a:gridCol w="493776">
                  <a:extLst>
                    <a:ext uri="{9D8B030D-6E8A-4147-A177-3AD203B41FA5}">
                      <a16:colId xmlns:a16="http://schemas.microsoft.com/office/drawing/2014/main" val="3993006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45409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- 2021-10-14 16:05:01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https://quintly-image-storage.s3.amazonaws.com/9b01ef140d6ec5391e4c5682ef5ba886/bc5c2684cc98fd8f8248bbd54067092b.jpg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0.7799 %</a:t>
                      </a:r>
                    </a:p>
                  </a:txBody>
                  <a:tcPr/>
                </a:tc>
                <a:extLst>
                  <a:ext uri="{0D108BD9-81ED-4DB2-BD59-A6C34878D82A}">
                    <a16:rowId xmlns:a16="http://schemas.microsoft.com/office/drawing/2014/main" val="1722796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- 2021-10-14 16:04:08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https://quintly-image-storage.s3.amazonaws.com/9b01ef140d6ec5391e4c5682ef5ba886/dc1de5d5f28b40d25c455ed7957ac33b.jpg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0.8876 %</a:t>
                      </a:r>
                    </a:p>
                  </a:txBody>
                  <a:tcPr/>
                </a:tc>
                <a:extLst>
                  <a:ext uri="{0D108BD9-81ED-4DB2-BD59-A6C34878D82A}">
                    <a16:rowId xmlns:a16="http://schemas.microsoft.com/office/drawing/2014/main" val="434608957"/>
                  </a:ext>
                </a:extLst>
              </a:tr>
            </a:tbl>
          </a:graphicData>
        </a:graphic>
      </p:graphicFrame>
      <p:sp>
        <p:nvSpPr>
          <p:cNvPr id="4" name="Text Placeholder 3">
            <a:extLst>
              <a:ext uri="{FF2B5EF4-FFF2-40B4-BE49-F238E27FC236}">
                <a16:creationId xmlns:a16="http://schemas.microsoft.com/office/drawing/2014/main" id="{2BF4D972-605F-4071-A7D5-BC23B153D3F2}"/>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2739146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49663-2CF4-4718-A042-D9A81B0B7B5A}"/>
              </a:ext>
            </a:extLst>
          </p:cNvPr>
          <p:cNvSpPr>
            <a:spLocks noGrp="1"/>
          </p:cNvSpPr>
          <p:nvPr>
            <p:ph type="title"/>
          </p:nvPr>
        </p:nvSpPr>
        <p:spPr/>
        <p:txBody>
          <a:bodyPr/>
          <a:lstStyle/>
          <a:p>
            <a:r>
              <a:rPr lang="en-US"/>
              <a:t>Instagram Stories Table  | OECD Corporate SM + Fr - 8 of 13</a:t>
            </a:r>
          </a:p>
        </p:txBody>
      </p:sp>
      <p:graphicFrame>
        <p:nvGraphicFramePr>
          <p:cNvPr id="5" name="Table Placeholder 4">
            <a:extLst>
              <a:ext uri="{FF2B5EF4-FFF2-40B4-BE49-F238E27FC236}">
                <a16:creationId xmlns:a16="http://schemas.microsoft.com/office/drawing/2014/main" id="{32C76C30-2C42-42F9-A4B4-1AFEA400F9F6}"/>
              </a:ext>
            </a:extLst>
          </p:cNvPr>
          <p:cNvGraphicFramePr>
            <a:graphicFrameLocks noGrp="1"/>
          </p:cNvGraphicFramePr>
          <p:nvPr>
            <p:ph type="tbl" sz="quarter" idx="13"/>
            <p:extLst>
              <p:ext uri="{D42A27DB-BD31-4B8C-83A1-F6EECF244321}">
                <p14:modId xmlns:p14="http://schemas.microsoft.com/office/powerpoint/2010/main" val="1402547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4082310044"/>
                    </a:ext>
                  </a:extLst>
                </a:gridCol>
                <a:gridCol w="1069847">
                  <a:extLst>
                    <a:ext uri="{9D8B030D-6E8A-4147-A177-3AD203B41FA5}">
                      <a16:colId xmlns:a16="http://schemas.microsoft.com/office/drawing/2014/main" val="3415730130"/>
                    </a:ext>
                  </a:extLst>
                </a:gridCol>
                <a:gridCol w="1481327">
                  <a:extLst>
                    <a:ext uri="{9D8B030D-6E8A-4147-A177-3AD203B41FA5}">
                      <a16:colId xmlns:a16="http://schemas.microsoft.com/office/drawing/2014/main" val="2054411935"/>
                    </a:ext>
                  </a:extLst>
                </a:gridCol>
                <a:gridCol w="493776">
                  <a:extLst>
                    <a:ext uri="{9D8B030D-6E8A-4147-A177-3AD203B41FA5}">
                      <a16:colId xmlns:a16="http://schemas.microsoft.com/office/drawing/2014/main" val="570267561"/>
                    </a:ext>
                  </a:extLst>
                </a:gridCol>
                <a:gridCol w="493776">
                  <a:extLst>
                    <a:ext uri="{9D8B030D-6E8A-4147-A177-3AD203B41FA5}">
                      <a16:colId xmlns:a16="http://schemas.microsoft.com/office/drawing/2014/main" val="4219843433"/>
                    </a:ext>
                  </a:extLst>
                </a:gridCol>
                <a:gridCol w="493776">
                  <a:extLst>
                    <a:ext uri="{9D8B030D-6E8A-4147-A177-3AD203B41FA5}">
                      <a16:colId xmlns:a16="http://schemas.microsoft.com/office/drawing/2014/main" val="62184771"/>
                    </a:ext>
                  </a:extLst>
                </a:gridCol>
                <a:gridCol w="493776">
                  <a:extLst>
                    <a:ext uri="{9D8B030D-6E8A-4147-A177-3AD203B41FA5}">
                      <a16:colId xmlns:a16="http://schemas.microsoft.com/office/drawing/2014/main" val="180659430"/>
                    </a:ext>
                  </a:extLst>
                </a:gridCol>
                <a:gridCol w="493776">
                  <a:extLst>
                    <a:ext uri="{9D8B030D-6E8A-4147-A177-3AD203B41FA5}">
                      <a16:colId xmlns:a16="http://schemas.microsoft.com/office/drawing/2014/main" val="3258958735"/>
                    </a:ext>
                  </a:extLst>
                </a:gridCol>
                <a:gridCol w="493776">
                  <a:extLst>
                    <a:ext uri="{9D8B030D-6E8A-4147-A177-3AD203B41FA5}">
                      <a16:colId xmlns:a16="http://schemas.microsoft.com/office/drawing/2014/main" val="2051142715"/>
                    </a:ext>
                  </a:extLst>
                </a:gridCol>
                <a:gridCol w="493776">
                  <a:extLst>
                    <a:ext uri="{9D8B030D-6E8A-4147-A177-3AD203B41FA5}">
                      <a16:colId xmlns:a16="http://schemas.microsoft.com/office/drawing/2014/main" val="3080786785"/>
                    </a:ext>
                  </a:extLst>
                </a:gridCol>
                <a:gridCol w="493776">
                  <a:extLst>
                    <a:ext uri="{9D8B030D-6E8A-4147-A177-3AD203B41FA5}">
                      <a16:colId xmlns:a16="http://schemas.microsoft.com/office/drawing/2014/main" val="1447102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87756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- 2021-10-14 16:03:56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https://quintly-image-storage.s3.amazonaws.com/9b01ef140d6ec5391e4c5682ef5ba886/4fc2c1014483253088bd06e54f540bb4.jpg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0.8374 %</a:t>
                      </a:r>
                    </a:p>
                  </a:txBody>
                  <a:tcPr/>
                </a:tc>
                <a:extLst>
                  <a:ext uri="{0D108BD9-81ED-4DB2-BD59-A6C34878D82A}">
                    <a16:rowId xmlns:a16="http://schemas.microsoft.com/office/drawing/2014/main" val="577661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- 2021-10-14 16:03:03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https://quintly-image-storage.s3.amazonaws.com/9b01ef140d6ec5391e4c5682ef5ba886/9ba37bd1378980194ed42ec7e2c6afeb.jpg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0.6697 %</a:t>
                      </a:r>
                    </a:p>
                  </a:txBody>
                  <a:tcPr/>
                </a:tc>
                <a:extLst>
                  <a:ext uri="{0D108BD9-81ED-4DB2-BD59-A6C34878D82A}">
                    <a16:rowId xmlns:a16="http://schemas.microsoft.com/office/drawing/2014/main" val="2574161475"/>
                  </a:ext>
                </a:extLst>
              </a:tr>
            </a:tbl>
          </a:graphicData>
        </a:graphic>
      </p:graphicFrame>
      <p:sp>
        <p:nvSpPr>
          <p:cNvPr id="4" name="Text Placeholder 3">
            <a:extLst>
              <a:ext uri="{FF2B5EF4-FFF2-40B4-BE49-F238E27FC236}">
                <a16:creationId xmlns:a16="http://schemas.microsoft.com/office/drawing/2014/main" id="{3FC253F3-D18D-4B3D-AF28-FC09D81CA1C5}"/>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24281750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CC140-8A1D-4DF9-B351-21AF37D9407D}"/>
              </a:ext>
            </a:extLst>
          </p:cNvPr>
          <p:cNvSpPr>
            <a:spLocks noGrp="1"/>
          </p:cNvSpPr>
          <p:nvPr>
            <p:ph type="title"/>
          </p:nvPr>
        </p:nvSpPr>
        <p:spPr/>
        <p:txBody>
          <a:bodyPr/>
          <a:lstStyle/>
          <a:p>
            <a:r>
              <a:rPr lang="en-US"/>
              <a:t>Instagram Stories Table  | OECD Corporate SM + Fr - 9 of 13</a:t>
            </a:r>
          </a:p>
        </p:txBody>
      </p:sp>
      <p:graphicFrame>
        <p:nvGraphicFramePr>
          <p:cNvPr id="5" name="Table Placeholder 4">
            <a:extLst>
              <a:ext uri="{FF2B5EF4-FFF2-40B4-BE49-F238E27FC236}">
                <a16:creationId xmlns:a16="http://schemas.microsoft.com/office/drawing/2014/main" id="{6B814C2A-AAD1-424B-B2F0-392A1565615D}"/>
              </a:ext>
            </a:extLst>
          </p:cNvPr>
          <p:cNvGraphicFramePr>
            <a:graphicFrameLocks noGrp="1"/>
          </p:cNvGraphicFramePr>
          <p:nvPr>
            <p:ph type="tbl" sz="quarter" idx="13"/>
            <p:extLst>
              <p:ext uri="{D42A27DB-BD31-4B8C-83A1-F6EECF244321}">
                <p14:modId xmlns:p14="http://schemas.microsoft.com/office/powerpoint/2010/main" val="3791521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898489689"/>
                    </a:ext>
                  </a:extLst>
                </a:gridCol>
                <a:gridCol w="1069847">
                  <a:extLst>
                    <a:ext uri="{9D8B030D-6E8A-4147-A177-3AD203B41FA5}">
                      <a16:colId xmlns:a16="http://schemas.microsoft.com/office/drawing/2014/main" val="2590467826"/>
                    </a:ext>
                  </a:extLst>
                </a:gridCol>
                <a:gridCol w="1481327">
                  <a:extLst>
                    <a:ext uri="{9D8B030D-6E8A-4147-A177-3AD203B41FA5}">
                      <a16:colId xmlns:a16="http://schemas.microsoft.com/office/drawing/2014/main" val="3946437506"/>
                    </a:ext>
                  </a:extLst>
                </a:gridCol>
                <a:gridCol w="493776">
                  <a:extLst>
                    <a:ext uri="{9D8B030D-6E8A-4147-A177-3AD203B41FA5}">
                      <a16:colId xmlns:a16="http://schemas.microsoft.com/office/drawing/2014/main" val="1539199143"/>
                    </a:ext>
                  </a:extLst>
                </a:gridCol>
                <a:gridCol w="493776">
                  <a:extLst>
                    <a:ext uri="{9D8B030D-6E8A-4147-A177-3AD203B41FA5}">
                      <a16:colId xmlns:a16="http://schemas.microsoft.com/office/drawing/2014/main" val="3513314867"/>
                    </a:ext>
                  </a:extLst>
                </a:gridCol>
                <a:gridCol w="493776">
                  <a:extLst>
                    <a:ext uri="{9D8B030D-6E8A-4147-A177-3AD203B41FA5}">
                      <a16:colId xmlns:a16="http://schemas.microsoft.com/office/drawing/2014/main" val="2138368351"/>
                    </a:ext>
                  </a:extLst>
                </a:gridCol>
                <a:gridCol w="493776">
                  <a:extLst>
                    <a:ext uri="{9D8B030D-6E8A-4147-A177-3AD203B41FA5}">
                      <a16:colId xmlns:a16="http://schemas.microsoft.com/office/drawing/2014/main" val="166166847"/>
                    </a:ext>
                  </a:extLst>
                </a:gridCol>
                <a:gridCol w="493776">
                  <a:extLst>
                    <a:ext uri="{9D8B030D-6E8A-4147-A177-3AD203B41FA5}">
                      <a16:colId xmlns:a16="http://schemas.microsoft.com/office/drawing/2014/main" val="1609605126"/>
                    </a:ext>
                  </a:extLst>
                </a:gridCol>
                <a:gridCol w="493776">
                  <a:extLst>
                    <a:ext uri="{9D8B030D-6E8A-4147-A177-3AD203B41FA5}">
                      <a16:colId xmlns:a16="http://schemas.microsoft.com/office/drawing/2014/main" val="1206387927"/>
                    </a:ext>
                  </a:extLst>
                </a:gridCol>
                <a:gridCol w="493776">
                  <a:extLst>
                    <a:ext uri="{9D8B030D-6E8A-4147-A177-3AD203B41FA5}">
                      <a16:colId xmlns:a16="http://schemas.microsoft.com/office/drawing/2014/main" val="1231675683"/>
                    </a:ext>
                  </a:extLst>
                </a:gridCol>
                <a:gridCol w="493776">
                  <a:extLst>
                    <a:ext uri="{9D8B030D-6E8A-4147-A177-3AD203B41FA5}">
                      <a16:colId xmlns:a16="http://schemas.microsoft.com/office/drawing/2014/main" val="330475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02768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- 2021-10-12 16:02:52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https://quintly-image-storage.s3.amazonaws.com/9b01ef140d6ec5391e4c5682ef5ba886/588016fbcffa332e439e90adb749731a.jpg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0.6414 %</a:t>
                      </a:r>
                    </a:p>
                  </a:txBody>
                  <a:tcPr/>
                </a:tc>
                <a:extLst>
                  <a:ext uri="{0D108BD9-81ED-4DB2-BD59-A6C34878D82A}">
                    <a16:rowId xmlns:a16="http://schemas.microsoft.com/office/drawing/2014/main" val="918427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- 2021-10-08 18:46:22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https://quintly-image-storage.s3.amazonaws.com/9b01ef140d6ec5391e4c5682ef5ba886/f9ccf564466fd5c4090365495496a41b.jpg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0.7088 %</a:t>
                      </a:r>
                    </a:p>
                  </a:txBody>
                  <a:tcPr/>
                </a:tc>
                <a:extLst>
                  <a:ext uri="{0D108BD9-81ED-4DB2-BD59-A6C34878D82A}">
                    <a16:rowId xmlns:a16="http://schemas.microsoft.com/office/drawing/2014/main" val="3898863352"/>
                  </a:ext>
                </a:extLst>
              </a:tr>
            </a:tbl>
          </a:graphicData>
        </a:graphic>
      </p:graphicFrame>
      <p:sp>
        <p:nvSpPr>
          <p:cNvPr id="4" name="Text Placeholder 3">
            <a:extLst>
              <a:ext uri="{FF2B5EF4-FFF2-40B4-BE49-F238E27FC236}">
                <a16:creationId xmlns:a16="http://schemas.microsoft.com/office/drawing/2014/main" id="{35C3F190-B6D8-406A-88FB-F25636EA8867}"/>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1313560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A22F7-CF3E-41DA-B673-D5F923C8E9CC}"/>
              </a:ext>
            </a:extLst>
          </p:cNvPr>
          <p:cNvSpPr>
            <a:spLocks noGrp="1"/>
          </p:cNvSpPr>
          <p:nvPr>
            <p:ph type="title"/>
          </p:nvPr>
        </p:nvSpPr>
        <p:spPr/>
        <p:txBody>
          <a:bodyPr/>
          <a:lstStyle/>
          <a:p>
            <a:r>
              <a:rPr lang="en-US"/>
              <a:t>Instagram Stories Table  | OECD Corporate SM + Fr - 10 of 13</a:t>
            </a:r>
          </a:p>
        </p:txBody>
      </p:sp>
      <p:graphicFrame>
        <p:nvGraphicFramePr>
          <p:cNvPr id="5" name="Table Placeholder 4">
            <a:extLst>
              <a:ext uri="{FF2B5EF4-FFF2-40B4-BE49-F238E27FC236}">
                <a16:creationId xmlns:a16="http://schemas.microsoft.com/office/drawing/2014/main" id="{1947F563-FE86-4B6B-89FF-F81DF29FA625}"/>
              </a:ext>
            </a:extLst>
          </p:cNvPr>
          <p:cNvGraphicFramePr>
            <a:graphicFrameLocks noGrp="1"/>
          </p:cNvGraphicFramePr>
          <p:nvPr>
            <p:ph type="tbl" sz="quarter" idx="13"/>
            <p:extLst>
              <p:ext uri="{D42A27DB-BD31-4B8C-83A1-F6EECF244321}">
                <p14:modId xmlns:p14="http://schemas.microsoft.com/office/powerpoint/2010/main" val="2038729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439744077"/>
                    </a:ext>
                  </a:extLst>
                </a:gridCol>
                <a:gridCol w="1069847">
                  <a:extLst>
                    <a:ext uri="{9D8B030D-6E8A-4147-A177-3AD203B41FA5}">
                      <a16:colId xmlns:a16="http://schemas.microsoft.com/office/drawing/2014/main" val="2715871366"/>
                    </a:ext>
                  </a:extLst>
                </a:gridCol>
                <a:gridCol w="1481327">
                  <a:extLst>
                    <a:ext uri="{9D8B030D-6E8A-4147-A177-3AD203B41FA5}">
                      <a16:colId xmlns:a16="http://schemas.microsoft.com/office/drawing/2014/main" val="2118774389"/>
                    </a:ext>
                  </a:extLst>
                </a:gridCol>
                <a:gridCol w="493776">
                  <a:extLst>
                    <a:ext uri="{9D8B030D-6E8A-4147-A177-3AD203B41FA5}">
                      <a16:colId xmlns:a16="http://schemas.microsoft.com/office/drawing/2014/main" val="3497240767"/>
                    </a:ext>
                  </a:extLst>
                </a:gridCol>
                <a:gridCol w="493776">
                  <a:extLst>
                    <a:ext uri="{9D8B030D-6E8A-4147-A177-3AD203B41FA5}">
                      <a16:colId xmlns:a16="http://schemas.microsoft.com/office/drawing/2014/main" val="1676255619"/>
                    </a:ext>
                  </a:extLst>
                </a:gridCol>
                <a:gridCol w="493776">
                  <a:extLst>
                    <a:ext uri="{9D8B030D-6E8A-4147-A177-3AD203B41FA5}">
                      <a16:colId xmlns:a16="http://schemas.microsoft.com/office/drawing/2014/main" val="2596842869"/>
                    </a:ext>
                  </a:extLst>
                </a:gridCol>
                <a:gridCol w="493776">
                  <a:extLst>
                    <a:ext uri="{9D8B030D-6E8A-4147-A177-3AD203B41FA5}">
                      <a16:colId xmlns:a16="http://schemas.microsoft.com/office/drawing/2014/main" val="1711995784"/>
                    </a:ext>
                  </a:extLst>
                </a:gridCol>
                <a:gridCol w="493776">
                  <a:extLst>
                    <a:ext uri="{9D8B030D-6E8A-4147-A177-3AD203B41FA5}">
                      <a16:colId xmlns:a16="http://schemas.microsoft.com/office/drawing/2014/main" val="473467364"/>
                    </a:ext>
                  </a:extLst>
                </a:gridCol>
                <a:gridCol w="493776">
                  <a:extLst>
                    <a:ext uri="{9D8B030D-6E8A-4147-A177-3AD203B41FA5}">
                      <a16:colId xmlns:a16="http://schemas.microsoft.com/office/drawing/2014/main" val="3276735994"/>
                    </a:ext>
                  </a:extLst>
                </a:gridCol>
                <a:gridCol w="493776">
                  <a:extLst>
                    <a:ext uri="{9D8B030D-6E8A-4147-A177-3AD203B41FA5}">
                      <a16:colId xmlns:a16="http://schemas.microsoft.com/office/drawing/2014/main" val="3349600100"/>
                    </a:ext>
                  </a:extLst>
                </a:gridCol>
                <a:gridCol w="493776">
                  <a:extLst>
                    <a:ext uri="{9D8B030D-6E8A-4147-A177-3AD203B41FA5}">
                      <a16:colId xmlns:a16="http://schemas.microsoft.com/office/drawing/2014/main" val="3388654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021485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- 2021-10-06 17:47:00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https://quintly-image-storage.s3.amazonaws.com/9b01ef140d6ec5391e4c5682ef5ba886/3db2f838f70a25c57e544caaaac2bd32.jpg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0.6099 %</a:t>
                      </a:r>
                    </a:p>
                  </a:txBody>
                  <a:tcPr/>
                </a:tc>
                <a:extLst>
                  <a:ext uri="{0D108BD9-81ED-4DB2-BD59-A6C34878D82A}">
                    <a16:rowId xmlns:a16="http://schemas.microsoft.com/office/drawing/2014/main" val="417097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- 2021-10-05 15:15:39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https://quintly-image-storage.s3.amazonaws.com/9b01ef140d6ec5391e4c5682ef5ba886/5cdc6c168321cbd7d418bdc113726018.jpg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0.9300 %</a:t>
                      </a:r>
                    </a:p>
                  </a:txBody>
                  <a:tcPr/>
                </a:tc>
                <a:extLst>
                  <a:ext uri="{0D108BD9-81ED-4DB2-BD59-A6C34878D82A}">
                    <a16:rowId xmlns:a16="http://schemas.microsoft.com/office/drawing/2014/main" val="63716384"/>
                  </a:ext>
                </a:extLst>
              </a:tr>
            </a:tbl>
          </a:graphicData>
        </a:graphic>
      </p:graphicFrame>
      <p:sp>
        <p:nvSpPr>
          <p:cNvPr id="4" name="Text Placeholder 3">
            <a:extLst>
              <a:ext uri="{FF2B5EF4-FFF2-40B4-BE49-F238E27FC236}">
                <a16:creationId xmlns:a16="http://schemas.microsoft.com/office/drawing/2014/main" id="{46E9091B-2A80-4567-8778-492C0C20CC1A}"/>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1298032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37FE5-83A8-46F5-8363-F56D3FCFCB32}"/>
              </a:ext>
            </a:extLst>
          </p:cNvPr>
          <p:cNvSpPr>
            <a:spLocks noGrp="1"/>
          </p:cNvSpPr>
          <p:nvPr>
            <p:ph type="title"/>
          </p:nvPr>
        </p:nvSpPr>
        <p:spPr/>
        <p:txBody>
          <a:bodyPr/>
          <a:lstStyle/>
          <a:p>
            <a:r>
              <a:rPr lang="en-US"/>
              <a:t>Instagram Stories Table  | OECD Corporate SM + Fr - 11 of 13</a:t>
            </a:r>
          </a:p>
        </p:txBody>
      </p:sp>
      <p:graphicFrame>
        <p:nvGraphicFramePr>
          <p:cNvPr id="5" name="Table Placeholder 4">
            <a:extLst>
              <a:ext uri="{FF2B5EF4-FFF2-40B4-BE49-F238E27FC236}">
                <a16:creationId xmlns:a16="http://schemas.microsoft.com/office/drawing/2014/main" id="{E3C06162-DFD0-44BB-A30A-A88517A4B30F}"/>
              </a:ext>
            </a:extLst>
          </p:cNvPr>
          <p:cNvGraphicFramePr>
            <a:graphicFrameLocks noGrp="1"/>
          </p:cNvGraphicFramePr>
          <p:nvPr>
            <p:ph type="tbl" sz="quarter" idx="13"/>
            <p:extLst>
              <p:ext uri="{D42A27DB-BD31-4B8C-83A1-F6EECF244321}">
                <p14:modId xmlns:p14="http://schemas.microsoft.com/office/powerpoint/2010/main" val="2663272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349510226"/>
                    </a:ext>
                  </a:extLst>
                </a:gridCol>
                <a:gridCol w="1069847">
                  <a:extLst>
                    <a:ext uri="{9D8B030D-6E8A-4147-A177-3AD203B41FA5}">
                      <a16:colId xmlns:a16="http://schemas.microsoft.com/office/drawing/2014/main" val="3077505737"/>
                    </a:ext>
                  </a:extLst>
                </a:gridCol>
                <a:gridCol w="1481327">
                  <a:extLst>
                    <a:ext uri="{9D8B030D-6E8A-4147-A177-3AD203B41FA5}">
                      <a16:colId xmlns:a16="http://schemas.microsoft.com/office/drawing/2014/main" val="629575800"/>
                    </a:ext>
                  </a:extLst>
                </a:gridCol>
                <a:gridCol w="493776">
                  <a:extLst>
                    <a:ext uri="{9D8B030D-6E8A-4147-A177-3AD203B41FA5}">
                      <a16:colId xmlns:a16="http://schemas.microsoft.com/office/drawing/2014/main" val="3991932105"/>
                    </a:ext>
                  </a:extLst>
                </a:gridCol>
                <a:gridCol w="493776">
                  <a:extLst>
                    <a:ext uri="{9D8B030D-6E8A-4147-A177-3AD203B41FA5}">
                      <a16:colId xmlns:a16="http://schemas.microsoft.com/office/drawing/2014/main" val="1343802977"/>
                    </a:ext>
                  </a:extLst>
                </a:gridCol>
                <a:gridCol w="493776">
                  <a:extLst>
                    <a:ext uri="{9D8B030D-6E8A-4147-A177-3AD203B41FA5}">
                      <a16:colId xmlns:a16="http://schemas.microsoft.com/office/drawing/2014/main" val="4208830683"/>
                    </a:ext>
                  </a:extLst>
                </a:gridCol>
                <a:gridCol w="493776">
                  <a:extLst>
                    <a:ext uri="{9D8B030D-6E8A-4147-A177-3AD203B41FA5}">
                      <a16:colId xmlns:a16="http://schemas.microsoft.com/office/drawing/2014/main" val="366227243"/>
                    </a:ext>
                  </a:extLst>
                </a:gridCol>
                <a:gridCol w="493776">
                  <a:extLst>
                    <a:ext uri="{9D8B030D-6E8A-4147-A177-3AD203B41FA5}">
                      <a16:colId xmlns:a16="http://schemas.microsoft.com/office/drawing/2014/main" val="805502762"/>
                    </a:ext>
                  </a:extLst>
                </a:gridCol>
                <a:gridCol w="493776">
                  <a:extLst>
                    <a:ext uri="{9D8B030D-6E8A-4147-A177-3AD203B41FA5}">
                      <a16:colId xmlns:a16="http://schemas.microsoft.com/office/drawing/2014/main" val="2458500797"/>
                    </a:ext>
                  </a:extLst>
                </a:gridCol>
                <a:gridCol w="493776">
                  <a:extLst>
                    <a:ext uri="{9D8B030D-6E8A-4147-A177-3AD203B41FA5}">
                      <a16:colId xmlns:a16="http://schemas.microsoft.com/office/drawing/2014/main" val="4191003467"/>
                    </a:ext>
                  </a:extLst>
                </a:gridCol>
                <a:gridCol w="493776">
                  <a:extLst>
                    <a:ext uri="{9D8B030D-6E8A-4147-A177-3AD203B41FA5}">
                      <a16:colId xmlns:a16="http://schemas.microsoft.com/office/drawing/2014/main" val="3431908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57375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- 2021-10-05 15:15:38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https://quintly-image-storage.s3.amazonaws.com/9b01ef140d6ec5391e4c5682ef5ba886/15df51c76b063a2e10450b1815587a01.jpg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1.0761 %</a:t>
                      </a:r>
                    </a:p>
                  </a:txBody>
                  <a:tcPr/>
                </a:tc>
                <a:extLst>
                  <a:ext uri="{0D108BD9-81ED-4DB2-BD59-A6C34878D82A}">
                    <a16:rowId xmlns:a16="http://schemas.microsoft.com/office/drawing/2014/main" val="3867503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- 2021-10-05 12:57:09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https://quintly-image-storage.s3.amazonaws.com/9b01ef140d6ec5391e4c5682ef5ba886/889d35b171faa2297c188145abe6f488.jpg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0.9510 %</a:t>
                      </a:r>
                    </a:p>
                  </a:txBody>
                  <a:tcPr/>
                </a:tc>
                <a:extLst>
                  <a:ext uri="{0D108BD9-81ED-4DB2-BD59-A6C34878D82A}">
                    <a16:rowId xmlns:a16="http://schemas.microsoft.com/office/drawing/2014/main" val="2547598359"/>
                  </a:ext>
                </a:extLst>
              </a:tr>
            </a:tbl>
          </a:graphicData>
        </a:graphic>
      </p:graphicFrame>
      <p:sp>
        <p:nvSpPr>
          <p:cNvPr id="4" name="Text Placeholder 3">
            <a:extLst>
              <a:ext uri="{FF2B5EF4-FFF2-40B4-BE49-F238E27FC236}">
                <a16:creationId xmlns:a16="http://schemas.microsoft.com/office/drawing/2014/main" id="{6B809643-965B-4E88-B5A7-3BBB19A6649E}"/>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2239385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D7D51-D994-451F-A57E-237D72D191C9}"/>
              </a:ext>
            </a:extLst>
          </p:cNvPr>
          <p:cNvSpPr>
            <a:spLocks noGrp="1"/>
          </p:cNvSpPr>
          <p:nvPr>
            <p:ph type="title"/>
          </p:nvPr>
        </p:nvSpPr>
        <p:spPr/>
        <p:txBody>
          <a:bodyPr/>
          <a:lstStyle/>
          <a:p>
            <a:r>
              <a:rPr lang="en-US"/>
              <a:t>Instagram Stories Table  | OECD Corporate SM + Fr - 12 of 13</a:t>
            </a:r>
          </a:p>
        </p:txBody>
      </p:sp>
      <p:graphicFrame>
        <p:nvGraphicFramePr>
          <p:cNvPr id="5" name="Table Placeholder 4">
            <a:extLst>
              <a:ext uri="{FF2B5EF4-FFF2-40B4-BE49-F238E27FC236}">
                <a16:creationId xmlns:a16="http://schemas.microsoft.com/office/drawing/2014/main" id="{B3AFE58F-A40D-4E00-853C-6D20D0B31003}"/>
              </a:ext>
            </a:extLst>
          </p:cNvPr>
          <p:cNvGraphicFramePr>
            <a:graphicFrameLocks noGrp="1"/>
          </p:cNvGraphicFramePr>
          <p:nvPr>
            <p:ph type="tbl" sz="quarter" idx="13"/>
            <p:extLst>
              <p:ext uri="{D42A27DB-BD31-4B8C-83A1-F6EECF244321}">
                <p14:modId xmlns:p14="http://schemas.microsoft.com/office/powerpoint/2010/main" val="2608823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641775032"/>
                    </a:ext>
                  </a:extLst>
                </a:gridCol>
                <a:gridCol w="1069847">
                  <a:extLst>
                    <a:ext uri="{9D8B030D-6E8A-4147-A177-3AD203B41FA5}">
                      <a16:colId xmlns:a16="http://schemas.microsoft.com/office/drawing/2014/main" val="2727903439"/>
                    </a:ext>
                  </a:extLst>
                </a:gridCol>
                <a:gridCol w="1481327">
                  <a:extLst>
                    <a:ext uri="{9D8B030D-6E8A-4147-A177-3AD203B41FA5}">
                      <a16:colId xmlns:a16="http://schemas.microsoft.com/office/drawing/2014/main" val="4260492034"/>
                    </a:ext>
                  </a:extLst>
                </a:gridCol>
                <a:gridCol w="493776">
                  <a:extLst>
                    <a:ext uri="{9D8B030D-6E8A-4147-A177-3AD203B41FA5}">
                      <a16:colId xmlns:a16="http://schemas.microsoft.com/office/drawing/2014/main" val="241470221"/>
                    </a:ext>
                  </a:extLst>
                </a:gridCol>
                <a:gridCol w="493776">
                  <a:extLst>
                    <a:ext uri="{9D8B030D-6E8A-4147-A177-3AD203B41FA5}">
                      <a16:colId xmlns:a16="http://schemas.microsoft.com/office/drawing/2014/main" val="2561277024"/>
                    </a:ext>
                  </a:extLst>
                </a:gridCol>
                <a:gridCol w="493776">
                  <a:extLst>
                    <a:ext uri="{9D8B030D-6E8A-4147-A177-3AD203B41FA5}">
                      <a16:colId xmlns:a16="http://schemas.microsoft.com/office/drawing/2014/main" val="574147747"/>
                    </a:ext>
                  </a:extLst>
                </a:gridCol>
                <a:gridCol w="493776">
                  <a:extLst>
                    <a:ext uri="{9D8B030D-6E8A-4147-A177-3AD203B41FA5}">
                      <a16:colId xmlns:a16="http://schemas.microsoft.com/office/drawing/2014/main" val="1256723789"/>
                    </a:ext>
                  </a:extLst>
                </a:gridCol>
                <a:gridCol w="493776">
                  <a:extLst>
                    <a:ext uri="{9D8B030D-6E8A-4147-A177-3AD203B41FA5}">
                      <a16:colId xmlns:a16="http://schemas.microsoft.com/office/drawing/2014/main" val="628732261"/>
                    </a:ext>
                  </a:extLst>
                </a:gridCol>
                <a:gridCol w="493776">
                  <a:extLst>
                    <a:ext uri="{9D8B030D-6E8A-4147-A177-3AD203B41FA5}">
                      <a16:colId xmlns:a16="http://schemas.microsoft.com/office/drawing/2014/main" val="2984787532"/>
                    </a:ext>
                  </a:extLst>
                </a:gridCol>
                <a:gridCol w="493776">
                  <a:extLst>
                    <a:ext uri="{9D8B030D-6E8A-4147-A177-3AD203B41FA5}">
                      <a16:colId xmlns:a16="http://schemas.microsoft.com/office/drawing/2014/main" val="747117334"/>
                    </a:ext>
                  </a:extLst>
                </a:gridCol>
                <a:gridCol w="493776">
                  <a:extLst>
                    <a:ext uri="{9D8B030D-6E8A-4147-A177-3AD203B41FA5}">
                      <a16:colId xmlns:a16="http://schemas.microsoft.com/office/drawing/2014/main" val="4216239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262159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- 2021-10-05 10:02:09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https://quintly-image-storage.s3.amazonaws.com/9b01ef140d6ec5391e4c5682ef5ba886/e3a047c57a9d7b934960edb3ca97bf50.jpg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0.7549 %</a:t>
                      </a:r>
                    </a:p>
                  </a:txBody>
                  <a:tcPr/>
                </a:tc>
                <a:extLst>
                  <a:ext uri="{0D108BD9-81ED-4DB2-BD59-A6C34878D82A}">
                    <a16:rowId xmlns:a16="http://schemas.microsoft.com/office/drawing/2014/main" val="30277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- 2021-10-04 13:03:00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https://quintly-image-storage.s3.amazonaws.com/9b01ef140d6ec5391e4c5682ef5ba886/b71587103b7d3a7a34eae86bff0ee187.jpg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0.7366 %</a:t>
                      </a:r>
                    </a:p>
                  </a:txBody>
                  <a:tcPr/>
                </a:tc>
                <a:extLst>
                  <a:ext uri="{0D108BD9-81ED-4DB2-BD59-A6C34878D82A}">
                    <a16:rowId xmlns:a16="http://schemas.microsoft.com/office/drawing/2014/main" val="2847852896"/>
                  </a:ext>
                </a:extLst>
              </a:tr>
            </a:tbl>
          </a:graphicData>
        </a:graphic>
      </p:graphicFrame>
      <p:sp>
        <p:nvSpPr>
          <p:cNvPr id="4" name="Text Placeholder 3">
            <a:extLst>
              <a:ext uri="{FF2B5EF4-FFF2-40B4-BE49-F238E27FC236}">
                <a16:creationId xmlns:a16="http://schemas.microsoft.com/office/drawing/2014/main" id="{A6999CB2-0418-4CD3-A365-549248822619}"/>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2388555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74073-7279-4896-85CF-49802D83D9EC}"/>
              </a:ext>
            </a:extLst>
          </p:cNvPr>
          <p:cNvSpPr>
            <a:spLocks noGrp="1"/>
          </p:cNvSpPr>
          <p:nvPr>
            <p:ph type="title"/>
          </p:nvPr>
        </p:nvSpPr>
        <p:spPr/>
        <p:txBody>
          <a:bodyPr/>
          <a:lstStyle/>
          <a:p>
            <a:r>
              <a:rPr lang="en-US"/>
              <a:t>Instagram Stories Table  | OECD Corporate SM + Fr - 13 of 13</a:t>
            </a:r>
          </a:p>
        </p:txBody>
      </p:sp>
      <p:graphicFrame>
        <p:nvGraphicFramePr>
          <p:cNvPr id="5" name="Table Placeholder 4">
            <a:extLst>
              <a:ext uri="{FF2B5EF4-FFF2-40B4-BE49-F238E27FC236}">
                <a16:creationId xmlns:a16="http://schemas.microsoft.com/office/drawing/2014/main" id="{37369ED4-CB99-4D03-9472-BE2AE4DC4D23}"/>
              </a:ext>
            </a:extLst>
          </p:cNvPr>
          <p:cNvGraphicFramePr>
            <a:graphicFrameLocks noGrp="1"/>
          </p:cNvGraphicFramePr>
          <p:nvPr>
            <p:ph type="tbl" sz="quarter" idx="13"/>
            <p:extLst>
              <p:ext uri="{D42A27DB-BD31-4B8C-83A1-F6EECF244321}">
                <p14:modId xmlns:p14="http://schemas.microsoft.com/office/powerpoint/2010/main" val="963224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119090154"/>
                    </a:ext>
                  </a:extLst>
                </a:gridCol>
                <a:gridCol w="1069847">
                  <a:extLst>
                    <a:ext uri="{9D8B030D-6E8A-4147-A177-3AD203B41FA5}">
                      <a16:colId xmlns:a16="http://schemas.microsoft.com/office/drawing/2014/main" val="899200091"/>
                    </a:ext>
                  </a:extLst>
                </a:gridCol>
                <a:gridCol w="1481327">
                  <a:extLst>
                    <a:ext uri="{9D8B030D-6E8A-4147-A177-3AD203B41FA5}">
                      <a16:colId xmlns:a16="http://schemas.microsoft.com/office/drawing/2014/main" val="3531889526"/>
                    </a:ext>
                  </a:extLst>
                </a:gridCol>
                <a:gridCol w="493776">
                  <a:extLst>
                    <a:ext uri="{9D8B030D-6E8A-4147-A177-3AD203B41FA5}">
                      <a16:colId xmlns:a16="http://schemas.microsoft.com/office/drawing/2014/main" val="951648309"/>
                    </a:ext>
                  </a:extLst>
                </a:gridCol>
                <a:gridCol w="493776">
                  <a:extLst>
                    <a:ext uri="{9D8B030D-6E8A-4147-A177-3AD203B41FA5}">
                      <a16:colId xmlns:a16="http://schemas.microsoft.com/office/drawing/2014/main" val="3016565383"/>
                    </a:ext>
                  </a:extLst>
                </a:gridCol>
                <a:gridCol w="493776">
                  <a:extLst>
                    <a:ext uri="{9D8B030D-6E8A-4147-A177-3AD203B41FA5}">
                      <a16:colId xmlns:a16="http://schemas.microsoft.com/office/drawing/2014/main" val="2080377936"/>
                    </a:ext>
                  </a:extLst>
                </a:gridCol>
                <a:gridCol w="493776">
                  <a:extLst>
                    <a:ext uri="{9D8B030D-6E8A-4147-A177-3AD203B41FA5}">
                      <a16:colId xmlns:a16="http://schemas.microsoft.com/office/drawing/2014/main" val="4175441791"/>
                    </a:ext>
                  </a:extLst>
                </a:gridCol>
                <a:gridCol w="493776">
                  <a:extLst>
                    <a:ext uri="{9D8B030D-6E8A-4147-A177-3AD203B41FA5}">
                      <a16:colId xmlns:a16="http://schemas.microsoft.com/office/drawing/2014/main" val="269666993"/>
                    </a:ext>
                  </a:extLst>
                </a:gridCol>
                <a:gridCol w="493776">
                  <a:extLst>
                    <a:ext uri="{9D8B030D-6E8A-4147-A177-3AD203B41FA5}">
                      <a16:colId xmlns:a16="http://schemas.microsoft.com/office/drawing/2014/main" val="1980756966"/>
                    </a:ext>
                  </a:extLst>
                </a:gridCol>
                <a:gridCol w="493776">
                  <a:extLst>
                    <a:ext uri="{9D8B030D-6E8A-4147-A177-3AD203B41FA5}">
                      <a16:colId xmlns:a16="http://schemas.microsoft.com/office/drawing/2014/main" val="2170750507"/>
                    </a:ext>
                  </a:extLst>
                </a:gridCol>
                <a:gridCol w="493776">
                  <a:extLst>
                    <a:ext uri="{9D8B030D-6E8A-4147-A177-3AD203B41FA5}">
                      <a16:colId xmlns:a16="http://schemas.microsoft.com/office/drawing/2014/main" val="2111290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39231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the_oecd - 2021-10-04 09:01:47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https://quintly-image-storage.s3.amazonaws.com/9b01ef140d6ec5391e4c5682ef5ba886/2c0cab0bdda069545d662b192ea5a1a7.jpg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0.6417 %</a:t>
                      </a:r>
                    </a:p>
                  </a:txBody>
                  <a:tcPr/>
                </a:tc>
                <a:extLst>
                  <a:ext uri="{0D108BD9-81ED-4DB2-BD59-A6C34878D82A}">
                    <a16:rowId xmlns:a16="http://schemas.microsoft.com/office/drawing/2014/main" val="4163427276"/>
                  </a:ext>
                </a:extLst>
              </a:tr>
            </a:tbl>
          </a:graphicData>
        </a:graphic>
      </p:graphicFrame>
      <p:sp>
        <p:nvSpPr>
          <p:cNvPr id="4" name="Text Placeholder 3">
            <a:extLst>
              <a:ext uri="{FF2B5EF4-FFF2-40B4-BE49-F238E27FC236}">
                <a16:creationId xmlns:a16="http://schemas.microsoft.com/office/drawing/2014/main" id="{A95ABF43-C912-4AD6-9EE6-A767229C9DAD}"/>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15549353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34BCF-4091-466D-B967-1FFAF0068053}"/>
              </a:ext>
            </a:extLst>
          </p:cNvPr>
          <p:cNvSpPr>
            <a:spLocks noGrp="1"/>
          </p:cNvSpPr>
          <p:nvPr>
            <p:ph type="title"/>
          </p:nvPr>
        </p:nvSpPr>
        <p:spPr/>
        <p:txBody>
          <a:bodyPr/>
          <a:lstStyle/>
          <a:p>
            <a:r>
              <a:rPr lang="en-US"/>
              <a:t>Overall Updated Network Key Metrics Table | OECD Centres</a:t>
            </a:r>
          </a:p>
        </p:txBody>
      </p:sp>
      <p:graphicFrame>
        <p:nvGraphicFramePr>
          <p:cNvPr id="5" name="Table Placeholder 4">
            <a:extLst>
              <a:ext uri="{FF2B5EF4-FFF2-40B4-BE49-F238E27FC236}">
                <a16:creationId xmlns:a16="http://schemas.microsoft.com/office/drawing/2014/main" id="{FCAB7D58-10D8-4CFB-AAD9-2F6B7C9CD1CE}"/>
              </a:ext>
            </a:extLst>
          </p:cNvPr>
          <p:cNvGraphicFramePr>
            <a:graphicFrameLocks noGrp="1"/>
          </p:cNvGraphicFramePr>
          <p:nvPr>
            <p:ph type="tbl" sz="quarter" idx="13"/>
            <p:extLst>
              <p:ext uri="{D42A27DB-BD31-4B8C-83A1-F6EECF244321}">
                <p14:modId xmlns:p14="http://schemas.microsoft.com/office/powerpoint/2010/main" val="699263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47682079"/>
                    </a:ext>
                  </a:extLst>
                </a:gridCol>
                <a:gridCol w="987552">
                  <a:extLst>
                    <a:ext uri="{9D8B030D-6E8A-4147-A177-3AD203B41FA5}">
                      <a16:colId xmlns:a16="http://schemas.microsoft.com/office/drawing/2014/main" val="289637705"/>
                    </a:ext>
                  </a:extLst>
                </a:gridCol>
                <a:gridCol w="987552">
                  <a:extLst>
                    <a:ext uri="{9D8B030D-6E8A-4147-A177-3AD203B41FA5}">
                      <a16:colId xmlns:a16="http://schemas.microsoft.com/office/drawing/2014/main" val="72243907"/>
                    </a:ext>
                  </a:extLst>
                </a:gridCol>
                <a:gridCol w="987552">
                  <a:extLst>
                    <a:ext uri="{9D8B030D-6E8A-4147-A177-3AD203B41FA5}">
                      <a16:colId xmlns:a16="http://schemas.microsoft.com/office/drawing/2014/main" val="2201287665"/>
                    </a:ext>
                  </a:extLst>
                </a:gridCol>
                <a:gridCol w="987552">
                  <a:extLst>
                    <a:ext uri="{9D8B030D-6E8A-4147-A177-3AD203B41FA5}">
                      <a16:colId xmlns:a16="http://schemas.microsoft.com/office/drawing/2014/main" val="507014129"/>
                    </a:ext>
                  </a:extLst>
                </a:gridCol>
                <a:gridCol w="987552">
                  <a:extLst>
                    <a:ext uri="{9D8B030D-6E8A-4147-A177-3AD203B41FA5}">
                      <a16:colId xmlns:a16="http://schemas.microsoft.com/office/drawing/2014/main" val="718061408"/>
                    </a:ext>
                  </a:extLst>
                </a:gridCol>
                <a:gridCol w="987552">
                  <a:extLst>
                    <a:ext uri="{9D8B030D-6E8A-4147-A177-3AD203B41FA5}">
                      <a16:colId xmlns:a16="http://schemas.microsoft.com/office/drawing/2014/main" val="3992629844"/>
                    </a:ext>
                  </a:extLst>
                </a:gridCol>
              </a:tblGrid>
              <a:tr h="370840">
                <a:tc>
                  <a:txBody>
                    <a:bodyPr/>
                    <a:lstStyle/>
                    <a:p>
                      <a:r>
                        <a:rPr lang="en-US" sz="1000"/>
                        <a:t>Account</a:t>
                      </a:r>
                    </a:p>
                  </a:txBody>
                  <a:tcPr/>
                </a:tc>
                <a:tc>
                  <a:txBody>
                    <a:bodyPr/>
                    <a:lstStyle/>
                    <a:p>
                      <a:r>
                        <a:rPr lang="en-US" sz="1000"/>
                        <a:t>Total Followers</a:t>
                      </a:r>
                    </a:p>
                  </a:txBody>
                  <a:tcPr/>
                </a:tc>
                <a:tc>
                  <a:txBody>
                    <a:bodyPr/>
                    <a:lstStyle/>
                    <a:p>
                      <a:r>
                        <a:rPr lang="en-US" sz="1000"/>
                        <a:t>Total Posts</a:t>
                      </a:r>
                    </a:p>
                  </a:txBody>
                  <a:tcPr/>
                </a:tc>
                <a:tc>
                  <a:txBody>
                    <a:bodyPr/>
                    <a:lstStyle/>
                    <a:p>
                      <a:r>
                        <a:rPr lang="en-US" sz="1000"/>
                        <a:t>Avg. Engagement</a:t>
                      </a:r>
                    </a:p>
                  </a:txBody>
                  <a:tcPr/>
                </a:tc>
                <a:tc>
                  <a:txBody>
                    <a:bodyPr/>
                    <a:lstStyle/>
                    <a:p>
                      <a:r>
                        <a:rPr lang="en-US" sz="1000"/>
                        <a:t>Total Engagement</a:t>
                      </a:r>
                    </a:p>
                  </a:txBody>
                  <a:tcPr/>
                </a:tc>
                <a:tc>
                  <a:txBody>
                    <a:bodyPr/>
                    <a:lstStyle/>
                    <a:p>
                      <a:r>
                        <a:rPr lang="en-US" sz="1000"/>
                        <a:t>Click-Through-Rate</a:t>
                      </a:r>
                    </a:p>
                  </a:txBody>
                  <a:tcPr/>
                </a:tc>
                <a:tc>
                  <a:txBody>
                    <a:bodyPr/>
                    <a:lstStyle/>
                    <a:p>
                      <a:r>
                        <a:rPr lang="en-US" sz="1000"/>
                        <a:t>Avg. Impressions</a:t>
                      </a:r>
                    </a:p>
                  </a:txBody>
                  <a:tcPr/>
                </a:tc>
                <a:extLst>
                  <a:ext uri="{0D108BD9-81ED-4DB2-BD59-A6C34878D82A}">
                    <a16:rowId xmlns:a16="http://schemas.microsoft.com/office/drawing/2014/main" val="2682556657"/>
                  </a:ext>
                </a:extLst>
              </a:tr>
              <a:tr h="370840">
                <a:tc>
                  <a:txBody>
                    <a:bodyPr/>
                    <a:lstStyle/>
                    <a:p>
                      <a:r>
                        <a:rPr lang="es-ES" sz="1000"/>
                        <a:t>OCDE ➡️ Mejores Políticas para una Vida Mejor PAC/Spanish - @OCDEenEspanol</a:t>
                      </a:r>
                      <a:endParaRPr lang="en-US" sz="1000"/>
                    </a:p>
                  </a:txBody>
                  <a:tcPr/>
                </a:tc>
                <a:tc>
                  <a:txBody>
                    <a:bodyPr/>
                    <a:lstStyle/>
                    <a:p>
                      <a:r>
                        <a:rPr lang="en-US" sz="1000"/>
                        <a:t>132653</a:t>
                      </a:r>
                    </a:p>
                  </a:txBody>
                  <a:tcPr/>
                </a:tc>
                <a:tc>
                  <a:txBody>
                    <a:bodyPr/>
                    <a:lstStyle/>
                    <a:p>
                      <a:r>
                        <a:rPr lang="en-US" sz="1000"/>
                        <a:t>185</a:t>
                      </a:r>
                    </a:p>
                  </a:txBody>
                  <a:tcPr/>
                </a:tc>
                <a:tc>
                  <a:txBody>
                    <a:bodyPr/>
                    <a:lstStyle/>
                    <a:p>
                      <a:r>
                        <a:rPr lang="en-US" sz="1000"/>
                        <a:t>10</a:t>
                      </a:r>
                    </a:p>
                  </a:txBody>
                  <a:tcPr/>
                </a:tc>
                <a:tc>
                  <a:txBody>
                    <a:bodyPr/>
                    <a:lstStyle/>
                    <a:p>
                      <a:r>
                        <a:rPr lang="en-US" sz="1000"/>
                        <a:t>1926</a:t>
                      </a:r>
                    </a:p>
                  </a:txBody>
                  <a:tcPr/>
                </a:tc>
                <a:tc>
                  <a:txBody>
                    <a:bodyPr/>
                    <a:lstStyle/>
                    <a:p>
                      <a:r>
                        <a:rPr lang="en-US" sz="1000"/>
                        <a:t>0.4352878450244 %</a:t>
                      </a:r>
                    </a:p>
                  </a:txBody>
                  <a:tcPr/>
                </a:tc>
                <a:tc>
                  <a:txBody>
                    <a:bodyPr/>
                    <a:lstStyle/>
                    <a:p>
                      <a:r>
                        <a:rPr lang="en-US" sz="1000"/>
                        <a:t>1976.9459459459</a:t>
                      </a:r>
                    </a:p>
                  </a:txBody>
                  <a:tcPr/>
                </a:tc>
                <a:extLst>
                  <a:ext uri="{0D108BD9-81ED-4DB2-BD59-A6C34878D82A}">
                    <a16:rowId xmlns:a16="http://schemas.microsoft.com/office/drawing/2014/main" val="2918923075"/>
                  </a:ext>
                </a:extLst>
              </a:tr>
              <a:tr h="370840">
                <a:tc>
                  <a:txBody>
                    <a:bodyPr/>
                    <a:lstStyle/>
                    <a:p>
                      <a:r>
                        <a:rPr lang="de-DE" sz="1000"/>
                        <a:t>OECD auf Deutsch - PAC/German</a:t>
                      </a:r>
                      <a:endParaRPr lang="en-US" sz="1000"/>
                    </a:p>
                  </a:txBody>
                  <a:tcPr/>
                </a:tc>
                <a:tc>
                  <a:txBody>
                    <a:bodyPr/>
                    <a:lstStyle/>
                    <a:p>
                      <a:r>
                        <a:rPr lang="en-US" sz="1000"/>
                        <a:t>57073</a:t>
                      </a:r>
                    </a:p>
                  </a:txBody>
                  <a:tcPr/>
                </a:tc>
                <a:tc>
                  <a:txBody>
                    <a:bodyPr/>
                    <a:lstStyle/>
                    <a:p>
                      <a:r>
                        <a:rPr lang="en-US" sz="1000"/>
                        <a:t>46</a:t>
                      </a:r>
                    </a:p>
                  </a:txBody>
                  <a:tcPr/>
                </a:tc>
                <a:tc>
                  <a:txBody>
                    <a:bodyPr/>
                    <a:lstStyle/>
                    <a:p>
                      <a:r>
                        <a:rPr lang="en-US" sz="1000"/>
                        <a:t>2</a:t>
                      </a:r>
                    </a:p>
                  </a:txBody>
                  <a:tcPr/>
                </a:tc>
                <a:tc>
                  <a:txBody>
                    <a:bodyPr/>
                    <a:lstStyle/>
                    <a:p>
                      <a:r>
                        <a:rPr lang="en-US" sz="1000"/>
                        <a:t>113</a:t>
                      </a:r>
                    </a:p>
                  </a:txBody>
                  <a:tcPr/>
                </a:tc>
                <a:tc>
                  <a:txBody>
                    <a:bodyPr/>
                    <a:lstStyle/>
                    <a:p>
                      <a:r>
                        <a:rPr lang="en-US" sz="1000"/>
                        <a:t>0.45309905921417 %</a:t>
                      </a:r>
                    </a:p>
                  </a:txBody>
                  <a:tcPr/>
                </a:tc>
                <a:tc>
                  <a:txBody>
                    <a:bodyPr/>
                    <a:lstStyle/>
                    <a:p>
                      <a:r>
                        <a:rPr lang="en-US" sz="1000"/>
                        <a:t>3273.0566037736</a:t>
                      </a:r>
                    </a:p>
                  </a:txBody>
                  <a:tcPr/>
                </a:tc>
                <a:extLst>
                  <a:ext uri="{0D108BD9-81ED-4DB2-BD59-A6C34878D82A}">
                    <a16:rowId xmlns:a16="http://schemas.microsoft.com/office/drawing/2014/main" val="3847152322"/>
                  </a:ext>
                </a:extLst>
              </a:tr>
              <a:tr h="370840">
                <a:tc>
                  <a:txBody>
                    <a:bodyPr/>
                    <a:lstStyle/>
                    <a:p>
                      <a:r>
                        <a:rPr lang="es-ES" sz="1000"/>
                        <a:t>OCDE en Español - PAC/Spanish</a:t>
                      </a:r>
                      <a:endParaRPr lang="en-US" sz="1000"/>
                    </a:p>
                  </a:txBody>
                  <a:tcPr/>
                </a:tc>
                <a:tc>
                  <a:txBody>
                    <a:bodyPr/>
                    <a:lstStyle/>
                    <a:p>
                      <a:r>
                        <a:rPr lang="en-US" sz="1000"/>
                        <a:t>48577</a:t>
                      </a:r>
                    </a:p>
                  </a:txBody>
                  <a:tcPr/>
                </a:tc>
                <a:tc>
                  <a:txBody>
                    <a:bodyPr/>
                    <a:lstStyle/>
                    <a:p>
                      <a:r>
                        <a:rPr lang="en-US" sz="1000"/>
                        <a:t>52</a:t>
                      </a:r>
                    </a:p>
                  </a:txBody>
                  <a:tcPr/>
                </a:tc>
                <a:tc>
                  <a:txBody>
                    <a:bodyPr/>
                    <a:lstStyle/>
                    <a:p>
                      <a:r>
                        <a:rPr lang="en-US" sz="1000"/>
                        <a:t>12</a:t>
                      </a:r>
                    </a:p>
                  </a:txBody>
                  <a:tcPr/>
                </a:tc>
                <a:tc>
                  <a:txBody>
                    <a:bodyPr/>
                    <a:lstStyle/>
                    <a:p>
                      <a:r>
                        <a:rPr lang="en-US" sz="1000"/>
                        <a:t>667</a:t>
                      </a:r>
                    </a:p>
                  </a:txBody>
                  <a:tcPr/>
                </a:tc>
                <a:tc>
                  <a:txBody>
                    <a:bodyPr/>
                    <a:lstStyle/>
                    <a:p>
                      <a:r>
                        <a:rPr lang="en-US" sz="1000"/>
                        <a:t>1.7774600113066 %</a:t>
                      </a:r>
                    </a:p>
                  </a:txBody>
                  <a:tcPr/>
                </a:tc>
                <a:tc>
                  <a:txBody>
                    <a:bodyPr/>
                    <a:lstStyle/>
                    <a:p>
                      <a:r>
                        <a:rPr lang="en-US" sz="1000"/>
                        <a:t>1134.7547169811</a:t>
                      </a:r>
                    </a:p>
                  </a:txBody>
                  <a:tcPr/>
                </a:tc>
                <a:extLst>
                  <a:ext uri="{0D108BD9-81ED-4DB2-BD59-A6C34878D82A}">
                    <a16:rowId xmlns:a16="http://schemas.microsoft.com/office/drawing/2014/main" val="2599565777"/>
                  </a:ext>
                </a:extLst>
              </a:tr>
              <a:tr h="370840">
                <a:tc>
                  <a:txBody>
                    <a:bodyPr/>
                    <a:lstStyle/>
                    <a:p>
                      <a:r>
                        <a:rPr lang="de-DE" sz="1000"/>
                        <a:t>OECD ➡️ Bessere Politik für ein besseres Leben PAC/German - @OECDaufDeutsch</a:t>
                      </a:r>
                      <a:endParaRPr lang="en-US" sz="1000"/>
                    </a:p>
                  </a:txBody>
                  <a:tcPr/>
                </a:tc>
                <a:tc>
                  <a:txBody>
                    <a:bodyPr/>
                    <a:lstStyle/>
                    <a:p>
                      <a:r>
                        <a:rPr lang="en-US" sz="1000"/>
                        <a:t>13430</a:t>
                      </a:r>
                    </a:p>
                  </a:txBody>
                  <a:tcPr/>
                </a:tc>
                <a:tc>
                  <a:txBody>
                    <a:bodyPr/>
                    <a:lstStyle/>
                    <a:p>
                      <a:r>
                        <a:rPr lang="en-US" sz="1000"/>
                        <a:t>104</a:t>
                      </a:r>
                    </a:p>
                  </a:txBody>
                  <a:tcPr/>
                </a:tc>
                <a:tc>
                  <a:txBody>
                    <a:bodyPr/>
                    <a:lstStyle/>
                    <a:p>
                      <a:r>
                        <a:rPr lang="en-US" sz="1000"/>
                        <a:t>3</a:t>
                      </a:r>
                    </a:p>
                  </a:txBody>
                  <a:tcPr/>
                </a:tc>
                <a:tc>
                  <a:txBody>
                    <a:bodyPr/>
                    <a:lstStyle/>
                    <a:p>
                      <a:r>
                        <a:rPr lang="en-US" sz="1000"/>
                        <a:t>394</a:t>
                      </a:r>
                    </a:p>
                  </a:txBody>
                  <a:tcPr/>
                </a:tc>
                <a:tc>
                  <a:txBody>
                    <a:bodyPr/>
                    <a:lstStyle/>
                    <a:p>
                      <a:r>
                        <a:rPr lang="en-US" sz="1000"/>
                        <a:t>0.14380792872739 %</a:t>
                      </a:r>
                    </a:p>
                  </a:txBody>
                  <a:tcPr/>
                </a:tc>
                <a:tc>
                  <a:txBody>
                    <a:bodyPr/>
                    <a:lstStyle/>
                    <a:p>
                      <a:r>
                        <a:rPr lang="en-US" sz="1000"/>
                        <a:t>3289.6442307692</a:t>
                      </a:r>
                    </a:p>
                  </a:txBody>
                  <a:tcPr/>
                </a:tc>
                <a:extLst>
                  <a:ext uri="{0D108BD9-81ED-4DB2-BD59-A6C34878D82A}">
                    <a16:rowId xmlns:a16="http://schemas.microsoft.com/office/drawing/2014/main" val="3863299460"/>
                  </a:ext>
                </a:extLst>
              </a:tr>
              <a:tr h="370840">
                <a:tc>
                  <a:txBody>
                    <a:bodyPr/>
                    <a:lstStyle/>
                    <a:p>
                      <a:r>
                        <a:rPr lang="en-US" sz="1000"/>
                        <a:t>OECD</a:t>
                      </a:r>
                      <a:r>
                        <a:rPr lang="ja-JP" altLang="en-US" sz="1000"/>
                        <a:t>東京センター </a:t>
                      </a:r>
                      <a:r>
                        <a:rPr lang="en-US" sz="1000"/>
                        <a:t>PAC/Japanese</a:t>
                      </a:r>
                    </a:p>
                  </a:txBody>
                  <a:tcPr/>
                </a:tc>
                <a:tc>
                  <a:txBody>
                    <a:bodyPr/>
                    <a:lstStyle/>
                    <a:p>
                      <a:r>
                        <a:rPr lang="en-US" sz="1000"/>
                        <a:t>10950</a:t>
                      </a:r>
                    </a:p>
                  </a:txBody>
                  <a:tcPr/>
                </a:tc>
                <a:tc>
                  <a:txBody>
                    <a:bodyPr/>
                    <a:lstStyle/>
                    <a:p>
                      <a:r>
                        <a:rPr lang="en-US" sz="1000"/>
                        <a:t>193</a:t>
                      </a:r>
                    </a:p>
                  </a:txBody>
                  <a:tcPr/>
                </a:tc>
                <a:tc>
                  <a:txBody>
                    <a:bodyPr/>
                    <a:lstStyle/>
                    <a:p>
                      <a:r>
                        <a:rPr lang="en-US" sz="1000"/>
                        <a:t>23</a:t>
                      </a:r>
                    </a:p>
                  </a:txBody>
                  <a:tcPr/>
                </a:tc>
                <a:tc>
                  <a:txBody>
                    <a:bodyPr/>
                    <a:lstStyle/>
                    <a:p>
                      <a:r>
                        <a:rPr lang="en-US" sz="1000"/>
                        <a:t>4442</a:t>
                      </a:r>
                    </a:p>
                  </a:txBody>
                  <a:tcPr/>
                </a:tc>
                <a:tc>
                  <a:txBody>
                    <a:bodyPr/>
                    <a:lstStyle/>
                    <a:p>
                      <a:r>
                        <a:rPr lang="en-US" sz="1000"/>
                        <a:t>0.21295525912156 %</a:t>
                      </a:r>
                    </a:p>
                  </a:txBody>
                  <a:tcPr/>
                </a:tc>
                <a:tc>
                  <a:txBody>
                    <a:bodyPr/>
                    <a:lstStyle/>
                    <a:p>
                      <a:r>
                        <a:rPr lang="en-US" sz="1000"/>
                        <a:t>6644.7098445596</a:t>
                      </a:r>
                    </a:p>
                  </a:txBody>
                  <a:tcPr/>
                </a:tc>
                <a:extLst>
                  <a:ext uri="{0D108BD9-81ED-4DB2-BD59-A6C34878D82A}">
                    <a16:rowId xmlns:a16="http://schemas.microsoft.com/office/drawing/2014/main" val="1848676537"/>
                  </a:ext>
                </a:extLst>
              </a:tr>
              <a:tr h="370840">
                <a:tc>
                  <a:txBody>
                    <a:bodyPr/>
                    <a:lstStyle/>
                    <a:p>
                      <a:r>
                        <a:rPr lang="en-US" sz="1000"/>
                        <a:t>OECD Washington PAC/WASH - @OECD_Washington</a:t>
                      </a:r>
                    </a:p>
                  </a:txBody>
                  <a:tcPr/>
                </a:tc>
                <a:tc>
                  <a:txBody>
                    <a:bodyPr/>
                    <a:lstStyle/>
                    <a:p>
                      <a:r>
                        <a:rPr lang="en-US" sz="1000"/>
                        <a:t>6481</a:t>
                      </a:r>
                    </a:p>
                  </a:txBody>
                  <a:tcPr/>
                </a:tc>
                <a:tc>
                  <a:txBody>
                    <a:bodyPr/>
                    <a:lstStyle/>
                    <a:p>
                      <a:r>
                        <a:rPr lang="en-US" sz="1000"/>
                        <a:t>75</a:t>
                      </a:r>
                    </a:p>
                  </a:txBody>
                  <a:tcPr/>
                </a:tc>
                <a:tc>
                  <a:txBody>
                    <a:bodyPr/>
                    <a:lstStyle/>
                    <a:p>
                      <a:r>
                        <a:rPr lang="en-US" sz="1000"/>
                        <a:t>2</a:t>
                      </a:r>
                    </a:p>
                  </a:txBody>
                  <a:tcPr/>
                </a:tc>
                <a:tc>
                  <a:txBody>
                    <a:bodyPr/>
                    <a:lstStyle/>
                    <a:p>
                      <a:r>
                        <a:rPr lang="en-US" sz="1000"/>
                        <a:t>202</a:t>
                      </a:r>
                    </a:p>
                  </a:txBody>
                  <a:tcPr/>
                </a:tc>
                <a:tc>
                  <a:txBody>
                    <a:bodyPr/>
                    <a:lstStyle/>
                    <a:p>
                      <a:r>
                        <a:rPr lang="en-US" sz="1000"/>
                        <a:t>0.43415571932073 %</a:t>
                      </a:r>
                    </a:p>
                  </a:txBody>
                  <a:tcPr/>
                </a:tc>
                <a:tc>
                  <a:txBody>
                    <a:bodyPr/>
                    <a:lstStyle/>
                    <a:p>
                      <a:r>
                        <a:rPr lang="en-US" sz="1000"/>
                        <a:t>832.26666666667</a:t>
                      </a:r>
                    </a:p>
                  </a:txBody>
                  <a:tcPr/>
                </a:tc>
                <a:extLst>
                  <a:ext uri="{0D108BD9-81ED-4DB2-BD59-A6C34878D82A}">
                    <a16:rowId xmlns:a16="http://schemas.microsoft.com/office/drawing/2014/main" val="3503311538"/>
                  </a:ext>
                </a:extLst>
              </a:tr>
              <a:tr h="370840">
                <a:tc>
                  <a:txBody>
                    <a:bodyPr/>
                    <a:lstStyle/>
                    <a:p>
                      <a:r>
                        <a:rPr lang="en-US" sz="1000"/>
                        <a:t>OECD Washington Center - PAC/Washington</a:t>
                      </a:r>
                    </a:p>
                  </a:txBody>
                  <a:tcPr/>
                </a:tc>
                <a:tc>
                  <a:txBody>
                    <a:bodyPr/>
                    <a:lstStyle/>
                    <a:p>
                      <a:r>
                        <a:rPr lang="en-US" sz="1000"/>
                        <a:t>4671</a:t>
                      </a:r>
                    </a:p>
                  </a:txBody>
                  <a:tcPr/>
                </a:tc>
                <a:tc>
                  <a:txBody>
                    <a:bodyPr/>
                    <a:lstStyle/>
                    <a:p>
                      <a:r>
                        <a:rPr lang="en-US" sz="1000"/>
                        <a:t>4</a:t>
                      </a:r>
                    </a:p>
                  </a:txBody>
                  <a:tcPr/>
                </a:tc>
                <a:tc>
                  <a:txBody>
                    <a:bodyPr/>
                    <a:lstStyle/>
                    <a:p>
                      <a:r>
                        <a:rPr lang="en-US" sz="1000"/>
                        <a:t>1</a:t>
                      </a:r>
                    </a:p>
                  </a:txBody>
                  <a:tcPr/>
                </a:tc>
                <a:tc>
                  <a:txBody>
                    <a:bodyPr/>
                    <a:lstStyle/>
                    <a:p>
                      <a:r>
                        <a:rPr lang="en-US" sz="1000"/>
                        <a:t>5</a:t>
                      </a:r>
                    </a:p>
                  </a:txBody>
                  <a:tcPr/>
                </a:tc>
                <a:tc>
                  <a:txBody>
                    <a:bodyPr/>
                    <a:lstStyle/>
                    <a:p>
                      <a:r>
                        <a:rPr lang="en-US" sz="1000"/>
                        <a:t>1.854714064915 %</a:t>
                      </a:r>
                    </a:p>
                  </a:txBody>
                  <a:tcPr/>
                </a:tc>
                <a:tc>
                  <a:txBody>
                    <a:bodyPr/>
                    <a:lstStyle/>
                    <a:p>
                      <a:r>
                        <a:rPr lang="en-US" sz="1000"/>
                        <a:t>161.75</a:t>
                      </a:r>
                    </a:p>
                  </a:txBody>
                  <a:tcPr/>
                </a:tc>
                <a:extLst>
                  <a:ext uri="{0D108BD9-81ED-4DB2-BD59-A6C34878D82A}">
                    <a16:rowId xmlns:a16="http://schemas.microsoft.com/office/drawing/2014/main" val="93644329"/>
                  </a:ext>
                </a:extLst>
              </a:tr>
              <a:tr h="370840">
                <a:tc>
                  <a:txBody>
                    <a:bodyPr/>
                    <a:lstStyle/>
                    <a:p>
                      <a:r>
                        <a:rPr lang="es-ES" sz="1000"/>
                        <a:t>OCDE en Español PAC/Spanish</a:t>
                      </a:r>
                      <a:endParaRPr lang="en-US" sz="1000"/>
                    </a:p>
                  </a:txBody>
                  <a:tcPr/>
                </a:tc>
                <a:tc>
                  <a:txBody>
                    <a:bodyPr/>
                    <a:lstStyle/>
                    <a:p>
                      <a:r>
                        <a:rPr lang="en-US" sz="1000"/>
                        <a:t>3797</a:t>
                      </a:r>
                    </a:p>
                  </a:txBody>
                  <a:tcPr/>
                </a:tc>
                <a:tc>
                  <a:txBody>
                    <a:bodyPr/>
                    <a:lstStyle/>
                    <a:p>
                      <a:r>
                        <a:rPr lang="en-US" sz="1000"/>
                        <a:t>49</a:t>
                      </a:r>
                    </a:p>
                  </a:txBody>
                  <a:tcPr/>
                </a:tc>
                <a:tc>
                  <a:txBody>
                    <a:bodyPr/>
                    <a:lstStyle/>
                    <a:p>
                      <a:r>
                        <a:rPr lang="en-US" sz="1000"/>
                        <a:t>8.5510204081633</a:t>
                      </a:r>
                    </a:p>
                  </a:txBody>
                  <a:tcPr/>
                </a:tc>
                <a:tc>
                  <a:txBody>
                    <a:bodyPr/>
                    <a:lstStyle/>
                    <a:p>
                      <a:r>
                        <a:rPr lang="en-US" sz="1000"/>
                        <a:t>419</a:t>
                      </a:r>
                    </a:p>
                  </a:txBody>
                  <a:tcPr/>
                </a:tc>
                <a:tc>
                  <a:txBody>
                    <a:bodyPr/>
                    <a:lstStyle/>
                    <a:p>
                      <a:r>
                        <a:rPr lang="en-US" sz="1000"/>
                        <a:t>3.6171748150821 %</a:t>
                      </a:r>
                    </a:p>
                  </a:txBody>
                  <a:tcPr/>
                </a:tc>
                <a:tc>
                  <a:txBody>
                    <a:bodyPr/>
                    <a:lstStyle/>
                    <a:p>
                      <a:r>
                        <a:rPr lang="en-US" sz="1000"/>
                        <a:t>452.48979591837</a:t>
                      </a:r>
                    </a:p>
                  </a:txBody>
                  <a:tcPr/>
                </a:tc>
                <a:extLst>
                  <a:ext uri="{0D108BD9-81ED-4DB2-BD59-A6C34878D82A}">
                    <a16:rowId xmlns:a16="http://schemas.microsoft.com/office/drawing/2014/main" val="2988403767"/>
                  </a:ext>
                </a:extLst>
              </a:tr>
              <a:tr h="370840">
                <a:tc>
                  <a:txBody>
                    <a:bodyPr/>
                    <a:lstStyle/>
                    <a:p>
                      <a:r>
                        <a:rPr lang="en-US" sz="1000"/>
                        <a:t>OECD </a:t>
                      </a:r>
                      <a:r>
                        <a:rPr lang="ja-JP" altLang="en-US" sz="1000"/>
                        <a:t>東京センター </a:t>
                      </a:r>
                      <a:r>
                        <a:rPr lang="en-US" altLang="ja-JP" sz="1000"/>
                        <a:t>- </a:t>
                      </a:r>
                      <a:r>
                        <a:rPr lang="en-US" sz="1000"/>
                        <a:t>PAC/Japanese</a:t>
                      </a:r>
                    </a:p>
                  </a:txBody>
                  <a:tcPr/>
                </a:tc>
                <a:tc>
                  <a:txBody>
                    <a:bodyPr/>
                    <a:lstStyle/>
                    <a:p>
                      <a:r>
                        <a:rPr lang="en-US" sz="1000"/>
                        <a:t>2639</a:t>
                      </a:r>
                    </a:p>
                  </a:txBody>
                  <a:tcPr/>
                </a:tc>
                <a:tc>
                  <a:txBody>
                    <a:bodyPr/>
                    <a:lstStyle/>
                    <a:p>
                      <a:r>
                        <a:rPr lang="en-US" sz="1000"/>
                        <a:t>85</a:t>
                      </a:r>
                    </a:p>
                  </a:txBody>
                  <a:tcPr/>
                </a:tc>
                <a:tc>
                  <a:txBody>
                    <a:bodyPr/>
                    <a:lstStyle/>
                    <a:p>
                      <a:r>
                        <a:rPr lang="en-US" sz="1000"/>
                        <a:t>1</a:t>
                      </a:r>
                    </a:p>
                  </a:txBody>
                  <a:tcPr/>
                </a:tc>
                <a:tc>
                  <a:txBody>
                    <a:bodyPr/>
                    <a:lstStyle/>
                    <a:p>
                      <a:r>
                        <a:rPr lang="en-US" sz="1000"/>
                        <a:t>133</a:t>
                      </a:r>
                    </a:p>
                  </a:txBody>
                  <a:tcPr/>
                </a:tc>
                <a:tc>
                  <a:txBody>
                    <a:bodyPr/>
                    <a:lstStyle/>
                    <a:p>
                      <a:r>
                        <a:rPr lang="en-US" sz="1000"/>
                        <a:t>1.8370253941746 %</a:t>
                      </a:r>
                    </a:p>
                  </a:txBody>
                  <a:tcPr/>
                </a:tc>
                <a:tc>
                  <a:txBody>
                    <a:bodyPr/>
                    <a:lstStyle/>
                    <a:p>
                      <a:r>
                        <a:rPr lang="en-US" sz="1000"/>
                        <a:t>239.51764705882</a:t>
                      </a:r>
                    </a:p>
                  </a:txBody>
                  <a:tcPr/>
                </a:tc>
                <a:extLst>
                  <a:ext uri="{0D108BD9-81ED-4DB2-BD59-A6C34878D82A}">
                    <a16:rowId xmlns:a16="http://schemas.microsoft.com/office/drawing/2014/main" val="1648595278"/>
                  </a:ext>
                </a:extLst>
              </a:tr>
              <a:tr h="370840">
                <a:tc>
                  <a:txBody>
                    <a:bodyPr/>
                    <a:lstStyle/>
                    <a:p>
                      <a:r>
                        <a:rPr lang="en-US" sz="1000"/>
                        <a:t>OECD Washington Center</a:t>
                      </a:r>
                    </a:p>
                  </a:txBody>
                  <a:tcPr/>
                </a:tc>
                <a:tc>
                  <a:txBody>
                    <a:bodyPr/>
                    <a:lstStyle/>
                    <a:p>
                      <a:r>
                        <a:rPr lang="en-US" sz="1000"/>
                        <a:t>1501</a:t>
                      </a:r>
                    </a:p>
                  </a:txBody>
                  <a:tcPr/>
                </a:tc>
                <a:tc>
                  <a:txBody>
                    <a:bodyPr/>
                    <a:lstStyle/>
                    <a:p>
                      <a:r>
                        <a:rPr lang="en-US" sz="1000"/>
                        <a:t>33</a:t>
                      </a:r>
                    </a:p>
                  </a:txBody>
                  <a:tcPr/>
                </a:tc>
                <a:tc>
                  <a:txBody>
                    <a:bodyPr/>
                    <a:lstStyle/>
                    <a:p>
                      <a:r>
                        <a:rPr lang="en-US" sz="1000"/>
                        <a:t>3.7575757575758</a:t>
                      </a:r>
                    </a:p>
                  </a:txBody>
                  <a:tcPr/>
                </a:tc>
                <a:tc>
                  <a:txBody>
                    <a:bodyPr/>
                    <a:lstStyle/>
                    <a:p>
                      <a:r>
                        <a:rPr lang="en-US" sz="1000"/>
                        <a:t>124</a:t>
                      </a:r>
                    </a:p>
                  </a:txBody>
                  <a:tcPr/>
                </a:tc>
                <a:tc>
                  <a:txBody>
                    <a:bodyPr/>
                    <a:lstStyle/>
                    <a:p>
                      <a:r>
                        <a:rPr lang="en-US" sz="1000"/>
                        <a:t>2.8922631959508 %</a:t>
                      </a:r>
                    </a:p>
                  </a:txBody>
                  <a:tcPr/>
                </a:tc>
                <a:tc>
                  <a:txBody>
                    <a:bodyPr/>
                    <a:lstStyle/>
                    <a:p>
                      <a:r>
                        <a:rPr lang="en-US" sz="1000"/>
                        <a:t>209.54545454545</a:t>
                      </a:r>
                    </a:p>
                  </a:txBody>
                  <a:tcPr/>
                </a:tc>
                <a:extLst>
                  <a:ext uri="{0D108BD9-81ED-4DB2-BD59-A6C34878D82A}">
                    <a16:rowId xmlns:a16="http://schemas.microsoft.com/office/drawing/2014/main" val="1100881968"/>
                  </a:ext>
                </a:extLst>
              </a:tr>
            </a:tbl>
          </a:graphicData>
        </a:graphic>
      </p:graphicFrame>
      <p:sp>
        <p:nvSpPr>
          <p:cNvPr id="4" name="Text Placeholder 3">
            <a:extLst>
              <a:ext uri="{FF2B5EF4-FFF2-40B4-BE49-F238E27FC236}">
                <a16:creationId xmlns:a16="http://schemas.microsoft.com/office/drawing/2014/main" id="{A31BFDCC-FD13-4E6D-818F-D64E02CDCC22}"/>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4173642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E57F9-8DB1-4F0E-BD60-9F56207EA04F}"/>
              </a:ext>
            </a:extLst>
          </p:cNvPr>
          <p:cNvSpPr>
            <a:spLocks noGrp="1"/>
          </p:cNvSpPr>
          <p:nvPr>
            <p:ph type="title"/>
          </p:nvPr>
        </p:nvSpPr>
        <p:spPr/>
        <p:txBody>
          <a:bodyPr/>
          <a:lstStyle/>
          <a:p>
            <a:r>
              <a:rPr lang="en-US"/>
              <a:t>Overall IGO Benchmark | IGO SM - 1 of 3</a:t>
            </a:r>
          </a:p>
        </p:txBody>
      </p:sp>
      <p:graphicFrame>
        <p:nvGraphicFramePr>
          <p:cNvPr id="5" name="Table Placeholder 4">
            <a:extLst>
              <a:ext uri="{FF2B5EF4-FFF2-40B4-BE49-F238E27FC236}">
                <a16:creationId xmlns:a16="http://schemas.microsoft.com/office/drawing/2014/main" id="{61246BC5-F688-4AEA-9697-DA45C4AFFD6E}"/>
              </a:ext>
            </a:extLst>
          </p:cNvPr>
          <p:cNvGraphicFramePr>
            <a:graphicFrameLocks noGrp="1"/>
          </p:cNvGraphicFramePr>
          <p:nvPr>
            <p:ph type="tbl" sz="quarter" idx="13"/>
            <p:extLst>
              <p:ext uri="{D42A27DB-BD31-4B8C-83A1-F6EECF244321}">
                <p14:modId xmlns:p14="http://schemas.microsoft.com/office/powerpoint/2010/main" val="3056338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48317673"/>
                    </a:ext>
                  </a:extLst>
                </a:gridCol>
                <a:gridCol w="1152144">
                  <a:extLst>
                    <a:ext uri="{9D8B030D-6E8A-4147-A177-3AD203B41FA5}">
                      <a16:colId xmlns:a16="http://schemas.microsoft.com/office/drawing/2014/main" val="848117168"/>
                    </a:ext>
                  </a:extLst>
                </a:gridCol>
                <a:gridCol w="1152144">
                  <a:extLst>
                    <a:ext uri="{9D8B030D-6E8A-4147-A177-3AD203B41FA5}">
                      <a16:colId xmlns:a16="http://schemas.microsoft.com/office/drawing/2014/main" val="857185093"/>
                    </a:ext>
                  </a:extLst>
                </a:gridCol>
                <a:gridCol w="1152144">
                  <a:extLst>
                    <a:ext uri="{9D8B030D-6E8A-4147-A177-3AD203B41FA5}">
                      <a16:colId xmlns:a16="http://schemas.microsoft.com/office/drawing/2014/main" val="3022573525"/>
                    </a:ext>
                  </a:extLst>
                </a:gridCol>
                <a:gridCol w="1152144">
                  <a:extLst>
                    <a:ext uri="{9D8B030D-6E8A-4147-A177-3AD203B41FA5}">
                      <a16:colId xmlns:a16="http://schemas.microsoft.com/office/drawing/2014/main" val="1310330215"/>
                    </a:ext>
                  </a:extLst>
                </a:gridCol>
                <a:gridCol w="1152144">
                  <a:extLst>
                    <a:ext uri="{9D8B030D-6E8A-4147-A177-3AD203B41FA5}">
                      <a16:colId xmlns:a16="http://schemas.microsoft.com/office/drawing/2014/main" val="288657255"/>
                    </a:ext>
                  </a:extLst>
                </a:gridCol>
                <a:gridCol w="1152144">
                  <a:extLst>
                    <a:ext uri="{9D8B030D-6E8A-4147-A177-3AD203B41FA5}">
                      <a16:colId xmlns:a16="http://schemas.microsoft.com/office/drawing/2014/main" val="4196528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 Growth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a:t>
                      </a:r>
                    </a:p>
                  </a:txBody>
                  <a:tcPr/>
                </a:tc>
                <a:extLst>
                  <a:ext uri="{0D108BD9-81ED-4DB2-BD59-A6C34878D82A}">
                    <a16:rowId xmlns:a16="http://schemas.microsoft.com/office/drawing/2014/main" val="86320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@iloinfo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11.816555952989 %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31284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9.6045197740113 %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565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9.2835628227194 %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177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@the_imf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7.4988653864754 %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extLst>
                  <a:ext uri="{0D108BD9-81ED-4DB2-BD59-A6C34878D82A}">
                    <a16:rowId xmlns:a16="http://schemas.microsoft.com/office/drawing/2014/main" val="2523693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@International Labour Organization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6.218820861678 %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89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@the_oecd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6.1305007587253 %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3273143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5.1784993841536 %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34375</a:t>
                      </a:r>
                    </a:p>
                  </a:txBody>
                  <a:tcPr/>
                </a:tc>
                <a:extLst>
                  <a:ext uri="{0D108BD9-81ED-4DB2-BD59-A6C34878D82A}">
                    <a16:rowId xmlns:a16="http://schemas.microsoft.com/office/drawing/2014/main" val="328729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@International Monetary Fund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4.958915303482 %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382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@worldtradeorganization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4.7926858964426 %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extLst>
                  <a:ext uri="{0D108BD9-81ED-4DB2-BD59-A6C34878D82A}">
                    <a16:rowId xmlns:a16="http://schemas.microsoft.com/office/drawing/2014/main" val="2348287598"/>
                  </a:ext>
                </a:extLst>
              </a:tr>
            </a:tbl>
          </a:graphicData>
        </a:graphic>
      </p:graphicFrame>
      <p:sp>
        <p:nvSpPr>
          <p:cNvPr id="4" name="Text Placeholder 3">
            <a:extLst>
              <a:ext uri="{FF2B5EF4-FFF2-40B4-BE49-F238E27FC236}">
                <a16:creationId xmlns:a16="http://schemas.microsoft.com/office/drawing/2014/main" id="{76D11167-0FA6-4E73-8DA3-04056563C941}"/>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40797750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60AC5-7B7F-46D0-9F21-2281A8206344}"/>
              </a:ext>
            </a:extLst>
          </p:cNvPr>
          <p:cNvSpPr>
            <a:spLocks noGrp="1"/>
          </p:cNvSpPr>
          <p:nvPr>
            <p:ph type="title"/>
          </p:nvPr>
        </p:nvSpPr>
        <p:spPr/>
        <p:txBody>
          <a:bodyPr/>
          <a:lstStyle/>
          <a:p>
            <a:r>
              <a:rPr lang="en-US"/>
              <a:t>Overall IGO Benchmark | IGO SM - 2 of 3</a:t>
            </a:r>
          </a:p>
        </p:txBody>
      </p:sp>
      <p:graphicFrame>
        <p:nvGraphicFramePr>
          <p:cNvPr id="5" name="Table Placeholder 4">
            <a:extLst>
              <a:ext uri="{FF2B5EF4-FFF2-40B4-BE49-F238E27FC236}">
                <a16:creationId xmlns:a16="http://schemas.microsoft.com/office/drawing/2014/main" id="{7E9F8B3D-DC19-4E6F-B969-BCDB9583F767}"/>
              </a:ext>
            </a:extLst>
          </p:cNvPr>
          <p:cNvGraphicFramePr>
            <a:graphicFrameLocks noGrp="1"/>
          </p:cNvGraphicFramePr>
          <p:nvPr>
            <p:ph type="tbl" sz="quarter" idx="13"/>
            <p:extLst>
              <p:ext uri="{D42A27DB-BD31-4B8C-83A1-F6EECF244321}">
                <p14:modId xmlns:p14="http://schemas.microsoft.com/office/powerpoint/2010/main" val="3377450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72127311"/>
                    </a:ext>
                  </a:extLst>
                </a:gridCol>
                <a:gridCol w="1152144">
                  <a:extLst>
                    <a:ext uri="{9D8B030D-6E8A-4147-A177-3AD203B41FA5}">
                      <a16:colId xmlns:a16="http://schemas.microsoft.com/office/drawing/2014/main" val="747830045"/>
                    </a:ext>
                  </a:extLst>
                </a:gridCol>
                <a:gridCol w="1152144">
                  <a:extLst>
                    <a:ext uri="{9D8B030D-6E8A-4147-A177-3AD203B41FA5}">
                      <a16:colId xmlns:a16="http://schemas.microsoft.com/office/drawing/2014/main" val="3758109851"/>
                    </a:ext>
                  </a:extLst>
                </a:gridCol>
                <a:gridCol w="1152144">
                  <a:extLst>
                    <a:ext uri="{9D8B030D-6E8A-4147-A177-3AD203B41FA5}">
                      <a16:colId xmlns:a16="http://schemas.microsoft.com/office/drawing/2014/main" val="3521613985"/>
                    </a:ext>
                  </a:extLst>
                </a:gridCol>
                <a:gridCol w="1152144">
                  <a:extLst>
                    <a:ext uri="{9D8B030D-6E8A-4147-A177-3AD203B41FA5}">
                      <a16:colId xmlns:a16="http://schemas.microsoft.com/office/drawing/2014/main" val="139243250"/>
                    </a:ext>
                  </a:extLst>
                </a:gridCol>
                <a:gridCol w="1152144">
                  <a:extLst>
                    <a:ext uri="{9D8B030D-6E8A-4147-A177-3AD203B41FA5}">
                      <a16:colId xmlns:a16="http://schemas.microsoft.com/office/drawing/2014/main" val="3711455896"/>
                    </a:ext>
                  </a:extLst>
                </a:gridCol>
                <a:gridCol w="1152144">
                  <a:extLst>
                    <a:ext uri="{9D8B030D-6E8A-4147-A177-3AD203B41FA5}">
                      <a16:colId xmlns:a16="http://schemas.microsoft.com/office/drawing/2014/main" val="3276168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 Growth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a:t>
                      </a:r>
                    </a:p>
                  </a:txBody>
                  <a:tcPr/>
                </a:tc>
                <a:extLst>
                  <a:ext uri="{0D108BD9-81ED-4DB2-BD59-A6C34878D82A}">
                    <a16:rowId xmlns:a16="http://schemas.microsoft.com/office/drawing/2014/main" val="1359391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10058401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4.6365196230905 %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extLst>
                  <a:ext uri="{0D108BD9-81ED-4DB2-BD59-A6C34878D82A}">
                    <a16:rowId xmlns:a16="http://schemas.microsoft.com/office/drawing/2014/main" val="1969106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Trade Organization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4.3589057401113 %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6204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@worldeconomicforum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4.2056074766355 %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971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3.9617486338798 %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1798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Economic Forum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3.9544764410863 %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7005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 - OCDE OECD 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3.3316215346054 %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3289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@worldeconomicforum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3.3023821047272 %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9001</a:t>
                      </a:r>
                    </a:p>
                  </a:txBody>
                  <a:tcPr/>
                </a:tc>
                <a:extLst>
                  <a:ext uri="{0D108BD9-81ED-4DB2-BD59-A6C34878D82A}">
                    <a16:rowId xmlns:a16="http://schemas.microsoft.com/office/drawing/2014/main" val="3296629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Health Organization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4210974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3.2906023368202 %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7572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World 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3.1967439512609 %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7390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2.9411764705882 %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2798030"/>
                  </a:ext>
                </a:extLst>
              </a:tr>
            </a:tbl>
          </a:graphicData>
        </a:graphic>
      </p:graphicFrame>
      <p:sp>
        <p:nvSpPr>
          <p:cNvPr id="4" name="Text Placeholder 3">
            <a:extLst>
              <a:ext uri="{FF2B5EF4-FFF2-40B4-BE49-F238E27FC236}">
                <a16:creationId xmlns:a16="http://schemas.microsoft.com/office/drawing/2014/main" id="{CD90889A-4D82-4315-BE88-901F4855BEC2}"/>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19709630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7E7EC-E2A1-4226-8844-4893E9EE5ED9}"/>
              </a:ext>
            </a:extLst>
          </p:cNvPr>
          <p:cNvSpPr>
            <a:spLocks noGrp="1"/>
          </p:cNvSpPr>
          <p:nvPr>
            <p:ph type="title"/>
          </p:nvPr>
        </p:nvSpPr>
        <p:spPr/>
        <p:txBody>
          <a:bodyPr/>
          <a:lstStyle/>
          <a:p>
            <a:r>
              <a:rPr lang="en-US"/>
              <a:t>Overall IGO Benchmark | IGO SM - 3 of 3</a:t>
            </a:r>
          </a:p>
        </p:txBody>
      </p:sp>
      <p:graphicFrame>
        <p:nvGraphicFramePr>
          <p:cNvPr id="5" name="Table Placeholder 4">
            <a:extLst>
              <a:ext uri="{FF2B5EF4-FFF2-40B4-BE49-F238E27FC236}">
                <a16:creationId xmlns:a16="http://schemas.microsoft.com/office/drawing/2014/main" id="{F2370897-05F9-4959-AA8D-7855E662C0B6}"/>
              </a:ext>
            </a:extLst>
          </p:cNvPr>
          <p:cNvGraphicFramePr>
            <a:graphicFrameLocks noGrp="1"/>
          </p:cNvGraphicFramePr>
          <p:nvPr>
            <p:ph type="tbl" sz="quarter" idx="13"/>
            <p:extLst>
              <p:ext uri="{D42A27DB-BD31-4B8C-83A1-F6EECF244321}">
                <p14:modId xmlns:p14="http://schemas.microsoft.com/office/powerpoint/2010/main" val="725081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34159878"/>
                    </a:ext>
                  </a:extLst>
                </a:gridCol>
                <a:gridCol w="1152144">
                  <a:extLst>
                    <a:ext uri="{9D8B030D-6E8A-4147-A177-3AD203B41FA5}">
                      <a16:colId xmlns:a16="http://schemas.microsoft.com/office/drawing/2014/main" val="3252301363"/>
                    </a:ext>
                  </a:extLst>
                </a:gridCol>
                <a:gridCol w="1152144">
                  <a:extLst>
                    <a:ext uri="{9D8B030D-6E8A-4147-A177-3AD203B41FA5}">
                      <a16:colId xmlns:a16="http://schemas.microsoft.com/office/drawing/2014/main" val="2423175125"/>
                    </a:ext>
                  </a:extLst>
                </a:gridCol>
                <a:gridCol w="1152144">
                  <a:extLst>
                    <a:ext uri="{9D8B030D-6E8A-4147-A177-3AD203B41FA5}">
                      <a16:colId xmlns:a16="http://schemas.microsoft.com/office/drawing/2014/main" val="4213715533"/>
                    </a:ext>
                  </a:extLst>
                </a:gridCol>
                <a:gridCol w="1152144">
                  <a:extLst>
                    <a:ext uri="{9D8B030D-6E8A-4147-A177-3AD203B41FA5}">
                      <a16:colId xmlns:a16="http://schemas.microsoft.com/office/drawing/2014/main" val="402198996"/>
                    </a:ext>
                  </a:extLst>
                </a:gridCol>
                <a:gridCol w="1152144">
                  <a:extLst>
                    <a:ext uri="{9D8B030D-6E8A-4147-A177-3AD203B41FA5}">
                      <a16:colId xmlns:a16="http://schemas.microsoft.com/office/drawing/2014/main" val="3257792456"/>
                    </a:ext>
                  </a:extLst>
                </a:gridCol>
                <a:gridCol w="1152144">
                  <a:extLst>
                    <a:ext uri="{9D8B030D-6E8A-4147-A177-3AD203B41FA5}">
                      <a16:colId xmlns:a16="http://schemas.microsoft.com/office/drawing/2014/main" val="469949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 Growth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a:t>
                      </a:r>
                    </a:p>
                  </a:txBody>
                  <a:tcPr/>
                </a:tc>
                <a:extLst>
                  <a:ext uri="{0D108BD9-81ED-4DB2-BD59-A6C34878D82A}">
                    <a16:rowId xmlns:a16="http://schemas.microsoft.com/office/drawing/2014/main" val="145773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2.9100529100529 %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373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2676271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2.4491519324792 %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extLst>
                  <a:ext uri="{0D108BD9-81ED-4DB2-BD59-A6C34878D82A}">
                    <a16:rowId xmlns:a16="http://schemas.microsoft.com/office/drawing/2014/main" val="352889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2.2488512221161 %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11115869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39985</a:t>
                      </a:r>
                    </a:p>
                  </a:txBody>
                  <a:tcPr/>
                </a:tc>
                <a:extLst>
                  <a:ext uri="{0D108BD9-81ED-4DB2-BD59-A6C34878D82A}">
                    <a16:rowId xmlns:a16="http://schemas.microsoft.com/office/drawing/2014/main" val="1753535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@IMFNews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2.2126131486125 %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extLst>
                  <a:ext uri="{0D108BD9-81ED-4DB2-BD59-A6C34878D82A}">
                    <a16:rowId xmlns:a16="http://schemas.microsoft.com/office/drawing/2014/main" val="3938574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2.0255459854404 %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3641004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1.7529406380155 %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870806724"/>
                  </a:ext>
                </a:extLst>
              </a:tr>
            </a:tbl>
          </a:graphicData>
        </a:graphic>
      </p:graphicFrame>
      <p:sp>
        <p:nvSpPr>
          <p:cNvPr id="4" name="Text Placeholder 3">
            <a:extLst>
              <a:ext uri="{FF2B5EF4-FFF2-40B4-BE49-F238E27FC236}">
                <a16:creationId xmlns:a16="http://schemas.microsoft.com/office/drawing/2014/main" id="{4F016CA7-659C-4ECC-B476-D555D33FD32B}"/>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38397202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03D52-5565-4E25-9813-0053F0696361}"/>
              </a:ext>
            </a:extLst>
          </p:cNvPr>
          <p:cNvSpPr>
            <a:spLocks noGrp="1"/>
          </p:cNvSpPr>
          <p:nvPr>
            <p:ph type="title"/>
          </p:nvPr>
        </p:nvSpPr>
        <p:spPr/>
        <p:txBody>
          <a:bodyPr/>
          <a:lstStyle/>
          <a:p>
            <a:r>
              <a:rPr lang="en-US"/>
              <a:t>Overall Total Videos Published by Different IGOs | IGO SM</a:t>
            </a:r>
          </a:p>
        </p:txBody>
      </p:sp>
      <p:graphicFrame>
        <p:nvGraphicFramePr>
          <p:cNvPr id="6" name="Chart Placeholder 5">
            <a:extLst>
              <a:ext uri="{FF2B5EF4-FFF2-40B4-BE49-F238E27FC236}">
                <a16:creationId xmlns:a16="http://schemas.microsoft.com/office/drawing/2014/main" id="{FC5CCFE4-9D9D-40EC-8B4F-ECDB1EFE848F}"/>
              </a:ext>
            </a:extLst>
          </p:cNvPr>
          <p:cNvGraphicFramePr>
            <a:graphicFrameLocks noGrp="1"/>
          </p:cNvGraphicFramePr>
          <p:nvPr>
            <p:ph type="chart" sz="quarter" idx="13"/>
            <p:extLst>
              <p:ext uri="{D42A27DB-BD31-4B8C-83A1-F6EECF244321}">
                <p14:modId xmlns:p14="http://schemas.microsoft.com/office/powerpoint/2010/main" val="3636824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069BE7-6086-4BDC-9EA9-EDDEC7309374}"/>
              </a:ext>
            </a:extLst>
          </p:cNvPr>
          <p:cNvSpPr>
            <a:spLocks noGrp="1"/>
          </p:cNvSpPr>
          <p:nvPr>
            <p:ph type="body" sz="quarter" idx="14"/>
          </p:nvPr>
        </p:nvSpPr>
        <p:spPr/>
        <p:txBody>
          <a:bodyPr/>
          <a:lstStyle/>
          <a:p>
            <a:r>
              <a:rPr lang="en-US"/>
              <a:t>08/01/2021 - 10/31/2021</a:t>
            </a:r>
          </a:p>
        </p:txBody>
      </p:sp>
      <p:sp>
        <p:nvSpPr>
          <p:cNvPr id="5" name="Footer Placeholder 4">
            <a:extLst>
              <a:ext uri="{FF2B5EF4-FFF2-40B4-BE49-F238E27FC236}">
                <a16:creationId xmlns:a16="http://schemas.microsoft.com/office/drawing/2014/main" id="{82022B16-89F6-455F-ADC6-298456320D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500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2591</Words>
  <Application>Microsoft Office PowerPoint</Application>
  <PresentationFormat>On-screen Show (4:3)</PresentationFormat>
  <Paragraphs>853</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Monthly Reporting</vt:lpstr>
      <vt:lpstr>Overall Overall Follower Growth | OECD Corporate SM + Fr</vt:lpstr>
      <vt:lpstr>Overall Overall Follower Growth (Percentage) | OECD Corporate SM + Fr</vt:lpstr>
      <vt:lpstr>Overall Overall Posted Content | OECD Corporate SM + Fr</vt:lpstr>
      <vt:lpstr>Overall Total Engagement Overtime | OECD Corporate SM + Fr</vt:lpstr>
      <vt:lpstr>Overall Avg. Engagement Overtime | OECD Corporate SM + Fr</vt:lpstr>
      <vt:lpstr>Overall Top Posts Table | OECD Corporate SM + Fr - 1 of 4</vt:lpstr>
      <vt:lpstr>Overall Top Posts Table | OECD Corporate SM + Fr - 2 of 4</vt:lpstr>
      <vt:lpstr>Overall Top Posts Table | OECD Corporate SM + Fr - 3 of 4</vt:lpstr>
      <vt:lpstr>Overall Top Posts Table | OECD Corporate SM + Fr - 4 of 4</vt:lpstr>
      <vt:lpstr>Overall Table on Key Video Content KPIs v4.0 | OECD Corporate SM + Fr</vt:lpstr>
      <vt:lpstr>Overall Total Videos Posted Overtime by Platform | OECD Corporate SM + Fr</vt:lpstr>
      <vt:lpstr>Overall Total Video Views Monthly by Platform | OECD Corporate SM + Fr</vt:lpstr>
      <vt:lpstr>Overall Post Type by Avg. Engagement (Individual Channel) | OECD Corporate SM + Fr</vt:lpstr>
      <vt:lpstr>Overall Post Type by Avg. Engagement (Individual Channel) | OECD Corporate SM + Fr</vt:lpstr>
      <vt:lpstr>Instagram Instagram Total Stories | the_oecd OECD Instagram</vt:lpstr>
      <vt:lpstr>Instagram Average Instagram Story Impressions | the_oecd OECD Instagram</vt:lpstr>
      <vt:lpstr>Instagram Stories Table  | OECD Corporate SM + Fr - 1 of 13</vt:lpstr>
      <vt:lpstr>Instagram Stories Table  | OECD Corporate SM + Fr - 2 of 13</vt:lpstr>
      <vt:lpstr>Instagram Stories Table  | OECD Corporate SM + Fr - 3 of 13</vt:lpstr>
      <vt:lpstr>Instagram Stories Table  | OECD Corporate SM + Fr - 4 of 13</vt:lpstr>
      <vt:lpstr>Instagram Stories Table  | OECD Corporate SM + Fr - 5 of 13</vt:lpstr>
      <vt:lpstr>Instagram Stories Table  | OECD Corporate SM + Fr - 6 of 13</vt:lpstr>
      <vt:lpstr>Instagram Stories Table  | OECD Corporate SM + Fr - 7 of 13</vt:lpstr>
      <vt:lpstr>Instagram Stories Table  | OECD Corporate SM + Fr - 8 of 13</vt:lpstr>
      <vt:lpstr>Instagram Stories Table  | OECD Corporate SM + Fr - 9 of 13</vt:lpstr>
      <vt:lpstr>Instagram Stories Table  | OECD Corporate SM + Fr - 10 of 13</vt:lpstr>
      <vt:lpstr>Instagram Stories Table  | OECD Corporate SM + Fr - 11 of 13</vt:lpstr>
      <vt:lpstr>Instagram Stories Table  | OECD Corporate SM + Fr - 12 of 13</vt:lpstr>
      <vt:lpstr>Instagram Stories Table  | OECD Corporate SM + Fr - 13 of 13</vt:lpstr>
      <vt:lpstr>Overall Updated Network Key Metrics Table | OECD Centres</vt:lpstr>
      <vt:lpstr>Overall IGO Benchmark | IGO SM - 1 of 3</vt:lpstr>
      <vt:lpstr>Overall IGO Benchmark | IGO SM - 2 of 3</vt:lpstr>
      <vt:lpstr>Overall IGO Benchmark | IGO SM - 3 of 3</vt:lpstr>
      <vt:lpstr>Overall Total Videos Published by Different IGOs | IGO SM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Reporting</dc:title>
  <dc:creator>Frederik Peiniger</dc:creator>
  <cp:lastModifiedBy>Frederik Peiniger</cp:lastModifiedBy>
  <cp:revision>1</cp:revision>
  <dcterms:created xsi:type="dcterms:W3CDTF">2021-11-22T21:06:43Z</dcterms:created>
  <dcterms:modified xsi:type="dcterms:W3CDTF">2021-11-22T21:08:29Z</dcterms:modified>
</cp:coreProperties>
</file>