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90C44-827B-4612-BDB1-3F7DA36DC77F}"/>
              </a:ext>
            </a:extLst>
          </p:cNvPr>
          <p:cNvSpPr>
            <a:spLocks noGrp="1"/>
          </p:cNvSpPr>
          <p:nvPr>
            <p:ph type="title"/>
          </p:nvPr>
        </p:nvSpPr>
        <p:spPr/>
        <p:txBody>
          <a:bodyPr/>
          <a:lstStyle/>
          <a:p>
            <a:r>
              <a:rPr lang="en-US"/>
              <a:t>Facebook [USQ] Landscape Posts (ALL) - Apr 2022 | USQ Landscape FB - 1 of 25</a:t>
            </a:r>
          </a:p>
        </p:txBody>
      </p:sp>
      <p:graphicFrame>
        <p:nvGraphicFramePr>
          <p:cNvPr id="5" name="Table Placeholder 4">
            <a:extLst>
              <a:ext uri="{FF2B5EF4-FFF2-40B4-BE49-F238E27FC236}">
                <a16:creationId xmlns:a16="http://schemas.microsoft.com/office/drawing/2014/main" id="{7A67C769-8A91-4EDF-B3A6-5D0E420D1A72}"/>
              </a:ext>
            </a:extLst>
          </p:cNvPr>
          <p:cNvGraphicFramePr>
            <a:graphicFrameLocks noGrp="1"/>
          </p:cNvGraphicFramePr>
          <p:nvPr>
            <p:ph type="tbl" sz="quarter" idx="13"/>
            <p:extLst>
              <p:ext uri="{D42A27DB-BD31-4B8C-83A1-F6EECF244321}">
                <p14:modId xmlns:p14="http://schemas.microsoft.com/office/powerpoint/2010/main" val="1329883966"/>
              </p:ext>
            </p:extLst>
          </p:nvPr>
        </p:nvGraphicFramePr>
        <p:xfrm>
          <a:off x="457200" y="1731963"/>
          <a:ext cx="7735824" cy="3230880"/>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91054072"/>
                    </a:ext>
                  </a:extLst>
                </a:gridCol>
                <a:gridCol w="1728216">
                  <a:extLst>
                    <a:ext uri="{9D8B030D-6E8A-4147-A177-3AD203B41FA5}">
                      <a16:colId xmlns:a16="http://schemas.microsoft.com/office/drawing/2014/main" val="1630286261"/>
                    </a:ext>
                  </a:extLst>
                </a:gridCol>
                <a:gridCol w="576072">
                  <a:extLst>
                    <a:ext uri="{9D8B030D-6E8A-4147-A177-3AD203B41FA5}">
                      <a16:colId xmlns:a16="http://schemas.microsoft.com/office/drawing/2014/main" val="2303550965"/>
                    </a:ext>
                  </a:extLst>
                </a:gridCol>
                <a:gridCol w="576072">
                  <a:extLst>
                    <a:ext uri="{9D8B030D-6E8A-4147-A177-3AD203B41FA5}">
                      <a16:colId xmlns:a16="http://schemas.microsoft.com/office/drawing/2014/main" val="345584229"/>
                    </a:ext>
                  </a:extLst>
                </a:gridCol>
                <a:gridCol w="576072">
                  <a:extLst>
                    <a:ext uri="{9D8B030D-6E8A-4147-A177-3AD203B41FA5}">
                      <a16:colId xmlns:a16="http://schemas.microsoft.com/office/drawing/2014/main" val="3921920664"/>
                    </a:ext>
                  </a:extLst>
                </a:gridCol>
                <a:gridCol w="576072">
                  <a:extLst>
                    <a:ext uri="{9D8B030D-6E8A-4147-A177-3AD203B41FA5}">
                      <a16:colId xmlns:a16="http://schemas.microsoft.com/office/drawing/2014/main" val="1551783442"/>
                    </a:ext>
                  </a:extLst>
                </a:gridCol>
                <a:gridCol w="576072">
                  <a:extLst>
                    <a:ext uri="{9D8B030D-6E8A-4147-A177-3AD203B41FA5}">
                      <a16:colId xmlns:a16="http://schemas.microsoft.com/office/drawing/2014/main" val="1283873782"/>
                    </a:ext>
                  </a:extLst>
                </a:gridCol>
                <a:gridCol w="576072">
                  <a:extLst>
                    <a:ext uri="{9D8B030D-6E8A-4147-A177-3AD203B41FA5}">
                      <a16:colId xmlns:a16="http://schemas.microsoft.com/office/drawing/2014/main" val="1843742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33439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City Square Mall, Singapore - 2022-04-08 11:00:00</a:t>
                      </a:r>
                      <a:r>
                        <a:rPr kumimoji="0" lang="en-US" sz="1000" b="0" i="0" u="none" strike="noStrike" kern="1200" cap="none" spc="0" normalizeH="0" baseline="0" noProof="0">
                          <a:ln>
                            <a:noFill/>
                          </a:ln>
                          <a:solidFill>
                            <a:prstClr val="black"/>
                          </a:solidFill>
                          <a:effectLst/>
                          <a:uLnTx/>
                          <a:uFillTx/>
                          <a:latin typeface="+mn-lt"/>
                          <a:ea typeface="+mn-ea"/>
                          <a:cs typeface="+mn-cs"/>
                        </a:rPr>
                        <a:t>
 [WIN!] ICYMI, Blanco Court Beef Noodles (#B1-31/32) is now open! Stand to win a  voucher to slurp up delicious bowls of beef noodles when you:
1. 👍 City Square Mall, Singapore and Blanco Court Beef Noodles’ Facebook pages
2. Tag 3 friends in the comments and hashtag #BCBNSG
3. Share this post
3 winners will be selected to win a  Blanco Court Beef Noodles voucher each. Don’t forget to follow us on Instagram too! Contest ends: 11.59pm, 14 Apr 2022. T&amp;Cs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277173742_10165781102760478_7047434633602005665_n.jpg?stp=dst-jpg_p720x720&amp;_nc_cat=111&amp;ccb=1-7&amp;_nc_sid=8024bb&amp;_nc_ohc=-sXDCUKfO-YAX_1Dr4X&amp;_nc_ht=scontent-iad3-1.xx&amp;edm=AKIiGfEEAAAA&amp;oh=00_AT_mgmmZjDEuRu6z9e0s2sWqtuax8dIn_gsAMdx9DfrlDg&amp;oe=62B6C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68440517"/>
                  </a:ext>
                </a:extLst>
              </a:tr>
            </a:tbl>
          </a:graphicData>
        </a:graphic>
      </p:graphicFrame>
      <p:sp>
        <p:nvSpPr>
          <p:cNvPr id="4" name="Text Placeholder 3">
            <a:extLst>
              <a:ext uri="{FF2B5EF4-FFF2-40B4-BE49-F238E27FC236}">
                <a16:creationId xmlns:a16="http://schemas.microsoft.com/office/drawing/2014/main" id="{772C8C26-5874-4A6C-B06E-7662EA191DF0}"/>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122948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C57CB-6D97-4FFA-B5B5-D3939625AC3C}"/>
              </a:ext>
            </a:extLst>
          </p:cNvPr>
          <p:cNvSpPr>
            <a:spLocks noGrp="1"/>
          </p:cNvSpPr>
          <p:nvPr>
            <p:ph type="title"/>
          </p:nvPr>
        </p:nvSpPr>
        <p:spPr/>
        <p:txBody>
          <a:bodyPr/>
          <a:lstStyle/>
          <a:p>
            <a:r>
              <a:rPr lang="en-US"/>
              <a:t>Facebook [USQ] Landscape Posts (ALL) - Apr 2022 | USQ Landscape FB - 2 of 25</a:t>
            </a:r>
          </a:p>
        </p:txBody>
      </p:sp>
      <p:graphicFrame>
        <p:nvGraphicFramePr>
          <p:cNvPr id="5" name="Table Placeholder 4">
            <a:extLst>
              <a:ext uri="{FF2B5EF4-FFF2-40B4-BE49-F238E27FC236}">
                <a16:creationId xmlns:a16="http://schemas.microsoft.com/office/drawing/2014/main" id="{1A0A1A2D-7F79-4B93-AF48-3C6AF05C0374}"/>
              </a:ext>
            </a:extLst>
          </p:cNvPr>
          <p:cNvGraphicFramePr>
            <a:graphicFrameLocks noGrp="1"/>
          </p:cNvGraphicFramePr>
          <p:nvPr>
            <p:ph type="tbl" sz="quarter" idx="13"/>
            <p:extLst>
              <p:ext uri="{D42A27DB-BD31-4B8C-83A1-F6EECF244321}">
                <p14:modId xmlns:p14="http://schemas.microsoft.com/office/powerpoint/2010/main" val="1828744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618025566"/>
                    </a:ext>
                  </a:extLst>
                </a:gridCol>
                <a:gridCol w="1728216">
                  <a:extLst>
                    <a:ext uri="{9D8B030D-6E8A-4147-A177-3AD203B41FA5}">
                      <a16:colId xmlns:a16="http://schemas.microsoft.com/office/drawing/2014/main" val="294796931"/>
                    </a:ext>
                  </a:extLst>
                </a:gridCol>
                <a:gridCol w="576072">
                  <a:extLst>
                    <a:ext uri="{9D8B030D-6E8A-4147-A177-3AD203B41FA5}">
                      <a16:colId xmlns:a16="http://schemas.microsoft.com/office/drawing/2014/main" val="770534784"/>
                    </a:ext>
                  </a:extLst>
                </a:gridCol>
                <a:gridCol w="576072">
                  <a:extLst>
                    <a:ext uri="{9D8B030D-6E8A-4147-A177-3AD203B41FA5}">
                      <a16:colId xmlns:a16="http://schemas.microsoft.com/office/drawing/2014/main" val="2259379731"/>
                    </a:ext>
                  </a:extLst>
                </a:gridCol>
                <a:gridCol w="576072">
                  <a:extLst>
                    <a:ext uri="{9D8B030D-6E8A-4147-A177-3AD203B41FA5}">
                      <a16:colId xmlns:a16="http://schemas.microsoft.com/office/drawing/2014/main" val="3706047193"/>
                    </a:ext>
                  </a:extLst>
                </a:gridCol>
                <a:gridCol w="576072">
                  <a:extLst>
                    <a:ext uri="{9D8B030D-6E8A-4147-A177-3AD203B41FA5}">
                      <a16:colId xmlns:a16="http://schemas.microsoft.com/office/drawing/2014/main" val="1952707993"/>
                    </a:ext>
                  </a:extLst>
                </a:gridCol>
                <a:gridCol w="576072">
                  <a:extLst>
                    <a:ext uri="{9D8B030D-6E8A-4147-A177-3AD203B41FA5}">
                      <a16:colId xmlns:a16="http://schemas.microsoft.com/office/drawing/2014/main" val="2331782273"/>
                    </a:ext>
                  </a:extLst>
                </a:gridCol>
                <a:gridCol w="576072">
                  <a:extLst>
                    <a:ext uri="{9D8B030D-6E8A-4147-A177-3AD203B41FA5}">
                      <a16:colId xmlns:a16="http://schemas.microsoft.com/office/drawing/2014/main" val="3942595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42168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Suntec City - 2022-04-15 12:00:08</a:t>
                      </a:r>
                      <a:r>
                        <a:rPr kumimoji="0" lang="en-US" sz="1000" b="0" i="0" u="none" strike="noStrike" kern="1200" cap="none" spc="0" normalizeH="0" baseline="0" noProof="0">
                          <a:ln>
                            <a:noFill/>
                          </a:ln>
                          <a:solidFill>
                            <a:prstClr val="black"/>
                          </a:solidFill>
                          <a:effectLst/>
                          <a:uLnTx/>
                          <a:uFillTx/>
                          <a:latin typeface="+mn-lt"/>
                          <a:ea typeface="+mn-ea"/>
                          <a:cs typeface="+mn-cs"/>
                        </a:rPr>
                        <a:t>
 Y2k trends are back and we’ve got our own 2k to add to the mix - 2,000 Suntec+ Points!
[NEW SIGN UPS] From now till 31 May, receive 2,000 Suntec+ Points when you sign up as a new member with the promo code &lt;SUNTECGIFT&gt;! Get dressed up, grab some friends and join us for a long weekend of y2k fun!
Stores featured: YACHT 21  Playdress  PEDRO 
T&amp;Cs apply. Visit https://bit.ly/SuntecPlusSignUp for more information.
#SuntecCity #SuntecPlus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5-1.xx.fbcdn.net/v/t39.30808-6/278373947_5218004498284710_6777688571297054695_n.jpg?stp=dst-jpg_p720x720&amp;_nc_cat=105&amp;ccb=1-7&amp;_nc_sid=8024bb&amp;_nc_ohc=H9Is598NyL8AX_rhSil&amp;_nc_ht=scontent-bos5-1.xx&amp;edm=AKIiGfEEAAAA&amp;oh=00_AT8x4Io0v2-N7QT6ffwVn72Dg5huLWtRuPmp1gEilApICQ&amp;oe=62B78E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87120761"/>
                  </a:ext>
                </a:extLst>
              </a:tr>
            </a:tbl>
          </a:graphicData>
        </a:graphic>
      </p:graphicFrame>
      <p:sp>
        <p:nvSpPr>
          <p:cNvPr id="4" name="Text Placeholder 3">
            <a:extLst>
              <a:ext uri="{FF2B5EF4-FFF2-40B4-BE49-F238E27FC236}">
                <a16:creationId xmlns:a16="http://schemas.microsoft.com/office/drawing/2014/main" id="{2E4317C7-0718-4B5E-9D8F-83F23AED12C2}"/>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464646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25411-D8AC-4FF9-9F33-1FB9B73FC1D1}"/>
              </a:ext>
            </a:extLst>
          </p:cNvPr>
          <p:cNvSpPr>
            <a:spLocks noGrp="1"/>
          </p:cNvSpPr>
          <p:nvPr>
            <p:ph type="title"/>
          </p:nvPr>
        </p:nvSpPr>
        <p:spPr/>
        <p:txBody>
          <a:bodyPr/>
          <a:lstStyle/>
          <a:p>
            <a:r>
              <a:rPr lang="en-US"/>
              <a:t>Facebook [USQ] Landscape Posts (ALL) - Apr 2022 | USQ Landscape FB - 3 of 25</a:t>
            </a:r>
          </a:p>
        </p:txBody>
      </p:sp>
      <p:graphicFrame>
        <p:nvGraphicFramePr>
          <p:cNvPr id="5" name="Table Placeholder 4">
            <a:extLst>
              <a:ext uri="{FF2B5EF4-FFF2-40B4-BE49-F238E27FC236}">
                <a16:creationId xmlns:a16="http://schemas.microsoft.com/office/drawing/2014/main" id="{D57473E6-A405-4BBF-964E-52FFD887A6A9}"/>
              </a:ext>
            </a:extLst>
          </p:cNvPr>
          <p:cNvGraphicFramePr>
            <a:graphicFrameLocks noGrp="1"/>
          </p:cNvGraphicFramePr>
          <p:nvPr>
            <p:ph type="tbl" sz="quarter" idx="13"/>
            <p:extLst>
              <p:ext uri="{D42A27DB-BD31-4B8C-83A1-F6EECF244321}">
                <p14:modId xmlns:p14="http://schemas.microsoft.com/office/powerpoint/2010/main" val="3668747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050463728"/>
                    </a:ext>
                  </a:extLst>
                </a:gridCol>
                <a:gridCol w="1728216">
                  <a:extLst>
                    <a:ext uri="{9D8B030D-6E8A-4147-A177-3AD203B41FA5}">
                      <a16:colId xmlns:a16="http://schemas.microsoft.com/office/drawing/2014/main" val="2474949504"/>
                    </a:ext>
                  </a:extLst>
                </a:gridCol>
                <a:gridCol w="576072">
                  <a:extLst>
                    <a:ext uri="{9D8B030D-6E8A-4147-A177-3AD203B41FA5}">
                      <a16:colId xmlns:a16="http://schemas.microsoft.com/office/drawing/2014/main" val="3555596167"/>
                    </a:ext>
                  </a:extLst>
                </a:gridCol>
                <a:gridCol w="576072">
                  <a:extLst>
                    <a:ext uri="{9D8B030D-6E8A-4147-A177-3AD203B41FA5}">
                      <a16:colId xmlns:a16="http://schemas.microsoft.com/office/drawing/2014/main" val="1687099680"/>
                    </a:ext>
                  </a:extLst>
                </a:gridCol>
                <a:gridCol w="576072">
                  <a:extLst>
                    <a:ext uri="{9D8B030D-6E8A-4147-A177-3AD203B41FA5}">
                      <a16:colId xmlns:a16="http://schemas.microsoft.com/office/drawing/2014/main" val="2140208450"/>
                    </a:ext>
                  </a:extLst>
                </a:gridCol>
                <a:gridCol w="576072">
                  <a:extLst>
                    <a:ext uri="{9D8B030D-6E8A-4147-A177-3AD203B41FA5}">
                      <a16:colId xmlns:a16="http://schemas.microsoft.com/office/drawing/2014/main" val="2887936094"/>
                    </a:ext>
                  </a:extLst>
                </a:gridCol>
                <a:gridCol w="576072">
                  <a:extLst>
                    <a:ext uri="{9D8B030D-6E8A-4147-A177-3AD203B41FA5}">
                      <a16:colId xmlns:a16="http://schemas.microsoft.com/office/drawing/2014/main" val="1540153884"/>
                    </a:ext>
                  </a:extLst>
                </a:gridCol>
                <a:gridCol w="576072">
                  <a:extLst>
                    <a:ext uri="{9D8B030D-6E8A-4147-A177-3AD203B41FA5}">
                      <a16:colId xmlns:a16="http://schemas.microsoft.com/office/drawing/2014/main" val="1847871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38828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Suntec City - 2022-04-06 15:00:02</a:t>
                      </a:r>
                      <a:r>
                        <a:rPr kumimoji="0" lang="en-US" sz="1000" b="0" i="0" u="none" strike="noStrike" kern="1200" cap="none" spc="0" normalizeH="0" baseline="0" noProof="0">
                          <a:ln>
                            <a:noFill/>
                          </a:ln>
                          <a:solidFill>
                            <a:prstClr val="black"/>
                          </a:solidFill>
                          <a:effectLst/>
                          <a:uLnTx/>
                          <a:uFillTx/>
                          <a:latin typeface="+mn-lt"/>
                          <a:ea typeface="+mn-ea"/>
                          <a:cs typeface="+mn-cs"/>
                        </a:rPr>
                        <a:t>
 [CONTEST] Make packing for a day out with baby easier by picking up all your necessities right here at Suntec City!
Parents, what are your diaper bag must-haves? Share and stand to win a  Suntec City e-Voucher! 
To be 1 of 2 lucky winners:
1. Like Suntec City’s Facebook.
2. Like this post.
3. Comment your diaper bag essentials.
4. Set your profile to public.
Contest ends 12 April 2022, 11:59PM. T&amp;Cs apply. Visit http://bit.ly/mummusthave for more information.
#SuntecCity #baby #babyneeds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5-1.xx.fbcdn.net/v/t39.30808-6/277812160_5200031236748703_6701584006036518947_n.jpg?stp=dst-jpg_p720x720&amp;_nc_cat=106&amp;ccb=1-7&amp;_nc_sid=8024bb&amp;_nc_ohc=QmoqZyEDaSEAX98jUwY&amp;_nc_ht=scontent-bos5-1.xx&amp;edm=AKIiGfEEAAAA&amp;oh=00_AT_V_LIfUqwKvoDuQ89dDSMI7oOoawRhqo_K8vwIBuO3-Q&amp;oe=62B8DB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86672482"/>
                  </a:ext>
                </a:extLst>
              </a:tr>
            </a:tbl>
          </a:graphicData>
        </a:graphic>
      </p:graphicFrame>
      <p:sp>
        <p:nvSpPr>
          <p:cNvPr id="4" name="Text Placeholder 3">
            <a:extLst>
              <a:ext uri="{FF2B5EF4-FFF2-40B4-BE49-F238E27FC236}">
                <a16:creationId xmlns:a16="http://schemas.microsoft.com/office/drawing/2014/main" id="{A83ACBB7-7813-4C01-9058-62311FAE6CA3}"/>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7026854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F35DD-F9AD-42B7-B32A-8BFC0A414048}"/>
              </a:ext>
            </a:extLst>
          </p:cNvPr>
          <p:cNvSpPr>
            <a:spLocks noGrp="1"/>
          </p:cNvSpPr>
          <p:nvPr>
            <p:ph type="title"/>
          </p:nvPr>
        </p:nvSpPr>
        <p:spPr/>
        <p:txBody>
          <a:bodyPr/>
          <a:lstStyle/>
          <a:p>
            <a:r>
              <a:rPr lang="en-US"/>
              <a:t>Facebook [USQ] Landscape Posts (ALL) - Apr 2022 | USQ Landscape FB - 4 of 25</a:t>
            </a:r>
          </a:p>
        </p:txBody>
      </p:sp>
      <p:graphicFrame>
        <p:nvGraphicFramePr>
          <p:cNvPr id="5" name="Table Placeholder 4">
            <a:extLst>
              <a:ext uri="{FF2B5EF4-FFF2-40B4-BE49-F238E27FC236}">
                <a16:creationId xmlns:a16="http://schemas.microsoft.com/office/drawing/2014/main" id="{B79BAE44-9B59-4013-81A0-3F0545B32F25}"/>
              </a:ext>
            </a:extLst>
          </p:cNvPr>
          <p:cNvGraphicFramePr>
            <a:graphicFrameLocks noGrp="1"/>
          </p:cNvGraphicFramePr>
          <p:nvPr>
            <p:ph type="tbl" sz="quarter" idx="13"/>
            <p:extLst>
              <p:ext uri="{D42A27DB-BD31-4B8C-83A1-F6EECF244321}">
                <p14:modId xmlns:p14="http://schemas.microsoft.com/office/powerpoint/2010/main" val="1076422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642208127"/>
                    </a:ext>
                  </a:extLst>
                </a:gridCol>
                <a:gridCol w="1728216">
                  <a:extLst>
                    <a:ext uri="{9D8B030D-6E8A-4147-A177-3AD203B41FA5}">
                      <a16:colId xmlns:a16="http://schemas.microsoft.com/office/drawing/2014/main" val="480587441"/>
                    </a:ext>
                  </a:extLst>
                </a:gridCol>
                <a:gridCol w="576072">
                  <a:extLst>
                    <a:ext uri="{9D8B030D-6E8A-4147-A177-3AD203B41FA5}">
                      <a16:colId xmlns:a16="http://schemas.microsoft.com/office/drawing/2014/main" val="3168814865"/>
                    </a:ext>
                  </a:extLst>
                </a:gridCol>
                <a:gridCol w="576072">
                  <a:extLst>
                    <a:ext uri="{9D8B030D-6E8A-4147-A177-3AD203B41FA5}">
                      <a16:colId xmlns:a16="http://schemas.microsoft.com/office/drawing/2014/main" val="447686604"/>
                    </a:ext>
                  </a:extLst>
                </a:gridCol>
                <a:gridCol w="576072">
                  <a:extLst>
                    <a:ext uri="{9D8B030D-6E8A-4147-A177-3AD203B41FA5}">
                      <a16:colId xmlns:a16="http://schemas.microsoft.com/office/drawing/2014/main" val="3192404212"/>
                    </a:ext>
                  </a:extLst>
                </a:gridCol>
                <a:gridCol w="576072">
                  <a:extLst>
                    <a:ext uri="{9D8B030D-6E8A-4147-A177-3AD203B41FA5}">
                      <a16:colId xmlns:a16="http://schemas.microsoft.com/office/drawing/2014/main" val="2166902914"/>
                    </a:ext>
                  </a:extLst>
                </a:gridCol>
                <a:gridCol w="576072">
                  <a:extLst>
                    <a:ext uri="{9D8B030D-6E8A-4147-A177-3AD203B41FA5}">
                      <a16:colId xmlns:a16="http://schemas.microsoft.com/office/drawing/2014/main" val="2558653085"/>
                    </a:ext>
                  </a:extLst>
                </a:gridCol>
                <a:gridCol w="576072">
                  <a:extLst>
                    <a:ext uri="{9D8B030D-6E8A-4147-A177-3AD203B41FA5}">
                      <a16:colId xmlns:a16="http://schemas.microsoft.com/office/drawing/2014/main" val="3476430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37423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City Square Mall, Singapore - 2022-04-24 11:30:01</a:t>
                      </a:r>
                      <a:r>
                        <a:rPr kumimoji="0" lang="en-US" sz="1000" b="0" i="0" u="none" strike="noStrike" kern="1200" cap="none" spc="0" normalizeH="0" baseline="0" noProof="0">
                          <a:ln>
                            <a:noFill/>
                          </a:ln>
                          <a:solidFill>
                            <a:prstClr val="black"/>
                          </a:solidFill>
                          <a:effectLst/>
                          <a:uLnTx/>
                          <a:uFillTx/>
                          <a:latin typeface="+mn-lt"/>
                          <a:ea typeface="+mn-ea"/>
                          <a:cs typeface="+mn-cs"/>
                        </a:rPr>
                        <a:t>
 [WIN!]  Who loves Hong Kong noodles? We do! Stand a chance to win a  voucher from Tam Jai Sam Gor (#B1-31/32) when you:
1. 👍 City Square Mall, Singapore and TamJai SamGor Singapore’s Facebook pages
2. Follow City Square Mall on Instagram (https://bit.ly/CitySquareMallIG)
3. Like this post and tag a friend in the comments section to enjoy this with!
3 winners will be selected to win a  TamJai SamGor Mixian voucher each. Contest ends: 11.59pm, 30 Apr 2022. T&amp;Cs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279026208_10165824540280478_6429379151966262409_n.png?stp=dst-png_p720x720&amp;_nc_cat=103&amp;ccb=1-7&amp;_nc_sid=8024bb&amp;_nc_ohc=rj9j_NXDFqcAX_WTQXJ&amp;_nc_ht=scontent-iad3-1.xx&amp;edm=AKIiGfEEAAAA&amp;oh=00_AT_tuHKhgkjrw1MMLOT4nMncjbQcYEwbRO2sY1PefwlXBw&amp;oe=62B7AF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19042334"/>
                  </a:ext>
                </a:extLst>
              </a:tr>
            </a:tbl>
          </a:graphicData>
        </a:graphic>
      </p:graphicFrame>
      <p:sp>
        <p:nvSpPr>
          <p:cNvPr id="4" name="Text Placeholder 3">
            <a:extLst>
              <a:ext uri="{FF2B5EF4-FFF2-40B4-BE49-F238E27FC236}">
                <a16:creationId xmlns:a16="http://schemas.microsoft.com/office/drawing/2014/main" id="{CFDE7224-1905-4C69-9E25-72F77C5DEBDA}"/>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496445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175CD-5966-4771-B4A4-9C418D9A5E13}"/>
              </a:ext>
            </a:extLst>
          </p:cNvPr>
          <p:cNvSpPr>
            <a:spLocks noGrp="1"/>
          </p:cNvSpPr>
          <p:nvPr>
            <p:ph type="title"/>
          </p:nvPr>
        </p:nvSpPr>
        <p:spPr/>
        <p:txBody>
          <a:bodyPr/>
          <a:lstStyle/>
          <a:p>
            <a:r>
              <a:rPr lang="en-US"/>
              <a:t>Facebook [USQ] Landscape Posts (ALL) - Apr 2022 | USQ Landscape FB - 5 of 25</a:t>
            </a:r>
          </a:p>
        </p:txBody>
      </p:sp>
      <p:graphicFrame>
        <p:nvGraphicFramePr>
          <p:cNvPr id="5" name="Table Placeholder 4">
            <a:extLst>
              <a:ext uri="{FF2B5EF4-FFF2-40B4-BE49-F238E27FC236}">
                <a16:creationId xmlns:a16="http://schemas.microsoft.com/office/drawing/2014/main" id="{948F917C-8E4A-4BCA-B68F-E6693DD8EB38}"/>
              </a:ext>
            </a:extLst>
          </p:cNvPr>
          <p:cNvGraphicFramePr>
            <a:graphicFrameLocks noGrp="1"/>
          </p:cNvGraphicFramePr>
          <p:nvPr>
            <p:ph type="tbl" sz="quarter" idx="13"/>
            <p:extLst>
              <p:ext uri="{D42A27DB-BD31-4B8C-83A1-F6EECF244321}">
                <p14:modId xmlns:p14="http://schemas.microsoft.com/office/powerpoint/2010/main" val="3803228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979491532"/>
                    </a:ext>
                  </a:extLst>
                </a:gridCol>
                <a:gridCol w="1728216">
                  <a:extLst>
                    <a:ext uri="{9D8B030D-6E8A-4147-A177-3AD203B41FA5}">
                      <a16:colId xmlns:a16="http://schemas.microsoft.com/office/drawing/2014/main" val="1218565682"/>
                    </a:ext>
                  </a:extLst>
                </a:gridCol>
                <a:gridCol w="576072">
                  <a:extLst>
                    <a:ext uri="{9D8B030D-6E8A-4147-A177-3AD203B41FA5}">
                      <a16:colId xmlns:a16="http://schemas.microsoft.com/office/drawing/2014/main" val="2508040869"/>
                    </a:ext>
                  </a:extLst>
                </a:gridCol>
                <a:gridCol w="576072">
                  <a:extLst>
                    <a:ext uri="{9D8B030D-6E8A-4147-A177-3AD203B41FA5}">
                      <a16:colId xmlns:a16="http://schemas.microsoft.com/office/drawing/2014/main" val="3485767267"/>
                    </a:ext>
                  </a:extLst>
                </a:gridCol>
                <a:gridCol w="576072">
                  <a:extLst>
                    <a:ext uri="{9D8B030D-6E8A-4147-A177-3AD203B41FA5}">
                      <a16:colId xmlns:a16="http://schemas.microsoft.com/office/drawing/2014/main" val="123442262"/>
                    </a:ext>
                  </a:extLst>
                </a:gridCol>
                <a:gridCol w="576072">
                  <a:extLst>
                    <a:ext uri="{9D8B030D-6E8A-4147-A177-3AD203B41FA5}">
                      <a16:colId xmlns:a16="http://schemas.microsoft.com/office/drawing/2014/main" val="2782546174"/>
                    </a:ext>
                  </a:extLst>
                </a:gridCol>
                <a:gridCol w="576072">
                  <a:extLst>
                    <a:ext uri="{9D8B030D-6E8A-4147-A177-3AD203B41FA5}">
                      <a16:colId xmlns:a16="http://schemas.microsoft.com/office/drawing/2014/main" val="1323379756"/>
                    </a:ext>
                  </a:extLst>
                </a:gridCol>
                <a:gridCol w="576072">
                  <a:extLst>
                    <a:ext uri="{9D8B030D-6E8A-4147-A177-3AD203B41FA5}">
                      <a16:colId xmlns:a16="http://schemas.microsoft.com/office/drawing/2014/main" val="493553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7341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City Square Mall, Singapore - 2022-04-28 13:30:01</a:t>
                      </a:r>
                      <a:r>
                        <a:rPr kumimoji="0" lang="en-US" sz="1000" b="0" i="0" u="none" strike="noStrike" kern="1200" cap="none" spc="0" normalizeH="0" baseline="0" noProof="0">
                          <a:ln>
                            <a:noFill/>
                          </a:ln>
                          <a:solidFill>
                            <a:prstClr val="black"/>
                          </a:solidFill>
                          <a:effectLst/>
                          <a:uLnTx/>
                          <a:uFillTx/>
                          <a:latin typeface="+mn-lt"/>
                          <a:ea typeface="+mn-ea"/>
                          <a:cs typeface="+mn-cs"/>
                        </a:rPr>
                        <a:t>
 Satisfy your craving for Indonesian food with Gado &amp; Grill (#B1-26)! From the perfectly crispy-fried ayam penyet to their signature chunky satay, your stomach will be growling for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277705955_10165781109950478_8878228864957081369_n.jpg?stp=dst-jpg_p720x720&amp;_nc_cat=107&amp;ccb=1-7&amp;_nc_sid=8024bb&amp;_nc_ohc=k5i1VGkq4xcAX96yBJ-&amp;_nc_ht=scontent-iad3-1.xx&amp;edm=AKIiGfEEAAAA&amp;oh=00_AT8uQKB8_RSxxNPdTSB8UorHvKe1W5kawmp7t9SvWvh8WQ&amp;oe=62B753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46769112"/>
                  </a:ext>
                </a:extLst>
              </a:tr>
            </a:tbl>
          </a:graphicData>
        </a:graphic>
      </p:graphicFrame>
      <p:sp>
        <p:nvSpPr>
          <p:cNvPr id="4" name="Text Placeholder 3">
            <a:extLst>
              <a:ext uri="{FF2B5EF4-FFF2-40B4-BE49-F238E27FC236}">
                <a16:creationId xmlns:a16="http://schemas.microsoft.com/office/drawing/2014/main" id="{CCC82522-DD65-4AC8-BA49-1F4458162D86}"/>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5008600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C4693-4358-4700-B1EF-79787FC0857C}"/>
              </a:ext>
            </a:extLst>
          </p:cNvPr>
          <p:cNvSpPr>
            <a:spLocks noGrp="1"/>
          </p:cNvSpPr>
          <p:nvPr>
            <p:ph type="title"/>
          </p:nvPr>
        </p:nvSpPr>
        <p:spPr/>
        <p:txBody>
          <a:bodyPr/>
          <a:lstStyle/>
          <a:p>
            <a:r>
              <a:rPr lang="en-US"/>
              <a:t>Facebook [USQ] Landscape Posts (ALL) - Apr 2022 | USQ Landscape FB - 6 of 25</a:t>
            </a:r>
          </a:p>
        </p:txBody>
      </p:sp>
      <p:graphicFrame>
        <p:nvGraphicFramePr>
          <p:cNvPr id="5" name="Table Placeholder 4">
            <a:extLst>
              <a:ext uri="{FF2B5EF4-FFF2-40B4-BE49-F238E27FC236}">
                <a16:creationId xmlns:a16="http://schemas.microsoft.com/office/drawing/2014/main" id="{C5A798FC-EAFF-4F33-9953-1E9A4CD1F609}"/>
              </a:ext>
            </a:extLst>
          </p:cNvPr>
          <p:cNvGraphicFramePr>
            <a:graphicFrameLocks noGrp="1"/>
          </p:cNvGraphicFramePr>
          <p:nvPr>
            <p:ph type="tbl" sz="quarter" idx="13"/>
            <p:extLst>
              <p:ext uri="{D42A27DB-BD31-4B8C-83A1-F6EECF244321}">
                <p14:modId xmlns:p14="http://schemas.microsoft.com/office/powerpoint/2010/main" val="3619004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673617054"/>
                    </a:ext>
                  </a:extLst>
                </a:gridCol>
                <a:gridCol w="1728216">
                  <a:extLst>
                    <a:ext uri="{9D8B030D-6E8A-4147-A177-3AD203B41FA5}">
                      <a16:colId xmlns:a16="http://schemas.microsoft.com/office/drawing/2014/main" val="3365202723"/>
                    </a:ext>
                  </a:extLst>
                </a:gridCol>
                <a:gridCol w="576072">
                  <a:extLst>
                    <a:ext uri="{9D8B030D-6E8A-4147-A177-3AD203B41FA5}">
                      <a16:colId xmlns:a16="http://schemas.microsoft.com/office/drawing/2014/main" val="2257918246"/>
                    </a:ext>
                  </a:extLst>
                </a:gridCol>
                <a:gridCol w="576072">
                  <a:extLst>
                    <a:ext uri="{9D8B030D-6E8A-4147-A177-3AD203B41FA5}">
                      <a16:colId xmlns:a16="http://schemas.microsoft.com/office/drawing/2014/main" val="1890810568"/>
                    </a:ext>
                  </a:extLst>
                </a:gridCol>
                <a:gridCol w="576072">
                  <a:extLst>
                    <a:ext uri="{9D8B030D-6E8A-4147-A177-3AD203B41FA5}">
                      <a16:colId xmlns:a16="http://schemas.microsoft.com/office/drawing/2014/main" val="1609254586"/>
                    </a:ext>
                  </a:extLst>
                </a:gridCol>
                <a:gridCol w="576072">
                  <a:extLst>
                    <a:ext uri="{9D8B030D-6E8A-4147-A177-3AD203B41FA5}">
                      <a16:colId xmlns:a16="http://schemas.microsoft.com/office/drawing/2014/main" val="2788530750"/>
                    </a:ext>
                  </a:extLst>
                </a:gridCol>
                <a:gridCol w="576072">
                  <a:extLst>
                    <a:ext uri="{9D8B030D-6E8A-4147-A177-3AD203B41FA5}">
                      <a16:colId xmlns:a16="http://schemas.microsoft.com/office/drawing/2014/main" val="659198514"/>
                    </a:ext>
                  </a:extLst>
                </a:gridCol>
                <a:gridCol w="576072">
                  <a:extLst>
                    <a:ext uri="{9D8B030D-6E8A-4147-A177-3AD203B41FA5}">
                      <a16:colId xmlns:a16="http://schemas.microsoft.com/office/drawing/2014/main" val="3888999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53108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Suntec City - 2022-04-20 12:00:00</a:t>
                      </a:r>
                      <a:r>
                        <a:rPr kumimoji="0" lang="en-US" sz="1000" b="0" i="0" u="none" strike="noStrike" kern="1200" cap="none" spc="0" normalizeH="0" baseline="0" noProof="0">
                          <a:ln>
                            <a:noFill/>
                          </a:ln>
                          <a:solidFill>
                            <a:prstClr val="black"/>
                          </a:solidFill>
                          <a:effectLst/>
                          <a:uLnTx/>
                          <a:uFillTx/>
                          <a:latin typeface="+mn-lt"/>
                          <a:ea typeface="+mn-ea"/>
                          <a:cs typeface="+mn-cs"/>
                        </a:rPr>
                        <a:t>
 Shopping with us is a gift that keeps on giving! Visit us from now till 8 May to enjoy these special treats🤗
[GIFT WITH PURCHASE] Receive a  Suntec City e-Voucher with a min. spend of 5 in 2 combined receipts. Citi Credit Cardmembers get an additional  e-Voucher! Promo valid till 8 May.
[SUNTEC+ GOLD &amp; DIAMOND MEMBERS] Receive an e-Gift bundle (worth  in brand e-Vouchers) with min. spend of 0 in a single receipt. e-Gift bundle will be credited to your Suntec+ Account after 8 May. Promo valid till 24 April.
T&amp;Cs apply. Visit http://bit.ly/suntecgiftaway for more information.
#SuntecCity #GiftawayGalore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5-1.xx.fbcdn.net/v/t39.30808-6/278685210_5233245530093940_6179906724651386739_n.png?stp=dst-png_p720x720&amp;_nc_cat=105&amp;ccb=1-7&amp;_nc_sid=8024bb&amp;_nc_ohc=u7DIqR3knOIAX-jXPa2&amp;_nc_ht=scontent-bos5-1.xx&amp;edm=AKIiGfEEAAAA&amp;oh=00_AT8Xpt8zCSIjhPGR-4KYhyVfkOuwHtbpi4pdS9JxlpU5pw&amp;oe=62B7B0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41586858"/>
                  </a:ext>
                </a:extLst>
              </a:tr>
            </a:tbl>
          </a:graphicData>
        </a:graphic>
      </p:graphicFrame>
      <p:sp>
        <p:nvSpPr>
          <p:cNvPr id="4" name="Text Placeholder 3">
            <a:extLst>
              <a:ext uri="{FF2B5EF4-FFF2-40B4-BE49-F238E27FC236}">
                <a16:creationId xmlns:a16="http://schemas.microsoft.com/office/drawing/2014/main" id="{8738BD95-C203-457A-AFB3-8C36283213EE}"/>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486788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9FF89-88C0-4393-BDB5-9BECD394D74F}"/>
              </a:ext>
            </a:extLst>
          </p:cNvPr>
          <p:cNvSpPr>
            <a:spLocks noGrp="1"/>
          </p:cNvSpPr>
          <p:nvPr>
            <p:ph type="title"/>
          </p:nvPr>
        </p:nvSpPr>
        <p:spPr/>
        <p:txBody>
          <a:bodyPr/>
          <a:lstStyle/>
          <a:p>
            <a:r>
              <a:rPr lang="en-US"/>
              <a:t>Facebook [USQ] Landscape Posts (ALL) - Apr 2022 | USQ Landscape FB - 7 of 25</a:t>
            </a:r>
          </a:p>
        </p:txBody>
      </p:sp>
      <p:graphicFrame>
        <p:nvGraphicFramePr>
          <p:cNvPr id="5" name="Table Placeholder 4">
            <a:extLst>
              <a:ext uri="{FF2B5EF4-FFF2-40B4-BE49-F238E27FC236}">
                <a16:creationId xmlns:a16="http://schemas.microsoft.com/office/drawing/2014/main" id="{F3DB7BBC-16B0-4F38-9487-6230BD620E0A}"/>
              </a:ext>
            </a:extLst>
          </p:cNvPr>
          <p:cNvGraphicFramePr>
            <a:graphicFrameLocks noGrp="1"/>
          </p:cNvGraphicFramePr>
          <p:nvPr>
            <p:ph type="tbl" sz="quarter" idx="13"/>
            <p:extLst>
              <p:ext uri="{D42A27DB-BD31-4B8C-83A1-F6EECF244321}">
                <p14:modId xmlns:p14="http://schemas.microsoft.com/office/powerpoint/2010/main" val="211950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048964030"/>
                    </a:ext>
                  </a:extLst>
                </a:gridCol>
                <a:gridCol w="1728216">
                  <a:extLst>
                    <a:ext uri="{9D8B030D-6E8A-4147-A177-3AD203B41FA5}">
                      <a16:colId xmlns:a16="http://schemas.microsoft.com/office/drawing/2014/main" val="3859362044"/>
                    </a:ext>
                  </a:extLst>
                </a:gridCol>
                <a:gridCol w="576072">
                  <a:extLst>
                    <a:ext uri="{9D8B030D-6E8A-4147-A177-3AD203B41FA5}">
                      <a16:colId xmlns:a16="http://schemas.microsoft.com/office/drawing/2014/main" val="1471327176"/>
                    </a:ext>
                  </a:extLst>
                </a:gridCol>
                <a:gridCol w="576072">
                  <a:extLst>
                    <a:ext uri="{9D8B030D-6E8A-4147-A177-3AD203B41FA5}">
                      <a16:colId xmlns:a16="http://schemas.microsoft.com/office/drawing/2014/main" val="1953874219"/>
                    </a:ext>
                  </a:extLst>
                </a:gridCol>
                <a:gridCol w="576072">
                  <a:extLst>
                    <a:ext uri="{9D8B030D-6E8A-4147-A177-3AD203B41FA5}">
                      <a16:colId xmlns:a16="http://schemas.microsoft.com/office/drawing/2014/main" val="3363871825"/>
                    </a:ext>
                  </a:extLst>
                </a:gridCol>
                <a:gridCol w="576072">
                  <a:extLst>
                    <a:ext uri="{9D8B030D-6E8A-4147-A177-3AD203B41FA5}">
                      <a16:colId xmlns:a16="http://schemas.microsoft.com/office/drawing/2014/main" val="281948695"/>
                    </a:ext>
                  </a:extLst>
                </a:gridCol>
                <a:gridCol w="576072">
                  <a:extLst>
                    <a:ext uri="{9D8B030D-6E8A-4147-A177-3AD203B41FA5}">
                      <a16:colId xmlns:a16="http://schemas.microsoft.com/office/drawing/2014/main" val="804613365"/>
                    </a:ext>
                  </a:extLst>
                </a:gridCol>
                <a:gridCol w="576072">
                  <a:extLst>
                    <a:ext uri="{9D8B030D-6E8A-4147-A177-3AD203B41FA5}">
                      <a16:colId xmlns:a16="http://schemas.microsoft.com/office/drawing/2014/main" val="530115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73434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Suntec City - 2022-04-12 12:00:00</a:t>
                      </a:r>
                      <a:r>
                        <a:rPr kumimoji="0" lang="en-US" sz="1000" b="0" i="0" u="none" strike="noStrike" kern="1200" cap="none" spc="0" normalizeH="0" baseline="0" noProof="0">
                          <a:ln>
                            <a:noFill/>
                          </a:ln>
                          <a:solidFill>
                            <a:prstClr val="black"/>
                          </a:solidFill>
                          <a:effectLst/>
                          <a:uLnTx/>
                          <a:uFillTx/>
                          <a:latin typeface="+mn-lt"/>
                          <a:ea typeface="+mn-ea"/>
                          <a:cs typeface="+mn-cs"/>
                        </a:rPr>
                        <a:t>
 Need help planning for the upcoming Good Friday &amp; Easter long weekend? Check out our guide for where to visit and what to do at Suntec City!
What will you and your family be doing this weekend? Let us know in the comments below!
Stores featured: SuperPark Singapore  District 10 SG Restaurant NIKE Singapore  TP Tea SG  Genki Sushi Singapore  CouCou Singapore  Golden Village Mr Popcorn  Ramen Nagi Singapore  Latendo 
#SuntecCity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5-1.xx.fbcdn.net/v/t39.30808-6/277753469_5207580712660422_8503207062928674945_n.png?stp=dst-png_p720x720&amp;_nc_cat=103&amp;ccb=1-7&amp;_nc_sid=8024bb&amp;_nc_ohc=0FQc2tSe7vQAX8mCHjW&amp;_nc_oc=AQlqZntYukWt9PN3-sREMsv7SItpfxrOpXkAypZgCQHySZ3xqDCD0A8Ptb6IoJB0jfo&amp;_nc_ht=scontent-bos5-1.xx&amp;edm=AKIiGfEEAAAA&amp;oh=00_AT8BkjUMby8a-Hpk09qpZ2hfB2FSE0PCIJ9CEdKesGJ_yw&amp;oe=62B7D5E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44552570"/>
                  </a:ext>
                </a:extLst>
              </a:tr>
            </a:tbl>
          </a:graphicData>
        </a:graphic>
      </p:graphicFrame>
      <p:sp>
        <p:nvSpPr>
          <p:cNvPr id="4" name="Text Placeholder 3">
            <a:extLst>
              <a:ext uri="{FF2B5EF4-FFF2-40B4-BE49-F238E27FC236}">
                <a16:creationId xmlns:a16="http://schemas.microsoft.com/office/drawing/2014/main" id="{F8F637F2-4870-4E83-AD81-685766B2EF64}"/>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377823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B94CB-79DA-4261-840F-6295E425232B}"/>
              </a:ext>
            </a:extLst>
          </p:cNvPr>
          <p:cNvSpPr>
            <a:spLocks noGrp="1"/>
          </p:cNvSpPr>
          <p:nvPr>
            <p:ph type="title"/>
          </p:nvPr>
        </p:nvSpPr>
        <p:spPr/>
        <p:txBody>
          <a:bodyPr/>
          <a:lstStyle/>
          <a:p>
            <a:r>
              <a:rPr lang="en-US"/>
              <a:t>Facebook [USQ] Landscape Posts (ALL) - Apr 2022 | USQ Landscape FB - 8 of 25</a:t>
            </a:r>
          </a:p>
        </p:txBody>
      </p:sp>
      <p:graphicFrame>
        <p:nvGraphicFramePr>
          <p:cNvPr id="5" name="Table Placeholder 4">
            <a:extLst>
              <a:ext uri="{FF2B5EF4-FFF2-40B4-BE49-F238E27FC236}">
                <a16:creationId xmlns:a16="http://schemas.microsoft.com/office/drawing/2014/main" id="{E7A63C8A-DE8B-4393-B8E9-75D16218A6E7}"/>
              </a:ext>
            </a:extLst>
          </p:cNvPr>
          <p:cNvGraphicFramePr>
            <a:graphicFrameLocks noGrp="1"/>
          </p:cNvGraphicFramePr>
          <p:nvPr>
            <p:ph type="tbl" sz="quarter" idx="13"/>
            <p:extLst>
              <p:ext uri="{D42A27DB-BD31-4B8C-83A1-F6EECF244321}">
                <p14:modId xmlns:p14="http://schemas.microsoft.com/office/powerpoint/2010/main" val="386012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405895138"/>
                    </a:ext>
                  </a:extLst>
                </a:gridCol>
                <a:gridCol w="1728216">
                  <a:extLst>
                    <a:ext uri="{9D8B030D-6E8A-4147-A177-3AD203B41FA5}">
                      <a16:colId xmlns:a16="http://schemas.microsoft.com/office/drawing/2014/main" val="930536511"/>
                    </a:ext>
                  </a:extLst>
                </a:gridCol>
                <a:gridCol w="576072">
                  <a:extLst>
                    <a:ext uri="{9D8B030D-6E8A-4147-A177-3AD203B41FA5}">
                      <a16:colId xmlns:a16="http://schemas.microsoft.com/office/drawing/2014/main" val="691470878"/>
                    </a:ext>
                  </a:extLst>
                </a:gridCol>
                <a:gridCol w="576072">
                  <a:extLst>
                    <a:ext uri="{9D8B030D-6E8A-4147-A177-3AD203B41FA5}">
                      <a16:colId xmlns:a16="http://schemas.microsoft.com/office/drawing/2014/main" val="236666540"/>
                    </a:ext>
                  </a:extLst>
                </a:gridCol>
                <a:gridCol w="576072">
                  <a:extLst>
                    <a:ext uri="{9D8B030D-6E8A-4147-A177-3AD203B41FA5}">
                      <a16:colId xmlns:a16="http://schemas.microsoft.com/office/drawing/2014/main" val="3827975701"/>
                    </a:ext>
                  </a:extLst>
                </a:gridCol>
                <a:gridCol w="576072">
                  <a:extLst>
                    <a:ext uri="{9D8B030D-6E8A-4147-A177-3AD203B41FA5}">
                      <a16:colId xmlns:a16="http://schemas.microsoft.com/office/drawing/2014/main" val="465498783"/>
                    </a:ext>
                  </a:extLst>
                </a:gridCol>
                <a:gridCol w="576072">
                  <a:extLst>
                    <a:ext uri="{9D8B030D-6E8A-4147-A177-3AD203B41FA5}">
                      <a16:colId xmlns:a16="http://schemas.microsoft.com/office/drawing/2014/main" val="283502572"/>
                    </a:ext>
                  </a:extLst>
                </a:gridCol>
                <a:gridCol w="576072">
                  <a:extLst>
                    <a:ext uri="{9D8B030D-6E8A-4147-A177-3AD203B41FA5}">
                      <a16:colId xmlns:a16="http://schemas.microsoft.com/office/drawing/2014/main" val="532784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6535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Suntec City - 2022-04-25 12:00:02</a:t>
                      </a:r>
                      <a:r>
                        <a:rPr kumimoji="0" lang="en-US" sz="1000" b="0" i="0" u="none" strike="noStrike" kern="1200" cap="none" spc="0" normalizeH="0" baseline="0" noProof="0">
                          <a:ln>
                            <a:noFill/>
                          </a:ln>
                          <a:solidFill>
                            <a:prstClr val="black"/>
                          </a:solidFill>
                          <a:effectLst/>
                          <a:uLnTx/>
                          <a:uFillTx/>
                          <a:latin typeface="+mn-lt"/>
                          <a:ea typeface="+mn-ea"/>
                          <a:cs typeface="+mn-cs"/>
                        </a:rPr>
                        <a:t>
 [NAG HACK] Mum always has your best interests at ❤️ and she only wants you to take better care of your health.
[MOTHER'S DAY EATS EXCLUSIVE] Show your love and appreciation for mum by buying her a meal! Plus, earn additional 4,000 Suntec+ Points (with min. spend of ) while you give mum a treat!
Promo valid from 25 Apr - 8 May. Stackable with our Tuesday and Wednesday Suntec+ Eats promotions. While stocks last. Limited to 1 redemption per member per day.
Let us know in the comments, what's something your mum has nagged at you to stop eating!
Stores featured: Astons Singapore Olivia&amp;Co and Peperoni Pizzeria
#SuntecCity #MothersDay #NagHack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5-1.xx.fbcdn.net/v/t39.30808-6/278407342_5236344536450706_368850206586742793_n.jpg?stp=dst-jpg_p720x720&amp;_nc_cat=100&amp;ccb=1-7&amp;_nc_sid=8024bb&amp;_nc_ohc=WxdID1Im2FsAX91r1ZM&amp;_nc_ht=scontent-bos5-1.xx&amp;edm=AKIiGfEEAAAA&amp;oh=00_AT-rh31NyBNeMZyhtyDfmF1AczGd_DAVxhw4Taei37tJRQ&amp;oe=62B6FA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74959256"/>
                  </a:ext>
                </a:extLst>
              </a:tr>
            </a:tbl>
          </a:graphicData>
        </a:graphic>
      </p:graphicFrame>
      <p:sp>
        <p:nvSpPr>
          <p:cNvPr id="4" name="Text Placeholder 3">
            <a:extLst>
              <a:ext uri="{FF2B5EF4-FFF2-40B4-BE49-F238E27FC236}">
                <a16:creationId xmlns:a16="http://schemas.microsoft.com/office/drawing/2014/main" id="{17759301-C624-4896-A1D9-499BFDACC137}"/>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426890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41A6F-ECC7-4BB3-ACCA-0491193F7F85}"/>
              </a:ext>
            </a:extLst>
          </p:cNvPr>
          <p:cNvSpPr>
            <a:spLocks noGrp="1"/>
          </p:cNvSpPr>
          <p:nvPr>
            <p:ph type="title"/>
          </p:nvPr>
        </p:nvSpPr>
        <p:spPr/>
        <p:txBody>
          <a:bodyPr/>
          <a:lstStyle/>
          <a:p>
            <a:r>
              <a:rPr lang="en-US"/>
              <a:t>Facebook [USQ] Landscape Posts (ALL) - Apr 2022 | USQ Landscape FB - 9 of 25</a:t>
            </a:r>
          </a:p>
        </p:txBody>
      </p:sp>
      <p:graphicFrame>
        <p:nvGraphicFramePr>
          <p:cNvPr id="5" name="Table Placeholder 4">
            <a:extLst>
              <a:ext uri="{FF2B5EF4-FFF2-40B4-BE49-F238E27FC236}">
                <a16:creationId xmlns:a16="http://schemas.microsoft.com/office/drawing/2014/main" id="{4609C888-C777-4AC5-8A6C-7F67D5A06727}"/>
              </a:ext>
            </a:extLst>
          </p:cNvPr>
          <p:cNvGraphicFramePr>
            <a:graphicFrameLocks noGrp="1"/>
          </p:cNvGraphicFramePr>
          <p:nvPr>
            <p:ph type="tbl" sz="quarter" idx="13"/>
            <p:extLst>
              <p:ext uri="{D42A27DB-BD31-4B8C-83A1-F6EECF244321}">
                <p14:modId xmlns:p14="http://schemas.microsoft.com/office/powerpoint/2010/main" val="4187766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851510954"/>
                    </a:ext>
                  </a:extLst>
                </a:gridCol>
                <a:gridCol w="1728216">
                  <a:extLst>
                    <a:ext uri="{9D8B030D-6E8A-4147-A177-3AD203B41FA5}">
                      <a16:colId xmlns:a16="http://schemas.microsoft.com/office/drawing/2014/main" val="1506368738"/>
                    </a:ext>
                  </a:extLst>
                </a:gridCol>
                <a:gridCol w="576072">
                  <a:extLst>
                    <a:ext uri="{9D8B030D-6E8A-4147-A177-3AD203B41FA5}">
                      <a16:colId xmlns:a16="http://schemas.microsoft.com/office/drawing/2014/main" val="4170221680"/>
                    </a:ext>
                  </a:extLst>
                </a:gridCol>
                <a:gridCol w="576072">
                  <a:extLst>
                    <a:ext uri="{9D8B030D-6E8A-4147-A177-3AD203B41FA5}">
                      <a16:colId xmlns:a16="http://schemas.microsoft.com/office/drawing/2014/main" val="3278683295"/>
                    </a:ext>
                  </a:extLst>
                </a:gridCol>
                <a:gridCol w="576072">
                  <a:extLst>
                    <a:ext uri="{9D8B030D-6E8A-4147-A177-3AD203B41FA5}">
                      <a16:colId xmlns:a16="http://schemas.microsoft.com/office/drawing/2014/main" val="2411252955"/>
                    </a:ext>
                  </a:extLst>
                </a:gridCol>
                <a:gridCol w="576072">
                  <a:extLst>
                    <a:ext uri="{9D8B030D-6E8A-4147-A177-3AD203B41FA5}">
                      <a16:colId xmlns:a16="http://schemas.microsoft.com/office/drawing/2014/main" val="3880757237"/>
                    </a:ext>
                  </a:extLst>
                </a:gridCol>
                <a:gridCol w="576072">
                  <a:extLst>
                    <a:ext uri="{9D8B030D-6E8A-4147-A177-3AD203B41FA5}">
                      <a16:colId xmlns:a16="http://schemas.microsoft.com/office/drawing/2014/main" val="147862343"/>
                    </a:ext>
                  </a:extLst>
                </a:gridCol>
                <a:gridCol w="576072">
                  <a:extLst>
                    <a:ext uri="{9D8B030D-6E8A-4147-A177-3AD203B41FA5}">
                      <a16:colId xmlns:a16="http://schemas.microsoft.com/office/drawing/2014/main" val="1628922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5846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City Square Mall, Singapore - 2022-04-05 11:15:14</a:t>
                      </a:r>
                      <a:r>
                        <a:rPr kumimoji="0" lang="en-US" sz="1000" b="0" i="0" u="none" strike="noStrike" kern="1200" cap="none" spc="0" normalizeH="0" baseline="0" noProof="0">
                          <a:ln>
                            <a:noFill/>
                          </a:ln>
                          <a:solidFill>
                            <a:prstClr val="black"/>
                          </a:solidFill>
                          <a:effectLst/>
                          <a:uLnTx/>
                          <a:uFillTx/>
                          <a:latin typeface="+mn-lt"/>
                          <a:ea typeface="+mn-ea"/>
                          <a:cs typeface="+mn-cs"/>
                        </a:rPr>
                        <a:t>
 Grab your breakfast buddy and head down to The Coffee Bean &amp; Tea Leaf and enjoy 2 sets of Chicken Ham &amp; Cheese Brioche Sandwiches with Oat Milk Vanilla Bean Latte at only .90.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277585534_10165781011765478_3713006458129156768_n.jpg?stp=dst-jpg_p720x720&amp;_nc_cat=103&amp;ccb=1-7&amp;_nc_sid=8024bb&amp;_nc_ohc=E2DZlUOhs6AAX-Tv0vy&amp;_nc_ht=scontent-iad3-1.xx&amp;edm=AKIiGfEEAAAA&amp;oh=00_AT82P8iIbG5bMaPmClx52VUjI2uosnDqToj8-M23tWpknQ&amp;oe=62B6D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00227458"/>
                  </a:ext>
                </a:extLst>
              </a:tr>
            </a:tbl>
          </a:graphicData>
        </a:graphic>
      </p:graphicFrame>
      <p:sp>
        <p:nvSpPr>
          <p:cNvPr id="4" name="Text Placeholder 3">
            <a:extLst>
              <a:ext uri="{FF2B5EF4-FFF2-40B4-BE49-F238E27FC236}">
                <a16:creationId xmlns:a16="http://schemas.microsoft.com/office/drawing/2014/main" id="{A447049F-F786-4662-9D33-D52D2F0775D9}"/>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8931493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E47D0-E20D-4B91-B91E-4BE315977F26}"/>
              </a:ext>
            </a:extLst>
          </p:cNvPr>
          <p:cNvSpPr>
            <a:spLocks noGrp="1"/>
          </p:cNvSpPr>
          <p:nvPr>
            <p:ph type="title"/>
          </p:nvPr>
        </p:nvSpPr>
        <p:spPr/>
        <p:txBody>
          <a:bodyPr/>
          <a:lstStyle/>
          <a:p>
            <a:r>
              <a:rPr lang="en-US"/>
              <a:t>Facebook [USQ] Landscape Posts (ALL) - Apr 2022 | USQ Landscape FB - 10 of 25</a:t>
            </a:r>
          </a:p>
        </p:txBody>
      </p:sp>
      <p:graphicFrame>
        <p:nvGraphicFramePr>
          <p:cNvPr id="5" name="Table Placeholder 4">
            <a:extLst>
              <a:ext uri="{FF2B5EF4-FFF2-40B4-BE49-F238E27FC236}">
                <a16:creationId xmlns:a16="http://schemas.microsoft.com/office/drawing/2014/main" id="{6A32C24A-CA67-4ECD-9A9A-27CDFF9AF101}"/>
              </a:ext>
            </a:extLst>
          </p:cNvPr>
          <p:cNvGraphicFramePr>
            <a:graphicFrameLocks noGrp="1"/>
          </p:cNvGraphicFramePr>
          <p:nvPr>
            <p:ph type="tbl" sz="quarter" idx="13"/>
            <p:extLst>
              <p:ext uri="{D42A27DB-BD31-4B8C-83A1-F6EECF244321}">
                <p14:modId xmlns:p14="http://schemas.microsoft.com/office/powerpoint/2010/main" val="2834794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817683369"/>
                    </a:ext>
                  </a:extLst>
                </a:gridCol>
                <a:gridCol w="1728216">
                  <a:extLst>
                    <a:ext uri="{9D8B030D-6E8A-4147-A177-3AD203B41FA5}">
                      <a16:colId xmlns:a16="http://schemas.microsoft.com/office/drawing/2014/main" val="4119436461"/>
                    </a:ext>
                  </a:extLst>
                </a:gridCol>
                <a:gridCol w="576072">
                  <a:extLst>
                    <a:ext uri="{9D8B030D-6E8A-4147-A177-3AD203B41FA5}">
                      <a16:colId xmlns:a16="http://schemas.microsoft.com/office/drawing/2014/main" val="2164028707"/>
                    </a:ext>
                  </a:extLst>
                </a:gridCol>
                <a:gridCol w="576072">
                  <a:extLst>
                    <a:ext uri="{9D8B030D-6E8A-4147-A177-3AD203B41FA5}">
                      <a16:colId xmlns:a16="http://schemas.microsoft.com/office/drawing/2014/main" val="1142062228"/>
                    </a:ext>
                  </a:extLst>
                </a:gridCol>
                <a:gridCol w="576072">
                  <a:extLst>
                    <a:ext uri="{9D8B030D-6E8A-4147-A177-3AD203B41FA5}">
                      <a16:colId xmlns:a16="http://schemas.microsoft.com/office/drawing/2014/main" val="3281828661"/>
                    </a:ext>
                  </a:extLst>
                </a:gridCol>
                <a:gridCol w="576072">
                  <a:extLst>
                    <a:ext uri="{9D8B030D-6E8A-4147-A177-3AD203B41FA5}">
                      <a16:colId xmlns:a16="http://schemas.microsoft.com/office/drawing/2014/main" val="2406708444"/>
                    </a:ext>
                  </a:extLst>
                </a:gridCol>
                <a:gridCol w="576072">
                  <a:extLst>
                    <a:ext uri="{9D8B030D-6E8A-4147-A177-3AD203B41FA5}">
                      <a16:colId xmlns:a16="http://schemas.microsoft.com/office/drawing/2014/main" val="2595093760"/>
                    </a:ext>
                  </a:extLst>
                </a:gridCol>
                <a:gridCol w="576072">
                  <a:extLst>
                    <a:ext uri="{9D8B030D-6E8A-4147-A177-3AD203B41FA5}">
                      <a16:colId xmlns:a16="http://schemas.microsoft.com/office/drawing/2014/main" val="2076808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95604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Suntec City - 2022-04-26 12:00:05</a:t>
                      </a:r>
                      <a:r>
                        <a:rPr kumimoji="0" lang="en-US" sz="1000" b="0" i="0" u="none" strike="noStrike" kern="1200" cap="none" spc="0" normalizeH="0" baseline="0" noProof="0">
                          <a:ln>
                            <a:noFill/>
                          </a:ln>
                          <a:solidFill>
                            <a:prstClr val="black"/>
                          </a:solidFill>
                          <a:effectLst/>
                          <a:uLnTx/>
                          <a:uFillTx/>
                          <a:latin typeface="+mn-lt"/>
                          <a:ea typeface="+mn-ea"/>
                          <a:cs typeface="+mn-cs"/>
                        </a:rPr>
                        <a:t>
 [NAG HACK] If this nag rings a bell, raise your hands 🙋😅  
Give mum the five star treatment and turn her room into a luxurious hotel suite!
Get mum’s self-care needs from @TheBodyShopSingapore HOOGA T2 Tea and Welcia-BHG to create a true five star experience!
#SuntecCity #MothersDay #NagHack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5-1.xx.fbcdn.net/v/t39.30808-6/278604519_5231078816977278_2905032664042058053_n.jpg?stp=dst-jpg_p720x720&amp;_nc_cat=107&amp;ccb=1-7&amp;_nc_sid=8024bb&amp;_nc_ohc=in2chl--Tj0AX__hvVa&amp;_nc_ht=scontent-bos5-1.xx&amp;edm=AKIiGfEEAAAA&amp;oh=00_AT-6NJT83JfpjuaaVTBIaeuXj2krNWzW2Hgqug3klfHVzw&amp;oe=62B88246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45770149"/>
                  </a:ext>
                </a:extLst>
              </a:tr>
            </a:tbl>
          </a:graphicData>
        </a:graphic>
      </p:graphicFrame>
      <p:sp>
        <p:nvSpPr>
          <p:cNvPr id="4" name="Text Placeholder 3">
            <a:extLst>
              <a:ext uri="{FF2B5EF4-FFF2-40B4-BE49-F238E27FC236}">
                <a16:creationId xmlns:a16="http://schemas.microsoft.com/office/drawing/2014/main" id="{244F2C49-86E8-45B5-A6AA-6B901135EB92}"/>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9311101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53095-9F7A-40DB-A9F3-7D599F244922}"/>
              </a:ext>
            </a:extLst>
          </p:cNvPr>
          <p:cNvSpPr>
            <a:spLocks noGrp="1"/>
          </p:cNvSpPr>
          <p:nvPr>
            <p:ph type="title"/>
          </p:nvPr>
        </p:nvSpPr>
        <p:spPr/>
        <p:txBody>
          <a:bodyPr/>
          <a:lstStyle/>
          <a:p>
            <a:r>
              <a:rPr lang="en-US"/>
              <a:t>Facebook [USQ] Landscape Posts (ALL) - Apr 2022 | USQ Landscape FB - 11 of 25</a:t>
            </a:r>
          </a:p>
        </p:txBody>
      </p:sp>
      <p:graphicFrame>
        <p:nvGraphicFramePr>
          <p:cNvPr id="5" name="Table Placeholder 4">
            <a:extLst>
              <a:ext uri="{FF2B5EF4-FFF2-40B4-BE49-F238E27FC236}">
                <a16:creationId xmlns:a16="http://schemas.microsoft.com/office/drawing/2014/main" id="{80187E91-775F-47DC-A338-142A26068114}"/>
              </a:ext>
            </a:extLst>
          </p:cNvPr>
          <p:cNvGraphicFramePr>
            <a:graphicFrameLocks noGrp="1"/>
          </p:cNvGraphicFramePr>
          <p:nvPr>
            <p:ph type="tbl" sz="quarter" idx="13"/>
            <p:extLst>
              <p:ext uri="{D42A27DB-BD31-4B8C-83A1-F6EECF244321}">
                <p14:modId xmlns:p14="http://schemas.microsoft.com/office/powerpoint/2010/main" val="2422041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326924829"/>
                    </a:ext>
                  </a:extLst>
                </a:gridCol>
                <a:gridCol w="1728216">
                  <a:extLst>
                    <a:ext uri="{9D8B030D-6E8A-4147-A177-3AD203B41FA5}">
                      <a16:colId xmlns:a16="http://schemas.microsoft.com/office/drawing/2014/main" val="3231767980"/>
                    </a:ext>
                  </a:extLst>
                </a:gridCol>
                <a:gridCol w="576072">
                  <a:extLst>
                    <a:ext uri="{9D8B030D-6E8A-4147-A177-3AD203B41FA5}">
                      <a16:colId xmlns:a16="http://schemas.microsoft.com/office/drawing/2014/main" val="3901193290"/>
                    </a:ext>
                  </a:extLst>
                </a:gridCol>
                <a:gridCol w="576072">
                  <a:extLst>
                    <a:ext uri="{9D8B030D-6E8A-4147-A177-3AD203B41FA5}">
                      <a16:colId xmlns:a16="http://schemas.microsoft.com/office/drawing/2014/main" val="2632801064"/>
                    </a:ext>
                  </a:extLst>
                </a:gridCol>
                <a:gridCol w="576072">
                  <a:extLst>
                    <a:ext uri="{9D8B030D-6E8A-4147-A177-3AD203B41FA5}">
                      <a16:colId xmlns:a16="http://schemas.microsoft.com/office/drawing/2014/main" val="3265897460"/>
                    </a:ext>
                  </a:extLst>
                </a:gridCol>
                <a:gridCol w="576072">
                  <a:extLst>
                    <a:ext uri="{9D8B030D-6E8A-4147-A177-3AD203B41FA5}">
                      <a16:colId xmlns:a16="http://schemas.microsoft.com/office/drawing/2014/main" val="2432301445"/>
                    </a:ext>
                  </a:extLst>
                </a:gridCol>
                <a:gridCol w="576072">
                  <a:extLst>
                    <a:ext uri="{9D8B030D-6E8A-4147-A177-3AD203B41FA5}">
                      <a16:colId xmlns:a16="http://schemas.microsoft.com/office/drawing/2014/main" val="3067225612"/>
                    </a:ext>
                  </a:extLst>
                </a:gridCol>
                <a:gridCol w="576072">
                  <a:extLst>
                    <a:ext uri="{9D8B030D-6E8A-4147-A177-3AD203B41FA5}">
                      <a16:colId xmlns:a16="http://schemas.microsoft.com/office/drawing/2014/main" val="4267545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21954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City Square Mall, Singapore - 2022-04-09 12:30:05</a:t>
                      </a:r>
                      <a:r>
                        <a:rPr kumimoji="0" lang="en-US" sz="1000" b="0" i="0" u="none" strike="noStrike" kern="1200" cap="none" spc="0" normalizeH="0" baseline="0" noProof="0">
                          <a:ln>
                            <a:noFill/>
                          </a:ln>
                          <a:solidFill>
                            <a:prstClr val="black"/>
                          </a:solidFill>
                          <a:effectLst/>
                          <a:uLnTx/>
                          <a:uFillTx/>
                          <a:latin typeface="+mn-lt"/>
                          <a:ea typeface="+mn-ea"/>
                          <a:cs typeface="+mn-cs"/>
                        </a:rPr>
                        <a:t>
 Spice up your weekend gatherings and break your fast with Wingstop’s (#B1-33/34) bundle of sweet and spicy tossed wings! Available daily for dine-in from now to 31 May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277756752_10165781105210478_3523920737030101149_n.jpg?stp=dst-jpg_p720x720&amp;_nc_cat=106&amp;ccb=1-7&amp;_nc_sid=8024bb&amp;_nc_ohc=KnDXgA6053EAX9qrkid&amp;_nc_ht=scontent-iad3-1.xx&amp;edm=AKIiGfEEAAAA&amp;oh=00_AT98s8i-kB-KM-HQSu4-2Oeh_ZedPKA0NuLN8_CnTSq6-g&amp;oe=62B7B2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25695948"/>
                  </a:ext>
                </a:extLst>
              </a:tr>
            </a:tbl>
          </a:graphicData>
        </a:graphic>
      </p:graphicFrame>
      <p:sp>
        <p:nvSpPr>
          <p:cNvPr id="4" name="Text Placeholder 3">
            <a:extLst>
              <a:ext uri="{FF2B5EF4-FFF2-40B4-BE49-F238E27FC236}">
                <a16:creationId xmlns:a16="http://schemas.microsoft.com/office/drawing/2014/main" id="{7AD076C1-66C7-472A-8DC0-7934CFFBBDDB}"/>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5551383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858DA-506D-4F82-B44B-1B8CCB532D76}"/>
              </a:ext>
            </a:extLst>
          </p:cNvPr>
          <p:cNvSpPr>
            <a:spLocks noGrp="1"/>
          </p:cNvSpPr>
          <p:nvPr>
            <p:ph type="title"/>
          </p:nvPr>
        </p:nvSpPr>
        <p:spPr/>
        <p:txBody>
          <a:bodyPr/>
          <a:lstStyle/>
          <a:p>
            <a:r>
              <a:rPr lang="en-US"/>
              <a:t>Facebook [USQ] Landscape Posts (ALL) - Apr 2022 | USQ Landscape FB - 12 of 25</a:t>
            </a:r>
          </a:p>
        </p:txBody>
      </p:sp>
      <p:graphicFrame>
        <p:nvGraphicFramePr>
          <p:cNvPr id="5" name="Table Placeholder 4">
            <a:extLst>
              <a:ext uri="{FF2B5EF4-FFF2-40B4-BE49-F238E27FC236}">
                <a16:creationId xmlns:a16="http://schemas.microsoft.com/office/drawing/2014/main" id="{247F4861-A458-48B5-A8B0-6867990C6E33}"/>
              </a:ext>
            </a:extLst>
          </p:cNvPr>
          <p:cNvGraphicFramePr>
            <a:graphicFrameLocks noGrp="1"/>
          </p:cNvGraphicFramePr>
          <p:nvPr>
            <p:ph type="tbl" sz="quarter" idx="13"/>
            <p:extLst>
              <p:ext uri="{D42A27DB-BD31-4B8C-83A1-F6EECF244321}">
                <p14:modId xmlns:p14="http://schemas.microsoft.com/office/powerpoint/2010/main" val="17788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9587701"/>
                    </a:ext>
                  </a:extLst>
                </a:gridCol>
                <a:gridCol w="1728216">
                  <a:extLst>
                    <a:ext uri="{9D8B030D-6E8A-4147-A177-3AD203B41FA5}">
                      <a16:colId xmlns:a16="http://schemas.microsoft.com/office/drawing/2014/main" val="990222058"/>
                    </a:ext>
                  </a:extLst>
                </a:gridCol>
                <a:gridCol w="576072">
                  <a:extLst>
                    <a:ext uri="{9D8B030D-6E8A-4147-A177-3AD203B41FA5}">
                      <a16:colId xmlns:a16="http://schemas.microsoft.com/office/drawing/2014/main" val="456534470"/>
                    </a:ext>
                  </a:extLst>
                </a:gridCol>
                <a:gridCol w="576072">
                  <a:extLst>
                    <a:ext uri="{9D8B030D-6E8A-4147-A177-3AD203B41FA5}">
                      <a16:colId xmlns:a16="http://schemas.microsoft.com/office/drawing/2014/main" val="901177470"/>
                    </a:ext>
                  </a:extLst>
                </a:gridCol>
                <a:gridCol w="576072">
                  <a:extLst>
                    <a:ext uri="{9D8B030D-6E8A-4147-A177-3AD203B41FA5}">
                      <a16:colId xmlns:a16="http://schemas.microsoft.com/office/drawing/2014/main" val="3148080334"/>
                    </a:ext>
                  </a:extLst>
                </a:gridCol>
                <a:gridCol w="576072">
                  <a:extLst>
                    <a:ext uri="{9D8B030D-6E8A-4147-A177-3AD203B41FA5}">
                      <a16:colId xmlns:a16="http://schemas.microsoft.com/office/drawing/2014/main" val="1203523949"/>
                    </a:ext>
                  </a:extLst>
                </a:gridCol>
                <a:gridCol w="576072">
                  <a:extLst>
                    <a:ext uri="{9D8B030D-6E8A-4147-A177-3AD203B41FA5}">
                      <a16:colId xmlns:a16="http://schemas.microsoft.com/office/drawing/2014/main" val="556521386"/>
                    </a:ext>
                  </a:extLst>
                </a:gridCol>
                <a:gridCol w="576072">
                  <a:extLst>
                    <a:ext uri="{9D8B030D-6E8A-4147-A177-3AD203B41FA5}">
                      <a16:colId xmlns:a16="http://schemas.microsoft.com/office/drawing/2014/main" val="2584751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39223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City Square Mall, Singapore - 2022-04-05 17:23:30</a:t>
                      </a:r>
                      <a:r>
                        <a:rPr kumimoji="0" lang="en-US" sz="1000" b="0" i="0" u="none" strike="noStrike" kern="1200" cap="none" spc="0" normalizeH="0" baseline="0" noProof="0">
                          <a:ln>
                            <a:noFill/>
                          </a:ln>
                          <a:solidFill>
                            <a:prstClr val="black"/>
                          </a:solidFill>
                          <a:effectLst/>
                          <a:uLnTx/>
                          <a:uFillTx/>
                          <a:latin typeface="+mn-lt"/>
                          <a:ea typeface="+mn-ea"/>
                          <a:cs typeface="+mn-cs"/>
                        </a:rPr>
                        <a:t>
 Don’t miss the AR-mazing Tiger Trail Art Exhibition, happening now till 7 Apr at L1 Atrium. 🐅 Snap photos of and with the tiger-inspired art pieces by Malaysian artist, Katun and Chinese artist, Yang Yong, aimed to raise awareness and funding on the unrelenting decline in tiger populations across Southeast Asia.
Photo credit: WWF-Singapore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277806530_10165781460635478_316278925529934325_n.jpg?stp=dst-jpg_p720x720&amp;_nc_cat=110&amp;ccb=1-7&amp;_nc_sid=8024bb&amp;_nc_ohc=hOzZXV9vVjEAX8t8jB4&amp;_nc_ht=scontent-iad3-1.xx&amp;edm=AKIiGfEEAAAA&amp;oh=00_AT_qJTpBnMh_D6DSMq9Fm9EeE5ZmWM-yfvjv0nEiXMcw0Q&amp;oe=62B79287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12285897"/>
                  </a:ext>
                </a:extLst>
              </a:tr>
            </a:tbl>
          </a:graphicData>
        </a:graphic>
      </p:graphicFrame>
      <p:sp>
        <p:nvSpPr>
          <p:cNvPr id="4" name="Text Placeholder 3">
            <a:extLst>
              <a:ext uri="{FF2B5EF4-FFF2-40B4-BE49-F238E27FC236}">
                <a16:creationId xmlns:a16="http://schemas.microsoft.com/office/drawing/2014/main" id="{6D25D3F5-7C22-4425-A69F-9DF1B332E9D7}"/>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2577271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8DE47-BE98-439D-A2C4-B01611B9D7DB}"/>
              </a:ext>
            </a:extLst>
          </p:cNvPr>
          <p:cNvSpPr>
            <a:spLocks noGrp="1"/>
          </p:cNvSpPr>
          <p:nvPr>
            <p:ph type="title"/>
          </p:nvPr>
        </p:nvSpPr>
        <p:spPr/>
        <p:txBody>
          <a:bodyPr/>
          <a:lstStyle/>
          <a:p>
            <a:r>
              <a:rPr lang="en-US"/>
              <a:t>Facebook [USQ] Landscape Posts (ALL) - Apr 2022 | USQ Landscape FB - 13 of 25</a:t>
            </a:r>
          </a:p>
        </p:txBody>
      </p:sp>
      <p:graphicFrame>
        <p:nvGraphicFramePr>
          <p:cNvPr id="5" name="Table Placeholder 4">
            <a:extLst>
              <a:ext uri="{FF2B5EF4-FFF2-40B4-BE49-F238E27FC236}">
                <a16:creationId xmlns:a16="http://schemas.microsoft.com/office/drawing/2014/main" id="{4843A69B-F1B0-41E9-9030-33795A5F1B0D}"/>
              </a:ext>
            </a:extLst>
          </p:cNvPr>
          <p:cNvGraphicFramePr>
            <a:graphicFrameLocks noGrp="1"/>
          </p:cNvGraphicFramePr>
          <p:nvPr>
            <p:ph type="tbl" sz="quarter" idx="13"/>
            <p:extLst>
              <p:ext uri="{D42A27DB-BD31-4B8C-83A1-F6EECF244321}">
                <p14:modId xmlns:p14="http://schemas.microsoft.com/office/powerpoint/2010/main" val="297736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347698316"/>
                    </a:ext>
                  </a:extLst>
                </a:gridCol>
                <a:gridCol w="1728216">
                  <a:extLst>
                    <a:ext uri="{9D8B030D-6E8A-4147-A177-3AD203B41FA5}">
                      <a16:colId xmlns:a16="http://schemas.microsoft.com/office/drawing/2014/main" val="2932258559"/>
                    </a:ext>
                  </a:extLst>
                </a:gridCol>
                <a:gridCol w="576072">
                  <a:extLst>
                    <a:ext uri="{9D8B030D-6E8A-4147-A177-3AD203B41FA5}">
                      <a16:colId xmlns:a16="http://schemas.microsoft.com/office/drawing/2014/main" val="1042545721"/>
                    </a:ext>
                  </a:extLst>
                </a:gridCol>
                <a:gridCol w="576072">
                  <a:extLst>
                    <a:ext uri="{9D8B030D-6E8A-4147-A177-3AD203B41FA5}">
                      <a16:colId xmlns:a16="http://schemas.microsoft.com/office/drawing/2014/main" val="2996981354"/>
                    </a:ext>
                  </a:extLst>
                </a:gridCol>
                <a:gridCol w="576072">
                  <a:extLst>
                    <a:ext uri="{9D8B030D-6E8A-4147-A177-3AD203B41FA5}">
                      <a16:colId xmlns:a16="http://schemas.microsoft.com/office/drawing/2014/main" val="259212944"/>
                    </a:ext>
                  </a:extLst>
                </a:gridCol>
                <a:gridCol w="576072">
                  <a:extLst>
                    <a:ext uri="{9D8B030D-6E8A-4147-A177-3AD203B41FA5}">
                      <a16:colId xmlns:a16="http://schemas.microsoft.com/office/drawing/2014/main" val="1979502711"/>
                    </a:ext>
                  </a:extLst>
                </a:gridCol>
                <a:gridCol w="576072">
                  <a:extLst>
                    <a:ext uri="{9D8B030D-6E8A-4147-A177-3AD203B41FA5}">
                      <a16:colId xmlns:a16="http://schemas.microsoft.com/office/drawing/2014/main" val="1493247779"/>
                    </a:ext>
                  </a:extLst>
                </a:gridCol>
                <a:gridCol w="576072">
                  <a:extLst>
                    <a:ext uri="{9D8B030D-6E8A-4147-A177-3AD203B41FA5}">
                      <a16:colId xmlns:a16="http://schemas.microsoft.com/office/drawing/2014/main" val="3937107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5497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City Square Mall, Singapore - 2022-04-02 11:00:00</a:t>
                      </a:r>
                      <a:r>
                        <a:rPr kumimoji="0" lang="en-US" sz="1000" b="0" i="0" u="none" strike="noStrike" kern="1200" cap="none" spc="0" normalizeH="0" baseline="0" noProof="0">
                          <a:ln>
                            <a:noFill/>
                          </a:ln>
                          <a:solidFill>
                            <a:prstClr val="black"/>
                          </a:solidFill>
                          <a:effectLst/>
                          <a:uLnTx/>
                          <a:uFillTx/>
                          <a:latin typeface="+mn-lt"/>
                          <a:ea typeface="+mn-ea"/>
                          <a:cs typeface="+mn-cs"/>
                        </a:rPr>
                        <a:t>
 Get your cameras out every weekend in April and keep an eye out for Donpen at City Square Mall when you shop at DON DON DONKI Singapore ! Flash a picture or a selfie with Donpen and enjoy 5% off your purchase on the same 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277107604_10165770971055478_3448072771031185759_n.png?stp=dst-png_p720x720&amp;_nc_cat=102&amp;ccb=1-7&amp;_nc_sid=8024bb&amp;_nc_ohc=98nEhhxVjwUAX8EpqTB&amp;_nc_ht=scontent-iad3-1.xx&amp;edm=AKIiGfEEAAAA&amp;oh=00_AT_0InbE3XYAf0NXhk5MSp5UVdSegTHjJyxEQOuzEbe2bQ&amp;oe=62B6E05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16002669"/>
                  </a:ext>
                </a:extLst>
              </a:tr>
            </a:tbl>
          </a:graphicData>
        </a:graphic>
      </p:graphicFrame>
      <p:sp>
        <p:nvSpPr>
          <p:cNvPr id="4" name="Text Placeholder 3">
            <a:extLst>
              <a:ext uri="{FF2B5EF4-FFF2-40B4-BE49-F238E27FC236}">
                <a16:creationId xmlns:a16="http://schemas.microsoft.com/office/drawing/2014/main" id="{E4A4443F-ED70-48E8-ACC1-3FC30D349AAF}"/>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286638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D4EB6-7319-4506-A779-ABD33CF04B1C}"/>
              </a:ext>
            </a:extLst>
          </p:cNvPr>
          <p:cNvSpPr>
            <a:spLocks noGrp="1"/>
          </p:cNvSpPr>
          <p:nvPr>
            <p:ph type="title"/>
          </p:nvPr>
        </p:nvSpPr>
        <p:spPr/>
        <p:txBody>
          <a:bodyPr/>
          <a:lstStyle/>
          <a:p>
            <a:r>
              <a:rPr lang="en-US"/>
              <a:t>Facebook [USQ] Landscape Posts (ALL) - Apr 2022 | USQ Landscape FB - 14 of 25</a:t>
            </a:r>
          </a:p>
        </p:txBody>
      </p:sp>
      <p:graphicFrame>
        <p:nvGraphicFramePr>
          <p:cNvPr id="5" name="Table Placeholder 4">
            <a:extLst>
              <a:ext uri="{FF2B5EF4-FFF2-40B4-BE49-F238E27FC236}">
                <a16:creationId xmlns:a16="http://schemas.microsoft.com/office/drawing/2014/main" id="{DC873D8D-B43E-4AFA-8A5F-02532061E925}"/>
              </a:ext>
            </a:extLst>
          </p:cNvPr>
          <p:cNvGraphicFramePr>
            <a:graphicFrameLocks noGrp="1"/>
          </p:cNvGraphicFramePr>
          <p:nvPr>
            <p:ph type="tbl" sz="quarter" idx="13"/>
            <p:extLst>
              <p:ext uri="{D42A27DB-BD31-4B8C-83A1-F6EECF244321}">
                <p14:modId xmlns:p14="http://schemas.microsoft.com/office/powerpoint/2010/main" val="3622657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955392866"/>
                    </a:ext>
                  </a:extLst>
                </a:gridCol>
                <a:gridCol w="1728216">
                  <a:extLst>
                    <a:ext uri="{9D8B030D-6E8A-4147-A177-3AD203B41FA5}">
                      <a16:colId xmlns:a16="http://schemas.microsoft.com/office/drawing/2014/main" val="2556125641"/>
                    </a:ext>
                  </a:extLst>
                </a:gridCol>
                <a:gridCol w="576072">
                  <a:extLst>
                    <a:ext uri="{9D8B030D-6E8A-4147-A177-3AD203B41FA5}">
                      <a16:colId xmlns:a16="http://schemas.microsoft.com/office/drawing/2014/main" val="249113855"/>
                    </a:ext>
                  </a:extLst>
                </a:gridCol>
                <a:gridCol w="576072">
                  <a:extLst>
                    <a:ext uri="{9D8B030D-6E8A-4147-A177-3AD203B41FA5}">
                      <a16:colId xmlns:a16="http://schemas.microsoft.com/office/drawing/2014/main" val="897047989"/>
                    </a:ext>
                  </a:extLst>
                </a:gridCol>
                <a:gridCol w="576072">
                  <a:extLst>
                    <a:ext uri="{9D8B030D-6E8A-4147-A177-3AD203B41FA5}">
                      <a16:colId xmlns:a16="http://schemas.microsoft.com/office/drawing/2014/main" val="2064739575"/>
                    </a:ext>
                  </a:extLst>
                </a:gridCol>
                <a:gridCol w="576072">
                  <a:extLst>
                    <a:ext uri="{9D8B030D-6E8A-4147-A177-3AD203B41FA5}">
                      <a16:colId xmlns:a16="http://schemas.microsoft.com/office/drawing/2014/main" val="3009358614"/>
                    </a:ext>
                  </a:extLst>
                </a:gridCol>
                <a:gridCol w="576072">
                  <a:extLst>
                    <a:ext uri="{9D8B030D-6E8A-4147-A177-3AD203B41FA5}">
                      <a16:colId xmlns:a16="http://schemas.microsoft.com/office/drawing/2014/main" val="169310903"/>
                    </a:ext>
                  </a:extLst>
                </a:gridCol>
                <a:gridCol w="576072">
                  <a:extLst>
                    <a:ext uri="{9D8B030D-6E8A-4147-A177-3AD203B41FA5}">
                      <a16:colId xmlns:a16="http://schemas.microsoft.com/office/drawing/2014/main" val="1012300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10283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Suntec City - 2022-04-12 07:00:01</a:t>
                      </a:r>
                      <a:r>
                        <a:rPr kumimoji="0" lang="en-US" sz="1000" b="0" i="0" u="none" strike="noStrike" kern="1200" cap="none" spc="0" normalizeH="0" baseline="0" noProof="0">
                          <a:ln>
                            <a:noFill/>
                          </a:ln>
                          <a:solidFill>
                            <a:prstClr val="black"/>
                          </a:solidFill>
                          <a:effectLst/>
                          <a:uLnTx/>
                          <a:uFillTx/>
                          <a:latin typeface="+mn-lt"/>
                          <a:ea typeface="+mn-ea"/>
                          <a:cs typeface="+mn-cs"/>
                        </a:rPr>
                        <a:t>
 Congrats on getting over the Monday blues. Now reward yourself with our weekly food deals!
[TUES20OFF] Receive 20% off with min.  spend on Suntec+ Eats! Limited to 60 redemptions daily. Promo valid only on selected Tuesdays till 31 May.
[EATS SPECIAL] On Wednesdays, receive 4,000 Suntec+ Points with min.  spend on Suntec+ Eats! Limited to 60 redemptions daily, 1 redemption per member per day. Promo valid only on Wednesdays till 25 May.
These deals are stackable with our upcoming promos. Follow our page to stay updated on what's to come!
T&amp;Cs apply. Visit http://sunteccity.com.sg/eats_promos for more information.
#SuntecCity #SuntecEats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5-1.xx.fbcdn.net/v/t39.30808-6/277776169_5212966135455213_604021952522746034_n.jpg?stp=dst-jpg_p720x720&amp;_nc_cat=100&amp;ccb=1-7&amp;_nc_sid=8024bb&amp;_nc_ohc=Rfc0wUv8ILQAX99-YO8&amp;_nc_ht=scontent-bos5-1.xx&amp;edm=AKIiGfEEAAAA&amp;oh=00_AT_4nURvOvpjRdFPlDfN7fZ0ukTjRv-6xd2t4HvHRrWdTQ&amp;oe=62B735D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764220"/>
                  </a:ext>
                </a:extLst>
              </a:tr>
            </a:tbl>
          </a:graphicData>
        </a:graphic>
      </p:graphicFrame>
      <p:sp>
        <p:nvSpPr>
          <p:cNvPr id="4" name="Text Placeholder 3">
            <a:extLst>
              <a:ext uri="{FF2B5EF4-FFF2-40B4-BE49-F238E27FC236}">
                <a16:creationId xmlns:a16="http://schemas.microsoft.com/office/drawing/2014/main" id="{AD20FCA6-3954-4AA4-8ED8-2306FD296442}"/>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0137308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89D80-6FBF-45D4-9F68-8F1A457CCD63}"/>
              </a:ext>
            </a:extLst>
          </p:cNvPr>
          <p:cNvSpPr>
            <a:spLocks noGrp="1"/>
          </p:cNvSpPr>
          <p:nvPr>
            <p:ph type="title"/>
          </p:nvPr>
        </p:nvSpPr>
        <p:spPr/>
        <p:txBody>
          <a:bodyPr/>
          <a:lstStyle/>
          <a:p>
            <a:r>
              <a:rPr lang="en-US"/>
              <a:t>Facebook [USQ] Landscape Posts (ALL) - Apr 2022 | USQ Landscape FB - 15 of 25</a:t>
            </a:r>
          </a:p>
        </p:txBody>
      </p:sp>
      <p:graphicFrame>
        <p:nvGraphicFramePr>
          <p:cNvPr id="5" name="Table Placeholder 4">
            <a:extLst>
              <a:ext uri="{FF2B5EF4-FFF2-40B4-BE49-F238E27FC236}">
                <a16:creationId xmlns:a16="http://schemas.microsoft.com/office/drawing/2014/main" id="{48A84744-F9F7-4100-AE97-83D83FD83AC9}"/>
              </a:ext>
            </a:extLst>
          </p:cNvPr>
          <p:cNvGraphicFramePr>
            <a:graphicFrameLocks noGrp="1"/>
          </p:cNvGraphicFramePr>
          <p:nvPr>
            <p:ph type="tbl" sz="quarter" idx="13"/>
            <p:extLst>
              <p:ext uri="{D42A27DB-BD31-4B8C-83A1-F6EECF244321}">
                <p14:modId xmlns:p14="http://schemas.microsoft.com/office/powerpoint/2010/main" val="1883653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146578932"/>
                    </a:ext>
                  </a:extLst>
                </a:gridCol>
                <a:gridCol w="1728216">
                  <a:extLst>
                    <a:ext uri="{9D8B030D-6E8A-4147-A177-3AD203B41FA5}">
                      <a16:colId xmlns:a16="http://schemas.microsoft.com/office/drawing/2014/main" val="402652760"/>
                    </a:ext>
                  </a:extLst>
                </a:gridCol>
                <a:gridCol w="576072">
                  <a:extLst>
                    <a:ext uri="{9D8B030D-6E8A-4147-A177-3AD203B41FA5}">
                      <a16:colId xmlns:a16="http://schemas.microsoft.com/office/drawing/2014/main" val="1843205887"/>
                    </a:ext>
                  </a:extLst>
                </a:gridCol>
                <a:gridCol w="576072">
                  <a:extLst>
                    <a:ext uri="{9D8B030D-6E8A-4147-A177-3AD203B41FA5}">
                      <a16:colId xmlns:a16="http://schemas.microsoft.com/office/drawing/2014/main" val="4245124139"/>
                    </a:ext>
                  </a:extLst>
                </a:gridCol>
                <a:gridCol w="576072">
                  <a:extLst>
                    <a:ext uri="{9D8B030D-6E8A-4147-A177-3AD203B41FA5}">
                      <a16:colId xmlns:a16="http://schemas.microsoft.com/office/drawing/2014/main" val="1510325448"/>
                    </a:ext>
                  </a:extLst>
                </a:gridCol>
                <a:gridCol w="576072">
                  <a:extLst>
                    <a:ext uri="{9D8B030D-6E8A-4147-A177-3AD203B41FA5}">
                      <a16:colId xmlns:a16="http://schemas.microsoft.com/office/drawing/2014/main" val="1653059688"/>
                    </a:ext>
                  </a:extLst>
                </a:gridCol>
                <a:gridCol w="576072">
                  <a:extLst>
                    <a:ext uri="{9D8B030D-6E8A-4147-A177-3AD203B41FA5}">
                      <a16:colId xmlns:a16="http://schemas.microsoft.com/office/drawing/2014/main" val="4216199281"/>
                    </a:ext>
                  </a:extLst>
                </a:gridCol>
                <a:gridCol w="576072">
                  <a:extLst>
                    <a:ext uri="{9D8B030D-6E8A-4147-A177-3AD203B41FA5}">
                      <a16:colId xmlns:a16="http://schemas.microsoft.com/office/drawing/2014/main" val="3089339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6415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City Square Mall, Singapore - 2022-04-07 15:30:06</a:t>
                      </a:r>
                      <a:r>
                        <a:rPr kumimoji="0" lang="en-US" sz="1000" b="0" i="0" u="none" strike="noStrike" kern="1200" cap="none" spc="0" normalizeH="0" baseline="0" noProof="0">
                          <a:ln>
                            <a:noFill/>
                          </a:ln>
                          <a:solidFill>
                            <a:prstClr val="black"/>
                          </a:solidFill>
                          <a:effectLst/>
                          <a:uLnTx/>
                          <a:uFillTx/>
                          <a:latin typeface="+mn-lt"/>
                          <a:ea typeface="+mn-ea"/>
                          <a:cs typeface="+mn-cs"/>
                        </a:rPr>
                        <a:t>
 On days when you can’t decide where to break fast, Streats Kitchen (#01-01)  is happy to help. Bring your family and friends down to enjoy a variety of Asian cuisines from Indonesia to Hong Kong.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277807260_10165781096950478_954020128449597479_n.jpg?stp=dst-jpg_p720x720&amp;_nc_cat=111&amp;ccb=1-7&amp;_nc_sid=8024bb&amp;_nc_ohc=bAUf56xYJAIAX-JJ6yC&amp;_nc_ht=scontent-iad3-1.xx&amp;edm=AKIiGfEEAAAA&amp;oh=00_AT8tKzukAjp_sw6_RxoTvKyI77yZof5mfSbF5UV99r2qnw&amp;oe=62B76F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57623258"/>
                  </a:ext>
                </a:extLst>
              </a:tr>
            </a:tbl>
          </a:graphicData>
        </a:graphic>
      </p:graphicFrame>
      <p:sp>
        <p:nvSpPr>
          <p:cNvPr id="4" name="Text Placeholder 3">
            <a:extLst>
              <a:ext uri="{FF2B5EF4-FFF2-40B4-BE49-F238E27FC236}">
                <a16:creationId xmlns:a16="http://schemas.microsoft.com/office/drawing/2014/main" id="{8D6E7C49-7E34-4F92-AC3B-74945520F3B3}"/>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7326496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BA783-F77A-4B90-8A74-C00A381B8DE3}"/>
              </a:ext>
            </a:extLst>
          </p:cNvPr>
          <p:cNvSpPr>
            <a:spLocks noGrp="1"/>
          </p:cNvSpPr>
          <p:nvPr>
            <p:ph type="title"/>
          </p:nvPr>
        </p:nvSpPr>
        <p:spPr/>
        <p:txBody>
          <a:bodyPr/>
          <a:lstStyle/>
          <a:p>
            <a:r>
              <a:rPr lang="en-US"/>
              <a:t>Facebook [USQ] Landscape Posts (ALL) - Apr 2022 | USQ Landscape FB - 16 of 25</a:t>
            </a:r>
          </a:p>
        </p:txBody>
      </p:sp>
      <p:graphicFrame>
        <p:nvGraphicFramePr>
          <p:cNvPr id="5" name="Table Placeholder 4">
            <a:extLst>
              <a:ext uri="{FF2B5EF4-FFF2-40B4-BE49-F238E27FC236}">
                <a16:creationId xmlns:a16="http://schemas.microsoft.com/office/drawing/2014/main" id="{2BE6A883-0B43-460A-BF30-95EE111BCD46}"/>
              </a:ext>
            </a:extLst>
          </p:cNvPr>
          <p:cNvGraphicFramePr>
            <a:graphicFrameLocks noGrp="1"/>
          </p:cNvGraphicFramePr>
          <p:nvPr>
            <p:ph type="tbl" sz="quarter" idx="13"/>
            <p:extLst>
              <p:ext uri="{D42A27DB-BD31-4B8C-83A1-F6EECF244321}">
                <p14:modId xmlns:p14="http://schemas.microsoft.com/office/powerpoint/2010/main" val="2257788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562832184"/>
                    </a:ext>
                  </a:extLst>
                </a:gridCol>
                <a:gridCol w="1728216">
                  <a:extLst>
                    <a:ext uri="{9D8B030D-6E8A-4147-A177-3AD203B41FA5}">
                      <a16:colId xmlns:a16="http://schemas.microsoft.com/office/drawing/2014/main" val="3379244563"/>
                    </a:ext>
                  </a:extLst>
                </a:gridCol>
                <a:gridCol w="576072">
                  <a:extLst>
                    <a:ext uri="{9D8B030D-6E8A-4147-A177-3AD203B41FA5}">
                      <a16:colId xmlns:a16="http://schemas.microsoft.com/office/drawing/2014/main" val="4216933470"/>
                    </a:ext>
                  </a:extLst>
                </a:gridCol>
                <a:gridCol w="576072">
                  <a:extLst>
                    <a:ext uri="{9D8B030D-6E8A-4147-A177-3AD203B41FA5}">
                      <a16:colId xmlns:a16="http://schemas.microsoft.com/office/drawing/2014/main" val="604672318"/>
                    </a:ext>
                  </a:extLst>
                </a:gridCol>
                <a:gridCol w="576072">
                  <a:extLst>
                    <a:ext uri="{9D8B030D-6E8A-4147-A177-3AD203B41FA5}">
                      <a16:colId xmlns:a16="http://schemas.microsoft.com/office/drawing/2014/main" val="1527246101"/>
                    </a:ext>
                  </a:extLst>
                </a:gridCol>
                <a:gridCol w="576072">
                  <a:extLst>
                    <a:ext uri="{9D8B030D-6E8A-4147-A177-3AD203B41FA5}">
                      <a16:colId xmlns:a16="http://schemas.microsoft.com/office/drawing/2014/main" val="2747499333"/>
                    </a:ext>
                  </a:extLst>
                </a:gridCol>
                <a:gridCol w="576072">
                  <a:extLst>
                    <a:ext uri="{9D8B030D-6E8A-4147-A177-3AD203B41FA5}">
                      <a16:colId xmlns:a16="http://schemas.microsoft.com/office/drawing/2014/main" val="968359133"/>
                    </a:ext>
                  </a:extLst>
                </a:gridCol>
                <a:gridCol w="576072">
                  <a:extLst>
                    <a:ext uri="{9D8B030D-6E8A-4147-A177-3AD203B41FA5}">
                      <a16:colId xmlns:a16="http://schemas.microsoft.com/office/drawing/2014/main" val="2045527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33286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City Square Mall, Singapore - 2022-04-16 11:30:00</a:t>
                      </a:r>
                      <a:r>
                        <a:rPr kumimoji="0" lang="en-US" sz="1000" b="0" i="0" u="none" strike="noStrike" kern="1200" cap="none" spc="0" normalizeH="0" baseline="0" noProof="0">
                          <a:ln>
                            <a:noFill/>
                          </a:ln>
                          <a:solidFill>
                            <a:prstClr val="black"/>
                          </a:solidFill>
                          <a:effectLst/>
                          <a:uLnTx/>
                          <a:uFillTx/>
                          <a:latin typeface="+mn-lt"/>
                          <a:ea typeface="+mn-ea"/>
                          <a:cs typeface="+mn-cs"/>
                        </a:rPr>
                        <a:t>
 Plastic never goes away. Millions of kilograms of plastic can be found about 40 percent of the world’s ocean surfaces. Every year, thousands of marine animals are killed after ingesting plastic or getting tangled up in it. You can start cutting down on your plastic waste in a few simple steps: use reusable bags when you shop, ditch single-use water bottles, bags, and straws and avoid products made from or packaged in plastic whenever possible. Let’s go #PlasticFree!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277769201_10165781111930478_8621862094881706817_n.png?stp=dst-png_p720x720&amp;_nc_cat=106&amp;ccb=1-7&amp;_nc_sid=8024bb&amp;_nc_ohc=7h5gXxXI1egAX8jVa2a&amp;_nc_ht=scontent-iad3-1.xx&amp;edm=AKIiGfEEAAAA&amp;oh=00_AT-kHylj9QjK79pBcSb1FRKbxJSAs2KXNSuzmH2k4GvwMw&amp;oe=62B7AD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94064477"/>
                  </a:ext>
                </a:extLst>
              </a:tr>
            </a:tbl>
          </a:graphicData>
        </a:graphic>
      </p:graphicFrame>
      <p:sp>
        <p:nvSpPr>
          <p:cNvPr id="4" name="Text Placeholder 3">
            <a:extLst>
              <a:ext uri="{FF2B5EF4-FFF2-40B4-BE49-F238E27FC236}">
                <a16:creationId xmlns:a16="http://schemas.microsoft.com/office/drawing/2014/main" id="{67B51F4A-5A0E-4B83-A725-F3D334467A02}"/>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858894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9B77E-3298-4EEB-8E1E-C0A3ABD3B2E1}"/>
              </a:ext>
            </a:extLst>
          </p:cNvPr>
          <p:cNvSpPr>
            <a:spLocks noGrp="1"/>
          </p:cNvSpPr>
          <p:nvPr>
            <p:ph type="title"/>
          </p:nvPr>
        </p:nvSpPr>
        <p:spPr/>
        <p:txBody>
          <a:bodyPr/>
          <a:lstStyle/>
          <a:p>
            <a:r>
              <a:rPr lang="en-US"/>
              <a:t>Facebook [USQ] Landscape Posts (ALL) - Apr 2022 | USQ Landscape FB - 17 of 25</a:t>
            </a:r>
          </a:p>
        </p:txBody>
      </p:sp>
      <p:graphicFrame>
        <p:nvGraphicFramePr>
          <p:cNvPr id="5" name="Table Placeholder 4">
            <a:extLst>
              <a:ext uri="{FF2B5EF4-FFF2-40B4-BE49-F238E27FC236}">
                <a16:creationId xmlns:a16="http://schemas.microsoft.com/office/drawing/2014/main" id="{EF6D66DB-9F31-4AD8-A9FD-B1540F971585}"/>
              </a:ext>
            </a:extLst>
          </p:cNvPr>
          <p:cNvGraphicFramePr>
            <a:graphicFrameLocks noGrp="1"/>
          </p:cNvGraphicFramePr>
          <p:nvPr>
            <p:ph type="tbl" sz="quarter" idx="13"/>
            <p:extLst>
              <p:ext uri="{D42A27DB-BD31-4B8C-83A1-F6EECF244321}">
                <p14:modId xmlns:p14="http://schemas.microsoft.com/office/powerpoint/2010/main" val="2485774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218426111"/>
                    </a:ext>
                  </a:extLst>
                </a:gridCol>
                <a:gridCol w="1728216">
                  <a:extLst>
                    <a:ext uri="{9D8B030D-6E8A-4147-A177-3AD203B41FA5}">
                      <a16:colId xmlns:a16="http://schemas.microsoft.com/office/drawing/2014/main" val="43326089"/>
                    </a:ext>
                  </a:extLst>
                </a:gridCol>
                <a:gridCol w="576072">
                  <a:extLst>
                    <a:ext uri="{9D8B030D-6E8A-4147-A177-3AD203B41FA5}">
                      <a16:colId xmlns:a16="http://schemas.microsoft.com/office/drawing/2014/main" val="1760321483"/>
                    </a:ext>
                  </a:extLst>
                </a:gridCol>
                <a:gridCol w="576072">
                  <a:extLst>
                    <a:ext uri="{9D8B030D-6E8A-4147-A177-3AD203B41FA5}">
                      <a16:colId xmlns:a16="http://schemas.microsoft.com/office/drawing/2014/main" val="253743515"/>
                    </a:ext>
                  </a:extLst>
                </a:gridCol>
                <a:gridCol w="576072">
                  <a:extLst>
                    <a:ext uri="{9D8B030D-6E8A-4147-A177-3AD203B41FA5}">
                      <a16:colId xmlns:a16="http://schemas.microsoft.com/office/drawing/2014/main" val="1492977726"/>
                    </a:ext>
                  </a:extLst>
                </a:gridCol>
                <a:gridCol w="576072">
                  <a:extLst>
                    <a:ext uri="{9D8B030D-6E8A-4147-A177-3AD203B41FA5}">
                      <a16:colId xmlns:a16="http://schemas.microsoft.com/office/drawing/2014/main" val="4097930777"/>
                    </a:ext>
                  </a:extLst>
                </a:gridCol>
                <a:gridCol w="576072">
                  <a:extLst>
                    <a:ext uri="{9D8B030D-6E8A-4147-A177-3AD203B41FA5}">
                      <a16:colId xmlns:a16="http://schemas.microsoft.com/office/drawing/2014/main" val="1528665122"/>
                    </a:ext>
                  </a:extLst>
                </a:gridCol>
                <a:gridCol w="576072">
                  <a:extLst>
                    <a:ext uri="{9D8B030D-6E8A-4147-A177-3AD203B41FA5}">
                      <a16:colId xmlns:a16="http://schemas.microsoft.com/office/drawing/2014/main" val="1826119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2266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City Square Mall, Singapore - 2022-04-19 11:30:00</a:t>
                      </a:r>
                      <a:r>
                        <a:rPr kumimoji="0" lang="en-US" sz="1000" b="0" i="0" u="none" strike="noStrike" kern="1200" cap="none" spc="0" normalizeH="0" baseline="0" noProof="0">
                          <a:ln>
                            <a:noFill/>
                          </a:ln>
                          <a:solidFill>
                            <a:prstClr val="black"/>
                          </a:solidFill>
                          <a:effectLst/>
                          <a:uLnTx/>
                          <a:uFillTx/>
                          <a:latin typeface="+mn-lt"/>
                          <a:ea typeface="+mn-ea"/>
                          <a:cs typeface="+mn-cs"/>
                        </a:rPr>
                        <a:t>
 If you love Japanese food and have a sweet tooth, let DON DON DONKI Singapore satisfy your cravings. From their smooth milk chocolate bars to the perfectly balanced sweet and salty chocolate pretzels, you’ll spend hours in the snack aisle deciding what to take 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277536990_10165781156715478_5177870008094687192_n.jpg?stp=dst-jpg_p720x720&amp;_nc_cat=101&amp;ccb=1-7&amp;_nc_sid=8024bb&amp;_nc_ohc=ExO7KlaLh2cAX9nBVh7&amp;_nc_oc=AQlqGU9sdbbO9i3UIvafMaGaRFvmSTpZ9KPGGnrXjFIiyDyO4pMtP7CS9mhA2PlmaWQ&amp;_nc_ht=scontent-iad3-1.xx&amp;edm=AKIiGfEEAAAA&amp;oh=00_AT9Tkpis8p0hmDZiBrKP7IGy3n1C0PDvcMmnAa81WHuC8g&amp;oe=62B83965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247503224"/>
                  </a:ext>
                </a:extLst>
              </a:tr>
            </a:tbl>
          </a:graphicData>
        </a:graphic>
      </p:graphicFrame>
      <p:sp>
        <p:nvSpPr>
          <p:cNvPr id="4" name="Text Placeholder 3">
            <a:extLst>
              <a:ext uri="{FF2B5EF4-FFF2-40B4-BE49-F238E27FC236}">
                <a16:creationId xmlns:a16="http://schemas.microsoft.com/office/drawing/2014/main" id="{D1B6F3DA-9D22-4D5F-AE0A-AD21B5CD932E}"/>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6641961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15C51-254C-44B0-B475-01B261B8947B}"/>
              </a:ext>
            </a:extLst>
          </p:cNvPr>
          <p:cNvSpPr>
            <a:spLocks noGrp="1"/>
          </p:cNvSpPr>
          <p:nvPr>
            <p:ph type="title"/>
          </p:nvPr>
        </p:nvSpPr>
        <p:spPr/>
        <p:txBody>
          <a:bodyPr/>
          <a:lstStyle/>
          <a:p>
            <a:r>
              <a:rPr lang="en-US"/>
              <a:t>Facebook [USQ] Landscape Posts (ALL) - Apr 2022 | USQ Landscape FB - 18 of 25</a:t>
            </a:r>
          </a:p>
        </p:txBody>
      </p:sp>
      <p:graphicFrame>
        <p:nvGraphicFramePr>
          <p:cNvPr id="5" name="Table Placeholder 4">
            <a:extLst>
              <a:ext uri="{FF2B5EF4-FFF2-40B4-BE49-F238E27FC236}">
                <a16:creationId xmlns:a16="http://schemas.microsoft.com/office/drawing/2014/main" id="{EF37BFED-7A16-44EB-B47F-6E4732A97A74}"/>
              </a:ext>
            </a:extLst>
          </p:cNvPr>
          <p:cNvGraphicFramePr>
            <a:graphicFrameLocks noGrp="1"/>
          </p:cNvGraphicFramePr>
          <p:nvPr>
            <p:ph type="tbl" sz="quarter" idx="13"/>
            <p:extLst>
              <p:ext uri="{D42A27DB-BD31-4B8C-83A1-F6EECF244321}">
                <p14:modId xmlns:p14="http://schemas.microsoft.com/office/powerpoint/2010/main" val="466216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734844562"/>
                    </a:ext>
                  </a:extLst>
                </a:gridCol>
                <a:gridCol w="1728216">
                  <a:extLst>
                    <a:ext uri="{9D8B030D-6E8A-4147-A177-3AD203B41FA5}">
                      <a16:colId xmlns:a16="http://schemas.microsoft.com/office/drawing/2014/main" val="479419306"/>
                    </a:ext>
                  </a:extLst>
                </a:gridCol>
                <a:gridCol w="576072">
                  <a:extLst>
                    <a:ext uri="{9D8B030D-6E8A-4147-A177-3AD203B41FA5}">
                      <a16:colId xmlns:a16="http://schemas.microsoft.com/office/drawing/2014/main" val="3416340553"/>
                    </a:ext>
                  </a:extLst>
                </a:gridCol>
                <a:gridCol w="576072">
                  <a:extLst>
                    <a:ext uri="{9D8B030D-6E8A-4147-A177-3AD203B41FA5}">
                      <a16:colId xmlns:a16="http://schemas.microsoft.com/office/drawing/2014/main" val="3212007702"/>
                    </a:ext>
                  </a:extLst>
                </a:gridCol>
                <a:gridCol w="576072">
                  <a:extLst>
                    <a:ext uri="{9D8B030D-6E8A-4147-A177-3AD203B41FA5}">
                      <a16:colId xmlns:a16="http://schemas.microsoft.com/office/drawing/2014/main" val="3957849299"/>
                    </a:ext>
                  </a:extLst>
                </a:gridCol>
                <a:gridCol w="576072">
                  <a:extLst>
                    <a:ext uri="{9D8B030D-6E8A-4147-A177-3AD203B41FA5}">
                      <a16:colId xmlns:a16="http://schemas.microsoft.com/office/drawing/2014/main" val="2676821128"/>
                    </a:ext>
                  </a:extLst>
                </a:gridCol>
                <a:gridCol w="576072">
                  <a:extLst>
                    <a:ext uri="{9D8B030D-6E8A-4147-A177-3AD203B41FA5}">
                      <a16:colId xmlns:a16="http://schemas.microsoft.com/office/drawing/2014/main" val="936204744"/>
                    </a:ext>
                  </a:extLst>
                </a:gridCol>
                <a:gridCol w="576072">
                  <a:extLst>
                    <a:ext uri="{9D8B030D-6E8A-4147-A177-3AD203B41FA5}">
                      <a16:colId xmlns:a16="http://schemas.microsoft.com/office/drawing/2014/main" val="2789941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84158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City Square Mall, Singapore - 2022-04-10 23:14:27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1.6435-9/120599425_10163914700495478_205215997799731998_n.jpg?stp=dst-jpg_s720x720&amp;_nc_cat=107&amp;ccb=1-7&amp;_nc_sid=dd9801&amp;_nc_ohc=ZLctgh3LGyYAX8OLyLj&amp;_nc_ht=scontent-iad3-1.xx&amp;edm=AKIiGfEEAAAA&amp;oh=00_AT9Pvek8nI0VYNnP0smlSAuoMzB_lpV_TMSbkTMjvhSPlQ&amp;oe=62D7B6E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74779080"/>
                  </a:ext>
                </a:extLst>
              </a:tr>
            </a:tbl>
          </a:graphicData>
        </a:graphic>
      </p:graphicFrame>
      <p:sp>
        <p:nvSpPr>
          <p:cNvPr id="4" name="Text Placeholder 3">
            <a:extLst>
              <a:ext uri="{FF2B5EF4-FFF2-40B4-BE49-F238E27FC236}">
                <a16:creationId xmlns:a16="http://schemas.microsoft.com/office/drawing/2014/main" id="{61FFAA96-6171-4E42-8DD6-2FF29ED92DFE}"/>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0616986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F9CFA-9A9F-4576-8F1A-ED51B32FA23A}"/>
              </a:ext>
            </a:extLst>
          </p:cNvPr>
          <p:cNvSpPr>
            <a:spLocks noGrp="1"/>
          </p:cNvSpPr>
          <p:nvPr>
            <p:ph type="title"/>
          </p:nvPr>
        </p:nvSpPr>
        <p:spPr/>
        <p:txBody>
          <a:bodyPr/>
          <a:lstStyle/>
          <a:p>
            <a:r>
              <a:rPr lang="en-US"/>
              <a:t>Facebook [USQ] Landscape Posts (ALL) - Apr 2022 | USQ Landscape FB - 19 of 25</a:t>
            </a:r>
          </a:p>
        </p:txBody>
      </p:sp>
      <p:graphicFrame>
        <p:nvGraphicFramePr>
          <p:cNvPr id="5" name="Table Placeholder 4">
            <a:extLst>
              <a:ext uri="{FF2B5EF4-FFF2-40B4-BE49-F238E27FC236}">
                <a16:creationId xmlns:a16="http://schemas.microsoft.com/office/drawing/2014/main" id="{31B0EC22-2158-4BE6-88D3-AB7C11FD742D}"/>
              </a:ext>
            </a:extLst>
          </p:cNvPr>
          <p:cNvGraphicFramePr>
            <a:graphicFrameLocks noGrp="1"/>
          </p:cNvGraphicFramePr>
          <p:nvPr>
            <p:ph type="tbl" sz="quarter" idx="13"/>
            <p:extLst>
              <p:ext uri="{D42A27DB-BD31-4B8C-83A1-F6EECF244321}">
                <p14:modId xmlns:p14="http://schemas.microsoft.com/office/powerpoint/2010/main" val="3155082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514728191"/>
                    </a:ext>
                  </a:extLst>
                </a:gridCol>
                <a:gridCol w="1728216">
                  <a:extLst>
                    <a:ext uri="{9D8B030D-6E8A-4147-A177-3AD203B41FA5}">
                      <a16:colId xmlns:a16="http://schemas.microsoft.com/office/drawing/2014/main" val="2379340227"/>
                    </a:ext>
                  </a:extLst>
                </a:gridCol>
                <a:gridCol w="576072">
                  <a:extLst>
                    <a:ext uri="{9D8B030D-6E8A-4147-A177-3AD203B41FA5}">
                      <a16:colId xmlns:a16="http://schemas.microsoft.com/office/drawing/2014/main" val="3102358465"/>
                    </a:ext>
                  </a:extLst>
                </a:gridCol>
                <a:gridCol w="576072">
                  <a:extLst>
                    <a:ext uri="{9D8B030D-6E8A-4147-A177-3AD203B41FA5}">
                      <a16:colId xmlns:a16="http://schemas.microsoft.com/office/drawing/2014/main" val="511386459"/>
                    </a:ext>
                  </a:extLst>
                </a:gridCol>
                <a:gridCol w="576072">
                  <a:extLst>
                    <a:ext uri="{9D8B030D-6E8A-4147-A177-3AD203B41FA5}">
                      <a16:colId xmlns:a16="http://schemas.microsoft.com/office/drawing/2014/main" val="2008749120"/>
                    </a:ext>
                  </a:extLst>
                </a:gridCol>
                <a:gridCol w="576072">
                  <a:extLst>
                    <a:ext uri="{9D8B030D-6E8A-4147-A177-3AD203B41FA5}">
                      <a16:colId xmlns:a16="http://schemas.microsoft.com/office/drawing/2014/main" val="2848153085"/>
                    </a:ext>
                  </a:extLst>
                </a:gridCol>
                <a:gridCol w="576072">
                  <a:extLst>
                    <a:ext uri="{9D8B030D-6E8A-4147-A177-3AD203B41FA5}">
                      <a16:colId xmlns:a16="http://schemas.microsoft.com/office/drawing/2014/main" val="3930493384"/>
                    </a:ext>
                  </a:extLst>
                </a:gridCol>
                <a:gridCol w="576072">
                  <a:extLst>
                    <a:ext uri="{9D8B030D-6E8A-4147-A177-3AD203B41FA5}">
                      <a16:colId xmlns:a16="http://schemas.microsoft.com/office/drawing/2014/main" val="3355832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05981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City Square Mall, Singapore - 2022-04-14 12:28:32</a:t>
                      </a:r>
                      <a:r>
                        <a:rPr kumimoji="0" lang="en-US" sz="1000" b="0" i="0" u="none" strike="noStrike" kern="1200" cap="none" spc="0" normalizeH="0" baseline="0" noProof="0">
                          <a:ln>
                            <a:noFill/>
                          </a:ln>
                          <a:solidFill>
                            <a:prstClr val="black"/>
                          </a:solidFill>
                          <a:effectLst/>
                          <a:uLnTx/>
                          <a:uFillTx/>
                          <a:latin typeface="+mn-lt"/>
                          <a:ea typeface="+mn-ea"/>
                          <a:cs typeface="+mn-cs"/>
                        </a:rPr>
                        <a:t>
 Hands up if you love popcorn! 🙋 Buy and Collect any 10 Stickers from the myEureka Vending Machine to redeem 1 x 90g Popcorn Canister worth .30 at any other myEureka outlets! While stocks last. Terms and conditions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278563210_10165803642185478_490229751735629652_n.jpg?stp=dst-jpg_p720x720&amp;_nc_cat=106&amp;ccb=1-7&amp;_nc_sid=8024bb&amp;_nc_ohc=wWktByko1-EAX9AhiHW&amp;_nc_ht=scontent-iad3-1.xx&amp;edm=AKIiGfEEAAAA&amp;oh=00_AT-E_qFR5ER8yWBD3fnlbVFe6BVqZszsp2Hn2pJnUfeWtw&amp;oe=62B77180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31105090"/>
                  </a:ext>
                </a:extLst>
              </a:tr>
            </a:tbl>
          </a:graphicData>
        </a:graphic>
      </p:graphicFrame>
      <p:sp>
        <p:nvSpPr>
          <p:cNvPr id="4" name="Text Placeholder 3">
            <a:extLst>
              <a:ext uri="{FF2B5EF4-FFF2-40B4-BE49-F238E27FC236}">
                <a16:creationId xmlns:a16="http://schemas.microsoft.com/office/drawing/2014/main" id="{323A4A9A-B933-4739-B8D9-F01BD92B2363}"/>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5334898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0AAB0-EAAC-4984-B8B3-6B03679D56FE}"/>
              </a:ext>
            </a:extLst>
          </p:cNvPr>
          <p:cNvSpPr>
            <a:spLocks noGrp="1"/>
          </p:cNvSpPr>
          <p:nvPr>
            <p:ph type="title"/>
          </p:nvPr>
        </p:nvSpPr>
        <p:spPr/>
        <p:txBody>
          <a:bodyPr/>
          <a:lstStyle/>
          <a:p>
            <a:r>
              <a:rPr lang="en-US"/>
              <a:t>Facebook [USQ] Landscape Posts (ALL) - Apr 2022 | USQ Landscape FB - 20 of 25</a:t>
            </a:r>
          </a:p>
        </p:txBody>
      </p:sp>
      <p:graphicFrame>
        <p:nvGraphicFramePr>
          <p:cNvPr id="5" name="Table Placeholder 4">
            <a:extLst>
              <a:ext uri="{FF2B5EF4-FFF2-40B4-BE49-F238E27FC236}">
                <a16:creationId xmlns:a16="http://schemas.microsoft.com/office/drawing/2014/main" id="{929442A0-EEFF-4DD9-BC32-296FC306CF78}"/>
              </a:ext>
            </a:extLst>
          </p:cNvPr>
          <p:cNvGraphicFramePr>
            <a:graphicFrameLocks noGrp="1"/>
          </p:cNvGraphicFramePr>
          <p:nvPr>
            <p:ph type="tbl" sz="quarter" idx="13"/>
            <p:extLst>
              <p:ext uri="{D42A27DB-BD31-4B8C-83A1-F6EECF244321}">
                <p14:modId xmlns:p14="http://schemas.microsoft.com/office/powerpoint/2010/main" val="1799835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916883305"/>
                    </a:ext>
                  </a:extLst>
                </a:gridCol>
                <a:gridCol w="1728216">
                  <a:extLst>
                    <a:ext uri="{9D8B030D-6E8A-4147-A177-3AD203B41FA5}">
                      <a16:colId xmlns:a16="http://schemas.microsoft.com/office/drawing/2014/main" val="2313207886"/>
                    </a:ext>
                  </a:extLst>
                </a:gridCol>
                <a:gridCol w="576072">
                  <a:extLst>
                    <a:ext uri="{9D8B030D-6E8A-4147-A177-3AD203B41FA5}">
                      <a16:colId xmlns:a16="http://schemas.microsoft.com/office/drawing/2014/main" val="3331857289"/>
                    </a:ext>
                  </a:extLst>
                </a:gridCol>
                <a:gridCol w="576072">
                  <a:extLst>
                    <a:ext uri="{9D8B030D-6E8A-4147-A177-3AD203B41FA5}">
                      <a16:colId xmlns:a16="http://schemas.microsoft.com/office/drawing/2014/main" val="2265678020"/>
                    </a:ext>
                  </a:extLst>
                </a:gridCol>
                <a:gridCol w="576072">
                  <a:extLst>
                    <a:ext uri="{9D8B030D-6E8A-4147-A177-3AD203B41FA5}">
                      <a16:colId xmlns:a16="http://schemas.microsoft.com/office/drawing/2014/main" val="4223369290"/>
                    </a:ext>
                  </a:extLst>
                </a:gridCol>
                <a:gridCol w="576072">
                  <a:extLst>
                    <a:ext uri="{9D8B030D-6E8A-4147-A177-3AD203B41FA5}">
                      <a16:colId xmlns:a16="http://schemas.microsoft.com/office/drawing/2014/main" val="1026984711"/>
                    </a:ext>
                  </a:extLst>
                </a:gridCol>
                <a:gridCol w="576072">
                  <a:extLst>
                    <a:ext uri="{9D8B030D-6E8A-4147-A177-3AD203B41FA5}">
                      <a16:colId xmlns:a16="http://schemas.microsoft.com/office/drawing/2014/main" val="1407204465"/>
                    </a:ext>
                  </a:extLst>
                </a:gridCol>
                <a:gridCol w="576072">
                  <a:extLst>
                    <a:ext uri="{9D8B030D-6E8A-4147-A177-3AD203B41FA5}">
                      <a16:colId xmlns:a16="http://schemas.microsoft.com/office/drawing/2014/main" val="1229844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7173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Suntec City - 2022-04-13 12:00:01</a:t>
                      </a:r>
                      <a:r>
                        <a:rPr kumimoji="0" lang="en-US" sz="1000" b="0" i="0" u="none" strike="noStrike" kern="1200" cap="none" spc="0" normalizeH="0" baseline="0" noProof="0">
                          <a:ln>
                            <a:noFill/>
                          </a:ln>
                          <a:solidFill>
                            <a:prstClr val="black"/>
                          </a:solidFill>
                          <a:effectLst/>
                          <a:uLnTx/>
                          <a:uFillTx/>
                          <a:latin typeface="+mn-lt"/>
                          <a:ea typeface="+mn-ea"/>
                          <a:cs typeface="+mn-cs"/>
                        </a:rPr>
                        <a:t>
 [HALAL FOOD GUIDE] If you’re looking to buka puasa but not sure where to go, this guide's got you and everyone in your family covered!
Travel to the land of smiles at Sanook Kitchen or indulge in a traditional Malay cuisine at Kampong daun Nasi Padang , and end off your meal on a sweet note with fluffstack !
Comment below, which restaurant at Suntec City will you buka puasa at?
#SuntecCity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5-1.xx.fbcdn.net/v/t15.5256-10/278095144_5410940178929618_8653906060344208056_n.jpg?stp=dst-jpg_s720x720&amp;_nc_cat=104&amp;ccb=1-7&amp;_nc_sid=ad6a45&amp;_nc_ohc=vpBhZpeL1k0AX9A3Dw0&amp;_nc_ht=scontent-bos5-1.xx&amp;edm=AKIiGfEEAAAA&amp;oh=00_AT8a949WeqTFrNLR7BTCIN6OmsqIw7LYFSpg2nPb_-rK4Q&amp;oe=62B75283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79890602"/>
                  </a:ext>
                </a:extLst>
              </a:tr>
            </a:tbl>
          </a:graphicData>
        </a:graphic>
      </p:graphicFrame>
      <p:sp>
        <p:nvSpPr>
          <p:cNvPr id="4" name="Text Placeholder 3">
            <a:extLst>
              <a:ext uri="{FF2B5EF4-FFF2-40B4-BE49-F238E27FC236}">
                <a16:creationId xmlns:a16="http://schemas.microsoft.com/office/drawing/2014/main" id="{D95B71EA-2D1D-419D-A2F2-74238C8FA991}"/>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8241298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367BB-7CF9-42F3-B1A6-91E752EE4B4A}"/>
              </a:ext>
            </a:extLst>
          </p:cNvPr>
          <p:cNvSpPr>
            <a:spLocks noGrp="1"/>
          </p:cNvSpPr>
          <p:nvPr>
            <p:ph type="title"/>
          </p:nvPr>
        </p:nvSpPr>
        <p:spPr/>
        <p:txBody>
          <a:bodyPr/>
          <a:lstStyle/>
          <a:p>
            <a:r>
              <a:rPr lang="en-US"/>
              <a:t>Facebook [USQ] Landscape Posts (ALL) - Apr 2022 | USQ Landscape FB - 21 of 25</a:t>
            </a:r>
          </a:p>
        </p:txBody>
      </p:sp>
      <p:graphicFrame>
        <p:nvGraphicFramePr>
          <p:cNvPr id="5" name="Table Placeholder 4">
            <a:extLst>
              <a:ext uri="{FF2B5EF4-FFF2-40B4-BE49-F238E27FC236}">
                <a16:creationId xmlns:a16="http://schemas.microsoft.com/office/drawing/2014/main" id="{1DDB5401-B425-4173-A9CE-8DAAE1CC6879}"/>
              </a:ext>
            </a:extLst>
          </p:cNvPr>
          <p:cNvGraphicFramePr>
            <a:graphicFrameLocks noGrp="1"/>
          </p:cNvGraphicFramePr>
          <p:nvPr>
            <p:ph type="tbl" sz="quarter" idx="13"/>
            <p:extLst>
              <p:ext uri="{D42A27DB-BD31-4B8C-83A1-F6EECF244321}">
                <p14:modId xmlns:p14="http://schemas.microsoft.com/office/powerpoint/2010/main" val="1836850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415241672"/>
                    </a:ext>
                  </a:extLst>
                </a:gridCol>
                <a:gridCol w="1728216">
                  <a:extLst>
                    <a:ext uri="{9D8B030D-6E8A-4147-A177-3AD203B41FA5}">
                      <a16:colId xmlns:a16="http://schemas.microsoft.com/office/drawing/2014/main" val="3359520892"/>
                    </a:ext>
                  </a:extLst>
                </a:gridCol>
                <a:gridCol w="576072">
                  <a:extLst>
                    <a:ext uri="{9D8B030D-6E8A-4147-A177-3AD203B41FA5}">
                      <a16:colId xmlns:a16="http://schemas.microsoft.com/office/drawing/2014/main" val="1983225408"/>
                    </a:ext>
                  </a:extLst>
                </a:gridCol>
                <a:gridCol w="576072">
                  <a:extLst>
                    <a:ext uri="{9D8B030D-6E8A-4147-A177-3AD203B41FA5}">
                      <a16:colId xmlns:a16="http://schemas.microsoft.com/office/drawing/2014/main" val="3444405280"/>
                    </a:ext>
                  </a:extLst>
                </a:gridCol>
                <a:gridCol w="576072">
                  <a:extLst>
                    <a:ext uri="{9D8B030D-6E8A-4147-A177-3AD203B41FA5}">
                      <a16:colId xmlns:a16="http://schemas.microsoft.com/office/drawing/2014/main" val="1356913169"/>
                    </a:ext>
                  </a:extLst>
                </a:gridCol>
                <a:gridCol w="576072">
                  <a:extLst>
                    <a:ext uri="{9D8B030D-6E8A-4147-A177-3AD203B41FA5}">
                      <a16:colId xmlns:a16="http://schemas.microsoft.com/office/drawing/2014/main" val="3278930077"/>
                    </a:ext>
                  </a:extLst>
                </a:gridCol>
                <a:gridCol w="576072">
                  <a:extLst>
                    <a:ext uri="{9D8B030D-6E8A-4147-A177-3AD203B41FA5}">
                      <a16:colId xmlns:a16="http://schemas.microsoft.com/office/drawing/2014/main" val="1817651989"/>
                    </a:ext>
                  </a:extLst>
                </a:gridCol>
                <a:gridCol w="576072">
                  <a:extLst>
                    <a:ext uri="{9D8B030D-6E8A-4147-A177-3AD203B41FA5}">
                      <a16:colId xmlns:a16="http://schemas.microsoft.com/office/drawing/2014/main" val="3912897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80476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Suntec City - 2022-04-04 14:00:35</a:t>
                      </a:r>
                      <a:r>
                        <a:rPr kumimoji="0" lang="en-US" sz="1000" b="0" i="0" u="none" strike="noStrike" kern="1200" cap="none" spc="0" normalizeH="0" baseline="0" noProof="0">
                          <a:ln>
                            <a:noFill/>
                          </a:ln>
                          <a:solidFill>
                            <a:prstClr val="black"/>
                          </a:solidFill>
                          <a:effectLst/>
                          <a:uLnTx/>
                          <a:uFillTx/>
                          <a:latin typeface="+mn-lt"/>
                          <a:ea typeface="+mn-ea"/>
                          <a:cs typeface="+mn-cs"/>
                        </a:rPr>
                        <a:t>
 Hong Kong: Through the Looking Glass exhibition makes its debut in Singapore!
Come experience the magic of miniature replicas featuring iconic Hong Kong neighbourhoods with your family at Suntec City!
Event dates: Now till 17 April (10am - 9pm)
Location: Suntec City East Atrium Level 1 &amp; Level 3 (near playground)
Admission: Free of charge
Visit https://bit.ly/miniHK for more information.
#discoverhongkong Discover HongKong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5-1.xx.fbcdn.net/v/t39.30808-6/277099189_5180092868742540_7666150697884227627_n.jpg?stp=dst-jpg_p720x720&amp;_nc_cat=101&amp;ccb=1-7&amp;_nc_sid=8024bb&amp;_nc_ohc=5wvYGEaZqXEAX_7CM_3&amp;_nc_ht=scontent-bos5-1.xx&amp;edm=AKIiGfEEAAAA&amp;oh=00_AT_lC4GPVX-RpvsmitNBwP7r-uanhzrmSu2AgsnMBdJEKA&amp;oe=62B7AA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33635987"/>
                  </a:ext>
                </a:extLst>
              </a:tr>
            </a:tbl>
          </a:graphicData>
        </a:graphic>
      </p:graphicFrame>
      <p:sp>
        <p:nvSpPr>
          <p:cNvPr id="4" name="Text Placeholder 3">
            <a:extLst>
              <a:ext uri="{FF2B5EF4-FFF2-40B4-BE49-F238E27FC236}">
                <a16:creationId xmlns:a16="http://schemas.microsoft.com/office/drawing/2014/main" id="{CEA90272-3C62-442A-8409-0C5A35C8433D}"/>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7489625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5E50A-8B04-4CDC-9B2C-CE3E4E38D387}"/>
              </a:ext>
            </a:extLst>
          </p:cNvPr>
          <p:cNvSpPr>
            <a:spLocks noGrp="1"/>
          </p:cNvSpPr>
          <p:nvPr>
            <p:ph type="title"/>
          </p:nvPr>
        </p:nvSpPr>
        <p:spPr/>
        <p:txBody>
          <a:bodyPr/>
          <a:lstStyle/>
          <a:p>
            <a:r>
              <a:rPr lang="en-US"/>
              <a:t>Facebook [USQ] Landscape Posts (ALL) - Apr 2022 | USQ Landscape FB - 22 of 25</a:t>
            </a:r>
          </a:p>
        </p:txBody>
      </p:sp>
      <p:graphicFrame>
        <p:nvGraphicFramePr>
          <p:cNvPr id="5" name="Table Placeholder 4">
            <a:extLst>
              <a:ext uri="{FF2B5EF4-FFF2-40B4-BE49-F238E27FC236}">
                <a16:creationId xmlns:a16="http://schemas.microsoft.com/office/drawing/2014/main" id="{D56FF1AA-CB71-4818-9DDE-625401EFB587}"/>
              </a:ext>
            </a:extLst>
          </p:cNvPr>
          <p:cNvGraphicFramePr>
            <a:graphicFrameLocks noGrp="1"/>
          </p:cNvGraphicFramePr>
          <p:nvPr>
            <p:ph type="tbl" sz="quarter" idx="13"/>
            <p:extLst>
              <p:ext uri="{D42A27DB-BD31-4B8C-83A1-F6EECF244321}">
                <p14:modId xmlns:p14="http://schemas.microsoft.com/office/powerpoint/2010/main" val="1455238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936255624"/>
                    </a:ext>
                  </a:extLst>
                </a:gridCol>
                <a:gridCol w="1728216">
                  <a:extLst>
                    <a:ext uri="{9D8B030D-6E8A-4147-A177-3AD203B41FA5}">
                      <a16:colId xmlns:a16="http://schemas.microsoft.com/office/drawing/2014/main" val="4240396882"/>
                    </a:ext>
                  </a:extLst>
                </a:gridCol>
                <a:gridCol w="576072">
                  <a:extLst>
                    <a:ext uri="{9D8B030D-6E8A-4147-A177-3AD203B41FA5}">
                      <a16:colId xmlns:a16="http://schemas.microsoft.com/office/drawing/2014/main" val="489351367"/>
                    </a:ext>
                  </a:extLst>
                </a:gridCol>
                <a:gridCol w="576072">
                  <a:extLst>
                    <a:ext uri="{9D8B030D-6E8A-4147-A177-3AD203B41FA5}">
                      <a16:colId xmlns:a16="http://schemas.microsoft.com/office/drawing/2014/main" val="2816002110"/>
                    </a:ext>
                  </a:extLst>
                </a:gridCol>
                <a:gridCol w="576072">
                  <a:extLst>
                    <a:ext uri="{9D8B030D-6E8A-4147-A177-3AD203B41FA5}">
                      <a16:colId xmlns:a16="http://schemas.microsoft.com/office/drawing/2014/main" val="1770387278"/>
                    </a:ext>
                  </a:extLst>
                </a:gridCol>
                <a:gridCol w="576072">
                  <a:extLst>
                    <a:ext uri="{9D8B030D-6E8A-4147-A177-3AD203B41FA5}">
                      <a16:colId xmlns:a16="http://schemas.microsoft.com/office/drawing/2014/main" val="3111551024"/>
                    </a:ext>
                  </a:extLst>
                </a:gridCol>
                <a:gridCol w="576072">
                  <a:extLst>
                    <a:ext uri="{9D8B030D-6E8A-4147-A177-3AD203B41FA5}">
                      <a16:colId xmlns:a16="http://schemas.microsoft.com/office/drawing/2014/main" val="2613523350"/>
                    </a:ext>
                  </a:extLst>
                </a:gridCol>
                <a:gridCol w="576072">
                  <a:extLst>
                    <a:ext uri="{9D8B030D-6E8A-4147-A177-3AD203B41FA5}">
                      <a16:colId xmlns:a16="http://schemas.microsoft.com/office/drawing/2014/main" val="4095280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28887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Suntec City - 2022-04-24 14:21:06</a:t>
                      </a:r>
                      <a:r>
                        <a:rPr kumimoji="0" lang="en-US" sz="1000" b="0" i="0" u="none" strike="noStrike" kern="1200" cap="none" spc="0" normalizeH="0" baseline="0" noProof="0">
                          <a:ln>
                            <a:noFill/>
                          </a:ln>
                          <a:solidFill>
                            <a:prstClr val="black"/>
                          </a:solidFill>
                          <a:effectLst/>
                          <a:uLnTx/>
                          <a:uFillTx/>
                          <a:latin typeface="+mn-lt"/>
                          <a:ea typeface="+mn-ea"/>
                          <a:cs typeface="+mn-cs"/>
                        </a:rPr>
                        <a:t>
 We've got visitors at Suntec City! We wonder what they are up to...
#SuntecCity #MAYTHE4THSG #StarWarsSuntec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5-1.xx.fbcdn.net/v/t39.30808-6/279085201_3227880040779961_1313690838947312766_n.jpg?stp=dst-jpg_p180x540&amp;_nc_cat=105&amp;ccb=1-7&amp;_nc_sid=110474&amp;_nc_ohc=cqIs3SgSE-0AX_xombH&amp;_nc_ht=scontent-bos5-1.xx&amp;edm=AKIiGfEEAAAA&amp;oh=00_AT9yeGR7Uiz1j4Gb8bi3k5xDUNWXWIJJAIZ1UNKJK_yOPQ&amp;oe=62B80E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35533613"/>
                  </a:ext>
                </a:extLst>
              </a:tr>
            </a:tbl>
          </a:graphicData>
        </a:graphic>
      </p:graphicFrame>
      <p:sp>
        <p:nvSpPr>
          <p:cNvPr id="4" name="Text Placeholder 3">
            <a:extLst>
              <a:ext uri="{FF2B5EF4-FFF2-40B4-BE49-F238E27FC236}">
                <a16:creationId xmlns:a16="http://schemas.microsoft.com/office/drawing/2014/main" id="{8C33769B-A070-4C4F-9D87-9E4C4369830D}"/>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0026136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0ADE5-1E2C-4413-BA43-B60EC9C636BF}"/>
              </a:ext>
            </a:extLst>
          </p:cNvPr>
          <p:cNvSpPr>
            <a:spLocks noGrp="1"/>
          </p:cNvSpPr>
          <p:nvPr>
            <p:ph type="title"/>
          </p:nvPr>
        </p:nvSpPr>
        <p:spPr/>
        <p:txBody>
          <a:bodyPr/>
          <a:lstStyle/>
          <a:p>
            <a:r>
              <a:rPr lang="en-US"/>
              <a:t>Facebook [USQ] Landscape Posts (ALL) - Apr 2022 | USQ Landscape FB - 23 of 25</a:t>
            </a:r>
          </a:p>
        </p:txBody>
      </p:sp>
      <p:graphicFrame>
        <p:nvGraphicFramePr>
          <p:cNvPr id="5" name="Table Placeholder 4">
            <a:extLst>
              <a:ext uri="{FF2B5EF4-FFF2-40B4-BE49-F238E27FC236}">
                <a16:creationId xmlns:a16="http://schemas.microsoft.com/office/drawing/2014/main" id="{52BD0468-58CA-4C93-929E-8B637CFD9F66}"/>
              </a:ext>
            </a:extLst>
          </p:cNvPr>
          <p:cNvGraphicFramePr>
            <a:graphicFrameLocks noGrp="1"/>
          </p:cNvGraphicFramePr>
          <p:nvPr>
            <p:ph type="tbl" sz="quarter" idx="13"/>
            <p:extLst>
              <p:ext uri="{D42A27DB-BD31-4B8C-83A1-F6EECF244321}">
                <p14:modId xmlns:p14="http://schemas.microsoft.com/office/powerpoint/2010/main" val="2876575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13005953"/>
                    </a:ext>
                  </a:extLst>
                </a:gridCol>
                <a:gridCol w="1728216">
                  <a:extLst>
                    <a:ext uri="{9D8B030D-6E8A-4147-A177-3AD203B41FA5}">
                      <a16:colId xmlns:a16="http://schemas.microsoft.com/office/drawing/2014/main" val="2187379900"/>
                    </a:ext>
                  </a:extLst>
                </a:gridCol>
                <a:gridCol w="576072">
                  <a:extLst>
                    <a:ext uri="{9D8B030D-6E8A-4147-A177-3AD203B41FA5}">
                      <a16:colId xmlns:a16="http://schemas.microsoft.com/office/drawing/2014/main" val="349789012"/>
                    </a:ext>
                  </a:extLst>
                </a:gridCol>
                <a:gridCol w="576072">
                  <a:extLst>
                    <a:ext uri="{9D8B030D-6E8A-4147-A177-3AD203B41FA5}">
                      <a16:colId xmlns:a16="http://schemas.microsoft.com/office/drawing/2014/main" val="1843868955"/>
                    </a:ext>
                  </a:extLst>
                </a:gridCol>
                <a:gridCol w="576072">
                  <a:extLst>
                    <a:ext uri="{9D8B030D-6E8A-4147-A177-3AD203B41FA5}">
                      <a16:colId xmlns:a16="http://schemas.microsoft.com/office/drawing/2014/main" val="4163850087"/>
                    </a:ext>
                  </a:extLst>
                </a:gridCol>
                <a:gridCol w="576072">
                  <a:extLst>
                    <a:ext uri="{9D8B030D-6E8A-4147-A177-3AD203B41FA5}">
                      <a16:colId xmlns:a16="http://schemas.microsoft.com/office/drawing/2014/main" val="3521796889"/>
                    </a:ext>
                  </a:extLst>
                </a:gridCol>
                <a:gridCol w="576072">
                  <a:extLst>
                    <a:ext uri="{9D8B030D-6E8A-4147-A177-3AD203B41FA5}">
                      <a16:colId xmlns:a16="http://schemas.microsoft.com/office/drawing/2014/main" val="2475711145"/>
                    </a:ext>
                  </a:extLst>
                </a:gridCol>
                <a:gridCol w="576072">
                  <a:extLst>
                    <a:ext uri="{9D8B030D-6E8A-4147-A177-3AD203B41FA5}">
                      <a16:colId xmlns:a16="http://schemas.microsoft.com/office/drawing/2014/main" val="3705236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13137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United Square Shopping Mall- The Learning Mall - 2022-04-09 10:00:53</a:t>
                      </a:r>
                      <a:r>
                        <a:rPr kumimoji="0" lang="en-US" sz="1000" b="0" i="0" u="none" strike="noStrike" kern="1200" cap="none" spc="0" normalizeH="0" baseline="0" noProof="0">
                          <a:ln>
                            <a:noFill/>
                          </a:ln>
                          <a:solidFill>
                            <a:prstClr val="black"/>
                          </a:solidFill>
                          <a:effectLst/>
                          <a:uLnTx/>
                          <a:uFillTx/>
                          <a:latin typeface="+mn-lt"/>
                          <a:ea typeface="+mn-ea"/>
                          <a:cs typeface="+mn-cs"/>
                        </a:rPr>
                        <a:t>
 Want to burn 300-700 calories in an hour? Put on your dancing shoes, because it’s time to shake and sweat at our FREE Zumba sessions! 💃🏻🕺🏽
See you at L1 Outdoor Plaza every Thursday, starting 14 April!
📲Register now on your Healthy 365 app.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39.30808-6/278039701_10152156773084956_7287570680833061857_n.jpg?stp=dst-jpg_p720x720&amp;_nc_cat=107&amp;ccb=1-7&amp;_nc_sid=2d5d41&amp;_nc_ohc=XSGczQYorDEAX-tuwbc&amp;_nc_ht=scontent-lga3-2.xx&amp;edm=AKIiGfEEAAAA&amp;oh=00_AT8QC7mbXBraeBTaRdwKAlqz8nAW9eXg1y2TTSji03ugnQ&amp;oe=62AC93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91828051"/>
                  </a:ext>
                </a:extLst>
              </a:tr>
            </a:tbl>
          </a:graphicData>
        </a:graphic>
      </p:graphicFrame>
      <p:sp>
        <p:nvSpPr>
          <p:cNvPr id="4" name="Text Placeholder 3">
            <a:extLst>
              <a:ext uri="{FF2B5EF4-FFF2-40B4-BE49-F238E27FC236}">
                <a16:creationId xmlns:a16="http://schemas.microsoft.com/office/drawing/2014/main" id="{7A1554E6-A9EB-4886-A65F-E0CC4B793F80}"/>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9748723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45077-535C-46B0-AB01-C57E61F8A321}"/>
              </a:ext>
            </a:extLst>
          </p:cNvPr>
          <p:cNvSpPr>
            <a:spLocks noGrp="1"/>
          </p:cNvSpPr>
          <p:nvPr>
            <p:ph type="title"/>
          </p:nvPr>
        </p:nvSpPr>
        <p:spPr/>
        <p:txBody>
          <a:bodyPr/>
          <a:lstStyle/>
          <a:p>
            <a:r>
              <a:rPr lang="en-US"/>
              <a:t>Facebook [USQ] Landscape Posts (ALL) - Apr 2022 | USQ Landscape FB - 24 of 25</a:t>
            </a:r>
          </a:p>
        </p:txBody>
      </p:sp>
      <p:graphicFrame>
        <p:nvGraphicFramePr>
          <p:cNvPr id="5" name="Table Placeholder 4">
            <a:extLst>
              <a:ext uri="{FF2B5EF4-FFF2-40B4-BE49-F238E27FC236}">
                <a16:creationId xmlns:a16="http://schemas.microsoft.com/office/drawing/2014/main" id="{0D2D9583-6B6E-4502-80E2-C511B6344FB8}"/>
              </a:ext>
            </a:extLst>
          </p:cNvPr>
          <p:cNvGraphicFramePr>
            <a:graphicFrameLocks noGrp="1"/>
          </p:cNvGraphicFramePr>
          <p:nvPr>
            <p:ph type="tbl" sz="quarter" idx="13"/>
            <p:extLst>
              <p:ext uri="{D42A27DB-BD31-4B8C-83A1-F6EECF244321}">
                <p14:modId xmlns:p14="http://schemas.microsoft.com/office/powerpoint/2010/main" val="796083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250153088"/>
                    </a:ext>
                  </a:extLst>
                </a:gridCol>
                <a:gridCol w="1728216">
                  <a:extLst>
                    <a:ext uri="{9D8B030D-6E8A-4147-A177-3AD203B41FA5}">
                      <a16:colId xmlns:a16="http://schemas.microsoft.com/office/drawing/2014/main" val="205027085"/>
                    </a:ext>
                  </a:extLst>
                </a:gridCol>
                <a:gridCol w="576072">
                  <a:extLst>
                    <a:ext uri="{9D8B030D-6E8A-4147-A177-3AD203B41FA5}">
                      <a16:colId xmlns:a16="http://schemas.microsoft.com/office/drawing/2014/main" val="3628971178"/>
                    </a:ext>
                  </a:extLst>
                </a:gridCol>
                <a:gridCol w="576072">
                  <a:extLst>
                    <a:ext uri="{9D8B030D-6E8A-4147-A177-3AD203B41FA5}">
                      <a16:colId xmlns:a16="http://schemas.microsoft.com/office/drawing/2014/main" val="2707111549"/>
                    </a:ext>
                  </a:extLst>
                </a:gridCol>
                <a:gridCol w="576072">
                  <a:extLst>
                    <a:ext uri="{9D8B030D-6E8A-4147-A177-3AD203B41FA5}">
                      <a16:colId xmlns:a16="http://schemas.microsoft.com/office/drawing/2014/main" val="2363576453"/>
                    </a:ext>
                  </a:extLst>
                </a:gridCol>
                <a:gridCol w="576072">
                  <a:extLst>
                    <a:ext uri="{9D8B030D-6E8A-4147-A177-3AD203B41FA5}">
                      <a16:colId xmlns:a16="http://schemas.microsoft.com/office/drawing/2014/main" val="2984503584"/>
                    </a:ext>
                  </a:extLst>
                </a:gridCol>
                <a:gridCol w="576072">
                  <a:extLst>
                    <a:ext uri="{9D8B030D-6E8A-4147-A177-3AD203B41FA5}">
                      <a16:colId xmlns:a16="http://schemas.microsoft.com/office/drawing/2014/main" val="2474900003"/>
                    </a:ext>
                  </a:extLst>
                </a:gridCol>
                <a:gridCol w="576072">
                  <a:extLst>
                    <a:ext uri="{9D8B030D-6E8A-4147-A177-3AD203B41FA5}">
                      <a16:colId xmlns:a16="http://schemas.microsoft.com/office/drawing/2014/main" val="4206576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52589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United Square Shopping Mall- The Learning Mall - 2022-04-07 12:00:29</a:t>
                      </a:r>
                      <a:r>
                        <a:rPr kumimoji="0" lang="en-US" sz="1000" b="0" i="0" u="none" strike="noStrike" kern="1200" cap="none" spc="0" normalizeH="0" baseline="0" noProof="0">
                          <a:ln>
                            <a:noFill/>
                          </a:ln>
                          <a:solidFill>
                            <a:prstClr val="black"/>
                          </a:solidFill>
                          <a:effectLst/>
                          <a:uLnTx/>
                          <a:uFillTx/>
                          <a:latin typeface="+mn-lt"/>
                          <a:ea typeface="+mn-ea"/>
                          <a:cs typeface="+mn-cs"/>
                        </a:rPr>
                        <a:t>
 Happy World Health Day! 💪 From healthy bites to healthy drinks, we’ve got you covered.
Optimise your family’s health with:
Healthy Bakes:
🥖 BreadTalk® Singapore, 01-75A
🥖 Duke Bakery, B1-61
Health Supplements:
🌿 GNC Live Well Singapore, B1-25
🌿 Nature's Farm, B1-24
Healthy Meals:
🍣 POKE LULU, 01-K13
🍣 YAYOI Singapore, B1-54
Healthy Drinks:
🍹 Little Farms, B1-56J
🍹 SF Fruits, 01-01B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277782007_10152155673139956_2471298974258372972_n.jpg?stp=dst-jpg_p720x720&amp;_nc_cat=102&amp;ccb=1-7&amp;_nc_sid=8024bb&amp;_nc_ohc=sbCNFr7Uzb0AX8KhI2c&amp;_nc_ht=scontent-iad3-1.xx&amp;edm=AKIiGfEEAAAA&amp;oh=00_AT81u0fzgKPkahZ6ckf4p2huMbdEdmjgvj2SRnYH6hitjQ&amp;oe=62ABE4F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90009875"/>
                  </a:ext>
                </a:extLst>
              </a:tr>
            </a:tbl>
          </a:graphicData>
        </a:graphic>
      </p:graphicFrame>
      <p:sp>
        <p:nvSpPr>
          <p:cNvPr id="4" name="Text Placeholder 3">
            <a:extLst>
              <a:ext uri="{FF2B5EF4-FFF2-40B4-BE49-F238E27FC236}">
                <a16:creationId xmlns:a16="http://schemas.microsoft.com/office/drawing/2014/main" id="{ADE5B333-2653-4539-8A07-910A5952CCC2}"/>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9771174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CA878-A259-440D-8693-51BB81E62782}"/>
              </a:ext>
            </a:extLst>
          </p:cNvPr>
          <p:cNvSpPr>
            <a:spLocks noGrp="1"/>
          </p:cNvSpPr>
          <p:nvPr>
            <p:ph type="title"/>
          </p:nvPr>
        </p:nvSpPr>
        <p:spPr/>
        <p:txBody>
          <a:bodyPr/>
          <a:lstStyle/>
          <a:p>
            <a:r>
              <a:rPr lang="en-US"/>
              <a:t>Facebook [USQ] Landscape Posts (ALL) - Apr 2022 | USQ Landscape FB - 25 of 25</a:t>
            </a:r>
          </a:p>
        </p:txBody>
      </p:sp>
      <p:graphicFrame>
        <p:nvGraphicFramePr>
          <p:cNvPr id="5" name="Table Placeholder 4">
            <a:extLst>
              <a:ext uri="{FF2B5EF4-FFF2-40B4-BE49-F238E27FC236}">
                <a16:creationId xmlns:a16="http://schemas.microsoft.com/office/drawing/2014/main" id="{0F4DED4A-E3F8-4609-866C-E41B33452C06}"/>
              </a:ext>
            </a:extLst>
          </p:cNvPr>
          <p:cNvGraphicFramePr>
            <a:graphicFrameLocks noGrp="1"/>
          </p:cNvGraphicFramePr>
          <p:nvPr>
            <p:ph type="tbl" sz="quarter" idx="13"/>
            <p:extLst>
              <p:ext uri="{D42A27DB-BD31-4B8C-83A1-F6EECF244321}">
                <p14:modId xmlns:p14="http://schemas.microsoft.com/office/powerpoint/2010/main" val="649330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441194819"/>
                    </a:ext>
                  </a:extLst>
                </a:gridCol>
                <a:gridCol w="1728216">
                  <a:extLst>
                    <a:ext uri="{9D8B030D-6E8A-4147-A177-3AD203B41FA5}">
                      <a16:colId xmlns:a16="http://schemas.microsoft.com/office/drawing/2014/main" val="4234528780"/>
                    </a:ext>
                  </a:extLst>
                </a:gridCol>
                <a:gridCol w="576072">
                  <a:extLst>
                    <a:ext uri="{9D8B030D-6E8A-4147-A177-3AD203B41FA5}">
                      <a16:colId xmlns:a16="http://schemas.microsoft.com/office/drawing/2014/main" val="3917406309"/>
                    </a:ext>
                  </a:extLst>
                </a:gridCol>
                <a:gridCol w="576072">
                  <a:extLst>
                    <a:ext uri="{9D8B030D-6E8A-4147-A177-3AD203B41FA5}">
                      <a16:colId xmlns:a16="http://schemas.microsoft.com/office/drawing/2014/main" val="241069449"/>
                    </a:ext>
                  </a:extLst>
                </a:gridCol>
                <a:gridCol w="576072">
                  <a:extLst>
                    <a:ext uri="{9D8B030D-6E8A-4147-A177-3AD203B41FA5}">
                      <a16:colId xmlns:a16="http://schemas.microsoft.com/office/drawing/2014/main" val="1296787455"/>
                    </a:ext>
                  </a:extLst>
                </a:gridCol>
                <a:gridCol w="576072">
                  <a:extLst>
                    <a:ext uri="{9D8B030D-6E8A-4147-A177-3AD203B41FA5}">
                      <a16:colId xmlns:a16="http://schemas.microsoft.com/office/drawing/2014/main" val="3264882686"/>
                    </a:ext>
                  </a:extLst>
                </a:gridCol>
                <a:gridCol w="576072">
                  <a:extLst>
                    <a:ext uri="{9D8B030D-6E8A-4147-A177-3AD203B41FA5}">
                      <a16:colId xmlns:a16="http://schemas.microsoft.com/office/drawing/2014/main" val="755933667"/>
                    </a:ext>
                  </a:extLst>
                </a:gridCol>
                <a:gridCol w="576072">
                  <a:extLst>
                    <a:ext uri="{9D8B030D-6E8A-4147-A177-3AD203B41FA5}">
                      <a16:colId xmlns:a16="http://schemas.microsoft.com/office/drawing/2014/main" val="3686609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36533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United Square Shopping Mall- The Learning Mall - 2022-04-05 18:00:01</a:t>
                      </a:r>
                      <a:r>
                        <a:rPr kumimoji="0" lang="en-US" sz="1000" b="0" i="0" u="none" strike="noStrike" kern="1200" cap="none" spc="0" normalizeH="0" baseline="0" noProof="0">
                          <a:ln>
                            <a:noFill/>
                          </a:ln>
                          <a:solidFill>
                            <a:prstClr val="black"/>
                          </a:solidFill>
                          <a:effectLst/>
                          <a:uLnTx/>
                          <a:uFillTx/>
                          <a:latin typeface="+mn-lt"/>
                          <a:ea typeface="+mn-ea"/>
                          <a:cs typeface="+mn-cs"/>
                        </a:rPr>
                        <a:t>
 Eat, play, sweat &amp; shop! Who’s totally excited for our newcomers?
🥢 Onkei , 01-12
💇 EZCuts, B1-70 (Coming Soon)
🤸 Smigy Playground , 01-18 (Coming Soon)
🌳 The Green Party Living Collection , 01-89 (Coming 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277761859_10152154803594956_2937332037353062766_n.png?stp=dst-png_p720x720&amp;_nc_cat=100&amp;ccb=1-7&amp;_nc_sid=8024bb&amp;_nc_ohc=wHE8hSqfufcAX9XY87N&amp;_nc_ht=scontent-iad3-1.xx&amp;edm=AKIiGfEEAAAA&amp;oh=00_AT-0bETTp8Y_FgzFsQFB7BF3m-XPTKY1pfY-tM1WwlsHdg&amp;oe=62A79B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93573926"/>
                  </a:ext>
                </a:extLst>
              </a:tr>
            </a:tbl>
          </a:graphicData>
        </a:graphic>
      </p:graphicFrame>
      <p:sp>
        <p:nvSpPr>
          <p:cNvPr id="4" name="Text Placeholder 3">
            <a:extLst>
              <a:ext uri="{FF2B5EF4-FFF2-40B4-BE49-F238E27FC236}">
                <a16:creationId xmlns:a16="http://schemas.microsoft.com/office/drawing/2014/main" id="{AE86E40C-9566-41A5-AEA5-D705BE46562A}"/>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358785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2914</Words>
  <Application>Microsoft Office PowerPoint</Application>
  <PresentationFormat>On-screen Show (4:3)</PresentationFormat>
  <Paragraphs>450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Facebook [USQ] Landscape Posts (ALL) - Apr 2022 | USQ Landscape FB - 1 of 25</vt:lpstr>
      <vt:lpstr>Facebook [USQ] Landscape Posts (ALL) - Apr 2022 | USQ Landscape FB - 2 of 25</vt:lpstr>
      <vt:lpstr>Facebook [USQ] Landscape Posts (ALL) - Apr 2022 | USQ Landscape FB - 3 of 25</vt:lpstr>
      <vt:lpstr>Facebook [USQ] Landscape Posts (ALL) - Apr 2022 | USQ Landscape FB - 4 of 25</vt:lpstr>
      <vt:lpstr>Facebook [USQ] Landscape Posts (ALL) - Apr 2022 | USQ Landscape FB - 5 of 25</vt:lpstr>
      <vt:lpstr>Facebook [USQ] Landscape Posts (ALL) - Apr 2022 | USQ Landscape FB - 6 of 25</vt:lpstr>
      <vt:lpstr>Facebook [USQ] Landscape Posts (ALL) - Apr 2022 | USQ Landscape FB - 7 of 25</vt:lpstr>
      <vt:lpstr>Facebook [USQ] Landscape Posts (ALL) - Apr 2022 | USQ Landscape FB - 8 of 25</vt:lpstr>
      <vt:lpstr>Facebook [USQ] Landscape Posts (ALL) - Apr 2022 | USQ Landscape FB - 9 of 25</vt:lpstr>
      <vt:lpstr>Facebook [USQ] Landscape Posts (ALL) - Apr 2022 | USQ Landscape FB - 10 of 25</vt:lpstr>
      <vt:lpstr>Facebook [USQ] Landscape Posts (ALL) - Apr 2022 | USQ Landscape FB - 11 of 25</vt:lpstr>
      <vt:lpstr>Facebook [USQ] Landscape Posts (ALL) - Apr 2022 | USQ Landscape FB - 12 of 25</vt:lpstr>
      <vt:lpstr>Facebook [USQ] Landscape Posts (ALL) - Apr 2022 | USQ Landscape FB - 13 of 25</vt:lpstr>
      <vt:lpstr>Facebook [USQ] Landscape Posts (ALL) - Apr 2022 | USQ Landscape FB - 14 of 25</vt:lpstr>
      <vt:lpstr>Facebook [USQ] Landscape Posts (ALL) - Apr 2022 | USQ Landscape FB - 15 of 25</vt:lpstr>
      <vt:lpstr>Facebook [USQ] Landscape Posts (ALL) - Apr 2022 | USQ Landscape FB - 16 of 25</vt:lpstr>
      <vt:lpstr>Facebook [USQ] Landscape Posts (ALL) - Apr 2022 | USQ Landscape FB - 17 of 25</vt:lpstr>
      <vt:lpstr>Facebook [USQ] Landscape Posts (ALL) - Apr 2022 | USQ Landscape FB - 18 of 25</vt:lpstr>
      <vt:lpstr>Facebook [USQ] Landscape Posts (ALL) - Apr 2022 | USQ Landscape FB - 19 of 25</vt:lpstr>
      <vt:lpstr>Facebook [USQ] Landscape Posts (ALL) - Apr 2022 | USQ Landscape FB - 20 of 25</vt:lpstr>
      <vt:lpstr>Facebook [USQ] Landscape Posts (ALL) - Apr 2022 | USQ Landscape FB - 21 of 25</vt:lpstr>
      <vt:lpstr>Facebook [USQ] Landscape Posts (ALL) - Apr 2022 | USQ Landscape FB - 22 of 25</vt:lpstr>
      <vt:lpstr>Facebook [USQ] Landscape Posts (ALL) - Apr 2022 | USQ Landscape FB - 23 of 25</vt:lpstr>
      <vt:lpstr>Facebook [USQ] Landscape Posts (ALL) - Apr 2022 | USQ Landscape FB - 24 of 25</vt:lpstr>
      <vt:lpstr>Facebook [USQ] Landscape Posts (ALL) - Apr 2022 | USQ Landscape FB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[USQ] Landscape Posts (ALL) - Apr 2022 | USQ Landscape FB - 1 of 25</dc:title>
  <dc:creator>Administrator</dc:creator>
  <cp:lastModifiedBy>Administrator</cp:lastModifiedBy>
  <cp:revision>1</cp:revision>
  <dcterms:created xsi:type="dcterms:W3CDTF">2022-06-22T12:48:18Z</dcterms:created>
  <dcterms:modified xsi:type="dcterms:W3CDTF">2022-06-22T12:50:26Z</dcterms:modified>
</cp:coreProperties>
</file>