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8" r:id="rId12"/>
    <p:sldId id="269" r:id="rId13"/>
    <p:sldId id="270" r:id="rId14"/>
    <p:sldId id="271" r:id="rId15"/>
    <p:sldId id="272" r:id="rId16"/>
    <p:sldId id="273" r:id="rId17"/>
    <p:sldId id="274"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5" r:id="rId37"/>
    <p:sldId id="296" r:id="rId38"/>
    <p:sldId id="297" r:id="rId39"/>
    <p:sldId id="298" r:id="rId40"/>
    <p:sldId id="299" r:id="rId41"/>
    <p:sldId id="300" r:id="rId42"/>
    <p:sldId id="301" r:id="rId43"/>
    <p:sldId id="302" r:id="rId44"/>
    <p:sldId id="303" r:id="rId45"/>
    <p:sldId id="304" r:id="rId46"/>
    <p:sldId id="305"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2" r:id="rId64"/>
    <p:sldId id="323" r:id="rId65"/>
    <p:sldId id="324" r:id="rId66"/>
    <p:sldId id="325" r:id="rId67"/>
    <p:sldId id="326" r:id="rId68"/>
    <p:sldId id="327" r:id="rId69"/>
    <p:sldId id="328" r:id="rId70"/>
    <p:sldId id="329" r:id="rId71"/>
    <p:sldId id="330" r:id="rId72"/>
    <p:sldId id="331" r:id="rId73"/>
    <p:sldId id="333" r:id="rId74"/>
    <p:sldId id="334" r:id="rId75"/>
    <p:sldId id="335" r:id="rId76"/>
    <p:sldId id="336" r:id="rId77"/>
    <p:sldId id="337" r:id="rId78"/>
    <p:sldId id="338" r:id="rId79"/>
    <p:sldId id="339" r:id="rId80"/>
    <p:sldId id="340" r:id="rId81"/>
    <p:sldId id="341" r:id="rId82"/>
    <p:sldId id="342" r:id="rId83"/>
    <p:sldId id="343" r:id="rId84"/>
    <p:sldId id="344" r:id="rId85"/>
    <p:sldId id="345" r:id="rId86"/>
    <p:sldId id="346" r:id="rId87"/>
    <p:sldId id="347" r:id="rId88"/>
    <p:sldId id="348" r:id="rId89"/>
    <p:sldId id="349" r:id="rId90"/>
    <p:sldId id="351" r:id="rId91"/>
    <p:sldId id="352" r:id="rId92"/>
    <p:sldId id="353" r:id="rId93"/>
    <p:sldId id="354" r:id="rId94"/>
    <p:sldId id="355" r:id="rId95"/>
    <p:sldId id="356" r:id="rId96"/>
    <p:sldId id="357" r:id="rId97"/>
    <p:sldId id="358" r:id="rId98"/>
    <p:sldId id="359" r:id="rId99"/>
    <p:sldId id="360" r:id="rId100"/>
    <p:sldId id="361" r:id="rId101"/>
    <p:sldId id="362" r:id="rId102"/>
    <p:sldId id="363" r:id="rId103"/>
    <p:sldId id="364" r:id="rId104"/>
    <p:sldId id="365" r:id="rId105"/>
    <p:sldId id="366" r:id="rId106"/>
    <p:sldId id="367" r:id="rId107"/>
    <p:sldId id="368" r:id="rId108"/>
    <p:sldId id="369" r:id="rId109"/>
    <p:sldId id="370" r:id="rId110"/>
    <p:sldId id="371" r:id="rId111"/>
    <p:sldId id="372" r:id="rId112"/>
    <p:sldId id="373" r:id="rId113"/>
    <p:sldId id="374" r:id="rId114"/>
    <p:sldId id="375" r:id="rId115"/>
    <p:sldId id="376" r:id="rId116"/>
    <p:sldId id="378" r:id="rId117"/>
    <p:sldId id="379" r:id="rId118"/>
    <p:sldId id="380" r:id="rId119"/>
    <p:sldId id="381" r:id="rId120"/>
    <p:sldId id="382" r:id="rId121"/>
    <p:sldId id="383" r:id="rId122"/>
    <p:sldId id="384" r:id="rId123"/>
    <p:sldId id="385" r:id="rId124"/>
    <p:sldId id="386" r:id="rId125"/>
    <p:sldId id="387" r:id="rId126"/>
    <p:sldId id="388" r:id="rId127"/>
    <p:sldId id="389" r:id="rId128"/>
    <p:sldId id="390" r:id="rId129"/>
    <p:sldId id="391" r:id="rId130"/>
    <p:sldId id="392" r:id="rId131"/>
    <p:sldId id="393" r:id="rId132"/>
    <p:sldId id="394" r:id="rId133"/>
    <p:sldId id="395" r:id="rId134"/>
    <p:sldId id="396" r:id="rId135"/>
    <p:sldId id="397" r:id="rId136"/>
    <p:sldId id="398" r:id="rId137"/>
    <p:sldId id="399" r:id="rId138"/>
    <p:sldId id="400" r:id="rId139"/>
    <p:sldId id="401" r:id="rId140"/>
    <p:sldId id="402" r:id="rId141"/>
    <p:sldId id="403" r:id="rId142"/>
  </p:sldIdLst>
  <p:sldSz cx="9144000" cy="6858000" type="screen4x3"/>
  <p:notesSz cx="6858000" cy="9144000"/>
  <p:embeddedFontLst>
    <p:embeddedFont>
      <p:font typeface="Calibri" panose="020F0502020204030204" pitchFamily="34" charset="0"/>
      <p:regular r:id="rId143"/>
      <p:bold r:id="rId144"/>
      <p:italic r:id="rId145"/>
      <p:boldItalic r:id="rId1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font" Target="fonts/font2.fntdata"/><Relationship Id="rId149"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font" Target="fonts/font1.fntdata"/><Relationship Id="rId14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font" Target="fonts/font4.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Frasers Property Retail</c:v>
                </c:pt>
              </c:strCache>
            </c:strRef>
          </c:tx>
          <c:spPr>
            <a:ln w="28575" cap="rnd">
              <a:solidFill>
                <a:schemeClr val="accent1"/>
              </a:solidFill>
              <a:round/>
            </a:ln>
            <a:effectLst/>
          </c:spPr>
          <c:marker>
            <c:symbol val="none"/>
          </c:marker>
          <c:cat>
            <c:numRef>
              <c:f>Sheet1!$A$2:$A$6</c:f>
              <c:numCache>
                <c:formatCode>m/d/yyyy</c:formatCode>
                <c:ptCount val="5"/>
                <c:pt idx="0">
                  <c:v>43983</c:v>
                </c:pt>
                <c:pt idx="1">
                  <c:v>43990</c:v>
                </c:pt>
                <c:pt idx="2">
                  <c:v>43997</c:v>
                </c:pt>
                <c:pt idx="3">
                  <c:v>44004</c:v>
                </c:pt>
                <c:pt idx="4">
                  <c:v>44011</c:v>
                </c:pt>
              </c:numCache>
            </c:numRef>
          </c:cat>
          <c:val>
            <c:numRef>
              <c:f>Sheet1!$B$2:$B$6</c:f>
              <c:numCache>
                <c:formatCode>General</c:formatCode>
                <c:ptCount val="5"/>
                <c:pt idx="0">
                  <c:v>72547</c:v>
                </c:pt>
                <c:pt idx="1">
                  <c:v>72534</c:v>
                </c:pt>
                <c:pt idx="2">
                  <c:v>72533</c:v>
                </c:pt>
                <c:pt idx="3">
                  <c:v>72523</c:v>
                </c:pt>
              </c:numCache>
            </c:numRef>
          </c:val>
          <c:smooth val="0"/>
          <c:extLst>
            <c:ext xmlns:c16="http://schemas.microsoft.com/office/drawing/2014/chart" uri="{C3380CC4-5D6E-409C-BE32-E72D297353CC}">
              <c16:uniqueId val="{00000000-B87F-44E7-9B6D-1A9DD21E2637}"/>
            </c:ext>
          </c:extLst>
        </c:ser>
        <c:ser>
          <c:idx val="1"/>
          <c:order val="1"/>
          <c:tx>
            <c:strRef>
              <c:f>Sheet1!$C$1</c:f>
              <c:strCache>
                <c:ptCount val="1"/>
                <c:pt idx="0">
                  <c:v>Jem</c:v>
                </c:pt>
              </c:strCache>
            </c:strRef>
          </c:tx>
          <c:spPr>
            <a:ln w="28575" cap="rnd">
              <a:solidFill>
                <a:schemeClr val="accent2"/>
              </a:solidFill>
              <a:round/>
            </a:ln>
            <a:effectLst/>
          </c:spPr>
          <c:marker>
            <c:symbol val="none"/>
          </c:marker>
          <c:cat>
            <c:numRef>
              <c:f>Sheet1!$A$2:$A$6</c:f>
              <c:numCache>
                <c:formatCode>m/d/yyyy</c:formatCode>
                <c:ptCount val="5"/>
                <c:pt idx="0">
                  <c:v>43983</c:v>
                </c:pt>
                <c:pt idx="1">
                  <c:v>43990</c:v>
                </c:pt>
                <c:pt idx="2">
                  <c:v>43997</c:v>
                </c:pt>
                <c:pt idx="3">
                  <c:v>44004</c:v>
                </c:pt>
                <c:pt idx="4">
                  <c:v>44011</c:v>
                </c:pt>
              </c:numCache>
            </c:numRef>
          </c:cat>
          <c:val>
            <c:numRef>
              <c:f>Sheet1!$C$2:$C$6</c:f>
              <c:numCache>
                <c:formatCode>General</c:formatCode>
                <c:ptCount val="5"/>
                <c:pt idx="0">
                  <c:v>61218</c:v>
                </c:pt>
                <c:pt idx="1">
                  <c:v>61212</c:v>
                </c:pt>
                <c:pt idx="2">
                  <c:v>61238</c:v>
                </c:pt>
                <c:pt idx="3">
                  <c:v>61257</c:v>
                </c:pt>
              </c:numCache>
            </c:numRef>
          </c:val>
          <c:smooth val="0"/>
          <c:extLst>
            <c:ext xmlns:c16="http://schemas.microsoft.com/office/drawing/2014/chart" uri="{C3380CC4-5D6E-409C-BE32-E72D297353CC}">
              <c16:uniqueId val="{00000001-B87F-44E7-9B6D-1A9DD21E2637}"/>
            </c:ext>
          </c:extLst>
        </c:ser>
        <c:ser>
          <c:idx val="2"/>
          <c:order val="2"/>
          <c:tx>
            <c:strRef>
              <c:f>Sheet1!$D$1</c:f>
              <c:strCache>
                <c:ptCount val="1"/>
                <c:pt idx="0">
                  <c:v>Northpoint City, Singapore</c:v>
                </c:pt>
              </c:strCache>
            </c:strRef>
          </c:tx>
          <c:spPr>
            <a:ln w="28575" cap="rnd">
              <a:solidFill>
                <a:schemeClr val="accent3"/>
              </a:solidFill>
              <a:round/>
            </a:ln>
            <a:effectLst/>
          </c:spPr>
          <c:marker>
            <c:symbol val="none"/>
          </c:marker>
          <c:cat>
            <c:numRef>
              <c:f>Sheet1!$A$2:$A$6</c:f>
              <c:numCache>
                <c:formatCode>m/d/yyyy</c:formatCode>
                <c:ptCount val="5"/>
                <c:pt idx="0">
                  <c:v>43983</c:v>
                </c:pt>
                <c:pt idx="1">
                  <c:v>43990</c:v>
                </c:pt>
                <c:pt idx="2">
                  <c:v>43997</c:v>
                </c:pt>
                <c:pt idx="3">
                  <c:v>44004</c:v>
                </c:pt>
                <c:pt idx="4">
                  <c:v>44011</c:v>
                </c:pt>
              </c:numCache>
            </c:numRef>
          </c:cat>
          <c:val>
            <c:numRef>
              <c:f>Sheet1!$D$2:$D$6</c:f>
              <c:numCache>
                <c:formatCode>General</c:formatCode>
                <c:ptCount val="5"/>
                <c:pt idx="0">
                  <c:v>30989</c:v>
                </c:pt>
                <c:pt idx="1">
                  <c:v>30977</c:v>
                </c:pt>
                <c:pt idx="2">
                  <c:v>30967</c:v>
                </c:pt>
                <c:pt idx="3">
                  <c:v>30958</c:v>
                </c:pt>
              </c:numCache>
            </c:numRef>
          </c:val>
          <c:smooth val="0"/>
          <c:extLst>
            <c:ext xmlns:c16="http://schemas.microsoft.com/office/drawing/2014/chart" uri="{C3380CC4-5D6E-409C-BE32-E72D297353CC}">
              <c16:uniqueId val="{00000002-B87F-44E7-9B6D-1A9DD21E2637}"/>
            </c:ext>
          </c:extLst>
        </c:ser>
        <c:ser>
          <c:idx val="3"/>
          <c:order val="3"/>
          <c:tx>
            <c:strRef>
              <c:f>Sheet1!$E$1</c:f>
              <c:strCache>
                <c:ptCount val="1"/>
                <c:pt idx="0">
                  <c:v>Waterway Point</c:v>
                </c:pt>
              </c:strCache>
            </c:strRef>
          </c:tx>
          <c:spPr>
            <a:ln w="28575" cap="rnd">
              <a:solidFill>
                <a:schemeClr val="accent4"/>
              </a:solidFill>
              <a:round/>
            </a:ln>
            <a:effectLst/>
          </c:spPr>
          <c:marker>
            <c:symbol val="none"/>
          </c:marker>
          <c:cat>
            <c:numRef>
              <c:f>Sheet1!$A$2:$A$6</c:f>
              <c:numCache>
                <c:formatCode>m/d/yyyy</c:formatCode>
                <c:ptCount val="5"/>
                <c:pt idx="0">
                  <c:v>43983</c:v>
                </c:pt>
                <c:pt idx="1">
                  <c:v>43990</c:v>
                </c:pt>
                <c:pt idx="2">
                  <c:v>43997</c:v>
                </c:pt>
                <c:pt idx="3">
                  <c:v>44004</c:v>
                </c:pt>
                <c:pt idx="4">
                  <c:v>44011</c:v>
                </c:pt>
              </c:numCache>
            </c:numRef>
          </c:cat>
          <c:val>
            <c:numRef>
              <c:f>Sheet1!$E$2:$E$6</c:f>
              <c:numCache>
                <c:formatCode>General</c:formatCode>
                <c:ptCount val="5"/>
                <c:pt idx="0">
                  <c:v>82924</c:v>
                </c:pt>
                <c:pt idx="1">
                  <c:v>82932</c:v>
                </c:pt>
                <c:pt idx="2">
                  <c:v>82938</c:v>
                </c:pt>
                <c:pt idx="3">
                  <c:v>82930</c:v>
                </c:pt>
              </c:numCache>
            </c:numRef>
          </c:val>
          <c:smooth val="0"/>
          <c:extLst>
            <c:ext xmlns:c16="http://schemas.microsoft.com/office/drawing/2014/chart" uri="{C3380CC4-5D6E-409C-BE32-E72D297353CC}">
              <c16:uniqueId val="{00000003-B87F-44E7-9B6D-1A9DD21E2637}"/>
            </c:ext>
          </c:extLst>
        </c:ser>
        <c:ser>
          <c:idx val="4"/>
          <c:order val="4"/>
          <c:tx>
            <c:strRef>
              <c:f>Sheet1!$F$1</c:f>
              <c:strCache>
                <c:ptCount val="1"/>
                <c:pt idx="0">
                  <c:v>KINEX</c:v>
                </c:pt>
              </c:strCache>
            </c:strRef>
          </c:tx>
          <c:spPr>
            <a:ln w="28575" cap="rnd">
              <a:solidFill>
                <a:schemeClr val="accent5"/>
              </a:solidFill>
              <a:round/>
            </a:ln>
            <a:effectLst/>
          </c:spPr>
          <c:marker>
            <c:symbol val="none"/>
          </c:marker>
          <c:cat>
            <c:numRef>
              <c:f>Sheet1!$A$2:$A$6</c:f>
              <c:numCache>
                <c:formatCode>m/d/yyyy</c:formatCode>
                <c:ptCount val="5"/>
                <c:pt idx="0">
                  <c:v>43983</c:v>
                </c:pt>
                <c:pt idx="1">
                  <c:v>43990</c:v>
                </c:pt>
                <c:pt idx="2">
                  <c:v>43997</c:v>
                </c:pt>
                <c:pt idx="3">
                  <c:v>44004</c:v>
                </c:pt>
                <c:pt idx="4">
                  <c:v>44011</c:v>
                </c:pt>
              </c:numCache>
            </c:numRef>
          </c:cat>
          <c:val>
            <c:numRef>
              <c:f>Sheet1!$F$2:$F$6</c:f>
              <c:numCache>
                <c:formatCode>General</c:formatCode>
                <c:ptCount val="5"/>
                <c:pt idx="0">
                  <c:v>14386</c:v>
                </c:pt>
                <c:pt idx="1">
                  <c:v>14380</c:v>
                </c:pt>
                <c:pt idx="2">
                  <c:v>14380</c:v>
                </c:pt>
                <c:pt idx="3">
                  <c:v>14377</c:v>
                </c:pt>
              </c:numCache>
            </c:numRef>
          </c:val>
          <c:smooth val="0"/>
          <c:extLst>
            <c:ext xmlns:c16="http://schemas.microsoft.com/office/drawing/2014/chart" uri="{C3380CC4-5D6E-409C-BE32-E72D297353CC}">
              <c16:uniqueId val="{00000004-B87F-44E7-9B6D-1A9DD21E2637}"/>
            </c:ext>
          </c:extLst>
        </c:ser>
        <c:dLbls>
          <c:showLegendKey val="0"/>
          <c:showVal val="0"/>
          <c:showCatName val="0"/>
          <c:showSerName val="0"/>
          <c:showPercent val="0"/>
          <c:showBubbleSize val="0"/>
        </c:dLbls>
        <c:smooth val="0"/>
        <c:axId val="668613240"/>
        <c:axId val="668609632"/>
      </c:lineChart>
      <c:dateAx>
        <c:axId val="668613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8609632"/>
        <c:crosses val="autoZero"/>
        <c:auto val="1"/>
        <c:lblOffset val="100"/>
        <c:baseTimeUnit val="days"/>
      </c:dateAx>
      <c:valAx>
        <c:axId val="668609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8613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Frasers Property Retail</c:v>
                </c:pt>
              </c:strCache>
            </c:strRef>
          </c:tx>
          <c:spPr>
            <a:ln w="28575" cap="rnd">
              <a:solidFill>
                <a:schemeClr val="accent1"/>
              </a:solidFill>
              <a:round/>
            </a:ln>
            <a:effectLst/>
          </c:spPr>
          <c:marker>
            <c:symbol val="none"/>
          </c:marker>
          <c:cat>
            <c:numRef>
              <c:f>Sheet1!$A$2:$A$6</c:f>
              <c:numCache>
                <c:formatCode>m/d/yyyy</c:formatCode>
                <c:ptCount val="5"/>
                <c:pt idx="0">
                  <c:v>43983</c:v>
                </c:pt>
                <c:pt idx="1">
                  <c:v>43990</c:v>
                </c:pt>
                <c:pt idx="2">
                  <c:v>43997</c:v>
                </c:pt>
                <c:pt idx="3">
                  <c:v>44004</c:v>
                </c:pt>
                <c:pt idx="4">
                  <c:v>44011</c:v>
                </c:pt>
              </c:numCache>
            </c:numRef>
          </c:cat>
          <c:val>
            <c:numRef>
              <c:f>Sheet1!$B$2:$B$6</c:f>
              <c:numCache>
                <c:formatCode>General</c:formatCode>
                <c:ptCount val="5"/>
                <c:pt idx="3">
                  <c:v>-10</c:v>
                </c:pt>
                <c:pt idx="4">
                  <c:v>-6</c:v>
                </c:pt>
              </c:numCache>
            </c:numRef>
          </c:val>
          <c:smooth val="0"/>
          <c:extLst>
            <c:ext xmlns:c16="http://schemas.microsoft.com/office/drawing/2014/chart" uri="{C3380CC4-5D6E-409C-BE32-E72D297353CC}">
              <c16:uniqueId val="{00000000-63F4-45B7-AE9C-44B3F5857547}"/>
            </c:ext>
          </c:extLst>
        </c:ser>
        <c:ser>
          <c:idx val="1"/>
          <c:order val="1"/>
          <c:tx>
            <c:strRef>
              <c:f>Sheet1!$C$1</c:f>
              <c:strCache>
                <c:ptCount val="1"/>
                <c:pt idx="0">
                  <c:v>Jem</c:v>
                </c:pt>
              </c:strCache>
            </c:strRef>
          </c:tx>
          <c:spPr>
            <a:ln w="28575" cap="rnd">
              <a:solidFill>
                <a:schemeClr val="accent2"/>
              </a:solidFill>
              <a:round/>
            </a:ln>
            <a:effectLst/>
          </c:spPr>
          <c:marker>
            <c:symbol val="none"/>
          </c:marker>
          <c:cat>
            <c:numRef>
              <c:f>Sheet1!$A$2:$A$6</c:f>
              <c:numCache>
                <c:formatCode>m/d/yyyy</c:formatCode>
                <c:ptCount val="5"/>
                <c:pt idx="0">
                  <c:v>43983</c:v>
                </c:pt>
                <c:pt idx="1">
                  <c:v>43990</c:v>
                </c:pt>
                <c:pt idx="2">
                  <c:v>43997</c:v>
                </c:pt>
                <c:pt idx="3">
                  <c:v>44004</c:v>
                </c:pt>
                <c:pt idx="4">
                  <c:v>44011</c:v>
                </c:pt>
              </c:numCache>
            </c:numRef>
          </c:cat>
          <c:val>
            <c:numRef>
              <c:f>Sheet1!$C$2:$C$6</c:f>
              <c:numCache>
                <c:formatCode>General</c:formatCode>
                <c:ptCount val="5"/>
                <c:pt idx="0">
                  <c:v>0</c:v>
                </c:pt>
                <c:pt idx="1">
                  <c:v>-6</c:v>
                </c:pt>
                <c:pt idx="2">
                  <c:v>27</c:v>
                </c:pt>
                <c:pt idx="3">
                  <c:v>16</c:v>
                </c:pt>
                <c:pt idx="4">
                  <c:v>-4</c:v>
                </c:pt>
              </c:numCache>
            </c:numRef>
          </c:val>
          <c:smooth val="0"/>
          <c:extLst>
            <c:ext xmlns:c16="http://schemas.microsoft.com/office/drawing/2014/chart" uri="{C3380CC4-5D6E-409C-BE32-E72D297353CC}">
              <c16:uniqueId val="{00000001-63F4-45B7-AE9C-44B3F5857547}"/>
            </c:ext>
          </c:extLst>
        </c:ser>
        <c:ser>
          <c:idx val="2"/>
          <c:order val="2"/>
          <c:tx>
            <c:strRef>
              <c:f>Sheet1!$D$1</c:f>
              <c:strCache>
                <c:ptCount val="1"/>
                <c:pt idx="0">
                  <c:v>Northpoint City, Singapore</c:v>
                </c:pt>
              </c:strCache>
            </c:strRef>
          </c:tx>
          <c:spPr>
            <a:ln w="28575" cap="rnd">
              <a:solidFill>
                <a:schemeClr val="accent3"/>
              </a:solidFill>
              <a:round/>
            </a:ln>
            <a:effectLst/>
          </c:spPr>
          <c:marker>
            <c:symbol val="none"/>
          </c:marker>
          <c:cat>
            <c:numRef>
              <c:f>Sheet1!$A$2:$A$6</c:f>
              <c:numCache>
                <c:formatCode>m/d/yyyy</c:formatCode>
                <c:ptCount val="5"/>
                <c:pt idx="0">
                  <c:v>43983</c:v>
                </c:pt>
                <c:pt idx="1">
                  <c:v>43990</c:v>
                </c:pt>
                <c:pt idx="2">
                  <c:v>43997</c:v>
                </c:pt>
                <c:pt idx="3">
                  <c:v>44004</c:v>
                </c:pt>
                <c:pt idx="4">
                  <c:v>44011</c:v>
                </c:pt>
              </c:numCache>
            </c:numRef>
          </c:cat>
          <c:val>
            <c:numRef>
              <c:f>Sheet1!$D$2:$D$6</c:f>
              <c:numCache>
                <c:formatCode>General</c:formatCode>
                <c:ptCount val="5"/>
                <c:pt idx="3">
                  <c:v>-9</c:v>
                </c:pt>
                <c:pt idx="4">
                  <c:v>-2</c:v>
                </c:pt>
              </c:numCache>
            </c:numRef>
          </c:val>
          <c:smooth val="0"/>
          <c:extLst>
            <c:ext xmlns:c16="http://schemas.microsoft.com/office/drawing/2014/chart" uri="{C3380CC4-5D6E-409C-BE32-E72D297353CC}">
              <c16:uniqueId val="{00000002-63F4-45B7-AE9C-44B3F5857547}"/>
            </c:ext>
          </c:extLst>
        </c:ser>
        <c:ser>
          <c:idx val="3"/>
          <c:order val="3"/>
          <c:tx>
            <c:strRef>
              <c:f>Sheet1!$E$1</c:f>
              <c:strCache>
                <c:ptCount val="1"/>
                <c:pt idx="0">
                  <c:v>Waterway Point</c:v>
                </c:pt>
              </c:strCache>
            </c:strRef>
          </c:tx>
          <c:spPr>
            <a:ln w="28575" cap="rnd">
              <a:solidFill>
                <a:schemeClr val="accent4"/>
              </a:solidFill>
              <a:round/>
            </a:ln>
            <a:effectLst/>
          </c:spPr>
          <c:marker>
            <c:symbol val="none"/>
          </c:marker>
          <c:cat>
            <c:numRef>
              <c:f>Sheet1!$A$2:$A$6</c:f>
              <c:numCache>
                <c:formatCode>m/d/yyyy</c:formatCode>
                <c:ptCount val="5"/>
                <c:pt idx="0">
                  <c:v>43983</c:v>
                </c:pt>
                <c:pt idx="1">
                  <c:v>43990</c:v>
                </c:pt>
                <c:pt idx="2">
                  <c:v>43997</c:v>
                </c:pt>
                <c:pt idx="3">
                  <c:v>44004</c:v>
                </c:pt>
                <c:pt idx="4">
                  <c:v>44011</c:v>
                </c:pt>
              </c:numCache>
            </c:numRef>
          </c:cat>
          <c:val>
            <c:numRef>
              <c:f>Sheet1!$E$2:$E$6</c:f>
              <c:numCache>
                <c:formatCode>General</c:formatCode>
                <c:ptCount val="5"/>
                <c:pt idx="3">
                  <c:v>-8</c:v>
                </c:pt>
                <c:pt idx="4">
                  <c:v>27</c:v>
                </c:pt>
              </c:numCache>
            </c:numRef>
          </c:val>
          <c:smooth val="0"/>
          <c:extLst>
            <c:ext xmlns:c16="http://schemas.microsoft.com/office/drawing/2014/chart" uri="{C3380CC4-5D6E-409C-BE32-E72D297353CC}">
              <c16:uniqueId val="{00000003-63F4-45B7-AE9C-44B3F5857547}"/>
            </c:ext>
          </c:extLst>
        </c:ser>
        <c:ser>
          <c:idx val="4"/>
          <c:order val="4"/>
          <c:tx>
            <c:strRef>
              <c:f>Sheet1!$F$1</c:f>
              <c:strCache>
                <c:ptCount val="1"/>
                <c:pt idx="0">
                  <c:v>KINEX</c:v>
                </c:pt>
              </c:strCache>
            </c:strRef>
          </c:tx>
          <c:spPr>
            <a:ln w="28575" cap="rnd">
              <a:solidFill>
                <a:schemeClr val="accent5"/>
              </a:solidFill>
              <a:round/>
            </a:ln>
            <a:effectLst/>
          </c:spPr>
          <c:marker>
            <c:symbol val="none"/>
          </c:marker>
          <c:cat>
            <c:numRef>
              <c:f>Sheet1!$A$2:$A$6</c:f>
              <c:numCache>
                <c:formatCode>m/d/yyyy</c:formatCode>
                <c:ptCount val="5"/>
                <c:pt idx="0">
                  <c:v>43983</c:v>
                </c:pt>
                <c:pt idx="1">
                  <c:v>43990</c:v>
                </c:pt>
                <c:pt idx="2">
                  <c:v>43997</c:v>
                </c:pt>
                <c:pt idx="3">
                  <c:v>44004</c:v>
                </c:pt>
                <c:pt idx="4">
                  <c:v>44011</c:v>
                </c:pt>
              </c:numCache>
            </c:numRef>
          </c:cat>
          <c:val>
            <c:numRef>
              <c:f>Sheet1!$F$2:$F$6</c:f>
              <c:numCache>
                <c:formatCode>General</c:formatCode>
                <c:ptCount val="5"/>
                <c:pt idx="3">
                  <c:v>-5</c:v>
                </c:pt>
                <c:pt idx="4">
                  <c:v>0</c:v>
                </c:pt>
              </c:numCache>
            </c:numRef>
          </c:val>
          <c:smooth val="0"/>
          <c:extLst>
            <c:ext xmlns:c16="http://schemas.microsoft.com/office/drawing/2014/chart" uri="{C3380CC4-5D6E-409C-BE32-E72D297353CC}">
              <c16:uniqueId val="{00000004-63F4-45B7-AE9C-44B3F5857547}"/>
            </c:ext>
          </c:extLst>
        </c:ser>
        <c:ser>
          <c:idx val="5"/>
          <c:order val="5"/>
          <c:tx>
            <c:strRef>
              <c:f>Sheet1!$G$1</c:f>
              <c:strCache>
                <c:ptCount val="1"/>
                <c:pt idx="0">
                  <c:v>nex Singapore</c:v>
                </c:pt>
              </c:strCache>
            </c:strRef>
          </c:tx>
          <c:spPr>
            <a:ln w="28575" cap="rnd">
              <a:solidFill>
                <a:schemeClr val="accent6"/>
              </a:solidFill>
              <a:round/>
            </a:ln>
            <a:effectLst/>
          </c:spPr>
          <c:marker>
            <c:symbol val="none"/>
          </c:marker>
          <c:cat>
            <c:numRef>
              <c:f>Sheet1!$A$2:$A$6</c:f>
              <c:numCache>
                <c:formatCode>m/d/yyyy</c:formatCode>
                <c:ptCount val="5"/>
                <c:pt idx="0">
                  <c:v>43983</c:v>
                </c:pt>
                <c:pt idx="1">
                  <c:v>43990</c:v>
                </c:pt>
                <c:pt idx="2">
                  <c:v>43997</c:v>
                </c:pt>
                <c:pt idx="3">
                  <c:v>44004</c:v>
                </c:pt>
                <c:pt idx="4">
                  <c:v>44011</c:v>
                </c:pt>
              </c:numCache>
            </c:numRef>
          </c:cat>
          <c:val>
            <c:numRef>
              <c:f>Sheet1!$G$2:$G$6</c:f>
              <c:numCache>
                <c:formatCode>General</c:formatCode>
                <c:ptCount val="5"/>
                <c:pt idx="3">
                  <c:v>16</c:v>
                </c:pt>
                <c:pt idx="4">
                  <c:v>13</c:v>
                </c:pt>
              </c:numCache>
            </c:numRef>
          </c:val>
          <c:smooth val="0"/>
          <c:extLst>
            <c:ext xmlns:c16="http://schemas.microsoft.com/office/drawing/2014/chart" uri="{C3380CC4-5D6E-409C-BE32-E72D297353CC}">
              <c16:uniqueId val="{00000005-63F4-45B7-AE9C-44B3F5857547}"/>
            </c:ext>
          </c:extLst>
        </c:ser>
        <c:ser>
          <c:idx val="6"/>
          <c:order val="6"/>
          <c:tx>
            <c:strRef>
              <c:f>Sheet1!$H$1</c:f>
              <c:strCache>
                <c:ptCount val="1"/>
                <c:pt idx="0">
                  <c:v>Jurong Point Shopping Centre</c:v>
                </c:pt>
              </c:strCache>
            </c:strRef>
          </c:tx>
          <c:spPr>
            <a:ln w="28575" cap="rnd">
              <a:solidFill>
                <a:schemeClr val="accent1">
                  <a:lumMod val="60000"/>
                </a:schemeClr>
              </a:solidFill>
              <a:round/>
            </a:ln>
            <a:effectLst/>
          </c:spPr>
          <c:marker>
            <c:symbol val="none"/>
          </c:marker>
          <c:cat>
            <c:numRef>
              <c:f>Sheet1!$A$2:$A$6</c:f>
              <c:numCache>
                <c:formatCode>m/d/yyyy</c:formatCode>
                <c:ptCount val="5"/>
                <c:pt idx="0">
                  <c:v>43983</c:v>
                </c:pt>
                <c:pt idx="1">
                  <c:v>43990</c:v>
                </c:pt>
                <c:pt idx="2">
                  <c:v>43997</c:v>
                </c:pt>
                <c:pt idx="3">
                  <c:v>44004</c:v>
                </c:pt>
                <c:pt idx="4">
                  <c:v>44011</c:v>
                </c:pt>
              </c:numCache>
            </c:numRef>
          </c:cat>
          <c:val>
            <c:numRef>
              <c:f>Sheet1!$H$2:$H$6</c:f>
              <c:numCache>
                <c:formatCode>General</c:formatCode>
                <c:ptCount val="5"/>
                <c:pt idx="0">
                  <c:v>12</c:v>
                </c:pt>
                <c:pt idx="1">
                  <c:v>22</c:v>
                </c:pt>
                <c:pt idx="2">
                  <c:v>59</c:v>
                </c:pt>
                <c:pt idx="3">
                  <c:v>41</c:v>
                </c:pt>
                <c:pt idx="4">
                  <c:v>11</c:v>
                </c:pt>
              </c:numCache>
            </c:numRef>
          </c:val>
          <c:smooth val="0"/>
          <c:extLst>
            <c:ext xmlns:c16="http://schemas.microsoft.com/office/drawing/2014/chart" uri="{C3380CC4-5D6E-409C-BE32-E72D297353CC}">
              <c16:uniqueId val="{00000006-63F4-45B7-AE9C-44B3F5857547}"/>
            </c:ext>
          </c:extLst>
        </c:ser>
        <c:dLbls>
          <c:showLegendKey val="0"/>
          <c:showVal val="0"/>
          <c:showCatName val="0"/>
          <c:showSerName val="0"/>
          <c:showPercent val="0"/>
          <c:showBubbleSize val="0"/>
        </c:dLbls>
        <c:smooth val="0"/>
        <c:axId val="668611928"/>
        <c:axId val="668612256"/>
      </c:lineChart>
      <c:dateAx>
        <c:axId val="668611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8612256"/>
        <c:crosses val="autoZero"/>
        <c:auto val="1"/>
        <c:lblOffset val="100"/>
        <c:baseTimeUnit val="days"/>
      </c:dateAx>
      <c:valAx>
        <c:axId val="668612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8611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Frasers Property Retail</c:v>
                </c:pt>
              </c:strCache>
            </c:strRef>
          </c:tx>
          <c:spPr>
            <a:ln w="28575" cap="rnd">
              <a:solidFill>
                <a:schemeClr val="accent1"/>
              </a:solidFill>
              <a:round/>
            </a:ln>
            <a:effectLst/>
          </c:spPr>
          <c:marker>
            <c:symbol val="none"/>
          </c:marker>
          <c:cat>
            <c:numRef>
              <c:f>Sheet1!$A$2:$A$6</c:f>
              <c:numCache>
                <c:formatCode>m/d/yyyy</c:formatCode>
                <c:ptCount val="5"/>
                <c:pt idx="0">
                  <c:v>43983</c:v>
                </c:pt>
                <c:pt idx="1">
                  <c:v>43990</c:v>
                </c:pt>
                <c:pt idx="2">
                  <c:v>43997</c:v>
                </c:pt>
                <c:pt idx="3">
                  <c:v>44004</c:v>
                </c:pt>
                <c:pt idx="4">
                  <c:v>44011</c:v>
                </c:pt>
              </c:numCache>
            </c:numRef>
          </c:cat>
          <c:val>
            <c:numRef>
              <c:f>Sheet1!$B$2:$B$6</c:f>
              <c:numCache>
                <c:formatCode>General</c:formatCode>
                <c:ptCount val="5"/>
                <c:pt idx="3">
                  <c:v>-1.3780938206273101E-2</c:v>
                </c:pt>
                <c:pt idx="4">
                  <c:v>-8.2697025663643602E-3</c:v>
                </c:pt>
              </c:numCache>
            </c:numRef>
          </c:val>
          <c:smooth val="0"/>
          <c:extLst>
            <c:ext xmlns:c16="http://schemas.microsoft.com/office/drawing/2014/chart" uri="{C3380CC4-5D6E-409C-BE32-E72D297353CC}">
              <c16:uniqueId val="{00000000-19D9-4102-84FC-329C91B63E22}"/>
            </c:ext>
          </c:extLst>
        </c:ser>
        <c:ser>
          <c:idx val="1"/>
          <c:order val="1"/>
          <c:tx>
            <c:strRef>
              <c:f>Sheet1!$C$1</c:f>
              <c:strCache>
                <c:ptCount val="1"/>
                <c:pt idx="0">
                  <c:v>Jem</c:v>
                </c:pt>
              </c:strCache>
            </c:strRef>
          </c:tx>
          <c:spPr>
            <a:ln w="28575" cap="rnd">
              <a:solidFill>
                <a:schemeClr val="accent2"/>
              </a:solidFill>
              <a:round/>
            </a:ln>
            <a:effectLst/>
          </c:spPr>
          <c:marker>
            <c:symbol val="none"/>
          </c:marker>
          <c:cat>
            <c:numRef>
              <c:f>Sheet1!$A$2:$A$6</c:f>
              <c:numCache>
                <c:formatCode>m/d/yyyy</c:formatCode>
                <c:ptCount val="5"/>
                <c:pt idx="0">
                  <c:v>43983</c:v>
                </c:pt>
                <c:pt idx="1">
                  <c:v>43990</c:v>
                </c:pt>
                <c:pt idx="2">
                  <c:v>43997</c:v>
                </c:pt>
                <c:pt idx="3">
                  <c:v>44004</c:v>
                </c:pt>
                <c:pt idx="4">
                  <c:v>44011</c:v>
                </c:pt>
              </c:numCache>
            </c:numRef>
          </c:cat>
          <c:val>
            <c:numRef>
              <c:f>Sheet1!$C$2:$C$6</c:f>
              <c:numCache>
                <c:formatCode>General</c:formatCode>
                <c:ptCount val="5"/>
                <c:pt idx="0">
                  <c:v>0</c:v>
                </c:pt>
                <c:pt idx="1">
                  <c:v>-9.7987980141102694E-3</c:v>
                </c:pt>
                <c:pt idx="2">
                  <c:v>4.4098912226831703E-2</c:v>
                </c:pt>
                <c:pt idx="3">
                  <c:v>2.6121169575367701E-2</c:v>
                </c:pt>
                <c:pt idx="4">
                  <c:v>-6.5285870505475902E-3</c:v>
                </c:pt>
              </c:numCache>
            </c:numRef>
          </c:val>
          <c:smooth val="0"/>
          <c:extLst>
            <c:ext xmlns:c16="http://schemas.microsoft.com/office/drawing/2014/chart" uri="{C3380CC4-5D6E-409C-BE32-E72D297353CC}">
              <c16:uniqueId val="{00000001-19D9-4102-84FC-329C91B63E22}"/>
            </c:ext>
          </c:extLst>
        </c:ser>
        <c:ser>
          <c:idx val="2"/>
          <c:order val="2"/>
          <c:tx>
            <c:strRef>
              <c:f>Sheet1!$D$1</c:f>
              <c:strCache>
                <c:ptCount val="1"/>
                <c:pt idx="0">
                  <c:v>Northpoint City, Singapore</c:v>
                </c:pt>
              </c:strCache>
            </c:strRef>
          </c:tx>
          <c:spPr>
            <a:ln w="28575" cap="rnd">
              <a:solidFill>
                <a:schemeClr val="accent3"/>
              </a:solidFill>
              <a:round/>
            </a:ln>
            <a:effectLst/>
          </c:spPr>
          <c:marker>
            <c:symbol val="none"/>
          </c:marker>
          <c:cat>
            <c:numRef>
              <c:f>Sheet1!$A$2:$A$6</c:f>
              <c:numCache>
                <c:formatCode>m/d/yyyy</c:formatCode>
                <c:ptCount val="5"/>
                <c:pt idx="0">
                  <c:v>43983</c:v>
                </c:pt>
                <c:pt idx="1">
                  <c:v>43990</c:v>
                </c:pt>
                <c:pt idx="2">
                  <c:v>43997</c:v>
                </c:pt>
                <c:pt idx="3">
                  <c:v>44004</c:v>
                </c:pt>
                <c:pt idx="4">
                  <c:v>44011</c:v>
                </c:pt>
              </c:numCache>
            </c:numRef>
          </c:cat>
          <c:val>
            <c:numRef>
              <c:f>Sheet1!$D$2:$D$6</c:f>
              <c:numCache>
                <c:formatCode>General</c:formatCode>
                <c:ptCount val="5"/>
                <c:pt idx="3">
                  <c:v>-2.9058504455637402E-2</c:v>
                </c:pt>
                <c:pt idx="4">
                  <c:v>-6.4593224170784499E-3</c:v>
                </c:pt>
              </c:numCache>
            </c:numRef>
          </c:val>
          <c:smooth val="0"/>
          <c:extLst>
            <c:ext xmlns:c16="http://schemas.microsoft.com/office/drawing/2014/chart" uri="{C3380CC4-5D6E-409C-BE32-E72D297353CC}">
              <c16:uniqueId val="{00000002-19D9-4102-84FC-329C91B63E22}"/>
            </c:ext>
          </c:extLst>
        </c:ser>
        <c:ser>
          <c:idx val="3"/>
          <c:order val="3"/>
          <c:tx>
            <c:strRef>
              <c:f>Sheet1!$E$1</c:f>
              <c:strCache>
                <c:ptCount val="1"/>
                <c:pt idx="0">
                  <c:v>Waterway Point</c:v>
                </c:pt>
              </c:strCache>
            </c:strRef>
          </c:tx>
          <c:spPr>
            <a:ln w="28575" cap="rnd">
              <a:solidFill>
                <a:schemeClr val="accent4"/>
              </a:solidFill>
              <a:round/>
            </a:ln>
            <a:effectLst/>
          </c:spPr>
          <c:marker>
            <c:symbol val="none"/>
          </c:marker>
          <c:cat>
            <c:numRef>
              <c:f>Sheet1!$A$2:$A$6</c:f>
              <c:numCache>
                <c:formatCode>m/d/yyyy</c:formatCode>
                <c:ptCount val="5"/>
                <c:pt idx="0">
                  <c:v>43983</c:v>
                </c:pt>
                <c:pt idx="1">
                  <c:v>43990</c:v>
                </c:pt>
                <c:pt idx="2">
                  <c:v>43997</c:v>
                </c:pt>
                <c:pt idx="3">
                  <c:v>44004</c:v>
                </c:pt>
                <c:pt idx="4">
                  <c:v>44011</c:v>
                </c:pt>
              </c:numCache>
            </c:numRef>
          </c:cat>
          <c:val>
            <c:numRef>
              <c:f>Sheet1!$E$2:$E$6</c:f>
              <c:numCache>
                <c:formatCode>General</c:formatCode>
                <c:ptCount val="5"/>
                <c:pt idx="3">
                  <c:v>-9.6443640747438195E-3</c:v>
                </c:pt>
                <c:pt idx="4">
                  <c:v>3.2552868269393097E-2</c:v>
                </c:pt>
              </c:numCache>
            </c:numRef>
          </c:val>
          <c:smooth val="0"/>
          <c:extLst>
            <c:ext xmlns:c16="http://schemas.microsoft.com/office/drawing/2014/chart" uri="{C3380CC4-5D6E-409C-BE32-E72D297353CC}">
              <c16:uniqueId val="{00000003-19D9-4102-84FC-329C91B63E22}"/>
            </c:ext>
          </c:extLst>
        </c:ser>
        <c:ser>
          <c:idx val="4"/>
          <c:order val="4"/>
          <c:tx>
            <c:strRef>
              <c:f>Sheet1!$F$1</c:f>
              <c:strCache>
                <c:ptCount val="1"/>
                <c:pt idx="0">
                  <c:v>KINEX</c:v>
                </c:pt>
              </c:strCache>
            </c:strRef>
          </c:tx>
          <c:spPr>
            <a:ln w="28575" cap="rnd">
              <a:solidFill>
                <a:schemeClr val="accent5"/>
              </a:solidFill>
              <a:round/>
            </a:ln>
            <a:effectLst/>
          </c:spPr>
          <c:marker>
            <c:symbol val="none"/>
          </c:marker>
          <c:cat>
            <c:numRef>
              <c:f>Sheet1!$A$2:$A$6</c:f>
              <c:numCache>
                <c:formatCode>m/d/yyyy</c:formatCode>
                <c:ptCount val="5"/>
                <c:pt idx="0">
                  <c:v>43983</c:v>
                </c:pt>
                <c:pt idx="1">
                  <c:v>43990</c:v>
                </c:pt>
                <c:pt idx="2">
                  <c:v>43997</c:v>
                </c:pt>
                <c:pt idx="3">
                  <c:v>44004</c:v>
                </c:pt>
                <c:pt idx="4">
                  <c:v>44011</c:v>
                </c:pt>
              </c:numCache>
            </c:numRef>
          </c:cat>
          <c:val>
            <c:numRef>
              <c:f>Sheet1!$F$2:$F$6</c:f>
              <c:numCache>
                <c:formatCode>General</c:formatCode>
                <c:ptCount val="5"/>
                <c:pt idx="3">
                  <c:v>-3.4760845383759703E-2</c:v>
                </c:pt>
                <c:pt idx="4">
                  <c:v>0</c:v>
                </c:pt>
              </c:numCache>
            </c:numRef>
          </c:val>
          <c:smooth val="0"/>
          <c:extLst>
            <c:ext xmlns:c16="http://schemas.microsoft.com/office/drawing/2014/chart" uri="{C3380CC4-5D6E-409C-BE32-E72D297353CC}">
              <c16:uniqueId val="{00000004-19D9-4102-84FC-329C91B63E22}"/>
            </c:ext>
          </c:extLst>
        </c:ser>
        <c:ser>
          <c:idx val="5"/>
          <c:order val="5"/>
          <c:tx>
            <c:strRef>
              <c:f>Sheet1!$G$1</c:f>
              <c:strCache>
                <c:ptCount val="1"/>
                <c:pt idx="0">
                  <c:v>nex Singapore</c:v>
                </c:pt>
              </c:strCache>
            </c:strRef>
          </c:tx>
          <c:spPr>
            <a:ln w="28575" cap="rnd">
              <a:solidFill>
                <a:schemeClr val="accent6"/>
              </a:solidFill>
              <a:round/>
            </a:ln>
            <a:effectLst/>
          </c:spPr>
          <c:marker>
            <c:symbol val="none"/>
          </c:marker>
          <c:cat>
            <c:numRef>
              <c:f>Sheet1!$A$2:$A$6</c:f>
              <c:numCache>
                <c:formatCode>m/d/yyyy</c:formatCode>
                <c:ptCount val="5"/>
                <c:pt idx="0">
                  <c:v>43983</c:v>
                </c:pt>
                <c:pt idx="1">
                  <c:v>43990</c:v>
                </c:pt>
                <c:pt idx="2">
                  <c:v>43997</c:v>
                </c:pt>
                <c:pt idx="3">
                  <c:v>44004</c:v>
                </c:pt>
                <c:pt idx="4">
                  <c:v>44011</c:v>
                </c:pt>
              </c:numCache>
            </c:numRef>
          </c:cat>
          <c:val>
            <c:numRef>
              <c:f>Sheet1!$G$2:$G$6</c:f>
              <c:numCache>
                <c:formatCode>General</c:formatCode>
                <c:ptCount val="5"/>
                <c:pt idx="3">
                  <c:v>2.63469898564089E-2</c:v>
                </c:pt>
                <c:pt idx="4">
                  <c:v>2.1401290662452301E-2</c:v>
                </c:pt>
              </c:numCache>
            </c:numRef>
          </c:val>
          <c:smooth val="0"/>
          <c:extLst>
            <c:ext xmlns:c16="http://schemas.microsoft.com/office/drawing/2014/chart" uri="{C3380CC4-5D6E-409C-BE32-E72D297353CC}">
              <c16:uniqueId val="{00000005-19D9-4102-84FC-329C91B63E22}"/>
            </c:ext>
          </c:extLst>
        </c:ser>
        <c:ser>
          <c:idx val="6"/>
          <c:order val="6"/>
          <c:tx>
            <c:strRef>
              <c:f>Sheet1!$H$1</c:f>
              <c:strCache>
                <c:ptCount val="1"/>
                <c:pt idx="0">
                  <c:v>Jurong Point Shopping Centre</c:v>
                </c:pt>
              </c:strCache>
            </c:strRef>
          </c:tx>
          <c:spPr>
            <a:ln w="28575" cap="rnd">
              <a:solidFill>
                <a:schemeClr val="accent1">
                  <a:lumMod val="60000"/>
                </a:schemeClr>
              </a:solidFill>
              <a:round/>
            </a:ln>
            <a:effectLst/>
          </c:spPr>
          <c:marker>
            <c:symbol val="none"/>
          </c:marker>
          <c:cat>
            <c:numRef>
              <c:f>Sheet1!$A$2:$A$6</c:f>
              <c:numCache>
                <c:formatCode>m/d/yyyy</c:formatCode>
                <c:ptCount val="5"/>
                <c:pt idx="0">
                  <c:v>43983</c:v>
                </c:pt>
                <c:pt idx="1">
                  <c:v>43990</c:v>
                </c:pt>
                <c:pt idx="2">
                  <c:v>43997</c:v>
                </c:pt>
                <c:pt idx="3">
                  <c:v>44004</c:v>
                </c:pt>
                <c:pt idx="4">
                  <c:v>44011</c:v>
                </c:pt>
              </c:numCache>
            </c:numRef>
          </c:cat>
          <c:val>
            <c:numRef>
              <c:f>Sheet1!$H$2:$H$6</c:f>
              <c:numCache>
                <c:formatCode>General</c:formatCode>
                <c:ptCount val="5"/>
                <c:pt idx="0">
                  <c:v>1.9012912936702799E-2</c:v>
                </c:pt>
                <c:pt idx="1">
                  <c:v>3.4850380978028402E-2</c:v>
                </c:pt>
                <c:pt idx="2">
                  <c:v>9.3429824700311997E-2</c:v>
                </c:pt>
                <c:pt idx="3">
                  <c:v>6.4865206935830894E-2</c:v>
                </c:pt>
                <c:pt idx="4">
                  <c:v>1.7391579313506898E-2</c:v>
                </c:pt>
              </c:numCache>
            </c:numRef>
          </c:val>
          <c:smooth val="0"/>
          <c:extLst>
            <c:ext xmlns:c16="http://schemas.microsoft.com/office/drawing/2014/chart" uri="{C3380CC4-5D6E-409C-BE32-E72D297353CC}">
              <c16:uniqueId val="{00000006-19D9-4102-84FC-329C91B63E22}"/>
            </c:ext>
          </c:extLst>
        </c:ser>
        <c:dLbls>
          <c:showLegendKey val="0"/>
          <c:showVal val="0"/>
          <c:showCatName val="0"/>
          <c:showSerName val="0"/>
          <c:showPercent val="0"/>
          <c:showBubbleSize val="0"/>
        </c:dLbls>
        <c:smooth val="0"/>
        <c:axId val="668622424"/>
        <c:axId val="668625048"/>
      </c:lineChart>
      <c:dateAx>
        <c:axId val="668622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8625048"/>
        <c:crosses val="autoZero"/>
        <c:auto val="1"/>
        <c:lblOffset val="100"/>
        <c:baseTimeUnit val="days"/>
      </c:dateAx>
      <c:valAx>
        <c:axId val="668625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8622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Frasers Property Retail</c:v>
                </c:pt>
              </c:strCache>
            </c:strRef>
          </c:tx>
          <c:spPr>
            <a:ln w="28575" cap="rnd">
              <a:solidFill>
                <a:schemeClr val="accent1"/>
              </a:solidFill>
              <a:round/>
            </a:ln>
            <a:effectLst/>
          </c:spPr>
          <c:marker>
            <c:symbol val="none"/>
          </c:marker>
          <c:cat>
            <c:numRef>
              <c:f>Sheet1!$A$2:$A$31</c:f>
              <c:numCache>
                <c:formatCode>m/d/yyyy</c:formatCode>
                <c:ptCount val="30"/>
                <c:pt idx="0">
                  <c:v>43983</c:v>
                </c:pt>
                <c:pt idx="1">
                  <c:v>43984</c:v>
                </c:pt>
                <c:pt idx="2">
                  <c:v>43985</c:v>
                </c:pt>
                <c:pt idx="3">
                  <c:v>43986</c:v>
                </c:pt>
                <c:pt idx="4">
                  <c:v>43987</c:v>
                </c:pt>
                <c:pt idx="5">
                  <c:v>43988</c:v>
                </c:pt>
                <c:pt idx="6">
                  <c:v>43989</c:v>
                </c:pt>
                <c:pt idx="7">
                  <c:v>43990</c:v>
                </c:pt>
                <c:pt idx="8">
                  <c:v>43991</c:v>
                </c:pt>
                <c:pt idx="9">
                  <c:v>43992</c:v>
                </c:pt>
                <c:pt idx="10">
                  <c:v>43993</c:v>
                </c:pt>
                <c:pt idx="11">
                  <c:v>43994</c:v>
                </c:pt>
                <c:pt idx="12">
                  <c:v>43995</c:v>
                </c:pt>
                <c:pt idx="13">
                  <c:v>43996</c:v>
                </c:pt>
                <c:pt idx="14">
                  <c:v>43997</c:v>
                </c:pt>
                <c:pt idx="15">
                  <c:v>43998</c:v>
                </c:pt>
                <c:pt idx="16">
                  <c:v>43999</c:v>
                </c:pt>
                <c:pt idx="17">
                  <c:v>44000</c:v>
                </c:pt>
                <c:pt idx="18">
                  <c:v>44001</c:v>
                </c:pt>
                <c:pt idx="19">
                  <c:v>44002</c:v>
                </c:pt>
                <c:pt idx="20">
                  <c:v>44003</c:v>
                </c:pt>
                <c:pt idx="21">
                  <c:v>44004</c:v>
                </c:pt>
                <c:pt idx="22">
                  <c:v>44005</c:v>
                </c:pt>
                <c:pt idx="23">
                  <c:v>44006</c:v>
                </c:pt>
                <c:pt idx="24">
                  <c:v>44007</c:v>
                </c:pt>
                <c:pt idx="25">
                  <c:v>44008</c:v>
                </c:pt>
                <c:pt idx="26">
                  <c:v>44009</c:v>
                </c:pt>
                <c:pt idx="27">
                  <c:v>44010</c:v>
                </c:pt>
                <c:pt idx="28">
                  <c:v>44011</c:v>
                </c:pt>
                <c:pt idx="29">
                  <c:v>44012</c:v>
                </c:pt>
              </c:numCache>
            </c:numRef>
          </c:cat>
          <c:val>
            <c:numRef>
              <c:f>Sheet1!$B$2:$B$31</c:f>
              <c:numCache>
                <c:formatCode>General</c:formatCode>
                <c:ptCount val="30"/>
                <c:pt idx="0">
                  <c:v>2</c:v>
                </c:pt>
                <c:pt idx="1">
                  <c:v>4</c:v>
                </c:pt>
                <c:pt idx="2">
                  <c:v>4</c:v>
                </c:pt>
                <c:pt idx="3">
                  <c:v>3</c:v>
                </c:pt>
                <c:pt idx="4">
                  <c:v>0</c:v>
                </c:pt>
                <c:pt idx="5">
                  <c:v>5</c:v>
                </c:pt>
                <c:pt idx="6">
                  <c:v>2</c:v>
                </c:pt>
                <c:pt idx="7">
                  <c:v>3</c:v>
                </c:pt>
                <c:pt idx="8">
                  <c:v>3</c:v>
                </c:pt>
                <c:pt idx="9">
                  <c:v>3</c:v>
                </c:pt>
                <c:pt idx="10">
                  <c:v>0</c:v>
                </c:pt>
                <c:pt idx="11">
                  <c:v>4</c:v>
                </c:pt>
                <c:pt idx="12">
                  <c:v>5</c:v>
                </c:pt>
                <c:pt idx="13">
                  <c:v>6</c:v>
                </c:pt>
                <c:pt idx="14">
                  <c:v>7</c:v>
                </c:pt>
                <c:pt idx="15">
                  <c:v>5</c:v>
                </c:pt>
                <c:pt idx="16">
                  <c:v>4</c:v>
                </c:pt>
                <c:pt idx="17">
                  <c:v>2</c:v>
                </c:pt>
                <c:pt idx="18">
                  <c:v>4</c:v>
                </c:pt>
                <c:pt idx="19">
                  <c:v>0</c:v>
                </c:pt>
                <c:pt idx="20">
                  <c:v>0</c:v>
                </c:pt>
                <c:pt idx="21">
                  <c:v>1</c:v>
                </c:pt>
                <c:pt idx="22">
                  <c:v>10</c:v>
                </c:pt>
                <c:pt idx="23">
                  <c:v>5</c:v>
                </c:pt>
                <c:pt idx="24">
                  <c:v>7</c:v>
                </c:pt>
                <c:pt idx="25">
                  <c:v>6</c:v>
                </c:pt>
                <c:pt idx="26">
                  <c:v>3</c:v>
                </c:pt>
                <c:pt idx="27">
                  <c:v>3</c:v>
                </c:pt>
                <c:pt idx="28">
                  <c:v>4</c:v>
                </c:pt>
                <c:pt idx="29">
                  <c:v>2</c:v>
                </c:pt>
              </c:numCache>
            </c:numRef>
          </c:val>
          <c:smooth val="0"/>
          <c:extLst>
            <c:ext xmlns:c16="http://schemas.microsoft.com/office/drawing/2014/chart" uri="{C3380CC4-5D6E-409C-BE32-E72D297353CC}">
              <c16:uniqueId val="{00000000-644F-40CF-922E-5801D5D90BFA}"/>
            </c:ext>
          </c:extLst>
        </c:ser>
        <c:ser>
          <c:idx val="1"/>
          <c:order val="1"/>
          <c:tx>
            <c:strRef>
              <c:f>Sheet1!$C$1</c:f>
              <c:strCache>
                <c:ptCount val="1"/>
                <c:pt idx="0">
                  <c:v>Jem</c:v>
                </c:pt>
              </c:strCache>
            </c:strRef>
          </c:tx>
          <c:spPr>
            <a:ln w="28575" cap="rnd">
              <a:solidFill>
                <a:schemeClr val="accent2"/>
              </a:solidFill>
              <a:round/>
            </a:ln>
            <a:effectLst/>
          </c:spPr>
          <c:marker>
            <c:symbol val="none"/>
          </c:marker>
          <c:cat>
            <c:numRef>
              <c:f>Sheet1!$A$2:$A$31</c:f>
              <c:numCache>
                <c:formatCode>m/d/yyyy</c:formatCode>
                <c:ptCount val="30"/>
                <c:pt idx="0">
                  <c:v>43983</c:v>
                </c:pt>
                <c:pt idx="1">
                  <c:v>43984</c:v>
                </c:pt>
                <c:pt idx="2">
                  <c:v>43985</c:v>
                </c:pt>
                <c:pt idx="3">
                  <c:v>43986</c:v>
                </c:pt>
                <c:pt idx="4">
                  <c:v>43987</c:v>
                </c:pt>
                <c:pt idx="5">
                  <c:v>43988</c:v>
                </c:pt>
                <c:pt idx="6">
                  <c:v>43989</c:v>
                </c:pt>
                <c:pt idx="7">
                  <c:v>43990</c:v>
                </c:pt>
                <c:pt idx="8">
                  <c:v>43991</c:v>
                </c:pt>
                <c:pt idx="9">
                  <c:v>43992</c:v>
                </c:pt>
                <c:pt idx="10">
                  <c:v>43993</c:v>
                </c:pt>
                <c:pt idx="11">
                  <c:v>43994</c:v>
                </c:pt>
                <c:pt idx="12">
                  <c:v>43995</c:v>
                </c:pt>
                <c:pt idx="13">
                  <c:v>43996</c:v>
                </c:pt>
                <c:pt idx="14">
                  <c:v>43997</c:v>
                </c:pt>
                <c:pt idx="15">
                  <c:v>43998</c:v>
                </c:pt>
                <c:pt idx="16">
                  <c:v>43999</c:v>
                </c:pt>
                <c:pt idx="17">
                  <c:v>44000</c:v>
                </c:pt>
                <c:pt idx="18">
                  <c:v>44001</c:v>
                </c:pt>
                <c:pt idx="19">
                  <c:v>44002</c:v>
                </c:pt>
                <c:pt idx="20">
                  <c:v>44003</c:v>
                </c:pt>
                <c:pt idx="21">
                  <c:v>44004</c:v>
                </c:pt>
                <c:pt idx="22">
                  <c:v>44005</c:v>
                </c:pt>
                <c:pt idx="23">
                  <c:v>44006</c:v>
                </c:pt>
                <c:pt idx="24">
                  <c:v>44007</c:v>
                </c:pt>
                <c:pt idx="25">
                  <c:v>44008</c:v>
                </c:pt>
                <c:pt idx="26">
                  <c:v>44009</c:v>
                </c:pt>
                <c:pt idx="27">
                  <c:v>44010</c:v>
                </c:pt>
                <c:pt idx="28">
                  <c:v>44011</c:v>
                </c:pt>
                <c:pt idx="29">
                  <c:v>44012</c:v>
                </c:pt>
              </c:numCache>
            </c:numRef>
          </c:cat>
          <c:val>
            <c:numRef>
              <c:f>Sheet1!$C$2:$C$31</c:f>
              <c:numCache>
                <c:formatCode>General</c:formatCode>
                <c:ptCount val="30"/>
                <c:pt idx="0">
                  <c:v>4</c:v>
                </c:pt>
                <c:pt idx="1">
                  <c:v>6</c:v>
                </c:pt>
                <c:pt idx="2">
                  <c:v>2</c:v>
                </c:pt>
                <c:pt idx="3">
                  <c:v>5</c:v>
                </c:pt>
                <c:pt idx="4">
                  <c:v>5</c:v>
                </c:pt>
                <c:pt idx="5">
                  <c:v>4</c:v>
                </c:pt>
                <c:pt idx="6">
                  <c:v>4</c:v>
                </c:pt>
                <c:pt idx="7">
                  <c:v>6</c:v>
                </c:pt>
                <c:pt idx="8">
                  <c:v>2</c:v>
                </c:pt>
                <c:pt idx="9">
                  <c:v>6</c:v>
                </c:pt>
                <c:pt idx="10">
                  <c:v>6</c:v>
                </c:pt>
                <c:pt idx="11">
                  <c:v>3</c:v>
                </c:pt>
                <c:pt idx="12">
                  <c:v>3</c:v>
                </c:pt>
                <c:pt idx="13">
                  <c:v>5</c:v>
                </c:pt>
                <c:pt idx="14">
                  <c:v>4</c:v>
                </c:pt>
                <c:pt idx="15">
                  <c:v>7</c:v>
                </c:pt>
                <c:pt idx="16">
                  <c:v>4</c:v>
                </c:pt>
                <c:pt idx="17">
                  <c:v>4</c:v>
                </c:pt>
                <c:pt idx="18">
                  <c:v>0</c:v>
                </c:pt>
                <c:pt idx="19">
                  <c:v>0</c:v>
                </c:pt>
                <c:pt idx="20">
                  <c:v>1</c:v>
                </c:pt>
                <c:pt idx="21">
                  <c:v>3</c:v>
                </c:pt>
                <c:pt idx="22">
                  <c:v>10</c:v>
                </c:pt>
                <c:pt idx="23">
                  <c:v>2</c:v>
                </c:pt>
                <c:pt idx="24">
                  <c:v>5</c:v>
                </c:pt>
                <c:pt idx="25">
                  <c:v>3</c:v>
                </c:pt>
                <c:pt idx="26">
                  <c:v>3</c:v>
                </c:pt>
                <c:pt idx="27">
                  <c:v>3</c:v>
                </c:pt>
                <c:pt idx="28">
                  <c:v>7</c:v>
                </c:pt>
                <c:pt idx="29">
                  <c:v>5</c:v>
                </c:pt>
              </c:numCache>
            </c:numRef>
          </c:val>
          <c:smooth val="0"/>
          <c:extLst>
            <c:ext xmlns:c16="http://schemas.microsoft.com/office/drawing/2014/chart" uri="{C3380CC4-5D6E-409C-BE32-E72D297353CC}">
              <c16:uniqueId val="{00000001-644F-40CF-922E-5801D5D90BFA}"/>
            </c:ext>
          </c:extLst>
        </c:ser>
        <c:ser>
          <c:idx val="2"/>
          <c:order val="2"/>
          <c:tx>
            <c:strRef>
              <c:f>Sheet1!$D$1</c:f>
              <c:strCache>
                <c:ptCount val="1"/>
                <c:pt idx="0">
                  <c:v>Northpoint City, Singapore</c:v>
                </c:pt>
              </c:strCache>
            </c:strRef>
          </c:tx>
          <c:spPr>
            <a:ln w="28575" cap="rnd">
              <a:solidFill>
                <a:schemeClr val="accent3"/>
              </a:solidFill>
              <a:round/>
            </a:ln>
            <a:effectLst/>
          </c:spPr>
          <c:marker>
            <c:symbol val="none"/>
          </c:marker>
          <c:cat>
            <c:numRef>
              <c:f>Sheet1!$A$2:$A$31</c:f>
              <c:numCache>
                <c:formatCode>m/d/yyyy</c:formatCode>
                <c:ptCount val="30"/>
                <c:pt idx="0">
                  <c:v>43983</c:v>
                </c:pt>
                <c:pt idx="1">
                  <c:v>43984</c:v>
                </c:pt>
                <c:pt idx="2">
                  <c:v>43985</c:v>
                </c:pt>
                <c:pt idx="3">
                  <c:v>43986</c:v>
                </c:pt>
                <c:pt idx="4">
                  <c:v>43987</c:v>
                </c:pt>
                <c:pt idx="5">
                  <c:v>43988</c:v>
                </c:pt>
                <c:pt idx="6">
                  <c:v>43989</c:v>
                </c:pt>
                <c:pt idx="7">
                  <c:v>43990</c:v>
                </c:pt>
                <c:pt idx="8">
                  <c:v>43991</c:v>
                </c:pt>
                <c:pt idx="9">
                  <c:v>43992</c:v>
                </c:pt>
                <c:pt idx="10">
                  <c:v>43993</c:v>
                </c:pt>
                <c:pt idx="11">
                  <c:v>43994</c:v>
                </c:pt>
                <c:pt idx="12">
                  <c:v>43995</c:v>
                </c:pt>
                <c:pt idx="13">
                  <c:v>43996</c:v>
                </c:pt>
                <c:pt idx="14">
                  <c:v>43997</c:v>
                </c:pt>
                <c:pt idx="15">
                  <c:v>43998</c:v>
                </c:pt>
                <c:pt idx="16">
                  <c:v>43999</c:v>
                </c:pt>
                <c:pt idx="17">
                  <c:v>44000</c:v>
                </c:pt>
                <c:pt idx="18">
                  <c:v>44001</c:v>
                </c:pt>
                <c:pt idx="19">
                  <c:v>44002</c:v>
                </c:pt>
                <c:pt idx="20">
                  <c:v>44003</c:v>
                </c:pt>
                <c:pt idx="21">
                  <c:v>44004</c:v>
                </c:pt>
                <c:pt idx="22">
                  <c:v>44005</c:v>
                </c:pt>
                <c:pt idx="23">
                  <c:v>44006</c:v>
                </c:pt>
                <c:pt idx="24">
                  <c:v>44007</c:v>
                </c:pt>
                <c:pt idx="25">
                  <c:v>44008</c:v>
                </c:pt>
                <c:pt idx="26">
                  <c:v>44009</c:v>
                </c:pt>
                <c:pt idx="27">
                  <c:v>44010</c:v>
                </c:pt>
                <c:pt idx="28">
                  <c:v>44011</c:v>
                </c:pt>
                <c:pt idx="29">
                  <c:v>44012</c:v>
                </c:pt>
              </c:numCache>
            </c:numRef>
          </c:cat>
          <c:val>
            <c:numRef>
              <c:f>Sheet1!$D$2:$D$31</c:f>
              <c:numCache>
                <c:formatCode>General</c:formatCode>
                <c:ptCount val="30"/>
                <c:pt idx="0">
                  <c:v>0</c:v>
                </c:pt>
                <c:pt idx="1">
                  <c:v>3</c:v>
                </c:pt>
                <c:pt idx="2">
                  <c:v>1</c:v>
                </c:pt>
                <c:pt idx="3">
                  <c:v>2</c:v>
                </c:pt>
                <c:pt idx="4">
                  <c:v>1</c:v>
                </c:pt>
                <c:pt idx="5">
                  <c:v>1</c:v>
                </c:pt>
                <c:pt idx="6">
                  <c:v>3</c:v>
                </c:pt>
                <c:pt idx="7">
                  <c:v>0</c:v>
                </c:pt>
                <c:pt idx="8">
                  <c:v>0</c:v>
                </c:pt>
                <c:pt idx="9">
                  <c:v>5</c:v>
                </c:pt>
                <c:pt idx="10">
                  <c:v>1</c:v>
                </c:pt>
                <c:pt idx="11">
                  <c:v>2</c:v>
                </c:pt>
                <c:pt idx="12">
                  <c:v>1</c:v>
                </c:pt>
                <c:pt idx="13">
                  <c:v>2</c:v>
                </c:pt>
                <c:pt idx="14">
                  <c:v>4</c:v>
                </c:pt>
                <c:pt idx="15">
                  <c:v>2</c:v>
                </c:pt>
                <c:pt idx="16">
                  <c:v>5</c:v>
                </c:pt>
                <c:pt idx="17">
                  <c:v>3</c:v>
                </c:pt>
                <c:pt idx="18">
                  <c:v>2</c:v>
                </c:pt>
                <c:pt idx="19">
                  <c:v>2</c:v>
                </c:pt>
                <c:pt idx="20">
                  <c:v>0</c:v>
                </c:pt>
                <c:pt idx="21">
                  <c:v>1</c:v>
                </c:pt>
                <c:pt idx="22">
                  <c:v>6</c:v>
                </c:pt>
                <c:pt idx="23">
                  <c:v>1</c:v>
                </c:pt>
                <c:pt idx="24">
                  <c:v>0</c:v>
                </c:pt>
                <c:pt idx="25">
                  <c:v>3</c:v>
                </c:pt>
                <c:pt idx="26">
                  <c:v>1</c:v>
                </c:pt>
                <c:pt idx="27">
                  <c:v>1</c:v>
                </c:pt>
                <c:pt idx="28">
                  <c:v>1</c:v>
                </c:pt>
                <c:pt idx="29">
                  <c:v>3</c:v>
                </c:pt>
              </c:numCache>
            </c:numRef>
          </c:val>
          <c:smooth val="0"/>
          <c:extLst>
            <c:ext xmlns:c16="http://schemas.microsoft.com/office/drawing/2014/chart" uri="{C3380CC4-5D6E-409C-BE32-E72D297353CC}">
              <c16:uniqueId val="{00000002-644F-40CF-922E-5801D5D90BFA}"/>
            </c:ext>
          </c:extLst>
        </c:ser>
        <c:ser>
          <c:idx val="3"/>
          <c:order val="3"/>
          <c:tx>
            <c:strRef>
              <c:f>Sheet1!$E$1</c:f>
              <c:strCache>
                <c:ptCount val="1"/>
                <c:pt idx="0">
                  <c:v>Waterway Point</c:v>
                </c:pt>
              </c:strCache>
            </c:strRef>
          </c:tx>
          <c:spPr>
            <a:ln w="28575" cap="rnd">
              <a:solidFill>
                <a:schemeClr val="accent4"/>
              </a:solidFill>
              <a:round/>
            </a:ln>
            <a:effectLst/>
          </c:spPr>
          <c:marker>
            <c:symbol val="none"/>
          </c:marker>
          <c:cat>
            <c:numRef>
              <c:f>Sheet1!$A$2:$A$31</c:f>
              <c:numCache>
                <c:formatCode>m/d/yyyy</c:formatCode>
                <c:ptCount val="30"/>
                <c:pt idx="0">
                  <c:v>43983</c:v>
                </c:pt>
                <c:pt idx="1">
                  <c:v>43984</c:v>
                </c:pt>
                <c:pt idx="2">
                  <c:v>43985</c:v>
                </c:pt>
                <c:pt idx="3">
                  <c:v>43986</c:v>
                </c:pt>
                <c:pt idx="4">
                  <c:v>43987</c:v>
                </c:pt>
                <c:pt idx="5">
                  <c:v>43988</c:v>
                </c:pt>
                <c:pt idx="6">
                  <c:v>43989</c:v>
                </c:pt>
                <c:pt idx="7">
                  <c:v>43990</c:v>
                </c:pt>
                <c:pt idx="8">
                  <c:v>43991</c:v>
                </c:pt>
                <c:pt idx="9">
                  <c:v>43992</c:v>
                </c:pt>
                <c:pt idx="10">
                  <c:v>43993</c:v>
                </c:pt>
                <c:pt idx="11">
                  <c:v>43994</c:v>
                </c:pt>
                <c:pt idx="12">
                  <c:v>43995</c:v>
                </c:pt>
                <c:pt idx="13">
                  <c:v>43996</c:v>
                </c:pt>
                <c:pt idx="14">
                  <c:v>43997</c:v>
                </c:pt>
                <c:pt idx="15">
                  <c:v>43998</c:v>
                </c:pt>
                <c:pt idx="16">
                  <c:v>43999</c:v>
                </c:pt>
                <c:pt idx="17">
                  <c:v>44000</c:v>
                </c:pt>
                <c:pt idx="18">
                  <c:v>44001</c:v>
                </c:pt>
                <c:pt idx="19">
                  <c:v>44002</c:v>
                </c:pt>
                <c:pt idx="20">
                  <c:v>44003</c:v>
                </c:pt>
                <c:pt idx="21">
                  <c:v>44004</c:v>
                </c:pt>
                <c:pt idx="22">
                  <c:v>44005</c:v>
                </c:pt>
                <c:pt idx="23">
                  <c:v>44006</c:v>
                </c:pt>
                <c:pt idx="24">
                  <c:v>44007</c:v>
                </c:pt>
                <c:pt idx="25">
                  <c:v>44008</c:v>
                </c:pt>
                <c:pt idx="26">
                  <c:v>44009</c:v>
                </c:pt>
                <c:pt idx="27">
                  <c:v>44010</c:v>
                </c:pt>
                <c:pt idx="28">
                  <c:v>44011</c:v>
                </c:pt>
                <c:pt idx="29">
                  <c:v>44012</c:v>
                </c:pt>
              </c:numCache>
            </c:numRef>
          </c:cat>
          <c:val>
            <c:numRef>
              <c:f>Sheet1!$E$2:$E$31</c:f>
              <c:numCache>
                <c:formatCode>General</c:formatCode>
                <c:ptCount val="30"/>
                <c:pt idx="0">
                  <c:v>5</c:v>
                </c:pt>
                <c:pt idx="1">
                  <c:v>4</c:v>
                </c:pt>
                <c:pt idx="2">
                  <c:v>3</c:v>
                </c:pt>
                <c:pt idx="3">
                  <c:v>7</c:v>
                </c:pt>
                <c:pt idx="4">
                  <c:v>3</c:v>
                </c:pt>
                <c:pt idx="5">
                  <c:v>6</c:v>
                </c:pt>
                <c:pt idx="6">
                  <c:v>1</c:v>
                </c:pt>
                <c:pt idx="7">
                  <c:v>6</c:v>
                </c:pt>
                <c:pt idx="8">
                  <c:v>2</c:v>
                </c:pt>
                <c:pt idx="9">
                  <c:v>7</c:v>
                </c:pt>
                <c:pt idx="10">
                  <c:v>6</c:v>
                </c:pt>
                <c:pt idx="11">
                  <c:v>5</c:v>
                </c:pt>
                <c:pt idx="12">
                  <c:v>4</c:v>
                </c:pt>
                <c:pt idx="13">
                  <c:v>3</c:v>
                </c:pt>
                <c:pt idx="14">
                  <c:v>7</c:v>
                </c:pt>
                <c:pt idx="15">
                  <c:v>9</c:v>
                </c:pt>
                <c:pt idx="16">
                  <c:v>7</c:v>
                </c:pt>
                <c:pt idx="17">
                  <c:v>5</c:v>
                </c:pt>
                <c:pt idx="18">
                  <c:v>1</c:v>
                </c:pt>
                <c:pt idx="19">
                  <c:v>6</c:v>
                </c:pt>
                <c:pt idx="20">
                  <c:v>2</c:v>
                </c:pt>
                <c:pt idx="21">
                  <c:v>4</c:v>
                </c:pt>
                <c:pt idx="22">
                  <c:v>9</c:v>
                </c:pt>
                <c:pt idx="23">
                  <c:v>3</c:v>
                </c:pt>
                <c:pt idx="24">
                  <c:v>4</c:v>
                </c:pt>
                <c:pt idx="25">
                  <c:v>3</c:v>
                </c:pt>
                <c:pt idx="26">
                  <c:v>6</c:v>
                </c:pt>
                <c:pt idx="27">
                  <c:v>11</c:v>
                </c:pt>
                <c:pt idx="28">
                  <c:v>2</c:v>
                </c:pt>
                <c:pt idx="29">
                  <c:v>5</c:v>
                </c:pt>
              </c:numCache>
            </c:numRef>
          </c:val>
          <c:smooth val="0"/>
          <c:extLst>
            <c:ext xmlns:c16="http://schemas.microsoft.com/office/drawing/2014/chart" uri="{C3380CC4-5D6E-409C-BE32-E72D297353CC}">
              <c16:uniqueId val="{00000003-644F-40CF-922E-5801D5D90BFA}"/>
            </c:ext>
          </c:extLst>
        </c:ser>
        <c:ser>
          <c:idx val="4"/>
          <c:order val="4"/>
          <c:tx>
            <c:strRef>
              <c:f>Sheet1!$F$1</c:f>
              <c:strCache>
                <c:ptCount val="1"/>
                <c:pt idx="0">
                  <c:v>KINEX</c:v>
                </c:pt>
              </c:strCache>
            </c:strRef>
          </c:tx>
          <c:spPr>
            <a:ln w="28575" cap="rnd">
              <a:solidFill>
                <a:schemeClr val="accent5"/>
              </a:solidFill>
              <a:round/>
            </a:ln>
            <a:effectLst/>
          </c:spPr>
          <c:marker>
            <c:symbol val="none"/>
          </c:marker>
          <c:cat>
            <c:numRef>
              <c:f>Sheet1!$A$2:$A$31</c:f>
              <c:numCache>
                <c:formatCode>m/d/yyyy</c:formatCode>
                <c:ptCount val="30"/>
                <c:pt idx="0">
                  <c:v>43983</c:v>
                </c:pt>
                <c:pt idx="1">
                  <c:v>43984</c:v>
                </c:pt>
                <c:pt idx="2">
                  <c:v>43985</c:v>
                </c:pt>
                <c:pt idx="3">
                  <c:v>43986</c:v>
                </c:pt>
                <c:pt idx="4">
                  <c:v>43987</c:v>
                </c:pt>
                <c:pt idx="5">
                  <c:v>43988</c:v>
                </c:pt>
                <c:pt idx="6">
                  <c:v>43989</c:v>
                </c:pt>
                <c:pt idx="7">
                  <c:v>43990</c:v>
                </c:pt>
                <c:pt idx="8">
                  <c:v>43991</c:v>
                </c:pt>
                <c:pt idx="9">
                  <c:v>43992</c:v>
                </c:pt>
                <c:pt idx="10">
                  <c:v>43993</c:v>
                </c:pt>
                <c:pt idx="11">
                  <c:v>43994</c:v>
                </c:pt>
                <c:pt idx="12">
                  <c:v>43995</c:v>
                </c:pt>
                <c:pt idx="13">
                  <c:v>43996</c:v>
                </c:pt>
                <c:pt idx="14">
                  <c:v>43997</c:v>
                </c:pt>
                <c:pt idx="15">
                  <c:v>43998</c:v>
                </c:pt>
                <c:pt idx="16">
                  <c:v>43999</c:v>
                </c:pt>
                <c:pt idx="17">
                  <c:v>44000</c:v>
                </c:pt>
                <c:pt idx="18">
                  <c:v>44001</c:v>
                </c:pt>
                <c:pt idx="19">
                  <c:v>44002</c:v>
                </c:pt>
                <c:pt idx="20">
                  <c:v>44003</c:v>
                </c:pt>
                <c:pt idx="21">
                  <c:v>44004</c:v>
                </c:pt>
                <c:pt idx="22">
                  <c:v>44005</c:v>
                </c:pt>
                <c:pt idx="23">
                  <c:v>44006</c:v>
                </c:pt>
                <c:pt idx="24">
                  <c:v>44007</c:v>
                </c:pt>
                <c:pt idx="25">
                  <c:v>44008</c:v>
                </c:pt>
                <c:pt idx="26">
                  <c:v>44009</c:v>
                </c:pt>
                <c:pt idx="27">
                  <c:v>44010</c:v>
                </c:pt>
                <c:pt idx="28">
                  <c:v>44011</c:v>
                </c:pt>
                <c:pt idx="29">
                  <c:v>44012</c:v>
                </c:pt>
              </c:numCache>
            </c:numRef>
          </c:cat>
          <c:val>
            <c:numRef>
              <c:f>Sheet1!$F$2:$F$31</c:f>
              <c:numCache>
                <c:formatCode>General</c:formatCode>
                <c:ptCount val="30"/>
                <c:pt idx="0">
                  <c:v>1</c:v>
                </c:pt>
                <c:pt idx="1">
                  <c:v>0</c:v>
                </c:pt>
                <c:pt idx="2">
                  <c:v>1</c:v>
                </c:pt>
                <c:pt idx="3">
                  <c:v>2</c:v>
                </c:pt>
                <c:pt idx="4">
                  <c:v>2</c:v>
                </c:pt>
                <c:pt idx="5">
                  <c:v>0</c:v>
                </c:pt>
                <c:pt idx="6">
                  <c:v>0</c:v>
                </c:pt>
                <c:pt idx="7">
                  <c:v>1</c:v>
                </c:pt>
                <c:pt idx="8">
                  <c:v>0</c:v>
                </c:pt>
                <c:pt idx="9">
                  <c:v>2</c:v>
                </c:pt>
                <c:pt idx="10">
                  <c:v>3</c:v>
                </c:pt>
                <c:pt idx="11">
                  <c:v>2</c:v>
                </c:pt>
                <c:pt idx="12">
                  <c:v>0</c:v>
                </c:pt>
                <c:pt idx="13">
                  <c:v>1</c:v>
                </c:pt>
                <c:pt idx="14">
                  <c:v>0</c:v>
                </c:pt>
                <c:pt idx="15">
                  <c:v>1</c:v>
                </c:pt>
                <c:pt idx="16">
                  <c:v>3</c:v>
                </c:pt>
                <c:pt idx="17">
                  <c:v>0</c:v>
                </c:pt>
                <c:pt idx="18">
                  <c:v>0</c:v>
                </c:pt>
                <c:pt idx="19">
                  <c:v>1</c:v>
                </c:pt>
                <c:pt idx="20">
                  <c:v>3</c:v>
                </c:pt>
                <c:pt idx="21">
                  <c:v>3</c:v>
                </c:pt>
                <c:pt idx="22">
                  <c:v>1</c:v>
                </c:pt>
                <c:pt idx="23">
                  <c:v>0</c:v>
                </c:pt>
                <c:pt idx="24">
                  <c:v>2</c:v>
                </c:pt>
                <c:pt idx="25">
                  <c:v>2</c:v>
                </c:pt>
                <c:pt idx="26">
                  <c:v>0</c:v>
                </c:pt>
                <c:pt idx="27">
                  <c:v>2</c:v>
                </c:pt>
                <c:pt idx="28">
                  <c:v>0</c:v>
                </c:pt>
                <c:pt idx="29">
                  <c:v>2</c:v>
                </c:pt>
              </c:numCache>
            </c:numRef>
          </c:val>
          <c:smooth val="0"/>
          <c:extLst>
            <c:ext xmlns:c16="http://schemas.microsoft.com/office/drawing/2014/chart" uri="{C3380CC4-5D6E-409C-BE32-E72D297353CC}">
              <c16:uniqueId val="{00000004-644F-40CF-922E-5801D5D90BFA}"/>
            </c:ext>
          </c:extLst>
        </c:ser>
        <c:dLbls>
          <c:showLegendKey val="0"/>
          <c:showVal val="0"/>
          <c:showCatName val="0"/>
          <c:showSerName val="0"/>
          <c:showPercent val="0"/>
          <c:showBubbleSize val="0"/>
        </c:dLbls>
        <c:smooth val="0"/>
        <c:axId val="668647680"/>
        <c:axId val="668648008"/>
      </c:lineChart>
      <c:dateAx>
        <c:axId val="668647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8648008"/>
        <c:crosses val="autoZero"/>
        <c:auto val="1"/>
        <c:lblOffset val="100"/>
        <c:baseTimeUnit val="days"/>
      </c:dateAx>
      <c:valAx>
        <c:axId val="668648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8647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Fans Change</c:v>
                </c:pt>
              </c:strCache>
            </c:strRef>
          </c:tx>
          <c:spPr>
            <a:solidFill>
              <a:schemeClr val="accent1"/>
            </a:solidFill>
            <a:ln>
              <a:noFill/>
            </a:ln>
            <a:effectLst/>
          </c:spPr>
          <c:invertIfNegative val="0"/>
          <c:cat>
            <c:strRef>
              <c:f>Sheet1!$A$2:$A$10</c:f>
              <c:strCache>
                <c:ptCount val="9"/>
                <c:pt idx="0">
                  <c:v>Your Page</c:v>
                </c:pt>
                <c:pt idx="1">
                  <c:v>Restored Likes from Reactivated Accounts</c:v>
                </c:pt>
                <c:pt idx="2">
                  <c:v>Page Suggestions</c:v>
                </c:pt>
                <c:pt idx="3">
                  <c:v>Search</c:v>
                </c:pt>
                <c:pt idx="4">
                  <c:v>Other</c:v>
                </c:pt>
                <c:pt idx="5">
                  <c:v>News Feed</c:v>
                </c:pt>
                <c:pt idx="6">
                  <c:v>Suspicious Account Removals</c:v>
                </c:pt>
                <c:pt idx="7">
                  <c:v>Unlikes from Page, Posts, or News Feed</c:v>
                </c:pt>
                <c:pt idx="8">
                  <c:v>Deactivated or Memorialized Account Removals</c:v>
                </c:pt>
              </c:strCache>
            </c:strRef>
          </c:cat>
          <c:val>
            <c:numRef>
              <c:f>Sheet1!$B$2:$B$10</c:f>
              <c:numCache>
                <c:formatCode>General</c:formatCode>
                <c:ptCount val="9"/>
                <c:pt idx="0">
                  <c:v>250</c:v>
                </c:pt>
                <c:pt idx="1">
                  <c:v>96</c:v>
                </c:pt>
                <c:pt idx="2">
                  <c:v>55</c:v>
                </c:pt>
                <c:pt idx="3">
                  <c:v>53</c:v>
                </c:pt>
                <c:pt idx="4">
                  <c:v>23</c:v>
                </c:pt>
                <c:pt idx="5">
                  <c:v>6</c:v>
                </c:pt>
                <c:pt idx="6">
                  <c:v>-55</c:v>
                </c:pt>
                <c:pt idx="7">
                  <c:v>-65</c:v>
                </c:pt>
                <c:pt idx="8">
                  <c:v>-246</c:v>
                </c:pt>
              </c:numCache>
            </c:numRef>
          </c:val>
          <c:extLst>
            <c:ext xmlns:c16="http://schemas.microsoft.com/office/drawing/2014/chart" uri="{C3380CC4-5D6E-409C-BE32-E72D297353CC}">
              <c16:uniqueId val="{00000000-BB29-491B-ADB9-85D7FF5DA143}"/>
            </c:ext>
          </c:extLst>
        </c:ser>
        <c:dLbls>
          <c:showLegendKey val="0"/>
          <c:showVal val="0"/>
          <c:showCatName val="0"/>
          <c:showSerName val="0"/>
          <c:showPercent val="0"/>
          <c:showBubbleSize val="0"/>
        </c:dLbls>
        <c:gapWidth val="219"/>
        <c:overlap val="-27"/>
        <c:axId val="668649976"/>
        <c:axId val="668655224"/>
      </c:barChart>
      <c:catAx>
        <c:axId val="668649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8655224"/>
        <c:crosses val="autoZero"/>
        <c:auto val="1"/>
        <c:lblAlgn val="ctr"/>
        <c:lblOffset val="100"/>
        <c:noMultiLvlLbl val="0"/>
      </c:catAx>
      <c:valAx>
        <c:axId val="668655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8649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Frasers Property Retail</c:v>
                </c:pt>
              </c:strCache>
            </c:strRef>
          </c:tx>
          <c:spPr>
            <a:ln w="28575" cap="rnd">
              <a:solidFill>
                <a:schemeClr val="accent1"/>
              </a:solidFill>
              <a:round/>
            </a:ln>
            <a:effectLst/>
          </c:spPr>
          <c:marker>
            <c:symbol val="none"/>
          </c:marker>
          <c:cat>
            <c:numRef>
              <c:f>Sheet1!$A$2:$A$6</c:f>
              <c:numCache>
                <c:formatCode>m/d/yyyy</c:formatCode>
                <c:ptCount val="5"/>
                <c:pt idx="0">
                  <c:v>43983</c:v>
                </c:pt>
                <c:pt idx="1">
                  <c:v>43990</c:v>
                </c:pt>
                <c:pt idx="2">
                  <c:v>43997</c:v>
                </c:pt>
                <c:pt idx="3">
                  <c:v>44004</c:v>
                </c:pt>
                <c:pt idx="4">
                  <c:v>44011</c:v>
                </c:pt>
              </c:numCache>
            </c:numRef>
          </c:cat>
          <c:val>
            <c:numRef>
              <c:f>Sheet1!$B$2:$B$6</c:f>
              <c:numCache>
                <c:formatCode>General</c:formatCode>
                <c:ptCount val="5"/>
                <c:pt idx="0">
                  <c:v>0</c:v>
                </c:pt>
                <c:pt idx="1">
                  <c:v>0</c:v>
                </c:pt>
                <c:pt idx="2">
                  <c:v>0</c:v>
                </c:pt>
                <c:pt idx="3">
                  <c:v>0</c:v>
                </c:pt>
                <c:pt idx="4">
                  <c:v>0</c:v>
                </c:pt>
              </c:numCache>
            </c:numRef>
          </c:val>
          <c:smooth val="0"/>
          <c:extLst>
            <c:ext xmlns:c16="http://schemas.microsoft.com/office/drawing/2014/chart" uri="{C3380CC4-5D6E-409C-BE32-E72D297353CC}">
              <c16:uniqueId val="{00000000-62FB-4B1B-8D6B-AFB588C66670}"/>
            </c:ext>
          </c:extLst>
        </c:ser>
        <c:ser>
          <c:idx val="1"/>
          <c:order val="1"/>
          <c:tx>
            <c:strRef>
              <c:f>Sheet1!$C$1</c:f>
              <c:strCache>
                <c:ptCount val="1"/>
                <c:pt idx="0">
                  <c:v>Jem</c:v>
                </c:pt>
              </c:strCache>
            </c:strRef>
          </c:tx>
          <c:spPr>
            <a:ln w="28575" cap="rnd">
              <a:solidFill>
                <a:schemeClr val="accent2"/>
              </a:solidFill>
              <a:round/>
            </a:ln>
            <a:effectLst/>
          </c:spPr>
          <c:marker>
            <c:symbol val="none"/>
          </c:marker>
          <c:cat>
            <c:numRef>
              <c:f>Sheet1!$A$2:$A$6</c:f>
              <c:numCache>
                <c:formatCode>m/d/yyyy</c:formatCode>
                <c:ptCount val="5"/>
                <c:pt idx="0">
                  <c:v>43983</c:v>
                </c:pt>
                <c:pt idx="1">
                  <c:v>43990</c:v>
                </c:pt>
                <c:pt idx="2">
                  <c:v>43997</c:v>
                </c:pt>
                <c:pt idx="3">
                  <c:v>44004</c:v>
                </c:pt>
                <c:pt idx="4">
                  <c:v>44011</c:v>
                </c:pt>
              </c:numCache>
            </c:numRef>
          </c:cat>
          <c:val>
            <c:numRef>
              <c:f>Sheet1!$C$2:$C$6</c:f>
              <c:numCache>
                <c:formatCode>General</c:formatCode>
                <c:ptCount val="5"/>
                <c:pt idx="0">
                  <c:v>0</c:v>
                </c:pt>
                <c:pt idx="1">
                  <c:v>0</c:v>
                </c:pt>
                <c:pt idx="2">
                  <c:v>0</c:v>
                </c:pt>
                <c:pt idx="3">
                  <c:v>0</c:v>
                </c:pt>
              </c:numCache>
            </c:numRef>
          </c:val>
          <c:smooth val="0"/>
          <c:extLst>
            <c:ext xmlns:c16="http://schemas.microsoft.com/office/drawing/2014/chart" uri="{C3380CC4-5D6E-409C-BE32-E72D297353CC}">
              <c16:uniqueId val="{00000001-62FB-4B1B-8D6B-AFB588C66670}"/>
            </c:ext>
          </c:extLst>
        </c:ser>
        <c:ser>
          <c:idx val="2"/>
          <c:order val="2"/>
          <c:tx>
            <c:strRef>
              <c:f>Sheet1!$D$1</c:f>
              <c:strCache>
                <c:ptCount val="1"/>
                <c:pt idx="0">
                  <c:v>Northpoint City, Singapore</c:v>
                </c:pt>
              </c:strCache>
            </c:strRef>
          </c:tx>
          <c:spPr>
            <a:ln w="28575" cap="rnd">
              <a:solidFill>
                <a:schemeClr val="accent3"/>
              </a:solidFill>
              <a:round/>
            </a:ln>
            <a:effectLst/>
          </c:spPr>
          <c:marker>
            <c:symbol val="none"/>
          </c:marker>
          <c:cat>
            <c:numRef>
              <c:f>Sheet1!$A$2:$A$6</c:f>
              <c:numCache>
                <c:formatCode>m/d/yyyy</c:formatCode>
                <c:ptCount val="5"/>
                <c:pt idx="0">
                  <c:v>43983</c:v>
                </c:pt>
                <c:pt idx="1">
                  <c:v>43990</c:v>
                </c:pt>
                <c:pt idx="2">
                  <c:v>43997</c:v>
                </c:pt>
                <c:pt idx="3">
                  <c:v>44004</c:v>
                </c:pt>
                <c:pt idx="4">
                  <c:v>44011</c:v>
                </c:pt>
              </c:numCache>
            </c:numRef>
          </c:cat>
          <c:val>
            <c:numRef>
              <c:f>Sheet1!$D$2:$D$6</c:f>
              <c:numCache>
                <c:formatCode>General</c:formatCode>
                <c:ptCount val="5"/>
                <c:pt idx="0">
                  <c:v>0</c:v>
                </c:pt>
                <c:pt idx="1">
                  <c:v>0</c:v>
                </c:pt>
                <c:pt idx="2">
                  <c:v>0</c:v>
                </c:pt>
                <c:pt idx="3">
                  <c:v>0</c:v>
                </c:pt>
                <c:pt idx="4">
                  <c:v>0</c:v>
                </c:pt>
              </c:numCache>
            </c:numRef>
          </c:val>
          <c:smooth val="0"/>
          <c:extLst>
            <c:ext xmlns:c16="http://schemas.microsoft.com/office/drawing/2014/chart" uri="{C3380CC4-5D6E-409C-BE32-E72D297353CC}">
              <c16:uniqueId val="{00000002-62FB-4B1B-8D6B-AFB588C66670}"/>
            </c:ext>
          </c:extLst>
        </c:ser>
        <c:ser>
          <c:idx val="3"/>
          <c:order val="3"/>
          <c:tx>
            <c:strRef>
              <c:f>Sheet1!$E$1</c:f>
              <c:strCache>
                <c:ptCount val="1"/>
                <c:pt idx="0">
                  <c:v>Waterway Point</c:v>
                </c:pt>
              </c:strCache>
            </c:strRef>
          </c:tx>
          <c:spPr>
            <a:ln w="28575" cap="rnd">
              <a:solidFill>
                <a:schemeClr val="accent4"/>
              </a:solidFill>
              <a:round/>
            </a:ln>
            <a:effectLst/>
          </c:spPr>
          <c:marker>
            <c:symbol val="none"/>
          </c:marker>
          <c:cat>
            <c:numRef>
              <c:f>Sheet1!$A$2:$A$6</c:f>
              <c:numCache>
                <c:formatCode>m/d/yyyy</c:formatCode>
                <c:ptCount val="5"/>
                <c:pt idx="0">
                  <c:v>43983</c:v>
                </c:pt>
                <c:pt idx="1">
                  <c:v>43990</c:v>
                </c:pt>
                <c:pt idx="2">
                  <c:v>43997</c:v>
                </c:pt>
                <c:pt idx="3">
                  <c:v>44004</c:v>
                </c:pt>
                <c:pt idx="4">
                  <c:v>44011</c:v>
                </c:pt>
              </c:numCache>
            </c:numRef>
          </c:cat>
          <c:val>
            <c:numRef>
              <c:f>Sheet1!$E$2:$E$6</c:f>
              <c:numCache>
                <c:formatCode>General</c:formatCode>
                <c:ptCount val="5"/>
                <c:pt idx="0">
                  <c:v>0</c:v>
                </c:pt>
                <c:pt idx="1">
                  <c:v>0</c:v>
                </c:pt>
                <c:pt idx="2">
                  <c:v>0</c:v>
                </c:pt>
                <c:pt idx="3">
                  <c:v>0</c:v>
                </c:pt>
              </c:numCache>
            </c:numRef>
          </c:val>
          <c:smooth val="0"/>
          <c:extLst>
            <c:ext xmlns:c16="http://schemas.microsoft.com/office/drawing/2014/chart" uri="{C3380CC4-5D6E-409C-BE32-E72D297353CC}">
              <c16:uniqueId val="{00000003-62FB-4B1B-8D6B-AFB588C66670}"/>
            </c:ext>
          </c:extLst>
        </c:ser>
        <c:ser>
          <c:idx val="4"/>
          <c:order val="4"/>
          <c:tx>
            <c:strRef>
              <c:f>Sheet1!$F$1</c:f>
              <c:strCache>
                <c:ptCount val="1"/>
                <c:pt idx="0">
                  <c:v>KINEX</c:v>
                </c:pt>
              </c:strCache>
            </c:strRef>
          </c:tx>
          <c:spPr>
            <a:ln w="28575" cap="rnd">
              <a:solidFill>
                <a:schemeClr val="accent5"/>
              </a:solidFill>
              <a:round/>
            </a:ln>
            <a:effectLst/>
          </c:spPr>
          <c:marker>
            <c:symbol val="none"/>
          </c:marker>
          <c:cat>
            <c:numRef>
              <c:f>Sheet1!$A$2:$A$6</c:f>
              <c:numCache>
                <c:formatCode>m/d/yyyy</c:formatCode>
                <c:ptCount val="5"/>
                <c:pt idx="0">
                  <c:v>43983</c:v>
                </c:pt>
                <c:pt idx="1">
                  <c:v>43990</c:v>
                </c:pt>
                <c:pt idx="2">
                  <c:v>43997</c:v>
                </c:pt>
                <c:pt idx="3">
                  <c:v>44004</c:v>
                </c:pt>
                <c:pt idx="4">
                  <c:v>44011</c:v>
                </c:pt>
              </c:numCache>
            </c:numRef>
          </c:cat>
          <c:val>
            <c:numRef>
              <c:f>Sheet1!$F$2:$F$6</c:f>
              <c:numCache>
                <c:formatCode>General</c:formatCode>
                <c:ptCount val="5"/>
              </c:numCache>
            </c:numRef>
          </c:val>
          <c:smooth val="0"/>
          <c:extLst>
            <c:ext xmlns:c16="http://schemas.microsoft.com/office/drawing/2014/chart" uri="{C3380CC4-5D6E-409C-BE32-E72D297353CC}">
              <c16:uniqueId val="{00000004-62FB-4B1B-8D6B-AFB588C66670}"/>
            </c:ext>
          </c:extLst>
        </c:ser>
        <c:dLbls>
          <c:showLegendKey val="0"/>
          <c:showVal val="0"/>
          <c:showCatName val="0"/>
          <c:showSerName val="0"/>
          <c:showPercent val="0"/>
          <c:showBubbleSize val="0"/>
        </c:dLbls>
        <c:smooth val="0"/>
        <c:axId val="668650960"/>
        <c:axId val="668654240"/>
      </c:lineChart>
      <c:dateAx>
        <c:axId val="668650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8654240"/>
        <c:crosses val="autoZero"/>
        <c:auto val="1"/>
        <c:lblOffset val="100"/>
        <c:baseTimeUnit val="days"/>
      </c:dateAx>
      <c:valAx>
        <c:axId val="668654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8650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Like</c:v>
                </c:pt>
              </c:strCache>
            </c:strRef>
          </c:tx>
          <c:spPr>
            <a:solidFill>
              <a:schemeClr val="accent1"/>
            </a:solidFill>
            <a:ln>
              <a:noFill/>
            </a:ln>
            <a:effectLst/>
          </c:spPr>
          <c:invertIfNegative val="0"/>
          <c:cat>
            <c:strRef>
              <c:f>Sheet1!$A$2:$A$8</c:f>
              <c:strCache>
                <c:ptCount val="7"/>
                <c:pt idx="0">
                  <c:v>Frasers Property Retail</c:v>
                </c:pt>
                <c:pt idx="1">
                  <c:v>Jem</c:v>
                </c:pt>
                <c:pt idx="2">
                  <c:v>Northpoint City, Singapore</c:v>
                </c:pt>
                <c:pt idx="3">
                  <c:v>Waterway Point</c:v>
                </c:pt>
                <c:pt idx="4">
                  <c:v>KINEX</c:v>
                </c:pt>
                <c:pt idx="5">
                  <c:v>nex Singapore</c:v>
                </c:pt>
                <c:pt idx="6">
                  <c:v>Jurong Point Shopping Centre</c:v>
                </c:pt>
              </c:strCache>
            </c:strRef>
          </c:cat>
          <c:val>
            <c:numRef>
              <c:f>Sheet1!$B$2:$B$8</c:f>
              <c:numCache>
                <c:formatCode>General</c:formatCode>
                <c:ptCount val="7"/>
                <c:pt idx="0">
                  <c:v>1756</c:v>
                </c:pt>
                <c:pt idx="1">
                  <c:v>3852</c:v>
                </c:pt>
                <c:pt idx="2">
                  <c:v>695</c:v>
                </c:pt>
                <c:pt idx="3">
                  <c:v>4345</c:v>
                </c:pt>
                <c:pt idx="4">
                  <c:v>92</c:v>
                </c:pt>
                <c:pt idx="5">
                  <c:v>1709</c:v>
                </c:pt>
                <c:pt idx="6">
                  <c:v>1483</c:v>
                </c:pt>
              </c:numCache>
            </c:numRef>
          </c:val>
          <c:extLst>
            <c:ext xmlns:c16="http://schemas.microsoft.com/office/drawing/2014/chart" uri="{C3380CC4-5D6E-409C-BE32-E72D297353CC}">
              <c16:uniqueId val="{00000000-4B94-4607-9983-E44E4B31BEC9}"/>
            </c:ext>
          </c:extLst>
        </c:ser>
        <c:ser>
          <c:idx val="1"/>
          <c:order val="1"/>
          <c:tx>
            <c:strRef>
              <c:f>Sheet1!$C$1</c:f>
              <c:strCache>
                <c:ptCount val="1"/>
                <c:pt idx="0">
                  <c:v>Love</c:v>
                </c:pt>
              </c:strCache>
            </c:strRef>
          </c:tx>
          <c:spPr>
            <a:solidFill>
              <a:schemeClr val="accent2"/>
            </a:solidFill>
            <a:ln>
              <a:noFill/>
            </a:ln>
            <a:effectLst/>
          </c:spPr>
          <c:invertIfNegative val="0"/>
          <c:cat>
            <c:strRef>
              <c:f>Sheet1!$A$2:$A$8</c:f>
              <c:strCache>
                <c:ptCount val="7"/>
                <c:pt idx="0">
                  <c:v>Frasers Property Retail</c:v>
                </c:pt>
                <c:pt idx="1">
                  <c:v>Jem</c:v>
                </c:pt>
                <c:pt idx="2">
                  <c:v>Northpoint City, Singapore</c:v>
                </c:pt>
                <c:pt idx="3">
                  <c:v>Waterway Point</c:v>
                </c:pt>
                <c:pt idx="4">
                  <c:v>KINEX</c:v>
                </c:pt>
                <c:pt idx="5">
                  <c:v>nex Singapore</c:v>
                </c:pt>
                <c:pt idx="6">
                  <c:v>Jurong Point Shopping Centre</c:v>
                </c:pt>
              </c:strCache>
            </c:strRef>
          </c:cat>
          <c:val>
            <c:numRef>
              <c:f>Sheet1!$C$2:$C$8</c:f>
              <c:numCache>
                <c:formatCode>General</c:formatCode>
                <c:ptCount val="7"/>
                <c:pt idx="0">
                  <c:v>51</c:v>
                </c:pt>
                <c:pt idx="1">
                  <c:v>91</c:v>
                </c:pt>
                <c:pt idx="2">
                  <c:v>17</c:v>
                </c:pt>
                <c:pt idx="3">
                  <c:v>227</c:v>
                </c:pt>
                <c:pt idx="4">
                  <c:v>3</c:v>
                </c:pt>
                <c:pt idx="5">
                  <c:v>54</c:v>
                </c:pt>
                <c:pt idx="6">
                  <c:v>57</c:v>
                </c:pt>
              </c:numCache>
            </c:numRef>
          </c:val>
          <c:extLst>
            <c:ext xmlns:c16="http://schemas.microsoft.com/office/drawing/2014/chart" uri="{C3380CC4-5D6E-409C-BE32-E72D297353CC}">
              <c16:uniqueId val="{00000001-4B94-4607-9983-E44E4B31BEC9}"/>
            </c:ext>
          </c:extLst>
        </c:ser>
        <c:ser>
          <c:idx val="2"/>
          <c:order val="2"/>
          <c:tx>
            <c:strRef>
              <c:f>Sheet1!$D$1</c:f>
              <c:strCache>
                <c:ptCount val="1"/>
                <c:pt idx="0">
                  <c:v>Haha</c:v>
                </c:pt>
              </c:strCache>
            </c:strRef>
          </c:tx>
          <c:spPr>
            <a:solidFill>
              <a:schemeClr val="accent3"/>
            </a:solidFill>
            <a:ln>
              <a:noFill/>
            </a:ln>
            <a:effectLst/>
          </c:spPr>
          <c:invertIfNegative val="0"/>
          <c:cat>
            <c:strRef>
              <c:f>Sheet1!$A$2:$A$8</c:f>
              <c:strCache>
                <c:ptCount val="7"/>
                <c:pt idx="0">
                  <c:v>Frasers Property Retail</c:v>
                </c:pt>
                <c:pt idx="1">
                  <c:v>Jem</c:v>
                </c:pt>
                <c:pt idx="2">
                  <c:v>Northpoint City, Singapore</c:v>
                </c:pt>
                <c:pt idx="3">
                  <c:v>Waterway Point</c:v>
                </c:pt>
                <c:pt idx="4">
                  <c:v>KINEX</c:v>
                </c:pt>
                <c:pt idx="5">
                  <c:v>nex Singapore</c:v>
                </c:pt>
                <c:pt idx="6">
                  <c:v>Jurong Point Shopping Centre</c:v>
                </c:pt>
              </c:strCache>
            </c:strRef>
          </c:cat>
          <c:val>
            <c:numRef>
              <c:f>Sheet1!$D$2:$D$8</c:f>
              <c:numCache>
                <c:formatCode>General</c:formatCode>
                <c:ptCount val="7"/>
                <c:pt idx="0">
                  <c:v>0</c:v>
                </c:pt>
                <c:pt idx="1">
                  <c:v>2</c:v>
                </c:pt>
                <c:pt idx="2">
                  <c:v>2</c:v>
                </c:pt>
                <c:pt idx="3">
                  <c:v>30</c:v>
                </c:pt>
                <c:pt idx="4">
                  <c:v>1</c:v>
                </c:pt>
                <c:pt idx="5">
                  <c:v>1</c:v>
                </c:pt>
                <c:pt idx="6">
                  <c:v>12</c:v>
                </c:pt>
              </c:numCache>
            </c:numRef>
          </c:val>
          <c:extLst>
            <c:ext xmlns:c16="http://schemas.microsoft.com/office/drawing/2014/chart" uri="{C3380CC4-5D6E-409C-BE32-E72D297353CC}">
              <c16:uniqueId val="{00000002-4B94-4607-9983-E44E4B31BEC9}"/>
            </c:ext>
          </c:extLst>
        </c:ser>
        <c:ser>
          <c:idx val="3"/>
          <c:order val="3"/>
          <c:tx>
            <c:strRef>
              <c:f>Sheet1!$E$1</c:f>
              <c:strCache>
                <c:ptCount val="1"/>
                <c:pt idx="0">
                  <c:v>Wow</c:v>
                </c:pt>
              </c:strCache>
            </c:strRef>
          </c:tx>
          <c:spPr>
            <a:solidFill>
              <a:schemeClr val="accent4"/>
            </a:solidFill>
            <a:ln>
              <a:noFill/>
            </a:ln>
            <a:effectLst/>
          </c:spPr>
          <c:invertIfNegative val="0"/>
          <c:cat>
            <c:strRef>
              <c:f>Sheet1!$A$2:$A$8</c:f>
              <c:strCache>
                <c:ptCount val="7"/>
                <c:pt idx="0">
                  <c:v>Frasers Property Retail</c:v>
                </c:pt>
                <c:pt idx="1">
                  <c:v>Jem</c:v>
                </c:pt>
                <c:pt idx="2">
                  <c:v>Northpoint City, Singapore</c:v>
                </c:pt>
                <c:pt idx="3">
                  <c:v>Waterway Point</c:v>
                </c:pt>
                <c:pt idx="4">
                  <c:v>KINEX</c:v>
                </c:pt>
                <c:pt idx="5">
                  <c:v>nex Singapore</c:v>
                </c:pt>
                <c:pt idx="6">
                  <c:v>Jurong Point Shopping Centre</c:v>
                </c:pt>
              </c:strCache>
            </c:strRef>
          </c:cat>
          <c:val>
            <c:numRef>
              <c:f>Sheet1!$E$2:$E$8</c:f>
              <c:numCache>
                <c:formatCode>General</c:formatCode>
                <c:ptCount val="7"/>
                <c:pt idx="0">
                  <c:v>10</c:v>
                </c:pt>
                <c:pt idx="1">
                  <c:v>17</c:v>
                </c:pt>
                <c:pt idx="2">
                  <c:v>1</c:v>
                </c:pt>
                <c:pt idx="3">
                  <c:v>31</c:v>
                </c:pt>
                <c:pt idx="4">
                  <c:v>0</c:v>
                </c:pt>
                <c:pt idx="5">
                  <c:v>3</c:v>
                </c:pt>
                <c:pt idx="6">
                  <c:v>5</c:v>
                </c:pt>
              </c:numCache>
            </c:numRef>
          </c:val>
          <c:extLst>
            <c:ext xmlns:c16="http://schemas.microsoft.com/office/drawing/2014/chart" uri="{C3380CC4-5D6E-409C-BE32-E72D297353CC}">
              <c16:uniqueId val="{00000003-4B94-4607-9983-E44E4B31BEC9}"/>
            </c:ext>
          </c:extLst>
        </c:ser>
        <c:ser>
          <c:idx val="4"/>
          <c:order val="4"/>
          <c:tx>
            <c:strRef>
              <c:f>Sheet1!$F$1</c:f>
              <c:strCache>
                <c:ptCount val="1"/>
                <c:pt idx="0">
                  <c:v>Sad</c:v>
                </c:pt>
              </c:strCache>
            </c:strRef>
          </c:tx>
          <c:spPr>
            <a:solidFill>
              <a:schemeClr val="accent5"/>
            </a:solidFill>
            <a:ln>
              <a:noFill/>
            </a:ln>
            <a:effectLst/>
          </c:spPr>
          <c:invertIfNegative val="0"/>
          <c:cat>
            <c:strRef>
              <c:f>Sheet1!$A$2:$A$8</c:f>
              <c:strCache>
                <c:ptCount val="7"/>
                <c:pt idx="0">
                  <c:v>Frasers Property Retail</c:v>
                </c:pt>
                <c:pt idx="1">
                  <c:v>Jem</c:v>
                </c:pt>
                <c:pt idx="2">
                  <c:v>Northpoint City, Singapore</c:v>
                </c:pt>
                <c:pt idx="3">
                  <c:v>Waterway Point</c:v>
                </c:pt>
                <c:pt idx="4">
                  <c:v>KINEX</c:v>
                </c:pt>
                <c:pt idx="5">
                  <c:v>nex Singapore</c:v>
                </c:pt>
                <c:pt idx="6">
                  <c:v>Jurong Point Shopping Centre</c:v>
                </c:pt>
              </c:strCache>
            </c:strRef>
          </c:cat>
          <c:val>
            <c:numRef>
              <c:f>Sheet1!$F$2:$F$8</c:f>
              <c:numCache>
                <c:formatCode>General</c:formatCode>
                <c:ptCount val="7"/>
                <c:pt idx="0">
                  <c:v>0</c:v>
                </c:pt>
                <c:pt idx="1">
                  <c:v>1</c:v>
                </c:pt>
                <c:pt idx="2">
                  <c:v>0</c:v>
                </c:pt>
                <c:pt idx="3">
                  <c:v>9</c:v>
                </c:pt>
                <c:pt idx="4">
                  <c:v>0</c:v>
                </c:pt>
                <c:pt idx="5">
                  <c:v>1</c:v>
                </c:pt>
                <c:pt idx="6">
                  <c:v>0</c:v>
                </c:pt>
              </c:numCache>
            </c:numRef>
          </c:val>
          <c:extLst>
            <c:ext xmlns:c16="http://schemas.microsoft.com/office/drawing/2014/chart" uri="{C3380CC4-5D6E-409C-BE32-E72D297353CC}">
              <c16:uniqueId val="{00000004-4B94-4607-9983-E44E4B31BEC9}"/>
            </c:ext>
          </c:extLst>
        </c:ser>
        <c:ser>
          <c:idx val="5"/>
          <c:order val="5"/>
          <c:tx>
            <c:strRef>
              <c:f>Sheet1!$G$1</c:f>
              <c:strCache>
                <c:ptCount val="1"/>
                <c:pt idx="0">
                  <c:v>Angry</c:v>
                </c:pt>
              </c:strCache>
            </c:strRef>
          </c:tx>
          <c:spPr>
            <a:solidFill>
              <a:schemeClr val="accent6"/>
            </a:solidFill>
            <a:ln>
              <a:noFill/>
            </a:ln>
            <a:effectLst/>
          </c:spPr>
          <c:invertIfNegative val="0"/>
          <c:cat>
            <c:strRef>
              <c:f>Sheet1!$A$2:$A$8</c:f>
              <c:strCache>
                <c:ptCount val="7"/>
                <c:pt idx="0">
                  <c:v>Frasers Property Retail</c:v>
                </c:pt>
                <c:pt idx="1">
                  <c:v>Jem</c:v>
                </c:pt>
                <c:pt idx="2">
                  <c:v>Northpoint City, Singapore</c:v>
                </c:pt>
                <c:pt idx="3">
                  <c:v>Waterway Point</c:v>
                </c:pt>
                <c:pt idx="4">
                  <c:v>KINEX</c:v>
                </c:pt>
                <c:pt idx="5">
                  <c:v>nex Singapore</c:v>
                </c:pt>
                <c:pt idx="6">
                  <c:v>Jurong Point Shopping Centre</c:v>
                </c:pt>
              </c:strCache>
            </c:strRef>
          </c:cat>
          <c:val>
            <c:numRef>
              <c:f>Sheet1!$G$2:$G$8</c:f>
              <c:numCache>
                <c:formatCode>General</c:formatCode>
                <c:ptCount val="7"/>
                <c:pt idx="0">
                  <c:v>0</c:v>
                </c:pt>
                <c:pt idx="1">
                  <c:v>0</c:v>
                </c:pt>
                <c:pt idx="2">
                  <c:v>2</c:v>
                </c:pt>
                <c:pt idx="3">
                  <c:v>0</c:v>
                </c:pt>
                <c:pt idx="4">
                  <c:v>0</c:v>
                </c:pt>
                <c:pt idx="5">
                  <c:v>0</c:v>
                </c:pt>
                <c:pt idx="6">
                  <c:v>0</c:v>
                </c:pt>
              </c:numCache>
            </c:numRef>
          </c:val>
          <c:extLst>
            <c:ext xmlns:c16="http://schemas.microsoft.com/office/drawing/2014/chart" uri="{C3380CC4-5D6E-409C-BE32-E72D297353CC}">
              <c16:uniqueId val="{00000005-4B94-4607-9983-E44E4B31BEC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Sheet1!$A$2:$A$8</c:f>
              <c:strCache>
                <c:ptCount val="7"/>
                <c:pt idx="0">
                  <c:v>Frasers Property Retail</c:v>
                </c:pt>
                <c:pt idx="1">
                  <c:v>Jem</c:v>
                </c:pt>
                <c:pt idx="2">
                  <c:v>Northpoint City, Singapore</c:v>
                </c:pt>
                <c:pt idx="3">
                  <c:v>Waterway Point</c:v>
                </c:pt>
                <c:pt idx="4">
                  <c:v>KINEX</c:v>
                </c:pt>
                <c:pt idx="5">
                  <c:v>nex Singapore</c:v>
                </c:pt>
                <c:pt idx="6">
                  <c:v>Jurong Point Shopping Centre</c:v>
                </c:pt>
              </c:strCache>
            </c:strRef>
          </c:cat>
          <c:val>
            <c:numRef>
              <c:f>Sheet1!$H$2:$H$8</c:f>
              <c:numCache>
                <c:formatCode>General</c:formatCode>
                <c:ptCount val="7"/>
                <c:pt idx="0">
                  <c:v>55</c:v>
                </c:pt>
                <c:pt idx="1">
                  <c:v>135</c:v>
                </c:pt>
                <c:pt idx="2">
                  <c:v>58</c:v>
                </c:pt>
                <c:pt idx="3">
                  <c:v>85</c:v>
                </c:pt>
                <c:pt idx="4">
                  <c:v>1</c:v>
                </c:pt>
                <c:pt idx="5">
                  <c:v>17</c:v>
                </c:pt>
                <c:pt idx="6">
                  <c:v>2307</c:v>
                </c:pt>
              </c:numCache>
            </c:numRef>
          </c:val>
          <c:extLst>
            <c:ext xmlns:c16="http://schemas.microsoft.com/office/drawing/2014/chart" uri="{C3380CC4-5D6E-409C-BE32-E72D297353CC}">
              <c16:uniqueId val="{00000006-4B94-4607-9983-E44E4B31BEC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Sheet1!$A$2:$A$8</c:f>
              <c:strCache>
                <c:ptCount val="7"/>
                <c:pt idx="0">
                  <c:v>Frasers Property Retail</c:v>
                </c:pt>
                <c:pt idx="1">
                  <c:v>Jem</c:v>
                </c:pt>
                <c:pt idx="2">
                  <c:v>Northpoint City, Singapore</c:v>
                </c:pt>
                <c:pt idx="3">
                  <c:v>Waterway Point</c:v>
                </c:pt>
                <c:pt idx="4">
                  <c:v>KINEX</c:v>
                </c:pt>
                <c:pt idx="5">
                  <c:v>nex Singapore</c:v>
                </c:pt>
                <c:pt idx="6">
                  <c:v>Jurong Point Shopping Centre</c:v>
                </c:pt>
              </c:strCache>
            </c:strRef>
          </c:cat>
          <c:val>
            <c:numRef>
              <c:f>Sheet1!$I$2:$I$8</c:f>
              <c:numCache>
                <c:formatCode>General</c:formatCode>
                <c:ptCount val="7"/>
                <c:pt idx="0">
                  <c:v>60</c:v>
                </c:pt>
                <c:pt idx="1">
                  <c:v>109</c:v>
                </c:pt>
                <c:pt idx="2">
                  <c:v>14</c:v>
                </c:pt>
                <c:pt idx="3">
                  <c:v>219</c:v>
                </c:pt>
                <c:pt idx="4">
                  <c:v>9</c:v>
                </c:pt>
                <c:pt idx="5">
                  <c:v>51</c:v>
                </c:pt>
                <c:pt idx="6">
                  <c:v>591</c:v>
                </c:pt>
              </c:numCache>
            </c:numRef>
          </c:val>
          <c:extLst>
            <c:ext xmlns:c16="http://schemas.microsoft.com/office/drawing/2014/chart" uri="{C3380CC4-5D6E-409C-BE32-E72D297353CC}">
              <c16:uniqueId val="{00000007-4B94-4607-9983-E44E4B31BEC9}"/>
            </c:ext>
          </c:extLst>
        </c:ser>
        <c:dLbls>
          <c:showLegendKey val="0"/>
          <c:showVal val="0"/>
          <c:showCatName val="0"/>
          <c:showSerName val="0"/>
          <c:showPercent val="0"/>
          <c:showBubbleSize val="0"/>
        </c:dLbls>
        <c:gapWidth val="150"/>
        <c:overlap val="100"/>
        <c:axId val="668662440"/>
        <c:axId val="668665392"/>
      </c:barChart>
      <c:catAx>
        <c:axId val="6686624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8665392"/>
        <c:crosses val="autoZero"/>
        <c:auto val="1"/>
        <c:lblAlgn val="ctr"/>
        <c:lblOffset val="100"/>
        <c:noMultiLvlLbl val="0"/>
      </c:catAx>
      <c:valAx>
        <c:axId val="66866539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8662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Frasers Property Retail</c:v>
                </c:pt>
              </c:strCache>
            </c:strRef>
          </c:tx>
          <c:spPr>
            <a:ln w="28575" cap="rnd">
              <a:solidFill>
                <a:schemeClr val="accent1"/>
              </a:solidFill>
              <a:round/>
            </a:ln>
            <a:effectLst/>
          </c:spPr>
          <c:marker>
            <c:symbol val="none"/>
          </c:marker>
          <c:cat>
            <c:numRef>
              <c:f>Sheet1!$A$2:$A$6</c:f>
              <c:numCache>
                <c:formatCode>m/d/yyyy</c:formatCode>
                <c:ptCount val="5"/>
                <c:pt idx="0">
                  <c:v>43983</c:v>
                </c:pt>
                <c:pt idx="1">
                  <c:v>43990</c:v>
                </c:pt>
                <c:pt idx="2">
                  <c:v>43997</c:v>
                </c:pt>
                <c:pt idx="3">
                  <c:v>44004</c:v>
                </c:pt>
                <c:pt idx="4">
                  <c:v>44011</c:v>
                </c:pt>
              </c:numCache>
            </c:numRef>
          </c:cat>
          <c:val>
            <c:numRef>
              <c:f>Sheet1!$B$2:$B$6</c:f>
              <c:numCache>
                <c:formatCode>General</c:formatCode>
                <c:ptCount val="5"/>
                <c:pt idx="0">
                  <c:v>0</c:v>
                </c:pt>
                <c:pt idx="1">
                  <c:v>0</c:v>
                </c:pt>
                <c:pt idx="2">
                  <c:v>0</c:v>
                </c:pt>
                <c:pt idx="3">
                  <c:v>0.28712266339576498</c:v>
                </c:pt>
                <c:pt idx="4">
                  <c:v>1.309423715731E-2</c:v>
                </c:pt>
              </c:numCache>
            </c:numRef>
          </c:val>
          <c:smooth val="0"/>
          <c:extLst>
            <c:ext xmlns:c16="http://schemas.microsoft.com/office/drawing/2014/chart" uri="{C3380CC4-5D6E-409C-BE32-E72D297353CC}">
              <c16:uniqueId val="{00000000-A258-4DFD-8D02-0414C0F161A6}"/>
            </c:ext>
          </c:extLst>
        </c:ser>
        <c:ser>
          <c:idx val="1"/>
          <c:order val="1"/>
          <c:tx>
            <c:strRef>
              <c:f>Sheet1!$C$1</c:f>
              <c:strCache>
                <c:ptCount val="1"/>
                <c:pt idx="0">
                  <c:v>Jem</c:v>
                </c:pt>
              </c:strCache>
            </c:strRef>
          </c:tx>
          <c:spPr>
            <a:ln w="28575" cap="rnd">
              <a:solidFill>
                <a:schemeClr val="accent2"/>
              </a:solidFill>
              <a:round/>
            </a:ln>
            <a:effectLst/>
          </c:spPr>
          <c:marker>
            <c:symbol val="none"/>
          </c:marker>
          <c:cat>
            <c:numRef>
              <c:f>Sheet1!$A$2:$A$6</c:f>
              <c:numCache>
                <c:formatCode>m/d/yyyy</c:formatCode>
                <c:ptCount val="5"/>
                <c:pt idx="0">
                  <c:v>43983</c:v>
                </c:pt>
                <c:pt idx="1">
                  <c:v>43990</c:v>
                </c:pt>
                <c:pt idx="2">
                  <c:v>43997</c:v>
                </c:pt>
                <c:pt idx="3">
                  <c:v>44004</c:v>
                </c:pt>
                <c:pt idx="4">
                  <c:v>44011</c:v>
                </c:pt>
              </c:numCache>
            </c:numRef>
          </c:cat>
          <c:val>
            <c:numRef>
              <c:f>Sheet1!$C$2:$C$6</c:f>
              <c:numCache>
                <c:formatCode>General</c:formatCode>
                <c:ptCount val="5"/>
                <c:pt idx="0">
                  <c:v>7.9206950614057997E-2</c:v>
                </c:pt>
                <c:pt idx="1">
                  <c:v>0.177040291365203</c:v>
                </c:pt>
                <c:pt idx="2">
                  <c:v>0.14186221198909199</c:v>
                </c:pt>
                <c:pt idx="3">
                  <c:v>0.31733076508708602</c:v>
                </c:pt>
                <c:pt idx="4">
                  <c:v>0.34521030897546801</c:v>
                </c:pt>
              </c:numCache>
            </c:numRef>
          </c:val>
          <c:smooth val="0"/>
          <c:extLst>
            <c:ext xmlns:c16="http://schemas.microsoft.com/office/drawing/2014/chart" uri="{C3380CC4-5D6E-409C-BE32-E72D297353CC}">
              <c16:uniqueId val="{00000001-A258-4DFD-8D02-0414C0F161A6}"/>
            </c:ext>
          </c:extLst>
        </c:ser>
        <c:ser>
          <c:idx val="2"/>
          <c:order val="2"/>
          <c:tx>
            <c:strRef>
              <c:f>Sheet1!$D$1</c:f>
              <c:strCache>
                <c:ptCount val="1"/>
                <c:pt idx="0">
                  <c:v>Northpoint City, Singapore</c:v>
                </c:pt>
              </c:strCache>
            </c:strRef>
          </c:tx>
          <c:spPr>
            <a:ln w="28575" cap="rnd">
              <a:solidFill>
                <a:schemeClr val="accent3"/>
              </a:solidFill>
              <a:round/>
            </a:ln>
            <a:effectLst/>
          </c:spPr>
          <c:marker>
            <c:symbol val="none"/>
          </c:marker>
          <c:cat>
            <c:numRef>
              <c:f>Sheet1!$A$2:$A$6</c:f>
              <c:numCache>
                <c:formatCode>m/d/yyyy</c:formatCode>
                <c:ptCount val="5"/>
                <c:pt idx="0">
                  <c:v>43983</c:v>
                </c:pt>
                <c:pt idx="1">
                  <c:v>43990</c:v>
                </c:pt>
                <c:pt idx="2">
                  <c:v>43997</c:v>
                </c:pt>
                <c:pt idx="3">
                  <c:v>44004</c:v>
                </c:pt>
                <c:pt idx="4">
                  <c:v>44011</c:v>
                </c:pt>
              </c:numCache>
            </c:numRef>
          </c:cat>
          <c:val>
            <c:numRef>
              <c:f>Sheet1!$D$2:$D$6</c:f>
              <c:numCache>
                <c:formatCode>General</c:formatCode>
                <c:ptCount val="5"/>
                <c:pt idx="0">
                  <c:v>0</c:v>
                </c:pt>
                <c:pt idx="1">
                  <c:v>0</c:v>
                </c:pt>
                <c:pt idx="2">
                  <c:v>0</c:v>
                </c:pt>
                <c:pt idx="3">
                  <c:v>2.9870507314237699E-2</c:v>
                </c:pt>
                <c:pt idx="4">
                  <c:v>0</c:v>
                </c:pt>
              </c:numCache>
            </c:numRef>
          </c:val>
          <c:smooth val="0"/>
          <c:extLst>
            <c:ext xmlns:c16="http://schemas.microsoft.com/office/drawing/2014/chart" uri="{C3380CC4-5D6E-409C-BE32-E72D297353CC}">
              <c16:uniqueId val="{00000002-A258-4DFD-8D02-0414C0F161A6}"/>
            </c:ext>
          </c:extLst>
        </c:ser>
        <c:ser>
          <c:idx val="3"/>
          <c:order val="3"/>
          <c:tx>
            <c:strRef>
              <c:f>Sheet1!$E$1</c:f>
              <c:strCache>
                <c:ptCount val="1"/>
                <c:pt idx="0">
                  <c:v>Waterway Point</c:v>
                </c:pt>
              </c:strCache>
            </c:strRef>
          </c:tx>
          <c:spPr>
            <a:ln w="28575" cap="rnd">
              <a:solidFill>
                <a:schemeClr val="accent4"/>
              </a:solidFill>
              <a:round/>
            </a:ln>
            <a:effectLst/>
          </c:spPr>
          <c:marker>
            <c:symbol val="none"/>
          </c:marker>
          <c:cat>
            <c:numRef>
              <c:f>Sheet1!$A$2:$A$6</c:f>
              <c:numCache>
                <c:formatCode>m/d/yyyy</c:formatCode>
                <c:ptCount val="5"/>
                <c:pt idx="0">
                  <c:v>43983</c:v>
                </c:pt>
                <c:pt idx="1">
                  <c:v>43990</c:v>
                </c:pt>
                <c:pt idx="2">
                  <c:v>43997</c:v>
                </c:pt>
                <c:pt idx="3">
                  <c:v>44004</c:v>
                </c:pt>
                <c:pt idx="4">
                  <c:v>44011</c:v>
                </c:pt>
              </c:numCache>
            </c:numRef>
          </c:cat>
          <c:val>
            <c:numRef>
              <c:f>Sheet1!$E$2:$E$6</c:f>
              <c:numCache>
                <c:formatCode>General</c:formatCode>
                <c:ptCount val="5"/>
                <c:pt idx="0">
                  <c:v>0</c:v>
                </c:pt>
                <c:pt idx="1">
                  <c:v>0</c:v>
                </c:pt>
                <c:pt idx="2">
                  <c:v>0</c:v>
                </c:pt>
                <c:pt idx="3">
                  <c:v>0.15009765389530499</c:v>
                </c:pt>
                <c:pt idx="4">
                  <c:v>1.1652904184999899E-2</c:v>
                </c:pt>
              </c:numCache>
            </c:numRef>
          </c:val>
          <c:smooth val="0"/>
          <c:extLst>
            <c:ext xmlns:c16="http://schemas.microsoft.com/office/drawing/2014/chart" uri="{C3380CC4-5D6E-409C-BE32-E72D297353CC}">
              <c16:uniqueId val="{00000003-A258-4DFD-8D02-0414C0F161A6}"/>
            </c:ext>
          </c:extLst>
        </c:ser>
        <c:ser>
          <c:idx val="4"/>
          <c:order val="4"/>
          <c:tx>
            <c:strRef>
              <c:f>Sheet1!$F$1</c:f>
              <c:strCache>
                <c:ptCount val="1"/>
                <c:pt idx="0">
                  <c:v>KINEX</c:v>
                </c:pt>
              </c:strCache>
            </c:strRef>
          </c:tx>
          <c:spPr>
            <a:ln w="28575" cap="rnd">
              <a:solidFill>
                <a:schemeClr val="accent5"/>
              </a:solidFill>
              <a:round/>
            </a:ln>
            <a:effectLst/>
          </c:spPr>
          <c:marker>
            <c:symbol val="none"/>
          </c:marker>
          <c:cat>
            <c:numRef>
              <c:f>Sheet1!$A$2:$A$6</c:f>
              <c:numCache>
                <c:formatCode>m/d/yyyy</c:formatCode>
                <c:ptCount val="5"/>
                <c:pt idx="0">
                  <c:v>43983</c:v>
                </c:pt>
                <c:pt idx="1">
                  <c:v>43990</c:v>
                </c:pt>
                <c:pt idx="2">
                  <c:v>43997</c:v>
                </c:pt>
                <c:pt idx="3">
                  <c:v>44004</c:v>
                </c:pt>
                <c:pt idx="4">
                  <c:v>44011</c:v>
                </c:pt>
              </c:numCache>
            </c:numRef>
          </c:cat>
          <c:val>
            <c:numRef>
              <c:f>Sheet1!$F$2:$F$6</c:f>
              <c:numCache>
                <c:formatCode>General</c:formatCode>
                <c:ptCount val="5"/>
                <c:pt idx="0">
                  <c:v>0</c:v>
                </c:pt>
                <c:pt idx="1">
                  <c:v>0</c:v>
                </c:pt>
                <c:pt idx="2">
                  <c:v>0</c:v>
                </c:pt>
                <c:pt idx="3">
                  <c:v>4.4039589272883199E-2</c:v>
                </c:pt>
                <c:pt idx="4">
                  <c:v>0</c:v>
                </c:pt>
              </c:numCache>
            </c:numRef>
          </c:val>
          <c:smooth val="0"/>
          <c:extLst>
            <c:ext xmlns:c16="http://schemas.microsoft.com/office/drawing/2014/chart" uri="{C3380CC4-5D6E-409C-BE32-E72D297353CC}">
              <c16:uniqueId val="{00000004-A258-4DFD-8D02-0414C0F161A6}"/>
            </c:ext>
          </c:extLst>
        </c:ser>
        <c:ser>
          <c:idx val="5"/>
          <c:order val="5"/>
          <c:tx>
            <c:strRef>
              <c:f>Sheet1!$G$1</c:f>
              <c:strCache>
                <c:ptCount val="1"/>
                <c:pt idx="0">
                  <c:v>nex Singapore</c:v>
                </c:pt>
              </c:strCache>
            </c:strRef>
          </c:tx>
          <c:spPr>
            <a:ln w="28575" cap="rnd">
              <a:solidFill>
                <a:schemeClr val="accent6"/>
              </a:solidFill>
              <a:round/>
            </a:ln>
            <a:effectLst/>
          </c:spPr>
          <c:marker>
            <c:symbol val="none"/>
          </c:marker>
          <c:cat>
            <c:numRef>
              <c:f>Sheet1!$A$2:$A$6</c:f>
              <c:numCache>
                <c:formatCode>m/d/yyyy</c:formatCode>
                <c:ptCount val="5"/>
                <c:pt idx="0">
                  <c:v>43983</c:v>
                </c:pt>
                <c:pt idx="1">
                  <c:v>43990</c:v>
                </c:pt>
                <c:pt idx="2">
                  <c:v>43997</c:v>
                </c:pt>
                <c:pt idx="3">
                  <c:v>44004</c:v>
                </c:pt>
                <c:pt idx="4">
                  <c:v>44011</c:v>
                </c:pt>
              </c:numCache>
            </c:numRef>
          </c:cat>
          <c:val>
            <c:numRef>
              <c:f>Sheet1!$G$2:$G$6</c:f>
              <c:numCache>
                <c:formatCode>General</c:formatCode>
                <c:ptCount val="5"/>
                <c:pt idx="0">
                  <c:v>0</c:v>
                </c:pt>
                <c:pt idx="1">
                  <c:v>0</c:v>
                </c:pt>
                <c:pt idx="2">
                  <c:v>0</c:v>
                </c:pt>
                <c:pt idx="3">
                  <c:v>0.25067505268703899</c:v>
                </c:pt>
                <c:pt idx="4">
                  <c:v>0.16790123456790099</c:v>
                </c:pt>
              </c:numCache>
            </c:numRef>
          </c:val>
          <c:smooth val="0"/>
          <c:extLst>
            <c:ext xmlns:c16="http://schemas.microsoft.com/office/drawing/2014/chart" uri="{C3380CC4-5D6E-409C-BE32-E72D297353CC}">
              <c16:uniqueId val="{00000005-A258-4DFD-8D02-0414C0F161A6}"/>
            </c:ext>
          </c:extLst>
        </c:ser>
        <c:ser>
          <c:idx val="6"/>
          <c:order val="6"/>
          <c:tx>
            <c:strRef>
              <c:f>Sheet1!$H$1</c:f>
              <c:strCache>
                <c:ptCount val="1"/>
                <c:pt idx="0">
                  <c:v>Jurong Point Shopping Centre</c:v>
                </c:pt>
              </c:strCache>
            </c:strRef>
          </c:tx>
          <c:spPr>
            <a:ln w="28575" cap="rnd">
              <a:solidFill>
                <a:schemeClr val="accent1">
                  <a:lumMod val="60000"/>
                </a:schemeClr>
              </a:solidFill>
              <a:round/>
            </a:ln>
            <a:effectLst/>
          </c:spPr>
          <c:marker>
            <c:symbol val="none"/>
          </c:marker>
          <c:cat>
            <c:numRef>
              <c:f>Sheet1!$A$2:$A$6</c:f>
              <c:numCache>
                <c:formatCode>m/d/yyyy</c:formatCode>
                <c:ptCount val="5"/>
                <c:pt idx="0">
                  <c:v>43983</c:v>
                </c:pt>
                <c:pt idx="1">
                  <c:v>43990</c:v>
                </c:pt>
                <c:pt idx="2">
                  <c:v>43997</c:v>
                </c:pt>
                <c:pt idx="3">
                  <c:v>44004</c:v>
                </c:pt>
                <c:pt idx="4">
                  <c:v>44011</c:v>
                </c:pt>
              </c:numCache>
            </c:numRef>
          </c:cat>
          <c:val>
            <c:numRef>
              <c:f>Sheet1!$H$2:$H$6</c:f>
              <c:numCache>
                <c:formatCode>General</c:formatCode>
                <c:ptCount val="5"/>
                <c:pt idx="0">
                  <c:v>5.7033316962659002E-2</c:v>
                </c:pt>
                <c:pt idx="1">
                  <c:v>0.52147676518103203</c:v>
                </c:pt>
                <c:pt idx="2">
                  <c:v>0.228630922859927</c:v>
                </c:pt>
                <c:pt idx="3">
                  <c:v>0.87408532084941304</c:v>
                </c:pt>
                <c:pt idx="4">
                  <c:v>2.1342523792961698E-2</c:v>
                </c:pt>
              </c:numCache>
            </c:numRef>
          </c:val>
          <c:smooth val="0"/>
          <c:extLst>
            <c:ext xmlns:c16="http://schemas.microsoft.com/office/drawing/2014/chart" uri="{C3380CC4-5D6E-409C-BE32-E72D297353CC}">
              <c16:uniqueId val="{00000006-A258-4DFD-8D02-0414C0F161A6}"/>
            </c:ext>
          </c:extLst>
        </c:ser>
        <c:dLbls>
          <c:showLegendKey val="0"/>
          <c:showVal val="0"/>
          <c:showCatName val="0"/>
          <c:showSerName val="0"/>
          <c:showPercent val="0"/>
          <c:showBubbleSize val="0"/>
        </c:dLbls>
        <c:smooth val="0"/>
        <c:axId val="668661784"/>
        <c:axId val="668662112"/>
      </c:lineChart>
      <c:dateAx>
        <c:axId val="668661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8662112"/>
        <c:crosses val="autoZero"/>
        <c:auto val="1"/>
        <c:lblOffset val="100"/>
        <c:baseTimeUnit val="days"/>
      </c:dateAx>
      <c:valAx>
        <c:axId val="668662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8661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Frasers Property Retail</c:v>
                </c:pt>
              </c:strCache>
            </c:strRef>
          </c:tx>
          <c:spPr>
            <a:solidFill>
              <a:schemeClr val="accent1"/>
            </a:solidFill>
            <a:ln>
              <a:noFill/>
            </a:ln>
            <a:effectLst/>
          </c:spPr>
          <c:invertIfNegative val="0"/>
          <c:cat>
            <c:numRef>
              <c:f>Sheet1!$A$2</c:f>
              <c:numCache>
                <c:formatCode>m/d/yyyy</c:formatCode>
                <c:ptCount val="1"/>
                <c:pt idx="0">
                  <c:v>43983</c:v>
                </c:pt>
              </c:numCache>
            </c:numRef>
          </c:cat>
          <c:val>
            <c:numRef>
              <c:f>Sheet1!$B$2</c:f>
              <c:numCache>
                <c:formatCode>General</c:formatCode>
                <c:ptCount val="1"/>
                <c:pt idx="0">
                  <c:v>120</c:v>
                </c:pt>
              </c:numCache>
            </c:numRef>
          </c:val>
          <c:extLst>
            <c:ext xmlns:c16="http://schemas.microsoft.com/office/drawing/2014/chart" uri="{C3380CC4-5D6E-409C-BE32-E72D297353CC}">
              <c16:uniqueId val="{00000000-DA37-423F-99AB-34CD0159DDE4}"/>
            </c:ext>
          </c:extLst>
        </c:ser>
        <c:ser>
          <c:idx val="1"/>
          <c:order val="1"/>
          <c:tx>
            <c:strRef>
              <c:f>Sheet1!$C$1</c:f>
              <c:strCache>
                <c:ptCount val="1"/>
                <c:pt idx="0">
                  <c:v>Jem</c:v>
                </c:pt>
              </c:strCache>
            </c:strRef>
          </c:tx>
          <c:spPr>
            <a:solidFill>
              <a:schemeClr val="accent2"/>
            </a:solidFill>
            <a:ln>
              <a:noFill/>
            </a:ln>
            <a:effectLst/>
          </c:spPr>
          <c:invertIfNegative val="0"/>
          <c:cat>
            <c:numRef>
              <c:f>Sheet1!$A$2</c:f>
              <c:numCache>
                <c:formatCode>m/d/yyyy</c:formatCode>
                <c:ptCount val="1"/>
                <c:pt idx="0">
                  <c:v>43983</c:v>
                </c:pt>
              </c:numCache>
            </c:numRef>
          </c:cat>
          <c:val>
            <c:numRef>
              <c:f>Sheet1!$C$2</c:f>
              <c:numCache>
                <c:formatCode>General</c:formatCode>
                <c:ptCount val="1"/>
                <c:pt idx="0">
                  <c:v>140</c:v>
                </c:pt>
              </c:numCache>
            </c:numRef>
          </c:val>
          <c:extLst>
            <c:ext xmlns:c16="http://schemas.microsoft.com/office/drawing/2014/chart" uri="{C3380CC4-5D6E-409C-BE32-E72D297353CC}">
              <c16:uniqueId val="{00000001-DA37-423F-99AB-34CD0159DDE4}"/>
            </c:ext>
          </c:extLst>
        </c:ser>
        <c:ser>
          <c:idx val="2"/>
          <c:order val="2"/>
          <c:tx>
            <c:strRef>
              <c:f>Sheet1!$D$1</c:f>
              <c:strCache>
                <c:ptCount val="1"/>
                <c:pt idx="0">
                  <c:v>Northpoint City, Singapore</c:v>
                </c:pt>
              </c:strCache>
            </c:strRef>
          </c:tx>
          <c:spPr>
            <a:solidFill>
              <a:schemeClr val="accent3"/>
            </a:solidFill>
            <a:ln>
              <a:noFill/>
            </a:ln>
            <a:effectLst/>
          </c:spPr>
          <c:invertIfNegative val="0"/>
          <c:cat>
            <c:numRef>
              <c:f>Sheet1!$A$2</c:f>
              <c:numCache>
                <c:formatCode>m/d/yyyy</c:formatCode>
                <c:ptCount val="1"/>
                <c:pt idx="0">
                  <c:v>43983</c:v>
                </c:pt>
              </c:numCache>
            </c:numRef>
          </c:cat>
          <c:val>
            <c:numRef>
              <c:f>Sheet1!$D$2</c:f>
              <c:numCache>
                <c:formatCode>General</c:formatCode>
                <c:ptCount val="1"/>
                <c:pt idx="0">
                  <c:v>56</c:v>
                </c:pt>
              </c:numCache>
            </c:numRef>
          </c:val>
          <c:extLst>
            <c:ext xmlns:c16="http://schemas.microsoft.com/office/drawing/2014/chart" uri="{C3380CC4-5D6E-409C-BE32-E72D297353CC}">
              <c16:uniqueId val="{00000002-DA37-423F-99AB-34CD0159DDE4}"/>
            </c:ext>
          </c:extLst>
        </c:ser>
        <c:ser>
          <c:idx val="3"/>
          <c:order val="3"/>
          <c:tx>
            <c:strRef>
              <c:f>Sheet1!$E$1</c:f>
              <c:strCache>
                <c:ptCount val="1"/>
                <c:pt idx="0">
                  <c:v>Waterway Point</c:v>
                </c:pt>
              </c:strCache>
            </c:strRef>
          </c:tx>
          <c:spPr>
            <a:solidFill>
              <a:schemeClr val="accent4"/>
            </a:solidFill>
            <a:ln>
              <a:noFill/>
            </a:ln>
            <a:effectLst/>
          </c:spPr>
          <c:invertIfNegative val="0"/>
          <c:cat>
            <c:numRef>
              <c:f>Sheet1!$A$2</c:f>
              <c:numCache>
                <c:formatCode>m/d/yyyy</c:formatCode>
                <c:ptCount val="1"/>
                <c:pt idx="0">
                  <c:v>43983</c:v>
                </c:pt>
              </c:numCache>
            </c:numRef>
          </c:cat>
          <c:val>
            <c:numRef>
              <c:f>Sheet1!$E$2</c:f>
              <c:numCache>
                <c:formatCode>General</c:formatCode>
                <c:ptCount val="1"/>
                <c:pt idx="0">
                  <c:v>149</c:v>
                </c:pt>
              </c:numCache>
            </c:numRef>
          </c:val>
          <c:extLst>
            <c:ext xmlns:c16="http://schemas.microsoft.com/office/drawing/2014/chart" uri="{C3380CC4-5D6E-409C-BE32-E72D297353CC}">
              <c16:uniqueId val="{00000003-DA37-423F-99AB-34CD0159DDE4}"/>
            </c:ext>
          </c:extLst>
        </c:ser>
        <c:ser>
          <c:idx val="4"/>
          <c:order val="4"/>
          <c:tx>
            <c:strRef>
              <c:f>Sheet1!$F$1</c:f>
              <c:strCache>
                <c:ptCount val="1"/>
                <c:pt idx="0">
                  <c:v>KINEX</c:v>
                </c:pt>
              </c:strCache>
            </c:strRef>
          </c:tx>
          <c:spPr>
            <a:solidFill>
              <a:schemeClr val="accent5"/>
            </a:solidFill>
            <a:ln>
              <a:noFill/>
            </a:ln>
            <a:effectLst/>
          </c:spPr>
          <c:invertIfNegative val="0"/>
          <c:cat>
            <c:numRef>
              <c:f>Sheet1!$A$2</c:f>
              <c:numCache>
                <c:formatCode>m/d/yyyy</c:formatCode>
                <c:ptCount val="1"/>
                <c:pt idx="0">
                  <c:v>43983</c:v>
                </c:pt>
              </c:numCache>
            </c:numRef>
          </c:cat>
          <c:val>
            <c:numRef>
              <c:f>Sheet1!$F$2</c:f>
              <c:numCache>
                <c:formatCode>General</c:formatCode>
                <c:ptCount val="1"/>
                <c:pt idx="0">
                  <c:v>7</c:v>
                </c:pt>
              </c:numCache>
            </c:numRef>
          </c:val>
          <c:extLst>
            <c:ext xmlns:c16="http://schemas.microsoft.com/office/drawing/2014/chart" uri="{C3380CC4-5D6E-409C-BE32-E72D297353CC}">
              <c16:uniqueId val="{00000004-DA37-423F-99AB-34CD0159DDE4}"/>
            </c:ext>
          </c:extLst>
        </c:ser>
        <c:ser>
          <c:idx val="5"/>
          <c:order val="5"/>
          <c:tx>
            <c:strRef>
              <c:f>Sheet1!$G$1</c:f>
              <c:strCache>
                <c:ptCount val="1"/>
                <c:pt idx="0">
                  <c:v>nex Singapore</c:v>
                </c:pt>
              </c:strCache>
            </c:strRef>
          </c:tx>
          <c:spPr>
            <a:solidFill>
              <a:schemeClr val="accent6"/>
            </a:solidFill>
            <a:ln>
              <a:noFill/>
            </a:ln>
            <a:effectLst/>
          </c:spPr>
          <c:invertIfNegative val="0"/>
          <c:cat>
            <c:numRef>
              <c:f>Sheet1!$A$2</c:f>
              <c:numCache>
                <c:formatCode>m/d/yyyy</c:formatCode>
                <c:ptCount val="1"/>
                <c:pt idx="0">
                  <c:v>43983</c:v>
                </c:pt>
              </c:numCache>
            </c:numRef>
          </c:cat>
          <c:val>
            <c:numRef>
              <c:f>Sheet1!$G$2</c:f>
              <c:numCache>
                <c:formatCode>General</c:formatCode>
                <c:ptCount val="1"/>
                <c:pt idx="0">
                  <c:v>166</c:v>
                </c:pt>
              </c:numCache>
            </c:numRef>
          </c:val>
          <c:extLst>
            <c:ext xmlns:c16="http://schemas.microsoft.com/office/drawing/2014/chart" uri="{C3380CC4-5D6E-409C-BE32-E72D297353CC}">
              <c16:uniqueId val="{00000005-DA37-423F-99AB-34CD0159DDE4}"/>
            </c:ext>
          </c:extLst>
        </c:ser>
        <c:ser>
          <c:idx val="6"/>
          <c:order val="6"/>
          <c:tx>
            <c:strRef>
              <c:f>Sheet1!$H$1</c:f>
              <c:strCache>
                <c:ptCount val="1"/>
                <c:pt idx="0">
                  <c:v>Jurong Point Shopping Centre</c:v>
                </c:pt>
              </c:strCache>
            </c:strRef>
          </c:tx>
          <c:spPr>
            <a:solidFill>
              <a:schemeClr val="accent1">
                <a:lumMod val="60000"/>
              </a:schemeClr>
            </a:solidFill>
            <a:ln>
              <a:noFill/>
            </a:ln>
            <a:effectLst/>
          </c:spPr>
          <c:invertIfNegative val="0"/>
          <c:cat>
            <c:numRef>
              <c:f>Sheet1!$A$2</c:f>
              <c:numCache>
                <c:formatCode>m/d/yyyy</c:formatCode>
                <c:ptCount val="1"/>
                <c:pt idx="0">
                  <c:v>43983</c:v>
                </c:pt>
              </c:numCache>
            </c:numRef>
          </c:cat>
          <c:val>
            <c:numRef>
              <c:f>Sheet1!$H$2</c:f>
              <c:numCache>
                <c:formatCode>General</c:formatCode>
                <c:ptCount val="1"/>
                <c:pt idx="0">
                  <c:v>212</c:v>
                </c:pt>
              </c:numCache>
            </c:numRef>
          </c:val>
          <c:extLst>
            <c:ext xmlns:c16="http://schemas.microsoft.com/office/drawing/2014/chart" uri="{C3380CC4-5D6E-409C-BE32-E72D297353CC}">
              <c16:uniqueId val="{00000006-DA37-423F-99AB-34CD0159DDE4}"/>
            </c:ext>
          </c:extLst>
        </c:ser>
        <c:dLbls>
          <c:showLegendKey val="0"/>
          <c:showVal val="0"/>
          <c:showCatName val="0"/>
          <c:showSerName val="0"/>
          <c:showPercent val="0"/>
          <c:showBubbleSize val="0"/>
        </c:dLbls>
        <c:gapWidth val="182"/>
        <c:axId val="668658832"/>
        <c:axId val="668659816"/>
      </c:barChart>
      <c:dateAx>
        <c:axId val="66865883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8659816"/>
        <c:crosses val="autoZero"/>
        <c:auto val="1"/>
        <c:lblOffset val="100"/>
        <c:baseTimeUnit val="days"/>
      </c:dateAx>
      <c:valAx>
        <c:axId val="66865981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8658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Album</c:v>
                </c:pt>
                <c:pt idx="1">
                  <c:v>Link</c:v>
                </c:pt>
                <c:pt idx="2">
                  <c:v>Photo</c:v>
                </c:pt>
                <c:pt idx="3">
                  <c:v>Video</c:v>
                </c:pt>
              </c:strCache>
            </c:strRef>
          </c:cat>
          <c:val>
            <c:numRef>
              <c:f>Sheet1!$A$2:$D$2</c:f>
              <c:numCache>
                <c:formatCode>General</c:formatCode>
                <c:ptCount val="4"/>
                <c:pt idx="0">
                  <c:v>4</c:v>
                </c:pt>
                <c:pt idx="1">
                  <c:v>3</c:v>
                </c:pt>
                <c:pt idx="2">
                  <c:v>7</c:v>
                </c:pt>
                <c:pt idx="3">
                  <c:v>2</c:v>
                </c:pt>
              </c:numCache>
            </c:numRef>
          </c:val>
          <c:extLst>
            <c:ext xmlns:c16="http://schemas.microsoft.com/office/drawing/2014/chart" uri="{C3380CC4-5D6E-409C-BE32-E72D297353CC}">
              <c16:uniqueId val="{00000000-7680-4465-940D-37DDD249521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Album</c:v>
                </c:pt>
                <c:pt idx="1">
                  <c:v>Link</c:v>
                </c:pt>
                <c:pt idx="2">
                  <c:v>Photo</c:v>
                </c:pt>
                <c:pt idx="3">
                  <c:v>Video</c:v>
                </c:pt>
              </c:strCache>
            </c:strRef>
          </c:cat>
          <c:val>
            <c:numRef>
              <c:f>Sheet1!$A$2:$D$2</c:f>
              <c:numCache>
                <c:formatCode>General</c:formatCode>
                <c:ptCount val="4"/>
                <c:pt idx="0">
                  <c:v>40</c:v>
                </c:pt>
                <c:pt idx="1">
                  <c:v>4</c:v>
                </c:pt>
                <c:pt idx="2">
                  <c:v>82</c:v>
                </c:pt>
                <c:pt idx="3">
                  <c:v>14</c:v>
                </c:pt>
              </c:numCache>
            </c:numRef>
          </c:val>
          <c:extLst>
            <c:ext xmlns:c16="http://schemas.microsoft.com/office/drawing/2014/chart" uri="{C3380CC4-5D6E-409C-BE32-E72D297353CC}">
              <c16:uniqueId val="{00000000-7BDA-4969-BF4D-503BB99E2443}"/>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Album</c:v>
                </c:pt>
              </c:strCache>
            </c:strRef>
          </c:tx>
          <c:spPr>
            <a:solidFill>
              <a:schemeClr val="accent1"/>
            </a:solidFill>
            <a:ln>
              <a:noFill/>
            </a:ln>
            <a:effectLst/>
          </c:spPr>
          <c:invertIfNegative val="0"/>
          <c:cat>
            <c:strRef>
              <c:f>Sheet1!$A$2:$A$8</c:f>
              <c:strCache>
                <c:ptCount val="7"/>
                <c:pt idx="0">
                  <c:v>Frasers Property Retail</c:v>
                </c:pt>
                <c:pt idx="1">
                  <c:v>Jem</c:v>
                </c:pt>
                <c:pt idx="2">
                  <c:v>Northpoint City, Singapore</c:v>
                </c:pt>
                <c:pt idx="3">
                  <c:v>Waterway Point</c:v>
                </c:pt>
                <c:pt idx="4">
                  <c:v>KINEX</c:v>
                </c:pt>
                <c:pt idx="5">
                  <c:v>nex Singapore</c:v>
                </c:pt>
                <c:pt idx="6">
                  <c:v>Jurong Point Shopping Centre</c:v>
                </c:pt>
              </c:strCache>
            </c:strRef>
          </c:cat>
          <c:val>
            <c:numRef>
              <c:f>Sheet1!$B$2:$B$8</c:f>
              <c:numCache>
                <c:formatCode>General</c:formatCode>
                <c:ptCount val="7"/>
                <c:pt idx="0">
                  <c:v>4</c:v>
                </c:pt>
                <c:pt idx="1">
                  <c:v>6</c:v>
                </c:pt>
                <c:pt idx="2">
                  <c:v>6</c:v>
                </c:pt>
                <c:pt idx="3">
                  <c:v>8</c:v>
                </c:pt>
                <c:pt idx="4">
                  <c:v>2</c:v>
                </c:pt>
                <c:pt idx="5">
                  <c:v>2</c:v>
                </c:pt>
                <c:pt idx="6">
                  <c:v>12</c:v>
                </c:pt>
              </c:numCache>
            </c:numRef>
          </c:val>
          <c:extLst>
            <c:ext xmlns:c16="http://schemas.microsoft.com/office/drawing/2014/chart" uri="{C3380CC4-5D6E-409C-BE32-E72D297353CC}">
              <c16:uniqueId val="{00000000-4679-48B6-9224-4D16BB3EE14B}"/>
            </c:ext>
          </c:extLst>
        </c:ser>
        <c:ser>
          <c:idx val="1"/>
          <c:order val="1"/>
          <c:tx>
            <c:strRef>
              <c:f>Sheet1!$C$1</c:f>
              <c:strCache>
                <c:ptCount val="1"/>
                <c:pt idx="0">
                  <c:v>Link</c:v>
                </c:pt>
              </c:strCache>
            </c:strRef>
          </c:tx>
          <c:spPr>
            <a:solidFill>
              <a:schemeClr val="accent2"/>
            </a:solidFill>
            <a:ln>
              <a:noFill/>
            </a:ln>
            <a:effectLst/>
          </c:spPr>
          <c:invertIfNegative val="0"/>
          <c:cat>
            <c:strRef>
              <c:f>Sheet1!$A$2:$A$8</c:f>
              <c:strCache>
                <c:ptCount val="7"/>
                <c:pt idx="0">
                  <c:v>Frasers Property Retail</c:v>
                </c:pt>
                <c:pt idx="1">
                  <c:v>Jem</c:v>
                </c:pt>
                <c:pt idx="2">
                  <c:v>Northpoint City, Singapore</c:v>
                </c:pt>
                <c:pt idx="3">
                  <c:v>Waterway Point</c:v>
                </c:pt>
                <c:pt idx="4">
                  <c:v>KINEX</c:v>
                </c:pt>
                <c:pt idx="5">
                  <c:v>nex Singapore</c:v>
                </c:pt>
                <c:pt idx="6">
                  <c:v>Jurong Point Shopping Centre</c:v>
                </c:pt>
              </c:strCache>
            </c:strRef>
          </c:cat>
          <c:val>
            <c:numRef>
              <c:f>Sheet1!$C$2:$C$8</c:f>
              <c:numCache>
                <c:formatCode>General</c:formatCode>
                <c:ptCount val="7"/>
                <c:pt idx="0">
                  <c:v>3</c:v>
                </c:pt>
                <c:pt idx="1">
                  <c:v>0</c:v>
                </c:pt>
                <c:pt idx="2">
                  <c:v>0</c:v>
                </c:pt>
                <c:pt idx="3">
                  <c:v>1</c:v>
                </c:pt>
                <c:pt idx="4">
                  <c:v>0</c:v>
                </c:pt>
                <c:pt idx="5">
                  <c:v>0</c:v>
                </c:pt>
                <c:pt idx="6">
                  <c:v>0</c:v>
                </c:pt>
              </c:numCache>
            </c:numRef>
          </c:val>
          <c:extLst>
            <c:ext xmlns:c16="http://schemas.microsoft.com/office/drawing/2014/chart" uri="{C3380CC4-5D6E-409C-BE32-E72D297353CC}">
              <c16:uniqueId val="{00000001-4679-48B6-9224-4D16BB3EE14B}"/>
            </c:ext>
          </c:extLst>
        </c:ser>
        <c:ser>
          <c:idx val="2"/>
          <c:order val="2"/>
          <c:tx>
            <c:strRef>
              <c:f>Sheet1!$D$1</c:f>
              <c:strCache>
                <c:ptCount val="1"/>
                <c:pt idx="0">
                  <c:v>Photo</c:v>
                </c:pt>
              </c:strCache>
            </c:strRef>
          </c:tx>
          <c:spPr>
            <a:solidFill>
              <a:schemeClr val="accent3"/>
            </a:solidFill>
            <a:ln>
              <a:noFill/>
            </a:ln>
            <a:effectLst/>
          </c:spPr>
          <c:invertIfNegative val="0"/>
          <c:cat>
            <c:strRef>
              <c:f>Sheet1!$A$2:$A$8</c:f>
              <c:strCache>
                <c:ptCount val="7"/>
                <c:pt idx="0">
                  <c:v>Frasers Property Retail</c:v>
                </c:pt>
                <c:pt idx="1">
                  <c:v>Jem</c:v>
                </c:pt>
                <c:pt idx="2">
                  <c:v>Northpoint City, Singapore</c:v>
                </c:pt>
                <c:pt idx="3">
                  <c:v>Waterway Point</c:v>
                </c:pt>
                <c:pt idx="4">
                  <c:v>KINEX</c:v>
                </c:pt>
                <c:pt idx="5">
                  <c:v>nex Singapore</c:v>
                </c:pt>
                <c:pt idx="6">
                  <c:v>Jurong Point Shopping Centre</c:v>
                </c:pt>
              </c:strCache>
            </c:strRef>
          </c:cat>
          <c:val>
            <c:numRef>
              <c:f>Sheet1!$D$2:$D$8</c:f>
              <c:numCache>
                <c:formatCode>General</c:formatCode>
                <c:ptCount val="7"/>
                <c:pt idx="0">
                  <c:v>7</c:v>
                </c:pt>
                <c:pt idx="1">
                  <c:v>23</c:v>
                </c:pt>
                <c:pt idx="2">
                  <c:v>7</c:v>
                </c:pt>
                <c:pt idx="3">
                  <c:v>20</c:v>
                </c:pt>
                <c:pt idx="4">
                  <c:v>10</c:v>
                </c:pt>
                <c:pt idx="5">
                  <c:v>6</c:v>
                </c:pt>
                <c:pt idx="6">
                  <c:v>9</c:v>
                </c:pt>
              </c:numCache>
            </c:numRef>
          </c:val>
          <c:extLst>
            <c:ext xmlns:c16="http://schemas.microsoft.com/office/drawing/2014/chart" uri="{C3380CC4-5D6E-409C-BE32-E72D297353CC}">
              <c16:uniqueId val="{00000002-4679-48B6-9224-4D16BB3EE14B}"/>
            </c:ext>
          </c:extLst>
        </c:ser>
        <c:ser>
          <c:idx val="3"/>
          <c:order val="3"/>
          <c:tx>
            <c:strRef>
              <c:f>Sheet1!$E$1</c:f>
              <c:strCache>
                <c:ptCount val="1"/>
                <c:pt idx="0">
                  <c:v>Video</c:v>
                </c:pt>
              </c:strCache>
            </c:strRef>
          </c:tx>
          <c:spPr>
            <a:solidFill>
              <a:schemeClr val="accent4"/>
            </a:solidFill>
            <a:ln>
              <a:noFill/>
            </a:ln>
            <a:effectLst/>
          </c:spPr>
          <c:invertIfNegative val="0"/>
          <c:cat>
            <c:strRef>
              <c:f>Sheet1!$A$2:$A$8</c:f>
              <c:strCache>
                <c:ptCount val="7"/>
                <c:pt idx="0">
                  <c:v>Frasers Property Retail</c:v>
                </c:pt>
                <c:pt idx="1">
                  <c:v>Jem</c:v>
                </c:pt>
                <c:pt idx="2">
                  <c:v>Northpoint City, Singapore</c:v>
                </c:pt>
                <c:pt idx="3">
                  <c:v>Waterway Point</c:v>
                </c:pt>
                <c:pt idx="4">
                  <c:v>KINEX</c:v>
                </c:pt>
                <c:pt idx="5">
                  <c:v>nex Singapore</c:v>
                </c:pt>
                <c:pt idx="6">
                  <c:v>Jurong Point Shopping Centre</c:v>
                </c:pt>
              </c:strCache>
            </c:strRef>
          </c:cat>
          <c:val>
            <c:numRef>
              <c:f>Sheet1!$E$2:$E$8</c:f>
              <c:numCache>
                <c:formatCode>General</c:formatCode>
                <c:ptCount val="7"/>
                <c:pt idx="0">
                  <c:v>2</c:v>
                </c:pt>
                <c:pt idx="1">
                  <c:v>1</c:v>
                </c:pt>
                <c:pt idx="2">
                  <c:v>1</c:v>
                </c:pt>
                <c:pt idx="3">
                  <c:v>4</c:v>
                </c:pt>
                <c:pt idx="4">
                  <c:v>3</c:v>
                </c:pt>
                <c:pt idx="5">
                  <c:v>3</c:v>
                </c:pt>
                <c:pt idx="6">
                  <c:v>0</c:v>
                </c:pt>
              </c:numCache>
            </c:numRef>
          </c:val>
          <c:extLst>
            <c:ext xmlns:c16="http://schemas.microsoft.com/office/drawing/2014/chart" uri="{C3380CC4-5D6E-409C-BE32-E72D297353CC}">
              <c16:uniqueId val="{00000003-4679-48B6-9224-4D16BB3EE14B}"/>
            </c:ext>
          </c:extLst>
        </c:ser>
        <c:dLbls>
          <c:showLegendKey val="0"/>
          <c:showVal val="0"/>
          <c:showCatName val="0"/>
          <c:showSerName val="0"/>
          <c:showPercent val="0"/>
          <c:showBubbleSize val="0"/>
        </c:dLbls>
        <c:gapWidth val="150"/>
        <c:overlap val="100"/>
        <c:axId val="668669328"/>
        <c:axId val="668669656"/>
      </c:barChart>
      <c:catAx>
        <c:axId val="668669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8669656"/>
        <c:crosses val="autoZero"/>
        <c:auto val="1"/>
        <c:lblAlgn val="ctr"/>
        <c:lblOffset val="100"/>
        <c:noMultiLvlLbl val="0"/>
      </c:catAx>
      <c:valAx>
        <c:axId val="668669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8669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Frasers Property Retail</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5.5122233552904E-2</c:v>
                </c:pt>
                <c:pt idx="1">
                  <c:v>0.41071723909808</c:v>
                </c:pt>
                <c:pt idx="2">
                  <c:v>0.206038653470769</c:v>
                </c:pt>
                <c:pt idx="3">
                  <c:v>1.5849845408380001E-2</c:v>
                </c:pt>
              </c:numCache>
            </c:numRef>
          </c:val>
          <c:extLst>
            <c:ext xmlns:c16="http://schemas.microsoft.com/office/drawing/2014/chart" uri="{C3380CC4-5D6E-409C-BE32-E72D297353CC}">
              <c16:uniqueId val="{00000000-BE7D-4EE8-A8F7-D7D2714CA020}"/>
            </c:ext>
          </c:extLst>
        </c:ser>
        <c:dLbls>
          <c:showLegendKey val="0"/>
          <c:showVal val="0"/>
          <c:showCatName val="0"/>
          <c:showSerName val="0"/>
          <c:showPercent val="0"/>
          <c:showBubbleSize val="0"/>
        </c:dLbls>
        <c:gapWidth val="219"/>
        <c:overlap val="-27"/>
        <c:axId val="668671296"/>
        <c:axId val="668671624"/>
      </c:barChart>
      <c:catAx>
        <c:axId val="668671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8671624"/>
        <c:crosses val="autoZero"/>
        <c:auto val="1"/>
        <c:lblAlgn val="ctr"/>
        <c:lblOffset val="100"/>
        <c:noMultiLvlLbl val="0"/>
      </c:catAx>
      <c:valAx>
        <c:axId val="668671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8671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Frasers Property Retail</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31</c:v>
                </c:pt>
                <c:pt idx="1">
                  <c:v>183</c:v>
                </c:pt>
                <c:pt idx="2">
                  <c:v>177</c:v>
                </c:pt>
                <c:pt idx="3">
                  <c:v>12</c:v>
                </c:pt>
              </c:numCache>
            </c:numRef>
          </c:val>
          <c:extLst>
            <c:ext xmlns:c16="http://schemas.microsoft.com/office/drawing/2014/chart" uri="{C3380CC4-5D6E-409C-BE32-E72D297353CC}">
              <c16:uniqueId val="{00000000-4BF6-4F78-ADC5-89370EEF16D1}"/>
            </c:ext>
          </c:extLst>
        </c:ser>
        <c:ser>
          <c:idx val="1"/>
          <c:order val="1"/>
          <c:tx>
            <c:strRef>
              <c:f>Sheet1!$C$1</c:f>
              <c:strCache>
                <c:ptCount val="1"/>
                <c:pt idx="0">
                  <c:v>Jem</c:v>
                </c:pt>
              </c:strCache>
            </c:strRef>
          </c:tx>
          <c:spPr>
            <a:solidFill>
              <a:schemeClr val="accent2"/>
            </a:solidFill>
            <a:ln>
              <a:noFill/>
            </a:ln>
            <a:effectLst/>
          </c:spPr>
          <c:invertIfNegative val="0"/>
          <c:cat>
            <c:strRef>
              <c:f>Sheet1!$A$2:$A$5</c:f>
              <c:strCache>
                <c:ptCount val="4"/>
                <c:pt idx="0">
                  <c:v>Album</c:v>
                </c:pt>
                <c:pt idx="1">
                  <c:v>Link</c:v>
                </c:pt>
                <c:pt idx="2">
                  <c:v>Photo</c:v>
                </c:pt>
                <c:pt idx="3">
                  <c:v>Video</c:v>
                </c:pt>
              </c:strCache>
            </c:strRef>
          </c:cat>
          <c:val>
            <c:numRef>
              <c:f>Sheet1!$C$2:$C$5</c:f>
              <c:numCache>
                <c:formatCode>General</c:formatCode>
                <c:ptCount val="4"/>
                <c:pt idx="0">
                  <c:v>51</c:v>
                </c:pt>
                <c:pt idx="1">
                  <c:v>0</c:v>
                </c:pt>
                <c:pt idx="2">
                  <c:v>168</c:v>
                </c:pt>
                <c:pt idx="3">
                  <c:v>45</c:v>
                </c:pt>
              </c:numCache>
            </c:numRef>
          </c:val>
          <c:extLst>
            <c:ext xmlns:c16="http://schemas.microsoft.com/office/drawing/2014/chart" uri="{C3380CC4-5D6E-409C-BE32-E72D297353CC}">
              <c16:uniqueId val="{00000001-4BF6-4F78-ADC5-89370EEF16D1}"/>
            </c:ext>
          </c:extLst>
        </c:ser>
        <c:ser>
          <c:idx val="2"/>
          <c:order val="2"/>
          <c:tx>
            <c:strRef>
              <c:f>Sheet1!$D$1</c:f>
              <c:strCache>
                <c:ptCount val="1"/>
                <c:pt idx="0">
                  <c:v>Northpoint City, Singapore</c:v>
                </c:pt>
              </c:strCache>
            </c:strRef>
          </c:tx>
          <c:spPr>
            <a:solidFill>
              <a:schemeClr val="accent3"/>
            </a:solidFill>
            <a:ln>
              <a:noFill/>
            </a:ln>
            <a:effectLst/>
          </c:spPr>
          <c:invertIfNegative val="0"/>
          <c:cat>
            <c:strRef>
              <c:f>Sheet1!$A$2:$A$5</c:f>
              <c:strCache>
                <c:ptCount val="4"/>
                <c:pt idx="0">
                  <c:v>Album</c:v>
                </c:pt>
                <c:pt idx="1">
                  <c:v>Link</c:v>
                </c:pt>
                <c:pt idx="2">
                  <c:v>Photo</c:v>
                </c:pt>
                <c:pt idx="3">
                  <c:v>Video</c:v>
                </c:pt>
              </c:strCache>
            </c:strRef>
          </c:cat>
          <c:val>
            <c:numRef>
              <c:f>Sheet1!$D$2:$D$5</c:f>
              <c:numCache>
                <c:formatCode>General</c:formatCode>
                <c:ptCount val="4"/>
                <c:pt idx="0">
                  <c:v>40</c:v>
                </c:pt>
                <c:pt idx="1">
                  <c:v>0</c:v>
                </c:pt>
                <c:pt idx="2">
                  <c:v>77</c:v>
                </c:pt>
                <c:pt idx="3">
                  <c:v>5</c:v>
                </c:pt>
              </c:numCache>
            </c:numRef>
          </c:val>
          <c:extLst>
            <c:ext xmlns:c16="http://schemas.microsoft.com/office/drawing/2014/chart" uri="{C3380CC4-5D6E-409C-BE32-E72D297353CC}">
              <c16:uniqueId val="{00000002-4BF6-4F78-ADC5-89370EEF16D1}"/>
            </c:ext>
          </c:extLst>
        </c:ser>
        <c:ser>
          <c:idx val="3"/>
          <c:order val="3"/>
          <c:tx>
            <c:strRef>
              <c:f>Sheet1!$E$1</c:f>
              <c:strCache>
                <c:ptCount val="1"/>
                <c:pt idx="0">
                  <c:v>Waterway Point</c:v>
                </c:pt>
              </c:strCache>
            </c:strRef>
          </c:tx>
          <c:spPr>
            <a:solidFill>
              <a:schemeClr val="accent4"/>
            </a:solidFill>
            <a:ln>
              <a:noFill/>
            </a:ln>
            <a:effectLst/>
          </c:spPr>
          <c:invertIfNegative val="0"/>
          <c:cat>
            <c:strRef>
              <c:f>Sheet1!$A$2:$A$5</c:f>
              <c:strCache>
                <c:ptCount val="4"/>
                <c:pt idx="0">
                  <c:v>Album</c:v>
                </c:pt>
                <c:pt idx="1">
                  <c:v>Link</c:v>
                </c:pt>
                <c:pt idx="2">
                  <c:v>Photo</c:v>
                </c:pt>
                <c:pt idx="3">
                  <c:v>Video</c:v>
                </c:pt>
              </c:strCache>
            </c:strRef>
          </c:cat>
          <c:val>
            <c:numRef>
              <c:f>Sheet1!$E$2:$E$5</c:f>
              <c:numCache>
                <c:formatCode>General</c:formatCode>
                <c:ptCount val="4"/>
                <c:pt idx="0">
                  <c:v>95</c:v>
                </c:pt>
                <c:pt idx="1">
                  <c:v>665</c:v>
                </c:pt>
                <c:pt idx="2">
                  <c:v>142</c:v>
                </c:pt>
                <c:pt idx="3">
                  <c:v>170</c:v>
                </c:pt>
              </c:numCache>
            </c:numRef>
          </c:val>
          <c:extLst>
            <c:ext xmlns:c16="http://schemas.microsoft.com/office/drawing/2014/chart" uri="{C3380CC4-5D6E-409C-BE32-E72D297353CC}">
              <c16:uniqueId val="{00000003-4BF6-4F78-ADC5-89370EEF16D1}"/>
            </c:ext>
          </c:extLst>
        </c:ser>
        <c:ser>
          <c:idx val="4"/>
          <c:order val="4"/>
          <c:tx>
            <c:strRef>
              <c:f>Sheet1!$F$1</c:f>
              <c:strCache>
                <c:ptCount val="1"/>
                <c:pt idx="0">
                  <c:v>KINEX</c:v>
                </c:pt>
              </c:strCache>
            </c:strRef>
          </c:tx>
          <c:spPr>
            <a:solidFill>
              <a:schemeClr val="accent5"/>
            </a:solidFill>
            <a:ln>
              <a:noFill/>
            </a:ln>
            <a:effectLst/>
          </c:spPr>
          <c:invertIfNegative val="0"/>
          <c:cat>
            <c:strRef>
              <c:f>Sheet1!$A$2:$A$5</c:f>
              <c:strCache>
                <c:ptCount val="4"/>
                <c:pt idx="0">
                  <c:v>Album</c:v>
                </c:pt>
                <c:pt idx="1">
                  <c:v>Link</c:v>
                </c:pt>
                <c:pt idx="2">
                  <c:v>Photo</c:v>
                </c:pt>
                <c:pt idx="3">
                  <c:v>Video</c:v>
                </c:pt>
              </c:strCache>
            </c:strRef>
          </c:cat>
          <c:val>
            <c:numRef>
              <c:f>Sheet1!$F$2:$F$5</c:f>
              <c:numCache>
                <c:formatCode>General</c:formatCode>
                <c:ptCount val="4"/>
                <c:pt idx="0">
                  <c:v>11</c:v>
                </c:pt>
                <c:pt idx="1">
                  <c:v>0</c:v>
                </c:pt>
                <c:pt idx="2">
                  <c:v>6</c:v>
                </c:pt>
                <c:pt idx="3">
                  <c:v>7</c:v>
                </c:pt>
              </c:numCache>
            </c:numRef>
          </c:val>
          <c:extLst>
            <c:ext xmlns:c16="http://schemas.microsoft.com/office/drawing/2014/chart" uri="{C3380CC4-5D6E-409C-BE32-E72D297353CC}">
              <c16:uniqueId val="{00000004-4BF6-4F78-ADC5-89370EEF16D1}"/>
            </c:ext>
          </c:extLst>
        </c:ser>
        <c:ser>
          <c:idx val="5"/>
          <c:order val="5"/>
          <c:tx>
            <c:strRef>
              <c:f>Sheet1!$G$1</c:f>
              <c:strCache>
                <c:ptCount val="1"/>
                <c:pt idx="0">
                  <c:v>nex Singapore</c:v>
                </c:pt>
              </c:strCache>
            </c:strRef>
          </c:tx>
          <c:spPr>
            <a:solidFill>
              <a:schemeClr val="accent6"/>
            </a:solidFill>
            <a:ln>
              <a:noFill/>
            </a:ln>
            <a:effectLst/>
          </c:spPr>
          <c:invertIfNegative val="0"/>
          <c:cat>
            <c:strRef>
              <c:f>Sheet1!$A$2:$A$5</c:f>
              <c:strCache>
                <c:ptCount val="4"/>
                <c:pt idx="0">
                  <c:v>Album</c:v>
                </c:pt>
                <c:pt idx="1">
                  <c:v>Link</c:v>
                </c:pt>
                <c:pt idx="2">
                  <c:v>Photo</c:v>
                </c:pt>
                <c:pt idx="3">
                  <c:v>Video</c:v>
                </c:pt>
              </c:strCache>
            </c:strRef>
          </c:cat>
          <c:val>
            <c:numRef>
              <c:f>Sheet1!$G$2:$G$5</c:f>
              <c:numCache>
                <c:formatCode>General</c:formatCode>
                <c:ptCount val="4"/>
                <c:pt idx="0">
                  <c:v>79</c:v>
                </c:pt>
                <c:pt idx="1">
                  <c:v>0</c:v>
                </c:pt>
                <c:pt idx="2">
                  <c:v>268</c:v>
                </c:pt>
                <c:pt idx="3">
                  <c:v>23</c:v>
                </c:pt>
              </c:numCache>
            </c:numRef>
          </c:val>
          <c:extLst>
            <c:ext xmlns:c16="http://schemas.microsoft.com/office/drawing/2014/chart" uri="{C3380CC4-5D6E-409C-BE32-E72D297353CC}">
              <c16:uniqueId val="{00000005-4BF6-4F78-ADC5-89370EEF16D1}"/>
            </c:ext>
          </c:extLst>
        </c:ser>
        <c:ser>
          <c:idx val="6"/>
          <c:order val="6"/>
          <c:tx>
            <c:strRef>
              <c:f>Sheet1!$H$1</c:f>
              <c:strCache>
                <c:ptCount val="1"/>
                <c:pt idx="0">
                  <c:v>Jurong Point Shopping Centre</c:v>
                </c:pt>
              </c:strCache>
            </c:strRef>
          </c:tx>
          <c:spPr>
            <a:solidFill>
              <a:schemeClr val="accent1">
                <a:lumMod val="60000"/>
              </a:schemeClr>
            </a:solidFill>
            <a:ln>
              <a:noFill/>
            </a:ln>
            <a:effectLst/>
          </c:spPr>
          <c:invertIfNegative val="0"/>
          <c:cat>
            <c:strRef>
              <c:f>Sheet1!$A$2:$A$5</c:f>
              <c:strCache>
                <c:ptCount val="4"/>
                <c:pt idx="0">
                  <c:v>Album</c:v>
                </c:pt>
                <c:pt idx="1">
                  <c:v>Link</c:v>
                </c:pt>
                <c:pt idx="2">
                  <c:v>Photo</c:v>
                </c:pt>
                <c:pt idx="3">
                  <c:v>Video</c:v>
                </c:pt>
              </c:strCache>
            </c:strRef>
          </c:cat>
          <c:val>
            <c:numRef>
              <c:f>Sheet1!$H$2:$H$5</c:f>
              <c:numCache>
                <c:formatCode>General</c:formatCode>
                <c:ptCount val="4"/>
                <c:pt idx="0">
                  <c:v>41</c:v>
                </c:pt>
                <c:pt idx="1">
                  <c:v>0</c:v>
                </c:pt>
                <c:pt idx="2">
                  <c:v>440</c:v>
                </c:pt>
                <c:pt idx="3">
                  <c:v>0</c:v>
                </c:pt>
              </c:numCache>
            </c:numRef>
          </c:val>
          <c:extLst>
            <c:ext xmlns:c16="http://schemas.microsoft.com/office/drawing/2014/chart" uri="{C3380CC4-5D6E-409C-BE32-E72D297353CC}">
              <c16:uniqueId val="{00000006-4BF6-4F78-ADC5-89370EEF16D1}"/>
            </c:ext>
          </c:extLst>
        </c:ser>
        <c:dLbls>
          <c:showLegendKey val="0"/>
          <c:showVal val="0"/>
          <c:showCatName val="0"/>
          <c:showSerName val="0"/>
          <c:showPercent val="0"/>
          <c:showBubbleSize val="0"/>
        </c:dLbls>
        <c:gapWidth val="219"/>
        <c:overlap val="-27"/>
        <c:axId val="668687368"/>
        <c:axId val="668683104"/>
      </c:barChart>
      <c:catAx>
        <c:axId val="668687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8683104"/>
        <c:crosses val="autoZero"/>
        <c:auto val="1"/>
        <c:lblAlgn val="ctr"/>
        <c:lblOffset val="100"/>
        <c:noMultiLvlLbl val="0"/>
      </c:catAx>
      <c:valAx>
        <c:axId val="668683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8687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Frasers Property Retail</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5.5122233552904E-2</c:v>
                </c:pt>
                <c:pt idx="1">
                  <c:v>0.41071723909808</c:v>
                </c:pt>
                <c:pt idx="2">
                  <c:v>0.206038653470769</c:v>
                </c:pt>
                <c:pt idx="3">
                  <c:v>1.5849845408380001E-2</c:v>
                </c:pt>
              </c:numCache>
            </c:numRef>
          </c:val>
          <c:extLst>
            <c:ext xmlns:c16="http://schemas.microsoft.com/office/drawing/2014/chart" uri="{C3380CC4-5D6E-409C-BE32-E72D297353CC}">
              <c16:uniqueId val="{00000000-0C38-42C5-A860-4490768FDB3D}"/>
            </c:ext>
          </c:extLst>
        </c:ser>
        <c:ser>
          <c:idx val="1"/>
          <c:order val="1"/>
          <c:tx>
            <c:strRef>
              <c:f>Sheet1!$C$1</c:f>
              <c:strCache>
                <c:ptCount val="1"/>
                <c:pt idx="0">
                  <c:v>Jem</c:v>
                </c:pt>
              </c:strCache>
            </c:strRef>
          </c:tx>
          <c:spPr>
            <a:solidFill>
              <a:schemeClr val="accent2"/>
            </a:solidFill>
            <a:ln>
              <a:noFill/>
            </a:ln>
            <a:effectLst/>
          </c:spPr>
          <c:invertIfNegative val="0"/>
          <c:cat>
            <c:strRef>
              <c:f>Sheet1!$A$2:$A$5</c:f>
              <c:strCache>
                <c:ptCount val="4"/>
                <c:pt idx="0">
                  <c:v>Album</c:v>
                </c:pt>
                <c:pt idx="1">
                  <c:v>Link</c:v>
                </c:pt>
                <c:pt idx="2">
                  <c:v>Photo</c:v>
                </c:pt>
                <c:pt idx="3">
                  <c:v>Video</c:v>
                </c:pt>
              </c:strCache>
            </c:strRef>
          </c:cat>
          <c:val>
            <c:numRef>
              <c:f>Sheet1!$C$2:$C$5</c:f>
              <c:numCache>
                <c:formatCode>General</c:formatCode>
                <c:ptCount val="4"/>
                <c:pt idx="0">
                  <c:v>8.2474728449074497E-2</c:v>
                </c:pt>
                <c:pt idx="1">
                  <c:v>0</c:v>
                </c:pt>
                <c:pt idx="2">
                  <c:v>0.27391433656043002</c:v>
                </c:pt>
                <c:pt idx="3">
                  <c:v>7.3459793006627999E-2</c:v>
                </c:pt>
              </c:numCache>
            </c:numRef>
          </c:val>
          <c:extLst>
            <c:ext xmlns:c16="http://schemas.microsoft.com/office/drawing/2014/chart" uri="{C3380CC4-5D6E-409C-BE32-E72D297353CC}">
              <c16:uniqueId val="{00000001-0C38-42C5-A860-4490768FDB3D}"/>
            </c:ext>
          </c:extLst>
        </c:ser>
        <c:ser>
          <c:idx val="2"/>
          <c:order val="2"/>
          <c:tx>
            <c:strRef>
              <c:f>Sheet1!$D$1</c:f>
              <c:strCache>
                <c:ptCount val="1"/>
                <c:pt idx="0">
                  <c:v>Northpoint City, Singapore</c:v>
                </c:pt>
              </c:strCache>
            </c:strRef>
          </c:tx>
          <c:spPr>
            <a:solidFill>
              <a:schemeClr val="accent3"/>
            </a:solidFill>
            <a:ln>
              <a:noFill/>
            </a:ln>
            <a:effectLst/>
          </c:spPr>
          <c:invertIfNegative val="0"/>
          <c:cat>
            <c:strRef>
              <c:f>Sheet1!$A$2:$A$5</c:f>
              <c:strCache>
                <c:ptCount val="4"/>
                <c:pt idx="0">
                  <c:v>Album</c:v>
                </c:pt>
                <c:pt idx="1">
                  <c:v>Link</c:v>
                </c:pt>
                <c:pt idx="2">
                  <c:v>Photo</c:v>
                </c:pt>
                <c:pt idx="3">
                  <c:v>Video</c:v>
                </c:pt>
              </c:strCache>
            </c:strRef>
          </c:cat>
          <c:val>
            <c:numRef>
              <c:f>Sheet1!$D$2:$D$5</c:f>
              <c:numCache>
                <c:formatCode>General</c:formatCode>
                <c:ptCount val="4"/>
                <c:pt idx="0">
                  <c:v>2.5832284139210002E-2</c:v>
                </c:pt>
                <c:pt idx="1">
                  <c:v>0</c:v>
                </c:pt>
                <c:pt idx="2">
                  <c:v>0.19532803054172301</c:v>
                </c:pt>
              </c:numCache>
            </c:numRef>
          </c:val>
          <c:extLst>
            <c:ext xmlns:c16="http://schemas.microsoft.com/office/drawing/2014/chart" uri="{C3380CC4-5D6E-409C-BE32-E72D297353CC}">
              <c16:uniqueId val="{00000002-0C38-42C5-A860-4490768FDB3D}"/>
            </c:ext>
          </c:extLst>
        </c:ser>
        <c:ser>
          <c:idx val="3"/>
          <c:order val="3"/>
          <c:tx>
            <c:strRef>
              <c:f>Sheet1!$E$1</c:f>
              <c:strCache>
                <c:ptCount val="1"/>
                <c:pt idx="0">
                  <c:v>Waterway Point</c:v>
                </c:pt>
              </c:strCache>
            </c:strRef>
          </c:tx>
          <c:spPr>
            <a:solidFill>
              <a:schemeClr val="accent4"/>
            </a:solidFill>
            <a:ln>
              <a:noFill/>
            </a:ln>
            <a:effectLst/>
          </c:spPr>
          <c:invertIfNegative val="0"/>
          <c:cat>
            <c:strRef>
              <c:f>Sheet1!$A$2:$A$5</c:f>
              <c:strCache>
                <c:ptCount val="4"/>
                <c:pt idx="0">
                  <c:v>Album</c:v>
                </c:pt>
                <c:pt idx="1">
                  <c:v>Link</c:v>
                </c:pt>
                <c:pt idx="2">
                  <c:v>Photo</c:v>
                </c:pt>
                <c:pt idx="3">
                  <c:v>Video</c:v>
                </c:pt>
              </c:strCache>
            </c:strRef>
          </c:cat>
          <c:val>
            <c:numRef>
              <c:f>Sheet1!$E$2:$E$5</c:f>
              <c:numCache>
                <c:formatCode>General</c:formatCode>
                <c:ptCount val="4"/>
                <c:pt idx="0">
                  <c:v>0.18144947532510899</c:v>
                </c:pt>
                <c:pt idx="2">
                  <c:v>0.123776224338378</c:v>
                </c:pt>
                <c:pt idx="3">
                  <c:v>8.4388185654007998E-3</c:v>
                </c:pt>
              </c:numCache>
            </c:numRef>
          </c:val>
          <c:extLst>
            <c:ext xmlns:c16="http://schemas.microsoft.com/office/drawing/2014/chart" uri="{C3380CC4-5D6E-409C-BE32-E72D297353CC}">
              <c16:uniqueId val="{00000003-0C38-42C5-A860-4490768FDB3D}"/>
            </c:ext>
          </c:extLst>
        </c:ser>
        <c:ser>
          <c:idx val="4"/>
          <c:order val="4"/>
          <c:tx>
            <c:strRef>
              <c:f>Sheet1!$F$1</c:f>
              <c:strCache>
                <c:ptCount val="1"/>
                <c:pt idx="0">
                  <c:v>KINEX</c:v>
                </c:pt>
              </c:strCache>
            </c:strRef>
          </c:tx>
          <c:spPr>
            <a:solidFill>
              <a:schemeClr val="accent5"/>
            </a:solidFill>
            <a:ln>
              <a:noFill/>
            </a:ln>
            <a:effectLst/>
          </c:spPr>
          <c:invertIfNegative val="0"/>
          <c:cat>
            <c:strRef>
              <c:f>Sheet1!$A$2:$A$5</c:f>
              <c:strCache>
                <c:ptCount val="4"/>
                <c:pt idx="0">
                  <c:v>Album</c:v>
                </c:pt>
                <c:pt idx="1">
                  <c:v>Link</c:v>
                </c:pt>
                <c:pt idx="2">
                  <c:v>Photo</c:v>
                </c:pt>
                <c:pt idx="3">
                  <c:v>Video</c:v>
                </c:pt>
              </c:strCache>
            </c:strRef>
          </c:cat>
          <c:val>
            <c:numRef>
              <c:f>Sheet1!$F$2:$F$5</c:f>
              <c:numCache>
                <c:formatCode>General</c:formatCode>
                <c:ptCount val="4"/>
                <c:pt idx="0">
                  <c:v>5.5621219495236997E-2</c:v>
                </c:pt>
                <c:pt idx="1">
                  <c:v>0</c:v>
                </c:pt>
                <c:pt idx="2">
                  <c:v>3.2445711461845002E-2</c:v>
                </c:pt>
                <c:pt idx="3">
                  <c:v>6.9529666646952495E-2</c:v>
                </c:pt>
              </c:numCache>
            </c:numRef>
          </c:val>
          <c:extLst>
            <c:ext xmlns:c16="http://schemas.microsoft.com/office/drawing/2014/chart" uri="{C3380CC4-5D6E-409C-BE32-E72D297353CC}">
              <c16:uniqueId val="{00000004-0C38-42C5-A860-4490768FDB3D}"/>
            </c:ext>
          </c:extLst>
        </c:ser>
        <c:ser>
          <c:idx val="5"/>
          <c:order val="5"/>
          <c:tx>
            <c:strRef>
              <c:f>Sheet1!$G$1</c:f>
              <c:strCache>
                <c:ptCount val="1"/>
                <c:pt idx="0">
                  <c:v>nex Singapore</c:v>
                </c:pt>
              </c:strCache>
            </c:strRef>
          </c:tx>
          <c:spPr>
            <a:solidFill>
              <a:schemeClr val="accent6"/>
            </a:solidFill>
            <a:ln>
              <a:noFill/>
            </a:ln>
            <a:effectLst/>
          </c:spPr>
          <c:invertIfNegative val="0"/>
          <c:cat>
            <c:strRef>
              <c:f>Sheet1!$A$2:$A$5</c:f>
              <c:strCache>
                <c:ptCount val="4"/>
                <c:pt idx="0">
                  <c:v>Album</c:v>
                </c:pt>
                <c:pt idx="1">
                  <c:v>Link</c:v>
                </c:pt>
                <c:pt idx="2">
                  <c:v>Photo</c:v>
                </c:pt>
                <c:pt idx="3">
                  <c:v>Video</c:v>
                </c:pt>
              </c:strCache>
            </c:strRef>
          </c:cat>
          <c:val>
            <c:numRef>
              <c:f>Sheet1!$G$2:$G$5</c:f>
              <c:numCache>
                <c:formatCode>General</c:formatCode>
                <c:ptCount val="4"/>
                <c:pt idx="0">
                  <c:v>0.130112970671485</c:v>
                </c:pt>
                <c:pt idx="1">
                  <c:v>0</c:v>
                </c:pt>
                <c:pt idx="2">
                  <c:v>0.40918033279728899</c:v>
                </c:pt>
                <c:pt idx="3">
                  <c:v>3.2937533966832001E-2</c:v>
                </c:pt>
              </c:numCache>
            </c:numRef>
          </c:val>
          <c:extLst>
            <c:ext xmlns:c16="http://schemas.microsoft.com/office/drawing/2014/chart" uri="{C3380CC4-5D6E-409C-BE32-E72D297353CC}">
              <c16:uniqueId val="{00000005-0C38-42C5-A860-4490768FDB3D}"/>
            </c:ext>
          </c:extLst>
        </c:ser>
        <c:ser>
          <c:idx val="6"/>
          <c:order val="6"/>
          <c:tx>
            <c:strRef>
              <c:f>Sheet1!$H$1</c:f>
              <c:strCache>
                <c:ptCount val="1"/>
                <c:pt idx="0">
                  <c:v>Jurong Point Shopping Centre</c:v>
                </c:pt>
              </c:strCache>
            </c:strRef>
          </c:tx>
          <c:spPr>
            <a:solidFill>
              <a:schemeClr val="accent1">
                <a:lumMod val="60000"/>
              </a:schemeClr>
            </a:solidFill>
            <a:ln>
              <a:noFill/>
            </a:ln>
            <a:effectLst/>
          </c:spPr>
          <c:invertIfNegative val="0"/>
          <c:cat>
            <c:strRef>
              <c:f>Sheet1!$A$2:$A$5</c:f>
              <c:strCache>
                <c:ptCount val="4"/>
                <c:pt idx="0">
                  <c:v>Album</c:v>
                </c:pt>
                <c:pt idx="1">
                  <c:v>Link</c:v>
                </c:pt>
                <c:pt idx="2">
                  <c:v>Photo</c:v>
                </c:pt>
                <c:pt idx="3">
                  <c:v>Video</c:v>
                </c:pt>
              </c:strCache>
            </c:strRef>
          </c:cat>
          <c:val>
            <c:numRef>
              <c:f>Sheet1!$H$2:$H$5</c:f>
              <c:numCache>
                <c:formatCode>General</c:formatCode>
                <c:ptCount val="4"/>
                <c:pt idx="0">
                  <c:v>6.5428533856234705E-2</c:v>
                </c:pt>
                <c:pt idx="1">
                  <c:v>0</c:v>
                </c:pt>
                <c:pt idx="2">
                  <c:v>0.69617873750031101</c:v>
                </c:pt>
                <c:pt idx="3">
                  <c:v>0</c:v>
                </c:pt>
              </c:numCache>
            </c:numRef>
          </c:val>
          <c:extLst>
            <c:ext xmlns:c16="http://schemas.microsoft.com/office/drawing/2014/chart" uri="{C3380CC4-5D6E-409C-BE32-E72D297353CC}">
              <c16:uniqueId val="{00000006-0C38-42C5-A860-4490768FDB3D}"/>
            </c:ext>
          </c:extLst>
        </c:ser>
        <c:dLbls>
          <c:showLegendKey val="0"/>
          <c:showVal val="0"/>
          <c:showCatName val="0"/>
          <c:showSerName val="0"/>
          <c:showPercent val="0"/>
          <c:showBubbleSize val="0"/>
        </c:dLbls>
        <c:gapWidth val="219"/>
        <c:overlap val="-27"/>
        <c:axId val="668685728"/>
        <c:axId val="668689008"/>
      </c:barChart>
      <c:catAx>
        <c:axId val="668685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8689008"/>
        <c:crosses val="autoZero"/>
        <c:auto val="1"/>
        <c:lblAlgn val="ctr"/>
        <c:lblOffset val="100"/>
        <c:noMultiLvlLbl val="0"/>
      </c:catAx>
      <c:valAx>
        <c:axId val="668689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8685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Frasers Property Retail</c:v>
                </c:pt>
              </c:strCache>
            </c:strRef>
          </c:tx>
          <c:spPr>
            <a:ln w="28575" cap="rnd">
              <a:solidFill>
                <a:schemeClr val="accent1"/>
              </a:solidFill>
              <a:round/>
            </a:ln>
            <a:effectLst/>
          </c:spPr>
          <c:marker>
            <c:symbol val="none"/>
          </c:marker>
          <c:cat>
            <c:numRef>
              <c:f>Sheet1!$A$2:$A$6</c:f>
              <c:numCache>
                <c:formatCode>m/d/yyyy</c:formatCode>
                <c:ptCount val="5"/>
                <c:pt idx="0">
                  <c:v>43983</c:v>
                </c:pt>
                <c:pt idx="1">
                  <c:v>43990</c:v>
                </c:pt>
                <c:pt idx="2">
                  <c:v>43997</c:v>
                </c:pt>
                <c:pt idx="3">
                  <c:v>44004</c:v>
                </c:pt>
                <c:pt idx="4">
                  <c:v>44011</c:v>
                </c:pt>
              </c:numCache>
            </c:numRef>
          </c:cat>
          <c:val>
            <c:numRef>
              <c:f>Sheet1!$B$2:$B$6</c:f>
              <c:numCache>
                <c:formatCode>General</c:formatCode>
                <c:ptCount val="5"/>
                <c:pt idx="0">
                  <c:v>2.6163121374132601</c:v>
                </c:pt>
                <c:pt idx="1">
                  <c:v>4.9458903497003801</c:v>
                </c:pt>
                <c:pt idx="2">
                  <c:v>2.3052390593777701</c:v>
                </c:pt>
                <c:pt idx="3">
                  <c:v>1.93269089008323</c:v>
                </c:pt>
                <c:pt idx="4">
                  <c:v>0.53407165335269902</c:v>
                </c:pt>
              </c:numCache>
            </c:numRef>
          </c:val>
          <c:smooth val="0"/>
          <c:extLst>
            <c:ext xmlns:c16="http://schemas.microsoft.com/office/drawing/2014/chart" uri="{C3380CC4-5D6E-409C-BE32-E72D297353CC}">
              <c16:uniqueId val="{00000000-6189-4256-B13E-93C3F34A28F9}"/>
            </c:ext>
          </c:extLst>
        </c:ser>
        <c:ser>
          <c:idx val="1"/>
          <c:order val="1"/>
          <c:tx>
            <c:strRef>
              <c:f>Sheet1!$C$1</c:f>
              <c:strCache>
                <c:ptCount val="1"/>
                <c:pt idx="0">
                  <c:v>Jem</c:v>
                </c:pt>
              </c:strCache>
            </c:strRef>
          </c:tx>
          <c:spPr>
            <a:ln w="28575" cap="rnd">
              <a:solidFill>
                <a:schemeClr val="accent2"/>
              </a:solidFill>
              <a:round/>
            </a:ln>
            <a:effectLst/>
          </c:spPr>
          <c:marker>
            <c:symbol val="none"/>
          </c:marker>
          <c:cat>
            <c:numRef>
              <c:f>Sheet1!$A$2:$A$6</c:f>
              <c:numCache>
                <c:formatCode>m/d/yyyy</c:formatCode>
                <c:ptCount val="5"/>
                <c:pt idx="0">
                  <c:v>43983</c:v>
                </c:pt>
                <c:pt idx="1">
                  <c:v>43990</c:v>
                </c:pt>
                <c:pt idx="2">
                  <c:v>43997</c:v>
                </c:pt>
                <c:pt idx="3">
                  <c:v>44004</c:v>
                </c:pt>
                <c:pt idx="4">
                  <c:v>44011</c:v>
                </c:pt>
              </c:numCache>
            </c:numRef>
          </c:cat>
          <c:val>
            <c:numRef>
              <c:f>Sheet1!$C$2:$C$6</c:f>
              <c:numCache>
                <c:formatCode>General</c:formatCode>
                <c:ptCount val="5"/>
                <c:pt idx="0">
                  <c:v>15.9428289225227</c:v>
                </c:pt>
                <c:pt idx="1">
                  <c:v>4.24917822496593</c:v>
                </c:pt>
                <c:pt idx="2">
                  <c:v>6.81812700479946</c:v>
                </c:pt>
                <c:pt idx="3">
                  <c:v>5.48751315663573</c:v>
                </c:pt>
                <c:pt idx="4">
                  <c:v>4.83466991429031</c:v>
                </c:pt>
              </c:numCache>
            </c:numRef>
          </c:val>
          <c:smooth val="0"/>
          <c:extLst>
            <c:ext xmlns:c16="http://schemas.microsoft.com/office/drawing/2014/chart" uri="{C3380CC4-5D6E-409C-BE32-E72D297353CC}">
              <c16:uniqueId val="{00000001-6189-4256-B13E-93C3F34A28F9}"/>
            </c:ext>
          </c:extLst>
        </c:ser>
        <c:ser>
          <c:idx val="2"/>
          <c:order val="2"/>
          <c:tx>
            <c:strRef>
              <c:f>Sheet1!$D$1</c:f>
              <c:strCache>
                <c:ptCount val="1"/>
                <c:pt idx="0">
                  <c:v>Northpoint City, Singapore</c:v>
                </c:pt>
              </c:strCache>
            </c:strRef>
          </c:tx>
          <c:spPr>
            <a:ln w="28575" cap="rnd">
              <a:solidFill>
                <a:schemeClr val="accent3"/>
              </a:solidFill>
              <a:round/>
            </a:ln>
            <a:effectLst/>
          </c:spPr>
          <c:marker>
            <c:symbol val="none"/>
          </c:marker>
          <c:cat>
            <c:numRef>
              <c:f>Sheet1!$A$2:$A$6</c:f>
              <c:numCache>
                <c:formatCode>m/d/yyyy</c:formatCode>
                <c:ptCount val="5"/>
                <c:pt idx="0">
                  <c:v>43983</c:v>
                </c:pt>
                <c:pt idx="1">
                  <c:v>43990</c:v>
                </c:pt>
                <c:pt idx="2">
                  <c:v>43997</c:v>
                </c:pt>
                <c:pt idx="3">
                  <c:v>44004</c:v>
                </c:pt>
                <c:pt idx="4">
                  <c:v>44011</c:v>
                </c:pt>
              </c:numCache>
            </c:numRef>
          </c:cat>
          <c:val>
            <c:numRef>
              <c:f>Sheet1!$D$2:$D$6</c:f>
              <c:numCache>
                <c:formatCode>General</c:formatCode>
                <c:ptCount val="5"/>
                <c:pt idx="0">
                  <c:v>4.9524054540776996</c:v>
                </c:pt>
                <c:pt idx="1">
                  <c:v>5.7049479328307298</c:v>
                </c:pt>
                <c:pt idx="2">
                  <c:v>4.3576698989638798</c:v>
                </c:pt>
                <c:pt idx="3">
                  <c:v>3.7622267878214299</c:v>
                </c:pt>
                <c:pt idx="4">
                  <c:v>2.7665977054730102</c:v>
                </c:pt>
              </c:numCache>
            </c:numRef>
          </c:val>
          <c:smooth val="0"/>
          <c:extLst>
            <c:ext xmlns:c16="http://schemas.microsoft.com/office/drawing/2014/chart" uri="{C3380CC4-5D6E-409C-BE32-E72D297353CC}">
              <c16:uniqueId val="{00000002-6189-4256-B13E-93C3F34A28F9}"/>
            </c:ext>
          </c:extLst>
        </c:ser>
        <c:ser>
          <c:idx val="3"/>
          <c:order val="3"/>
          <c:tx>
            <c:strRef>
              <c:f>Sheet1!$E$1</c:f>
              <c:strCache>
                <c:ptCount val="1"/>
                <c:pt idx="0">
                  <c:v>Waterway Point</c:v>
                </c:pt>
              </c:strCache>
            </c:strRef>
          </c:tx>
          <c:spPr>
            <a:ln w="28575" cap="rnd">
              <a:solidFill>
                <a:schemeClr val="accent4"/>
              </a:solidFill>
              <a:round/>
            </a:ln>
            <a:effectLst/>
          </c:spPr>
          <c:marker>
            <c:symbol val="none"/>
          </c:marker>
          <c:cat>
            <c:numRef>
              <c:f>Sheet1!$A$2:$A$6</c:f>
              <c:numCache>
                <c:formatCode>m/d/yyyy</c:formatCode>
                <c:ptCount val="5"/>
                <c:pt idx="0">
                  <c:v>43983</c:v>
                </c:pt>
                <c:pt idx="1">
                  <c:v>43990</c:v>
                </c:pt>
                <c:pt idx="2">
                  <c:v>43997</c:v>
                </c:pt>
                <c:pt idx="3">
                  <c:v>44004</c:v>
                </c:pt>
                <c:pt idx="4">
                  <c:v>44011</c:v>
                </c:pt>
              </c:numCache>
            </c:numRef>
          </c:cat>
          <c:val>
            <c:numRef>
              <c:f>Sheet1!$E$2:$E$6</c:f>
              <c:numCache>
                <c:formatCode>General</c:formatCode>
                <c:ptCount val="5"/>
                <c:pt idx="0">
                  <c:v>2.2100756936112198</c:v>
                </c:pt>
                <c:pt idx="1">
                  <c:v>2.50365859474819</c:v>
                </c:pt>
                <c:pt idx="2">
                  <c:v>3.71089314256086</c:v>
                </c:pt>
                <c:pt idx="3">
                  <c:v>3.7120491724204498</c:v>
                </c:pt>
                <c:pt idx="4">
                  <c:v>2.4297108366950999</c:v>
                </c:pt>
              </c:numCache>
            </c:numRef>
          </c:val>
          <c:smooth val="0"/>
          <c:extLst>
            <c:ext xmlns:c16="http://schemas.microsoft.com/office/drawing/2014/chart" uri="{C3380CC4-5D6E-409C-BE32-E72D297353CC}">
              <c16:uniqueId val="{00000003-6189-4256-B13E-93C3F34A28F9}"/>
            </c:ext>
          </c:extLst>
        </c:ser>
        <c:ser>
          <c:idx val="4"/>
          <c:order val="4"/>
          <c:tx>
            <c:strRef>
              <c:f>Sheet1!$F$1</c:f>
              <c:strCache>
                <c:ptCount val="1"/>
                <c:pt idx="0">
                  <c:v>KINEX</c:v>
                </c:pt>
              </c:strCache>
            </c:strRef>
          </c:tx>
          <c:spPr>
            <a:ln w="28575" cap="rnd">
              <a:solidFill>
                <a:schemeClr val="accent5"/>
              </a:solidFill>
              <a:round/>
            </a:ln>
            <a:effectLst/>
          </c:spPr>
          <c:marker>
            <c:symbol val="none"/>
          </c:marker>
          <c:cat>
            <c:numRef>
              <c:f>Sheet1!$A$2:$A$6</c:f>
              <c:numCache>
                <c:formatCode>m/d/yyyy</c:formatCode>
                <c:ptCount val="5"/>
                <c:pt idx="0">
                  <c:v>43983</c:v>
                </c:pt>
                <c:pt idx="1">
                  <c:v>43990</c:v>
                </c:pt>
                <c:pt idx="2">
                  <c:v>43997</c:v>
                </c:pt>
                <c:pt idx="3">
                  <c:v>44004</c:v>
                </c:pt>
                <c:pt idx="4">
                  <c:v>44011</c:v>
                </c:pt>
              </c:numCache>
            </c:numRef>
          </c:cat>
          <c:val>
            <c:numRef>
              <c:f>Sheet1!$F$2:$F$6</c:f>
              <c:numCache>
                <c:formatCode>General</c:formatCode>
                <c:ptCount val="5"/>
                <c:pt idx="0">
                  <c:v>0.61162509490734196</c:v>
                </c:pt>
                <c:pt idx="1">
                  <c:v>0.713760533906453</c:v>
                </c:pt>
                <c:pt idx="2">
                  <c:v>0.71133204950214202</c:v>
                </c:pt>
                <c:pt idx="3">
                  <c:v>0.98873663006780699</c:v>
                </c:pt>
                <c:pt idx="4">
                  <c:v>0.58511661126830194</c:v>
                </c:pt>
              </c:numCache>
            </c:numRef>
          </c:val>
          <c:smooth val="0"/>
          <c:extLst>
            <c:ext xmlns:c16="http://schemas.microsoft.com/office/drawing/2014/chart" uri="{C3380CC4-5D6E-409C-BE32-E72D297353CC}">
              <c16:uniqueId val="{00000004-6189-4256-B13E-93C3F34A28F9}"/>
            </c:ext>
          </c:extLst>
        </c:ser>
        <c:dLbls>
          <c:showLegendKey val="0"/>
          <c:showVal val="0"/>
          <c:showCatName val="0"/>
          <c:showSerName val="0"/>
          <c:showPercent val="0"/>
          <c:showBubbleSize val="0"/>
        </c:dLbls>
        <c:smooth val="0"/>
        <c:axId val="668687696"/>
        <c:axId val="668688024"/>
      </c:lineChart>
      <c:dateAx>
        <c:axId val="668687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8688024"/>
        <c:crosses val="autoZero"/>
        <c:auto val="1"/>
        <c:lblOffset val="100"/>
        <c:baseTimeUnit val="days"/>
      </c:dateAx>
      <c:valAx>
        <c:axId val="668688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8687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Frasers Property Retail</c:v>
                </c:pt>
              </c:strCache>
            </c:strRef>
          </c:tx>
          <c:spPr>
            <a:ln w="28575" cap="rnd">
              <a:solidFill>
                <a:schemeClr val="accent1"/>
              </a:solidFill>
              <a:round/>
            </a:ln>
            <a:effectLst/>
          </c:spPr>
          <c:marker>
            <c:symbol val="none"/>
          </c:marker>
          <c:cat>
            <c:numRef>
              <c:f>Sheet1!$A$2:$A$6</c:f>
              <c:numCache>
                <c:formatCode>m/d/yyyy</c:formatCode>
                <c:ptCount val="5"/>
                <c:pt idx="0">
                  <c:v>43983</c:v>
                </c:pt>
                <c:pt idx="1">
                  <c:v>43990</c:v>
                </c:pt>
                <c:pt idx="2">
                  <c:v>43997</c:v>
                </c:pt>
                <c:pt idx="3">
                  <c:v>44004</c:v>
                </c:pt>
                <c:pt idx="4">
                  <c:v>44011</c:v>
                </c:pt>
              </c:numCache>
            </c:numRef>
          </c:cat>
          <c:val>
            <c:numRef>
              <c:f>Sheet1!$B$2:$B$6</c:f>
              <c:numCache>
                <c:formatCode>General</c:formatCode>
                <c:ptCount val="5"/>
                <c:pt idx="0">
                  <c:v>690</c:v>
                </c:pt>
                <c:pt idx="1">
                  <c:v>1659</c:v>
                </c:pt>
                <c:pt idx="2">
                  <c:v>1742</c:v>
                </c:pt>
                <c:pt idx="3">
                  <c:v>1442</c:v>
                </c:pt>
                <c:pt idx="4">
                  <c:v>353</c:v>
                </c:pt>
              </c:numCache>
            </c:numRef>
          </c:val>
          <c:smooth val="0"/>
          <c:extLst>
            <c:ext xmlns:c16="http://schemas.microsoft.com/office/drawing/2014/chart" uri="{C3380CC4-5D6E-409C-BE32-E72D297353CC}">
              <c16:uniqueId val="{00000000-E6C8-4F68-8DBE-C1D7ADA72CF2}"/>
            </c:ext>
          </c:extLst>
        </c:ser>
        <c:ser>
          <c:idx val="1"/>
          <c:order val="1"/>
          <c:tx>
            <c:strRef>
              <c:f>Sheet1!$C$1</c:f>
              <c:strCache>
                <c:ptCount val="1"/>
                <c:pt idx="0">
                  <c:v>Jem</c:v>
                </c:pt>
              </c:strCache>
            </c:strRef>
          </c:tx>
          <c:spPr>
            <a:ln w="28575" cap="rnd">
              <a:solidFill>
                <a:schemeClr val="accent2"/>
              </a:solidFill>
              <a:round/>
            </a:ln>
            <a:effectLst/>
          </c:spPr>
          <c:marker>
            <c:symbol val="none"/>
          </c:marker>
          <c:cat>
            <c:numRef>
              <c:f>Sheet1!$A$2:$A$6</c:f>
              <c:numCache>
                <c:formatCode>m/d/yyyy</c:formatCode>
                <c:ptCount val="5"/>
                <c:pt idx="0">
                  <c:v>43983</c:v>
                </c:pt>
                <c:pt idx="1">
                  <c:v>43990</c:v>
                </c:pt>
                <c:pt idx="2">
                  <c:v>43997</c:v>
                </c:pt>
                <c:pt idx="3">
                  <c:v>44004</c:v>
                </c:pt>
                <c:pt idx="4">
                  <c:v>44011</c:v>
                </c:pt>
              </c:numCache>
            </c:numRef>
          </c:cat>
          <c:val>
            <c:numRef>
              <c:f>Sheet1!$C$2:$C$6</c:f>
              <c:numCache>
                <c:formatCode>General</c:formatCode>
                <c:ptCount val="5"/>
                <c:pt idx="0">
                  <c:v>5488</c:v>
                </c:pt>
                <c:pt idx="1">
                  <c:v>530</c:v>
                </c:pt>
                <c:pt idx="2">
                  <c:v>2827</c:v>
                </c:pt>
                <c:pt idx="3">
                  <c:v>4588</c:v>
                </c:pt>
                <c:pt idx="4">
                  <c:v>2104</c:v>
                </c:pt>
              </c:numCache>
            </c:numRef>
          </c:val>
          <c:smooth val="0"/>
          <c:extLst>
            <c:ext xmlns:c16="http://schemas.microsoft.com/office/drawing/2014/chart" uri="{C3380CC4-5D6E-409C-BE32-E72D297353CC}">
              <c16:uniqueId val="{00000001-E6C8-4F68-8DBE-C1D7ADA72CF2}"/>
            </c:ext>
          </c:extLst>
        </c:ser>
        <c:ser>
          <c:idx val="2"/>
          <c:order val="2"/>
          <c:tx>
            <c:strRef>
              <c:f>Sheet1!$D$1</c:f>
              <c:strCache>
                <c:ptCount val="1"/>
                <c:pt idx="0">
                  <c:v>Northpoint City, Singapore</c:v>
                </c:pt>
              </c:strCache>
            </c:strRef>
          </c:tx>
          <c:spPr>
            <a:ln w="28575" cap="rnd">
              <a:solidFill>
                <a:schemeClr val="accent3"/>
              </a:solidFill>
              <a:round/>
            </a:ln>
            <a:effectLst/>
          </c:spPr>
          <c:marker>
            <c:symbol val="none"/>
          </c:marker>
          <c:cat>
            <c:numRef>
              <c:f>Sheet1!$A$2:$A$6</c:f>
              <c:numCache>
                <c:formatCode>m/d/yyyy</c:formatCode>
                <c:ptCount val="5"/>
                <c:pt idx="0">
                  <c:v>43983</c:v>
                </c:pt>
                <c:pt idx="1">
                  <c:v>43990</c:v>
                </c:pt>
                <c:pt idx="2">
                  <c:v>43997</c:v>
                </c:pt>
                <c:pt idx="3">
                  <c:v>44004</c:v>
                </c:pt>
                <c:pt idx="4">
                  <c:v>44011</c:v>
                </c:pt>
              </c:numCache>
            </c:numRef>
          </c:cat>
          <c:val>
            <c:numRef>
              <c:f>Sheet1!$D$2:$D$6</c:f>
              <c:numCache>
                <c:formatCode>General</c:formatCode>
                <c:ptCount val="5"/>
                <c:pt idx="0">
                  <c:v>12705</c:v>
                </c:pt>
                <c:pt idx="1">
                  <c:v>23897</c:v>
                </c:pt>
                <c:pt idx="2">
                  <c:v>12857</c:v>
                </c:pt>
                <c:pt idx="3">
                  <c:v>12562</c:v>
                </c:pt>
                <c:pt idx="4">
                  <c:v>2942</c:v>
                </c:pt>
              </c:numCache>
            </c:numRef>
          </c:val>
          <c:smooth val="0"/>
          <c:extLst>
            <c:ext xmlns:c16="http://schemas.microsoft.com/office/drawing/2014/chart" uri="{C3380CC4-5D6E-409C-BE32-E72D297353CC}">
              <c16:uniqueId val="{00000002-E6C8-4F68-8DBE-C1D7ADA72CF2}"/>
            </c:ext>
          </c:extLst>
        </c:ser>
        <c:ser>
          <c:idx val="3"/>
          <c:order val="3"/>
          <c:tx>
            <c:strRef>
              <c:f>Sheet1!$E$1</c:f>
              <c:strCache>
                <c:ptCount val="1"/>
                <c:pt idx="0">
                  <c:v>Waterway Point</c:v>
                </c:pt>
              </c:strCache>
            </c:strRef>
          </c:tx>
          <c:spPr>
            <a:ln w="28575" cap="rnd">
              <a:solidFill>
                <a:schemeClr val="accent4"/>
              </a:solidFill>
              <a:round/>
            </a:ln>
            <a:effectLst/>
          </c:spPr>
          <c:marker>
            <c:symbol val="none"/>
          </c:marker>
          <c:cat>
            <c:numRef>
              <c:f>Sheet1!$A$2:$A$6</c:f>
              <c:numCache>
                <c:formatCode>m/d/yyyy</c:formatCode>
                <c:ptCount val="5"/>
                <c:pt idx="0">
                  <c:v>43983</c:v>
                </c:pt>
                <c:pt idx="1">
                  <c:v>43990</c:v>
                </c:pt>
                <c:pt idx="2">
                  <c:v>43997</c:v>
                </c:pt>
                <c:pt idx="3">
                  <c:v>44004</c:v>
                </c:pt>
                <c:pt idx="4">
                  <c:v>44011</c:v>
                </c:pt>
              </c:numCache>
            </c:numRef>
          </c:cat>
          <c:val>
            <c:numRef>
              <c:f>Sheet1!$E$2:$E$6</c:f>
              <c:numCache>
                <c:formatCode>General</c:formatCode>
                <c:ptCount val="5"/>
                <c:pt idx="0">
                  <c:v>2984</c:v>
                </c:pt>
                <c:pt idx="1">
                  <c:v>9974</c:v>
                </c:pt>
                <c:pt idx="2">
                  <c:v>8660</c:v>
                </c:pt>
                <c:pt idx="3">
                  <c:v>5387</c:v>
                </c:pt>
                <c:pt idx="4">
                  <c:v>789</c:v>
                </c:pt>
              </c:numCache>
            </c:numRef>
          </c:val>
          <c:smooth val="0"/>
          <c:extLst>
            <c:ext xmlns:c16="http://schemas.microsoft.com/office/drawing/2014/chart" uri="{C3380CC4-5D6E-409C-BE32-E72D297353CC}">
              <c16:uniqueId val="{00000003-E6C8-4F68-8DBE-C1D7ADA72CF2}"/>
            </c:ext>
          </c:extLst>
        </c:ser>
        <c:ser>
          <c:idx val="4"/>
          <c:order val="4"/>
          <c:tx>
            <c:strRef>
              <c:f>Sheet1!$F$1</c:f>
              <c:strCache>
                <c:ptCount val="1"/>
                <c:pt idx="0">
                  <c:v>KINEX</c:v>
                </c:pt>
              </c:strCache>
            </c:strRef>
          </c:tx>
          <c:spPr>
            <a:ln w="28575" cap="rnd">
              <a:solidFill>
                <a:schemeClr val="accent5"/>
              </a:solidFill>
              <a:round/>
            </a:ln>
            <a:effectLst/>
          </c:spPr>
          <c:marker>
            <c:symbol val="none"/>
          </c:marker>
          <c:cat>
            <c:numRef>
              <c:f>Sheet1!$A$2:$A$6</c:f>
              <c:numCache>
                <c:formatCode>m/d/yyyy</c:formatCode>
                <c:ptCount val="5"/>
                <c:pt idx="0">
                  <c:v>43983</c:v>
                </c:pt>
                <c:pt idx="1">
                  <c:v>43990</c:v>
                </c:pt>
                <c:pt idx="2">
                  <c:v>43997</c:v>
                </c:pt>
                <c:pt idx="3">
                  <c:v>44004</c:v>
                </c:pt>
                <c:pt idx="4">
                  <c:v>44011</c:v>
                </c:pt>
              </c:numCache>
            </c:numRef>
          </c:cat>
          <c:val>
            <c:numRef>
              <c:f>Sheet1!$F$2:$F$6</c:f>
              <c:numCache>
                <c:formatCode>General</c:formatCode>
                <c:ptCount val="5"/>
                <c:pt idx="0">
                  <c:v>870</c:v>
                </c:pt>
                <c:pt idx="1">
                  <c:v>1262</c:v>
                </c:pt>
                <c:pt idx="2">
                  <c:v>2859</c:v>
                </c:pt>
                <c:pt idx="3">
                  <c:v>1394</c:v>
                </c:pt>
                <c:pt idx="4">
                  <c:v>426</c:v>
                </c:pt>
              </c:numCache>
            </c:numRef>
          </c:val>
          <c:smooth val="0"/>
          <c:extLst>
            <c:ext xmlns:c16="http://schemas.microsoft.com/office/drawing/2014/chart" uri="{C3380CC4-5D6E-409C-BE32-E72D297353CC}">
              <c16:uniqueId val="{00000004-E6C8-4F68-8DBE-C1D7ADA72CF2}"/>
            </c:ext>
          </c:extLst>
        </c:ser>
        <c:dLbls>
          <c:showLegendKey val="0"/>
          <c:showVal val="0"/>
          <c:showCatName val="0"/>
          <c:showSerName val="0"/>
          <c:showPercent val="0"/>
          <c:showBubbleSize val="0"/>
        </c:dLbls>
        <c:smooth val="0"/>
        <c:axId val="668693272"/>
        <c:axId val="668697864"/>
      </c:lineChart>
      <c:dateAx>
        <c:axId val="668693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8697864"/>
        <c:crosses val="autoZero"/>
        <c:auto val="1"/>
        <c:lblOffset val="100"/>
        <c:baseTimeUnit val="days"/>
      </c:dateAx>
      <c:valAx>
        <c:axId val="668697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8693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Frasers Property Retail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1</c:v>
                </c:pt>
                <c:pt idx="2">
                  <c:v>4</c:v>
                </c:pt>
                <c:pt idx="3">
                  <c:v>0</c:v>
                </c:pt>
                <c:pt idx="4">
                  <c:v>6</c:v>
                </c:pt>
                <c:pt idx="5">
                  <c:v>0</c:v>
                </c:pt>
                <c:pt idx="6">
                  <c:v>1</c:v>
                </c:pt>
              </c:numCache>
            </c:numRef>
          </c:val>
          <c:extLst>
            <c:ext xmlns:c16="http://schemas.microsoft.com/office/drawing/2014/chart" uri="{C3380CC4-5D6E-409C-BE32-E72D297353CC}">
              <c16:uniqueId val="{00000000-D64B-4BE2-AE8A-4C5782B42CD0}"/>
            </c:ext>
          </c:extLst>
        </c:ser>
        <c:dLbls>
          <c:showLegendKey val="0"/>
          <c:showVal val="0"/>
          <c:showCatName val="0"/>
          <c:showSerName val="0"/>
          <c:showPercent val="0"/>
          <c:showBubbleSize val="0"/>
        </c:dLbls>
        <c:gapWidth val="219"/>
        <c:overlap val="-27"/>
        <c:axId val="668693928"/>
        <c:axId val="668690320"/>
      </c:barChart>
      <c:catAx>
        <c:axId val="668693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8690320"/>
        <c:crosses val="autoZero"/>
        <c:auto val="1"/>
        <c:lblAlgn val="ctr"/>
        <c:lblOffset val="100"/>
        <c:noMultiLvlLbl val="0"/>
      </c:catAx>
      <c:valAx>
        <c:axId val="668690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8693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3E022-B5A6-43E9-BFD1-1FAC7EFD7520}"/>
              </a:ext>
            </a:extLst>
          </p:cNvPr>
          <p:cNvSpPr>
            <a:spLocks noGrp="1"/>
          </p:cNvSpPr>
          <p:nvPr>
            <p:ph type="ctrTitle"/>
          </p:nvPr>
        </p:nvSpPr>
        <p:spPr/>
        <p:txBody>
          <a:bodyPr/>
          <a:lstStyle/>
          <a:p>
            <a:r>
              <a:rPr lang="en-US"/>
              <a:t>Spoon Template </a:t>
            </a:r>
          </a:p>
        </p:txBody>
      </p:sp>
      <p:sp>
        <p:nvSpPr>
          <p:cNvPr id="3" name="Subtitle 2">
            <a:extLst>
              <a:ext uri="{FF2B5EF4-FFF2-40B4-BE49-F238E27FC236}">
                <a16:creationId xmlns:a16="http://schemas.microsoft.com/office/drawing/2014/main" id="{E31DC4CB-4048-4E37-B9EA-922E17AF29C0}"/>
              </a:ext>
            </a:extLst>
          </p:cNvPr>
          <p:cNvSpPr>
            <a:spLocks noGrp="1"/>
          </p:cNvSpPr>
          <p:nvPr>
            <p:ph type="subTitle" idx="1"/>
          </p:nvPr>
        </p:nvSpPr>
        <p:spPr/>
        <p:txBody>
          <a:bodyPr/>
          <a:lstStyle/>
          <a:p>
            <a:r>
              <a:rPr lang="en-US"/>
              <a:t>Spoon Creative Pte Ltd</a:t>
            </a:r>
          </a:p>
        </p:txBody>
      </p:sp>
    </p:spTree>
    <p:extLst>
      <p:ext uri="{BB962C8B-B14F-4D97-AF65-F5344CB8AC3E}">
        <p14:creationId xmlns:p14="http://schemas.microsoft.com/office/powerpoint/2010/main" val="41048524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8652C-48F9-41F0-8834-B8208DB82F25}"/>
              </a:ext>
            </a:extLst>
          </p:cNvPr>
          <p:cNvSpPr>
            <a:spLocks noGrp="1"/>
          </p:cNvSpPr>
          <p:nvPr>
            <p:ph type="title"/>
          </p:nvPr>
        </p:nvSpPr>
        <p:spPr/>
        <p:txBody>
          <a:bodyPr/>
          <a:lstStyle/>
          <a:p>
            <a:r>
              <a:rPr lang="en-US"/>
              <a:t>Facebook Key Metrics (1st) / FPR - FB Monthly Performance Tracking | Frasers Property Retail</a:t>
            </a:r>
          </a:p>
        </p:txBody>
      </p:sp>
      <p:graphicFrame>
        <p:nvGraphicFramePr>
          <p:cNvPr id="5" name="Table Placeholder 4">
            <a:extLst>
              <a:ext uri="{FF2B5EF4-FFF2-40B4-BE49-F238E27FC236}">
                <a16:creationId xmlns:a16="http://schemas.microsoft.com/office/drawing/2014/main" id="{A2E2311B-BD5D-4F72-95B5-77862058A54D}"/>
              </a:ext>
            </a:extLst>
          </p:cNvPr>
          <p:cNvGraphicFramePr>
            <a:graphicFrameLocks noGrp="1"/>
          </p:cNvGraphicFramePr>
          <p:nvPr>
            <p:ph type="tbl" sz="quarter" idx="13"/>
            <p:extLst>
              <p:ext uri="{D42A27DB-BD31-4B8C-83A1-F6EECF244321}">
                <p14:modId xmlns:p14="http://schemas.microsoft.com/office/powerpoint/2010/main" val="3028725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3678551482"/>
                    </a:ext>
                  </a:extLst>
                </a:gridCol>
                <a:gridCol w="493776">
                  <a:extLst>
                    <a:ext uri="{9D8B030D-6E8A-4147-A177-3AD203B41FA5}">
                      <a16:colId xmlns:a16="http://schemas.microsoft.com/office/drawing/2014/main" val="3119412035"/>
                    </a:ext>
                  </a:extLst>
                </a:gridCol>
                <a:gridCol w="246888">
                  <a:extLst>
                    <a:ext uri="{9D8B030D-6E8A-4147-A177-3AD203B41FA5}">
                      <a16:colId xmlns:a16="http://schemas.microsoft.com/office/drawing/2014/main" val="2999965550"/>
                    </a:ext>
                  </a:extLst>
                </a:gridCol>
                <a:gridCol w="246888">
                  <a:extLst>
                    <a:ext uri="{9D8B030D-6E8A-4147-A177-3AD203B41FA5}">
                      <a16:colId xmlns:a16="http://schemas.microsoft.com/office/drawing/2014/main" val="2586550180"/>
                    </a:ext>
                  </a:extLst>
                </a:gridCol>
                <a:gridCol w="246888">
                  <a:extLst>
                    <a:ext uri="{9D8B030D-6E8A-4147-A177-3AD203B41FA5}">
                      <a16:colId xmlns:a16="http://schemas.microsoft.com/office/drawing/2014/main" val="2499660543"/>
                    </a:ext>
                  </a:extLst>
                </a:gridCol>
                <a:gridCol w="246888">
                  <a:extLst>
                    <a:ext uri="{9D8B030D-6E8A-4147-A177-3AD203B41FA5}">
                      <a16:colId xmlns:a16="http://schemas.microsoft.com/office/drawing/2014/main" val="823111994"/>
                    </a:ext>
                  </a:extLst>
                </a:gridCol>
                <a:gridCol w="246888">
                  <a:extLst>
                    <a:ext uri="{9D8B030D-6E8A-4147-A177-3AD203B41FA5}">
                      <a16:colId xmlns:a16="http://schemas.microsoft.com/office/drawing/2014/main" val="321667544"/>
                    </a:ext>
                  </a:extLst>
                </a:gridCol>
                <a:gridCol w="246888">
                  <a:extLst>
                    <a:ext uri="{9D8B030D-6E8A-4147-A177-3AD203B41FA5}">
                      <a16:colId xmlns:a16="http://schemas.microsoft.com/office/drawing/2014/main" val="900368769"/>
                    </a:ext>
                  </a:extLst>
                </a:gridCol>
                <a:gridCol w="246888">
                  <a:extLst>
                    <a:ext uri="{9D8B030D-6E8A-4147-A177-3AD203B41FA5}">
                      <a16:colId xmlns:a16="http://schemas.microsoft.com/office/drawing/2014/main" val="1992526284"/>
                    </a:ext>
                  </a:extLst>
                </a:gridCol>
                <a:gridCol w="246888">
                  <a:extLst>
                    <a:ext uri="{9D8B030D-6E8A-4147-A177-3AD203B41FA5}">
                      <a16:colId xmlns:a16="http://schemas.microsoft.com/office/drawing/2014/main" val="3008771534"/>
                    </a:ext>
                  </a:extLst>
                </a:gridCol>
                <a:gridCol w="246888">
                  <a:extLst>
                    <a:ext uri="{9D8B030D-6E8A-4147-A177-3AD203B41FA5}">
                      <a16:colId xmlns:a16="http://schemas.microsoft.com/office/drawing/2014/main" val="751775108"/>
                    </a:ext>
                  </a:extLst>
                </a:gridCol>
                <a:gridCol w="246888">
                  <a:extLst>
                    <a:ext uri="{9D8B030D-6E8A-4147-A177-3AD203B41FA5}">
                      <a16:colId xmlns:a16="http://schemas.microsoft.com/office/drawing/2014/main" val="2103403340"/>
                    </a:ext>
                  </a:extLst>
                </a:gridCol>
                <a:gridCol w="246888">
                  <a:extLst>
                    <a:ext uri="{9D8B030D-6E8A-4147-A177-3AD203B41FA5}">
                      <a16:colId xmlns:a16="http://schemas.microsoft.com/office/drawing/2014/main" val="3449216086"/>
                    </a:ext>
                  </a:extLst>
                </a:gridCol>
                <a:gridCol w="246888">
                  <a:extLst>
                    <a:ext uri="{9D8B030D-6E8A-4147-A177-3AD203B41FA5}">
                      <a16:colId xmlns:a16="http://schemas.microsoft.com/office/drawing/2014/main" val="1608333047"/>
                    </a:ext>
                  </a:extLst>
                </a:gridCol>
                <a:gridCol w="246888">
                  <a:extLst>
                    <a:ext uri="{9D8B030D-6E8A-4147-A177-3AD203B41FA5}">
                      <a16:colId xmlns:a16="http://schemas.microsoft.com/office/drawing/2014/main" val="2159669690"/>
                    </a:ext>
                  </a:extLst>
                </a:gridCol>
                <a:gridCol w="246888">
                  <a:extLst>
                    <a:ext uri="{9D8B030D-6E8A-4147-A177-3AD203B41FA5}">
                      <a16:colId xmlns:a16="http://schemas.microsoft.com/office/drawing/2014/main" val="3954401440"/>
                    </a:ext>
                  </a:extLst>
                </a:gridCol>
                <a:gridCol w="246888">
                  <a:extLst>
                    <a:ext uri="{9D8B030D-6E8A-4147-A177-3AD203B41FA5}">
                      <a16:colId xmlns:a16="http://schemas.microsoft.com/office/drawing/2014/main" val="1010346963"/>
                    </a:ext>
                  </a:extLst>
                </a:gridCol>
                <a:gridCol w="246888">
                  <a:extLst>
                    <a:ext uri="{9D8B030D-6E8A-4147-A177-3AD203B41FA5}">
                      <a16:colId xmlns:a16="http://schemas.microsoft.com/office/drawing/2014/main" val="1127731971"/>
                    </a:ext>
                  </a:extLst>
                </a:gridCol>
                <a:gridCol w="246888">
                  <a:extLst>
                    <a:ext uri="{9D8B030D-6E8A-4147-A177-3AD203B41FA5}">
                      <a16:colId xmlns:a16="http://schemas.microsoft.com/office/drawing/2014/main" val="45206495"/>
                    </a:ext>
                  </a:extLst>
                </a:gridCol>
                <a:gridCol w="246888">
                  <a:extLst>
                    <a:ext uri="{9D8B030D-6E8A-4147-A177-3AD203B41FA5}">
                      <a16:colId xmlns:a16="http://schemas.microsoft.com/office/drawing/2014/main" val="4199329966"/>
                    </a:ext>
                  </a:extLst>
                </a:gridCol>
                <a:gridCol w="246888">
                  <a:extLst>
                    <a:ext uri="{9D8B030D-6E8A-4147-A177-3AD203B41FA5}">
                      <a16:colId xmlns:a16="http://schemas.microsoft.com/office/drawing/2014/main" val="1276247849"/>
                    </a:ext>
                  </a:extLst>
                </a:gridCol>
                <a:gridCol w="246888">
                  <a:extLst>
                    <a:ext uri="{9D8B030D-6E8A-4147-A177-3AD203B41FA5}">
                      <a16:colId xmlns:a16="http://schemas.microsoft.com/office/drawing/2014/main" val="748360212"/>
                    </a:ext>
                  </a:extLst>
                </a:gridCol>
                <a:gridCol w="246888">
                  <a:extLst>
                    <a:ext uri="{9D8B030D-6E8A-4147-A177-3AD203B41FA5}">
                      <a16:colId xmlns:a16="http://schemas.microsoft.com/office/drawing/2014/main" val="356336815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50309091"/>
                  </a:ext>
                </a:extLst>
              </a:tr>
              <a:tr h="370840">
                <a:tc>
                  <a:txBody>
                    <a:bodyPr/>
                    <a:lstStyle/>
                    <a:p>
                      <a:r>
                        <a:rPr lang="en-US" sz="1000"/>
                        <a:t>Frasers Property Retail</a:t>
                      </a:r>
                    </a:p>
                  </a:txBody>
                  <a:tcPr/>
                </a:tc>
                <a:tc>
                  <a:txBody>
                    <a:bodyPr/>
                    <a:lstStyle/>
                    <a:p>
                      <a:r>
                        <a:rPr lang="en-US" sz="1000"/>
                        <a:t>72553</a:t>
                      </a:r>
                    </a:p>
                  </a:txBody>
                  <a:tcPr/>
                </a:tc>
                <a:tc>
                  <a:txBody>
                    <a:bodyPr/>
                    <a:lstStyle/>
                    <a:p>
                      <a:r>
                        <a:rPr lang="en-US" sz="1000"/>
                        <a:t>n/a</a:t>
                      </a:r>
                    </a:p>
                  </a:txBody>
                  <a:tcPr/>
                </a:tc>
                <a:tc>
                  <a:txBody>
                    <a:bodyPr/>
                    <a:lstStyle/>
                    <a:p>
                      <a:r>
                        <a:rPr lang="en-US" sz="1000"/>
                        <a:t>16</a:t>
                      </a:r>
                    </a:p>
                  </a:txBody>
                  <a:tcPr/>
                </a:tc>
                <a:tc>
                  <a:txBody>
                    <a:bodyPr/>
                    <a:lstStyle/>
                    <a:p>
                      <a:r>
                        <a:rPr lang="en-US" sz="1000"/>
                        <a:t>3</a:t>
                      </a:r>
                    </a:p>
                  </a:txBody>
                  <a:tcPr/>
                </a:tc>
                <a:tc>
                  <a:txBody>
                    <a:bodyPr/>
                    <a:lstStyle/>
                    <a:p>
                      <a:r>
                        <a:rPr lang="en-US" sz="1000"/>
                        <a:t>7</a:t>
                      </a:r>
                    </a:p>
                  </a:txBody>
                  <a:tcPr/>
                </a:tc>
                <a:tc>
                  <a:txBody>
                    <a:bodyPr/>
                    <a:lstStyle/>
                    <a:p>
                      <a:r>
                        <a:rPr lang="en-US" sz="1000"/>
                        <a:t>0</a:t>
                      </a:r>
                    </a:p>
                  </a:txBody>
                  <a:tcPr/>
                </a:tc>
                <a:tc>
                  <a:txBody>
                    <a:bodyPr/>
                    <a:lstStyle/>
                    <a:p>
                      <a:r>
                        <a:rPr lang="en-US" sz="1000"/>
                        <a:t>2</a:t>
                      </a:r>
                    </a:p>
                  </a:txBody>
                  <a:tcPr/>
                </a:tc>
                <a:tc>
                  <a:txBody>
                    <a:bodyPr/>
                    <a:lstStyle/>
                    <a:p>
                      <a:r>
                        <a:rPr lang="en-US" sz="1000"/>
                        <a:t>1817</a:t>
                      </a:r>
                    </a:p>
                  </a:txBody>
                  <a:tcPr/>
                </a:tc>
                <a:tc>
                  <a:txBody>
                    <a:bodyPr/>
                    <a:lstStyle/>
                    <a:p>
                      <a:r>
                        <a:rPr lang="en-US" sz="1000"/>
                        <a:t>0</a:t>
                      </a:r>
                    </a:p>
                  </a:txBody>
                  <a:tcPr/>
                </a:tc>
                <a:tc>
                  <a:txBody>
                    <a:bodyPr/>
                    <a:lstStyle/>
                    <a:p>
                      <a:r>
                        <a:rPr lang="en-US" sz="1000"/>
                        <a:t>1756</a:t>
                      </a:r>
                    </a:p>
                  </a:txBody>
                  <a:tcPr/>
                </a:tc>
                <a:tc>
                  <a:txBody>
                    <a:bodyPr/>
                    <a:lstStyle/>
                    <a:p>
                      <a:r>
                        <a:rPr lang="en-US" sz="1000"/>
                        <a:t>51</a:t>
                      </a:r>
                    </a:p>
                  </a:txBody>
                  <a:tcPr/>
                </a:tc>
                <a:tc>
                  <a:txBody>
                    <a:bodyPr/>
                    <a:lstStyle/>
                    <a:p>
                      <a:r>
                        <a:rPr lang="en-US" sz="1000"/>
                        <a:t>0</a:t>
                      </a:r>
                    </a:p>
                  </a:txBody>
                  <a:tcPr/>
                </a:tc>
                <a:tc>
                  <a:txBody>
                    <a:bodyPr/>
                    <a:lstStyle/>
                    <a:p>
                      <a:r>
                        <a:rPr lang="en-US" sz="1000"/>
                        <a:t>10</a:t>
                      </a:r>
                    </a:p>
                  </a:txBody>
                  <a:tcPr/>
                </a:tc>
                <a:tc>
                  <a:txBody>
                    <a:bodyPr/>
                    <a:lstStyle/>
                    <a:p>
                      <a:r>
                        <a:rPr lang="en-US" sz="1000"/>
                        <a:t>0</a:t>
                      </a:r>
                    </a:p>
                  </a:txBody>
                  <a:tcPr/>
                </a:tc>
                <a:tc>
                  <a:txBody>
                    <a:bodyPr/>
                    <a:lstStyle/>
                    <a:p>
                      <a:r>
                        <a:rPr lang="en-US" sz="1000"/>
                        <a:t>0</a:t>
                      </a:r>
                    </a:p>
                  </a:txBody>
                  <a:tcPr/>
                </a:tc>
                <a:tc>
                  <a:txBody>
                    <a:bodyPr/>
                    <a:lstStyle/>
                    <a:p>
                      <a:r>
                        <a:rPr lang="en-US" sz="1000"/>
                        <a:t>55</a:t>
                      </a:r>
                    </a:p>
                  </a:txBody>
                  <a:tcPr/>
                </a:tc>
                <a:tc>
                  <a:txBody>
                    <a:bodyPr/>
                    <a:lstStyle/>
                    <a:p>
                      <a:r>
                        <a:rPr lang="en-US" sz="1000"/>
                        <a:t>60</a:t>
                      </a:r>
                    </a:p>
                  </a:txBody>
                  <a:tcPr/>
                </a:tc>
                <a:tc>
                  <a:txBody>
                    <a:bodyPr/>
                    <a:lstStyle/>
                    <a:p>
                      <a:r>
                        <a:rPr lang="en-US" sz="1000"/>
                        <a:t>1932</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1686580349"/>
                  </a:ext>
                </a:extLst>
              </a:tr>
            </a:tbl>
          </a:graphicData>
        </a:graphic>
      </p:graphicFrame>
      <p:sp>
        <p:nvSpPr>
          <p:cNvPr id="4" name="Text Placeholder 3">
            <a:extLst>
              <a:ext uri="{FF2B5EF4-FFF2-40B4-BE49-F238E27FC236}">
                <a16:creationId xmlns:a16="http://schemas.microsoft.com/office/drawing/2014/main" id="{19465A8F-1C9A-4653-A982-A2FA9401E52C}"/>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2419303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B23F4-05BD-4021-96F0-334AB7B14AA4}"/>
              </a:ext>
            </a:extLst>
          </p:cNvPr>
          <p:cNvSpPr>
            <a:spLocks noGrp="1"/>
          </p:cNvSpPr>
          <p:nvPr>
            <p:ph type="title"/>
          </p:nvPr>
        </p:nvSpPr>
        <p:spPr/>
        <p:txBody>
          <a:bodyPr/>
          <a:lstStyle/>
          <a:p>
            <a:r>
              <a:rPr lang="en-US"/>
              <a:t>Facebook Key Metrics (1st) / LANDSCAPE - Landscape Tracking | Suburban Malls - 1 of 5</a:t>
            </a:r>
          </a:p>
        </p:txBody>
      </p:sp>
      <p:graphicFrame>
        <p:nvGraphicFramePr>
          <p:cNvPr id="5" name="Table Placeholder 4">
            <a:extLst>
              <a:ext uri="{FF2B5EF4-FFF2-40B4-BE49-F238E27FC236}">
                <a16:creationId xmlns:a16="http://schemas.microsoft.com/office/drawing/2014/main" id="{4258EA5C-8748-45A8-AC6C-1119105D4FD1}"/>
              </a:ext>
            </a:extLst>
          </p:cNvPr>
          <p:cNvGraphicFramePr>
            <a:graphicFrameLocks noGrp="1"/>
          </p:cNvGraphicFramePr>
          <p:nvPr>
            <p:ph type="tbl" sz="quarter" idx="13"/>
            <p:extLst>
              <p:ext uri="{D42A27DB-BD31-4B8C-83A1-F6EECF244321}">
                <p14:modId xmlns:p14="http://schemas.microsoft.com/office/powerpoint/2010/main" val="325932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4122260694"/>
                    </a:ext>
                  </a:extLst>
                </a:gridCol>
                <a:gridCol w="493776">
                  <a:extLst>
                    <a:ext uri="{9D8B030D-6E8A-4147-A177-3AD203B41FA5}">
                      <a16:colId xmlns:a16="http://schemas.microsoft.com/office/drawing/2014/main" val="3935797575"/>
                    </a:ext>
                  </a:extLst>
                </a:gridCol>
                <a:gridCol w="246888">
                  <a:extLst>
                    <a:ext uri="{9D8B030D-6E8A-4147-A177-3AD203B41FA5}">
                      <a16:colId xmlns:a16="http://schemas.microsoft.com/office/drawing/2014/main" val="4271108935"/>
                    </a:ext>
                  </a:extLst>
                </a:gridCol>
                <a:gridCol w="246888">
                  <a:extLst>
                    <a:ext uri="{9D8B030D-6E8A-4147-A177-3AD203B41FA5}">
                      <a16:colId xmlns:a16="http://schemas.microsoft.com/office/drawing/2014/main" val="1582975880"/>
                    </a:ext>
                  </a:extLst>
                </a:gridCol>
                <a:gridCol w="246888">
                  <a:extLst>
                    <a:ext uri="{9D8B030D-6E8A-4147-A177-3AD203B41FA5}">
                      <a16:colId xmlns:a16="http://schemas.microsoft.com/office/drawing/2014/main" val="3122585053"/>
                    </a:ext>
                  </a:extLst>
                </a:gridCol>
                <a:gridCol w="246888">
                  <a:extLst>
                    <a:ext uri="{9D8B030D-6E8A-4147-A177-3AD203B41FA5}">
                      <a16:colId xmlns:a16="http://schemas.microsoft.com/office/drawing/2014/main" val="2822835576"/>
                    </a:ext>
                  </a:extLst>
                </a:gridCol>
                <a:gridCol w="246888">
                  <a:extLst>
                    <a:ext uri="{9D8B030D-6E8A-4147-A177-3AD203B41FA5}">
                      <a16:colId xmlns:a16="http://schemas.microsoft.com/office/drawing/2014/main" val="3678230896"/>
                    </a:ext>
                  </a:extLst>
                </a:gridCol>
                <a:gridCol w="246888">
                  <a:extLst>
                    <a:ext uri="{9D8B030D-6E8A-4147-A177-3AD203B41FA5}">
                      <a16:colId xmlns:a16="http://schemas.microsoft.com/office/drawing/2014/main" val="4114370165"/>
                    </a:ext>
                  </a:extLst>
                </a:gridCol>
                <a:gridCol w="246888">
                  <a:extLst>
                    <a:ext uri="{9D8B030D-6E8A-4147-A177-3AD203B41FA5}">
                      <a16:colId xmlns:a16="http://schemas.microsoft.com/office/drawing/2014/main" val="1326512903"/>
                    </a:ext>
                  </a:extLst>
                </a:gridCol>
                <a:gridCol w="246888">
                  <a:extLst>
                    <a:ext uri="{9D8B030D-6E8A-4147-A177-3AD203B41FA5}">
                      <a16:colId xmlns:a16="http://schemas.microsoft.com/office/drawing/2014/main" val="612484488"/>
                    </a:ext>
                  </a:extLst>
                </a:gridCol>
                <a:gridCol w="246888">
                  <a:extLst>
                    <a:ext uri="{9D8B030D-6E8A-4147-A177-3AD203B41FA5}">
                      <a16:colId xmlns:a16="http://schemas.microsoft.com/office/drawing/2014/main" val="979435220"/>
                    </a:ext>
                  </a:extLst>
                </a:gridCol>
                <a:gridCol w="246888">
                  <a:extLst>
                    <a:ext uri="{9D8B030D-6E8A-4147-A177-3AD203B41FA5}">
                      <a16:colId xmlns:a16="http://schemas.microsoft.com/office/drawing/2014/main" val="135297048"/>
                    </a:ext>
                  </a:extLst>
                </a:gridCol>
                <a:gridCol w="246888">
                  <a:extLst>
                    <a:ext uri="{9D8B030D-6E8A-4147-A177-3AD203B41FA5}">
                      <a16:colId xmlns:a16="http://schemas.microsoft.com/office/drawing/2014/main" val="3823585213"/>
                    </a:ext>
                  </a:extLst>
                </a:gridCol>
                <a:gridCol w="246888">
                  <a:extLst>
                    <a:ext uri="{9D8B030D-6E8A-4147-A177-3AD203B41FA5}">
                      <a16:colId xmlns:a16="http://schemas.microsoft.com/office/drawing/2014/main" val="2998454161"/>
                    </a:ext>
                  </a:extLst>
                </a:gridCol>
                <a:gridCol w="246888">
                  <a:extLst>
                    <a:ext uri="{9D8B030D-6E8A-4147-A177-3AD203B41FA5}">
                      <a16:colId xmlns:a16="http://schemas.microsoft.com/office/drawing/2014/main" val="1821763033"/>
                    </a:ext>
                  </a:extLst>
                </a:gridCol>
                <a:gridCol w="246888">
                  <a:extLst>
                    <a:ext uri="{9D8B030D-6E8A-4147-A177-3AD203B41FA5}">
                      <a16:colId xmlns:a16="http://schemas.microsoft.com/office/drawing/2014/main" val="3050500250"/>
                    </a:ext>
                  </a:extLst>
                </a:gridCol>
                <a:gridCol w="246888">
                  <a:extLst>
                    <a:ext uri="{9D8B030D-6E8A-4147-A177-3AD203B41FA5}">
                      <a16:colId xmlns:a16="http://schemas.microsoft.com/office/drawing/2014/main" val="1772588714"/>
                    </a:ext>
                  </a:extLst>
                </a:gridCol>
                <a:gridCol w="246888">
                  <a:extLst>
                    <a:ext uri="{9D8B030D-6E8A-4147-A177-3AD203B41FA5}">
                      <a16:colId xmlns:a16="http://schemas.microsoft.com/office/drawing/2014/main" val="2930096672"/>
                    </a:ext>
                  </a:extLst>
                </a:gridCol>
                <a:gridCol w="246888">
                  <a:extLst>
                    <a:ext uri="{9D8B030D-6E8A-4147-A177-3AD203B41FA5}">
                      <a16:colId xmlns:a16="http://schemas.microsoft.com/office/drawing/2014/main" val="3769902729"/>
                    </a:ext>
                  </a:extLst>
                </a:gridCol>
                <a:gridCol w="246888">
                  <a:extLst>
                    <a:ext uri="{9D8B030D-6E8A-4147-A177-3AD203B41FA5}">
                      <a16:colId xmlns:a16="http://schemas.microsoft.com/office/drawing/2014/main" val="2767046290"/>
                    </a:ext>
                  </a:extLst>
                </a:gridCol>
                <a:gridCol w="246888">
                  <a:extLst>
                    <a:ext uri="{9D8B030D-6E8A-4147-A177-3AD203B41FA5}">
                      <a16:colId xmlns:a16="http://schemas.microsoft.com/office/drawing/2014/main" val="2517766661"/>
                    </a:ext>
                  </a:extLst>
                </a:gridCol>
                <a:gridCol w="246888">
                  <a:extLst>
                    <a:ext uri="{9D8B030D-6E8A-4147-A177-3AD203B41FA5}">
                      <a16:colId xmlns:a16="http://schemas.microsoft.com/office/drawing/2014/main" val="740175343"/>
                    </a:ext>
                  </a:extLst>
                </a:gridCol>
                <a:gridCol w="246888">
                  <a:extLst>
                    <a:ext uri="{9D8B030D-6E8A-4147-A177-3AD203B41FA5}">
                      <a16:colId xmlns:a16="http://schemas.microsoft.com/office/drawing/2014/main" val="607656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330922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Waterway Point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427325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Frasers Property Retail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102939536"/>
                  </a:ext>
                </a:extLst>
              </a:tr>
            </a:tbl>
          </a:graphicData>
        </a:graphic>
      </p:graphicFrame>
      <p:sp>
        <p:nvSpPr>
          <p:cNvPr id="4" name="Text Placeholder 3">
            <a:extLst>
              <a:ext uri="{FF2B5EF4-FFF2-40B4-BE49-F238E27FC236}">
                <a16:creationId xmlns:a16="http://schemas.microsoft.com/office/drawing/2014/main" id="{15AF1A42-6077-40B1-8EEA-08D56FB119F0}"/>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1002680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95EC3-9776-4923-B1DE-9FB7088A275F}"/>
              </a:ext>
            </a:extLst>
          </p:cNvPr>
          <p:cNvSpPr>
            <a:spLocks noGrp="1"/>
          </p:cNvSpPr>
          <p:nvPr>
            <p:ph type="title"/>
          </p:nvPr>
        </p:nvSpPr>
        <p:spPr/>
        <p:txBody>
          <a:bodyPr/>
          <a:lstStyle/>
          <a:p>
            <a:r>
              <a:rPr lang="en-US"/>
              <a:t>Facebook Key Metrics (1st) / LANDSCAPE - Landscape Tracking | Suburban Malls - 2 of 5</a:t>
            </a:r>
          </a:p>
        </p:txBody>
      </p:sp>
      <p:graphicFrame>
        <p:nvGraphicFramePr>
          <p:cNvPr id="5" name="Table Placeholder 4">
            <a:extLst>
              <a:ext uri="{FF2B5EF4-FFF2-40B4-BE49-F238E27FC236}">
                <a16:creationId xmlns:a16="http://schemas.microsoft.com/office/drawing/2014/main" id="{46E5153A-8D73-4390-8BF0-8919DA313A59}"/>
              </a:ext>
            </a:extLst>
          </p:cNvPr>
          <p:cNvGraphicFramePr>
            <a:graphicFrameLocks noGrp="1"/>
          </p:cNvGraphicFramePr>
          <p:nvPr>
            <p:ph type="tbl" sz="quarter" idx="13"/>
            <p:extLst>
              <p:ext uri="{D42A27DB-BD31-4B8C-83A1-F6EECF244321}">
                <p14:modId xmlns:p14="http://schemas.microsoft.com/office/powerpoint/2010/main" val="452874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1722720352"/>
                    </a:ext>
                  </a:extLst>
                </a:gridCol>
                <a:gridCol w="493776">
                  <a:extLst>
                    <a:ext uri="{9D8B030D-6E8A-4147-A177-3AD203B41FA5}">
                      <a16:colId xmlns:a16="http://schemas.microsoft.com/office/drawing/2014/main" val="1261557858"/>
                    </a:ext>
                  </a:extLst>
                </a:gridCol>
                <a:gridCol w="246888">
                  <a:extLst>
                    <a:ext uri="{9D8B030D-6E8A-4147-A177-3AD203B41FA5}">
                      <a16:colId xmlns:a16="http://schemas.microsoft.com/office/drawing/2014/main" val="954305364"/>
                    </a:ext>
                  </a:extLst>
                </a:gridCol>
                <a:gridCol w="246888">
                  <a:extLst>
                    <a:ext uri="{9D8B030D-6E8A-4147-A177-3AD203B41FA5}">
                      <a16:colId xmlns:a16="http://schemas.microsoft.com/office/drawing/2014/main" val="2358901569"/>
                    </a:ext>
                  </a:extLst>
                </a:gridCol>
                <a:gridCol w="246888">
                  <a:extLst>
                    <a:ext uri="{9D8B030D-6E8A-4147-A177-3AD203B41FA5}">
                      <a16:colId xmlns:a16="http://schemas.microsoft.com/office/drawing/2014/main" val="2396579066"/>
                    </a:ext>
                  </a:extLst>
                </a:gridCol>
                <a:gridCol w="246888">
                  <a:extLst>
                    <a:ext uri="{9D8B030D-6E8A-4147-A177-3AD203B41FA5}">
                      <a16:colId xmlns:a16="http://schemas.microsoft.com/office/drawing/2014/main" val="2729084756"/>
                    </a:ext>
                  </a:extLst>
                </a:gridCol>
                <a:gridCol w="246888">
                  <a:extLst>
                    <a:ext uri="{9D8B030D-6E8A-4147-A177-3AD203B41FA5}">
                      <a16:colId xmlns:a16="http://schemas.microsoft.com/office/drawing/2014/main" val="3481222316"/>
                    </a:ext>
                  </a:extLst>
                </a:gridCol>
                <a:gridCol w="246888">
                  <a:extLst>
                    <a:ext uri="{9D8B030D-6E8A-4147-A177-3AD203B41FA5}">
                      <a16:colId xmlns:a16="http://schemas.microsoft.com/office/drawing/2014/main" val="2305578306"/>
                    </a:ext>
                  </a:extLst>
                </a:gridCol>
                <a:gridCol w="246888">
                  <a:extLst>
                    <a:ext uri="{9D8B030D-6E8A-4147-A177-3AD203B41FA5}">
                      <a16:colId xmlns:a16="http://schemas.microsoft.com/office/drawing/2014/main" val="2283405334"/>
                    </a:ext>
                  </a:extLst>
                </a:gridCol>
                <a:gridCol w="246888">
                  <a:extLst>
                    <a:ext uri="{9D8B030D-6E8A-4147-A177-3AD203B41FA5}">
                      <a16:colId xmlns:a16="http://schemas.microsoft.com/office/drawing/2014/main" val="1239568750"/>
                    </a:ext>
                  </a:extLst>
                </a:gridCol>
                <a:gridCol w="246888">
                  <a:extLst>
                    <a:ext uri="{9D8B030D-6E8A-4147-A177-3AD203B41FA5}">
                      <a16:colId xmlns:a16="http://schemas.microsoft.com/office/drawing/2014/main" val="1111925605"/>
                    </a:ext>
                  </a:extLst>
                </a:gridCol>
                <a:gridCol w="246888">
                  <a:extLst>
                    <a:ext uri="{9D8B030D-6E8A-4147-A177-3AD203B41FA5}">
                      <a16:colId xmlns:a16="http://schemas.microsoft.com/office/drawing/2014/main" val="3279279321"/>
                    </a:ext>
                  </a:extLst>
                </a:gridCol>
                <a:gridCol w="246888">
                  <a:extLst>
                    <a:ext uri="{9D8B030D-6E8A-4147-A177-3AD203B41FA5}">
                      <a16:colId xmlns:a16="http://schemas.microsoft.com/office/drawing/2014/main" val="3149297020"/>
                    </a:ext>
                  </a:extLst>
                </a:gridCol>
                <a:gridCol w="246888">
                  <a:extLst>
                    <a:ext uri="{9D8B030D-6E8A-4147-A177-3AD203B41FA5}">
                      <a16:colId xmlns:a16="http://schemas.microsoft.com/office/drawing/2014/main" val="2686960783"/>
                    </a:ext>
                  </a:extLst>
                </a:gridCol>
                <a:gridCol w="246888">
                  <a:extLst>
                    <a:ext uri="{9D8B030D-6E8A-4147-A177-3AD203B41FA5}">
                      <a16:colId xmlns:a16="http://schemas.microsoft.com/office/drawing/2014/main" val="2893676102"/>
                    </a:ext>
                  </a:extLst>
                </a:gridCol>
                <a:gridCol w="246888">
                  <a:extLst>
                    <a:ext uri="{9D8B030D-6E8A-4147-A177-3AD203B41FA5}">
                      <a16:colId xmlns:a16="http://schemas.microsoft.com/office/drawing/2014/main" val="1350957833"/>
                    </a:ext>
                  </a:extLst>
                </a:gridCol>
                <a:gridCol w="246888">
                  <a:extLst>
                    <a:ext uri="{9D8B030D-6E8A-4147-A177-3AD203B41FA5}">
                      <a16:colId xmlns:a16="http://schemas.microsoft.com/office/drawing/2014/main" val="2127475995"/>
                    </a:ext>
                  </a:extLst>
                </a:gridCol>
                <a:gridCol w="246888">
                  <a:extLst>
                    <a:ext uri="{9D8B030D-6E8A-4147-A177-3AD203B41FA5}">
                      <a16:colId xmlns:a16="http://schemas.microsoft.com/office/drawing/2014/main" val="3682525220"/>
                    </a:ext>
                  </a:extLst>
                </a:gridCol>
                <a:gridCol w="246888">
                  <a:extLst>
                    <a:ext uri="{9D8B030D-6E8A-4147-A177-3AD203B41FA5}">
                      <a16:colId xmlns:a16="http://schemas.microsoft.com/office/drawing/2014/main" val="1612557545"/>
                    </a:ext>
                  </a:extLst>
                </a:gridCol>
                <a:gridCol w="246888">
                  <a:extLst>
                    <a:ext uri="{9D8B030D-6E8A-4147-A177-3AD203B41FA5}">
                      <a16:colId xmlns:a16="http://schemas.microsoft.com/office/drawing/2014/main" val="3031585175"/>
                    </a:ext>
                  </a:extLst>
                </a:gridCol>
                <a:gridCol w="246888">
                  <a:extLst>
                    <a:ext uri="{9D8B030D-6E8A-4147-A177-3AD203B41FA5}">
                      <a16:colId xmlns:a16="http://schemas.microsoft.com/office/drawing/2014/main" val="1693869909"/>
                    </a:ext>
                  </a:extLst>
                </a:gridCol>
                <a:gridCol w="246888">
                  <a:extLst>
                    <a:ext uri="{9D8B030D-6E8A-4147-A177-3AD203B41FA5}">
                      <a16:colId xmlns:a16="http://schemas.microsoft.com/office/drawing/2014/main" val="2714897894"/>
                    </a:ext>
                  </a:extLst>
                </a:gridCol>
                <a:gridCol w="246888">
                  <a:extLst>
                    <a:ext uri="{9D8B030D-6E8A-4147-A177-3AD203B41FA5}">
                      <a16:colId xmlns:a16="http://schemas.microsoft.com/office/drawing/2014/main" val="271655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866055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Jurong Point Shopping Centre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393301633"/>
                  </a:ext>
                </a:extLst>
              </a:tr>
            </a:tbl>
          </a:graphicData>
        </a:graphic>
      </p:graphicFrame>
      <p:sp>
        <p:nvSpPr>
          <p:cNvPr id="4" name="Text Placeholder 3">
            <a:extLst>
              <a:ext uri="{FF2B5EF4-FFF2-40B4-BE49-F238E27FC236}">
                <a16:creationId xmlns:a16="http://schemas.microsoft.com/office/drawing/2014/main" id="{6E0BEB80-83EF-4B28-BBEE-D5EBF1BC43B5}"/>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48040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3D09E-B202-42BA-B0B1-617AC683D286}"/>
              </a:ext>
            </a:extLst>
          </p:cNvPr>
          <p:cNvSpPr>
            <a:spLocks noGrp="1"/>
          </p:cNvSpPr>
          <p:nvPr>
            <p:ph type="title"/>
          </p:nvPr>
        </p:nvSpPr>
        <p:spPr/>
        <p:txBody>
          <a:bodyPr/>
          <a:lstStyle/>
          <a:p>
            <a:r>
              <a:rPr lang="en-US"/>
              <a:t>Facebook Key Metrics (1st) / LANDSCAPE - Landscape Tracking | Suburban Malls - 3 of 5</a:t>
            </a:r>
          </a:p>
        </p:txBody>
      </p:sp>
      <p:graphicFrame>
        <p:nvGraphicFramePr>
          <p:cNvPr id="5" name="Table Placeholder 4">
            <a:extLst>
              <a:ext uri="{FF2B5EF4-FFF2-40B4-BE49-F238E27FC236}">
                <a16:creationId xmlns:a16="http://schemas.microsoft.com/office/drawing/2014/main" id="{34447C60-5A08-4192-A161-15BBFD2FCAD8}"/>
              </a:ext>
            </a:extLst>
          </p:cNvPr>
          <p:cNvGraphicFramePr>
            <a:graphicFrameLocks noGrp="1"/>
          </p:cNvGraphicFramePr>
          <p:nvPr>
            <p:ph type="tbl" sz="quarter" idx="13"/>
            <p:extLst>
              <p:ext uri="{D42A27DB-BD31-4B8C-83A1-F6EECF244321}">
                <p14:modId xmlns:p14="http://schemas.microsoft.com/office/powerpoint/2010/main" val="1680365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3176629324"/>
                    </a:ext>
                  </a:extLst>
                </a:gridCol>
                <a:gridCol w="493776">
                  <a:extLst>
                    <a:ext uri="{9D8B030D-6E8A-4147-A177-3AD203B41FA5}">
                      <a16:colId xmlns:a16="http://schemas.microsoft.com/office/drawing/2014/main" val="364713152"/>
                    </a:ext>
                  </a:extLst>
                </a:gridCol>
                <a:gridCol w="246888">
                  <a:extLst>
                    <a:ext uri="{9D8B030D-6E8A-4147-A177-3AD203B41FA5}">
                      <a16:colId xmlns:a16="http://schemas.microsoft.com/office/drawing/2014/main" val="3004112873"/>
                    </a:ext>
                  </a:extLst>
                </a:gridCol>
                <a:gridCol w="246888">
                  <a:extLst>
                    <a:ext uri="{9D8B030D-6E8A-4147-A177-3AD203B41FA5}">
                      <a16:colId xmlns:a16="http://schemas.microsoft.com/office/drawing/2014/main" val="868519234"/>
                    </a:ext>
                  </a:extLst>
                </a:gridCol>
                <a:gridCol w="246888">
                  <a:extLst>
                    <a:ext uri="{9D8B030D-6E8A-4147-A177-3AD203B41FA5}">
                      <a16:colId xmlns:a16="http://schemas.microsoft.com/office/drawing/2014/main" val="681374762"/>
                    </a:ext>
                  </a:extLst>
                </a:gridCol>
                <a:gridCol w="246888">
                  <a:extLst>
                    <a:ext uri="{9D8B030D-6E8A-4147-A177-3AD203B41FA5}">
                      <a16:colId xmlns:a16="http://schemas.microsoft.com/office/drawing/2014/main" val="227790745"/>
                    </a:ext>
                  </a:extLst>
                </a:gridCol>
                <a:gridCol w="246888">
                  <a:extLst>
                    <a:ext uri="{9D8B030D-6E8A-4147-A177-3AD203B41FA5}">
                      <a16:colId xmlns:a16="http://schemas.microsoft.com/office/drawing/2014/main" val="2466489273"/>
                    </a:ext>
                  </a:extLst>
                </a:gridCol>
                <a:gridCol w="246888">
                  <a:extLst>
                    <a:ext uri="{9D8B030D-6E8A-4147-A177-3AD203B41FA5}">
                      <a16:colId xmlns:a16="http://schemas.microsoft.com/office/drawing/2014/main" val="4288549458"/>
                    </a:ext>
                  </a:extLst>
                </a:gridCol>
                <a:gridCol w="246888">
                  <a:extLst>
                    <a:ext uri="{9D8B030D-6E8A-4147-A177-3AD203B41FA5}">
                      <a16:colId xmlns:a16="http://schemas.microsoft.com/office/drawing/2014/main" val="4103988945"/>
                    </a:ext>
                  </a:extLst>
                </a:gridCol>
                <a:gridCol w="246888">
                  <a:extLst>
                    <a:ext uri="{9D8B030D-6E8A-4147-A177-3AD203B41FA5}">
                      <a16:colId xmlns:a16="http://schemas.microsoft.com/office/drawing/2014/main" val="2877449079"/>
                    </a:ext>
                  </a:extLst>
                </a:gridCol>
                <a:gridCol w="246888">
                  <a:extLst>
                    <a:ext uri="{9D8B030D-6E8A-4147-A177-3AD203B41FA5}">
                      <a16:colId xmlns:a16="http://schemas.microsoft.com/office/drawing/2014/main" val="2790524957"/>
                    </a:ext>
                  </a:extLst>
                </a:gridCol>
                <a:gridCol w="246888">
                  <a:extLst>
                    <a:ext uri="{9D8B030D-6E8A-4147-A177-3AD203B41FA5}">
                      <a16:colId xmlns:a16="http://schemas.microsoft.com/office/drawing/2014/main" val="547177021"/>
                    </a:ext>
                  </a:extLst>
                </a:gridCol>
                <a:gridCol w="246888">
                  <a:extLst>
                    <a:ext uri="{9D8B030D-6E8A-4147-A177-3AD203B41FA5}">
                      <a16:colId xmlns:a16="http://schemas.microsoft.com/office/drawing/2014/main" val="1591614520"/>
                    </a:ext>
                  </a:extLst>
                </a:gridCol>
                <a:gridCol w="246888">
                  <a:extLst>
                    <a:ext uri="{9D8B030D-6E8A-4147-A177-3AD203B41FA5}">
                      <a16:colId xmlns:a16="http://schemas.microsoft.com/office/drawing/2014/main" val="523418947"/>
                    </a:ext>
                  </a:extLst>
                </a:gridCol>
                <a:gridCol w="246888">
                  <a:extLst>
                    <a:ext uri="{9D8B030D-6E8A-4147-A177-3AD203B41FA5}">
                      <a16:colId xmlns:a16="http://schemas.microsoft.com/office/drawing/2014/main" val="1347460969"/>
                    </a:ext>
                  </a:extLst>
                </a:gridCol>
                <a:gridCol w="246888">
                  <a:extLst>
                    <a:ext uri="{9D8B030D-6E8A-4147-A177-3AD203B41FA5}">
                      <a16:colId xmlns:a16="http://schemas.microsoft.com/office/drawing/2014/main" val="3276123020"/>
                    </a:ext>
                  </a:extLst>
                </a:gridCol>
                <a:gridCol w="246888">
                  <a:extLst>
                    <a:ext uri="{9D8B030D-6E8A-4147-A177-3AD203B41FA5}">
                      <a16:colId xmlns:a16="http://schemas.microsoft.com/office/drawing/2014/main" val="4227724533"/>
                    </a:ext>
                  </a:extLst>
                </a:gridCol>
                <a:gridCol w="246888">
                  <a:extLst>
                    <a:ext uri="{9D8B030D-6E8A-4147-A177-3AD203B41FA5}">
                      <a16:colId xmlns:a16="http://schemas.microsoft.com/office/drawing/2014/main" val="3601456220"/>
                    </a:ext>
                  </a:extLst>
                </a:gridCol>
                <a:gridCol w="246888">
                  <a:extLst>
                    <a:ext uri="{9D8B030D-6E8A-4147-A177-3AD203B41FA5}">
                      <a16:colId xmlns:a16="http://schemas.microsoft.com/office/drawing/2014/main" val="345253074"/>
                    </a:ext>
                  </a:extLst>
                </a:gridCol>
                <a:gridCol w="246888">
                  <a:extLst>
                    <a:ext uri="{9D8B030D-6E8A-4147-A177-3AD203B41FA5}">
                      <a16:colId xmlns:a16="http://schemas.microsoft.com/office/drawing/2014/main" val="2090167237"/>
                    </a:ext>
                  </a:extLst>
                </a:gridCol>
                <a:gridCol w="246888">
                  <a:extLst>
                    <a:ext uri="{9D8B030D-6E8A-4147-A177-3AD203B41FA5}">
                      <a16:colId xmlns:a16="http://schemas.microsoft.com/office/drawing/2014/main" val="887370851"/>
                    </a:ext>
                  </a:extLst>
                </a:gridCol>
                <a:gridCol w="246888">
                  <a:extLst>
                    <a:ext uri="{9D8B030D-6E8A-4147-A177-3AD203B41FA5}">
                      <a16:colId xmlns:a16="http://schemas.microsoft.com/office/drawing/2014/main" val="1212317951"/>
                    </a:ext>
                  </a:extLst>
                </a:gridCol>
                <a:gridCol w="246888">
                  <a:extLst>
                    <a:ext uri="{9D8B030D-6E8A-4147-A177-3AD203B41FA5}">
                      <a16:colId xmlns:a16="http://schemas.microsoft.com/office/drawing/2014/main" val="4072066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840657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442768160"/>
                  </a:ext>
                </a:extLst>
              </a:tr>
            </a:tbl>
          </a:graphicData>
        </a:graphic>
      </p:graphicFrame>
      <p:sp>
        <p:nvSpPr>
          <p:cNvPr id="4" name="Text Placeholder 3">
            <a:extLst>
              <a:ext uri="{FF2B5EF4-FFF2-40B4-BE49-F238E27FC236}">
                <a16:creationId xmlns:a16="http://schemas.microsoft.com/office/drawing/2014/main" id="{BB44256C-07D7-44E8-A529-FB171A21E6B4}"/>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8190026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FE2E9-BD38-4A05-8E53-A8B51935F0B8}"/>
              </a:ext>
            </a:extLst>
          </p:cNvPr>
          <p:cNvSpPr>
            <a:spLocks noGrp="1"/>
          </p:cNvSpPr>
          <p:nvPr>
            <p:ph type="title"/>
          </p:nvPr>
        </p:nvSpPr>
        <p:spPr/>
        <p:txBody>
          <a:bodyPr/>
          <a:lstStyle/>
          <a:p>
            <a:r>
              <a:rPr lang="en-US"/>
              <a:t>Facebook Key Metrics (1st) / LANDSCAPE - Landscape Tracking | Suburban Malls - 4 of 5</a:t>
            </a:r>
          </a:p>
        </p:txBody>
      </p:sp>
      <p:graphicFrame>
        <p:nvGraphicFramePr>
          <p:cNvPr id="5" name="Table Placeholder 4">
            <a:extLst>
              <a:ext uri="{FF2B5EF4-FFF2-40B4-BE49-F238E27FC236}">
                <a16:creationId xmlns:a16="http://schemas.microsoft.com/office/drawing/2014/main" id="{09867F36-6EA9-4AB7-BCC3-FB9B01B97E3A}"/>
              </a:ext>
            </a:extLst>
          </p:cNvPr>
          <p:cNvGraphicFramePr>
            <a:graphicFrameLocks noGrp="1"/>
          </p:cNvGraphicFramePr>
          <p:nvPr>
            <p:ph type="tbl" sz="quarter" idx="13"/>
            <p:extLst>
              <p:ext uri="{D42A27DB-BD31-4B8C-83A1-F6EECF244321}">
                <p14:modId xmlns:p14="http://schemas.microsoft.com/office/powerpoint/2010/main" val="713989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876595982"/>
                    </a:ext>
                  </a:extLst>
                </a:gridCol>
                <a:gridCol w="493776">
                  <a:extLst>
                    <a:ext uri="{9D8B030D-6E8A-4147-A177-3AD203B41FA5}">
                      <a16:colId xmlns:a16="http://schemas.microsoft.com/office/drawing/2014/main" val="828240514"/>
                    </a:ext>
                  </a:extLst>
                </a:gridCol>
                <a:gridCol w="246888">
                  <a:extLst>
                    <a:ext uri="{9D8B030D-6E8A-4147-A177-3AD203B41FA5}">
                      <a16:colId xmlns:a16="http://schemas.microsoft.com/office/drawing/2014/main" val="2066687464"/>
                    </a:ext>
                  </a:extLst>
                </a:gridCol>
                <a:gridCol w="246888">
                  <a:extLst>
                    <a:ext uri="{9D8B030D-6E8A-4147-A177-3AD203B41FA5}">
                      <a16:colId xmlns:a16="http://schemas.microsoft.com/office/drawing/2014/main" val="3655481696"/>
                    </a:ext>
                  </a:extLst>
                </a:gridCol>
                <a:gridCol w="246888">
                  <a:extLst>
                    <a:ext uri="{9D8B030D-6E8A-4147-A177-3AD203B41FA5}">
                      <a16:colId xmlns:a16="http://schemas.microsoft.com/office/drawing/2014/main" val="2296313128"/>
                    </a:ext>
                  </a:extLst>
                </a:gridCol>
                <a:gridCol w="246888">
                  <a:extLst>
                    <a:ext uri="{9D8B030D-6E8A-4147-A177-3AD203B41FA5}">
                      <a16:colId xmlns:a16="http://schemas.microsoft.com/office/drawing/2014/main" val="3992191649"/>
                    </a:ext>
                  </a:extLst>
                </a:gridCol>
                <a:gridCol w="246888">
                  <a:extLst>
                    <a:ext uri="{9D8B030D-6E8A-4147-A177-3AD203B41FA5}">
                      <a16:colId xmlns:a16="http://schemas.microsoft.com/office/drawing/2014/main" val="4066840695"/>
                    </a:ext>
                  </a:extLst>
                </a:gridCol>
                <a:gridCol w="246888">
                  <a:extLst>
                    <a:ext uri="{9D8B030D-6E8A-4147-A177-3AD203B41FA5}">
                      <a16:colId xmlns:a16="http://schemas.microsoft.com/office/drawing/2014/main" val="938991254"/>
                    </a:ext>
                  </a:extLst>
                </a:gridCol>
                <a:gridCol w="246888">
                  <a:extLst>
                    <a:ext uri="{9D8B030D-6E8A-4147-A177-3AD203B41FA5}">
                      <a16:colId xmlns:a16="http://schemas.microsoft.com/office/drawing/2014/main" val="4073311403"/>
                    </a:ext>
                  </a:extLst>
                </a:gridCol>
                <a:gridCol w="246888">
                  <a:extLst>
                    <a:ext uri="{9D8B030D-6E8A-4147-A177-3AD203B41FA5}">
                      <a16:colId xmlns:a16="http://schemas.microsoft.com/office/drawing/2014/main" val="4087701123"/>
                    </a:ext>
                  </a:extLst>
                </a:gridCol>
                <a:gridCol w="246888">
                  <a:extLst>
                    <a:ext uri="{9D8B030D-6E8A-4147-A177-3AD203B41FA5}">
                      <a16:colId xmlns:a16="http://schemas.microsoft.com/office/drawing/2014/main" val="4163584038"/>
                    </a:ext>
                  </a:extLst>
                </a:gridCol>
                <a:gridCol w="246888">
                  <a:extLst>
                    <a:ext uri="{9D8B030D-6E8A-4147-A177-3AD203B41FA5}">
                      <a16:colId xmlns:a16="http://schemas.microsoft.com/office/drawing/2014/main" val="1918732125"/>
                    </a:ext>
                  </a:extLst>
                </a:gridCol>
                <a:gridCol w="246888">
                  <a:extLst>
                    <a:ext uri="{9D8B030D-6E8A-4147-A177-3AD203B41FA5}">
                      <a16:colId xmlns:a16="http://schemas.microsoft.com/office/drawing/2014/main" val="1981714956"/>
                    </a:ext>
                  </a:extLst>
                </a:gridCol>
                <a:gridCol w="246888">
                  <a:extLst>
                    <a:ext uri="{9D8B030D-6E8A-4147-A177-3AD203B41FA5}">
                      <a16:colId xmlns:a16="http://schemas.microsoft.com/office/drawing/2014/main" val="577566898"/>
                    </a:ext>
                  </a:extLst>
                </a:gridCol>
                <a:gridCol w="246888">
                  <a:extLst>
                    <a:ext uri="{9D8B030D-6E8A-4147-A177-3AD203B41FA5}">
                      <a16:colId xmlns:a16="http://schemas.microsoft.com/office/drawing/2014/main" val="1041850189"/>
                    </a:ext>
                  </a:extLst>
                </a:gridCol>
                <a:gridCol w="246888">
                  <a:extLst>
                    <a:ext uri="{9D8B030D-6E8A-4147-A177-3AD203B41FA5}">
                      <a16:colId xmlns:a16="http://schemas.microsoft.com/office/drawing/2014/main" val="3253089808"/>
                    </a:ext>
                  </a:extLst>
                </a:gridCol>
                <a:gridCol w="246888">
                  <a:extLst>
                    <a:ext uri="{9D8B030D-6E8A-4147-A177-3AD203B41FA5}">
                      <a16:colId xmlns:a16="http://schemas.microsoft.com/office/drawing/2014/main" val="2238855403"/>
                    </a:ext>
                  </a:extLst>
                </a:gridCol>
                <a:gridCol w="246888">
                  <a:extLst>
                    <a:ext uri="{9D8B030D-6E8A-4147-A177-3AD203B41FA5}">
                      <a16:colId xmlns:a16="http://schemas.microsoft.com/office/drawing/2014/main" val="3448910022"/>
                    </a:ext>
                  </a:extLst>
                </a:gridCol>
                <a:gridCol w="246888">
                  <a:extLst>
                    <a:ext uri="{9D8B030D-6E8A-4147-A177-3AD203B41FA5}">
                      <a16:colId xmlns:a16="http://schemas.microsoft.com/office/drawing/2014/main" val="2539570307"/>
                    </a:ext>
                  </a:extLst>
                </a:gridCol>
                <a:gridCol w="246888">
                  <a:extLst>
                    <a:ext uri="{9D8B030D-6E8A-4147-A177-3AD203B41FA5}">
                      <a16:colId xmlns:a16="http://schemas.microsoft.com/office/drawing/2014/main" val="1018995999"/>
                    </a:ext>
                  </a:extLst>
                </a:gridCol>
                <a:gridCol w="246888">
                  <a:extLst>
                    <a:ext uri="{9D8B030D-6E8A-4147-A177-3AD203B41FA5}">
                      <a16:colId xmlns:a16="http://schemas.microsoft.com/office/drawing/2014/main" val="547777486"/>
                    </a:ext>
                  </a:extLst>
                </a:gridCol>
                <a:gridCol w="246888">
                  <a:extLst>
                    <a:ext uri="{9D8B030D-6E8A-4147-A177-3AD203B41FA5}">
                      <a16:colId xmlns:a16="http://schemas.microsoft.com/office/drawing/2014/main" val="2897046964"/>
                    </a:ext>
                  </a:extLst>
                </a:gridCol>
                <a:gridCol w="246888">
                  <a:extLst>
                    <a:ext uri="{9D8B030D-6E8A-4147-A177-3AD203B41FA5}">
                      <a16:colId xmlns:a16="http://schemas.microsoft.com/office/drawing/2014/main" val="3642226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637126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nex 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003467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Northpoint City, 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045464134"/>
                  </a:ext>
                </a:extLst>
              </a:tr>
            </a:tbl>
          </a:graphicData>
        </a:graphic>
      </p:graphicFrame>
      <p:sp>
        <p:nvSpPr>
          <p:cNvPr id="4" name="Text Placeholder 3">
            <a:extLst>
              <a:ext uri="{FF2B5EF4-FFF2-40B4-BE49-F238E27FC236}">
                <a16:creationId xmlns:a16="http://schemas.microsoft.com/office/drawing/2014/main" id="{B2480660-6FBB-4658-AF24-2B68FAAC4C03}"/>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9836294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4ED4B-6E56-4C60-8BFB-F02F4ECD4A06}"/>
              </a:ext>
            </a:extLst>
          </p:cNvPr>
          <p:cNvSpPr>
            <a:spLocks noGrp="1"/>
          </p:cNvSpPr>
          <p:nvPr>
            <p:ph type="title"/>
          </p:nvPr>
        </p:nvSpPr>
        <p:spPr/>
        <p:txBody>
          <a:bodyPr/>
          <a:lstStyle/>
          <a:p>
            <a:r>
              <a:rPr lang="en-US"/>
              <a:t>Facebook Key Metrics (1st) / LANDSCAPE - Landscape Tracking | Suburban Malls - 5 of 5</a:t>
            </a:r>
          </a:p>
        </p:txBody>
      </p:sp>
      <p:graphicFrame>
        <p:nvGraphicFramePr>
          <p:cNvPr id="5" name="Table Placeholder 4">
            <a:extLst>
              <a:ext uri="{FF2B5EF4-FFF2-40B4-BE49-F238E27FC236}">
                <a16:creationId xmlns:a16="http://schemas.microsoft.com/office/drawing/2014/main" id="{888DF227-1E98-4747-A098-9301F6ED2D17}"/>
              </a:ext>
            </a:extLst>
          </p:cNvPr>
          <p:cNvGraphicFramePr>
            <a:graphicFrameLocks noGrp="1"/>
          </p:cNvGraphicFramePr>
          <p:nvPr>
            <p:ph type="tbl" sz="quarter" idx="13"/>
            <p:extLst>
              <p:ext uri="{D42A27DB-BD31-4B8C-83A1-F6EECF244321}">
                <p14:modId xmlns:p14="http://schemas.microsoft.com/office/powerpoint/2010/main" val="1079634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141192637"/>
                    </a:ext>
                  </a:extLst>
                </a:gridCol>
                <a:gridCol w="493776">
                  <a:extLst>
                    <a:ext uri="{9D8B030D-6E8A-4147-A177-3AD203B41FA5}">
                      <a16:colId xmlns:a16="http://schemas.microsoft.com/office/drawing/2014/main" val="1173526204"/>
                    </a:ext>
                  </a:extLst>
                </a:gridCol>
                <a:gridCol w="246888">
                  <a:extLst>
                    <a:ext uri="{9D8B030D-6E8A-4147-A177-3AD203B41FA5}">
                      <a16:colId xmlns:a16="http://schemas.microsoft.com/office/drawing/2014/main" val="2661448481"/>
                    </a:ext>
                  </a:extLst>
                </a:gridCol>
                <a:gridCol w="246888">
                  <a:extLst>
                    <a:ext uri="{9D8B030D-6E8A-4147-A177-3AD203B41FA5}">
                      <a16:colId xmlns:a16="http://schemas.microsoft.com/office/drawing/2014/main" val="797681736"/>
                    </a:ext>
                  </a:extLst>
                </a:gridCol>
                <a:gridCol w="246888">
                  <a:extLst>
                    <a:ext uri="{9D8B030D-6E8A-4147-A177-3AD203B41FA5}">
                      <a16:colId xmlns:a16="http://schemas.microsoft.com/office/drawing/2014/main" val="3989390304"/>
                    </a:ext>
                  </a:extLst>
                </a:gridCol>
                <a:gridCol w="246888">
                  <a:extLst>
                    <a:ext uri="{9D8B030D-6E8A-4147-A177-3AD203B41FA5}">
                      <a16:colId xmlns:a16="http://schemas.microsoft.com/office/drawing/2014/main" val="108965272"/>
                    </a:ext>
                  </a:extLst>
                </a:gridCol>
                <a:gridCol w="246888">
                  <a:extLst>
                    <a:ext uri="{9D8B030D-6E8A-4147-A177-3AD203B41FA5}">
                      <a16:colId xmlns:a16="http://schemas.microsoft.com/office/drawing/2014/main" val="70654989"/>
                    </a:ext>
                  </a:extLst>
                </a:gridCol>
                <a:gridCol w="246888">
                  <a:extLst>
                    <a:ext uri="{9D8B030D-6E8A-4147-A177-3AD203B41FA5}">
                      <a16:colId xmlns:a16="http://schemas.microsoft.com/office/drawing/2014/main" val="626326885"/>
                    </a:ext>
                  </a:extLst>
                </a:gridCol>
                <a:gridCol w="246888">
                  <a:extLst>
                    <a:ext uri="{9D8B030D-6E8A-4147-A177-3AD203B41FA5}">
                      <a16:colId xmlns:a16="http://schemas.microsoft.com/office/drawing/2014/main" val="2910020870"/>
                    </a:ext>
                  </a:extLst>
                </a:gridCol>
                <a:gridCol w="246888">
                  <a:extLst>
                    <a:ext uri="{9D8B030D-6E8A-4147-A177-3AD203B41FA5}">
                      <a16:colId xmlns:a16="http://schemas.microsoft.com/office/drawing/2014/main" val="2183218071"/>
                    </a:ext>
                  </a:extLst>
                </a:gridCol>
                <a:gridCol w="246888">
                  <a:extLst>
                    <a:ext uri="{9D8B030D-6E8A-4147-A177-3AD203B41FA5}">
                      <a16:colId xmlns:a16="http://schemas.microsoft.com/office/drawing/2014/main" val="2637519722"/>
                    </a:ext>
                  </a:extLst>
                </a:gridCol>
                <a:gridCol w="246888">
                  <a:extLst>
                    <a:ext uri="{9D8B030D-6E8A-4147-A177-3AD203B41FA5}">
                      <a16:colId xmlns:a16="http://schemas.microsoft.com/office/drawing/2014/main" val="2902530510"/>
                    </a:ext>
                  </a:extLst>
                </a:gridCol>
                <a:gridCol w="246888">
                  <a:extLst>
                    <a:ext uri="{9D8B030D-6E8A-4147-A177-3AD203B41FA5}">
                      <a16:colId xmlns:a16="http://schemas.microsoft.com/office/drawing/2014/main" val="2095989006"/>
                    </a:ext>
                  </a:extLst>
                </a:gridCol>
                <a:gridCol w="246888">
                  <a:extLst>
                    <a:ext uri="{9D8B030D-6E8A-4147-A177-3AD203B41FA5}">
                      <a16:colId xmlns:a16="http://schemas.microsoft.com/office/drawing/2014/main" val="1786702184"/>
                    </a:ext>
                  </a:extLst>
                </a:gridCol>
                <a:gridCol w="246888">
                  <a:extLst>
                    <a:ext uri="{9D8B030D-6E8A-4147-A177-3AD203B41FA5}">
                      <a16:colId xmlns:a16="http://schemas.microsoft.com/office/drawing/2014/main" val="4194256687"/>
                    </a:ext>
                  </a:extLst>
                </a:gridCol>
                <a:gridCol w="246888">
                  <a:extLst>
                    <a:ext uri="{9D8B030D-6E8A-4147-A177-3AD203B41FA5}">
                      <a16:colId xmlns:a16="http://schemas.microsoft.com/office/drawing/2014/main" val="1663495883"/>
                    </a:ext>
                  </a:extLst>
                </a:gridCol>
                <a:gridCol w="246888">
                  <a:extLst>
                    <a:ext uri="{9D8B030D-6E8A-4147-A177-3AD203B41FA5}">
                      <a16:colId xmlns:a16="http://schemas.microsoft.com/office/drawing/2014/main" val="2757902261"/>
                    </a:ext>
                  </a:extLst>
                </a:gridCol>
                <a:gridCol w="246888">
                  <a:extLst>
                    <a:ext uri="{9D8B030D-6E8A-4147-A177-3AD203B41FA5}">
                      <a16:colId xmlns:a16="http://schemas.microsoft.com/office/drawing/2014/main" val="4240911464"/>
                    </a:ext>
                  </a:extLst>
                </a:gridCol>
                <a:gridCol w="246888">
                  <a:extLst>
                    <a:ext uri="{9D8B030D-6E8A-4147-A177-3AD203B41FA5}">
                      <a16:colId xmlns:a16="http://schemas.microsoft.com/office/drawing/2014/main" val="4206504980"/>
                    </a:ext>
                  </a:extLst>
                </a:gridCol>
                <a:gridCol w="246888">
                  <a:extLst>
                    <a:ext uri="{9D8B030D-6E8A-4147-A177-3AD203B41FA5}">
                      <a16:colId xmlns:a16="http://schemas.microsoft.com/office/drawing/2014/main" val="3018292967"/>
                    </a:ext>
                  </a:extLst>
                </a:gridCol>
                <a:gridCol w="246888">
                  <a:extLst>
                    <a:ext uri="{9D8B030D-6E8A-4147-A177-3AD203B41FA5}">
                      <a16:colId xmlns:a16="http://schemas.microsoft.com/office/drawing/2014/main" val="3192240489"/>
                    </a:ext>
                  </a:extLst>
                </a:gridCol>
                <a:gridCol w="246888">
                  <a:extLst>
                    <a:ext uri="{9D8B030D-6E8A-4147-A177-3AD203B41FA5}">
                      <a16:colId xmlns:a16="http://schemas.microsoft.com/office/drawing/2014/main" val="1474260458"/>
                    </a:ext>
                  </a:extLst>
                </a:gridCol>
                <a:gridCol w="246888">
                  <a:extLst>
                    <a:ext uri="{9D8B030D-6E8A-4147-A177-3AD203B41FA5}">
                      <a16:colId xmlns:a16="http://schemas.microsoft.com/office/drawing/2014/main" val="2538505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3091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KINEX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4182558571"/>
                  </a:ext>
                </a:extLst>
              </a:tr>
            </a:tbl>
          </a:graphicData>
        </a:graphic>
      </p:graphicFrame>
      <p:sp>
        <p:nvSpPr>
          <p:cNvPr id="4" name="Text Placeholder 3">
            <a:extLst>
              <a:ext uri="{FF2B5EF4-FFF2-40B4-BE49-F238E27FC236}">
                <a16:creationId xmlns:a16="http://schemas.microsoft.com/office/drawing/2014/main" id="{7A94584F-D897-4556-8436-7F1C2C22E84A}"/>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4236004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916DB-B71A-41DE-A7DA-7CA228121E6E}"/>
              </a:ext>
            </a:extLst>
          </p:cNvPr>
          <p:cNvSpPr>
            <a:spLocks noGrp="1"/>
          </p:cNvSpPr>
          <p:nvPr>
            <p:ph type="title"/>
          </p:nvPr>
        </p:nvSpPr>
        <p:spPr/>
        <p:txBody>
          <a:bodyPr/>
          <a:lstStyle/>
          <a:p>
            <a:r>
              <a:rPr lang="en-US"/>
              <a:t>Facebook Key Metrics by Month / FPR  | Frasers Property Retail</a:t>
            </a:r>
          </a:p>
        </p:txBody>
      </p:sp>
      <p:graphicFrame>
        <p:nvGraphicFramePr>
          <p:cNvPr id="5" name="Table Placeholder 4">
            <a:extLst>
              <a:ext uri="{FF2B5EF4-FFF2-40B4-BE49-F238E27FC236}">
                <a16:creationId xmlns:a16="http://schemas.microsoft.com/office/drawing/2014/main" id="{4EDAE31D-8810-494C-A8B2-073E58AE60F3}"/>
              </a:ext>
            </a:extLst>
          </p:cNvPr>
          <p:cNvGraphicFramePr>
            <a:graphicFrameLocks noGrp="1"/>
          </p:cNvGraphicFramePr>
          <p:nvPr>
            <p:ph type="tbl" sz="quarter" idx="13"/>
            <p:extLst>
              <p:ext uri="{D42A27DB-BD31-4B8C-83A1-F6EECF244321}">
                <p14:modId xmlns:p14="http://schemas.microsoft.com/office/powerpoint/2010/main" val="185111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884898996"/>
                    </a:ext>
                  </a:extLst>
                </a:gridCol>
                <a:gridCol w="905256">
                  <a:extLst>
                    <a:ext uri="{9D8B030D-6E8A-4147-A177-3AD203B41FA5}">
                      <a16:colId xmlns:a16="http://schemas.microsoft.com/office/drawing/2014/main" val="295147151"/>
                    </a:ext>
                  </a:extLst>
                </a:gridCol>
                <a:gridCol w="576072">
                  <a:extLst>
                    <a:ext uri="{9D8B030D-6E8A-4147-A177-3AD203B41FA5}">
                      <a16:colId xmlns:a16="http://schemas.microsoft.com/office/drawing/2014/main" val="3259227087"/>
                    </a:ext>
                  </a:extLst>
                </a:gridCol>
                <a:gridCol w="576072">
                  <a:extLst>
                    <a:ext uri="{9D8B030D-6E8A-4147-A177-3AD203B41FA5}">
                      <a16:colId xmlns:a16="http://schemas.microsoft.com/office/drawing/2014/main" val="195366720"/>
                    </a:ext>
                  </a:extLst>
                </a:gridCol>
                <a:gridCol w="576072">
                  <a:extLst>
                    <a:ext uri="{9D8B030D-6E8A-4147-A177-3AD203B41FA5}">
                      <a16:colId xmlns:a16="http://schemas.microsoft.com/office/drawing/2014/main" val="2384010039"/>
                    </a:ext>
                  </a:extLst>
                </a:gridCol>
                <a:gridCol w="576072">
                  <a:extLst>
                    <a:ext uri="{9D8B030D-6E8A-4147-A177-3AD203B41FA5}">
                      <a16:colId xmlns:a16="http://schemas.microsoft.com/office/drawing/2014/main" val="4241336727"/>
                    </a:ext>
                  </a:extLst>
                </a:gridCol>
                <a:gridCol w="576072">
                  <a:extLst>
                    <a:ext uri="{9D8B030D-6E8A-4147-A177-3AD203B41FA5}">
                      <a16:colId xmlns:a16="http://schemas.microsoft.com/office/drawing/2014/main" val="1285761556"/>
                    </a:ext>
                  </a:extLst>
                </a:gridCol>
                <a:gridCol w="576072">
                  <a:extLst>
                    <a:ext uri="{9D8B030D-6E8A-4147-A177-3AD203B41FA5}">
                      <a16:colId xmlns:a16="http://schemas.microsoft.com/office/drawing/2014/main" val="4154976432"/>
                    </a:ext>
                  </a:extLst>
                </a:gridCol>
                <a:gridCol w="576072">
                  <a:extLst>
                    <a:ext uri="{9D8B030D-6E8A-4147-A177-3AD203B41FA5}">
                      <a16:colId xmlns:a16="http://schemas.microsoft.com/office/drawing/2014/main" val="4165931572"/>
                    </a:ext>
                  </a:extLst>
                </a:gridCol>
                <a:gridCol w="576072">
                  <a:extLst>
                    <a:ext uri="{9D8B030D-6E8A-4147-A177-3AD203B41FA5}">
                      <a16:colId xmlns:a16="http://schemas.microsoft.com/office/drawing/2014/main" val="491602861"/>
                    </a:ext>
                  </a:extLst>
                </a:gridCol>
                <a:gridCol w="576072">
                  <a:extLst>
                    <a:ext uri="{9D8B030D-6E8A-4147-A177-3AD203B41FA5}">
                      <a16:colId xmlns:a16="http://schemas.microsoft.com/office/drawing/2014/main" val="2004086693"/>
                    </a:ext>
                  </a:extLst>
                </a:gridCol>
                <a:gridCol w="576072">
                  <a:extLst>
                    <a:ext uri="{9D8B030D-6E8A-4147-A177-3AD203B41FA5}">
                      <a16:colId xmlns:a16="http://schemas.microsoft.com/office/drawing/2014/main" val="2761102138"/>
                    </a:ext>
                  </a:extLst>
                </a:gridCol>
                <a:gridCol w="576072">
                  <a:extLst>
                    <a:ext uri="{9D8B030D-6E8A-4147-A177-3AD203B41FA5}">
                      <a16:colId xmlns:a16="http://schemas.microsoft.com/office/drawing/2014/main" val="1333254273"/>
                    </a:ext>
                  </a:extLst>
                </a:gridCol>
              </a:tblGrid>
              <a:tr h="370840">
                <a:tc>
                  <a:txBody>
                    <a:bodyPr/>
                    <a:lstStyle/>
                    <a:p>
                      <a:r>
                        <a:rPr lang="en-US" sz="1000"/>
                        <a:t>Name</a:t>
                      </a:r>
                    </a:p>
                  </a:txBody>
                  <a:tcPr/>
                </a:tc>
                <a:tc>
                  <a:txBody>
                    <a:bodyPr/>
                    <a:lstStyle/>
                    <a:p>
                      <a:r>
                        <a:rPr lang="en-US" sz="1000"/>
                        <a:t>Month</a:t>
                      </a:r>
                    </a:p>
                  </a:txBody>
                  <a:tcPr/>
                </a:tc>
                <a:tc>
                  <a:txBody>
                    <a:bodyPr/>
                    <a:lstStyle/>
                    <a:p>
                      <a:r>
                        <a:rPr lang="en-US" sz="1000"/>
                        <a:t>Total Reach</a:t>
                      </a:r>
                    </a:p>
                  </a:txBody>
                  <a:tcPr/>
                </a:tc>
                <a:tc>
                  <a:txBody>
                    <a:bodyPr/>
                    <a:lstStyle/>
                    <a:p>
                      <a:r>
                        <a:rPr lang="en-US" sz="1000"/>
                        <a:t>Paid Reach</a:t>
                      </a:r>
                    </a:p>
                  </a:txBody>
                  <a:tcPr/>
                </a:tc>
                <a:tc>
                  <a:txBody>
                    <a:bodyPr/>
                    <a:lstStyle/>
                    <a:p>
                      <a:r>
                        <a:rPr lang="en-US" sz="1000"/>
                        <a:t>Organic Reach</a:t>
                      </a:r>
                    </a:p>
                  </a:txBody>
                  <a:tcPr/>
                </a:tc>
                <a:tc>
                  <a:txBody>
                    <a:bodyPr/>
                    <a:lstStyle/>
                    <a:p>
                      <a:r>
                        <a:rPr lang="en-US" sz="1000"/>
                        <a:t>Share of Organic Reach</a:t>
                      </a:r>
                    </a:p>
                  </a:txBody>
                  <a:tcPr/>
                </a:tc>
                <a:tc>
                  <a:txBody>
                    <a:bodyPr/>
                    <a:lstStyle/>
                    <a:p>
                      <a:r>
                        <a:rPr lang="en-US" sz="1000"/>
                        <a:t>Post Reach</a:t>
                      </a:r>
                    </a:p>
                  </a:txBody>
                  <a:tcPr/>
                </a:tc>
                <a:tc>
                  <a:txBody>
                    <a:bodyPr/>
                    <a:lstStyle/>
                    <a:p>
                      <a:r>
                        <a:rPr lang="en-US" sz="1000"/>
                        <a:t>Paid Post Reach</a:t>
                      </a:r>
                    </a:p>
                  </a:txBody>
                  <a:tcPr/>
                </a:tc>
                <a:tc>
                  <a:txBody>
                    <a:bodyPr/>
                    <a:lstStyle/>
                    <a:p>
                      <a:r>
                        <a:rPr lang="en-US" sz="1000"/>
                        <a:t>Organic Post Reach</a:t>
                      </a:r>
                    </a:p>
                  </a:txBody>
                  <a:tcPr/>
                </a:tc>
                <a:tc>
                  <a:txBody>
                    <a:bodyPr/>
                    <a:lstStyle/>
                    <a:p>
                      <a:r>
                        <a:rPr lang="en-US" sz="1000"/>
                        <a:t>Share of Organic Post Reach</a:t>
                      </a:r>
                    </a:p>
                  </a:txBody>
                  <a:tcPr/>
                </a:tc>
                <a:tc>
                  <a:txBody>
                    <a:bodyPr/>
                    <a:lstStyle/>
                    <a:p>
                      <a:r>
                        <a:rPr lang="en-US" sz="1000"/>
                        <a:t>Page Consumptions (Unique)</a:t>
                      </a:r>
                    </a:p>
                  </a:txBody>
                  <a:tcPr/>
                </a:tc>
                <a:tc>
                  <a:txBody>
                    <a:bodyPr/>
                    <a:lstStyle/>
                    <a:p>
                      <a:r>
                        <a:rPr lang="en-US" sz="1000"/>
                        <a:t>Engaged Users</a:t>
                      </a:r>
                    </a:p>
                  </a:txBody>
                  <a:tcPr/>
                </a:tc>
                <a:tc>
                  <a:txBody>
                    <a:bodyPr/>
                    <a:lstStyle/>
                    <a:p>
                      <a:r>
                        <a:rPr lang="en-US" sz="1000"/>
                        <a:t>Engagement Rate</a:t>
                      </a:r>
                    </a:p>
                  </a:txBody>
                  <a:tcPr/>
                </a:tc>
                <a:extLst>
                  <a:ext uri="{0D108BD9-81ED-4DB2-BD59-A6C34878D82A}">
                    <a16:rowId xmlns:a16="http://schemas.microsoft.com/office/drawing/2014/main" val="2846970199"/>
                  </a:ext>
                </a:extLst>
              </a:tr>
              <a:tr h="370840">
                <a:tc>
                  <a:txBody>
                    <a:bodyPr/>
                    <a:lstStyle/>
                    <a:p>
                      <a:r>
                        <a:rPr lang="en-US" sz="1000"/>
                        <a:t>Frasers Property Retail</a:t>
                      </a:r>
                    </a:p>
                  </a:txBody>
                  <a:tcPr/>
                </a:tc>
                <a:tc>
                  <a:txBody>
                    <a:bodyPr/>
                    <a:lstStyle/>
                    <a:p>
                      <a:r>
                        <a:rPr lang="en-US" sz="1000"/>
                        <a:t>2020 - 06</a:t>
                      </a:r>
                    </a:p>
                  </a:txBody>
                  <a:tcPr/>
                </a:tc>
                <a:tc>
                  <a:txBody>
                    <a:bodyPr/>
                    <a:lstStyle/>
                    <a:p>
                      <a:r>
                        <a:rPr lang="en-US" sz="1000"/>
                        <a:t>175945</a:t>
                      </a:r>
                    </a:p>
                  </a:txBody>
                  <a:tcPr/>
                </a:tc>
                <a:tc>
                  <a:txBody>
                    <a:bodyPr/>
                    <a:lstStyle/>
                    <a:p>
                      <a:r>
                        <a:rPr lang="en-US" sz="1000"/>
                        <a:t>167827</a:t>
                      </a:r>
                    </a:p>
                  </a:txBody>
                  <a:tcPr/>
                </a:tc>
                <a:tc>
                  <a:txBody>
                    <a:bodyPr/>
                    <a:lstStyle/>
                    <a:p>
                      <a:r>
                        <a:rPr lang="en-US" sz="1000"/>
                        <a:t>9207</a:t>
                      </a:r>
                    </a:p>
                  </a:txBody>
                  <a:tcPr/>
                </a:tc>
                <a:tc>
                  <a:txBody>
                    <a:bodyPr/>
                    <a:lstStyle/>
                    <a:p>
                      <a:r>
                        <a:rPr lang="en-US" sz="1000"/>
                        <a:t>5.2 %</a:t>
                      </a:r>
                    </a:p>
                  </a:txBody>
                  <a:tcPr/>
                </a:tc>
                <a:tc>
                  <a:txBody>
                    <a:bodyPr/>
                    <a:lstStyle/>
                    <a:p>
                      <a:r>
                        <a:rPr lang="en-US" sz="1000"/>
                        <a:t>175945</a:t>
                      </a:r>
                    </a:p>
                  </a:txBody>
                  <a:tcPr/>
                </a:tc>
                <a:tc>
                  <a:txBody>
                    <a:bodyPr/>
                    <a:lstStyle/>
                    <a:p>
                      <a:r>
                        <a:rPr lang="en-US" sz="1000"/>
                        <a:t>167827</a:t>
                      </a:r>
                    </a:p>
                  </a:txBody>
                  <a:tcPr/>
                </a:tc>
                <a:tc>
                  <a:txBody>
                    <a:bodyPr/>
                    <a:lstStyle/>
                    <a:p>
                      <a:r>
                        <a:rPr lang="en-US" sz="1000"/>
                        <a:t>9124</a:t>
                      </a:r>
                    </a:p>
                  </a:txBody>
                  <a:tcPr/>
                </a:tc>
                <a:tc>
                  <a:txBody>
                    <a:bodyPr/>
                    <a:lstStyle/>
                    <a:p>
                      <a:r>
                        <a:rPr lang="en-US" sz="1000"/>
                        <a:t>4.6 %</a:t>
                      </a:r>
                    </a:p>
                  </a:txBody>
                  <a:tcPr/>
                </a:tc>
                <a:tc>
                  <a:txBody>
                    <a:bodyPr/>
                    <a:lstStyle/>
                    <a:p>
                      <a:r>
                        <a:rPr lang="en-US" sz="1000"/>
                        <a:t>3466</a:t>
                      </a:r>
                    </a:p>
                  </a:txBody>
                  <a:tcPr/>
                </a:tc>
                <a:tc>
                  <a:txBody>
                    <a:bodyPr/>
                    <a:lstStyle/>
                    <a:p>
                      <a:r>
                        <a:rPr lang="en-US" sz="1000"/>
                        <a:t>4754</a:t>
                      </a:r>
                    </a:p>
                  </a:txBody>
                  <a:tcPr/>
                </a:tc>
                <a:tc>
                  <a:txBody>
                    <a:bodyPr/>
                    <a:lstStyle/>
                    <a:p>
                      <a:r>
                        <a:rPr lang="en-US" sz="1000"/>
                        <a:t>2.7020 %</a:t>
                      </a:r>
                    </a:p>
                  </a:txBody>
                  <a:tcPr/>
                </a:tc>
                <a:extLst>
                  <a:ext uri="{0D108BD9-81ED-4DB2-BD59-A6C34878D82A}">
                    <a16:rowId xmlns:a16="http://schemas.microsoft.com/office/drawing/2014/main" val="1671038226"/>
                  </a:ext>
                </a:extLst>
              </a:tr>
              <a:tr h="370840">
                <a:tc>
                  <a:txBody>
                    <a:bodyPr/>
                    <a:lstStyle/>
                    <a:p>
                      <a:r>
                        <a:rPr lang="en-US" sz="1000"/>
                        <a:t>Frasers Property Retail</a:t>
                      </a:r>
                    </a:p>
                  </a:txBody>
                  <a:tcPr/>
                </a:tc>
                <a:tc>
                  <a:txBody>
                    <a:bodyPr/>
                    <a:lstStyle/>
                    <a:p>
                      <a:r>
                        <a:rPr lang="en-US" sz="1000"/>
                        <a:t>2020 - 05</a:t>
                      </a:r>
                    </a:p>
                  </a:txBody>
                  <a:tcPr/>
                </a:tc>
                <a:tc>
                  <a:txBody>
                    <a:bodyPr/>
                    <a:lstStyle/>
                    <a:p>
                      <a:r>
                        <a:rPr lang="en-US" sz="1000"/>
                        <a:t>167033</a:t>
                      </a:r>
                    </a:p>
                  </a:txBody>
                  <a:tcPr/>
                </a:tc>
                <a:tc>
                  <a:txBody>
                    <a:bodyPr/>
                    <a:lstStyle/>
                    <a:p>
                      <a:r>
                        <a:rPr lang="en-US" sz="1000"/>
                        <a:t>159426</a:t>
                      </a:r>
                    </a:p>
                  </a:txBody>
                  <a:tcPr/>
                </a:tc>
                <a:tc>
                  <a:txBody>
                    <a:bodyPr/>
                    <a:lstStyle/>
                    <a:p>
                      <a:r>
                        <a:rPr lang="en-US" sz="1000"/>
                        <a:t>9963</a:t>
                      </a:r>
                    </a:p>
                  </a:txBody>
                  <a:tcPr/>
                </a:tc>
                <a:tc>
                  <a:txBody>
                    <a:bodyPr/>
                    <a:lstStyle/>
                    <a:p>
                      <a:r>
                        <a:rPr lang="en-US" sz="1000"/>
                        <a:t>6.0 %</a:t>
                      </a:r>
                    </a:p>
                  </a:txBody>
                  <a:tcPr/>
                </a:tc>
                <a:tc>
                  <a:txBody>
                    <a:bodyPr/>
                    <a:lstStyle/>
                    <a:p>
                      <a:r>
                        <a:rPr lang="en-US" sz="1000"/>
                        <a:t>166677</a:t>
                      </a:r>
                    </a:p>
                  </a:txBody>
                  <a:tcPr/>
                </a:tc>
                <a:tc>
                  <a:txBody>
                    <a:bodyPr/>
                    <a:lstStyle/>
                    <a:p>
                      <a:r>
                        <a:rPr lang="en-US" sz="1000"/>
                        <a:t>159426</a:t>
                      </a:r>
                    </a:p>
                  </a:txBody>
                  <a:tcPr/>
                </a:tc>
                <a:tc>
                  <a:txBody>
                    <a:bodyPr/>
                    <a:lstStyle/>
                    <a:p>
                      <a:r>
                        <a:rPr lang="en-US" sz="1000"/>
                        <a:t>9875</a:t>
                      </a:r>
                    </a:p>
                  </a:txBody>
                  <a:tcPr/>
                </a:tc>
                <a:tc>
                  <a:txBody>
                    <a:bodyPr/>
                    <a:lstStyle/>
                    <a:p>
                      <a:r>
                        <a:rPr lang="en-US" sz="1000"/>
                        <a:t>4.4 %</a:t>
                      </a:r>
                    </a:p>
                  </a:txBody>
                  <a:tcPr/>
                </a:tc>
                <a:tc>
                  <a:txBody>
                    <a:bodyPr/>
                    <a:lstStyle/>
                    <a:p>
                      <a:r>
                        <a:rPr lang="en-US" sz="1000"/>
                        <a:t>5622</a:t>
                      </a:r>
                    </a:p>
                  </a:txBody>
                  <a:tcPr/>
                </a:tc>
                <a:tc>
                  <a:txBody>
                    <a:bodyPr/>
                    <a:lstStyle/>
                    <a:p>
                      <a:r>
                        <a:rPr lang="en-US" sz="1000"/>
                        <a:t>6593</a:t>
                      </a:r>
                    </a:p>
                  </a:txBody>
                  <a:tcPr/>
                </a:tc>
                <a:tc>
                  <a:txBody>
                    <a:bodyPr/>
                    <a:lstStyle/>
                    <a:p>
                      <a:r>
                        <a:rPr lang="en-US" sz="1000"/>
                        <a:t>3.9471 %</a:t>
                      </a:r>
                    </a:p>
                  </a:txBody>
                  <a:tcPr/>
                </a:tc>
                <a:extLst>
                  <a:ext uri="{0D108BD9-81ED-4DB2-BD59-A6C34878D82A}">
                    <a16:rowId xmlns:a16="http://schemas.microsoft.com/office/drawing/2014/main" val="3415376703"/>
                  </a:ext>
                </a:extLst>
              </a:tr>
            </a:tbl>
          </a:graphicData>
        </a:graphic>
      </p:graphicFrame>
      <p:sp>
        <p:nvSpPr>
          <p:cNvPr id="4" name="Text Placeholder 3">
            <a:extLst>
              <a:ext uri="{FF2B5EF4-FFF2-40B4-BE49-F238E27FC236}">
                <a16:creationId xmlns:a16="http://schemas.microsoft.com/office/drawing/2014/main" id="{4DFAAAA4-6096-402C-B979-41DBC5E4563D}"/>
              </a:ext>
            </a:extLst>
          </p:cNvPr>
          <p:cNvSpPr>
            <a:spLocks noGrp="1"/>
          </p:cNvSpPr>
          <p:nvPr>
            <p:ph type="body" sz="quarter" idx="14"/>
          </p:nvPr>
        </p:nvSpPr>
        <p:spPr/>
        <p:txBody>
          <a:bodyPr/>
          <a:lstStyle/>
          <a:p>
            <a:r>
              <a:rPr lang="en-US"/>
              <a:t>05/01/2020 - 06/30/2020</a:t>
            </a:r>
          </a:p>
        </p:txBody>
      </p:sp>
    </p:spTree>
    <p:extLst>
      <p:ext uri="{BB962C8B-B14F-4D97-AF65-F5344CB8AC3E}">
        <p14:creationId xmlns:p14="http://schemas.microsoft.com/office/powerpoint/2010/main" val="38232686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571DD-A014-41FC-AA23-8790AB8ABD43}"/>
              </a:ext>
            </a:extLst>
          </p:cNvPr>
          <p:cNvSpPr>
            <a:spLocks noGrp="1"/>
          </p:cNvSpPr>
          <p:nvPr>
            <p:ph type="title"/>
          </p:nvPr>
        </p:nvSpPr>
        <p:spPr/>
        <p:txBody>
          <a:bodyPr/>
          <a:lstStyle/>
          <a:p>
            <a:r>
              <a:rPr lang="en-US"/>
              <a:t>Facebook Key Metrics by Month / LANDSCAPE | Suburban Malls</a:t>
            </a:r>
          </a:p>
        </p:txBody>
      </p:sp>
      <p:graphicFrame>
        <p:nvGraphicFramePr>
          <p:cNvPr id="5" name="Table Placeholder 4">
            <a:extLst>
              <a:ext uri="{FF2B5EF4-FFF2-40B4-BE49-F238E27FC236}">
                <a16:creationId xmlns:a16="http://schemas.microsoft.com/office/drawing/2014/main" id="{43C11836-F927-4D06-BA13-153FA69AFD4B}"/>
              </a:ext>
            </a:extLst>
          </p:cNvPr>
          <p:cNvGraphicFramePr>
            <a:graphicFrameLocks noGrp="1"/>
          </p:cNvGraphicFramePr>
          <p:nvPr>
            <p:ph type="tbl" sz="quarter" idx="13"/>
            <p:extLst>
              <p:ext uri="{D42A27DB-BD31-4B8C-83A1-F6EECF244321}">
                <p14:modId xmlns:p14="http://schemas.microsoft.com/office/powerpoint/2010/main" val="408173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852812858"/>
                    </a:ext>
                  </a:extLst>
                </a:gridCol>
                <a:gridCol w="905256">
                  <a:extLst>
                    <a:ext uri="{9D8B030D-6E8A-4147-A177-3AD203B41FA5}">
                      <a16:colId xmlns:a16="http://schemas.microsoft.com/office/drawing/2014/main" val="1614084100"/>
                    </a:ext>
                  </a:extLst>
                </a:gridCol>
                <a:gridCol w="576072">
                  <a:extLst>
                    <a:ext uri="{9D8B030D-6E8A-4147-A177-3AD203B41FA5}">
                      <a16:colId xmlns:a16="http://schemas.microsoft.com/office/drawing/2014/main" val="4059679015"/>
                    </a:ext>
                  </a:extLst>
                </a:gridCol>
                <a:gridCol w="576072">
                  <a:extLst>
                    <a:ext uri="{9D8B030D-6E8A-4147-A177-3AD203B41FA5}">
                      <a16:colId xmlns:a16="http://schemas.microsoft.com/office/drawing/2014/main" val="3905992980"/>
                    </a:ext>
                  </a:extLst>
                </a:gridCol>
                <a:gridCol w="576072">
                  <a:extLst>
                    <a:ext uri="{9D8B030D-6E8A-4147-A177-3AD203B41FA5}">
                      <a16:colId xmlns:a16="http://schemas.microsoft.com/office/drawing/2014/main" val="1137699250"/>
                    </a:ext>
                  </a:extLst>
                </a:gridCol>
                <a:gridCol w="576072">
                  <a:extLst>
                    <a:ext uri="{9D8B030D-6E8A-4147-A177-3AD203B41FA5}">
                      <a16:colId xmlns:a16="http://schemas.microsoft.com/office/drawing/2014/main" val="2182407520"/>
                    </a:ext>
                  </a:extLst>
                </a:gridCol>
                <a:gridCol w="576072">
                  <a:extLst>
                    <a:ext uri="{9D8B030D-6E8A-4147-A177-3AD203B41FA5}">
                      <a16:colId xmlns:a16="http://schemas.microsoft.com/office/drawing/2014/main" val="2491762977"/>
                    </a:ext>
                  </a:extLst>
                </a:gridCol>
                <a:gridCol w="576072">
                  <a:extLst>
                    <a:ext uri="{9D8B030D-6E8A-4147-A177-3AD203B41FA5}">
                      <a16:colId xmlns:a16="http://schemas.microsoft.com/office/drawing/2014/main" val="2387388292"/>
                    </a:ext>
                  </a:extLst>
                </a:gridCol>
                <a:gridCol w="576072">
                  <a:extLst>
                    <a:ext uri="{9D8B030D-6E8A-4147-A177-3AD203B41FA5}">
                      <a16:colId xmlns:a16="http://schemas.microsoft.com/office/drawing/2014/main" val="52661637"/>
                    </a:ext>
                  </a:extLst>
                </a:gridCol>
                <a:gridCol w="576072">
                  <a:extLst>
                    <a:ext uri="{9D8B030D-6E8A-4147-A177-3AD203B41FA5}">
                      <a16:colId xmlns:a16="http://schemas.microsoft.com/office/drawing/2014/main" val="3819706768"/>
                    </a:ext>
                  </a:extLst>
                </a:gridCol>
                <a:gridCol w="576072">
                  <a:extLst>
                    <a:ext uri="{9D8B030D-6E8A-4147-A177-3AD203B41FA5}">
                      <a16:colId xmlns:a16="http://schemas.microsoft.com/office/drawing/2014/main" val="3231829214"/>
                    </a:ext>
                  </a:extLst>
                </a:gridCol>
                <a:gridCol w="576072">
                  <a:extLst>
                    <a:ext uri="{9D8B030D-6E8A-4147-A177-3AD203B41FA5}">
                      <a16:colId xmlns:a16="http://schemas.microsoft.com/office/drawing/2014/main" val="3334840249"/>
                    </a:ext>
                  </a:extLst>
                </a:gridCol>
                <a:gridCol w="576072">
                  <a:extLst>
                    <a:ext uri="{9D8B030D-6E8A-4147-A177-3AD203B41FA5}">
                      <a16:colId xmlns:a16="http://schemas.microsoft.com/office/drawing/2014/main" val="3556003293"/>
                    </a:ext>
                  </a:extLst>
                </a:gridCol>
              </a:tblGrid>
              <a:tr h="370840">
                <a:tc>
                  <a:txBody>
                    <a:bodyPr/>
                    <a:lstStyle/>
                    <a:p>
                      <a:r>
                        <a:rPr lang="en-US" sz="1000"/>
                        <a:t>Name</a:t>
                      </a:r>
                    </a:p>
                  </a:txBody>
                  <a:tcPr/>
                </a:tc>
                <a:tc>
                  <a:txBody>
                    <a:bodyPr/>
                    <a:lstStyle/>
                    <a:p>
                      <a:r>
                        <a:rPr lang="en-US" sz="1000"/>
                        <a:t>Month</a:t>
                      </a:r>
                    </a:p>
                  </a:txBody>
                  <a:tcPr/>
                </a:tc>
                <a:tc>
                  <a:txBody>
                    <a:bodyPr/>
                    <a:lstStyle/>
                    <a:p>
                      <a:r>
                        <a:rPr lang="en-US" sz="1000"/>
                        <a:t>Total Reach</a:t>
                      </a:r>
                    </a:p>
                  </a:txBody>
                  <a:tcPr/>
                </a:tc>
                <a:tc>
                  <a:txBody>
                    <a:bodyPr/>
                    <a:lstStyle/>
                    <a:p>
                      <a:r>
                        <a:rPr lang="en-US" sz="1000"/>
                        <a:t>Paid Reach</a:t>
                      </a:r>
                    </a:p>
                  </a:txBody>
                  <a:tcPr/>
                </a:tc>
                <a:tc>
                  <a:txBody>
                    <a:bodyPr/>
                    <a:lstStyle/>
                    <a:p>
                      <a:r>
                        <a:rPr lang="en-US" sz="1000"/>
                        <a:t>Organic Reach</a:t>
                      </a:r>
                    </a:p>
                  </a:txBody>
                  <a:tcPr/>
                </a:tc>
                <a:tc>
                  <a:txBody>
                    <a:bodyPr/>
                    <a:lstStyle/>
                    <a:p>
                      <a:r>
                        <a:rPr lang="en-US" sz="1000"/>
                        <a:t>Share of Organic Reach</a:t>
                      </a:r>
                    </a:p>
                  </a:txBody>
                  <a:tcPr/>
                </a:tc>
                <a:tc>
                  <a:txBody>
                    <a:bodyPr/>
                    <a:lstStyle/>
                    <a:p>
                      <a:r>
                        <a:rPr lang="en-US" sz="1000"/>
                        <a:t>Post Reach</a:t>
                      </a:r>
                    </a:p>
                  </a:txBody>
                  <a:tcPr/>
                </a:tc>
                <a:tc>
                  <a:txBody>
                    <a:bodyPr/>
                    <a:lstStyle/>
                    <a:p>
                      <a:r>
                        <a:rPr lang="en-US" sz="1000"/>
                        <a:t>Paid Post Reach</a:t>
                      </a:r>
                    </a:p>
                  </a:txBody>
                  <a:tcPr/>
                </a:tc>
                <a:tc>
                  <a:txBody>
                    <a:bodyPr/>
                    <a:lstStyle/>
                    <a:p>
                      <a:r>
                        <a:rPr lang="en-US" sz="1000"/>
                        <a:t>Organic Post Reach</a:t>
                      </a:r>
                    </a:p>
                  </a:txBody>
                  <a:tcPr/>
                </a:tc>
                <a:tc>
                  <a:txBody>
                    <a:bodyPr/>
                    <a:lstStyle/>
                    <a:p>
                      <a:r>
                        <a:rPr lang="en-US" sz="1000"/>
                        <a:t>Share of Organic Post Reach</a:t>
                      </a:r>
                    </a:p>
                  </a:txBody>
                  <a:tcPr/>
                </a:tc>
                <a:tc>
                  <a:txBody>
                    <a:bodyPr/>
                    <a:lstStyle/>
                    <a:p>
                      <a:r>
                        <a:rPr lang="en-US" sz="1000"/>
                        <a:t>Page Consumptions (Unique)</a:t>
                      </a:r>
                    </a:p>
                  </a:txBody>
                  <a:tcPr/>
                </a:tc>
                <a:tc>
                  <a:txBody>
                    <a:bodyPr/>
                    <a:lstStyle/>
                    <a:p>
                      <a:r>
                        <a:rPr lang="en-US" sz="1000"/>
                        <a:t>Engaged Users</a:t>
                      </a:r>
                    </a:p>
                  </a:txBody>
                  <a:tcPr/>
                </a:tc>
                <a:tc>
                  <a:txBody>
                    <a:bodyPr/>
                    <a:lstStyle/>
                    <a:p>
                      <a:r>
                        <a:rPr lang="en-US" sz="1000"/>
                        <a:t>Engagement Rate</a:t>
                      </a:r>
                    </a:p>
                  </a:txBody>
                  <a:tcPr/>
                </a:tc>
                <a:extLst>
                  <a:ext uri="{0D108BD9-81ED-4DB2-BD59-A6C34878D82A}">
                    <a16:rowId xmlns:a16="http://schemas.microsoft.com/office/drawing/2014/main" val="3568297018"/>
                  </a:ext>
                </a:extLst>
              </a:tr>
              <a:tr h="370840">
                <a:tc>
                  <a:txBody>
                    <a:bodyPr/>
                    <a:lstStyle/>
                    <a:p>
                      <a:r>
                        <a:rPr lang="en-US" sz="1000"/>
                        <a:t>Frasers Property Retail</a:t>
                      </a:r>
                    </a:p>
                  </a:txBody>
                  <a:tcPr/>
                </a:tc>
                <a:tc>
                  <a:txBody>
                    <a:bodyPr/>
                    <a:lstStyle/>
                    <a:p>
                      <a:r>
                        <a:rPr lang="en-US" sz="1000"/>
                        <a:t>2020 - 06</a:t>
                      </a:r>
                    </a:p>
                  </a:txBody>
                  <a:tcPr/>
                </a:tc>
                <a:tc>
                  <a:txBody>
                    <a:bodyPr/>
                    <a:lstStyle/>
                    <a:p>
                      <a:r>
                        <a:rPr lang="en-US" sz="1000"/>
                        <a:t>175945</a:t>
                      </a:r>
                    </a:p>
                  </a:txBody>
                  <a:tcPr/>
                </a:tc>
                <a:tc>
                  <a:txBody>
                    <a:bodyPr/>
                    <a:lstStyle/>
                    <a:p>
                      <a:r>
                        <a:rPr lang="en-US" sz="1000"/>
                        <a:t>167827</a:t>
                      </a:r>
                    </a:p>
                  </a:txBody>
                  <a:tcPr/>
                </a:tc>
                <a:tc>
                  <a:txBody>
                    <a:bodyPr/>
                    <a:lstStyle/>
                    <a:p>
                      <a:r>
                        <a:rPr lang="en-US" sz="1000"/>
                        <a:t>9207</a:t>
                      </a:r>
                    </a:p>
                  </a:txBody>
                  <a:tcPr/>
                </a:tc>
                <a:tc>
                  <a:txBody>
                    <a:bodyPr/>
                    <a:lstStyle/>
                    <a:p>
                      <a:r>
                        <a:rPr lang="en-US" sz="1000"/>
                        <a:t>5.2 %</a:t>
                      </a:r>
                    </a:p>
                  </a:txBody>
                  <a:tcPr/>
                </a:tc>
                <a:tc>
                  <a:txBody>
                    <a:bodyPr/>
                    <a:lstStyle/>
                    <a:p>
                      <a:r>
                        <a:rPr lang="en-US" sz="1000"/>
                        <a:t>175945</a:t>
                      </a:r>
                    </a:p>
                  </a:txBody>
                  <a:tcPr/>
                </a:tc>
                <a:tc>
                  <a:txBody>
                    <a:bodyPr/>
                    <a:lstStyle/>
                    <a:p>
                      <a:r>
                        <a:rPr lang="en-US" sz="1000"/>
                        <a:t>167827</a:t>
                      </a:r>
                    </a:p>
                  </a:txBody>
                  <a:tcPr/>
                </a:tc>
                <a:tc>
                  <a:txBody>
                    <a:bodyPr/>
                    <a:lstStyle/>
                    <a:p>
                      <a:r>
                        <a:rPr lang="en-US" sz="1000"/>
                        <a:t>9124</a:t>
                      </a:r>
                    </a:p>
                  </a:txBody>
                  <a:tcPr/>
                </a:tc>
                <a:tc>
                  <a:txBody>
                    <a:bodyPr/>
                    <a:lstStyle/>
                    <a:p>
                      <a:r>
                        <a:rPr lang="en-US" sz="1000"/>
                        <a:t>4.6 %</a:t>
                      </a:r>
                    </a:p>
                  </a:txBody>
                  <a:tcPr/>
                </a:tc>
                <a:tc>
                  <a:txBody>
                    <a:bodyPr/>
                    <a:lstStyle/>
                    <a:p>
                      <a:r>
                        <a:rPr lang="en-US" sz="1000"/>
                        <a:t>3466</a:t>
                      </a:r>
                    </a:p>
                  </a:txBody>
                  <a:tcPr/>
                </a:tc>
                <a:tc>
                  <a:txBody>
                    <a:bodyPr/>
                    <a:lstStyle/>
                    <a:p>
                      <a:r>
                        <a:rPr lang="en-US" sz="1000"/>
                        <a:t>4754</a:t>
                      </a:r>
                    </a:p>
                  </a:txBody>
                  <a:tcPr/>
                </a:tc>
                <a:tc>
                  <a:txBody>
                    <a:bodyPr/>
                    <a:lstStyle/>
                    <a:p>
                      <a:r>
                        <a:rPr lang="en-US" sz="1000"/>
                        <a:t>2.7020 %</a:t>
                      </a:r>
                    </a:p>
                  </a:txBody>
                  <a:tcPr/>
                </a:tc>
                <a:extLst>
                  <a:ext uri="{0D108BD9-81ED-4DB2-BD59-A6C34878D82A}">
                    <a16:rowId xmlns:a16="http://schemas.microsoft.com/office/drawing/2014/main" val="4264028457"/>
                  </a:ext>
                </a:extLst>
              </a:tr>
              <a:tr h="370840">
                <a:tc>
                  <a:txBody>
                    <a:bodyPr/>
                    <a:lstStyle/>
                    <a:p>
                      <a:r>
                        <a:rPr lang="en-US" sz="1000"/>
                        <a:t>Jem</a:t>
                      </a:r>
                    </a:p>
                  </a:txBody>
                  <a:tcPr/>
                </a:tc>
                <a:tc>
                  <a:txBody>
                    <a:bodyPr/>
                    <a:lstStyle/>
                    <a:p>
                      <a:r>
                        <a:rPr lang="en-US" sz="1000"/>
                        <a:t>2020 - 06</a:t>
                      </a:r>
                    </a:p>
                  </a:txBody>
                  <a:tcPr/>
                </a:tc>
                <a:tc>
                  <a:txBody>
                    <a:bodyPr/>
                    <a:lstStyle/>
                    <a:p>
                      <a:r>
                        <a:rPr lang="en-US" sz="1000"/>
                        <a:t>166703</a:t>
                      </a:r>
                    </a:p>
                  </a:txBody>
                  <a:tcPr/>
                </a:tc>
                <a:tc>
                  <a:txBody>
                    <a:bodyPr/>
                    <a:lstStyle/>
                    <a:p>
                      <a:r>
                        <a:rPr lang="en-US" sz="1000"/>
                        <a:t>88275</a:t>
                      </a:r>
                    </a:p>
                  </a:txBody>
                  <a:tcPr/>
                </a:tc>
                <a:tc>
                  <a:txBody>
                    <a:bodyPr/>
                    <a:lstStyle/>
                    <a:p>
                      <a:r>
                        <a:rPr lang="en-US" sz="1000"/>
                        <a:t>78230</a:t>
                      </a:r>
                    </a:p>
                  </a:txBody>
                  <a:tcPr/>
                </a:tc>
                <a:tc>
                  <a:txBody>
                    <a:bodyPr/>
                    <a:lstStyle/>
                    <a:p>
                      <a:r>
                        <a:rPr lang="en-US" sz="1000"/>
                        <a:t>46.9 %</a:t>
                      </a:r>
                    </a:p>
                  </a:txBody>
                  <a:tcPr/>
                </a:tc>
                <a:tc>
                  <a:txBody>
                    <a:bodyPr/>
                    <a:lstStyle/>
                    <a:p>
                      <a:r>
                        <a:rPr lang="en-US" sz="1000"/>
                        <a:t>97849</a:t>
                      </a:r>
                    </a:p>
                  </a:txBody>
                  <a:tcPr/>
                </a:tc>
                <a:tc>
                  <a:txBody>
                    <a:bodyPr/>
                    <a:lstStyle/>
                    <a:p>
                      <a:r>
                        <a:rPr lang="en-US" sz="1000"/>
                        <a:t>88275</a:t>
                      </a:r>
                    </a:p>
                  </a:txBody>
                  <a:tcPr/>
                </a:tc>
                <a:tc>
                  <a:txBody>
                    <a:bodyPr/>
                    <a:lstStyle/>
                    <a:p>
                      <a:r>
                        <a:rPr lang="en-US" sz="1000"/>
                        <a:t>12136</a:t>
                      </a:r>
                    </a:p>
                  </a:txBody>
                  <a:tcPr/>
                </a:tc>
                <a:tc>
                  <a:txBody>
                    <a:bodyPr/>
                    <a:lstStyle/>
                    <a:p>
                      <a:r>
                        <a:rPr lang="en-US" sz="1000"/>
                        <a:t>9.8 %</a:t>
                      </a:r>
                    </a:p>
                  </a:txBody>
                  <a:tcPr/>
                </a:tc>
                <a:tc>
                  <a:txBody>
                    <a:bodyPr/>
                    <a:lstStyle/>
                    <a:p>
                      <a:r>
                        <a:rPr lang="en-US" sz="1000"/>
                        <a:t>10026</a:t>
                      </a:r>
                    </a:p>
                  </a:txBody>
                  <a:tcPr/>
                </a:tc>
                <a:tc>
                  <a:txBody>
                    <a:bodyPr/>
                    <a:lstStyle/>
                    <a:p>
                      <a:r>
                        <a:rPr lang="en-US" sz="1000"/>
                        <a:t>12380</a:t>
                      </a:r>
                    </a:p>
                  </a:txBody>
                  <a:tcPr/>
                </a:tc>
                <a:tc>
                  <a:txBody>
                    <a:bodyPr/>
                    <a:lstStyle/>
                    <a:p>
                      <a:r>
                        <a:rPr lang="en-US" sz="1000"/>
                        <a:t>7.4264 %</a:t>
                      </a:r>
                    </a:p>
                  </a:txBody>
                  <a:tcPr/>
                </a:tc>
                <a:extLst>
                  <a:ext uri="{0D108BD9-81ED-4DB2-BD59-A6C34878D82A}">
                    <a16:rowId xmlns:a16="http://schemas.microsoft.com/office/drawing/2014/main" val="2349260317"/>
                  </a:ext>
                </a:extLst>
              </a:tr>
              <a:tr h="370840">
                <a:tc>
                  <a:txBody>
                    <a:bodyPr/>
                    <a:lstStyle/>
                    <a:p>
                      <a:r>
                        <a:rPr lang="en-US" sz="1000"/>
                        <a:t>KINEX</a:t>
                      </a:r>
                    </a:p>
                  </a:txBody>
                  <a:tcPr/>
                </a:tc>
                <a:tc>
                  <a:txBody>
                    <a:bodyPr/>
                    <a:lstStyle/>
                    <a:p>
                      <a:r>
                        <a:rPr lang="en-US" sz="1000"/>
                        <a:t>2020 - 06</a:t>
                      </a:r>
                    </a:p>
                  </a:txBody>
                  <a:tcPr/>
                </a:tc>
                <a:tc>
                  <a:txBody>
                    <a:bodyPr/>
                    <a:lstStyle/>
                    <a:p>
                      <a:r>
                        <a:rPr lang="en-US" sz="1000"/>
                        <a:t>564099</a:t>
                      </a:r>
                    </a:p>
                  </a:txBody>
                  <a:tcPr/>
                </a:tc>
                <a:tc>
                  <a:txBody>
                    <a:bodyPr/>
                    <a:lstStyle/>
                    <a:p>
                      <a:r>
                        <a:rPr lang="en-US" sz="1000"/>
                        <a:t>539714</a:t>
                      </a:r>
                    </a:p>
                  </a:txBody>
                  <a:tcPr/>
                </a:tc>
                <a:tc>
                  <a:txBody>
                    <a:bodyPr/>
                    <a:lstStyle/>
                    <a:p>
                      <a:r>
                        <a:rPr lang="en-US" sz="1000"/>
                        <a:t>32046</a:t>
                      </a:r>
                    </a:p>
                  </a:txBody>
                  <a:tcPr/>
                </a:tc>
                <a:tc>
                  <a:txBody>
                    <a:bodyPr/>
                    <a:lstStyle/>
                    <a:p>
                      <a:r>
                        <a:rPr lang="en-US" sz="1000"/>
                        <a:t>5.7 %</a:t>
                      </a:r>
                    </a:p>
                  </a:txBody>
                  <a:tcPr/>
                </a:tc>
                <a:tc>
                  <a:txBody>
                    <a:bodyPr/>
                    <a:lstStyle/>
                    <a:p>
                      <a:r>
                        <a:rPr lang="en-US" sz="1000"/>
                        <a:t>540691</a:t>
                      </a:r>
                    </a:p>
                  </a:txBody>
                  <a:tcPr/>
                </a:tc>
                <a:tc>
                  <a:txBody>
                    <a:bodyPr/>
                    <a:lstStyle/>
                    <a:p>
                      <a:r>
                        <a:rPr lang="en-US" sz="1000"/>
                        <a:t>539714</a:t>
                      </a:r>
                    </a:p>
                  </a:txBody>
                  <a:tcPr/>
                </a:tc>
                <a:tc>
                  <a:txBody>
                    <a:bodyPr/>
                    <a:lstStyle/>
                    <a:p>
                      <a:r>
                        <a:rPr lang="en-US" sz="1000"/>
                        <a:t>3269</a:t>
                      </a:r>
                    </a:p>
                  </a:txBody>
                  <a:tcPr/>
                </a:tc>
                <a:tc>
                  <a:txBody>
                    <a:bodyPr/>
                    <a:lstStyle/>
                    <a:p>
                      <a:r>
                        <a:rPr lang="en-US" sz="1000"/>
                        <a:t>0.2 %</a:t>
                      </a:r>
                    </a:p>
                  </a:txBody>
                  <a:tcPr/>
                </a:tc>
                <a:tc>
                  <a:txBody>
                    <a:bodyPr/>
                    <a:lstStyle/>
                    <a:p>
                      <a:r>
                        <a:rPr lang="en-US" sz="1000"/>
                        <a:t>6155</a:t>
                      </a:r>
                    </a:p>
                  </a:txBody>
                  <a:tcPr/>
                </a:tc>
                <a:tc>
                  <a:txBody>
                    <a:bodyPr/>
                    <a:lstStyle/>
                    <a:p>
                      <a:r>
                        <a:rPr lang="en-US" sz="1000"/>
                        <a:t>6267</a:t>
                      </a:r>
                    </a:p>
                  </a:txBody>
                  <a:tcPr/>
                </a:tc>
                <a:tc>
                  <a:txBody>
                    <a:bodyPr/>
                    <a:lstStyle/>
                    <a:p>
                      <a:r>
                        <a:rPr lang="en-US" sz="1000"/>
                        <a:t>1.1110 %</a:t>
                      </a:r>
                    </a:p>
                  </a:txBody>
                  <a:tcPr/>
                </a:tc>
                <a:extLst>
                  <a:ext uri="{0D108BD9-81ED-4DB2-BD59-A6C34878D82A}">
                    <a16:rowId xmlns:a16="http://schemas.microsoft.com/office/drawing/2014/main" val="3204836414"/>
                  </a:ext>
                </a:extLst>
              </a:tr>
              <a:tr h="370840">
                <a:tc>
                  <a:txBody>
                    <a:bodyPr/>
                    <a:lstStyle/>
                    <a:p>
                      <a:r>
                        <a:rPr lang="en-US" sz="1000"/>
                        <a:t>Northpoint City, Singapore</a:t>
                      </a:r>
                    </a:p>
                  </a:txBody>
                  <a:tcPr/>
                </a:tc>
                <a:tc>
                  <a:txBody>
                    <a:bodyPr/>
                    <a:lstStyle/>
                    <a:p>
                      <a:r>
                        <a:rPr lang="en-US" sz="1000"/>
                        <a:t>2020 - 06</a:t>
                      </a:r>
                    </a:p>
                  </a:txBody>
                  <a:tcPr/>
                </a:tc>
                <a:tc>
                  <a:txBody>
                    <a:bodyPr/>
                    <a:lstStyle/>
                    <a:p>
                      <a:r>
                        <a:rPr lang="en-US" sz="1000"/>
                        <a:t>874861</a:t>
                      </a:r>
                    </a:p>
                  </a:txBody>
                  <a:tcPr/>
                </a:tc>
                <a:tc>
                  <a:txBody>
                    <a:bodyPr/>
                    <a:lstStyle/>
                    <a:p>
                      <a:r>
                        <a:rPr lang="en-US" sz="1000"/>
                        <a:t>105501</a:t>
                      </a:r>
                    </a:p>
                  </a:txBody>
                  <a:tcPr/>
                </a:tc>
                <a:tc>
                  <a:txBody>
                    <a:bodyPr/>
                    <a:lstStyle/>
                    <a:p>
                      <a:r>
                        <a:rPr lang="en-US" sz="1000"/>
                        <a:t>765007</a:t>
                      </a:r>
                    </a:p>
                  </a:txBody>
                  <a:tcPr/>
                </a:tc>
                <a:tc>
                  <a:txBody>
                    <a:bodyPr/>
                    <a:lstStyle/>
                    <a:p>
                      <a:r>
                        <a:rPr lang="en-US" sz="1000"/>
                        <a:t>87.4 %</a:t>
                      </a:r>
                    </a:p>
                  </a:txBody>
                  <a:tcPr/>
                </a:tc>
                <a:tc>
                  <a:txBody>
                    <a:bodyPr/>
                    <a:lstStyle/>
                    <a:p>
                      <a:r>
                        <a:rPr lang="en-US" sz="1000"/>
                        <a:t>111167</a:t>
                      </a:r>
                    </a:p>
                  </a:txBody>
                  <a:tcPr/>
                </a:tc>
                <a:tc>
                  <a:txBody>
                    <a:bodyPr/>
                    <a:lstStyle/>
                    <a:p>
                      <a:r>
                        <a:rPr lang="en-US" sz="1000"/>
                        <a:t>105501</a:t>
                      </a:r>
                    </a:p>
                  </a:txBody>
                  <a:tcPr/>
                </a:tc>
                <a:tc>
                  <a:txBody>
                    <a:bodyPr/>
                    <a:lstStyle/>
                    <a:p>
                      <a:r>
                        <a:rPr lang="en-US" sz="1000"/>
                        <a:t>6005</a:t>
                      </a:r>
                    </a:p>
                  </a:txBody>
                  <a:tcPr/>
                </a:tc>
                <a:tc>
                  <a:txBody>
                    <a:bodyPr/>
                    <a:lstStyle/>
                    <a:p>
                      <a:r>
                        <a:rPr lang="en-US" sz="1000"/>
                        <a:t>5.1 %</a:t>
                      </a:r>
                    </a:p>
                  </a:txBody>
                  <a:tcPr/>
                </a:tc>
                <a:tc>
                  <a:txBody>
                    <a:bodyPr/>
                    <a:lstStyle/>
                    <a:p>
                      <a:r>
                        <a:rPr lang="en-US" sz="1000"/>
                        <a:t>46036</a:t>
                      </a:r>
                    </a:p>
                  </a:txBody>
                  <a:tcPr/>
                </a:tc>
                <a:tc>
                  <a:txBody>
                    <a:bodyPr/>
                    <a:lstStyle/>
                    <a:p>
                      <a:r>
                        <a:rPr lang="en-US" sz="1000"/>
                        <a:t>46949</a:t>
                      </a:r>
                    </a:p>
                  </a:txBody>
                  <a:tcPr/>
                </a:tc>
                <a:tc>
                  <a:txBody>
                    <a:bodyPr/>
                    <a:lstStyle/>
                    <a:p>
                      <a:r>
                        <a:rPr lang="en-US" sz="1000"/>
                        <a:t>5.3665 %</a:t>
                      </a:r>
                    </a:p>
                  </a:txBody>
                  <a:tcPr/>
                </a:tc>
                <a:extLst>
                  <a:ext uri="{0D108BD9-81ED-4DB2-BD59-A6C34878D82A}">
                    <a16:rowId xmlns:a16="http://schemas.microsoft.com/office/drawing/2014/main" val="2638434469"/>
                  </a:ext>
                </a:extLst>
              </a:tr>
              <a:tr h="370840">
                <a:tc>
                  <a:txBody>
                    <a:bodyPr/>
                    <a:lstStyle/>
                    <a:p>
                      <a:r>
                        <a:rPr lang="en-US" sz="1000"/>
                        <a:t>Waterway Point</a:t>
                      </a:r>
                    </a:p>
                  </a:txBody>
                  <a:tcPr/>
                </a:tc>
                <a:tc>
                  <a:txBody>
                    <a:bodyPr/>
                    <a:lstStyle/>
                    <a:p>
                      <a:r>
                        <a:rPr lang="en-US" sz="1000"/>
                        <a:t>2020 - 06</a:t>
                      </a:r>
                    </a:p>
                  </a:txBody>
                  <a:tcPr/>
                </a:tc>
                <a:tc>
                  <a:txBody>
                    <a:bodyPr/>
                    <a:lstStyle/>
                    <a:p>
                      <a:r>
                        <a:rPr lang="en-US" sz="1000"/>
                        <a:t>666306</a:t>
                      </a:r>
                    </a:p>
                  </a:txBody>
                  <a:tcPr/>
                </a:tc>
                <a:tc>
                  <a:txBody>
                    <a:bodyPr/>
                    <a:lstStyle/>
                    <a:p>
                      <a:r>
                        <a:rPr lang="en-US" sz="1000"/>
                        <a:t>539836</a:t>
                      </a:r>
                    </a:p>
                  </a:txBody>
                  <a:tcPr/>
                </a:tc>
                <a:tc>
                  <a:txBody>
                    <a:bodyPr/>
                    <a:lstStyle/>
                    <a:p>
                      <a:r>
                        <a:rPr lang="en-US" sz="1000"/>
                        <a:t>163247</a:t>
                      </a:r>
                    </a:p>
                  </a:txBody>
                  <a:tcPr/>
                </a:tc>
                <a:tc>
                  <a:txBody>
                    <a:bodyPr/>
                    <a:lstStyle/>
                    <a:p>
                      <a:r>
                        <a:rPr lang="en-US" sz="1000"/>
                        <a:t>24.5 %</a:t>
                      </a:r>
                    </a:p>
                  </a:txBody>
                  <a:tcPr/>
                </a:tc>
                <a:tc>
                  <a:txBody>
                    <a:bodyPr/>
                    <a:lstStyle/>
                    <a:p>
                      <a:r>
                        <a:rPr lang="en-US" sz="1000"/>
                        <a:t>566379</a:t>
                      </a:r>
                    </a:p>
                  </a:txBody>
                  <a:tcPr/>
                </a:tc>
                <a:tc>
                  <a:txBody>
                    <a:bodyPr/>
                    <a:lstStyle/>
                    <a:p>
                      <a:r>
                        <a:rPr lang="en-US" sz="1000"/>
                        <a:t>539836</a:t>
                      </a:r>
                    </a:p>
                  </a:txBody>
                  <a:tcPr/>
                </a:tc>
                <a:tc>
                  <a:txBody>
                    <a:bodyPr/>
                    <a:lstStyle/>
                    <a:p>
                      <a:r>
                        <a:rPr lang="en-US" sz="1000"/>
                        <a:t>38529</a:t>
                      </a:r>
                    </a:p>
                  </a:txBody>
                  <a:tcPr/>
                </a:tc>
                <a:tc>
                  <a:txBody>
                    <a:bodyPr/>
                    <a:lstStyle/>
                    <a:p>
                      <a:r>
                        <a:rPr lang="en-US" sz="1000"/>
                        <a:t>4.7 %</a:t>
                      </a:r>
                    </a:p>
                  </a:txBody>
                  <a:tcPr/>
                </a:tc>
                <a:tc>
                  <a:txBody>
                    <a:bodyPr/>
                    <a:lstStyle/>
                    <a:p>
                      <a:r>
                        <a:rPr lang="en-US" sz="1000"/>
                        <a:t>20570</a:t>
                      </a:r>
                    </a:p>
                  </a:txBody>
                  <a:tcPr/>
                </a:tc>
                <a:tc>
                  <a:txBody>
                    <a:bodyPr/>
                    <a:lstStyle/>
                    <a:p>
                      <a:r>
                        <a:rPr lang="en-US" sz="1000"/>
                        <a:t>24383</a:t>
                      </a:r>
                    </a:p>
                  </a:txBody>
                  <a:tcPr/>
                </a:tc>
                <a:tc>
                  <a:txBody>
                    <a:bodyPr/>
                    <a:lstStyle/>
                    <a:p>
                      <a:r>
                        <a:rPr lang="en-US" sz="1000"/>
                        <a:t>3.6594 %</a:t>
                      </a:r>
                    </a:p>
                  </a:txBody>
                  <a:tcPr/>
                </a:tc>
                <a:extLst>
                  <a:ext uri="{0D108BD9-81ED-4DB2-BD59-A6C34878D82A}">
                    <a16:rowId xmlns:a16="http://schemas.microsoft.com/office/drawing/2014/main" val="43047441"/>
                  </a:ext>
                </a:extLst>
              </a:tr>
            </a:tbl>
          </a:graphicData>
        </a:graphic>
      </p:graphicFrame>
      <p:sp>
        <p:nvSpPr>
          <p:cNvPr id="4" name="Text Placeholder 3">
            <a:extLst>
              <a:ext uri="{FF2B5EF4-FFF2-40B4-BE49-F238E27FC236}">
                <a16:creationId xmlns:a16="http://schemas.microsoft.com/office/drawing/2014/main" id="{5D0D0F1B-51DD-4FB9-A4E7-05CDDAC3A207}"/>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155599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386E2-DE91-4247-94BF-3AFD0CBEEFFE}"/>
              </a:ext>
            </a:extLst>
          </p:cNvPr>
          <p:cNvSpPr>
            <a:spLocks noGrp="1"/>
          </p:cNvSpPr>
          <p:nvPr>
            <p:ph type="title"/>
          </p:nvPr>
        </p:nvSpPr>
        <p:spPr/>
        <p:txBody>
          <a:bodyPr/>
          <a:lstStyle/>
          <a:p>
            <a:r>
              <a:rPr lang="en-US"/>
              <a:t>Facebook Key Metrics Table (2nd) / FPR - FB Monthly Performance Tracking | Frasers Property Retail</a:t>
            </a:r>
          </a:p>
        </p:txBody>
      </p:sp>
      <p:graphicFrame>
        <p:nvGraphicFramePr>
          <p:cNvPr id="5" name="Table Placeholder 4">
            <a:extLst>
              <a:ext uri="{FF2B5EF4-FFF2-40B4-BE49-F238E27FC236}">
                <a16:creationId xmlns:a16="http://schemas.microsoft.com/office/drawing/2014/main" id="{83CDC286-875E-4A4E-A098-7881966E4942}"/>
              </a:ext>
            </a:extLst>
          </p:cNvPr>
          <p:cNvGraphicFramePr>
            <a:graphicFrameLocks noGrp="1"/>
          </p:cNvGraphicFramePr>
          <p:nvPr>
            <p:ph type="tbl" sz="quarter" idx="13"/>
            <p:extLst>
              <p:ext uri="{D42A27DB-BD31-4B8C-83A1-F6EECF244321}">
                <p14:modId xmlns:p14="http://schemas.microsoft.com/office/powerpoint/2010/main" val="1414822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1312097690"/>
                    </a:ext>
                  </a:extLst>
                </a:gridCol>
                <a:gridCol w="208280">
                  <a:extLst>
                    <a:ext uri="{9D8B030D-6E8A-4147-A177-3AD203B41FA5}">
                      <a16:colId xmlns:a16="http://schemas.microsoft.com/office/drawing/2014/main" val="4135294354"/>
                    </a:ext>
                  </a:extLst>
                </a:gridCol>
                <a:gridCol w="208280">
                  <a:extLst>
                    <a:ext uri="{9D8B030D-6E8A-4147-A177-3AD203B41FA5}">
                      <a16:colId xmlns:a16="http://schemas.microsoft.com/office/drawing/2014/main" val="3180209336"/>
                    </a:ext>
                  </a:extLst>
                </a:gridCol>
                <a:gridCol w="208280">
                  <a:extLst>
                    <a:ext uri="{9D8B030D-6E8A-4147-A177-3AD203B41FA5}">
                      <a16:colId xmlns:a16="http://schemas.microsoft.com/office/drawing/2014/main" val="1624319168"/>
                    </a:ext>
                  </a:extLst>
                </a:gridCol>
                <a:gridCol w="208280">
                  <a:extLst>
                    <a:ext uri="{9D8B030D-6E8A-4147-A177-3AD203B41FA5}">
                      <a16:colId xmlns:a16="http://schemas.microsoft.com/office/drawing/2014/main" val="2372539967"/>
                    </a:ext>
                  </a:extLst>
                </a:gridCol>
                <a:gridCol w="208280">
                  <a:extLst>
                    <a:ext uri="{9D8B030D-6E8A-4147-A177-3AD203B41FA5}">
                      <a16:colId xmlns:a16="http://schemas.microsoft.com/office/drawing/2014/main" val="3210772785"/>
                    </a:ext>
                  </a:extLst>
                </a:gridCol>
                <a:gridCol w="208280">
                  <a:extLst>
                    <a:ext uri="{9D8B030D-6E8A-4147-A177-3AD203B41FA5}">
                      <a16:colId xmlns:a16="http://schemas.microsoft.com/office/drawing/2014/main" val="3532031270"/>
                    </a:ext>
                  </a:extLst>
                </a:gridCol>
                <a:gridCol w="208280">
                  <a:extLst>
                    <a:ext uri="{9D8B030D-6E8A-4147-A177-3AD203B41FA5}">
                      <a16:colId xmlns:a16="http://schemas.microsoft.com/office/drawing/2014/main" val="3759941108"/>
                    </a:ext>
                  </a:extLst>
                </a:gridCol>
                <a:gridCol w="208280">
                  <a:extLst>
                    <a:ext uri="{9D8B030D-6E8A-4147-A177-3AD203B41FA5}">
                      <a16:colId xmlns:a16="http://schemas.microsoft.com/office/drawing/2014/main" val="191291852"/>
                    </a:ext>
                  </a:extLst>
                </a:gridCol>
                <a:gridCol w="208280">
                  <a:extLst>
                    <a:ext uri="{9D8B030D-6E8A-4147-A177-3AD203B41FA5}">
                      <a16:colId xmlns:a16="http://schemas.microsoft.com/office/drawing/2014/main" val="2522845326"/>
                    </a:ext>
                  </a:extLst>
                </a:gridCol>
                <a:gridCol w="208280">
                  <a:extLst>
                    <a:ext uri="{9D8B030D-6E8A-4147-A177-3AD203B41FA5}">
                      <a16:colId xmlns:a16="http://schemas.microsoft.com/office/drawing/2014/main" val="213721925"/>
                    </a:ext>
                  </a:extLst>
                </a:gridCol>
                <a:gridCol w="208280">
                  <a:extLst>
                    <a:ext uri="{9D8B030D-6E8A-4147-A177-3AD203B41FA5}">
                      <a16:colId xmlns:a16="http://schemas.microsoft.com/office/drawing/2014/main" val="746428868"/>
                    </a:ext>
                  </a:extLst>
                </a:gridCol>
                <a:gridCol w="208280">
                  <a:extLst>
                    <a:ext uri="{9D8B030D-6E8A-4147-A177-3AD203B41FA5}">
                      <a16:colId xmlns:a16="http://schemas.microsoft.com/office/drawing/2014/main" val="2687013183"/>
                    </a:ext>
                  </a:extLst>
                </a:gridCol>
                <a:gridCol w="208280">
                  <a:extLst>
                    <a:ext uri="{9D8B030D-6E8A-4147-A177-3AD203B41FA5}">
                      <a16:colId xmlns:a16="http://schemas.microsoft.com/office/drawing/2014/main" val="690694588"/>
                    </a:ext>
                  </a:extLst>
                </a:gridCol>
                <a:gridCol w="208280">
                  <a:extLst>
                    <a:ext uri="{9D8B030D-6E8A-4147-A177-3AD203B41FA5}">
                      <a16:colId xmlns:a16="http://schemas.microsoft.com/office/drawing/2014/main" val="555874294"/>
                    </a:ext>
                  </a:extLst>
                </a:gridCol>
                <a:gridCol w="208280">
                  <a:extLst>
                    <a:ext uri="{9D8B030D-6E8A-4147-A177-3AD203B41FA5}">
                      <a16:colId xmlns:a16="http://schemas.microsoft.com/office/drawing/2014/main" val="417368263"/>
                    </a:ext>
                  </a:extLst>
                </a:gridCol>
                <a:gridCol w="208280">
                  <a:extLst>
                    <a:ext uri="{9D8B030D-6E8A-4147-A177-3AD203B41FA5}">
                      <a16:colId xmlns:a16="http://schemas.microsoft.com/office/drawing/2014/main" val="294461653"/>
                    </a:ext>
                  </a:extLst>
                </a:gridCol>
                <a:gridCol w="249936">
                  <a:extLst>
                    <a:ext uri="{9D8B030D-6E8A-4147-A177-3AD203B41FA5}">
                      <a16:colId xmlns:a16="http://schemas.microsoft.com/office/drawing/2014/main" val="1810255494"/>
                    </a:ext>
                  </a:extLst>
                </a:gridCol>
                <a:gridCol w="208280">
                  <a:extLst>
                    <a:ext uri="{9D8B030D-6E8A-4147-A177-3AD203B41FA5}">
                      <a16:colId xmlns:a16="http://schemas.microsoft.com/office/drawing/2014/main" val="853350709"/>
                    </a:ext>
                  </a:extLst>
                </a:gridCol>
                <a:gridCol w="208280">
                  <a:extLst>
                    <a:ext uri="{9D8B030D-6E8A-4147-A177-3AD203B41FA5}">
                      <a16:colId xmlns:a16="http://schemas.microsoft.com/office/drawing/2014/main" val="2610705789"/>
                    </a:ext>
                  </a:extLst>
                </a:gridCol>
                <a:gridCol w="208280">
                  <a:extLst>
                    <a:ext uri="{9D8B030D-6E8A-4147-A177-3AD203B41FA5}">
                      <a16:colId xmlns:a16="http://schemas.microsoft.com/office/drawing/2014/main" val="518933660"/>
                    </a:ext>
                  </a:extLst>
                </a:gridCol>
                <a:gridCol w="208280">
                  <a:extLst>
                    <a:ext uri="{9D8B030D-6E8A-4147-A177-3AD203B41FA5}">
                      <a16:colId xmlns:a16="http://schemas.microsoft.com/office/drawing/2014/main" val="1148661539"/>
                    </a:ext>
                  </a:extLst>
                </a:gridCol>
                <a:gridCol w="208280">
                  <a:extLst>
                    <a:ext uri="{9D8B030D-6E8A-4147-A177-3AD203B41FA5}">
                      <a16:colId xmlns:a16="http://schemas.microsoft.com/office/drawing/2014/main" val="1754304261"/>
                    </a:ext>
                  </a:extLst>
                </a:gridCol>
                <a:gridCol w="208280">
                  <a:extLst>
                    <a:ext uri="{9D8B030D-6E8A-4147-A177-3AD203B41FA5}">
                      <a16:colId xmlns:a16="http://schemas.microsoft.com/office/drawing/2014/main" val="3099257688"/>
                    </a:ext>
                  </a:extLst>
                </a:gridCol>
                <a:gridCol w="208280">
                  <a:extLst>
                    <a:ext uri="{9D8B030D-6E8A-4147-A177-3AD203B41FA5}">
                      <a16:colId xmlns:a16="http://schemas.microsoft.com/office/drawing/2014/main" val="424842094"/>
                    </a:ext>
                  </a:extLst>
                </a:gridCol>
                <a:gridCol w="208280">
                  <a:extLst>
                    <a:ext uri="{9D8B030D-6E8A-4147-A177-3AD203B41FA5}">
                      <a16:colId xmlns:a16="http://schemas.microsoft.com/office/drawing/2014/main" val="3852569424"/>
                    </a:ext>
                  </a:extLst>
                </a:gridCol>
                <a:gridCol w="208280">
                  <a:extLst>
                    <a:ext uri="{9D8B030D-6E8A-4147-A177-3AD203B41FA5}">
                      <a16:colId xmlns:a16="http://schemas.microsoft.com/office/drawing/2014/main" val="2302346347"/>
                    </a:ext>
                  </a:extLst>
                </a:gridCol>
                <a:gridCol w="208280">
                  <a:extLst>
                    <a:ext uri="{9D8B030D-6E8A-4147-A177-3AD203B41FA5}">
                      <a16:colId xmlns:a16="http://schemas.microsoft.com/office/drawing/2014/main" val="2650289744"/>
                    </a:ext>
                  </a:extLst>
                </a:gridCol>
                <a:gridCol w="208280">
                  <a:extLst>
                    <a:ext uri="{9D8B030D-6E8A-4147-A177-3AD203B41FA5}">
                      <a16:colId xmlns:a16="http://schemas.microsoft.com/office/drawing/2014/main" val="1826792751"/>
                    </a:ext>
                  </a:extLst>
                </a:gridCol>
                <a:gridCol w="208280">
                  <a:extLst>
                    <a:ext uri="{9D8B030D-6E8A-4147-A177-3AD203B41FA5}">
                      <a16:colId xmlns:a16="http://schemas.microsoft.com/office/drawing/2014/main" val="2034831453"/>
                    </a:ext>
                  </a:extLst>
                </a:gridCol>
                <a:gridCol w="208280">
                  <a:extLst>
                    <a:ext uri="{9D8B030D-6E8A-4147-A177-3AD203B41FA5}">
                      <a16:colId xmlns:a16="http://schemas.microsoft.com/office/drawing/2014/main" val="1687593818"/>
                    </a:ext>
                  </a:extLst>
                </a:gridCol>
                <a:gridCol w="208280">
                  <a:extLst>
                    <a:ext uri="{9D8B030D-6E8A-4147-A177-3AD203B41FA5}">
                      <a16:colId xmlns:a16="http://schemas.microsoft.com/office/drawing/2014/main" val="1747269572"/>
                    </a:ext>
                  </a:extLst>
                </a:gridCol>
                <a:gridCol w="208280">
                  <a:extLst>
                    <a:ext uri="{9D8B030D-6E8A-4147-A177-3AD203B41FA5}">
                      <a16:colId xmlns:a16="http://schemas.microsoft.com/office/drawing/2014/main" val="1649101107"/>
                    </a:ext>
                  </a:extLst>
                </a:gridCol>
                <a:gridCol w="208280">
                  <a:extLst>
                    <a:ext uri="{9D8B030D-6E8A-4147-A177-3AD203B41FA5}">
                      <a16:colId xmlns:a16="http://schemas.microsoft.com/office/drawing/2014/main" val="2409974132"/>
                    </a:ext>
                  </a:extLst>
                </a:gridCol>
                <a:gridCol w="208280">
                  <a:extLst>
                    <a:ext uri="{9D8B030D-6E8A-4147-A177-3AD203B41FA5}">
                      <a16:colId xmlns:a16="http://schemas.microsoft.com/office/drawing/2014/main" val="2563151696"/>
                    </a:ext>
                  </a:extLst>
                </a:gridCol>
                <a:gridCol w="208280">
                  <a:extLst>
                    <a:ext uri="{9D8B030D-6E8A-4147-A177-3AD203B41FA5}">
                      <a16:colId xmlns:a16="http://schemas.microsoft.com/office/drawing/2014/main" val="1616856654"/>
                    </a:ext>
                  </a:extLst>
                </a:gridCol>
                <a:gridCol w="208280">
                  <a:extLst>
                    <a:ext uri="{9D8B030D-6E8A-4147-A177-3AD203B41FA5}">
                      <a16:colId xmlns:a16="http://schemas.microsoft.com/office/drawing/2014/main" val="1649184140"/>
                    </a:ext>
                  </a:extLst>
                </a:gridCol>
                <a:gridCol w="208280">
                  <a:extLst>
                    <a:ext uri="{9D8B030D-6E8A-4147-A177-3AD203B41FA5}">
                      <a16:colId xmlns:a16="http://schemas.microsoft.com/office/drawing/2014/main" val="2168061400"/>
                    </a:ext>
                  </a:extLst>
                </a:gridCol>
                <a:gridCol w="208280">
                  <a:extLst>
                    <a:ext uri="{9D8B030D-6E8A-4147-A177-3AD203B41FA5}">
                      <a16:colId xmlns:a16="http://schemas.microsoft.com/office/drawing/2014/main" val="950020137"/>
                    </a:ext>
                  </a:extLst>
                </a:gridCol>
                <a:gridCol w="208280">
                  <a:extLst>
                    <a:ext uri="{9D8B030D-6E8A-4147-A177-3AD203B41FA5}">
                      <a16:colId xmlns:a16="http://schemas.microsoft.com/office/drawing/2014/main" val="390124415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Posts</a:t>
                      </a:r>
                    </a:p>
                  </a:txBody>
                  <a:tcPr/>
                </a:tc>
                <a:tc>
                  <a:txBody>
                    <a:bodyPr/>
                    <a:lstStyle/>
                    <a:p>
                      <a:r>
                        <a:rPr lang="en-US" sz="1000"/>
                        <a:t>Page Impressions</a:t>
                      </a:r>
                    </a:p>
                  </a:txBody>
                  <a:tcPr/>
                </a:tc>
                <a:tc>
                  <a:txBody>
                    <a:bodyPr/>
                    <a:lstStyle/>
                    <a:p>
                      <a:r>
                        <a:rPr lang="en-US" sz="1000"/>
                        <a:t>Avg. Page Reach</a:t>
                      </a:r>
                    </a:p>
                  </a:txBody>
                  <a:tcPr/>
                </a:tc>
                <a:tc>
                  <a:txBody>
                    <a:bodyPr/>
                    <a:lstStyle/>
                    <a:p>
                      <a:r>
                        <a:rPr lang="en-US" sz="1000"/>
                        <a:t>Page Impressions Paid</a:t>
                      </a:r>
                    </a:p>
                  </a:txBody>
                  <a:tcPr/>
                </a:tc>
                <a:tc>
                  <a:txBody>
                    <a:bodyPr/>
                    <a:lstStyle/>
                    <a:p>
                      <a:r>
                        <a:rPr lang="en-US" sz="1000"/>
                        <a:t>Page Post Engagements</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Sorry</a:t>
                      </a:r>
                    </a:p>
                  </a:txBody>
                  <a:tcPr/>
                </a:tc>
                <a:tc>
                  <a:txBody>
                    <a:bodyPr/>
                    <a:lstStyle/>
                    <a:p>
                      <a:r>
                        <a:rPr lang="en-US" sz="1000"/>
                        <a:t>Angry</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tc>
                  <a:txBody>
                    <a:bodyPr/>
                    <a:lstStyle/>
                    <a:p>
                      <a:r>
                        <a:rPr lang="en-US" sz="1000"/>
                        <a:t>Avg. Daily E-Rate</a:t>
                      </a:r>
                    </a:p>
                  </a:txBody>
                  <a:tcPr/>
                </a:tc>
                <a:extLst>
                  <a:ext uri="{0D108BD9-81ED-4DB2-BD59-A6C34878D82A}">
                    <a16:rowId xmlns:a16="http://schemas.microsoft.com/office/drawing/2014/main" val="3349564869"/>
                  </a:ext>
                </a:extLst>
              </a:tr>
              <a:tr h="370840">
                <a:tc>
                  <a:txBody>
                    <a:bodyPr/>
                    <a:lstStyle/>
                    <a:p>
                      <a:r>
                        <a:rPr lang="en-US" sz="1000"/>
                        <a:t>Frasers Property Retail</a:t>
                      </a:r>
                    </a:p>
                  </a:txBody>
                  <a:tcPr/>
                </a:tc>
                <a:tc>
                  <a:txBody>
                    <a:bodyPr/>
                    <a:lstStyle/>
                    <a:p>
                      <a:r>
                        <a:rPr lang="en-US" sz="1000"/>
                        <a:t>72521</a:t>
                      </a:r>
                    </a:p>
                  </a:txBody>
                  <a:tcPr/>
                </a:tc>
                <a:tc>
                  <a:txBody>
                    <a:bodyPr/>
                    <a:lstStyle/>
                    <a:p>
                      <a:r>
                        <a:rPr lang="en-US" sz="1000"/>
                        <a:t>-41</a:t>
                      </a:r>
                    </a:p>
                  </a:txBody>
                  <a:tcPr/>
                </a:tc>
                <a:tc>
                  <a:txBody>
                    <a:bodyPr/>
                    <a:lstStyle/>
                    <a:p>
                      <a:r>
                        <a:rPr lang="en-US" sz="1000"/>
                        <a:t>82</a:t>
                      </a:r>
                    </a:p>
                  </a:txBody>
                  <a:tcPr/>
                </a:tc>
                <a:tc>
                  <a:txBody>
                    <a:bodyPr/>
                    <a:lstStyle/>
                    <a:p>
                      <a:r>
                        <a:rPr lang="en-US" sz="1000"/>
                        <a:t>107</a:t>
                      </a:r>
                    </a:p>
                  </a:txBody>
                  <a:tcPr/>
                </a:tc>
                <a:tc>
                  <a:txBody>
                    <a:bodyPr/>
                    <a:lstStyle/>
                    <a:p>
                      <a:r>
                        <a:rPr lang="en-US" sz="1000"/>
                        <a:t>57135.448275862</a:t>
                      </a:r>
                    </a:p>
                  </a:txBody>
                  <a:tcPr/>
                </a:tc>
                <a:tc>
                  <a:txBody>
                    <a:bodyPr/>
                    <a:lstStyle/>
                    <a:p>
                      <a:r>
                        <a:rPr lang="en-US" sz="1000"/>
                        <a:t>0</a:t>
                      </a:r>
                    </a:p>
                  </a:txBody>
                  <a:tcPr/>
                </a:tc>
                <a:tc>
                  <a:txBody>
                    <a:bodyPr/>
                    <a:lstStyle/>
                    <a:p>
                      <a:r>
                        <a:rPr lang="en-US" sz="1000"/>
                        <a:t>363936</a:t>
                      </a:r>
                    </a:p>
                  </a:txBody>
                  <a:tcPr/>
                </a:tc>
                <a:tc>
                  <a:txBody>
                    <a:bodyPr/>
                    <a:lstStyle/>
                    <a:p>
                      <a:r>
                        <a:rPr lang="en-US" sz="1000"/>
                        <a:t>11108.066666667</a:t>
                      </a:r>
                    </a:p>
                  </a:txBody>
                  <a:tcPr/>
                </a:tc>
                <a:tc>
                  <a:txBody>
                    <a:bodyPr/>
                    <a:lstStyle/>
                    <a:p>
                      <a:r>
                        <a:rPr lang="en-US" sz="1000"/>
                        <a:t>313575</a:t>
                      </a:r>
                    </a:p>
                  </a:txBody>
                  <a:tcPr/>
                </a:tc>
                <a:tc>
                  <a:txBody>
                    <a:bodyPr/>
                    <a:lstStyle/>
                    <a:p>
                      <a:r>
                        <a:rPr lang="en-US" sz="1000"/>
                        <a:t>7522</a:t>
                      </a:r>
                    </a:p>
                  </a:txBody>
                  <a:tcPr/>
                </a:tc>
                <a:tc>
                  <a:txBody>
                    <a:bodyPr/>
                    <a:lstStyle/>
                    <a:p>
                      <a:r>
                        <a:rPr lang="en-US" sz="1000"/>
                        <a:t>50361</a:t>
                      </a:r>
                    </a:p>
                  </a:txBody>
                  <a:tcPr/>
                </a:tc>
                <a:tc>
                  <a:txBody>
                    <a:bodyPr/>
                    <a:lstStyle/>
                    <a:p>
                      <a:r>
                        <a:rPr lang="en-US" sz="1000"/>
                        <a:t>0.74 %</a:t>
                      </a:r>
                    </a:p>
                  </a:txBody>
                  <a:tcPr/>
                </a:tc>
                <a:tc>
                  <a:txBody>
                    <a:bodyPr/>
                    <a:lstStyle/>
                    <a:p>
                      <a:r>
                        <a:rPr lang="en-US" sz="1000"/>
                        <a:t>6716</a:t>
                      </a:r>
                    </a:p>
                  </a:txBody>
                  <a:tcPr/>
                </a:tc>
                <a:tc>
                  <a:txBody>
                    <a:bodyPr/>
                    <a:lstStyle/>
                    <a:p>
                      <a:r>
                        <a:rPr lang="en-US" sz="1000"/>
                        <a:t>3134</a:t>
                      </a:r>
                    </a:p>
                  </a:txBody>
                  <a:tcPr/>
                </a:tc>
                <a:tc>
                  <a:txBody>
                    <a:bodyPr/>
                    <a:lstStyle/>
                    <a:p>
                      <a:r>
                        <a:rPr lang="en-US" sz="1000"/>
                        <a:t>7</a:t>
                      </a:r>
                    </a:p>
                  </a:txBody>
                  <a:tcPr/>
                </a:tc>
                <a:tc>
                  <a:txBody>
                    <a:bodyPr/>
                    <a:lstStyle/>
                    <a:p>
                      <a:r>
                        <a:rPr lang="en-US" sz="1000"/>
                        <a:t>5206</a:t>
                      </a:r>
                    </a:p>
                  </a:txBody>
                  <a:tcPr/>
                </a:tc>
                <a:tc>
                  <a:txBody>
                    <a:bodyPr/>
                    <a:lstStyle/>
                    <a:p>
                      <a:r>
                        <a:rPr lang="en-US" sz="1000"/>
                        <a:t>1036</a:t>
                      </a:r>
                    </a:p>
                  </a:txBody>
                  <a:tcPr/>
                </a:tc>
                <a:tc>
                  <a:txBody>
                    <a:bodyPr/>
                    <a:lstStyle/>
                    <a:p>
                      <a:r>
                        <a:rPr lang="en-US" sz="1000"/>
                        <a:t>1580</a:t>
                      </a:r>
                    </a:p>
                  </a:txBody>
                  <a:tcPr/>
                </a:tc>
                <a:tc>
                  <a:txBody>
                    <a:bodyPr/>
                    <a:lstStyle/>
                    <a:p>
                      <a:r>
                        <a:rPr lang="en-US" sz="1000"/>
                        <a:t>691</a:t>
                      </a:r>
                    </a:p>
                  </a:txBody>
                  <a:tcPr/>
                </a:tc>
                <a:tc>
                  <a:txBody>
                    <a:bodyPr/>
                    <a:lstStyle/>
                    <a:p>
                      <a:r>
                        <a:rPr lang="en-US" sz="1000"/>
                        <a:t>1899</a:t>
                      </a:r>
                    </a:p>
                  </a:txBody>
                  <a:tcPr/>
                </a:tc>
                <a:tc>
                  <a:txBody>
                    <a:bodyPr/>
                    <a:lstStyle/>
                    <a:p>
                      <a:r>
                        <a:rPr lang="en-US" sz="1000"/>
                        <a:t>0</a:t>
                      </a:r>
                    </a:p>
                  </a:txBody>
                  <a:tcPr/>
                </a:tc>
                <a:tc>
                  <a:txBody>
                    <a:bodyPr/>
                    <a:lstStyle/>
                    <a:p>
                      <a:r>
                        <a:rPr lang="en-US" sz="1000"/>
                        <a:t>2316</a:t>
                      </a:r>
                    </a:p>
                  </a:txBody>
                  <a:tcPr/>
                </a:tc>
                <a:tc>
                  <a:txBody>
                    <a:bodyPr/>
                    <a:lstStyle/>
                    <a:p>
                      <a:r>
                        <a:rPr lang="en-US" sz="1000"/>
                        <a:t>2072</a:t>
                      </a:r>
                    </a:p>
                  </a:txBody>
                  <a:tcPr/>
                </a:tc>
                <a:tc>
                  <a:txBody>
                    <a:bodyPr/>
                    <a:lstStyle/>
                    <a:p>
                      <a:r>
                        <a:rPr lang="en-US" sz="1000"/>
                        <a:t>58</a:t>
                      </a:r>
                    </a:p>
                  </a:txBody>
                  <a:tcPr/>
                </a:tc>
                <a:tc>
                  <a:txBody>
                    <a:bodyPr/>
                    <a:lstStyle/>
                    <a:p>
                      <a:r>
                        <a:rPr lang="en-US" sz="1000"/>
                        <a:t>0</a:t>
                      </a:r>
                    </a:p>
                  </a:txBody>
                  <a:tcPr/>
                </a:tc>
                <a:tc>
                  <a:txBody>
                    <a:bodyPr/>
                    <a:lstStyle/>
                    <a:p>
                      <a:r>
                        <a:rPr lang="en-US" sz="1000"/>
                        <a:t>10</a:t>
                      </a:r>
                    </a:p>
                  </a:txBody>
                  <a:tcPr/>
                </a:tc>
                <a:tc>
                  <a:txBody>
                    <a:bodyPr/>
                    <a:lstStyle/>
                    <a:p>
                      <a:r>
                        <a:rPr lang="en-US" sz="1000"/>
                        <a:t>0</a:t>
                      </a:r>
                    </a:p>
                  </a:txBody>
                  <a:tcPr/>
                </a:tc>
                <a:tc>
                  <a:txBody>
                    <a:bodyPr/>
                    <a:lstStyle/>
                    <a:p>
                      <a:r>
                        <a:rPr lang="en-US" sz="1000"/>
                        <a:t>1</a:t>
                      </a:r>
                    </a:p>
                  </a:txBody>
                  <a:tcPr/>
                </a:tc>
                <a:tc>
                  <a:txBody>
                    <a:bodyPr/>
                    <a:lstStyle/>
                    <a:p>
                      <a:r>
                        <a:rPr lang="en-US" sz="1000"/>
                        <a:t>2141</a:t>
                      </a:r>
                    </a:p>
                  </a:txBody>
                  <a:tcPr/>
                </a:tc>
                <a:tc>
                  <a:txBody>
                    <a:bodyPr/>
                    <a:lstStyle/>
                    <a:p>
                      <a:r>
                        <a:rPr lang="en-US" sz="1000"/>
                        <a:t>104</a:t>
                      </a:r>
                    </a:p>
                  </a:txBody>
                  <a:tcPr/>
                </a:tc>
                <a:tc>
                  <a:txBody>
                    <a:bodyPr/>
                    <a:lstStyle/>
                    <a:p>
                      <a:r>
                        <a:rPr lang="en-US" sz="1000"/>
                        <a:t>71</a:t>
                      </a:r>
                    </a:p>
                  </a:txBody>
                  <a:tcPr/>
                </a:tc>
                <a:tc>
                  <a:txBody>
                    <a:bodyPr/>
                    <a:lstStyle/>
                    <a:p>
                      <a:r>
                        <a:rPr lang="en-US" sz="1000"/>
                        <a:t>0</a:t>
                      </a:r>
                    </a:p>
                  </a:txBody>
                  <a:tcPr/>
                </a:tc>
                <a:tc>
                  <a:txBody>
                    <a:bodyPr/>
                    <a:lstStyle/>
                    <a:p>
                      <a:r>
                        <a:rPr lang="en-US" sz="1000"/>
                        <a:t>0</a:t>
                      </a:r>
                    </a:p>
                  </a:txBody>
                  <a:tcPr/>
                </a:tc>
                <a:tc>
                  <a:txBody>
                    <a:bodyPr/>
                    <a:lstStyle/>
                    <a:p>
                      <a:r>
                        <a:rPr lang="en-US" sz="1000"/>
                        <a:t>25</a:t>
                      </a:r>
                    </a:p>
                  </a:txBody>
                  <a:tcPr/>
                </a:tc>
                <a:tc>
                  <a:txBody>
                    <a:bodyPr/>
                    <a:lstStyle/>
                    <a:p>
                      <a:r>
                        <a:rPr lang="en-US" sz="1000"/>
                        <a:t>21</a:t>
                      </a:r>
                    </a:p>
                  </a:txBody>
                  <a:tcPr/>
                </a:tc>
                <a:tc>
                  <a:txBody>
                    <a:bodyPr/>
                    <a:lstStyle/>
                    <a:p>
                      <a:r>
                        <a:rPr lang="en-US" sz="1000"/>
                        <a:t>3</a:t>
                      </a:r>
                    </a:p>
                  </a:txBody>
                  <a:tcPr/>
                </a:tc>
                <a:tc>
                  <a:txBody>
                    <a:bodyPr/>
                    <a:lstStyle/>
                    <a:p>
                      <a:r>
                        <a:rPr lang="en-US" sz="1000"/>
                        <a:t>0</a:t>
                      </a:r>
                    </a:p>
                  </a:txBody>
                  <a:tcPr/>
                </a:tc>
                <a:tc>
                  <a:txBody>
                    <a:bodyPr/>
                    <a:lstStyle/>
                    <a:p>
                      <a:r>
                        <a:rPr lang="en-US" sz="1000"/>
                        <a:t>1</a:t>
                      </a:r>
                    </a:p>
                  </a:txBody>
                  <a:tcPr/>
                </a:tc>
                <a:tc>
                  <a:txBody>
                    <a:bodyPr/>
                    <a:lstStyle/>
                    <a:p>
                      <a:r>
                        <a:rPr lang="en-US" sz="1000"/>
                        <a:t>2.1747027919048 %</a:t>
                      </a:r>
                    </a:p>
                  </a:txBody>
                  <a:tcPr/>
                </a:tc>
                <a:extLst>
                  <a:ext uri="{0D108BD9-81ED-4DB2-BD59-A6C34878D82A}">
                    <a16:rowId xmlns:a16="http://schemas.microsoft.com/office/drawing/2014/main" val="4001286690"/>
                  </a:ext>
                </a:extLst>
              </a:tr>
            </a:tbl>
          </a:graphicData>
        </a:graphic>
      </p:graphicFrame>
      <p:sp>
        <p:nvSpPr>
          <p:cNvPr id="4" name="Text Placeholder 3">
            <a:extLst>
              <a:ext uri="{FF2B5EF4-FFF2-40B4-BE49-F238E27FC236}">
                <a16:creationId xmlns:a16="http://schemas.microsoft.com/office/drawing/2014/main" id="{8E25652D-54E3-4FF4-9440-9DEC85375AEF}"/>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0319893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F7C9C-48E9-4D66-A100-8883B358618C}"/>
              </a:ext>
            </a:extLst>
          </p:cNvPr>
          <p:cNvSpPr>
            <a:spLocks noGrp="1"/>
          </p:cNvSpPr>
          <p:nvPr>
            <p:ph type="title"/>
          </p:nvPr>
        </p:nvSpPr>
        <p:spPr/>
        <p:txBody>
          <a:bodyPr/>
          <a:lstStyle/>
          <a:p>
            <a:r>
              <a:rPr lang="en-US"/>
              <a:t>Facebook Key Metrics Tabls (2nd) / LANDSCAPE - Landscape Tracking | Suburban Malls - 1 of 6</a:t>
            </a:r>
          </a:p>
        </p:txBody>
      </p:sp>
      <p:graphicFrame>
        <p:nvGraphicFramePr>
          <p:cNvPr id="5" name="Table Placeholder 4">
            <a:extLst>
              <a:ext uri="{FF2B5EF4-FFF2-40B4-BE49-F238E27FC236}">
                <a16:creationId xmlns:a16="http://schemas.microsoft.com/office/drawing/2014/main" id="{8FEE5243-D06F-492C-8CEF-4FD1AE97B449}"/>
              </a:ext>
            </a:extLst>
          </p:cNvPr>
          <p:cNvGraphicFramePr>
            <a:graphicFrameLocks noGrp="1"/>
          </p:cNvGraphicFramePr>
          <p:nvPr>
            <p:ph type="tbl" sz="quarter" idx="13"/>
            <p:extLst>
              <p:ext uri="{D42A27DB-BD31-4B8C-83A1-F6EECF244321}">
                <p14:modId xmlns:p14="http://schemas.microsoft.com/office/powerpoint/2010/main" val="1142908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3086225439"/>
                    </a:ext>
                  </a:extLst>
                </a:gridCol>
                <a:gridCol w="208280">
                  <a:extLst>
                    <a:ext uri="{9D8B030D-6E8A-4147-A177-3AD203B41FA5}">
                      <a16:colId xmlns:a16="http://schemas.microsoft.com/office/drawing/2014/main" val="1199026454"/>
                    </a:ext>
                  </a:extLst>
                </a:gridCol>
                <a:gridCol w="208280">
                  <a:extLst>
                    <a:ext uri="{9D8B030D-6E8A-4147-A177-3AD203B41FA5}">
                      <a16:colId xmlns:a16="http://schemas.microsoft.com/office/drawing/2014/main" val="2856993282"/>
                    </a:ext>
                  </a:extLst>
                </a:gridCol>
                <a:gridCol w="208280">
                  <a:extLst>
                    <a:ext uri="{9D8B030D-6E8A-4147-A177-3AD203B41FA5}">
                      <a16:colId xmlns:a16="http://schemas.microsoft.com/office/drawing/2014/main" val="2139463538"/>
                    </a:ext>
                  </a:extLst>
                </a:gridCol>
                <a:gridCol w="208280">
                  <a:extLst>
                    <a:ext uri="{9D8B030D-6E8A-4147-A177-3AD203B41FA5}">
                      <a16:colId xmlns:a16="http://schemas.microsoft.com/office/drawing/2014/main" val="2965087816"/>
                    </a:ext>
                  </a:extLst>
                </a:gridCol>
                <a:gridCol w="208280">
                  <a:extLst>
                    <a:ext uri="{9D8B030D-6E8A-4147-A177-3AD203B41FA5}">
                      <a16:colId xmlns:a16="http://schemas.microsoft.com/office/drawing/2014/main" val="101200657"/>
                    </a:ext>
                  </a:extLst>
                </a:gridCol>
                <a:gridCol w="208280">
                  <a:extLst>
                    <a:ext uri="{9D8B030D-6E8A-4147-A177-3AD203B41FA5}">
                      <a16:colId xmlns:a16="http://schemas.microsoft.com/office/drawing/2014/main" val="3221211590"/>
                    </a:ext>
                  </a:extLst>
                </a:gridCol>
                <a:gridCol w="208280">
                  <a:extLst>
                    <a:ext uri="{9D8B030D-6E8A-4147-A177-3AD203B41FA5}">
                      <a16:colId xmlns:a16="http://schemas.microsoft.com/office/drawing/2014/main" val="1401493186"/>
                    </a:ext>
                  </a:extLst>
                </a:gridCol>
                <a:gridCol w="208280">
                  <a:extLst>
                    <a:ext uri="{9D8B030D-6E8A-4147-A177-3AD203B41FA5}">
                      <a16:colId xmlns:a16="http://schemas.microsoft.com/office/drawing/2014/main" val="4231991884"/>
                    </a:ext>
                  </a:extLst>
                </a:gridCol>
                <a:gridCol w="208280">
                  <a:extLst>
                    <a:ext uri="{9D8B030D-6E8A-4147-A177-3AD203B41FA5}">
                      <a16:colId xmlns:a16="http://schemas.microsoft.com/office/drawing/2014/main" val="4286849031"/>
                    </a:ext>
                  </a:extLst>
                </a:gridCol>
                <a:gridCol w="208280">
                  <a:extLst>
                    <a:ext uri="{9D8B030D-6E8A-4147-A177-3AD203B41FA5}">
                      <a16:colId xmlns:a16="http://schemas.microsoft.com/office/drawing/2014/main" val="162849162"/>
                    </a:ext>
                  </a:extLst>
                </a:gridCol>
                <a:gridCol w="208280">
                  <a:extLst>
                    <a:ext uri="{9D8B030D-6E8A-4147-A177-3AD203B41FA5}">
                      <a16:colId xmlns:a16="http://schemas.microsoft.com/office/drawing/2014/main" val="3677849380"/>
                    </a:ext>
                  </a:extLst>
                </a:gridCol>
                <a:gridCol w="208280">
                  <a:extLst>
                    <a:ext uri="{9D8B030D-6E8A-4147-A177-3AD203B41FA5}">
                      <a16:colId xmlns:a16="http://schemas.microsoft.com/office/drawing/2014/main" val="3873241206"/>
                    </a:ext>
                  </a:extLst>
                </a:gridCol>
                <a:gridCol w="208280">
                  <a:extLst>
                    <a:ext uri="{9D8B030D-6E8A-4147-A177-3AD203B41FA5}">
                      <a16:colId xmlns:a16="http://schemas.microsoft.com/office/drawing/2014/main" val="2791666824"/>
                    </a:ext>
                  </a:extLst>
                </a:gridCol>
                <a:gridCol w="208280">
                  <a:extLst>
                    <a:ext uri="{9D8B030D-6E8A-4147-A177-3AD203B41FA5}">
                      <a16:colId xmlns:a16="http://schemas.microsoft.com/office/drawing/2014/main" val="1873736648"/>
                    </a:ext>
                  </a:extLst>
                </a:gridCol>
                <a:gridCol w="208280">
                  <a:extLst>
                    <a:ext uri="{9D8B030D-6E8A-4147-A177-3AD203B41FA5}">
                      <a16:colId xmlns:a16="http://schemas.microsoft.com/office/drawing/2014/main" val="3873539028"/>
                    </a:ext>
                  </a:extLst>
                </a:gridCol>
                <a:gridCol w="208280">
                  <a:extLst>
                    <a:ext uri="{9D8B030D-6E8A-4147-A177-3AD203B41FA5}">
                      <a16:colId xmlns:a16="http://schemas.microsoft.com/office/drawing/2014/main" val="2514706534"/>
                    </a:ext>
                  </a:extLst>
                </a:gridCol>
                <a:gridCol w="249936">
                  <a:extLst>
                    <a:ext uri="{9D8B030D-6E8A-4147-A177-3AD203B41FA5}">
                      <a16:colId xmlns:a16="http://schemas.microsoft.com/office/drawing/2014/main" val="3452263799"/>
                    </a:ext>
                  </a:extLst>
                </a:gridCol>
                <a:gridCol w="208280">
                  <a:extLst>
                    <a:ext uri="{9D8B030D-6E8A-4147-A177-3AD203B41FA5}">
                      <a16:colId xmlns:a16="http://schemas.microsoft.com/office/drawing/2014/main" val="720223970"/>
                    </a:ext>
                  </a:extLst>
                </a:gridCol>
                <a:gridCol w="208280">
                  <a:extLst>
                    <a:ext uri="{9D8B030D-6E8A-4147-A177-3AD203B41FA5}">
                      <a16:colId xmlns:a16="http://schemas.microsoft.com/office/drawing/2014/main" val="4286276532"/>
                    </a:ext>
                  </a:extLst>
                </a:gridCol>
                <a:gridCol w="208280">
                  <a:extLst>
                    <a:ext uri="{9D8B030D-6E8A-4147-A177-3AD203B41FA5}">
                      <a16:colId xmlns:a16="http://schemas.microsoft.com/office/drawing/2014/main" val="1612751388"/>
                    </a:ext>
                  </a:extLst>
                </a:gridCol>
                <a:gridCol w="208280">
                  <a:extLst>
                    <a:ext uri="{9D8B030D-6E8A-4147-A177-3AD203B41FA5}">
                      <a16:colId xmlns:a16="http://schemas.microsoft.com/office/drawing/2014/main" val="4024344702"/>
                    </a:ext>
                  </a:extLst>
                </a:gridCol>
                <a:gridCol w="208280">
                  <a:extLst>
                    <a:ext uri="{9D8B030D-6E8A-4147-A177-3AD203B41FA5}">
                      <a16:colId xmlns:a16="http://schemas.microsoft.com/office/drawing/2014/main" val="3229190587"/>
                    </a:ext>
                  </a:extLst>
                </a:gridCol>
                <a:gridCol w="208280">
                  <a:extLst>
                    <a:ext uri="{9D8B030D-6E8A-4147-A177-3AD203B41FA5}">
                      <a16:colId xmlns:a16="http://schemas.microsoft.com/office/drawing/2014/main" val="333941943"/>
                    </a:ext>
                  </a:extLst>
                </a:gridCol>
                <a:gridCol w="208280">
                  <a:extLst>
                    <a:ext uri="{9D8B030D-6E8A-4147-A177-3AD203B41FA5}">
                      <a16:colId xmlns:a16="http://schemas.microsoft.com/office/drawing/2014/main" val="3514761603"/>
                    </a:ext>
                  </a:extLst>
                </a:gridCol>
                <a:gridCol w="208280">
                  <a:extLst>
                    <a:ext uri="{9D8B030D-6E8A-4147-A177-3AD203B41FA5}">
                      <a16:colId xmlns:a16="http://schemas.microsoft.com/office/drawing/2014/main" val="3838401328"/>
                    </a:ext>
                  </a:extLst>
                </a:gridCol>
                <a:gridCol w="208280">
                  <a:extLst>
                    <a:ext uri="{9D8B030D-6E8A-4147-A177-3AD203B41FA5}">
                      <a16:colId xmlns:a16="http://schemas.microsoft.com/office/drawing/2014/main" val="2040399676"/>
                    </a:ext>
                  </a:extLst>
                </a:gridCol>
                <a:gridCol w="208280">
                  <a:extLst>
                    <a:ext uri="{9D8B030D-6E8A-4147-A177-3AD203B41FA5}">
                      <a16:colId xmlns:a16="http://schemas.microsoft.com/office/drawing/2014/main" val="1003611749"/>
                    </a:ext>
                  </a:extLst>
                </a:gridCol>
                <a:gridCol w="208280">
                  <a:extLst>
                    <a:ext uri="{9D8B030D-6E8A-4147-A177-3AD203B41FA5}">
                      <a16:colId xmlns:a16="http://schemas.microsoft.com/office/drawing/2014/main" val="1696519946"/>
                    </a:ext>
                  </a:extLst>
                </a:gridCol>
                <a:gridCol w="208280">
                  <a:extLst>
                    <a:ext uri="{9D8B030D-6E8A-4147-A177-3AD203B41FA5}">
                      <a16:colId xmlns:a16="http://schemas.microsoft.com/office/drawing/2014/main" val="2179597626"/>
                    </a:ext>
                  </a:extLst>
                </a:gridCol>
                <a:gridCol w="208280">
                  <a:extLst>
                    <a:ext uri="{9D8B030D-6E8A-4147-A177-3AD203B41FA5}">
                      <a16:colId xmlns:a16="http://schemas.microsoft.com/office/drawing/2014/main" val="2771324251"/>
                    </a:ext>
                  </a:extLst>
                </a:gridCol>
                <a:gridCol w="208280">
                  <a:extLst>
                    <a:ext uri="{9D8B030D-6E8A-4147-A177-3AD203B41FA5}">
                      <a16:colId xmlns:a16="http://schemas.microsoft.com/office/drawing/2014/main" val="1210064245"/>
                    </a:ext>
                  </a:extLst>
                </a:gridCol>
                <a:gridCol w="208280">
                  <a:extLst>
                    <a:ext uri="{9D8B030D-6E8A-4147-A177-3AD203B41FA5}">
                      <a16:colId xmlns:a16="http://schemas.microsoft.com/office/drawing/2014/main" val="2438982907"/>
                    </a:ext>
                  </a:extLst>
                </a:gridCol>
                <a:gridCol w="208280">
                  <a:extLst>
                    <a:ext uri="{9D8B030D-6E8A-4147-A177-3AD203B41FA5}">
                      <a16:colId xmlns:a16="http://schemas.microsoft.com/office/drawing/2014/main" val="2754609653"/>
                    </a:ext>
                  </a:extLst>
                </a:gridCol>
                <a:gridCol w="208280">
                  <a:extLst>
                    <a:ext uri="{9D8B030D-6E8A-4147-A177-3AD203B41FA5}">
                      <a16:colId xmlns:a16="http://schemas.microsoft.com/office/drawing/2014/main" val="4007781836"/>
                    </a:ext>
                  </a:extLst>
                </a:gridCol>
                <a:gridCol w="208280">
                  <a:extLst>
                    <a:ext uri="{9D8B030D-6E8A-4147-A177-3AD203B41FA5}">
                      <a16:colId xmlns:a16="http://schemas.microsoft.com/office/drawing/2014/main" val="3483048320"/>
                    </a:ext>
                  </a:extLst>
                </a:gridCol>
                <a:gridCol w="208280">
                  <a:extLst>
                    <a:ext uri="{9D8B030D-6E8A-4147-A177-3AD203B41FA5}">
                      <a16:colId xmlns:a16="http://schemas.microsoft.com/office/drawing/2014/main" val="2107851376"/>
                    </a:ext>
                  </a:extLst>
                </a:gridCol>
                <a:gridCol w="208280">
                  <a:extLst>
                    <a:ext uri="{9D8B030D-6E8A-4147-A177-3AD203B41FA5}">
                      <a16:colId xmlns:a16="http://schemas.microsoft.com/office/drawing/2014/main" val="2901038363"/>
                    </a:ext>
                  </a:extLst>
                </a:gridCol>
                <a:gridCol w="208280">
                  <a:extLst>
                    <a:ext uri="{9D8B030D-6E8A-4147-A177-3AD203B41FA5}">
                      <a16:colId xmlns:a16="http://schemas.microsoft.com/office/drawing/2014/main" val="2776672414"/>
                    </a:ext>
                  </a:extLst>
                </a:gridCol>
                <a:gridCol w="208280">
                  <a:extLst>
                    <a:ext uri="{9D8B030D-6E8A-4147-A177-3AD203B41FA5}">
                      <a16:colId xmlns:a16="http://schemas.microsoft.com/office/drawing/2014/main" val="3643791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Page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Post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Daily E-Rate</a:t>
                      </a:r>
                    </a:p>
                  </a:txBody>
                  <a:tcPr/>
                </a:tc>
                <a:extLst>
                  <a:ext uri="{0D108BD9-81ED-4DB2-BD59-A6C34878D82A}">
                    <a16:rowId xmlns:a16="http://schemas.microsoft.com/office/drawing/2014/main" val="782718218"/>
                  </a:ext>
                </a:extLst>
              </a:tr>
            </a:tbl>
          </a:graphicData>
        </a:graphic>
      </p:graphicFrame>
      <p:sp>
        <p:nvSpPr>
          <p:cNvPr id="4" name="Text Placeholder 3">
            <a:extLst>
              <a:ext uri="{FF2B5EF4-FFF2-40B4-BE49-F238E27FC236}">
                <a16:creationId xmlns:a16="http://schemas.microsoft.com/office/drawing/2014/main" id="{E725564C-BD12-4A3B-9946-55F8FF261847}"/>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8238962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57C12-8CC0-44DB-B65A-F56C999A3B9D}"/>
              </a:ext>
            </a:extLst>
          </p:cNvPr>
          <p:cNvSpPr>
            <a:spLocks noGrp="1"/>
          </p:cNvSpPr>
          <p:nvPr>
            <p:ph type="title"/>
          </p:nvPr>
        </p:nvSpPr>
        <p:spPr/>
        <p:txBody>
          <a:bodyPr/>
          <a:lstStyle/>
          <a:p>
            <a:r>
              <a:rPr lang="en-US"/>
              <a:t>Facebook Key Metrics Tabls (2nd) / LANDSCAPE - Landscape Tracking | Suburban Malls - 2 of 6</a:t>
            </a:r>
          </a:p>
        </p:txBody>
      </p:sp>
      <p:graphicFrame>
        <p:nvGraphicFramePr>
          <p:cNvPr id="5" name="Table Placeholder 4">
            <a:extLst>
              <a:ext uri="{FF2B5EF4-FFF2-40B4-BE49-F238E27FC236}">
                <a16:creationId xmlns:a16="http://schemas.microsoft.com/office/drawing/2014/main" id="{7D6150CC-5BE1-4BCA-8DF4-682980400754}"/>
              </a:ext>
            </a:extLst>
          </p:cNvPr>
          <p:cNvGraphicFramePr>
            <a:graphicFrameLocks noGrp="1"/>
          </p:cNvGraphicFramePr>
          <p:nvPr>
            <p:ph type="tbl" sz="quarter" idx="13"/>
            <p:extLst>
              <p:ext uri="{D42A27DB-BD31-4B8C-83A1-F6EECF244321}">
                <p14:modId xmlns:p14="http://schemas.microsoft.com/office/powerpoint/2010/main" val="3039678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4245335513"/>
                    </a:ext>
                  </a:extLst>
                </a:gridCol>
                <a:gridCol w="208280">
                  <a:extLst>
                    <a:ext uri="{9D8B030D-6E8A-4147-A177-3AD203B41FA5}">
                      <a16:colId xmlns:a16="http://schemas.microsoft.com/office/drawing/2014/main" val="1779406035"/>
                    </a:ext>
                  </a:extLst>
                </a:gridCol>
                <a:gridCol w="208280">
                  <a:extLst>
                    <a:ext uri="{9D8B030D-6E8A-4147-A177-3AD203B41FA5}">
                      <a16:colId xmlns:a16="http://schemas.microsoft.com/office/drawing/2014/main" val="3273177891"/>
                    </a:ext>
                  </a:extLst>
                </a:gridCol>
                <a:gridCol w="208280">
                  <a:extLst>
                    <a:ext uri="{9D8B030D-6E8A-4147-A177-3AD203B41FA5}">
                      <a16:colId xmlns:a16="http://schemas.microsoft.com/office/drawing/2014/main" val="1090284498"/>
                    </a:ext>
                  </a:extLst>
                </a:gridCol>
                <a:gridCol w="208280">
                  <a:extLst>
                    <a:ext uri="{9D8B030D-6E8A-4147-A177-3AD203B41FA5}">
                      <a16:colId xmlns:a16="http://schemas.microsoft.com/office/drawing/2014/main" val="1451410757"/>
                    </a:ext>
                  </a:extLst>
                </a:gridCol>
                <a:gridCol w="208280">
                  <a:extLst>
                    <a:ext uri="{9D8B030D-6E8A-4147-A177-3AD203B41FA5}">
                      <a16:colId xmlns:a16="http://schemas.microsoft.com/office/drawing/2014/main" val="2991242619"/>
                    </a:ext>
                  </a:extLst>
                </a:gridCol>
                <a:gridCol w="208280">
                  <a:extLst>
                    <a:ext uri="{9D8B030D-6E8A-4147-A177-3AD203B41FA5}">
                      <a16:colId xmlns:a16="http://schemas.microsoft.com/office/drawing/2014/main" val="441237639"/>
                    </a:ext>
                  </a:extLst>
                </a:gridCol>
                <a:gridCol w="208280">
                  <a:extLst>
                    <a:ext uri="{9D8B030D-6E8A-4147-A177-3AD203B41FA5}">
                      <a16:colId xmlns:a16="http://schemas.microsoft.com/office/drawing/2014/main" val="1490771697"/>
                    </a:ext>
                  </a:extLst>
                </a:gridCol>
                <a:gridCol w="208280">
                  <a:extLst>
                    <a:ext uri="{9D8B030D-6E8A-4147-A177-3AD203B41FA5}">
                      <a16:colId xmlns:a16="http://schemas.microsoft.com/office/drawing/2014/main" val="1346049359"/>
                    </a:ext>
                  </a:extLst>
                </a:gridCol>
                <a:gridCol w="208280">
                  <a:extLst>
                    <a:ext uri="{9D8B030D-6E8A-4147-A177-3AD203B41FA5}">
                      <a16:colId xmlns:a16="http://schemas.microsoft.com/office/drawing/2014/main" val="1372720646"/>
                    </a:ext>
                  </a:extLst>
                </a:gridCol>
                <a:gridCol w="208280">
                  <a:extLst>
                    <a:ext uri="{9D8B030D-6E8A-4147-A177-3AD203B41FA5}">
                      <a16:colId xmlns:a16="http://schemas.microsoft.com/office/drawing/2014/main" val="67301382"/>
                    </a:ext>
                  </a:extLst>
                </a:gridCol>
                <a:gridCol w="208280">
                  <a:extLst>
                    <a:ext uri="{9D8B030D-6E8A-4147-A177-3AD203B41FA5}">
                      <a16:colId xmlns:a16="http://schemas.microsoft.com/office/drawing/2014/main" val="410095258"/>
                    </a:ext>
                  </a:extLst>
                </a:gridCol>
                <a:gridCol w="208280">
                  <a:extLst>
                    <a:ext uri="{9D8B030D-6E8A-4147-A177-3AD203B41FA5}">
                      <a16:colId xmlns:a16="http://schemas.microsoft.com/office/drawing/2014/main" val="1967107472"/>
                    </a:ext>
                  </a:extLst>
                </a:gridCol>
                <a:gridCol w="208280">
                  <a:extLst>
                    <a:ext uri="{9D8B030D-6E8A-4147-A177-3AD203B41FA5}">
                      <a16:colId xmlns:a16="http://schemas.microsoft.com/office/drawing/2014/main" val="378840413"/>
                    </a:ext>
                  </a:extLst>
                </a:gridCol>
                <a:gridCol w="208280">
                  <a:extLst>
                    <a:ext uri="{9D8B030D-6E8A-4147-A177-3AD203B41FA5}">
                      <a16:colId xmlns:a16="http://schemas.microsoft.com/office/drawing/2014/main" val="102375867"/>
                    </a:ext>
                  </a:extLst>
                </a:gridCol>
                <a:gridCol w="208280">
                  <a:extLst>
                    <a:ext uri="{9D8B030D-6E8A-4147-A177-3AD203B41FA5}">
                      <a16:colId xmlns:a16="http://schemas.microsoft.com/office/drawing/2014/main" val="3224759023"/>
                    </a:ext>
                  </a:extLst>
                </a:gridCol>
                <a:gridCol w="208280">
                  <a:extLst>
                    <a:ext uri="{9D8B030D-6E8A-4147-A177-3AD203B41FA5}">
                      <a16:colId xmlns:a16="http://schemas.microsoft.com/office/drawing/2014/main" val="4042120918"/>
                    </a:ext>
                  </a:extLst>
                </a:gridCol>
                <a:gridCol w="249936">
                  <a:extLst>
                    <a:ext uri="{9D8B030D-6E8A-4147-A177-3AD203B41FA5}">
                      <a16:colId xmlns:a16="http://schemas.microsoft.com/office/drawing/2014/main" val="2085490215"/>
                    </a:ext>
                  </a:extLst>
                </a:gridCol>
                <a:gridCol w="208280">
                  <a:extLst>
                    <a:ext uri="{9D8B030D-6E8A-4147-A177-3AD203B41FA5}">
                      <a16:colId xmlns:a16="http://schemas.microsoft.com/office/drawing/2014/main" val="1488969489"/>
                    </a:ext>
                  </a:extLst>
                </a:gridCol>
                <a:gridCol w="208280">
                  <a:extLst>
                    <a:ext uri="{9D8B030D-6E8A-4147-A177-3AD203B41FA5}">
                      <a16:colId xmlns:a16="http://schemas.microsoft.com/office/drawing/2014/main" val="1474795163"/>
                    </a:ext>
                  </a:extLst>
                </a:gridCol>
                <a:gridCol w="208280">
                  <a:extLst>
                    <a:ext uri="{9D8B030D-6E8A-4147-A177-3AD203B41FA5}">
                      <a16:colId xmlns:a16="http://schemas.microsoft.com/office/drawing/2014/main" val="1156520398"/>
                    </a:ext>
                  </a:extLst>
                </a:gridCol>
                <a:gridCol w="208280">
                  <a:extLst>
                    <a:ext uri="{9D8B030D-6E8A-4147-A177-3AD203B41FA5}">
                      <a16:colId xmlns:a16="http://schemas.microsoft.com/office/drawing/2014/main" val="768351799"/>
                    </a:ext>
                  </a:extLst>
                </a:gridCol>
                <a:gridCol w="208280">
                  <a:extLst>
                    <a:ext uri="{9D8B030D-6E8A-4147-A177-3AD203B41FA5}">
                      <a16:colId xmlns:a16="http://schemas.microsoft.com/office/drawing/2014/main" val="2052152120"/>
                    </a:ext>
                  </a:extLst>
                </a:gridCol>
                <a:gridCol w="208280">
                  <a:extLst>
                    <a:ext uri="{9D8B030D-6E8A-4147-A177-3AD203B41FA5}">
                      <a16:colId xmlns:a16="http://schemas.microsoft.com/office/drawing/2014/main" val="2236193120"/>
                    </a:ext>
                  </a:extLst>
                </a:gridCol>
                <a:gridCol w="208280">
                  <a:extLst>
                    <a:ext uri="{9D8B030D-6E8A-4147-A177-3AD203B41FA5}">
                      <a16:colId xmlns:a16="http://schemas.microsoft.com/office/drawing/2014/main" val="2231967920"/>
                    </a:ext>
                  </a:extLst>
                </a:gridCol>
                <a:gridCol w="208280">
                  <a:extLst>
                    <a:ext uri="{9D8B030D-6E8A-4147-A177-3AD203B41FA5}">
                      <a16:colId xmlns:a16="http://schemas.microsoft.com/office/drawing/2014/main" val="1591793175"/>
                    </a:ext>
                  </a:extLst>
                </a:gridCol>
                <a:gridCol w="208280">
                  <a:extLst>
                    <a:ext uri="{9D8B030D-6E8A-4147-A177-3AD203B41FA5}">
                      <a16:colId xmlns:a16="http://schemas.microsoft.com/office/drawing/2014/main" val="596219217"/>
                    </a:ext>
                  </a:extLst>
                </a:gridCol>
                <a:gridCol w="208280">
                  <a:extLst>
                    <a:ext uri="{9D8B030D-6E8A-4147-A177-3AD203B41FA5}">
                      <a16:colId xmlns:a16="http://schemas.microsoft.com/office/drawing/2014/main" val="2887834611"/>
                    </a:ext>
                  </a:extLst>
                </a:gridCol>
                <a:gridCol w="208280">
                  <a:extLst>
                    <a:ext uri="{9D8B030D-6E8A-4147-A177-3AD203B41FA5}">
                      <a16:colId xmlns:a16="http://schemas.microsoft.com/office/drawing/2014/main" val="1232177777"/>
                    </a:ext>
                  </a:extLst>
                </a:gridCol>
                <a:gridCol w="208280">
                  <a:extLst>
                    <a:ext uri="{9D8B030D-6E8A-4147-A177-3AD203B41FA5}">
                      <a16:colId xmlns:a16="http://schemas.microsoft.com/office/drawing/2014/main" val="3633971084"/>
                    </a:ext>
                  </a:extLst>
                </a:gridCol>
                <a:gridCol w="208280">
                  <a:extLst>
                    <a:ext uri="{9D8B030D-6E8A-4147-A177-3AD203B41FA5}">
                      <a16:colId xmlns:a16="http://schemas.microsoft.com/office/drawing/2014/main" val="1940586347"/>
                    </a:ext>
                  </a:extLst>
                </a:gridCol>
                <a:gridCol w="208280">
                  <a:extLst>
                    <a:ext uri="{9D8B030D-6E8A-4147-A177-3AD203B41FA5}">
                      <a16:colId xmlns:a16="http://schemas.microsoft.com/office/drawing/2014/main" val="153641180"/>
                    </a:ext>
                  </a:extLst>
                </a:gridCol>
                <a:gridCol w="208280">
                  <a:extLst>
                    <a:ext uri="{9D8B030D-6E8A-4147-A177-3AD203B41FA5}">
                      <a16:colId xmlns:a16="http://schemas.microsoft.com/office/drawing/2014/main" val="191706546"/>
                    </a:ext>
                  </a:extLst>
                </a:gridCol>
                <a:gridCol w="208280">
                  <a:extLst>
                    <a:ext uri="{9D8B030D-6E8A-4147-A177-3AD203B41FA5}">
                      <a16:colId xmlns:a16="http://schemas.microsoft.com/office/drawing/2014/main" val="2091585906"/>
                    </a:ext>
                  </a:extLst>
                </a:gridCol>
                <a:gridCol w="208280">
                  <a:extLst>
                    <a:ext uri="{9D8B030D-6E8A-4147-A177-3AD203B41FA5}">
                      <a16:colId xmlns:a16="http://schemas.microsoft.com/office/drawing/2014/main" val="3257729529"/>
                    </a:ext>
                  </a:extLst>
                </a:gridCol>
                <a:gridCol w="208280">
                  <a:extLst>
                    <a:ext uri="{9D8B030D-6E8A-4147-A177-3AD203B41FA5}">
                      <a16:colId xmlns:a16="http://schemas.microsoft.com/office/drawing/2014/main" val="4070295898"/>
                    </a:ext>
                  </a:extLst>
                </a:gridCol>
                <a:gridCol w="208280">
                  <a:extLst>
                    <a:ext uri="{9D8B030D-6E8A-4147-A177-3AD203B41FA5}">
                      <a16:colId xmlns:a16="http://schemas.microsoft.com/office/drawing/2014/main" val="3844052726"/>
                    </a:ext>
                  </a:extLst>
                </a:gridCol>
                <a:gridCol w="208280">
                  <a:extLst>
                    <a:ext uri="{9D8B030D-6E8A-4147-A177-3AD203B41FA5}">
                      <a16:colId xmlns:a16="http://schemas.microsoft.com/office/drawing/2014/main" val="1345765161"/>
                    </a:ext>
                  </a:extLst>
                </a:gridCol>
                <a:gridCol w="208280">
                  <a:extLst>
                    <a:ext uri="{9D8B030D-6E8A-4147-A177-3AD203B41FA5}">
                      <a16:colId xmlns:a16="http://schemas.microsoft.com/office/drawing/2014/main" val="428779577"/>
                    </a:ext>
                  </a:extLst>
                </a:gridCol>
                <a:gridCol w="208280">
                  <a:extLst>
                    <a:ext uri="{9D8B030D-6E8A-4147-A177-3AD203B41FA5}">
                      <a16:colId xmlns:a16="http://schemas.microsoft.com/office/drawing/2014/main" val="2308571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Page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Post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Daily E-Rate</a:t>
                      </a:r>
                    </a:p>
                  </a:txBody>
                  <a:tcPr/>
                </a:tc>
                <a:extLst>
                  <a:ext uri="{0D108BD9-81ED-4DB2-BD59-A6C34878D82A}">
                    <a16:rowId xmlns:a16="http://schemas.microsoft.com/office/drawing/2014/main" val="1861864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Waterway Point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68417.655172414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2.4860376005021 %</a:t>
                      </a:r>
                    </a:p>
                  </a:txBody>
                  <a:tcPr/>
                </a:tc>
                <a:extLst>
                  <a:ext uri="{0D108BD9-81ED-4DB2-BD59-A6C34878D82A}">
                    <a16:rowId xmlns:a16="http://schemas.microsoft.com/office/drawing/2014/main" val="4224914176"/>
                  </a:ext>
                </a:extLst>
              </a:tr>
            </a:tbl>
          </a:graphicData>
        </a:graphic>
      </p:graphicFrame>
      <p:sp>
        <p:nvSpPr>
          <p:cNvPr id="4" name="Text Placeholder 3">
            <a:extLst>
              <a:ext uri="{FF2B5EF4-FFF2-40B4-BE49-F238E27FC236}">
                <a16:creationId xmlns:a16="http://schemas.microsoft.com/office/drawing/2014/main" id="{1E8980D0-B869-4FBF-B8F5-40590B70A57C}"/>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2496086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E2DF8-8F3E-4916-8A83-C42C52203D6C}"/>
              </a:ext>
            </a:extLst>
          </p:cNvPr>
          <p:cNvSpPr>
            <a:spLocks noGrp="1"/>
          </p:cNvSpPr>
          <p:nvPr>
            <p:ph type="title"/>
          </p:nvPr>
        </p:nvSpPr>
        <p:spPr/>
        <p:txBody>
          <a:bodyPr/>
          <a:lstStyle/>
          <a:p>
            <a:r>
              <a:rPr lang="en-US"/>
              <a:t>Facebook Key Metrics Tabls (2nd) / LANDSCAPE - Landscape Tracking | Suburban Malls - 3 of 6</a:t>
            </a:r>
          </a:p>
        </p:txBody>
      </p:sp>
      <p:graphicFrame>
        <p:nvGraphicFramePr>
          <p:cNvPr id="5" name="Table Placeholder 4">
            <a:extLst>
              <a:ext uri="{FF2B5EF4-FFF2-40B4-BE49-F238E27FC236}">
                <a16:creationId xmlns:a16="http://schemas.microsoft.com/office/drawing/2014/main" id="{1E49CF20-562D-4C75-96D4-E1D0D64C5BE5}"/>
              </a:ext>
            </a:extLst>
          </p:cNvPr>
          <p:cNvGraphicFramePr>
            <a:graphicFrameLocks noGrp="1"/>
          </p:cNvGraphicFramePr>
          <p:nvPr>
            <p:ph type="tbl" sz="quarter" idx="13"/>
            <p:extLst>
              <p:ext uri="{D42A27DB-BD31-4B8C-83A1-F6EECF244321}">
                <p14:modId xmlns:p14="http://schemas.microsoft.com/office/powerpoint/2010/main" val="1554152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749651879"/>
                    </a:ext>
                  </a:extLst>
                </a:gridCol>
                <a:gridCol w="208280">
                  <a:extLst>
                    <a:ext uri="{9D8B030D-6E8A-4147-A177-3AD203B41FA5}">
                      <a16:colId xmlns:a16="http://schemas.microsoft.com/office/drawing/2014/main" val="1853273111"/>
                    </a:ext>
                  </a:extLst>
                </a:gridCol>
                <a:gridCol w="208280">
                  <a:extLst>
                    <a:ext uri="{9D8B030D-6E8A-4147-A177-3AD203B41FA5}">
                      <a16:colId xmlns:a16="http://schemas.microsoft.com/office/drawing/2014/main" val="2001299549"/>
                    </a:ext>
                  </a:extLst>
                </a:gridCol>
                <a:gridCol w="208280">
                  <a:extLst>
                    <a:ext uri="{9D8B030D-6E8A-4147-A177-3AD203B41FA5}">
                      <a16:colId xmlns:a16="http://schemas.microsoft.com/office/drawing/2014/main" val="3707529418"/>
                    </a:ext>
                  </a:extLst>
                </a:gridCol>
                <a:gridCol w="208280">
                  <a:extLst>
                    <a:ext uri="{9D8B030D-6E8A-4147-A177-3AD203B41FA5}">
                      <a16:colId xmlns:a16="http://schemas.microsoft.com/office/drawing/2014/main" val="429501563"/>
                    </a:ext>
                  </a:extLst>
                </a:gridCol>
                <a:gridCol w="208280">
                  <a:extLst>
                    <a:ext uri="{9D8B030D-6E8A-4147-A177-3AD203B41FA5}">
                      <a16:colId xmlns:a16="http://schemas.microsoft.com/office/drawing/2014/main" val="998581341"/>
                    </a:ext>
                  </a:extLst>
                </a:gridCol>
                <a:gridCol w="208280">
                  <a:extLst>
                    <a:ext uri="{9D8B030D-6E8A-4147-A177-3AD203B41FA5}">
                      <a16:colId xmlns:a16="http://schemas.microsoft.com/office/drawing/2014/main" val="4041870731"/>
                    </a:ext>
                  </a:extLst>
                </a:gridCol>
                <a:gridCol w="208280">
                  <a:extLst>
                    <a:ext uri="{9D8B030D-6E8A-4147-A177-3AD203B41FA5}">
                      <a16:colId xmlns:a16="http://schemas.microsoft.com/office/drawing/2014/main" val="3777975130"/>
                    </a:ext>
                  </a:extLst>
                </a:gridCol>
                <a:gridCol w="208280">
                  <a:extLst>
                    <a:ext uri="{9D8B030D-6E8A-4147-A177-3AD203B41FA5}">
                      <a16:colId xmlns:a16="http://schemas.microsoft.com/office/drawing/2014/main" val="2276832476"/>
                    </a:ext>
                  </a:extLst>
                </a:gridCol>
                <a:gridCol w="208280">
                  <a:extLst>
                    <a:ext uri="{9D8B030D-6E8A-4147-A177-3AD203B41FA5}">
                      <a16:colId xmlns:a16="http://schemas.microsoft.com/office/drawing/2014/main" val="4292537945"/>
                    </a:ext>
                  </a:extLst>
                </a:gridCol>
                <a:gridCol w="208280">
                  <a:extLst>
                    <a:ext uri="{9D8B030D-6E8A-4147-A177-3AD203B41FA5}">
                      <a16:colId xmlns:a16="http://schemas.microsoft.com/office/drawing/2014/main" val="3757223394"/>
                    </a:ext>
                  </a:extLst>
                </a:gridCol>
                <a:gridCol w="208280">
                  <a:extLst>
                    <a:ext uri="{9D8B030D-6E8A-4147-A177-3AD203B41FA5}">
                      <a16:colId xmlns:a16="http://schemas.microsoft.com/office/drawing/2014/main" val="1434739002"/>
                    </a:ext>
                  </a:extLst>
                </a:gridCol>
                <a:gridCol w="208280">
                  <a:extLst>
                    <a:ext uri="{9D8B030D-6E8A-4147-A177-3AD203B41FA5}">
                      <a16:colId xmlns:a16="http://schemas.microsoft.com/office/drawing/2014/main" val="544590164"/>
                    </a:ext>
                  </a:extLst>
                </a:gridCol>
                <a:gridCol w="208280">
                  <a:extLst>
                    <a:ext uri="{9D8B030D-6E8A-4147-A177-3AD203B41FA5}">
                      <a16:colId xmlns:a16="http://schemas.microsoft.com/office/drawing/2014/main" val="1488368176"/>
                    </a:ext>
                  </a:extLst>
                </a:gridCol>
                <a:gridCol w="208280">
                  <a:extLst>
                    <a:ext uri="{9D8B030D-6E8A-4147-A177-3AD203B41FA5}">
                      <a16:colId xmlns:a16="http://schemas.microsoft.com/office/drawing/2014/main" val="66596835"/>
                    </a:ext>
                  </a:extLst>
                </a:gridCol>
                <a:gridCol w="208280">
                  <a:extLst>
                    <a:ext uri="{9D8B030D-6E8A-4147-A177-3AD203B41FA5}">
                      <a16:colId xmlns:a16="http://schemas.microsoft.com/office/drawing/2014/main" val="688806061"/>
                    </a:ext>
                  </a:extLst>
                </a:gridCol>
                <a:gridCol w="208280">
                  <a:extLst>
                    <a:ext uri="{9D8B030D-6E8A-4147-A177-3AD203B41FA5}">
                      <a16:colId xmlns:a16="http://schemas.microsoft.com/office/drawing/2014/main" val="2964597166"/>
                    </a:ext>
                  </a:extLst>
                </a:gridCol>
                <a:gridCol w="249936">
                  <a:extLst>
                    <a:ext uri="{9D8B030D-6E8A-4147-A177-3AD203B41FA5}">
                      <a16:colId xmlns:a16="http://schemas.microsoft.com/office/drawing/2014/main" val="1708007405"/>
                    </a:ext>
                  </a:extLst>
                </a:gridCol>
                <a:gridCol w="208280">
                  <a:extLst>
                    <a:ext uri="{9D8B030D-6E8A-4147-A177-3AD203B41FA5}">
                      <a16:colId xmlns:a16="http://schemas.microsoft.com/office/drawing/2014/main" val="2472546284"/>
                    </a:ext>
                  </a:extLst>
                </a:gridCol>
                <a:gridCol w="208280">
                  <a:extLst>
                    <a:ext uri="{9D8B030D-6E8A-4147-A177-3AD203B41FA5}">
                      <a16:colId xmlns:a16="http://schemas.microsoft.com/office/drawing/2014/main" val="2175194165"/>
                    </a:ext>
                  </a:extLst>
                </a:gridCol>
                <a:gridCol w="208280">
                  <a:extLst>
                    <a:ext uri="{9D8B030D-6E8A-4147-A177-3AD203B41FA5}">
                      <a16:colId xmlns:a16="http://schemas.microsoft.com/office/drawing/2014/main" val="934019550"/>
                    </a:ext>
                  </a:extLst>
                </a:gridCol>
                <a:gridCol w="208280">
                  <a:extLst>
                    <a:ext uri="{9D8B030D-6E8A-4147-A177-3AD203B41FA5}">
                      <a16:colId xmlns:a16="http://schemas.microsoft.com/office/drawing/2014/main" val="3817233786"/>
                    </a:ext>
                  </a:extLst>
                </a:gridCol>
                <a:gridCol w="208280">
                  <a:extLst>
                    <a:ext uri="{9D8B030D-6E8A-4147-A177-3AD203B41FA5}">
                      <a16:colId xmlns:a16="http://schemas.microsoft.com/office/drawing/2014/main" val="1030967064"/>
                    </a:ext>
                  </a:extLst>
                </a:gridCol>
                <a:gridCol w="208280">
                  <a:extLst>
                    <a:ext uri="{9D8B030D-6E8A-4147-A177-3AD203B41FA5}">
                      <a16:colId xmlns:a16="http://schemas.microsoft.com/office/drawing/2014/main" val="1863261306"/>
                    </a:ext>
                  </a:extLst>
                </a:gridCol>
                <a:gridCol w="208280">
                  <a:extLst>
                    <a:ext uri="{9D8B030D-6E8A-4147-A177-3AD203B41FA5}">
                      <a16:colId xmlns:a16="http://schemas.microsoft.com/office/drawing/2014/main" val="815185132"/>
                    </a:ext>
                  </a:extLst>
                </a:gridCol>
                <a:gridCol w="208280">
                  <a:extLst>
                    <a:ext uri="{9D8B030D-6E8A-4147-A177-3AD203B41FA5}">
                      <a16:colId xmlns:a16="http://schemas.microsoft.com/office/drawing/2014/main" val="2522123550"/>
                    </a:ext>
                  </a:extLst>
                </a:gridCol>
                <a:gridCol w="208280">
                  <a:extLst>
                    <a:ext uri="{9D8B030D-6E8A-4147-A177-3AD203B41FA5}">
                      <a16:colId xmlns:a16="http://schemas.microsoft.com/office/drawing/2014/main" val="583410111"/>
                    </a:ext>
                  </a:extLst>
                </a:gridCol>
                <a:gridCol w="208280">
                  <a:extLst>
                    <a:ext uri="{9D8B030D-6E8A-4147-A177-3AD203B41FA5}">
                      <a16:colId xmlns:a16="http://schemas.microsoft.com/office/drawing/2014/main" val="2883591252"/>
                    </a:ext>
                  </a:extLst>
                </a:gridCol>
                <a:gridCol w="208280">
                  <a:extLst>
                    <a:ext uri="{9D8B030D-6E8A-4147-A177-3AD203B41FA5}">
                      <a16:colId xmlns:a16="http://schemas.microsoft.com/office/drawing/2014/main" val="881343878"/>
                    </a:ext>
                  </a:extLst>
                </a:gridCol>
                <a:gridCol w="208280">
                  <a:extLst>
                    <a:ext uri="{9D8B030D-6E8A-4147-A177-3AD203B41FA5}">
                      <a16:colId xmlns:a16="http://schemas.microsoft.com/office/drawing/2014/main" val="3495704979"/>
                    </a:ext>
                  </a:extLst>
                </a:gridCol>
                <a:gridCol w="208280">
                  <a:extLst>
                    <a:ext uri="{9D8B030D-6E8A-4147-A177-3AD203B41FA5}">
                      <a16:colId xmlns:a16="http://schemas.microsoft.com/office/drawing/2014/main" val="3884534979"/>
                    </a:ext>
                  </a:extLst>
                </a:gridCol>
                <a:gridCol w="208280">
                  <a:extLst>
                    <a:ext uri="{9D8B030D-6E8A-4147-A177-3AD203B41FA5}">
                      <a16:colId xmlns:a16="http://schemas.microsoft.com/office/drawing/2014/main" val="1919876978"/>
                    </a:ext>
                  </a:extLst>
                </a:gridCol>
                <a:gridCol w="208280">
                  <a:extLst>
                    <a:ext uri="{9D8B030D-6E8A-4147-A177-3AD203B41FA5}">
                      <a16:colId xmlns:a16="http://schemas.microsoft.com/office/drawing/2014/main" val="330743504"/>
                    </a:ext>
                  </a:extLst>
                </a:gridCol>
                <a:gridCol w="208280">
                  <a:extLst>
                    <a:ext uri="{9D8B030D-6E8A-4147-A177-3AD203B41FA5}">
                      <a16:colId xmlns:a16="http://schemas.microsoft.com/office/drawing/2014/main" val="4232612670"/>
                    </a:ext>
                  </a:extLst>
                </a:gridCol>
                <a:gridCol w="208280">
                  <a:extLst>
                    <a:ext uri="{9D8B030D-6E8A-4147-A177-3AD203B41FA5}">
                      <a16:colId xmlns:a16="http://schemas.microsoft.com/office/drawing/2014/main" val="438229215"/>
                    </a:ext>
                  </a:extLst>
                </a:gridCol>
                <a:gridCol w="208280">
                  <a:extLst>
                    <a:ext uri="{9D8B030D-6E8A-4147-A177-3AD203B41FA5}">
                      <a16:colId xmlns:a16="http://schemas.microsoft.com/office/drawing/2014/main" val="3835167946"/>
                    </a:ext>
                  </a:extLst>
                </a:gridCol>
                <a:gridCol w="208280">
                  <a:extLst>
                    <a:ext uri="{9D8B030D-6E8A-4147-A177-3AD203B41FA5}">
                      <a16:colId xmlns:a16="http://schemas.microsoft.com/office/drawing/2014/main" val="4249793811"/>
                    </a:ext>
                  </a:extLst>
                </a:gridCol>
                <a:gridCol w="208280">
                  <a:extLst>
                    <a:ext uri="{9D8B030D-6E8A-4147-A177-3AD203B41FA5}">
                      <a16:colId xmlns:a16="http://schemas.microsoft.com/office/drawing/2014/main" val="542350373"/>
                    </a:ext>
                  </a:extLst>
                </a:gridCol>
                <a:gridCol w="208280">
                  <a:extLst>
                    <a:ext uri="{9D8B030D-6E8A-4147-A177-3AD203B41FA5}">
                      <a16:colId xmlns:a16="http://schemas.microsoft.com/office/drawing/2014/main" val="2715751043"/>
                    </a:ext>
                  </a:extLst>
                </a:gridCol>
                <a:gridCol w="208280">
                  <a:extLst>
                    <a:ext uri="{9D8B030D-6E8A-4147-A177-3AD203B41FA5}">
                      <a16:colId xmlns:a16="http://schemas.microsoft.com/office/drawing/2014/main" val="3090500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Page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Post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Daily E-Rate</a:t>
                      </a:r>
                    </a:p>
                  </a:txBody>
                  <a:tcPr/>
                </a:tc>
                <a:extLst>
                  <a:ext uri="{0D108BD9-81ED-4DB2-BD59-A6C34878D82A}">
                    <a16:rowId xmlns:a16="http://schemas.microsoft.com/office/drawing/2014/main" val="1930882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Frasers Property Retail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57135.448275862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11108.066666667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2.1747027919048 %</a:t>
                      </a:r>
                    </a:p>
                  </a:txBody>
                  <a:tcPr/>
                </a:tc>
                <a:extLst>
                  <a:ext uri="{0D108BD9-81ED-4DB2-BD59-A6C34878D82A}">
                    <a16:rowId xmlns:a16="http://schemas.microsoft.com/office/drawing/2014/main" val="1074367083"/>
                  </a:ext>
                </a:extLst>
              </a:tr>
            </a:tbl>
          </a:graphicData>
        </a:graphic>
      </p:graphicFrame>
      <p:sp>
        <p:nvSpPr>
          <p:cNvPr id="4" name="Text Placeholder 3">
            <a:extLst>
              <a:ext uri="{FF2B5EF4-FFF2-40B4-BE49-F238E27FC236}">
                <a16:creationId xmlns:a16="http://schemas.microsoft.com/office/drawing/2014/main" id="{206BECF6-4C99-4102-AE82-4B06EFCB3BA7}"/>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40049068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42A0C-C2E6-487E-876F-58D56DA7E3F8}"/>
              </a:ext>
            </a:extLst>
          </p:cNvPr>
          <p:cNvSpPr>
            <a:spLocks noGrp="1"/>
          </p:cNvSpPr>
          <p:nvPr>
            <p:ph type="title"/>
          </p:nvPr>
        </p:nvSpPr>
        <p:spPr/>
        <p:txBody>
          <a:bodyPr/>
          <a:lstStyle/>
          <a:p>
            <a:r>
              <a:rPr lang="en-US"/>
              <a:t>Facebook Key Metrics Tabls (2nd) / LANDSCAPE - Landscape Tracking | Suburban Malls - 4 of 6</a:t>
            </a:r>
          </a:p>
        </p:txBody>
      </p:sp>
      <p:graphicFrame>
        <p:nvGraphicFramePr>
          <p:cNvPr id="5" name="Table Placeholder 4">
            <a:extLst>
              <a:ext uri="{FF2B5EF4-FFF2-40B4-BE49-F238E27FC236}">
                <a16:creationId xmlns:a16="http://schemas.microsoft.com/office/drawing/2014/main" id="{021C2117-1587-4B21-9F68-3E5644DBC20B}"/>
              </a:ext>
            </a:extLst>
          </p:cNvPr>
          <p:cNvGraphicFramePr>
            <a:graphicFrameLocks noGrp="1"/>
          </p:cNvGraphicFramePr>
          <p:nvPr>
            <p:ph type="tbl" sz="quarter" idx="13"/>
            <p:extLst>
              <p:ext uri="{D42A27DB-BD31-4B8C-83A1-F6EECF244321}">
                <p14:modId xmlns:p14="http://schemas.microsoft.com/office/powerpoint/2010/main" val="2067956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1203804155"/>
                    </a:ext>
                  </a:extLst>
                </a:gridCol>
                <a:gridCol w="208280">
                  <a:extLst>
                    <a:ext uri="{9D8B030D-6E8A-4147-A177-3AD203B41FA5}">
                      <a16:colId xmlns:a16="http://schemas.microsoft.com/office/drawing/2014/main" val="1909654465"/>
                    </a:ext>
                  </a:extLst>
                </a:gridCol>
                <a:gridCol w="208280">
                  <a:extLst>
                    <a:ext uri="{9D8B030D-6E8A-4147-A177-3AD203B41FA5}">
                      <a16:colId xmlns:a16="http://schemas.microsoft.com/office/drawing/2014/main" val="1708186501"/>
                    </a:ext>
                  </a:extLst>
                </a:gridCol>
                <a:gridCol w="208280">
                  <a:extLst>
                    <a:ext uri="{9D8B030D-6E8A-4147-A177-3AD203B41FA5}">
                      <a16:colId xmlns:a16="http://schemas.microsoft.com/office/drawing/2014/main" val="1971004863"/>
                    </a:ext>
                  </a:extLst>
                </a:gridCol>
                <a:gridCol w="208280">
                  <a:extLst>
                    <a:ext uri="{9D8B030D-6E8A-4147-A177-3AD203B41FA5}">
                      <a16:colId xmlns:a16="http://schemas.microsoft.com/office/drawing/2014/main" val="2579592008"/>
                    </a:ext>
                  </a:extLst>
                </a:gridCol>
                <a:gridCol w="208280">
                  <a:extLst>
                    <a:ext uri="{9D8B030D-6E8A-4147-A177-3AD203B41FA5}">
                      <a16:colId xmlns:a16="http://schemas.microsoft.com/office/drawing/2014/main" val="2626394622"/>
                    </a:ext>
                  </a:extLst>
                </a:gridCol>
                <a:gridCol w="208280">
                  <a:extLst>
                    <a:ext uri="{9D8B030D-6E8A-4147-A177-3AD203B41FA5}">
                      <a16:colId xmlns:a16="http://schemas.microsoft.com/office/drawing/2014/main" val="1078350707"/>
                    </a:ext>
                  </a:extLst>
                </a:gridCol>
                <a:gridCol w="208280">
                  <a:extLst>
                    <a:ext uri="{9D8B030D-6E8A-4147-A177-3AD203B41FA5}">
                      <a16:colId xmlns:a16="http://schemas.microsoft.com/office/drawing/2014/main" val="2788686968"/>
                    </a:ext>
                  </a:extLst>
                </a:gridCol>
                <a:gridCol w="208280">
                  <a:extLst>
                    <a:ext uri="{9D8B030D-6E8A-4147-A177-3AD203B41FA5}">
                      <a16:colId xmlns:a16="http://schemas.microsoft.com/office/drawing/2014/main" val="413469681"/>
                    </a:ext>
                  </a:extLst>
                </a:gridCol>
                <a:gridCol w="208280">
                  <a:extLst>
                    <a:ext uri="{9D8B030D-6E8A-4147-A177-3AD203B41FA5}">
                      <a16:colId xmlns:a16="http://schemas.microsoft.com/office/drawing/2014/main" val="2298594854"/>
                    </a:ext>
                  </a:extLst>
                </a:gridCol>
                <a:gridCol w="208280">
                  <a:extLst>
                    <a:ext uri="{9D8B030D-6E8A-4147-A177-3AD203B41FA5}">
                      <a16:colId xmlns:a16="http://schemas.microsoft.com/office/drawing/2014/main" val="1209829262"/>
                    </a:ext>
                  </a:extLst>
                </a:gridCol>
                <a:gridCol w="208280">
                  <a:extLst>
                    <a:ext uri="{9D8B030D-6E8A-4147-A177-3AD203B41FA5}">
                      <a16:colId xmlns:a16="http://schemas.microsoft.com/office/drawing/2014/main" val="1754076281"/>
                    </a:ext>
                  </a:extLst>
                </a:gridCol>
                <a:gridCol w="208280">
                  <a:extLst>
                    <a:ext uri="{9D8B030D-6E8A-4147-A177-3AD203B41FA5}">
                      <a16:colId xmlns:a16="http://schemas.microsoft.com/office/drawing/2014/main" val="3959713821"/>
                    </a:ext>
                  </a:extLst>
                </a:gridCol>
                <a:gridCol w="208280">
                  <a:extLst>
                    <a:ext uri="{9D8B030D-6E8A-4147-A177-3AD203B41FA5}">
                      <a16:colId xmlns:a16="http://schemas.microsoft.com/office/drawing/2014/main" val="4219976207"/>
                    </a:ext>
                  </a:extLst>
                </a:gridCol>
                <a:gridCol w="208280">
                  <a:extLst>
                    <a:ext uri="{9D8B030D-6E8A-4147-A177-3AD203B41FA5}">
                      <a16:colId xmlns:a16="http://schemas.microsoft.com/office/drawing/2014/main" val="1433933970"/>
                    </a:ext>
                  </a:extLst>
                </a:gridCol>
                <a:gridCol w="208280">
                  <a:extLst>
                    <a:ext uri="{9D8B030D-6E8A-4147-A177-3AD203B41FA5}">
                      <a16:colId xmlns:a16="http://schemas.microsoft.com/office/drawing/2014/main" val="3899606258"/>
                    </a:ext>
                  </a:extLst>
                </a:gridCol>
                <a:gridCol w="208280">
                  <a:extLst>
                    <a:ext uri="{9D8B030D-6E8A-4147-A177-3AD203B41FA5}">
                      <a16:colId xmlns:a16="http://schemas.microsoft.com/office/drawing/2014/main" val="2663615371"/>
                    </a:ext>
                  </a:extLst>
                </a:gridCol>
                <a:gridCol w="249936">
                  <a:extLst>
                    <a:ext uri="{9D8B030D-6E8A-4147-A177-3AD203B41FA5}">
                      <a16:colId xmlns:a16="http://schemas.microsoft.com/office/drawing/2014/main" val="1365922530"/>
                    </a:ext>
                  </a:extLst>
                </a:gridCol>
                <a:gridCol w="208280">
                  <a:extLst>
                    <a:ext uri="{9D8B030D-6E8A-4147-A177-3AD203B41FA5}">
                      <a16:colId xmlns:a16="http://schemas.microsoft.com/office/drawing/2014/main" val="3353573725"/>
                    </a:ext>
                  </a:extLst>
                </a:gridCol>
                <a:gridCol w="208280">
                  <a:extLst>
                    <a:ext uri="{9D8B030D-6E8A-4147-A177-3AD203B41FA5}">
                      <a16:colId xmlns:a16="http://schemas.microsoft.com/office/drawing/2014/main" val="3040701363"/>
                    </a:ext>
                  </a:extLst>
                </a:gridCol>
                <a:gridCol w="208280">
                  <a:extLst>
                    <a:ext uri="{9D8B030D-6E8A-4147-A177-3AD203B41FA5}">
                      <a16:colId xmlns:a16="http://schemas.microsoft.com/office/drawing/2014/main" val="2649725310"/>
                    </a:ext>
                  </a:extLst>
                </a:gridCol>
                <a:gridCol w="208280">
                  <a:extLst>
                    <a:ext uri="{9D8B030D-6E8A-4147-A177-3AD203B41FA5}">
                      <a16:colId xmlns:a16="http://schemas.microsoft.com/office/drawing/2014/main" val="2548433837"/>
                    </a:ext>
                  </a:extLst>
                </a:gridCol>
                <a:gridCol w="208280">
                  <a:extLst>
                    <a:ext uri="{9D8B030D-6E8A-4147-A177-3AD203B41FA5}">
                      <a16:colId xmlns:a16="http://schemas.microsoft.com/office/drawing/2014/main" val="1369210792"/>
                    </a:ext>
                  </a:extLst>
                </a:gridCol>
                <a:gridCol w="208280">
                  <a:extLst>
                    <a:ext uri="{9D8B030D-6E8A-4147-A177-3AD203B41FA5}">
                      <a16:colId xmlns:a16="http://schemas.microsoft.com/office/drawing/2014/main" val="2405497013"/>
                    </a:ext>
                  </a:extLst>
                </a:gridCol>
                <a:gridCol w="208280">
                  <a:extLst>
                    <a:ext uri="{9D8B030D-6E8A-4147-A177-3AD203B41FA5}">
                      <a16:colId xmlns:a16="http://schemas.microsoft.com/office/drawing/2014/main" val="1447189935"/>
                    </a:ext>
                  </a:extLst>
                </a:gridCol>
                <a:gridCol w="208280">
                  <a:extLst>
                    <a:ext uri="{9D8B030D-6E8A-4147-A177-3AD203B41FA5}">
                      <a16:colId xmlns:a16="http://schemas.microsoft.com/office/drawing/2014/main" val="3222281748"/>
                    </a:ext>
                  </a:extLst>
                </a:gridCol>
                <a:gridCol w="208280">
                  <a:extLst>
                    <a:ext uri="{9D8B030D-6E8A-4147-A177-3AD203B41FA5}">
                      <a16:colId xmlns:a16="http://schemas.microsoft.com/office/drawing/2014/main" val="2246088869"/>
                    </a:ext>
                  </a:extLst>
                </a:gridCol>
                <a:gridCol w="208280">
                  <a:extLst>
                    <a:ext uri="{9D8B030D-6E8A-4147-A177-3AD203B41FA5}">
                      <a16:colId xmlns:a16="http://schemas.microsoft.com/office/drawing/2014/main" val="3341230171"/>
                    </a:ext>
                  </a:extLst>
                </a:gridCol>
                <a:gridCol w="208280">
                  <a:extLst>
                    <a:ext uri="{9D8B030D-6E8A-4147-A177-3AD203B41FA5}">
                      <a16:colId xmlns:a16="http://schemas.microsoft.com/office/drawing/2014/main" val="3508923359"/>
                    </a:ext>
                  </a:extLst>
                </a:gridCol>
                <a:gridCol w="208280">
                  <a:extLst>
                    <a:ext uri="{9D8B030D-6E8A-4147-A177-3AD203B41FA5}">
                      <a16:colId xmlns:a16="http://schemas.microsoft.com/office/drawing/2014/main" val="3328953548"/>
                    </a:ext>
                  </a:extLst>
                </a:gridCol>
                <a:gridCol w="208280">
                  <a:extLst>
                    <a:ext uri="{9D8B030D-6E8A-4147-A177-3AD203B41FA5}">
                      <a16:colId xmlns:a16="http://schemas.microsoft.com/office/drawing/2014/main" val="2711347180"/>
                    </a:ext>
                  </a:extLst>
                </a:gridCol>
                <a:gridCol w="208280">
                  <a:extLst>
                    <a:ext uri="{9D8B030D-6E8A-4147-A177-3AD203B41FA5}">
                      <a16:colId xmlns:a16="http://schemas.microsoft.com/office/drawing/2014/main" val="3564036815"/>
                    </a:ext>
                  </a:extLst>
                </a:gridCol>
                <a:gridCol w="208280">
                  <a:extLst>
                    <a:ext uri="{9D8B030D-6E8A-4147-A177-3AD203B41FA5}">
                      <a16:colId xmlns:a16="http://schemas.microsoft.com/office/drawing/2014/main" val="3945883444"/>
                    </a:ext>
                  </a:extLst>
                </a:gridCol>
                <a:gridCol w="208280">
                  <a:extLst>
                    <a:ext uri="{9D8B030D-6E8A-4147-A177-3AD203B41FA5}">
                      <a16:colId xmlns:a16="http://schemas.microsoft.com/office/drawing/2014/main" val="1311659930"/>
                    </a:ext>
                  </a:extLst>
                </a:gridCol>
                <a:gridCol w="208280">
                  <a:extLst>
                    <a:ext uri="{9D8B030D-6E8A-4147-A177-3AD203B41FA5}">
                      <a16:colId xmlns:a16="http://schemas.microsoft.com/office/drawing/2014/main" val="2754732623"/>
                    </a:ext>
                  </a:extLst>
                </a:gridCol>
                <a:gridCol w="208280">
                  <a:extLst>
                    <a:ext uri="{9D8B030D-6E8A-4147-A177-3AD203B41FA5}">
                      <a16:colId xmlns:a16="http://schemas.microsoft.com/office/drawing/2014/main" val="3784902416"/>
                    </a:ext>
                  </a:extLst>
                </a:gridCol>
                <a:gridCol w="208280">
                  <a:extLst>
                    <a:ext uri="{9D8B030D-6E8A-4147-A177-3AD203B41FA5}">
                      <a16:colId xmlns:a16="http://schemas.microsoft.com/office/drawing/2014/main" val="549872892"/>
                    </a:ext>
                  </a:extLst>
                </a:gridCol>
                <a:gridCol w="208280">
                  <a:extLst>
                    <a:ext uri="{9D8B030D-6E8A-4147-A177-3AD203B41FA5}">
                      <a16:colId xmlns:a16="http://schemas.microsoft.com/office/drawing/2014/main" val="3000480424"/>
                    </a:ext>
                  </a:extLst>
                </a:gridCol>
                <a:gridCol w="208280">
                  <a:extLst>
                    <a:ext uri="{9D8B030D-6E8A-4147-A177-3AD203B41FA5}">
                      <a16:colId xmlns:a16="http://schemas.microsoft.com/office/drawing/2014/main" val="4150186828"/>
                    </a:ext>
                  </a:extLst>
                </a:gridCol>
                <a:gridCol w="208280">
                  <a:extLst>
                    <a:ext uri="{9D8B030D-6E8A-4147-A177-3AD203B41FA5}">
                      <a16:colId xmlns:a16="http://schemas.microsoft.com/office/drawing/2014/main" val="3801553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Page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Post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Daily E-Rate</a:t>
                      </a:r>
                    </a:p>
                  </a:txBody>
                  <a:tcPr/>
                </a:tc>
                <a:extLst>
                  <a:ext uri="{0D108BD9-81ED-4DB2-BD59-A6C34878D82A}">
                    <a16:rowId xmlns:a16="http://schemas.microsoft.com/office/drawing/2014/main" val="252827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51909.655172414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5.4253727495717 %</a:t>
                      </a:r>
                    </a:p>
                  </a:txBody>
                  <a:tcPr/>
                </a:tc>
                <a:extLst>
                  <a:ext uri="{0D108BD9-81ED-4DB2-BD59-A6C34878D82A}">
                    <a16:rowId xmlns:a16="http://schemas.microsoft.com/office/drawing/2014/main" val="23885359"/>
                  </a:ext>
                </a:extLst>
              </a:tr>
            </a:tbl>
          </a:graphicData>
        </a:graphic>
      </p:graphicFrame>
      <p:sp>
        <p:nvSpPr>
          <p:cNvPr id="4" name="Text Placeholder 3">
            <a:extLst>
              <a:ext uri="{FF2B5EF4-FFF2-40B4-BE49-F238E27FC236}">
                <a16:creationId xmlns:a16="http://schemas.microsoft.com/office/drawing/2014/main" id="{1F995F59-6B2C-4EA8-9CDE-6D22DF3029EF}"/>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2422351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DF37E-F419-4FDC-BED4-1EB5A96ACEAD}"/>
              </a:ext>
            </a:extLst>
          </p:cNvPr>
          <p:cNvSpPr>
            <a:spLocks noGrp="1"/>
          </p:cNvSpPr>
          <p:nvPr>
            <p:ph type="title"/>
          </p:nvPr>
        </p:nvSpPr>
        <p:spPr/>
        <p:txBody>
          <a:bodyPr/>
          <a:lstStyle/>
          <a:p>
            <a:r>
              <a:rPr lang="en-US"/>
              <a:t>Facebook Key Metrics Tabls (2nd) / LANDSCAPE - Landscape Tracking | Suburban Malls - 5 of 6</a:t>
            </a:r>
          </a:p>
        </p:txBody>
      </p:sp>
      <p:graphicFrame>
        <p:nvGraphicFramePr>
          <p:cNvPr id="5" name="Table Placeholder 4">
            <a:extLst>
              <a:ext uri="{FF2B5EF4-FFF2-40B4-BE49-F238E27FC236}">
                <a16:creationId xmlns:a16="http://schemas.microsoft.com/office/drawing/2014/main" id="{AC62D9B5-3855-4147-9998-458D1F34FAF1}"/>
              </a:ext>
            </a:extLst>
          </p:cNvPr>
          <p:cNvGraphicFramePr>
            <a:graphicFrameLocks noGrp="1"/>
          </p:cNvGraphicFramePr>
          <p:nvPr>
            <p:ph type="tbl" sz="quarter" idx="13"/>
            <p:extLst>
              <p:ext uri="{D42A27DB-BD31-4B8C-83A1-F6EECF244321}">
                <p14:modId xmlns:p14="http://schemas.microsoft.com/office/powerpoint/2010/main" val="3130755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846423240"/>
                    </a:ext>
                  </a:extLst>
                </a:gridCol>
                <a:gridCol w="208280">
                  <a:extLst>
                    <a:ext uri="{9D8B030D-6E8A-4147-A177-3AD203B41FA5}">
                      <a16:colId xmlns:a16="http://schemas.microsoft.com/office/drawing/2014/main" val="2578233873"/>
                    </a:ext>
                  </a:extLst>
                </a:gridCol>
                <a:gridCol w="208280">
                  <a:extLst>
                    <a:ext uri="{9D8B030D-6E8A-4147-A177-3AD203B41FA5}">
                      <a16:colId xmlns:a16="http://schemas.microsoft.com/office/drawing/2014/main" val="3612744929"/>
                    </a:ext>
                  </a:extLst>
                </a:gridCol>
                <a:gridCol w="208280">
                  <a:extLst>
                    <a:ext uri="{9D8B030D-6E8A-4147-A177-3AD203B41FA5}">
                      <a16:colId xmlns:a16="http://schemas.microsoft.com/office/drawing/2014/main" val="2341752906"/>
                    </a:ext>
                  </a:extLst>
                </a:gridCol>
                <a:gridCol w="208280">
                  <a:extLst>
                    <a:ext uri="{9D8B030D-6E8A-4147-A177-3AD203B41FA5}">
                      <a16:colId xmlns:a16="http://schemas.microsoft.com/office/drawing/2014/main" val="408041444"/>
                    </a:ext>
                  </a:extLst>
                </a:gridCol>
                <a:gridCol w="208280">
                  <a:extLst>
                    <a:ext uri="{9D8B030D-6E8A-4147-A177-3AD203B41FA5}">
                      <a16:colId xmlns:a16="http://schemas.microsoft.com/office/drawing/2014/main" val="3846036390"/>
                    </a:ext>
                  </a:extLst>
                </a:gridCol>
                <a:gridCol w="208280">
                  <a:extLst>
                    <a:ext uri="{9D8B030D-6E8A-4147-A177-3AD203B41FA5}">
                      <a16:colId xmlns:a16="http://schemas.microsoft.com/office/drawing/2014/main" val="387340333"/>
                    </a:ext>
                  </a:extLst>
                </a:gridCol>
                <a:gridCol w="208280">
                  <a:extLst>
                    <a:ext uri="{9D8B030D-6E8A-4147-A177-3AD203B41FA5}">
                      <a16:colId xmlns:a16="http://schemas.microsoft.com/office/drawing/2014/main" val="1353414423"/>
                    </a:ext>
                  </a:extLst>
                </a:gridCol>
                <a:gridCol w="208280">
                  <a:extLst>
                    <a:ext uri="{9D8B030D-6E8A-4147-A177-3AD203B41FA5}">
                      <a16:colId xmlns:a16="http://schemas.microsoft.com/office/drawing/2014/main" val="2340421369"/>
                    </a:ext>
                  </a:extLst>
                </a:gridCol>
                <a:gridCol w="208280">
                  <a:extLst>
                    <a:ext uri="{9D8B030D-6E8A-4147-A177-3AD203B41FA5}">
                      <a16:colId xmlns:a16="http://schemas.microsoft.com/office/drawing/2014/main" val="1045667435"/>
                    </a:ext>
                  </a:extLst>
                </a:gridCol>
                <a:gridCol w="208280">
                  <a:extLst>
                    <a:ext uri="{9D8B030D-6E8A-4147-A177-3AD203B41FA5}">
                      <a16:colId xmlns:a16="http://schemas.microsoft.com/office/drawing/2014/main" val="1565533310"/>
                    </a:ext>
                  </a:extLst>
                </a:gridCol>
                <a:gridCol w="208280">
                  <a:extLst>
                    <a:ext uri="{9D8B030D-6E8A-4147-A177-3AD203B41FA5}">
                      <a16:colId xmlns:a16="http://schemas.microsoft.com/office/drawing/2014/main" val="4226259986"/>
                    </a:ext>
                  </a:extLst>
                </a:gridCol>
                <a:gridCol w="208280">
                  <a:extLst>
                    <a:ext uri="{9D8B030D-6E8A-4147-A177-3AD203B41FA5}">
                      <a16:colId xmlns:a16="http://schemas.microsoft.com/office/drawing/2014/main" val="1259452227"/>
                    </a:ext>
                  </a:extLst>
                </a:gridCol>
                <a:gridCol w="208280">
                  <a:extLst>
                    <a:ext uri="{9D8B030D-6E8A-4147-A177-3AD203B41FA5}">
                      <a16:colId xmlns:a16="http://schemas.microsoft.com/office/drawing/2014/main" val="2971087400"/>
                    </a:ext>
                  </a:extLst>
                </a:gridCol>
                <a:gridCol w="208280">
                  <a:extLst>
                    <a:ext uri="{9D8B030D-6E8A-4147-A177-3AD203B41FA5}">
                      <a16:colId xmlns:a16="http://schemas.microsoft.com/office/drawing/2014/main" val="4163070"/>
                    </a:ext>
                  </a:extLst>
                </a:gridCol>
                <a:gridCol w="208280">
                  <a:extLst>
                    <a:ext uri="{9D8B030D-6E8A-4147-A177-3AD203B41FA5}">
                      <a16:colId xmlns:a16="http://schemas.microsoft.com/office/drawing/2014/main" val="1594568290"/>
                    </a:ext>
                  </a:extLst>
                </a:gridCol>
                <a:gridCol w="208280">
                  <a:extLst>
                    <a:ext uri="{9D8B030D-6E8A-4147-A177-3AD203B41FA5}">
                      <a16:colId xmlns:a16="http://schemas.microsoft.com/office/drawing/2014/main" val="2207798645"/>
                    </a:ext>
                  </a:extLst>
                </a:gridCol>
                <a:gridCol w="249936">
                  <a:extLst>
                    <a:ext uri="{9D8B030D-6E8A-4147-A177-3AD203B41FA5}">
                      <a16:colId xmlns:a16="http://schemas.microsoft.com/office/drawing/2014/main" val="2603820433"/>
                    </a:ext>
                  </a:extLst>
                </a:gridCol>
                <a:gridCol w="208280">
                  <a:extLst>
                    <a:ext uri="{9D8B030D-6E8A-4147-A177-3AD203B41FA5}">
                      <a16:colId xmlns:a16="http://schemas.microsoft.com/office/drawing/2014/main" val="1136422493"/>
                    </a:ext>
                  </a:extLst>
                </a:gridCol>
                <a:gridCol w="208280">
                  <a:extLst>
                    <a:ext uri="{9D8B030D-6E8A-4147-A177-3AD203B41FA5}">
                      <a16:colId xmlns:a16="http://schemas.microsoft.com/office/drawing/2014/main" val="230556980"/>
                    </a:ext>
                  </a:extLst>
                </a:gridCol>
                <a:gridCol w="208280">
                  <a:extLst>
                    <a:ext uri="{9D8B030D-6E8A-4147-A177-3AD203B41FA5}">
                      <a16:colId xmlns:a16="http://schemas.microsoft.com/office/drawing/2014/main" val="3346820003"/>
                    </a:ext>
                  </a:extLst>
                </a:gridCol>
                <a:gridCol w="208280">
                  <a:extLst>
                    <a:ext uri="{9D8B030D-6E8A-4147-A177-3AD203B41FA5}">
                      <a16:colId xmlns:a16="http://schemas.microsoft.com/office/drawing/2014/main" val="1281675347"/>
                    </a:ext>
                  </a:extLst>
                </a:gridCol>
                <a:gridCol w="208280">
                  <a:extLst>
                    <a:ext uri="{9D8B030D-6E8A-4147-A177-3AD203B41FA5}">
                      <a16:colId xmlns:a16="http://schemas.microsoft.com/office/drawing/2014/main" val="508314442"/>
                    </a:ext>
                  </a:extLst>
                </a:gridCol>
                <a:gridCol w="208280">
                  <a:extLst>
                    <a:ext uri="{9D8B030D-6E8A-4147-A177-3AD203B41FA5}">
                      <a16:colId xmlns:a16="http://schemas.microsoft.com/office/drawing/2014/main" val="3651902387"/>
                    </a:ext>
                  </a:extLst>
                </a:gridCol>
                <a:gridCol w="208280">
                  <a:extLst>
                    <a:ext uri="{9D8B030D-6E8A-4147-A177-3AD203B41FA5}">
                      <a16:colId xmlns:a16="http://schemas.microsoft.com/office/drawing/2014/main" val="2539384167"/>
                    </a:ext>
                  </a:extLst>
                </a:gridCol>
                <a:gridCol w="208280">
                  <a:extLst>
                    <a:ext uri="{9D8B030D-6E8A-4147-A177-3AD203B41FA5}">
                      <a16:colId xmlns:a16="http://schemas.microsoft.com/office/drawing/2014/main" val="3621759828"/>
                    </a:ext>
                  </a:extLst>
                </a:gridCol>
                <a:gridCol w="208280">
                  <a:extLst>
                    <a:ext uri="{9D8B030D-6E8A-4147-A177-3AD203B41FA5}">
                      <a16:colId xmlns:a16="http://schemas.microsoft.com/office/drawing/2014/main" val="1952396014"/>
                    </a:ext>
                  </a:extLst>
                </a:gridCol>
                <a:gridCol w="208280">
                  <a:extLst>
                    <a:ext uri="{9D8B030D-6E8A-4147-A177-3AD203B41FA5}">
                      <a16:colId xmlns:a16="http://schemas.microsoft.com/office/drawing/2014/main" val="2977113286"/>
                    </a:ext>
                  </a:extLst>
                </a:gridCol>
                <a:gridCol w="208280">
                  <a:extLst>
                    <a:ext uri="{9D8B030D-6E8A-4147-A177-3AD203B41FA5}">
                      <a16:colId xmlns:a16="http://schemas.microsoft.com/office/drawing/2014/main" val="2235254951"/>
                    </a:ext>
                  </a:extLst>
                </a:gridCol>
                <a:gridCol w="208280">
                  <a:extLst>
                    <a:ext uri="{9D8B030D-6E8A-4147-A177-3AD203B41FA5}">
                      <a16:colId xmlns:a16="http://schemas.microsoft.com/office/drawing/2014/main" val="536798239"/>
                    </a:ext>
                  </a:extLst>
                </a:gridCol>
                <a:gridCol w="208280">
                  <a:extLst>
                    <a:ext uri="{9D8B030D-6E8A-4147-A177-3AD203B41FA5}">
                      <a16:colId xmlns:a16="http://schemas.microsoft.com/office/drawing/2014/main" val="1612528964"/>
                    </a:ext>
                  </a:extLst>
                </a:gridCol>
                <a:gridCol w="208280">
                  <a:extLst>
                    <a:ext uri="{9D8B030D-6E8A-4147-A177-3AD203B41FA5}">
                      <a16:colId xmlns:a16="http://schemas.microsoft.com/office/drawing/2014/main" val="2509801736"/>
                    </a:ext>
                  </a:extLst>
                </a:gridCol>
                <a:gridCol w="208280">
                  <a:extLst>
                    <a:ext uri="{9D8B030D-6E8A-4147-A177-3AD203B41FA5}">
                      <a16:colId xmlns:a16="http://schemas.microsoft.com/office/drawing/2014/main" val="2326756131"/>
                    </a:ext>
                  </a:extLst>
                </a:gridCol>
                <a:gridCol w="208280">
                  <a:extLst>
                    <a:ext uri="{9D8B030D-6E8A-4147-A177-3AD203B41FA5}">
                      <a16:colId xmlns:a16="http://schemas.microsoft.com/office/drawing/2014/main" val="1935480553"/>
                    </a:ext>
                  </a:extLst>
                </a:gridCol>
                <a:gridCol w="208280">
                  <a:extLst>
                    <a:ext uri="{9D8B030D-6E8A-4147-A177-3AD203B41FA5}">
                      <a16:colId xmlns:a16="http://schemas.microsoft.com/office/drawing/2014/main" val="2814367577"/>
                    </a:ext>
                  </a:extLst>
                </a:gridCol>
                <a:gridCol w="208280">
                  <a:extLst>
                    <a:ext uri="{9D8B030D-6E8A-4147-A177-3AD203B41FA5}">
                      <a16:colId xmlns:a16="http://schemas.microsoft.com/office/drawing/2014/main" val="33178410"/>
                    </a:ext>
                  </a:extLst>
                </a:gridCol>
                <a:gridCol w="208280">
                  <a:extLst>
                    <a:ext uri="{9D8B030D-6E8A-4147-A177-3AD203B41FA5}">
                      <a16:colId xmlns:a16="http://schemas.microsoft.com/office/drawing/2014/main" val="1863818427"/>
                    </a:ext>
                  </a:extLst>
                </a:gridCol>
                <a:gridCol w="208280">
                  <a:extLst>
                    <a:ext uri="{9D8B030D-6E8A-4147-A177-3AD203B41FA5}">
                      <a16:colId xmlns:a16="http://schemas.microsoft.com/office/drawing/2014/main" val="1810219013"/>
                    </a:ext>
                  </a:extLst>
                </a:gridCol>
                <a:gridCol w="208280">
                  <a:extLst>
                    <a:ext uri="{9D8B030D-6E8A-4147-A177-3AD203B41FA5}">
                      <a16:colId xmlns:a16="http://schemas.microsoft.com/office/drawing/2014/main" val="1174165768"/>
                    </a:ext>
                  </a:extLst>
                </a:gridCol>
                <a:gridCol w="208280">
                  <a:extLst>
                    <a:ext uri="{9D8B030D-6E8A-4147-A177-3AD203B41FA5}">
                      <a16:colId xmlns:a16="http://schemas.microsoft.com/office/drawing/2014/main" val="2662179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Page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Post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Daily E-Rate</a:t>
                      </a:r>
                    </a:p>
                  </a:txBody>
                  <a:tcPr/>
                </a:tc>
                <a:extLst>
                  <a:ext uri="{0D108BD9-81ED-4DB2-BD59-A6C34878D82A}">
                    <a16:rowId xmlns:a16="http://schemas.microsoft.com/office/drawing/2014/main" val="1907839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Northpoint City, 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24187.931034483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3419265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59964.266666667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3207800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3.607906532029 %</a:t>
                      </a:r>
                    </a:p>
                  </a:txBody>
                  <a:tcPr/>
                </a:tc>
                <a:extLst>
                  <a:ext uri="{0D108BD9-81ED-4DB2-BD59-A6C34878D82A}">
                    <a16:rowId xmlns:a16="http://schemas.microsoft.com/office/drawing/2014/main" val="2810737382"/>
                  </a:ext>
                </a:extLst>
              </a:tr>
            </a:tbl>
          </a:graphicData>
        </a:graphic>
      </p:graphicFrame>
      <p:sp>
        <p:nvSpPr>
          <p:cNvPr id="4" name="Text Placeholder 3">
            <a:extLst>
              <a:ext uri="{FF2B5EF4-FFF2-40B4-BE49-F238E27FC236}">
                <a16:creationId xmlns:a16="http://schemas.microsoft.com/office/drawing/2014/main" id="{EB1960BD-D697-4F33-9E9C-2A13DE3B690F}"/>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5802231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D4F39-EA1B-4A47-982E-64E05EF2F4D0}"/>
              </a:ext>
            </a:extLst>
          </p:cNvPr>
          <p:cNvSpPr>
            <a:spLocks noGrp="1"/>
          </p:cNvSpPr>
          <p:nvPr>
            <p:ph type="title"/>
          </p:nvPr>
        </p:nvSpPr>
        <p:spPr/>
        <p:txBody>
          <a:bodyPr/>
          <a:lstStyle/>
          <a:p>
            <a:r>
              <a:rPr lang="en-US"/>
              <a:t>Facebook Key Metrics Tabls (2nd) / LANDSCAPE - Landscape Tracking | Suburban Malls - 6 of 6</a:t>
            </a:r>
          </a:p>
        </p:txBody>
      </p:sp>
      <p:graphicFrame>
        <p:nvGraphicFramePr>
          <p:cNvPr id="5" name="Table Placeholder 4">
            <a:extLst>
              <a:ext uri="{FF2B5EF4-FFF2-40B4-BE49-F238E27FC236}">
                <a16:creationId xmlns:a16="http://schemas.microsoft.com/office/drawing/2014/main" id="{1496CB25-9815-4154-AE37-032B684E687F}"/>
              </a:ext>
            </a:extLst>
          </p:cNvPr>
          <p:cNvGraphicFramePr>
            <a:graphicFrameLocks noGrp="1"/>
          </p:cNvGraphicFramePr>
          <p:nvPr>
            <p:ph type="tbl" sz="quarter" idx="13"/>
            <p:extLst>
              <p:ext uri="{D42A27DB-BD31-4B8C-83A1-F6EECF244321}">
                <p14:modId xmlns:p14="http://schemas.microsoft.com/office/powerpoint/2010/main" val="4048611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628286752"/>
                    </a:ext>
                  </a:extLst>
                </a:gridCol>
                <a:gridCol w="208280">
                  <a:extLst>
                    <a:ext uri="{9D8B030D-6E8A-4147-A177-3AD203B41FA5}">
                      <a16:colId xmlns:a16="http://schemas.microsoft.com/office/drawing/2014/main" val="4256394220"/>
                    </a:ext>
                  </a:extLst>
                </a:gridCol>
                <a:gridCol w="208280">
                  <a:extLst>
                    <a:ext uri="{9D8B030D-6E8A-4147-A177-3AD203B41FA5}">
                      <a16:colId xmlns:a16="http://schemas.microsoft.com/office/drawing/2014/main" val="2690270748"/>
                    </a:ext>
                  </a:extLst>
                </a:gridCol>
                <a:gridCol w="208280">
                  <a:extLst>
                    <a:ext uri="{9D8B030D-6E8A-4147-A177-3AD203B41FA5}">
                      <a16:colId xmlns:a16="http://schemas.microsoft.com/office/drawing/2014/main" val="881617366"/>
                    </a:ext>
                  </a:extLst>
                </a:gridCol>
                <a:gridCol w="208280">
                  <a:extLst>
                    <a:ext uri="{9D8B030D-6E8A-4147-A177-3AD203B41FA5}">
                      <a16:colId xmlns:a16="http://schemas.microsoft.com/office/drawing/2014/main" val="2359203918"/>
                    </a:ext>
                  </a:extLst>
                </a:gridCol>
                <a:gridCol w="208280">
                  <a:extLst>
                    <a:ext uri="{9D8B030D-6E8A-4147-A177-3AD203B41FA5}">
                      <a16:colId xmlns:a16="http://schemas.microsoft.com/office/drawing/2014/main" val="196129690"/>
                    </a:ext>
                  </a:extLst>
                </a:gridCol>
                <a:gridCol w="208280">
                  <a:extLst>
                    <a:ext uri="{9D8B030D-6E8A-4147-A177-3AD203B41FA5}">
                      <a16:colId xmlns:a16="http://schemas.microsoft.com/office/drawing/2014/main" val="2134312437"/>
                    </a:ext>
                  </a:extLst>
                </a:gridCol>
                <a:gridCol w="208280">
                  <a:extLst>
                    <a:ext uri="{9D8B030D-6E8A-4147-A177-3AD203B41FA5}">
                      <a16:colId xmlns:a16="http://schemas.microsoft.com/office/drawing/2014/main" val="1666657437"/>
                    </a:ext>
                  </a:extLst>
                </a:gridCol>
                <a:gridCol w="208280">
                  <a:extLst>
                    <a:ext uri="{9D8B030D-6E8A-4147-A177-3AD203B41FA5}">
                      <a16:colId xmlns:a16="http://schemas.microsoft.com/office/drawing/2014/main" val="3271895351"/>
                    </a:ext>
                  </a:extLst>
                </a:gridCol>
                <a:gridCol w="208280">
                  <a:extLst>
                    <a:ext uri="{9D8B030D-6E8A-4147-A177-3AD203B41FA5}">
                      <a16:colId xmlns:a16="http://schemas.microsoft.com/office/drawing/2014/main" val="2647203359"/>
                    </a:ext>
                  </a:extLst>
                </a:gridCol>
                <a:gridCol w="208280">
                  <a:extLst>
                    <a:ext uri="{9D8B030D-6E8A-4147-A177-3AD203B41FA5}">
                      <a16:colId xmlns:a16="http://schemas.microsoft.com/office/drawing/2014/main" val="1308785253"/>
                    </a:ext>
                  </a:extLst>
                </a:gridCol>
                <a:gridCol w="208280">
                  <a:extLst>
                    <a:ext uri="{9D8B030D-6E8A-4147-A177-3AD203B41FA5}">
                      <a16:colId xmlns:a16="http://schemas.microsoft.com/office/drawing/2014/main" val="2020032626"/>
                    </a:ext>
                  </a:extLst>
                </a:gridCol>
                <a:gridCol w="208280">
                  <a:extLst>
                    <a:ext uri="{9D8B030D-6E8A-4147-A177-3AD203B41FA5}">
                      <a16:colId xmlns:a16="http://schemas.microsoft.com/office/drawing/2014/main" val="3058249797"/>
                    </a:ext>
                  </a:extLst>
                </a:gridCol>
                <a:gridCol w="208280">
                  <a:extLst>
                    <a:ext uri="{9D8B030D-6E8A-4147-A177-3AD203B41FA5}">
                      <a16:colId xmlns:a16="http://schemas.microsoft.com/office/drawing/2014/main" val="442592928"/>
                    </a:ext>
                  </a:extLst>
                </a:gridCol>
                <a:gridCol w="208280">
                  <a:extLst>
                    <a:ext uri="{9D8B030D-6E8A-4147-A177-3AD203B41FA5}">
                      <a16:colId xmlns:a16="http://schemas.microsoft.com/office/drawing/2014/main" val="261753560"/>
                    </a:ext>
                  </a:extLst>
                </a:gridCol>
                <a:gridCol w="208280">
                  <a:extLst>
                    <a:ext uri="{9D8B030D-6E8A-4147-A177-3AD203B41FA5}">
                      <a16:colId xmlns:a16="http://schemas.microsoft.com/office/drawing/2014/main" val="2977874248"/>
                    </a:ext>
                  </a:extLst>
                </a:gridCol>
                <a:gridCol w="208280">
                  <a:extLst>
                    <a:ext uri="{9D8B030D-6E8A-4147-A177-3AD203B41FA5}">
                      <a16:colId xmlns:a16="http://schemas.microsoft.com/office/drawing/2014/main" val="3242585863"/>
                    </a:ext>
                  </a:extLst>
                </a:gridCol>
                <a:gridCol w="249936">
                  <a:extLst>
                    <a:ext uri="{9D8B030D-6E8A-4147-A177-3AD203B41FA5}">
                      <a16:colId xmlns:a16="http://schemas.microsoft.com/office/drawing/2014/main" val="3037164435"/>
                    </a:ext>
                  </a:extLst>
                </a:gridCol>
                <a:gridCol w="208280">
                  <a:extLst>
                    <a:ext uri="{9D8B030D-6E8A-4147-A177-3AD203B41FA5}">
                      <a16:colId xmlns:a16="http://schemas.microsoft.com/office/drawing/2014/main" val="2810673913"/>
                    </a:ext>
                  </a:extLst>
                </a:gridCol>
                <a:gridCol w="208280">
                  <a:extLst>
                    <a:ext uri="{9D8B030D-6E8A-4147-A177-3AD203B41FA5}">
                      <a16:colId xmlns:a16="http://schemas.microsoft.com/office/drawing/2014/main" val="1860739663"/>
                    </a:ext>
                  </a:extLst>
                </a:gridCol>
                <a:gridCol w="208280">
                  <a:extLst>
                    <a:ext uri="{9D8B030D-6E8A-4147-A177-3AD203B41FA5}">
                      <a16:colId xmlns:a16="http://schemas.microsoft.com/office/drawing/2014/main" val="1635263087"/>
                    </a:ext>
                  </a:extLst>
                </a:gridCol>
                <a:gridCol w="208280">
                  <a:extLst>
                    <a:ext uri="{9D8B030D-6E8A-4147-A177-3AD203B41FA5}">
                      <a16:colId xmlns:a16="http://schemas.microsoft.com/office/drawing/2014/main" val="3318427163"/>
                    </a:ext>
                  </a:extLst>
                </a:gridCol>
                <a:gridCol w="208280">
                  <a:extLst>
                    <a:ext uri="{9D8B030D-6E8A-4147-A177-3AD203B41FA5}">
                      <a16:colId xmlns:a16="http://schemas.microsoft.com/office/drawing/2014/main" val="97849631"/>
                    </a:ext>
                  </a:extLst>
                </a:gridCol>
                <a:gridCol w="208280">
                  <a:extLst>
                    <a:ext uri="{9D8B030D-6E8A-4147-A177-3AD203B41FA5}">
                      <a16:colId xmlns:a16="http://schemas.microsoft.com/office/drawing/2014/main" val="290437412"/>
                    </a:ext>
                  </a:extLst>
                </a:gridCol>
                <a:gridCol w="208280">
                  <a:extLst>
                    <a:ext uri="{9D8B030D-6E8A-4147-A177-3AD203B41FA5}">
                      <a16:colId xmlns:a16="http://schemas.microsoft.com/office/drawing/2014/main" val="2961819938"/>
                    </a:ext>
                  </a:extLst>
                </a:gridCol>
                <a:gridCol w="208280">
                  <a:extLst>
                    <a:ext uri="{9D8B030D-6E8A-4147-A177-3AD203B41FA5}">
                      <a16:colId xmlns:a16="http://schemas.microsoft.com/office/drawing/2014/main" val="2631727966"/>
                    </a:ext>
                  </a:extLst>
                </a:gridCol>
                <a:gridCol w="208280">
                  <a:extLst>
                    <a:ext uri="{9D8B030D-6E8A-4147-A177-3AD203B41FA5}">
                      <a16:colId xmlns:a16="http://schemas.microsoft.com/office/drawing/2014/main" val="916862866"/>
                    </a:ext>
                  </a:extLst>
                </a:gridCol>
                <a:gridCol w="208280">
                  <a:extLst>
                    <a:ext uri="{9D8B030D-6E8A-4147-A177-3AD203B41FA5}">
                      <a16:colId xmlns:a16="http://schemas.microsoft.com/office/drawing/2014/main" val="514111118"/>
                    </a:ext>
                  </a:extLst>
                </a:gridCol>
                <a:gridCol w="208280">
                  <a:extLst>
                    <a:ext uri="{9D8B030D-6E8A-4147-A177-3AD203B41FA5}">
                      <a16:colId xmlns:a16="http://schemas.microsoft.com/office/drawing/2014/main" val="1841514189"/>
                    </a:ext>
                  </a:extLst>
                </a:gridCol>
                <a:gridCol w="208280">
                  <a:extLst>
                    <a:ext uri="{9D8B030D-6E8A-4147-A177-3AD203B41FA5}">
                      <a16:colId xmlns:a16="http://schemas.microsoft.com/office/drawing/2014/main" val="1029749462"/>
                    </a:ext>
                  </a:extLst>
                </a:gridCol>
                <a:gridCol w="208280">
                  <a:extLst>
                    <a:ext uri="{9D8B030D-6E8A-4147-A177-3AD203B41FA5}">
                      <a16:colId xmlns:a16="http://schemas.microsoft.com/office/drawing/2014/main" val="3088181561"/>
                    </a:ext>
                  </a:extLst>
                </a:gridCol>
                <a:gridCol w="208280">
                  <a:extLst>
                    <a:ext uri="{9D8B030D-6E8A-4147-A177-3AD203B41FA5}">
                      <a16:colId xmlns:a16="http://schemas.microsoft.com/office/drawing/2014/main" val="1536324441"/>
                    </a:ext>
                  </a:extLst>
                </a:gridCol>
                <a:gridCol w="208280">
                  <a:extLst>
                    <a:ext uri="{9D8B030D-6E8A-4147-A177-3AD203B41FA5}">
                      <a16:colId xmlns:a16="http://schemas.microsoft.com/office/drawing/2014/main" val="4053108361"/>
                    </a:ext>
                  </a:extLst>
                </a:gridCol>
                <a:gridCol w="208280">
                  <a:extLst>
                    <a:ext uri="{9D8B030D-6E8A-4147-A177-3AD203B41FA5}">
                      <a16:colId xmlns:a16="http://schemas.microsoft.com/office/drawing/2014/main" val="732521304"/>
                    </a:ext>
                  </a:extLst>
                </a:gridCol>
                <a:gridCol w="208280">
                  <a:extLst>
                    <a:ext uri="{9D8B030D-6E8A-4147-A177-3AD203B41FA5}">
                      <a16:colId xmlns:a16="http://schemas.microsoft.com/office/drawing/2014/main" val="2626097774"/>
                    </a:ext>
                  </a:extLst>
                </a:gridCol>
                <a:gridCol w="208280">
                  <a:extLst>
                    <a:ext uri="{9D8B030D-6E8A-4147-A177-3AD203B41FA5}">
                      <a16:colId xmlns:a16="http://schemas.microsoft.com/office/drawing/2014/main" val="4278044328"/>
                    </a:ext>
                  </a:extLst>
                </a:gridCol>
                <a:gridCol w="208280">
                  <a:extLst>
                    <a:ext uri="{9D8B030D-6E8A-4147-A177-3AD203B41FA5}">
                      <a16:colId xmlns:a16="http://schemas.microsoft.com/office/drawing/2014/main" val="2161289042"/>
                    </a:ext>
                  </a:extLst>
                </a:gridCol>
                <a:gridCol w="208280">
                  <a:extLst>
                    <a:ext uri="{9D8B030D-6E8A-4147-A177-3AD203B41FA5}">
                      <a16:colId xmlns:a16="http://schemas.microsoft.com/office/drawing/2014/main" val="735485739"/>
                    </a:ext>
                  </a:extLst>
                </a:gridCol>
                <a:gridCol w="208280">
                  <a:extLst>
                    <a:ext uri="{9D8B030D-6E8A-4147-A177-3AD203B41FA5}">
                      <a16:colId xmlns:a16="http://schemas.microsoft.com/office/drawing/2014/main" val="2820101535"/>
                    </a:ext>
                  </a:extLst>
                </a:gridCol>
                <a:gridCol w="208280">
                  <a:extLst>
                    <a:ext uri="{9D8B030D-6E8A-4147-A177-3AD203B41FA5}">
                      <a16:colId xmlns:a16="http://schemas.microsoft.com/office/drawing/2014/main" val="439936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Page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Post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Daily E-Rate</a:t>
                      </a:r>
                    </a:p>
                  </a:txBody>
                  <a:tcPr/>
                </a:tc>
                <a:extLst>
                  <a:ext uri="{0D108BD9-81ED-4DB2-BD59-A6C34878D82A}">
                    <a16:rowId xmlns:a16="http://schemas.microsoft.com/office/drawing/2014/main" val="418913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KINEX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12496.137931034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1516235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1429108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1.0693323807207 %</a:t>
                      </a:r>
                    </a:p>
                  </a:txBody>
                  <a:tcPr/>
                </a:tc>
                <a:extLst>
                  <a:ext uri="{0D108BD9-81ED-4DB2-BD59-A6C34878D82A}">
                    <a16:rowId xmlns:a16="http://schemas.microsoft.com/office/drawing/2014/main" val="3419262519"/>
                  </a:ext>
                </a:extLst>
              </a:tr>
            </a:tbl>
          </a:graphicData>
        </a:graphic>
      </p:graphicFrame>
      <p:sp>
        <p:nvSpPr>
          <p:cNvPr id="4" name="Text Placeholder 3">
            <a:extLst>
              <a:ext uri="{FF2B5EF4-FFF2-40B4-BE49-F238E27FC236}">
                <a16:creationId xmlns:a16="http://schemas.microsoft.com/office/drawing/2014/main" id="{D111FAFC-0C6B-4789-8EA2-0C88EAEFD1BC}"/>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9864401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3A808-BC4A-4A47-9160-5000404A9A0E}"/>
              </a:ext>
            </a:extLst>
          </p:cNvPr>
          <p:cNvSpPr>
            <a:spLocks noGrp="1"/>
          </p:cNvSpPr>
          <p:nvPr>
            <p:ph type="title"/>
          </p:nvPr>
        </p:nvSpPr>
        <p:spPr/>
        <p:txBody>
          <a:bodyPr/>
          <a:lstStyle/>
          <a:p>
            <a:r>
              <a:rPr lang="en-US"/>
              <a:t>Facebook Post Engagement Monthly Ad Spend Tracking / FPR | Frasers Property Retail</a:t>
            </a:r>
          </a:p>
        </p:txBody>
      </p:sp>
      <p:graphicFrame>
        <p:nvGraphicFramePr>
          <p:cNvPr id="5" name="Table Placeholder 4">
            <a:extLst>
              <a:ext uri="{FF2B5EF4-FFF2-40B4-BE49-F238E27FC236}">
                <a16:creationId xmlns:a16="http://schemas.microsoft.com/office/drawing/2014/main" id="{C224FA4E-8127-4CEC-B0DC-076C6902585C}"/>
              </a:ext>
            </a:extLst>
          </p:cNvPr>
          <p:cNvGraphicFramePr>
            <a:graphicFrameLocks noGrp="1"/>
          </p:cNvGraphicFramePr>
          <p:nvPr>
            <p:ph type="tbl" sz="quarter" idx="13"/>
            <p:extLst>
              <p:ext uri="{D42A27DB-BD31-4B8C-83A1-F6EECF244321}">
                <p14:modId xmlns:p14="http://schemas.microsoft.com/office/powerpoint/2010/main" val="1840613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22443953"/>
                    </a:ext>
                  </a:extLst>
                </a:gridCol>
                <a:gridCol w="411480">
                  <a:extLst>
                    <a:ext uri="{9D8B030D-6E8A-4147-A177-3AD203B41FA5}">
                      <a16:colId xmlns:a16="http://schemas.microsoft.com/office/drawing/2014/main" val="3250912475"/>
                    </a:ext>
                  </a:extLst>
                </a:gridCol>
                <a:gridCol w="411480">
                  <a:extLst>
                    <a:ext uri="{9D8B030D-6E8A-4147-A177-3AD203B41FA5}">
                      <a16:colId xmlns:a16="http://schemas.microsoft.com/office/drawing/2014/main" val="3397634213"/>
                    </a:ext>
                  </a:extLst>
                </a:gridCol>
                <a:gridCol w="411480">
                  <a:extLst>
                    <a:ext uri="{9D8B030D-6E8A-4147-A177-3AD203B41FA5}">
                      <a16:colId xmlns:a16="http://schemas.microsoft.com/office/drawing/2014/main" val="3702847736"/>
                    </a:ext>
                  </a:extLst>
                </a:gridCol>
                <a:gridCol w="411480">
                  <a:extLst>
                    <a:ext uri="{9D8B030D-6E8A-4147-A177-3AD203B41FA5}">
                      <a16:colId xmlns:a16="http://schemas.microsoft.com/office/drawing/2014/main" val="2519409776"/>
                    </a:ext>
                  </a:extLst>
                </a:gridCol>
                <a:gridCol w="411480">
                  <a:extLst>
                    <a:ext uri="{9D8B030D-6E8A-4147-A177-3AD203B41FA5}">
                      <a16:colId xmlns:a16="http://schemas.microsoft.com/office/drawing/2014/main" val="1093515231"/>
                    </a:ext>
                  </a:extLst>
                </a:gridCol>
                <a:gridCol w="411480">
                  <a:extLst>
                    <a:ext uri="{9D8B030D-6E8A-4147-A177-3AD203B41FA5}">
                      <a16:colId xmlns:a16="http://schemas.microsoft.com/office/drawing/2014/main" val="1302086901"/>
                    </a:ext>
                  </a:extLst>
                </a:gridCol>
                <a:gridCol w="411480">
                  <a:extLst>
                    <a:ext uri="{9D8B030D-6E8A-4147-A177-3AD203B41FA5}">
                      <a16:colId xmlns:a16="http://schemas.microsoft.com/office/drawing/2014/main" val="3829421327"/>
                    </a:ext>
                  </a:extLst>
                </a:gridCol>
                <a:gridCol w="411480">
                  <a:extLst>
                    <a:ext uri="{9D8B030D-6E8A-4147-A177-3AD203B41FA5}">
                      <a16:colId xmlns:a16="http://schemas.microsoft.com/office/drawing/2014/main" val="3643532216"/>
                    </a:ext>
                  </a:extLst>
                </a:gridCol>
                <a:gridCol w="411480">
                  <a:extLst>
                    <a:ext uri="{9D8B030D-6E8A-4147-A177-3AD203B41FA5}">
                      <a16:colId xmlns:a16="http://schemas.microsoft.com/office/drawing/2014/main" val="3657280063"/>
                    </a:ext>
                  </a:extLst>
                </a:gridCol>
                <a:gridCol w="411480">
                  <a:extLst>
                    <a:ext uri="{9D8B030D-6E8A-4147-A177-3AD203B41FA5}">
                      <a16:colId xmlns:a16="http://schemas.microsoft.com/office/drawing/2014/main" val="995002030"/>
                    </a:ext>
                  </a:extLst>
                </a:gridCol>
                <a:gridCol w="411480">
                  <a:extLst>
                    <a:ext uri="{9D8B030D-6E8A-4147-A177-3AD203B41FA5}">
                      <a16:colId xmlns:a16="http://schemas.microsoft.com/office/drawing/2014/main" val="3519091661"/>
                    </a:ext>
                  </a:extLst>
                </a:gridCol>
                <a:gridCol w="411480">
                  <a:extLst>
                    <a:ext uri="{9D8B030D-6E8A-4147-A177-3AD203B41FA5}">
                      <a16:colId xmlns:a16="http://schemas.microsoft.com/office/drawing/2014/main" val="2131006887"/>
                    </a:ext>
                  </a:extLst>
                </a:gridCol>
                <a:gridCol w="411480">
                  <a:extLst>
                    <a:ext uri="{9D8B030D-6E8A-4147-A177-3AD203B41FA5}">
                      <a16:colId xmlns:a16="http://schemas.microsoft.com/office/drawing/2014/main" val="2766151404"/>
                    </a:ext>
                  </a:extLst>
                </a:gridCol>
                <a:gridCol w="411480">
                  <a:extLst>
                    <a:ext uri="{9D8B030D-6E8A-4147-A177-3AD203B41FA5}">
                      <a16:colId xmlns:a16="http://schemas.microsoft.com/office/drawing/2014/main" val="3434523725"/>
                    </a:ext>
                  </a:extLst>
                </a:gridCol>
              </a:tblGrid>
              <a:tr h="370840">
                <a:tc>
                  <a:txBody>
                    <a:bodyPr/>
                    <a:lstStyle/>
                    <a:p>
                      <a:r>
                        <a:rPr lang="en-US" sz="1000"/>
                        <a:t>Name</a:t>
                      </a:r>
                    </a:p>
                  </a:txBody>
                  <a:tcPr/>
                </a:tc>
                <a:tc>
                  <a:txBody>
                    <a:bodyPr/>
                    <a:lstStyle/>
                    <a:p>
                      <a:r>
                        <a:rPr lang="en-US" sz="1000"/>
                        <a:t>Ads</a:t>
                      </a:r>
                    </a:p>
                  </a:txBody>
                  <a:tcPr/>
                </a:tc>
                <a:tc>
                  <a:txBody>
                    <a:bodyPr/>
                    <a:lstStyle/>
                    <a:p>
                      <a:r>
                        <a:rPr lang="en-US" sz="1000"/>
                        <a:t>Organic Post Ads</a:t>
                      </a:r>
                    </a:p>
                  </a:txBody>
                  <a:tcPr/>
                </a:tc>
                <a:tc>
                  <a:txBody>
                    <a:bodyPr/>
                    <a:lstStyle/>
                    <a:p>
                      <a:r>
                        <a:rPr lang="en-US" sz="1000"/>
                        <a:t>Dark Post Ads</a:t>
                      </a:r>
                    </a:p>
                  </a:txBody>
                  <a:tcPr/>
                </a:tc>
                <a:tc>
                  <a:txBody>
                    <a:bodyPr/>
                    <a:lstStyle/>
                    <a:p>
                      <a:r>
                        <a:rPr lang="en-US" sz="1000"/>
                        <a:t>Total Spend</a:t>
                      </a:r>
                    </a:p>
                  </a:txBody>
                  <a:tcPr/>
                </a:tc>
                <a:tc>
                  <a:txBody>
                    <a:bodyPr/>
                    <a:lstStyle/>
                    <a:p>
                      <a:r>
                        <a:rPr lang="en-US" sz="1000"/>
                        <a:t>Social Spend</a:t>
                      </a:r>
                    </a:p>
                  </a:txBody>
                  <a:tcPr/>
                </a:tc>
                <a:tc>
                  <a:txBody>
                    <a:bodyPr/>
                    <a:lstStyle/>
                    <a:p>
                      <a:r>
                        <a:rPr lang="en-US" sz="1000"/>
                        <a:t>Page Likes</a:t>
                      </a:r>
                    </a:p>
                  </a:txBody>
                  <a:tcPr/>
                </a:tc>
                <a:tc>
                  <a:txBody>
                    <a:bodyPr/>
                    <a:lstStyle/>
                    <a:p>
                      <a:r>
                        <a:rPr lang="en-US" sz="1000"/>
                        <a:t>Reactions</a:t>
                      </a:r>
                    </a:p>
                  </a:txBody>
                  <a:tcPr/>
                </a:tc>
                <a:tc>
                  <a:txBody>
                    <a:bodyPr/>
                    <a:lstStyle/>
                    <a:p>
                      <a:r>
                        <a:rPr lang="en-US" sz="1000"/>
                        <a:t>Comments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Reach per Ad</a:t>
                      </a:r>
                    </a:p>
                  </a:txBody>
                  <a:tcPr/>
                </a:tc>
                <a:tc>
                  <a:txBody>
                    <a:bodyPr/>
                    <a:lstStyle/>
                    <a:p>
                      <a:r>
                        <a:rPr lang="en-US" sz="1000"/>
                        <a:t>Avg. Frequency per Ad</a:t>
                      </a:r>
                    </a:p>
                  </a:txBody>
                  <a:tcPr/>
                </a:tc>
                <a:tc>
                  <a:txBody>
                    <a:bodyPr/>
                    <a:lstStyle/>
                    <a:p>
                      <a:r>
                        <a:rPr lang="en-US" sz="1000"/>
                        <a:t>Avg. Relevance Score</a:t>
                      </a:r>
                    </a:p>
                  </a:txBody>
                  <a:tcPr/>
                </a:tc>
                <a:tc>
                  <a:txBody>
                    <a:bodyPr/>
                    <a:lstStyle/>
                    <a:p>
                      <a:r>
                        <a:rPr lang="en-US" sz="1000"/>
                        <a:t>Avg. CPC</a:t>
                      </a:r>
                    </a:p>
                  </a:txBody>
                  <a:tcPr/>
                </a:tc>
                <a:extLst>
                  <a:ext uri="{0D108BD9-81ED-4DB2-BD59-A6C34878D82A}">
                    <a16:rowId xmlns:a16="http://schemas.microsoft.com/office/drawing/2014/main" val="4074499178"/>
                  </a:ext>
                </a:extLst>
              </a:tr>
              <a:tr h="370840">
                <a:tc>
                  <a:txBody>
                    <a:bodyPr/>
                    <a:lstStyle/>
                    <a:p>
                      <a:r>
                        <a:rPr lang="en-US" sz="1000"/>
                        <a:t>Frasers Property Retail</a:t>
                      </a:r>
                    </a:p>
                  </a:txBody>
                  <a:tcPr/>
                </a:tc>
                <a:tc>
                  <a:txBody>
                    <a:bodyPr/>
                    <a:lstStyle/>
                    <a:p>
                      <a:r>
                        <a:rPr lang="en-US" sz="1000"/>
                        <a:t>17</a:t>
                      </a:r>
                    </a:p>
                  </a:txBody>
                  <a:tcPr/>
                </a:tc>
                <a:tc>
                  <a:txBody>
                    <a:bodyPr/>
                    <a:lstStyle/>
                    <a:p>
                      <a:r>
                        <a:rPr lang="en-US" sz="1000"/>
                        <a:t>10</a:t>
                      </a:r>
                    </a:p>
                  </a:txBody>
                  <a:tcPr/>
                </a:tc>
                <a:tc>
                  <a:txBody>
                    <a:bodyPr/>
                    <a:lstStyle/>
                    <a:p>
                      <a:r>
                        <a:rPr lang="en-US" sz="1000"/>
                        <a:t>7</a:t>
                      </a:r>
                    </a:p>
                  </a:txBody>
                  <a:tcPr/>
                </a:tc>
                <a:tc>
                  <a:txBody>
                    <a:bodyPr/>
                    <a:lstStyle/>
                    <a:p>
                      <a:r>
                        <a:rPr lang="en-US" sz="1000"/>
                        <a:t>767.73 SGD</a:t>
                      </a:r>
                    </a:p>
                  </a:txBody>
                  <a:tcPr/>
                </a:tc>
                <a:tc>
                  <a:txBody>
                    <a:bodyPr/>
                    <a:lstStyle/>
                    <a:p>
                      <a:r>
                        <a:rPr lang="en-US" sz="1000"/>
                        <a:t>391.23 SGD</a:t>
                      </a:r>
                    </a:p>
                  </a:txBody>
                  <a:tcPr/>
                </a:tc>
                <a:tc>
                  <a:txBody>
                    <a:bodyPr/>
                    <a:lstStyle/>
                    <a:p>
                      <a:r>
                        <a:rPr lang="en-US" sz="1000"/>
                        <a:t>n/a</a:t>
                      </a:r>
                    </a:p>
                  </a:txBody>
                  <a:tcPr/>
                </a:tc>
                <a:tc>
                  <a:txBody>
                    <a:bodyPr/>
                    <a:lstStyle/>
                    <a:p>
                      <a:r>
                        <a:rPr lang="en-US" sz="1000"/>
                        <a:t>2580</a:t>
                      </a:r>
                    </a:p>
                  </a:txBody>
                  <a:tcPr/>
                </a:tc>
                <a:tc>
                  <a:txBody>
                    <a:bodyPr/>
                    <a:lstStyle/>
                    <a:p>
                      <a:r>
                        <a:rPr lang="en-US" sz="1000"/>
                        <a:t>9</a:t>
                      </a:r>
                    </a:p>
                  </a:txBody>
                  <a:tcPr/>
                </a:tc>
                <a:tc>
                  <a:txBody>
                    <a:bodyPr/>
                    <a:lstStyle/>
                    <a:p>
                      <a:r>
                        <a:rPr lang="en-US" sz="1000"/>
                        <a:t>4969</a:t>
                      </a:r>
                    </a:p>
                  </a:txBody>
                  <a:tcPr/>
                </a:tc>
                <a:tc>
                  <a:txBody>
                    <a:bodyPr/>
                    <a:lstStyle/>
                    <a:p>
                      <a:r>
                        <a:rPr lang="en-US" sz="1000"/>
                        <a:t>328497</a:t>
                      </a:r>
                    </a:p>
                  </a:txBody>
                  <a:tcPr/>
                </a:tc>
                <a:tc>
                  <a:txBody>
                    <a:bodyPr/>
                    <a:lstStyle/>
                    <a:p>
                      <a:r>
                        <a:rPr lang="en-US" sz="1000"/>
                        <a:t>13145.5625</a:t>
                      </a:r>
                    </a:p>
                  </a:txBody>
                  <a:tcPr/>
                </a:tc>
                <a:tc>
                  <a:txBody>
                    <a:bodyPr/>
                    <a:lstStyle/>
                    <a:p>
                      <a:r>
                        <a:rPr lang="en-US" sz="1000"/>
                        <a:t>1.37</a:t>
                      </a:r>
                    </a:p>
                  </a:txBody>
                  <a:tcPr/>
                </a:tc>
                <a:tc>
                  <a:txBody>
                    <a:bodyPr/>
                    <a:lstStyle/>
                    <a:p>
                      <a:r>
                        <a:rPr lang="en-US" sz="1000"/>
                        <a:t>n/a</a:t>
                      </a:r>
                    </a:p>
                  </a:txBody>
                  <a:tcPr/>
                </a:tc>
                <a:tc>
                  <a:txBody>
                    <a:bodyPr/>
                    <a:lstStyle/>
                    <a:p>
                      <a:r>
                        <a:rPr lang="en-US" sz="1000"/>
                        <a:t>1.8275</a:t>
                      </a:r>
                    </a:p>
                  </a:txBody>
                  <a:tcPr/>
                </a:tc>
                <a:extLst>
                  <a:ext uri="{0D108BD9-81ED-4DB2-BD59-A6C34878D82A}">
                    <a16:rowId xmlns:a16="http://schemas.microsoft.com/office/drawing/2014/main" val="1600195510"/>
                  </a:ext>
                </a:extLst>
              </a:tr>
            </a:tbl>
          </a:graphicData>
        </a:graphic>
      </p:graphicFrame>
      <p:sp>
        <p:nvSpPr>
          <p:cNvPr id="4" name="Text Placeholder 3">
            <a:extLst>
              <a:ext uri="{FF2B5EF4-FFF2-40B4-BE49-F238E27FC236}">
                <a16:creationId xmlns:a16="http://schemas.microsoft.com/office/drawing/2014/main" id="{C2B96372-21DA-47D2-A6E7-231F968DC92A}"/>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8220498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64140-2889-4248-8443-A41BACE2DB0F}"/>
              </a:ext>
            </a:extLst>
          </p:cNvPr>
          <p:cNvSpPr>
            <a:spLocks noGrp="1"/>
          </p:cNvSpPr>
          <p:nvPr>
            <p:ph type="title"/>
          </p:nvPr>
        </p:nvSpPr>
        <p:spPr/>
        <p:txBody>
          <a:bodyPr/>
          <a:lstStyle/>
          <a:p>
            <a:r>
              <a:rPr lang="en-US"/>
              <a:t>Facebook Post Ad Performance - Results / FPR | Frasers Property Retail - 1 of 18</a:t>
            </a:r>
          </a:p>
        </p:txBody>
      </p:sp>
      <p:graphicFrame>
        <p:nvGraphicFramePr>
          <p:cNvPr id="5" name="Table Placeholder 4">
            <a:extLst>
              <a:ext uri="{FF2B5EF4-FFF2-40B4-BE49-F238E27FC236}">
                <a16:creationId xmlns:a16="http://schemas.microsoft.com/office/drawing/2014/main" id="{88E458F2-2817-43C3-9123-E99767DF85EC}"/>
              </a:ext>
            </a:extLst>
          </p:cNvPr>
          <p:cNvGraphicFramePr>
            <a:graphicFrameLocks noGrp="1"/>
          </p:cNvGraphicFramePr>
          <p:nvPr>
            <p:ph type="tbl" sz="quarter" idx="13"/>
            <p:extLst>
              <p:ext uri="{D42A27DB-BD31-4B8C-83A1-F6EECF244321}">
                <p14:modId xmlns:p14="http://schemas.microsoft.com/office/powerpoint/2010/main" val="911469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245516469"/>
                    </a:ext>
                  </a:extLst>
                </a:gridCol>
                <a:gridCol w="658368">
                  <a:extLst>
                    <a:ext uri="{9D8B030D-6E8A-4147-A177-3AD203B41FA5}">
                      <a16:colId xmlns:a16="http://schemas.microsoft.com/office/drawing/2014/main" val="3517734823"/>
                    </a:ext>
                  </a:extLst>
                </a:gridCol>
                <a:gridCol w="246888">
                  <a:extLst>
                    <a:ext uri="{9D8B030D-6E8A-4147-A177-3AD203B41FA5}">
                      <a16:colId xmlns:a16="http://schemas.microsoft.com/office/drawing/2014/main" val="2568143374"/>
                    </a:ext>
                  </a:extLst>
                </a:gridCol>
                <a:gridCol w="246888">
                  <a:extLst>
                    <a:ext uri="{9D8B030D-6E8A-4147-A177-3AD203B41FA5}">
                      <a16:colId xmlns:a16="http://schemas.microsoft.com/office/drawing/2014/main" val="3123881686"/>
                    </a:ext>
                  </a:extLst>
                </a:gridCol>
                <a:gridCol w="246888">
                  <a:extLst>
                    <a:ext uri="{9D8B030D-6E8A-4147-A177-3AD203B41FA5}">
                      <a16:colId xmlns:a16="http://schemas.microsoft.com/office/drawing/2014/main" val="2650553974"/>
                    </a:ext>
                  </a:extLst>
                </a:gridCol>
                <a:gridCol w="246888">
                  <a:extLst>
                    <a:ext uri="{9D8B030D-6E8A-4147-A177-3AD203B41FA5}">
                      <a16:colId xmlns:a16="http://schemas.microsoft.com/office/drawing/2014/main" val="2147137001"/>
                    </a:ext>
                  </a:extLst>
                </a:gridCol>
                <a:gridCol w="246888">
                  <a:extLst>
                    <a:ext uri="{9D8B030D-6E8A-4147-A177-3AD203B41FA5}">
                      <a16:colId xmlns:a16="http://schemas.microsoft.com/office/drawing/2014/main" val="2652706162"/>
                    </a:ext>
                  </a:extLst>
                </a:gridCol>
                <a:gridCol w="246888">
                  <a:extLst>
                    <a:ext uri="{9D8B030D-6E8A-4147-A177-3AD203B41FA5}">
                      <a16:colId xmlns:a16="http://schemas.microsoft.com/office/drawing/2014/main" val="4196252000"/>
                    </a:ext>
                  </a:extLst>
                </a:gridCol>
                <a:gridCol w="246888">
                  <a:extLst>
                    <a:ext uri="{9D8B030D-6E8A-4147-A177-3AD203B41FA5}">
                      <a16:colId xmlns:a16="http://schemas.microsoft.com/office/drawing/2014/main" val="82626237"/>
                    </a:ext>
                  </a:extLst>
                </a:gridCol>
                <a:gridCol w="246888">
                  <a:extLst>
                    <a:ext uri="{9D8B030D-6E8A-4147-A177-3AD203B41FA5}">
                      <a16:colId xmlns:a16="http://schemas.microsoft.com/office/drawing/2014/main" val="3956287867"/>
                    </a:ext>
                  </a:extLst>
                </a:gridCol>
                <a:gridCol w="246888">
                  <a:extLst>
                    <a:ext uri="{9D8B030D-6E8A-4147-A177-3AD203B41FA5}">
                      <a16:colId xmlns:a16="http://schemas.microsoft.com/office/drawing/2014/main" val="2059295068"/>
                    </a:ext>
                  </a:extLst>
                </a:gridCol>
                <a:gridCol w="246888">
                  <a:extLst>
                    <a:ext uri="{9D8B030D-6E8A-4147-A177-3AD203B41FA5}">
                      <a16:colId xmlns:a16="http://schemas.microsoft.com/office/drawing/2014/main" val="2220783699"/>
                    </a:ext>
                  </a:extLst>
                </a:gridCol>
                <a:gridCol w="246888">
                  <a:extLst>
                    <a:ext uri="{9D8B030D-6E8A-4147-A177-3AD203B41FA5}">
                      <a16:colId xmlns:a16="http://schemas.microsoft.com/office/drawing/2014/main" val="1859411235"/>
                    </a:ext>
                  </a:extLst>
                </a:gridCol>
                <a:gridCol w="246888">
                  <a:extLst>
                    <a:ext uri="{9D8B030D-6E8A-4147-A177-3AD203B41FA5}">
                      <a16:colId xmlns:a16="http://schemas.microsoft.com/office/drawing/2014/main" val="971132135"/>
                    </a:ext>
                  </a:extLst>
                </a:gridCol>
                <a:gridCol w="246888">
                  <a:extLst>
                    <a:ext uri="{9D8B030D-6E8A-4147-A177-3AD203B41FA5}">
                      <a16:colId xmlns:a16="http://schemas.microsoft.com/office/drawing/2014/main" val="4192974680"/>
                    </a:ext>
                  </a:extLst>
                </a:gridCol>
                <a:gridCol w="246888">
                  <a:extLst>
                    <a:ext uri="{9D8B030D-6E8A-4147-A177-3AD203B41FA5}">
                      <a16:colId xmlns:a16="http://schemas.microsoft.com/office/drawing/2014/main" val="312165689"/>
                    </a:ext>
                  </a:extLst>
                </a:gridCol>
                <a:gridCol w="246888">
                  <a:extLst>
                    <a:ext uri="{9D8B030D-6E8A-4147-A177-3AD203B41FA5}">
                      <a16:colId xmlns:a16="http://schemas.microsoft.com/office/drawing/2014/main" val="3047372940"/>
                    </a:ext>
                  </a:extLst>
                </a:gridCol>
                <a:gridCol w="246888">
                  <a:extLst>
                    <a:ext uri="{9D8B030D-6E8A-4147-A177-3AD203B41FA5}">
                      <a16:colId xmlns:a16="http://schemas.microsoft.com/office/drawing/2014/main" val="2995297334"/>
                    </a:ext>
                  </a:extLst>
                </a:gridCol>
                <a:gridCol w="246888">
                  <a:extLst>
                    <a:ext uri="{9D8B030D-6E8A-4147-A177-3AD203B41FA5}">
                      <a16:colId xmlns:a16="http://schemas.microsoft.com/office/drawing/2014/main" val="4228581976"/>
                    </a:ext>
                  </a:extLst>
                </a:gridCol>
                <a:gridCol w="246888">
                  <a:extLst>
                    <a:ext uri="{9D8B030D-6E8A-4147-A177-3AD203B41FA5}">
                      <a16:colId xmlns:a16="http://schemas.microsoft.com/office/drawing/2014/main" val="4142351930"/>
                    </a:ext>
                  </a:extLst>
                </a:gridCol>
                <a:gridCol w="246888">
                  <a:extLst>
                    <a:ext uri="{9D8B030D-6E8A-4147-A177-3AD203B41FA5}">
                      <a16:colId xmlns:a16="http://schemas.microsoft.com/office/drawing/2014/main" val="3378050513"/>
                    </a:ext>
                  </a:extLst>
                </a:gridCol>
                <a:gridCol w="987552">
                  <a:extLst>
                    <a:ext uri="{9D8B030D-6E8A-4147-A177-3AD203B41FA5}">
                      <a16:colId xmlns:a16="http://schemas.microsoft.com/office/drawing/2014/main" val="1208695494"/>
                    </a:ext>
                  </a:extLst>
                </a:gridCol>
                <a:gridCol w="493776">
                  <a:extLst>
                    <a:ext uri="{9D8B030D-6E8A-4147-A177-3AD203B41FA5}">
                      <a16:colId xmlns:a16="http://schemas.microsoft.com/office/drawing/2014/main" val="1274273757"/>
                    </a:ext>
                  </a:extLst>
                </a:gridCol>
                <a:gridCol w="493776">
                  <a:extLst>
                    <a:ext uri="{9D8B030D-6E8A-4147-A177-3AD203B41FA5}">
                      <a16:colId xmlns:a16="http://schemas.microsoft.com/office/drawing/2014/main" val="2323845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541606755"/>
                  </a:ext>
                </a:extLst>
              </a:tr>
            </a:tbl>
          </a:graphicData>
        </a:graphic>
      </p:graphicFrame>
      <p:sp>
        <p:nvSpPr>
          <p:cNvPr id="4" name="Text Placeholder 3">
            <a:extLst>
              <a:ext uri="{FF2B5EF4-FFF2-40B4-BE49-F238E27FC236}">
                <a16:creationId xmlns:a16="http://schemas.microsoft.com/office/drawing/2014/main" id="{4F1989CB-35C0-421C-A7F2-9DD6537C12B6}"/>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3829740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C2EBE-F453-44B6-9D52-B9E4F07D8464}"/>
              </a:ext>
            </a:extLst>
          </p:cNvPr>
          <p:cNvSpPr>
            <a:spLocks noGrp="1"/>
          </p:cNvSpPr>
          <p:nvPr>
            <p:ph type="title"/>
          </p:nvPr>
        </p:nvSpPr>
        <p:spPr/>
        <p:txBody>
          <a:bodyPr/>
          <a:lstStyle/>
          <a:p>
            <a:r>
              <a:rPr lang="en-US"/>
              <a:t>Facebook Post Ad Performance - Results / FPR | Frasers Property Retail - 2 of 18</a:t>
            </a:r>
          </a:p>
        </p:txBody>
      </p:sp>
      <p:graphicFrame>
        <p:nvGraphicFramePr>
          <p:cNvPr id="5" name="Table Placeholder 4">
            <a:extLst>
              <a:ext uri="{FF2B5EF4-FFF2-40B4-BE49-F238E27FC236}">
                <a16:creationId xmlns:a16="http://schemas.microsoft.com/office/drawing/2014/main" id="{7267BCFB-37CE-4727-9048-7032EE54797A}"/>
              </a:ext>
            </a:extLst>
          </p:cNvPr>
          <p:cNvGraphicFramePr>
            <a:graphicFrameLocks noGrp="1"/>
          </p:cNvGraphicFramePr>
          <p:nvPr>
            <p:ph type="tbl" sz="quarter" idx="13"/>
            <p:extLst>
              <p:ext uri="{D42A27DB-BD31-4B8C-83A1-F6EECF244321}">
                <p14:modId xmlns:p14="http://schemas.microsoft.com/office/powerpoint/2010/main" val="694576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946657990"/>
                    </a:ext>
                  </a:extLst>
                </a:gridCol>
                <a:gridCol w="658368">
                  <a:extLst>
                    <a:ext uri="{9D8B030D-6E8A-4147-A177-3AD203B41FA5}">
                      <a16:colId xmlns:a16="http://schemas.microsoft.com/office/drawing/2014/main" val="2973361164"/>
                    </a:ext>
                  </a:extLst>
                </a:gridCol>
                <a:gridCol w="246888">
                  <a:extLst>
                    <a:ext uri="{9D8B030D-6E8A-4147-A177-3AD203B41FA5}">
                      <a16:colId xmlns:a16="http://schemas.microsoft.com/office/drawing/2014/main" val="2205710369"/>
                    </a:ext>
                  </a:extLst>
                </a:gridCol>
                <a:gridCol w="246888">
                  <a:extLst>
                    <a:ext uri="{9D8B030D-6E8A-4147-A177-3AD203B41FA5}">
                      <a16:colId xmlns:a16="http://schemas.microsoft.com/office/drawing/2014/main" val="4176827587"/>
                    </a:ext>
                  </a:extLst>
                </a:gridCol>
                <a:gridCol w="246888">
                  <a:extLst>
                    <a:ext uri="{9D8B030D-6E8A-4147-A177-3AD203B41FA5}">
                      <a16:colId xmlns:a16="http://schemas.microsoft.com/office/drawing/2014/main" val="1571053123"/>
                    </a:ext>
                  </a:extLst>
                </a:gridCol>
                <a:gridCol w="246888">
                  <a:extLst>
                    <a:ext uri="{9D8B030D-6E8A-4147-A177-3AD203B41FA5}">
                      <a16:colId xmlns:a16="http://schemas.microsoft.com/office/drawing/2014/main" val="10093530"/>
                    </a:ext>
                  </a:extLst>
                </a:gridCol>
                <a:gridCol w="246888">
                  <a:extLst>
                    <a:ext uri="{9D8B030D-6E8A-4147-A177-3AD203B41FA5}">
                      <a16:colId xmlns:a16="http://schemas.microsoft.com/office/drawing/2014/main" val="2542302752"/>
                    </a:ext>
                  </a:extLst>
                </a:gridCol>
                <a:gridCol w="246888">
                  <a:extLst>
                    <a:ext uri="{9D8B030D-6E8A-4147-A177-3AD203B41FA5}">
                      <a16:colId xmlns:a16="http://schemas.microsoft.com/office/drawing/2014/main" val="2683838131"/>
                    </a:ext>
                  </a:extLst>
                </a:gridCol>
                <a:gridCol w="246888">
                  <a:extLst>
                    <a:ext uri="{9D8B030D-6E8A-4147-A177-3AD203B41FA5}">
                      <a16:colId xmlns:a16="http://schemas.microsoft.com/office/drawing/2014/main" val="2043527733"/>
                    </a:ext>
                  </a:extLst>
                </a:gridCol>
                <a:gridCol w="246888">
                  <a:extLst>
                    <a:ext uri="{9D8B030D-6E8A-4147-A177-3AD203B41FA5}">
                      <a16:colId xmlns:a16="http://schemas.microsoft.com/office/drawing/2014/main" val="1804115106"/>
                    </a:ext>
                  </a:extLst>
                </a:gridCol>
                <a:gridCol w="246888">
                  <a:extLst>
                    <a:ext uri="{9D8B030D-6E8A-4147-A177-3AD203B41FA5}">
                      <a16:colId xmlns:a16="http://schemas.microsoft.com/office/drawing/2014/main" val="2742294600"/>
                    </a:ext>
                  </a:extLst>
                </a:gridCol>
                <a:gridCol w="246888">
                  <a:extLst>
                    <a:ext uri="{9D8B030D-6E8A-4147-A177-3AD203B41FA5}">
                      <a16:colId xmlns:a16="http://schemas.microsoft.com/office/drawing/2014/main" val="1370480294"/>
                    </a:ext>
                  </a:extLst>
                </a:gridCol>
                <a:gridCol w="246888">
                  <a:extLst>
                    <a:ext uri="{9D8B030D-6E8A-4147-A177-3AD203B41FA5}">
                      <a16:colId xmlns:a16="http://schemas.microsoft.com/office/drawing/2014/main" val="992437835"/>
                    </a:ext>
                  </a:extLst>
                </a:gridCol>
                <a:gridCol w="246888">
                  <a:extLst>
                    <a:ext uri="{9D8B030D-6E8A-4147-A177-3AD203B41FA5}">
                      <a16:colId xmlns:a16="http://schemas.microsoft.com/office/drawing/2014/main" val="3932086305"/>
                    </a:ext>
                  </a:extLst>
                </a:gridCol>
                <a:gridCol w="246888">
                  <a:extLst>
                    <a:ext uri="{9D8B030D-6E8A-4147-A177-3AD203B41FA5}">
                      <a16:colId xmlns:a16="http://schemas.microsoft.com/office/drawing/2014/main" val="2929378622"/>
                    </a:ext>
                  </a:extLst>
                </a:gridCol>
                <a:gridCol w="246888">
                  <a:extLst>
                    <a:ext uri="{9D8B030D-6E8A-4147-A177-3AD203B41FA5}">
                      <a16:colId xmlns:a16="http://schemas.microsoft.com/office/drawing/2014/main" val="3566402621"/>
                    </a:ext>
                  </a:extLst>
                </a:gridCol>
                <a:gridCol w="246888">
                  <a:extLst>
                    <a:ext uri="{9D8B030D-6E8A-4147-A177-3AD203B41FA5}">
                      <a16:colId xmlns:a16="http://schemas.microsoft.com/office/drawing/2014/main" val="2930080237"/>
                    </a:ext>
                  </a:extLst>
                </a:gridCol>
                <a:gridCol w="246888">
                  <a:extLst>
                    <a:ext uri="{9D8B030D-6E8A-4147-A177-3AD203B41FA5}">
                      <a16:colId xmlns:a16="http://schemas.microsoft.com/office/drawing/2014/main" val="2672085043"/>
                    </a:ext>
                  </a:extLst>
                </a:gridCol>
                <a:gridCol w="246888">
                  <a:extLst>
                    <a:ext uri="{9D8B030D-6E8A-4147-A177-3AD203B41FA5}">
                      <a16:colId xmlns:a16="http://schemas.microsoft.com/office/drawing/2014/main" val="2069260404"/>
                    </a:ext>
                  </a:extLst>
                </a:gridCol>
                <a:gridCol w="246888">
                  <a:extLst>
                    <a:ext uri="{9D8B030D-6E8A-4147-A177-3AD203B41FA5}">
                      <a16:colId xmlns:a16="http://schemas.microsoft.com/office/drawing/2014/main" val="1329543761"/>
                    </a:ext>
                  </a:extLst>
                </a:gridCol>
                <a:gridCol w="246888">
                  <a:extLst>
                    <a:ext uri="{9D8B030D-6E8A-4147-A177-3AD203B41FA5}">
                      <a16:colId xmlns:a16="http://schemas.microsoft.com/office/drawing/2014/main" val="1140782868"/>
                    </a:ext>
                  </a:extLst>
                </a:gridCol>
                <a:gridCol w="987552">
                  <a:extLst>
                    <a:ext uri="{9D8B030D-6E8A-4147-A177-3AD203B41FA5}">
                      <a16:colId xmlns:a16="http://schemas.microsoft.com/office/drawing/2014/main" val="3713010719"/>
                    </a:ext>
                  </a:extLst>
                </a:gridCol>
                <a:gridCol w="493776">
                  <a:extLst>
                    <a:ext uri="{9D8B030D-6E8A-4147-A177-3AD203B41FA5}">
                      <a16:colId xmlns:a16="http://schemas.microsoft.com/office/drawing/2014/main" val="2790289161"/>
                    </a:ext>
                  </a:extLst>
                </a:gridCol>
                <a:gridCol w="493776">
                  <a:extLst>
                    <a:ext uri="{9D8B030D-6E8A-4147-A177-3AD203B41FA5}">
                      <a16:colId xmlns:a16="http://schemas.microsoft.com/office/drawing/2014/main" val="508244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1032801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- 2020-06-29 12:43:23</a:t>
                      </a:r>
                      <a:r>
                        <a:rPr kumimoji="0" lang="en-US" sz="1000" b="0" i="0" u="none" strike="noStrike" kern="1200" cap="none" spc="0" normalizeH="0" baseline="0" noProof="0">
                          <a:ln>
                            <a:noFill/>
                          </a:ln>
                          <a:solidFill>
                            <a:prstClr val="black"/>
                          </a:solidFill>
                          <a:effectLst/>
                          <a:uLnTx/>
                          <a:uFillTx/>
                          <a:latin typeface="+mn-lt"/>
                          <a:ea typeface="+mn-ea"/>
                          <a:cs typeface="+mn-cs"/>
                        </a:rPr>
                        <a:t>
 Enjoy tantalising sweet treats delivered straight to your doorstep on Frasers Makan Master, with free delivery and up to  off your order*! Take your pick from freshly-baked cakes, doughnuts, cookies and Japanese taiyaki croissants, available in a dizzying array of flavours and fillings. Craving for a refreshing pick-me-up? Indulge in snow ice desserts or chilled lemongrass jelly, guaranteed to hit the spot!
Order now with Frasers Makan Master on the Frasers Experience (FRx) App: https://frx.onelink.me/Zzci/FRx *Min. spend and other T&amp;Cs apply.
For more details, visit bit.ly/FPRMakanMasterPromo
⠀
#FrasersPropertyRetail #FrasersMakanMaster #Anchorpoint #CausewayPoint  #NorthpointCity #WaterwayPoint #Desserts #SweetTreats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07/02/2020 08:11:47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post: Enjoy tantalising sweet treats...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Ages: 18 - 55; Interests: Restaurants or Food and drink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Feed, Instagram Stories or Instagram Explore</a:t>
                      </a:r>
                    </a:p>
                  </a:txBody>
                  <a:tcPr/>
                </a:tc>
                <a:extLst>
                  <a:ext uri="{0D108BD9-81ED-4DB2-BD59-A6C34878D82A}">
                    <a16:rowId xmlns:a16="http://schemas.microsoft.com/office/drawing/2014/main" val="1294818928"/>
                  </a:ext>
                </a:extLst>
              </a:tr>
            </a:tbl>
          </a:graphicData>
        </a:graphic>
      </p:graphicFrame>
      <p:sp>
        <p:nvSpPr>
          <p:cNvPr id="4" name="Text Placeholder 3">
            <a:extLst>
              <a:ext uri="{FF2B5EF4-FFF2-40B4-BE49-F238E27FC236}">
                <a16:creationId xmlns:a16="http://schemas.microsoft.com/office/drawing/2014/main" id="{9421AA60-36EA-41D8-B31B-E971E4A0CEBD}"/>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834865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68690-F7A4-4391-88BB-53DE325E0C57}"/>
              </a:ext>
            </a:extLst>
          </p:cNvPr>
          <p:cNvSpPr>
            <a:spLocks noGrp="1"/>
          </p:cNvSpPr>
          <p:nvPr>
            <p:ph type="title"/>
          </p:nvPr>
        </p:nvSpPr>
        <p:spPr/>
        <p:txBody>
          <a:bodyPr/>
          <a:lstStyle/>
          <a:p>
            <a:r>
              <a:rPr lang="en-US"/>
              <a:t>Facebook Post Ad Performance - Results / FPR | Frasers Property Retail - 3 of 18</a:t>
            </a:r>
          </a:p>
        </p:txBody>
      </p:sp>
      <p:graphicFrame>
        <p:nvGraphicFramePr>
          <p:cNvPr id="5" name="Table Placeholder 4">
            <a:extLst>
              <a:ext uri="{FF2B5EF4-FFF2-40B4-BE49-F238E27FC236}">
                <a16:creationId xmlns:a16="http://schemas.microsoft.com/office/drawing/2014/main" id="{C4774211-4E35-4DC2-80CA-A43006F6A148}"/>
              </a:ext>
            </a:extLst>
          </p:cNvPr>
          <p:cNvGraphicFramePr>
            <a:graphicFrameLocks noGrp="1"/>
          </p:cNvGraphicFramePr>
          <p:nvPr>
            <p:ph type="tbl" sz="quarter" idx="13"/>
            <p:extLst>
              <p:ext uri="{D42A27DB-BD31-4B8C-83A1-F6EECF244321}">
                <p14:modId xmlns:p14="http://schemas.microsoft.com/office/powerpoint/2010/main" val="1259576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972598762"/>
                    </a:ext>
                  </a:extLst>
                </a:gridCol>
                <a:gridCol w="658368">
                  <a:extLst>
                    <a:ext uri="{9D8B030D-6E8A-4147-A177-3AD203B41FA5}">
                      <a16:colId xmlns:a16="http://schemas.microsoft.com/office/drawing/2014/main" val="591212834"/>
                    </a:ext>
                  </a:extLst>
                </a:gridCol>
                <a:gridCol w="246888">
                  <a:extLst>
                    <a:ext uri="{9D8B030D-6E8A-4147-A177-3AD203B41FA5}">
                      <a16:colId xmlns:a16="http://schemas.microsoft.com/office/drawing/2014/main" val="4120451344"/>
                    </a:ext>
                  </a:extLst>
                </a:gridCol>
                <a:gridCol w="246888">
                  <a:extLst>
                    <a:ext uri="{9D8B030D-6E8A-4147-A177-3AD203B41FA5}">
                      <a16:colId xmlns:a16="http://schemas.microsoft.com/office/drawing/2014/main" val="215623269"/>
                    </a:ext>
                  </a:extLst>
                </a:gridCol>
                <a:gridCol w="246888">
                  <a:extLst>
                    <a:ext uri="{9D8B030D-6E8A-4147-A177-3AD203B41FA5}">
                      <a16:colId xmlns:a16="http://schemas.microsoft.com/office/drawing/2014/main" val="1467694415"/>
                    </a:ext>
                  </a:extLst>
                </a:gridCol>
                <a:gridCol w="246888">
                  <a:extLst>
                    <a:ext uri="{9D8B030D-6E8A-4147-A177-3AD203B41FA5}">
                      <a16:colId xmlns:a16="http://schemas.microsoft.com/office/drawing/2014/main" val="3640094666"/>
                    </a:ext>
                  </a:extLst>
                </a:gridCol>
                <a:gridCol w="246888">
                  <a:extLst>
                    <a:ext uri="{9D8B030D-6E8A-4147-A177-3AD203B41FA5}">
                      <a16:colId xmlns:a16="http://schemas.microsoft.com/office/drawing/2014/main" val="4145917393"/>
                    </a:ext>
                  </a:extLst>
                </a:gridCol>
                <a:gridCol w="246888">
                  <a:extLst>
                    <a:ext uri="{9D8B030D-6E8A-4147-A177-3AD203B41FA5}">
                      <a16:colId xmlns:a16="http://schemas.microsoft.com/office/drawing/2014/main" val="193883567"/>
                    </a:ext>
                  </a:extLst>
                </a:gridCol>
                <a:gridCol w="246888">
                  <a:extLst>
                    <a:ext uri="{9D8B030D-6E8A-4147-A177-3AD203B41FA5}">
                      <a16:colId xmlns:a16="http://schemas.microsoft.com/office/drawing/2014/main" val="2019922022"/>
                    </a:ext>
                  </a:extLst>
                </a:gridCol>
                <a:gridCol w="246888">
                  <a:extLst>
                    <a:ext uri="{9D8B030D-6E8A-4147-A177-3AD203B41FA5}">
                      <a16:colId xmlns:a16="http://schemas.microsoft.com/office/drawing/2014/main" val="3751441606"/>
                    </a:ext>
                  </a:extLst>
                </a:gridCol>
                <a:gridCol w="246888">
                  <a:extLst>
                    <a:ext uri="{9D8B030D-6E8A-4147-A177-3AD203B41FA5}">
                      <a16:colId xmlns:a16="http://schemas.microsoft.com/office/drawing/2014/main" val="2161677157"/>
                    </a:ext>
                  </a:extLst>
                </a:gridCol>
                <a:gridCol w="246888">
                  <a:extLst>
                    <a:ext uri="{9D8B030D-6E8A-4147-A177-3AD203B41FA5}">
                      <a16:colId xmlns:a16="http://schemas.microsoft.com/office/drawing/2014/main" val="1124332809"/>
                    </a:ext>
                  </a:extLst>
                </a:gridCol>
                <a:gridCol w="246888">
                  <a:extLst>
                    <a:ext uri="{9D8B030D-6E8A-4147-A177-3AD203B41FA5}">
                      <a16:colId xmlns:a16="http://schemas.microsoft.com/office/drawing/2014/main" val="245603400"/>
                    </a:ext>
                  </a:extLst>
                </a:gridCol>
                <a:gridCol w="246888">
                  <a:extLst>
                    <a:ext uri="{9D8B030D-6E8A-4147-A177-3AD203B41FA5}">
                      <a16:colId xmlns:a16="http://schemas.microsoft.com/office/drawing/2014/main" val="2167880207"/>
                    </a:ext>
                  </a:extLst>
                </a:gridCol>
                <a:gridCol w="246888">
                  <a:extLst>
                    <a:ext uri="{9D8B030D-6E8A-4147-A177-3AD203B41FA5}">
                      <a16:colId xmlns:a16="http://schemas.microsoft.com/office/drawing/2014/main" val="3628864745"/>
                    </a:ext>
                  </a:extLst>
                </a:gridCol>
                <a:gridCol w="246888">
                  <a:extLst>
                    <a:ext uri="{9D8B030D-6E8A-4147-A177-3AD203B41FA5}">
                      <a16:colId xmlns:a16="http://schemas.microsoft.com/office/drawing/2014/main" val="3433549070"/>
                    </a:ext>
                  </a:extLst>
                </a:gridCol>
                <a:gridCol w="246888">
                  <a:extLst>
                    <a:ext uri="{9D8B030D-6E8A-4147-A177-3AD203B41FA5}">
                      <a16:colId xmlns:a16="http://schemas.microsoft.com/office/drawing/2014/main" val="1939962909"/>
                    </a:ext>
                  </a:extLst>
                </a:gridCol>
                <a:gridCol w="246888">
                  <a:extLst>
                    <a:ext uri="{9D8B030D-6E8A-4147-A177-3AD203B41FA5}">
                      <a16:colId xmlns:a16="http://schemas.microsoft.com/office/drawing/2014/main" val="3102991274"/>
                    </a:ext>
                  </a:extLst>
                </a:gridCol>
                <a:gridCol w="246888">
                  <a:extLst>
                    <a:ext uri="{9D8B030D-6E8A-4147-A177-3AD203B41FA5}">
                      <a16:colId xmlns:a16="http://schemas.microsoft.com/office/drawing/2014/main" val="1929297795"/>
                    </a:ext>
                  </a:extLst>
                </a:gridCol>
                <a:gridCol w="246888">
                  <a:extLst>
                    <a:ext uri="{9D8B030D-6E8A-4147-A177-3AD203B41FA5}">
                      <a16:colId xmlns:a16="http://schemas.microsoft.com/office/drawing/2014/main" val="174742819"/>
                    </a:ext>
                  </a:extLst>
                </a:gridCol>
                <a:gridCol w="246888">
                  <a:extLst>
                    <a:ext uri="{9D8B030D-6E8A-4147-A177-3AD203B41FA5}">
                      <a16:colId xmlns:a16="http://schemas.microsoft.com/office/drawing/2014/main" val="532270018"/>
                    </a:ext>
                  </a:extLst>
                </a:gridCol>
                <a:gridCol w="987552">
                  <a:extLst>
                    <a:ext uri="{9D8B030D-6E8A-4147-A177-3AD203B41FA5}">
                      <a16:colId xmlns:a16="http://schemas.microsoft.com/office/drawing/2014/main" val="425778334"/>
                    </a:ext>
                  </a:extLst>
                </a:gridCol>
                <a:gridCol w="493776">
                  <a:extLst>
                    <a:ext uri="{9D8B030D-6E8A-4147-A177-3AD203B41FA5}">
                      <a16:colId xmlns:a16="http://schemas.microsoft.com/office/drawing/2014/main" val="2160810527"/>
                    </a:ext>
                  </a:extLst>
                </a:gridCol>
                <a:gridCol w="493776">
                  <a:extLst>
                    <a:ext uri="{9D8B030D-6E8A-4147-A177-3AD203B41FA5}">
                      <a16:colId xmlns:a16="http://schemas.microsoft.com/office/drawing/2014/main" val="922461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3586751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- 2020-06-29 12:43:23</a:t>
                      </a:r>
                      <a:r>
                        <a:rPr kumimoji="0" lang="en-US" sz="1000" b="0" i="0" u="none" strike="noStrike" kern="1200" cap="none" spc="0" normalizeH="0" baseline="0" noProof="0">
                          <a:ln>
                            <a:noFill/>
                          </a:ln>
                          <a:solidFill>
                            <a:prstClr val="black"/>
                          </a:solidFill>
                          <a:effectLst/>
                          <a:uLnTx/>
                          <a:uFillTx/>
                          <a:latin typeface="+mn-lt"/>
                          <a:ea typeface="+mn-ea"/>
                          <a:cs typeface="+mn-cs"/>
                        </a:rPr>
                        <a:t>
 Enjoy tantalising sweet treats delivered straight to your doorstep on Frasers Makan Master, with free delivery and up to  off your order*! Take your pick from freshly-baked cakes, doughnuts, cookies and Japanese taiyaki croissants, available in a dizzying array of flavours and fillings. Craving for a refreshing pick-me-up? Indulge in snow ice desserts or chilled lemongrass jelly, guaranteed to hit the spot!
Order now with Frasers Makan Master on the Frasers Experience (FRx) App: https://frx.onelink.me/Zzci/FRx *Min. spend and other T&amp;Cs apply.
For more details, visit bit.ly/FPRMakanMasterPromo
⠀
#FrasersPropertyRetail #FrasersMakanMaster #Anchorpoint #CausewayPoint  #NorthpointCity #WaterwayPoint #Desserts #SweetTreats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07/02/2020 08:11:47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post: Enjoy tantalising sweet treats...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Ages: 18 - 55; Interests: Restaurants or Food and drink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Feed, Instagram Stories or Instagram Explore</a:t>
                      </a:r>
                    </a:p>
                  </a:txBody>
                  <a:tcPr/>
                </a:tc>
                <a:extLst>
                  <a:ext uri="{0D108BD9-81ED-4DB2-BD59-A6C34878D82A}">
                    <a16:rowId xmlns:a16="http://schemas.microsoft.com/office/drawing/2014/main" val="159574149"/>
                  </a:ext>
                </a:extLst>
              </a:tr>
            </a:tbl>
          </a:graphicData>
        </a:graphic>
      </p:graphicFrame>
      <p:sp>
        <p:nvSpPr>
          <p:cNvPr id="4" name="Text Placeholder 3">
            <a:extLst>
              <a:ext uri="{FF2B5EF4-FFF2-40B4-BE49-F238E27FC236}">
                <a16:creationId xmlns:a16="http://schemas.microsoft.com/office/drawing/2014/main" id="{710ACCB7-02E1-49BA-89ED-3BF83CC28EA5}"/>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4809549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DAA63-C29A-4D03-B56C-DC1B4FFD7D3D}"/>
              </a:ext>
            </a:extLst>
          </p:cNvPr>
          <p:cNvSpPr>
            <a:spLocks noGrp="1"/>
          </p:cNvSpPr>
          <p:nvPr>
            <p:ph type="title"/>
          </p:nvPr>
        </p:nvSpPr>
        <p:spPr/>
        <p:txBody>
          <a:bodyPr/>
          <a:lstStyle/>
          <a:p>
            <a:r>
              <a:rPr lang="en-US"/>
              <a:t>Facebook Post Ad Performance - Results / FPR | Frasers Property Retail - 4 of 18</a:t>
            </a:r>
          </a:p>
        </p:txBody>
      </p:sp>
      <p:graphicFrame>
        <p:nvGraphicFramePr>
          <p:cNvPr id="5" name="Table Placeholder 4">
            <a:extLst>
              <a:ext uri="{FF2B5EF4-FFF2-40B4-BE49-F238E27FC236}">
                <a16:creationId xmlns:a16="http://schemas.microsoft.com/office/drawing/2014/main" id="{3469F1D8-8ABC-4734-8C89-B5F9DA47EC10}"/>
              </a:ext>
            </a:extLst>
          </p:cNvPr>
          <p:cNvGraphicFramePr>
            <a:graphicFrameLocks noGrp="1"/>
          </p:cNvGraphicFramePr>
          <p:nvPr>
            <p:ph type="tbl" sz="quarter" idx="13"/>
            <p:extLst>
              <p:ext uri="{D42A27DB-BD31-4B8C-83A1-F6EECF244321}">
                <p14:modId xmlns:p14="http://schemas.microsoft.com/office/powerpoint/2010/main" val="212531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82840208"/>
                    </a:ext>
                  </a:extLst>
                </a:gridCol>
                <a:gridCol w="658368">
                  <a:extLst>
                    <a:ext uri="{9D8B030D-6E8A-4147-A177-3AD203B41FA5}">
                      <a16:colId xmlns:a16="http://schemas.microsoft.com/office/drawing/2014/main" val="1284538788"/>
                    </a:ext>
                  </a:extLst>
                </a:gridCol>
                <a:gridCol w="246888">
                  <a:extLst>
                    <a:ext uri="{9D8B030D-6E8A-4147-A177-3AD203B41FA5}">
                      <a16:colId xmlns:a16="http://schemas.microsoft.com/office/drawing/2014/main" val="2795756785"/>
                    </a:ext>
                  </a:extLst>
                </a:gridCol>
                <a:gridCol w="246888">
                  <a:extLst>
                    <a:ext uri="{9D8B030D-6E8A-4147-A177-3AD203B41FA5}">
                      <a16:colId xmlns:a16="http://schemas.microsoft.com/office/drawing/2014/main" val="1861065837"/>
                    </a:ext>
                  </a:extLst>
                </a:gridCol>
                <a:gridCol w="246888">
                  <a:extLst>
                    <a:ext uri="{9D8B030D-6E8A-4147-A177-3AD203B41FA5}">
                      <a16:colId xmlns:a16="http://schemas.microsoft.com/office/drawing/2014/main" val="3845504156"/>
                    </a:ext>
                  </a:extLst>
                </a:gridCol>
                <a:gridCol w="246888">
                  <a:extLst>
                    <a:ext uri="{9D8B030D-6E8A-4147-A177-3AD203B41FA5}">
                      <a16:colId xmlns:a16="http://schemas.microsoft.com/office/drawing/2014/main" val="3613053530"/>
                    </a:ext>
                  </a:extLst>
                </a:gridCol>
                <a:gridCol w="246888">
                  <a:extLst>
                    <a:ext uri="{9D8B030D-6E8A-4147-A177-3AD203B41FA5}">
                      <a16:colId xmlns:a16="http://schemas.microsoft.com/office/drawing/2014/main" val="2587767107"/>
                    </a:ext>
                  </a:extLst>
                </a:gridCol>
                <a:gridCol w="246888">
                  <a:extLst>
                    <a:ext uri="{9D8B030D-6E8A-4147-A177-3AD203B41FA5}">
                      <a16:colId xmlns:a16="http://schemas.microsoft.com/office/drawing/2014/main" val="315144643"/>
                    </a:ext>
                  </a:extLst>
                </a:gridCol>
                <a:gridCol w="246888">
                  <a:extLst>
                    <a:ext uri="{9D8B030D-6E8A-4147-A177-3AD203B41FA5}">
                      <a16:colId xmlns:a16="http://schemas.microsoft.com/office/drawing/2014/main" val="3667804421"/>
                    </a:ext>
                  </a:extLst>
                </a:gridCol>
                <a:gridCol w="246888">
                  <a:extLst>
                    <a:ext uri="{9D8B030D-6E8A-4147-A177-3AD203B41FA5}">
                      <a16:colId xmlns:a16="http://schemas.microsoft.com/office/drawing/2014/main" val="3159753000"/>
                    </a:ext>
                  </a:extLst>
                </a:gridCol>
                <a:gridCol w="246888">
                  <a:extLst>
                    <a:ext uri="{9D8B030D-6E8A-4147-A177-3AD203B41FA5}">
                      <a16:colId xmlns:a16="http://schemas.microsoft.com/office/drawing/2014/main" val="542134798"/>
                    </a:ext>
                  </a:extLst>
                </a:gridCol>
                <a:gridCol w="246888">
                  <a:extLst>
                    <a:ext uri="{9D8B030D-6E8A-4147-A177-3AD203B41FA5}">
                      <a16:colId xmlns:a16="http://schemas.microsoft.com/office/drawing/2014/main" val="3196932659"/>
                    </a:ext>
                  </a:extLst>
                </a:gridCol>
                <a:gridCol w="246888">
                  <a:extLst>
                    <a:ext uri="{9D8B030D-6E8A-4147-A177-3AD203B41FA5}">
                      <a16:colId xmlns:a16="http://schemas.microsoft.com/office/drawing/2014/main" val="2936080212"/>
                    </a:ext>
                  </a:extLst>
                </a:gridCol>
                <a:gridCol w="246888">
                  <a:extLst>
                    <a:ext uri="{9D8B030D-6E8A-4147-A177-3AD203B41FA5}">
                      <a16:colId xmlns:a16="http://schemas.microsoft.com/office/drawing/2014/main" val="2669155170"/>
                    </a:ext>
                  </a:extLst>
                </a:gridCol>
                <a:gridCol w="246888">
                  <a:extLst>
                    <a:ext uri="{9D8B030D-6E8A-4147-A177-3AD203B41FA5}">
                      <a16:colId xmlns:a16="http://schemas.microsoft.com/office/drawing/2014/main" val="611482799"/>
                    </a:ext>
                  </a:extLst>
                </a:gridCol>
                <a:gridCol w="246888">
                  <a:extLst>
                    <a:ext uri="{9D8B030D-6E8A-4147-A177-3AD203B41FA5}">
                      <a16:colId xmlns:a16="http://schemas.microsoft.com/office/drawing/2014/main" val="2896093206"/>
                    </a:ext>
                  </a:extLst>
                </a:gridCol>
                <a:gridCol w="246888">
                  <a:extLst>
                    <a:ext uri="{9D8B030D-6E8A-4147-A177-3AD203B41FA5}">
                      <a16:colId xmlns:a16="http://schemas.microsoft.com/office/drawing/2014/main" val="3542197533"/>
                    </a:ext>
                  </a:extLst>
                </a:gridCol>
                <a:gridCol w="246888">
                  <a:extLst>
                    <a:ext uri="{9D8B030D-6E8A-4147-A177-3AD203B41FA5}">
                      <a16:colId xmlns:a16="http://schemas.microsoft.com/office/drawing/2014/main" val="3138799888"/>
                    </a:ext>
                  </a:extLst>
                </a:gridCol>
                <a:gridCol w="246888">
                  <a:extLst>
                    <a:ext uri="{9D8B030D-6E8A-4147-A177-3AD203B41FA5}">
                      <a16:colId xmlns:a16="http://schemas.microsoft.com/office/drawing/2014/main" val="1153223934"/>
                    </a:ext>
                  </a:extLst>
                </a:gridCol>
                <a:gridCol w="246888">
                  <a:extLst>
                    <a:ext uri="{9D8B030D-6E8A-4147-A177-3AD203B41FA5}">
                      <a16:colId xmlns:a16="http://schemas.microsoft.com/office/drawing/2014/main" val="442441598"/>
                    </a:ext>
                  </a:extLst>
                </a:gridCol>
                <a:gridCol w="246888">
                  <a:extLst>
                    <a:ext uri="{9D8B030D-6E8A-4147-A177-3AD203B41FA5}">
                      <a16:colId xmlns:a16="http://schemas.microsoft.com/office/drawing/2014/main" val="1874411221"/>
                    </a:ext>
                  </a:extLst>
                </a:gridCol>
                <a:gridCol w="987552">
                  <a:extLst>
                    <a:ext uri="{9D8B030D-6E8A-4147-A177-3AD203B41FA5}">
                      <a16:colId xmlns:a16="http://schemas.microsoft.com/office/drawing/2014/main" val="2688421364"/>
                    </a:ext>
                  </a:extLst>
                </a:gridCol>
                <a:gridCol w="493776">
                  <a:extLst>
                    <a:ext uri="{9D8B030D-6E8A-4147-A177-3AD203B41FA5}">
                      <a16:colId xmlns:a16="http://schemas.microsoft.com/office/drawing/2014/main" val="2747935118"/>
                    </a:ext>
                  </a:extLst>
                </a:gridCol>
                <a:gridCol w="493776">
                  <a:extLst>
                    <a:ext uri="{9D8B030D-6E8A-4147-A177-3AD203B41FA5}">
                      <a16:colId xmlns:a16="http://schemas.microsoft.com/office/drawing/2014/main" val="1664765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574804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- 2020-06-29 12:37:52</a:t>
                      </a:r>
                      <a:r>
                        <a:rPr kumimoji="0" lang="en-US" sz="1000" b="0" i="0" u="none" strike="noStrike" kern="1200" cap="none" spc="0" normalizeH="0" baseline="0" noProof="0">
                          <a:ln>
                            <a:noFill/>
                          </a:ln>
                          <a:solidFill>
                            <a:prstClr val="black"/>
                          </a:solidFill>
                          <a:effectLst/>
                          <a:uLnTx/>
                          <a:uFillTx/>
                          <a:latin typeface="+mn-lt"/>
                          <a:ea typeface="+mn-ea"/>
                          <a:cs typeface="+mn-cs"/>
                        </a:rPr>
                        <a:t>
 Enjoy tantalising sweet treats delivered straight to your doorstep on Frasers Makan Master, with free delivery and up to  off your order*!
Take your pick from freshly-baked cakes, doughnuts, cookies and Japanese taiyaki croissants, available in a dizzying array of flavours and fillings. Craving for a refreshing pick-me-up? Indulge in snow ice desserts or chilled lemongrass jelly, guaranteed to hit the spot!
Mei Heong Yuen Dessert Singapore: Northpoint City &amp; The Centrepoint
tcc - The Connoisseur Concerto: Anchorpoint
Ben's Cookies: Northpoint City
Tai Croissant Singapore: Causeway Point &amp; The Centrepoint
Chateraise Singapore: Northpoint City
Dunkin' Donuts: Causeway Point, Northpoint City &amp; Waterway Point
Rocky Master Singapore: Northpoint City
Order now with Frasers Makan Master on the Frasers Experience (FRx) App: https://frx.onelink.me/Zzci/FRx
*Min. spend and other T&amp;Cs apply.
For more details, visit bit.ly/FPRMakanMasterPromo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https://scontent-iad3-1.xx.fbcdn.net/v/t15.5256-10/106389901_282914772763779_5641107563885701418_n.jpg?_nc_cat=101&amp;_nc_sid=ad6a45&amp;_nc_ohc=b2oiWVSs-WUAX-3_wEj&amp;_nc_ht=scontent-iad3-1.xx&amp;oh=7f1e34a1673b2953af0d2d56ede902b7&amp;oe=5F22ADA3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07/02/2020 08:11:47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20.13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June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Singapore; Ages: 18 - 55; Interests: Food or Food and drink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 Feed on desktop computers or News Feed on mobile devices</a:t>
                      </a:r>
                    </a:p>
                  </a:txBody>
                  <a:tcPr/>
                </a:tc>
                <a:extLst>
                  <a:ext uri="{0D108BD9-81ED-4DB2-BD59-A6C34878D82A}">
                    <a16:rowId xmlns:a16="http://schemas.microsoft.com/office/drawing/2014/main" val="3465223734"/>
                  </a:ext>
                </a:extLst>
              </a:tr>
            </a:tbl>
          </a:graphicData>
        </a:graphic>
      </p:graphicFrame>
      <p:sp>
        <p:nvSpPr>
          <p:cNvPr id="4" name="Text Placeholder 3">
            <a:extLst>
              <a:ext uri="{FF2B5EF4-FFF2-40B4-BE49-F238E27FC236}">
                <a16:creationId xmlns:a16="http://schemas.microsoft.com/office/drawing/2014/main" id="{DC02A01D-9F92-46B4-B414-02DE3070CF66}"/>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8971477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DF658-887F-4588-BD1A-03BACAC2012C}"/>
              </a:ext>
            </a:extLst>
          </p:cNvPr>
          <p:cNvSpPr>
            <a:spLocks noGrp="1"/>
          </p:cNvSpPr>
          <p:nvPr>
            <p:ph type="title"/>
          </p:nvPr>
        </p:nvSpPr>
        <p:spPr/>
        <p:txBody>
          <a:bodyPr/>
          <a:lstStyle/>
          <a:p>
            <a:r>
              <a:rPr lang="en-US"/>
              <a:t>Facebook Post Ad Performance - Results / FPR | Frasers Property Retail - 5 of 18</a:t>
            </a:r>
          </a:p>
        </p:txBody>
      </p:sp>
      <p:graphicFrame>
        <p:nvGraphicFramePr>
          <p:cNvPr id="5" name="Table Placeholder 4">
            <a:extLst>
              <a:ext uri="{FF2B5EF4-FFF2-40B4-BE49-F238E27FC236}">
                <a16:creationId xmlns:a16="http://schemas.microsoft.com/office/drawing/2014/main" id="{DF317570-152C-45C5-81DF-A19DDF774866}"/>
              </a:ext>
            </a:extLst>
          </p:cNvPr>
          <p:cNvGraphicFramePr>
            <a:graphicFrameLocks noGrp="1"/>
          </p:cNvGraphicFramePr>
          <p:nvPr>
            <p:ph type="tbl" sz="quarter" idx="13"/>
            <p:extLst>
              <p:ext uri="{D42A27DB-BD31-4B8C-83A1-F6EECF244321}">
                <p14:modId xmlns:p14="http://schemas.microsoft.com/office/powerpoint/2010/main" val="2506585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669727330"/>
                    </a:ext>
                  </a:extLst>
                </a:gridCol>
                <a:gridCol w="658368">
                  <a:extLst>
                    <a:ext uri="{9D8B030D-6E8A-4147-A177-3AD203B41FA5}">
                      <a16:colId xmlns:a16="http://schemas.microsoft.com/office/drawing/2014/main" val="3649046832"/>
                    </a:ext>
                  </a:extLst>
                </a:gridCol>
                <a:gridCol w="246888">
                  <a:extLst>
                    <a:ext uri="{9D8B030D-6E8A-4147-A177-3AD203B41FA5}">
                      <a16:colId xmlns:a16="http://schemas.microsoft.com/office/drawing/2014/main" val="3423644196"/>
                    </a:ext>
                  </a:extLst>
                </a:gridCol>
                <a:gridCol w="246888">
                  <a:extLst>
                    <a:ext uri="{9D8B030D-6E8A-4147-A177-3AD203B41FA5}">
                      <a16:colId xmlns:a16="http://schemas.microsoft.com/office/drawing/2014/main" val="1159084435"/>
                    </a:ext>
                  </a:extLst>
                </a:gridCol>
                <a:gridCol w="246888">
                  <a:extLst>
                    <a:ext uri="{9D8B030D-6E8A-4147-A177-3AD203B41FA5}">
                      <a16:colId xmlns:a16="http://schemas.microsoft.com/office/drawing/2014/main" val="401522528"/>
                    </a:ext>
                  </a:extLst>
                </a:gridCol>
                <a:gridCol w="246888">
                  <a:extLst>
                    <a:ext uri="{9D8B030D-6E8A-4147-A177-3AD203B41FA5}">
                      <a16:colId xmlns:a16="http://schemas.microsoft.com/office/drawing/2014/main" val="1934377747"/>
                    </a:ext>
                  </a:extLst>
                </a:gridCol>
                <a:gridCol w="246888">
                  <a:extLst>
                    <a:ext uri="{9D8B030D-6E8A-4147-A177-3AD203B41FA5}">
                      <a16:colId xmlns:a16="http://schemas.microsoft.com/office/drawing/2014/main" val="744590300"/>
                    </a:ext>
                  </a:extLst>
                </a:gridCol>
                <a:gridCol w="246888">
                  <a:extLst>
                    <a:ext uri="{9D8B030D-6E8A-4147-A177-3AD203B41FA5}">
                      <a16:colId xmlns:a16="http://schemas.microsoft.com/office/drawing/2014/main" val="94436876"/>
                    </a:ext>
                  </a:extLst>
                </a:gridCol>
                <a:gridCol w="246888">
                  <a:extLst>
                    <a:ext uri="{9D8B030D-6E8A-4147-A177-3AD203B41FA5}">
                      <a16:colId xmlns:a16="http://schemas.microsoft.com/office/drawing/2014/main" val="1320876109"/>
                    </a:ext>
                  </a:extLst>
                </a:gridCol>
                <a:gridCol w="246888">
                  <a:extLst>
                    <a:ext uri="{9D8B030D-6E8A-4147-A177-3AD203B41FA5}">
                      <a16:colId xmlns:a16="http://schemas.microsoft.com/office/drawing/2014/main" val="962834843"/>
                    </a:ext>
                  </a:extLst>
                </a:gridCol>
                <a:gridCol w="246888">
                  <a:extLst>
                    <a:ext uri="{9D8B030D-6E8A-4147-A177-3AD203B41FA5}">
                      <a16:colId xmlns:a16="http://schemas.microsoft.com/office/drawing/2014/main" val="488235228"/>
                    </a:ext>
                  </a:extLst>
                </a:gridCol>
                <a:gridCol w="246888">
                  <a:extLst>
                    <a:ext uri="{9D8B030D-6E8A-4147-A177-3AD203B41FA5}">
                      <a16:colId xmlns:a16="http://schemas.microsoft.com/office/drawing/2014/main" val="3349662930"/>
                    </a:ext>
                  </a:extLst>
                </a:gridCol>
                <a:gridCol w="246888">
                  <a:extLst>
                    <a:ext uri="{9D8B030D-6E8A-4147-A177-3AD203B41FA5}">
                      <a16:colId xmlns:a16="http://schemas.microsoft.com/office/drawing/2014/main" val="418085047"/>
                    </a:ext>
                  </a:extLst>
                </a:gridCol>
                <a:gridCol w="246888">
                  <a:extLst>
                    <a:ext uri="{9D8B030D-6E8A-4147-A177-3AD203B41FA5}">
                      <a16:colId xmlns:a16="http://schemas.microsoft.com/office/drawing/2014/main" val="1850346603"/>
                    </a:ext>
                  </a:extLst>
                </a:gridCol>
                <a:gridCol w="246888">
                  <a:extLst>
                    <a:ext uri="{9D8B030D-6E8A-4147-A177-3AD203B41FA5}">
                      <a16:colId xmlns:a16="http://schemas.microsoft.com/office/drawing/2014/main" val="4044204480"/>
                    </a:ext>
                  </a:extLst>
                </a:gridCol>
                <a:gridCol w="246888">
                  <a:extLst>
                    <a:ext uri="{9D8B030D-6E8A-4147-A177-3AD203B41FA5}">
                      <a16:colId xmlns:a16="http://schemas.microsoft.com/office/drawing/2014/main" val="1647774739"/>
                    </a:ext>
                  </a:extLst>
                </a:gridCol>
                <a:gridCol w="246888">
                  <a:extLst>
                    <a:ext uri="{9D8B030D-6E8A-4147-A177-3AD203B41FA5}">
                      <a16:colId xmlns:a16="http://schemas.microsoft.com/office/drawing/2014/main" val="3800180362"/>
                    </a:ext>
                  </a:extLst>
                </a:gridCol>
                <a:gridCol w="246888">
                  <a:extLst>
                    <a:ext uri="{9D8B030D-6E8A-4147-A177-3AD203B41FA5}">
                      <a16:colId xmlns:a16="http://schemas.microsoft.com/office/drawing/2014/main" val="2356627016"/>
                    </a:ext>
                  </a:extLst>
                </a:gridCol>
                <a:gridCol w="246888">
                  <a:extLst>
                    <a:ext uri="{9D8B030D-6E8A-4147-A177-3AD203B41FA5}">
                      <a16:colId xmlns:a16="http://schemas.microsoft.com/office/drawing/2014/main" val="603089845"/>
                    </a:ext>
                  </a:extLst>
                </a:gridCol>
                <a:gridCol w="246888">
                  <a:extLst>
                    <a:ext uri="{9D8B030D-6E8A-4147-A177-3AD203B41FA5}">
                      <a16:colId xmlns:a16="http://schemas.microsoft.com/office/drawing/2014/main" val="2947928265"/>
                    </a:ext>
                  </a:extLst>
                </a:gridCol>
                <a:gridCol w="246888">
                  <a:extLst>
                    <a:ext uri="{9D8B030D-6E8A-4147-A177-3AD203B41FA5}">
                      <a16:colId xmlns:a16="http://schemas.microsoft.com/office/drawing/2014/main" val="3578995604"/>
                    </a:ext>
                  </a:extLst>
                </a:gridCol>
                <a:gridCol w="987552">
                  <a:extLst>
                    <a:ext uri="{9D8B030D-6E8A-4147-A177-3AD203B41FA5}">
                      <a16:colId xmlns:a16="http://schemas.microsoft.com/office/drawing/2014/main" val="906508839"/>
                    </a:ext>
                  </a:extLst>
                </a:gridCol>
                <a:gridCol w="493776">
                  <a:extLst>
                    <a:ext uri="{9D8B030D-6E8A-4147-A177-3AD203B41FA5}">
                      <a16:colId xmlns:a16="http://schemas.microsoft.com/office/drawing/2014/main" val="552517609"/>
                    </a:ext>
                  </a:extLst>
                </a:gridCol>
                <a:gridCol w="493776">
                  <a:extLst>
                    <a:ext uri="{9D8B030D-6E8A-4147-A177-3AD203B41FA5}">
                      <a16:colId xmlns:a16="http://schemas.microsoft.com/office/drawing/2014/main" val="3983538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2544921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- 2020-06-29 11:47:54</a:t>
                      </a:r>
                      <a:r>
                        <a:rPr kumimoji="0" lang="en-US" sz="1000" b="0" i="0" u="none" strike="noStrike" kern="1200" cap="none" spc="0" normalizeH="0" baseline="0" noProof="0">
                          <a:ln>
                            <a:noFill/>
                          </a:ln>
                          <a:solidFill>
                            <a:prstClr val="black"/>
                          </a:solidFill>
                          <a:effectLst/>
                          <a:uLnTx/>
                          <a:uFillTx/>
                          <a:latin typeface="+mn-lt"/>
                          <a:ea typeface="+mn-ea"/>
                          <a:cs typeface="+mn-cs"/>
                        </a:rPr>
                        <a:t>
 Enjoy tantalising sweet treats delivered straight to your doorstep on Frasers Makan Master, with free delivery and up to  off your order*!
Take your pick from freshly-baked cakes, doughnuts, cookies and Japanese taiyaki croissants, available in a dizzying array of flavours and fillings. Craving for a refreshing pick-me-up? Indulge in snow ice desserts or chilled lemongrass jelly, guaranteed to hit the spot!
Mei Heong Yuen Dessert Singapore: Northpoint City &amp; The Centrepoint
tcc - The Connoisseur Concerto: Anchorpoint
Ben's Cookies: Northpoint City
Tai Croissant Singapore: Causeway Point &amp; The Centrepoint
Chateraise Singapore: Northpoint City
Dunkin' Donuts: Causeway Point, Northpoint City &amp; Waterway Point
Rocky Master Singapore: Northpoint City
Order now with Frasers Makan Master on the Frasers Experience (FRx) App: https://frx.onelink.me/Zzci/FRx
*Min. spend and other T&amp;Cs apply.
For more details, visit bit.ly/FPRMakanMasterPromo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https://scontent-iad3-1.xx.fbcdn.net/v/t15.5256-10/106389901_282914772763779_5641107563885701418_n.jpg?_nc_cat=101&amp;_nc_sid=ad6a45&amp;_nc_ohc=b2oiWVSs-WUAX-3_wEj&amp;_nc_ht=scontent-iad3-1.xx&amp;oh=7f1e34a1673b2953af0d2d56ede902b7&amp;oe=5F22ADA3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07/02/2020 08:11:47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20.61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June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Singapore; Ages: 18 - 55; Interests: Food or Food and drink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 Feed on desktop computers or News Feed on mobile devices</a:t>
                      </a:r>
                    </a:p>
                  </a:txBody>
                  <a:tcPr/>
                </a:tc>
                <a:extLst>
                  <a:ext uri="{0D108BD9-81ED-4DB2-BD59-A6C34878D82A}">
                    <a16:rowId xmlns:a16="http://schemas.microsoft.com/office/drawing/2014/main" val="4196962449"/>
                  </a:ext>
                </a:extLst>
              </a:tr>
            </a:tbl>
          </a:graphicData>
        </a:graphic>
      </p:graphicFrame>
      <p:sp>
        <p:nvSpPr>
          <p:cNvPr id="4" name="Text Placeholder 3">
            <a:extLst>
              <a:ext uri="{FF2B5EF4-FFF2-40B4-BE49-F238E27FC236}">
                <a16:creationId xmlns:a16="http://schemas.microsoft.com/office/drawing/2014/main" id="{43933A6F-4B49-434C-91AC-E7D79303EB39}"/>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0759693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225C9-F161-4CE5-9301-F81E45F0F279}"/>
              </a:ext>
            </a:extLst>
          </p:cNvPr>
          <p:cNvSpPr>
            <a:spLocks noGrp="1"/>
          </p:cNvSpPr>
          <p:nvPr>
            <p:ph type="title"/>
          </p:nvPr>
        </p:nvSpPr>
        <p:spPr/>
        <p:txBody>
          <a:bodyPr/>
          <a:lstStyle/>
          <a:p>
            <a:r>
              <a:rPr lang="en-US"/>
              <a:t>Facebook Post Ad Performance - Results / FPR | Frasers Property Retail - 6 of 18</a:t>
            </a:r>
          </a:p>
        </p:txBody>
      </p:sp>
      <p:graphicFrame>
        <p:nvGraphicFramePr>
          <p:cNvPr id="5" name="Table Placeholder 4">
            <a:extLst>
              <a:ext uri="{FF2B5EF4-FFF2-40B4-BE49-F238E27FC236}">
                <a16:creationId xmlns:a16="http://schemas.microsoft.com/office/drawing/2014/main" id="{8A20EE01-6014-4DDD-ACC8-6205656B4069}"/>
              </a:ext>
            </a:extLst>
          </p:cNvPr>
          <p:cNvGraphicFramePr>
            <a:graphicFrameLocks noGrp="1"/>
          </p:cNvGraphicFramePr>
          <p:nvPr>
            <p:ph type="tbl" sz="quarter" idx="13"/>
            <p:extLst>
              <p:ext uri="{D42A27DB-BD31-4B8C-83A1-F6EECF244321}">
                <p14:modId xmlns:p14="http://schemas.microsoft.com/office/powerpoint/2010/main" val="2902118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500580732"/>
                    </a:ext>
                  </a:extLst>
                </a:gridCol>
                <a:gridCol w="658368">
                  <a:extLst>
                    <a:ext uri="{9D8B030D-6E8A-4147-A177-3AD203B41FA5}">
                      <a16:colId xmlns:a16="http://schemas.microsoft.com/office/drawing/2014/main" val="2548095207"/>
                    </a:ext>
                  </a:extLst>
                </a:gridCol>
                <a:gridCol w="246888">
                  <a:extLst>
                    <a:ext uri="{9D8B030D-6E8A-4147-A177-3AD203B41FA5}">
                      <a16:colId xmlns:a16="http://schemas.microsoft.com/office/drawing/2014/main" val="749297776"/>
                    </a:ext>
                  </a:extLst>
                </a:gridCol>
                <a:gridCol w="246888">
                  <a:extLst>
                    <a:ext uri="{9D8B030D-6E8A-4147-A177-3AD203B41FA5}">
                      <a16:colId xmlns:a16="http://schemas.microsoft.com/office/drawing/2014/main" val="819660385"/>
                    </a:ext>
                  </a:extLst>
                </a:gridCol>
                <a:gridCol w="246888">
                  <a:extLst>
                    <a:ext uri="{9D8B030D-6E8A-4147-A177-3AD203B41FA5}">
                      <a16:colId xmlns:a16="http://schemas.microsoft.com/office/drawing/2014/main" val="1057049637"/>
                    </a:ext>
                  </a:extLst>
                </a:gridCol>
                <a:gridCol w="246888">
                  <a:extLst>
                    <a:ext uri="{9D8B030D-6E8A-4147-A177-3AD203B41FA5}">
                      <a16:colId xmlns:a16="http://schemas.microsoft.com/office/drawing/2014/main" val="2307299429"/>
                    </a:ext>
                  </a:extLst>
                </a:gridCol>
                <a:gridCol w="246888">
                  <a:extLst>
                    <a:ext uri="{9D8B030D-6E8A-4147-A177-3AD203B41FA5}">
                      <a16:colId xmlns:a16="http://schemas.microsoft.com/office/drawing/2014/main" val="2489434942"/>
                    </a:ext>
                  </a:extLst>
                </a:gridCol>
                <a:gridCol w="246888">
                  <a:extLst>
                    <a:ext uri="{9D8B030D-6E8A-4147-A177-3AD203B41FA5}">
                      <a16:colId xmlns:a16="http://schemas.microsoft.com/office/drawing/2014/main" val="2513951551"/>
                    </a:ext>
                  </a:extLst>
                </a:gridCol>
                <a:gridCol w="246888">
                  <a:extLst>
                    <a:ext uri="{9D8B030D-6E8A-4147-A177-3AD203B41FA5}">
                      <a16:colId xmlns:a16="http://schemas.microsoft.com/office/drawing/2014/main" val="1659381888"/>
                    </a:ext>
                  </a:extLst>
                </a:gridCol>
                <a:gridCol w="246888">
                  <a:extLst>
                    <a:ext uri="{9D8B030D-6E8A-4147-A177-3AD203B41FA5}">
                      <a16:colId xmlns:a16="http://schemas.microsoft.com/office/drawing/2014/main" val="141356184"/>
                    </a:ext>
                  </a:extLst>
                </a:gridCol>
                <a:gridCol w="246888">
                  <a:extLst>
                    <a:ext uri="{9D8B030D-6E8A-4147-A177-3AD203B41FA5}">
                      <a16:colId xmlns:a16="http://schemas.microsoft.com/office/drawing/2014/main" val="3638043996"/>
                    </a:ext>
                  </a:extLst>
                </a:gridCol>
                <a:gridCol w="246888">
                  <a:extLst>
                    <a:ext uri="{9D8B030D-6E8A-4147-A177-3AD203B41FA5}">
                      <a16:colId xmlns:a16="http://schemas.microsoft.com/office/drawing/2014/main" val="3201992123"/>
                    </a:ext>
                  </a:extLst>
                </a:gridCol>
                <a:gridCol w="246888">
                  <a:extLst>
                    <a:ext uri="{9D8B030D-6E8A-4147-A177-3AD203B41FA5}">
                      <a16:colId xmlns:a16="http://schemas.microsoft.com/office/drawing/2014/main" val="2752162508"/>
                    </a:ext>
                  </a:extLst>
                </a:gridCol>
                <a:gridCol w="246888">
                  <a:extLst>
                    <a:ext uri="{9D8B030D-6E8A-4147-A177-3AD203B41FA5}">
                      <a16:colId xmlns:a16="http://schemas.microsoft.com/office/drawing/2014/main" val="42105864"/>
                    </a:ext>
                  </a:extLst>
                </a:gridCol>
                <a:gridCol w="246888">
                  <a:extLst>
                    <a:ext uri="{9D8B030D-6E8A-4147-A177-3AD203B41FA5}">
                      <a16:colId xmlns:a16="http://schemas.microsoft.com/office/drawing/2014/main" val="1822515028"/>
                    </a:ext>
                  </a:extLst>
                </a:gridCol>
                <a:gridCol w="246888">
                  <a:extLst>
                    <a:ext uri="{9D8B030D-6E8A-4147-A177-3AD203B41FA5}">
                      <a16:colId xmlns:a16="http://schemas.microsoft.com/office/drawing/2014/main" val="1778598585"/>
                    </a:ext>
                  </a:extLst>
                </a:gridCol>
                <a:gridCol w="246888">
                  <a:extLst>
                    <a:ext uri="{9D8B030D-6E8A-4147-A177-3AD203B41FA5}">
                      <a16:colId xmlns:a16="http://schemas.microsoft.com/office/drawing/2014/main" val="44719380"/>
                    </a:ext>
                  </a:extLst>
                </a:gridCol>
                <a:gridCol w="246888">
                  <a:extLst>
                    <a:ext uri="{9D8B030D-6E8A-4147-A177-3AD203B41FA5}">
                      <a16:colId xmlns:a16="http://schemas.microsoft.com/office/drawing/2014/main" val="1711531432"/>
                    </a:ext>
                  </a:extLst>
                </a:gridCol>
                <a:gridCol w="246888">
                  <a:extLst>
                    <a:ext uri="{9D8B030D-6E8A-4147-A177-3AD203B41FA5}">
                      <a16:colId xmlns:a16="http://schemas.microsoft.com/office/drawing/2014/main" val="1386051315"/>
                    </a:ext>
                  </a:extLst>
                </a:gridCol>
                <a:gridCol w="246888">
                  <a:extLst>
                    <a:ext uri="{9D8B030D-6E8A-4147-A177-3AD203B41FA5}">
                      <a16:colId xmlns:a16="http://schemas.microsoft.com/office/drawing/2014/main" val="2129409728"/>
                    </a:ext>
                  </a:extLst>
                </a:gridCol>
                <a:gridCol w="246888">
                  <a:extLst>
                    <a:ext uri="{9D8B030D-6E8A-4147-A177-3AD203B41FA5}">
                      <a16:colId xmlns:a16="http://schemas.microsoft.com/office/drawing/2014/main" val="3440274902"/>
                    </a:ext>
                  </a:extLst>
                </a:gridCol>
                <a:gridCol w="987552">
                  <a:extLst>
                    <a:ext uri="{9D8B030D-6E8A-4147-A177-3AD203B41FA5}">
                      <a16:colId xmlns:a16="http://schemas.microsoft.com/office/drawing/2014/main" val="1982136306"/>
                    </a:ext>
                  </a:extLst>
                </a:gridCol>
                <a:gridCol w="493776">
                  <a:extLst>
                    <a:ext uri="{9D8B030D-6E8A-4147-A177-3AD203B41FA5}">
                      <a16:colId xmlns:a16="http://schemas.microsoft.com/office/drawing/2014/main" val="3272944738"/>
                    </a:ext>
                  </a:extLst>
                </a:gridCol>
                <a:gridCol w="493776">
                  <a:extLst>
                    <a:ext uri="{9D8B030D-6E8A-4147-A177-3AD203B41FA5}">
                      <a16:colId xmlns:a16="http://schemas.microsoft.com/office/drawing/2014/main" val="1175020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1071699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- 2020-06-29 11:41:37</a:t>
                      </a:r>
                      <a:r>
                        <a:rPr kumimoji="0" lang="en-US" sz="1000" b="0" i="0" u="none" strike="noStrike" kern="1200" cap="none" spc="0" normalizeH="0" baseline="0" noProof="0">
                          <a:ln>
                            <a:noFill/>
                          </a:ln>
                          <a:solidFill>
                            <a:prstClr val="black"/>
                          </a:solidFill>
                          <a:effectLst/>
                          <a:uLnTx/>
                          <a:uFillTx/>
                          <a:latin typeface="+mn-lt"/>
                          <a:ea typeface="+mn-ea"/>
                          <a:cs typeface="+mn-cs"/>
                        </a:rPr>
                        <a:t>
 Enjoy tantalising sweet treats delivered straight to your doorstep on Frasers Makan Master, with free delivery and up to  off your order*!
Take your pick from freshly-baked cakes, doughnuts, cookies and Japanese taiyaki croissants, available in a dizzying array of flavours and fillings. Craving for a refreshing pick-me-up? Indulge in snow ice desserts or chilled lemongrass jelly, guaranteed to hit the spot!
Mei Heong Yuen Dessert Singapore: Northpoint City &amp; The Centrepoint
tcc - The Connoisseur Concerto: Anchorpoint
Ben's Cookies: Northpoint City
Tai Croissant Singapore: Causeway Point &amp; The Centrepoint
Chateraise Singapore: Northpoint City
Dunkin' Donuts: Causeway Point, Northpoint City &amp; Waterway Point
Rocky Master Singapore: Northpoint City
Order now with Frasers Makan Master on the Frasers Experience (FRx) App: https://frx.onelink.me/Zzci/FRx
*Min. spend and other T&amp;Cs apply.
For more details, visit bit.ly/FPRMakanMasterPromo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https://scontent-iad3-1.xx.fbcdn.net/v/t15.5256-10/106389901_282914772763779_5641107563885701418_n.jpg?_nc_cat=101&amp;_nc_sid=ad6a45&amp;_nc_ohc=b2oiWVSs-WUAX-3_wEj&amp;_nc_ht=scontent-iad3-1.xx&amp;oh=7f1e34a1673b2953af0d2d56ede902b7&amp;oe=5F22ADA3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06/29/2020 14:12:08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Jun MM Desserts Feature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Singapore; Ages: 18 - 55; Interests: Food or Food and drink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 Feed on desktop computers or News Feed on mobile devices</a:t>
                      </a:r>
                    </a:p>
                  </a:txBody>
                  <a:tcPr/>
                </a:tc>
                <a:extLst>
                  <a:ext uri="{0D108BD9-81ED-4DB2-BD59-A6C34878D82A}">
                    <a16:rowId xmlns:a16="http://schemas.microsoft.com/office/drawing/2014/main" val="4203586613"/>
                  </a:ext>
                </a:extLst>
              </a:tr>
            </a:tbl>
          </a:graphicData>
        </a:graphic>
      </p:graphicFrame>
      <p:sp>
        <p:nvSpPr>
          <p:cNvPr id="4" name="Text Placeholder 3">
            <a:extLst>
              <a:ext uri="{FF2B5EF4-FFF2-40B4-BE49-F238E27FC236}">
                <a16:creationId xmlns:a16="http://schemas.microsoft.com/office/drawing/2014/main" id="{A7CE9BD1-9E5E-4F43-8693-35A53429D65C}"/>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2260861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68631-0432-4C45-8885-DD5B17BF6791}"/>
              </a:ext>
            </a:extLst>
          </p:cNvPr>
          <p:cNvSpPr>
            <a:spLocks noGrp="1"/>
          </p:cNvSpPr>
          <p:nvPr>
            <p:ph type="title"/>
          </p:nvPr>
        </p:nvSpPr>
        <p:spPr/>
        <p:txBody>
          <a:bodyPr/>
          <a:lstStyle/>
          <a:p>
            <a:r>
              <a:rPr lang="en-US"/>
              <a:t>Facebook Post Ad Performance - Results / FPR | Frasers Property Retail - 7 of 18</a:t>
            </a:r>
          </a:p>
        </p:txBody>
      </p:sp>
      <p:graphicFrame>
        <p:nvGraphicFramePr>
          <p:cNvPr id="5" name="Table Placeholder 4">
            <a:extLst>
              <a:ext uri="{FF2B5EF4-FFF2-40B4-BE49-F238E27FC236}">
                <a16:creationId xmlns:a16="http://schemas.microsoft.com/office/drawing/2014/main" id="{0551274E-B907-4EE0-852F-5A61501718E0}"/>
              </a:ext>
            </a:extLst>
          </p:cNvPr>
          <p:cNvGraphicFramePr>
            <a:graphicFrameLocks noGrp="1"/>
          </p:cNvGraphicFramePr>
          <p:nvPr>
            <p:ph type="tbl" sz="quarter" idx="13"/>
            <p:extLst>
              <p:ext uri="{D42A27DB-BD31-4B8C-83A1-F6EECF244321}">
                <p14:modId xmlns:p14="http://schemas.microsoft.com/office/powerpoint/2010/main" val="3786613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715124924"/>
                    </a:ext>
                  </a:extLst>
                </a:gridCol>
                <a:gridCol w="658368">
                  <a:extLst>
                    <a:ext uri="{9D8B030D-6E8A-4147-A177-3AD203B41FA5}">
                      <a16:colId xmlns:a16="http://schemas.microsoft.com/office/drawing/2014/main" val="1365590947"/>
                    </a:ext>
                  </a:extLst>
                </a:gridCol>
                <a:gridCol w="246888">
                  <a:extLst>
                    <a:ext uri="{9D8B030D-6E8A-4147-A177-3AD203B41FA5}">
                      <a16:colId xmlns:a16="http://schemas.microsoft.com/office/drawing/2014/main" val="1559819571"/>
                    </a:ext>
                  </a:extLst>
                </a:gridCol>
                <a:gridCol w="246888">
                  <a:extLst>
                    <a:ext uri="{9D8B030D-6E8A-4147-A177-3AD203B41FA5}">
                      <a16:colId xmlns:a16="http://schemas.microsoft.com/office/drawing/2014/main" val="3510248965"/>
                    </a:ext>
                  </a:extLst>
                </a:gridCol>
                <a:gridCol w="246888">
                  <a:extLst>
                    <a:ext uri="{9D8B030D-6E8A-4147-A177-3AD203B41FA5}">
                      <a16:colId xmlns:a16="http://schemas.microsoft.com/office/drawing/2014/main" val="1856830287"/>
                    </a:ext>
                  </a:extLst>
                </a:gridCol>
                <a:gridCol w="246888">
                  <a:extLst>
                    <a:ext uri="{9D8B030D-6E8A-4147-A177-3AD203B41FA5}">
                      <a16:colId xmlns:a16="http://schemas.microsoft.com/office/drawing/2014/main" val="2757047160"/>
                    </a:ext>
                  </a:extLst>
                </a:gridCol>
                <a:gridCol w="246888">
                  <a:extLst>
                    <a:ext uri="{9D8B030D-6E8A-4147-A177-3AD203B41FA5}">
                      <a16:colId xmlns:a16="http://schemas.microsoft.com/office/drawing/2014/main" val="1009447891"/>
                    </a:ext>
                  </a:extLst>
                </a:gridCol>
                <a:gridCol w="246888">
                  <a:extLst>
                    <a:ext uri="{9D8B030D-6E8A-4147-A177-3AD203B41FA5}">
                      <a16:colId xmlns:a16="http://schemas.microsoft.com/office/drawing/2014/main" val="2101312414"/>
                    </a:ext>
                  </a:extLst>
                </a:gridCol>
                <a:gridCol w="246888">
                  <a:extLst>
                    <a:ext uri="{9D8B030D-6E8A-4147-A177-3AD203B41FA5}">
                      <a16:colId xmlns:a16="http://schemas.microsoft.com/office/drawing/2014/main" val="4060790077"/>
                    </a:ext>
                  </a:extLst>
                </a:gridCol>
                <a:gridCol w="246888">
                  <a:extLst>
                    <a:ext uri="{9D8B030D-6E8A-4147-A177-3AD203B41FA5}">
                      <a16:colId xmlns:a16="http://schemas.microsoft.com/office/drawing/2014/main" val="4202774318"/>
                    </a:ext>
                  </a:extLst>
                </a:gridCol>
                <a:gridCol w="246888">
                  <a:extLst>
                    <a:ext uri="{9D8B030D-6E8A-4147-A177-3AD203B41FA5}">
                      <a16:colId xmlns:a16="http://schemas.microsoft.com/office/drawing/2014/main" val="2850335236"/>
                    </a:ext>
                  </a:extLst>
                </a:gridCol>
                <a:gridCol w="246888">
                  <a:extLst>
                    <a:ext uri="{9D8B030D-6E8A-4147-A177-3AD203B41FA5}">
                      <a16:colId xmlns:a16="http://schemas.microsoft.com/office/drawing/2014/main" val="2364580102"/>
                    </a:ext>
                  </a:extLst>
                </a:gridCol>
                <a:gridCol w="246888">
                  <a:extLst>
                    <a:ext uri="{9D8B030D-6E8A-4147-A177-3AD203B41FA5}">
                      <a16:colId xmlns:a16="http://schemas.microsoft.com/office/drawing/2014/main" val="299387470"/>
                    </a:ext>
                  </a:extLst>
                </a:gridCol>
                <a:gridCol w="246888">
                  <a:extLst>
                    <a:ext uri="{9D8B030D-6E8A-4147-A177-3AD203B41FA5}">
                      <a16:colId xmlns:a16="http://schemas.microsoft.com/office/drawing/2014/main" val="3771610556"/>
                    </a:ext>
                  </a:extLst>
                </a:gridCol>
                <a:gridCol w="246888">
                  <a:extLst>
                    <a:ext uri="{9D8B030D-6E8A-4147-A177-3AD203B41FA5}">
                      <a16:colId xmlns:a16="http://schemas.microsoft.com/office/drawing/2014/main" val="4102742243"/>
                    </a:ext>
                  </a:extLst>
                </a:gridCol>
                <a:gridCol w="246888">
                  <a:extLst>
                    <a:ext uri="{9D8B030D-6E8A-4147-A177-3AD203B41FA5}">
                      <a16:colId xmlns:a16="http://schemas.microsoft.com/office/drawing/2014/main" val="3392375087"/>
                    </a:ext>
                  </a:extLst>
                </a:gridCol>
                <a:gridCol w="246888">
                  <a:extLst>
                    <a:ext uri="{9D8B030D-6E8A-4147-A177-3AD203B41FA5}">
                      <a16:colId xmlns:a16="http://schemas.microsoft.com/office/drawing/2014/main" val="333660711"/>
                    </a:ext>
                  </a:extLst>
                </a:gridCol>
                <a:gridCol w="246888">
                  <a:extLst>
                    <a:ext uri="{9D8B030D-6E8A-4147-A177-3AD203B41FA5}">
                      <a16:colId xmlns:a16="http://schemas.microsoft.com/office/drawing/2014/main" val="2128318626"/>
                    </a:ext>
                  </a:extLst>
                </a:gridCol>
                <a:gridCol w="246888">
                  <a:extLst>
                    <a:ext uri="{9D8B030D-6E8A-4147-A177-3AD203B41FA5}">
                      <a16:colId xmlns:a16="http://schemas.microsoft.com/office/drawing/2014/main" val="508733535"/>
                    </a:ext>
                  </a:extLst>
                </a:gridCol>
                <a:gridCol w="246888">
                  <a:extLst>
                    <a:ext uri="{9D8B030D-6E8A-4147-A177-3AD203B41FA5}">
                      <a16:colId xmlns:a16="http://schemas.microsoft.com/office/drawing/2014/main" val="2674764584"/>
                    </a:ext>
                  </a:extLst>
                </a:gridCol>
                <a:gridCol w="246888">
                  <a:extLst>
                    <a:ext uri="{9D8B030D-6E8A-4147-A177-3AD203B41FA5}">
                      <a16:colId xmlns:a16="http://schemas.microsoft.com/office/drawing/2014/main" val="3113148262"/>
                    </a:ext>
                  </a:extLst>
                </a:gridCol>
                <a:gridCol w="987552">
                  <a:extLst>
                    <a:ext uri="{9D8B030D-6E8A-4147-A177-3AD203B41FA5}">
                      <a16:colId xmlns:a16="http://schemas.microsoft.com/office/drawing/2014/main" val="3415222543"/>
                    </a:ext>
                  </a:extLst>
                </a:gridCol>
                <a:gridCol w="493776">
                  <a:extLst>
                    <a:ext uri="{9D8B030D-6E8A-4147-A177-3AD203B41FA5}">
                      <a16:colId xmlns:a16="http://schemas.microsoft.com/office/drawing/2014/main" val="970226385"/>
                    </a:ext>
                  </a:extLst>
                </a:gridCol>
                <a:gridCol w="493776">
                  <a:extLst>
                    <a:ext uri="{9D8B030D-6E8A-4147-A177-3AD203B41FA5}">
                      <a16:colId xmlns:a16="http://schemas.microsoft.com/office/drawing/2014/main" val="3986832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4264199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- 2020-06-26 09:43:31</a:t>
                      </a:r>
                      <a:r>
                        <a:rPr kumimoji="0" lang="en-US" sz="1000" b="0" i="0" u="none" strike="noStrike" kern="1200" cap="none" spc="0" normalizeH="0" baseline="0" noProof="0">
                          <a:ln>
                            <a:noFill/>
                          </a:ln>
                          <a:solidFill>
                            <a:prstClr val="black"/>
                          </a:solidFill>
                          <a:effectLst/>
                          <a:uLnTx/>
                          <a:uFillTx/>
                          <a:latin typeface="+mn-lt"/>
                          <a:ea typeface="+mn-ea"/>
                          <a:cs typeface="+mn-cs"/>
                        </a:rPr>
                        <a:t>
 There's always room for dessert. Catch up with friends and family over luscious cakes in inventive flavours, traditional pastries or have a refreshing customisable jelly dessert all to yourself! Check out our curated list of sweet treats to suit all tastes and occasions.
🍰 bit.ly/FPRSweetTreats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C93SwLG-TUDJXq&amp;w=627&amp;h=627&amp;url=https%3A%2F%2Fwww.facebook.com%2Fads%2Fimage%2F%3Fd%3DAQLc5Dag3t1aTQW7wffIV7NslmH1FZJ4pWTAi5_AzXrNGUurQ9GpBtGrGong7NxmD-Ki9zy-VE2f2rN3GLLqikH2ahF6v5Rk8nmY57VK-uP1eHCWTUJb7Cm3Ajkw8h02FkzEFiViVq0h4KZ2K1wHDuOM&amp;cfs=1&amp;_nc_hash=AQBKxygrHdiybqe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06/30/2020 20:11:54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June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Singapore; Ages: 18 - 55; Interests: Food or Food and drink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 Feed on desktop computers or News Feed on mobile devices</a:t>
                      </a:r>
                    </a:p>
                  </a:txBody>
                  <a:tcPr/>
                </a:tc>
                <a:extLst>
                  <a:ext uri="{0D108BD9-81ED-4DB2-BD59-A6C34878D82A}">
                    <a16:rowId xmlns:a16="http://schemas.microsoft.com/office/drawing/2014/main" val="3990604472"/>
                  </a:ext>
                </a:extLst>
              </a:tr>
            </a:tbl>
          </a:graphicData>
        </a:graphic>
      </p:graphicFrame>
      <p:sp>
        <p:nvSpPr>
          <p:cNvPr id="4" name="Text Placeholder 3">
            <a:extLst>
              <a:ext uri="{FF2B5EF4-FFF2-40B4-BE49-F238E27FC236}">
                <a16:creationId xmlns:a16="http://schemas.microsoft.com/office/drawing/2014/main" id="{66CC2F74-FB09-4BF0-AB6B-900765DDBB29}"/>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4061096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4E8EE-66D2-468B-AF24-45531C43C5E1}"/>
              </a:ext>
            </a:extLst>
          </p:cNvPr>
          <p:cNvSpPr>
            <a:spLocks noGrp="1"/>
          </p:cNvSpPr>
          <p:nvPr>
            <p:ph type="title"/>
          </p:nvPr>
        </p:nvSpPr>
        <p:spPr/>
        <p:txBody>
          <a:bodyPr/>
          <a:lstStyle/>
          <a:p>
            <a:r>
              <a:rPr lang="en-US"/>
              <a:t>Facebook Post Ad Performance - Results / FPR | Frasers Property Retail - 8 of 18</a:t>
            </a:r>
          </a:p>
        </p:txBody>
      </p:sp>
      <p:graphicFrame>
        <p:nvGraphicFramePr>
          <p:cNvPr id="5" name="Table Placeholder 4">
            <a:extLst>
              <a:ext uri="{FF2B5EF4-FFF2-40B4-BE49-F238E27FC236}">
                <a16:creationId xmlns:a16="http://schemas.microsoft.com/office/drawing/2014/main" id="{40DFAB6E-386B-49E2-BEB4-8D709F795891}"/>
              </a:ext>
            </a:extLst>
          </p:cNvPr>
          <p:cNvGraphicFramePr>
            <a:graphicFrameLocks noGrp="1"/>
          </p:cNvGraphicFramePr>
          <p:nvPr>
            <p:ph type="tbl" sz="quarter" idx="13"/>
            <p:extLst>
              <p:ext uri="{D42A27DB-BD31-4B8C-83A1-F6EECF244321}">
                <p14:modId xmlns:p14="http://schemas.microsoft.com/office/powerpoint/2010/main" val="1069853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756504255"/>
                    </a:ext>
                  </a:extLst>
                </a:gridCol>
                <a:gridCol w="658368">
                  <a:extLst>
                    <a:ext uri="{9D8B030D-6E8A-4147-A177-3AD203B41FA5}">
                      <a16:colId xmlns:a16="http://schemas.microsoft.com/office/drawing/2014/main" val="2326608074"/>
                    </a:ext>
                  </a:extLst>
                </a:gridCol>
                <a:gridCol w="246888">
                  <a:extLst>
                    <a:ext uri="{9D8B030D-6E8A-4147-A177-3AD203B41FA5}">
                      <a16:colId xmlns:a16="http://schemas.microsoft.com/office/drawing/2014/main" val="2065464"/>
                    </a:ext>
                  </a:extLst>
                </a:gridCol>
                <a:gridCol w="246888">
                  <a:extLst>
                    <a:ext uri="{9D8B030D-6E8A-4147-A177-3AD203B41FA5}">
                      <a16:colId xmlns:a16="http://schemas.microsoft.com/office/drawing/2014/main" val="2081517963"/>
                    </a:ext>
                  </a:extLst>
                </a:gridCol>
                <a:gridCol w="246888">
                  <a:extLst>
                    <a:ext uri="{9D8B030D-6E8A-4147-A177-3AD203B41FA5}">
                      <a16:colId xmlns:a16="http://schemas.microsoft.com/office/drawing/2014/main" val="1395475483"/>
                    </a:ext>
                  </a:extLst>
                </a:gridCol>
                <a:gridCol w="246888">
                  <a:extLst>
                    <a:ext uri="{9D8B030D-6E8A-4147-A177-3AD203B41FA5}">
                      <a16:colId xmlns:a16="http://schemas.microsoft.com/office/drawing/2014/main" val="3579232766"/>
                    </a:ext>
                  </a:extLst>
                </a:gridCol>
                <a:gridCol w="246888">
                  <a:extLst>
                    <a:ext uri="{9D8B030D-6E8A-4147-A177-3AD203B41FA5}">
                      <a16:colId xmlns:a16="http://schemas.microsoft.com/office/drawing/2014/main" val="1839465277"/>
                    </a:ext>
                  </a:extLst>
                </a:gridCol>
                <a:gridCol w="246888">
                  <a:extLst>
                    <a:ext uri="{9D8B030D-6E8A-4147-A177-3AD203B41FA5}">
                      <a16:colId xmlns:a16="http://schemas.microsoft.com/office/drawing/2014/main" val="2326215056"/>
                    </a:ext>
                  </a:extLst>
                </a:gridCol>
                <a:gridCol w="246888">
                  <a:extLst>
                    <a:ext uri="{9D8B030D-6E8A-4147-A177-3AD203B41FA5}">
                      <a16:colId xmlns:a16="http://schemas.microsoft.com/office/drawing/2014/main" val="1040226525"/>
                    </a:ext>
                  </a:extLst>
                </a:gridCol>
                <a:gridCol w="246888">
                  <a:extLst>
                    <a:ext uri="{9D8B030D-6E8A-4147-A177-3AD203B41FA5}">
                      <a16:colId xmlns:a16="http://schemas.microsoft.com/office/drawing/2014/main" val="1952747001"/>
                    </a:ext>
                  </a:extLst>
                </a:gridCol>
                <a:gridCol w="246888">
                  <a:extLst>
                    <a:ext uri="{9D8B030D-6E8A-4147-A177-3AD203B41FA5}">
                      <a16:colId xmlns:a16="http://schemas.microsoft.com/office/drawing/2014/main" val="1185377943"/>
                    </a:ext>
                  </a:extLst>
                </a:gridCol>
                <a:gridCol w="246888">
                  <a:extLst>
                    <a:ext uri="{9D8B030D-6E8A-4147-A177-3AD203B41FA5}">
                      <a16:colId xmlns:a16="http://schemas.microsoft.com/office/drawing/2014/main" val="185552883"/>
                    </a:ext>
                  </a:extLst>
                </a:gridCol>
                <a:gridCol w="246888">
                  <a:extLst>
                    <a:ext uri="{9D8B030D-6E8A-4147-A177-3AD203B41FA5}">
                      <a16:colId xmlns:a16="http://schemas.microsoft.com/office/drawing/2014/main" val="4255345711"/>
                    </a:ext>
                  </a:extLst>
                </a:gridCol>
                <a:gridCol w="246888">
                  <a:extLst>
                    <a:ext uri="{9D8B030D-6E8A-4147-A177-3AD203B41FA5}">
                      <a16:colId xmlns:a16="http://schemas.microsoft.com/office/drawing/2014/main" val="2927209681"/>
                    </a:ext>
                  </a:extLst>
                </a:gridCol>
                <a:gridCol w="246888">
                  <a:extLst>
                    <a:ext uri="{9D8B030D-6E8A-4147-A177-3AD203B41FA5}">
                      <a16:colId xmlns:a16="http://schemas.microsoft.com/office/drawing/2014/main" val="2743189174"/>
                    </a:ext>
                  </a:extLst>
                </a:gridCol>
                <a:gridCol w="246888">
                  <a:extLst>
                    <a:ext uri="{9D8B030D-6E8A-4147-A177-3AD203B41FA5}">
                      <a16:colId xmlns:a16="http://schemas.microsoft.com/office/drawing/2014/main" val="1158558768"/>
                    </a:ext>
                  </a:extLst>
                </a:gridCol>
                <a:gridCol w="246888">
                  <a:extLst>
                    <a:ext uri="{9D8B030D-6E8A-4147-A177-3AD203B41FA5}">
                      <a16:colId xmlns:a16="http://schemas.microsoft.com/office/drawing/2014/main" val="2119542779"/>
                    </a:ext>
                  </a:extLst>
                </a:gridCol>
                <a:gridCol w="246888">
                  <a:extLst>
                    <a:ext uri="{9D8B030D-6E8A-4147-A177-3AD203B41FA5}">
                      <a16:colId xmlns:a16="http://schemas.microsoft.com/office/drawing/2014/main" val="3787502595"/>
                    </a:ext>
                  </a:extLst>
                </a:gridCol>
                <a:gridCol w="246888">
                  <a:extLst>
                    <a:ext uri="{9D8B030D-6E8A-4147-A177-3AD203B41FA5}">
                      <a16:colId xmlns:a16="http://schemas.microsoft.com/office/drawing/2014/main" val="2800487282"/>
                    </a:ext>
                  </a:extLst>
                </a:gridCol>
                <a:gridCol w="246888">
                  <a:extLst>
                    <a:ext uri="{9D8B030D-6E8A-4147-A177-3AD203B41FA5}">
                      <a16:colId xmlns:a16="http://schemas.microsoft.com/office/drawing/2014/main" val="3231075691"/>
                    </a:ext>
                  </a:extLst>
                </a:gridCol>
                <a:gridCol w="246888">
                  <a:extLst>
                    <a:ext uri="{9D8B030D-6E8A-4147-A177-3AD203B41FA5}">
                      <a16:colId xmlns:a16="http://schemas.microsoft.com/office/drawing/2014/main" val="662080331"/>
                    </a:ext>
                  </a:extLst>
                </a:gridCol>
                <a:gridCol w="987552">
                  <a:extLst>
                    <a:ext uri="{9D8B030D-6E8A-4147-A177-3AD203B41FA5}">
                      <a16:colId xmlns:a16="http://schemas.microsoft.com/office/drawing/2014/main" val="1525400529"/>
                    </a:ext>
                  </a:extLst>
                </a:gridCol>
                <a:gridCol w="493776">
                  <a:extLst>
                    <a:ext uri="{9D8B030D-6E8A-4147-A177-3AD203B41FA5}">
                      <a16:colId xmlns:a16="http://schemas.microsoft.com/office/drawing/2014/main" val="2989156209"/>
                    </a:ext>
                  </a:extLst>
                </a:gridCol>
                <a:gridCol w="493776">
                  <a:extLst>
                    <a:ext uri="{9D8B030D-6E8A-4147-A177-3AD203B41FA5}">
                      <a16:colId xmlns:a16="http://schemas.microsoft.com/office/drawing/2014/main" val="791794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4104405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- 2020-06-24 07:15:34</a:t>
                      </a:r>
                      <a:r>
                        <a:rPr kumimoji="0" lang="en-US" sz="1000" b="0" i="0" u="none" strike="noStrike" kern="1200" cap="none" spc="0" normalizeH="0" baseline="0" noProof="0">
                          <a:ln>
                            <a:noFill/>
                          </a:ln>
                          <a:solidFill>
                            <a:prstClr val="black"/>
                          </a:solidFill>
                          <a:effectLst/>
                          <a:uLnTx/>
                          <a:uFillTx/>
                          <a:latin typeface="+mn-lt"/>
                          <a:ea typeface="+mn-ea"/>
                          <a:cs typeface="+mn-cs"/>
                        </a:rPr>
                        <a:t>
 [Did You Know] Ya Kun Kaya Toast serves toast with its signature kaya recipe, prepared exactly the same way since 1944. People love Ya Kun so much so that regular customers visit once or twice a day. If you're wondering what they order, it would most probably be the Value Set Meal A, Ya Kun's most popular item on the menu which consists of eggs, coffee and toast.⠀
⠀
With the belief that a good toast can bind kinship, friendship &amp; partnership, the household name is beloved by generations of Singaporeans engaging in their favourite comfort food ritual.⠀
⠀
Get your fix at these malls:⠀
- @causewaypointsg ⠀
- @changicitypoint_sg ⠀
- @northpointsg North Wing ⠀
- @yewteepoint ⠀
- @waterway_point East Wing⠀
⠀
#FrasersPropertyRetail #CausewayPoint #Changi City Point #NorthpointCity #YewTeePoint #WaterwayPoint #YaKunKayaToast #YaKun #DidYouKnow #KayaToast #SGfoodie #SGeats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06/27/2020 14:12:26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June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Location(s): Singapore; Ages: 18 - 55; Interests: Food or Food and drink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Feed or Instagram Explore</a:t>
                      </a:r>
                    </a:p>
                  </a:txBody>
                  <a:tcPr/>
                </a:tc>
                <a:extLst>
                  <a:ext uri="{0D108BD9-81ED-4DB2-BD59-A6C34878D82A}">
                    <a16:rowId xmlns:a16="http://schemas.microsoft.com/office/drawing/2014/main" val="741641005"/>
                  </a:ext>
                </a:extLst>
              </a:tr>
            </a:tbl>
          </a:graphicData>
        </a:graphic>
      </p:graphicFrame>
      <p:sp>
        <p:nvSpPr>
          <p:cNvPr id="4" name="Text Placeholder 3">
            <a:extLst>
              <a:ext uri="{FF2B5EF4-FFF2-40B4-BE49-F238E27FC236}">
                <a16:creationId xmlns:a16="http://schemas.microsoft.com/office/drawing/2014/main" id="{4B993C20-E741-42C0-9BF8-BD209BF49614}"/>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9865552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F6E8F-F3CC-4441-BCD2-E3D97ECA1BA1}"/>
              </a:ext>
            </a:extLst>
          </p:cNvPr>
          <p:cNvSpPr>
            <a:spLocks noGrp="1"/>
          </p:cNvSpPr>
          <p:nvPr>
            <p:ph type="title"/>
          </p:nvPr>
        </p:nvSpPr>
        <p:spPr/>
        <p:txBody>
          <a:bodyPr/>
          <a:lstStyle/>
          <a:p>
            <a:r>
              <a:rPr lang="en-US"/>
              <a:t>Facebook Post Ad Performance - Results / FPR | Frasers Property Retail - 9 of 18</a:t>
            </a:r>
          </a:p>
        </p:txBody>
      </p:sp>
      <p:graphicFrame>
        <p:nvGraphicFramePr>
          <p:cNvPr id="5" name="Table Placeholder 4">
            <a:extLst>
              <a:ext uri="{FF2B5EF4-FFF2-40B4-BE49-F238E27FC236}">
                <a16:creationId xmlns:a16="http://schemas.microsoft.com/office/drawing/2014/main" id="{6CD8F1D6-8627-433F-AE1E-C196DEE29737}"/>
              </a:ext>
            </a:extLst>
          </p:cNvPr>
          <p:cNvGraphicFramePr>
            <a:graphicFrameLocks noGrp="1"/>
          </p:cNvGraphicFramePr>
          <p:nvPr>
            <p:ph type="tbl" sz="quarter" idx="13"/>
            <p:extLst>
              <p:ext uri="{D42A27DB-BD31-4B8C-83A1-F6EECF244321}">
                <p14:modId xmlns:p14="http://schemas.microsoft.com/office/powerpoint/2010/main" val="1536450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531842570"/>
                    </a:ext>
                  </a:extLst>
                </a:gridCol>
                <a:gridCol w="658368">
                  <a:extLst>
                    <a:ext uri="{9D8B030D-6E8A-4147-A177-3AD203B41FA5}">
                      <a16:colId xmlns:a16="http://schemas.microsoft.com/office/drawing/2014/main" val="2882823374"/>
                    </a:ext>
                  </a:extLst>
                </a:gridCol>
                <a:gridCol w="246888">
                  <a:extLst>
                    <a:ext uri="{9D8B030D-6E8A-4147-A177-3AD203B41FA5}">
                      <a16:colId xmlns:a16="http://schemas.microsoft.com/office/drawing/2014/main" val="457145806"/>
                    </a:ext>
                  </a:extLst>
                </a:gridCol>
                <a:gridCol w="246888">
                  <a:extLst>
                    <a:ext uri="{9D8B030D-6E8A-4147-A177-3AD203B41FA5}">
                      <a16:colId xmlns:a16="http://schemas.microsoft.com/office/drawing/2014/main" val="3542632231"/>
                    </a:ext>
                  </a:extLst>
                </a:gridCol>
                <a:gridCol w="246888">
                  <a:extLst>
                    <a:ext uri="{9D8B030D-6E8A-4147-A177-3AD203B41FA5}">
                      <a16:colId xmlns:a16="http://schemas.microsoft.com/office/drawing/2014/main" val="138273008"/>
                    </a:ext>
                  </a:extLst>
                </a:gridCol>
                <a:gridCol w="246888">
                  <a:extLst>
                    <a:ext uri="{9D8B030D-6E8A-4147-A177-3AD203B41FA5}">
                      <a16:colId xmlns:a16="http://schemas.microsoft.com/office/drawing/2014/main" val="2914670023"/>
                    </a:ext>
                  </a:extLst>
                </a:gridCol>
                <a:gridCol w="246888">
                  <a:extLst>
                    <a:ext uri="{9D8B030D-6E8A-4147-A177-3AD203B41FA5}">
                      <a16:colId xmlns:a16="http://schemas.microsoft.com/office/drawing/2014/main" val="1142628091"/>
                    </a:ext>
                  </a:extLst>
                </a:gridCol>
                <a:gridCol w="246888">
                  <a:extLst>
                    <a:ext uri="{9D8B030D-6E8A-4147-A177-3AD203B41FA5}">
                      <a16:colId xmlns:a16="http://schemas.microsoft.com/office/drawing/2014/main" val="2368827046"/>
                    </a:ext>
                  </a:extLst>
                </a:gridCol>
                <a:gridCol w="246888">
                  <a:extLst>
                    <a:ext uri="{9D8B030D-6E8A-4147-A177-3AD203B41FA5}">
                      <a16:colId xmlns:a16="http://schemas.microsoft.com/office/drawing/2014/main" val="853838510"/>
                    </a:ext>
                  </a:extLst>
                </a:gridCol>
                <a:gridCol w="246888">
                  <a:extLst>
                    <a:ext uri="{9D8B030D-6E8A-4147-A177-3AD203B41FA5}">
                      <a16:colId xmlns:a16="http://schemas.microsoft.com/office/drawing/2014/main" val="2385945493"/>
                    </a:ext>
                  </a:extLst>
                </a:gridCol>
                <a:gridCol w="246888">
                  <a:extLst>
                    <a:ext uri="{9D8B030D-6E8A-4147-A177-3AD203B41FA5}">
                      <a16:colId xmlns:a16="http://schemas.microsoft.com/office/drawing/2014/main" val="2509401178"/>
                    </a:ext>
                  </a:extLst>
                </a:gridCol>
                <a:gridCol w="246888">
                  <a:extLst>
                    <a:ext uri="{9D8B030D-6E8A-4147-A177-3AD203B41FA5}">
                      <a16:colId xmlns:a16="http://schemas.microsoft.com/office/drawing/2014/main" val="1415611603"/>
                    </a:ext>
                  </a:extLst>
                </a:gridCol>
                <a:gridCol w="246888">
                  <a:extLst>
                    <a:ext uri="{9D8B030D-6E8A-4147-A177-3AD203B41FA5}">
                      <a16:colId xmlns:a16="http://schemas.microsoft.com/office/drawing/2014/main" val="4099412891"/>
                    </a:ext>
                  </a:extLst>
                </a:gridCol>
                <a:gridCol w="246888">
                  <a:extLst>
                    <a:ext uri="{9D8B030D-6E8A-4147-A177-3AD203B41FA5}">
                      <a16:colId xmlns:a16="http://schemas.microsoft.com/office/drawing/2014/main" val="882457600"/>
                    </a:ext>
                  </a:extLst>
                </a:gridCol>
                <a:gridCol w="246888">
                  <a:extLst>
                    <a:ext uri="{9D8B030D-6E8A-4147-A177-3AD203B41FA5}">
                      <a16:colId xmlns:a16="http://schemas.microsoft.com/office/drawing/2014/main" val="4280127106"/>
                    </a:ext>
                  </a:extLst>
                </a:gridCol>
                <a:gridCol w="246888">
                  <a:extLst>
                    <a:ext uri="{9D8B030D-6E8A-4147-A177-3AD203B41FA5}">
                      <a16:colId xmlns:a16="http://schemas.microsoft.com/office/drawing/2014/main" val="3905423709"/>
                    </a:ext>
                  </a:extLst>
                </a:gridCol>
                <a:gridCol w="246888">
                  <a:extLst>
                    <a:ext uri="{9D8B030D-6E8A-4147-A177-3AD203B41FA5}">
                      <a16:colId xmlns:a16="http://schemas.microsoft.com/office/drawing/2014/main" val="1506996129"/>
                    </a:ext>
                  </a:extLst>
                </a:gridCol>
                <a:gridCol w="246888">
                  <a:extLst>
                    <a:ext uri="{9D8B030D-6E8A-4147-A177-3AD203B41FA5}">
                      <a16:colId xmlns:a16="http://schemas.microsoft.com/office/drawing/2014/main" val="2404432938"/>
                    </a:ext>
                  </a:extLst>
                </a:gridCol>
                <a:gridCol w="246888">
                  <a:extLst>
                    <a:ext uri="{9D8B030D-6E8A-4147-A177-3AD203B41FA5}">
                      <a16:colId xmlns:a16="http://schemas.microsoft.com/office/drawing/2014/main" val="908828564"/>
                    </a:ext>
                  </a:extLst>
                </a:gridCol>
                <a:gridCol w="246888">
                  <a:extLst>
                    <a:ext uri="{9D8B030D-6E8A-4147-A177-3AD203B41FA5}">
                      <a16:colId xmlns:a16="http://schemas.microsoft.com/office/drawing/2014/main" val="2696956220"/>
                    </a:ext>
                  </a:extLst>
                </a:gridCol>
                <a:gridCol w="246888">
                  <a:extLst>
                    <a:ext uri="{9D8B030D-6E8A-4147-A177-3AD203B41FA5}">
                      <a16:colId xmlns:a16="http://schemas.microsoft.com/office/drawing/2014/main" val="981699800"/>
                    </a:ext>
                  </a:extLst>
                </a:gridCol>
                <a:gridCol w="987552">
                  <a:extLst>
                    <a:ext uri="{9D8B030D-6E8A-4147-A177-3AD203B41FA5}">
                      <a16:colId xmlns:a16="http://schemas.microsoft.com/office/drawing/2014/main" val="1454649583"/>
                    </a:ext>
                  </a:extLst>
                </a:gridCol>
                <a:gridCol w="493776">
                  <a:extLst>
                    <a:ext uri="{9D8B030D-6E8A-4147-A177-3AD203B41FA5}">
                      <a16:colId xmlns:a16="http://schemas.microsoft.com/office/drawing/2014/main" val="1554411552"/>
                    </a:ext>
                  </a:extLst>
                </a:gridCol>
                <a:gridCol w="493776">
                  <a:extLst>
                    <a:ext uri="{9D8B030D-6E8A-4147-A177-3AD203B41FA5}">
                      <a16:colId xmlns:a16="http://schemas.microsoft.com/office/drawing/2014/main" val="41237209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1636958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- 2020-06-24 07:13:54</a:t>
                      </a:r>
                      <a:r>
                        <a:rPr kumimoji="0" lang="en-US" sz="1000" b="0" i="0" u="none" strike="noStrike" kern="1200" cap="none" spc="0" normalizeH="0" baseline="0" noProof="0">
                          <a:ln>
                            <a:noFill/>
                          </a:ln>
                          <a:solidFill>
                            <a:prstClr val="black"/>
                          </a:solidFill>
                          <a:effectLst/>
                          <a:uLnTx/>
                          <a:uFillTx/>
                          <a:latin typeface="+mn-lt"/>
                          <a:ea typeface="+mn-ea"/>
                          <a:cs typeface="+mn-cs"/>
                        </a:rPr>
                        <a:t>
 [Did You Know] Ya Kun Kaya Toast serves toast with its signature kaya recipe, prepared exactly the same way since 1944. People love Ya Kun so much so that regular customers visit once or twice a day. If you're wondering what they order, it would most probably be the Value Set Meal A, Ya Kun's most popular item on the menu which consists of eggs, coffee and toast. 
With the belief that a good toast can bind kinship, friendship &amp; partnership, the household name is beloved by generations of Singaporeans engaging in their favourite comfort food ritual.
Get your fix at these malls:
- Causeway Point, Singapore (#B1-23)
- Changi City Point, Singapore (#B1-K1)
- Northpoint City, Singapore North Wing (#B1-22/23/24)
- YewTee Point, Singapore (#01-46/47/48)
- Waterway Point East Wing (#B2-K12)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https://scontent-iad3-1.xx.fbcdn.net/v/t1.0-9/p720x720/106103099_10157423788135208_1595077654798453121_o.jpg?_nc_cat=110&amp;_nc_sid=2d5d41&amp;_nc_ohc=hP43rAFuLJIAX_GHVyq&amp;_nc_ht=scontent-iad3-1.xx&amp;_nc_tp=6&amp;oh=630f767f13b086fd9f39dd33ce35d484&amp;oe=5F2184A7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06/27/2020 20:11:25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June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Singapore; Ages: 18 - 55; Interests: Food or Food and drink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 Feed on desktop computers, News Feed on mobile devices or Instant Article</a:t>
                      </a:r>
                    </a:p>
                  </a:txBody>
                  <a:tcPr/>
                </a:tc>
                <a:extLst>
                  <a:ext uri="{0D108BD9-81ED-4DB2-BD59-A6C34878D82A}">
                    <a16:rowId xmlns:a16="http://schemas.microsoft.com/office/drawing/2014/main" val="1296509085"/>
                  </a:ext>
                </a:extLst>
              </a:tr>
            </a:tbl>
          </a:graphicData>
        </a:graphic>
      </p:graphicFrame>
      <p:sp>
        <p:nvSpPr>
          <p:cNvPr id="4" name="Text Placeholder 3">
            <a:extLst>
              <a:ext uri="{FF2B5EF4-FFF2-40B4-BE49-F238E27FC236}">
                <a16:creationId xmlns:a16="http://schemas.microsoft.com/office/drawing/2014/main" id="{A286B538-FF99-4301-8239-8938458C26B3}"/>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42343764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81197-FF55-4C58-AFDA-46B74D4CD0A2}"/>
              </a:ext>
            </a:extLst>
          </p:cNvPr>
          <p:cNvSpPr>
            <a:spLocks noGrp="1"/>
          </p:cNvSpPr>
          <p:nvPr>
            <p:ph type="title"/>
          </p:nvPr>
        </p:nvSpPr>
        <p:spPr/>
        <p:txBody>
          <a:bodyPr/>
          <a:lstStyle/>
          <a:p>
            <a:r>
              <a:rPr lang="en-US"/>
              <a:t>Facebook Post Ad Performance - Results / FPR | Frasers Property Retail - 10 of 18</a:t>
            </a:r>
          </a:p>
        </p:txBody>
      </p:sp>
      <p:graphicFrame>
        <p:nvGraphicFramePr>
          <p:cNvPr id="5" name="Table Placeholder 4">
            <a:extLst>
              <a:ext uri="{FF2B5EF4-FFF2-40B4-BE49-F238E27FC236}">
                <a16:creationId xmlns:a16="http://schemas.microsoft.com/office/drawing/2014/main" id="{054FE186-AA70-4910-80A2-4702CE867342}"/>
              </a:ext>
            </a:extLst>
          </p:cNvPr>
          <p:cNvGraphicFramePr>
            <a:graphicFrameLocks noGrp="1"/>
          </p:cNvGraphicFramePr>
          <p:nvPr>
            <p:ph type="tbl" sz="quarter" idx="13"/>
            <p:extLst>
              <p:ext uri="{D42A27DB-BD31-4B8C-83A1-F6EECF244321}">
                <p14:modId xmlns:p14="http://schemas.microsoft.com/office/powerpoint/2010/main" val="692831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610993826"/>
                    </a:ext>
                  </a:extLst>
                </a:gridCol>
                <a:gridCol w="658368">
                  <a:extLst>
                    <a:ext uri="{9D8B030D-6E8A-4147-A177-3AD203B41FA5}">
                      <a16:colId xmlns:a16="http://schemas.microsoft.com/office/drawing/2014/main" val="628370037"/>
                    </a:ext>
                  </a:extLst>
                </a:gridCol>
                <a:gridCol w="246888">
                  <a:extLst>
                    <a:ext uri="{9D8B030D-6E8A-4147-A177-3AD203B41FA5}">
                      <a16:colId xmlns:a16="http://schemas.microsoft.com/office/drawing/2014/main" val="831042850"/>
                    </a:ext>
                  </a:extLst>
                </a:gridCol>
                <a:gridCol w="246888">
                  <a:extLst>
                    <a:ext uri="{9D8B030D-6E8A-4147-A177-3AD203B41FA5}">
                      <a16:colId xmlns:a16="http://schemas.microsoft.com/office/drawing/2014/main" val="1249810841"/>
                    </a:ext>
                  </a:extLst>
                </a:gridCol>
                <a:gridCol w="246888">
                  <a:extLst>
                    <a:ext uri="{9D8B030D-6E8A-4147-A177-3AD203B41FA5}">
                      <a16:colId xmlns:a16="http://schemas.microsoft.com/office/drawing/2014/main" val="342443877"/>
                    </a:ext>
                  </a:extLst>
                </a:gridCol>
                <a:gridCol w="246888">
                  <a:extLst>
                    <a:ext uri="{9D8B030D-6E8A-4147-A177-3AD203B41FA5}">
                      <a16:colId xmlns:a16="http://schemas.microsoft.com/office/drawing/2014/main" val="3353438226"/>
                    </a:ext>
                  </a:extLst>
                </a:gridCol>
                <a:gridCol w="246888">
                  <a:extLst>
                    <a:ext uri="{9D8B030D-6E8A-4147-A177-3AD203B41FA5}">
                      <a16:colId xmlns:a16="http://schemas.microsoft.com/office/drawing/2014/main" val="3276511026"/>
                    </a:ext>
                  </a:extLst>
                </a:gridCol>
                <a:gridCol w="246888">
                  <a:extLst>
                    <a:ext uri="{9D8B030D-6E8A-4147-A177-3AD203B41FA5}">
                      <a16:colId xmlns:a16="http://schemas.microsoft.com/office/drawing/2014/main" val="904667047"/>
                    </a:ext>
                  </a:extLst>
                </a:gridCol>
                <a:gridCol w="246888">
                  <a:extLst>
                    <a:ext uri="{9D8B030D-6E8A-4147-A177-3AD203B41FA5}">
                      <a16:colId xmlns:a16="http://schemas.microsoft.com/office/drawing/2014/main" val="842464513"/>
                    </a:ext>
                  </a:extLst>
                </a:gridCol>
                <a:gridCol w="246888">
                  <a:extLst>
                    <a:ext uri="{9D8B030D-6E8A-4147-A177-3AD203B41FA5}">
                      <a16:colId xmlns:a16="http://schemas.microsoft.com/office/drawing/2014/main" val="1346620956"/>
                    </a:ext>
                  </a:extLst>
                </a:gridCol>
                <a:gridCol w="246888">
                  <a:extLst>
                    <a:ext uri="{9D8B030D-6E8A-4147-A177-3AD203B41FA5}">
                      <a16:colId xmlns:a16="http://schemas.microsoft.com/office/drawing/2014/main" val="500671394"/>
                    </a:ext>
                  </a:extLst>
                </a:gridCol>
                <a:gridCol w="246888">
                  <a:extLst>
                    <a:ext uri="{9D8B030D-6E8A-4147-A177-3AD203B41FA5}">
                      <a16:colId xmlns:a16="http://schemas.microsoft.com/office/drawing/2014/main" val="3132468115"/>
                    </a:ext>
                  </a:extLst>
                </a:gridCol>
                <a:gridCol w="246888">
                  <a:extLst>
                    <a:ext uri="{9D8B030D-6E8A-4147-A177-3AD203B41FA5}">
                      <a16:colId xmlns:a16="http://schemas.microsoft.com/office/drawing/2014/main" val="2232473811"/>
                    </a:ext>
                  </a:extLst>
                </a:gridCol>
                <a:gridCol w="246888">
                  <a:extLst>
                    <a:ext uri="{9D8B030D-6E8A-4147-A177-3AD203B41FA5}">
                      <a16:colId xmlns:a16="http://schemas.microsoft.com/office/drawing/2014/main" val="1805611212"/>
                    </a:ext>
                  </a:extLst>
                </a:gridCol>
                <a:gridCol w="246888">
                  <a:extLst>
                    <a:ext uri="{9D8B030D-6E8A-4147-A177-3AD203B41FA5}">
                      <a16:colId xmlns:a16="http://schemas.microsoft.com/office/drawing/2014/main" val="3226166859"/>
                    </a:ext>
                  </a:extLst>
                </a:gridCol>
                <a:gridCol w="246888">
                  <a:extLst>
                    <a:ext uri="{9D8B030D-6E8A-4147-A177-3AD203B41FA5}">
                      <a16:colId xmlns:a16="http://schemas.microsoft.com/office/drawing/2014/main" val="3562479713"/>
                    </a:ext>
                  </a:extLst>
                </a:gridCol>
                <a:gridCol w="246888">
                  <a:extLst>
                    <a:ext uri="{9D8B030D-6E8A-4147-A177-3AD203B41FA5}">
                      <a16:colId xmlns:a16="http://schemas.microsoft.com/office/drawing/2014/main" val="2735302706"/>
                    </a:ext>
                  </a:extLst>
                </a:gridCol>
                <a:gridCol w="246888">
                  <a:extLst>
                    <a:ext uri="{9D8B030D-6E8A-4147-A177-3AD203B41FA5}">
                      <a16:colId xmlns:a16="http://schemas.microsoft.com/office/drawing/2014/main" val="3127817649"/>
                    </a:ext>
                  </a:extLst>
                </a:gridCol>
                <a:gridCol w="246888">
                  <a:extLst>
                    <a:ext uri="{9D8B030D-6E8A-4147-A177-3AD203B41FA5}">
                      <a16:colId xmlns:a16="http://schemas.microsoft.com/office/drawing/2014/main" val="3176887016"/>
                    </a:ext>
                  </a:extLst>
                </a:gridCol>
                <a:gridCol w="246888">
                  <a:extLst>
                    <a:ext uri="{9D8B030D-6E8A-4147-A177-3AD203B41FA5}">
                      <a16:colId xmlns:a16="http://schemas.microsoft.com/office/drawing/2014/main" val="1230786703"/>
                    </a:ext>
                  </a:extLst>
                </a:gridCol>
                <a:gridCol w="246888">
                  <a:extLst>
                    <a:ext uri="{9D8B030D-6E8A-4147-A177-3AD203B41FA5}">
                      <a16:colId xmlns:a16="http://schemas.microsoft.com/office/drawing/2014/main" val="3740576659"/>
                    </a:ext>
                  </a:extLst>
                </a:gridCol>
                <a:gridCol w="987552">
                  <a:extLst>
                    <a:ext uri="{9D8B030D-6E8A-4147-A177-3AD203B41FA5}">
                      <a16:colId xmlns:a16="http://schemas.microsoft.com/office/drawing/2014/main" val="2594237330"/>
                    </a:ext>
                  </a:extLst>
                </a:gridCol>
                <a:gridCol w="493776">
                  <a:extLst>
                    <a:ext uri="{9D8B030D-6E8A-4147-A177-3AD203B41FA5}">
                      <a16:colId xmlns:a16="http://schemas.microsoft.com/office/drawing/2014/main" val="3520284326"/>
                    </a:ext>
                  </a:extLst>
                </a:gridCol>
                <a:gridCol w="493776">
                  <a:extLst>
                    <a:ext uri="{9D8B030D-6E8A-4147-A177-3AD203B41FA5}">
                      <a16:colId xmlns:a16="http://schemas.microsoft.com/office/drawing/2014/main" val="2153096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3799014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- 2020-06-22 07:33:21</a:t>
                      </a:r>
                      <a:r>
                        <a:rPr kumimoji="0" lang="en-US" sz="1000" b="0" i="0" u="none" strike="noStrike" kern="1200" cap="none" spc="0" normalizeH="0" baseline="0" noProof="0">
                          <a:ln>
                            <a:noFill/>
                          </a:ln>
                          <a:solidFill>
                            <a:prstClr val="black"/>
                          </a:solidFill>
                          <a:effectLst/>
                          <a:uLnTx/>
                          <a:uFillTx/>
                          <a:latin typeface="+mn-lt"/>
                          <a:ea typeface="+mn-ea"/>
                          <a:cs typeface="+mn-cs"/>
                        </a:rPr>
                        <a:t>
 Unwrap a delightful array of rice dumplings together with family this Dragon Boat Festival (</a:t>
                      </a:r>
                      <a:r>
                        <a:rPr kumimoji="0" lang="ja-JP" altLang="en-US" sz="1000" b="0" i="0" u="none" strike="noStrike" kern="1200" cap="none" spc="0" normalizeH="0" baseline="0" noProof="0">
                          <a:ln>
                            <a:noFill/>
                          </a:ln>
                          <a:solidFill>
                            <a:prstClr val="black"/>
                          </a:solidFill>
                          <a:effectLst/>
                          <a:uLnTx/>
                          <a:uFillTx/>
                          <a:latin typeface="+mn-lt"/>
                          <a:ea typeface="+mn-ea"/>
                          <a:cs typeface="+mn-cs"/>
                        </a:rPr>
                        <a:t>端午节</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The pyramid-shaped glutinous rice treats that are wrapped in either pandan or bamboo leaves, are chock-full of sumptuous ingredients.
Learn more about the different types of rice dumpling fillings below: 
🥢 Nyonya - Filled with pork belly and mushrooms, these rice dumplings have a sweet flavour from candied winter melon. 
🥢 Teochew - Offering both sweet and savoury flavours, fillings include pork belly, shiitake mushrooms, lotus paste and dried shrimp.
🥢 Hokkien - Characterised by their darker colour from dark soy sauce and five-spice powder, these rice dumplings pack a savoury punch, with marinated pork, chestnuts and salted egg yolk.
🥢 Vegetarian - A healthier alternative to the usual bak changs (meat dumplings in Hokkien), they come with ingredients like mushrooms and chestnuts sans the meat.
Satisfy your rice dumpling cravings at these stores:
Eastern Rice Dumpling: Northpoint City North Wing (#B1-14) and YewTee Point (#B1-45)
Beauty in the Pot: The Centrepoint (#05-14/16)
Crystal Jade Hong Kong Kitchen: Causeway Point (#05-10)
Mr Bean Singapore: Causeway Point (#01-K06), Changi City Point (#B1-21), Eastpoint Mall (#01-05), Northpoint City North Wing (#01-05) and South Wing (#B2-130), Waterway Point West Wing (#01-K1) and YewTee Point (#01-52/53).
Tell us what's your favourite rice dumpling in the comments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https://scontent-iad3-1.xx.fbcdn.net/v/t1.0-9/p720x720/105541131_10157418071335208_3560589389726635033_o.jpg?_nc_cat=100&amp;_nc_sid=8024bb&amp;_nc_ohc=fOCWKEmWDFIAX-TcmO1&amp;_nc_ht=scontent-iad3-1.xx&amp;_nc_tp=6&amp;oh=b9efb0e3ad04cd8195bb8d362030f619&amp;oe=5F225B43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06/25/2020 20:11:44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June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Singapore; Ages: 18 - 55; Interests: Food or Food and drink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 Feed on desktop computers or News Feed on mobile devices</a:t>
                      </a:r>
                    </a:p>
                  </a:txBody>
                  <a:tcPr/>
                </a:tc>
                <a:extLst>
                  <a:ext uri="{0D108BD9-81ED-4DB2-BD59-A6C34878D82A}">
                    <a16:rowId xmlns:a16="http://schemas.microsoft.com/office/drawing/2014/main" val="3060039585"/>
                  </a:ext>
                </a:extLst>
              </a:tr>
            </a:tbl>
          </a:graphicData>
        </a:graphic>
      </p:graphicFrame>
      <p:sp>
        <p:nvSpPr>
          <p:cNvPr id="4" name="Text Placeholder 3">
            <a:extLst>
              <a:ext uri="{FF2B5EF4-FFF2-40B4-BE49-F238E27FC236}">
                <a16:creationId xmlns:a16="http://schemas.microsoft.com/office/drawing/2014/main" id="{D88B934E-66D9-4F1F-BDFC-D96A09D3B34E}"/>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1583463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D4982-4D80-4962-90F9-4DA3690B6EC5}"/>
              </a:ext>
            </a:extLst>
          </p:cNvPr>
          <p:cNvSpPr>
            <a:spLocks noGrp="1"/>
          </p:cNvSpPr>
          <p:nvPr>
            <p:ph type="title"/>
          </p:nvPr>
        </p:nvSpPr>
        <p:spPr/>
        <p:txBody>
          <a:bodyPr/>
          <a:lstStyle/>
          <a:p>
            <a:r>
              <a:rPr lang="en-US"/>
              <a:t>Facebook Post Ad Performance - Results / FPR | Frasers Property Retail - 11 of 18</a:t>
            </a:r>
          </a:p>
        </p:txBody>
      </p:sp>
      <p:graphicFrame>
        <p:nvGraphicFramePr>
          <p:cNvPr id="5" name="Table Placeholder 4">
            <a:extLst>
              <a:ext uri="{FF2B5EF4-FFF2-40B4-BE49-F238E27FC236}">
                <a16:creationId xmlns:a16="http://schemas.microsoft.com/office/drawing/2014/main" id="{B8D6BC79-3AC9-4B35-B747-83A3DF3328A1}"/>
              </a:ext>
            </a:extLst>
          </p:cNvPr>
          <p:cNvGraphicFramePr>
            <a:graphicFrameLocks noGrp="1"/>
          </p:cNvGraphicFramePr>
          <p:nvPr>
            <p:ph type="tbl" sz="quarter" idx="13"/>
            <p:extLst>
              <p:ext uri="{D42A27DB-BD31-4B8C-83A1-F6EECF244321}">
                <p14:modId xmlns:p14="http://schemas.microsoft.com/office/powerpoint/2010/main" val="3786541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930661456"/>
                    </a:ext>
                  </a:extLst>
                </a:gridCol>
                <a:gridCol w="658368">
                  <a:extLst>
                    <a:ext uri="{9D8B030D-6E8A-4147-A177-3AD203B41FA5}">
                      <a16:colId xmlns:a16="http://schemas.microsoft.com/office/drawing/2014/main" val="2475609916"/>
                    </a:ext>
                  </a:extLst>
                </a:gridCol>
                <a:gridCol w="246888">
                  <a:extLst>
                    <a:ext uri="{9D8B030D-6E8A-4147-A177-3AD203B41FA5}">
                      <a16:colId xmlns:a16="http://schemas.microsoft.com/office/drawing/2014/main" val="858564186"/>
                    </a:ext>
                  </a:extLst>
                </a:gridCol>
                <a:gridCol w="246888">
                  <a:extLst>
                    <a:ext uri="{9D8B030D-6E8A-4147-A177-3AD203B41FA5}">
                      <a16:colId xmlns:a16="http://schemas.microsoft.com/office/drawing/2014/main" val="1261611136"/>
                    </a:ext>
                  </a:extLst>
                </a:gridCol>
                <a:gridCol w="246888">
                  <a:extLst>
                    <a:ext uri="{9D8B030D-6E8A-4147-A177-3AD203B41FA5}">
                      <a16:colId xmlns:a16="http://schemas.microsoft.com/office/drawing/2014/main" val="1641365775"/>
                    </a:ext>
                  </a:extLst>
                </a:gridCol>
                <a:gridCol w="246888">
                  <a:extLst>
                    <a:ext uri="{9D8B030D-6E8A-4147-A177-3AD203B41FA5}">
                      <a16:colId xmlns:a16="http://schemas.microsoft.com/office/drawing/2014/main" val="1496546990"/>
                    </a:ext>
                  </a:extLst>
                </a:gridCol>
                <a:gridCol w="246888">
                  <a:extLst>
                    <a:ext uri="{9D8B030D-6E8A-4147-A177-3AD203B41FA5}">
                      <a16:colId xmlns:a16="http://schemas.microsoft.com/office/drawing/2014/main" val="2491397911"/>
                    </a:ext>
                  </a:extLst>
                </a:gridCol>
                <a:gridCol w="246888">
                  <a:extLst>
                    <a:ext uri="{9D8B030D-6E8A-4147-A177-3AD203B41FA5}">
                      <a16:colId xmlns:a16="http://schemas.microsoft.com/office/drawing/2014/main" val="1894342987"/>
                    </a:ext>
                  </a:extLst>
                </a:gridCol>
                <a:gridCol w="246888">
                  <a:extLst>
                    <a:ext uri="{9D8B030D-6E8A-4147-A177-3AD203B41FA5}">
                      <a16:colId xmlns:a16="http://schemas.microsoft.com/office/drawing/2014/main" val="3909288111"/>
                    </a:ext>
                  </a:extLst>
                </a:gridCol>
                <a:gridCol w="246888">
                  <a:extLst>
                    <a:ext uri="{9D8B030D-6E8A-4147-A177-3AD203B41FA5}">
                      <a16:colId xmlns:a16="http://schemas.microsoft.com/office/drawing/2014/main" val="2063860150"/>
                    </a:ext>
                  </a:extLst>
                </a:gridCol>
                <a:gridCol w="246888">
                  <a:extLst>
                    <a:ext uri="{9D8B030D-6E8A-4147-A177-3AD203B41FA5}">
                      <a16:colId xmlns:a16="http://schemas.microsoft.com/office/drawing/2014/main" val="411530047"/>
                    </a:ext>
                  </a:extLst>
                </a:gridCol>
                <a:gridCol w="246888">
                  <a:extLst>
                    <a:ext uri="{9D8B030D-6E8A-4147-A177-3AD203B41FA5}">
                      <a16:colId xmlns:a16="http://schemas.microsoft.com/office/drawing/2014/main" val="1515309109"/>
                    </a:ext>
                  </a:extLst>
                </a:gridCol>
                <a:gridCol w="246888">
                  <a:extLst>
                    <a:ext uri="{9D8B030D-6E8A-4147-A177-3AD203B41FA5}">
                      <a16:colId xmlns:a16="http://schemas.microsoft.com/office/drawing/2014/main" val="3927744583"/>
                    </a:ext>
                  </a:extLst>
                </a:gridCol>
                <a:gridCol w="246888">
                  <a:extLst>
                    <a:ext uri="{9D8B030D-6E8A-4147-A177-3AD203B41FA5}">
                      <a16:colId xmlns:a16="http://schemas.microsoft.com/office/drawing/2014/main" val="1086842277"/>
                    </a:ext>
                  </a:extLst>
                </a:gridCol>
                <a:gridCol w="246888">
                  <a:extLst>
                    <a:ext uri="{9D8B030D-6E8A-4147-A177-3AD203B41FA5}">
                      <a16:colId xmlns:a16="http://schemas.microsoft.com/office/drawing/2014/main" val="1364052704"/>
                    </a:ext>
                  </a:extLst>
                </a:gridCol>
                <a:gridCol w="246888">
                  <a:extLst>
                    <a:ext uri="{9D8B030D-6E8A-4147-A177-3AD203B41FA5}">
                      <a16:colId xmlns:a16="http://schemas.microsoft.com/office/drawing/2014/main" val="3301666212"/>
                    </a:ext>
                  </a:extLst>
                </a:gridCol>
                <a:gridCol w="246888">
                  <a:extLst>
                    <a:ext uri="{9D8B030D-6E8A-4147-A177-3AD203B41FA5}">
                      <a16:colId xmlns:a16="http://schemas.microsoft.com/office/drawing/2014/main" val="72746001"/>
                    </a:ext>
                  </a:extLst>
                </a:gridCol>
                <a:gridCol w="246888">
                  <a:extLst>
                    <a:ext uri="{9D8B030D-6E8A-4147-A177-3AD203B41FA5}">
                      <a16:colId xmlns:a16="http://schemas.microsoft.com/office/drawing/2014/main" val="3480555548"/>
                    </a:ext>
                  </a:extLst>
                </a:gridCol>
                <a:gridCol w="246888">
                  <a:extLst>
                    <a:ext uri="{9D8B030D-6E8A-4147-A177-3AD203B41FA5}">
                      <a16:colId xmlns:a16="http://schemas.microsoft.com/office/drawing/2014/main" val="3440970230"/>
                    </a:ext>
                  </a:extLst>
                </a:gridCol>
                <a:gridCol w="246888">
                  <a:extLst>
                    <a:ext uri="{9D8B030D-6E8A-4147-A177-3AD203B41FA5}">
                      <a16:colId xmlns:a16="http://schemas.microsoft.com/office/drawing/2014/main" val="2382220890"/>
                    </a:ext>
                  </a:extLst>
                </a:gridCol>
                <a:gridCol w="246888">
                  <a:extLst>
                    <a:ext uri="{9D8B030D-6E8A-4147-A177-3AD203B41FA5}">
                      <a16:colId xmlns:a16="http://schemas.microsoft.com/office/drawing/2014/main" val="3318205549"/>
                    </a:ext>
                  </a:extLst>
                </a:gridCol>
                <a:gridCol w="987552">
                  <a:extLst>
                    <a:ext uri="{9D8B030D-6E8A-4147-A177-3AD203B41FA5}">
                      <a16:colId xmlns:a16="http://schemas.microsoft.com/office/drawing/2014/main" val="3396917248"/>
                    </a:ext>
                  </a:extLst>
                </a:gridCol>
                <a:gridCol w="493776">
                  <a:extLst>
                    <a:ext uri="{9D8B030D-6E8A-4147-A177-3AD203B41FA5}">
                      <a16:colId xmlns:a16="http://schemas.microsoft.com/office/drawing/2014/main" val="1801530483"/>
                    </a:ext>
                  </a:extLst>
                </a:gridCol>
                <a:gridCol w="493776">
                  <a:extLst>
                    <a:ext uri="{9D8B030D-6E8A-4147-A177-3AD203B41FA5}">
                      <a16:colId xmlns:a16="http://schemas.microsoft.com/office/drawing/2014/main" val="4165126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3683045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- 2020-06-17 14:44:47</a:t>
                      </a:r>
                      <a:r>
                        <a:rPr kumimoji="0" lang="en-US" sz="1000" b="0" i="0" u="none" strike="noStrike" kern="1200" cap="none" spc="0" normalizeH="0" baseline="0" noProof="0">
                          <a:ln>
                            <a:noFill/>
                          </a:ln>
                          <a:solidFill>
                            <a:prstClr val="black"/>
                          </a:solidFill>
                          <a:effectLst/>
                          <a:uLnTx/>
                          <a:uFillTx/>
                          <a:latin typeface="+mn-lt"/>
                          <a:ea typeface="+mn-ea"/>
                          <a:cs typeface="+mn-cs"/>
                        </a:rPr>
                        <a:t>
 Stay home and get your fill of delicious eats from the Malls of Frasers Property today! Enjoy FREE*^ delivery with a minimum spend of  on Frasers Makan Master.
Additionally, get up to  off^ ( Frasers Property Digital Gift Card awarded with each order, up to 3 orders) when you spend a minimum of  on takeaway or  on delivery. What's more, earn double Frasers Points with all food transactions!
Order now via Makan Master on Frasers Experience (FRx) App: https://frx.onelink.me/Zzci/FRx
*Limited to 1st 1,000 delivery orders.
^While stocks last. Terms &amp; Conditions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06/30/2020 20:11:54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June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18 - 45; Interests: Deliveroo, Food, Take Away, Delivery order, Food and drink, foodpanda or Home Delivery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 Feed on desktop computers, News Feed on mobile devices or Video Feeds on mobile devices</a:t>
                      </a:r>
                    </a:p>
                  </a:txBody>
                  <a:tcPr/>
                </a:tc>
                <a:extLst>
                  <a:ext uri="{0D108BD9-81ED-4DB2-BD59-A6C34878D82A}">
                    <a16:rowId xmlns:a16="http://schemas.microsoft.com/office/drawing/2014/main" val="3084621720"/>
                  </a:ext>
                </a:extLst>
              </a:tr>
            </a:tbl>
          </a:graphicData>
        </a:graphic>
      </p:graphicFrame>
      <p:sp>
        <p:nvSpPr>
          <p:cNvPr id="4" name="Text Placeholder 3">
            <a:extLst>
              <a:ext uri="{FF2B5EF4-FFF2-40B4-BE49-F238E27FC236}">
                <a16:creationId xmlns:a16="http://schemas.microsoft.com/office/drawing/2014/main" id="{8F43632E-947B-4B6B-9463-50EB2F098C58}"/>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6521368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71C66-91F1-4274-A772-34174716E699}"/>
              </a:ext>
            </a:extLst>
          </p:cNvPr>
          <p:cNvSpPr>
            <a:spLocks noGrp="1"/>
          </p:cNvSpPr>
          <p:nvPr>
            <p:ph type="title"/>
          </p:nvPr>
        </p:nvSpPr>
        <p:spPr/>
        <p:txBody>
          <a:bodyPr/>
          <a:lstStyle/>
          <a:p>
            <a:r>
              <a:rPr lang="en-US"/>
              <a:t>Facebook Post Ad Performance - Results / FPR | Frasers Property Retail - 12 of 18</a:t>
            </a:r>
          </a:p>
        </p:txBody>
      </p:sp>
      <p:graphicFrame>
        <p:nvGraphicFramePr>
          <p:cNvPr id="5" name="Table Placeholder 4">
            <a:extLst>
              <a:ext uri="{FF2B5EF4-FFF2-40B4-BE49-F238E27FC236}">
                <a16:creationId xmlns:a16="http://schemas.microsoft.com/office/drawing/2014/main" id="{7B509F43-2EC8-4629-9FE4-678B9A0BB05D}"/>
              </a:ext>
            </a:extLst>
          </p:cNvPr>
          <p:cNvGraphicFramePr>
            <a:graphicFrameLocks noGrp="1"/>
          </p:cNvGraphicFramePr>
          <p:nvPr>
            <p:ph type="tbl" sz="quarter" idx="13"/>
            <p:extLst>
              <p:ext uri="{D42A27DB-BD31-4B8C-83A1-F6EECF244321}">
                <p14:modId xmlns:p14="http://schemas.microsoft.com/office/powerpoint/2010/main" val="3177949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866507100"/>
                    </a:ext>
                  </a:extLst>
                </a:gridCol>
                <a:gridCol w="658368">
                  <a:extLst>
                    <a:ext uri="{9D8B030D-6E8A-4147-A177-3AD203B41FA5}">
                      <a16:colId xmlns:a16="http://schemas.microsoft.com/office/drawing/2014/main" val="2526340635"/>
                    </a:ext>
                  </a:extLst>
                </a:gridCol>
                <a:gridCol w="246888">
                  <a:extLst>
                    <a:ext uri="{9D8B030D-6E8A-4147-A177-3AD203B41FA5}">
                      <a16:colId xmlns:a16="http://schemas.microsoft.com/office/drawing/2014/main" val="3092251016"/>
                    </a:ext>
                  </a:extLst>
                </a:gridCol>
                <a:gridCol w="246888">
                  <a:extLst>
                    <a:ext uri="{9D8B030D-6E8A-4147-A177-3AD203B41FA5}">
                      <a16:colId xmlns:a16="http://schemas.microsoft.com/office/drawing/2014/main" val="2618190368"/>
                    </a:ext>
                  </a:extLst>
                </a:gridCol>
                <a:gridCol w="246888">
                  <a:extLst>
                    <a:ext uri="{9D8B030D-6E8A-4147-A177-3AD203B41FA5}">
                      <a16:colId xmlns:a16="http://schemas.microsoft.com/office/drawing/2014/main" val="3651389695"/>
                    </a:ext>
                  </a:extLst>
                </a:gridCol>
                <a:gridCol w="246888">
                  <a:extLst>
                    <a:ext uri="{9D8B030D-6E8A-4147-A177-3AD203B41FA5}">
                      <a16:colId xmlns:a16="http://schemas.microsoft.com/office/drawing/2014/main" val="777213829"/>
                    </a:ext>
                  </a:extLst>
                </a:gridCol>
                <a:gridCol w="246888">
                  <a:extLst>
                    <a:ext uri="{9D8B030D-6E8A-4147-A177-3AD203B41FA5}">
                      <a16:colId xmlns:a16="http://schemas.microsoft.com/office/drawing/2014/main" val="3487181375"/>
                    </a:ext>
                  </a:extLst>
                </a:gridCol>
                <a:gridCol w="246888">
                  <a:extLst>
                    <a:ext uri="{9D8B030D-6E8A-4147-A177-3AD203B41FA5}">
                      <a16:colId xmlns:a16="http://schemas.microsoft.com/office/drawing/2014/main" val="236220227"/>
                    </a:ext>
                  </a:extLst>
                </a:gridCol>
                <a:gridCol w="246888">
                  <a:extLst>
                    <a:ext uri="{9D8B030D-6E8A-4147-A177-3AD203B41FA5}">
                      <a16:colId xmlns:a16="http://schemas.microsoft.com/office/drawing/2014/main" val="2083605687"/>
                    </a:ext>
                  </a:extLst>
                </a:gridCol>
                <a:gridCol w="246888">
                  <a:extLst>
                    <a:ext uri="{9D8B030D-6E8A-4147-A177-3AD203B41FA5}">
                      <a16:colId xmlns:a16="http://schemas.microsoft.com/office/drawing/2014/main" val="932869063"/>
                    </a:ext>
                  </a:extLst>
                </a:gridCol>
                <a:gridCol w="246888">
                  <a:extLst>
                    <a:ext uri="{9D8B030D-6E8A-4147-A177-3AD203B41FA5}">
                      <a16:colId xmlns:a16="http://schemas.microsoft.com/office/drawing/2014/main" val="2391109743"/>
                    </a:ext>
                  </a:extLst>
                </a:gridCol>
                <a:gridCol w="246888">
                  <a:extLst>
                    <a:ext uri="{9D8B030D-6E8A-4147-A177-3AD203B41FA5}">
                      <a16:colId xmlns:a16="http://schemas.microsoft.com/office/drawing/2014/main" val="459860664"/>
                    </a:ext>
                  </a:extLst>
                </a:gridCol>
                <a:gridCol w="246888">
                  <a:extLst>
                    <a:ext uri="{9D8B030D-6E8A-4147-A177-3AD203B41FA5}">
                      <a16:colId xmlns:a16="http://schemas.microsoft.com/office/drawing/2014/main" val="1107639077"/>
                    </a:ext>
                  </a:extLst>
                </a:gridCol>
                <a:gridCol w="246888">
                  <a:extLst>
                    <a:ext uri="{9D8B030D-6E8A-4147-A177-3AD203B41FA5}">
                      <a16:colId xmlns:a16="http://schemas.microsoft.com/office/drawing/2014/main" val="1841745057"/>
                    </a:ext>
                  </a:extLst>
                </a:gridCol>
                <a:gridCol w="246888">
                  <a:extLst>
                    <a:ext uri="{9D8B030D-6E8A-4147-A177-3AD203B41FA5}">
                      <a16:colId xmlns:a16="http://schemas.microsoft.com/office/drawing/2014/main" val="2444995240"/>
                    </a:ext>
                  </a:extLst>
                </a:gridCol>
                <a:gridCol w="246888">
                  <a:extLst>
                    <a:ext uri="{9D8B030D-6E8A-4147-A177-3AD203B41FA5}">
                      <a16:colId xmlns:a16="http://schemas.microsoft.com/office/drawing/2014/main" val="593840957"/>
                    </a:ext>
                  </a:extLst>
                </a:gridCol>
                <a:gridCol w="246888">
                  <a:extLst>
                    <a:ext uri="{9D8B030D-6E8A-4147-A177-3AD203B41FA5}">
                      <a16:colId xmlns:a16="http://schemas.microsoft.com/office/drawing/2014/main" val="145849690"/>
                    </a:ext>
                  </a:extLst>
                </a:gridCol>
                <a:gridCol w="246888">
                  <a:extLst>
                    <a:ext uri="{9D8B030D-6E8A-4147-A177-3AD203B41FA5}">
                      <a16:colId xmlns:a16="http://schemas.microsoft.com/office/drawing/2014/main" val="1968725561"/>
                    </a:ext>
                  </a:extLst>
                </a:gridCol>
                <a:gridCol w="246888">
                  <a:extLst>
                    <a:ext uri="{9D8B030D-6E8A-4147-A177-3AD203B41FA5}">
                      <a16:colId xmlns:a16="http://schemas.microsoft.com/office/drawing/2014/main" val="129416701"/>
                    </a:ext>
                  </a:extLst>
                </a:gridCol>
                <a:gridCol w="246888">
                  <a:extLst>
                    <a:ext uri="{9D8B030D-6E8A-4147-A177-3AD203B41FA5}">
                      <a16:colId xmlns:a16="http://schemas.microsoft.com/office/drawing/2014/main" val="3689490362"/>
                    </a:ext>
                  </a:extLst>
                </a:gridCol>
                <a:gridCol w="246888">
                  <a:extLst>
                    <a:ext uri="{9D8B030D-6E8A-4147-A177-3AD203B41FA5}">
                      <a16:colId xmlns:a16="http://schemas.microsoft.com/office/drawing/2014/main" val="3316975320"/>
                    </a:ext>
                  </a:extLst>
                </a:gridCol>
                <a:gridCol w="987552">
                  <a:extLst>
                    <a:ext uri="{9D8B030D-6E8A-4147-A177-3AD203B41FA5}">
                      <a16:colId xmlns:a16="http://schemas.microsoft.com/office/drawing/2014/main" val="719036049"/>
                    </a:ext>
                  </a:extLst>
                </a:gridCol>
                <a:gridCol w="493776">
                  <a:extLst>
                    <a:ext uri="{9D8B030D-6E8A-4147-A177-3AD203B41FA5}">
                      <a16:colId xmlns:a16="http://schemas.microsoft.com/office/drawing/2014/main" val="1171057645"/>
                    </a:ext>
                  </a:extLst>
                </a:gridCol>
                <a:gridCol w="493776">
                  <a:extLst>
                    <a:ext uri="{9D8B030D-6E8A-4147-A177-3AD203B41FA5}">
                      <a16:colId xmlns:a16="http://schemas.microsoft.com/office/drawing/2014/main" val="2919330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3803575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- 2020-06-17 07:25:04</a:t>
                      </a:r>
                      <a:r>
                        <a:rPr kumimoji="0" lang="en-US" sz="1000" b="0" i="0" u="none" strike="noStrike" kern="1200" cap="none" spc="0" normalizeH="0" baseline="0" noProof="0">
                          <a:ln>
                            <a:noFill/>
                          </a:ln>
                          <a:solidFill>
                            <a:prstClr val="black"/>
                          </a:solidFill>
                          <a:effectLst/>
                          <a:uLnTx/>
                          <a:uFillTx/>
                          <a:latin typeface="+mn-lt"/>
                          <a:ea typeface="+mn-ea"/>
                          <a:cs typeface="+mn-cs"/>
                        </a:rPr>
                        <a:t>
 After everything the kids have put him through, it’s time for Dad to kick back, relax and soak up the love from his family. This Father’s Day, stand to win a Black + Decker PD1200AV 12V Flexi Car Vacuum from Selffix DIY, a B’twin Tilt 120 20" Folding Bike from Decathlon Singapore or a Lenovo Tab M10 from Challenger Singapore for your dad.
Here’s how:
1) 👍 Like Frasers Property Retail Facebook page.
2) In the comments below, share a photo of you and your dad doing his favourite activity, along with a description of a cherished memory with Dad.
3) In your comment, include your preferred prize.
Contest runs from 17 to 25 June 2020. Three winners will be announced on Tuesday, 30 June 2020. By participating in this contest, you agree to be bound by its Terms &amp; Conditions. For full T&amp;Cs, please visit bit.ly/FPRLittleMomentsBigMemories.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https://scontent-iad3-1.xx.fbcdn.net/v/t1.0-9/p720x720/104171568_10157401753635208_2181345594974624451_o.jpg?_nc_cat=100&amp;_nc_sid=8024bb&amp;_nc_ohc=rDNrBeO72BMAX_MfFrR&amp;_nc_ht=scontent-iad3-1.xx&amp;_nc_tp=6&amp;oh=a1149bdf367b295ddf4978fb4ef7c16e&amp;oe=5F241801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06/29/2020 20:10:03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June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Singapore; Ages: 18 - 55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 Feed on desktop computers or News Feed on mobile devices</a:t>
                      </a:r>
                    </a:p>
                  </a:txBody>
                  <a:tcPr/>
                </a:tc>
                <a:extLst>
                  <a:ext uri="{0D108BD9-81ED-4DB2-BD59-A6C34878D82A}">
                    <a16:rowId xmlns:a16="http://schemas.microsoft.com/office/drawing/2014/main" val="2059737707"/>
                  </a:ext>
                </a:extLst>
              </a:tr>
            </a:tbl>
          </a:graphicData>
        </a:graphic>
      </p:graphicFrame>
      <p:sp>
        <p:nvSpPr>
          <p:cNvPr id="4" name="Text Placeholder 3">
            <a:extLst>
              <a:ext uri="{FF2B5EF4-FFF2-40B4-BE49-F238E27FC236}">
                <a16:creationId xmlns:a16="http://schemas.microsoft.com/office/drawing/2014/main" id="{5F23D41C-0B2C-40FD-9A3E-7F532FF290D1}"/>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0770898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AE1FF-0FCD-4823-91C7-D795992E65F8}"/>
              </a:ext>
            </a:extLst>
          </p:cNvPr>
          <p:cNvSpPr>
            <a:spLocks noGrp="1"/>
          </p:cNvSpPr>
          <p:nvPr>
            <p:ph type="title"/>
          </p:nvPr>
        </p:nvSpPr>
        <p:spPr/>
        <p:txBody>
          <a:bodyPr/>
          <a:lstStyle/>
          <a:p>
            <a:r>
              <a:rPr lang="en-US"/>
              <a:t>Facebook Post Ad Performance - Results / FPR | Frasers Property Retail - 13 of 18</a:t>
            </a:r>
          </a:p>
        </p:txBody>
      </p:sp>
      <p:graphicFrame>
        <p:nvGraphicFramePr>
          <p:cNvPr id="5" name="Table Placeholder 4">
            <a:extLst>
              <a:ext uri="{FF2B5EF4-FFF2-40B4-BE49-F238E27FC236}">
                <a16:creationId xmlns:a16="http://schemas.microsoft.com/office/drawing/2014/main" id="{317513B1-B271-45A6-8D18-CF5FF2A0CFED}"/>
              </a:ext>
            </a:extLst>
          </p:cNvPr>
          <p:cNvGraphicFramePr>
            <a:graphicFrameLocks noGrp="1"/>
          </p:cNvGraphicFramePr>
          <p:nvPr>
            <p:ph type="tbl" sz="quarter" idx="13"/>
            <p:extLst>
              <p:ext uri="{D42A27DB-BD31-4B8C-83A1-F6EECF244321}">
                <p14:modId xmlns:p14="http://schemas.microsoft.com/office/powerpoint/2010/main" val="2466471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698061975"/>
                    </a:ext>
                  </a:extLst>
                </a:gridCol>
                <a:gridCol w="658368">
                  <a:extLst>
                    <a:ext uri="{9D8B030D-6E8A-4147-A177-3AD203B41FA5}">
                      <a16:colId xmlns:a16="http://schemas.microsoft.com/office/drawing/2014/main" val="4131795479"/>
                    </a:ext>
                  </a:extLst>
                </a:gridCol>
                <a:gridCol w="246888">
                  <a:extLst>
                    <a:ext uri="{9D8B030D-6E8A-4147-A177-3AD203B41FA5}">
                      <a16:colId xmlns:a16="http://schemas.microsoft.com/office/drawing/2014/main" val="1970059007"/>
                    </a:ext>
                  </a:extLst>
                </a:gridCol>
                <a:gridCol w="246888">
                  <a:extLst>
                    <a:ext uri="{9D8B030D-6E8A-4147-A177-3AD203B41FA5}">
                      <a16:colId xmlns:a16="http://schemas.microsoft.com/office/drawing/2014/main" val="3504190298"/>
                    </a:ext>
                  </a:extLst>
                </a:gridCol>
                <a:gridCol w="246888">
                  <a:extLst>
                    <a:ext uri="{9D8B030D-6E8A-4147-A177-3AD203B41FA5}">
                      <a16:colId xmlns:a16="http://schemas.microsoft.com/office/drawing/2014/main" val="236187331"/>
                    </a:ext>
                  </a:extLst>
                </a:gridCol>
                <a:gridCol w="246888">
                  <a:extLst>
                    <a:ext uri="{9D8B030D-6E8A-4147-A177-3AD203B41FA5}">
                      <a16:colId xmlns:a16="http://schemas.microsoft.com/office/drawing/2014/main" val="1378026442"/>
                    </a:ext>
                  </a:extLst>
                </a:gridCol>
                <a:gridCol w="246888">
                  <a:extLst>
                    <a:ext uri="{9D8B030D-6E8A-4147-A177-3AD203B41FA5}">
                      <a16:colId xmlns:a16="http://schemas.microsoft.com/office/drawing/2014/main" val="2125074046"/>
                    </a:ext>
                  </a:extLst>
                </a:gridCol>
                <a:gridCol w="246888">
                  <a:extLst>
                    <a:ext uri="{9D8B030D-6E8A-4147-A177-3AD203B41FA5}">
                      <a16:colId xmlns:a16="http://schemas.microsoft.com/office/drawing/2014/main" val="997038306"/>
                    </a:ext>
                  </a:extLst>
                </a:gridCol>
                <a:gridCol w="246888">
                  <a:extLst>
                    <a:ext uri="{9D8B030D-6E8A-4147-A177-3AD203B41FA5}">
                      <a16:colId xmlns:a16="http://schemas.microsoft.com/office/drawing/2014/main" val="1341567840"/>
                    </a:ext>
                  </a:extLst>
                </a:gridCol>
                <a:gridCol w="246888">
                  <a:extLst>
                    <a:ext uri="{9D8B030D-6E8A-4147-A177-3AD203B41FA5}">
                      <a16:colId xmlns:a16="http://schemas.microsoft.com/office/drawing/2014/main" val="3273874623"/>
                    </a:ext>
                  </a:extLst>
                </a:gridCol>
                <a:gridCol w="246888">
                  <a:extLst>
                    <a:ext uri="{9D8B030D-6E8A-4147-A177-3AD203B41FA5}">
                      <a16:colId xmlns:a16="http://schemas.microsoft.com/office/drawing/2014/main" val="2390540067"/>
                    </a:ext>
                  </a:extLst>
                </a:gridCol>
                <a:gridCol w="246888">
                  <a:extLst>
                    <a:ext uri="{9D8B030D-6E8A-4147-A177-3AD203B41FA5}">
                      <a16:colId xmlns:a16="http://schemas.microsoft.com/office/drawing/2014/main" val="8520586"/>
                    </a:ext>
                  </a:extLst>
                </a:gridCol>
                <a:gridCol w="246888">
                  <a:extLst>
                    <a:ext uri="{9D8B030D-6E8A-4147-A177-3AD203B41FA5}">
                      <a16:colId xmlns:a16="http://schemas.microsoft.com/office/drawing/2014/main" val="2337471955"/>
                    </a:ext>
                  </a:extLst>
                </a:gridCol>
                <a:gridCol w="246888">
                  <a:extLst>
                    <a:ext uri="{9D8B030D-6E8A-4147-A177-3AD203B41FA5}">
                      <a16:colId xmlns:a16="http://schemas.microsoft.com/office/drawing/2014/main" val="847588683"/>
                    </a:ext>
                  </a:extLst>
                </a:gridCol>
                <a:gridCol w="246888">
                  <a:extLst>
                    <a:ext uri="{9D8B030D-6E8A-4147-A177-3AD203B41FA5}">
                      <a16:colId xmlns:a16="http://schemas.microsoft.com/office/drawing/2014/main" val="2041696919"/>
                    </a:ext>
                  </a:extLst>
                </a:gridCol>
                <a:gridCol w="246888">
                  <a:extLst>
                    <a:ext uri="{9D8B030D-6E8A-4147-A177-3AD203B41FA5}">
                      <a16:colId xmlns:a16="http://schemas.microsoft.com/office/drawing/2014/main" val="3327191653"/>
                    </a:ext>
                  </a:extLst>
                </a:gridCol>
                <a:gridCol w="246888">
                  <a:extLst>
                    <a:ext uri="{9D8B030D-6E8A-4147-A177-3AD203B41FA5}">
                      <a16:colId xmlns:a16="http://schemas.microsoft.com/office/drawing/2014/main" val="1500580255"/>
                    </a:ext>
                  </a:extLst>
                </a:gridCol>
                <a:gridCol w="246888">
                  <a:extLst>
                    <a:ext uri="{9D8B030D-6E8A-4147-A177-3AD203B41FA5}">
                      <a16:colId xmlns:a16="http://schemas.microsoft.com/office/drawing/2014/main" val="171543763"/>
                    </a:ext>
                  </a:extLst>
                </a:gridCol>
                <a:gridCol w="246888">
                  <a:extLst>
                    <a:ext uri="{9D8B030D-6E8A-4147-A177-3AD203B41FA5}">
                      <a16:colId xmlns:a16="http://schemas.microsoft.com/office/drawing/2014/main" val="3007283381"/>
                    </a:ext>
                  </a:extLst>
                </a:gridCol>
                <a:gridCol w="246888">
                  <a:extLst>
                    <a:ext uri="{9D8B030D-6E8A-4147-A177-3AD203B41FA5}">
                      <a16:colId xmlns:a16="http://schemas.microsoft.com/office/drawing/2014/main" val="2494263364"/>
                    </a:ext>
                  </a:extLst>
                </a:gridCol>
                <a:gridCol w="246888">
                  <a:extLst>
                    <a:ext uri="{9D8B030D-6E8A-4147-A177-3AD203B41FA5}">
                      <a16:colId xmlns:a16="http://schemas.microsoft.com/office/drawing/2014/main" val="264060066"/>
                    </a:ext>
                  </a:extLst>
                </a:gridCol>
                <a:gridCol w="987552">
                  <a:extLst>
                    <a:ext uri="{9D8B030D-6E8A-4147-A177-3AD203B41FA5}">
                      <a16:colId xmlns:a16="http://schemas.microsoft.com/office/drawing/2014/main" val="2588988014"/>
                    </a:ext>
                  </a:extLst>
                </a:gridCol>
                <a:gridCol w="493776">
                  <a:extLst>
                    <a:ext uri="{9D8B030D-6E8A-4147-A177-3AD203B41FA5}">
                      <a16:colId xmlns:a16="http://schemas.microsoft.com/office/drawing/2014/main" val="3927436963"/>
                    </a:ext>
                  </a:extLst>
                </a:gridCol>
                <a:gridCol w="493776">
                  <a:extLst>
                    <a:ext uri="{9D8B030D-6E8A-4147-A177-3AD203B41FA5}">
                      <a16:colId xmlns:a16="http://schemas.microsoft.com/office/drawing/2014/main" val="684560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1229335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- 2020-06-12 15:00:40</a:t>
                      </a:r>
                      <a:r>
                        <a:rPr kumimoji="0" lang="en-US" sz="1000" b="0" i="0" u="none" strike="noStrike" kern="1200" cap="none" spc="0" normalizeH="0" baseline="0" noProof="0">
                          <a:ln>
                            <a:noFill/>
                          </a:ln>
                          <a:solidFill>
                            <a:prstClr val="black"/>
                          </a:solidFill>
                          <a:effectLst/>
                          <a:uLnTx/>
                          <a:uFillTx/>
                          <a:latin typeface="+mn-lt"/>
                          <a:ea typeface="+mn-ea"/>
                          <a:cs typeface="+mn-cs"/>
                        </a:rPr>
                        <a:t>
 Forget socks and ties this year. Instead, shower Dad with gifts that’ll make him feel extra special! To get you started, here are some of our top picks for four types of dads. ⠀
⠀
🎁 bit.ly/FPRFathersDayGiftGuide2020⠀
⠀
#FrasersPropertyRetail #FathersDay #FathersDayGifts #Father #Dad #Love #Techie #Fitness #CarEnthusiast #Foodie⠀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June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Location(s): Singapore; Ages: 18 - 55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Feed</a:t>
                      </a:r>
                    </a:p>
                  </a:txBody>
                  <a:tcPr/>
                </a:tc>
                <a:extLst>
                  <a:ext uri="{0D108BD9-81ED-4DB2-BD59-A6C34878D82A}">
                    <a16:rowId xmlns:a16="http://schemas.microsoft.com/office/drawing/2014/main" val="1297670422"/>
                  </a:ext>
                </a:extLst>
              </a:tr>
            </a:tbl>
          </a:graphicData>
        </a:graphic>
      </p:graphicFrame>
      <p:sp>
        <p:nvSpPr>
          <p:cNvPr id="4" name="Text Placeholder 3">
            <a:extLst>
              <a:ext uri="{FF2B5EF4-FFF2-40B4-BE49-F238E27FC236}">
                <a16:creationId xmlns:a16="http://schemas.microsoft.com/office/drawing/2014/main" id="{E6925DDE-F9E9-4E04-8340-E7EF2A5557CC}"/>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2376974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F2514-EF7D-48DD-AB1C-6CEE8857C8AB}"/>
              </a:ext>
            </a:extLst>
          </p:cNvPr>
          <p:cNvSpPr>
            <a:spLocks noGrp="1"/>
          </p:cNvSpPr>
          <p:nvPr>
            <p:ph type="title"/>
          </p:nvPr>
        </p:nvSpPr>
        <p:spPr/>
        <p:txBody>
          <a:bodyPr/>
          <a:lstStyle/>
          <a:p>
            <a:r>
              <a:rPr lang="en-US"/>
              <a:t>Facebook Post Ad Performance - Results / FPR | Frasers Property Retail - 14 of 18</a:t>
            </a:r>
          </a:p>
        </p:txBody>
      </p:sp>
      <p:graphicFrame>
        <p:nvGraphicFramePr>
          <p:cNvPr id="5" name="Table Placeholder 4">
            <a:extLst>
              <a:ext uri="{FF2B5EF4-FFF2-40B4-BE49-F238E27FC236}">
                <a16:creationId xmlns:a16="http://schemas.microsoft.com/office/drawing/2014/main" id="{F683B111-B8B6-4C57-98E5-AC3F18CE3352}"/>
              </a:ext>
            </a:extLst>
          </p:cNvPr>
          <p:cNvGraphicFramePr>
            <a:graphicFrameLocks noGrp="1"/>
          </p:cNvGraphicFramePr>
          <p:nvPr>
            <p:ph type="tbl" sz="quarter" idx="13"/>
            <p:extLst>
              <p:ext uri="{D42A27DB-BD31-4B8C-83A1-F6EECF244321}">
                <p14:modId xmlns:p14="http://schemas.microsoft.com/office/powerpoint/2010/main" val="4214526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150242499"/>
                    </a:ext>
                  </a:extLst>
                </a:gridCol>
                <a:gridCol w="658368">
                  <a:extLst>
                    <a:ext uri="{9D8B030D-6E8A-4147-A177-3AD203B41FA5}">
                      <a16:colId xmlns:a16="http://schemas.microsoft.com/office/drawing/2014/main" val="759907103"/>
                    </a:ext>
                  </a:extLst>
                </a:gridCol>
                <a:gridCol w="246888">
                  <a:extLst>
                    <a:ext uri="{9D8B030D-6E8A-4147-A177-3AD203B41FA5}">
                      <a16:colId xmlns:a16="http://schemas.microsoft.com/office/drawing/2014/main" val="2561750467"/>
                    </a:ext>
                  </a:extLst>
                </a:gridCol>
                <a:gridCol w="246888">
                  <a:extLst>
                    <a:ext uri="{9D8B030D-6E8A-4147-A177-3AD203B41FA5}">
                      <a16:colId xmlns:a16="http://schemas.microsoft.com/office/drawing/2014/main" val="1647067872"/>
                    </a:ext>
                  </a:extLst>
                </a:gridCol>
                <a:gridCol w="246888">
                  <a:extLst>
                    <a:ext uri="{9D8B030D-6E8A-4147-A177-3AD203B41FA5}">
                      <a16:colId xmlns:a16="http://schemas.microsoft.com/office/drawing/2014/main" val="2149564548"/>
                    </a:ext>
                  </a:extLst>
                </a:gridCol>
                <a:gridCol w="246888">
                  <a:extLst>
                    <a:ext uri="{9D8B030D-6E8A-4147-A177-3AD203B41FA5}">
                      <a16:colId xmlns:a16="http://schemas.microsoft.com/office/drawing/2014/main" val="2354021161"/>
                    </a:ext>
                  </a:extLst>
                </a:gridCol>
                <a:gridCol w="246888">
                  <a:extLst>
                    <a:ext uri="{9D8B030D-6E8A-4147-A177-3AD203B41FA5}">
                      <a16:colId xmlns:a16="http://schemas.microsoft.com/office/drawing/2014/main" val="4030760419"/>
                    </a:ext>
                  </a:extLst>
                </a:gridCol>
                <a:gridCol w="246888">
                  <a:extLst>
                    <a:ext uri="{9D8B030D-6E8A-4147-A177-3AD203B41FA5}">
                      <a16:colId xmlns:a16="http://schemas.microsoft.com/office/drawing/2014/main" val="1097915872"/>
                    </a:ext>
                  </a:extLst>
                </a:gridCol>
                <a:gridCol w="246888">
                  <a:extLst>
                    <a:ext uri="{9D8B030D-6E8A-4147-A177-3AD203B41FA5}">
                      <a16:colId xmlns:a16="http://schemas.microsoft.com/office/drawing/2014/main" val="1730763883"/>
                    </a:ext>
                  </a:extLst>
                </a:gridCol>
                <a:gridCol w="246888">
                  <a:extLst>
                    <a:ext uri="{9D8B030D-6E8A-4147-A177-3AD203B41FA5}">
                      <a16:colId xmlns:a16="http://schemas.microsoft.com/office/drawing/2014/main" val="1854009697"/>
                    </a:ext>
                  </a:extLst>
                </a:gridCol>
                <a:gridCol w="246888">
                  <a:extLst>
                    <a:ext uri="{9D8B030D-6E8A-4147-A177-3AD203B41FA5}">
                      <a16:colId xmlns:a16="http://schemas.microsoft.com/office/drawing/2014/main" val="3904679835"/>
                    </a:ext>
                  </a:extLst>
                </a:gridCol>
                <a:gridCol w="246888">
                  <a:extLst>
                    <a:ext uri="{9D8B030D-6E8A-4147-A177-3AD203B41FA5}">
                      <a16:colId xmlns:a16="http://schemas.microsoft.com/office/drawing/2014/main" val="1424359354"/>
                    </a:ext>
                  </a:extLst>
                </a:gridCol>
                <a:gridCol w="246888">
                  <a:extLst>
                    <a:ext uri="{9D8B030D-6E8A-4147-A177-3AD203B41FA5}">
                      <a16:colId xmlns:a16="http://schemas.microsoft.com/office/drawing/2014/main" val="500733325"/>
                    </a:ext>
                  </a:extLst>
                </a:gridCol>
                <a:gridCol w="246888">
                  <a:extLst>
                    <a:ext uri="{9D8B030D-6E8A-4147-A177-3AD203B41FA5}">
                      <a16:colId xmlns:a16="http://schemas.microsoft.com/office/drawing/2014/main" val="3914730003"/>
                    </a:ext>
                  </a:extLst>
                </a:gridCol>
                <a:gridCol w="246888">
                  <a:extLst>
                    <a:ext uri="{9D8B030D-6E8A-4147-A177-3AD203B41FA5}">
                      <a16:colId xmlns:a16="http://schemas.microsoft.com/office/drawing/2014/main" val="2568485756"/>
                    </a:ext>
                  </a:extLst>
                </a:gridCol>
                <a:gridCol w="246888">
                  <a:extLst>
                    <a:ext uri="{9D8B030D-6E8A-4147-A177-3AD203B41FA5}">
                      <a16:colId xmlns:a16="http://schemas.microsoft.com/office/drawing/2014/main" val="3324876446"/>
                    </a:ext>
                  </a:extLst>
                </a:gridCol>
                <a:gridCol w="246888">
                  <a:extLst>
                    <a:ext uri="{9D8B030D-6E8A-4147-A177-3AD203B41FA5}">
                      <a16:colId xmlns:a16="http://schemas.microsoft.com/office/drawing/2014/main" val="2803260832"/>
                    </a:ext>
                  </a:extLst>
                </a:gridCol>
                <a:gridCol w="246888">
                  <a:extLst>
                    <a:ext uri="{9D8B030D-6E8A-4147-A177-3AD203B41FA5}">
                      <a16:colId xmlns:a16="http://schemas.microsoft.com/office/drawing/2014/main" val="1922908793"/>
                    </a:ext>
                  </a:extLst>
                </a:gridCol>
                <a:gridCol w="246888">
                  <a:extLst>
                    <a:ext uri="{9D8B030D-6E8A-4147-A177-3AD203B41FA5}">
                      <a16:colId xmlns:a16="http://schemas.microsoft.com/office/drawing/2014/main" val="3915922838"/>
                    </a:ext>
                  </a:extLst>
                </a:gridCol>
                <a:gridCol w="246888">
                  <a:extLst>
                    <a:ext uri="{9D8B030D-6E8A-4147-A177-3AD203B41FA5}">
                      <a16:colId xmlns:a16="http://schemas.microsoft.com/office/drawing/2014/main" val="500838685"/>
                    </a:ext>
                  </a:extLst>
                </a:gridCol>
                <a:gridCol w="246888">
                  <a:extLst>
                    <a:ext uri="{9D8B030D-6E8A-4147-A177-3AD203B41FA5}">
                      <a16:colId xmlns:a16="http://schemas.microsoft.com/office/drawing/2014/main" val="3386269269"/>
                    </a:ext>
                  </a:extLst>
                </a:gridCol>
                <a:gridCol w="987552">
                  <a:extLst>
                    <a:ext uri="{9D8B030D-6E8A-4147-A177-3AD203B41FA5}">
                      <a16:colId xmlns:a16="http://schemas.microsoft.com/office/drawing/2014/main" val="45173395"/>
                    </a:ext>
                  </a:extLst>
                </a:gridCol>
                <a:gridCol w="493776">
                  <a:extLst>
                    <a:ext uri="{9D8B030D-6E8A-4147-A177-3AD203B41FA5}">
                      <a16:colId xmlns:a16="http://schemas.microsoft.com/office/drawing/2014/main" val="793891728"/>
                    </a:ext>
                  </a:extLst>
                </a:gridCol>
                <a:gridCol w="493776">
                  <a:extLst>
                    <a:ext uri="{9D8B030D-6E8A-4147-A177-3AD203B41FA5}">
                      <a16:colId xmlns:a16="http://schemas.microsoft.com/office/drawing/2014/main" val="4152442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3294946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- 2020-06-12 14:51:54</a:t>
                      </a:r>
                      <a:r>
                        <a:rPr kumimoji="0" lang="en-US" sz="1000" b="0" i="0" u="none" strike="noStrike" kern="1200" cap="none" spc="0" normalizeH="0" baseline="0" noProof="0">
                          <a:ln>
                            <a:noFill/>
                          </a:ln>
                          <a:solidFill>
                            <a:prstClr val="black"/>
                          </a:solidFill>
                          <a:effectLst/>
                          <a:uLnTx/>
                          <a:uFillTx/>
                          <a:latin typeface="+mn-lt"/>
                          <a:ea typeface="+mn-ea"/>
                          <a:cs typeface="+mn-cs"/>
                        </a:rPr>
                        <a:t>
 Forget socks and ties this year. Instead, shower Dad with gifts that’ll make him feel extra special! To get you started, here are some of our top picks for four types of dads.
🎁 bit.ly/FPRFathersDayGiftGuide2020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CAIwbvGrTy_Jd0&amp;w=627&amp;h=627&amp;url=https%3A%2F%2Fwww.facebook.com%2Fads%2Fimage%2F%3Fd%3DAQLWi72_zet1iCvDKscyXgu22AjX3PkK9txAh64q7dEjJofnn9tPO6mT0d-aTBG-9cHhWY_wB8PHDGhpFIyGhyY3CN-I49gIkTOzocA_vKkG9P_QyMx4wdexVGjdHkMGdLPh4gTjzFSQQlgNtvjcNrgs&amp;cfs=1&amp;_nc_hash=AQBSOuR7JRupP4N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June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Singapore; Ages: 18 - 55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 Feed on desktop computers, News Feed on mobile devices or Instant Article</a:t>
                      </a:r>
                    </a:p>
                  </a:txBody>
                  <a:tcPr/>
                </a:tc>
                <a:extLst>
                  <a:ext uri="{0D108BD9-81ED-4DB2-BD59-A6C34878D82A}">
                    <a16:rowId xmlns:a16="http://schemas.microsoft.com/office/drawing/2014/main" val="1913740777"/>
                  </a:ext>
                </a:extLst>
              </a:tr>
            </a:tbl>
          </a:graphicData>
        </a:graphic>
      </p:graphicFrame>
      <p:sp>
        <p:nvSpPr>
          <p:cNvPr id="4" name="Text Placeholder 3">
            <a:extLst>
              <a:ext uri="{FF2B5EF4-FFF2-40B4-BE49-F238E27FC236}">
                <a16:creationId xmlns:a16="http://schemas.microsoft.com/office/drawing/2014/main" id="{BCE439F3-EB9C-4AEE-9CD9-DA8A2B7DC2AD}"/>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7376028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EFD87-8246-4557-99D8-A722F0DD578C}"/>
              </a:ext>
            </a:extLst>
          </p:cNvPr>
          <p:cNvSpPr>
            <a:spLocks noGrp="1"/>
          </p:cNvSpPr>
          <p:nvPr>
            <p:ph type="title"/>
          </p:nvPr>
        </p:nvSpPr>
        <p:spPr/>
        <p:txBody>
          <a:bodyPr/>
          <a:lstStyle/>
          <a:p>
            <a:r>
              <a:rPr lang="en-US"/>
              <a:t>Facebook Post Ad Performance - Results / FPR | Frasers Property Retail - 15 of 18</a:t>
            </a:r>
          </a:p>
        </p:txBody>
      </p:sp>
      <p:graphicFrame>
        <p:nvGraphicFramePr>
          <p:cNvPr id="5" name="Table Placeholder 4">
            <a:extLst>
              <a:ext uri="{FF2B5EF4-FFF2-40B4-BE49-F238E27FC236}">
                <a16:creationId xmlns:a16="http://schemas.microsoft.com/office/drawing/2014/main" id="{B7467E11-EF1B-4162-99BE-782E40038D1B}"/>
              </a:ext>
            </a:extLst>
          </p:cNvPr>
          <p:cNvGraphicFramePr>
            <a:graphicFrameLocks noGrp="1"/>
          </p:cNvGraphicFramePr>
          <p:nvPr>
            <p:ph type="tbl" sz="quarter" idx="13"/>
            <p:extLst>
              <p:ext uri="{D42A27DB-BD31-4B8C-83A1-F6EECF244321}">
                <p14:modId xmlns:p14="http://schemas.microsoft.com/office/powerpoint/2010/main" val="958977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620313281"/>
                    </a:ext>
                  </a:extLst>
                </a:gridCol>
                <a:gridCol w="658368">
                  <a:extLst>
                    <a:ext uri="{9D8B030D-6E8A-4147-A177-3AD203B41FA5}">
                      <a16:colId xmlns:a16="http://schemas.microsoft.com/office/drawing/2014/main" val="3914644870"/>
                    </a:ext>
                  </a:extLst>
                </a:gridCol>
                <a:gridCol w="246888">
                  <a:extLst>
                    <a:ext uri="{9D8B030D-6E8A-4147-A177-3AD203B41FA5}">
                      <a16:colId xmlns:a16="http://schemas.microsoft.com/office/drawing/2014/main" val="2539349003"/>
                    </a:ext>
                  </a:extLst>
                </a:gridCol>
                <a:gridCol w="246888">
                  <a:extLst>
                    <a:ext uri="{9D8B030D-6E8A-4147-A177-3AD203B41FA5}">
                      <a16:colId xmlns:a16="http://schemas.microsoft.com/office/drawing/2014/main" val="2729926670"/>
                    </a:ext>
                  </a:extLst>
                </a:gridCol>
                <a:gridCol w="246888">
                  <a:extLst>
                    <a:ext uri="{9D8B030D-6E8A-4147-A177-3AD203B41FA5}">
                      <a16:colId xmlns:a16="http://schemas.microsoft.com/office/drawing/2014/main" val="3736838264"/>
                    </a:ext>
                  </a:extLst>
                </a:gridCol>
                <a:gridCol w="246888">
                  <a:extLst>
                    <a:ext uri="{9D8B030D-6E8A-4147-A177-3AD203B41FA5}">
                      <a16:colId xmlns:a16="http://schemas.microsoft.com/office/drawing/2014/main" val="2530746321"/>
                    </a:ext>
                  </a:extLst>
                </a:gridCol>
                <a:gridCol w="246888">
                  <a:extLst>
                    <a:ext uri="{9D8B030D-6E8A-4147-A177-3AD203B41FA5}">
                      <a16:colId xmlns:a16="http://schemas.microsoft.com/office/drawing/2014/main" val="2002779871"/>
                    </a:ext>
                  </a:extLst>
                </a:gridCol>
                <a:gridCol w="246888">
                  <a:extLst>
                    <a:ext uri="{9D8B030D-6E8A-4147-A177-3AD203B41FA5}">
                      <a16:colId xmlns:a16="http://schemas.microsoft.com/office/drawing/2014/main" val="446982371"/>
                    </a:ext>
                  </a:extLst>
                </a:gridCol>
                <a:gridCol w="246888">
                  <a:extLst>
                    <a:ext uri="{9D8B030D-6E8A-4147-A177-3AD203B41FA5}">
                      <a16:colId xmlns:a16="http://schemas.microsoft.com/office/drawing/2014/main" val="2528117123"/>
                    </a:ext>
                  </a:extLst>
                </a:gridCol>
                <a:gridCol w="246888">
                  <a:extLst>
                    <a:ext uri="{9D8B030D-6E8A-4147-A177-3AD203B41FA5}">
                      <a16:colId xmlns:a16="http://schemas.microsoft.com/office/drawing/2014/main" val="2605399533"/>
                    </a:ext>
                  </a:extLst>
                </a:gridCol>
                <a:gridCol w="246888">
                  <a:extLst>
                    <a:ext uri="{9D8B030D-6E8A-4147-A177-3AD203B41FA5}">
                      <a16:colId xmlns:a16="http://schemas.microsoft.com/office/drawing/2014/main" val="3801069589"/>
                    </a:ext>
                  </a:extLst>
                </a:gridCol>
                <a:gridCol w="246888">
                  <a:extLst>
                    <a:ext uri="{9D8B030D-6E8A-4147-A177-3AD203B41FA5}">
                      <a16:colId xmlns:a16="http://schemas.microsoft.com/office/drawing/2014/main" val="2598536794"/>
                    </a:ext>
                  </a:extLst>
                </a:gridCol>
                <a:gridCol w="246888">
                  <a:extLst>
                    <a:ext uri="{9D8B030D-6E8A-4147-A177-3AD203B41FA5}">
                      <a16:colId xmlns:a16="http://schemas.microsoft.com/office/drawing/2014/main" val="2723109350"/>
                    </a:ext>
                  </a:extLst>
                </a:gridCol>
                <a:gridCol w="246888">
                  <a:extLst>
                    <a:ext uri="{9D8B030D-6E8A-4147-A177-3AD203B41FA5}">
                      <a16:colId xmlns:a16="http://schemas.microsoft.com/office/drawing/2014/main" val="1878104492"/>
                    </a:ext>
                  </a:extLst>
                </a:gridCol>
                <a:gridCol w="246888">
                  <a:extLst>
                    <a:ext uri="{9D8B030D-6E8A-4147-A177-3AD203B41FA5}">
                      <a16:colId xmlns:a16="http://schemas.microsoft.com/office/drawing/2014/main" val="942646187"/>
                    </a:ext>
                  </a:extLst>
                </a:gridCol>
                <a:gridCol w="246888">
                  <a:extLst>
                    <a:ext uri="{9D8B030D-6E8A-4147-A177-3AD203B41FA5}">
                      <a16:colId xmlns:a16="http://schemas.microsoft.com/office/drawing/2014/main" val="2147327524"/>
                    </a:ext>
                  </a:extLst>
                </a:gridCol>
                <a:gridCol w="246888">
                  <a:extLst>
                    <a:ext uri="{9D8B030D-6E8A-4147-A177-3AD203B41FA5}">
                      <a16:colId xmlns:a16="http://schemas.microsoft.com/office/drawing/2014/main" val="1148660454"/>
                    </a:ext>
                  </a:extLst>
                </a:gridCol>
                <a:gridCol w="246888">
                  <a:extLst>
                    <a:ext uri="{9D8B030D-6E8A-4147-A177-3AD203B41FA5}">
                      <a16:colId xmlns:a16="http://schemas.microsoft.com/office/drawing/2014/main" val="3801762095"/>
                    </a:ext>
                  </a:extLst>
                </a:gridCol>
                <a:gridCol w="246888">
                  <a:extLst>
                    <a:ext uri="{9D8B030D-6E8A-4147-A177-3AD203B41FA5}">
                      <a16:colId xmlns:a16="http://schemas.microsoft.com/office/drawing/2014/main" val="2654651489"/>
                    </a:ext>
                  </a:extLst>
                </a:gridCol>
                <a:gridCol w="246888">
                  <a:extLst>
                    <a:ext uri="{9D8B030D-6E8A-4147-A177-3AD203B41FA5}">
                      <a16:colId xmlns:a16="http://schemas.microsoft.com/office/drawing/2014/main" val="2525548954"/>
                    </a:ext>
                  </a:extLst>
                </a:gridCol>
                <a:gridCol w="246888">
                  <a:extLst>
                    <a:ext uri="{9D8B030D-6E8A-4147-A177-3AD203B41FA5}">
                      <a16:colId xmlns:a16="http://schemas.microsoft.com/office/drawing/2014/main" val="3622977570"/>
                    </a:ext>
                  </a:extLst>
                </a:gridCol>
                <a:gridCol w="987552">
                  <a:extLst>
                    <a:ext uri="{9D8B030D-6E8A-4147-A177-3AD203B41FA5}">
                      <a16:colId xmlns:a16="http://schemas.microsoft.com/office/drawing/2014/main" val="428986408"/>
                    </a:ext>
                  </a:extLst>
                </a:gridCol>
                <a:gridCol w="493776">
                  <a:extLst>
                    <a:ext uri="{9D8B030D-6E8A-4147-A177-3AD203B41FA5}">
                      <a16:colId xmlns:a16="http://schemas.microsoft.com/office/drawing/2014/main" val="929581013"/>
                    </a:ext>
                  </a:extLst>
                </a:gridCol>
                <a:gridCol w="493776">
                  <a:extLst>
                    <a:ext uri="{9D8B030D-6E8A-4147-A177-3AD203B41FA5}">
                      <a16:colId xmlns:a16="http://schemas.microsoft.com/office/drawing/2014/main" val="2190853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1173754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- 2020-06-12 12:08:23</a:t>
                      </a:r>
                      <a:r>
                        <a:rPr kumimoji="0" lang="en-US" sz="1000" b="0" i="0" u="none" strike="noStrike" kern="1200" cap="none" spc="0" normalizeH="0" baseline="0" noProof="0">
                          <a:ln>
                            <a:noFill/>
                          </a:ln>
                          <a:solidFill>
                            <a:prstClr val="black"/>
                          </a:solidFill>
                          <a:effectLst/>
                          <a:uLnTx/>
                          <a:uFillTx/>
                          <a:latin typeface="+mn-lt"/>
                          <a:ea typeface="+mn-ea"/>
                          <a:cs typeface="+mn-cs"/>
                        </a:rPr>
                        <a:t>
 Enjoy FREE delivery* on orders above  via Frasers Makan Master! Be spoilt for choice with scrumptious offerings from over 120 restaurants, including Ichiban Bento @ Kuriya, Tim Ho Wan, Han's and The Soup Spoon Union. There's no better time to begin your gastronomic journey!
Satisfy your food cravings now with Makan Master on Frasers Experience (FRx) App: https://frx.onelink.me/Zzci/FRx
*Limited to the first 1000 orders only. Terms &amp; Conditions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https://scontent-lga3-1.xx.fbcdn.net/v/t1.0-9/104097515_10157390721875208_7849863105784180644_n.png?_nc_cat=109&amp;_nc_sid=8024bb&amp;_nc_ohc=WcLLG0QkGxYAX8Vp0gY&amp;_nc_ht=scontent-lga3-1.xx&amp;oh=2e464833c340c3dd524293f115709dfc&amp;oe=5F15D7D2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June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18 - 45; Interests: Deliveroo, Food, Take Away, Delivery order, Food and drink, foodpanda or Home Delivery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 Feed on desktop computers or News Feed on mobile devices</a:t>
                      </a:r>
                    </a:p>
                  </a:txBody>
                  <a:tcPr/>
                </a:tc>
                <a:extLst>
                  <a:ext uri="{0D108BD9-81ED-4DB2-BD59-A6C34878D82A}">
                    <a16:rowId xmlns:a16="http://schemas.microsoft.com/office/drawing/2014/main" val="1837096982"/>
                  </a:ext>
                </a:extLst>
              </a:tr>
            </a:tbl>
          </a:graphicData>
        </a:graphic>
      </p:graphicFrame>
      <p:sp>
        <p:nvSpPr>
          <p:cNvPr id="4" name="Text Placeholder 3">
            <a:extLst>
              <a:ext uri="{FF2B5EF4-FFF2-40B4-BE49-F238E27FC236}">
                <a16:creationId xmlns:a16="http://schemas.microsoft.com/office/drawing/2014/main" id="{B19E496E-B2E5-4CBD-A3E5-F7A0385F7ADE}"/>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4898485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4B834-6A94-4F39-ACC8-071E98AB95B7}"/>
              </a:ext>
            </a:extLst>
          </p:cNvPr>
          <p:cNvSpPr>
            <a:spLocks noGrp="1"/>
          </p:cNvSpPr>
          <p:nvPr>
            <p:ph type="title"/>
          </p:nvPr>
        </p:nvSpPr>
        <p:spPr/>
        <p:txBody>
          <a:bodyPr/>
          <a:lstStyle/>
          <a:p>
            <a:r>
              <a:rPr lang="en-US"/>
              <a:t>Facebook Post Ad Performance - Results / FPR | Frasers Property Retail - 16 of 18</a:t>
            </a:r>
          </a:p>
        </p:txBody>
      </p:sp>
      <p:graphicFrame>
        <p:nvGraphicFramePr>
          <p:cNvPr id="5" name="Table Placeholder 4">
            <a:extLst>
              <a:ext uri="{FF2B5EF4-FFF2-40B4-BE49-F238E27FC236}">
                <a16:creationId xmlns:a16="http://schemas.microsoft.com/office/drawing/2014/main" id="{4E39745D-25CA-4CC6-A39E-52A7F07D2E1F}"/>
              </a:ext>
            </a:extLst>
          </p:cNvPr>
          <p:cNvGraphicFramePr>
            <a:graphicFrameLocks noGrp="1"/>
          </p:cNvGraphicFramePr>
          <p:nvPr>
            <p:ph type="tbl" sz="quarter" idx="13"/>
            <p:extLst>
              <p:ext uri="{D42A27DB-BD31-4B8C-83A1-F6EECF244321}">
                <p14:modId xmlns:p14="http://schemas.microsoft.com/office/powerpoint/2010/main" val="512730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875364878"/>
                    </a:ext>
                  </a:extLst>
                </a:gridCol>
                <a:gridCol w="658368">
                  <a:extLst>
                    <a:ext uri="{9D8B030D-6E8A-4147-A177-3AD203B41FA5}">
                      <a16:colId xmlns:a16="http://schemas.microsoft.com/office/drawing/2014/main" val="23941628"/>
                    </a:ext>
                  </a:extLst>
                </a:gridCol>
                <a:gridCol w="246888">
                  <a:extLst>
                    <a:ext uri="{9D8B030D-6E8A-4147-A177-3AD203B41FA5}">
                      <a16:colId xmlns:a16="http://schemas.microsoft.com/office/drawing/2014/main" val="3581543797"/>
                    </a:ext>
                  </a:extLst>
                </a:gridCol>
                <a:gridCol w="246888">
                  <a:extLst>
                    <a:ext uri="{9D8B030D-6E8A-4147-A177-3AD203B41FA5}">
                      <a16:colId xmlns:a16="http://schemas.microsoft.com/office/drawing/2014/main" val="2238957736"/>
                    </a:ext>
                  </a:extLst>
                </a:gridCol>
                <a:gridCol w="246888">
                  <a:extLst>
                    <a:ext uri="{9D8B030D-6E8A-4147-A177-3AD203B41FA5}">
                      <a16:colId xmlns:a16="http://schemas.microsoft.com/office/drawing/2014/main" val="2724759974"/>
                    </a:ext>
                  </a:extLst>
                </a:gridCol>
                <a:gridCol w="246888">
                  <a:extLst>
                    <a:ext uri="{9D8B030D-6E8A-4147-A177-3AD203B41FA5}">
                      <a16:colId xmlns:a16="http://schemas.microsoft.com/office/drawing/2014/main" val="1733587129"/>
                    </a:ext>
                  </a:extLst>
                </a:gridCol>
                <a:gridCol w="246888">
                  <a:extLst>
                    <a:ext uri="{9D8B030D-6E8A-4147-A177-3AD203B41FA5}">
                      <a16:colId xmlns:a16="http://schemas.microsoft.com/office/drawing/2014/main" val="2912971590"/>
                    </a:ext>
                  </a:extLst>
                </a:gridCol>
                <a:gridCol w="246888">
                  <a:extLst>
                    <a:ext uri="{9D8B030D-6E8A-4147-A177-3AD203B41FA5}">
                      <a16:colId xmlns:a16="http://schemas.microsoft.com/office/drawing/2014/main" val="2674925276"/>
                    </a:ext>
                  </a:extLst>
                </a:gridCol>
                <a:gridCol w="246888">
                  <a:extLst>
                    <a:ext uri="{9D8B030D-6E8A-4147-A177-3AD203B41FA5}">
                      <a16:colId xmlns:a16="http://schemas.microsoft.com/office/drawing/2014/main" val="2403816347"/>
                    </a:ext>
                  </a:extLst>
                </a:gridCol>
                <a:gridCol w="246888">
                  <a:extLst>
                    <a:ext uri="{9D8B030D-6E8A-4147-A177-3AD203B41FA5}">
                      <a16:colId xmlns:a16="http://schemas.microsoft.com/office/drawing/2014/main" val="1450101906"/>
                    </a:ext>
                  </a:extLst>
                </a:gridCol>
                <a:gridCol w="246888">
                  <a:extLst>
                    <a:ext uri="{9D8B030D-6E8A-4147-A177-3AD203B41FA5}">
                      <a16:colId xmlns:a16="http://schemas.microsoft.com/office/drawing/2014/main" val="750609546"/>
                    </a:ext>
                  </a:extLst>
                </a:gridCol>
                <a:gridCol w="246888">
                  <a:extLst>
                    <a:ext uri="{9D8B030D-6E8A-4147-A177-3AD203B41FA5}">
                      <a16:colId xmlns:a16="http://schemas.microsoft.com/office/drawing/2014/main" val="3085830029"/>
                    </a:ext>
                  </a:extLst>
                </a:gridCol>
                <a:gridCol w="246888">
                  <a:extLst>
                    <a:ext uri="{9D8B030D-6E8A-4147-A177-3AD203B41FA5}">
                      <a16:colId xmlns:a16="http://schemas.microsoft.com/office/drawing/2014/main" val="2655467758"/>
                    </a:ext>
                  </a:extLst>
                </a:gridCol>
                <a:gridCol w="246888">
                  <a:extLst>
                    <a:ext uri="{9D8B030D-6E8A-4147-A177-3AD203B41FA5}">
                      <a16:colId xmlns:a16="http://schemas.microsoft.com/office/drawing/2014/main" val="1732777151"/>
                    </a:ext>
                  </a:extLst>
                </a:gridCol>
                <a:gridCol w="246888">
                  <a:extLst>
                    <a:ext uri="{9D8B030D-6E8A-4147-A177-3AD203B41FA5}">
                      <a16:colId xmlns:a16="http://schemas.microsoft.com/office/drawing/2014/main" val="3662118033"/>
                    </a:ext>
                  </a:extLst>
                </a:gridCol>
                <a:gridCol w="246888">
                  <a:extLst>
                    <a:ext uri="{9D8B030D-6E8A-4147-A177-3AD203B41FA5}">
                      <a16:colId xmlns:a16="http://schemas.microsoft.com/office/drawing/2014/main" val="803762990"/>
                    </a:ext>
                  </a:extLst>
                </a:gridCol>
                <a:gridCol w="246888">
                  <a:extLst>
                    <a:ext uri="{9D8B030D-6E8A-4147-A177-3AD203B41FA5}">
                      <a16:colId xmlns:a16="http://schemas.microsoft.com/office/drawing/2014/main" val="3548273946"/>
                    </a:ext>
                  </a:extLst>
                </a:gridCol>
                <a:gridCol w="246888">
                  <a:extLst>
                    <a:ext uri="{9D8B030D-6E8A-4147-A177-3AD203B41FA5}">
                      <a16:colId xmlns:a16="http://schemas.microsoft.com/office/drawing/2014/main" val="3187857441"/>
                    </a:ext>
                  </a:extLst>
                </a:gridCol>
                <a:gridCol w="246888">
                  <a:extLst>
                    <a:ext uri="{9D8B030D-6E8A-4147-A177-3AD203B41FA5}">
                      <a16:colId xmlns:a16="http://schemas.microsoft.com/office/drawing/2014/main" val="2210256487"/>
                    </a:ext>
                  </a:extLst>
                </a:gridCol>
                <a:gridCol w="246888">
                  <a:extLst>
                    <a:ext uri="{9D8B030D-6E8A-4147-A177-3AD203B41FA5}">
                      <a16:colId xmlns:a16="http://schemas.microsoft.com/office/drawing/2014/main" val="3689894692"/>
                    </a:ext>
                  </a:extLst>
                </a:gridCol>
                <a:gridCol w="246888">
                  <a:extLst>
                    <a:ext uri="{9D8B030D-6E8A-4147-A177-3AD203B41FA5}">
                      <a16:colId xmlns:a16="http://schemas.microsoft.com/office/drawing/2014/main" val="561224004"/>
                    </a:ext>
                  </a:extLst>
                </a:gridCol>
                <a:gridCol w="987552">
                  <a:extLst>
                    <a:ext uri="{9D8B030D-6E8A-4147-A177-3AD203B41FA5}">
                      <a16:colId xmlns:a16="http://schemas.microsoft.com/office/drawing/2014/main" val="976824057"/>
                    </a:ext>
                  </a:extLst>
                </a:gridCol>
                <a:gridCol w="493776">
                  <a:extLst>
                    <a:ext uri="{9D8B030D-6E8A-4147-A177-3AD203B41FA5}">
                      <a16:colId xmlns:a16="http://schemas.microsoft.com/office/drawing/2014/main" val="3962386706"/>
                    </a:ext>
                  </a:extLst>
                </a:gridCol>
                <a:gridCol w="493776">
                  <a:extLst>
                    <a:ext uri="{9D8B030D-6E8A-4147-A177-3AD203B41FA5}">
                      <a16:colId xmlns:a16="http://schemas.microsoft.com/office/drawing/2014/main" val="1472236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904976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- 2020-06-10 07:10:40</a:t>
                      </a:r>
                      <a:r>
                        <a:rPr kumimoji="0" lang="en-US" sz="1000" b="0" i="0" u="none" strike="noStrike" kern="1200" cap="none" spc="0" normalizeH="0" baseline="0" noProof="0">
                          <a:ln>
                            <a:noFill/>
                          </a:ln>
                          <a:solidFill>
                            <a:prstClr val="black"/>
                          </a:solidFill>
                          <a:effectLst/>
                          <a:uLnTx/>
                          <a:uFillTx/>
                          <a:latin typeface="+mn-lt"/>
                          <a:ea typeface="+mn-ea"/>
                          <a:cs typeface="+mn-cs"/>
                        </a:rPr>
                        <a:t>
 [Did You Know] Japanese patisserie Châteraisé's best-seller, Legendary Fresh Cream Cake, is made with these key ingredients from contracted farms in Japan:
🍓 Special selection of fresh and juicy strawberries
🐄 Milk from grass-fed cattle, pasteurised for 30 minutes at 65°C for optimal flavour and nutrients
🥚 Additive-free eggs
Fans can enjoy a wide range of affordable desserts, produced at Châteraisé's own facilities and crafted from premium ingredients like quality Japanese azuki beans, European cream cheese and spring water. 
Châteraisé also imports new products from Japan every month. This June, indulge in its seasonal Sakura and Uji Matcha Cake, Strawberry Tiramisu and Raw Red Wine/White Wine Gelato, available in limited quantities.
Get your sweet on at these malls:
- Causeway Point, Singapore (#01-K04)
- Changi City Point, Singapore (#B1-22)
- Northpoint City, Singapore South Wing (#01-152)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https://scontent-iad3-1.xx.fbcdn.net/v/t1.0-9/p720x720/103298537_10157384886060208_3904403068845801023_o.jpg?_nc_cat=100&amp;_nc_sid=2d5d41&amp;_nc_ohc=qbzf2QIZgJEAX8ng7FN&amp;_nc_ht=scontent-iad3-1.xx&amp;_nc_tp=6&amp;oh=8ae1b45e716e89bc4aba6ad342b2aa35&amp;oe=5F21B8E0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June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Singapore; Ages: 18 - 55; Interests: Food or Food and drink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 Feed on desktop computers, News Feed on mobile devices or Instant Article</a:t>
                      </a:r>
                    </a:p>
                  </a:txBody>
                  <a:tcPr/>
                </a:tc>
                <a:extLst>
                  <a:ext uri="{0D108BD9-81ED-4DB2-BD59-A6C34878D82A}">
                    <a16:rowId xmlns:a16="http://schemas.microsoft.com/office/drawing/2014/main" val="3757550257"/>
                  </a:ext>
                </a:extLst>
              </a:tr>
            </a:tbl>
          </a:graphicData>
        </a:graphic>
      </p:graphicFrame>
      <p:sp>
        <p:nvSpPr>
          <p:cNvPr id="4" name="Text Placeholder 3">
            <a:extLst>
              <a:ext uri="{FF2B5EF4-FFF2-40B4-BE49-F238E27FC236}">
                <a16:creationId xmlns:a16="http://schemas.microsoft.com/office/drawing/2014/main" id="{6B9B01A3-6964-47E5-9578-19545BD8A1E2}"/>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7498138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1E7D6-88B3-49A0-B846-EEB0D6A2F3E2}"/>
              </a:ext>
            </a:extLst>
          </p:cNvPr>
          <p:cNvSpPr>
            <a:spLocks noGrp="1"/>
          </p:cNvSpPr>
          <p:nvPr>
            <p:ph type="title"/>
          </p:nvPr>
        </p:nvSpPr>
        <p:spPr/>
        <p:txBody>
          <a:bodyPr/>
          <a:lstStyle/>
          <a:p>
            <a:r>
              <a:rPr lang="en-US"/>
              <a:t>Facebook Post Ad Performance - Results / FPR | Frasers Property Retail - 17 of 18</a:t>
            </a:r>
          </a:p>
        </p:txBody>
      </p:sp>
      <p:graphicFrame>
        <p:nvGraphicFramePr>
          <p:cNvPr id="5" name="Table Placeholder 4">
            <a:extLst>
              <a:ext uri="{FF2B5EF4-FFF2-40B4-BE49-F238E27FC236}">
                <a16:creationId xmlns:a16="http://schemas.microsoft.com/office/drawing/2014/main" id="{8672ED07-7638-4A09-A405-E66762B9BE1C}"/>
              </a:ext>
            </a:extLst>
          </p:cNvPr>
          <p:cNvGraphicFramePr>
            <a:graphicFrameLocks noGrp="1"/>
          </p:cNvGraphicFramePr>
          <p:nvPr>
            <p:ph type="tbl" sz="quarter" idx="13"/>
            <p:extLst>
              <p:ext uri="{D42A27DB-BD31-4B8C-83A1-F6EECF244321}">
                <p14:modId xmlns:p14="http://schemas.microsoft.com/office/powerpoint/2010/main" val="1417400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845179582"/>
                    </a:ext>
                  </a:extLst>
                </a:gridCol>
                <a:gridCol w="658368">
                  <a:extLst>
                    <a:ext uri="{9D8B030D-6E8A-4147-A177-3AD203B41FA5}">
                      <a16:colId xmlns:a16="http://schemas.microsoft.com/office/drawing/2014/main" val="3813339626"/>
                    </a:ext>
                  </a:extLst>
                </a:gridCol>
                <a:gridCol w="246888">
                  <a:extLst>
                    <a:ext uri="{9D8B030D-6E8A-4147-A177-3AD203B41FA5}">
                      <a16:colId xmlns:a16="http://schemas.microsoft.com/office/drawing/2014/main" val="1892598758"/>
                    </a:ext>
                  </a:extLst>
                </a:gridCol>
                <a:gridCol w="246888">
                  <a:extLst>
                    <a:ext uri="{9D8B030D-6E8A-4147-A177-3AD203B41FA5}">
                      <a16:colId xmlns:a16="http://schemas.microsoft.com/office/drawing/2014/main" val="2347436033"/>
                    </a:ext>
                  </a:extLst>
                </a:gridCol>
                <a:gridCol w="246888">
                  <a:extLst>
                    <a:ext uri="{9D8B030D-6E8A-4147-A177-3AD203B41FA5}">
                      <a16:colId xmlns:a16="http://schemas.microsoft.com/office/drawing/2014/main" val="2975408015"/>
                    </a:ext>
                  </a:extLst>
                </a:gridCol>
                <a:gridCol w="246888">
                  <a:extLst>
                    <a:ext uri="{9D8B030D-6E8A-4147-A177-3AD203B41FA5}">
                      <a16:colId xmlns:a16="http://schemas.microsoft.com/office/drawing/2014/main" val="2833779922"/>
                    </a:ext>
                  </a:extLst>
                </a:gridCol>
                <a:gridCol w="246888">
                  <a:extLst>
                    <a:ext uri="{9D8B030D-6E8A-4147-A177-3AD203B41FA5}">
                      <a16:colId xmlns:a16="http://schemas.microsoft.com/office/drawing/2014/main" val="1662940779"/>
                    </a:ext>
                  </a:extLst>
                </a:gridCol>
                <a:gridCol w="246888">
                  <a:extLst>
                    <a:ext uri="{9D8B030D-6E8A-4147-A177-3AD203B41FA5}">
                      <a16:colId xmlns:a16="http://schemas.microsoft.com/office/drawing/2014/main" val="2367140451"/>
                    </a:ext>
                  </a:extLst>
                </a:gridCol>
                <a:gridCol w="246888">
                  <a:extLst>
                    <a:ext uri="{9D8B030D-6E8A-4147-A177-3AD203B41FA5}">
                      <a16:colId xmlns:a16="http://schemas.microsoft.com/office/drawing/2014/main" val="298766698"/>
                    </a:ext>
                  </a:extLst>
                </a:gridCol>
                <a:gridCol w="246888">
                  <a:extLst>
                    <a:ext uri="{9D8B030D-6E8A-4147-A177-3AD203B41FA5}">
                      <a16:colId xmlns:a16="http://schemas.microsoft.com/office/drawing/2014/main" val="1804429658"/>
                    </a:ext>
                  </a:extLst>
                </a:gridCol>
                <a:gridCol w="246888">
                  <a:extLst>
                    <a:ext uri="{9D8B030D-6E8A-4147-A177-3AD203B41FA5}">
                      <a16:colId xmlns:a16="http://schemas.microsoft.com/office/drawing/2014/main" val="1012939318"/>
                    </a:ext>
                  </a:extLst>
                </a:gridCol>
                <a:gridCol w="246888">
                  <a:extLst>
                    <a:ext uri="{9D8B030D-6E8A-4147-A177-3AD203B41FA5}">
                      <a16:colId xmlns:a16="http://schemas.microsoft.com/office/drawing/2014/main" val="898018361"/>
                    </a:ext>
                  </a:extLst>
                </a:gridCol>
                <a:gridCol w="246888">
                  <a:extLst>
                    <a:ext uri="{9D8B030D-6E8A-4147-A177-3AD203B41FA5}">
                      <a16:colId xmlns:a16="http://schemas.microsoft.com/office/drawing/2014/main" val="2101579188"/>
                    </a:ext>
                  </a:extLst>
                </a:gridCol>
                <a:gridCol w="246888">
                  <a:extLst>
                    <a:ext uri="{9D8B030D-6E8A-4147-A177-3AD203B41FA5}">
                      <a16:colId xmlns:a16="http://schemas.microsoft.com/office/drawing/2014/main" val="2489108005"/>
                    </a:ext>
                  </a:extLst>
                </a:gridCol>
                <a:gridCol w="246888">
                  <a:extLst>
                    <a:ext uri="{9D8B030D-6E8A-4147-A177-3AD203B41FA5}">
                      <a16:colId xmlns:a16="http://schemas.microsoft.com/office/drawing/2014/main" val="3683953360"/>
                    </a:ext>
                  </a:extLst>
                </a:gridCol>
                <a:gridCol w="246888">
                  <a:extLst>
                    <a:ext uri="{9D8B030D-6E8A-4147-A177-3AD203B41FA5}">
                      <a16:colId xmlns:a16="http://schemas.microsoft.com/office/drawing/2014/main" val="126605827"/>
                    </a:ext>
                  </a:extLst>
                </a:gridCol>
                <a:gridCol w="246888">
                  <a:extLst>
                    <a:ext uri="{9D8B030D-6E8A-4147-A177-3AD203B41FA5}">
                      <a16:colId xmlns:a16="http://schemas.microsoft.com/office/drawing/2014/main" val="1476907363"/>
                    </a:ext>
                  </a:extLst>
                </a:gridCol>
                <a:gridCol w="246888">
                  <a:extLst>
                    <a:ext uri="{9D8B030D-6E8A-4147-A177-3AD203B41FA5}">
                      <a16:colId xmlns:a16="http://schemas.microsoft.com/office/drawing/2014/main" val="4242459208"/>
                    </a:ext>
                  </a:extLst>
                </a:gridCol>
                <a:gridCol w="246888">
                  <a:extLst>
                    <a:ext uri="{9D8B030D-6E8A-4147-A177-3AD203B41FA5}">
                      <a16:colId xmlns:a16="http://schemas.microsoft.com/office/drawing/2014/main" val="3052144624"/>
                    </a:ext>
                  </a:extLst>
                </a:gridCol>
                <a:gridCol w="246888">
                  <a:extLst>
                    <a:ext uri="{9D8B030D-6E8A-4147-A177-3AD203B41FA5}">
                      <a16:colId xmlns:a16="http://schemas.microsoft.com/office/drawing/2014/main" val="614706405"/>
                    </a:ext>
                  </a:extLst>
                </a:gridCol>
                <a:gridCol w="246888">
                  <a:extLst>
                    <a:ext uri="{9D8B030D-6E8A-4147-A177-3AD203B41FA5}">
                      <a16:colId xmlns:a16="http://schemas.microsoft.com/office/drawing/2014/main" val="2851471140"/>
                    </a:ext>
                  </a:extLst>
                </a:gridCol>
                <a:gridCol w="987552">
                  <a:extLst>
                    <a:ext uri="{9D8B030D-6E8A-4147-A177-3AD203B41FA5}">
                      <a16:colId xmlns:a16="http://schemas.microsoft.com/office/drawing/2014/main" val="3187049314"/>
                    </a:ext>
                  </a:extLst>
                </a:gridCol>
                <a:gridCol w="493776">
                  <a:extLst>
                    <a:ext uri="{9D8B030D-6E8A-4147-A177-3AD203B41FA5}">
                      <a16:colId xmlns:a16="http://schemas.microsoft.com/office/drawing/2014/main" val="3575473487"/>
                    </a:ext>
                  </a:extLst>
                </a:gridCol>
                <a:gridCol w="493776">
                  <a:extLst>
                    <a:ext uri="{9D8B030D-6E8A-4147-A177-3AD203B41FA5}">
                      <a16:colId xmlns:a16="http://schemas.microsoft.com/office/drawing/2014/main" val="3018272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1614801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- 2020-06-10 07:04:59</a:t>
                      </a:r>
                      <a:r>
                        <a:rPr kumimoji="0" lang="en-US" sz="1000" b="0" i="0" u="none" strike="noStrike" kern="1200" cap="none" spc="0" normalizeH="0" baseline="0" noProof="0">
                          <a:ln>
                            <a:noFill/>
                          </a:ln>
                          <a:solidFill>
                            <a:prstClr val="black"/>
                          </a:solidFill>
                          <a:effectLst/>
                          <a:uLnTx/>
                          <a:uFillTx/>
                          <a:latin typeface="+mn-lt"/>
                          <a:ea typeface="+mn-ea"/>
                          <a:cs typeface="+mn-cs"/>
                        </a:rPr>
                        <a:t>
 [Did You Know] Japanese patisserie Châteraisé's best-seller, Legendary Fresh Cream Cake, is made with these key ingredients from contracted farms in Japan:⠀
⠀
🍓 Special selection of fresh and juicy strawberries⠀
🐄 Milk from grass-fed cattle, pasteurised for 30 minutes at 65°C for optimal flavour and nutrients⠀
🥚 Additive-free eggs⠀
⠀
Fans can enjoy a wide range of affordable desserts, produced at Châteraisé's own facilities and crafted from premium ingredients like quality Japanese azuki beans, European cream cheese and spring water.⠀
⠀
Châteraisé also imports new products from Japan every month. This June, indulge in its seasonal Sakura and Uji Matcha Cake, Strawberry Tiramisu and Raw Red Wine/White Wine Gelato, available in limited quantities.⠀
⠀
Get your sweet on at these malls:⠀
- Causeway Point⠀
- Changi City Point⠀
- Northpoint City South Wing⠀
⠀
#FrasersPropertyRetail #CausewayPoint #ChangiCityPoint #NorthpointCity #Chateraise #Cake #JapaneseCake #FreshlySourced #CakesofInstagram #Cakestagram #SweetTooth #CafeCulture #SGfoodie #SGeats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June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Location(s): Singapore; Ages: 18 - 55; Interests: Food or Food and drink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Feed</a:t>
                      </a:r>
                    </a:p>
                  </a:txBody>
                  <a:tcPr/>
                </a:tc>
                <a:extLst>
                  <a:ext uri="{0D108BD9-81ED-4DB2-BD59-A6C34878D82A}">
                    <a16:rowId xmlns:a16="http://schemas.microsoft.com/office/drawing/2014/main" val="1297100701"/>
                  </a:ext>
                </a:extLst>
              </a:tr>
            </a:tbl>
          </a:graphicData>
        </a:graphic>
      </p:graphicFrame>
      <p:sp>
        <p:nvSpPr>
          <p:cNvPr id="4" name="Text Placeholder 3">
            <a:extLst>
              <a:ext uri="{FF2B5EF4-FFF2-40B4-BE49-F238E27FC236}">
                <a16:creationId xmlns:a16="http://schemas.microsoft.com/office/drawing/2014/main" id="{6F81D8DC-8193-4BEC-AE8E-DA6A96CDD2C6}"/>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7881995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B388F-3070-44A7-976D-1791E458F64B}"/>
              </a:ext>
            </a:extLst>
          </p:cNvPr>
          <p:cNvSpPr>
            <a:spLocks noGrp="1"/>
          </p:cNvSpPr>
          <p:nvPr>
            <p:ph type="title"/>
          </p:nvPr>
        </p:nvSpPr>
        <p:spPr/>
        <p:txBody>
          <a:bodyPr/>
          <a:lstStyle/>
          <a:p>
            <a:r>
              <a:rPr lang="en-US"/>
              <a:t>Facebook Post Ad Performance - Results / FPR | Frasers Property Retail - 18 of 18</a:t>
            </a:r>
          </a:p>
        </p:txBody>
      </p:sp>
      <p:graphicFrame>
        <p:nvGraphicFramePr>
          <p:cNvPr id="5" name="Table Placeholder 4">
            <a:extLst>
              <a:ext uri="{FF2B5EF4-FFF2-40B4-BE49-F238E27FC236}">
                <a16:creationId xmlns:a16="http://schemas.microsoft.com/office/drawing/2014/main" id="{4AC2B904-7F68-4FAD-A89A-F3F6E0CF200E}"/>
              </a:ext>
            </a:extLst>
          </p:cNvPr>
          <p:cNvGraphicFramePr>
            <a:graphicFrameLocks noGrp="1"/>
          </p:cNvGraphicFramePr>
          <p:nvPr>
            <p:ph type="tbl" sz="quarter" idx="13"/>
            <p:extLst>
              <p:ext uri="{D42A27DB-BD31-4B8C-83A1-F6EECF244321}">
                <p14:modId xmlns:p14="http://schemas.microsoft.com/office/powerpoint/2010/main" val="235261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934232331"/>
                    </a:ext>
                  </a:extLst>
                </a:gridCol>
                <a:gridCol w="658368">
                  <a:extLst>
                    <a:ext uri="{9D8B030D-6E8A-4147-A177-3AD203B41FA5}">
                      <a16:colId xmlns:a16="http://schemas.microsoft.com/office/drawing/2014/main" val="2643085402"/>
                    </a:ext>
                  </a:extLst>
                </a:gridCol>
                <a:gridCol w="246888">
                  <a:extLst>
                    <a:ext uri="{9D8B030D-6E8A-4147-A177-3AD203B41FA5}">
                      <a16:colId xmlns:a16="http://schemas.microsoft.com/office/drawing/2014/main" val="193463152"/>
                    </a:ext>
                  </a:extLst>
                </a:gridCol>
                <a:gridCol w="246888">
                  <a:extLst>
                    <a:ext uri="{9D8B030D-6E8A-4147-A177-3AD203B41FA5}">
                      <a16:colId xmlns:a16="http://schemas.microsoft.com/office/drawing/2014/main" val="648559224"/>
                    </a:ext>
                  </a:extLst>
                </a:gridCol>
                <a:gridCol w="246888">
                  <a:extLst>
                    <a:ext uri="{9D8B030D-6E8A-4147-A177-3AD203B41FA5}">
                      <a16:colId xmlns:a16="http://schemas.microsoft.com/office/drawing/2014/main" val="1409922610"/>
                    </a:ext>
                  </a:extLst>
                </a:gridCol>
                <a:gridCol w="246888">
                  <a:extLst>
                    <a:ext uri="{9D8B030D-6E8A-4147-A177-3AD203B41FA5}">
                      <a16:colId xmlns:a16="http://schemas.microsoft.com/office/drawing/2014/main" val="2969817136"/>
                    </a:ext>
                  </a:extLst>
                </a:gridCol>
                <a:gridCol w="246888">
                  <a:extLst>
                    <a:ext uri="{9D8B030D-6E8A-4147-A177-3AD203B41FA5}">
                      <a16:colId xmlns:a16="http://schemas.microsoft.com/office/drawing/2014/main" val="2018303845"/>
                    </a:ext>
                  </a:extLst>
                </a:gridCol>
                <a:gridCol w="246888">
                  <a:extLst>
                    <a:ext uri="{9D8B030D-6E8A-4147-A177-3AD203B41FA5}">
                      <a16:colId xmlns:a16="http://schemas.microsoft.com/office/drawing/2014/main" val="2963522052"/>
                    </a:ext>
                  </a:extLst>
                </a:gridCol>
                <a:gridCol w="246888">
                  <a:extLst>
                    <a:ext uri="{9D8B030D-6E8A-4147-A177-3AD203B41FA5}">
                      <a16:colId xmlns:a16="http://schemas.microsoft.com/office/drawing/2014/main" val="3753831062"/>
                    </a:ext>
                  </a:extLst>
                </a:gridCol>
                <a:gridCol w="246888">
                  <a:extLst>
                    <a:ext uri="{9D8B030D-6E8A-4147-A177-3AD203B41FA5}">
                      <a16:colId xmlns:a16="http://schemas.microsoft.com/office/drawing/2014/main" val="2580115632"/>
                    </a:ext>
                  </a:extLst>
                </a:gridCol>
                <a:gridCol w="246888">
                  <a:extLst>
                    <a:ext uri="{9D8B030D-6E8A-4147-A177-3AD203B41FA5}">
                      <a16:colId xmlns:a16="http://schemas.microsoft.com/office/drawing/2014/main" val="3914354827"/>
                    </a:ext>
                  </a:extLst>
                </a:gridCol>
                <a:gridCol w="246888">
                  <a:extLst>
                    <a:ext uri="{9D8B030D-6E8A-4147-A177-3AD203B41FA5}">
                      <a16:colId xmlns:a16="http://schemas.microsoft.com/office/drawing/2014/main" val="1985161160"/>
                    </a:ext>
                  </a:extLst>
                </a:gridCol>
                <a:gridCol w="246888">
                  <a:extLst>
                    <a:ext uri="{9D8B030D-6E8A-4147-A177-3AD203B41FA5}">
                      <a16:colId xmlns:a16="http://schemas.microsoft.com/office/drawing/2014/main" val="2522797073"/>
                    </a:ext>
                  </a:extLst>
                </a:gridCol>
                <a:gridCol w="246888">
                  <a:extLst>
                    <a:ext uri="{9D8B030D-6E8A-4147-A177-3AD203B41FA5}">
                      <a16:colId xmlns:a16="http://schemas.microsoft.com/office/drawing/2014/main" val="2989292481"/>
                    </a:ext>
                  </a:extLst>
                </a:gridCol>
                <a:gridCol w="246888">
                  <a:extLst>
                    <a:ext uri="{9D8B030D-6E8A-4147-A177-3AD203B41FA5}">
                      <a16:colId xmlns:a16="http://schemas.microsoft.com/office/drawing/2014/main" val="1764736348"/>
                    </a:ext>
                  </a:extLst>
                </a:gridCol>
                <a:gridCol w="246888">
                  <a:extLst>
                    <a:ext uri="{9D8B030D-6E8A-4147-A177-3AD203B41FA5}">
                      <a16:colId xmlns:a16="http://schemas.microsoft.com/office/drawing/2014/main" val="4096381918"/>
                    </a:ext>
                  </a:extLst>
                </a:gridCol>
                <a:gridCol w="246888">
                  <a:extLst>
                    <a:ext uri="{9D8B030D-6E8A-4147-A177-3AD203B41FA5}">
                      <a16:colId xmlns:a16="http://schemas.microsoft.com/office/drawing/2014/main" val="938902469"/>
                    </a:ext>
                  </a:extLst>
                </a:gridCol>
                <a:gridCol w="246888">
                  <a:extLst>
                    <a:ext uri="{9D8B030D-6E8A-4147-A177-3AD203B41FA5}">
                      <a16:colId xmlns:a16="http://schemas.microsoft.com/office/drawing/2014/main" val="1921209278"/>
                    </a:ext>
                  </a:extLst>
                </a:gridCol>
                <a:gridCol w="246888">
                  <a:extLst>
                    <a:ext uri="{9D8B030D-6E8A-4147-A177-3AD203B41FA5}">
                      <a16:colId xmlns:a16="http://schemas.microsoft.com/office/drawing/2014/main" val="1786912900"/>
                    </a:ext>
                  </a:extLst>
                </a:gridCol>
                <a:gridCol w="246888">
                  <a:extLst>
                    <a:ext uri="{9D8B030D-6E8A-4147-A177-3AD203B41FA5}">
                      <a16:colId xmlns:a16="http://schemas.microsoft.com/office/drawing/2014/main" val="4127182831"/>
                    </a:ext>
                  </a:extLst>
                </a:gridCol>
                <a:gridCol w="246888">
                  <a:extLst>
                    <a:ext uri="{9D8B030D-6E8A-4147-A177-3AD203B41FA5}">
                      <a16:colId xmlns:a16="http://schemas.microsoft.com/office/drawing/2014/main" val="4119339830"/>
                    </a:ext>
                  </a:extLst>
                </a:gridCol>
                <a:gridCol w="987552">
                  <a:extLst>
                    <a:ext uri="{9D8B030D-6E8A-4147-A177-3AD203B41FA5}">
                      <a16:colId xmlns:a16="http://schemas.microsoft.com/office/drawing/2014/main" val="75524079"/>
                    </a:ext>
                  </a:extLst>
                </a:gridCol>
                <a:gridCol w="493776">
                  <a:extLst>
                    <a:ext uri="{9D8B030D-6E8A-4147-A177-3AD203B41FA5}">
                      <a16:colId xmlns:a16="http://schemas.microsoft.com/office/drawing/2014/main" val="650182629"/>
                    </a:ext>
                  </a:extLst>
                </a:gridCol>
                <a:gridCol w="493776">
                  <a:extLst>
                    <a:ext uri="{9D8B030D-6E8A-4147-A177-3AD203B41FA5}">
                      <a16:colId xmlns:a16="http://schemas.microsoft.com/office/drawing/2014/main" val="3643957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733943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- 2020-06-01 11:05:07</a:t>
                      </a:r>
                      <a:r>
                        <a:rPr kumimoji="0" lang="en-US" sz="1000" b="0" i="0" u="none" strike="noStrike" kern="1200" cap="none" spc="0" normalizeH="0" baseline="0" noProof="0">
                          <a:ln>
                            <a:noFill/>
                          </a:ln>
                          <a:solidFill>
                            <a:prstClr val="black"/>
                          </a:solidFill>
                          <a:effectLst/>
                          <a:uLnTx/>
                          <a:uFillTx/>
                          <a:latin typeface="+mn-lt"/>
                          <a:ea typeface="+mn-ea"/>
                          <a:cs typeface="+mn-cs"/>
                        </a:rPr>
                        <a:t>
 Enjoy up to  off when you order with Frasers Makan Master. Get a  Frasers Property Digital Gift Card with each order, up to a maximum of 3 orders. Plus, earn double Frasers Points with all food transactions!
Simply spend a minimum of  on takeaway or  on delivery to enjoy this promotion.
Order now via Makan Master on Frasers Experience (FRx) App https://frx.onelink.me/Zzci/FRx
*While stocks last. Terms &amp; Conditions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June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18 - 45; Interests: Deliveroo, Food, Take Away, Delivery order, Food and drink, foodpanda or Home Delivery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on pages: News Feed on desktop computers, News Feed on mobile devices, Video Feeds on mobile devices or Instant Article</a:t>
                      </a:r>
                    </a:p>
                  </a:txBody>
                  <a:tcPr/>
                </a:tc>
                <a:extLst>
                  <a:ext uri="{0D108BD9-81ED-4DB2-BD59-A6C34878D82A}">
                    <a16:rowId xmlns:a16="http://schemas.microsoft.com/office/drawing/2014/main" val="511886747"/>
                  </a:ext>
                </a:extLst>
              </a:tr>
            </a:tbl>
          </a:graphicData>
        </a:graphic>
      </p:graphicFrame>
      <p:sp>
        <p:nvSpPr>
          <p:cNvPr id="4" name="Text Placeholder 3">
            <a:extLst>
              <a:ext uri="{FF2B5EF4-FFF2-40B4-BE49-F238E27FC236}">
                <a16:creationId xmlns:a16="http://schemas.microsoft.com/office/drawing/2014/main" id="{C2103E22-3D2C-4747-8022-47F158E537A5}"/>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3097815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D6B40-04EF-4B31-88CA-D37CF4438AFB}"/>
              </a:ext>
            </a:extLst>
          </p:cNvPr>
          <p:cNvSpPr>
            <a:spLocks noGrp="1"/>
          </p:cNvSpPr>
          <p:nvPr>
            <p:ph type="title"/>
          </p:nvPr>
        </p:nvSpPr>
        <p:spPr/>
        <p:txBody>
          <a:bodyPr/>
          <a:lstStyle/>
          <a:p>
            <a:r>
              <a:rPr lang="en-US"/>
              <a:t>Facebook Post Ads Performance - Cost / FPR | Frasers Property Retail - 1 of 18</a:t>
            </a:r>
          </a:p>
        </p:txBody>
      </p:sp>
      <p:graphicFrame>
        <p:nvGraphicFramePr>
          <p:cNvPr id="5" name="Table Placeholder 4">
            <a:extLst>
              <a:ext uri="{FF2B5EF4-FFF2-40B4-BE49-F238E27FC236}">
                <a16:creationId xmlns:a16="http://schemas.microsoft.com/office/drawing/2014/main" id="{9FC71EF9-0E42-41E1-AB65-BAE9F3A94902}"/>
              </a:ext>
            </a:extLst>
          </p:cNvPr>
          <p:cNvGraphicFramePr>
            <a:graphicFrameLocks noGrp="1"/>
          </p:cNvGraphicFramePr>
          <p:nvPr>
            <p:ph type="tbl" sz="quarter" idx="13"/>
            <p:extLst>
              <p:ext uri="{D42A27DB-BD31-4B8C-83A1-F6EECF244321}">
                <p14:modId xmlns:p14="http://schemas.microsoft.com/office/powerpoint/2010/main" val="1270276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964539674"/>
                    </a:ext>
                  </a:extLst>
                </a:gridCol>
                <a:gridCol w="1069848">
                  <a:extLst>
                    <a:ext uri="{9D8B030D-6E8A-4147-A177-3AD203B41FA5}">
                      <a16:colId xmlns:a16="http://schemas.microsoft.com/office/drawing/2014/main" val="2445540637"/>
                    </a:ext>
                  </a:extLst>
                </a:gridCol>
                <a:gridCol w="246888">
                  <a:extLst>
                    <a:ext uri="{9D8B030D-6E8A-4147-A177-3AD203B41FA5}">
                      <a16:colId xmlns:a16="http://schemas.microsoft.com/office/drawing/2014/main" val="1510217887"/>
                    </a:ext>
                  </a:extLst>
                </a:gridCol>
                <a:gridCol w="246888">
                  <a:extLst>
                    <a:ext uri="{9D8B030D-6E8A-4147-A177-3AD203B41FA5}">
                      <a16:colId xmlns:a16="http://schemas.microsoft.com/office/drawing/2014/main" val="1453339563"/>
                    </a:ext>
                  </a:extLst>
                </a:gridCol>
                <a:gridCol w="246888">
                  <a:extLst>
                    <a:ext uri="{9D8B030D-6E8A-4147-A177-3AD203B41FA5}">
                      <a16:colId xmlns:a16="http://schemas.microsoft.com/office/drawing/2014/main" val="1592772024"/>
                    </a:ext>
                  </a:extLst>
                </a:gridCol>
                <a:gridCol w="246888">
                  <a:extLst>
                    <a:ext uri="{9D8B030D-6E8A-4147-A177-3AD203B41FA5}">
                      <a16:colId xmlns:a16="http://schemas.microsoft.com/office/drawing/2014/main" val="2670487701"/>
                    </a:ext>
                  </a:extLst>
                </a:gridCol>
                <a:gridCol w="246888">
                  <a:extLst>
                    <a:ext uri="{9D8B030D-6E8A-4147-A177-3AD203B41FA5}">
                      <a16:colId xmlns:a16="http://schemas.microsoft.com/office/drawing/2014/main" val="229221471"/>
                    </a:ext>
                  </a:extLst>
                </a:gridCol>
                <a:gridCol w="246888">
                  <a:extLst>
                    <a:ext uri="{9D8B030D-6E8A-4147-A177-3AD203B41FA5}">
                      <a16:colId xmlns:a16="http://schemas.microsoft.com/office/drawing/2014/main" val="3950762284"/>
                    </a:ext>
                  </a:extLst>
                </a:gridCol>
                <a:gridCol w="246888">
                  <a:extLst>
                    <a:ext uri="{9D8B030D-6E8A-4147-A177-3AD203B41FA5}">
                      <a16:colId xmlns:a16="http://schemas.microsoft.com/office/drawing/2014/main" val="2120618665"/>
                    </a:ext>
                  </a:extLst>
                </a:gridCol>
                <a:gridCol w="246888">
                  <a:extLst>
                    <a:ext uri="{9D8B030D-6E8A-4147-A177-3AD203B41FA5}">
                      <a16:colId xmlns:a16="http://schemas.microsoft.com/office/drawing/2014/main" val="4302012"/>
                    </a:ext>
                  </a:extLst>
                </a:gridCol>
                <a:gridCol w="246888">
                  <a:extLst>
                    <a:ext uri="{9D8B030D-6E8A-4147-A177-3AD203B41FA5}">
                      <a16:colId xmlns:a16="http://schemas.microsoft.com/office/drawing/2014/main" val="2367077702"/>
                    </a:ext>
                  </a:extLst>
                </a:gridCol>
                <a:gridCol w="246888">
                  <a:extLst>
                    <a:ext uri="{9D8B030D-6E8A-4147-A177-3AD203B41FA5}">
                      <a16:colId xmlns:a16="http://schemas.microsoft.com/office/drawing/2014/main" val="3167087432"/>
                    </a:ext>
                  </a:extLst>
                </a:gridCol>
                <a:gridCol w="246888">
                  <a:extLst>
                    <a:ext uri="{9D8B030D-6E8A-4147-A177-3AD203B41FA5}">
                      <a16:colId xmlns:a16="http://schemas.microsoft.com/office/drawing/2014/main" val="674756302"/>
                    </a:ext>
                  </a:extLst>
                </a:gridCol>
                <a:gridCol w="246888">
                  <a:extLst>
                    <a:ext uri="{9D8B030D-6E8A-4147-A177-3AD203B41FA5}">
                      <a16:colId xmlns:a16="http://schemas.microsoft.com/office/drawing/2014/main" val="1420362855"/>
                    </a:ext>
                  </a:extLst>
                </a:gridCol>
                <a:gridCol w="246888">
                  <a:extLst>
                    <a:ext uri="{9D8B030D-6E8A-4147-A177-3AD203B41FA5}">
                      <a16:colId xmlns:a16="http://schemas.microsoft.com/office/drawing/2014/main" val="796644749"/>
                    </a:ext>
                  </a:extLst>
                </a:gridCol>
                <a:gridCol w="246888">
                  <a:extLst>
                    <a:ext uri="{9D8B030D-6E8A-4147-A177-3AD203B41FA5}">
                      <a16:colId xmlns:a16="http://schemas.microsoft.com/office/drawing/2014/main" val="2177631109"/>
                    </a:ext>
                  </a:extLst>
                </a:gridCol>
                <a:gridCol w="246888">
                  <a:extLst>
                    <a:ext uri="{9D8B030D-6E8A-4147-A177-3AD203B41FA5}">
                      <a16:colId xmlns:a16="http://schemas.microsoft.com/office/drawing/2014/main" val="679759095"/>
                    </a:ext>
                  </a:extLst>
                </a:gridCol>
                <a:gridCol w="246888">
                  <a:extLst>
                    <a:ext uri="{9D8B030D-6E8A-4147-A177-3AD203B41FA5}">
                      <a16:colId xmlns:a16="http://schemas.microsoft.com/office/drawing/2014/main" val="1758181383"/>
                    </a:ext>
                  </a:extLst>
                </a:gridCol>
                <a:gridCol w="246888">
                  <a:extLst>
                    <a:ext uri="{9D8B030D-6E8A-4147-A177-3AD203B41FA5}">
                      <a16:colId xmlns:a16="http://schemas.microsoft.com/office/drawing/2014/main" val="3551522678"/>
                    </a:ext>
                  </a:extLst>
                </a:gridCol>
                <a:gridCol w="1069848">
                  <a:extLst>
                    <a:ext uri="{9D8B030D-6E8A-4147-A177-3AD203B41FA5}">
                      <a16:colId xmlns:a16="http://schemas.microsoft.com/office/drawing/2014/main" val="386756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65215929"/>
                  </a:ext>
                </a:extLst>
              </a:tr>
            </a:tbl>
          </a:graphicData>
        </a:graphic>
      </p:graphicFrame>
      <p:sp>
        <p:nvSpPr>
          <p:cNvPr id="4" name="Text Placeholder 3">
            <a:extLst>
              <a:ext uri="{FF2B5EF4-FFF2-40B4-BE49-F238E27FC236}">
                <a16:creationId xmlns:a16="http://schemas.microsoft.com/office/drawing/2014/main" id="{118E7A27-B8B9-4E1B-B1A4-EB657DB25517}"/>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1180203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E5410-0E76-4CA0-8990-380331A02003}"/>
              </a:ext>
            </a:extLst>
          </p:cNvPr>
          <p:cNvSpPr>
            <a:spLocks noGrp="1"/>
          </p:cNvSpPr>
          <p:nvPr>
            <p:ph type="title"/>
          </p:nvPr>
        </p:nvSpPr>
        <p:spPr/>
        <p:txBody>
          <a:bodyPr/>
          <a:lstStyle/>
          <a:p>
            <a:r>
              <a:rPr lang="en-US"/>
              <a:t>Facebook Post Ads Performance - Cost / FPR | Frasers Property Retail - 2 of 18</a:t>
            </a:r>
          </a:p>
        </p:txBody>
      </p:sp>
      <p:graphicFrame>
        <p:nvGraphicFramePr>
          <p:cNvPr id="5" name="Table Placeholder 4">
            <a:extLst>
              <a:ext uri="{FF2B5EF4-FFF2-40B4-BE49-F238E27FC236}">
                <a16:creationId xmlns:a16="http://schemas.microsoft.com/office/drawing/2014/main" id="{89AD5F6F-5806-49C7-9F94-93B750AE51B4}"/>
              </a:ext>
            </a:extLst>
          </p:cNvPr>
          <p:cNvGraphicFramePr>
            <a:graphicFrameLocks noGrp="1"/>
          </p:cNvGraphicFramePr>
          <p:nvPr>
            <p:ph type="tbl" sz="quarter" idx="13"/>
            <p:extLst>
              <p:ext uri="{D42A27DB-BD31-4B8C-83A1-F6EECF244321}">
                <p14:modId xmlns:p14="http://schemas.microsoft.com/office/powerpoint/2010/main" val="3969577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878299492"/>
                    </a:ext>
                  </a:extLst>
                </a:gridCol>
                <a:gridCol w="1069848">
                  <a:extLst>
                    <a:ext uri="{9D8B030D-6E8A-4147-A177-3AD203B41FA5}">
                      <a16:colId xmlns:a16="http://schemas.microsoft.com/office/drawing/2014/main" val="1758996389"/>
                    </a:ext>
                  </a:extLst>
                </a:gridCol>
                <a:gridCol w="246888">
                  <a:extLst>
                    <a:ext uri="{9D8B030D-6E8A-4147-A177-3AD203B41FA5}">
                      <a16:colId xmlns:a16="http://schemas.microsoft.com/office/drawing/2014/main" val="2981080724"/>
                    </a:ext>
                  </a:extLst>
                </a:gridCol>
                <a:gridCol w="246888">
                  <a:extLst>
                    <a:ext uri="{9D8B030D-6E8A-4147-A177-3AD203B41FA5}">
                      <a16:colId xmlns:a16="http://schemas.microsoft.com/office/drawing/2014/main" val="1959678336"/>
                    </a:ext>
                  </a:extLst>
                </a:gridCol>
                <a:gridCol w="246888">
                  <a:extLst>
                    <a:ext uri="{9D8B030D-6E8A-4147-A177-3AD203B41FA5}">
                      <a16:colId xmlns:a16="http://schemas.microsoft.com/office/drawing/2014/main" val="1095862364"/>
                    </a:ext>
                  </a:extLst>
                </a:gridCol>
                <a:gridCol w="246888">
                  <a:extLst>
                    <a:ext uri="{9D8B030D-6E8A-4147-A177-3AD203B41FA5}">
                      <a16:colId xmlns:a16="http://schemas.microsoft.com/office/drawing/2014/main" val="3185399088"/>
                    </a:ext>
                  </a:extLst>
                </a:gridCol>
                <a:gridCol w="246888">
                  <a:extLst>
                    <a:ext uri="{9D8B030D-6E8A-4147-A177-3AD203B41FA5}">
                      <a16:colId xmlns:a16="http://schemas.microsoft.com/office/drawing/2014/main" val="969487779"/>
                    </a:ext>
                  </a:extLst>
                </a:gridCol>
                <a:gridCol w="246888">
                  <a:extLst>
                    <a:ext uri="{9D8B030D-6E8A-4147-A177-3AD203B41FA5}">
                      <a16:colId xmlns:a16="http://schemas.microsoft.com/office/drawing/2014/main" val="1457161331"/>
                    </a:ext>
                  </a:extLst>
                </a:gridCol>
                <a:gridCol w="246888">
                  <a:extLst>
                    <a:ext uri="{9D8B030D-6E8A-4147-A177-3AD203B41FA5}">
                      <a16:colId xmlns:a16="http://schemas.microsoft.com/office/drawing/2014/main" val="1189743259"/>
                    </a:ext>
                  </a:extLst>
                </a:gridCol>
                <a:gridCol w="246888">
                  <a:extLst>
                    <a:ext uri="{9D8B030D-6E8A-4147-A177-3AD203B41FA5}">
                      <a16:colId xmlns:a16="http://schemas.microsoft.com/office/drawing/2014/main" val="4040961105"/>
                    </a:ext>
                  </a:extLst>
                </a:gridCol>
                <a:gridCol w="246888">
                  <a:extLst>
                    <a:ext uri="{9D8B030D-6E8A-4147-A177-3AD203B41FA5}">
                      <a16:colId xmlns:a16="http://schemas.microsoft.com/office/drawing/2014/main" val="3344345785"/>
                    </a:ext>
                  </a:extLst>
                </a:gridCol>
                <a:gridCol w="246888">
                  <a:extLst>
                    <a:ext uri="{9D8B030D-6E8A-4147-A177-3AD203B41FA5}">
                      <a16:colId xmlns:a16="http://schemas.microsoft.com/office/drawing/2014/main" val="4072347229"/>
                    </a:ext>
                  </a:extLst>
                </a:gridCol>
                <a:gridCol w="246888">
                  <a:extLst>
                    <a:ext uri="{9D8B030D-6E8A-4147-A177-3AD203B41FA5}">
                      <a16:colId xmlns:a16="http://schemas.microsoft.com/office/drawing/2014/main" val="3735090335"/>
                    </a:ext>
                  </a:extLst>
                </a:gridCol>
                <a:gridCol w="246888">
                  <a:extLst>
                    <a:ext uri="{9D8B030D-6E8A-4147-A177-3AD203B41FA5}">
                      <a16:colId xmlns:a16="http://schemas.microsoft.com/office/drawing/2014/main" val="1630870441"/>
                    </a:ext>
                  </a:extLst>
                </a:gridCol>
                <a:gridCol w="246888">
                  <a:extLst>
                    <a:ext uri="{9D8B030D-6E8A-4147-A177-3AD203B41FA5}">
                      <a16:colId xmlns:a16="http://schemas.microsoft.com/office/drawing/2014/main" val="939195575"/>
                    </a:ext>
                  </a:extLst>
                </a:gridCol>
                <a:gridCol w="246888">
                  <a:extLst>
                    <a:ext uri="{9D8B030D-6E8A-4147-A177-3AD203B41FA5}">
                      <a16:colId xmlns:a16="http://schemas.microsoft.com/office/drawing/2014/main" val="2714596843"/>
                    </a:ext>
                  </a:extLst>
                </a:gridCol>
                <a:gridCol w="246888">
                  <a:extLst>
                    <a:ext uri="{9D8B030D-6E8A-4147-A177-3AD203B41FA5}">
                      <a16:colId xmlns:a16="http://schemas.microsoft.com/office/drawing/2014/main" val="940914370"/>
                    </a:ext>
                  </a:extLst>
                </a:gridCol>
                <a:gridCol w="246888">
                  <a:extLst>
                    <a:ext uri="{9D8B030D-6E8A-4147-A177-3AD203B41FA5}">
                      <a16:colId xmlns:a16="http://schemas.microsoft.com/office/drawing/2014/main" val="2325601681"/>
                    </a:ext>
                  </a:extLst>
                </a:gridCol>
                <a:gridCol w="246888">
                  <a:extLst>
                    <a:ext uri="{9D8B030D-6E8A-4147-A177-3AD203B41FA5}">
                      <a16:colId xmlns:a16="http://schemas.microsoft.com/office/drawing/2014/main" val="3864594535"/>
                    </a:ext>
                  </a:extLst>
                </a:gridCol>
                <a:gridCol w="1069848">
                  <a:extLst>
                    <a:ext uri="{9D8B030D-6E8A-4147-A177-3AD203B41FA5}">
                      <a16:colId xmlns:a16="http://schemas.microsoft.com/office/drawing/2014/main" val="2195041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4290183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- 2020-06-29 12:43:23</a:t>
                      </a:r>
                      <a:r>
                        <a:rPr kumimoji="0" lang="en-US" sz="1000" b="0" i="0" u="none" strike="noStrike" kern="1200" cap="none" spc="0" normalizeH="0" baseline="0" noProof="0">
                          <a:ln>
                            <a:noFill/>
                          </a:ln>
                          <a:solidFill>
                            <a:prstClr val="black"/>
                          </a:solidFill>
                          <a:effectLst/>
                          <a:uLnTx/>
                          <a:uFillTx/>
                          <a:latin typeface="+mn-lt"/>
                          <a:ea typeface="+mn-ea"/>
                          <a:cs typeface="+mn-cs"/>
                        </a:rPr>
                        <a:t>
 Enjoy tantalising sweet treats delivered straight to your doorstep on Frasers Makan Master, with free delivery and up to  off your order*! Take your pick from freshly-baked cakes, doughnuts, cookies and Japanese taiyaki croissants, available in a dizzying array of flavours and fillings. Craving for a refreshing pick-me-up? Indulge in snow ice desserts or chilled lemongrass jelly, guaranteed to hit the spot!
Order now with Frasers Makan Master on the Frasers Experience (FRx) App: https://frx.onelink.me/Zzci/FRx *Min. spend and other T&amp;Cs apply.
For more details, visit bit.ly/FPRMakanMasterPromo
⠀
#FrasersPropertyRetail #FrasersMakanMaster #Anchorpoint #CausewayPoint  #NorthpointCity #WaterwayPoint #Desserts #SweetTreats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07/02/2020 08:11:47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post: Enjoy tantalising sweet treats...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Ages: 18 - 55; Interests: Restaurants or Food and drink</a:t>
                      </a:r>
                    </a:p>
                  </a:txBody>
                  <a:tcPr/>
                </a:tc>
                <a:extLst>
                  <a:ext uri="{0D108BD9-81ED-4DB2-BD59-A6C34878D82A}">
                    <a16:rowId xmlns:a16="http://schemas.microsoft.com/office/drawing/2014/main" val="1591770066"/>
                  </a:ext>
                </a:extLst>
              </a:tr>
            </a:tbl>
          </a:graphicData>
        </a:graphic>
      </p:graphicFrame>
      <p:sp>
        <p:nvSpPr>
          <p:cNvPr id="4" name="Text Placeholder 3">
            <a:extLst>
              <a:ext uri="{FF2B5EF4-FFF2-40B4-BE49-F238E27FC236}">
                <a16:creationId xmlns:a16="http://schemas.microsoft.com/office/drawing/2014/main" id="{2B1B6464-8D78-4171-9CC3-5C61D4D4854B}"/>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4580244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24000-BFC6-4616-8745-C03538C4F9CB}"/>
              </a:ext>
            </a:extLst>
          </p:cNvPr>
          <p:cNvSpPr>
            <a:spLocks noGrp="1"/>
          </p:cNvSpPr>
          <p:nvPr>
            <p:ph type="title"/>
          </p:nvPr>
        </p:nvSpPr>
        <p:spPr/>
        <p:txBody>
          <a:bodyPr/>
          <a:lstStyle/>
          <a:p>
            <a:r>
              <a:rPr lang="en-US"/>
              <a:t>Facebook Post Ads Performance - Cost / FPR | Frasers Property Retail - 3 of 18</a:t>
            </a:r>
          </a:p>
        </p:txBody>
      </p:sp>
      <p:graphicFrame>
        <p:nvGraphicFramePr>
          <p:cNvPr id="5" name="Table Placeholder 4">
            <a:extLst>
              <a:ext uri="{FF2B5EF4-FFF2-40B4-BE49-F238E27FC236}">
                <a16:creationId xmlns:a16="http://schemas.microsoft.com/office/drawing/2014/main" id="{2701EC68-A2AD-44B6-89FF-B0739AFEB70A}"/>
              </a:ext>
            </a:extLst>
          </p:cNvPr>
          <p:cNvGraphicFramePr>
            <a:graphicFrameLocks noGrp="1"/>
          </p:cNvGraphicFramePr>
          <p:nvPr>
            <p:ph type="tbl" sz="quarter" idx="13"/>
            <p:extLst>
              <p:ext uri="{D42A27DB-BD31-4B8C-83A1-F6EECF244321}">
                <p14:modId xmlns:p14="http://schemas.microsoft.com/office/powerpoint/2010/main" val="2907347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535152847"/>
                    </a:ext>
                  </a:extLst>
                </a:gridCol>
                <a:gridCol w="1069848">
                  <a:extLst>
                    <a:ext uri="{9D8B030D-6E8A-4147-A177-3AD203B41FA5}">
                      <a16:colId xmlns:a16="http://schemas.microsoft.com/office/drawing/2014/main" val="1947914215"/>
                    </a:ext>
                  </a:extLst>
                </a:gridCol>
                <a:gridCol w="246888">
                  <a:extLst>
                    <a:ext uri="{9D8B030D-6E8A-4147-A177-3AD203B41FA5}">
                      <a16:colId xmlns:a16="http://schemas.microsoft.com/office/drawing/2014/main" val="3278727852"/>
                    </a:ext>
                  </a:extLst>
                </a:gridCol>
                <a:gridCol w="246888">
                  <a:extLst>
                    <a:ext uri="{9D8B030D-6E8A-4147-A177-3AD203B41FA5}">
                      <a16:colId xmlns:a16="http://schemas.microsoft.com/office/drawing/2014/main" val="1793462180"/>
                    </a:ext>
                  </a:extLst>
                </a:gridCol>
                <a:gridCol w="246888">
                  <a:extLst>
                    <a:ext uri="{9D8B030D-6E8A-4147-A177-3AD203B41FA5}">
                      <a16:colId xmlns:a16="http://schemas.microsoft.com/office/drawing/2014/main" val="2859592394"/>
                    </a:ext>
                  </a:extLst>
                </a:gridCol>
                <a:gridCol w="246888">
                  <a:extLst>
                    <a:ext uri="{9D8B030D-6E8A-4147-A177-3AD203B41FA5}">
                      <a16:colId xmlns:a16="http://schemas.microsoft.com/office/drawing/2014/main" val="2448914917"/>
                    </a:ext>
                  </a:extLst>
                </a:gridCol>
                <a:gridCol w="246888">
                  <a:extLst>
                    <a:ext uri="{9D8B030D-6E8A-4147-A177-3AD203B41FA5}">
                      <a16:colId xmlns:a16="http://schemas.microsoft.com/office/drawing/2014/main" val="3242598525"/>
                    </a:ext>
                  </a:extLst>
                </a:gridCol>
                <a:gridCol w="246888">
                  <a:extLst>
                    <a:ext uri="{9D8B030D-6E8A-4147-A177-3AD203B41FA5}">
                      <a16:colId xmlns:a16="http://schemas.microsoft.com/office/drawing/2014/main" val="3937398096"/>
                    </a:ext>
                  </a:extLst>
                </a:gridCol>
                <a:gridCol w="246888">
                  <a:extLst>
                    <a:ext uri="{9D8B030D-6E8A-4147-A177-3AD203B41FA5}">
                      <a16:colId xmlns:a16="http://schemas.microsoft.com/office/drawing/2014/main" val="3615315411"/>
                    </a:ext>
                  </a:extLst>
                </a:gridCol>
                <a:gridCol w="246888">
                  <a:extLst>
                    <a:ext uri="{9D8B030D-6E8A-4147-A177-3AD203B41FA5}">
                      <a16:colId xmlns:a16="http://schemas.microsoft.com/office/drawing/2014/main" val="209438589"/>
                    </a:ext>
                  </a:extLst>
                </a:gridCol>
                <a:gridCol w="246888">
                  <a:extLst>
                    <a:ext uri="{9D8B030D-6E8A-4147-A177-3AD203B41FA5}">
                      <a16:colId xmlns:a16="http://schemas.microsoft.com/office/drawing/2014/main" val="10729778"/>
                    </a:ext>
                  </a:extLst>
                </a:gridCol>
                <a:gridCol w="246888">
                  <a:extLst>
                    <a:ext uri="{9D8B030D-6E8A-4147-A177-3AD203B41FA5}">
                      <a16:colId xmlns:a16="http://schemas.microsoft.com/office/drawing/2014/main" val="62553882"/>
                    </a:ext>
                  </a:extLst>
                </a:gridCol>
                <a:gridCol w="246888">
                  <a:extLst>
                    <a:ext uri="{9D8B030D-6E8A-4147-A177-3AD203B41FA5}">
                      <a16:colId xmlns:a16="http://schemas.microsoft.com/office/drawing/2014/main" val="483199936"/>
                    </a:ext>
                  </a:extLst>
                </a:gridCol>
                <a:gridCol w="246888">
                  <a:extLst>
                    <a:ext uri="{9D8B030D-6E8A-4147-A177-3AD203B41FA5}">
                      <a16:colId xmlns:a16="http://schemas.microsoft.com/office/drawing/2014/main" val="1036055924"/>
                    </a:ext>
                  </a:extLst>
                </a:gridCol>
                <a:gridCol w="246888">
                  <a:extLst>
                    <a:ext uri="{9D8B030D-6E8A-4147-A177-3AD203B41FA5}">
                      <a16:colId xmlns:a16="http://schemas.microsoft.com/office/drawing/2014/main" val="3166397653"/>
                    </a:ext>
                  </a:extLst>
                </a:gridCol>
                <a:gridCol w="246888">
                  <a:extLst>
                    <a:ext uri="{9D8B030D-6E8A-4147-A177-3AD203B41FA5}">
                      <a16:colId xmlns:a16="http://schemas.microsoft.com/office/drawing/2014/main" val="1568449689"/>
                    </a:ext>
                  </a:extLst>
                </a:gridCol>
                <a:gridCol w="246888">
                  <a:extLst>
                    <a:ext uri="{9D8B030D-6E8A-4147-A177-3AD203B41FA5}">
                      <a16:colId xmlns:a16="http://schemas.microsoft.com/office/drawing/2014/main" val="874725265"/>
                    </a:ext>
                  </a:extLst>
                </a:gridCol>
                <a:gridCol w="246888">
                  <a:extLst>
                    <a:ext uri="{9D8B030D-6E8A-4147-A177-3AD203B41FA5}">
                      <a16:colId xmlns:a16="http://schemas.microsoft.com/office/drawing/2014/main" val="4165751197"/>
                    </a:ext>
                  </a:extLst>
                </a:gridCol>
                <a:gridCol w="246888">
                  <a:extLst>
                    <a:ext uri="{9D8B030D-6E8A-4147-A177-3AD203B41FA5}">
                      <a16:colId xmlns:a16="http://schemas.microsoft.com/office/drawing/2014/main" val="1997558905"/>
                    </a:ext>
                  </a:extLst>
                </a:gridCol>
                <a:gridCol w="1069848">
                  <a:extLst>
                    <a:ext uri="{9D8B030D-6E8A-4147-A177-3AD203B41FA5}">
                      <a16:colId xmlns:a16="http://schemas.microsoft.com/office/drawing/2014/main" val="1252946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4139448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- 2020-06-29 12:43:23</a:t>
                      </a:r>
                      <a:r>
                        <a:rPr kumimoji="0" lang="en-US" sz="1000" b="0" i="0" u="none" strike="noStrike" kern="1200" cap="none" spc="0" normalizeH="0" baseline="0" noProof="0">
                          <a:ln>
                            <a:noFill/>
                          </a:ln>
                          <a:solidFill>
                            <a:prstClr val="black"/>
                          </a:solidFill>
                          <a:effectLst/>
                          <a:uLnTx/>
                          <a:uFillTx/>
                          <a:latin typeface="+mn-lt"/>
                          <a:ea typeface="+mn-ea"/>
                          <a:cs typeface="+mn-cs"/>
                        </a:rPr>
                        <a:t>
 Enjoy tantalising sweet treats delivered straight to your doorstep on Frasers Makan Master, with free delivery and up to  off your order*! Take your pick from freshly-baked cakes, doughnuts, cookies and Japanese taiyaki croissants, available in a dizzying array of flavours and fillings. Craving for a refreshing pick-me-up? Indulge in snow ice desserts or chilled lemongrass jelly, guaranteed to hit the spot!
Order now with Frasers Makan Master on the Frasers Experience (FRx) App: https://frx.onelink.me/Zzci/FRx *Min. spend and other T&amp;Cs apply.
For more details, visit bit.ly/FPRMakanMasterPromo
⠀
#FrasersPropertyRetail #FrasersMakanMaster #Anchorpoint #CausewayPoint  #NorthpointCity #WaterwayPoint #Desserts #SweetTreats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07/02/2020 08:11:47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post: Enjoy tantalising sweet treats...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Ages: 18 - 55; Interests: Restaurants or Food and drink</a:t>
                      </a:r>
                    </a:p>
                  </a:txBody>
                  <a:tcPr/>
                </a:tc>
                <a:extLst>
                  <a:ext uri="{0D108BD9-81ED-4DB2-BD59-A6C34878D82A}">
                    <a16:rowId xmlns:a16="http://schemas.microsoft.com/office/drawing/2014/main" val="1778050860"/>
                  </a:ext>
                </a:extLst>
              </a:tr>
            </a:tbl>
          </a:graphicData>
        </a:graphic>
      </p:graphicFrame>
      <p:sp>
        <p:nvSpPr>
          <p:cNvPr id="4" name="Text Placeholder 3">
            <a:extLst>
              <a:ext uri="{FF2B5EF4-FFF2-40B4-BE49-F238E27FC236}">
                <a16:creationId xmlns:a16="http://schemas.microsoft.com/office/drawing/2014/main" id="{FBA047CD-0B72-4B31-8F1B-66D5BC12FF01}"/>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3121484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A03D2-B9CC-4256-BA0A-9AC787641A60}"/>
              </a:ext>
            </a:extLst>
          </p:cNvPr>
          <p:cNvSpPr>
            <a:spLocks noGrp="1"/>
          </p:cNvSpPr>
          <p:nvPr>
            <p:ph type="title"/>
          </p:nvPr>
        </p:nvSpPr>
        <p:spPr/>
        <p:txBody>
          <a:bodyPr/>
          <a:lstStyle/>
          <a:p>
            <a:r>
              <a:rPr lang="en-US"/>
              <a:t>Facebook Post Ads Performance - Cost / FPR | Frasers Property Retail - 4 of 18</a:t>
            </a:r>
          </a:p>
        </p:txBody>
      </p:sp>
      <p:graphicFrame>
        <p:nvGraphicFramePr>
          <p:cNvPr id="5" name="Table Placeholder 4">
            <a:extLst>
              <a:ext uri="{FF2B5EF4-FFF2-40B4-BE49-F238E27FC236}">
                <a16:creationId xmlns:a16="http://schemas.microsoft.com/office/drawing/2014/main" id="{22661FB9-11B7-451A-BFA9-7C5966748E97}"/>
              </a:ext>
            </a:extLst>
          </p:cNvPr>
          <p:cNvGraphicFramePr>
            <a:graphicFrameLocks noGrp="1"/>
          </p:cNvGraphicFramePr>
          <p:nvPr>
            <p:ph type="tbl" sz="quarter" idx="13"/>
            <p:extLst>
              <p:ext uri="{D42A27DB-BD31-4B8C-83A1-F6EECF244321}">
                <p14:modId xmlns:p14="http://schemas.microsoft.com/office/powerpoint/2010/main" val="2006579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035844528"/>
                    </a:ext>
                  </a:extLst>
                </a:gridCol>
                <a:gridCol w="1069848">
                  <a:extLst>
                    <a:ext uri="{9D8B030D-6E8A-4147-A177-3AD203B41FA5}">
                      <a16:colId xmlns:a16="http://schemas.microsoft.com/office/drawing/2014/main" val="3433868859"/>
                    </a:ext>
                  </a:extLst>
                </a:gridCol>
                <a:gridCol w="246888">
                  <a:extLst>
                    <a:ext uri="{9D8B030D-6E8A-4147-A177-3AD203B41FA5}">
                      <a16:colId xmlns:a16="http://schemas.microsoft.com/office/drawing/2014/main" val="639042776"/>
                    </a:ext>
                  </a:extLst>
                </a:gridCol>
                <a:gridCol w="246888">
                  <a:extLst>
                    <a:ext uri="{9D8B030D-6E8A-4147-A177-3AD203B41FA5}">
                      <a16:colId xmlns:a16="http://schemas.microsoft.com/office/drawing/2014/main" val="4206259385"/>
                    </a:ext>
                  </a:extLst>
                </a:gridCol>
                <a:gridCol w="246888">
                  <a:extLst>
                    <a:ext uri="{9D8B030D-6E8A-4147-A177-3AD203B41FA5}">
                      <a16:colId xmlns:a16="http://schemas.microsoft.com/office/drawing/2014/main" val="54809852"/>
                    </a:ext>
                  </a:extLst>
                </a:gridCol>
                <a:gridCol w="246888">
                  <a:extLst>
                    <a:ext uri="{9D8B030D-6E8A-4147-A177-3AD203B41FA5}">
                      <a16:colId xmlns:a16="http://schemas.microsoft.com/office/drawing/2014/main" val="385682212"/>
                    </a:ext>
                  </a:extLst>
                </a:gridCol>
                <a:gridCol w="246888">
                  <a:extLst>
                    <a:ext uri="{9D8B030D-6E8A-4147-A177-3AD203B41FA5}">
                      <a16:colId xmlns:a16="http://schemas.microsoft.com/office/drawing/2014/main" val="1109821091"/>
                    </a:ext>
                  </a:extLst>
                </a:gridCol>
                <a:gridCol w="246888">
                  <a:extLst>
                    <a:ext uri="{9D8B030D-6E8A-4147-A177-3AD203B41FA5}">
                      <a16:colId xmlns:a16="http://schemas.microsoft.com/office/drawing/2014/main" val="793884373"/>
                    </a:ext>
                  </a:extLst>
                </a:gridCol>
                <a:gridCol w="246888">
                  <a:extLst>
                    <a:ext uri="{9D8B030D-6E8A-4147-A177-3AD203B41FA5}">
                      <a16:colId xmlns:a16="http://schemas.microsoft.com/office/drawing/2014/main" val="1281749688"/>
                    </a:ext>
                  </a:extLst>
                </a:gridCol>
                <a:gridCol w="246888">
                  <a:extLst>
                    <a:ext uri="{9D8B030D-6E8A-4147-A177-3AD203B41FA5}">
                      <a16:colId xmlns:a16="http://schemas.microsoft.com/office/drawing/2014/main" val="4059218627"/>
                    </a:ext>
                  </a:extLst>
                </a:gridCol>
                <a:gridCol w="246888">
                  <a:extLst>
                    <a:ext uri="{9D8B030D-6E8A-4147-A177-3AD203B41FA5}">
                      <a16:colId xmlns:a16="http://schemas.microsoft.com/office/drawing/2014/main" val="1003716790"/>
                    </a:ext>
                  </a:extLst>
                </a:gridCol>
                <a:gridCol w="246888">
                  <a:extLst>
                    <a:ext uri="{9D8B030D-6E8A-4147-A177-3AD203B41FA5}">
                      <a16:colId xmlns:a16="http://schemas.microsoft.com/office/drawing/2014/main" val="2641424116"/>
                    </a:ext>
                  </a:extLst>
                </a:gridCol>
                <a:gridCol w="246888">
                  <a:extLst>
                    <a:ext uri="{9D8B030D-6E8A-4147-A177-3AD203B41FA5}">
                      <a16:colId xmlns:a16="http://schemas.microsoft.com/office/drawing/2014/main" val="3373418472"/>
                    </a:ext>
                  </a:extLst>
                </a:gridCol>
                <a:gridCol w="246888">
                  <a:extLst>
                    <a:ext uri="{9D8B030D-6E8A-4147-A177-3AD203B41FA5}">
                      <a16:colId xmlns:a16="http://schemas.microsoft.com/office/drawing/2014/main" val="3787249806"/>
                    </a:ext>
                  </a:extLst>
                </a:gridCol>
                <a:gridCol w="246888">
                  <a:extLst>
                    <a:ext uri="{9D8B030D-6E8A-4147-A177-3AD203B41FA5}">
                      <a16:colId xmlns:a16="http://schemas.microsoft.com/office/drawing/2014/main" val="3454061279"/>
                    </a:ext>
                  </a:extLst>
                </a:gridCol>
                <a:gridCol w="246888">
                  <a:extLst>
                    <a:ext uri="{9D8B030D-6E8A-4147-A177-3AD203B41FA5}">
                      <a16:colId xmlns:a16="http://schemas.microsoft.com/office/drawing/2014/main" val="1604026430"/>
                    </a:ext>
                  </a:extLst>
                </a:gridCol>
                <a:gridCol w="246888">
                  <a:extLst>
                    <a:ext uri="{9D8B030D-6E8A-4147-A177-3AD203B41FA5}">
                      <a16:colId xmlns:a16="http://schemas.microsoft.com/office/drawing/2014/main" val="35988194"/>
                    </a:ext>
                  </a:extLst>
                </a:gridCol>
                <a:gridCol w="246888">
                  <a:extLst>
                    <a:ext uri="{9D8B030D-6E8A-4147-A177-3AD203B41FA5}">
                      <a16:colId xmlns:a16="http://schemas.microsoft.com/office/drawing/2014/main" val="4113566520"/>
                    </a:ext>
                  </a:extLst>
                </a:gridCol>
                <a:gridCol w="246888">
                  <a:extLst>
                    <a:ext uri="{9D8B030D-6E8A-4147-A177-3AD203B41FA5}">
                      <a16:colId xmlns:a16="http://schemas.microsoft.com/office/drawing/2014/main" val="3307315149"/>
                    </a:ext>
                  </a:extLst>
                </a:gridCol>
                <a:gridCol w="1069848">
                  <a:extLst>
                    <a:ext uri="{9D8B030D-6E8A-4147-A177-3AD203B41FA5}">
                      <a16:colId xmlns:a16="http://schemas.microsoft.com/office/drawing/2014/main" val="1144817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318590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- 2020-06-29 12:37:52</a:t>
                      </a:r>
                      <a:r>
                        <a:rPr kumimoji="0" lang="en-US" sz="1000" b="0" i="0" u="none" strike="noStrike" kern="1200" cap="none" spc="0" normalizeH="0" baseline="0" noProof="0">
                          <a:ln>
                            <a:noFill/>
                          </a:ln>
                          <a:solidFill>
                            <a:prstClr val="black"/>
                          </a:solidFill>
                          <a:effectLst/>
                          <a:uLnTx/>
                          <a:uFillTx/>
                          <a:latin typeface="+mn-lt"/>
                          <a:ea typeface="+mn-ea"/>
                          <a:cs typeface="+mn-cs"/>
                        </a:rPr>
                        <a:t>
 Enjoy tantalising sweet treats delivered straight to your doorstep on Frasers Makan Master, with free delivery and up to  off your order*!
Take your pick from freshly-baked cakes, doughnuts, cookies and Japanese taiyaki croissants, available in a dizzying array of flavours and fillings. Craving for a refreshing pick-me-up? Indulge in snow ice desserts or chilled lemongrass jelly, guaranteed to hit the spot!
Mei Heong Yuen Dessert Singapore: Northpoint City &amp; The Centrepoint
tcc - The Connoisseur Concerto: Anchorpoint
Ben's Cookies: Northpoint City
Tai Croissant Singapore: Causeway Point &amp; The Centrepoint
Chateraise Singapore: Northpoint City
Dunkin' Donuts: Causeway Point, Northpoint City &amp; Waterway Point
Rocky Master Singapore: Northpoint City
Order now with Frasers Makan Master on the Frasers Experience (FRx) App: https://frx.onelink.me/Zzci/FRx
*Min. spend and other T&amp;Cs apply.
For more details, visit bit.ly/FPRMakanMasterPromo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https://scontent-iad3-1.xx.fbcdn.net/v/t15.5256-10/106389901_282914772763779_5641107563885701418_n.jpg?_nc_cat=101&amp;_nc_sid=ad6a45&amp;_nc_ohc=b2oiWVSs-WUAX-3_wEj&amp;_nc_ht=scontent-iad3-1.xx&amp;oh=7f1e34a1673b2953af0d2d56ede902b7&amp;oe=5F22ADA3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07/02/2020 08:11:47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June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20.13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Singapore; Ages: 18 - 55; Interests: Food or Food and drink</a:t>
                      </a:r>
                    </a:p>
                  </a:txBody>
                  <a:tcPr/>
                </a:tc>
                <a:extLst>
                  <a:ext uri="{0D108BD9-81ED-4DB2-BD59-A6C34878D82A}">
                    <a16:rowId xmlns:a16="http://schemas.microsoft.com/office/drawing/2014/main" val="2358274903"/>
                  </a:ext>
                </a:extLst>
              </a:tr>
            </a:tbl>
          </a:graphicData>
        </a:graphic>
      </p:graphicFrame>
      <p:sp>
        <p:nvSpPr>
          <p:cNvPr id="4" name="Text Placeholder 3">
            <a:extLst>
              <a:ext uri="{FF2B5EF4-FFF2-40B4-BE49-F238E27FC236}">
                <a16:creationId xmlns:a16="http://schemas.microsoft.com/office/drawing/2014/main" id="{A044F9E2-EBC7-47E8-A404-0B8E04DCF0CC}"/>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810446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468D6-F3B1-4860-8701-48C3EA32497C}"/>
              </a:ext>
            </a:extLst>
          </p:cNvPr>
          <p:cNvSpPr>
            <a:spLocks noGrp="1"/>
          </p:cNvSpPr>
          <p:nvPr>
            <p:ph type="title"/>
          </p:nvPr>
        </p:nvSpPr>
        <p:spPr/>
        <p:txBody>
          <a:bodyPr/>
          <a:lstStyle/>
          <a:p>
            <a:r>
              <a:rPr lang="en-US"/>
              <a:t>Facebook Post Ads Performance - Cost / FPR | Frasers Property Retail - 5 of 18</a:t>
            </a:r>
          </a:p>
        </p:txBody>
      </p:sp>
      <p:graphicFrame>
        <p:nvGraphicFramePr>
          <p:cNvPr id="5" name="Table Placeholder 4">
            <a:extLst>
              <a:ext uri="{FF2B5EF4-FFF2-40B4-BE49-F238E27FC236}">
                <a16:creationId xmlns:a16="http://schemas.microsoft.com/office/drawing/2014/main" id="{0AFA11E0-D151-4E63-AB85-D075B2010C7F}"/>
              </a:ext>
            </a:extLst>
          </p:cNvPr>
          <p:cNvGraphicFramePr>
            <a:graphicFrameLocks noGrp="1"/>
          </p:cNvGraphicFramePr>
          <p:nvPr>
            <p:ph type="tbl" sz="quarter" idx="13"/>
            <p:extLst>
              <p:ext uri="{D42A27DB-BD31-4B8C-83A1-F6EECF244321}">
                <p14:modId xmlns:p14="http://schemas.microsoft.com/office/powerpoint/2010/main" val="3643320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448642698"/>
                    </a:ext>
                  </a:extLst>
                </a:gridCol>
                <a:gridCol w="1069848">
                  <a:extLst>
                    <a:ext uri="{9D8B030D-6E8A-4147-A177-3AD203B41FA5}">
                      <a16:colId xmlns:a16="http://schemas.microsoft.com/office/drawing/2014/main" val="2811707273"/>
                    </a:ext>
                  </a:extLst>
                </a:gridCol>
                <a:gridCol w="246888">
                  <a:extLst>
                    <a:ext uri="{9D8B030D-6E8A-4147-A177-3AD203B41FA5}">
                      <a16:colId xmlns:a16="http://schemas.microsoft.com/office/drawing/2014/main" val="3852131457"/>
                    </a:ext>
                  </a:extLst>
                </a:gridCol>
                <a:gridCol w="246888">
                  <a:extLst>
                    <a:ext uri="{9D8B030D-6E8A-4147-A177-3AD203B41FA5}">
                      <a16:colId xmlns:a16="http://schemas.microsoft.com/office/drawing/2014/main" val="3869654065"/>
                    </a:ext>
                  </a:extLst>
                </a:gridCol>
                <a:gridCol w="246888">
                  <a:extLst>
                    <a:ext uri="{9D8B030D-6E8A-4147-A177-3AD203B41FA5}">
                      <a16:colId xmlns:a16="http://schemas.microsoft.com/office/drawing/2014/main" val="2481644364"/>
                    </a:ext>
                  </a:extLst>
                </a:gridCol>
                <a:gridCol w="246888">
                  <a:extLst>
                    <a:ext uri="{9D8B030D-6E8A-4147-A177-3AD203B41FA5}">
                      <a16:colId xmlns:a16="http://schemas.microsoft.com/office/drawing/2014/main" val="1774718918"/>
                    </a:ext>
                  </a:extLst>
                </a:gridCol>
                <a:gridCol w="246888">
                  <a:extLst>
                    <a:ext uri="{9D8B030D-6E8A-4147-A177-3AD203B41FA5}">
                      <a16:colId xmlns:a16="http://schemas.microsoft.com/office/drawing/2014/main" val="2060737700"/>
                    </a:ext>
                  </a:extLst>
                </a:gridCol>
                <a:gridCol w="246888">
                  <a:extLst>
                    <a:ext uri="{9D8B030D-6E8A-4147-A177-3AD203B41FA5}">
                      <a16:colId xmlns:a16="http://schemas.microsoft.com/office/drawing/2014/main" val="814588597"/>
                    </a:ext>
                  </a:extLst>
                </a:gridCol>
                <a:gridCol w="246888">
                  <a:extLst>
                    <a:ext uri="{9D8B030D-6E8A-4147-A177-3AD203B41FA5}">
                      <a16:colId xmlns:a16="http://schemas.microsoft.com/office/drawing/2014/main" val="2603149446"/>
                    </a:ext>
                  </a:extLst>
                </a:gridCol>
                <a:gridCol w="246888">
                  <a:extLst>
                    <a:ext uri="{9D8B030D-6E8A-4147-A177-3AD203B41FA5}">
                      <a16:colId xmlns:a16="http://schemas.microsoft.com/office/drawing/2014/main" val="2228693451"/>
                    </a:ext>
                  </a:extLst>
                </a:gridCol>
                <a:gridCol w="246888">
                  <a:extLst>
                    <a:ext uri="{9D8B030D-6E8A-4147-A177-3AD203B41FA5}">
                      <a16:colId xmlns:a16="http://schemas.microsoft.com/office/drawing/2014/main" val="1690038532"/>
                    </a:ext>
                  </a:extLst>
                </a:gridCol>
                <a:gridCol w="246888">
                  <a:extLst>
                    <a:ext uri="{9D8B030D-6E8A-4147-A177-3AD203B41FA5}">
                      <a16:colId xmlns:a16="http://schemas.microsoft.com/office/drawing/2014/main" val="2633809775"/>
                    </a:ext>
                  </a:extLst>
                </a:gridCol>
                <a:gridCol w="246888">
                  <a:extLst>
                    <a:ext uri="{9D8B030D-6E8A-4147-A177-3AD203B41FA5}">
                      <a16:colId xmlns:a16="http://schemas.microsoft.com/office/drawing/2014/main" val="4216901955"/>
                    </a:ext>
                  </a:extLst>
                </a:gridCol>
                <a:gridCol w="246888">
                  <a:extLst>
                    <a:ext uri="{9D8B030D-6E8A-4147-A177-3AD203B41FA5}">
                      <a16:colId xmlns:a16="http://schemas.microsoft.com/office/drawing/2014/main" val="740924056"/>
                    </a:ext>
                  </a:extLst>
                </a:gridCol>
                <a:gridCol w="246888">
                  <a:extLst>
                    <a:ext uri="{9D8B030D-6E8A-4147-A177-3AD203B41FA5}">
                      <a16:colId xmlns:a16="http://schemas.microsoft.com/office/drawing/2014/main" val="3054810594"/>
                    </a:ext>
                  </a:extLst>
                </a:gridCol>
                <a:gridCol w="246888">
                  <a:extLst>
                    <a:ext uri="{9D8B030D-6E8A-4147-A177-3AD203B41FA5}">
                      <a16:colId xmlns:a16="http://schemas.microsoft.com/office/drawing/2014/main" val="4192920594"/>
                    </a:ext>
                  </a:extLst>
                </a:gridCol>
                <a:gridCol w="246888">
                  <a:extLst>
                    <a:ext uri="{9D8B030D-6E8A-4147-A177-3AD203B41FA5}">
                      <a16:colId xmlns:a16="http://schemas.microsoft.com/office/drawing/2014/main" val="35983316"/>
                    </a:ext>
                  </a:extLst>
                </a:gridCol>
                <a:gridCol w="246888">
                  <a:extLst>
                    <a:ext uri="{9D8B030D-6E8A-4147-A177-3AD203B41FA5}">
                      <a16:colId xmlns:a16="http://schemas.microsoft.com/office/drawing/2014/main" val="1935769682"/>
                    </a:ext>
                  </a:extLst>
                </a:gridCol>
                <a:gridCol w="246888">
                  <a:extLst>
                    <a:ext uri="{9D8B030D-6E8A-4147-A177-3AD203B41FA5}">
                      <a16:colId xmlns:a16="http://schemas.microsoft.com/office/drawing/2014/main" val="1645455245"/>
                    </a:ext>
                  </a:extLst>
                </a:gridCol>
                <a:gridCol w="1069848">
                  <a:extLst>
                    <a:ext uri="{9D8B030D-6E8A-4147-A177-3AD203B41FA5}">
                      <a16:colId xmlns:a16="http://schemas.microsoft.com/office/drawing/2014/main" val="3519906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745703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- 2020-06-29 11:47:54</a:t>
                      </a:r>
                      <a:r>
                        <a:rPr kumimoji="0" lang="en-US" sz="1000" b="0" i="0" u="none" strike="noStrike" kern="1200" cap="none" spc="0" normalizeH="0" baseline="0" noProof="0">
                          <a:ln>
                            <a:noFill/>
                          </a:ln>
                          <a:solidFill>
                            <a:prstClr val="black"/>
                          </a:solidFill>
                          <a:effectLst/>
                          <a:uLnTx/>
                          <a:uFillTx/>
                          <a:latin typeface="+mn-lt"/>
                          <a:ea typeface="+mn-ea"/>
                          <a:cs typeface="+mn-cs"/>
                        </a:rPr>
                        <a:t>
 Enjoy tantalising sweet treats delivered straight to your doorstep on Frasers Makan Master, with free delivery and up to  off your order*!
Take your pick from freshly-baked cakes, doughnuts, cookies and Japanese taiyaki croissants, available in a dizzying array of flavours and fillings. Craving for a refreshing pick-me-up? Indulge in snow ice desserts or chilled lemongrass jelly, guaranteed to hit the spot!
Mei Heong Yuen Dessert Singapore: Northpoint City &amp; The Centrepoint
tcc - The Connoisseur Concerto: Anchorpoint
Ben's Cookies: Northpoint City
Tai Croissant Singapore: Causeway Point &amp; The Centrepoint
Chateraise Singapore: Northpoint City
Dunkin' Donuts: Causeway Point, Northpoint City &amp; Waterway Point
Rocky Master Singapore: Northpoint City
Order now with Frasers Makan Master on the Frasers Experience (FRx) App: https://frx.onelink.me/Zzci/FRx
*Min. spend and other T&amp;Cs apply.
For more details, visit bit.ly/FPRMakanMasterPromo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https://scontent-iad3-1.xx.fbcdn.net/v/t15.5256-10/106389901_282914772763779_5641107563885701418_n.jpg?_nc_cat=101&amp;_nc_sid=ad6a45&amp;_nc_ohc=b2oiWVSs-WUAX-3_wEj&amp;_nc_ht=scontent-iad3-1.xx&amp;oh=7f1e34a1673b2953af0d2d56ede902b7&amp;oe=5F22ADA3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07/02/2020 08:11:47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June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20.61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Singapore; Ages: 18 - 55; Interests: Food or Food and drink</a:t>
                      </a:r>
                    </a:p>
                  </a:txBody>
                  <a:tcPr/>
                </a:tc>
                <a:extLst>
                  <a:ext uri="{0D108BD9-81ED-4DB2-BD59-A6C34878D82A}">
                    <a16:rowId xmlns:a16="http://schemas.microsoft.com/office/drawing/2014/main" val="1824531461"/>
                  </a:ext>
                </a:extLst>
              </a:tr>
            </a:tbl>
          </a:graphicData>
        </a:graphic>
      </p:graphicFrame>
      <p:sp>
        <p:nvSpPr>
          <p:cNvPr id="4" name="Text Placeholder 3">
            <a:extLst>
              <a:ext uri="{FF2B5EF4-FFF2-40B4-BE49-F238E27FC236}">
                <a16:creationId xmlns:a16="http://schemas.microsoft.com/office/drawing/2014/main" id="{56F8D109-C19D-4090-B439-661E6767ED36}"/>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52774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47BC9-E882-414A-B7BD-C5A448A67FF6}"/>
              </a:ext>
            </a:extLst>
          </p:cNvPr>
          <p:cNvSpPr>
            <a:spLocks noGrp="1"/>
          </p:cNvSpPr>
          <p:nvPr>
            <p:ph type="title"/>
          </p:nvPr>
        </p:nvSpPr>
        <p:spPr/>
        <p:txBody>
          <a:bodyPr/>
          <a:lstStyle/>
          <a:p>
            <a:r>
              <a:rPr lang="en-US"/>
              <a:t>Facebook Post Ads Performance - Cost / FPR | Frasers Property Retail - 6 of 18</a:t>
            </a:r>
          </a:p>
        </p:txBody>
      </p:sp>
      <p:graphicFrame>
        <p:nvGraphicFramePr>
          <p:cNvPr id="5" name="Table Placeholder 4">
            <a:extLst>
              <a:ext uri="{FF2B5EF4-FFF2-40B4-BE49-F238E27FC236}">
                <a16:creationId xmlns:a16="http://schemas.microsoft.com/office/drawing/2014/main" id="{9E61D306-FAB1-4EAD-8767-6ACB0A54FA66}"/>
              </a:ext>
            </a:extLst>
          </p:cNvPr>
          <p:cNvGraphicFramePr>
            <a:graphicFrameLocks noGrp="1"/>
          </p:cNvGraphicFramePr>
          <p:nvPr>
            <p:ph type="tbl" sz="quarter" idx="13"/>
            <p:extLst>
              <p:ext uri="{D42A27DB-BD31-4B8C-83A1-F6EECF244321}">
                <p14:modId xmlns:p14="http://schemas.microsoft.com/office/powerpoint/2010/main" val="2845696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165896891"/>
                    </a:ext>
                  </a:extLst>
                </a:gridCol>
                <a:gridCol w="1069848">
                  <a:extLst>
                    <a:ext uri="{9D8B030D-6E8A-4147-A177-3AD203B41FA5}">
                      <a16:colId xmlns:a16="http://schemas.microsoft.com/office/drawing/2014/main" val="1024014894"/>
                    </a:ext>
                  </a:extLst>
                </a:gridCol>
                <a:gridCol w="246888">
                  <a:extLst>
                    <a:ext uri="{9D8B030D-6E8A-4147-A177-3AD203B41FA5}">
                      <a16:colId xmlns:a16="http://schemas.microsoft.com/office/drawing/2014/main" val="3469036207"/>
                    </a:ext>
                  </a:extLst>
                </a:gridCol>
                <a:gridCol w="246888">
                  <a:extLst>
                    <a:ext uri="{9D8B030D-6E8A-4147-A177-3AD203B41FA5}">
                      <a16:colId xmlns:a16="http://schemas.microsoft.com/office/drawing/2014/main" val="2693993092"/>
                    </a:ext>
                  </a:extLst>
                </a:gridCol>
                <a:gridCol w="246888">
                  <a:extLst>
                    <a:ext uri="{9D8B030D-6E8A-4147-A177-3AD203B41FA5}">
                      <a16:colId xmlns:a16="http://schemas.microsoft.com/office/drawing/2014/main" val="2563639893"/>
                    </a:ext>
                  </a:extLst>
                </a:gridCol>
                <a:gridCol w="246888">
                  <a:extLst>
                    <a:ext uri="{9D8B030D-6E8A-4147-A177-3AD203B41FA5}">
                      <a16:colId xmlns:a16="http://schemas.microsoft.com/office/drawing/2014/main" val="1699585256"/>
                    </a:ext>
                  </a:extLst>
                </a:gridCol>
                <a:gridCol w="246888">
                  <a:extLst>
                    <a:ext uri="{9D8B030D-6E8A-4147-A177-3AD203B41FA5}">
                      <a16:colId xmlns:a16="http://schemas.microsoft.com/office/drawing/2014/main" val="2884989832"/>
                    </a:ext>
                  </a:extLst>
                </a:gridCol>
                <a:gridCol w="246888">
                  <a:extLst>
                    <a:ext uri="{9D8B030D-6E8A-4147-A177-3AD203B41FA5}">
                      <a16:colId xmlns:a16="http://schemas.microsoft.com/office/drawing/2014/main" val="3598879708"/>
                    </a:ext>
                  </a:extLst>
                </a:gridCol>
                <a:gridCol w="246888">
                  <a:extLst>
                    <a:ext uri="{9D8B030D-6E8A-4147-A177-3AD203B41FA5}">
                      <a16:colId xmlns:a16="http://schemas.microsoft.com/office/drawing/2014/main" val="3797063053"/>
                    </a:ext>
                  </a:extLst>
                </a:gridCol>
                <a:gridCol w="246888">
                  <a:extLst>
                    <a:ext uri="{9D8B030D-6E8A-4147-A177-3AD203B41FA5}">
                      <a16:colId xmlns:a16="http://schemas.microsoft.com/office/drawing/2014/main" val="575818085"/>
                    </a:ext>
                  </a:extLst>
                </a:gridCol>
                <a:gridCol w="246888">
                  <a:extLst>
                    <a:ext uri="{9D8B030D-6E8A-4147-A177-3AD203B41FA5}">
                      <a16:colId xmlns:a16="http://schemas.microsoft.com/office/drawing/2014/main" val="3700538761"/>
                    </a:ext>
                  </a:extLst>
                </a:gridCol>
                <a:gridCol w="246888">
                  <a:extLst>
                    <a:ext uri="{9D8B030D-6E8A-4147-A177-3AD203B41FA5}">
                      <a16:colId xmlns:a16="http://schemas.microsoft.com/office/drawing/2014/main" val="1524659809"/>
                    </a:ext>
                  </a:extLst>
                </a:gridCol>
                <a:gridCol w="246888">
                  <a:extLst>
                    <a:ext uri="{9D8B030D-6E8A-4147-A177-3AD203B41FA5}">
                      <a16:colId xmlns:a16="http://schemas.microsoft.com/office/drawing/2014/main" val="3439329165"/>
                    </a:ext>
                  </a:extLst>
                </a:gridCol>
                <a:gridCol w="246888">
                  <a:extLst>
                    <a:ext uri="{9D8B030D-6E8A-4147-A177-3AD203B41FA5}">
                      <a16:colId xmlns:a16="http://schemas.microsoft.com/office/drawing/2014/main" val="604247238"/>
                    </a:ext>
                  </a:extLst>
                </a:gridCol>
                <a:gridCol w="246888">
                  <a:extLst>
                    <a:ext uri="{9D8B030D-6E8A-4147-A177-3AD203B41FA5}">
                      <a16:colId xmlns:a16="http://schemas.microsoft.com/office/drawing/2014/main" val="270222877"/>
                    </a:ext>
                  </a:extLst>
                </a:gridCol>
                <a:gridCol w="246888">
                  <a:extLst>
                    <a:ext uri="{9D8B030D-6E8A-4147-A177-3AD203B41FA5}">
                      <a16:colId xmlns:a16="http://schemas.microsoft.com/office/drawing/2014/main" val="374820081"/>
                    </a:ext>
                  </a:extLst>
                </a:gridCol>
                <a:gridCol w="246888">
                  <a:extLst>
                    <a:ext uri="{9D8B030D-6E8A-4147-A177-3AD203B41FA5}">
                      <a16:colId xmlns:a16="http://schemas.microsoft.com/office/drawing/2014/main" val="1986381031"/>
                    </a:ext>
                  </a:extLst>
                </a:gridCol>
                <a:gridCol w="246888">
                  <a:extLst>
                    <a:ext uri="{9D8B030D-6E8A-4147-A177-3AD203B41FA5}">
                      <a16:colId xmlns:a16="http://schemas.microsoft.com/office/drawing/2014/main" val="1825361134"/>
                    </a:ext>
                  </a:extLst>
                </a:gridCol>
                <a:gridCol w="246888">
                  <a:extLst>
                    <a:ext uri="{9D8B030D-6E8A-4147-A177-3AD203B41FA5}">
                      <a16:colId xmlns:a16="http://schemas.microsoft.com/office/drawing/2014/main" val="3791604158"/>
                    </a:ext>
                  </a:extLst>
                </a:gridCol>
                <a:gridCol w="1069848">
                  <a:extLst>
                    <a:ext uri="{9D8B030D-6E8A-4147-A177-3AD203B41FA5}">
                      <a16:colId xmlns:a16="http://schemas.microsoft.com/office/drawing/2014/main" val="2359987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198497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- 2020-06-29 11:41:37</a:t>
                      </a:r>
                      <a:r>
                        <a:rPr kumimoji="0" lang="en-US" sz="1000" b="0" i="0" u="none" strike="noStrike" kern="1200" cap="none" spc="0" normalizeH="0" baseline="0" noProof="0">
                          <a:ln>
                            <a:noFill/>
                          </a:ln>
                          <a:solidFill>
                            <a:prstClr val="black"/>
                          </a:solidFill>
                          <a:effectLst/>
                          <a:uLnTx/>
                          <a:uFillTx/>
                          <a:latin typeface="+mn-lt"/>
                          <a:ea typeface="+mn-ea"/>
                          <a:cs typeface="+mn-cs"/>
                        </a:rPr>
                        <a:t>
 Enjoy tantalising sweet treats delivered straight to your doorstep on Frasers Makan Master, with free delivery and up to  off your order*!
Take your pick from freshly-baked cakes, doughnuts, cookies and Japanese taiyaki croissants, available in a dizzying array of flavours and fillings. Craving for a refreshing pick-me-up? Indulge in snow ice desserts or chilled lemongrass jelly, guaranteed to hit the spot!
Mei Heong Yuen Dessert Singapore: Northpoint City &amp; The Centrepoint
tcc - The Connoisseur Concerto: Anchorpoint
Ben's Cookies: Northpoint City
Tai Croissant Singapore: Causeway Point &amp; The Centrepoint
Chateraise Singapore: Northpoint City
Dunkin' Donuts: Causeway Point, Northpoint City &amp; Waterway Point
Rocky Master Singapore: Northpoint City
Order now with Frasers Makan Master on the Frasers Experience (FRx) App: https://frx.onelink.me/Zzci/FRx
*Min. spend and other T&amp;Cs apply.
For more details, visit bit.ly/FPRMakanMasterPromo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https://scontent-iad3-1.xx.fbcdn.net/v/t15.5256-10/106389901_282914772763779_5641107563885701418_n.jpg?_nc_cat=101&amp;_nc_sid=ad6a45&amp;_nc_ohc=b2oiWVSs-WUAX-3_wEj&amp;_nc_ht=scontent-iad3-1.xx&amp;oh=7f1e34a1673b2953af0d2d56ede902b7&amp;oe=5F22ADA3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06/29/2020 14:12:08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Jun MM Desserts Feature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Singapore; Ages: 18 - 55; Interests: Food or Food and drink</a:t>
                      </a:r>
                    </a:p>
                  </a:txBody>
                  <a:tcPr/>
                </a:tc>
                <a:extLst>
                  <a:ext uri="{0D108BD9-81ED-4DB2-BD59-A6C34878D82A}">
                    <a16:rowId xmlns:a16="http://schemas.microsoft.com/office/drawing/2014/main" val="2104638857"/>
                  </a:ext>
                </a:extLst>
              </a:tr>
            </a:tbl>
          </a:graphicData>
        </a:graphic>
      </p:graphicFrame>
      <p:sp>
        <p:nvSpPr>
          <p:cNvPr id="4" name="Text Placeholder 3">
            <a:extLst>
              <a:ext uri="{FF2B5EF4-FFF2-40B4-BE49-F238E27FC236}">
                <a16:creationId xmlns:a16="http://schemas.microsoft.com/office/drawing/2014/main" id="{84BDD001-135C-4C60-BEE1-AF21EDECA711}"/>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9138487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AF7EE-C570-48E3-A6AC-E3194F1DBBA0}"/>
              </a:ext>
            </a:extLst>
          </p:cNvPr>
          <p:cNvSpPr>
            <a:spLocks noGrp="1"/>
          </p:cNvSpPr>
          <p:nvPr>
            <p:ph type="title"/>
          </p:nvPr>
        </p:nvSpPr>
        <p:spPr/>
        <p:txBody>
          <a:bodyPr/>
          <a:lstStyle/>
          <a:p>
            <a:r>
              <a:rPr lang="en-US"/>
              <a:t>Facebook Post Ads Performance - Cost / FPR | Frasers Property Retail - 7 of 18</a:t>
            </a:r>
          </a:p>
        </p:txBody>
      </p:sp>
      <p:graphicFrame>
        <p:nvGraphicFramePr>
          <p:cNvPr id="5" name="Table Placeholder 4">
            <a:extLst>
              <a:ext uri="{FF2B5EF4-FFF2-40B4-BE49-F238E27FC236}">
                <a16:creationId xmlns:a16="http://schemas.microsoft.com/office/drawing/2014/main" id="{F3D60AEE-E653-4782-9BA3-4AE20538EE3D}"/>
              </a:ext>
            </a:extLst>
          </p:cNvPr>
          <p:cNvGraphicFramePr>
            <a:graphicFrameLocks noGrp="1"/>
          </p:cNvGraphicFramePr>
          <p:nvPr>
            <p:ph type="tbl" sz="quarter" idx="13"/>
            <p:extLst>
              <p:ext uri="{D42A27DB-BD31-4B8C-83A1-F6EECF244321}">
                <p14:modId xmlns:p14="http://schemas.microsoft.com/office/powerpoint/2010/main" val="2853024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63392292"/>
                    </a:ext>
                  </a:extLst>
                </a:gridCol>
                <a:gridCol w="1069848">
                  <a:extLst>
                    <a:ext uri="{9D8B030D-6E8A-4147-A177-3AD203B41FA5}">
                      <a16:colId xmlns:a16="http://schemas.microsoft.com/office/drawing/2014/main" val="1093653937"/>
                    </a:ext>
                  </a:extLst>
                </a:gridCol>
                <a:gridCol w="246888">
                  <a:extLst>
                    <a:ext uri="{9D8B030D-6E8A-4147-A177-3AD203B41FA5}">
                      <a16:colId xmlns:a16="http://schemas.microsoft.com/office/drawing/2014/main" val="4244335828"/>
                    </a:ext>
                  </a:extLst>
                </a:gridCol>
                <a:gridCol w="246888">
                  <a:extLst>
                    <a:ext uri="{9D8B030D-6E8A-4147-A177-3AD203B41FA5}">
                      <a16:colId xmlns:a16="http://schemas.microsoft.com/office/drawing/2014/main" val="884988846"/>
                    </a:ext>
                  </a:extLst>
                </a:gridCol>
                <a:gridCol w="246888">
                  <a:extLst>
                    <a:ext uri="{9D8B030D-6E8A-4147-A177-3AD203B41FA5}">
                      <a16:colId xmlns:a16="http://schemas.microsoft.com/office/drawing/2014/main" val="1616666583"/>
                    </a:ext>
                  </a:extLst>
                </a:gridCol>
                <a:gridCol w="246888">
                  <a:extLst>
                    <a:ext uri="{9D8B030D-6E8A-4147-A177-3AD203B41FA5}">
                      <a16:colId xmlns:a16="http://schemas.microsoft.com/office/drawing/2014/main" val="817960097"/>
                    </a:ext>
                  </a:extLst>
                </a:gridCol>
                <a:gridCol w="246888">
                  <a:extLst>
                    <a:ext uri="{9D8B030D-6E8A-4147-A177-3AD203B41FA5}">
                      <a16:colId xmlns:a16="http://schemas.microsoft.com/office/drawing/2014/main" val="3804023435"/>
                    </a:ext>
                  </a:extLst>
                </a:gridCol>
                <a:gridCol w="246888">
                  <a:extLst>
                    <a:ext uri="{9D8B030D-6E8A-4147-A177-3AD203B41FA5}">
                      <a16:colId xmlns:a16="http://schemas.microsoft.com/office/drawing/2014/main" val="4255515944"/>
                    </a:ext>
                  </a:extLst>
                </a:gridCol>
                <a:gridCol w="246888">
                  <a:extLst>
                    <a:ext uri="{9D8B030D-6E8A-4147-A177-3AD203B41FA5}">
                      <a16:colId xmlns:a16="http://schemas.microsoft.com/office/drawing/2014/main" val="437743724"/>
                    </a:ext>
                  </a:extLst>
                </a:gridCol>
                <a:gridCol w="246888">
                  <a:extLst>
                    <a:ext uri="{9D8B030D-6E8A-4147-A177-3AD203B41FA5}">
                      <a16:colId xmlns:a16="http://schemas.microsoft.com/office/drawing/2014/main" val="3449956048"/>
                    </a:ext>
                  </a:extLst>
                </a:gridCol>
                <a:gridCol w="246888">
                  <a:extLst>
                    <a:ext uri="{9D8B030D-6E8A-4147-A177-3AD203B41FA5}">
                      <a16:colId xmlns:a16="http://schemas.microsoft.com/office/drawing/2014/main" val="3939785647"/>
                    </a:ext>
                  </a:extLst>
                </a:gridCol>
                <a:gridCol w="246888">
                  <a:extLst>
                    <a:ext uri="{9D8B030D-6E8A-4147-A177-3AD203B41FA5}">
                      <a16:colId xmlns:a16="http://schemas.microsoft.com/office/drawing/2014/main" val="1873231249"/>
                    </a:ext>
                  </a:extLst>
                </a:gridCol>
                <a:gridCol w="246888">
                  <a:extLst>
                    <a:ext uri="{9D8B030D-6E8A-4147-A177-3AD203B41FA5}">
                      <a16:colId xmlns:a16="http://schemas.microsoft.com/office/drawing/2014/main" val="3669446960"/>
                    </a:ext>
                  </a:extLst>
                </a:gridCol>
                <a:gridCol w="246888">
                  <a:extLst>
                    <a:ext uri="{9D8B030D-6E8A-4147-A177-3AD203B41FA5}">
                      <a16:colId xmlns:a16="http://schemas.microsoft.com/office/drawing/2014/main" val="1466843249"/>
                    </a:ext>
                  </a:extLst>
                </a:gridCol>
                <a:gridCol w="246888">
                  <a:extLst>
                    <a:ext uri="{9D8B030D-6E8A-4147-A177-3AD203B41FA5}">
                      <a16:colId xmlns:a16="http://schemas.microsoft.com/office/drawing/2014/main" val="3701254393"/>
                    </a:ext>
                  </a:extLst>
                </a:gridCol>
                <a:gridCol w="246888">
                  <a:extLst>
                    <a:ext uri="{9D8B030D-6E8A-4147-A177-3AD203B41FA5}">
                      <a16:colId xmlns:a16="http://schemas.microsoft.com/office/drawing/2014/main" val="993224691"/>
                    </a:ext>
                  </a:extLst>
                </a:gridCol>
                <a:gridCol w="246888">
                  <a:extLst>
                    <a:ext uri="{9D8B030D-6E8A-4147-A177-3AD203B41FA5}">
                      <a16:colId xmlns:a16="http://schemas.microsoft.com/office/drawing/2014/main" val="758902287"/>
                    </a:ext>
                  </a:extLst>
                </a:gridCol>
                <a:gridCol w="246888">
                  <a:extLst>
                    <a:ext uri="{9D8B030D-6E8A-4147-A177-3AD203B41FA5}">
                      <a16:colId xmlns:a16="http://schemas.microsoft.com/office/drawing/2014/main" val="3873950383"/>
                    </a:ext>
                  </a:extLst>
                </a:gridCol>
                <a:gridCol w="246888">
                  <a:extLst>
                    <a:ext uri="{9D8B030D-6E8A-4147-A177-3AD203B41FA5}">
                      <a16:colId xmlns:a16="http://schemas.microsoft.com/office/drawing/2014/main" val="2817712825"/>
                    </a:ext>
                  </a:extLst>
                </a:gridCol>
                <a:gridCol w="1069848">
                  <a:extLst>
                    <a:ext uri="{9D8B030D-6E8A-4147-A177-3AD203B41FA5}">
                      <a16:colId xmlns:a16="http://schemas.microsoft.com/office/drawing/2014/main" val="2433646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467014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- 2020-06-26 09:43:31</a:t>
                      </a:r>
                      <a:r>
                        <a:rPr kumimoji="0" lang="en-US" sz="1000" b="0" i="0" u="none" strike="noStrike" kern="1200" cap="none" spc="0" normalizeH="0" baseline="0" noProof="0">
                          <a:ln>
                            <a:noFill/>
                          </a:ln>
                          <a:solidFill>
                            <a:prstClr val="black"/>
                          </a:solidFill>
                          <a:effectLst/>
                          <a:uLnTx/>
                          <a:uFillTx/>
                          <a:latin typeface="+mn-lt"/>
                          <a:ea typeface="+mn-ea"/>
                          <a:cs typeface="+mn-cs"/>
                        </a:rPr>
                        <a:t>
 There's always room for dessert. Catch up with friends and family over luscious cakes in inventive flavours, traditional pastries or have a refreshing customisable jelly dessert all to yourself! Check out our curated list of sweet treats to suit all tastes and occasions.
🍰 bit.ly/FPRSweetTreats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C93SwLG-TUDJXq&amp;w=627&amp;h=627&amp;url=https%3A%2F%2Fwww.facebook.com%2Fads%2Fimage%2F%3Fd%3DAQLc5Dag3t1aTQW7wffIV7NslmH1FZJ4pWTAi5_AzXrNGUurQ9GpBtGrGong7NxmD-Ki9zy-VE2f2rN3GLLqikH2ahF6v5Rk8nmY57VK-uP1eHCWTUJb7Cm3Ajkw8h02FkzEFiViVq0h4KZ2K1wHDuOM&amp;cfs=1&amp;_nc_hash=AQBKxygrHdiybqe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06/30/2020 20:11:54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June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39.83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Singapore; Ages: 18 - 55; Interests: Food or Food and drink</a:t>
                      </a:r>
                    </a:p>
                  </a:txBody>
                  <a:tcPr/>
                </a:tc>
                <a:extLst>
                  <a:ext uri="{0D108BD9-81ED-4DB2-BD59-A6C34878D82A}">
                    <a16:rowId xmlns:a16="http://schemas.microsoft.com/office/drawing/2014/main" val="4201794785"/>
                  </a:ext>
                </a:extLst>
              </a:tr>
            </a:tbl>
          </a:graphicData>
        </a:graphic>
      </p:graphicFrame>
      <p:sp>
        <p:nvSpPr>
          <p:cNvPr id="4" name="Text Placeholder 3">
            <a:extLst>
              <a:ext uri="{FF2B5EF4-FFF2-40B4-BE49-F238E27FC236}">
                <a16:creationId xmlns:a16="http://schemas.microsoft.com/office/drawing/2014/main" id="{9B7082A4-EA65-4D93-97D8-4E129DC89B1C}"/>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6584462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AEFE9-D9F8-4723-A8A1-C09B11FACE7B}"/>
              </a:ext>
            </a:extLst>
          </p:cNvPr>
          <p:cNvSpPr>
            <a:spLocks noGrp="1"/>
          </p:cNvSpPr>
          <p:nvPr>
            <p:ph type="title"/>
          </p:nvPr>
        </p:nvSpPr>
        <p:spPr/>
        <p:txBody>
          <a:bodyPr/>
          <a:lstStyle/>
          <a:p>
            <a:r>
              <a:rPr lang="en-US"/>
              <a:t>Facebook Post Ads Performance - Cost / FPR | Frasers Property Retail - 8 of 18</a:t>
            </a:r>
          </a:p>
        </p:txBody>
      </p:sp>
      <p:graphicFrame>
        <p:nvGraphicFramePr>
          <p:cNvPr id="5" name="Table Placeholder 4">
            <a:extLst>
              <a:ext uri="{FF2B5EF4-FFF2-40B4-BE49-F238E27FC236}">
                <a16:creationId xmlns:a16="http://schemas.microsoft.com/office/drawing/2014/main" id="{DF43719D-AAE2-4DE2-B723-03EB8D74225B}"/>
              </a:ext>
            </a:extLst>
          </p:cNvPr>
          <p:cNvGraphicFramePr>
            <a:graphicFrameLocks noGrp="1"/>
          </p:cNvGraphicFramePr>
          <p:nvPr>
            <p:ph type="tbl" sz="quarter" idx="13"/>
            <p:extLst>
              <p:ext uri="{D42A27DB-BD31-4B8C-83A1-F6EECF244321}">
                <p14:modId xmlns:p14="http://schemas.microsoft.com/office/powerpoint/2010/main" val="2221857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19123563"/>
                    </a:ext>
                  </a:extLst>
                </a:gridCol>
                <a:gridCol w="1069848">
                  <a:extLst>
                    <a:ext uri="{9D8B030D-6E8A-4147-A177-3AD203B41FA5}">
                      <a16:colId xmlns:a16="http://schemas.microsoft.com/office/drawing/2014/main" val="2760772452"/>
                    </a:ext>
                  </a:extLst>
                </a:gridCol>
                <a:gridCol w="246888">
                  <a:extLst>
                    <a:ext uri="{9D8B030D-6E8A-4147-A177-3AD203B41FA5}">
                      <a16:colId xmlns:a16="http://schemas.microsoft.com/office/drawing/2014/main" val="4144067493"/>
                    </a:ext>
                  </a:extLst>
                </a:gridCol>
                <a:gridCol w="246888">
                  <a:extLst>
                    <a:ext uri="{9D8B030D-6E8A-4147-A177-3AD203B41FA5}">
                      <a16:colId xmlns:a16="http://schemas.microsoft.com/office/drawing/2014/main" val="703594574"/>
                    </a:ext>
                  </a:extLst>
                </a:gridCol>
                <a:gridCol w="246888">
                  <a:extLst>
                    <a:ext uri="{9D8B030D-6E8A-4147-A177-3AD203B41FA5}">
                      <a16:colId xmlns:a16="http://schemas.microsoft.com/office/drawing/2014/main" val="4099954172"/>
                    </a:ext>
                  </a:extLst>
                </a:gridCol>
                <a:gridCol w="246888">
                  <a:extLst>
                    <a:ext uri="{9D8B030D-6E8A-4147-A177-3AD203B41FA5}">
                      <a16:colId xmlns:a16="http://schemas.microsoft.com/office/drawing/2014/main" val="3906571317"/>
                    </a:ext>
                  </a:extLst>
                </a:gridCol>
                <a:gridCol w="246888">
                  <a:extLst>
                    <a:ext uri="{9D8B030D-6E8A-4147-A177-3AD203B41FA5}">
                      <a16:colId xmlns:a16="http://schemas.microsoft.com/office/drawing/2014/main" val="495009348"/>
                    </a:ext>
                  </a:extLst>
                </a:gridCol>
                <a:gridCol w="246888">
                  <a:extLst>
                    <a:ext uri="{9D8B030D-6E8A-4147-A177-3AD203B41FA5}">
                      <a16:colId xmlns:a16="http://schemas.microsoft.com/office/drawing/2014/main" val="3070195576"/>
                    </a:ext>
                  </a:extLst>
                </a:gridCol>
                <a:gridCol w="246888">
                  <a:extLst>
                    <a:ext uri="{9D8B030D-6E8A-4147-A177-3AD203B41FA5}">
                      <a16:colId xmlns:a16="http://schemas.microsoft.com/office/drawing/2014/main" val="3423821094"/>
                    </a:ext>
                  </a:extLst>
                </a:gridCol>
                <a:gridCol w="246888">
                  <a:extLst>
                    <a:ext uri="{9D8B030D-6E8A-4147-A177-3AD203B41FA5}">
                      <a16:colId xmlns:a16="http://schemas.microsoft.com/office/drawing/2014/main" val="677951718"/>
                    </a:ext>
                  </a:extLst>
                </a:gridCol>
                <a:gridCol w="246888">
                  <a:extLst>
                    <a:ext uri="{9D8B030D-6E8A-4147-A177-3AD203B41FA5}">
                      <a16:colId xmlns:a16="http://schemas.microsoft.com/office/drawing/2014/main" val="480381269"/>
                    </a:ext>
                  </a:extLst>
                </a:gridCol>
                <a:gridCol w="246888">
                  <a:extLst>
                    <a:ext uri="{9D8B030D-6E8A-4147-A177-3AD203B41FA5}">
                      <a16:colId xmlns:a16="http://schemas.microsoft.com/office/drawing/2014/main" val="3519931268"/>
                    </a:ext>
                  </a:extLst>
                </a:gridCol>
                <a:gridCol w="246888">
                  <a:extLst>
                    <a:ext uri="{9D8B030D-6E8A-4147-A177-3AD203B41FA5}">
                      <a16:colId xmlns:a16="http://schemas.microsoft.com/office/drawing/2014/main" val="1133409477"/>
                    </a:ext>
                  </a:extLst>
                </a:gridCol>
                <a:gridCol w="246888">
                  <a:extLst>
                    <a:ext uri="{9D8B030D-6E8A-4147-A177-3AD203B41FA5}">
                      <a16:colId xmlns:a16="http://schemas.microsoft.com/office/drawing/2014/main" val="2141012987"/>
                    </a:ext>
                  </a:extLst>
                </a:gridCol>
                <a:gridCol w="246888">
                  <a:extLst>
                    <a:ext uri="{9D8B030D-6E8A-4147-A177-3AD203B41FA5}">
                      <a16:colId xmlns:a16="http://schemas.microsoft.com/office/drawing/2014/main" val="2868551029"/>
                    </a:ext>
                  </a:extLst>
                </a:gridCol>
                <a:gridCol w="246888">
                  <a:extLst>
                    <a:ext uri="{9D8B030D-6E8A-4147-A177-3AD203B41FA5}">
                      <a16:colId xmlns:a16="http://schemas.microsoft.com/office/drawing/2014/main" val="2279090490"/>
                    </a:ext>
                  </a:extLst>
                </a:gridCol>
                <a:gridCol w="246888">
                  <a:extLst>
                    <a:ext uri="{9D8B030D-6E8A-4147-A177-3AD203B41FA5}">
                      <a16:colId xmlns:a16="http://schemas.microsoft.com/office/drawing/2014/main" val="99223843"/>
                    </a:ext>
                  </a:extLst>
                </a:gridCol>
                <a:gridCol w="246888">
                  <a:extLst>
                    <a:ext uri="{9D8B030D-6E8A-4147-A177-3AD203B41FA5}">
                      <a16:colId xmlns:a16="http://schemas.microsoft.com/office/drawing/2014/main" val="3796476494"/>
                    </a:ext>
                  </a:extLst>
                </a:gridCol>
                <a:gridCol w="246888">
                  <a:extLst>
                    <a:ext uri="{9D8B030D-6E8A-4147-A177-3AD203B41FA5}">
                      <a16:colId xmlns:a16="http://schemas.microsoft.com/office/drawing/2014/main" val="1700603690"/>
                    </a:ext>
                  </a:extLst>
                </a:gridCol>
                <a:gridCol w="1069848">
                  <a:extLst>
                    <a:ext uri="{9D8B030D-6E8A-4147-A177-3AD203B41FA5}">
                      <a16:colId xmlns:a16="http://schemas.microsoft.com/office/drawing/2014/main" val="2252420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743313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- 2020-06-24 07:15:34</a:t>
                      </a:r>
                      <a:r>
                        <a:rPr kumimoji="0" lang="en-US" sz="1000" b="0" i="0" u="none" strike="noStrike" kern="1200" cap="none" spc="0" normalizeH="0" baseline="0" noProof="0">
                          <a:ln>
                            <a:noFill/>
                          </a:ln>
                          <a:solidFill>
                            <a:prstClr val="black"/>
                          </a:solidFill>
                          <a:effectLst/>
                          <a:uLnTx/>
                          <a:uFillTx/>
                          <a:latin typeface="+mn-lt"/>
                          <a:ea typeface="+mn-ea"/>
                          <a:cs typeface="+mn-cs"/>
                        </a:rPr>
                        <a:t>
 [Did You Know] Ya Kun Kaya Toast serves toast with its signature kaya recipe, prepared exactly the same way since 1944. People love Ya Kun so much so that regular customers visit once or twice a day. If you're wondering what they order, it would most probably be the Value Set Meal A, Ya Kun's most popular item on the menu which consists of eggs, coffee and toast.⠀
⠀
With the belief that a good toast can bind kinship, friendship &amp; partnership, the household name is beloved by generations of Singaporeans engaging in their favourite comfort food ritual.⠀
⠀
Get your fix at these malls:⠀
- @causewaypointsg ⠀
- @changicitypoint_sg ⠀
- @northpointsg North Wing ⠀
- @yewteepoint ⠀
- @waterway_point East Wing⠀
⠀
#FrasersPropertyRetail #CausewayPoint #Changi City Point #NorthpointCity #YewTeePoint #WaterwayPoint #YaKunKayaToast #YaKun #DidYouKnow #KayaToast #SGfoodie #SGeats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06/27/2020 14:12:26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June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14.04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Location(s): Singapore; Ages: 18 - 55; Interests: Food or Food and drink</a:t>
                      </a:r>
                    </a:p>
                  </a:txBody>
                  <a:tcPr/>
                </a:tc>
                <a:extLst>
                  <a:ext uri="{0D108BD9-81ED-4DB2-BD59-A6C34878D82A}">
                    <a16:rowId xmlns:a16="http://schemas.microsoft.com/office/drawing/2014/main" val="1410937097"/>
                  </a:ext>
                </a:extLst>
              </a:tr>
            </a:tbl>
          </a:graphicData>
        </a:graphic>
      </p:graphicFrame>
      <p:sp>
        <p:nvSpPr>
          <p:cNvPr id="4" name="Text Placeholder 3">
            <a:extLst>
              <a:ext uri="{FF2B5EF4-FFF2-40B4-BE49-F238E27FC236}">
                <a16:creationId xmlns:a16="http://schemas.microsoft.com/office/drawing/2014/main" id="{D0BA76F7-5CA6-4D39-8A20-E8491B78EC26}"/>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4149745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E2AD6-F642-4553-908F-B75A13F6FAE8}"/>
              </a:ext>
            </a:extLst>
          </p:cNvPr>
          <p:cNvSpPr>
            <a:spLocks noGrp="1"/>
          </p:cNvSpPr>
          <p:nvPr>
            <p:ph type="title"/>
          </p:nvPr>
        </p:nvSpPr>
        <p:spPr/>
        <p:txBody>
          <a:bodyPr/>
          <a:lstStyle/>
          <a:p>
            <a:r>
              <a:rPr lang="en-US"/>
              <a:t>Facebook Post Ads Performance - Cost / FPR | Frasers Property Retail - 9 of 18</a:t>
            </a:r>
          </a:p>
        </p:txBody>
      </p:sp>
      <p:graphicFrame>
        <p:nvGraphicFramePr>
          <p:cNvPr id="5" name="Table Placeholder 4">
            <a:extLst>
              <a:ext uri="{FF2B5EF4-FFF2-40B4-BE49-F238E27FC236}">
                <a16:creationId xmlns:a16="http://schemas.microsoft.com/office/drawing/2014/main" id="{44553A5C-8655-4A0B-8B50-D4573DD4A653}"/>
              </a:ext>
            </a:extLst>
          </p:cNvPr>
          <p:cNvGraphicFramePr>
            <a:graphicFrameLocks noGrp="1"/>
          </p:cNvGraphicFramePr>
          <p:nvPr>
            <p:ph type="tbl" sz="quarter" idx="13"/>
            <p:extLst>
              <p:ext uri="{D42A27DB-BD31-4B8C-83A1-F6EECF244321}">
                <p14:modId xmlns:p14="http://schemas.microsoft.com/office/powerpoint/2010/main" val="841337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739254336"/>
                    </a:ext>
                  </a:extLst>
                </a:gridCol>
                <a:gridCol w="1069848">
                  <a:extLst>
                    <a:ext uri="{9D8B030D-6E8A-4147-A177-3AD203B41FA5}">
                      <a16:colId xmlns:a16="http://schemas.microsoft.com/office/drawing/2014/main" val="590007326"/>
                    </a:ext>
                  </a:extLst>
                </a:gridCol>
                <a:gridCol w="246888">
                  <a:extLst>
                    <a:ext uri="{9D8B030D-6E8A-4147-A177-3AD203B41FA5}">
                      <a16:colId xmlns:a16="http://schemas.microsoft.com/office/drawing/2014/main" val="2254754073"/>
                    </a:ext>
                  </a:extLst>
                </a:gridCol>
                <a:gridCol w="246888">
                  <a:extLst>
                    <a:ext uri="{9D8B030D-6E8A-4147-A177-3AD203B41FA5}">
                      <a16:colId xmlns:a16="http://schemas.microsoft.com/office/drawing/2014/main" val="1594404362"/>
                    </a:ext>
                  </a:extLst>
                </a:gridCol>
                <a:gridCol w="246888">
                  <a:extLst>
                    <a:ext uri="{9D8B030D-6E8A-4147-A177-3AD203B41FA5}">
                      <a16:colId xmlns:a16="http://schemas.microsoft.com/office/drawing/2014/main" val="4004885169"/>
                    </a:ext>
                  </a:extLst>
                </a:gridCol>
                <a:gridCol w="246888">
                  <a:extLst>
                    <a:ext uri="{9D8B030D-6E8A-4147-A177-3AD203B41FA5}">
                      <a16:colId xmlns:a16="http://schemas.microsoft.com/office/drawing/2014/main" val="4216091900"/>
                    </a:ext>
                  </a:extLst>
                </a:gridCol>
                <a:gridCol w="246888">
                  <a:extLst>
                    <a:ext uri="{9D8B030D-6E8A-4147-A177-3AD203B41FA5}">
                      <a16:colId xmlns:a16="http://schemas.microsoft.com/office/drawing/2014/main" val="1937447008"/>
                    </a:ext>
                  </a:extLst>
                </a:gridCol>
                <a:gridCol w="246888">
                  <a:extLst>
                    <a:ext uri="{9D8B030D-6E8A-4147-A177-3AD203B41FA5}">
                      <a16:colId xmlns:a16="http://schemas.microsoft.com/office/drawing/2014/main" val="1212448440"/>
                    </a:ext>
                  </a:extLst>
                </a:gridCol>
                <a:gridCol w="246888">
                  <a:extLst>
                    <a:ext uri="{9D8B030D-6E8A-4147-A177-3AD203B41FA5}">
                      <a16:colId xmlns:a16="http://schemas.microsoft.com/office/drawing/2014/main" val="3115631613"/>
                    </a:ext>
                  </a:extLst>
                </a:gridCol>
                <a:gridCol w="246888">
                  <a:extLst>
                    <a:ext uri="{9D8B030D-6E8A-4147-A177-3AD203B41FA5}">
                      <a16:colId xmlns:a16="http://schemas.microsoft.com/office/drawing/2014/main" val="721457297"/>
                    </a:ext>
                  </a:extLst>
                </a:gridCol>
                <a:gridCol w="246888">
                  <a:extLst>
                    <a:ext uri="{9D8B030D-6E8A-4147-A177-3AD203B41FA5}">
                      <a16:colId xmlns:a16="http://schemas.microsoft.com/office/drawing/2014/main" val="1840955731"/>
                    </a:ext>
                  </a:extLst>
                </a:gridCol>
                <a:gridCol w="246888">
                  <a:extLst>
                    <a:ext uri="{9D8B030D-6E8A-4147-A177-3AD203B41FA5}">
                      <a16:colId xmlns:a16="http://schemas.microsoft.com/office/drawing/2014/main" val="4249283782"/>
                    </a:ext>
                  </a:extLst>
                </a:gridCol>
                <a:gridCol w="246888">
                  <a:extLst>
                    <a:ext uri="{9D8B030D-6E8A-4147-A177-3AD203B41FA5}">
                      <a16:colId xmlns:a16="http://schemas.microsoft.com/office/drawing/2014/main" val="1493779636"/>
                    </a:ext>
                  </a:extLst>
                </a:gridCol>
                <a:gridCol w="246888">
                  <a:extLst>
                    <a:ext uri="{9D8B030D-6E8A-4147-A177-3AD203B41FA5}">
                      <a16:colId xmlns:a16="http://schemas.microsoft.com/office/drawing/2014/main" val="2352293029"/>
                    </a:ext>
                  </a:extLst>
                </a:gridCol>
                <a:gridCol w="246888">
                  <a:extLst>
                    <a:ext uri="{9D8B030D-6E8A-4147-A177-3AD203B41FA5}">
                      <a16:colId xmlns:a16="http://schemas.microsoft.com/office/drawing/2014/main" val="3858620754"/>
                    </a:ext>
                  </a:extLst>
                </a:gridCol>
                <a:gridCol w="246888">
                  <a:extLst>
                    <a:ext uri="{9D8B030D-6E8A-4147-A177-3AD203B41FA5}">
                      <a16:colId xmlns:a16="http://schemas.microsoft.com/office/drawing/2014/main" val="2571609770"/>
                    </a:ext>
                  </a:extLst>
                </a:gridCol>
                <a:gridCol w="246888">
                  <a:extLst>
                    <a:ext uri="{9D8B030D-6E8A-4147-A177-3AD203B41FA5}">
                      <a16:colId xmlns:a16="http://schemas.microsoft.com/office/drawing/2014/main" val="4274392294"/>
                    </a:ext>
                  </a:extLst>
                </a:gridCol>
                <a:gridCol w="246888">
                  <a:extLst>
                    <a:ext uri="{9D8B030D-6E8A-4147-A177-3AD203B41FA5}">
                      <a16:colId xmlns:a16="http://schemas.microsoft.com/office/drawing/2014/main" val="2101796516"/>
                    </a:ext>
                  </a:extLst>
                </a:gridCol>
                <a:gridCol w="246888">
                  <a:extLst>
                    <a:ext uri="{9D8B030D-6E8A-4147-A177-3AD203B41FA5}">
                      <a16:colId xmlns:a16="http://schemas.microsoft.com/office/drawing/2014/main" val="1697286601"/>
                    </a:ext>
                  </a:extLst>
                </a:gridCol>
                <a:gridCol w="1069848">
                  <a:extLst>
                    <a:ext uri="{9D8B030D-6E8A-4147-A177-3AD203B41FA5}">
                      <a16:colId xmlns:a16="http://schemas.microsoft.com/office/drawing/2014/main" val="3496748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039248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- 2020-06-24 07:13:54</a:t>
                      </a:r>
                      <a:r>
                        <a:rPr kumimoji="0" lang="en-US" sz="1000" b="0" i="0" u="none" strike="noStrike" kern="1200" cap="none" spc="0" normalizeH="0" baseline="0" noProof="0">
                          <a:ln>
                            <a:noFill/>
                          </a:ln>
                          <a:solidFill>
                            <a:prstClr val="black"/>
                          </a:solidFill>
                          <a:effectLst/>
                          <a:uLnTx/>
                          <a:uFillTx/>
                          <a:latin typeface="+mn-lt"/>
                          <a:ea typeface="+mn-ea"/>
                          <a:cs typeface="+mn-cs"/>
                        </a:rPr>
                        <a:t>
 [Did You Know] Ya Kun Kaya Toast serves toast with its signature kaya recipe, prepared exactly the same way since 1944. People love Ya Kun so much so that regular customers visit once or twice a day. If you're wondering what they order, it would most probably be the Value Set Meal A, Ya Kun's most popular item on the menu which consists of eggs, coffee and toast. 
With the belief that a good toast can bind kinship, friendship &amp; partnership, the household name is beloved by generations of Singaporeans engaging in their favourite comfort food ritual.
Get your fix at these malls:
- Causeway Point, Singapore (#B1-23)
- Changi City Point, Singapore (#B1-K1)
- Northpoint City, Singapore North Wing (#B1-22/23/24)
- YewTee Point, Singapore (#01-46/47/48)
- Waterway Point East Wing (#B2-K12)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https://scontent-iad3-1.xx.fbcdn.net/v/t1.0-9/p720x720/106103099_10157423788135208_1595077654798453121_o.jpg?_nc_cat=110&amp;_nc_sid=2d5d41&amp;_nc_ohc=hP43rAFuLJIAX_GHVyq&amp;_nc_ht=scontent-iad3-1.xx&amp;_nc_tp=6&amp;oh=630f767f13b086fd9f39dd33ce35d484&amp;oe=5F2184A7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06/27/2020 20:11:25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June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14.82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Singapore; Ages: 18 - 55; Interests: Food or Food and drink</a:t>
                      </a:r>
                    </a:p>
                  </a:txBody>
                  <a:tcPr/>
                </a:tc>
                <a:extLst>
                  <a:ext uri="{0D108BD9-81ED-4DB2-BD59-A6C34878D82A}">
                    <a16:rowId xmlns:a16="http://schemas.microsoft.com/office/drawing/2014/main" val="1707907957"/>
                  </a:ext>
                </a:extLst>
              </a:tr>
            </a:tbl>
          </a:graphicData>
        </a:graphic>
      </p:graphicFrame>
      <p:sp>
        <p:nvSpPr>
          <p:cNvPr id="4" name="Text Placeholder 3">
            <a:extLst>
              <a:ext uri="{FF2B5EF4-FFF2-40B4-BE49-F238E27FC236}">
                <a16:creationId xmlns:a16="http://schemas.microsoft.com/office/drawing/2014/main" id="{42216755-CF58-4FCA-B6DC-9FB36CDD28AF}"/>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7397467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D33EF-BA92-411F-81E8-DAA51A9B3C2A}"/>
              </a:ext>
            </a:extLst>
          </p:cNvPr>
          <p:cNvSpPr>
            <a:spLocks noGrp="1"/>
          </p:cNvSpPr>
          <p:nvPr>
            <p:ph type="title"/>
          </p:nvPr>
        </p:nvSpPr>
        <p:spPr/>
        <p:txBody>
          <a:bodyPr/>
          <a:lstStyle/>
          <a:p>
            <a:r>
              <a:rPr lang="en-US"/>
              <a:t>Facebook Post Ads Performance - Cost / FPR | Frasers Property Retail - 10 of 18</a:t>
            </a:r>
          </a:p>
        </p:txBody>
      </p:sp>
      <p:graphicFrame>
        <p:nvGraphicFramePr>
          <p:cNvPr id="5" name="Table Placeholder 4">
            <a:extLst>
              <a:ext uri="{FF2B5EF4-FFF2-40B4-BE49-F238E27FC236}">
                <a16:creationId xmlns:a16="http://schemas.microsoft.com/office/drawing/2014/main" id="{EEF52BA6-55C3-4B59-87A0-CA6E982CB2C2}"/>
              </a:ext>
            </a:extLst>
          </p:cNvPr>
          <p:cNvGraphicFramePr>
            <a:graphicFrameLocks noGrp="1"/>
          </p:cNvGraphicFramePr>
          <p:nvPr>
            <p:ph type="tbl" sz="quarter" idx="13"/>
            <p:extLst>
              <p:ext uri="{D42A27DB-BD31-4B8C-83A1-F6EECF244321}">
                <p14:modId xmlns:p14="http://schemas.microsoft.com/office/powerpoint/2010/main" val="2499938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979178317"/>
                    </a:ext>
                  </a:extLst>
                </a:gridCol>
                <a:gridCol w="1069848">
                  <a:extLst>
                    <a:ext uri="{9D8B030D-6E8A-4147-A177-3AD203B41FA5}">
                      <a16:colId xmlns:a16="http://schemas.microsoft.com/office/drawing/2014/main" val="1540563495"/>
                    </a:ext>
                  </a:extLst>
                </a:gridCol>
                <a:gridCol w="246888">
                  <a:extLst>
                    <a:ext uri="{9D8B030D-6E8A-4147-A177-3AD203B41FA5}">
                      <a16:colId xmlns:a16="http://schemas.microsoft.com/office/drawing/2014/main" val="2217303321"/>
                    </a:ext>
                  </a:extLst>
                </a:gridCol>
                <a:gridCol w="246888">
                  <a:extLst>
                    <a:ext uri="{9D8B030D-6E8A-4147-A177-3AD203B41FA5}">
                      <a16:colId xmlns:a16="http://schemas.microsoft.com/office/drawing/2014/main" val="4138385198"/>
                    </a:ext>
                  </a:extLst>
                </a:gridCol>
                <a:gridCol w="246888">
                  <a:extLst>
                    <a:ext uri="{9D8B030D-6E8A-4147-A177-3AD203B41FA5}">
                      <a16:colId xmlns:a16="http://schemas.microsoft.com/office/drawing/2014/main" val="2323943685"/>
                    </a:ext>
                  </a:extLst>
                </a:gridCol>
                <a:gridCol w="246888">
                  <a:extLst>
                    <a:ext uri="{9D8B030D-6E8A-4147-A177-3AD203B41FA5}">
                      <a16:colId xmlns:a16="http://schemas.microsoft.com/office/drawing/2014/main" val="2161546391"/>
                    </a:ext>
                  </a:extLst>
                </a:gridCol>
                <a:gridCol w="246888">
                  <a:extLst>
                    <a:ext uri="{9D8B030D-6E8A-4147-A177-3AD203B41FA5}">
                      <a16:colId xmlns:a16="http://schemas.microsoft.com/office/drawing/2014/main" val="3032136588"/>
                    </a:ext>
                  </a:extLst>
                </a:gridCol>
                <a:gridCol w="246888">
                  <a:extLst>
                    <a:ext uri="{9D8B030D-6E8A-4147-A177-3AD203B41FA5}">
                      <a16:colId xmlns:a16="http://schemas.microsoft.com/office/drawing/2014/main" val="3132185642"/>
                    </a:ext>
                  </a:extLst>
                </a:gridCol>
                <a:gridCol w="246888">
                  <a:extLst>
                    <a:ext uri="{9D8B030D-6E8A-4147-A177-3AD203B41FA5}">
                      <a16:colId xmlns:a16="http://schemas.microsoft.com/office/drawing/2014/main" val="3779435605"/>
                    </a:ext>
                  </a:extLst>
                </a:gridCol>
                <a:gridCol w="246888">
                  <a:extLst>
                    <a:ext uri="{9D8B030D-6E8A-4147-A177-3AD203B41FA5}">
                      <a16:colId xmlns:a16="http://schemas.microsoft.com/office/drawing/2014/main" val="1092384181"/>
                    </a:ext>
                  </a:extLst>
                </a:gridCol>
                <a:gridCol w="246888">
                  <a:extLst>
                    <a:ext uri="{9D8B030D-6E8A-4147-A177-3AD203B41FA5}">
                      <a16:colId xmlns:a16="http://schemas.microsoft.com/office/drawing/2014/main" val="3807058174"/>
                    </a:ext>
                  </a:extLst>
                </a:gridCol>
                <a:gridCol w="246888">
                  <a:extLst>
                    <a:ext uri="{9D8B030D-6E8A-4147-A177-3AD203B41FA5}">
                      <a16:colId xmlns:a16="http://schemas.microsoft.com/office/drawing/2014/main" val="999006075"/>
                    </a:ext>
                  </a:extLst>
                </a:gridCol>
                <a:gridCol w="246888">
                  <a:extLst>
                    <a:ext uri="{9D8B030D-6E8A-4147-A177-3AD203B41FA5}">
                      <a16:colId xmlns:a16="http://schemas.microsoft.com/office/drawing/2014/main" val="3905143465"/>
                    </a:ext>
                  </a:extLst>
                </a:gridCol>
                <a:gridCol w="246888">
                  <a:extLst>
                    <a:ext uri="{9D8B030D-6E8A-4147-A177-3AD203B41FA5}">
                      <a16:colId xmlns:a16="http://schemas.microsoft.com/office/drawing/2014/main" val="3736006764"/>
                    </a:ext>
                  </a:extLst>
                </a:gridCol>
                <a:gridCol w="246888">
                  <a:extLst>
                    <a:ext uri="{9D8B030D-6E8A-4147-A177-3AD203B41FA5}">
                      <a16:colId xmlns:a16="http://schemas.microsoft.com/office/drawing/2014/main" val="3058579536"/>
                    </a:ext>
                  </a:extLst>
                </a:gridCol>
                <a:gridCol w="246888">
                  <a:extLst>
                    <a:ext uri="{9D8B030D-6E8A-4147-A177-3AD203B41FA5}">
                      <a16:colId xmlns:a16="http://schemas.microsoft.com/office/drawing/2014/main" val="1087742874"/>
                    </a:ext>
                  </a:extLst>
                </a:gridCol>
                <a:gridCol w="246888">
                  <a:extLst>
                    <a:ext uri="{9D8B030D-6E8A-4147-A177-3AD203B41FA5}">
                      <a16:colId xmlns:a16="http://schemas.microsoft.com/office/drawing/2014/main" val="2429174398"/>
                    </a:ext>
                  </a:extLst>
                </a:gridCol>
                <a:gridCol w="246888">
                  <a:extLst>
                    <a:ext uri="{9D8B030D-6E8A-4147-A177-3AD203B41FA5}">
                      <a16:colId xmlns:a16="http://schemas.microsoft.com/office/drawing/2014/main" val="986234280"/>
                    </a:ext>
                  </a:extLst>
                </a:gridCol>
                <a:gridCol w="246888">
                  <a:extLst>
                    <a:ext uri="{9D8B030D-6E8A-4147-A177-3AD203B41FA5}">
                      <a16:colId xmlns:a16="http://schemas.microsoft.com/office/drawing/2014/main" val="4179377559"/>
                    </a:ext>
                  </a:extLst>
                </a:gridCol>
                <a:gridCol w="1069848">
                  <a:extLst>
                    <a:ext uri="{9D8B030D-6E8A-4147-A177-3AD203B41FA5}">
                      <a16:colId xmlns:a16="http://schemas.microsoft.com/office/drawing/2014/main" val="14565132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723405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- 2020-06-22 07:33:21</a:t>
                      </a:r>
                      <a:r>
                        <a:rPr kumimoji="0" lang="en-US" sz="1000" b="0" i="0" u="none" strike="noStrike" kern="1200" cap="none" spc="0" normalizeH="0" baseline="0" noProof="0">
                          <a:ln>
                            <a:noFill/>
                          </a:ln>
                          <a:solidFill>
                            <a:prstClr val="black"/>
                          </a:solidFill>
                          <a:effectLst/>
                          <a:uLnTx/>
                          <a:uFillTx/>
                          <a:latin typeface="+mn-lt"/>
                          <a:ea typeface="+mn-ea"/>
                          <a:cs typeface="+mn-cs"/>
                        </a:rPr>
                        <a:t>
 Unwrap a delightful array of rice dumplings together with family this Dragon Boat Festival (</a:t>
                      </a:r>
                      <a:r>
                        <a:rPr kumimoji="0" lang="ja-JP" altLang="en-US" sz="1000" b="0" i="0" u="none" strike="noStrike" kern="1200" cap="none" spc="0" normalizeH="0" baseline="0" noProof="0">
                          <a:ln>
                            <a:noFill/>
                          </a:ln>
                          <a:solidFill>
                            <a:prstClr val="black"/>
                          </a:solidFill>
                          <a:effectLst/>
                          <a:uLnTx/>
                          <a:uFillTx/>
                          <a:latin typeface="+mn-lt"/>
                          <a:ea typeface="+mn-ea"/>
                          <a:cs typeface="+mn-cs"/>
                        </a:rPr>
                        <a:t>端午节</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The pyramid-shaped glutinous rice treats that are wrapped in either pandan or bamboo leaves, are chock-full of sumptuous ingredients.
Learn more about the different types of rice dumpling fillings below: 
🥢 Nyonya - Filled with pork belly and mushrooms, these rice dumplings have a sweet flavour from candied winter melon. 
🥢 Teochew - Offering both sweet and savoury flavours, fillings include pork belly, shiitake mushrooms, lotus paste and dried shrimp.
🥢 Hokkien - Characterised by their darker colour from dark soy sauce and five-spice powder, these rice dumplings pack a savoury punch, with marinated pork, chestnuts and salted egg yolk.
🥢 Vegetarian - A healthier alternative to the usual bak changs (meat dumplings in Hokkien), they come with ingredients like mushrooms and chestnuts sans the meat.
Satisfy your rice dumpling cravings at these stores:
Eastern Rice Dumpling: Northpoint City North Wing (#B1-14) and YewTee Point (#B1-45)
Beauty in the Pot: The Centrepoint (#05-14/16)
Crystal Jade Hong Kong Kitchen: Causeway Point (#05-10)
Mr Bean Singapore: Causeway Point (#01-K06), Changi City Point (#B1-21), Eastpoint Mall (#01-05), Northpoint City North Wing (#01-05) and South Wing (#B2-130), Waterway Point West Wing (#01-K1) and YewTee Point (#01-52/53).
Tell us what's your favourite rice dumpling in the comments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https://scontent-iad3-1.xx.fbcdn.net/v/t1.0-9/p720x720/105541131_10157418071335208_3560589389726635033_o.jpg?_nc_cat=100&amp;_nc_sid=8024bb&amp;_nc_ohc=fOCWKEmWDFIAX-TcmO1&amp;_nc_ht=scontent-iad3-1.xx&amp;_nc_tp=6&amp;oh=b9efb0e3ad04cd8195bb8d362030f619&amp;oe=5F225B43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06/25/2020 20:11:44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June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19.51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Singapore; Ages: 18 - 55; Interests: Food or Food and drink</a:t>
                      </a:r>
                    </a:p>
                  </a:txBody>
                  <a:tcPr/>
                </a:tc>
                <a:extLst>
                  <a:ext uri="{0D108BD9-81ED-4DB2-BD59-A6C34878D82A}">
                    <a16:rowId xmlns:a16="http://schemas.microsoft.com/office/drawing/2014/main" val="2949544968"/>
                  </a:ext>
                </a:extLst>
              </a:tr>
            </a:tbl>
          </a:graphicData>
        </a:graphic>
      </p:graphicFrame>
      <p:sp>
        <p:nvSpPr>
          <p:cNvPr id="4" name="Text Placeholder 3">
            <a:extLst>
              <a:ext uri="{FF2B5EF4-FFF2-40B4-BE49-F238E27FC236}">
                <a16:creationId xmlns:a16="http://schemas.microsoft.com/office/drawing/2014/main" id="{1A0C813E-5F18-4CFF-BF76-5A3CAE836888}"/>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9718283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D92B2-BDA3-477A-8B6F-4E501E75DFA5}"/>
              </a:ext>
            </a:extLst>
          </p:cNvPr>
          <p:cNvSpPr>
            <a:spLocks noGrp="1"/>
          </p:cNvSpPr>
          <p:nvPr>
            <p:ph type="title"/>
          </p:nvPr>
        </p:nvSpPr>
        <p:spPr/>
        <p:txBody>
          <a:bodyPr/>
          <a:lstStyle/>
          <a:p>
            <a:r>
              <a:rPr lang="en-US"/>
              <a:t>Facebook Post Ads Performance - Cost / FPR | Frasers Property Retail - 11 of 18</a:t>
            </a:r>
          </a:p>
        </p:txBody>
      </p:sp>
      <p:graphicFrame>
        <p:nvGraphicFramePr>
          <p:cNvPr id="5" name="Table Placeholder 4">
            <a:extLst>
              <a:ext uri="{FF2B5EF4-FFF2-40B4-BE49-F238E27FC236}">
                <a16:creationId xmlns:a16="http://schemas.microsoft.com/office/drawing/2014/main" id="{50D0C8F4-B465-43A1-ACAC-7DD4212507C4}"/>
              </a:ext>
            </a:extLst>
          </p:cNvPr>
          <p:cNvGraphicFramePr>
            <a:graphicFrameLocks noGrp="1"/>
          </p:cNvGraphicFramePr>
          <p:nvPr>
            <p:ph type="tbl" sz="quarter" idx="13"/>
            <p:extLst>
              <p:ext uri="{D42A27DB-BD31-4B8C-83A1-F6EECF244321}">
                <p14:modId xmlns:p14="http://schemas.microsoft.com/office/powerpoint/2010/main" val="1972967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300518419"/>
                    </a:ext>
                  </a:extLst>
                </a:gridCol>
                <a:gridCol w="1069848">
                  <a:extLst>
                    <a:ext uri="{9D8B030D-6E8A-4147-A177-3AD203B41FA5}">
                      <a16:colId xmlns:a16="http://schemas.microsoft.com/office/drawing/2014/main" val="3013677870"/>
                    </a:ext>
                  </a:extLst>
                </a:gridCol>
                <a:gridCol w="246888">
                  <a:extLst>
                    <a:ext uri="{9D8B030D-6E8A-4147-A177-3AD203B41FA5}">
                      <a16:colId xmlns:a16="http://schemas.microsoft.com/office/drawing/2014/main" val="2640890728"/>
                    </a:ext>
                  </a:extLst>
                </a:gridCol>
                <a:gridCol w="246888">
                  <a:extLst>
                    <a:ext uri="{9D8B030D-6E8A-4147-A177-3AD203B41FA5}">
                      <a16:colId xmlns:a16="http://schemas.microsoft.com/office/drawing/2014/main" val="1662364565"/>
                    </a:ext>
                  </a:extLst>
                </a:gridCol>
                <a:gridCol w="246888">
                  <a:extLst>
                    <a:ext uri="{9D8B030D-6E8A-4147-A177-3AD203B41FA5}">
                      <a16:colId xmlns:a16="http://schemas.microsoft.com/office/drawing/2014/main" val="4108337646"/>
                    </a:ext>
                  </a:extLst>
                </a:gridCol>
                <a:gridCol w="246888">
                  <a:extLst>
                    <a:ext uri="{9D8B030D-6E8A-4147-A177-3AD203B41FA5}">
                      <a16:colId xmlns:a16="http://schemas.microsoft.com/office/drawing/2014/main" val="1118746583"/>
                    </a:ext>
                  </a:extLst>
                </a:gridCol>
                <a:gridCol w="246888">
                  <a:extLst>
                    <a:ext uri="{9D8B030D-6E8A-4147-A177-3AD203B41FA5}">
                      <a16:colId xmlns:a16="http://schemas.microsoft.com/office/drawing/2014/main" val="112878879"/>
                    </a:ext>
                  </a:extLst>
                </a:gridCol>
                <a:gridCol w="246888">
                  <a:extLst>
                    <a:ext uri="{9D8B030D-6E8A-4147-A177-3AD203B41FA5}">
                      <a16:colId xmlns:a16="http://schemas.microsoft.com/office/drawing/2014/main" val="21929293"/>
                    </a:ext>
                  </a:extLst>
                </a:gridCol>
                <a:gridCol w="246888">
                  <a:extLst>
                    <a:ext uri="{9D8B030D-6E8A-4147-A177-3AD203B41FA5}">
                      <a16:colId xmlns:a16="http://schemas.microsoft.com/office/drawing/2014/main" val="1324844255"/>
                    </a:ext>
                  </a:extLst>
                </a:gridCol>
                <a:gridCol w="246888">
                  <a:extLst>
                    <a:ext uri="{9D8B030D-6E8A-4147-A177-3AD203B41FA5}">
                      <a16:colId xmlns:a16="http://schemas.microsoft.com/office/drawing/2014/main" val="3823341010"/>
                    </a:ext>
                  </a:extLst>
                </a:gridCol>
                <a:gridCol w="246888">
                  <a:extLst>
                    <a:ext uri="{9D8B030D-6E8A-4147-A177-3AD203B41FA5}">
                      <a16:colId xmlns:a16="http://schemas.microsoft.com/office/drawing/2014/main" val="1026889518"/>
                    </a:ext>
                  </a:extLst>
                </a:gridCol>
                <a:gridCol w="246888">
                  <a:extLst>
                    <a:ext uri="{9D8B030D-6E8A-4147-A177-3AD203B41FA5}">
                      <a16:colId xmlns:a16="http://schemas.microsoft.com/office/drawing/2014/main" val="4154321137"/>
                    </a:ext>
                  </a:extLst>
                </a:gridCol>
                <a:gridCol w="246888">
                  <a:extLst>
                    <a:ext uri="{9D8B030D-6E8A-4147-A177-3AD203B41FA5}">
                      <a16:colId xmlns:a16="http://schemas.microsoft.com/office/drawing/2014/main" val="3296360768"/>
                    </a:ext>
                  </a:extLst>
                </a:gridCol>
                <a:gridCol w="246888">
                  <a:extLst>
                    <a:ext uri="{9D8B030D-6E8A-4147-A177-3AD203B41FA5}">
                      <a16:colId xmlns:a16="http://schemas.microsoft.com/office/drawing/2014/main" val="1495092960"/>
                    </a:ext>
                  </a:extLst>
                </a:gridCol>
                <a:gridCol w="246888">
                  <a:extLst>
                    <a:ext uri="{9D8B030D-6E8A-4147-A177-3AD203B41FA5}">
                      <a16:colId xmlns:a16="http://schemas.microsoft.com/office/drawing/2014/main" val="3044219948"/>
                    </a:ext>
                  </a:extLst>
                </a:gridCol>
                <a:gridCol w="246888">
                  <a:extLst>
                    <a:ext uri="{9D8B030D-6E8A-4147-A177-3AD203B41FA5}">
                      <a16:colId xmlns:a16="http://schemas.microsoft.com/office/drawing/2014/main" val="3113762936"/>
                    </a:ext>
                  </a:extLst>
                </a:gridCol>
                <a:gridCol w="246888">
                  <a:extLst>
                    <a:ext uri="{9D8B030D-6E8A-4147-A177-3AD203B41FA5}">
                      <a16:colId xmlns:a16="http://schemas.microsoft.com/office/drawing/2014/main" val="3086782870"/>
                    </a:ext>
                  </a:extLst>
                </a:gridCol>
                <a:gridCol w="246888">
                  <a:extLst>
                    <a:ext uri="{9D8B030D-6E8A-4147-A177-3AD203B41FA5}">
                      <a16:colId xmlns:a16="http://schemas.microsoft.com/office/drawing/2014/main" val="2581674083"/>
                    </a:ext>
                  </a:extLst>
                </a:gridCol>
                <a:gridCol w="246888">
                  <a:extLst>
                    <a:ext uri="{9D8B030D-6E8A-4147-A177-3AD203B41FA5}">
                      <a16:colId xmlns:a16="http://schemas.microsoft.com/office/drawing/2014/main" val="4289678391"/>
                    </a:ext>
                  </a:extLst>
                </a:gridCol>
                <a:gridCol w="1069848">
                  <a:extLst>
                    <a:ext uri="{9D8B030D-6E8A-4147-A177-3AD203B41FA5}">
                      <a16:colId xmlns:a16="http://schemas.microsoft.com/office/drawing/2014/main" val="224498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400056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- 2020-06-17 14:44:47</a:t>
                      </a:r>
                      <a:r>
                        <a:rPr kumimoji="0" lang="en-US" sz="1000" b="0" i="0" u="none" strike="noStrike" kern="1200" cap="none" spc="0" normalizeH="0" baseline="0" noProof="0">
                          <a:ln>
                            <a:noFill/>
                          </a:ln>
                          <a:solidFill>
                            <a:prstClr val="black"/>
                          </a:solidFill>
                          <a:effectLst/>
                          <a:uLnTx/>
                          <a:uFillTx/>
                          <a:latin typeface="+mn-lt"/>
                          <a:ea typeface="+mn-ea"/>
                          <a:cs typeface="+mn-cs"/>
                        </a:rPr>
                        <a:t>
 Stay home and get your fill of delicious eats from the Malls of Frasers Property today! Enjoy FREE*^ delivery with a minimum spend of  on Frasers Makan Master.
Additionally, get up to  off^ ( Frasers Property Digital Gift Card awarded with each order, up to 3 orders) when you spend a minimum of  on takeaway or  on delivery. What's more, earn double Frasers Points with all food transactions!
Order now via Makan Master on Frasers Experience (FRx) App: https://frx.onelink.me/Zzci/FRx
*Limited to 1st 1,000 delivery orders.
^While stocks last. Terms &amp; Conditions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06/30/2020 20:11:54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June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41.04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18 - 45; Interests: Deliveroo, Food, Take Away, Delivery order, Food and drink, foodpanda or Home Delivery</a:t>
                      </a:r>
                    </a:p>
                  </a:txBody>
                  <a:tcPr/>
                </a:tc>
                <a:extLst>
                  <a:ext uri="{0D108BD9-81ED-4DB2-BD59-A6C34878D82A}">
                    <a16:rowId xmlns:a16="http://schemas.microsoft.com/office/drawing/2014/main" val="430853246"/>
                  </a:ext>
                </a:extLst>
              </a:tr>
            </a:tbl>
          </a:graphicData>
        </a:graphic>
      </p:graphicFrame>
      <p:sp>
        <p:nvSpPr>
          <p:cNvPr id="4" name="Text Placeholder 3">
            <a:extLst>
              <a:ext uri="{FF2B5EF4-FFF2-40B4-BE49-F238E27FC236}">
                <a16:creationId xmlns:a16="http://schemas.microsoft.com/office/drawing/2014/main" id="{82251273-0F10-4CC8-9B7E-975C35C210C7}"/>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3406005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B58E7-73F4-435D-B82F-7D07A8BB640D}"/>
              </a:ext>
            </a:extLst>
          </p:cNvPr>
          <p:cNvSpPr>
            <a:spLocks noGrp="1"/>
          </p:cNvSpPr>
          <p:nvPr>
            <p:ph type="title"/>
          </p:nvPr>
        </p:nvSpPr>
        <p:spPr/>
        <p:txBody>
          <a:bodyPr/>
          <a:lstStyle/>
          <a:p>
            <a:r>
              <a:rPr lang="en-US"/>
              <a:t>Facebook Post Ads Performance - Cost / FPR | Frasers Property Retail - 12 of 18</a:t>
            </a:r>
          </a:p>
        </p:txBody>
      </p:sp>
      <p:graphicFrame>
        <p:nvGraphicFramePr>
          <p:cNvPr id="5" name="Table Placeholder 4">
            <a:extLst>
              <a:ext uri="{FF2B5EF4-FFF2-40B4-BE49-F238E27FC236}">
                <a16:creationId xmlns:a16="http://schemas.microsoft.com/office/drawing/2014/main" id="{6BEBDF8F-B928-4B82-91C3-D47E31B16AAE}"/>
              </a:ext>
            </a:extLst>
          </p:cNvPr>
          <p:cNvGraphicFramePr>
            <a:graphicFrameLocks noGrp="1"/>
          </p:cNvGraphicFramePr>
          <p:nvPr>
            <p:ph type="tbl" sz="quarter" idx="13"/>
            <p:extLst>
              <p:ext uri="{D42A27DB-BD31-4B8C-83A1-F6EECF244321}">
                <p14:modId xmlns:p14="http://schemas.microsoft.com/office/powerpoint/2010/main" val="2453358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688953532"/>
                    </a:ext>
                  </a:extLst>
                </a:gridCol>
                <a:gridCol w="1069848">
                  <a:extLst>
                    <a:ext uri="{9D8B030D-6E8A-4147-A177-3AD203B41FA5}">
                      <a16:colId xmlns:a16="http://schemas.microsoft.com/office/drawing/2014/main" val="493813474"/>
                    </a:ext>
                  </a:extLst>
                </a:gridCol>
                <a:gridCol w="246888">
                  <a:extLst>
                    <a:ext uri="{9D8B030D-6E8A-4147-A177-3AD203B41FA5}">
                      <a16:colId xmlns:a16="http://schemas.microsoft.com/office/drawing/2014/main" val="1457015197"/>
                    </a:ext>
                  </a:extLst>
                </a:gridCol>
                <a:gridCol w="246888">
                  <a:extLst>
                    <a:ext uri="{9D8B030D-6E8A-4147-A177-3AD203B41FA5}">
                      <a16:colId xmlns:a16="http://schemas.microsoft.com/office/drawing/2014/main" val="2915037232"/>
                    </a:ext>
                  </a:extLst>
                </a:gridCol>
                <a:gridCol w="246888">
                  <a:extLst>
                    <a:ext uri="{9D8B030D-6E8A-4147-A177-3AD203B41FA5}">
                      <a16:colId xmlns:a16="http://schemas.microsoft.com/office/drawing/2014/main" val="1023961043"/>
                    </a:ext>
                  </a:extLst>
                </a:gridCol>
                <a:gridCol w="246888">
                  <a:extLst>
                    <a:ext uri="{9D8B030D-6E8A-4147-A177-3AD203B41FA5}">
                      <a16:colId xmlns:a16="http://schemas.microsoft.com/office/drawing/2014/main" val="279050051"/>
                    </a:ext>
                  </a:extLst>
                </a:gridCol>
                <a:gridCol w="246888">
                  <a:extLst>
                    <a:ext uri="{9D8B030D-6E8A-4147-A177-3AD203B41FA5}">
                      <a16:colId xmlns:a16="http://schemas.microsoft.com/office/drawing/2014/main" val="91619831"/>
                    </a:ext>
                  </a:extLst>
                </a:gridCol>
                <a:gridCol w="246888">
                  <a:extLst>
                    <a:ext uri="{9D8B030D-6E8A-4147-A177-3AD203B41FA5}">
                      <a16:colId xmlns:a16="http://schemas.microsoft.com/office/drawing/2014/main" val="1767088955"/>
                    </a:ext>
                  </a:extLst>
                </a:gridCol>
                <a:gridCol w="246888">
                  <a:extLst>
                    <a:ext uri="{9D8B030D-6E8A-4147-A177-3AD203B41FA5}">
                      <a16:colId xmlns:a16="http://schemas.microsoft.com/office/drawing/2014/main" val="1586201390"/>
                    </a:ext>
                  </a:extLst>
                </a:gridCol>
                <a:gridCol w="246888">
                  <a:extLst>
                    <a:ext uri="{9D8B030D-6E8A-4147-A177-3AD203B41FA5}">
                      <a16:colId xmlns:a16="http://schemas.microsoft.com/office/drawing/2014/main" val="2279700464"/>
                    </a:ext>
                  </a:extLst>
                </a:gridCol>
                <a:gridCol w="246888">
                  <a:extLst>
                    <a:ext uri="{9D8B030D-6E8A-4147-A177-3AD203B41FA5}">
                      <a16:colId xmlns:a16="http://schemas.microsoft.com/office/drawing/2014/main" val="762834138"/>
                    </a:ext>
                  </a:extLst>
                </a:gridCol>
                <a:gridCol w="246888">
                  <a:extLst>
                    <a:ext uri="{9D8B030D-6E8A-4147-A177-3AD203B41FA5}">
                      <a16:colId xmlns:a16="http://schemas.microsoft.com/office/drawing/2014/main" val="512419258"/>
                    </a:ext>
                  </a:extLst>
                </a:gridCol>
                <a:gridCol w="246888">
                  <a:extLst>
                    <a:ext uri="{9D8B030D-6E8A-4147-A177-3AD203B41FA5}">
                      <a16:colId xmlns:a16="http://schemas.microsoft.com/office/drawing/2014/main" val="187257308"/>
                    </a:ext>
                  </a:extLst>
                </a:gridCol>
                <a:gridCol w="246888">
                  <a:extLst>
                    <a:ext uri="{9D8B030D-6E8A-4147-A177-3AD203B41FA5}">
                      <a16:colId xmlns:a16="http://schemas.microsoft.com/office/drawing/2014/main" val="338688873"/>
                    </a:ext>
                  </a:extLst>
                </a:gridCol>
                <a:gridCol w="246888">
                  <a:extLst>
                    <a:ext uri="{9D8B030D-6E8A-4147-A177-3AD203B41FA5}">
                      <a16:colId xmlns:a16="http://schemas.microsoft.com/office/drawing/2014/main" val="3443786640"/>
                    </a:ext>
                  </a:extLst>
                </a:gridCol>
                <a:gridCol w="246888">
                  <a:extLst>
                    <a:ext uri="{9D8B030D-6E8A-4147-A177-3AD203B41FA5}">
                      <a16:colId xmlns:a16="http://schemas.microsoft.com/office/drawing/2014/main" val="30169188"/>
                    </a:ext>
                  </a:extLst>
                </a:gridCol>
                <a:gridCol w="246888">
                  <a:extLst>
                    <a:ext uri="{9D8B030D-6E8A-4147-A177-3AD203B41FA5}">
                      <a16:colId xmlns:a16="http://schemas.microsoft.com/office/drawing/2014/main" val="529225540"/>
                    </a:ext>
                  </a:extLst>
                </a:gridCol>
                <a:gridCol w="246888">
                  <a:extLst>
                    <a:ext uri="{9D8B030D-6E8A-4147-A177-3AD203B41FA5}">
                      <a16:colId xmlns:a16="http://schemas.microsoft.com/office/drawing/2014/main" val="798307797"/>
                    </a:ext>
                  </a:extLst>
                </a:gridCol>
                <a:gridCol w="246888">
                  <a:extLst>
                    <a:ext uri="{9D8B030D-6E8A-4147-A177-3AD203B41FA5}">
                      <a16:colId xmlns:a16="http://schemas.microsoft.com/office/drawing/2014/main" val="3762346994"/>
                    </a:ext>
                  </a:extLst>
                </a:gridCol>
                <a:gridCol w="1069848">
                  <a:extLst>
                    <a:ext uri="{9D8B030D-6E8A-4147-A177-3AD203B41FA5}">
                      <a16:colId xmlns:a16="http://schemas.microsoft.com/office/drawing/2014/main" val="2547505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931317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- 2020-06-17 07:25:04</a:t>
                      </a:r>
                      <a:r>
                        <a:rPr kumimoji="0" lang="en-US" sz="1000" b="0" i="0" u="none" strike="noStrike" kern="1200" cap="none" spc="0" normalizeH="0" baseline="0" noProof="0">
                          <a:ln>
                            <a:noFill/>
                          </a:ln>
                          <a:solidFill>
                            <a:prstClr val="black"/>
                          </a:solidFill>
                          <a:effectLst/>
                          <a:uLnTx/>
                          <a:uFillTx/>
                          <a:latin typeface="+mn-lt"/>
                          <a:ea typeface="+mn-ea"/>
                          <a:cs typeface="+mn-cs"/>
                        </a:rPr>
                        <a:t>
 After everything the kids have put him through, it’s time for Dad to kick back, relax and soak up the love from his family. This Father’s Day, stand to win a Black + Decker PD1200AV 12V Flexi Car Vacuum from Selffix DIY, a B’twin Tilt 120 20" Folding Bike from Decathlon Singapore or a Lenovo Tab M10 from Challenger Singapore for your dad.
Here’s how:
1) 👍 Like Frasers Property Retail Facebook page.
2) In the comments below, share a photo of you and your dad doing his favourite activity, along with a description of a cherished memory with Dad.
3) In your comment, include your preferred prize.
Contest runs from 17 to 25 June 2020. Three winners will be announced on Tuesday, 30 June 2020. By participating in this contest, you agree to be bound by its Terms &amp; Conditions. For full T&amp;Cs, please visit bit.ly/FPRLittleMomentsBigMemories.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https://scontent-iad3-1.xx.fbcdn.net/v/t1.0-9/p720x720/104171568_10157401753635208_2181345594974624451_o.jpg?_nc_cat=100&amp;_nc_sid=8024bb&amp;_nc_ohc=rDNrBeO72BMAX_MfFrR&amp;_nc_ht=scontent-iad3-1.xx&amp;_nc_tp=6&amp;oh=a1149bdf367b295ddf4978fb4ef7c16e&amp;oe=5F241801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06/29/2020 20:10:03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June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66.08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18.47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26.29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Singapore; Ages: 18 - 55</a:t>
                      </a:r>
                    </a:p>
                  </a:txBody>
                  <a:tcPr/>
                </a:tc>
                <a:extLst>
                  <a:ext uri="{0D108BD9-81ED-4DB2-BD59-A6C34878D82A}">
                    <a16:rowId xmlns:a16="http://schemas.microsoft.com/office/drawing/2014/main" val="355289798"/>
                  </a:ext>
                </a:extLst>
              </a:tr>
            </a:tbl>
          </a:graphicData>
        </a:graphic>
      </p:graphicFrame>
      <p:sp>
        <p:nvSpPr>
          <p:cNvPr id="4" name="Text Placeholder 3">
            <a:extLst>
              <a:ext uri="{FF2B5EF4-FFF2-40B4-BE49-F238E27FC236}">
                <a16:creationId xmlns:a16="http://schemas.microsoft.com/office/drawing/2014/main" id="{985F6971-DBC3-4648-A51A-D8C5349F5C56}"/>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1958804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AC4E9-7535-4D96-8B19-4B30700037B7}"/>
              </a:ext>
            </a:extLst>
          </p:cNvPr>
          <p:cNvSpPr>
            <a:spLocks noGrp="1"/>
          </p:cNvSpPr>
          <p:nvPr>
            <p:ph type="title"/>
          </p:nvPr>
        </p:nvSpPr>
        <p:spPr/>
        <p:txBody>
          <a:bodyPr/>
          <a:lstStyle/>
          <a:p>
            <a:r>
              <a:rPr lang="en-US"/>
              <a:t>Facebook Post Ads Performance - Cost / FPR | Frasers Property Retail - 13 of 18</a:t>
            </a:r>
          </a:p>
        </p:txBody>
      </p:sp>
      <p:graphicFrame>
        <p:nvGraphicFramePr>
          <p:cNvPr id="5" name="Table Placeholder 4">
            <a:extLst>
              <a:ext uri="{FF2B5EF4-FFF2-40B4-BE49-F238E27FC236}">
                <a16:creationId xmlns:a16="http://schemas.microsoft.com/office/drawing/2014/main" id="{753EB683-BAB0-43CD-9ECE-CC45EE2BFCE4}"/>
              </a:ext>
            </a:extLst>
          </p:cNvPr>
          <p:cNvGraphicFramePr>
            <a:graphicFrameLocks noGrp="1"/>
          </p:cNvGraphicFramePr>
          <p:nvPr>
            <p:ph type="tbl" sz="quarter" idx="13"/>
            <p:extLst>
              <p:ext uri="{D42A27DB-BD31-4B8C-83A1-F6EECF244321}">
                <p14:modId xmlns:p14="http://schemas.microsoft.com/office/powerpoint/2010/main" val="3072389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189492870"/>
                    </a:ext>
                  </a:extLst>
                </a:gridCol>
                <a:gridCol w="1069848">
                  <a:extLst>
                    <a:ext uri="{9D8B030D-6E8A-4147-A177-3AD203B41FA5}">
                      <a16:colId xmlns:a16="http://schemas.microsoft.com/office/drawing/2014/main" val="3576121261"/>
                    </a:ext>
                  </a:extLst>
                </a:gridCol>
                <a:gridCol w="246888">
                  <a:extLst>
                    <a:ext uri="{9D8B030D-6E8A-4147-A177-3AD203B41FA5}">
                      <a16:colId xmlns:a16="http://schemas.microsoft.com/office/drawing/2014/main" val="2741461225"/>
                    </a:ext>
                  </a:extLst>
                </a:gridCol>
                <a:gridCol w="246888">
                  <a:extLst>
                    <a:ext uri="{9D8B030D-6E8A-4147-A177-3AD203B41FA5}">
                      <a16:colId xmlns:a16="http://schemas.microsoft.com/office/drawing/2014/main" val="3500462224"/>
                    </a:ext>
                  </a:extLst>
                </a:gridCol>
                <a:gridCol w="246888">
                  <a:extLst>
                    <a:ext uri="{9D8B030D-6E8A-4147-A177-3AD203B41FA5}">
                      <a16:colId xmlns:a16="http://schemas.microsoft.com/office/drawing/2014/main" val="2498164678"/>
                    </a:ext>
                  </a:extLst>
                </a:gridCol>
                <a:gridCol w="246888">
                  <a:extLst>
                    <a:ext uri="{9D8B030D-6E8A-4147-A177-3AD203B41FA5}">
                      <a16:colId xmlns:a16="http://schemas.microsoft.com/office/drawing/2014/main" val="3901617486"/>
                    </a:ext>
                  </a:extLst>
                </a:gridCol>
                <a:gridCol w="246888">
                  <a:extLst>
                    <a:ext uri="{9D8B030D-6E8A-4147-A177-3AD203B41FA5}">
                      <a16:colId xmlns:a16="http://schemas.microsoft.com/office/drawing/2014/main" val="2346504975"/>
                    </a:ext>
                  </a:extLst>
                </a:gridCol>
                <a:gridCol w="246888">
                  <a:extLst>
                    <a:ext uri="{9D8B030D-6E8A-4147-A177-3AD203B41FA5}">
                      <a16:colId xmlns:a16="http://schemas.microsoft.com/office/drawing/2014/main" val="3020758786"/>
                    </a:ext>
                  </a:extLst>
                </a:gridCol>
                <a:gridCol w="246888">
                  <a:extLst>
                    <a:ext uri="{9D8B030D-6E8A-4147-A177-3AD203B41FA5}">
                      <a16:colId xmlns:a16="http://schemas.microsoft.com/office/drawing/2014/main" val="619604954"/>
                    </a:ext>
                  </a:extLst>
                </a:gridCol>
                <a:gridCol w="246888">
                  <a:extLst>
                    <a:ext uri="{9D8B030D-6E8A-4147-A177-3AD203B41FA5}">
                      <a16:colId xmlns:a16="http://schemas.microsoft.com/office/drawing/2014/main" val="2221933831"/>
                    </a:ext>
                  </a:extLst>
                </a:gridCol>
                <a:gridCol w="246888">
                  <a:extLst>
                    <a:ext uri="{9D8B030D-6E8A-4147-A177-3AD203B41FA5}">
                      <a16:colId xmlns:a16="http://schemas.microsoft.com/office/drawing/2014/main" val="761188134"/>
                    </a:ext>
                  </a:extLst>
                </a:gridCol>
                <a:gridCol w="246888">
                  <a:extLst>
                    <a:ext uri="{9D8B030D-6E8A-4147-A177-3AD203B41FA5}">
                      <a16:colId xmlns:a16="http://schemas.microsoft.com/office/drawing/2014/main" val="3039297054"/>
                    </a:ext>
                  </a:extLst>
                </a:gridCol>
                <a:gridCol w="246888">
                  <a:extLst>
                    <a:ext uri="{9D8B030D-6E8A-4147-A177-3AD203B41FA5}">
                      <a16:colId xmlns:a16="http://schemas.microsoft.com/office/drawing/2014/main" val="1827343086"/>
                    </a:ext>
                  </a:extLst>
                </a:gridCol>
                <a:gridCol w="246888">
                  <a:extLst>
                    <a:ext uri="{9D8B030D-6E8A-4147-A177-3AD203B41FA5}">
                      <a16:colId xmlns:a16="http://schemas.microsoft.com/office/drawing/2014/main" val="1966471289"/>
                    </a:ext>
                  </a:extLst>
                </a:gridCol>
                <a:gridCol w="246888">
                  <a:extLst>
                    <a:ext uri="{9D8B030D-6E8A-4147-A177-3AD203B41FA5}">
                      <a16:colId xmlns:a16="http://schemas.microsoft.com/office/drawing/2014/main" val="1267846408"/>
                    </a:ext>
                  </a:extLst>
                </a:gridCol>
                <a:gridCol w="246888">
                  <a:extLst>
                    <a:ext uri="{9D8B030D-6E8A-4147-A177-3AD203B41FA5}">
                      <a16:colId xmlns:a16="http://schemas.microsoft.com/office/drawing/2014/main" val="72453214"/>
                    </a:ext>
                  </a:extLst>
                </a:gridCol>
                <a:gridCol w="246888">
                  <a:extLst>
                    <a:ext uri="{9D8B030D-6E8A-4147-A177-3AD203B41FA5}">
                      <a16:colId xmlns:a16="http://schemas.microsoft.com/office/drawing/2014/main" val="3434662773"/>
                    </a:ext>
                  </a:extLst>
                </a:gridCol>
                <a:gridCol w="246888">
                  <a:extLst>
                    <a:ext uri="{9D8B030D-6E8A-4147-A177-3AD203B41FA5}">
                      <a16:colId xmlns:a16="http://schemas.microsoft.com/office/drawing/2014/main" val="88679110"/>
                    </a:ext>
                  </a:extLst>
                </a:gridCol>
                <a:gridCol w="246888">
                  <a:extLst>
                    <a:ext uri="{9D8B030D-6E8A-4147-A177-3AD203B41FA5}">
                      <a16:colId xmlns:a16="http://schemas.microsoft.com/office/drawing/2014/main" val="559409981"/>
                    </a:ext>
                  </a:extLst>
                </a:gridCol>
                <a:gridCol w="1069848">
                  <a:extLst>
                    <a:ext uri="{9D8B030D-6E8A-4147-A177-3AD203B41FA5}">
                      <a16:colId xmlns:a16="http://schemas.microsoft.com/office/drawing/2014/main" val="23833146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968229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- 2020-06-12 15:00:40</a:t>
                      </a:r>
                      <a:r>
                        <a:rPr kumimoji="0" lang="en-US" sz="1000" b="0" i="0" u="none" strike="noStrike" kern="1200" cap="none" spc="0" normalizeH="0" baseline="0" noProof="0">
                          <a:ln>
                            <a:noFill/>
                          </a:ln>
                          <a:solidFill>
                            <a:prstClr val="black"/>
                          </a:solidFill>
                          <a:effectLst/>
                          <a:uLnTx/>
                          <a:uFillTx/>
                          <a:latin typeface="+mn-lt"/>
                          <a:ea typeface="+mn-ea"/>
                          <a:cs typeface="+mn-cs"/>
                        </a:rPr>
                        <a:t>
 Forget socks and ties this year. Instead, shower Dad with gifts that’ll make him feel extra special! To get you started, here are some of our top picks for four types of dads. ⠀
⠀
🎁 bit.ly/FPRFathersDayGiftGuide2020⠀
⠀
#FrasersPropertyRetail #FathersDay #FathersDayGifts #Father #Dad #Love #Techie #Fitness #CarEnthusiast #Foodie⠀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June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12.48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Location(s): Singapore; Ages: 18 - 55</a:t>
                      </a:r>
                    </a:p>
                  </a:txBody>
                  <a:tcPr/>
                </a:tc>
                <a:extLst>
                  <a:ext uri="{0D108BD9-81ED-4DB2-BD59-A6C34878D82A}">
                    <a16:rowId xmlns:a16="http://schemas.microsoft.com/office/drawing/2014/main" val="1991834344"/>
                  </a:ext>
                </a:extLst>
              </a:tr>
            </a:tbl>
          </a:graphicData>
        </a:graphic>
      </p:graphicFrame>
      <p:sp>
        <p:nvSpPr>
          <p:cNvPr id="4" name="Text Placeholder 3">
            <a:extLst>
              <a:ext uri="{FF2B5EF4-FFF2-40B4-BE49-F238E27FC236}">
                <a16:creationId xmlns:a16="http://schemas.microsoft.com/office/drawing/2014/main" id="{420AD273-A52D-4AC6-A10B-D1A6B9AD6C39}"/>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7661381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6D278-FDEE-449E-BCEB-38C644C26D6D}"/>
              </a:ext>
            </a:extLst>
          </p:cNvPr>
          <p:cNvSpPr>
            <a:spLocks noGrp="1"/>
          </p:cNvSpPr>
          <p:nvPr>
            <p:ph type="title"/>
          </p:nvPr>
        </p:nvSpPr>
        <p:spPr/>
        <p:txBody>
          <a:bodyPr/>
          <a:lstStyle/>
          <a:p>
            <a:r>
              <a:rPr lang="en-US"/>
              <a:t>Facebook Post Ads Performance - Cost / FPR | Frasers Property Retail - 14 of 18</a:t>
            </a:r>
          </a:p>
        </p:txBody>
      </p:sp>
      <p:graphicFrame>
        <p:nvGraphicFramePr>
          <p:cNvPr id="5" name="Table Placeholder 4">
            <a:extLst>
              <a:ext uri="{FF2B5EF4-FFF2-40B4-BE49-F238E27FC236}">
                <a16:creationId xmlns:a16="http://schemas.microsoft.com/office/drawing/2014/main" id="{4A62F37E-7AD9-47E4-A847-B60748D691C9}"/>
              </a:ext>
            </a:extLst>
          </p:cNvPr>
          <p:cNvGraphicFramePr>
            <a:graphicFrameLocks noGrp="1"/>
          </p:cNvGraphicFramePr>
          <p:nvPr>
            <p:ph type="tbl" sz="quarter" idx="13"/>
            <p:extLst>
              <p:ext uri="{D42A27DB-BD31-4B8C-83A1-F6EECF244321}">
                <p14:modId xmlns:p14="http://schemas.microsoft.com/office/powerpoint/2010/main" val="2822698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498685134"/>
                    </a:ext>
                  </a:extLst>
                </a:gridCol>
                <a:gridCol w="1069848">
                  <a:extLst>
                    <a:ext uri="{9D8B030D-6E8A-4147-A177-3AD203B41FA5}">
                      <a16:colId xmlns:a16="http://schemas.microsoft.com/office/drawing/2014/main" val="8524604"/>
                    </a:ext>
                  </a:extLst>
                </a:gridCol>
                <a:gridCol w="246888">
                  <a:extLst>
                    <a:ext uri="{9D8B030D-6E8A-4147-A177-3AD203B41FA5}">
                      <a16:colId xmlns:a16="http://schemas.microsoft.com/office/drawing/2014/main" val="2315824481"/>
                    </a:ext>
                  </a:extLst>
                </a:gridCol>
                <a:gridCol w="246888">
                  <a:extLst>
                    <a:ext uri="{9D8B030D-6E8A-4147-A177-3AD203B41FA5}">
                      <a16:colId xmlns:a16="http://schemas.microsoft.com/office/drawing/2014/main" val="1763679250"/>
                    </a:ext>
                  </a:extLst>
                </a:gridCol>
                <a:gridCol w="246888">
                  <a:extLst>
                    <a:ext uri="{9D8B030D-6E8A-4147-A177-3AD203B41FA5}">
                      <a16:colId xmlns:a16="http://schemas.microsoft.com/office/drawing/2014/main" val="2107781792"/>
                    </a:ext>
                  </a:extLst>
                </a:gridCol>
                <a:gridCol w="246888">
                  <a:extLst>
                    <a:ext uri="{9D8B030D-6E8A-4147-A177-3AD203B41FA5}">
                      <a16:colId xmlns:a16="http://schemas.microsoft.com/office/drawing/2014/main" val="3830020000"/>
                    </a:ext>
                  </a:extLst>
                </a:gridCol>
                <a:gridCol w="246888">
                  <a:extLst>
                    <a:ext uri="{9D8B030D-6E8A-4147-A177-3AD203B41FA5}">
                      <a16:colId xmlns:a16="http://schemas.microsoft.com/office/drawing/2014/main" val="2130049671"/>
                    </a:ext>
                  </a:extLst>
                </a:gridCol>
                <a:gridCol w="246888">
                  <a:extLst>
                    <a:ext uri="{9D8B030D-6E8A-4147-A177-3AD203B41FA5}">
                      <a16:colId xmlns:a16="http://schemas.microsoft.com/office/drawing/2014/main" val="1194564332"/>
                    </a:ext>
                  </a:extLst>
                </a:gridCol>
                <a:gridCol w="246888">
                  <a:extLst>
                    <a:ext uri="{9D8B030D-6E8A-4147-A177-3AD203B41FA5}">
                      <a16:colId xmlns:a16="http://schemas.microsoft.com/office/drawing/2014/main" val="2213311142"/>
                    </a:ext>
                  </a:extLst>
                </a:gridCol>
                <a:gridCol w="246888">
                  <a:extLst>
                    <a:ext uri="{9D8B030D-6E8A-4147-A177-3AD203B41FA5}">
                      <a16:colId xmlns:a16="http://schemas.microsoft.com/office/drawing/2014/main" val="317365896"/>
                    </a:ext>
                  </a:extLst>
                </a:gridCol>
                <a:gridCol w="246888">
                  <a:extLst>
                    <a:ext uri="{9D8B030D-6E8A-4147-A177-3AD203B41FA5}">
                      <a16:colId xmlns:a16="http://schemas.microsoft.com/office/drawing/2014/main" val="1916279842"/>
                    </a:ext>
                  </a:extLst>
                </a:gridCol>
                <a:gridCol w="246888">
                  <a:extLst>
                    <a:ext uri="{9D8B030D-6E8A-4147-A177-3AD203B41FA5}">
                      <a16:colId xmlns:a16="http://schemas.microsoft.com/office/drawing/2014/main" val="2004452048"/>
                    </a:ext>
                  </a:extLst>
                </a:gridCol>
                <a:gridCol w="246888">
                  <a:extLst>
                    <a:ext uri="{9D8B030D-6E8A-4147-A177-3AD203B41FA5}">
                      <a16:colId xmlns:a16="http://schemas.microsoft.com/office/drawing/2014/main" val="1552102212"/>
                    </a:ext>
                  </a:extLst>
                </a:gridCol>
                <a:gridCol w="246888">
                  <a:extLst>
                    <a:ext uri="{9D8B030D-6E8A-4147-A177-3AD203B41FA5}">
                      <a16:colId xmlns:a16="http://schemas.microsoft.com/office/drawing/2014/main" val="2916413530"/>
                    </a:ext>
                  </a:extLst>
                </a:gridCol>
                <a:gridCol w="246888">
                  <a:extLst>
                    <a:ext uri="{9D8B030D-6E8A-4147-A177-3AD203B41FA5}">
                      <a16:colId xmlns:a16="http://schemas.microsoft.com/office/drawing/2014/main" val="1173023024"/>
                    </a:ext>
                  </a:extLst>
                </a:gridCol>
                <a:gridCol w="246888">
                  <a:extLst>
                    <a:ext uri="{9D8B030D-6E8A-4147-A177-3AD203B41FA5}">
                      <a16:colId xmlns:a16="http://schemas.microsoft.com/office/drawing/2014/main" val="2693851823"/>
                    </a:ext>
                  </a:extLst>
                </a:gridCol>
                <a:gridCol w="246888">
                  <a:extLst>
                    <a:ext uri="{9D8B030D-6E8A-4147-A177-3AD203B41FA5}">
                      <a16:colId xmlns:a16="http://schemas.microsoft.com/office/drawing/2014/main" val="1035529975"/>
                    </a:ext>
                  </a:extLst>
                </a:gridCol>
                <a:gridCol w="246888">
                  <a:extLst>
                    <a:ext uri="{9D8B030D-6E8A-4147-A177-3AD203B41FA5}">
                      <a16:colId xmlns:a16="http://schemas.microsoft.com/office/drawing/2014/main" val="867903217"/>
                    </a:ext>
                  </a:extLst>
                </a:gridCol>
                <a:gridCol w="246888">
                  <a:extLst>
                    <a:ext uri="{9D8B030D-6E8A-4147-A177-3AD203B41FA5}">
                      <a16:colId xmlns:a16="http://schemas.microsoft.com/office/drawing/2014/main" val="993746660"/>
                    </a:ext>
                  </a:extLst>
                </a:gridCol>
                <a:gridCol w="1069848">
                  <a:extLst>
                    <a:ext uri="{9D8B030D-6E8A-4147-A177-3AD203B41FA5}">
                      <a16:colId xmlns:a16="http://schemas.microsoft.com/office/drawing/2014/main" val="2756422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084141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- 2020-06-12 14:51:54</a:t>
                      </a:r>
                      <a:r>
                        <a:rPr kumimoji="0" lang="en-US" sz="1000" b="0" i="0" u="none" strike="noStrike" kern="1200" cap="none" spc="0" normalizeH="0" baseline="0" noProof="0">
                          <a:ln>
                            <a:noFill/>
                          </a:ln>
                          <a:solidFill>
                            <a:prstClr val="black"/>
                          </a:solidFill>
                          <a:effectLst/>
                          <a:uLnTx/>
                          <a:uFillTx/>
                          <a:latin typeface="+mn-lt"/>
                          <a:ea typeface="+mn-ea"/>
                          <a:cs typeface="+mn-cs"/>
                        </a:rPr>
                        <a:t>
 Forget socks and ties this year. Instead, shower Dad with gifts that’ll make him feel extra special! To get you started, here are some of our top picks for four types of dads.
🎁 bit.ly/FPRFathersDayGiftGuide2020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CAIwbvGrTy_Jd0&amp;w=627&amp;h=627&amp;url=https%3A%2F%2Fwww.facebook.com%2Fads%2Fimage%2F%3Fd%3DAQLWi72_zet1iCvDKscyXgu22AjX3PkK9txAh64q7dEjJofnn9tPO6mT0d-aTBG-9cHhWY_wB8PHDGhpFIyGhyY3CN-I49gIkTOzocA_vKkG9P_QyMx4wdexVGjdHkMGdLPh4gTjzFSQQlgNtvjcNrgs&amp;cfs=1&amp;_nc_hash=AQBSOuR7JRupP4N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June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40.43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Singapore; Ages: 18 - 55</a:t>
                      </a:r>
                    </a:p>
                  </a:txBody>
                  <a:tcPr/>
                </a:tc>
                <a:extLst>
                  <a:ext uri="{0D108BD9-81ED-4DB2-BD59-A6C34878D82A}">
                    <a16:rowId xmlns:a16="http://schemas.microsoft.com/office/drawing/2014/main" val="4040206889"/>
                  </a:ext>
                </a:extLst>
              </a:tr>
            </a:tbl>
          </a:graphicData>
        </a:graphic>
      </p:graphicFrame>
      <p:sp>
        <p:nvSpPr>
          <p:cNvPr id="4" name="Text Placeholder 3">
            <a:extLst>
              <a:ext uri="{FF2B5EF4-FFF2-40B4-BE49-F238E27FC236}">
                <a16:creationId xmlns:a16="http://schemas.microsoft.com/office/drawing/2014/main" id="{C479E331-0257-4C8F-8895-24E096EE4F20}"/>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7840274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53E1D-7ACF-41BB-9DF4-B007C71C7375}"/>
              </a:ext>
            </a:extLst>
          </p:cNvPr>
          <p:cNvSpPr>
            <a:spLocks noGrp="1"/>
          </p:cNvSpPr>
          <p:nvPr>
            <p:ph type="title"/>
          </p:nvPr>
        </p:nvSpPr>
        <p:spPr/>
        <p:txBody>
          <a:bodyPr/>
          <a:lstStyle/>
          <a:p>
            <a:r>
              <a:rPr lang="en-US"/>
              <a:t>Facebook Post Ads Performance - Cost / FPR | Frasers Property Retail - 15 of 18</a:t>
            </a:r>
          </a:p>
        </p:txBody>
      </p:sp>
      <p:graphicFrame>
        <p:nvGraphicFramePr>
          <p:cNvPr id="5" name="Table Placeholder 4">
            <a:extLst>
              <a:ext uri="{FF2B5EF4-FFF2-40B4-BE49-F238E27FC236}">
                <a16:creationId xmlns:a16="http://schemas.microsoft.com/office/drawing/2014/main" id="{E2B98F0F-35BD-421A-B5CC-D95509CB2092}"/>
              </a:ext>
            </a:extLst>
          </p:cNvPr>
          <p:cNvGraphicFramePr>
            <a:graphicFrameLocks noGrp="1"/>
          </p:cNvGraphicFramePr>
          <p:nvPr>
            <p:ph type="tbl" sz="quarter" idx="13"/>
            <p:extLst>
              <p:ext uri="{D42A27DB-BD31-4B8C-83A1-F6EECF244321}">
                <p14:modId xmlns:p14="http://schemas.microsoft.com/office/powerpoint/2010/main" val="1688486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753304031"/>
                    </a:ext>
                  </a:extLst>
                </a:gridCol>
                <a:gridCol w="1069848">
                  <a:extLst>
                    <a:ext uri="{9D8B030D-6E8A-4147-A177-3AD203B41FA5}">
                      <a16:colId xmlns:a16="http://schemas.microsoft.com/office/drawing/2014/main" val="3600360069"/>
                    </a:ext>
                  </a:extLst>
                </a:gridCol>
                <a:gridCol w="246888">
                  <a:extLst>
                    <a:ext uri="{9D8B030D-6E8A-4147-A177-3AD203B41FA5}">
                      <a16:colId xmlns:a16="http://schemas.microsoft.com/office/drawing/2014/main" val="567792504"/>
                    </a:ext>
                  </a:extLst>
                </a:gridCol>
                <a:gridCol w="246888">
                  <a:extLst>
                    <a:ext uri="{9D8B030D-6E8A-4147-A177-3AD203B41FA5}">
                      <a16:colId xmlns:a16="http://schemas.microsoft.com/office/drawing/2014/main" val="3791737404"/>
                    </a:ext>
                  </a:extLst>
                </a:gridCol>
                <a:gridCol w="246888">
                  <a:extLst>
                    <a:ext uri="{9D8B030D-6E8A-4147-A177-3AD203B41FA5}">
                      <a16:colId xmlns:a16="http://schemas.microsoft.com/office/drawing/2014/main" val="1717851945"/>
                    </a:ext>
                  </a:extLst>
                </a:gridCol>
                <a:gridCol w="246888">
                  <a:extLst>
                    <a:ext uri="{9D8B030D-6E8A-4147-A177-3AD203B41FA5}">
                      <a16:colId xmlns:a16="http://schemas.microsoft.com/office/drawing/2014/main" val="1173742260"/>
                    </a:ext>
                  </a:extLst>
                </a:gridCol>
                <a:gridCol w="246888">
                  <a:extLst>
                    <a:ext uri="{9D8B030D-6E8A-4147-A177-3AD203B41FA5}">
                      <a16:colId xmlns:a16="http://schemas.microsoft.com/office/drawing/2014/main" val="3057068179"/>
                    </a:ext>
                  </a:extLst>
                </a:gridCol>
                <a:gridCol w="246888">
                  <a:extLst>
                    <a:ext uri="{9D8B030D-6E8A-4147-A177-3AD203B41FA5}">
                      <a16:colId xmlns:a16="http://schemas.microsoft.com/office/drawing/2014/main" val="2288495668"/>
                    </a:ext>
                  </a:extLst>
                </a:gridCol>
                <a:gridCol w="246888">
                  <a:extLst>
                    <a:ext uri="{9D8B030D-6E8A-4147-A177-3AD203B41FA5}">
                      <a16:colId xmlns:a16="http://schemas.microsoft.com/office/drawing/2014/main" val="4085961621"/>
                    </a:ext>
                  </a:extLst>
                </a:gridCol>
                <a:gridCol w="246888">
                  <a:extLst>
                    <a:ext uri="{9D8B030D-6E8A-4147-A177-3AD203B41FA5}">
                      <a16:colId xmlns:a16="http://schemas.microsoft.com/office/drawing/2014/main" val="1566370086"/>
                    </a:ext>
                  </a:extLst>
                </a:gridCol>
                <a:gridCol w="246888">
                  <a:extLst>
                    <a:ext uri="{9D8B030D-6E8A-4147-A177-3AD203B41FA5}">
                      <a16:colId xmlns:a16="http://schemas.microsoft.com/office/drawing/2014/main" val="4072829427"/>
                    </a:ext>
                  </a:extLst>
                </a:gridCol>
                <a:gridCol w="246888">
                  <a:extLst>
                    <a:ext uri="{9D8B030D-6E8A-4147-A177-3AD203B41FA5}">
                      <a16:colId xmlns:a16="http://schemas.microsoft.com/office/drawing/2014/main" val="1434933458"/>
                    </a:ext>
                  </a:extLst>
                </a:gridCol>
                <a:gridCol w="246888">
                  <a:extLst>
                    <a:ext uri="{9D8B030D-6E8A-4147-A177-3AD203B41FA5}">
                      <a16:colId xmlns:a16="http://schemas.microsoft.com/office/drawing/2014/main" val="1122937558"/>
                    </a:ext>
                  </a:extLst>
                </a:gridCol>
                <a:gridCol w="246888">
                  <a:extLst>
                    <a:ext uri="{9D8B030D-6E8A-4147-A177-3AD203B41FA5}">
                      <a16:colId xmlns:a16="http://schemas.microsoft.com/office/drawing/2014/main" val="3178266894"/>
                    </a:ext>
                  </a:extLst>
                </a:gridCol>
                <a:gridCol w="246888">
                  <a:extLst>
                    <a:ext uri="{9D8B030D-6E8A-4147-A177-3AD203B41FA5}">
                      <a16:colId xmlns:a16="http://schemas.microsoft.com/office/drawing/2014/main" val="921139673"/>
                    </a:ext>
                  </a:extLst>
                </a:gridCol>
                <a:gridCol w="246888">
                  <a:extLst>
                    <a:ext uri="{9D8B030D-6E8A-4147-A177-3AD203B41FA5}">
                      <a16:colId xmlns:a16="http://schemas.microsoft.com/office/drawing/2014/main" val="2422891771"/>
                    </a:ext>
                  </a:extLst>
                </a:gridCol>
                <a:gridCol w="246888">
                  <a:extLst>
                    <a:ext uri="{9D8B030D-6E8A-4147-A177-3AD203B41FA5}">
                      <a16:colId xmlns:a16="http://schemas.microsoft.com/office/drawing/2014/main" val="1495718237"/>
                    </a:ext>
                  </a:extLst>
                </a:gridCol>
                <a:gridCol w="246888">
                  <a:extLst>
                    <a:ext uri="{9D8B030D-6E8A-4147-A177-3AD203B41FA5}">
                      <a16:colId xmlns:a16="http://schemas.microsoft.com/office/drawing/2014/main" val="1172043245"/>
                    </a:ext>
                  </a:extLst>
                </a:gridCol>
                <a:gridCol w="246888">
                  <a:extLst>
                    <a:ext uri="{9D8B030D-6E8A-4147-A177-3AD203B41FA5}">
                      <a16:colId xmlns:a16="http://schemas.microsoft.com/office/drawing/2014/main" val="944991079"/>
                    </a:ext>
                  </a:extLst>
                </a:gridCol>
                <a:gridCol w="1069848">
                  <a:extLst>
                    <a:ext uri="{9D8B030D-6E8A-4147-A177-3AD203B41FA5}">
                      <a16:colId xmlns:a16="http://schemas.microsoft.com/office/drawing/2014/main" val="3357046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788139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- 2020-06-12 12:08:23</a:t>
                      </a:r>
                      <a:r>
                        <a:rPr kumimoji="0" lang="en-US" sz="1000" b="0" i="0" u="none" strike="noStrike" kern="1200" cap="none" spc="0" normalizeH="0" baseline="0" noProof="0">
                          <a:ln>
                            <a:noFill/>
                          </a:ln>
                          <a:solidFill>
                            <a:prstClr val="black"/>
                          </a:solidFill>
                          <a:effectLst/>
                          <a:uLnTx/>
                          <a:uFillTx/>
                          <a:latin typeface="+mn-lt"/>
                          <a:ea typeface="+mn-ea"/>
                          <a:cs typeface="+mn-cs"/>
                        </a:rPr>
                        <a:t>
 Enjoy FREE delivery* on orders above  via Frasers Makan Master! Be spoilt for choice with scrumptious offerings from over 120 restaurants, including Ichiban Bento @ Kuriya, Tim Ho Wan, Han's and The Soup Spoon Union. There's no better time to begin your gastronomic journey!
Satisfy your food cravings now with Makan Master on Frasers Experience (FRx) App: https://frx.onelink.me/Zzci/FRx
*Limited to the first 1000 orders only. Terms &amp; Conditions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https://scontent-lga3-1.xx.fbcdn.net/v/t1.0-9/104097515_10157390721875208_7849863105784180644_n.png?_nc_cat=109&amp;_nc_sid=8024bb&amp;_nc_ohc=WcLLG0QkGxYAX8Vp0gY&amp;_nc_ht=scontent-lga3-1.xx&amp;oh=2e464833c340c3dd524293f115709dfc&amp;oe=5F15D7D2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June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72.89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18 - 45; Interests: Deliveroo, Food, Take Away, Delivery order, Food and drink, foodpanda or Home Delivery</a:t>
                      </a:r>
                    </a:p>
                  </a:txBody>
                  <a:tcPr/>
                </a:tc>
                <a:extLst>
                  <a:ext uri="{0D108BD9-81ED-4DB2-BD59-A6C34878D82A}">
                    <a16:rowId xmlns:a16="http://schemas.microsoft.com/office/drawing/2014/main" val="884241691"/>
                  </a:ext>
                </a:extLst>
              </a:tr>
            </a:tbl>
          </a:graphicData>
        </a:graphic>
      </p:graphicFrame>
      <p:sp>
        <p:nvSpPr>
          <p:cNvPr id="4" name="Text Placeholder 3">
            <a:extLst>
              <a:ext uri="{FF2B5EF4-FFF2-40B4-BE49-F238E27FC236}">
                <a16:creationId xmlns:a16="http://schemas.microsoft.com/office/drawing/2014/main" id="{E2A1D7E1-2C58-4FFA-9D4F-5051463D0EA0}"/>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40256372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387B4-BC30-465C-9AB4-EC193A61A2F0}"/>
              </a:ext>
            </a:extLst>
          </p:cNvPr>
          <p:cNvSpPr>
            <a:spLocks noGrp="1"/>
          </p:cNvSpPr>
          <p:nvPr>
            <p:ph type="title"/>
          </p:nvPr>
        </p:nvSpPr>
        <p:spPr/>
        <p:txBody>
          <a:bodyPr/>
          <a:lstStyle/>
          <a:p>
            <a:r>
              <a:rPr lang="en-US"/>
              <a:t>Facebook Post Ads Performance - Cost / FPR | Frasers Property Retail - 16 of 18</a:t>
            </a:r>
          </a:p>
        </p:txBody>
      </p:sp>
      <p:graphicFrame>
        <p:nvGraphicFramePr>
          <p:cNvPr id="5" name="Table Placeholder 4">
            <a:extLst>
              <a:ext uri="{FF2B5EF4-FFF2-40B4-BE49-F238E27FC236}">
                <a16:creationId xmlns:a16="http://schemas.microsoft.com/office/drawing/2014/main" id="{25922307-3A38-409D-BA73-D97FB5104AE7}"/>
              </a:ext>
            </a:extLst>
          </p:cNvPr>
          <p:cNvGraphicFramePr>
            <a:graphicFrameLocks noGrp="1"/>
          </p:cNvGraphicFramePr>
          <p:nvPr>
            <p:ph type="tbl" sz="quarter" idx="13"/>
            <p:extLst>
              <p:ext uri="{D42A27DB-BD31-4B8C-83A1-F6EECF244321}">
                <p14:modId xmlns:p14="http://schemas.microsoft.com/office/powerpoint/2010/main" val="4113197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282128869"/>
                    </a:ext>
                  </a:extLst>
                </a:gridCol>
                <a:gridCol w="1069848">
                  <a:extLst>
                    <a:ext uri="{9D8B030D-6E8A-4147-A177-3AD203B41FA5}">
                      <a16:colId xmlns:a16="http://schemas.microsoft.com/office/drawing/2014/main" val="3041861251"/>
                    </a:ext>
                  </a:extLst>
                </a:gridCol>
                <a:gridCol w="246888">
                  <a:extLst>
                    <a:ext uri="{9D8B030D-6E8A-4147-A177-3AD203B41FA5}">
                      <a16:colId xmlns:a16="http://schemas.microsoft.com/office/drawing/2014/main" val="106262856"/>
                    </a:ext>
                  </a:extLst>
                </a:gridCol>
                <a:gridCol w="246888">
                  <a:extLst>
                    <a:ext uri="{9D8B030D-6E8A-4147-A177-3AD203B41FA5}">
                      <a16:colId xmlns:a16="http://schemas.microsoft.com/office/drawing/2014/main" val="2828094817"/>
                    </a:ext>
                  </a:extLst>
                </a:gridCol>
                <a:gridCol w="246888">
                  <a:extLst>
                    <a:ext uri="{9D8B030D-6E8A-4147-A177-3AD203B41FA5}">
                      <a16:colId xmlns:a16="http://schemas.microsoft.com/office/drawing/2014/main" val="2541761411"/>
                    </a:ext>
                  </a:extLst>
                </a:gridCol>
                <a:gridCol w="246888">
                  <a:extLst>
                    <a:ext uri="{9D8B030D-6E8A-4147-A177-3AD203B41FA5}">
                      <a16:colId xmlns:a16="http://schemas.microsoft.com/office/drawing/2014/main" val="3487016926"/>
                    </a:ext>
                  </a:extLst>
                </a:gridCol>
                <a:gridCol w="246888">
                  <a:extLst>
                    <a:ext uri="{9D8B030D-6E8A-4147-A177-3AD203B41FA5}">
                      <a16:colId xmlns:a16="http://schemas.microsoft.com/office/drawing/2014/main" val="3510544604"/>
                    </a:ext>
                  </a:extLst>
                </a:gridCol>
                <a:gridCol w="246888">
                  <a:extLst>
                    <a:ext uri="{9D8B030D-6E8A-4147-A177-3AD203B41FA5}">
                      <a16:colId xmlns:a16="http://schemas.microsoft.com/office/drawing/2014/main" val="4231946586"/>
                    </a:ext>
                  </a:extLst>
                </a:gridCol>
                <a:gridCol w="246888">
                  <a:extLst>
                    <a:ext uri="{9D8B030D-6E8A-4147-A177-3AD203B41FA5}">
                      <a16:colId xmlns:a16="http://schemas.microsoft.com/office/drawing/2014/main" val="2545972172"/>
                    </a:ext>
                  </a:extLst>
                </a:gridCol>
                <a:gridCol w="246888">
                  <a:extLst>
                    <a:ext uri="{9D8B030D-6E8A-4147-A177-3AD203B41FA5}">
                      <a16:colId xmlns:a16="http://schemas.microsoft.com/office/drawing/2014/main" val="2996190837"/>
                    </a:ext>
                  </a:extLst>
                </a:gridCol>
                <a:gridCol w="246888">
                  <a:extLst>
                    <a:ext uri="{9D8B030D-6E8A-4147-A177-3AD203B41FA5}">
                      <a16:colId xmlns:a16="http://schemas.microsoft.com/office/drawing/2014/main" val="663250781"/>
                    </a:ext>
                  </a:extLst>
                </a:gridCol>
                <a:gridCol w="246888">
                  <a:extLst>
                    <a:ext uri="{9D8B030D-6E8A-4147-A177-3AD203B41FA5}">
                      <a16:colId xmlns:a16="http://schemas.microsoft.com/office/drawing/2014/main" val="849288196"/>
                    </a:ext>
                  </a:extLst>
                </a:gridCol>
                <a:gridCol w="246888">
                  <a:extLst>
                    <a:ext uri="{9D8B030D-6E8A-4147-A177-3AD203B41FA5}">
                      <a16:colId xmlns:a16="http://schemas.microsoft.com/office/drawing/2014/main" val="2874037195"/>
                    </a:ext>
                  </a:extLst>
                </a:gridCol>
                <a:gridCol w="246888">
                  <a:extLst>
                    <a:ext uri="{9D8B030D-6E8A-4147-A177-3AD203B41FA5}">
                      <a16:colId xmlns:a16="http://schemas.microsoft.com/office/drawing/2014/main" val="2308803585"/>
                    </a:ext>
                  </a:extLst>
                </a:gridCol>
                <a:gridCol w="246888">
                  <a:extLst>
                    <a:ext uri="{9D8B030D-6E8A-4147-A177-3AD203B41FA5}">
                      <a16:colId xmlns:a16="http://schemas.microsoft.com/office/drawing/2014/main" val="3766120813"/>
                    </a:ext>
                  </a:extLst>
                </a:gridCol>
                <a:gridCol w="246888">
                  <a:extLst>
                    <a:ext uri="{9D8B030D-6E8A-4147-A177-3AD203B41FA5}">
                      <a16:colId xmlns:a16="http://schemas.microsoft.com/office/drawing/2014/main" val="3077248889"/>
                    </a:ext>
                  </a:extLst>
                </a:gridCol>
                <a:gridCol w="246888">
                  <a:extLst>
                    <a:ext uri="{9D8B030D-6E8A-4147-A177-3AD203B41FA5}">
                      <a16:colId xmlns:a16="http://schemas.microsoft.com/office/drawing/2014/main" val="514181143"/>
                    </a:ext>
                  </a:extLst>
                </a:gridCol>
                <a:gridCol w="246888">
                  <a:extLst>
                    <a:ext uri="{9D8B030D-6E8A-4147-A177-3AD203B41FA5}">
                      <a16:colId xmlns:a16="http://schemas.microsoft.com/office/drawing/2014/main" val="934496987"/>
                    </a:ext>
                  </a:extLst>
                </a:gridCol>
                <a:gridCol w="246888">
                  <a:extLst>
                    <a:ext uri="{9D8B030D-6E8A-4147-A177-3AD203B41FA5}">
                      <a16:colId xmlns:a16="http://schemas.microsoft.com/office/drawing/2014/main" val="3927666306"/>
                    </a:ext>
                  </a:extLst>
                </a:gridCol>
                <a:gridCol w="1069848">
                  <a:extLst>
                    <a:ext uri="{9D8B030D-6E8A-4147-A177-3AD203B41FA5}">
                      <a16:colId xmlns:a16="http://schemas.microsoft.com/office/drawing/2014/main" val="932364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174827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- 2020-06-10 07:10:40</a:t>
                      </a:r>
                      <a:r>
                        <a:rPr kumimoji="0" lang="en-US" sz="1000" b="0" i="0" u="none" strike="noStrike" kern="1200" cap="none" spc="0" normalizeH="0" baseline="0" noProof="0">
                          <a:ln>
                            <a:noFill/>
                          </a:ln>
                          <a:solidFill>
                            <a:prstClr val="black"/>
                          </a:solidFill>
                          <a:effectLst/>
                          <a:uLnTx/>
                          <a:uFillTx/>
                          <a:latin typeface="+mn-lt"/>
                          <a:ea typeface="+mn-ea"/>
                          <a:cs typeface="+mn-cs"/>
                        </a:rPr>
                        <a:t>
 [Did You Know] Japanese patisserie Châteraisé's best-seller, Legendary Fresh Cream Cake, is made with these key ingredients from contracted farms in Japan:
🍓 Special selection of fresh and juicy strawberries
🐄 Milk from grass-fed cattle, pasteurised for 30 minutes at 65°C for optimal flavour and nutrients
🥚 Additive-free eggs
Fans can enjoy a wide range of affordable desserts, produced at Châteraisé's own facilities and crafted from premium ingredients like quality Japanese azuki beans, European cream cheese and spring water. 
Châteraisé also imports new products from Japan every month. This June, indulge in its seasonal Sakura and Uji Matcha Cake, Strawberry Tiramisu and Raw Red Wine/White Wine Gelato, available in limited quantities.
Get your sweet on at these malls:
- Causeway Point, Singapore (#01-K04)
- Changi City Point, Singapore (#B1-22)
- Northpoint City, Singapore South Wing (#01-152)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https://scontent-iad3-1.xx.fbcdn.net/v/t1.0-9/p720x720/103298537_10157384886060208_3904403068845801023_o.jpg?_nc_cat=100&amp;_nc_sid=2d5d41&amp;_nc_ohc=qbzf2QIZgJEAX8ng7FN&amp;_nc_ht=scontent-iad3-1.xx&amp;_nc_tp=6&amp;oh=8ae1b45e716e89bc4aba6ad342b2aa35&amp;oe=5F21B8E0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June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35.38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Singapore; Ages: 18 - 55; Interests: Food or Food and drink</a:t>
                      </a:r>
                    </a:p>
                  </a:txBody>
                  <a:tcPr/>
                </a:tc>
                <a:extLst>
                  <a:ext uri="{0D108BD9-81ED-4DB2-BD59-A6C34878D82A}">
                    <a16:rowId xmlns:a16="http://schemas.microsoft.com/office/drawing/2014/main" val="2144823511"/>
                  </a:ext>
                </a:extLst>
              </a:tr>
            </a:tbl>
          </a:graphicData>
        </a:graphic>
      </p:graphicFrame>
      <p:sp>
        <p:nvSpPr>
          <p:cNvPr id="4" name="Text Placeholder 3">
            <a:extLst>
              <a:ext uri="{FF2B5EF4-FFF2-40B4-BE49-F238E27FC236}">
                <a16:creationId xmlns:a16="http://schemas.microsoft.com/office/drawing/2014/main" id="{1711A6A6-AE88-40A3-8161-1EC927E70EBE}"/>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24431243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EA3CD-59DB-4636-9289-D7312C3A92D2}"/>
              </a:ext>
            </a:extLst>
          </p:cNvPr>
          <p:cNvSpPr>
            <a:spLocks noGrp="1"/>
          </p:cNvSpPr>
          <p:nvPr>
            <p:ph type="title"/>
          </p:nvPr>
        </p:nvSpPr>
        <p:spPr/>
        <p:txBody>
          <a:bodyPr/>
          <a:lstStyle/>
          <a:p>
            <a:r>
              <a:rPr lang="en-US"/>
              <a:t>Facebook Post Ads Performance - Cost / FPR | Frasers Property Retail - 17 of 18</a:t>
            </a:r>
          </a:p>
        </p:txBody>
      </p:sp>
      <p:graphicFrame>
        <p:nvGraphicFramePr>
          <p:cNvPr id="5" name="Table Placeholder 4">
            <a:extLst>
              <a:ext uri="{FF2B5EF4-FFF2-40B4-BE49-F238E27FC236}">
                <a16:creationId xmlns:a16="http://schemas.microsoft.com/office/drawing/2014/main" id="{8B842024-F5A7-4926-AF2A-B67EB764F59F}"/>
              </a:ext>
            </a:extLst>
          </p:cNvPr>
          <p:cNvGraphicFramePr>
            <a:graphicFrameLocks noGrp="1"/>
          </p:cNvGraphicFramePr>
          <p:nvPr>
            <p:ph type="tbl" sz="quarter" idx="13"/>
            <p:extLst>
              <p:ext uri="{D42A27DB-BD31-4B8C-83A1-F6EECF244321}">
                <p14:modId xmlns:p14="http://schemas.microsoft.com/office/powerpoint/2010/main" val="91749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647641956"/>
                    </a:ext>
                  </a:extLst>
                </a:gridCol>
                <a:gridCol w="1069848">
                  <a:extLst>
                    <a:ext uri="{9D8B030D-6E8A-4147-A177-3AD203B41FA5}">
                      <a16:colId xmlns:a16="http://schemas.microsoft.com/office/drawing/2014/main" val="2931337140"/>
                    </a:ext>
                  </a:extLst>
                </a:gridCol>
                <a:gridCol w="246888">
                  <a:extLst>
                    <a:ext uri="{9D8B030D-6E8A-4147-A177-3AD203B41FA5}">
                      <a16:colId xmlns:a16="http://schemas.microsoft.com/office/drawing/2014/main" val="1680021393"/>
                    </a:ext>
                  </a:extLst>
                </a:gridCol>
                <a:gridCol w="246888">
                  <a:extLst>
                    <a:ext uri="{9D8B030D-6E8A-4147-A177-3AD203B41FA5}">
                      <a16:colId xmlns:a16="http://schemas.microsoft.com/office/drawing/2014/main" val="176793385"/>
                    </a:ext>
                  </a:extLst>
                </a:gridCol>
                <a:gridCol w="246888">
                  <a:extLst>
                    <a:ext uri="{9D8B030D-6E8A-4147-A177-3AD203B41FA5}">
                      <a16:colId xmlns:a16="http://schemas.microsoft.com/office/drawing/2014/main" val="579519627"/>
                    </a:ext>
                  </a:extLst>
                </a:gridCol>
                <a:gridCol w="246888">
                  <a:extLst>
                    <a:ext uri="{9D8B030D-6E8A-4147-A177-3AD203B41FA5}">
                      <a16:colId xmlns:a16="http://schemas.microsoft.com/office/drawing/2014/main" val="1266910973"/>
                    </a:ext>
                  </a:extLst>
                </a:gridCol>
                <a:gridCol w="246888">
                  <a:extLst>
                    <a:ext uri="{9D8B030D-6E8A-4147-A177-3AD203B41FA5}">
                      <a16:colId xmlns:a16="http://schemas.microsoft.com/office/drawing/2014/main" val="2853395575"/>
                    </a:ext>
                  </a:extLst>
                </a:gridCol>
                <a:gridCol w="246888">
                  <a:extLst>
                    <a:ext uri="{9D8B030D-6E8A-4147-A177-3AD203B41FA5}">
                      <a16:colId xmlns:a16="http://schemas.microsoft.com/office/drawing/2014/main" val="638484478"/>
                    </a:ext>
                  </a:extLst>
                </a:gridCol>
                <a:gridCol w="246888">
                  <a:extLst>
                    <a:ext uri="{9D8B030D-6E8A-4147-A177-3AD203B41FA5}">
                      <a16:colId xmlns:a16="http://schemas.microsoft.com/office/drawing/2014/main" val="60568052"/>
                    </a:ext>
                  </a:extLst>
                </a:gridCol>
                <a:gridCol w="246888">
                  <a:extLst>
                    <a:ext uri="{9D8B030D-6E8A-4147-A177-3AD203B41FA5}">
                      <a16:colId xmlns:a16="http://schemas.microsoft.com/office/drawing/2014/main" val="932526375"/>
                    </a:ext>
                  </a:extLst>
                </a:gridCol>
                <a:gridCol w="246888">
                  <a:extLst>
                    <a:ext uri="{9D8B030D-6E8A-4147-A177-3AD203B41FA5}">
                      <a16:colId xmlns:a16="http://schemas.microsoft.com/office/drawing/2014/main" val="957479999"/>
                    </a:ext>
                  </a:extLst>
                </a:gridCol>
                <a:gridCol w="246888">
                  <a:extLst>
                    <a:ext uri="{9D8B030D-6E8A-4147-A177-3AD203B41FA5}">
                      <a16:colId xmlns:a16="http://schemas.microsoft.com/office/drawing/2014/main" val="688073984"/>
                    </a:ext>
                  </a:extLst>
                </a:gridCol>
                <a:gridCol w="246888">
                  <a:extLst>
                    <a:ext uri="{9D8B030D-6E8A-4147-A177-3AD203B41FA5}">
                      <a16:colId xmlns:a16="http://schemas.microsoft.com/office/drawing/2014/main" val="2563415659"/>
                    </a:ext>
                  </a:extLst>
                </a:gridCol>
                <a:gridCol w="246888">
                  <a:extLst>
                    <a:ext uri="{9D8B030D-6E8A-4147-A177-3AD203B41FA5}">
                      <a16:colId xmlns:a16="http://schemas.microsoft.com/office/drawing/2014/main" val="2493771321"/>
                    </a:ext>
                  </a:extLst>
                </a:gridCol>
                <a:gridCol w="246888">
                  <a:extLst>
                    <a:ext uri="{9D8B030D-6E8A-4147-A177-3AD203B41FA5}">
                      <a16:colId xmlns:a16="http://schemas.microsoft.com/office/drawing/2014/main" val="1019662270"/>
                    </a:ext>
                  </a:extLst>
                </a:gridCol>
                <a:gridCol w="246888">
                  <a:extLst>
                    <a:ext uri="{9D8B030D-6E8A-4147-A177-3AD203B41FA5}">
                      <a16:colId xmlns:a16="http://schemas.microsoft.com/office/drawing/2014/main" val="2024795375"/>
                    </a:ext>
                  </a:extLst>
                </a:gridCol>
                <a:gridCol w="246888">
                  <a:extLst>
                    <a:ext uri="{9D8B030D-6E8A-4147-A177-3AD203B41FA5}">
                      <a16:colId xmlns:a16="http://schemas.microsoft.com/office/drawing/2014/main" val="290037144"/>
                    </a:ext>
                  </a:extLst>
                </a:gridCol>
                <a:gridCol w="246888">
                  <a:extLst>
                    <a:ext uri="{9D8B030D-6E8A-4147-A177-3AD203B41FA5}">
                      <a16:colId xmlns:a16="http://schemas.microsoft.com/office/drawing/2014/main" val="3832968399"/>
                    </a:ext>
                  </a:extLst>
                </a:gridCol>
                <a:gridCol w="246888">
                  <a:extLst>
                    <a:ext uri="{9D8B030D-6E8A-4147-A177-3AD203B41FA5}">
                      <a16:colId xmlns:a16="http://schemas.microsoft.com/office/drawing/2014/main" val="2030056289"/>
                    </a:ext>
                  </a:extLst>
                </a:gridCol>
                <a:gridCol w="1069848">
                  <a:extLst>
                    <a:ext uri="{9D8B030D-6E8A-4147-A177-3AD203B41FA5}">
                      <a16:colId xmlns:a16="http://schemas.microsoft.com/office/drawing/2014/main" val="3465683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4192003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- 2020-06-10 07:04:59</a:t>
                      </a:r>
                      <a:r>
                        <a:rPr kumimoji="0" lang="en-US" sz="1000" b="0" i="0" u="none" strike="noStrike" kern="1200" cap="none" spc="0" normalizeH="0" baseline="0" noProof="0">
                          <a:ln>
                            <a:noFill/>
                          </a:ln>
                          <a:solidFill>
                            <a:prstClr val="black"/>
                          </a:solidFill>
                          <a:effectLst/>
                          <a:uLnTx/>
                          <a:uFillTx/>
                          <a:latin typeface="+mn-lt"/>
                          <a:ea typeface="+mn-ea"/>
                          <a:cs typeface="+mn-cs"/>
                        </a:rPr>
                        <a:t>
 [Did You Know] Japanese patisserie Châteraisé's best-seller, Legendary Fresh Cream Cake, is made with these key ingredients from contracted farms in Japan:⠀
⠀
🍓 Special selection of fresh and juicy strawberries⠀
🐄 Milk from grass-fed cattle, pasteurised for 30 minutes at 65°C for optimal flavour and nutrients⠀
🥚 Additive-free eggs⠀
⠀
Fans can enjoy a wide range of affordable desserts, produced at Châteraisé's own facilities and crafted from premium ingredients like quality Japanese azuki beans, European cream cheese and spring water.⠀
⠀
Châteraisé also imports new products from Japan every month. This June, indulge in its seasonal Sakura and Uji Matcha Cake, Strawberry Tiramisu and Raw Red Wine/White Wine Gelato, available in limited quantities.⠀
⠀
Get your sweet on at these malls:⠀
- Causeway Point⠀
- Changi City Point⠀
- Northpoint City South Wing⠀
⠀
#FrasersPropertyRetail #CausewayPoint #ChangiCityPoint #NorthpointCity #Chateraise #Cake #JapaneseCake #FreshlySourced #CakesofInstagram #Cakestagram #SweetTooth #CafeCulture #SGfoodie #SGeats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June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Location(s): Singapore; Ages: 18 - 55; Interests: Food or Food and drink</a:t>
                      </a:r>
                    </a:p>
                  </a:txBody>
                  <a:tcPr/>
                </a:tc>
                <a:extLst>
                  <a:ext uri="{0D108BD9-81ED-4DB2-BD59-A6C34878D82A}">
                    <a16:rowId xmlns:a16="http://schemas.microsoft.com/office/drawing/2014/main" val="1088916163"/>
                  </a:ext>
                </a:extLst>
              </a:tr>
            </a:tbl>
          </a:graphicData>
        </a:graphic>
      </p:graphicFrame>
      <p:sp>
        <p:nvSpPr>
          <p:cNvPr id="4" name="Text Placeholder 3">
            <a:extLst>
              <a:ext uri="{FF2B5EF4-FFF2-40B4-BE49-F238E27FC236}">
                <a16:creationId xmlns:a16="http://schemas.microsoft.com/office/drawing/2014/main" id="{2AA7F2E8-94D7-482A-8B9F-13311181D160}"/>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593261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17424-9560-4258-A331-FCB8F7AF78A0}"/>
              </a:ext>
            </a:extLst>
          </p:cNvPr>
          <p:cNvSpPr>
            <a:spLocks noGrp="1"/>
          </p:cNvSpPr>
          <p:nvPr>
            <p:ph type="title"/>
          </p:nvPr>
        </p:nvSpPr>
        <p:spPr/>
        <p:txBody>
          <a:bodyPr/>
          <a:lstStyle/>
          <a:p>
            <a:r>
              <a:rPr lang="en-US"/>
              <a:t>Facebook Post Ads Performance - Cost / FPR | Frasers Property Retail - 18 of 18</a:t>
            </a:r>
          </a:p>
        </p:txBody>
      </p:sp>
      <p:graphicFrame>
        <p:nvGraphicFramePr>
          <p:cNvPr id="5" name="Table Placeholder 4">
            <a:extLst>
              <a:ext uri="{FF2B5EF4-FFF2-40B4-BE49-F238E27FC236}">
                <a16:creationId xmlns:a16="http://schemas.microsoft.com/office/drawing/2014/main" id="{995A19CA-B6E1-4B41-BF7E-D2A3288D18E9}"/>
              </a:ext>
            </a:extLst>
          </p:cNvPr>
          <p:cNvGraphicFramePr>
            <a:graphicFrameLocks noGrp="1"/>
          </p:cNvGraphicFramePr>
          <p:nvPr>
            <p:ph type="tbl" sz="quarter" idx="13"/>
            <p:extLst>
              <p:ext uri="{D42A27DB-BD31-4B8C-83A1-F6EECF244321}">
                <p14:modId xmlns:p14="http://schemas.microsoft.com/office/powerpoint/2010/main" val="987527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39375272"/>
                    </a:ext>
                  </a:extLst>
                </a:gridCol>
                <a:gridCol w="1069848">
                  <a:extLst>
                    <a:ext uri="{9D8B030D-6E8A-4147-A177-3AD203B41FA5}">
                      <a16:colId xmlns:a16="http://schemas.microsoft.com/office/drawing/2014/main" val="1208417139"/>
                    </a:ext>
                  </a:extLst>
                </a:gridCol>
                <a:gridCol w="246888">
                  <a:extLst>
                    <a:ext uri="{9D8B030D-6E8A-4147-A177-3AD203B41FA5}">
                      <a16:colId xmlns:a16="http://schemas.microsoft.com/office/drawing/2014/main" val="1739212215"/>
                    </a:ext>
                  </a:extLst>
                </a:gridCol>
                <a:gridCol w="246888">
                  <a:extLst>
                    <a:ext uri="{9D8B030D-6E8A-4147-A177-3AD203B41FA5}">
                      <a16:colId xmlns:a16="http://schemas.microsoft.com/office/drawing/2014/main" val="848863538"/>
                    </a:ext>
                  </a:extLst>
                </a:gridCol>
                <a:gridCol w="246888">
                  <a:extLst>
                    <a:ext uri="{9D8B030D-6E8A-4147-A177-3AD203B41FA5}">
                      <a16:colId xmlns:a16="http://schemas.microsoft.com/office/drawing/2014/main" val="740563025"/>
                    </a:ext>
                  </a:extLst>
                </a:gridCol>
                <a:gridCol w="246888">
                  <a:extLst>
                    <a:ext uri="{9D8B030D-6E8A-4147-A177-3AD203B41FA5}">
                      <a16:colId xmlns:a16="http://schemas.microsoft.com/office/drawing/2014/main" val="2456457213"/>
                    </a:ext>
                  </a:extLst>
                </a:gridCol>
                <a:gridCol w="246888">
                  <a:extLst>
                    <a:ext uri="{9D8B030D-6E8A-4147-A177-3AD203B41FA5}">
                      <a16:colId xmlns:a16="http://schemas.microsoft.com/office/drawing/2014/main" val="134139495"/>
                    </a:ext>
                  </a:extLst>
                </a:gridCol>
                <a:gridCol w="246888">
                  <a:extLst>
                    <a:ext uri="{9D8B030D-6E8A-4147-A177-3AD203B41FA5}">
                      <a16:colId xmlns:a16="http://schemas.microsoft.com/office/drawing/2014/main" val="3841266088"/>
                    </a:ext>
                  </a:extLst>
                </a:gridCol>
                <a:gridCol w="246888">
                  <a:extLst>
                    <a:ext uri="{9D8B030D-6E8A-4147-A177-3AD203B41FA5}">
                      <a16:colId xmlns:a16="http://schemas.microsoft.com/office/drawing/2014/main" val="3680220150"/>
                    </a:ext>
                  </a:extLst>
                </a:gridCol>
                <a:gridCol w="246888">
                  <a:extLst>
                    <a:ext uri="{9D8B030D-6E8A-4147-A177-3AD203B41FA5}">
                      <a16:colId xmlns:a16="http://schemas.microsoft.com/office/drawing/2014/main" val="4245065972"/>
                    </a:ext>
                  </a:extLst>
                </a:gridCol>
                <a:gridCol w="246888">
                  <a:extLst>
                    <a:ext uri="{9D8B030D-6E8A-4147-A177-3AD203B41FA5}">
                      <a16:colId xmlns:a16="http://schemas.microsoft.com/office/drawing/2014/main" val="2092703226"/>
                    </a:ext>
                  </a:extLst>
                </a:gridCol>
                <a:gridCol w="246888">
                  <a:extLst>
                    <a:ext uri="{9D8B030D-6E8A-4147-A177-3AD203B41FA5}">
                      <a16:colId xmlns:a16="http://schemas.microsoft.com/office/drawing/2014/main" val="978421248"/>
                    </a:ext>
                  </a:extLst>
                </a:gridCol>
                <a:gridCol w="246888">
                  <a:extLst>
                    <a:ext uri="{9D8B030D-6E8A-4147-A177-3AD203B41FA5}">
                      <a16:colId xmlns:a16="http://schemas.microsoft.com/office/drawing/2014/main" val="1771538112"/>
                    </a:ext>
                  </a:extLst>
                </a:gridCol>
                <a:gridCol w="246888">
                  <a:extLst>
                    <a:ext uri="{9D8B030D-6E8A-4147-A177-3AD203B41FA5}">
                      <a16:colId xmlns:a16="http://schemas.microsoft.com/office/drawing/2014/main" val="1057276826"/>
                    </a:ext>
                  </a:extLst>
                </a:gridCol>
                <a:gridCol w="246888">
                  <a:extLst>
                    <a:ext uri="{9D8B030D-6E8A-4147-A177-3AD203B41FA5}">
                      <a16:colId xmlns:a16="http://schemas.microsoft.com/office/drawing/2014/main" val="3070497056"/>
                    </a:ext>
                  </a:extLst>
                </a:gridCol>
                <a:gridCol w="246888">
                  <a:extLst>
                    <a:ext uri="{9D8B030D-6E8A-4147-A177-3AD203B41FA5}">
                      <a16:colId xmlns:a16="http://schemas.microsoft.com/office/drawing/2014/main" val="136378086"/>
                    </a:ext>
                  </a:extLst>
                </a:gridCol>
                <a:gridCol w="246888">
                  <a:extLst>
                    <a:ext uri="{9D8B030D-6E8A-4147-A177-3AD203B41FA5}">
                      <a16:colId xmlns:a16="http://schemas.microsoft.com/office/drawing/2014/main" val="1994055486"/>
                    </a:ext>
                  </a:extLst>
                </a:gridCol>
                <a:gridCol w="246888">
                  <a:extLst>
                    <a:ext uri="{9D8B030D-6E8A-4147-A177-3AD203B41FA5}">
                      <a16:colId xmlns:a16="http://schemas.microsoft.com/office/drawing/2014/main" val="738459883"/>
                    </a:ext>
                  </a:extLst>
                </a:gridCol>
                <a:gridCol w="246888">
                  <a:extLst>
                    <a:ext uri="{9D8B030D-6E8A-4147-A177-3AD203B41FA5}">
                      <a16:colId xmlns:a16="http://schemas.microsoft.com/office/drawing/2014/main" val="3647191477"/>
                    </a:ext>
                  </a:extLst>
                </a:gridCol>
                <a:gridCol w="1069848">
                  <a:extLst>
                    <a:ext uri="{9D8B030D-6E8A-4147-A177-3AD203B41FA5}">
                      <a16:colId xmlns:a16="http://schemas.microsoft.com/office/drawing/2014/main" val="348959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4190250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- 2020-06-01 11:05:07</a:t>
                      </a:r>
                      <a:r>
                        <a:rPr kumimoji="0" lang="en-US" sz="1000" b="0" i="0" u="none" strike="noStrike" kern="1200" cap="none" spc="0" normalizeH="0" baseline="0" noProof="0">
                          <a:ln>
                            <a:noFill/>
                          </a:ln>
                          <a:solidFill>
                            <a:prstClr val="black"/>
                          </a:solidFill>
                          <a:effectLst/>
                          <a:uLnTx/>
                          <a:uFillTx/>
                          <a:latin typeface="+mn-lt"/>
                          <a:ea typeface="+mn-ea"/>
                          <a:cs typeface="+mn-cs"/>
                        </a:rPr>
                        <a:t>
 Enjoy up to  off when you order with Frasers Makan Master. Get a  Frasers Property Digital Gift Card with each order, up to a maximum of 3 orders. Plus, earn double Frasers Points with all food transactions!
Simply spend a minimum of  on takeaway or  on delivery to enjoy this promotion.
Order now via Makan Master on Frasers Experience (FRx) App https://frx.onelink.me/Zzci/FRx
*While stocks last. Terms &amp; Conditions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June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31.01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18 - 45; Interests: Deliveroo, Food, Take Away, Delivery order, Food and drink, foodpanda or Home Delivery</a:t>
                      </a:r>
                    </a:p>
                  </a:txBody>
                  <a:tcPr/>
                </a:tc>
                <a:extLst>
                  <a:ext uri="{0D108BD9-81ED-4DB2-BD59-A6C34878D82A}">
                    <a16:rowId xmlns:a16="http://schemas.microsoft.com/office/drawing/2014/main" val="564218579"/>
                  </a:ext>
                </a:extLst>
              </a:tr>
            </a:tbl>
          </a:graphicData>
        </a:graphic>
      </p:graphicFrame>
      <p:sp>
        <p:nvSpPr>
          <p:cNvPr id="4" name="Text Placeholder 3">
            <a:extLst>
              <a:ext uri="{FF2B5EF4-FFF2-40B4-BE49-F238E27FC236}">
                <a16:creationId xmlns:a16="http://schemas.microsoft.com/office/drawing/2014/main" id="{5130FD79-65F9-42FD-B1C1-F7CC476BB235}"/>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8193706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182BC-9CAC-4B24-BB97-DE251A11DD80}"/>
              </a:ext>
            </a:extLst>
          </p:cNvPr>
          <p:cNvSpPr>
            <a:spLocks noGrp="1"/>
          </p:cNvSpPr>
          <p:nvPr>
            <p:ph type="title"/>
          </p:nvPr>
        </p:nvSpPr>
        <p:spPr/>
        <p:txBody>
          <a:bodyPr/>
          <a:lstStyle/>
          <a:p>
            <a:r>
              <a:rPr lang="en-US"/>
              <a:t>Facebook Fans Total | Suburban Malls</a:t>
            </a:r>
          </a:p>
        </p:txBody>
      </p:sp>
      <p:graphicFrame>
        <p:nvGraphicFramePr>
          <p:cNvPr id="6" name="Chart Placeholder 5">
            <a:extLst>
              <a:ext uri="{FF2B5EF4-FFF2-40B4-BE49-F238E27FC236}">
                <a16:creationId xmlns:a16="http://schemas.microsoft.com/office/drawing/2014/main" id="{92F0EE2F-F613-48CD-90EA-5592211B2814}"/>
              </a:ext>
            </a:extLst>
          </p:cNvPr>
          <p:cNvGraphicFramePr>
            <a:graphicFrameLocks noGrp="1"/>
          </p:cNvGraphicFramePr>
          <p:nvPr>
            <p:ph type="chart" sz="quarter" idx="13"/>
            <p:extLst>
              <p:ext uri="{D42A27DB-BD31-4B8C-83A1-F6EECF244321}">
                <p14:modId xmlns:p14="http://schemas.microsoft.com/office/powerpoint/2010/main" val="17716726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F212A9-C031-4FB7-9BE7-246EA1F9EBFE}"/>
              </a:ext>
            </a:extLst>
          </p:cNvPr>
          <p:cNvSpPr>
            <a:spLocks noGrp="1"/>
          </p:cNvSpPr>
          <p:nvPr>
            <p:ph type="body" sz="quarter" idx="14"/>
          </p:nvPr>
        </p:nvSpPr>
        <p:spPr/>
        <p:txBody>
          <a:bodyPr/>
          <a:lstStyle/>
          <a:p>
            <a:r>
              <a:rPr lang="en-US"/>
              <a:t>06/01/2020 - 07/05/2020</a:t>
            </a:r>
          </a:p>
        </p:txBody>
      </p:sp>
      <p:sp>
        <p:nvSpPr>
          <p:cNvPr id="5" name="Footer Placeholder 4">
            <a:extLst>
              <a:ext uri="{FF2B5EF4-FFF2-40B4-BE49-F238E27FC236}">
                <a16:creationId xmlns:a16="http://schemas.microsoft.com/office/drawing/2014/main" id="{FA28EE2D-A25C-4037-8F20-397D966DED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57283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6497B-01F9-48CA-8789-B9A1FDFE999F}"/>
              </a:ext>
            </a:extLst>
          </p:cNvPr>
          <p:cNvSpPr>
            <a:spLocks noGrp="1"/>
          </p:cNvSpPr>
          <p:nvPr>
            <p:ph type="title"/>
          </p:nvPr>
        </p:nvSpPr>
        <p:spPr/>
        <p:txBody>
          <a:bodyPr/>
          <a:lstStyle/>
          <a:p>
            <a:r>
              <a:rPr lang="en-US"/>
              <a:t>Facebook Fans Change | Suburban Malls</a:t>
            </a:r>
          </a:p>
        </p:txBody>
      </p:sp>
      <p:graphicFrame>
        <p:nvGraphicFramePr>
          <p:cNvPr id="6" name="Chart Placeholder 5">
            <a:extLst>
              <a:ext uri="{FF2B5EF4-FFF2-40B4-BE49-F238E27FC236}">
                <a16:creationId xmlns:a16="http://schemas.microsoft.com/office/drawing/2014/main" id="{30A49934-3A23-4AED-831F-BE47B8EF5167}"/>
              </a:ext>
            </a:extLst>
          </p:cNvPr>
          <p:cNvGraphicFramePr>
            <a:graphicFrameLocks noGrp="1"/>
          </p:cNvGraphicFramePr>
          <p:nvPr>
            <p:ph type="chart" sz="quarter" idx="13"/>
            <p:extLst>
              <p:ext uri="{D42A27DB-BD31-4B8C-83A1-F6EECF244321}">
                <p14:modId xmlns:p14="http://schemas.microsoft.com/office/powerpoint/2010/main" val="21484245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E2A505-4E80-42D4-A925-69D6F04024E9}"/>
              </a:ext>
            </a:extLst>
          </p:cNvPr>
          <p:cNvSpPr>
            <a:spLocks noGrp="1"/>
          </p:cNvSpPr>
          <p:nvPr>
            <p:ph type="body" sz="quarter" idx="14"/>
          </p:nvPr>
        </p:nvSpPr>
        <p:spPr/>
        <p:txBody>
          <a:bodyPr/>
          <a:lstStyle/>
          <a:p>
            <a:r>
              <a:rPr lang="en-US"/>
              <a:t>06/01/2020 - 07/05/2020</a:t>
            </a:r>
          </a:p>
        </p:txBody>
      </p:sp>
      <p:sp>
        <p:nvSpPr>
          <p:cNvPr id="5" name="Footer Placeholder 4">
            <a:extLst>
              <a:ext uri="{FF2B5EF4-FFF2-40B4-BE49-F238E27FC236}">
                <a16:creationId xmlns:a16="http://schemas.microsoft.com/office/drawing/2014/main" id="{8A8B6C43-87DE-49A1-A641-ADD2E16F26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39066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2FE32-F767-4BA1-8BD8-9AE944EBDC8A}"/>
              </a:ext>
            </a:extLst>
          </p:cNvPr>
          <p:cNvSpPr>
            <a:spLocks noGrp="1"/>
          </p:cNvSpPr>
          <p:nvPr>
            <p:ph type="title"/>
          </p:nvPr>
        </p:nvSpPr>
        <p:spPr/>
        <p:txBody>
          <a:bodyPr/>
          <a:lstStyle/>
          <a:p>
            <a:r>
              <a:rPr lang="en-US"/>
              <a:t>Facebook Fans Change Rate | Suburban Malls</a:t>
            </a:r>
          </a:p>
        </p:txBody>
      </p:sp>
      <p:graphicFrame>
        <p:nvGraphicFramePr>
          <p:cNvPr id="6" name="Chart Placeholder 5">
            <a:extLst>
              <a:ext uri="{FF2B5EF4-FFF2-40B4-BE49-F238E27FC236}">
                <a16:creationId xmlns:a16="http://schemas.microsoft.com/office/drawing/2014/main" id="{6B96897C-7077-4A91-9AFB-E48FF5CE9FFD}"/>
              </a:ext>
            </a:extLst>
          </p:cNvPr>
          <p:cNvGraphicFramePr>
            <a:graphicFrameLocks noGrp="1"/>
          </p:cNvGraphicFramePr>
          <p:nvPr>
            <p:ph type="chart" sz="quarter" idx="13"/>
            <p:extLst>
              <p:ext uri="{D42A27DB-BD31-4B8C-83A1-F6EECF244321}">
                <p14:modId xmlns:p14="http://schemas.microsoft.com/office/powerpoint/2010/main" val="26744445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12FAC4-F2B1-423C-AEFF-9749F288849F}"/>
              </a:ext>
            </a:extLst>
          </p:cNvPr>
          <p:cNvSpPr>
            <a:spLocks noGrp="1"/>
          </p:cNvSpPr>
          <p:nvPr>
            <p:ph type="body" sz="quarter" idx="14"/>
          </p:nvPr>
        </p:nvSpPr>
        <p:spPr/>
        <p:txBody>
          <a:bodyPr/>
          <a:lstStyle/>
          <a:p>
            <a:r>
              <a:rPr lang="en-US"/>
              <a:t>06/01/2020 - 07/05/2020</a:t>
            </a:r>
          </a:p>
        </p:txBody>
      </p:sp>
      <p:sp>
        <p:nvSpPr>
          <p:cNvPr id="5" name="Footer Placeholder 4">
            <a:extLst>
              <a:ext uri="{FF2B5EF4-FFF2-40B4-BE49-F238E27FC236}">
                <a16:creationId xmlns:a16="http://schemas.microsoft.com/office/drawing/2014/main" id="{A5B261EE-E6E8-408C-BB72-B0AB42AC70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95073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E63F7-25A3-4827-8753-4D0B5CD1E27C}"/>
              </a:ext>
            </a:extLst>
          </p:cNvPr>
          <p:cNvSpPr>
            <a:spLocks noGrp="1"/>
          </p:cNvSpPr>
          <p:nvPr>
            <p:ph type="title"/>
          </p:nvPr>
        </p:nvSpPr>
        <p:spPr/>
        <p:txBody>
          <a:bodyPr/>
          <a:lstStyle/>
          <a:p>
            <a:r>
              <a:rPr lang="en-US"/>
              <a:t>Facebook Fans Table | Suburban Malls</a:t>
            </a:r>
          </a:p>
        </p:txBody>
      </p:sp>
      <p:graphicFrame>
        <p:nvGraphicFramePr>
          <p:cNvPr id="5" name="Table Placeholder 4">
            <a:extLst>
              <a:ext uri="{FF2B5EF4-FFF2-40B4-BE49-F238E27FC236}">
                <a16:creationId xmlns:a16="http://schemas.microsoft.com/office/drawing/2014/main" id="{CC795F0E-C9D4-47C1-811F-DD4BDF817D53}"/>
              </a:ext>
            </a:extLst>
          </p:cNvPr>
          <p:cNvGraphicFramePr>
            <a:graphicFrameLocks noGrp="1"/>
          </p:cNvGraphicFramePr>
          <p:nvPr>
            <p:ph type="tbl" sz="quarter" idx="13"/>
            <p:extLst>
              <p:ext uri="{D42A27DB-BD31-4B8C-83A1-F6EECF244321}">
                <p14:modId xmlns:p14="http://schemas.microsoft.com/office/powerpoint/2010/main" val="2567115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17151775"/>
                    </a:ext>
                  </a:extLst>
                </a:gridCol>
                <a:gridCol w="1234440">
                  <a:extLst>
                    <a:ext uri="{9D8B030D-6E8A-4147-A177-3AD203B41FA5}">
                      <a16:colId xmlns:a16="http://schemas.microsoft.com/office/drawing/2014/main" val="1673583327"/>
                    </a:ext>
                  </a:extLst>
                </a:gridCol>
                <a:gridCol w="822960">
                  <a:extLst>
                    <a:ext uri="{9D8B030D-6E8A-4147-A177-3AD203B41FA5}">
                      <a16:colId xmlns:a16="http://schemas.microsoft.com/office/drawing/2014/main" val="3516902128"/>
                    </a:ext>
                  </a:extLst>
                </a:gridCol>
                <a:gridCol w="822960">
                  <a:extLst>
                    <a:ext uri="{9D8B030D-6E8A-4147-A177-3AD203B41FA5}">
                      <a16:colId xmlns:a16="http://schemas.microsoft.com/office/drawing/2014/main" val="3771030785"/>
                    </a:ext>
                  </a:extLst>
                </a:gridCol>
                <a:gridCol w="822960">
                  <a:extLst>
                    <a:ext uri="{9D8B030D-6E8A-4147-A177-3AD203B41FA5}">
                      <a16:colId xmlns:a16="http://schemas.microsoft.com/office/drawing/2014/main" val="3161527237"/>
                    </a:ext>
                  </a:extLst>
                </a:gridCol>
                <a:gridCol w="822960">
                  <a:extLst>
                    <a:ext uri="{9D8B030D-6E8A-4147-A177-3AD203B41FA5}">
                      <a16:colId xmlns:a16="http://schemas.microsoft.com/office/drawing/2014/main" val="2751697935"/>
                    </a:ext>
                  </a:extLst>
                </a:gridCol>
                <a:gridCol w="822960">
                  <a:extLst>
                    <a:ext uri="{9D8B030D-6E8A-4147-A177-3AD203B41FA5}">
                      <a16:colId xmlns:a16="http://schemas.microsoft.com/office/drawing/2014/main" val="2400676029"/>
                    </a:ext>
                  </a:extLst>
                </a:gridCol>
                <a:gridCol w="822960">
                  <a:extLst>
                    <a:ext uri="{9D8B030D-6E8A-4147-A177-3AD203B41FA5}">
                      <a16:colId xmlns:a16="http://schemas.microsoft.com/office/drawing/2014/main" val="201292876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639346494"/>
                  </a:ext>
                </a:extLst>
              </a:tr>
              <a:tr h="370840">
                <a:tc>
                  <a:txBody>
                    <a:bodyPr/>
                    <a:lstStyle/>
                    <a:p>
                      <a:r>
                        <a:rPr lang="en-US" sz="1000"/>
                        <a:t>Jurong Point Shopping Centre</a:t>
                      </a:r>
                    </a:p>
                  </a:txBody>
                  <a:tcPr/>
                </a:tc>
                <a:tc>
                  <a:txBody>
                    <a:bodyPr/>
                    <a:lstStyle/>
                    <a:p>
                      <a:r>
                        <a:rPr lang="en-US" sz="1000"/>
                        <a:t>63262</a:t>
                      </a:r>
                    </a:p>
                  </a:txBody>
                  <a:tcPr/>
                </a:tc>
                <a:tc>
                  <a:txBody>
                    <a:bodyPr/>
                    <a:lstStyle/>
                    <a:p>
                      <a:r>
                        <a:rPr lang="en-US" sz="1000"/>
                        <a:t>19</a:t>
                      </a:r>
                    </a:p>
                  </a:txBody>
                  <a:tcPr/>
                </a:tc>
                <a:tc>
                  <a:txBody>
                    <a:bodyPr/>
                    <a:lstStyle/>
                    <a:p>
                      <a:r>
                        <a:rPr lang="en-US" sz="1000"/>
                        <a:t>0.0 %</a:t>
                      </a:r>
                    </a:p>
                  </a:txBody>
                  <a:tcPr/>
                </a:tc>
                <a:tc>
                  <a:txBody>
                    <a:bodyPr/>
                    <a:lstStyle/>
                    <a:p>
                      <a:r>
                        <a:rPr lang="en-US" sz="1000"/>
                        <a:t>48</a:t>
                      </a:r>
                    </a:p>
                  </a:txBody>
                  <a:tcPr/>
                </a:tc>
                <a:tc>
                  <a:txBody>
                    <a:bodyPr/>
                    <a:lstStyle/>
                    <a:p>
                      <a:r>
                        <a:rPr lang="en-US" sz="1000"/>
                        <a:t>0.1 %</a:t>
                      </a:r>
                    </a:p>
                  </a:txBody>
                  <a:tcPr/>
                </a:tc>
                <a:tc>
                  <a:txBody>
                    <a:bodyPr/>
                    <a:lstStyle/>
                    <a:p>
                      <a:r>
                        <a:rPr lang="en-US" sz="1000"/>
                        <a:t>147</a:t>
                      </a:r>
                    </a:p>
                  </a:txBody>
                  <a:tcPr/>
                </a:tc>
                <a:tc>
                  <a:txBody>
                    <a:bodyPr/>
                    <a:lstStyle/>
                    <a:p>
                      <a:r>
                        <a:rPr lang="en-US" sz="1000"/>
                        <a:t>0.2 %</a:t>
                      </a:r>
                    </a:p>
                  </a:txBody>
                  <a:tcPr/>
                </a:tc>
                <a:extLst>
                  <a:ext uri="{0D108BD9-81ED-4DB2-BD59-A6C34878D82A}">
                    <a16:rowId xmlns:a16="http://schemas.microsoft.com/office/drawing/2014/main" val="697851577"/>
                  </a:ext>
                </a:extLst>
              </a:tr>
              <a:tr h="370840">
                <a:tc>
                  <a:txBody>
                    <a:bodyPr/>
                    <a:lstStyle/>
                    <a:p>
                      <a:r>
                        <a:rPr lang="en-US" sz="1000"/>
                        <a:t>Jem</a:t>
                      </a:r>
                    </a:p>
                  </a:txBody>
                  <a:tcPr/>
                </a:tc>
                <a:tc>
                  <a:txBody>
                    <a:bodyPr/>
                    <a:lstStyle/>
                    <a:p>
                      <a:r>
                        <a:rPr lang="en-US" sz="1000"/>
                        <a:t>61266</a:t>
                      </a:r>
                    </a:p>
                  </a:txBody>
                  <a:tcPr/>
                </a:tc>
                <a:tc>
                  <a:txBody>
                    <a:bodyPr/>
                    <a:lstStyle/>
                    <a:p>
                      <a:r>
                        <a:rPr lang="en-US" sz="1000"/>
                        <a:t>3</a:t>
                      </a:r>
                    </a:p>
                  </a:txBody>
                  <a:tcPr/>
                </a:tc>
                <a:tc>
                  <a:txBody>
                    <a:bodyPr/>
                    <a:lstStyle/>
                    <a:p>
                      <a:r>
                        <a:rPr lang="en-US" sz="1000"/>
                        <a:t>0.0 %</a:t>
                      </a:r>
                    </a:p>
                  </a:txBody>
                  <a:tcPr/>
                </a:tc>
                <a:tc>
                  <a:txBody>
                    <a:bodyPr/>
                    <a:lstStyle/>
                    <a:p>
                      <a:r>
                        <a:rPr lang="en-US" sz="1000"/>
                        <a:t>11</a:t>
                      </a:r>
                    </a:p>
                  </a:txBody>
                  <a:tcPr/>
                </a:tc>
                <a:tc>
                  <a:txBody>
                    <a:bodyPr/>
                    <a:lstStyle/>
                    <a:p>
                      <a:r>
                        <a:rPr lang="en-US" sz="1000"/>
                        <a:t>0.0 %</a:t>
                      </a:r>
                    </a:p>
                  </a:txBody>
                  <a:tcPr/>
                </a:tc>
                <a:tc>
                  <a:txBody>
                    <a:bodyPr/>
                    <a:lstStyle/>
                    <a:p>
                      <a:r>
                        <a:rPr lang="en-US" sz="1000"/>
                        <a:t>34</a:t>
                      </a:r>
                    </a:p>
                  </a:txBody>
                  <a:tcPr/>
                </a:tc>
                <a:tc>
                  <a:txBody>
                    <a:bodyPr/>
                    <a:lstStyle/>
                    <a:p>
                      <a:r>
                        <a:rPr lang="en-US" sz="1000"/>
                        <a:t>0.1 %</a:t>
                      </a:r>
                    </a:p>
                  </a:txBody>
                  <a:tcPr/>
                </a:tc>
                <a:extLst>
                  <a:ext uri="{0D108BD9-81ED-4DB2-BD59-A6C34878D82A}">
                    <a16:rowId xmlns:a16="http://schemas.microsoft.com/office/drawing/2014/main" val="225863149"/>
                  </a:ext>
                </a:extLst>
              </a:tr>
              <a:tr h="370840">
                <a:tc>
                  <a:txBody>
                    <a:bodyPr/>
                    <a:lstStyle/>
                    <a:p>
                      <a:r>
                        <a:rPr lang="en-US" sz="1000"/>
                        <a:t>nex Singapore</a:t>
                      </a:r>
                    </a:p>
                  </a:txBody>
                  <a:tcPr/>
                </a:tc>
                <a:tc>
                  <a:txBody>
                    <a:bodyPr/>
                    <a:lstStyle/>
                    <a:p>
                      <a:r>
                        <a:rPr lang="en-US" sz="1000"/>
                        <a:t>60746</a:t>
                      </a:r>
                    </a:p>
                  </a:txBody>
                  <a:tcPr/>
                </a:tc>
                <a:tc>
                  <a:txBody>
                    <a:bodyPr/>
                    <a:lstStyle/>
                    <a:p>
                      <a:r>
                        <a:rPr lang="en-US" sz="1000"/>
                        <a:t>5</a:t>
                      </a:r>
                    </a:p>
                  </a:txBody>
                  <a:tcPr/>
                </a:tc>
                <a:tc>
                  <a:txBody>
                    <a:bodyPr/>
                    <a:lstStyle/>
                    <a:p>
                      <a:r>
                        <a:rPr lang="en-US" sz="1000"/>
                        <a:t>0.0 %</a:t>
                      </a:r>
                    </a:p>
                  </a:txBody>
                  <a:tcPr/>
                </a:tc>
                <a:tc>
                  <a:txBody>
                    <a:bodyPr/>
                    <a:lstStyle/>
                    <a:p>
                      <a:r>
                        <a:rPr lang="en-US" sz="1000"/>
                        <a:t>15</a:t>
                      </a:r>
                    </a:p>
                  </a:txBody>
                  <a:tcPr/>
                </a:tc>
                <a:tc>
                  <a:txBody>
                    <a:bodyPr/>
                    <a:lstStyle/>
                    <a:p>
                      <a:r>
                        <a:rPr lang="en-US" sz="1000"/>
                        <a:t>0.0 %</a:t>
                      </a:r>
                    </a:p>
                  </a:txBody>
                  <a:tcPr/>
                </a:tc>
                <a:tc>
                  <a:txBody>
                    <a:bodyPr/>
                    <a:lstStyle/>
                    <a:p>
                      <a:r>
                        <a:rPr lang="en-US" sz="1000"/>
                        <a:t>32</a:t>
                      </a:r>
                    </a:p>
                  </a:txBody>
                  <a:tcPr/>
                </a:tc>
                <a:tc>
                  <a:txBody>
                    <a:bodyPr/>
                    <a:lstStyle/>
                    <a:p>
                      <a:r>
                        <a:rPr lang="en-US" sz="1000"/>
                        <a:t>0.1 %</a:t>
                      </a:r>
                    </a:p>
                  </a:txBody>
                  <a:tcPr/>
                </a:tc>
                <a:extLst>
                  <a:ext uri="{0D108BD9-81ED-4DB2-BD59-A6C34878D82A}">
                    <a16:rowId xmlns:a16="http://schemas.microsoft.com/office/drawing/2014/main" val="346952445"/>
                  </a:ext>
                </a:extLst>
              </a:tr>
              <a:tr h="370840">
                <a:tc>
                  <a:txBody>
                    <a:bodyPr/>
                    <a:lstStyle/>
                    <a:p>
                      <a:r>
                        <a:rPr lang="en-US" sz="1000"/>
                        <a:t>Frasers Property Retail</a:t>
                      </a:r>
                    </a:p>
                  </a:txBody>
                  <a:tcPr/>
                </a:tc>
                <a:tc>
                  <a:txBody>
                    <a:bodyPr/>
                    <a:lstStyle/>
                    <a:p>
                      <a:r>
                        <a:rPr lang="en-US" sz="1000"/>
                        <a:t>72553</a:t>
                      </a:r>
                    </a:p>
                  </a:txBody>
                  <a:tcPr/>
                </a:tc>
                <a:tc>
                  <a:txBody>
                    <a:bodyPr/>
                    <a:lstStyle/>
                    <a:p>
                      <a:r>
                        <a:rPr lang="en-US" sz="1000"/>
                        <a:t>-3</a:t>
                      </a:r>
                    </a:p>
                  </a:txBody>
                  <a:tcPr/>
                </a:tc>
                <a:tc>
                  <a:txBody>
                    <a:bodyPr/>
                    <a:lstStyle/>
                    <a:p>
                      <a:r>
                        <a:rPr lang="en-US" sz="1000"/>
                        <a:t>-0.0 %</a:t>
                      </a:r>
                    </a:p>
                  </a:txBody>
                  <a:tcPr/>
                </a:tc>
                <a:tc>
                  <a:txBody>
                    <a:bodyPr/>
                    <a:lstStyle/>
                    <a:p>
                      <a:r>
                        <a:rPr lang="en-US" sz="1000"/>
                        <a:t>-13</a:t>
                      </a:r>
                    </a:p>
                  </a:txBody>
                  <a:tcPr/>
                </a:tc>
                <a:tc>
                  <a:txBody>
                    <a:bodyPr/>
                    <a:lstStyle/>
                    <a:p>
                      <a:r>
                        <a:rPr lang="en-US" sz="1000"/>
                        <a:t>-0.0 %</a:t>
                      </a:r>
                    </a:p>
                  </a:txBody>
                  <a:tcPr/>
                </a:tc>
                <a:tc>
                  <a:txBody>
                    <a:bodyPr/>
                    <a:lstStyle/>
                    <a:p>
                      <a:r>
                        <a:rPr lang="en-US" sz="1000"/>
                        <a:t>-9</a:t>
                      </a:r>
                    </a:p>
                  </a:txBody>
                  <a:tcPr/>
                </a:tc>
                <a:tc>
                  <a:txBody>
                    <a:bodyPr/>
                    <a:lstStyle/>
                    <a:p>
                      <a:r>
                        <a:rPr lang="en-US" sz="1000"/>
                        <a:t>-0.0 %</a:t>
                      </a:r>
                    </a:p>
                  </a:txBody>
                  <a:tcPr/>
                </a:tc>
                <a:extLst>
                  <a:ext uri="{0D108BD9-81ED-4DB2-BD59-A6C34878D82A}">
                    <a16:rowId xmlns:a16="http://schemas.microsoft.com/office/drawing/2014/main" val="4100252822"/>
                  </a:ext>
                </a:extLst>
              </a:tr>
              <a:tr h="370840">
                <a:tc>
                  <a:txBody>
                    <a:bodyPr/>
                    <a:lstStyle/>
                    <a:p>
                      <a:r>
                        <a:rPr lang="en-US" sz="1000"/>
                        <a:t>Waterway Point</a:t>
                      </a:r>
                    </a:p>
                  </a:txBody>
                  <a:tcPr/>
                </a:tc>
                <a:tc>
                  <a:txBody>
                    <a:bodyPr/>
                    <a:lstStyle/>
                    <a:p>
                      <a:r>
                        <a:rPr lang="en-US" sz="1000"/>
                        <a:t>82946</a:t>
                      </a:r>
                    </a:p>
                  </a:txBody>
                  <a:tcPr/>
                </a:tc>
                <a:tc>
                  <a:txBody>
                    <a:bodyPr/>
                    <a:lstStyle/>
                    <a:p>
                      <a:r>
                        <a:rPr lang="en-US" sz="1000"/>
                        <a:t>-1</a:t>
                      </a:r>
                    </a:p>
                  </a:txBody>
                  <a:tcPr/>
                </a:tc>
                <a:tc>
                  <a:txBody>
                    <a:bodyPr/>
                    <a:lstStyle/>
                    <a:p>
                      <a:r>
                        <a:rPr lang="en-US" sz="1000"/>
                        <a:t>-0.0 %</a:t>
                      </a:r>
                    </a:p>
                  </a:txBody>
                  <a:tcPr/>
                </a:tc>
                <a:tc>
                  <a:txBody>
                    <a:bodyPr/>
                    <a:lstStyle/>
                    <a:p>
                      <a:r>
                        <a:rPr lang="en-US" sz="1000"/>
                        <a:t>-2</a:t>
                      </a:r>
                    </a:p>
                  </a:txBody>
                  <a:tcPr/>
                </a:tc>
                <a:tc>
                  <a:txBody>
                    <a:bodyPr/>
                    <a:lstStyle/>
                    <a:p>
                      <a:r>
                        <a:rPr lang="en-US" sz="1000"/>
                        <a:t>-0.0 %</a:t>
                      </a:r>
                    </a:p>
                  </a:txBody>
                  <a:tcPr/>
                </a:tc>
                <a:tc>
                  <a:txBody>
                    <a:bodyPr/>
                    <a:lstStyle/>
                    <a:p>
                      <a:r>
                        <a:rPr lang="en-US" sz="1000"/>
                        <a:t>3</a:t>
                      </a:r>
                    </a:p>
                  </a:txBody>
                  <a:tcPr/>
                </a:tc>
                <a:tc>
                  <a:txBody>
                    <a:bodyPr/>
                    <a:lstStyle/>
                    <a:p>
                      <a:r>
                        <a:rPr lang="en-US" sz="1000"/>
                        <a:t>0.0 %</a:t>
                      </a:r>
                    </a:p>
                  </a:txBody>
                  <a:tcPr/>
                </a:tc>
                <a:extLst>
                  <a:ext uri="{0D108BD9-81ED-4DB2-BD59-A6C34878D82A}">
                    <a16:rowId xmlns:a16="http://schemas.microsoft.com/office/drawing/2014/main" val="1399196315"/>
                  </a:ext>
                </a:extLst>
              </a:tr>
              <a:tr h="370840">
                <a:tc>
                  <a:txBody>
                    <a:bodyPr/>
                    <a:lstStyle/>
                    <a:p>
                      <a:r>
                        <a:rPr lang="en-US" sz="1000"/>
                        <a:t>Northpoint City, Singapore</a:t>
                      </a:r>
                    </a:p>
                  </a:txBody>
                  <a:tcPr/>
                </a:tc>
                <a:tc>
                  <a:txBody>
                    <a:bodyPr/>
                    <a:lstStyle/>
                    <a:p>
                      <a:r>
                        <a:rPr lang="en-US" sz="1000"/>
                        <a:t>30961</a:t>
                      </a:r>
                    </a:p>
                  </a:txBody>
                  <a:tcPr/>
                </a:tc>
                <a:tc>
                  <a:txBody>
                    <a:bodyPr/>
                    <a:lstStyle/>
                    <a:p>
                      <a:r>
                        <a:rPr lang="en-US" sz="1000"/>
                        <a:t>-2</a:t>
                      </a:r>
                    </a:p>
                  </a:txBody>
                  <a:tcPr/>
                </a:tc>
                <a:tc>
                  <a:txBody>
                    <a:bodyPr/>
                    <a:lstStyle/>
                    <a:p>
                      <a:r>
                        <a:rPr lang="en-US" sz="1000"/>
                        <a:t>-0.0 %</a:t>
                      </a:r>
                    </a:p>
                  </a:txBody>
                  <a:tcPr/>
                </a:tc>
                <a:tc>
                  <a:txBody>
                    <a:bodyPr/>
                    <a:lstStyle/>
                    <a:p>
                      <a:r>
                        <a:rPr lang="en-US" sz="1000"/>
                        <a:t>-11</a:t>
                      </a:r>
                    </a:p>
                  </a:txBody>
                  <a:tcPr/>
                </a:tc>
                <a:tc>
                  <a:txBody>
                    <a:bodyPr/>
                    <a:lstStyle/>
                    <a:p>
                      <a:r>
                        <a:rPr lang="en-US" sz="1000"/>
                        <a:t>-0.0 %</a:t>
                      </a:r>
                    </a:p>
                  </a:txBody>
                  <a:tcPr/>
                </a:tc>
                <a:tc>
                  <a:txBody>
                    <a:bodyPr/>
                    <a:lstStyle/>
                    <a:p>
                      <a:r>
                        <a:rPr lang="en-US" sz="1000"/>
                        <a:t>-13</a:t>
                      </a:r>
                    </a:p>
                  </a:txBody>
                  <a:tcPr/>
                </a:tc>
                <a:tc>
                  <a:txBody>
                    <a:bodyPr/>
                    <a:lstStyle/>
                    <a:p>
                      <a:r>
                        <a:rPr lang="en-US" sz="1000"/>
                        <a:t>-0.0 %</a:t>
                      </a:r>
                    </a:p>
                  </a:txBody>
                  <a:tcPr/>
                </a:tc>
                <a:extLst>
                  <a:ext uri="{0D108BD9-81ED-4DB2-BD59-A6C34878D82A}">
                    <a16:rowId xmlns:a16="http://schemas.microsoft.com/office/drawing/2014/main" val="359157407"/>
                  </a:ext>
                </a:extLst>
              </a:tr>
              <a:tr h="370840">
                <a:tc>
                  <a:txBody>
                    <a:bodyPr/>
                    <a:lstStyle/>
                    <a:p>
                      <a:r>
                        <a:rPr lang="en-US" sz="1000"/>
                        <a:t>KINEX</a:t>
                      </a:r>
                    </a:p>
                  </a:txBody>
                  <a:tcPr/>
                </a:tc>
                <a:tc>
                  <a:txBody>
                    <a:bodyPr/>
                    <a:lstStyle/>
                    <a:p>
                      <a:r>
                        <a:rPr lang="en-US" sz="1000"/>
                        <a:t>14378</a:t>
                      </a:r>
                    </a:p>
                  </a:txBody>
                  <a:tcPr/>
                </a:tc>
                <a:tc>
                  <a:txBody>
                    <a:bodyPr/>
                    <a:lstStyle/>
                    <a:p>
                      <a:r>
                        <a:rPr lang="en-US" sz="1000"/>
                        <a:t>-3</a:t>
                      </a:r>
                    </a:p>
                  </a:txBody>
                  <a:tcPr/>
                </a:tc>
                <a:tc>
                  <a:txBody>
                    <a:bodyPr/>
                    <a:lstStyle/>
                    <a:p>
                      <a:r>
                        <a:rPr lang="en-US" sz="1000"/>
                        <a:t>-0.0 %</a:t>
                      </a:r>
                    </a:p>
                  </a:txBody>
                  <a:tcPr/>
                </a:tc>
                <a:tc>
                  <a:txBody>
                    <a:bodyPr/>
                    <a:lstStyle/>
                    <a:p>
                      <a:r>
                        <a:rPr lang="en-US" sz="1000"/>
                        <a:t>-4</a:t>
                      </a:r>
                    </a:p>
                  </a:txBody>
                  <a:tcPr/>
                </a:tc>
                <a:tc>
                  <a:txBody>
                    <a:bodyPr/>
                    <a:lstStyle/>
                    <a:p>
                      <a:r>
                        <a:rPr lang="en-US" sz="1000"/>
                        <a:t>-0.0 %</a:t>
                      </a:r>
                    </a:p>
                  </a:txBody>
                  <a:tcPr/>
                </a:tc>
                <a:tc>
                  <a:txBody>
                    <a:bodyPr/>
                    <a:lstStyle/>
                    <a:p>
                      <a:r>
                        <a:rPr lang="en-US" sz="1000"/>
                        <a:t>-4</a:t>
                      </a:r>
                    </a:p>
                  </a:txBody>
                  <a:tcPr/>
                </a:tc>
                <a:tc>
                  <a:txBody>
                    <a:bodyPr/>
                    <a:lstStyle/>
                    <a:p>
                      <a:r>
                        <a:rPr lang="en-US" sz="1000"/>
                        <a:t>-0.0 %</a:t>
                      </a:r>
                    </a:p>
                  </a:txBody>
                  <a:tcPr/>
                </a:tc>
                <a:extLst>
                  <a:ext uri="{0D108BD9-81ED-4DB2-BD59-A6C34878D82A}">
                    <a16:rowId xmlns:a16="http://schemas.microsoft.com/office/drawing/2014/main" val="1642850457"/>
                  </a:ext>
                </a:extLst>
              </a:tr>
            </a:tbl>
          </a:graphicData>
        </a:graphic>
      </p:graphicFrame>
      <p:sp>
        <p:nvSpPr>
          <p:cNvPr id="4" name="Text Placeholder 3">
            <a:extLst>
              <a:ext uri="{FF2B5EF4-FFF2-40B4-BE49-F238E27FC236}">
                <a16:creationId xmlns:a16="http://schemas.microsoft.com/office/drawing/2014/main" id="{0E8A7FEC-02EC-4901-BA57-DCE2596C266F}"/>
              </a:ext>
            </a:extLst>
          </p:cNvPr>
          <p:cNvSpPr>
            <a:spLocks noGrp="1"/>
          </p:cNvSpPr>
          <p:nvPr>
            <p:ph type="body" sz="quarter" idx="14"/>
          </p:nvPr>
        </p:nvSpPr>
        <p:spPr/>
        <p:txBody>
          <a:bodyPr/>
          <a:lstStyle/>
          <a:p>
            <a:r>
              <a:rPr lang="en-US"/>
              <a:t>05/31/2020 - 06/30/2020</a:t>
            </a:r>
          </a:p>
        </p:txBody>
      </p:sp>
    </p:spTree>
    <p:extLst>
      <p:ext uri="{BB962C8B-B14F-4D97-AF65-F5344CB8AC3E}">
        <p14:creationId xmlns:p14="http://schemas.microsoft.com/office/powerpoint/2010/main" val="144521249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C2CDC-17C8-470B-B6C7-13D13CF88E44}"/>
              </a:ext>
            </a:extLst>
          </p:cNvPr>
          <p:cNvSpPr>
            <a:spLocks noGrp="1"/>
          </p:cNvSpPr>
          <p:nvPr>
            <p:ph type="title"/>
          </p:nvPr>
        </p:nvSpPr>
        <p:spPr/>
        <p:txBody>
          <a:bodyPr/>
          <a:lstStyle/>
          <a:p>
            <a:r>
              <a:rPr lang="en-US"/>
              <a:t>Facebook Fans Lost | Suburban Malls</a:t>
            </a:r>
          </a:p>
        </p:txBody>
      </p:sp>
      <p:graphicFrame>
        <p:nvGraphicFramePr>
          <p:cNvPr id="6" name="Chart Placeholder 5">
            <a:extLst>
              <a:ext uri="{FF2B5EF4-FFF2-40B4-BE49-F238E27FC236}">
                <a16:creationId xmlns:a16="http://schemas.microsoft.com/office/drawing/2014/main" id="{4096FADB-740F-4EC3-A18F-06342B881F00}"/>
              </a:ext>
            </a:extLst>
          </p:cNvPr>
          <p:cNvGraphicFramePr>
            <a:graphicFrameLocks noGrp="1"/>
          </p:cNvGraphicFramePr>
          <p:nvPr>
            <p:ph type="chart" sz="quarter" idx="13"/>
            <p:extLst>
              <p:ext uri="{D42A27DB-BD31-4B8C-83A1-F6EECF244321}">
                <p14:modId xmlns:p14="http://schemas.microsoft.com/office/powerpoint/2010/main" val="757495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9D2B54-D959-49E4-8557-E40AC15CE999}"/>
              </a:ext>
            </a:extLst>
          </p:cNvPr>
          <p:cNvSpPr>
            <a:spLocks noGrp="1"/>
          </p:cNvSpPr>
          <p:nvPr>
            <p:ph type="body" sz="quarter" idx="14"/>
          </p:nvPr>
        </p:nvSpPr>
        <p:spPr/>
        <p:txBody>
          <a:bodyPr/>
          <a:lstStyle/>
          <a:p>
            <a:r>
              <a:rPr lang="en-US"/>
              <a:t>06/01/2020 - 06/30/2020</a:t>
            </a:r>
          </a:p>
        </p:txBody>
      </p:sp>
      <p:sp>
        <p:nvSpPr>
          <p:cNvPr id="5" name="Footer Placeholder 4">
            <a:extLst>
              <a:ext uri="{FF2B5EF4-FFF2-40B4-BE49-F238E27FC236}">
                <a16:creationId xmlns:a16="http://schemas.microsoft.com/office/drawing/2014/main" id="{CDF0AD6C-7744-43D1-938C-116AD5E90E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565447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AB1A0-4BDF-41F2-9FE5-1D93C3D63A6A}"/>
              </a:ext>
            </a:extLst>
          </p:cNvPr>
          <p:cNvSpPr>
            <a:spLocks noGrp="1"/>
          </p:cNvSpPr>
          <p:nvPr>
            <p:ph type="title"/>
          </p:nvPr>
        </p:nvSpPr>
        <p:spPr/>
        <p:txBody>
          <a:bodyPr/>
          <a:lstStyle/>
          <a:p>
            <a:r>
              <a:rPr lang="en-US"/>
              <a:t>Facebook Fans Change by Like/Unlike Source | Suburban Malls</a:t>
            </a:r>
          </a:p>
        </p:txBody>
      </p:sp>
      <p:graphicFrame>
        <p:nvGraphicFramePr>
          <p:cNvPr id="6" name="Chart Placeholder 5">
            <a:extLst>
              <a:ext uri="{FF2B5EF4-FFF2-40B4-BE49-F238E27FC236}">
                <a16:creationId xmlns:a16="http://schemas.microsoft.com/office/drawing/2014/main" id="{897EA206-CC24-4A10-8EC0-1508DB97971D}"/>
              </a:ext>
            </a:extLst>
          </p:cNvPr>
          <p:cNvGraphicFramePr>
            <a:graphicFrameLocks noGrp="1"/>
          </p:cNvGraphicFramePr>
          <p:nvPr>
            <p:ph type="chart" sz="quarter" idx="13"/>
            <p:extLst>
              <p:ext uri="{D42A27DB-BD31-4B8C-83A1-F6EECF244321}">
                <p14:modId xmlns:p14="http://schemas.microsoft.com/office/powerpoint/2010/main" val="31596381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9E3DBD-6654-4FED-824D-A67399BF5B29}"/>
              </a:ext>
            </a:extLst>
          </p:cNvPr>
          <p:cNvSpPr>
            <a:spLocks noGrp="1"/>
          </p:cNvSpPr>
          <p:nvPr>
            <p:ph type="body" sz="quarter" idx="14"/>
          </p:nvPr>
        </p:nvSpPr>
        <p:spPr/>
        <p:txBody>
          <a:bodyPr/>
          <a:lstStyle/>
          <a:p>
            <a:r>
              <a:rPr lang="en-US"/>
              <a:t>06/01/2020 - 06/30/2020</a:t>
            </a:r>
          </a:p>
        </p:txBody>
      </p:sp>
      <p:sp>
        <p:nvSpPr>
          <p:cNvPr id="5" name="Footer Placeholder 4">
            <a:extLst>
              <a:ext uri="{FF2B5EF4-FFF2-40B4-BE49-F238E27FC236}">
                <a16:creationId xmlns:a16="http://schemas.microsoft.com/office/drawing/2014/main" id="{D0E3EAA4-945B-40E6-B1BE-E26347D407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207299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2FE8B-7633-4C03-9CE3-3B9F1558C8E6}"/>
              </a:ext>
            </a:extLst>
          </p:cNvPr>
          <p:cNvSpPr>
            <a:spLocks noGrp="1"/>
          </p:cNvSpPr>
          <p:nvPr>
            <p:ph type="title"/>
          </p:nvPr>
        </p:nvSpPr>
        <p:spPr/>
        <p:txBody>
          <a:bodyPr/>
          <a:lstStyle/>
          <a:p>
            <a:r>
              <a:rPr lang="en-US"/>
              <a:t>Facebook Page Unlike Clicks | Suburban Malls</a:t>
            </a:r>
          </a:p>
        </p:txBody>
      </p:sp>
      <p:graphicFrame>
        <p:nvGraphicFramePr>
          <p:cNvPr id="6" name="Chart Placeholder 5">
            <a:extLst>
              <a:ext uri="{FF2B5EF4-FFF2-40B4-BE49-F238E27FC236}">
                <a16:creationId xmlns:a16="http://schemas.microsoft.com/office/drawing/2014/main" id="{09BED2F4-84BA-40D6-8830-5DAE75AA30A9}"/>
              </a:ext>
            </a:extLst>
          </p:cNvPr>
          <p:cNvGraphicFramePr>
            <a:graphicFrameLocks noGrp="1"/>
          </p:cNvGraphicFramePr>
          <p:nvPr>
            <p:ph type="chart" sz="quarter" idx="13"/>
            <p:extLst>
              <p:ext uri="{D42A27DB-BD31-4B8C-83A1-F6EECF244321}">
                <p14:modId xmlns:p14="http://schemas.microsoft.com/office/powerpoint/2010/main" val="4106732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0FFEBC-D54F-4D51-BA7D-A1A3F8580DA2}"/>
              </a:ext>
            </a:extLst>
          </p:cNvPr>
          <p:cNvSpPr>
            <a:spLocks noGrp="1"/>
          </p:cNvSpPr>
          <p:nvPr>
            <p:ph type="body" sz="quarter" idx="14"/>
          </p:nvPr>
        </p:nvSpPr>
        <p:spPr/>
        <p:txBody>
          <a:bodyPr/>
          <a:lstStyle/>
          <a:p>
            <a:r>
              <a:rPr lang="en-US"/>
              <a:t>06/01/2020 - 07/05/2020</a:t>
            </a:r>
          </a:p>
        </p:txBody>
      </p:sp>
      <p:sp>
        <p:nvSpPr>
          <p:cNvPr id="5" name="Footer Placeholder 4">
            <a:extLst>
              <a:ext uri="{FF2B5EF4-FFF2-40B4-BE49-F238E27FC236}">
                <a16:creationId xmlns:a16="http://schemas.microsoft.com/office/drawing/2014/main" id="{91457A74-158D-4A52-9C43-3F8F192D68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541131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3025C-4224-4C5C-8189-8060A0F9DEB9}"/>
              </a:ext>
            </a:extLst>
          </p:cNvPr>
          <p:cNvSpPr>
            <a:spLocks noGrp="1"/>
          </p:cNvSpPr>
          <p:nvPr>
            <p:ph type="title"/>
          </p:nvPr>
        </p:nvSpPr>
        <p:spPr/>
        <p:txBody>
          <a:bodyPr/>
          <a:lstStyle/>
          <a:p>
            <a:r>
              <a:rPr lang="en-US"/>
              <a:t>Facebook Interactions Distribution | Suburban Malls</a:t>
            </a:r>
          </a:p>
        </p:txBody>
      </p:sp>
      <p:graphicFrame>
        <p:nvGraphicFramePr>
          <p:cNvPr id="6" name="Chart Placeholder 5">
            <a:extLst>
              <a:ext uri="{FF2B5EF4-FFF2-40B4-BE49-F238E27FC236}">
                <a16:creationId xmlns:a16="http://schemas.microsoft.com/office/drawing/2014/main" id="{99FB853F-4887-46C1-9D43-CF2D5BF36021}"/>
              </a:ext>
            </a:extLst>
          </p:cNvPr>
          <p:cNvGraphicFramePr>
            <a:graphicFrameLocks noGrp="1"/>
          </p:cNvGraphicFramePr>
          <p:nvPr>
            <p:ph type="chart" sz="quarter" idx="13"/>
            <p:extLst>
              <p:ext uri="{D42A27DB-BD31-4B8C-83A1-F6EECF244321}">
                <p14:modId xmlns:p14="http://schemas.microsoft.com/office/powerpoint/2010/main" val="33891057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67DB3B-BC9D-4AB3-9B48-226D362F82C3}"/>
              </a:ext>
            </a:extLst>
          </p:cNvPr>
          <p:cNvSpPr>
            <a:spLocks noGrp="1"/>
          </p:cNvSpPr>
          <p:nvPr>
            <p:ph type="body" sz="quarter" idx="14"/>
          </p:nvPr>
        </p:nvSpPr>
        <p:spPr/>
        <p:txBody>
          <a:bodyPr/>
          <a:lstStyle/>
          <a:p>
            <a:r>
              <a:rPr lang="en-US"/>
              <a:t>06/01/2020 - 06/30/2020</a:t>
            </a:r>
          </a:p>
        </p:txBody>
      </p:sp>
      <p:sp>
        <p:nvSpPr>
          <p:cNvPr id="5" name="Footer Placeholder 4">
            <a:extLst>
              <a:ext uri="{FF2B5EF4-FFF2-40B4-BE49-F238E27FC236}">
                <a16:creationId xmlns:a16="http://schemas.microsoft.com/office/drawing/2014/main" id="{DCE21F75-49D6-48CC-A8BA-41927E5B96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141136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27027-2625-4E3E-BA9E-A7DF0CE0CB3F}"/>
              </a:ext>
            </a:extLst>
          </p:cNvPr>
          <p:cNvSpPr>
            <a:spLocks noGrp="1"/>
          </p:cNvSpPr>
          <p:nvPr>
            <p:ph type="title"/>
          </p:nvPr>
        </p:nvSpPr>
        <p:spPr/>
        <p:txBody>
          <a:bodyPr/>
          <a:lstStyle/>
          <a:p>
            <a:r>
              <a:rPr lang="en-US"/>
              <a:t>Facebook Interaction Rate | Suburban Malls</a:t>
            </a:r>
          </a:p>
        </p:txBody>
      </p:sp>
      <p:graphicFrame>
        <p:nvGraphicFramePr>
          <p:cNvPr id="6" name="Chart Placeholder 5">
            <a:extLst>
              <a:ext uri="{FF2B5EF4-FFF2-40B4-BE49-F238E27FC236}">
                <a16:creationId xmlns:a16="http://schemas.microsoft.com/office/drawing/2014/main" id="{40BCBA8B-A5C3-4659-BE52-432631AE8689}"/>
              </a:ext>
            </a:extLst>
          </p:cNvPr>
          <p:cNvGraphicFramePr>
            <a:graphicFrameLocks noGrp="1"/>
          </p:cNvGraphicFramePr>
          <p:nvPr>
            <p:ph type="chart" sz="quarter" idx="13"/>
            <p:extLst>
              <p:ext uri="{D42A27DB-BD31-4B8C-83A1-F6EECF244321}">
                <p14:modId xmlns:p14="http://schemas.microsoft.com/office/powerpoint/2010/main" val="26060587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8F276D-7B61-4A66-8FF2-76CCE7885E82}"/>
              </a:ext>
            </a:extLst>
          </p:cNvPr>
          <p:cNvSpPr>
            <a:spLocks noGrp="1"/>
          </p:cNvSpPr>
          <p:nvPr>
            <p:ph type="body" sz="quarter" idx="14"/>
          </p:nvPr>
        </p:nvSpPr>
        <p:spPr/>
        <p:txBody>
          <a:bodyPr/>
          <a:lstStyle/>
          <a:p>
            <a:r>
              <a:rPr lang="en-US"/>
              <a:t>06/01/2020 - 07/05/2020</a:t>
            </a:r>
          </a:p>
        </p:txBody>
      </p:sp>
      <p:sp>
        <p:nvSpPr>
          <p:cNvPr id="5" name="Footer Placeholder 4">
            <a:extLst>
              <a:ext uri="{FF2B5EF4-FFF2-40B4-BE49-F238E27FC236}">
                <a16:creationId xmlns:a16="http://schemas.microsoft.com/office/drawing/2014/main" id="{A8CFD15F-5CE8-4A0B-A4EB-330FE05373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240639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2D31A-8C35-479D-91D9-D49CFD2D06CA}"/>
              </a:ext>
            </a:extLst>
          </p:cNvPr>
          <p:cNvSpPr>
            <a:spLocks noGrp="1"/>
          </p:cNvSpPr>
          <p:nvPr>
            <p:ph type="title"/>
          </p:nvPr>
        </p:nvSpPr>
        <p:spPr/>
        <p:txBody>
          <a:bodyPr/>
          <a:lstStyle/>
          <a:p>
            <a:r>
              <a:rPr lang="en-US"/>
              <a:t>Facebook Average Interactions Per Post | Suburban Malls</a:t>
            </a:r>
          </a:p>
        </p:txBody>
      </p:sp>
      <p:graphicFrame>
        <p:nvGraphicFramePr>
          <p:cNvPr id="6" name="Chart Placeholder 5">
            <a:extLst>
              <a:ext uri="{FF2B5EF4-FFF2-40B4-BE49-F238E27FC236}">
                <a16:creationId xmlns:a16="http://schemas.microsoft.com/office/drawing/2014/main" id="{DA56C8CC-8FE5-466A-B27A-0F829C3409BA}"/>
              </a:ext>
            </a:extLst>
          </p:cNvPr>
          <p:cNvGraphicFramePr>
            <a:graphicFrameLocks noGrp="1"/>
          </p:cNvGraphicFramePr>
          <p:nvPr>
            <p:ph type="chart" sz="quarter" idx="13"/>
            <p:extLst>
              <p:ext uri="{D42A27DB-BD31-4B8C-83A1-F6EECF244321}">
                <p14:modId xmlns:p14="http://schemas.microsoft.com/office/powerpoint/2010/main" val="37483390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31DBBA-70A9-4ABA-BD1E-34DA0350668A}"/>
              </a:ext>
            </a:extLst>
          </p:cNvPr>
          <p:cNvSpPr>
            <a:spLocks noGrp="1"/>
          </p:cNvSpPr>
          <p:nvPr>
            <p:ph type="body" sz="quarter" idx="14"/>
          </p:nvPr>
        </p:nvSpPr>
        <p:spPr/>
        <p:txBody>
          <a:bodyPr/>
          <a:lstStyle/>
          <a:p>
            <a:r>
              <a:rPr lang="en-US"/>
              <a:t>06/01/2020 - 06/30/2020</a:t>
            </a:r>
          </a:p>
        </p:txBody>
      </p:sp>
      <p:sp>
        <p:nvSpPr>
          <p:cNvPr id="5" name="Footer Placeholder 4">
            <a:extLst>
              <a:ext uri="{FF2B5EF4-FFF2-40B4-BE49-F238E27FC236}">
                <a16:creationId xmlns:a16="http://schemas.microsoft.com/office/drawing/2014/main" id="{ED452994-ADD9-4D3C-9C28-CEF048E242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406006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9FA69-E8E9-4C44-A31D-6727BDE74773}"/>
              </a:ext>
            </a:extLst>
          </p:cNvPr>
          <p:cNvSpPr>
            <a:spLocks noGrp="1"/>
          </p:cNvSpPr>
          <p:nvPr>
            <p:ph type="title"/>
          </p:nvPr>
        </p:nvSpPr>
        <p:spPr/>
        <p:txBody>
          <a:bodyPr/>
          <a:lstStyle/>
          <a:p>
            <a:r>
              <a:rPr lang="en-US"/>
              <a:t>Facebook Post Type - Frasers Property Retail | Frasers Property Retail</a:t>
            </a:r>
          </a:p>
        </p:txBody>
      </p:sp>
      <p:graphicFrame>
        <p:nvGraphicFramePr>
          <p:cNvPr id="6" name="Chart Placeholder 5">
            <a:extLst>
              <a:ext uri="{FF2B5EF4-FFF2-40B4-BE49-F238E27FC236}">
                <a16:creationId xmlns:a16="http://schemas.microsoft.com/office/drawing/2014/main" id="{9FAEA462-F80F-47B4-93C9-020E1A89EE39}"/>
              </a:ext>
            </a:extLst>
          </p:cNvPr>
          <p:cNvGraphicFramePr>
            <a:graphicFrameLocks noGrp="1"/>
          </p:cNvGraphicFramePr>
          <p:nvPr>
            <p:ph type="chart" sz="quarter" idx="13"/>
            <p:extLst>
              <p:ext uri="{D42A27DB-BD31-4B8C-83A1-F6EECF244321}">
                <p14:modId xmlns:p14="http://schemas.microsoft.com/office/powerpoint/2010/main" val="27117908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39856B-39B6-4C95-8C3C-395E795CFC44}"/>
              </a:ext>
            </a:extLst>
          </p:cNvPr>
          <p:cNvSpPr>
            <a:spLocks noGrp="1"/>
          </p:cNvSpPr>
          <p:nvPr>
            <p:ph type="body" sz="quarter" idx="14"/>
          </p:nvPr>
        </p:nvSpPr>
        <p:spPr/>
        <p:txBody>
          <a:bodyPr/>
          <a:lstStyle/>
          <a:p>
            <a:r>
              <a:rPr lang="en-US"/>
              <a:t>06/01/2020 - 06/30/2020</a:t>
            </a:r>
          </a:p>
        </p:txBody>
      </p:sp>
      <p:sp>
        <p:nvSpPr>
          <p:cNvPr id="5" name="Footer Placeholder 4">
            <a:extLst>
              <a:ext uri="{FF2B5EF4-FFF2-40B4-BE49-F238E27FC236}">
                <a16:creationId xmlns:a16="http://schemas.microsoft.com/office/drawing/2014/main" id="{7985CF79-C550-40FC-89A6-357C177E58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35849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E1E93-07C1-44B9-9DC5-58FE19F0E4C9}"/>
              </a:ext>
            </a:extLst>
          </p:cNvPr>
          <p:cNvSpPr>
            <a:spLocks noGrp="1"/>
          </p:cNvSpPr>
          <p:nvPr>
            <p:ph type="title"/>
          </p:nvPr>
        </p:nvSpPr>
        <p:spPr/>
        <p:txBody>
          <a:bodyPr/>
          <a:lstStyle/>
          <a:p>
            <a:r>
              <a:rPr lang="en-US"/>
              <a:t>Facebook Post Type - Landscape | Suburban Malls</a:t>
            </a:r>
          </a:p>
        </p:txBody>
      </p:sp>
      <p:graphicFrame>
        <p:nvGraphicFramePr>
          <p:cNvPr id="6" name="Chart Placeholder 5">
            <a:extLst>
              <a:ext uri="{FF2B5EF4-FFF2-40B4-BE49-F238E27FC236}">
                <a16:creationId xmlns:a16="http://schemas.microsoft.com/office/drawing/2014/main" id="{B7EC31FB-0B68-4A00-A635-8BE4DA40F285}"/>
              </a:ext>
            </a:extLst>
          </p:cNvPr>
          <p:cNvGraphicFramePr>
            <a:graphicFrameLocks noGrp="1"/>
          </p:cNvGraphicFramePr>
          <p:nvPr>
            <p:ph type="chart" sz="quarter" idx="13"/>
            <p:extLst>
              <p:ext uri="{D42A27DB-BD31-4B8C-83A1-F6EECF244321}">
                <p14:modId xmlns:p14="http://schemas.microsoft.com/office/powerpoint/2010/main" val="41338546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7464F8-572E-4AC3-8090-6D9D123F179D}"/>
              </a:ext>
            </a:extLst>
          </p:cNvPr>
          <p:cNvSpPr>
            <a:spLocks noGrp="1"/>
          </p:cNvSpPr>
          <p:nvPr>
            <p:ph type="body" sz="quarter" idx="14"/>
          </p:nvPr>
        </p:nvSpPr>
        <p:spPr/>
        <p:txBody>
          <a:bodyPr/>
          <a:lstStyle/>
          <a:p>
            <a:r>
              <a:rPr lang="en-US"/>
              <a:t>06/01/2020 - 06/30/2020</a:t>
            </a:r>
          </a:p>
        </p:txBody>
      </p:sp>
      <p:sp>
        <p:nvSpPr>
          <p:cNvPr id="5" name="Footer Placeholder 4">
            <a:extLst>
              <a:ext uri="{FF2B5EF4-FFF2-40B4-BE49-F238E27FC236}">
                <a16:creationId xmlns:a16="http://schemas.microsoft.com/office/drawing/2014/main" id="{E3FF9A0B-05D9-46FF-A6FC-411DBCCC82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278144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C9FED-1EA1-4BC6-A99A-ED064FFC3E94}"/>
              </a:ext>
            </a:extLst>
          </p:cNvPr>
          <p:cNvSpPr>
            <a:spLocks noGrp="1"/>
          </p:cNvSpPr>
          <p:nvPr>
            <p:ph type="title"/>
          </p:nvPr>
        </p:nvSpPr>
        <p:spPr/>
        <p:txBody>
          <a:bodyPr/>
          <a:lstStyle/>
          <a:p>
            <a:r>
              <a:rPr lang="en-US"/>
              <a:t>Facebook Post Type Distribution Per Profile | Suburban Malls</a:t>
            </a:r>
          </a:p>
        </p:txBody>
      </p:sp>
      <p:graphicFrame>
        <p:nvGraphicFramePr>
          <p:cNvPr id="6" name="Chart Placeholder 5">
            <a:extLst>
              <a:ext uri="{FF2B5EF4-FFF2-40B4-BE49-F238E27FC236}">
                <a16:creationId xmlns:a16="http://schemas.microsoft.com/office/drawing/2014/main" id="{0D3CABE3-3B7D-4AC4-BCD3-42D504A240EB}"/>
              </a:ext>
            </a:extLst>
          </p:cNvPr>
          <p:cNvGraphicFramePr>
            <a:graphicFrameLocks noGrp="1"/>
          </p:cNvGraphicFramePr>
          <p:nvPr>
            <p:ph type="chart" sz="quarter" idx="13"/>
            <p:extLst>
              <p:ext uri="{D42A27DB-BD31-4B8C-83A1-F6EECF244321}">
                <p14:modId xmlns:p14="http://schemas.microsoft.com/office/powerpoint/2010/main" val="8981989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10CE8F-9A8F-46C9-AB0F-F218FC6E1D66}"/>
              </a:ext>
            </a:extLst>
          </p:cNvPr>
          <p:cNvSpPr>
            <a:spLocks noGrp="1"/>
          </p:cNvSpPr>
          <p:nvPr>
            <p:ph type="body" sz="quarter" idx="14"/>
          </p:nvPr>
        </p:nvSpPr>
        <p:spPr/>
        <p:txBody>
          <a:bodyPr/>
          <a:lstStyle/>
          <a:p>
            <a:r>
              <a:rPr lang="en-US"/>
              <a:t>06/01/2020 - 06/30/2020</a:t>
            </a:r>
          </a:p>
        </p:txBody>
      </p:sp>
      <p:sp>
        <p:nvSpPr>
          <p:cNvPr id="5" name="Footer Placeholder 4">
            <a:extLst>
              <a:ext uri="{FF2B5EF4-FFF2-40B4-BE49-F238E27FC236}">
                <a16:creationId xmlns:a16="http://schemas.microsoft.com/office/drawing/2014/main" id="{2B8A566F-63E8-4005-8643-F35CBAF8E5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047044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402A4-F2F1-408C-9DF9-76AC6F440EF1}"/>
              </a:ext>
            </a:extLst>
          </p:cNvPr>
          <p:cNvSpPr>
            <a:spLocks noGrp="1"/>
          </p:cNvSpPr>
          <p:nvPr>
            <p:ph type="title"/>
          </p:nvPr>
        </p:nvSpPr>
        <p:spPr/>
        <p:txBody>
          <a:bodyPr/>
          <a:lstStyle/>
          <a:p>
            <a:r>
              <a:rPr lang="en-US"/>
              <a:t>Facebook Interaction Rate By Post Type - FPR | Frasers Property Retail</a:t>
            </a:r>
          </a:p>
        </p:txBody>
      </p:sp>
      <p:graphicFrame>
        <p:nvGraphicFramePr>
          <p:cNvPr id="6" name="Chart Placeholder 5">
            <a:extLst>
              <a:ext uri="{FF2B5EF4-FFF2-40B4-BE49-F238E27FC236}">
                <a16:creationId xmlns:a16="http://schemas.microsoft.com/office/drawing/2014/main" id="{AD1A63D6-DAC2-447A-9432-5EDE3D5A3E96}"/>
              </a:ext>
            </a:extLst>
          </p:cNvPr>
          <p:cNvGraphicFramePr>
            <a:graphicFrameLocks noGrp="1"/>
          </p:cNvGraphicFramePr>
          <p:nvPr>
            <p:ph type="chart" sz="quarter" idx="13"/>
            <p:extLst>
              <p:ext uri="{D42A27DB-BD31-4B8C-83A1-F6EECF244321}">
                <p14:modId xmlns:p14="http://schemas.microsoft.com/office/powerpoint/2010/main" val="5059859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7C9A66-A85F-43E9-9C8D-E785E01B2218}"/>
              </a:ext>
            </a:extLst>
          </p:cNvPr>
          <p:cNvSpPr>
            <a:spLocks noGrp="1"/>
          </p:cNvSpPr>
          <p:nvPr>
            <p:ph type="body" sz="quarter" idx="14"/>
          </p:nvPr>
        </p:nvSpPr>
        <p:spPr/>
        <p:txBody>
          <a:bodyPr/>
          <a:lstStyle/>
          <a:p>
            <a:r>
              <a:rPr lang="en-US"/>
              <a:t>06/01/2020 - 06/30/2020</a:t>
            </a:r>
          </a:p>
        </p:txBody>
      </p:sp>
      <p:sp>
        <p:nvSpPr>
          <p:cNvPr id="5" name="Footer Placeholder 4">
            <a:extLst>
              <a:ext uri="{FF2B5EF4-FFF2-40B4-BE49-F238E27FC236}">
                <a16:creationId xmlns:a16="http://schemas.microsoft.com/office/drawing/2014/main" id="{015FAC46-D87F-4651-B937-BC92F3DC56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017021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9A07B-5F98-4A80-A996-A48E3672BC15}"/>
              </a:ext>
            </a:extLst>
          </p:cNvPr>
          <p:cNvSpPr>
            <a:spLocks noGrp="1"/>
          </p:cNvSpPr>
          <p:nvPr>
            <p:ph type="title"/>
          </p:nvPr>
        </p:nvSpPr>
        <p:spPr/>
        <p:txBody>
          <a:bodyPr/>
          <a:lstStyle/>
          <a:p>
            <a:r>
              <a:rPr lang="en-US"/>
              <a:t>Facebook Interactions Per Post By Post Type | Suburban Malls</a:t>
            </a:r>
          </a:p>
        </p:txBody>
      </p:sp>
      <p:graphicFrame>
        <p:nvGraphicFramePr>
          <p:cNvPr id="6" name="Chart Placeholder 5">
            <a:extLst>
              <a:ext uri="{FF2B5EF4-FFF2-40B4-BE49-F238E27FC236}">
                <a16:creationId xmlns:a16="http://schemas.microsoft.com/office/drawing/2014/main" id="{6D748131-5787-4B26-8456-A2658DCA8D53}"/>
              </a:ext>
            </a:extLst>
          </p:cNvPr>
          <p:cNvGraphicFramePr>
            <a:graphicFrameLocks noGrp="1"/>
          </p:cNvGraphicFramePr>
          <p:nvPr>
            <p:ph type="chart" sz="quarter" idx="13"/>
            <p:extLst>
              <p:ext uri="{D42A27DB-BD31-4B8C-83A1-F6EECF244321}">
                <p14:modId xmlns:p14="http://schemas.microsoft.com/office/powerpoint/2010/main" val="31541275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1046B4-0FBE-4894-B347-1B34AC5C1E3D}"/>
              </a:ext>
            </a:extLst>
          </p:cNvPr>
          <p:cNvSpPr>
            <a:spLocks noGrp="1"/>
          </p:cNvSpPr>
          <p:nvPr>
            <p:ph type="body" sz="quarter" idx="14"/>
          </p:nvPr>
        </p:nvSpPr>
        <p:spPr/>
        <p:txBody>
          <a:bodyPr/>
          <a:lstStyle/>
          <a:p>
            <a:r>
              <a:rPr lang="en-US"/>
              <a:t>06/01/2020 - 06/30/2020</a:t>
            </a:r>
          </a:p>
        </p:txBody>
      </p:sp>
      <p:sp>
        <p:nvSpPr>
          <p:cNvPr id="5" name="Footer Placeholder 4">
            <a:extLst>
              <a:ext uri="{FF2B5EF4-FFF2-40B4-BE49-F238E27FC236}">
                <a16:creationId xmlns:a16="http://schemas.microsoft.com/office/drawing/2014/main" id="{A9F269F2-0FC5-495C-820D-19C3C2B7F3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272289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4185F-483B-4E75-8086-14C4CCA42B6D}"/>
              </a:ext>
            </a:extLst>
          </p:cNvPr>
          <p:cNvSpPr>
            <a:spLocks noGrp="1"/>
          </p:cNvSpPr>
          <p:nvPr>
            <p:ph type="title"/>
          </p:nvPr>
        </p:nvSpPr>
        <p:spPr/>
        <p:txBody>
          <a:bodyPr/>
          <a:lstStyle/>
          <a:p>
            <a:r>
              <a:rPr lang="en-US"/>
              <a:t>Facebook Interaction Rate By Post Type - Landscape | Suburban Malls</a:t>
            </a:r>
          </a:p>
        </p:txBody>
      </p:sp>
      <p:graphicFrame>
        <p:nvGraphicFramePr>
          <p:cNvPr id="6" name="Chart Placeholder 5">
            <a:extLst>
              <a:ext uri="{FF2B5EF4-FFF2-40B4-BE49-F238E27FC236}">
                <a16:creationId xmlns:a16="http://schemas.microsoft.com/office/drawing/2014/main" id="{1D4C9CB5-3216-4C8D-9011-FD8DCBD631A7}"/>
              </a:ext>
            </a:extLst>
          </p:cNvPr>
          <p:cNvGraphicFramePr>
            <a:graphicFrameLocks noGrp="1"/>
          </p:cNvGraphicFramePr>
          <p:nvPr>
            <p:ph type="chart" sz="quarter" idx="13"/>
            <p:extLst>
              <p:ext uri="{D42A27DB-BD31-4B8C-83A1-F6EECF244321}">
                <p14:modId xmlns:p14="http://schemas.microsoft.com/office/powerpoint/2010/main" val="19738983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4B8EFD-AC91-4739-A780-A2E6BF3B3551}"/>
              </a:ext>
            </a:extLst>
          </p:cNvPr>
          <p:cNvSpPr>
            <a:spLocks noGrp="1"/>
          </p:cNvSpPr>
          <p:nvPr>
            <p:ph type="body" sz="quarter" idx="14"/>
          </p:nvPr>
        </p:nvSpPr>
        <p:spPr/>
        <p:txBody>
          <a:bodyPr/>
          <a:lstStyle/>
          <a:p>
            <a:r>
              <a:rPr lang="en-US"/>
              <a:t>06/01/2020 - 06/30/2020</a:t>
            </a:r>
          </a:p>
        </p:txBody>
      </p:sp>
      <p:sp>
        <p:nvSpPr>
          <p:cNvPr id="5" name="Footer Placeholder 4">
            <a:extLst>
              <a:ext uri="{FF2B5EF4-FFF2-40B4-BE49-F238E27FC236}">
                <a16:creationId xmlns:a16="http://schemas.microsoft.com/office/drawing/2014/main" id="{76DB52E4-E230-4B44-86CC-669D8759CA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705584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A9E5E-8A4A-45A9-86A7-DF5E23E678D4}"/>
              </a:ext>
            </a:extLst>
          </p:cNvPr>
          <p:cNvSpPr>
            <a:spLocks noGrp="1"/>
          </p:cNvSpPr>
          <p:nvPr>
            <p:ph type="title"/>
          </p:nvPr>
        </p:nvSpPr>
        <p:spPr/>
        <p:txBody>
          <a:bodyPr/>
          <a:lstStyle/>
          <a:p>
            <a:r>
              <a:rPr lang="en-US"/>
              <a:t>Facebook Engagement Rate | Suburban Malls</a:t>
            </a:r>
          </a:p>
        </p:txBody>
      </p:sp>
      <p:graphicFrame>
        <p:nvGraphicFramePr>
          <p:cNvPr id="6" name="Chart Placeholder 5">
            <a:extLst>
              <a:ext uri="{FF2B5EF4-FFF2-40B4-BE49-F238E27FC236}">
                <a16:creationId xmlns:a16="http://schemas.microsoft.com/office/drawing/2014/main" id="{E4851E51-4C51-41B0-9404-BFD3BE317D56}"/>
              </a:ext>
            </a:extLst>
          </p:cNvPr>
          <p:cNvGraphicFramePr>
            <a:graphicFrameLocks noGrp="1"/>
          </p:cNvGraphicFramePr>
          <p:nvPr>
            <p:ph type="chart" sz="quarter" idx="13"/>
            <p:extLst>
              <p:ext uri="{D42A27DB-BD31-4B8C-83A1-F6EECF244321}">
                <p14:modId xmlns:p14="http://schemas.microsoft.com/office/powerpoint/2010/main" val="14274020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52E07A-4F98-443F-80BC-BAB43A953624}"/>
              </a:ext>
            </a:extLst>
          </p:cNvPr>
          <p:cNvSpPr>
            <a:spLocks noGrp="1"/>
          </p:cNvSpPr>
          <p:nvPr>
            <p:ph type="body" sz="quarter" idx="14"/>
          </p:nvPr>
        </p:nvSpPr>
        <p:spPr/>
        <p:txBody>
          <a:bodyPr/>
          <a:lstStyle/>
          <a:p>
            <a:r>
              <a:rPr lang="en-US"/>
              <a:t>06/01/2020 - 07/05/2020</a:t>
            </a:r>
          </a:p>
        </p:txBody>
      </p:sp>
      <p:sp>
        <p:nvSpPr>
          <p:cNvPr id="5" name="Footer Placeholder 4">
            <a:extLst>
              <a:ext uri="{FF2B5EF4-FFF2-40B4-BE49-F238E27FC236}">
                <a16:creationId xmlns:a16="http://schemas.microsoft.com/office/drawing/2014/main" id="{2DEDDF3A-93DD-4D86-A6D9-FFBC7C7C3B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760887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60CAB-FF71-481F-81E7-A004D212AE72}"/>
              </a:ext>
            </a:extLst>
          </p:cNvPr>
          <p:cNvSpPr>
            <a:spLocks noGrp="1"/>
          </p:cNvSpPr>
          <p:nvPr>
            <p:ph type="title"/>
          </p:nvPr>
        </p:nvSpPr>
        <p:spPr/>
        <p:txBody>
          <a:bodyPr/>
          <a:lstStyle/>
          <a:p>
            <a:r>
              <a:rPr lang="en-US"/>
              <a:t>Facebook Engaged Users | Suburban Malls</a:t>
            </a:r>
          </a:p>
        </p:txBody>
      </p:sp>
      <p:graphicFrame>
        <p:nvGraphicFramePr>
          <p:cNvPr id="6" name="Chart Placeholder 5">
            <a:extLst>
              <a:ext uri="{FF2B5EF4-FFF2-40B4-BE49-F238E27FC236}">
                <a16:creationId xmlns:a16="http://schemas.microsoft.com/office/drawing/2014/main" id="{014F1536-BFC2-44C3-957E-3D0C611DFF98}"/>
              </a:ext>
            </a:extLst>
          </p:cNvPr>
          <p:cNvGraphicFramePr>
            <a:graphicFrameLocks noGrp="1"/>
          </p:cNvGraphicFramePr>
          <p:nvPr>
            <p:ph type="chart" sz="quarter" idx="13"/>
            <p:extLst>
              <p:ext uri="{D42A27DB-BD31-4B8C-83A1-F6EECF244321}">
                <p14:modId xmlns:p14="http://schemas.microsoft.com/office/powerpoint/2010/main" val="28212968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C40100-33DF-4CF0-9C34-4E2569173A19}"/>
              </a:ext>
            </a:extLst>
          </p:cNvPr>
          <p:cNvSpPr>
            <a:spLocks noGrp="1"/>
          </p:cNvSpPr>
          <p:nvPr>
            <p:ph type="body" sz="quarter" idx="14"/>
          </p:nvPr>
        </p:nvSpPr>
        <p:spPr/>
        <p:txBody>
          <a:bodyPr/>
          <a:lstStyle/>
          <a:p>
            <a:r>
              <a:rPr lang="en-US"/>
              <a:t>06/01/2020 - 07/05/2020</a:t>
            </a:r>
          </a:p>
        </p:txBody>
      </p:sp>
      <p:sp>
        <p:nvSpPr>
          <p:cNvPr id="5" name="Footer Placeholder 4">
            <a:extLst>
              <a:ext uri="{FF2B5EF4-FFF2-40B4-BE49-F238E27FC236}">
                <a16:creationId xmlns:a16="http://schemas.microsoft.com/office/drawing/2014/main" id="{93C74C5D-25ED-4259-9BDF-6E6C2BFC55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085634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2F3E9-C71F-45E7-86C9-1A87D21C2840}"/>
              </a:ext>
            </a:extLst>
          </p:cNvPr>
          <p:cNvSpPr>
            <a:spLocks noGrp="1"/>
          </p:cNvSpPr>
          <p:nvPr>
            <p:ph type="title"/>
          </p:nvPr>
        </p:nvSpPr>
        <p:spPr/>
        <p:txBody>
          <a:bodyPr/>
          <a:lstStyle/>
          <a:p>
            <a:r>
              <a:rPr lang="en-US"/>
              <a:t>Facebook Own Posts By Weekday | Frasers Property Retail</a:t>
            </a:r>
          </a:p>
        </p:txBody>
      </p:sp>
      <p:graphicFrame>
        <p:nvGraphicFramePr>
          <p:cNvPr id="6" name="Chart Placeholder 5">
            <a:extLst>
              <a:ext uri="{FF2B5EF4-FFF2-40B4-BE49-F238E27FC236}">
                <a16:creationId xmlns:a16="http://schemas.microsoft.com/office/drawing/2014/main" id="{6A042EDD-BBA1-4C80-B17B-18FE94D30B70}"/>
              </a:ext>
            </a:extLst>
          </p:cNvPr>
          <p:cNvGraphicFramePr>
            <a:graphicFrameLocks noGrp="1"/>
          </p:cNvGraphicFramePr>
          <p:nvPr>
            <p:ph type="chart" sz="quarter" idx="13"/>
            <p:extLst>
              <p:ext uri="{D42A27DB-BD31-4B8C-83A1-F6EECF244321}">
                <p14:modId xmlns:p14="http://schemas.microsoft.com/office/powerpoint/2010/main" val="17933053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4F410D-55EE-4BB2-A9A8-3F89235B065A}"/>
              </a:ext>
            </a:extLst>
          </p:cNvPr>
          <p:cNvSpPr>
            <a:spLocks noGrp="1"/>
          </p:cNvSpPr>
          <p:nvPr>
            <p:ph type="body" sz="quarter" idx="14"/>
          </p:nvPr>
        </p:nvSpPr>
        <p:spPr/>
        <p:txBody>
          <a:bodyPr/>
          <a:lstStyle/>
          <a:p>
            <a:r>
              <a:rPr lang="en-US"/>
              <a:t>06/01/2020 - 06/30/2020</a:t>
            </a:r>
          </a:p>
        </p:txBody>
      </p:sp>
      <p:sp>
        <p:nvSpPr>
          <p:cNvPr id="5" name="Footer Placeholder 4">
            <a:extLst>
              <a:ext uri="{FF2B5EF4-FFF2-40B4-BE49-F238E27FC236}">
                <a16:creationId xmlns:a16="http://schemas.microsoft.com/office/drawing/2014/main" id="{9514D82E-E1CA-4AC7-AEBB-10EA1FA8AE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74513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EA442-A9E8-4AAE-A522-84FAD6074F82}"/>
              </a:ext>
            </a:extLst>
          </p:cNvPr>
          <p:cNvSpPr>
            <a:spLocks noGrp="1"/>
          </p:cNvSpPr>
          <p:nvPr>
            <p:ph type="title"/>
          </p:nvPr>
        </p:nvSpPr>
        <p:spPr/>
        <p:txBody>
          <a:bodyPr/>
          <a:lstStyle/>
          <a:p>
            <a:r>
              <a:rPr lang="en-US"/>
              <a:t>Facebook Own Posts Table - FPR only (Top) | Frasers Property Retail - 1 of 17</a:t>
            </a:r>
          </a:p>
        </p:txBody>
      </p:sp>
      <p:graphicFrame>
        <p:nvGraphicFramePr>
          <p:cNvPr id="5" name="Table Placeholder 4">
            <a:extLst>
              <a:ext uri="{FF2B5EF4-FFF2-40B4-BE49-F238E27FC236}">
                <a16:creationId xmlns:a16="http://schemas.microsoft.com/office/drawing/2014/main" id="{70EB91D2-FA9C-4EE7-B252-8355C482082E}"/>
              </a:ext>
            </a:extLst>
          </p:cNvPr>
          <p:cNvGraphicFramePr>
            <a:graphicFrameLocks noGrp="1"/>
          </p:cNvGraphicFramePr>
          <p:nvPr>
            <p:ph type="tbl" sz="quarter" idx="13"/>
            <p:extLst>
              <p:ext uri="{D42A27DB-BD31-4B8C-83A1-F6EECF244321}">
                <p14:modId xmlns:p14="http://schemas.microsoft.com/office/powerpoint/2010/main" val="2844365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333280351"/>
                    </a:ext>
                  </a:extLst>
                </a:gridCol>
                <a:gridCol w="987552">
                  <a:extLst>
                    <a:ext uri="{9D8B030D-6E8A-4147-A177-3AD203B41FA5}">
                      <a16:colId xmlns:a16="http://schemas.microsoft.com/office/drawing/2014/main" val="3130835979"/>
                    </a:ext>
                  </a:extLst>
                </a:gridCol>
                <a:gridCol w="658368">
                  <a:extLst>
                    <a:ext uri="{9D8B030D-6E8A-4147-A177-3AD203B41FA5}">
                      <a16:colId xmlns:a16="http://schemas.microsoft.com/office/drawing/2014/main" val="4060323064"/>
                    </a:ext>
                  </a:extLst>
                </a:gridCol>
                <a:gridCol w="329184">
                  <a:extLst>
                    <a:ext uri="{9D8B030D-6E8A-4147-A177-3AD203B41FA5}">
                      <a16:colId xmlns:a16="http://schemas.microsoft.com/office/drawing/2014/main" val="3416918228"/>
                    </a:ext>
                  </a:extLst>
                </a:gridCol>
                <a:gridCol w="329184">
                  <a:extLst>
                    <a:ext uri="{9D8B030D-6E8A-4147-A177-3AD203B41FA5}">
                      <a16:colId xmlns:a16="http://schemas.microsoft.com/office/drawing/2014/main" val="2876184309"/>
                    </a:ext>
                  </a:extLst>
                </a:gridCol>
                <a:gridCol w="329184">
                  <a:extLst>
                    <a:ext uri="{9D8B030D-6E8A-4147-A177-3AD203B41FA5}">
                      <a16:colId xmlns:a16="http://schemas.microsoft.com/office/drawing/2014/main" val="3162839784"/>
                    </a:ext>
                  </a:extLst>
                </a:gridCol>
                <a:gridCol w="329184">
                  <a:extLst>
                    <a:ext uri="{9D8B030D-6E8A-4147-A177-3AD203B41FA5}">
                      <a16:colId xmlns:a16="http://schemas.microsoft.com/office/drawing/2014/main" val="3972373582"/>
                    </a:ext>
                  </a:extLst>
                </a:gridCol>
                <a:gridCol w="329184">
                  <a:extLst>
                    <a:ext uri="{9D8B030D-6E8A-4147-A177-3AD203B41FA5}">
                      <a16:colId xmlns:a16="http://schemas.microsoft.com/office/drawing/2014/main" val="3511402857"/>
                    </a:ext>
                  </a:extLst>
                </a:gridCol>
                <a:gridCol w="329184">
                  <a:extLst>
                    <a:ext uri="{9D8B030D-6E8A-4147-A177-3AD203B41FA5}">
                      <a16:colId xmlns:a16="http://schemas.microsoft.com/office/drawing/2014/main" val="3907204638"/>
                    </a:ext>
                  </a:extLst>
                </a:gridCol>
                <a:gridCol w="329184">
                  <a:extLst>
                    <a:ext uri="{9D8B030D-6E8A-4147-A177-3AD203B41FA5}">
                      <a16:colId xmlns:a16="http://schemas.microsoft.com/office/drawing/2014/main" val="2572169701"/>
                    </a:ext>
                  </a:extLst>
                </a:gridCol>
                <a:gridCol w="329184">
                  <a:extLst>
                    <a:ext uri="{9D8B030D-6E8A-4147-A177-3AD203B41FA5}">
                      <a16:colId xmlns:a16="http://schemas.microsoft.com/office/drawing/2014/main" val="3906466091"/>
                    </a:ext>
                  </a:extLst>
                </a:gridCol>
                <a:gridCol w="329184">
                  <a:extLst>
                    <a:ext uri="{9D8B030D-6E8A-4147-A177-3AD203B41FA5}">
                      <a16:colId xmlns:a16="http://schemas.microsoft.com/office/drawing/2014/main" val="1851178179"/>
                    </a:ext>
                  </a:extLst>
                </a:gridCol>
                <a:gridCol w="329184">
                  <a:extLst>
                    <a:ext uri="{9D8B030D-6E8A-4147-A177-3AD203B41FA5}">
                      <a16:colId xmlns:a16="http://schemas.microsoft.com/office/drawing/2014/main" val="2387716367"/>
                    </a:ext>
                  </a:extLst>
                </a:gridCol>
                <a:gridCol w="329184">
                  <a:extLst>
                    <a:ext uri="{9D8B030D-6E8A-4147-A177-3AD203B41FA5}">
                      <a16:colId xmlns:a16="http://schemas.microsoft.com/office/drawing/2014/main" val="1048534190"/>
                    </a:ext>
                  </a:extLst>
                </a:gridCol>
                <a:gridCol w="329184">
                  <a:extLst>
                    <a:ext uri="{9D8B030D-6E8A-4147-A177-3AD203B41FA5}">
                      <a16:colId xmlns:a16="http://schemas.microsoft.com/office/drawing/2014/main" val="2713705876"/>
                    </a:ext>
                  </a:extLst>
                </a:gridCol>
                <a:gridCol w="329184">
                  <a:extLst>
                    <a:ext uri="{9D8B030D-6E8A-4147-A177-3AD203B41FA5}">
                      <a16:colId xmlns:a16="http://schemas.microsoft.com/office/drawing/2014/main" val="873369538"/>
                    </a:ext>
                  </a:extLst>
                </a:gridCol>
                <a:gridCol w="329184">
                  <a:extLst>
                    <a:ext uri="{9D8B030D-6E8A-4147-A177-3AD203B41FA5}">
                      <a16:colId xmlns:a16="http://schemas.microsoft.com/office/drawing/2014/main" val="3550069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154785546"/>
                  </a:ext>
                </a:extLst>
              </a:tr>
            </a:tbl>
          </a:graphicData>
        </a:graphic>
      </p:graphicFrame>
      <p:sp>
        <p:nvSpPr>
          <p:cNvPr id="4" name="Text Placeholder 3">
            <a:extLst>
              <a:ext uri="{FF2B5EF4-FFF2-40B4-BE49-F238E27FC236}">
                <a16:creationId xmlns:a16="http://schemas.microsoft.com/office/drawing/2014/main" id="{E2921A9E-8DDD-4477-8E7C-66BDC5EB68C9}"/>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52526413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2C1D4-AF86-4BAA-AAE1-457527D71987}"/>
              </a:ext>
            </a:extLst>
          </p:cNvPr>
          <p:cNvSpPr>
            <a:spLocks noGrp="1"/>
          </p:cNvSpPr>
          <p:nvPr>
            <p:ph type="title"/>
          </p:nvPr>
        </p:nvSpPr>
        <p:spPr/>
        <p:txBody>
          <a:bodyPr/>
          <a:lstStyle/>
          <a:p>
            <a:r>
              <a:rPr lang="en-US"/>
              <a:t>Facebook Own Posts Table - FPR only (Top) | Frasers Property Retail - 2 of 17</a:t>
            </a:r>
          </a:p>
        </p:txBody>
      </p:sp>
      <p:graphicFrame>
        <p:nvGraphicFramePr>
          <p:cNvPr id="5" name="Table Placeholder 4">
            <a:extLst>
              <a:ext uri="{FF2B5EF4-FFF2-40B4-BE49-F238E27FC236}">
                <a16:creationId xmlns:a16="http://schemas.microsoft.com/office/drawing/2014/main" id="{BE8C0414-6698-43CD-AC2E-22531D0F642D}"/>
              </a:ext>
            </a:extLst>
          </p:cNvPr>
          <p:cNvGraphicFramePr>
            <a:graphicFrameLocks noGrp="1"/>
          </p:cNvGraphicFramePr>
          <p:nvPr>
            <p:ph type="tbl" sz="quarter" idx="13"/>
            <p:extLst>
              <p:ext uri="{D42A27DB-BD31-4B8C-83A1-F6EECF244321}">
                <p14:modId xmlns:p14="http://schemas.microsoft.com/office/powerpoint/2010/main" val="372403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882160437"/>
                    </a:ext>
                  </a:extLst>
                </a:gridCol>
                <a:gridCol w="987552">
                  <a:extLst>
                    <a:ext uri="{9D8B030D-6E8A-4147-A177-3AD203B41FA5}">
                      <a16:colId xmlns:a16="http://schemas.microsoft.com/office/drawing/2014/main" val="1251446554"/>
                    </a:ext>
                  </a:extLst>
                </a:gridCol>
                <a:gridCol w="658368">
                  <a:extLst>
                    <a:ext uri="{9D8B030D-6E8A-4147-A177-3AD203B41FA5}">
                      <a16:colId xmlns:a16="http://schemas.microsoft.com/office/drawing/2014/main" val="1921360684"/>
                    </a:ext>
                  </a:extLst>
                </a:gridCol>
                <a:gridCol w="329184">
                  <a:extLst>
                    <a:ext uri="{9D8B030D-6E8A-4147-A177-3AD203B41FA5}">
                      <a16:colId xmlns:a16="http://schemas.microsoft.com/office/drawing/2014/main" val="4052674999"/>
                    </a:ext>
                  </a:extLst>
                </a:gridCol>
                <a:gridCol w="329184">
                  <a:extLst>
                    <a:ext uri="{9D8B030D-6E8A-4147-A177-3AD203B41FA5}">
                      <a16:colId xmlns:a16="http://schemas.microsoft.com/office/drawing/2014/main" val="453097532"/>
                    </a:ext>
                  </a:extLst>
                </a:gridCol>
                <a:gridCol w="329184">
                  <a:extLst>
                    <a:ext uri="{9D8B030D-6E8A-4147-A177-3AD203B41FA5}">
                      <a16:colId xmlns:a16="http://schemas.microsoft.com/office/drawing/2014/main" val="2762780006"/>
                    </a:ext>
                  </a:extLst>
                </a:gridCol>
                <a:gridCol w="329184">
                  <a:extLst>
                    <a:ext uri="{9D8B030D-6E8A-4147-A177-3AD203B41FA5}">
                      <a16:colId xmlns:a16="http://schemas.microsoft.com/office/drawing/2014/main" val="2339732611"/>
                    </a:ext>
                  </a:extLst>
                </a:gridCol>
                <a:gridCol w="329184">
                  <a:extLst>
                    <a:ext uri="{9D8B030D-6E8A-4147-A177-3AD203B41FA5}">
                      <a16:colId xmlns:a16="http://schemas.microsoft.com/office/drawing/2014/main" val="19069508"/>
                    </a:ext>
                  </a:extLst>
                </a:gridCol>
                <a:gridCol w="329184">
                  <a:extLst>
                    <a:ext uri="{9D8B030D-6E8A-4147-A177-3AD203B41FA5}">
                      <a16:colId xmlns:a16="http://schemas.microsoft.com/office/drawing/2014/main" val="3151480143"/>
                    </a:ext>
                  </a:extLst>
                </a:gridCol>
                <a:gridCol w="329184">
                  <a:extLst>
                    <a:ext uri="{9D8B030D-6E8A-4147-A177-3AD203B41FA5}">
                      <a16:colId xmlns:a16="http://schemas.microsoft.com/office/drawing/2014/main" val="3815955861"/>
                    </a:ext>
                  </a:extLst>
                </a:gridCol>
                <a:gridCol w="329184">
                  <a:extLst>
                    <a:ext uri="{9D8B030D-6E8A-4147-A177-3AD203B41FA5}">
                      <a16:colId xmlns:a16="http://schemas.microsoft.com/office/drawing/2014/main" val="3288853682"/>
                    </a:ext>
                  </a:extLst>
                </a:gridCol>
                <a:gridCol w="329184">
                  <a:extLst>
                    <a:ext uri="{9D8B030D-6E8A-4147-A177-3AD203B41FA5}">
                      <a16:colId xmlns:a16="http://schemas.microsoft.com/office/drawing/2014/main" val="1286691189"/>
                    </a:ext>
                  </a:extLst>
                </a:gridCol>
                <a:gridCol w="329184">
                  <a:extLst>
                    <a:ext uri="{9D8B030D-6E8A-4147-A177-3AD203B41FA5}">
                      <a16:colId xmlns:a16="http://schemas.microsoft.com/office/drawing/2014/main" val="2848535546"/>
                    </a:ext>
                  </a:extLst>
                </a:gridCol>
                <a:gridCol w="329184">
                  <a:extLst>
                    <a:ext uri="{9D8B030D-6E8A-4147-A177-3AD203B41FA5}">
                      <a16:colId xmlns:a16="http://schemas.microsoft.com/office/drawing/2014/main" val="1556895839"/>
                    </a:ext>
                  </a:extLst>
                </a:gridCol>
                <a:gridCol w="329184">
                  <a:extLst>
                    <a:ext uri="{9D8B030D-6E8A-4147-A177-3AD203B41FA5}">
                      <a16:colId xmlns:a16="http://schemas.microsoft.com/office/drawing/2014/main" val="3429848752"/>
                    </a:ext>
                  </a:extLst>
                </a:gridCol>
                <a:gridCol w="329184">
                  <a:extLst>
                    <a:ext uri="{9D8B030D-6E8A-4147-A177-3AD203B41FA5}">
                      <a16:colId xmlns:a16="http://schemas.microsoft.com/office/drawing/2014/main" val="3841858846"/>
                    </a:ext>
                  </a:extLst>
                </a:gridCol>
                <a:gridCol w="329184">
                  <a:extLst>
                    <a:ext uri="{9D8B030D-6E8A-4147-A177-3AD203B41FA5}">
                      <a16:colId xmlns:a16="http://schemas.microsoft.com/office/drawing/2014/main" val="19636484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445674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- 2020-06-29 06:00:00</a:t>
                      </a:r>
                      <a:r>
                        <a:rPr kumimoji="0" lang="en-US" sz="1000" b="0" i="0" u="none" strike="noStrike" kern="1200" cap="none" spc="0" normalizeH="0" baseline="0" noProof="0">
                          <a:ln>
                            <a:noFill/>
                          </a:ln>
                          <a:solidFill>
                            <a:prstClr val="black"/>
                          </a:solidFill>
                          <a:effectLst/>
                          <a:uLnTx/>
                          <a:uFillTx/>
                          <a:latin typeface="+mn-lt"/>
                          <a:ea typeface="+mn-ea"/>
                          <a:cs typeface="+mn-cs"/>
                        </a:rPr>
                        <a:t>
 Enjoy tantalising sweet treats delivered straight to your doorstep on Frasers Makan Master, with free delivery and up to  off your order*!
Take your pick from freshly-baked cakes, doughnuts, cookies and Japanese taiyaki croissants, available in a dizzying array of flavours and fillings. Craving for a refreshing pick-me-up? Indulge in snow ice desserts or chilled lemongrass jelly, guaranteed to hit the spot!
Mei Heong Yuen Dessert Singapore: Northpoint City &amp; The Centrepoint
tcc - The Connoisseur Concerto: Anchorpoint
Ben's Cookies: Northpoint City
Tai Croissant Singapore: Causeway Point &amp; The Centrepoint
Chateraise Singapore: Northpoint City
Dunkin' Donuts: Causeway Point, Northpoint City &amp; Waterway Point
Rocky Master Singapore: Northpoint City
Order now with Frasers Makan Master on the Frasers Experience (FRx) App: https://frx.onelink.me/Zzci/FRx
*Min. spend and other T&amp;Cs apply.
For more details, visit bit.ly/FPRMakanMasterPromo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https://scontent-iad3-1.xx.fbcdn.net/v/t15.5256-10/106389901_282914772763779_5641107563885701418_n.jpg?_nc_cat=101&amp;_nc_sid=ad6a45&amp;_nc_ohc=b2oiWVSs-WUAX-3_wEj&amp;_nc_ht=scontent-iad3-1.xx&amp;oh=7f1e34a1673b2953af0d2d56ede902b7&amp;oe=5F22ADA3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07/02/2020 09:22:47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32031097"/>
                  </a:ext>
                </a:extLst>
              </a:tr>
            </a:tbl>
          </a:graphicData>
        </a:graphic>
      </p:graphicFrame>
      <p:sp>
        <p:nvSpPr>
          <p:cNvPr id="4" name="Text Placeholder 3">
            <a:extLst>
              <a:ext uri="{FF2B5EF4-FFF2-40B4-BE49-F238E27FC236}">
                <a16:creationId xmlns:a16="http://schemas.microsoft.com/office/drawing/2014/main" id="{41E54BB2-B8D2-4F0D-A56F-DE7231E1A608}"/>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71222161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F02FE-A2E4-40D8-B475-C111BC7C4567}"/>
              </a:ext>
            </a:extLst>
          </p:cNvPr>
          <p:cNvSpPr>
            <a:spLocks noGrp="1"/>
          </p:cNvSpPr>
          <p:nvPr>
            <p:ph type="title"/>
          </p:nvPr>
        </p:nvSpPr>
        <p:spPr/>
        <p:txBody>
          <a:bodyPr/>
          <a:lstStyle/>
          <a:p>
            <a:r>
              <a:rPr lang="en-US"/>
              <a:t>Facebook Own Posts Table - FPR only (Top) | Frasers Property Retail - 3 of 17</a:t>
            </a:r>
          </a:p>
        </p:txBody>
      </p:sp>
      <p:graphicFrame>
        <p:nvGraphicFramePr>
          <p:cNvPr id="5" name="Table Placeholder 4">
            <a:extLst>
              <a:ext uri="{FF2B5EF4-FFF2-40B4-BE49-F238E27FC236}">
                <a16:creationId xmlns:a16="http://schemas.microsoft.com/office/drawing/2014/main" id="{BC1DEB44-F920-48D2-B371-6488B10B96D4}"/>
              </a:ext>
            </a:extLst>
          </p:cNvPr>
          <p:cNvGraphicFramePr>
            <a:graphicFrameLocks noGrp="1"/>
          </p:cNvGraphicFramePr>
          <p:nvPr>
            <p:ph type="tbl" sz="quarter" idx="13"/>
            <p:extLst>
              <p:ext uri="{D42A27DB-BD31-4B8C-83A1-F6EECF244321}">
                <p14:modId xmlns:p14="http://schemas.microsoft.com/office/powerpoint/2010/main" val="601764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153608813"/>
                    </a:ext>
                  </a:extLst>
                </a:gridCol>
                <a:gridCol w="987552">
                  <a:extLst>
                    <a:ext uri="{9D8B030D-6E8A-4147-A177-3AD203B41FA5}">
                      <a16:colId xmlns:a16="http://schemas.microsoft.com/office/drawing/2014/main" val="311712317"/>
                    </a:ext>
                  </a:extLst>
                </a:gridCol>
                <a:gridCol w="658368">
                  <a:extLst>
                    <a:ext uri="{9D8B030D-6E8A-4147-A177-3AD203B41FA5}">
                      <a16:colId xmlns:a16="http://schemas.microsoft.com/office/drawing/2014/main" val="3867504165"/>
                    </a:ext>
                  </a:extLst>
                </a:gridCol>
                <a:gridCol w="329184">
                  <a:extLst>
                    <a:ext uri="{9D8B030D-6E8A-4147-A177-3AD203B41FA5}">
                      <a16:colId xmlns:a16="http://schemas.microsoft.com/office/drawing/2014/main" val="3395950430"/>
                    </a:ext>
                  </a:extLst>
                </a:gridCol>
                <a:gridCol w="329184">
                  <a:extLst>
                    <a:ext uri="{9D8B030D-6E8A-4147-A177-3AD203B41FA5}">
                      <a16:colId xmlns:a16="http://schemas.microsoft.com/office/drawing/2014/main" val="3530104708"/>
                    </a:ext>
                  </a:extLst>
                </a:gridCol>
                <a:gridCol w="329184">
                  <a:extLst>
                    <a:ext uri="{9D8B030D-6E8A-4147-A177-3AD203B41FA5}">
                      <a16:colId xmlns:a16="http://schemas.microsoft.com/office/drawing/2014/main" val="1183577838"/>
                    </a:ext>
                  </a:extLst>
                </a:gridCol>
                <a:gridCol w="329184">
                  <a:extLst>
                    <a:ext uri="{9D8B030D-6E8A-4147-A177-3AD203B41FA5}">
                      <a16:colId xmlns:a16="http://schemas.microsoft.com/office/drawing/2014/main" val="519256379"/>
                    </a:ext>
                  </a:extLst>
                </a:gridCol>
                <a:gridCol w="329184">
                  <a:extLst>
                    <a:ext uri="{9D8B030D-6E8A-4147-A177-3AD203B41FA5}">
                      <a16:colId xmlns:a16="http://schemas.microsoft.com/office/drawing/2014/main" val="2269898862"/>
                    </a:ext>
                  </a:extLst>
                </a:gridCol>
                <a:gridCol w="329184">
                  <a:extLst>
                    <a:ext uri="{9D8B030D-6E8A-4147-A177-3AD203B41FA5}">
                      <a16:colId xmlns:a16="http://schemas.microsoft.com/office/drawing/2014/main" val="1850905777"/>
                    </a:ext>
                  </a:extLst>
                </a:gridCol>
                <a:gridCol w="329184">
                  <a:extLst>
                    <a:ext uri="{9D8B030D-6E8A-4147-A177-3AD203B41FA5}">
                      <a16:colId xmlns:a16="http://schemas.microsoft.com/office/drawing/2014/main" val="2177043365"/>
                    </a:ext>
                  </a:extLst>
                </a:gridCol>
                <a:gridCol w="329184">
                  <a:extLst>
                    <a:ext uri="{9D8B030D-6E8A-4147-A177-3AD203B41FA5}">
                      <a16:colId xmlns:a16="http://schemas.microsoft.com/office/drawing/2014/main" val="1756666795"/>
                    </a:ext>
                  </a:extLst>
                </a:gridCol>
                <a:gridCol w="329184">
                  <a:extLst>
                    <a:ext uri="{9D8B030D-6E8A-4147-A177-3AD203B41FA5}">
                      <a16:colId xmlns:a16="http://schemas.microsoft.com/office/drawing/2014/main" val="697226362"/>
                    </a:ext>
                  </a:extLst>
                </a:gridCol>
                <a:gridCol w="329184">
                  <a:extLst>
                    <a:ext uri="{9D8B030D-6E8A-4147-A177-3AD203B41FA5}">
                      <a16:colId xmlns:a16="http://schemas.microsoft.com/office/drawing/2014/main" val="2045479012"/>
                    </a:ext>
                  </a:extLst>
                </a:gridCol>
                <a:gridCol w="329184">
                  <a:extLst>
                    <a:ext uri="{9D8B030D-6E8A-4147-A177-3AD203B41FA5}">
                      <a16:colId xmlns:a16="http://schemas.microsoft.com/office/drawing/2014/main" val="283418193"/>
                    </a:ext>
                  </a:extLst>
                </a:gridCol>
                <a:gridCol w="329184">
                  <a:extLst>
                    <a:ext uri="{9D8B030D-6E8A-4147-A177-3AD203B41FA5}">
                      <a16:colId xmlns:a16="http://schemas.microsoft.com/office/drawing/2014/main" val="2792816303"/>
                    </a:ext>
                  </a:extLst>
                </a:gridCol>
                <a:gridCol w="329184">
                  <a:extLst>
                    <a:ext uri="{9D8B030D-6E8A-4147-A177-3AD203B41FA5}">
                      <a16:colId xmlns:a16="http://schemas.microsoft.com/office/drawing/2014/main" val="3823360879"/>
                    </a:ext>
                  </a:extLst>
                </a:gridCol>
                <a:gridCol w="329184">
                  <a:extLst>
                    <a:ext uri="{9D8B030D-6E8A-4147-A177-3AD203B41FA5}">
                      <a16:colId xmlns:a16="http://schemas.microsoft.com/office/drawing/2014/main" val="1077887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851225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- 2020-06-26 06:00:49</a:t>
                      </a:r>
                      <a:r>
                        <a:rPr kumimoji="0" lang="en-US" sz="1000" b="0" i="0" u="none" strike="noStrike" kern="1200" cap="none" spc="0" normalizeH="0" baseline="0" noProof="0">
                          <a:ln>
                            <a:noFill/>
                          </a:ln>
                          <a:solidFill>
                            <a:prstClr val="black"/>
                          </a:solidFill>
                          <a:effectLst/>
                          <a:uLnTx/>
                          <a:uFillTx/>
                          <a:latin typeface="+mn-lt"/>
                          <a:ea typeface="+mn-ea"/>
                          <a:cs typeface="+mn-cs"/>
                        </a:rPr>
                        <a:t>
 There's always room for dessert. Catch up with friends and family over luscious cakes in inventive flavours, traditional pastries or have a refreshing customisable jelly dessert all to yourself! Check out our curated list of sweet treats to suit all tastes and occasions.
🍰 bit.ly/FPRSweetTreats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C93SwLG-TUDJXq&amp;w=627&amp;h=627&amp;url=https%3A%2F%2Fwww.facebook.com%2Fads%2Fimage%2F%3Fd%3DAQLc5Dag3t1aTQW7wffIV7NslmH1FZJ4pWTAi5_AzXrNGUurQ9GpBtGrGong7NxmD-Ki9zy-VE2f2rN3GLLqikH2ahF6v5Rk8nmY57VK-uP1eHCWTUJb7Cm3Ajkw8h02FkzEFiViVq0h4KZ2K1wHDuOM&amp;cfs=1&amp;_nc_hash=AQBKxygrHdiybqe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07/01/2020 15:18:57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21046265"/>
                  </a:ext>
                </a:extLst>
              </a:tr>
            </a:tbl>
          </a:graphicData>
        </a:graphic>
      </p:graphicFrame>
      <p:sp>
        <p:nvSpPr>
          <p:cNvPr id="4" name="Text Placeholder 3">
            <a:extLst>
              <a:ext uri="{FF2B5EF4-FFF2-40B4-BE49-F238E27FC236}">
                <a16:creationId xmlns:a16="http://schemas.microsoft.com/office/drawing/2014/main" id="{FDE01A06-308E-4753-ADB9-55F6EA34F0B4}"/>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35057811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55E4F-738C-459D-9BB7-BF027D7073FC}"/>
              </a:ext>
            </a:extLst>
          </p:cNvPr>
          <p:cNvSpPr>
            <a:spLocks noGrp="1"/>
          </p:cNvSpPr>
          <p:nvPr>
            <p:ph type="title"/>
          </p:nvPr>
        </p:nvSpPr>
        <p:spPr/>
        <p:txBody>
          <a:bodyPr/>
          <a:lstStyle/>
          <a:p>
            <a:r>
              <a:rPr lang="en-US"/>
              <a:t>Facebook Own Posts Table - FPR only (Top) | Frasers Property Retail - 4 of 17</a:t>
            </a:r>
          </a:p>
        </p:txBody>
      </p:sp>
      <p:graphicFrame>
        <p:nvGraphicFramePr>
          <p:cNvPr id="5" name="Table Placeholder 4">
            <a:extLst>
              <a:ext uri="{FF2B5EF4-FFF2-40B4-BE49-F238E27FC236}">
                <a16:creationId xmlns:a16="http://schemas.microsoft.com/office/drawing/2014/main" id="{8630A92B-F9C6-4FA5-A199-BEB9926EE3D9}"/>
              </a:ext>
            </a:extLst>
          </p:cNvPr>
          <p:cNvGraphicFramePr>
            <a:graphicFrameLocks noGrp="1"/>
          </p:cNvGraphicFramePr>
          <p:nvPr>
            <p:ph type="tbl" sz="quarter" idx="13"/>
            <p:extLst>
              <p:ext uri="{D42A27DB-BD31-4B8C-83A1-F6EECF244321}">
                <p14:modId xmlns:p14="http://schemas.microsoft.com/office/powerpoint/2010/main" val="1714820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098063070"/>
                    </a:ext>
                  </a:extLst>
                </a:gridCol>
                <a:gridCol w="987552">
                  <a:extLst>
                    <a:ext uri="{9D8B030D-6E8A-4147-A177-3AD203B41FA5}">
                      <a16:colId xmlns:a16="http://schemas.microsoft.com/office/drawing/2014/main" val="1335213539"/>
                    </a:ext>
                  </a:extLst>
                </a:gridCol>
                <a:gridCol w="658368">
                  <a:extLst>
                    <a:ext uri="{9D8B030D-6E8A-4147-A177-3AD203B41FA5}">
                      <a16:colId xmlns:a16="http://schemas.microsoft.com/office/drawing/2014/main" val="3838501439"/>
                    </a:ext>
                  </a:extLst>
                </a:gridCol>
                <a:gridCol w="329184">
                  <a:extLst>
                    <a:ext uri="{9D8B030D-6E8A-4147-A177-3AD203B41FA5}">
                      <a16:colId xmlns:a16="http://schemas.microsoft.com/office/drawing/2014/main" val="3263670363"/>
                    </a:ext>
                  </a:extLst>
                </a:gridCol>
                <a:gridCol w="329184">
                  <a:extLst>
                    <a:ext uri="{9D8B030D-6E8A-4147-A177-3AD203B41FA5}">
                      <a16:colId xmlns:a16="http://schemas.microsoft.com/office/drawing/2014/main" val="294283286"/>
                    </a:ext>
                  </a:extLst>
                </a:gridCol>
                <a:gridCol w="329184">
                  <a:extLst>
                    <a:ext uri="{9D8B030D-6E8A-4147-A177-3AD203B41FA5}">
                      <a16:colId xmlns:a16="http://schemas.microsoft.com/office/drawing/2014/main" val="2432021867"/>
                    </a:ext>
                  </a:extLst>
                </a:gridCol>
                <a:gridCol w="329184">
                  <a:extLst>
                    <a:ext uri="{9D8B030D-6E8A-4147-A177-3AD203B41FA5}">
                      <a16:colId xmlns:a16="http://schemas.microsoft.com/office/drawing/2014/main" val="1836763707"/>
                    </a:ext>
                  </a:extLst>
                </a:gridCol>
                <a:gridCol w="329184">
                  <a:extLst>
                    <a:ext uri="{9D8B030D-6E8A-4147-A177-3AD203B41FA5}">
                      <a16:colId xmlns:a16="http://schemas.microsoft.com/office/drawing/2014/main" val="965300408"/>
                    </a:ext>
                  </a:extLst>
                </a:gridCol>
                <a:gridCol w="329184">
                  <a:extLst>
                    <a:ext uri="{9D8B030D-6E8A-4147-A177-3AD203B41FA5}">
                      <a16:colId xmlns:a16="http://schemas.microsoft.com/office/drawing/2014/main" val="3343683280"/>
                    </a:ext>
                  </a:extLst>
                </a:gridCol>
                <a:gridCol w="329184">
                  <a:extLst>
                    <a:ext uri="{9D8B030D-6E8A-4147-A177-3AD203B41FA5}">
                      <a16:colId xmlns:a16="http://schemas.microsoft.com/office/drawing/2014/main" val="853168253"/>
                    </a:ext>
                  </a:extLst>
                </a:gridCol>
                <a:gridCol w="329184">
                  <a:extLst>
                    <a:ext uri="{9D8B030D-6E8A-4147-A177-3AD203B41FA5}">
                      <a16:colId xmlns:a16="http://schemas.microsoft.com/office/drawing/2014/main" val="2851877509"/>
                    </a:ext>
                  </a:extLst>
                </a:gridCol>
                <a:gridCol w="329184">
                  <a:extLst>
                    <a:ext uri="{9D8B030D-6E8A-4147-A177-3AD203B41FA5}">
                      <a16:colId xmlns:a16="http://schemas.microsoft.com/office/drawing/2014/main" val="2890848226"/>
                    </a:ext>
                  </a:extLst>
                </a:gridCol>
                <a:gridCol w="329184">
                  <a:extLst>
                    <a:ext uri="{9D8B030D-6E8A-4147-A177-3AD203B41FA5}">
                      <a16:colId xmlns:a16="http://schemas.microsoft.com/office/drawing/2014/main" val="1048458963"/>
                    </a:ext>
                  </a:extLst>
                </a:gridCol>
                <a:gridCol w="329184">
                  <a:extLst>
                    <a:ext uri="{9D8B030D-6E8A-4147-A177-3AD203B41FA5}">
                      <a16:colId xmlns:a16="http://schemas.microsoft.com/office/drawing/2014/main" val="2117945732"/>
                    </a:ext>
                  </a:extLst>
                </a:gridCol>
                <a:gridCol w="329184">
                  <a:extLst>
                    <a:ext uri="{9D8B030D-6E8A-4147-A177-3AD203B41FA5}">
                      <a16:colId xmlns:a16="http://schemas.microsoft.com/office/drawing/2014/main" val="3110340956"/>
                    </a:ext>
                  </a:extLst>
                </a:gridCol>
                <a:gridCol w="329184">
                  <a:extLst>
                    <a:ext uri="{9D8B030D-6E8A-4147-A177-3AD203B41FA5}">
                      <a16:colId xmlns:a16="http://schemas.microsoft.com/office/drawing/2014/main" val="1096918993"/>
                    </a:ext>
                  </a:extLst>
                </a:gridCol>
                <a:gridCol w="329184">
                  <a:extLst>
                    <a:ext uri="{9D8B030D-6E8A-4147-A177-3AD203B41FA5}">
                      <a16:colId xmlns:a16="http://schemas.microsoft.com/office/drawing/2014/main" val="5837310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88572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- 2020-06-24 06:00:02</a:t>
                      </a:r>
                      <a:r>
                        <a:rPr kumimoji="0" lang="en-US" sz="1000" b="0" i="0" u="none" strike="noStrike" kern="1200" cap="none" spc="0" normalizeH="0" baseline="0" noProof="0">
                          <a:ln>
                            <a:noFill/>
                          </a:ln>
                          <a:solidFill>
                            <a:prstClr val="black"/>
                          </a:solidFill>
                          <a:effectLst/>
                          <a:uLnTx/>
                          <a:uFillTx/>
                          <a:latin typeface="+mn-lt"/>
                          <a:ea typeface="+mn-ea"/>
                          <a:cs typeface="+mn-cs"/>
                        </a:rPr>
                        <a:t>
 [Did You Know] Ya Kun Kaya Toast serves toast with its signature kaya recipe, prepared exactly the same way since 1944. People love Ya Kun so much so that regular customers visit once or twice a day. If you're wondering what they order, it would most probably be the Value Set Meal A, Ya Kun's most popular item on the menu which consists of eggs, coffee and toast. 
With the belief that a good toast can bind kinship, friendship &amp; partnership, the household name is beloved by generations of Singaporeans engaging in their favourite comfort food ritual.
Get your fix at these malls:
- Causeway Point, Singapore (#B1-23)
- Changi City Point, Singapore (#B1-K1)
- Northpoint City, Singapore North Wing (#B1-22/23/24)
- YewTee Point, Singapore (#01-46/47/48)
- Waterway Point East Wing (#B2-K12)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https://scontent-iad3-1.xx.fbcdn.net/v/t1.0-9/p720x720/106103099_10157423788135208_1595077654798453121_o.jpg?_nc_cat=110&amp;_nc_sid=2d5d41&amp;_nc_ohc=hP43rAFuLJIAX_GHVyq&amp;_nc_ht=scontent-iad3-1.xx&amp;_nc_tp=6&amp;oh=630f767f13b086fd9f39dd33ce35d484&amp;oe=5F2184A7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07/02/2020 09:22:47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70602152"/>
                  </a:ext>
                </a:extLst>
              </a:tr>
            </a:tbl>
          </a:graphicData>
        </a:graphic>
      </p:graphicFrame>
      <p:sp>
        <p:nvSpPr>
          <p:cNvPr id="4" name="Text Placeholder 3">
            <a:extLst>
              <a:ext uri="{FF2B5EF4-FFF2-40B4-BE49-F238E27FC236}">
                <a16:creationId xmlns:a16="http://schemas.microsoft.com/office/drawing/2014/main" id="{F76A216F-8EBE-4ACB-863D-1EFA4D228E90}"/>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06003600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57026-7696-4D6F-B666-7C7279C7EB46}"/>
              </a:ext>
            </a:extLst>
          </p:cNvPr>
          <p:cNvSpPr>
            <a:spLocks noGrp="1"/>
          </p:cNvSpPr>
          <p:nvPr>
            <p:ph type="title"/>
          </p:nvPr>
        </p:nvSpPr>
        <p:spPr/>
        <p:txBody>
          <a:bodyPr/>
          <a:lstStyle/>
          <a:p>
            <a:r>
              <a:rPr lang="en-US"/>
              <a:t>Facebook Own Posts Table - FPR only (Top) | Frasers Property Retail - 5 of 17</a:t>
            </a:r>
          </a:p>
        </p:txBody>
      </p:sp>
      <p:graphicFrame>
        <p:nvGraphicFramePr>
          <p:cNvPr id="5" name="Table Placeholder 4">
            <a:extLst>
              <a:ext uri="{FF2B5EF4-FFF2-40B4-BE49-F238E27FC236}">
                <a16:creationId xmlns:a16="http://schemas.microsoft.com/office/drawing/2014/main" id="{049147F1-885F-4318-A154-0A02AA6E3534}"/>
              </a:ext>
            </a:extLst>
          </p:cNvPr>
          <p:cNvGraphicFramePr>
            <a:graphicFrameLocks noGrp="1"/>
          </p:cNvGraphicFramePr>
          <p:nvPr>
            <p:ph type="tbl" sz="quarter" idx="13"/>
            <p:extLst>
              <p:ext uri="{D42A27DB-BD31-4B8C-83A1-F6EECF244321}">
                <p14:modId xmlns:p14="http://schemas.microsoft.com/office/powerpoint/2010/main" val="4209413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779193654"/>
                    </a:ext>
                  </a:extLst>
                </a:gridCol>
                <a:gridCol w="987552">
                  <a:extLst>
                    <a:ext uri="{9D8B030D-6E8A-4147-A177-3AD203B41FA5}">
                      <a16:colId xmlns:a16="http://schemas.microsoft.com/office/drawing/2014/main" val="604459827"/>
                    </a:ext>
                  </a:extLst>
                </a:gridCol>
                <a:gridCol w="658368">
                  <a:extLst>
                    <a:ext uri="{9D8B030D-6E8A-4147-A177-3AD203B41FA5}">
                      <a16:colId xmlns:a16="http://schemas.microsoft.com/office/drawing/2014/main" val="2038248255"/>
                    </a:ext>
                  </a:extLst>
                </a:gridCol>
                <a:gridCol w="329184">
                  <a:extLst>
                    <a:ext uri="{9D8B030D-6E8A-4147-A177-3AD203B41FA5}">
                      <a16:colId xmlns:a16="http://schemas.microsoft.com/office/drawing/2014/main" val="4115229916"/>
                    </a:ext>
                  </a:extLst>
                </a:gridCol>
                <a:gridCol w="329184">
                  <a:extLst>
                    <a:ext uri="{9D8B030D-6E8A-4147-A177-3AD203B41FA5}">
                      <a16:colId xmlns:a16="http://schemas.microsoft.com/office/drawing/2014/main" val="3711783834"/>
                    </a:ext>
                  </a:extLst>
                </a:gridCol>
                <a:gridCol w="329184">
                  <a:extLst>
                    <a:ext uri="{9D8B030D-6E8A-4147-A177-3AD203B41FA5}">
                      <a16:colId xmlns:a16="http://schemas.microsoft.com/office/drawing/2014/main" val="3224735119"/>
                    </a:ext>
                  </a:extLst>
                </a:gridCol>
                <a:gridCol w="329184">
                  <a:extLst>
                    <a:ext uri="{9D8B030D-6E8A-4147-A177-3AD203B41FA5}">
                      <a16:colId xmlns:a16="http://schemas.microsoft.com/office/drawing/2014/main" val="960458246"/>
                    </a:ext>
                  </a:extLst>
                </a:gridCol>
                <a:gridCol w="329184">
                  <a:extLst>
                    <a:ext uri="{9D8B030D-6E8A-4147-A177-3AD203B41FA5}">
                      <a16:colId xmlns:a16="http://schemas.microsoft.com/office/drawing/2014/main" val="2184062000"/>
                    </a:ext>
                  </a:extLst>
                </a:gridCol>
                <a:gridCol w="329184">
                  <a:extLst>
                    <a:ext uri="{9D8B030D-6E8A-4147-A177-3AD203B41FA5}">
                      <a16:colId xmlns:a16="http://schemas.microsoft.com/office/drawing/2014/main" val="3102421252"/>
                    </a:ext>
                  </a:extLst>
                </a:gridCol>
                <a:gridCol w="329184">
                  <a:extLst>
                    <a:ext uri="{9D8B030D-6E8A-4147-A177-3AD203B41FA5}">
                      <a16:colId xmlns:a16="http://schemas.microsoft.com/office/drawing/2014/main" val="3826719979"/>
                    </a:ext>
                  </a:extLst>
                </a:gridCol>
                <a:gridCol w="329184">
                  <a:extLst>
                    <a:ext uri="{9D8B030D-6E8A-4147-A177-3AD203B41FA5}">
                      <a16:colId xmlns:a16="http://schemas.microsoft.com/office/drawing/2014/main" val="2770976327"/>
                    </a:ext>
                  </a:extLst>
                </a:gridCol>
                <a:gridCol w="329184">
                  <a:extLst>
                    <a:ext uri="{9D8B030D-6E8A-4147-A177-3AD203B41FA5}">
                      <a16:colId xmlns:a16="http://schemas.microsoft.com/office/drawing/2014/main" val="3566910706"/>
                    </a:ext>
                  </a:extLst>
                </a:gridCol>
                <a:gridCol w="329184">
                  <a:extLst>
                    <a:ext uri="{9D8B030D-6E8A-4147-A177-3AD203B41FA5}">
                      <a16:colId xmlns:a16="http://schemas.microsoft.com/office/drawing/2014/main" val="2106569012"/>
                    </a:ext>
                  </a:extLst>
                </a:gridCol>
                <a:gridCol w="329184">
                  <a:extLst>
                    <a:ext uri="{9D8B030D-6E8A-4147-A177-3AD203B41FA5}">
                      <a16:colId xmlns:a16="http://schemas.microsoft.com/office/drawing/2014/main" val="4258104389"/>
                    </a:ext>
                  </a:extLst>
                </a:gridCol>
                <a:gridCol w="329184">
                  <a:extLst>
                    <a:ext uri="{9D8B030D-6E8A-4147-A177-3AD203B41FA5}">
                      <a16:colId xmlns:a16="http://schemas.microsoft.com/office/drawing/2014/main" val="1784883343"/>
                    </a:ext>
                  </a:extLst>
                </a:gridCol>
                <a:gridCol w="329184">
                  <a:extLst>
                    <a:ext uri="{9D8B030D-6E8A-4147-A177-3AD203B41FA5}">
                      <a16:colId xmlns:a16="http://schemas.microsoft.com/office/drawing/2014/main" val="1352152219"/>
                    </a:ext>
                  </a:extLst>
                </a:gridCol>
                <a:gridCol w="329184">
                  <a:extLst>
                    <a:ext uri="{9D8B030D-6E8A-4147-A177-3AD203B41FA5}">
                      <a16:colId xmlns:a16="http://schemas.microsoft.com/office/drawing/2014/main" val="36861250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799931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- 2020-06-22 06:00:59</a:t>
                      </a:r>
                      <a:r>
                        <a:rPr kumimoji="0" lang="en-US" sz="1000" b="0" i="0" u="none" strike="noStrike" kern="1200" cap="none" spc="0" normalizeH="0" baseline="0" noProof="0">
                          <a:ln>
                            <a:noFill/>
                          </a:ln>
                          <a:solidFill>
                            <a:prstClr val="black"/>
                          </a:solidFill>
                          <a:effectLst/>
                          <a:uLnTx/>
                          <a:uFillTx/>
                          <a:latin typeface="+mn-lt"/>
                          <a:ea typeface="+mn-ea"/>
                          <a:cs typeface="+mn-cs"/>
                        </a:rPr>
                        <a:t>
 Unwrap a delightful array of rice dumplings together with family this Dragon Boat Festival (</a:t>
                      </a:r>
                      <a:r>
                        <a:rPr kumimoji="0" lang="ja-JP" altLang="en-US" sz="1000" b="0" i="0" u="none" strike="noStrike" kern="1200" cap="none" spc="0" normalizeH="0" baseline="0" noProof="0">
                          <a:ln>
                            <a:noFill/>
                          </a:ln>
                          <a:solidFill>
                            <a:prstClr val="black"/>
                          </a:solidFill>
                          <a:effectLst/>
                          <a:uLnTx/>
                          <a:uFillTx/>
                          <a:latin typeface="+mn-lt"/>
                          <a:ea typeface="+mn-ea"/>
                          <a:cs typeface="+mn-cs"/>
                        </a:rPr>
                        <a:t>端午节</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The pyramid-shaped glutinous rice treats that are wrapped in either pandan or bamboo leaves, are chock-full of sumptuous ingredients.
Learn more about the different types of rice dumpling fillings below: 
🥢 Nyonya - Filled with pork belly and mushrooms, these rice dumplings have a sweet flavour from candied winter melon. 
🥢 Teochew - Offering both sweet and savoury flavours, fillings include pork belly, shiitake mushrooms, lotus paste and dried shrimp.
🥢 Hokkien - Characterised by their darker colour from dark soy sauce and five-spice powder, these rice dumplings pack a savoury punch, with marinated pork, chestnuts and salted egg yolk.
🥢 Vegetarian - A healthier alternative to the usual bak changs (meat dumplings in Hokkien), they come with ingredients like mushrooms and chestnuts sans the meat.
Satisfy your rice dumpling cravings at these stores:
Eastern Rice Dumpling: North...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https://scontent-iad3-1.xx.fbcdn.net/v/t1.0-9/p720x720/105541131_10157418071335208_3560589389726635033_o.jpg?_nc_cat=100&amp;_nc_sid=8024bb&amp;_nc_ohc=fOCWKEmWDFIAX-TcmO1&amp;_nc_ht=scontent-iad3-1.xx&amp;_nc_tp=6&amp;oh=b9efb0e3ad04cd8195bb8d362030f619&amp;oe=5F225B43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07/02/2020 09:22:47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01626766"/>
                  </a:ext>
                </a:extLst>
              </a:tr>
            </a:tbl>
          </a:graphicData>
        </a:graphic>
      </p:graphicFrame>
      <p:sp>
        <p:nvSpPr>
          <p:cNvPr id="4" name="Text Placeholder 3">
            <a:extLst>
              <a:ext uri="{FF2B5EF4-FFF2-40B4-BE49-F238E27FC236}">
                <a16:creationId xmlns:a16="http://schemas.microsoft.com/office/drawing/2014/main" id="{2676715E-42FA-417A-A6DD-58E98D1D61B7}"/>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53961963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0915E-3DFC-4A2E-8589-2E644B61BBA6}"/>
              </a:ext>
            </a:extLst>
          </p:cNvPr>
          <p:cNvSpPr>
            <a:spLocks noGrp="1"/>
          </p:cNvSpPr>
          <p:nvPr>
            <p:ph type="title"/>
          </p:nvPr>
        </p:nvSpPr>
        <p:spPr/>
        <p:txBody>
          <a:bodyPr/>
          <a:lstStyle/>
          <a:p>
            <a:r>
              <a:rPr lang="en-US"/>
              <a:t>Facebook Own Posts Table - FPR only (Top) | Frasers Property Retail - 6 of 17</a:t>
            </a:r>
          </a:p>
        </p:txBody>
      </p:sp>
      <p:graphicFrame>
        <p:nvGraphicFramePr>
          <p:cNvPr id="5" name="Table Placeholder 4">
            <a:extLst>
              <a:ext uri="{FF2B5EF4-FFF2-40B4-BE49-F238E27FC236}">
                <a16:creationId xmlns:a16="http://schemas.microsoft.com/office/drawing/2014/main" id="{AADFFF81-7426-4531-9E2E-94DF0CCF6938}"/>
              </a:ext>
            </a:extLst>
          </p:cNvPr>
          <p:cNvGraphicFramePr>
            <a:graphicFrameLocks noGrp="1"/>
          </p:cNvGraphicFramePr>
          <p:nvPr>
            <p:ph type="tbl" sz="quarter" idx="13"/>
            <p:extLst>
              <p:ext uri="{D42A27DB-BD31-4B8C-83A1-F6EECF244321}">
                <p14:modId xmlns:p14="http://schemas.microsoft.com/office/powerpoint/2010/main" val="2033636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920312847"/>
                    </a:ext>
                  </a:extLst>
                </a:gridCol>
                <a:gridCol w="987552">
                  <a:extLst>
                    <a:ext uri="{9D8B030D-6E8A-4147-A177-3AD203B41FA5}">
                      <a16:colId xmlns:a16="http://schemas.microsoft.com/office/drawing/2014/main" val="3745349382"/>
                    </a:ext>
                  </a:extLst>
                </a:gridCol>
                <a:gridCol w="658368">
                  <a:extLst>
                    <a:ext uri="{9D8B030D-6E8A-4147-A177-3AD203B41FA5}">
                      <a16:colId xmlns:a16="http://schemas.microsoft.com/office/drawing/2014/main" val="2839927599"/>
                    </a:ext>
                  </a:extLst>
                </a:gridCol>
                <a:gridCol w="329184">
                  <a:extLst>
                    <a:ext uri="{9D8B030D-6E8A-4147-A177-3AD203B41FA5}">
                      <a16:colId xmlns:a16="http://schemas.microsoft.com/office/drawing/2014/main" val="2095505399"/>
                    </a:ext>
                  </a:extLst>
                </a:gridCol>
                <a:gridCol w="329184">
                  <a:extLst>
                    <a:ext uri="{9D8B030D-6E8A-4147-A177-3AD203B41FA5}">
                      <a16:colId xmlns:a16="http://schemas.microsoft.com/office/drawing/2014/main" val="1615173282"/>
                    </a:ext>
                  </a:extLst>
                </a:gridCol>
                <a:gridCol w="329184">
                  <a:extLst>
                    <a:ext uri="{9D8B030D-6E8A-4147-A177-3AD203B41FA5}">
                      <a16:colId xmlns:a16="http://schemas.microsoft.com/office/drawing/2014/main" val="3732668700"/>
                    </a:ext>
                  </a:extLst>
                </a:gridCol>
                <a:gridCol w="329184">
                  <a:extLst>
                    <a:ext uri="{9D8B030D-6E8A-4147-A177-3AD203B41FA5}">
                      <a16:colId xmlns:a16="http://schemas.microsoft.com/office/drawing/2014/main" val="1018630783"/>
                    </a:ext>
                  </a:extLst>
                </a:gridCol>
                <a:gridCol w="329184">
                  <a:extLst>
                    <a:ext uri="{9D8B030D-6E8A-4147-A177-3AD203B41FA5}">
                      <a16:colId xmlns:a16="http://schemas.microsoft.com/office/drawing/2014/main" val="2682826241"/>
                    </a:ext>
                  </a:extLst>
                </a:gridCol>
                <a:gridCol w="329184">
                  <a:extLst>
                    <a:ext uri="{9D8B030D-6E8A-4147-A177-3AD203B41FA5}">
                      <a16:colId xmlns:a16="http://schemas.microsoft.com/office/drawing/2014/main" val="2414122013"/>
                    </a:ext>
                  </a:extLst>
                </a:gridCol>
                <a:gridCol w="329184">
                  <a:extLst>
                    <a:ext uri="{9D8B030D-6E8A-4147-A177-3AD203B41FA5}">
                      <a16:colId xmlns:a16="http://schemas.microsoft.com/office/drawing/2014/main" val="283695312"/>
                    </a:ext>
                  </a:extLst>
                </a:gridCol>
                <a:gridCol w="329184">
                  <a:extLst>
                    <a:ext uri="{9D8B030D-6E8A-4147-A177-3AD203B41FA5}">
                      <a16:colId xmlns:a16="http://schemas.microsoft.com/office/drawing/2014/main" val="1967288235"/>
                    </a:ext>
                  </a:extLst>
                </a:gridCol>
                <a:gridCol w="329184">
                  <a:extLst>
                    <a:ext uri="{9D8B030D-6E8A-4147-A177-3AD203B41FA5}">
                      <a16:colId xmlns:a16="http://schemas.microsoft.com/office/drawing/2014/main" val="159330286"/>
                    </a:ext>
                  </a:extLst>
                </a:gridCol>
                <a:gridCol w="329184">
                  <a:extLst>
                    <a:ext uri="{9D8B030D-6E8A-4147-A177-3AD203B41FA5}">
                      <a16:colId xmlns:a16="http://schemas.microsoft.com/office/drawing/2014/main" val="1653367525"/>
                    </a:ext>
                  </a:extLst>
                </a:gridCol>
                <a:gridCol w="329184">
                  <a:extLst>
                    <a:ext uri="{9D8B030D-6E8A-4147-A177-3AD203B41FA5}">
                      <a16:colId xmlns:a16="http://schemas.microsoft.com/office/drawing/2014/main" val="218712385"/>
                    </a:ext>
                  </a:extLst>
                </a:gridCol>
                <a:gridCol w="329184">
                  <a:extLst>
                    <a:ext uri="{9D8B030D-6E8A-4147-A177-3AD203B41FA5}">
                      <a16:colId xmlns:a16="http://schemas.microsoft.com/office/drawing/2014/main" val="2361690843"/>
                    </a:ext>
                  </a:extLst>
                </a:gridCol>
                <a:gridCol w="329184">
                  <a:extLst>
                    <a:ext uri="{9D8B030D-6E8A-4147-A177-3AD203B41FA5}">
                      <a16:colId xmlns:a16="http://schemas.microsoft.com/office/drawing/2014/main" val="1476535612"/>
                    </a:ext>
                  </a:extLst>
                </a:gridCol>
                <a:gridCol w="329184">
                  <a:extLst>
                    <a:ext uri="{9D8B030D-6E8A-4147-A177-3AD203B41FA5}">
                      <a16:colId xmlns:a16="http://schemas.microsoft.com/office/drawing/2014/main" val="2891688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556328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- 2020-06-21 06:00:15</a:t>
                      </a:r>
                      <a:r>
                        <a:rPr kumimoji="0" lang="en-US" sz="1000" b="0" i="0" u="none" strike="noStrike" kern="1200" cap="none" spc="0" normalizeH="0" baseline="0" noProof="0">
                          <a:ln>
                            <a:noFill/>
                          </a:ln>
                          <a:solidFill>
                            <a:prstClr val="black"/>
                          </a:solidFill>
                          <a:effectLst/>
                          <a:uLnTx/>
                          <a:uFillTx/>
                          <a:latin typeface="+mn-lt"/>
                          <a:ea typeface="+mn-ea"/>
                          <a:cs typeface="+mn-cs"/>
                        </a:rPr>
                        <a:t>
 To all bedtime story reading, diaper changing, adventure seeking, problem-solving, DIY-fixing, loving dads out there, Happy Father’s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https://scontent-iad3-1.xx.fbcdn.net/v/t1.0-9/p720x720/104589839_10157415067145208_2886984649629404618_o.jpg?_nc_cat=106&amp;_nc_sid=2d5d41&amp;_nc_ohc=rIQZeJUd7f8AX8M3ORp&amp;_nc_ht=scontent-iad3-1.xx&amp;_nc_tp=6&amp;oh=55bf36f044adba3d2ce1aba067bb87a4&amp;oe=5F18323C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15:26:53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56055970"/>
                  </a:ext>
                </a:extLst>
              </a:tr>
            </a:tbl>
          </a:graphicData>
        </a:graphic>
      </p:graphicFrame>
      <p:sp>
        <p:nvSpPr>
          <p:cNvPr id="4" name="Text Placeholder 3">
            <a:extLst>
              <a:ext uri="{FF2B5EF4-FFF2-40B4-BE49-F238E27FC236}">
                <a16:creationId xmlns:a16="http://schemas.microsoft.com/office/drawing/2014/main" id="{7FE9FEF7-84A6-416D-BF9D-1CCA905684F6}"/>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3214111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17B9D-5E6E-4AE4-8E7F-0A712BD2DD7D}"/>
              </a:ext>
            </a:extLst>
          </p:cNvPr>
          <p:cNvSpPr>
            <a:spLocks noGrp="1"/>
          </p:cNvSpPr>
          <p:nvPr>
            <p:ph type="title"/>
          </p:nvPr>
        </p:nvSpPr>
        <p:spPr/>
        <p:txBody>
          <a:bodyPr/>
          <a:lstStyle/>
          <a:p>
            <a:r>
              <a:rPr lang="en-US"/>
              <a:t>Facebook Own Posts Table - FPR only (Top) | Frasers Property Retail - 7 of 17</a:t>
            </a:r>
          </a:p>
        </p:txBody>
      </p:sp>
      <p:graphicFrame>
        <p:nvGraphicFramePr>
          <p:cNvPr id="5" name="Table Placeholder 4">
            <a:extLst>
              <a:ext uri="{FF2B5EF4-FFF2-40B4-BE49-F238E27FC236}">
                <a16:creationId xmlns:a16="http://schemas.microsoft.com/office/drawing/2014/main" id="{FE2D5852-B8DD-4D22-B85A-7A9AD3CFC863}"/>
              </a:ext>
            </a:extLst>
          </p:cNvPr>
          <p:cNvGraphicFramePr>
            <a:graphicFrameLocks noGrp="1"/>
          </p:cNvGraphicFramePr>
          <p:nvPr>
            <p:ph type="tbl" sz="quarter" idx="13"/>
            <p:extLst>
              <p:ext uri="{D42A27DB-BD31-4B8C-83A1-F6EECF244321}">
                <p14:modId xmlns:p14="http://schemas.microsoft.com/office/powerpoint/2010/main" val="2112599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780258490"/>
                    </a:ext>
                  </a:extLst>
                </a:gridCol>
                <a:gridCol w="987552">
                  <a:extLst>
                    <a:ext uri="{9D8B030D-6E8A-4147-A177-3AD203B41FA5}">
                      <a16:colId xmlns:a16="http://schemas.microsoft.com/office/drawing/2014/main" val="4119193562"/>
                    </a:ext>
                  </a:extLst>
                </a:gridCol>
                <a:gridCol w="658368">
                  <a:extLst>
                    <a:ext uri="{9D8B030D-6E8A-4147-A177-3AD203B41FA5}">
                      <a16:colId xmlns:a16="http://schemas.microsoft.com/office/drawing/2014/main" val="3499138970"/>
                    </a:ext>
                  </a:extLst>
                </a:gridCol>
                <a:gridCol w="329184">
                  <a:extLst>
                    <a:ext uri="{9D8B030D-6E8A-4147-A177-3AD203B41FA5}">
                      <a16:colId xmlns:a16="http://schemas.microsoft.com/office/drawing/2014/main" val="2632887567"/>
                    </a:ext>
                  </a:extLst>
                </a:gridCol>
                <a:gridCol w="329184">
                  <a:extLst>
                    <a:ext uri="{9D8B030D-6E8A-4147-A177-3AD203B41FA5}">
                      <a16:colId xmlns:a16="http://schemas.microsoft.com/office/drawing/2014/main" val="83551108"/>
                    </a:ext>
                  </a:extLst>
                </a:gridCol>
                <a:gridCol w="329184">
                  <a:extLst>
                    <a:ext uri="{9D8B030D-6E8A-4147-A177-3AD203B41FA5}">
                      <a16:colId xmlns:a16="http://schemas.microsoft.com/office/drawing/2014/main" val="1827857837"/>
                    </a:ext>
                  </a:extLst>
                </a:gridCol>
                <a:gridCol w="329184">
                  <a:extLst>
                    <a:ext uri="{9D8B030D-6E8A-4147-A177-3AD203B41FA5}">
                      <a16:colId xmlns:a16="http://schemas.microsoft.com/office/drawing/2014/main" val="1434009378"/>
                    </a:ext>
                  </a:extLst>
                </a:gridCol>
                <a:gridCol w="329184">
                  <a:extLst>
                    <a:ext uri="{9D8B030D-6E8A-4147-A177-3AD203B41FA5}">
                      <a16:colId xmlns:a16="http://schemas.microsoft.com/office/drawing/2014/main" val="1385921862"/>
                    </a:ext>
                  </a:extLst>
                </a:gridCol>
                <a:gridCol w="329184">
                  <a:extLst>
                    <a:ext uri="{9D8B030D-6E8A-4147-A177-3AD203B41FA5}">
                      <a16:colId xmlns:a16="http://schemas.microsoft.com/office/drawing/2014/main" val="146981309"/>
                    </a:ext>
                  </a:extLst>
                </a:gridCol>
                <a:gridCol w="329184">
                  <a:extLst>
                    <a:ext uri="{9D8B030D-6E8A-4147-A177-3AD203B41FA5}">
                      <a16:colId xmlns:a16="http://schemas.microsoft.com/office/drawing/2014/main" val="387918226"/>
                    </a:ext>
                  </a:extLst>
                </a:gridCol>
                <a:gridCol w="329184">
                  <a:extLst>
                    <a:ext uri="{9D8B030D-6E8A-4147-A177-3AD203B41FA5}">
                      <a16:colId xmlns:a16="http://schemas.microsoft.com/office/drawing/2014/main" val="181100936"/>
                    </a:ext>
                  </a:extLst>
                </a:gridCol>
                <a:gridCol w="329184">
                  <a:extLst>
                    <a:ext uri="{9D8B030D-6E8A-4147-A177-3AD203B41FA5}">
                      <a16:colId xmlns:a16="http://schemas.microsoft.com/office/drawing/2014/main" val="3829943974"/>
                    </a:ext>
                  </a:extLst>
                </a:gridCol>
                <a:gridCol w="329184">
                  <a:extLst>
                    <a:ext uri="{9D8B030D-6E8A-4147-A177-3AD203B41FA5}">
                      <a16:colId xmlns:a16="http://schemas.microsoft.com/office/drawing/2014/main" val="421953242"/>
                    </a:ext>
                  </a:extLst>
                </a:gridCol>
                <a:gridCol w="329184">
                  <a:extLst>
                    <a:ext uri="{9D8B030D-6E8A-4147-A177-3AD203B41FA5}">
                      <a16:colId xmlns:a16="http://schemas.microsoft.com/office/drawing/2014/main" val="1783433727"/>
                    </a:ext>
                  </a:extLst>
                </a:gridCol>
                <a:gridCol w="329184">
                  <a:extLst>
                    <a:ext uri="{9D8B030D-6E8A-4147-A177-3AD203B41FA5}">
                      <a16:colId xmlns:a16="http://schemas.microsoft.com/office/drawing/2014/main" val="3976148791"/>
                    </a:ext>
                  </a:extLst>
                </a:gridCol>
                <a:gridCol w="329184">
                  <a:extLst>
                    <a:ext uri="{9D8B030D-6E8A-4147-A177-3AD203B41FA5}">
                      <a16:colId xmlns:a16="http://schemas.microsoft.com/office/drawing/2014/main" val="3103974677"/>
                    </a:ext>
                  </a:extLst>
                </a:gridCol>
                <a:gridCol w="329184">
                  <a:extLst>
                    <a:ext uri="{9D8B030D-6E8A-4147-A177-3AD203B41FA5}">
                      <a16:colId xmlns:a16="http://schemas.microsoft.com/office/drawing/2014/main" val="9449821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520943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- 2020-06-19 10:29:46</a:t>
                      </a:r>
                      <a:r>
                        <a:rPr kumimoji="0" lang="en-US" sz="1000" b="0" i="0" u="none" strike="noStrike" kern="1200" cap="none" spc="0" normalizeH="0" baseline="0" noProof="0">
                          <a:ln>
                            <a:noFill/>
                          </a:ln>
                          <a:solidFill>
                            <a:prstClr val="black"/>
                          </a:solidFill>
                          <a:effectLst/>
                          <a:uLnTx/>
                          <a:uFillTx/>
                          <a:latin typeface="+mn-lt"/>
                          <a:ea typeface="+mn-ea"/>
                          <a:cs typeface="+mn-cs"/>
                        </a:rPr>
                        <a:t>
 Get mouth-watering delights delivered straight to your doorstep on Frasers Makan Master, with free delivery and up to  off your order*!
Enjoy scrumptious offerings from our new merchants, including comforting braised pork rice, crispy chicken cutlets, fresh sushi platters and oozy cheese tarts. Your favourite bubble teas and yogurt drinks make their long-awaited return as well!
Jiak by </a:t>
                      </a:r>
                      <a:r>
                        <a:rPr kumimoji="0" lang="ja-JP" altLang="en-US" sz="1000" b="0" i="0" u="none" strike="noStrike" kern="1200" cap="none" spc="0" normalizeH="0" baseline="0" noProof="0">
                          <a:ln>
                            <a:noFill/>
                          </a:ln>
                          <a:solidFill>
                            <a:prstClr val="black"/>
                          </a:solidFill>
                          <a:effectLst/>
                          <a:uLnTx/>
                          <a:uFillTx/>
                          <a:latin typeface="+mn-lt"/>
                          <a:ea typeface="+mn-ea"/>
                          <a:cs typeface="+mn-cs"/>
                        </a:rPr>
                        <a:t>金峰</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Northpoint City
Shihlin Taiwan Street Snacks: Eastpoint Mall &amp; Northpoint City 
Umisushisg: Eastpoint Mall, Northpoint City &amp; Waterway Point
Hokkaido Baked Cheese Tart: Causeway Point, Northpoint City
Xing Fu Tang Singapore: Causeway Point
JLD Dragon Singapore </a:t>
                      </a:r>
                      <a:r>
                        <a:rPr kumimoji="0" lang="ja-JP" altLang="en-US" sz="1000" b="0" i="0" u="none" strike="noStrike" kern="1200" cap="none" spc="0" normalizeH="0" baseline="0" noProof="0">
                          <a:ln>
                            <a:noFill/>
                          </a:ln>
                          <a:solidFill>
                            <a:prstClr val="black"/>
                          </a:solidFill>
                          <a:effectLst/>
                          <a:uLnTx/>
                          <a:uFillTx/>
                          <a:latin typeface="+mn-lt"/>
                          <a:ea typeface="+mn-ea"/>
                          <a:cs typeface="+mn-cs"/>
                        </a:rPr>
                        <a:t>吉龙糖</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Waterway Point
Artea SG: Causeway Point
Yumiko Fresh Yoghurt: Changi City Point
Order now with Frasers Makan Master on the Frasers Experience (FRx) App: https://frx.onelink.me/Zzci/FRx
*Min. spend and other T&amp;Cs apply. 
For more details, visit bit.ly/FPRMakanMasterPromo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https://scontent-iad3-1.xx.fbcdn.net/v/t15.5256-10/76890993_1770674866407528_8257086094999957898_n.jpg?_nc_cat=106&amp;_nc_sid=ad6a45&amp;_nc_ohc=JTxbi7ZE1z4AX8Sl7s2&amp;_nc_ht=scontent-iad3-1.xx&amp;oh=35c70d1216ee27d559169030246475ab&amp;oe=5F21AC51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07/02/2020 09:22:47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89814157"/>
                  </a:ext>
                </a:extLst>
              </a:tr>
            </a:tbl>
          </a:graphicData>
        </a:graphic>
      </p:graphicFrame>
      <p:sp>
        <p:nvSpPr>
          <p:cNvPr id="4" name="Text Placeholder 3">
            <a:extLst>
              <a:ext uri="{FF2B5EF4-FFF2-40B4-BE49-F238E27FC236}">
                <a16:creationId xmlns:a16="http://schemas.microsoft.com/office/drawing/2014/main" id="{F0F93E68-0182-452E-A596-F6BE2998E76E}"/>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1968207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763B1-2D6B-4B33-9215-AC5902D236BC}"/>
              </a:ext>
            </a:extLst>
          </p:cNvPr>
          <p:cNvSpPr>
            <a:spLocks noGrp="1"/>
          </p:cNvSpPr>
          <p:nvPr>
            <p:ph type="title"/>
          </p:nvPr>
        </p:nvSpPr>
        <p:spPr/>
        <p:txBody>
          <a:bodyPr/>
          <a:lstStyle/>
          <a:p>
            <a:r>
              <a:rPr lang="en-US"/>
              <a:t>Facebook Own Posts Table - FPR only (Top) | Frasers Property Retail - 8 of 17</a:t>
            </a:r>
          </a:p>
        </p:txBody>
      </p:sp>
      <p:graphicFrame>
        <p:nvGraphicFramePr>
          <p:cNvPr id="5" name="Table Placeholder 4">
            <a:extLst>
              <a:ext uri="{FF2B5EF4-FFF2-40B4-BE49-F238E27FC236}">
                <a16:creationId xmlns:a16="http://schemas.microsoft.com/office/drawing/2014/main" id="{33AC9B3C-636C-4DEE-B008-AA4C66938242}"/>
              </a:ext>
            </a:extLst>
          </p:cNvPr>
          <p:cNvGraphicFramePr>
            <a:graphicFrameLocks noGrp="1"/>
          </p:cNvGraphicFramePr>
          <p:nvPr>
            <p:ph type="tbl" sz="quarter" idx="13"/>
            <p:extLst>
              <p:ext uri="{D42A27DB-BD31-4B8C-83A1-F6EECF244321}">
                <p14:modId xmlns:p14="http://schemas.microsoft.com/office/powerpoint/2010/main" val="3329391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574154509"/>
                    </a:ext>
                  </a:extLst>
                </a:gridCol>
                <a:gridCol w="987552">
                  <a:extLst>
                    <a:ext uri="{9D8B030D-6E8A-4147-A177-3AD203B41FA5}">
                      <a16:colId xmlns:a16="http://schemas.microsoft.com/office/drawing/2014/main" val="3544753163"/>
                    </a:ext>
                  </a:extLst>
                </a:gridCol>
                <a:gridCol w="658368">
                  <a:extLst>
                    <a:ext uri="{9D8B030D-6E8A-4147-A177-3AD203B41FA5}">
                      <a16:colId xmlns:a16="http://schemas.microsoft.com/office/drawing/2014/main" val="4120500176"/>
                    </a:ext>
                  </a:extLst>
                </a:gridCol>
                <a:gridCol w="329184">
                  <a:extLst>
                    <a:ext uri="{9D8B030D-6E8A-4147-A177-3AD203B41FA5}">
                      <a16:colId xmlns:a16="http://schemas.microsoft.com/office/drawing/2014/main" val="2533336089"/>
                    </a:ext>
                  </a:extLst>
                </a:gridCol>
                <a:gridCol w="329184">
                  <a:extLst>
                    <a:ext uri="{9D8B030D-6E8A-4147-A177-3AD203B41FA5}">
                      <a16:colId xmlns:a16="http://schemas.microsoft.com/office/drawing/2014/main" val="1744350722"/>
                    </a:ext>
                  </a:extLst>
                </a:gridCol>
                <a:gridCol w="329184">
                  <a:extLst>
                    <a:ext uri="{9D8B030D-6E8A-4147-A177-3AD203B41FA5}">
                      <a16:colId xmlns:a16="http://schemas.microsoft.com/office/drawing/2014/main" val="307686152"/>
                    </a:ext>
                  </a:extLst>
                </a:gridCol>
                <a:gridCol w="329184">
                  <a:extLst>
                    <a:ext uri="{9D8B030D-6E8A-4147-A177-3AD203B41FA5}">
                      <a16:colId xmlns:a16="http://schemas.microsoft.com/office/drawing/2014/main" val="3820810170"/>
                    </a:ext>
                  </a:extLst>
                </a:gridCol>
                <a:gridCol w="329184">
                  <a:extLst>
                    <a:ext uri="{9D8B030D-6E8A-4147-A177-3AD203B41FA5}">
                      <a16:colId xmlns:a16="http://schemas.microsoft.com/office/drawing/2014/main" val="2627067384"/>
                    </a:ext>
                  </a:extLst>
                </a:gridCol>
                <a:gridCol w="329184">
                  <a:extLst>
                    <a:ext uri="{9D8B030D-6E8A-4147-A177-3AD203B41FA5}">
                      <a16:colId xmlns:a16="http://schemas.microsoft.com/office/drawing/2014/main" val="2356317760"/>
                    </a:ext>
                  </a:extLst>
                </a:gridCol>
                <a:gridCol w="329184">
                  <a:extLst>
                    <a:ext uri="{9D8B030D-6E8A-4147-A177-3AD203B41FA5}">
                      <a16:colId xmlns:a16="http://schemas.microsoft.com/office/drawing/2014/main" val="36710530"/>
                    </a:ext>
                  </a:extLst>
                </a:gridCol>
                <a:gridCol w="329184">
                  <a:extLst>
                    <a:ext uri="{9D8B030D-6E8A-4147-A177-3AD203B41FA5}">
                      <a16:colId xmlns:a16="http://schemas.microsoft.com/office/drawing/2014/main" val="3034572098"/>
                    </a:ext>
                  </a:extLst>
                </a:gridCol>
                <a:gridCol w="329184">
                  <a:extLst>
                    <a:ext uri="{9D8B030D-6E8A-4147-A177-3AD203B41FA5}">
                      <a16:colId xmlns:a16="http://schemas.microsoft.com/office/drawing/2014/main" val="3534419081"/>
                    </a:ext>
                  </a:extLst>
                </a:gridCol>
                <a:gridCol w="329184">
                  <a:extLst>
                    <a:ext uri="{9D8B030D-6E8A-4147-A177-3AD203B41FA5}">
                      <a16:colId xmlns:a16="http://schemas.microsoft.com/office/drawing/2014/main" val="3941770249"/>
                    </a:ext>
                  </a:extLst>
                </a:gridCol>
                <a:gridCol w="329184">
                  <a:extLst>
                    <a:ext uri="{9D8B030D-6E8A-4147-A177-3AD203B41FA5}">
                      <a16:colId xmlns:a16="http://schemas.microsoft.com/office/drawing/2014/main" val="739788753"/>
                    </a:ext>
                  </a:extLst>
                </a:gridCol>
                <a:gridCol w="329184">
                  <a:extLst>
                    <a:ext uri="{9D8B030D-6E8A-4147-A177-3AD203B41FA5}">
                      <a16:colId xmlns:a16="http://schemas.microsoft.com/office/drawing/2014/main" val="2425679265"/>
                    </a:ext>
                  </a:extLst>
                </a:gridCol>
                <a:gridCol w="329184">
                  <a:extLst>
                    <a:ext uri="{9D8B030D-6E8A-4147-A177-3AD203B41FA5}">
                      <a16:colId xmlns:a16="http://schemas.microsoft.com/office/drawing/2014/main" val="743898684"/>
                    </a:ext>
                  </a:extLst>
                </a:gridCol>
                <a:gridCol w="329184">
                  <a:extLst>
                    <a:ext uri="{9D8B030D-6E8A-4147-A177-3AD203B41FA5}">
                      <a16:colId xmlns:a16="http://schemas.microsoft.com/office/drawing/2014/main" val="788324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974725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- 2020-06-17 06:00:01</a:t>
                      </a:r>
                      <a:r>
                        <a:rPr kumimoji="0" lang="en-US" sz="1000" b="0" i="0" u="none" strike="noStrike" kern="1200" cap="none" spc="0" normalizeH="0" baseline="0" noProof="0">
                          <a:ln>
                            <a:noFill/>
                          </a:ln>
                          <a:solidFill>
                            <a:prstClr val="black"/>
                          </a:solidFill>
                          <a:effectLst/>
                          <a:uLnTx/>
                          <a:uFillTx/>
                          <a:latin typeface="+mn-lt"/>
                          <a:ea typeface="+mn-ea"/>
                          <a:cs typeface="+mn-cs"/>
                        </a:rPr>
                        <a:t>
 After everything the kids have put him through, it’s time for Dad to kick back, relax and soak up the love from his family. This Father’s Day, stand to win a Black + Decker PD1200AV 12V Flexi Car Vacuum from Selffix DIY, a B’twin Tilt 120 20" Folding Bike from Decathlon Singapore or a Lenovo Tab M10 from Challenger Singapore for your dad.
Here’s how:
1) 👍 Like Frasers Property Retail Facebook page.
2) In the comments below, share a photo of you and your dad doing his favourite activity, along with a description of a cherished memory with Dad.
3) In your comment, include your preferred prize.
Contest runs from 17 to 25 June 2020. Three winners will be announced on Tuesday, 30 June 2020. By participating in this contest, you agree to be bound by its Terms &amp; Conditions. For full T&amp;Cs, please visit bit.ly/FPRLittleMomentsBigMemories.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https://scontent-iad3-1.xx.fbcdn.net/v/t1.0-9/p720x720/104171568_10157401753635208_2181345594974624451_o.jpg?_nc_cat=100&amp;_nc_sid=8024bb&amp;_nc_ohc=rDNrBeO72BMAX_MfFrR&amp;_nc_ht=scontent-iad3-1.xx&amp;_nc_tp=6&amp;oh=a1149bdf367b295ddf4978fb4ef7c16e&amp;oe=5F241801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07/02/2020 09:22:47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32203511"/>
                  </a:ext>
                </a:extLst>
              </a:tr>
            </a:tbl>
          </a:graphicData>
        </a:graphic>
      </p:graphicFrame>
      <p:sp>
        <p:nvSpPr>
          <p:cNvPr id="4" name="Text Placeholder 3">
            <a:extLst>
              <a:ext uri="{FF2B5EF4-FFF2-40B4-BE49-F238E27FC236}">
                <a16:creationId xmlns:a16="http://schemas.microsoft.com/office/drawing/2014/main" id="{C695E6CC-575F-4300-B33B-8E446C815ADA}"/>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91344743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C2441-767E-40FC-A2CD-B167CE303612}"/>
              </a:ext>
            </a:extLst>
          </p:cNvPr>
          <p:cNvSpPr>
            <a:spLocks noGrp="1"/>
          </p:cNvSpPr>
          <p:nvPr>
            <p:ph type="title"/>
          </p:nvPr>
        </p:nvSpPr>
        <p:spPr/>
        <p:txBody>
          <a:bodyPr/>
          <a:lstStyle/>
          <a:p>
            <a:r>
              <a:rPr lang="en-US"/>
              <a:t>Facebook Own Posts Table - FPR only (Top) | Frasers Property Retail - 9 of 17</a:t>
            </a:r>
          </a:p>
        </p:txBody>
      </p:sp>
      <p:graphicFrame>
        <p:nvGraphicFramePr>
          <p:cNvPr id="5" name="Table Placeholder 4">
            <a:extLst>
              <a:ext uri="{FF2B5EF4-FFF2-40B4-BE49-F238E27FC236}">
                <a16:creationId xmlns:a16="http://schemas.microsoft.com/office/drawing/2014/main" id="{9358522B-3CBE-4AD3-97F5-9C104C0CED8D}"/>
              </a:ext>
            </a:extLst>
          </p:cNvPr>
          <p:cNvGraphicFramePr>
            <a:graphicFrameLocks noGrp="1"/>
          </p:cNvGraphicFramePr>
          <p:nvPr>
            <p:ph type="tbl" sz="quarter" idx="13"/>
            <p:extLst>
              <p:ext uri="{D42A27DB-BD31-4B8C-83A1-F6EECF244321}">
                <p14:modId xmlns:p14="http://schemas.microsoft.com/office/powerpoint/2010/main" val="1903602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008762635"/>
                    </a:ext>
                  </a:extLst>
                </a:gridCol>
                <a:gridCol w="987552">
                  <a:extLst>
                    <a:ext uri="{9D8B030D-6E8A-4147-A177-3AD203B41FA5}">
                      <a16:colId xmlns:a16="http://schemas.microsoft.com/office/drawing/2014/main" val="3998322894"/>
                    </a:ext>
                  </a:extLst>
                </a:gridCol>
                <a:gridCol w="658368">
                  <a:extLst>
                    <a:ext uri="{9D8B030D-6E8A-4147-A177-3AD203B41FA5}">
                      <a16:colId xmlns:a16="http://schemas.microsoft.com/office/drawing/2014/main" val="3725040319"/>
                    </a:ext>
                  </a:extLst>
                </a:gridCol>
                <a:gridCol w="329184">
                  <a:extLst>
                    <a:ext uri="{9D8B030D-6E8A-4147-A177-3AD203B41FA5}">
                      <a16:colId xmlns:a16="http://schemas.microsoft.com/office/drawing/2014/main" val="755969608"/>
                    </a:ext>
                  </a:extLst>
                </a:gridCol>
                <a:gridCol w="329184">
                  <a:extLst>
                    <a:ext uri="{9D8B030D-6E8A-4147-A177-3AD203B41FA5}">
                      <a16:colId xmlns:a16="http://schemas.microsoft.com/office/drawing/2014/main" val="310261959"/>
                    </a:ext>
                  </a:extLst>
                </a:gridCol>
                <a:gridCol w="329184">
                  <a:extLst>
                    <a:ext uri="{9D8B030D-6E8A-4147-A177-3AD203B41FA5}">
                      <a16:colId xmlns:a16="http://schemas.microsoft.com/office/drawing/2014/main" val="3686065646"/>
                    </a:ext>
                  </a:extLst>
                </a:gridCol>
                <a:gridCol w="329184">
                  <a:extLst>
                    <a:ext uri="{9D8B030D-6E8A-4147-A177-3AD203B41FA5}">
                      <a16:colId xmlns:a16="http://schemas.microsoft.com/office/drawing/2014/main" val="379836300"/>
                    </a:ext>
                  </a:extLst>
                </a:gridCol>
                <a:gridCol w="329184">
                  <a:extLst>
                    <a:ext uri="{9D8B030D-6E8A-4147-A177-3AD203B41FA5}">
                      <a16:colId xmlns:a16="http://schemas.microsoft.com/office/drawing/2014/main" val="1065121566"/>
                    </a:ext>
                  </a:extLst>
                </a:gridCol>
                <a:gridCol w="329184">
                  <a:extLst>
                    <a:ext uri="{9D8B030D-6E8A-4147-A177-3AD203B41FA5}">
                      <a16:colId xmlns:a16="http://schemas.microsoft.com/office/drawing/2014/main" val="1739347842"/>
                    </a:ext>
                  </a:extLst>
                </a:gridCol>
                <a:gridCol w="329184">
                  <a:extLst>
                    <a:ext uri="{9D8B030D-6E8A-4147-A177-3AD203B41FA5}">
                      <a16:colId xmlns:a16="http://schemas.microsoft.com/office/drawing/2014/main" val="2408540503"/>
                    </a:ext>
                  </a:extLst>
                </a:gridCol>
                <a:gridCol w="329184">
                  <a:extLst>
                    <a:ext uri="{9D8B030D-6E8A-4147-A177-3AD203B41FA5}">
                      <a16:colId xmlns:a16="http://schemas.microsoft.com/office/drawing/2014/main" val="3571653297"/>
                    </a:ext>
                  </a:extLst>
                </a:gridCol>
                <a:gridCol w="329184">
                  <a:extLst>
                    <a:ext uri="{9D8B030D-6E8A-4147-A177-3AD203B41FA5}">
                      <a16:colId xmlns:a16="http://schemas.microsoft.com/office/drawing/2014/main" val="993063224"/>
                    </a:ext>
                  </a:extLst>
                </a:gridCol>
                <a:gridCol w="329184">
                  <a:extLst>
                    <a:ext uri="{9D8B030D-6E8A-4147-A177-3AD203B41FA5}">
                      <a16:colId xmlns:a16="http://schemas.microsoft.com/office/drawing/2014/main" val="284787769"/>
                    </a:ext>
                  </a:extLst>
                </a:gridCol>
                <a:gridCol w="329184">
                  <a:extLst>
                    <a:ext uri="{9D8B030D-6E8A-4147-A177-3AD203B41FA5}">
                      <a16:colId xmlns:a16="http://schemas.microsoft.com/office/drawing/2014/main" val="3500291097"/>
                    </a:ext>
                  </a:extLst>
                </a:gridCol>
                <a:gridCol w="329184">
                  <a:extLst>
                    <a:ext uri="{9D8B030D-6E8A-4147-A177-3AD203B41FA5}">
                      <a16:colId xmlns:a16="http://schemas.microsoft.com/office/drawing/2014/main" val="3074524316"/>
                    </a:ext>
                  </a:extLst>
                </a:gridCol>
                <a:gridCol w="329184">
                  <a:extLst>
                    <a:ext uri="{9D8B030D-6E8A-4147-A177-3AD203B41FA5}">
                      <a16:colId xmlns:a16="http://schemas.microsoft.com/office/drawing/2014/main" val="3889604575"/>
                    </a:ext>
                  </a:extLst>
                </a:gridCol>
                <a:gridCol w="329184">
                  <a:extLst>
                    <a:ext uri="{9D8B030D-6E8A-4147-A177-3AD203B41FA5}">
                      <a16:colId xmlns:a16="http://schemas.microsoft.com/office/drawing/2014/main" val="244837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412543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- 2020-06-16 02:00:09</a:t>
                      </a:r>
                      <a:r>
                        <a:rPr kumimoji="0" lang="en-US" sz="1000" b="0" i="0" u="none" strike="noStrike" kern="1200" cap="none" spc="0" normalizeH="0" baseline="0" noProof="0">
                          <a:ln>
                            <a:noFill/>
                          </a:ln>
                          <a:solidFill>
                            <a:prstClr val="black"/>
                          </a:solidFill>
                          <a:effectLst/>
                          <a:uLnTx/>
                          <a:uFillTx/>
                          <a:latin typeface="+mn-lt"/>
                          <a:ea typeface="+mn-ea"/>
                          <a:cs typeface="+mn-cs"/>
                        </a:rPr>
                        <a:t>
 In preparation for Phase 2 safe reopening on 19 June, the Malls of Frasers Property have stepped up precautionary measures. Enhanced safety measures and new hygiene initiatives have been introduced to ensure your well-being while shopping with us:
✅ Free surgical mask for each Singaporean/PR, dispensed via Razer's vending machines
✅ Deployment of UV-disinfecting robots to eradicate virus
✅ Deep cleaning and disinfection of common areas with high traffic
✅ Disinfectant coating applied on high-contact touch points and handrails
✅ Restrooms and lifts installed with photoplasma air and surface disinfecting units
✅ Demarcation in restrooms to ensure use of alternate basins and urinals
✅ Contactless entry through automatic doors
Remember to mask up and maintain safe distancing when you visit us! Stay safe and healthy.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1.0-9/p720x720/101557171_10157365499560208_5721715634564235264_o.png?_nc_cat=101&amp;_nc_sid=8024bb&amp;_nc_oc=AQmLTahQjRb1RZ1xA22FVtDYVhEAEAxo0BCIxOdlKe2-BrJJwYcl61P0y8g-HXgN4LM&amp;_nc_ht=scontent-atl3-1.xx&amp;oh=804a204a496f4bec6188db82d56f0a84&amp;oe=5F1337A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06/21/2020 15:24:07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80774351"/>
                  </a:ext>
                </a:extLst>
              </a:tr>
            </a:tbl>
          </a:graphicData>
        </a:graphic>
      </p:graphicFrame>
      <p:sp>
        <p:nvSpPr>
          <p:cNvPr id="4" name="Text Placeholder 3">
            <a:extLst>
              <a:ext uri="{FF2B5EF4-FFF2-40B4-BE49-F238E27FC236}">
                <a16:creationId xmlns:a16="http://schemas.microsoft.com/office/drawing/2014/main" id="{398EC351-301C-4A83-8486-30C4E522EADA}"/>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87367843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1978B-87CD-43EF-A8DA-1188BCBB0B07}"/>
              </a:ext>
            </a:extLst>
          </p:cNvPr>
          <p:cNvSpPr>
            <a:spLocks noGrp="1"/>
          </p:cNvSpPr>
          <p:nvPr>
            <p:ph type="title"/>
          </p:nvPr>
        </p:nvSpPr>
        <p:spPr/>
        <p:txBody>
          <a:bodyPr/>
          <a:lstStyle/>
          <a:p>
            <a:r>
              <a:rPr lang="en-US"/>
              <a:t>Facebook Own Posts Table - FPR only (Top) | Frasers Property Retail - 10 of 17</a:t>
            </a:r>
          </a:p>
        </p:txBody>
      </p:sp>
      <p:graphicFrame>
        <p:nvGraphicFramePr>
          <p:cNvPr id="5" name="Table Placeholder 4">
            <a:extLst>
              <a:ext uri="{FF2B5EF4-FFF2-40B4-BE49-F238E27FC236}">
                <a16:creationId xmlns:a16="http://schemas.microsoft.com/office/drawing/2014/main" id="{66B83329-184A-43B8-9ED7-0D144D919B1F}"/>
              </a:ext>
            </a:extLst>
          </p:cNvPr>
          <p:cNvGraphicFramePr>
            <a:graphicFrameLocks noGrp="1"/>
          </p:cNvGraphicFramePr>
          <p:nvPr>
            <p:ph type="tbl" sz="quarter" idx="13"/>
            <p:extLst>
              <p:ext uri="{D42A27DB-BD31-4B8C-83A1-F6EECF244321}">
                <p14:modId xmlns:p14="http://schemas.microsoft.com/office/powerpoint/2010/main" val="4245252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832153105"/>
                    </a:ext>
                  </a:extLst>
                </a:gridCol>
                <a:gridCol w="987552">
                  <a:extLst>
                    <a:ext uri="{9D8B030D-6E8A-4147-A177-3AD203B41FA5}">
                      <a16:colId xmlns:a16="http://schemas.microsoft.com/office/drawing/2014/main" val="472307651"/>
                    </a:ext>
                  </a:extLst>
                </a:gridCol>
                <a:gridCol w="658368">
                  <a:extLst>
                    <a:ext uri="{9D8B030D-6E8A-4147-A177-3AD203B41FA5}">
                      <a16:colId xmlns:a16="http://schemas.microsoft.com/office/drawing/2014/main" val="116197698"/>
                    </a:ext>
                  </a:extLst>
                </a:gridCol>
                <a:gridCol w="329184">
                  <a:extLst>
                    <a:ext uri="{9D8B030D-6E8A-4147-A177-3AD203B41FA5}">
                      <a16:colId xmlns:a16="http://schemas.microsoft.com/office/drawing/2014/main" val="956348470"/>
                    </a:ext>
                  </a:extLst>
                </a:gridCol>
                <a:gridCol w="329184">
                  <a:extLst>
                    <a:ext uri="{9D8B030D-6E8A-4147-A177-3AD203B41FA5}">
                      <a16:colId xmlns:a16="http://schemas.microsoft.com/office/drawing/2014/main" val="4043690703"/>
                    </a:ext>
                  </a:extLst>
                </a:gridCol>
                <a:gridCol w="329184">
                  <a:extLst>
                    <a:ext uri="{9D8B030D-6E8A-4147-A177-3AD203B41FA5}">
                      <a16:colId xmlns:a16="http://schemas.microsoft.com/office/drawing/2014/main" val="3347626820"/>
                    </a:ext>
                  </a:extLst>
                </a:gridCol>
                <a:gridCol w="329184">
                  <a:extLst>
                    <a:ext uri="{9D8B030D-6E8A-4147-A177-3AD203B41FA5}">
                      <a16:colId xmlns:a16="http://schemas.microsoft.com/office/drawing/2014/main" val="1581465322"/>
                    </a:ext>
                  </a:extLst>
                </a:gridCol>
                <a:gridCol w="329184">
                  <a:extLst>
                    <a:ext uri="{9D8B030D-6E8A-4147-A177-3AD203B41FA5}">
                      <a16:colId xmlns:a16="http://schemas.microsoft.com/office/drawing/2014/main" val="3408653631"/>
                    </a:ext>
                  </a:extLst>
                </a:gridCol>
                <a:gridCol w="329184">
                  <a:extLst>
                    <a:ext uri="{9D8B030D-6E8A-4147-A177-3AD203B41FA5}">
                      <a16:colId xmlns:a16="http://schemas.microsoft.com/office/drawing/2014/main" val="1410426041"/>
                    </a:ext>
                  </a:extLst>
                </a:gridCol>
                <a:gridCol w="329184">
                  <a:extLst>
                    <a:ext uri="{9D8B030D-6E8A-4147-A177-3AD203B41FA5}">
                      <a16:colId xmlns:a16="http://schemas.microsoft.com/office/drawing/2014/main" val="551582246"/>
                    </a:ext>
                  </a:extLst>
                </a:gridCol>
                <a:gridCol w="329184">
                  <a:extLst>
                    <a:ext uri="{9D8B030D-6E8A-4147-A177-3AD203B41FA5}">
                      <a16:colId xmlns:a16="http://schemas.microsoft.com/office/drawing/2014/main" val="3351292373"/>
                    </a:ext>
                  </a:extLst>
                </a:gridCol>
                <a:gridCol w="329184">
                  <a:extLst>
                    <a:ext uri="{9D8B030D-6E8A-4147-A177-3AD203B41FA5}">
                      <a16:colId xmlns:a16="http://schemas.microsoft.com/office/drawing/2014/main" val="3226397270"/>
                    </a:ext>
                  </a:extLst>
                </a:gridCol>
                <a:gridCol w="329184">
                  <a:extLst>
                    <a:ext uri="{9D8B030D-6E8A-4147-A177-3AD203B41FA5}">
                      <a16:colId xmlns:a16="http://schemas.microsoft.com/office/drawing/2014/main" val="3116702859"/>
                    </a:ext>
                  </a:extLst>
                </a:gridCol>
                <a:gridCol w="329184">
                  <a:extLst>
                    <a:ext uri="{9D8B030D-6E8A-4147-A177-3AD203B41FA5}">
                      <a16:colId xmlns:a16="http://schemas.microsoft.com/office/drawing/2014/main" val="1160509952"/>
                    </a:ext>
                  </a:extLst>
                </a:gridCol>
                <a:gridCol w="329184">
                  <a:extLst>
                    <a:ext uri="{9D8B030D-6E8A-4147-A177-3AD203B41FA5}">
                      <a16:colId xmlns:a16="http://schemas.microsoft.com/office/drawing/2014/main" val="3670275374"/>
                    </a:ext>
                  </a:extLst>
                </a:gridCol>
                <a:gridCol w="329184">
                  <a:extLst>
                    <a:ext uri="{9D8B030D-6E8A-4147-A177-3AD203B41FA5}">
                      <a16:colId xmlns:a16="http://schemas.microsoft.com/office/drawing/2014/main" val="3557934175"/>
                    </a:ext>
                  </a:extLst>
                </a:gridCol>
                <a:gridCol w="329184">
                  <a:extLst>
                    <a:ext uri="{9D8B030D-6E8A-4147-A177-3AD203B41FA5}">
                      <a16:colId xmlns:a16="http://schemas.microsoft.com/office/drawing/2014/main" val="20418899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060102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- 2020-06-15 06:01:00</a:t>
                      </a:r>
                      <a:r>
                        <a:rPr kumimoji="0" lang="en-US" sz="1000" b="0" i="0" u="none" strike="noStrike" kern="1200" cap="none" spc="0" normalizeH="0" baseline="0" noProof="0">
                          <a:ln>
                            <a:noFill/>
                          </a:ln>
                          <a:solidFill>
                            <a:prstClr val="black"/>
                          </a:solidFill>
                          <a:effectLst/>
                          <a:uLnTx/>
                          <a:uFillTx/>
                          <a:latin typeface="+mn-lt"/>
                          <a:ea typeface="+mn-ea"/>
                          <a:cs typeface="+mn-cs"/>
                        </a:rPr>
                        <a:t>
 🧘 Breathe in, breathe out, it’s International Yoga Day this Sunday! Find inner peace while growing stronger and leaner with these yoga poses. 
✨ Enhance your yoga experience with a wide range of yoga products available from Decathlon Singapore’s e-store at bit.ly/DecathlonYoga. 
💻 Want instructor-led guidance on various yoga styles? Tune into Decathlon's livestream sessions - check out their latest schedule at bit.ly/DecathlonLS.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https://scontent-iad3-1.xx.fbcdn.net/v/t1.0-9/p720x720/104110919_10157398804855208_3963891662716014002_o.png?_nc_cat=110&amp;_nc_sid=8024bb&amp;_nc_ohc=6iB9-QfkoRcAX97R9MO&amp;_nc_ht=scontent-iad3-1.xx&amp;oh=584a41b2c9c7aa39d2a81654297cf896&amp;oe=5F227C4E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07/02/2020 09:22:47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63894586"/>
                  </a:ext>
                </a:extLst>
              </a:tr>
            </a:tbl>
          </a:graphicData>
        </a:graphic>
      </p:graphicFrame>
      <p:sp>
        <p:nvSpPr>
          <p:cNvPr id="4" name="Text Placeholder 3">
            <a:extLst>
              <a:ext uri="{FF2B5EF4-FFF2-40B4-BE49-F238E27FC236}">
                <a16:creationId xmlns:a16="http://schemas.microsoft.com/office/drawing/2014/main" id="{1BEAD72A-C8DD-4E33-8A52-B70A6C2C7FCD}"/>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15698726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BE8A0-FF6F-4AAB-A0DE-6E969023D4E3}"/>
              </a:ext>
            </a:extLst>
          </p:cNvPr>
          <p:cNvSpPr>
            <a:spLocks noGrp="1"/>
          </p:cNvSpPr>
          <p:nvPr>
            <p:ph type="title"/>
          </p:nvPr>
        </p:nvSpPr>
        <p:spPr/>
        <p:txBody>
          <a:bodyPr/>
          <a:lstStyle/>
          <a:p>
            <a:r>
              <a:rPr lang="en-US"/>
              <a:t>Facebook Own Posts Table - FPR only (Top) | Frasers Property Retail - 11 of 17</a:t>
            </a:r>
          </a:p>
        </p:txBody>
      </p:sp>
      <p:graphicFrame>
        <p:nvGraphicFramePr>
          <p:cNvPr id="5" name="Table Placeholder 4">
            <a:extLst>
              <a:ext uri="{FF2B5EF4-FFF2-40B4-BE49-F238E27FC236}">
                <a16:creationId xmlns:a16="http://schemas.microsoft.com/office/drawing/2014/main" id="{31A5534D-6493-43C0-BEAB-7D2672AC0133}"/>
              </a:ext>
            </a:extLst>
          </p:cNvPr>
          <p:cNvGraphicFramePr>
            <a:graphicFrameLocks noGrp="1"/>
          </p:cNvGraphicFramePr>
          <p:nvPr>
            <p:ph type="tbl" sz="quarter" idx="13"/>
            <p:extLst>
              <p:ext uri="{D42A27DB-BD31-4B8C-83A1-F6EECF244321}">
                <p14:modId xmlns:p14="http://schemas.microsoft.com/office/powerpoint/2010/main" val="605397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391601772"/>
                    </a:ext>
                  </a:extLst>
                </a:gridCol>
                <a:gridCol w="987552">
                  <a:extLst>
                    <a:ext uri="{9D8B030D-6E8A-4147-A177-3AD203B41FA5}">
                      <a16:colId xmlns:a16="http://schemas.microsoft.com/office/drawing/2014/main" val="1906220254"/>
                    </a:ext>
                  </a:extLst>
                </a:gridCol>
                <a:gridCol w="658368">
                  <a:extLst>
                    <a:ext uri="{9D8B030D-6E8A-4147-A177-3AD203B41FA5}">
                      <a16:colId xmlns:a16="http://schemas.microsoft.com/office/drawing/2014/main" val="3226442781"/>
                    </a:ext>
                  </a:extLst>
                </a:gridCol>
                <a:gridCol w="329184">
                  <a:extLst>
                    <a:ext uri="{9D8B030D-6E8A-4147-A177-3AD203B41FA5}">
                      <a16:colId xmlns:a16="http://schemas.microsoft.com/office/drawing/2014/main" val="1100384253"/>
                    </a:ext>
                  </a:extLst>
                </a:gridCol>
                <a:gridCol w="329184">
                  <a:extLst>
                    <a:ext uri="{9D8B030D-6E8A-4147-A177-3AD203B41FA5}">
                      <a16:colId xmlns:a16="http://schemas.microsoft.com/office/drawing/2014/main" val="788931178"/>
                    </a:ext>
                  </a:extLst>
                </a:gridCol>
                <a:gridCol w="329184">
                  <a:extLst>
                    <a:ext uri="{9D8B030D-6E8A-4147-A177-3AD203B41FA5}">
                      <a16:colId xmlns:a16="http://schemas.microsoft.com/office/drawing/2014/main" val="4109632994"/>
                    </a:ext>
                  </a:extLst>
                </a:gridCol>
                <a:gridCol w="329184">
                  <a:extLst>
                    <a:ext uri="{9D8B030D-6E8A-4147-A177-3AD203B41FA5}">
                      <a16:colId xmlns:a16="http://schemas.microsoft.com/office/drawing/2014/main" val="1838565389"/>
                    </a:ext>
                  </a:extLst>
                </a:gridCol>
                <a:gridCol w="329184">
                  <a:extLst>
                    <a:ext uri="{9D8B030D-6E8A-4147-A177-3AD203B41FA5}">
                      <a16:colId xmlns:a16="http://schemas.microsoft.com/office/drawing/2014/main" val="2316411022"/>
                    </a:ext>
                  </a:extLst>
                </a:gridCol>
                <a:gridCol w="329184">
                  <a:extLst>
                    <a:ext uri="{9D8B030D-6E8A-4147-A177-3AD203B41FA5}">
                      <a16:colId xmlns:a16="http://schemas.microsoft.com/office/drawing/2014/main" val="115244992"/>
                    </a:ext>
                  </a:extLst>
                </a:gridCol>
                <a:gridCol w="329184">
                  <a:extLst>
                    <a:ext uri="{9D8B030D-6E8A-4147-A177-3AD203B41FA5}">
                      <a16:colId xmlns:a16="http://schemas.microsoft.com/office/drawing/2014/main" val="2627725540"/>
                    </a:ext>
                  </a:extLst>
                </a:gridCol>
                <a:gridCol w="329184">
                  <a:extLst>
                    <a:ext uri="{9D8B030D-6E8A-4147-A177-3AD203B41FA5}">
                      <a16:colId xmlns:a16="http://schemas.microsoft.com/office/drawing/2014/main" val="3194911820"/>
                    </a:ext>
                  </a:extLst>
                </a:gridCol>
                <a:gridCol w="329184">
                  <a:extLst>
                    <a:ext uri="{9D8B030D-6E8A-4147-A177-3AD203B41FA5}">
                      <a16:colId xmlns:a16="http://schemas.microsoft.com/office/drawing/2014/main" val="3789012237"/>
                    </a:ext>
                  </a:extLst>
                </a:gridCol>
                <a:gridCol w="329184">
                  <a:extLst>
                    <a:ext uri="{9D8B030D-6E8A-4147-A177-3AD203B41FA5}">
                      <a16:colId xmlns:a16="http://schemas.microsoft.com/office/drawing/2014/main" val="3067214856"/>
                    </a:ext>
                  </a:extLst>
                </a:gridCol>
                <a:gridCol w="329184">
                  <a:extLst>
                    <a:ext uri="{9D8B030D-6E8A-4147-A177-3AD203B41FA5}">
                      <a16:colId xmlns:a16="http://schemas.microsoft.com/office/drawing/2014/main" val="1532703432"/>
                    </a:ext>
                  </a:extLst>
                </a:gridCol>
                <a:gridCol w="329184">
                  <a:extLst>
                    <a:ext uri="{9D8B030D-6E8A-4147-A177-3AD203B41FA5}">
                      <a16:colId xmlns:a16="http://schemas.microsoft.com/office/drawing/2014/main" val="1291559896"/>
                    </a:ext>
                  </a:extLst>
                </a:gridCol>
                <a:gridCol w="329184">
                  <a:extLst>
                    <a:ext uri="{9D8B030D-6E8A-4147-A177-3AD203B41FA5}">
                      <a16:colId xmlns:a16="http://schemas.microsoft.com/office/drawing/2014/main" val="3003381985"/>
                    </a:ext>
                  </a:extLst>
                </a:gridCol>
                <a:gridCol w="329184">
                  <a:extLst>
                    <a:ext uri="{9D8B030D-6E8A-4147-A177-3AD203B41FA5}">
                      <a16:colId xmlns:a16="http://schemas.microsoft.com/office/drawing/2014/main" val="576233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397369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- 2020-06-12 13:16:44</a:t>
                      </a:r>
                      <a:r>
                        <a:rPr kumimoji="0" lang="en-US" sz="1000" b="0" i="0" u="none" strike="noStrike" kern="1200" cap="none" spc="0" normalizeH="0" baseline="0" noProof="0">
                          <a:ln>
                            <a:noFill/>
                          </a:ln>
                          <a:solidFill>
                            <a:prstClr val="black"/>
                          </a:solidFill>
                          <a:effectLst/>
                          <a:uLnTx/>
                          <a:uFillTx/>
                          <a:latin typeface="+mn-lt"/>
                          <a:ea typeface="+mn-ea"/>
                          <a:cs typeface="+mn-cs"/>
                        </a:rPr>
                        <a:t>
 Forget socks and ties this year. Instead, shower Dad with gifts that’ll make him feel extra special! To get you started, here are some of our top picks for four types of dads.
🎁 bit.ly/FPRFathersDayGiftGuide2020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CAIwbvGrTy_Jd0&amp;w=627&amp;h=627&amp;url=https%3A%2F%2Fwww.facebook.com%2Fads%2Fimage%2F%3Fd%3DAQLWi72_zet1iCvDKscyXgu22AjX3PkK9txAh64q7dEjJofnn9tPO6mT0d-aTBG-9cHhWY_wB8PHDGhpFIyGhyY3CN-I49gIkTOzocA_vKkG9P_QyMx4wdexVGjdHkMGdLPh4gTjzFSQQlgNtvjcNrgs&amp;cfs=1&amp;_nc_hash=AQBSOuR7JRupP4N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06/19/2020 11:57:55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02617426"/>
                  </a:ext>
                </a:extLst>
              </a:tr>
            </a:tbl>
          </a:graphicData>
        </a:graphic>
      </p:graphicFrame>
      <p:sp>
        <p:nvSpPr>
          <p:cNvPr id="4" name="Text Placeholder 3">
            <a:extLst>
              <a:ext uri="{FF2B5EF4-FFF2-40B4-BE49-F238E27FC236}">
                <a16:creationId xmlns:a16="http://schemas.microsoft.com/office/drawing/2014/main" id="{C57B6558-D903-4E0A-9EF7-E4F3BD0BF704}"/>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97035281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26016-5900-418A-9E09-C78056D76960}"/>
              </a:ext>
            </a:extLst>
          </p:cNvPr>
          <p:cNvSpPr>
            <a:spLocks noGrp="1"/>
          </p:cNvSpPr>
          <p:nvPr>
            <p:ph type="title"/>
          </p:nvPr>
        </p:nvSpPr>
        <p:spPr/>
        <p:txBody>
          <a:bodyPr/>
          <a:lstStyle/>
          <a:p>
            <a:r>
              <a:rPr lang="en-US"/>
              <a:t>Facebook Own Posts Table - FPR only (Top) | Frasers Property Retail - 12 of 17</a:t>
            </a:r>
          </a:p>
        </p:txBody>
      </p:sp>
      <p:graphicFrame>
        <p:nvGraphicFramePr>
          <p:cNvPr id="5" name="Table Placeholder 4">
            <a:extLst>
              <a:ext uri="{FF2B5EF4-FFF2-40B4-BE49-F238E27FC236}">
                <a16:creationId xmlns:a16="http://schemas.microsoft.com/office/drawing/2014/main" id="{BC6A4C4C-E07F-4BD5-B23F-BFB6965D0FCF}"/>
              </a:ext>
            </a:extLst>
          </p:cNvPr>
          <p:cNvGraphicFramePr>
            <a:graphicFrameLocks noGrp="1"/>
          </p:cNvGraphicFramePr>
          <p:nvPr>
            <p:ph type="tbl" sz="quarter" idx="13"/>
            <p:extLst>
              <p:ext uri="{D42A27DB-BD31-4B8C-83A1-F6EECF244321}">
                <p14:modId xmlns:p14="http://schemas.microsoft.com/office/powerpoint/2010/main" val="446102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8998187"/>
                    </a:ext>
                  </a:extLst>
                </a:gridCol>
                <a:gridCol w="987552">
                  <a:extLst>
                    <a:ext uri="{9D8B030D-6E8A-4147-A177-3AD203B41FA5}">
                      <a16:colId xmlns:a16="http://schemas.microsoft.com/office/drawing/2014/main" val="3327054996"/>
                    </a:ext>
                  </a:extLst>
                </a:gridCol>
                <a:gridCol w="658368">
                  <a:extLst>
                    <a:ext uri="{9D8B030D-6E8A-4147-A177-3AD203B41FA5}">
                      <a16:colId xmlns:a16="http://schemas.microsoft.com/office/drawing/2014/main" val="1181190520"/>
                    </a:ext>
                  </a:extLst>
                </a:gridCol>
                <a:gridCol w="329184">
                  <a:extLst>
                    <a:ext uri="{9D8B030D-6E8A-4147-A177-3AD203B41FA5}">
                      <a16:colId xmlns:a16="http://schemas.microsoft.com/office/drawing/2014/main" val="1565854984"/>
                    </a:ext>
                  </a:extLst>
                </a:gridCol>
                <a:gridCol w="329184">
                  <a:extLst>
                    <a:ext uri="{9D8B030D-6E8A-4147-A177-3AD203B41FA5}">
                      <a16:colId xmlns:a16="http://schemas.microsoft.com/office/drawing/2014/main" val="87760106"/>
                    </a:ext>
                  </a:extLst>
                </a:gridCol>
                <a:gridCol w="329184">
                  <a:extLst>
                    <a:ext uri="{9D8B030D-6E8A-4147-A177-3AD203B41FA5}">
                      <a16:colId xmlns:a16="http://schemas.microsoft.com/office/drawing/2014/main" val="1420992420"/>
                    </a:ext>
                  </a:extLst>
                </a:gridCol>
                <a:gridCol w="329184">
                  <a:extLst>
                    <a:ext uri="{9D8B030D-6E8A-4147-A177-3AD203B41FA5}">
                      <a16:colId xmlns:a16="http://schemas.microsoft.com/office/drawing/2014/main" val="1294589528"/>
                    </a:ext>
                  </a:extLst>
                </a:gridCol>
                <a:gridCol w="329184">
                  <a:extLst>
                    <a:ext uri="{9D8B030D-6E8A-4147-A177-3AD203B41FA5}">
                      <a16:colId xmlns:a16="http://schemas.microsoft.com/office/drawing/2014/main" val="1708874335"/>
                    </a:ext>
                  </a:extLst>
                </a:gridCol>
                <a:gridCol w="329184">
                  <a:extLst>
                    <a:ext uri="{9D8B030D-6E8A-4147-A177-3AD203B41FA5}">
                      <a16:colId xmlns:a16="http://schemas.microsoft.com/office/drawing/2014/main" val="3104218975"/>
                    </a:ext>
                  </a:extLst>
                </a:gridCol>
                <a:gridCol w="329184">
                  <a:extLst>
                    <a:ext uri="{9D8B030D-6E8A-4147-A177-3AD203B41FA5}">
                      <a16:colId xmlns:a16="http://schemas.microsoft.com/office/drawing/2014/main" val="1079877084"/>
                    </a:ext>
                  </a:extLst>
                </a:gridCol>
                <a:gridCol w="329184">
                  <a:extLst>
                    <a:ext uri="{9D8B030D-6E8A-4147-A177-3AD203B41FA5}">
                      <a16:colId xmlns:a16="http://schemas.microsoft.com/office/drawing/2014/main" val="195876083"/>
                    </a:ext>
                  </a:extLst>
                </a:gridCol>
                <a:gridCol w="329184">
                  <a:extLst>
                    <a:ext uri="{9D8B030D-6E8A-4147-A177-3AD203B41FA5}">
                      <a16:colId xmlns:a16="http://schemas.microsoft.com/office/drawing/2014/main" val="493321799"/>
                    </a:ext>
                  </a:extLst>
                </a:gridCol>
                <a:gridCol w="329184">
                  <a:extLst>
                    <a:ext uri="{9D8B030D-6E8A-4147-A177-3AD203B41FA5}">
                      <a16:colId xmlns:a16="http://schemas.microsoft.com/office/drawing/2014/main" val="2802074614"/>
                    </a:ext>
                  </a:extLst>
                </a:gridCol>
                <a:gridCol w="329184">
                  <a:extLst>
                    <a:ext uri="{9D8B030D-6E8A-4147-A177-3AD203B41FA5}">
                      <a16:colId xmlns:a16="http://schemas.microsoft.com/office/drawing/2014/main" val="2757458169"/>
                    </a:ext>
                  </a:extLst>
                </a:gridCol>
                <a:gridCol w="329184">
                  <a:extLst>
                    <a:ext uri="{9D8B030D-6E8A-4147-A177-3AD203B41FA5}">
                      <a16:colId xmlns:a16="http://schemas.microsoft.com/office/drawing/2014/main" val="2250139817"/>
                    </a:ext>
                  </a:extLst>
                </a:gridCol>
                <a:gridCol w="329184">
                  <a:extLst>
                    <a:ext uri="{9D8B030D-6E8A-4147-A177-3AD203B41FA5}">
                      <a16:colId xmlns:a16="http://schemas.microsoft.com/office/drawing/2014/main" val="1451755658"/>
                    </a:ext>
                  </a:extLst>
                </a:gridCol>
                <a:gridCol w="329184">
                  <a:extLst>
                    <a:ext uri="{9D8B030D-6E8A-4147-A177-3AD203B41FA5}">
                      <a16:colId xmlns:a16="http://schemas.microsoft.com/office/drawing/2014/main" val="1588612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361238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- 2020-06-12 13:15:11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104334430_10157391269265208_438767204446821860_n.png?_nc_cat=105&amp;_nc_sid=dd9801&amp;_nc_oc=AQlTohubTl3IEaJsuyjdhybqCONZdOUiyCQeEF4DLqvaDGugiLBTsIu7sborbsE4nVU&amp;_nc_ht=scontent-iad3-1.xx&amp;oh=da1c18d1f984966ac7504e1fa93037e1&amp;oe=5F141761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06/19/2020 11:57:55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33399194"/>
                  </a:ext>
                </a:extLst>
              </a:tr>
            </a:tbl>
          </a:graphicData>
        </a:graphic>
      </p:graphicFrame>
      <p:sp>
        <p:nvSpPr>
          <p:cNvPr id="4" name="Text Placeholder 3">
            <a:extLst>
              <a:ext uri="{FF2B5EF4-FFF2-40B4-BE49-F238E27FC236}">
                <a16:creationId xmlns:a16="http://schemas.microsoft.com/office/drawing/2014/main" id="{F814E66C-2FBE-4B68-AD6E-65F486C8A055}"/>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99041766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6150F-9E78-4844-B009-EFDDA7C5E15C}"/>
              </a:ext>
            </a:extLst>
          </p:cNvPr>
          <p:cNvSpPr>
            <a:spLocks noGrp="1"/>
          </p:cNvSpPr>
          <p:nvPr>
            <p:ph type="title"/>
          </p:nvPr>
        </p:nvSpPr>
        <p:spPr/>
        <p:txBody>
          <a:bodyPr/>
          <a:lstStyle/>
          <a:p>
            <a:r>
              <a:rPr lang="en-US"/>
              <a:t>Facebook Own Posts Table - FPR only (Top) | Frasers Property Retail - 13 of 17</a:t>
            </a:r>
          </a:p>
        </p:txBody>
      </p:sp>
      <p:graphicFrame>
        <p:nvGraphicFramePr>
          <p:cNvPr id="5" name="Table Placeholder 4">
            <a:extLst>
              <a:ext uri="{FF2B5EF4-FFF2-40B4-BE49-F238E27FC236}">
                <a16:creationId xmlns:a16="http://schemas.microsoft.com/office/drawing/2014/main" id="{5D4535D9-339B-46A8-BB9B-B86482955BB8}"/>
              </a:ext>
            </a:extLst>
          </p:cNvPr>
          <p:cNvGraphicFramePr>
            <a:graphicFrameLocks noGrp="1"/>
          </p:cNvGraphicFramePr>
          <p:nvPr>
            <p:ph type="tbl" sz="quarter" idx="13"/>
            <p:extLst>
              <p:ext uri="{D42A27DB-BD31-4B8C-83A1-F6EECF244321}">
                <p14:modId xmlns:p14="http://schemas.microsoft.com/office/powerpoint/2010/main" val="734509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272553335"/>
                    </a:ext>
                  </a:extLst>
                </a:gridCol>
                <a:gridCol w="987552">
                  <a:extLst>
                    <a:ext uri="{9D8B030D-6E8A-4147-A177-3AD203B41FA5}">
                      <a16:colId xmlns:a16="http://schemas.microsoft.com/office/drawing/2014/main" val="903441571"/>
                    </a:ext>
                  </a:extLst>
                </a:gridCol>
                <a:gridCol w="658368">
                  <a:extLst>
                    <a:ext uri="{9D8B030D-6E8A-4147-A177-3AD203B41FA5}">
                      <a16:colId xmlns:a16="http://schemas.microsoft.com/office/drawing/2014/main" val="1115645460"/>
                    </a:ext>
                  </a:extLst>
                </a:gridCol>
                <a:gridCol w="329184">
                  <a:extLst>
                    <a:ext uri="{9D8B030D-6E8A-4147-A177-3AD203B41FA5}">
                      <a16:colId xmlns:a16="http://schemas.microsoft.com/office/drawing/2014/main" val="2618292878"/>
                    </a:ext>
                  </a:extLst>
                </a:gridCol>
                <a:gridCol w="329184">
                  <a:extLst>
                    <a:ext uri="{9D8B030D-6E8A-4147-A177-3AD203B41FA5}">
                      <a16:colId xmlns:a16="http://schemas.microsoft.com/office/drawing/2014/main" val="3995468866"/>
                    </a:ext>
                  </a:extLst>
                </a:gridCol>
                <a:gridCol w="329184">
                  <a:extLst>
                    <a:ext uri="{9D8B030D-6E8A-4147-A177-3AD203B41FA5}">
                      <a16:colId xmlns:a16="http://schemas.microsoft.com/office/drawing/2014/main" val="243077064"/>
                    </a:ext>
                  </a:extLst>
                </a:gridCol>
                <a:gridCol w="329184">
                  <a:extLst>
                    <a:ext uri="{9D8B030D-6E8A-4147-A177-3AD203B41FA5}">
                      <a16:colId xmlns:a16="http://schemas.microsoft.com/office/drawing/2014/main" val="726704037"/>
                    </a:ext>
                  </a:extLst>
                </a:gridCol>
                <a:gridCol w="329184">
                  <a:extLst>
                    <a:ext uri="{9D8B030D-6E8A-4147-A177-3AD203B41FA5}">
                      <a16:colId xmlns:a16="http://schemas.microsoft.com/office/drawing/2014/main" val="2287648678"/>
                    </a:ext>
                  </a:extLst>
                </a:gridCol>
                <a:gridCol w="329184">
                  <a:extLst>
                    <a:ext uri="{9D8B030D-6E8A-4147-A177-3AD203B41FA5}">
                      <a16:colId xmlns:a16="http://schemas.microsoft.com/office/drawing/2014/main" val="352688154"/>
                    </a:ext>
                  </a:extLst>
                </a:gridCol>
                <a:gridCol w="329184">
                  <a:extLst>
                    <a:ext uri="{9D8B030D-6E8A-4147-A177-3AD203B41FA5}">
                      <a16:colId xmlns:a16="http://schemas.microsoft.com/office/drawing/2014/main" val="2484177464"/>
                    </a:ext>
                  </a:extLst>
                </a:gridCol>
                <a:gridCol w="329184">
                  <a:extLst>
                    <a:ext uri="{9D8B030D-6E8A-4147-A177-3AD203B41FA5}">
                      <a16:colId xmlns:a16="http://schemas.microsoft.com/office/drawing/2014/main" val="99338724"/>
                    </a:ext>
                  </a:extLst>
                </a:gridCol>
                <a:gridCol w="329184">
                  <a:extLst>
                    <a:ext uri="{9D8B030D-6E8A-4147-A177-3AD203B41FA5}">
                      <a16:colId xmlns:a16="http://schemas.microsoft.com/office/drawing/2014/main" val="146917747"/>
                    </a:ext>
                  </a:extLst>
                </a:gridCol>
                <a:gridCol w="329184">
                  <a:extLst>
                    <a:ext uri="{9D8B030D-6E8A-4147-A177-3AD203B41FA5}">
                      <a16:colId xmlns:a16="http://schemas.microsoft.com/office/drawing/2014/main" val="3177567013"/>
                    </a:ext>
                  </a:extLst>
                </a:gridCol>
                <a:gridCol w="329184">
                  <a:extLst>
                    <a:ext uri="{9D8B030D-6E8A-4147-A177-3AD203B41FA5}">
                      <a16:colId xmlns:a16="http://schemas.microsoft.com/office/drawing/2014/main" val="1592315251"/>
                    </a:ext>
                  </a:extLst>
                </a:gridCol>
                <a:gridCol w="329184">
                  <a:extLst>
                    <a:ext uri="{9D8B030D-6E8A-4147-A177-3AD203B41FA5}">
                      <a16:colId xmlns:a16="http://schemas.microsoft.com/office/drawing/2014/main" val="3347247608"/>
                    </a:ext>
                  </a:extLst>
                </a:gridCol>
                <a:gridCol w="329184">
                  <a:extLst>
                    <a:ext uri="{9D8B030D-6E8A-4147-A177-3AD203B41FA5}">
                      <a16:colId xmlns:a16="http://schemas.microsoft.com/office/drawing/2014/main" val="1014703364"/>
                    </a:ext>
                  </a:extLst>
                </a:gridCol>
                <a:gridCol w="329184">
                  <a:extLst>
                    <a:ext uri="{9D8B030D-6E8A-4147-A177-3AD203B41FA5}">
                      <a16:colId xmlns:a16="http://schemas.microsoft.com/office/drawing/2014/main" val="3635050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849954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- 2020-06-12 06:52:38</a:t>
                      </a:r>
                      <a:r>
                        <a:rPr kumimoji="0" lang="en-US" sz="1000" b="0" i="0" u="none" strike="noStrike" kern="1200" cap="none" spc="0" normalizeH="0" baseline="0" noProof="0">
                          <a:ln>
                            <a:noFill/>
                          </a:ln>
                          <a:solidFill>
                            <a:prstClr val="black"/>
                          </a:solidFill>
                          <a:effectLst/>
                          <a:uLnTx/>
                          <a:uFillTx/>
                          <a:latin typeface="+mn-lt"/>
                          <a:ea typeface="+mn-ea"/>
                          <a:cs typeface="+mn-cs"/>
                        </a:rPr>
                        <a:t>
 Enjoy FREE delivery* on orders above  via Frasers Makan Master! Be spoilt for choice with scrumptious offerings from over 120 restaurants, including Ichiban Bento @ Kuriya, Tim Ho Wan, Han's and The Soup Spoon Union. There's no better time to begin your gastronomic journey!
Satisfy your food cravings now with Makan Master on Frasers Experience (FRx) App: https://frx.onelink.me/Zzci/FRx
*Limited to the first 1000 orders only. Terms &amp; Conditions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https://scontent-lga3-1.xx.fbcdn.net/v/t1.0-9/104097515_10157390721875208_7849863105784180644_n.png?_nc_cat=109&amp;_nc_sid=8024bb&amp;_nc_ohc=WcLLG0QkGxYAX8Vp0gY&amp;_nc_ht=scontent-lga3-1.xx&amp;oh=2e464833c340c3dd524293f115709dfc&amp;oe=5F15D7D2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06/21/2020 03:24:36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09094191"/>
                  </a:ext>
                </a:extLst>
              </a:tr>
            </a:tbl>
          </a:graphicData>
        </a:graphic>
      </p:graphicFrame>
      <p:sp>
        <p:nvSpPr>
          <p:cNvPr id="4" name="Text Placeholder 3">
            <a:extLst>
              <a:ext uri="{FF2B5EF4-FFF2-40B4-BE49-F238E27FC236}">
                <a16:creationId xmlns:a16="http://schemas.microsoft.com/office/drawing/2014/main" id="{4E765F74-C077-4830-A990-A022E1C1D793}"/>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83767769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DAC09-03A7-468B-B88A-209C1F289728}"/>
              </a:ext>
            </a:extLst>
          </p:cNvPr>
          <p:cNvSpPr>
            <a:spLocks noGrp="1"/>
          </p:cNvSpPr>
          <p:nvPr>
            <p:ph type="title"/>
          </p:nvPr>
        </p:nvSpPr>
        <p:spPr/>
        <p:txBody>
          <a:bodyPr/>
          <a:lstStyle/>
          <a:p>
            <a:r>
              <a:rPr lang="en-US"/>
              <a:t>Facebook Own Posts Table - FPR only (Top) | Frasers Property Retail - 14 of 17</a:t>
            </a:r>
          </a:p>
        </p:txBody>
      </p:sp>
      <p:graphicFrame>
        <p:nvGraphicFramePr>
          <p:cNvPr id="5" name="Table Placeholder 4">
            <a:extLst>
              <a:ext uri="{FF2B5EF4-FFF2-40B4-BE49-F238E27FC236}">
                <a16:creationId xmlns:a16="http://schemas.microsoft.com/office/drawing/2014/main" id="{A8522964-4A8F-42F4-86F1-BD9D3145D379}"/>
              </a:ext>
            </a:extLst>
          </p:cNvPr>
          <p:cNvGraphicFramePr>
            <a:graphicFrameLocks noGrp="1"/>
          </p:cNvGraphicFramePr>
          <p:nvPr>
            <p:ph type="tbl" sz="quarter" idx="13"/>
            <p:extLst>
              <p:ext uri="{D42A27DB-BD31-4B8C-83A1-F6EECF244321}">
                <p14:modId xmlns:p14="http://schemas.microsoft.com/office/powerpoint/2010/main" val="1397117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330851809"/>
                    </a:ext>
                  </a:extLst>
                </a:gridCol>
                <a:gridCol w="987552">
                  <a:extLst>
                    <a:ext uri="{9D8B030D-6E8A-4147-A177-3AD203B41FA5}">
                      <a16:colId xmlns:a16="http://schemas.microsoft.com/office/drawing/2014/main" val="1086944253"/>
                    </a:ext>
                  </a:extLst>
                </a:gridCol>
                <a:gridCol w="658368">
                  <a:extLst>
                    <a:ext uri="{9D8B030D-6E8A-4147-A177-3AD203B41FA5}">
                      <a16:colId xmlns:a16="http://schemas.microsoft.com/office/drawing/2014/main" val="3606482693"/>
                    </a:ext>
                  </a:extLst>
                </a:gridCol>
                <a:gridCol w="329184">
                  <a:extLst>
                    <a:ext uri="{9D8B030D-6E8A-4147-A177-3AD203B41FA5}">
                      <a16:colId xmlns:a16="http://schemas.microsoft.com/office/drawing/2014/main" val="4289707338"/>
                    </a:ext>
                  </a:extLst>
                </a:gridCol>
                <a:gridCol w="329184">
                  <a:extLst>
                    <a:ext uri="{9D8B030D-6E8A-4147-A177-3AD203B41FA5}">
                      <a16:colId xmlns:a16="http://schemas.microsoft.com/office/drawing/2014/main" val="1684306706"/>
                    </a:ext>
                  </a:extLst>
                </a:gridCol>
                <a:gridCol w="329184">
                  <a:extLst>
                    <a:ext uri="{9D8B030D-6E8A-4147-A177-3AD203B41FA5}">
                      <a16:colId xmlns:a16="http://schemas.microsoft.com/office/drawing/2014/main" val="3232228985"/>
                    </a:ext>
                  </a:extLst>
                </a:gridCol>
                <a:gridCol w="329184">
                  <a:extLst>
                    <a:ext uri="{9D8B030D-6E8A-4147-A177-3AD203B41FA5}">
                      <a16:colId xmlns:a16="http://schemas.microsoft.com/office/drawing/2014/main" val="1210160066"/>
                    </a:ext>
                  </a:extLst>
                </a:gridCol>
                <a:gridCol w="329184">
                  <a:extLst>
                    <a:ext uri="{9D8B030D-6E8A-4147-A177-3AD203B41FA5}">
                      <a16:colId xmlns:a16="http://schemas.microsoft.com/office/drawing/2014/main" val="3475133497"/>
                    </a:ext>
                  </a:extLst>
                </a:gridCol>
                <a:gridCol w="329184">
                  <a:extLst>
                    <a:ext uri="{9D8B030D-6E8A-4147-A177-3AD203B41FA5}">
                      <a16:colId xmlns:a16="http://schemas.microsoft.com/office/drawing/2014/main" val="1566397484"/>
                    </a:ext>
                  </a:extLst>
                </a:gridCol>
                <a:gridCol w="329184">
                  <a:extLst>
                    <a:ext uri="{9D8B030D-6E8A-4147-A177-3AD203B41FA5}">
                      <a16:colId xmlns:a16="http://schemas.microsoft.com/office/drawing/2014/main" val="2750411838"/>
                    </a:ext>
                  </a:extLst>
                </a:gridCol>
                <a:gridCol w="329184">
                  <a:extLst>
                    <a:ext uri="{9D8B030D-6E8A-4147-A177-3AD203B41FA5}">
                      <a16:colId xmlns:a16="http://schemas.microsoft.com/office/drawing/2014/main" val="2611452596"/>
                    </a:ext>
                  </a:extLst>
                </a:gridCol>
                <a:gridCol w="329184">
                  <a:extLst>
                    <a:ext uri="{9D8B030D-6E8A-4147-A177-3AD203B41FA5}">
                      <a16:colId xmlns:a16="http://schemas.microsoft.com/office/drawing/2014/main" val="3840596108"/>
                    </a:ext>
                  </a:extLst>
                </a:gridCol>
                <a:gridCol w="329184">
                  <a:extLst>
                    <a:ext uri="{9D8B030D-6E8A-4147-A177-3AD203B41FA5}">
                      <a16:colId xmlns:a16="http://schemas.microsoft.com/office/drawing/2014/main" val="960703870"/>
                    </a:ext>
                  </a:extLst>
                </a:gridCol>
                <a:gridCol w="329184">
                  <a:extLst>
                    <a:ext uri="{9D8B030D-6E8A-4147-A177-3AD203B41FA5}">
                      <a16:colId xmlns:a16="http://schemas.microsoft.com/office/drawing/2014/main" val="2604171717"/>
                    </a:ext>
                  </a:extLst>
                </a:gridCol>
                <a:gridCol w="329184">
                  <a:extLst>
                    <a:ext uri="{9D8B030D-6E8A-4147-A177-3AD203B41FA5}">
                      <a16:colId xmlns:a16="http://schemas.microsoft.com/office/drawing/2014/main" val="4015890462"/>
                    </a:ext>
                  </a:extLst>
                </a:gridCol>
                <a:gridCol w="329184">
                  <a:extLst>
                    <a:ext uri="{9D8B030D-6E8A-4147-A177-3AD203B41FA5}">
                      <a16:colId xmlns:a16="http://schemas.microsoft.com/office/drawing/2014/main" val="3864820733"/>
                    </a:ext>
                  </a:extLst>
                </a:gridCol>
                <a:gridCol w="329184">
                  <a:extLst>
                    <a:ext uri="{9D8B030D-6E8A-4147-A177-3AD203B41FA5}">
                      <a16:colId xmlns:a16="http://schemas.microsoft.com/office/drawing/2014/main" val="1220872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293973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- 2020-06-10 06:00:44</a:t>
                      </a:r>
                      <a:r>
                        <a:rPr kumimoji="0" lang="en-US" sz="1000" b="0" i="0" u="none" strike="noStrike" kern="1200" cap="none" spc="0" normalizeH="0" baseline="0" noProof="0">
                          <a:ln>
                            <a:noFill/>
                          </a:ln>
                          <a:solidFill>
                            <a:prstClr val="black"/>
                          </a:solidFill>
                          <a:effectLst/>
                          <a:uLnTx/>
                          <a:uFillTx/>
                          <a:latin typeface="+mn-lt"/>
                          <a:ea typeface="+mn-ea"/>
                          <a:cs typeface="+mn-cs"/>
                        </a:rPr>
                        <a:t>
 [Did You Know] Japanese patisserie Châteraisé's best-seller, Legendary Fresh Cream Cake, is made with these key ingredients from contracted farms in Japan:
🍓 Special selection of fresh and juicy strawberries
🐄 Milk from grass-fed cattle, pasteurised for 30 minutes at 65°C for optimal flavour and nutrients
🥚 Additive-free eggs
Fans can enjoy a wide range of affordable desserts, produced at Châteraisé's own facilities and crafted from premium ingredients like quality Japanese azuki beans, European cream cheese and spring water. 
Châteraisé also imports new products from Japan every month. This June, indulge in its seasonal Sakura and Uji Matcha Cake, Strawberry Tiramisu and Raw Red Wine/White Wine Gelato, available in limited quantities.
Get your sweet on at these malls:
- Causeway Point, Singapore (#01-K04)
- Changi City Point, Singapore (#B1-22)
- Northpoint City, Singapore South Wing (#01-152)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https://scontent-iad3-1.xx.fbcdn.net/v/t1.0-9/p720x720/103298537_10157384886060208_3904403068845801023_o.jpg?_nc_cat=100&amp;_nc_sid=2d5d41&amp;_nc_ohc=qbzf2QIZgJEAX8ng7FN&amp;_nc_ht=scontent-iad3-1.xx&amp;_nc_tp=6&amp;oh=8ae1b45e716e89bc4aba6ad342b2aa35&amp;oe=5F21B8E0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07/02/2020 09:22:47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29559199"/>
                  </a:ext>
                </a:extLst>
              </a:tr>
            </a:tbl>
          </a:graphicData>
        </a:graphic>
      </p:graphicFrame>
      <p:sp>
        <p:nvSpPr>
          <p:cNvPr id="4" name="Text Placeholder 3">
            <a:extLst>
              <a:ext uri="{FF2B5EF4-FFF2-40B4-BE49-F238E27FC236}">
                <a16:creationId xmlns:a16="http://schemas.microsoft.com/office/drawing/2014/main" id="{64687FA6-72A6-45C5-92FF-A51C6080E2B9}"/>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14389141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5F3CB-A288-4CB8-959F-874F1C393B7D}"/>
              </a:ext>
            </a:extLst>
          </p:cNvPr>
          <p:cNvSpPr>
            <a:spLocks noGrp="1"/>
          </p:cNvSpPr>
          <p:nvPr>
            <p:ph type="title"/>
          </p:nvPr>
        </p:nvSpPr>
        <p:spPr/>
        <p:txBody>
          <a:bodyPr/>
          <a:lstStyle/>
          <a:p>
            <a:r>
              <a:rPr lang="en-US"/>
              <a:t>Facebook Own Posts Table - FPR only (Top) | Frasers Property Retail - 15 of 17</a:t>
            </a:r>
          </a:p>
        </p:txBody>
      </p:sp>
      <p:graphicFrame>
        <p:nvGraphicFramePr>
          <p:cNvPr id="5" name="Table Placeholder 4">
            <a:extLst>
              <a:ext uri="{FF2B5EF4-FFF2-40B4-BE49-F238E27FC236}">
                <a16:creationId xmlns:a16="http://schemas.microsoft.com/office/drawing/2014/main" id="{3E2BEEEF-D168-4A6E-B1D1-79CDA36738CC}"/>
              </a:ext>
            </a:extLst>
          </p:cNvPr>
          <p:cNvGraphicFramePr>
            <a:graphicFrameLocks noGrp="1"/>
          </p:cNvGraphicFramePr>
          <p:nvPr>
            <p:ph type="tbl" sz="quarter" idx="13"/>
            <p:extLst>
              <p:ext uri="{D42A27DB-BD31-4B8C-83A1-F6EECF244321}">
                <p14:modId xmlns:p14="http://schemas.microsoft.com/office/powerpoint/2010/main" val="3184375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86395782"/>
                    </a:ext>
                  </a:extLst>
                </a:gridCol>
                <a:gridCol w="987552">
                  <a:extLst>
                    <a:ext uri="{9D8B030D-6E8A-4147-A177-3AD203B41FA5}">
                      <a16:colId xmlns:a16="http://schemas.microsoft.com/office/drawing/2014/main" val="2270450338"/>
                    </a:ext>
                  </a:extLst>
                </a:gridCol>
                <a:gridCol w="658368">
                  <a:extLst>
                    <a:ext uri="{9D8B030D-6E8A-4147-A177-3AD203B41FA5}">
                      <a16:colId xmlns:a16="http://schemas.microsoft.com/office/drawing/2014/main" val="1084369984"/>
                    </a:ext>
                  </a:extLst>
                </a:gridCol>
                <a:gridCol w="329184">
                  <a:extLst>
                    <a:ext uri="{9D8B030D-6E8A-4147-A177-3AD203B41FA5}">
                      <a16:colId xmlns:a16="http://schemas.microsoft.com/office/drawing/2014/main" val="1453900659"/>
                    </a:ext>
                  </a:extLst>
                </a:gridCol>
                <a:gridCol w="329184">
                  <a:extLst>
                    <a:ext uri="{9D8B030D-6E8A-4147-A177-3AD203B41FA5}">
                      <a16:colId xmlns:a16="http://schemas.microsoft.com/office/drawing/2014/main" val="1218997135"/>
                    </a:ext>
                  </a:extLst>
                </a:gridCol>
                <a:gridCol w="329184">
                  <a:extLst>
                    <a:ext uri="{9D8B030D-6E8A-4147-A177-3AD203B41FA5}">
                      <a16:colId xmlns:a16="http://schemas.microsoft.com/office/drawing/2014/main" val="4220354863"/>
                    </a:ext>
                  </a:extLst>
                </a:gridCol>
                <a:gridCol w="329184">
                  <a:extLst>
                    <a:ext uri="{9D8B030D-6E8A-4147-A177-3AD203B41FA5}">
                      <a16:colId xmlns:a16="http://schemas.microsoft.com/office/drawing/2014/main" val="2820046802"/>
                    </a:ext>
                  </a:extLst>
                </a:gridCol>
                <a:gridCol w="329184">
                  <a:extLst>
                    <a:ext uri="{9D8B030D-6E8A-4147-A177-3AD203B41FA5}">
                      <a16:colId xmlns:a16="http://schemas.microsoft.com/office/drawing/2014/main" val="606912766"/>
                    </a:ext>
                  </a:extLst>
                </a:gridCol>
                <a:gridCol w="329184">
                  <a:extLst>
                    <a:ext uri="{9D8B030D-6E8A-4147-A177-3AD203B41FA5}">
                      <a16:colId xmlns:a16="http://schemas.microsoft.com/office/drawing/2014/main" val="2923264489"/>
                    </a:ext>
                  </a:extLst>
                </a:gridCol>
                <a:gridCol w="329184">
                  <a:extLst>
                    <a:ext uri="{9D8B030D-6E8A-4147-A177-3AD203B41FA5}">
                      <a16:colId xmlns:a16="http://schemas.microsoft.com/office/drawing/2014/main" val="2828922097"/>
                    </a:ext>
                  </a:extLst>
                </a:gridCol>
                <a:gridCol w="329184">
                  <a:extLst>
                    <a:ext uri="{9D8B030D-6E8A-4147-A177-3AD203B41FA5}">
                      <a16:colId xmlns:a16="http://schemas.microsoft.com/office/drawing/2014/main" val="1347766950"/>
                    </a:ext>
                  </a:extLst>
                </a:gridCol>
                <a:gridCol w="329184">
                  <a:extLst>
                    <a:ext uri="{9D8B030D-6E8A-4147-A177-3AD203B41FA5}">
                      <a16:colId xmlns:a16="http://schemas.microsoft.com/office/drawing/2014/main" val="2776191868"/>
                    </a:ext>
                  </a:extLst>
                </a:gridCol>
                <a:gridCol w="329184">
                  <a:extLst>
                    <a:ext uri="{9D8B030D-6E8A-4147-A177-3AD203B41FA5}">
                      <a16:colId xmlns:a16="http://schemas.microsoft.com/office/drawing/2014/main" val="2070022257"/>
                    </a:ext>
                  </a:extLst>
                </a:gridCol>
                <a:gridCol w="329184">
                  <a:extLst>
                    <a:ext uri="{9D8B030D-6E8A-4147-A177-3AD203B41FA5}">
                      <a16:colId xmlns:a16="http://schemas.microsoft.com/office/drawing/2014/main" val="3463207303"/>
                    </a:ext>
                  </a:extLst>
                </a:gridCol>
                <a:gridCol w="329184">
                  <a:extLst>
                    <a:ext uri="{9D8B030D-6E8A-4147-A177-3AD203B41FA5}">
                      <a16:colId xmlns:a16="http://schemas.microsoft.com/office/drawing/2014/main" val="3358050753"/>
                    </a:ext>
                  </a:extLst>
                </a:gridCol>
                <a:gridCol w="329184">
                  <a:extLst>
                    <a:ext uri="{9D8B030D-6E8A-4147-A177-3AD203B41FA5}">
                      <a16:colId xmlns:a16="http://schemas.microsoft.com/office/drawing/2014/main" val="2308500732"/>
                    </a:ext>
                  </a:extLst>
                </a:gridCol>
                <a:gridCol w="329184">
                  <a:extLst>
                    <a:ext uri="{9D8B030D-6E8A-4147-A177-3AD203B41FA5}">
                      <a16:colId xmlns:a16="http://schemas.microsoft.com/office/drawing/2014/main" val="2726905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334947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- 2020-06-08 06:00:28</a:t>
                      </a:r>
                      <a:r>
                        <a:rPr kumimoji="0" lang="en-US" sz="1000" b="0" i="0" u="none" strike="noStrike" kern="1200" cap="none" spc="0" normalizeH="0" baseline="0" noProof="0">
                          <a:ln>
                            <a:noFill/>
                          </a:ln>
                          <a:solidFill>
                            <a:prstClr val="black"/>
                          </a:solidFill>
                          <a:effectLst/>
                          <a:uLnTx/>
                          <a:uFillTx/>
                          <a:latin typeface="+mn-lt"/>
                          <a:ea typeface="+mn-ea"/>
                          <a:cs typeface="+mn-cs"/>
                        </a:rPr>
                        <a:t>
 With the start of Phase One, bond with your parents or grandparents during your visit with these engaging activities, available for free online.
🎨 Reminisce about the past by watching Moving Memories video, featuring animated murals of historic Singapore scenes by artist Yip Yew Chong, and inspire their creativity with colouring templates by the National Museum of Singapore: bit.ly/NMSMovingMemories
🍲 Enjoy 16 food-themed activities including drawing and craft fun with Agency For Integrated Care (AIC)'s Makan Time Activity Booklet: bit.ly/AICActivityBooklet
🧠 Boost cognitive skills while having fun with SilverActivities' range of trivia, memory games and more: bit.ly/SilverActivities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103130342_10157379534440208_952188256122704794_o.jpg?_nc_cat=101&amp;_nc_sid=2d5d41&amp;_nc_oc=AQltQFYNJWIhlWmEQrqkHoSpoufG1KmtJRZbsf19j9Z46x0JWLAtDZoVNdOq6EvgBnk&amp;_nc_ht=scontent-iad3-1.xx&amp;_nc_tp=6&amp;oh=7f0a3691f3c3bcdb5e284c9efefe8e36&amp;oe=5F14EE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06/22/2020 15:23:12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96816842"/>
                  </a:ext>
                </a:extLst>
              </a:tr>
            </a:tbl>
          </a:graphicData>
        </a:graphic>
      </p:graphicFrame>
      <p:sp>
        <p:nvSpPr>
          <p:cNvPr id="4" name="Text Placeholder 3">
            <a:extLst>
              <a:ext uri="{FF2B5EF4-FFF2-40B4-BE49-F238E27FC236}">
                <a16:creationId xmlns:a16="http://schemas.microsoft.com/office/drawing/2014/main" id="{BB37C639-4362-4378-9F30-5C55C0BA555C}"/>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95307340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1FBAA-B212-4B42-AC25-BB97E4481996}"/>
              </a:ext>
            </a:extLst>
          </p:cNvPr>
          <p:cNvSpPr>
            <a:spLocks noGrp="1"/>
          </p:cNvSpPr>
          <p:nvPr>
            <p:ph type="title"/>
          </p:nvPr>
        </p:nvSpPr>
        <p:spPr/>
        <p:txBody>
          <a:bodyPr/>
          <a:lstStyle/>
          <a:p>
            <a:r>
              <a:rPr lang="en-US"/>
              <a:t>Facebook Own Posts Table - FPR only (Top) | Frasers Property Retail - 16 of 17</a:t>
            </a:r>
          </a:p>
        </p:txBody>
      </p:sp>
      <p:graphicFrame>
        <p:nvGraphicFramePr>
          <p:cNvPr id="5" name="Table Placeholder 4">
            <a:extLst>
              <a:ext uri="{FF2B5EF4-FFF2-40B4-BE49-F238E27FC236}">
                <a16:creationId xmlns:a16="http://schemas.microsoft.com/office/drawing/2014/main" id="{9A7D511A-423B-474C-BFF6-BCCEE1BDD3E0}"/>
              </a:ext>
            </a:extLst>
          </p:cNvPr>
          <p:cNvGraphicFramePr>
            <a:graphicFrameLocks noGrp="1"/>
          </p:cNvGraphicFramePr>
          <p:nvPr>
            <p:ph type="tbl" sz="quarter" idx="13"/>
            <p:extLst>
              <p:ext uri="{D42A27DB-BD31-4B8C-83A1-F6EECF244321}">
                <p14:modId xmlns:p14="http://schemas.microsoft.com/office/powerpoint/2010/main" val="2012788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461348521"/>
                    </a:ext>
                  </a:extLst>
                </a:gridCol>
                <a:gridCol w="987552">
                  <a:extLst>
                    <a:ext uri="{9D8B030D-6E8A-4147-A177-3AD203B41FA5}">
                      <a16:colId xmlns:a16="http://schemas.microsoft.com/office/drawing/2014/main" val="919846951"/>
                    </a:ext>
                  </a:extLst>
                </a:gridCol>
                <a:gridCol w="658368">
                  <a:extLst>
                    <a:ext uri="{9D8B030D-6E8A-4147-A177-3AD203B41FA5}">
                      <a16:colId xmlns:a16="http://schemas.microsoft.com/office/drawing/2014/main" val="2673176180"/>
                    </a:ext>
                  </a:extLst>
                </a:gridCol>
                <a:gridCol w="329184">
                  <a:extLst>
                    <a:ext uri="{9D8B030D-6E8A-4147-A177-3AD203B41FA5}">
                      <a16:colId xmlns:a16="http://schemas.microsoft.com/office/drawing/2014/main" val="3649719946"/>
                    </a:ext>
                  </a:extLst>
                </a:gridCol>
                <a:gridCol w="329184">
                  <a:extLst>
                    <a:ext uri="{9D8B030D-6E8A-4147-A177-3AD203B41FA5}">
                      <a16:colId xmlns:a16="http://schemas.microsoft.com/office/drawing/2014/main" val="1088461124"/>
                    </a:ext>
                  </a:extLst>
                </a:gridCol>
                <a:gridCol w="329184">
                  <a:extLst>
                    <a:ext uri="{9D8B030D-6E8A-4147-A177-3AD203B41FA5}">
                      <a16:colId xmlns:a16="http://schemas.microsoft.com/office/drawing/2014/main" val="871730368"/>
                    </a:ext>
                  </a:extLst>
                </a:gridCol>
                <a:gridCol w="329184">
                  <a:extLst>
                    <a:ext uri="{9D8B030D-6E8A-4147-A177-3AD203B41FA5}">
                      <a16:colId xmlns:a16="http://schemas.microsoft.com/office/drawing/2014/main" val="872155939"/>
                    </a:ext>
                  </a:extLst>
                </a:gridCol>
                <a:gridCol w="329184">
                  <a:extLst>
                    <a:ext uri="{9D8B030D-6E8A-4147-A177-3AD203B41FA5}">
                      <a16:colId xmlns:a16="http://schemas.microsoft.com/office/drawing/2014/main" val="1171955703"/>
                    </a:ext>
                  </a:extLst>
                </a:gridCol>
                <a:gridCol w="329184">
                  <a:extLst>
                    <a:ext uri="{9D8B030D-6E8A-4147-A177-3AD203B41FA5}">
                      <a16:colId xmlns:a16="http://schemas.microsoft.com/office/drawing/2014/main" val="2407908427"/>
                    </a:ext>
                  </a:extLst>
                </a:gridCol>
                <a:gridCol w="329184">
                  <a:extLst>
                    <a:ext uri="{9D8B030D-6E8A-4147-A177-3AD203B41FA5}">
                      <a16:colId xmlns:a16="http://schemas.microsoft.com/office/drawing/2014/main" val="2915594439"/>
                    </a:ext>
                  </a:extLst>
                </a:gridCol>
                <a:gridCol w="329184">
                  <a:extLst>
                    <a:ext uri="{9D8B030D-6E8A-4147-A177-3AD203B41FA5}">
                      <a16:colId xmlns:a16="http://schemas.microsoft.com/office/drawing/2014/main" val="3920702504"/>
                    </a:ext>
                  </a:extLst>
                </a:gridCol>
                <a:gridCol w="329184">
                  <a:extLst>
                    <a:ext uri="{9D8B030D-6E8A-4147-A177-3AD203B41FA5}">
                      <a16:colId xmlns:a16="http://schemas.microsoft.com/office/drawing/2014/main" val="2785969037"/>
                    </a:ext>
                  </a:extLst>
                </a:gridCol>
                <a:gridCol w="329184">
                  <a:extLst>
                    <a:ext uri="{9D8B030D-6E8A-4147-A177-3AD203B41FA5}">
                      <a16:colId xmlns:a16="http://schemas.microsoft.com/office/drawing/2014/main" val="2100092019"/>
                    </a:ext>
                  </a:extLst>
                </a:gridCol>
                <a:gridCol w="329184">
                  <a:extLst>
                    <a:ext uri="{9D8B030D-6E8A-4147-A177-3AD203B41FA5}">
                      <a16:colId xmlns:a16="http://schemas.microsoft.com/office/drawing/2014/main" val="1719971073"/>
                    </a:ext>
                  </a:extLst>
                </a:gridCol>
                <a:gridCol w="329184">
                  <a:extLst>
                    <a:ext uri="{9D8B030D-6E8A-4147-A177-3AD203B41FA5}">
                      <a16:colId xmlns:a16="http://schemas.microsoft.com/office/drawing/2014/main" val="3756082590"/>
                    </a:ext>
                  </a:extLst>
                </a:gridCol>
                <a:gridCol w="329184">
                  <a:extLst>
                    <a:ext uri="{9D8B030D-6E8A-4147-A177-3AD203B41FA5}">
                      <a16:colId xmlns:a16="http://schemas.microsoft.com/office/drawing/2014/main" val="3884070610"/>
                    </a:ext>
                  </a:extLst>
                </a:gridCol>
                <a:gridCol w="329184">
                  <a:extLst>
                    <a:ext uri="{9D8B030D-6E8A-4147-A177-3AD203B41FA5}">
                      <a16:colId xmlns:a16="http://schemas.microsoft.com/office/drawing/2014/main" val="375887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452229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- 2020-06-05 06:00:36</a:t>
                      </a:r>
                      <a:r>
                        <a:rPr kumimoji="0" lang="en-US" sz="1000" b="0" i="0" u="none" strike="noStrike" kern="1200" cap="none" spc="0" normalizeH="0" baseline="0" noProof="0">
                          <a:ln>
                            <a:noFill/>
                          </a:ln>
                          <a:solidFill>
                            <a:prstClr val="black"/>
                          </a:solidFill>
                          <a:effectLst/>
                          <a:uLnTx/>
                          <a:uFillTx/>
                          <a:latin typeface="+mn-lt"/>
                          <a:ea typeface="+mn-ea"/>
                          <a:cs typeface="+mn-cs"/>
                        </a:rPr>
                        <a:t>
 In celebration of 🌎World Environment Day, put your knowledge to the test with this online quiz about the animals that inhabit this planet.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https://external-iad3-1.xx.fbcdn.net/safe_image.php?d=AQADOXrE8_2aTzj5&amp;w=600&amp;h=600&amp;url=https%3A%2F%2Fworldenvironmentday.s3.us-east-2.amazonaws.com%2Fs3fs-public%2F2020-05%2Fweb_banner%25201680x600_Zebra.jpg&amp;cfs=1&amp;_nc_hash=AQBaoY5CPU3DIBMl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06/19/2020 11:57:55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12577308"/>
                  </a:ext>
                </a:extLst>
              </a:tr>
            </a:tbl>
          </a:graphicData>
        </a:graphic>
      </p:graphicFrame>
      <p:sp>
        <p:nvSpPr>
          <p:cNvPr id="4" name="Text Placeholder 3">
            <a:extLst>
              <a:ext uri="{FF2B5EF4-FFF2-40B4-BE49-F238E27FC236}">
                <a16:creationId xmlns:a16="http://schemas.microsoft.com/office/drawing/2014/main" id="{1D3F283A-ED54-418F-A1FC-C4E1A338B506}"/>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58069367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B4C82-83C3-44C4-9DFD-8949618F429C}"/>
              </a:ext>
            </a:extLst>
          </p:cNvPr>
          <p:cNvSpPr>
            <a:spLocks noGrp="1"/>
          </p:cNvSpPr>
          <p:nvPr>
            <p:ph type="title"/>
          </p:nvPr>
        </p:nvSpPr>
        <p:spPr/>
        <p:txBody>
          <a:bodyPr/>
          <a:lstStyle/>
          <a:p>
            <a:r>
              <a:rPr lang="en-US"/>
              <a:t>Facebook Own Posts Table - FPR only (Top) | Frasers Property Retail - 17 of 17</a:t>
            </a:r>
          </a:p>
        </p:txBody>
      </p:sp>
      <p:graphicFrame>
        <p:nvGraphicFramePr>
          <p:cNvPr id="5" name="Table Placeholder 4">
            <a:extLst>
              <a:ext uri="{FF2B5EF4-FFF2-40B4-BE49-F238E27FC236}">
                <a16:creationId xmlns:a16="http://schemas.microsoft.com/office/drawing/2014/main" id="{100D6674-67D7-4057-8AA9-16E3F5101FD1}"/>
              </a:ext>
            </a:extLst>
          </p:cNvPr>
          <p:cNvGraphicFramePr>
            <a:graphicFrameLocks noGrp="1"/>
          </p:cNvGraphicFramePr>
          <p:nvPr>
            <p:ph type="tbl" sz="quarter" idx="13"/>
            <p:extLst>
              <p:ext uri="{D42A27DB-BD31-4B8C-83A1-F6EECF244321}">
                <p14:modId xmlns:p14="http://schemas.microsoft.com/office/powerpoint/2010/main" val="446200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592806522"/>
                    </a:ext>
                  </a:extLst>
                </a:gridCol>
                <a:gridCol w="987552">
                  <a:extLst>
                    <a:ext uri="{9D8B030D-6E8A-4147-A177-3AD203B41FA5}">
                      <a16:colId xmlns:a16="http://schemas.microsoft.com/office/drawing/2014/main" val="610706922"/>
                    </a:ext>
                  </a:extLst>
                </a:gridCol>
                <a:gridCol w="658368">
                  <a:extLst>
                    <a:ext uri="{9D8B030D-6E8A-4147-A177-3AD203B41FA5}">
                      <a16:colId xmlns:a16="http://schemas.microsoft.com/office/drawing/2014/main" val="4170437855"/>
                    </a:ext>
                  </a:extLst>
                </a:gridCol>
                <a:gridCol w="329184">
                  <a:extLst>
                    <a:ext uri="{9D8B030D-6E8A-4147-A177-3AD203B41FA5}">
                      <a16:colId xmlns:a16="http://schemas.microsoft.com/office/drawing/2014/main" val="3472361883"/>
                    </a:ext>
                  </a:extLst>
                </a:gridCol>
                <a:gridCol w="329184">
                  <a:extLst>
                    <a:ext uri="{9D8B030D-6E8A-4147-A177-3AD203B41FA5}">
                      <a16:colId xmlns:a16="http://schemas.microsoft.com/office/drawing/2014/main" val="2441979773"/>
                    </a:ext>
                  </a:extLst>
                </a:gridCol>
                <a:gridCol w="329184">
                  <a:extLst>
                    <a:ext uri="{9D8B030D-6E8A-4147-A177-3AD203B41FA5}">
                      <a16:colId xmlns:a16="http://schemas.microsoft.com/office/drawing/2014/main" val="21742906"/>
                    </a:ext>
                  </a:extLst>
                </a:gridCol>
                <a:gridCol w="329184">
                  <a:extLst>
                    <a:ext uri="{9D8B030D-6E8A-4147-A177-3AD203B41FA5}">
                      <a16:colId xmlns:a16="http://schemas.microsoft.com/office/drawing/2014/main" val="3736282909"/>
                    </a:ext>
                  </a:extLst>
                </a:gridCol>
                <a:gridCol w="329184">
                  <a:extLst>
                    <a:ext uri="{9D8B030D-6E8A-4147-A177-3AD203B41FA5}">
                      <a16:colId xmlns:a16="http://schemas.microsoft.com/office/drawing/2014/main" val="1148196583"/>
                    </a:ext>
                  </a:extLst>
                </a:gridCol>
                <a:gridCol w="329184">
                  <a:extLst>
                    <a:ext uri="{9D8B030D-6E8A-4147-A177-3AD203B41FA5}">
                      <a16:colId xmlns:a16="http://schemas.microsoft.com/office/drawing/2014/main" val="1474172004"/>
                    </a:ext>
                  </a:extLst>
                </a:gridCol>
                <a:gridCol w="329184">
                  <a:extLst>
                    <a:ext uri="{9D8B030D-6E8A-4147-A177-3AD203B41FA5}">
                      <a16:colId xmlns:a16="http://schemas.microsoft.com/office/drawing/2014/main" val="1313551080"/>
                    </a:ext>
                  </a:extLst>
                </a:gridCol>
                <a:gridCol w="329184">
                  <a:extLst>
                    <a:ext uri="{9D8B030D-6E8A-4147-A177-3AD203B41FA5}">
                      <a16:colId xmlns:a16="http://schemas.microsoft.com/office/drawing/2014/main" val="1788287657"/>
                    </a:ext>
                  </a:extLst>
                </a:gridCol>
                <a:gridCol w="329184">
                  <a:extLst>
                    <a:ext uri="{9D8B030D-6E8A-4147-A177-3AD203B41FA5}">
                      <a16:colId xmlns:a16="http://schemas.microsoft.com/office/drawing/2014/main" val="423251534"/>
                    </a:ext>
                  </a:extLst>
                </a:gridCol>
                <a:gridCol w="329184">
                  <a:extLst>
                    <a:ext uri="{9D8B030D-6E8A-4147-A177-3AD203B41FA5}">
                      <a16:colId xmlns:a16="http://schemas.microsoft.com/office/drawing/2014/main" val="1501034225"/>
                    </a:ext>
                  </a:extLst>
                </a:gridCol>
                <a:gridCol w="329184">
                  <a:extLst>
                    <a:ext uri="{9D8B030D-6E8A-4147-A177-3AD203B41FA5}">
                      <a16:colId xmlns:a16="http://schemas.microsoft.com/office/drawing/2014/main" val="2852097004"/>
                    </a:ext>
                  </a:extLst>
                </a:gridCol>
                <a:gridCol w="329184">
                  <a:extLst>
                    <a:ext uri="{9D8B030D-6E8A-4147-A177-3AD203B41FA5}">
                      <a16:colId xmlns:a16="http://schemas.microsoft.com/office/drawing/2014/main" val="1503912749"/>
                    </a:ext>
                  </a:extLst>
                </a:gridCol>
                <a:gridCol w="329184">
                  <a:extLst>
                    <a:ext uri="{9D8B030D-6E8A-4147-A177-3AD203B41FA5}">
                      <a16:colId xmlns:a16="http://schemas.microsoft.com/office/drawing/2014/main" val="2674506668"/>
                    </a:ext>
                  </a:extLst>
                </a:gridCol>
                <a:gridCol w="329184">
                  <a:extLst>
                    <a:ext uri="{9D8B030D-6E8A-4147-A177-3AD203B41FA5}">
                      <a16:colId xmlns:a16="http://schemas.microsoft.com/office/drawing/2014/main" val="1713300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38160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- 2020-06-03 06:00:36</a:t>
                      </a:r>
                      <a:r>
                        <a:rPr kumimoji="0" lang="en-US" sz="1000" b="0" i="0" u="none" strike="noStrike" kern="1200" cap="none" spc="0" normalizeH="0" baseline="0" noProof="0">
                          <a:ln>
                            <a:noFill/>
                          </a:ln>
                          <a:solidFill>
                            <a:prstClr val="black"/>
                          </a:solidFill>
                          <a:effectLst/>
                          <a:uLnTx/>
                          <a:uFillTx/>
                          <a:latin typeface="+mn-lt"/>
                          <a:ea typeface="+mn-ea"/>
                          <a:cs typeface="+mn-cs"/>
                        </a:rPr>
                        <a:t>
 Make your loved ones smile by mailing them a thoughtfully-curated care pack! Here are some things you can include to brighten up their days:
🍪 Share your snack stash: Treat them to an assortment of snacks, from crunchy cookies to decadent chocolates. Pair them with tea sachets for antioxidant-rich brews.
💝 Pamper them with self-care goodies: Tis' the season for more 'me' time. Gift them a selection of wellness products like bath or aromatherapy supplies, taking cues from their favourite scents. 
🎲 Bring on the entertainment: Add some fun into their daily routine with puzzle books, novels and board games. 
✍️ Add a personal touch: Complete your care pack with a handwritten note or quirky sketch! 
🌟 BONUS (for when you visit your grandparents): Show care in person - whip up their favourite dishes, bond over a movie or reminisce over old photo albums!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101801979_10157365203920208_1208518413144555520_o.jpg?_nc_cat=101&amp;_nc_sid=2d5d41&amp;_nc_oc=AQmWwo2HBcVnx-TcfNkH-KxykWbQimesot9farmBBmDClqP_ELa-2kyT2tHlHM6PO3Y&amp;_nc_ht=scontent-iad3-1.xx&amp;_nc_tp=6&amp;oh=bbc5a1a060fa6d43e3afe4684ebb363d&amp;oe=5F104D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06/19/2020 11:57:55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89974259"/>
                  </a:ext>
                </a:extLst>
              </a:tr>
            </a:tbl>
          </a:graphicData>
        </a:graphic>
      </p:graphicFrame>
      <p:sp>
        <p:nvSpPr>
          <p:cNvPr id="4" name="Text Placeholder 3">
            <a:extLst>
              <a:ext uri="{FF2B5EF4-FFF2-40B4-BE49-F238E27FC236}">
                <a16:creationId xmlns:a16="http://schemas.microsoft.com/office/drawing/2014/main" id="{8B2E3120-2393-4893-86FF-D16A2462B7DC}"/>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50346689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3CA43-AFC0-4E3E-AA10-BCA65C8ED64C}"/>
              </a:ext>
            </a:extLst>
          </p:cNvPr>
          <p:cNvSpPr>
            <a:spLocks noGrp="1"/>
          </p:cNvSpPr>
          <p:nvPr>
            <p:ph type="title"/>
          </p:nvPr>
        </p:nvSpPr>
        <p:spPr/>
        <p:txBody>
          <a:bodyPr/>
          <a:lstStyle/>
          <a:p>
            <a:r>
              <a:rPr lang="en-US"/>
              <a:t>Facebook Own Posts Table - Landscape (Top) | Suburban Malls - 1 of 26</a:t>
            </a:r>
          </a:p>
        </p:txBody>
      </p:sp>
      <p:graphicFrame>
        <p:nvGraphicFramePr>
          <p:cNvPr id="5" name="Table Placeholder 4">
            <a:extLst>
              <a:ext uri="{FF2B5EF4-FFF2-40B4-BE49-F238E27FC236}">
                <a16:creationId xmlns:a16="http://schemas.microsoft.com/office/drawing/2014/main" id="{0385CDAD-0B3D-49E4-8131-646C6502EC0B}"/>
              </a:ext>
            </a:extLst>
          </p:cNvPr>
          <p:cNvGraphicFramePr>
            <a:graphicFrameLocks noGrp="1"/>
          </p:cNvGraphicFramePr>
          <p:nvPr>
            <p:ph type="tbl" sz="quarter" idx="13"/>
            <p:extLst>
              <p:ext uri="{D42A27DB-BD31-4B8C-83A1-F6EECF244321}">
                <p14:modId xmlns:p14="http://schemas.microsoft.com/office/powerpoint/2010/main" val="3708611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311421309"/>
                    </a:ext>
                  </a:extLst>
                </a:gridCol>
                <a:gridCol w="987552">
                  <a:extLst>
                    <a:ext uri="{9D8B030D-6E8A-4147-A177-3AD203B41FA5}">
                      <a16:colId xmlns:a16="http://schemas.microsoft.com/office/drawing/2014/main" val="2709573233"/>
                    </a:ext>
                  </a:extLst>
                </a:gridCol>
                <a:gridCol w="658368">
                  <a:extLst>
                    <a:ext uri="{9D8B030D-6E8A-4147-A177-3AD203B41FA5}">
                      <a16:colId xmlns:a16="http://schemas.microsoft.com/office/drawing/2014/main" val="1125526304"/>
                    </a:ext>
                  </a:extLst>
                </a:gridCol>
                <a:gridCol w="329184">
                  <a:extLst>
                    <a:ext uri="{9D8B030D-6E8A-4147-A177-3AD203B41FA5}">
                      <a16:colId xmlns:a16="http://schemas.microsoft.com/office/drawing/2014/main" val="2847048615"/>
                    </a:ext>
                  </a:extLst>
                </a:gridCol>
                <a:gridCol w="329184">
                  <a:extLst>
                    <a:ext uri="{9D8B030D-6E8A-4147-A177-3AD203B41FA5}">
                      <a16:colId xmlns:a16="http://schemas.microsoft.com/office/drawing/2014/main" val="2805264277"/>
                    </a:ext>
                  </a:extLst>
                </a:gridCol>
                <a:gridCol w="329184">
                  <a:extLst>
                    <a:ext uri="{9D8B030D-6E8A-4147-A177-3AD203B41FA5}">
                      <a16:colId xmlns:a16="http://schemas.microsoft.com/office/drawing/2014/main" val="3507018925"/>
                    </a:ext>
                  </a:extLst>
                </a:gridCol>
                <a:gridCol w="329184">
                  <a:extLst>
                    <a:ext uri="{9D8B030D-6E8A-4147-A177-3AD203B41FA5}">
                      <a16:colId xmlns:a16="http://schemas.microsoft.com/office/drawing/2014/main" val="255816197"/>
                    </a:ext>
                  </a:extLst>
                </a:gridCol>
                <a:gridCol w="329184">
                  <a:extLst>
                    <a:ext uri="{9D8B030D-6E8A-4147-A177-3AD203B41FA5}">
                      <a16:colId xmlns:a16="http://schemas.microsoft.com/office/drawing/2014/main" val="868246353"/>
                    </a:ext>
                  </a:extLst>
                </a:gridCol>
                <a:gridCol w="329184">
                  <a:extLst>
                    <a:ext uri="{9D8B030D-6E8A-4147-A177-3AD203B41FA5}">
                      <a16:colId xmlns:a16="http://schemas.microsoft.com/office/drawing/2014/main" val="2711615173"/>
                    </a:ext>
                  </a:extLst>
                </a:gridCol>
                <a:gridCol w="329184">
                  <a:extLst>
                    <a:ext uri="{9D8B030D-6E8A-4147-A177-3AD203B41FA5}">
                      <a16:colId xmlns:a16="http://schemas.microsoft.com/office/drawing/2014/main" val="1112636813"/>
                    </a:ext>
                  </a:extLst>
                </a:gridCol>
                <a:gridCol w="329184">
                  <a:extLst>
                    <a:ext uri="{9D8B030D-6E8A-4147-A177-3AD203B41FA5}">
                      <a16:colId xmlns:a16="http://schemas.microsoft.com/office/drawing/2014/main" val="2862296699"/>
                    </a:ext>
                  </a:extLst>
                </a:gridCol>
                <a:gridCol w="329184">
                  <a:extLst>
                    <a:ext uri="{9D8B030D-6E8A-4147-A177-3AD203B41FA5}">
                      <a16:colId xmlns:a16="http://schemas.microsoft.com/office/drawing/2014/main" val="1278712959"/>
                    </a:ext>
                  </a:extLst>
                </a:gridCol>
                <a:gridCol w="329184">
                  <a:extLst>
                    <a:ext uri="{9D8B030D-6E8A-4147-A177-3AD203B41FA5}">
                      <a16:colId xmlns:a16="http://schemas.microsoft.com/office/drawing/2014/main" val="1115474023"/>
                    </a:ext>
                  </a:extLst>
                </a:gridCol>
                <a:gridCol w="329184">
                  <a:extLst>
                    <a:ext uri="{9D8B030D-6E8A-4147-A177-3AD203B41FA5}">
                      <a16:colId xmlns:a16="http://schemas.microsoft.com/office/drawing/2014/main" val="2022859260"/>
                    </a:ext>
                  </a:extLst>
                </a:gridCol>
                <a:gridCol w="329184">
                  <a:extLst>
                    <a:ext uri="{9D8B030D-6E8A-4147-A177-3AD203B41FA5}">
                      <a16:colId xmlns:a16="http://schemas.microsoft.com/office/drawing/2014/main" val="4153916322"/>
                    </a:ext>
                  </a:extLst>
                </a:gridCol>
                <a:gridCol w="329184">
                  <a:extLst>
                    <a:ext uri="{9D8B030D-6E8A-4147-A177-3AD203B41FA5}">
                      <a16:colId xmlns:a16="http://schemas.microsoft.com/office/drawing/2014/main" val="1553123105"/>
                    </a:ext>
                  </a:extLst>
                </a:gridCol>
                <a:gridCol w="329184">
                  <a:extLst>
                    <a:ext uri="{9D8B030D-6E8A-4147-A177-3AD203B41FA5}">
                      <a16:colId xmlns:a16="http://schemas.microsoft.com/office/drawing/2014/main" val="889504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149569750"/>
                  </a:ext>
                </a:extLst>
              </a:tr>
            </a:tbl>
          </a:graphicData>
        </a:graphic>
      </p:graphicFrame>
      <p:sp>
        <p:nvSpPr>
          <p:cNvPr id="4" name="Text Placeholder 3">
            <a:extLst>
              <a:ext uri="{FF2B5EF4-FFF2-40B4-BE49-F238E27FC236}">
                <a16:creationId xmlns:a16="http://schemas.microsoft.com/office/drawing/2014/main" id="{2584090A-9DA5-4C70-BEB9-01891A8982F2}"/>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06934478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AC098-60A6-4F65-8C0F-76D44FE48F52}"/>
              </a:ext>
            </a:extLst>
          </p:cNvPr>
          <p:cNvSpPr>
            <a:spLocks noGrp="1"/>
          </p:cNvSpPr>
          <p:nvPr>
            <p:ph type="title"/>
          </p:nvPr>
        </p:nvSpPr>
        <p:spPr/>
        <p:txBody>
          <a:bodyPr/>
          <a:lstStyle/>
          <a:p>
            <a:r>
              <a:rPr lang="en-US"/>
              <a:t>Facebook Own Posts Table - Landscape (Top) | Suburban Malls - 2 of 26</a:t>
            </a:r>
          </a:p>
        </p:txBody>
      </p:sp>
      <p:graphicFrame>
        <p:nvGraphicFramePr>
          <p:cNvPr id="5" name="Table Placeholder 4">
            <a:extLst>
              <a:ext uri="{FF2B5EF4-FFF2-40B4-BE49-F238E27FC236}">
                <a16:creationId xmlns:a16="http://schemas.microsoft.com/office/drawing/2014/main" id="{355770B3-F78C-49BE-B2BE-7FC28CD043CC}"/>
              </a:ext>
            </a:extLst>
          </p:cNvPr>
          <p:cNvGraphicFramePr>
            <a:graphicFrameLocks noGrp="1"/>
          </p:cNvGraphicFramePr>
          <p:nvPr>
            <p:ph type="tbl" sz="quarter" idx="13"/>
            <p:extLst>
              <p:ext uri="{D42A27DB-BD31-4B8C-83A1-F6EECF244321}">
                <p14:modId xmlns:p14="http://schemas.microsoft.com/office/powerpoint/2010/main" val="3770824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974834879"/>
                    </a:ext>
                  </a:extLst>
                </a:gridCol>
                <a:gridCol w="987552">
                  <a:extLst>
                    <a:ext uri="{9D8B030D-6E8A-4147-A177-3AD203B41FA5}">
                      <a16:colId xmlns:a16="http://schemas.microsoft.com/office/drawing/2014/main" val="2586138482"/>
                    </a:ext>
                  </a:extLst>
                </a:gridCol>
                <a:gridCol w="658368">
                  <a:extLst>
                    <a:ext uri="{9D8B030D-6E8A-4147-A177-3AD203B41FA5}">
                      <a16:colId xmlns:a16="http://schemas.microsoft.com/office/drawing/2014/main" val="2836104662"/>
                    </a:ext>
                  </a:extLst>
                </a:gridCol>
                <a:gridCol w="329184">
                  <a:extLst>
                    <a:ext uri="{9D8B030D-6E8A-4147-A177-3AD203B41FA5}">
                      <a16:colId xmlns:a16="http://schemas.microsoft.com/office/drawing/2014/main" val="2008126050"/>
                    </a:ext>
                  </a:extLst>
                </a:gridCol>
                <a:gridCol w="329184">
                  <a:extLst>
                    <a:ext uri="{9D8B030D-6E8A-4147-A177-3AD203B41FA5}">
                      <a16:colId xmlns:a16="http://schemas.microsoft.com/office/drawing/2014/main" val="450085054"/>
                    </a:ext>
                  </a:extLst>
                </a:gridCol>
                <a:gridCol w="329184">
                  <a:extLst>
                    <a:ext uri="{9D8B030D-6E8A-4147-A177-3AD203B41FA5}">
                      <a16:colId xmlns:a16="http://schemas.microsoft.com/office/drawing/2014/main" val="3290531476"/>
                    </a:ext>
                  </a:extLst>
                </a:gridCol>
                <a:gridCol w="329184">
                  <a:extLst>
                    <a:ext uri="{9D8B030D-6E8A-4147-A177-3AD203B41FA5}">
                      <a16:colId xmlns:a16="http://schemas.microsoft.com/office/drawing/2014/main" val="4125832080"/>
                    </a:ext>
                  </a:extLst>
                </a:gridCol>
                <a:gridCol w="329184">
                  <a:extLst>
                    <a:ext uri="{9D8B030D-6E8A-4147-A177-3AD203B41FA5}">
                      <a16:colId xmlns:a16="http://schemas.microsoft.com/office/drawing/2014/main" val="2462278792"/>
                    </a:ext>
                  </a:extLst>
                </a:gridCol>
                <a:gridCol w="329184">
                  <a:extLst>
                    <a:ext uri="{9D8B030D-6E8A-4147-A177-3AD203B41FA5}">
                      <a16:colId xmlns:a16="http://schemas.microsoft.com/office/drawing/2014/main" val="720330425"/>
                    </a:ext>
                  </a:extLst>
                </a:gridCol>
                <a:gridCol w="329184">
                  <a:extLst>
                    <a:ext uri="{9D8B030D-6E8A-4147-A177-3AD203B41FA5}">
                      <a16:colId xmlns:a16="http://schemas.microsoft.com/office/drawing/2014/main" val="4090329556"/>
                    </a:ext>
                  </a:extLst>
                </a:gridCol>
                <a:gridCol w="329184">
                  <a:extLst>
                    <a:ext uri="{9D8B030D-6E8A-4147-A177-3AD203B41FA5}">
                      <a16:colId xmlns:a16="http://schemas.microsoft.com/office/drawing/2014/main" val="863671517"/>
                    </a:ext>
                  </a:extLst>
                </a:gridCol>
                <a:gridCol w="329184">
                  <a:extLst>
                    <a:ext uri="{9D8B030D-6E8A-4147-A177-3AD203B41FA5}">
                      <a16:colId xmlns:a16="http://schemas.microsoft.com/office/drawing/2014/main" val="2616574488"/>
                    </a:ext>
                  </a:extLst>
                </a:gridCol>
                <a:gridCol w="329184">
                  <a:extLst>
                    <a:ext uri="{9D8B030D-6E8A-4147-A177-3AD203B41FA5}">
                      <a16:colId xmlns:a16="http://schemas.microsoft.com/office/drawing/2014/main" val="931298602"/>
                    </a:ext>
                  </a:extLst>
                </a:gridCol>
                <a:gridCol w="329184">
                  <a:extLst>
                    <a:ext uri="{9D8B030D-6E8A-4147-A177-3AD203B41FA5}">
                      <a16:colId xmlns:a16="http://schemas.microsoft.com/office/drawing/2014/main" val="1068288481"/>
                    </a:ext>
                  </a:extLst>
                </a:gridCol>
                <a:gridCol w="329184">
                  <a:extLst>
                    <a:ext uri="{9D8B030D-6E8A-4147-A177-3AD203B41FA5}">
                      <a16:colId xmlns:a16="http://schemas.microsoft.com/office/drawing/2014/main" val="3097057739"/>
                    </a:ext>
                  </a:extLst>
                </a:gridCol>
                <a:gridCol w="329184">
                  <a:extLst>
                    <a:ext uri="{9D8B030D-6E8A-4147-A177-3AD203B41FA5}">
                      <a16:colId xmlns:a16="http://schemas.microsoft.com/office/drawing/2014/main" val="3220758567"/>
                    </a:ext>
                  </a:extLst>
                </a:gridCol>
                <a:gridCol w="329184">
                  <a:extLst>
                    <a:ext uri="{9D8B030D-6E8A-4147-A177-3AD203B41FA5}">
                      <a16:colId xmlns:a16="http://schemas.microsoft.com/office/drawing/2014/main" val="2427089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91255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Jurong Point Shopping Centre - 2020-06-26 03:00:00</a:t>
                      </a:r>
                      <a:r>
                        <a:rPr kumimoji="0" lang="en-US" sz="1000" b="0" i="0" u="none" strike="noStrike" kern="1200" cap="none" spc="0" normalizeH="0" baseline="0" noProof="0">
                          <a:ln>
                            <a:noFill/>
                          </a:ln>
                          <a:solidFill>
                            <a:prstClr val="black"/>
                          </a:solidFill>
                          <a:effectLst/>
                          <a:uLnTx/>
                          <a:uFillTx/>
                          <a:latin typeface="+mn-lt"/>
                          <a:ea typeface="+mn-ea"/>
                          <a:cs typeface="+mn-cs"/>
                        </a:rPr>
                        <a:t>
 Delight your taste buds with Japanese comfort foods from Ichiban Boshi! WIN* a delicious Duo Delights Take Home Bundle for 2 pax (worth )! All you need to do is:
1. LIKE Jurong Point Shopping Centre’s Facebook Page.
2. LIKE Ichiban Boshi's Facebook Page.
3. TAG 1 friend you would be delighted to share this meal with! (Feel free to tag as many friends in separate comments).
Contest ends 3 July, 2359hrs. 2 winners will be selected. *Prizes are valid for takeaway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https://scontent-iad3-1.xx.fbcdn.net/v/t1.0-9/p720x720/104412654_3155198767870947_8639073743516323095_o.jpg?_nc_cat=104&amp;_nc_sid=8024bb&amp;_nc_ohc=_dwyMqE3gGwAX9NDhel&amp;_nc_ht=scontent-iad3-1.xx&amp;_nc_tp=6&amp;oh=0096f2a9e89250ce9dc076a466a7cebf&amp;oe=5F23B218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07/02/2020 09:11:37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01175855"/>
                  </a:ext>
                </a:extLst>
              </a:tr>
            </a:tbl>
          </a:graphicData>
        </a:graphic>
      </p:graphicFrame>
      <p:sp>
        <p:nvSpPr>
          <p:cNvPr id="4" name="Text Placeholder 3">
            <a:extLst>
              <a:ext uri="{FF2B5EF4-FFF2-40B4-BE49-F238E27FC236}">
                <a16:creationId xmlns:a16="http://schemas.microsoft.com/office/drawing/2014/main" id="{68B68250-FA86-4636-BACB-9D7AFC0FE6FC}"/>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98818974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93F26-E835-45FD-B285-36F246C4AD05}"/>
              </a:ext>
            </a:extLst>
          </p:cNvPr>
          <p:cNvSpPr>
            <a:spLocks noGrp="1"/>
          </p:cNvSpPr>
          <p:nvPr>
            <p:ph type="title"/>
          </p:nvPr>
        </p:nvSpPr>
        <p:spPr/>
        <p:txBody>
          <a:bodyPr/>
          <a:lstStyle/>
          <a:p>
            <a:r>
              <a:rPr lang="en-US"/>
              <a:t>Facebook Own Posts Table - Landscape (Top) | Suburban Malls - 3 of 26</a:t>
            </a:r>
          </a:p>
        </p:txBody>
      </p:sp>
      <p:graphicFrame>
        <p:nvGraphicFramePr>
          <p:cNvPr id="5" name="Table Placeholder 4">
            <a:extLst>
              <a:ext uri="{FF2B5EF4-FFF2-40B4-BE49-F238E27FC236}">
                <a16:creationId xmlns:a16="http://schemas.microsoft.com/office/drawing/2014/main" id="{874B79EB-111B-4E03-BA27-8FC44152DDA7}"/>
              </a:ext>
            </a:extLst>
          </p:cNvPr>
          <p:cNvGraphicFramePr>
            <a:graphicFrameLocks noGrp="1"/>
          </p:cNvGraphicFramePr>
          <p:nvPr>
            <p:ph type="tbl" sz="quarter" idx="13"/>
            <p:extLst>
              <p:ext uri="{D42A27DB-BD31-4B8C-83A1-F6EECF244321}">
                <p14:modId xmlns:p14="http://schemas.microsoft.com/office/powerpoint/2010/main" val="3578772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453564569"/>
                    </a:ext>
                  </a:extLst>
                </a:gridCol>
                <a:gridCol w="987552">
                  <a:extLst>
                    <a:ext uri="{9D8B030D-6E8A-4147-A177-3AD203B41FA5}">
                      <a16:colId xmlns:a16="http://schemas.microsoft.com/office/drawing/2014/main" val="2140886431"/>
                    </a:ext>
                  </a:extLst>
                </a:gridCol>
                <a:gridCol w="658368">
                  <a:extLst>
                    <a:ext uri="{9D8B030D-6E8A-4147-A177-3AD203B41FA5}">
                      <a16:colId xmlns:a16="http://schemas.microsoft.com/office/drawing/2014/main" val="3923368725"/>
                    </a:ext>
                  </a:extLst>
                </a:gridCol>
                <a:gridCol w="329184">
                  <a:extLst>
                    <a:ext uri="{9D8B030D-6E8A-4147-A177-3AD203B41FA5}">
                      <a16:colId xmlns:a16="http://schemas.microsoft.com/office/drawing/2014/main" val="1236665503"/>
                    </a:ext>
                  </a:extLst>
                </a:gridCol>
                <a:gridCol w="329184">
                  <a:extLst>
                    <a:ext uri="{9D8B030D-6E8A-4147-A177-3AD203B41FA5}">
                      <a16:colId xmlns:a16="http://schemas.microsoft.com/office/drawing/2014/main" val="592068671"/>
                    </a:ext>
                  </a:extLst>
                </a:gridCol>
                <a:gridCol w="329184">
                  <a:extLst>
                    <a:ext uri="{9D8B030D-6E8A-4147-A177-3AD203B41FA5}">
                      <a16:colId xmlns:a16="http://schemas.microsoft.com/office/drawing/2014/main" val="140996238"/>
                    </a:ext>
                  </a:extLst>
                </a:gridCol>
                <a:gridCol w="329184">
                  <a:extLst>
                    <a:ext uri="{9D8B030D-6E8A-4147-A177-3AD203B41FA5}">
                      <a16:colId xmlns:a16="http://schemas.microsoft.com/office/drawing/2014/main" val="60484470"/>
                    </a:ext>
                  </a:extLst>
                </a:gridCol>
                <a:gridCol w="329184">
                  <a:extLst>
                    <a:ext uri="{9D8B030D-6E8A-4147-A177-3AD203B41FA5}">
                      <a16:colId xmlns:a16="http://schemas.microsoft.com/office/drawing/2014/main" val="1201816519"/>
                    </a:ext>
                  </a:extLst>
                </a:gridCol>
                <a:gridCol w="329184">
                  <a:extLst>
                    <a:ext uri="{9D8B030D-6E8A-4147-A177-3AD203B41FA5}">
                      <a16:colId xmlns:a16="http://schemas.microsoft.com/office/drawing/2014/main" val="763995524"/>
                    </a:ext>
                  </a:extLst>
                </a:gridCol>
                <a:gridCol w="329184">
                  <a:extLst>
                    <a:ext uri="{9D8B030D-6E8A-4147-A177-3AD203B41FA5}">
                      <a16:colId xmlns:a16="http://schemas.microsoft.com/office/drawing/2014/main" val="3609063582"/>
                    </a:ext>
                  </a:extLst>
                </a:gridCol>
                <a:gridCol w="329184">
                  <a:extLst>
                    <a:ext uri="{9D8B030D-6E8A-4147-A177-3AD203B41FA5}">
                      <a16:colId xmlns:a16="http://schemas.microsoft.com/office/drawing/2014/main" val="4100389753"/>
                    </a:ext>
                  </a:extLst>
                </a:gridCol>
                <a:gridCol w="329184">
                  <a:extLst>
                    <a:ext uri="{9D8B030D-6E8A-4147-A177-3AD203B41FA5}">
                      <a16:colId xmlns:a16="http://schemas.microsoft.com/office/drawing/2014/main" val="1611142270"/>
                    </a:ext>
                  </a:extLst>
                </a:gridCol>
                <a:gridCol w="329184">
                  <a:extLst>
                    <a:ext uri="{9D8B030D-6E8A-4147-A177-3AD203B41FA5}">
                      <a16:colId xmlns:a16="http://schemas.microsoft.com/office/drawing/2014/main" val="2441749064"/>
                    </a:ext>
                  </a:extLst>
                </a:gridCol>
                <a:gridCol w="329184">
                  <a:extLst>
                    <a:ext uri="{9D8B030D-6E8A-4147-A177-3AD203B41FA5}">
                      <a16:colId xmlns:a16="http://schemas.microsoft.com/office/drawing/2014/main" val="3984617413"/>
                    </a:ext>
                  </a:extLst>
                </a:gridCol>
                <a:gridCol w="329184">
                  <a:extLst>
                    <a:ext uri="{9D8B030D-6E8A-4147-A177-3AD203B41FA5}">
                      <a16:colId xmlns:a16="http://schemas.microsoft.com/office/drawing/2014/main" val="491983226"/>
                    </a:ext>
                  </a:extLst>
                </a:gridCol>
                <a:gridCol w="329184">
                  <a:extLst>
                    <a:ext uri="{9D8B030D-6E8A-4147-A177-3AD203B41FA5}">
                      <a16:colId xmlns:a16="http://schemas.microsoft.com/office/drawing/2014/main" val="995457422"/>
                    </a:ext>
                  </a:extLst>
                </a:gridCol>
                <a:gridCol w="329184">
                  <a:extLst>
                    <a:ext uri="{9D8B030D-6E8A-4147-A177-3AD203B41FA5}">
                      <a16:colId xmlns:a16="http://schemas.microsoft.com/office/drawing/2014/main" val="3350962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973874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Jurong Point Shopping Centre - 2020-06-12 03:00:02</a:t>
                      </a:r>
                      <a:r>
                        <a:rPr kumimoji="0" lang="en-US" sz="1000" b="0" i="0" u="none" strike="noStrike" kern="1200" cap="none" spc="0" normalizeH="0" baseline="0" noProof="0">
                          <a:ln>
                            <a:noFill/>
                          </a:ln>
                          <a:solidFill>
                            <a:prstClr val="black"/>
                          </a:solidFill>
                          <a:effectLst/>
                          <a:uLnTx/>
                          <a:uFillTx/>
                          <a:latin typeface="+mn-lt"/>
                          <a:ea typeface="+mn-ea"/>
                          <a:cs typeface="+mn-cs"/>
                        </a:rPr>
                        <a:t>
 Amp up your game in the kitchen and get crafty with Seoul Garden HotPot SG! WIN 2 packs of Ginseng Bulgogi and Mala Kimchi marinated meats! All you need to do is:
1. FOLLOW us on Instagram: bit.ly/JurongPointIG.
2. LIKE Seoul Garden HotPot SG’s and Jurong Point Shopping Centre's Facebook Page.
3. TAG 1 friend you can’t wait to ‘meat’ up with (Feel free to tag as many friends in separate comments).
Contest ends 19 Jun, 2359hrs. 10 winners will be selected.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https://scontent-iad3-1.xx.fbcdn.net/v/t1.0-9/p720x720/103628213_3123068101084014_7761855555869520488_o.jpg?_nc_cat=103&amp;_nc_sid=8024bb&amp;_nc_ohc=Rv5cg1W4X1UAX-P_xWM&amp;_nc_ht=scontent-iad3-1.xx&amp;_nc_tp=6&amp;oh=f55145b7bd19046b1dfae8e75fac26c7&amp;oe=5F22CBA3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07/02/2020 09:11:37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53270344"/>
                  </a:ext>
                </a:extLst>
              </a:tr>
            </a:tbl>
          </a:graphicData>
        </a:graphic>
      </p:graphicFrame>
      <p:sp>
        <p:nvSpPr>
          <p:cNvPr id="4" name="Text Placeholder 3">
            <a:extLst>
              <a:ext uri="{FF2B5EF4-FFF2-40B4-BE49-F238E27FC236}">
                <a16:creationId xmlns:a16="http://schemas.microsoft.com/office/drawing/2014/main" id="{29E52480-E01A-4364-B0C7-04AA453CE6DD}"/>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57298116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356BD-2A61-4BBE-A86B-79C5882C6ADE}"/>
              </a:ext>
            </a:extLst>
          </p:cNvPr>
          <p:cNvSpPr>
            <a:spLocks noGrp="1"/>
          </p:cNvSpPr>
          <p:nvPr>
            <p:ph type="title"/>
          </p:nvPr>
        </p:nvSpPr>
        <p:spPr/>
        <p:txBody>
          <a:bodyPr/>
          <a:lstStyle/>
          <a:p>
            <a:r>
              <a:rPr lang="en-US"/>
              <a:t>Facebook Own Posts Table - Landscape (Top) | Suburban Malls - 4 of 26</a:t>
            </a:r>
          </a:p>
        </p:txBody>
      </p:sp>
      <p:graphicFrame>
        <p:nvGraphicFramePr>
          <p:cNvPr id="5" name="Table Placeholder 4">
            <a:extLst>
              <a:ext uri="{FF2B5EF4-FFF2-40B4-BE49-F238E27FC236}">
                <a16:creationId xmlns:a16="http://schemas.microsoft.com/office/drawing/2014/main" id="{43989193-92C2-476D-A650-4DED10B40C4F}"/>
              </a:ext>
            </a:extLst>
          </p:cNvPr>
          <p:cNvGraphicFramePr>
            <a:graphicFrameLocks noGrp="1"/>
          </p:cNvGraphicFramePr>
          <p:nvPr>
            <p:ph type="tbl" sz="quarter" idx="13"/>
            <p:extLst>
              <p:ext uri="{D42A27DB-BD31-4B8C-83A1-F6EECF244321}">
                <p14:modId xmlns:p14="http://schemas.microsoft.com/office/powerpoint/2010/main" val="1304289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27178282"/>
                    </a:ext>
                  </a:extLst>
                </a:gridCol>
                <a:gridCol w="987552">
                  <a:extLst>
                    <a:ext uri="{9D8B030D-6E8A-4147-A177-3AD203B41FA5}">
                      <a16:colId xmlns:a16="http://schemas.microsoft.com/office/drawing/2014/main" val="2027040585"/>
                    </a:ext>
                  </a:extLst>
                </a:gridCol>
                <a:gridCol w="658368">
                  <a:extLst>
                    <a:ext uri="{9D8B030D-6E8A-4147-A177-3AD203B41FA5}">
                      <a16:colId xmlns:a16="http://schemas.microsoft.com/office/drawing/2014/main" val="376587730"/>
                    </a:ext>
                  </a:extLst>
                </a:gridCol>
                <a:gridCol w="329184">
                  <a:extLst>
                    <a:ext uri="{9D8B030D-6E8A-4147-A177-3AD203B41FA5}">
                      <a16:colId xmlns:a16="http://schemas.microsoft.com/office/drawing/2014/main" val="2504765328"/>
                    </a:ext>
                  </a:extLst>
                </a:gridCol>
                <a:gridCol w="329184">
                  <a:extLst>
                    <a:ext uri="{9D8B030D-6E8A-4147-A177-3AD203B41FA5}">
                      <a16:colId xmlns:a16="http://schemas.microsoft.com/office/drawing/2014/main" val="527297381"/>
                    </a:ext>
                  </a:extLst>
                </a:gridCol>
                <a:gridCol w="329184">
                  <a:extLst>
                    <a:ext uri="{9D8B030D-6E8A-4147-A177-3AD203B41FA5}">
                      <a16:colId xmlns:a16="http://schemas.microsoft.com/office/drawing/2014/main" val="2258243425"/>
                    </a:ext>
                  </a:extLst>
                </a:gridCol>
                <a:gridCol w="329184">
                  <a:extLst>
                    <a:ext uri="{9D8B030D-6E8A-4147-A177-3AD203B41FA5}">
                      <a16:colId xmlns:a16="http://schemas.microsoft.com/office/drawing/2014/main" val="3856604283"/>
                    </a:ext>
                  </a:extLst>
                </a:gridCol>
                <a:gridCol w="329184">
                  <a:extLst>
                    <a:ext uri="{9D8B030D-6E8A-4147-A177-3AD203B41FA5}">
                      <a16:colId xmlns:a16="http://schemas.microsoft.com/office/drawing/2014/main" val="1649778461"/>
                    </a:ext>
                  </a:extLst>
                </a:gridCol>
                <a:gridCol w="329184">
                  <a:extLst>
                    <a:ext uri="{9D8B030D-6E8A-4147-A177-3AD203B41FA5}">
                      <a16:colId xmlns:a16="http://schemas.microsoft.com/office/drawing/2014/main" val="1506688736"/>
                    </a:ext>
                  </a:extLst>
                </a:gridCol>
                <a:gridCol w="329184">
                  <a:extLst>
                    <a:ext uri="{9D8B030D-6E8A-4147-A177-3AD203B41FA5}">
                      <a16:colId xmlns:a16="http://schemas.microsoft.com/office/drawing/2014/main" val="1952288580"/>
                    </a:ext>
                  </a:extLst>
                </a:gridCol>
                <a:gridCol w="329184">
                  <a:extLst>
                    <a:ext uri="{9D8B030D-6E8A-4147-A177-3AD203B41FA5}">
                      <a16:colId xmlns:a16="http://schemas.microsoft.com/office/drawing/2014/main" val="117445798"/>
                    </a:ext>
                  </a:extLst>
                </a:gridCol>
                <a:gridCol w="329184">
                  <a:extLst>
                    <a:ext uri="{9D8B030D-6E8A-4147-A177-3AD203B41FA5}">
                      <a16:colId xmlns:a16="http://schemas.microsoft.com/office/drawing/2014/main" val="1775748898"/>
                    </a:ext>
                  </a:extLst>
                </a:gridCol>
                <a:gridCol w="329184">
                  <a:extLst>
                    <a:ext uri="{9D8B030D-6E8A-4147-A177-3AD203B41FA5}">
                      <a16:colId xmlns:a16="http://schemas.microsoft.com/office/drawing/2014/main" val="991884734"/>
                    </a:ext>
                  </a:extLst>
                </a:gridCol>
                <a:gridCol w="329184">
                  <a:extLst>
                    <a:ext uri="{9D8B030D-6E8A-4147-A177-3AD203B41FA5}">
                      <a16:colId xmlns:a16="http://schemas.microsoft.com/office/drawing/2014/main" val="842291825"/>
                    </a:ext>
                  </a:extLst>
                </a:gridCol>
                <a:gridCol w="329184">
                  <a:extLst>
                    <a:ext uri="{9D8B030D-6E8A-4147-A177-3AD203B41FA5}">
                      <a16:colId xmlns:a16="http://schemas.microsoft.com/office/drawing/2014/main" val="4195978330"/>
                    </a:ext>
                  </a:extLst>
                </a:gridCol>
                <a:gridCol w="329184">
                  <a:extLst>
                    <a:ext uri="{9D8B030D-6E8A-4147-A177-3AD203B41FA5}">
                      <a16:colId xmlns:a16="http://schemas.microsoft.com/office/drawing/2014/main" val="1159586881"/>
                    </a:ext>
                  </a:extLst>
                </a:gridCol>
                <a:gridCol w="329184">
                  <a:extLst>
                    <a:ext uri="{9D8B030D-6E8A-4147-A177-3AD203B41FA5}">
                      <a16:colId xmlns:a16="http://schemas.microsoft.com/office/drawing/2014/main" val="476573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785365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Jurong Point Shopping Centre - 2020-06-19 05:00:00</a:t>
                      </a:r>
                      <a:r>
                        <a:rPr kumimoji="0" lang="en-US" sz="1000" b="0" i="0" u="none" strike="noStrike" kern="1200" cap="none" spc="0" normalizeH="0" baseline="0" noProof="0">
                          <a:ln>
                            <a:noFill/>
                          </a:ln>
                          <a:solidFill>
                            <a:prstClr val="black"/>
                          </a:solidFill>
                          <a:effectLst/>
                          <a:uLnTx/>
                          <a:uFillTx/>
                          <a:latin typeface="+mn-lt"/>
                          <a:ea typeface="+mn-ea"/>
                          <a:cs typeface="+mn-cs"/>
                        </a:rPr>
                        <a:t>
 We’re all about celebrating our Superdads this Father’s Day! WIN a Old Chang Kee Singapore  voucher and surprise Dad with his favourite snacks! All you need to do is:
1. LIKE Old Chang Kee Singapore and Jurong Point's Facebook Page.
2. TAG 3 friends in the comment section.
3. Tell us what is your dad’s favourite snack from Old Chang Kee Singapore!
Bonus Chance: For extra chance to win, share with us your image with your dad at Old Chang Kee Singapore Jurong Point!
Contest ends 26th Jun, 2359hrs. 3 winners will be selected.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https://scontent-iad3-1.xx.fbcdn.net/v/t1.0-9/p720x720/104182259_3138602756197215_296825034163288687_o.jpg?_nc_cat=110&amp;_nc_sid=8024bb&amp;_nc_ohc=yna_bbD_xIUAX_sKMNF&amp;_nc_ht=scontent-iad3-1.xx&amp;_nc_tp=6&amp;oh=c087b0a764a32c4e3ca366d76859a35b&amp;oe=5F224D48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07/02/2020 09:11:37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26365966"/>
                  </a:ext>
                </a:extLst>
              </a:tr>
            </a:tbl>
          </a:graphicData>
        </a:graphic>
      </p:graphicFrame>
      <p:sp>
        <p:nvSpPr>
          <p:cNvPr id="4" name="Text Placeholder 3">
            <a:extLst>
              <a:ext uri="{FF2B5EF4-FFF2-40B4-BE49-F238E27FC236}">
                <a16:creationId xmlns:a16="http://schemas.microsoft.com/office/drawing/2014/main" id="{283A9105-E47F-44E7-9AFD-501F40712B8B}"/>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88448521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63870-1E05-422A-9726-FBAED400BDB5}"/>
              </a:ext>
            </a:extLst>
          </p:cNvPr>
          <p:cNvSpPr>
            <a:spLocks noGrp="1"/>
          </p:cNvSpPr>
          <p:nvPr>
            <p:ph type="title"/>
          </p:nvPr>
        </p:nvSpPr>
        <p:spPr/>
        <p:txBody>
          <a:bodyPr/>
          <a:lstStyle/>
          <a:p>
            <a:r>
              <a:rPr lang="en-US"/>
              <a:t>Facebook Own Posts Table - Landscape (Top) | Suburban Malls - 5 of 26</a:t>
            </a:r>
          </a:p>
        </p:txBody>
      </p:sp>
      <p:graphicFrame>
        <p:nvGraphicFramePr>
          <p:cNvPr id="5" name="Table Placeholder 4">
            <a:extLst>
              <a:ext uri="{FF2B5EF4-FFF2-40B4-BE49-F238E27FC236}">
                <a16:creationId xmlns:a16="http://schemas.microsoft.com/office/drawing/2014/main" id="{CD32085F-6E60-4539-979D-1B45E264B066}"/>
              </a:ext>
            </a:extLst>
          </p:cNvPr>
          <p:cNvGraphicFramePr>
            <a:graphicFrameLocks noGrp="1"/>
          </p:cNvGraphicFramePr>
          <p:nvPr>
            <p:ph type="tbl" sz="quarter" idx="13"/>
            <p:extLst>
              <p:ext uri="{D42A27DB-BD31-4B8C-83A1-F6EECF244321}">
                <p14:modId xmlns:p14="http://schemas.microsoft.com/office/powerpoint/2010/main" val="2268186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548649877"/>
                    </a:ext>
                  </a:extLst>
                </a:gridCol>
                <a:gridCol w="987552">
                  <a:extLst>
                    <a:ext uri="{9D8B030D-6E8A-4147-A177-3AD203B41FA5}">
                      <a16:colId xmlns:a16="http://schemas.microsoft.com/office/drawing/2014/main" val="3689074023"/>
                    </a:ext>
                  </a:extLst>
                </a:gridCol>
                <a:gridCol w="658368">
                  <a:extLst>
                    <a:ext uri="{9D8B030D-6E8A-4147-A177-3AD203B41FA5}">
                      <a16:colId xmlns:a16="http://schemas.microsoft.com/office/drawing/2014/main" val="555254836"/>
                    </a:ext>
                  </a:extLst>
                </a:gridCol>
                <a:gridCol w="329184">
                  <a:extLst>
                    <a:ext uri="{9D8B030D-6E8A-4147-A177-3AD203B41FA5}">
                      <a16:colId xmlns:a16="http://schemas.microsoft.com/office/drawing/2014/main" val="3062449291"/>
                    </a:ext>
                  </a:extLst>
                </a:gridCol>
                <a:gridCol w="329184">
                  <a:extLst>
                    <a:ext uri="{9D8B030D-6E8A-4147-A177-3AD203B41FA5}">
                      <a16:colId xmlns:a16="http://schemas.microsoft.com/office/drawing/2014/main" val="3893142096"/>
                    </a:ext>
                  </a:extLst>
                </a:gridCol>
                <a:gridCol w="329184">
                  <a:extLst>
                    <a:ext uri="{9D8B030D-6E8A-4147-A177-3AD203B41FA5}">
                      <a16:colId xmlns:a16="http://schemas.microsoft.com/office/drawing/2014/main" val="862130803"/>
                    </a:ext>
                  </a:extLst>
                </a:gridCol>
                <a:gridCol w="329184">
                  <a:extLst>
                    <a:ext uri="{9D8B030D-6E8A-4147-A177-3AD203B41FA5}">
                      <a16:colId xmlns:a16="http://schemas.microsoft.com/office/drawing/2014/main" val="2809611340"/>
                    </a:ext>
                  </a:extLst>
                </a:gridCol>
                <a:gridCol w="329184">
                  <a:extLst>
                    <a:ext uri="{9D8B030D-6E8A-4147-A177-3AD203B41FA5}">
                      <a16:colId xmlns:a16="http://schemas.microsoft.com/office/drawing/2014/main" val="2901587767"/>
                    </a:ext>
                  </a:extLst>
                </a:gridCol>
                <a:gridCol w="329184">
                  <a:extLst>
                    <a:ext uri="{9D8B030D-6E8A-4147-A177-3AD203B41FA5}">
                      <a16:colId xmlns:a16="http://schemas.microsoft.com/office/drawing/2014/main" val="2932044395"/>
                    </a:ext>
                  </a:extLst>
                </a:gridCol>
                <a:gridCol w="329184">
                  <a:extLst>
                    <a:ext uri="{9D8B030D-6E8A-4147-A177-3AD203B41FA5}">
                      <a16:colId xmlns:a16="http://schemas.microsoft.com/office/drawing/2014/main" val="1916348308"/>
                    </a:ext>
                  </a:extLst>
                </a:gridCol>
                <a:gridCol w="329184">
                  <a:extLst>
                    <a:ext uri="{9D8B030D-6E8A-4147-A177-3AD203B41FA5}">
                      <a16:colId xmlns:a16="http://schemas.microsoft.com/office/drawing/2014/main" val="2634625529"/>
                    </a:ext>
                  </a:extLst>
                </a:gridCol>
                <a:gridCol w="329184">
                  <a:extLst>
                    <a:ext uri="{9D8B030D-6E8A-4147-A177-3AD203B41FA5}">
                      <a16:colId xmlns:a16="http://schemas.microsoft.com/office/drawing/2014/main" val="3970432173"/>
                    </a:ext>
                  </a:extLst>
                </a:gridCol>
                <a:gridCol w="329184">
                  <a:extLst>
                    <a:ext uri="{9D8B030D-6E8A-4147-A177-3AD203B41FA5}">
                      <a16:colId xmlns:a16="http://schemas.microsoft.com/office/drawing/2014/main" val="2154926086"/>
                    </a:ext>
                  </a:extLst>
                </a:gridCol>
                <a:gridCol w="329184">
                  <a:extLst>
                    <a:ext uri="{9D8B030D-6E8A-4147-A177-3AD203B41FA5}">
                      <a16:colId xmlns:a16="http://schemas.microsoft.com/office/drawing/2014/main" val="3268296213"/>
                    </a:ext>
                  </a:extLst>
                </a:gridCol>
                <a:gridCol w="329184">
                  <a:extLst>
                    <a:ext uri="{9D8B030D-6E8A-4147-A177-3AD203B41FA5}">
                      <a16:colId xmlns:a16="http://schemas.microsoft.com/office/drawing/2014/main" val="842138023"/>
                    </a:ext>
                  </a:extLst>
                </a:gridCol>
                <a:gridCol w="329184">
                  <a:extLst>
                    <a:ext uri="{9D8B030D-6E8A-4147-A177-3AD203B41FA5}">
                      <a16:colId xmlns:a16="http://schemas.microsoft.com/office/drawing/2014/main" val="878093428"/>
                    </a:ext>
                  </a:extLst>
                </a:gridCol>
                <a:gridCol w="329184">
                  <a:extLst>
                    <a:ext uri="{9D8B030D-6E8A-4147-A177-3AD203B41FA5}">
                      <a16:colId xmlns:a16="http://schemas.microsoft.com/office/drawing/2014/main" val="3955729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742175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Jem - 2020-06-29 06:00:48</a:t>
                      </a:r>
                      <a:r>
                        <a:rPr kumimoji="0" lang="en-US" sz="1000" b="0" i="0" u="none" strike="noStrike" kern="1200" cap="none" spc="0" normalizeH="0" baseline="0" noProof="0">
                          <a:ln>
                            <a:noFill/>
                          </a:ln>
                          <a:solidFill>
                            <a:prstClr val="black"/>
                          </a:solidFill>
                          <a:effectLst/>
                          <a:uLnTx/>
                          <a:uFillTx/>
                          <a:latin typeface="+mn-lt"/>
                          <a:ea typeface="+mn-ea"/>
                          <a:cs typeface="+mn-cs"/>
                        </a:rPr>
                        <a:t>
 🎉 We’ve kicked off our second bubble tea #JemFriyayGiftaway contest! Head to our IG @jemsingapore (https://www.instagram.com/jemsingapore) now and you could win 2 LiHO Singapore drinks of your choice! 🥤
👋 Saw this too late? Good news! We have one LAST round of our bubble tea giveaway contest coming up next week. Follow our Instagram so you don’t miss 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https://scontent-iad3-1.xx.fbcdn.net/v/t1.0-9/p720x720/84300359_3320084331375772_4495822183531686773_o.png?_nc_cat=108&amp;_nc_sid=2d5d41&amp;_nc_ohc=T_jSkxZqBBQAX9hbWfP&amp;_nc_ht=scontent-iad3-1.xx&amp;oh=d3eb00e2eec627b433c29debe18a90cc&amp;oe=5F22AB4F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07/01/2020 09:20:50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12858354"/>
                  </a:ext>
                </a:extLst>
              </a:tr>
            </a:tbl>
          </a:graphicData>
        </a:graphic>
      </p:graphicFrame>
      <p:sp>
        <p:nvSpPr>
          <p:cNvPr id="4" name="Text Placeholder 3">
            <a:extLst>
              <a:ext uri="{FF2B5EF4-FFF2-40B4-BE49-F238E27FC236}">
                <a16:creationId xmlns:a16="http://schemas.microsoft.com/office/drawing/2014/main" id="{53DCD90E-5984-4740-987D-B84C2FDF0EC4}"/>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43164526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BF507-5C44-4B00-B429-8CC869F9E700}"/>
              </a:ext>
            </a:extLst>
          </p:cNvPr>
          <p:cNvSpPr>
            <a:spLocks noGrp="1"/>
          </p:cNvSpPr>
          <p:nvPr>
            <p:ph type="title"/>
          </p:nvPr>
        </p:nvSpPr>
        <p:spPr/>
        <p:txBody>
          <a:bodyPr/>
          <a:lstStyle/>
          <a:p>
            <a:r>
              <a:rPr lang="en-US"/>
              <a:t>Facebook Own Posts Table - Landscape (Top) | Suburban Malls - 6 of 26</a:t>
            </a:r>
          </a:p>
        </p:txBody>
      </p:sp>
      <p:graphicFrame>
        <p:nvGraphicFramePr>
          <p:cNvPr id="5" name="Table Placeholder 4">
            <a:extLst>
              <a:ext uri="{FF2B5EF4-FFF2-40B4-BE49-F238E27FC236}">
                <a16:creationId xmlns:a16="http://schemas.microsoft.com/office/drawing/2014/main" id="{3E005F52-584F-4340-8A07-0B66D35C04CA}"/>
              </a:ext>
            </a:extLst>
          </p:cNvPr>
          <p:cNvGraphicFramePr>
            <a:graphicFrameLocks noGrp="1"/>
          </p:cNvGraphicFramePr>
          <p:nvPr>
            <p:ph type="tbl" sz="quarter" idx="13"/>
            <p:extLst>
              <p:ext uri="{D42A27DB-BD31-4B8C-83A1-F6EECF244321}">
                <p14:modId xmlns:p14="http://schemas.microsoft.com/office/powerpoint/2010/main" val="976250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913466084"/>
                    </a:ext>
                  </a:extLst>
                </a:gridCol>
                <a:gridCol w="987552">
                  <a:extLst>
                    <a:ext uri="{9D8B030D-6E8A-4147-A177-3AD203B41FA5}">
                      <a16:colId xmlns:a16="http://schemas.microsoft.com/office/drawing/2014/main" val="3816475025"/>
                    </a:ext>
                  </a:extLst>
                </a:gridCol>
                <a:gridCol w="658368">
                  <a:extLst>
                    <a:ext uri="{9D8B030D-6E8A-4147-A177-3AD203B41FA5}">
                      <a16:colId xmlns:a16="http://schemas.microsoft.com/office/drawing/2014/main" val="3200753971"/>
                    </a:ext>
                  </a:extLst>
                </a:gridCol>
                <a:gridCol w="329184">
                  <a:extLst>
                    <a:ext uri="{9D8B030D-6E8A-4147-A177-3AD203B41FA5}">
                      <a16:colId xmlns:a16="http://schemas.microsoft.com/office/drawing/2014/main" val="1789699294"/>
                    </a:ext>
                  </a:extLst>
                </a:gridCol>
                <a:gridCol w="329184">
                  <a:extLst>
                    <a:ext uri="{9D8B030D-6E8A-4147-A177-3AD203B41FA5}">
                      <a16:colId xmlns:a16="http://schemas.microsoft.com/office/drawing/2014/main" val="1810832514"/>
                    </a:ext>
                  </a:extLst>
                </a:gridCol>
                <a:gridCol w="329184">
                  <a:extLst>
                    <a:ext uri="{9D8B030D-6E8A-4147-A177-3AD203B41FA5}">
                      <a16:colId xmlns:a16="http://schemas.microsoft.com/office/drawing/2014/main" val="3943674109"/>
                    </a:ext>
                  </a:extLst>
                </a:gridCol>
                <a:gridCol w="329184">
                  <a:extLst>
                    <a:ext uri="{9D8B030D-6E8A-4147-A177-3AD203B41FA5}">
                      <a16:colId xmlns:a16="http://schemas.microsoft.com/office/drawing/2014/main" val="961650850"/>
                    </a:ext>
                  </a:extLst>
                </a:gridCol>
                <a:gridCol w="329184">
                  <a:extLst>
                    <a:ext uri="{9D8B030D-6E8A-4147-A177-3AD203B41FA5}">
                      <a16:colId xmlns:a16="http://schemas.microsoft.com/office/drawing/2014/main" val="3124873636"/>
                    </a:ext>
                  </a:extLst>
                </a:gridCol>
                <a:gridCol w="329184">
                  <a:extLst>
                    <a:ext uri="{9D8B030D-6E8A-4147-A177-3AD203B41FA5}">
                      <a16:colId xmlns:a16="http://schemas.microsoft.com/office/drawing/2014/main" val="360378195"/>
                    </a:ext>
                  </a:extLst>
                </a:gridCol>
                <a:gridCol w="329184">
                  <a:extLst>
                    <a:ext uri="{9D8B030D-6E8A-4147-A177-3AD203B41FA5}">
                      <a16:colId xmlns:a16="http://schemas.microsoft.com/office/drawing/2014/main" val="3114385154"/>
                    </a:ext>
                  </a:extLst>
                </a:gridCol>
                <a:gridCol w="329184">
                  <a:extLst>
                    <a:ext uri="{9D8B030D-6E8A-4147-A177-3AD203B41FA5}">
                      <a16:colId xmlns:a16="http://schemas.microsoft.com/office/drawing/2014/main" val="11684836"/>
                    </a:ext>
                  </a:extLst>
                </a:gridCol>
                <a:gridCol w="329184">
                  <a:extLst>
                    <a:ext uri="{9D8B030D-6E8A-4147-A177-3AD203B41FA5}">
                      <a16:colId xmlns:a16="http://schemas.microsoft.com/office/drawing/2014/main" val="2170166746"/>
                    </a:ext>
                  </a:extLst>
                </a:gridCol>
                <a:gridCol w="329184">
                  <a:extLst>
                    <a:ext uri="{9D8B030D-6E8A-4147-A177-3AD203B41FA5}">
                      <a16:colId xmlns:a16="http://schemas.microsoft.com/office/drawing/2014/main" val="1326626984"/>
                    </a:ext>
                  </a:extLst>
                </a:gridCol>
                <a:gridCol w="329184">
                  <a:extLst>
                    <a:ext uri="{9D8B030D-6E8A-4147-A177-3AD203B41FA5}">
                      <a16:colId xmlns:a16="http://schemas.microsoft.com/office/drawing/2014/main" val="2331500269"/>
                    </a:ext>
                  </a:extLst>
                </a:gridCol>
                <a:gridCol w="329184">
                  <a:extLst>
                    <a:ext uri="{9D8B030D-6E8A-4147-A177-3AD203B41FA5}">
                      <a16:colId xmlns:a16="http://schemas.microsoft.com/office/drawing/2014/main" val="2415492513"/>
                    </a:ext>
                  </a:extLst>
                </a:gridCol>
                <a:gridCol w="329184">
                  <a:extLst>
                    <a:ext uri="{9D8B030D-6E8A-4147-A177-3AD203B41FA5}">
                      <a16:colId xmlns:a16="http://schemas.microsoft.com/office/drawing/2014/main" val="1809421668"/>
                    </a:ext>
                  </a:extLst>
                </a:gridCol>
                <a:gridCol w="329184">
                  <a:extLst>
                    <a:ext uri="{9D8B030D-6E8A-4147-A177-3AD203B41FA5}">
                      <a16:colId xmlns:a16="http://schemas.microsoft.com/office/drawing/2014/main" val="37262067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524773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Jem - 2020-06-22 06:08:50</a:t>
                      </a:r>
                      <a:r>
                        <a:rPr kumimoji="0" lang="en-US" sz="1000" b="0" i="0" u="none" strike="noStrike" kern="1200" cap="none" spc="0" normalizeH="0" baseline="0" noProof="0">
                          <a:ln>
                            <a:noFill/>
                          </a:ln>
                          <a:solidFill>
                            <a:prstClr val="black"/>
                          </a:solidFill>
                          <a:effectLst/>
                          <a:uLnTx/>
                          <a:uFillTx/>
                          <a:latin typeface="+mn-lt"/>
                          <a:ea typeface="+mn-ea"/>
                          <a:cs typeface="+mn-cs"/>
                        </a:rPr>
                        <a:t>
 ⌛️ Our bubble tea #JemFriyayGiftaway contest has started! Hurry and head on over to our IG @jemsingapore (www.instagram.com/jemsingapore) before it’s over! 🎉 You and your loved one could each be a lucky winner of 2 R&amp;B Tea Singapore drinks of your choice!
✋ That’s not all! We’ll be hosting 2 more rounds of bubble tea giveaway contests over the next 2 weeks! Follow our Instagram for 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https://scontent-iad3-1.xx.fbcdn.net/v/t1.0-9/p720x720/104828362_3301027259948146_8509951520997173205_o.png?_nc_cat=103&amp;_nc_sid=2d5d41&amp;_nc_ohc=TVSF-s9dn2YAX_Bo9s1&amp;_nc_ht=scontent-iad3-1.xx&amp;oh=687e4738f812745f9ebad85b857b44af&amp;oe=5F18C5E0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06/25/2020 21:20:06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32139474"/>
                  </a:ext>
                </a:extLst>
              </a:tr>
            </a:tbl>
          </a:graphicData>
        </a:graphic>
      </p:graphicFrame>
      <p:sp>
        <p:nvSpPr>
          <p:cNvPr id="4" name="Text Placeholder 3">
            <a:extLst>
              <a:ext uri="{FF2B5EF4-FFF2-40B4-BE49-F238E27FC236}">
                <a16:creationId xmlns:a16="http://schemas.microsoft.com/office/drawing/2014/main" id="{B02280E4-8067-4DFC-A588-B7292723EEA4}"/>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54066004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560C8-5216-498A-81A5-925940866C56}"/>
              </a:ext>
            </a:extLst>
          </p:cNvPr>
          <p:cNvSpPr>
            <a:spLocks noGrp="1"/>
          </p:cNvSpPr>
          <p:nvPr>
            <p:ph type="title"/>
          </p:nvPr>
        </p:nvSpPr>
        <p:spPr/>
        <p:txBody>
          <a:bodyPr/>
          <a:lstStyle/>
          <a:p>
            <a:r>
              <a:rPr lang="en-US"/>
              <a:t>Facebook Own Posts Table - Landscape (Top) | Suburban Malls - 7 of 26</a:t>
            </a:r>
          </a:p>
        </p:txBody>
      </p:sp>
      <p:graphicFrame>
        <p:nvGraphicFramePr>
          <p:cNvPr id="5" name="Table Placeholder 4">
            <a:extLst>
              <a:ext uri="{FF2B5EF4-FFF2-40B4-BE49-F238E27FC236}">
                <a16:creationId xmlns:a16="http://schemas.microsoft.com/office/drawing/2014/main" id="{FD6D63CD-62AC-4E26-B28C-7AD3B06ACEF2}"/>
              </a:ext>
            </a:extLst>
          </p:cNvPr>
          <p:cNvGraphicFramePr>
            <a:graphicFrameLocks noGrp="1"/>
          </p:cNvGraphicFramePr>
          <p:nvPr>
            <p:ph type="tbl" sz="quarter" idx="13"/>
            <p:extLst>
              <p:ext uri="{D42A27DB-BD31-4B8C-83A1-F6EECF244321}">
                <p14:modId xmlns:p14="http://schemas.microsoft.com/office/powerpoint/2010/main" val="3069722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94133086"/>
                    </a:ext>
                  </a:extLst>
                </a:gridCol>
                <a:gridCol w="987552">
                  <a:extLst>
                    <a:ext uri="{9D8B030D-6E8A-4147-A177-3AD203B41FA5}">
                      <a16:colId xmlns:a16="http://schemas.microsoft.com/office/drawing/2014/main" val="2155540664"/>
                    </a:ext>
                  </a:extLst>
                </a:gridCol>
                <a:gridCol w="658368">
                  <a:extLst>
                    <a:ext uri="{9D8B030D-6E8A-4147-A177-3AD203B41FA5}">
                      <a16:colId xmlns:a16="http://schemas.microsoft.com/office/drawing/2014/main" val="2456713473"/>
                    </a:ext>
                  </a:extLst>
                </a:gridCol>
                <a:gridCol w="329184">
                  <a:extLst>
                    <a:ext uri="{9D8B030D-6E8A-4147-A177-3AD203B41FA5}">
                      <a16:colId xmlns:a16="http://schemas.microsoft.com/office/drawing/2014/main" val="3246447105"/>
                    </a:ext>
                  </a:extLst>
                </a:gridCol>
                <a:gridCol w="329184">
                  <a:extLst>
                    <a:ext uri="{9D8B030D-6E8A-4147-A177-3AD203B41FA5}">
                      <a16:colId xmlns:a16="http://schemas.microsoft.com/office/drawing/2014/main" val="4235521146"/>
                    </a:ext>
                  </a:extLst>
                </a:gridCol>
                <a:gridCol w="329184">
                  <a:extLst>
                    <a:ext uri="{9D8B030D-6E8A-4147-A177-3AD203B41FA5}">
                      <a16:colId xmlns:a16="http://schemas.microsoft.com/office/drawing/2014/main" val="3988583273"/>
                    </a:ext>
                  </a:extLst>
                </a:gridCol>
                <a:gridCol w="329184">
                  <a:extLst>
                    <a:ext uri="{9D8B030D-6E8A-4147-A177-3AD203B41FA5}">
                      <a16:colId xmlns:a16="http://schemas.microsoft.com/office/drawing/2014/main" val="2623487198"/>
                    </a:ext>
                  </a:extLst>
                </a:gridCol>
                <a:gridCol w="329184">
                  <a:extLst>
                    <a:ext uri="{9D8B030D-6E8A-4147-A177-3AD203B41FA5}">
                      <a16:colId xmlns:a16="http://schemas.microsoft.com/office/drawing/2014/main" val="3326802635"/>
                    </a:ext>
                  </a:extLst>
                </a:gridCol>
                <a:gridCol w="329184">
                  <a:extLst>
                    <a:ext uri="{9D8B030D-6E8A-4147-A177-3AD203B41FA5}">
                      <a16:colId xmlns:a16="http://schemas.microsoft.com/office/drawing/2014/main" val="2384960632"/>
                    </a:ext>
                  </a:extLst>
                </a:gridCol>
                <a:gridCol w="329184">
                  <a:extLst>
                    <a:ext uri="{9D8B030D-6E8A-4147-A177-3AD203B41FA5}">
                      <a16:colId xmlns:a16="http://schemas.microsoft.com/office/drawing/2014/main" val="3738152145"/>
                    </a:ext>
                  </a:extLst>
                </a:gridCol>
                <a:gridCol w="329184">
                  <a:extLst>
                    <a:ext uri="{9D8B030D-6E8A-4147-A177-3AD203B41FA5}">
                      <a16:colId xmlns:a16="http://schemas.microsoft.com/office/drawing/2014/main" val="3181857470"/>
                    </a:ext>
                  </a:extLst>
                </a:gridCol>
                <a:gridCol w="329184">
                  <a:extLst>
                    <a:ext uri="{9D8B030D-6E8A-4147-A177-3AD203B41FA5}">
                      <a16:colId xmlns:a16="http://schemas.microsoft.com/office/drawing/2014/main" val="374248712"/>
                    </a:ext>
                  </a:extLst>
                </a:gridCol>
                <a:gridCol w="329184">
                  <a:extLst>
                    <a:ext uri="{9D8B030D-6E8A-4147-A177-3AD203B41FA5}">
                      <a16:colId xmlns:a16="http://schemas.microsoft.com/office/drawing/2014/main" val="3212175837"/>
                    </a:ext>
                  </a:extLst>
                </a:gridCol>
                <a:gridCol w="329184">
                  <a:extLst>
                    <a:ext uri="{9D8B030D-6E8A-4147-A177-3AD203B41FA5}">
                      <a16:colId xmlns:a16="http://schemas.microsoft.com/office/drawing/2014/main" val="342812891"/>
                    </a:ext>
                  </a:extLst>
                </a:gridCol>
                <a:gridCol w="329184">
                  <a:extLst>
                    <a:ext uri="{9D8B030D-6E8A-4147-A177-3AD203B41FA5}">
                      <a16:colId xmlns:a16="http://schemas.microsoft.com/office/drawing/2014/main" val="3490298674"/>
                    </a:ext>
                  </a:extLst>
                </a:gridCol>
                <a:gridCol w="329184">
                  <a:extLst>
                    <a:ext uri="{9D8B030D-6E8A-4147-A177-3AD203B41FA5}">
                      <a16:colId xmlns:a16="http://schemas.microsoft.com/office/drawing/2014/main" val="2193626384"/>
                    </a:ext>
                  </a:extLst>
                </a:gridCol>
                <a:gridCol w="329184">
                  <a:extLst>
                    <a:ext uri="{9D8B030D-6E8A-4147-A177-3AD203B41FA5}">
                      <a16:colId xmlns:a16="http://schemas.microsoft.com/office/drawing/2014/main" val="4190372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002132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Waterway Point - 2020-06-24 06:00:02</a:t>
                      </a:r>
                      <a:r>
                        <a:rPr kumimoji="0" lang="en-US" sz="1000" b="0" i="0" u="none" strike="noStrike" kern="1200" cap="none" spc="0" normalizeH="0" baseline="0" noProof="0">
                          <a:ln>
                            <a:noFill/>
                          </a:ln>
                          <a:solidFill>
                            <a:prstClr val="black"/>
                          </a:solidFill>
                          <a:effectLst/>
                          <a:uLnTx/>
                          <a:uFillTx/>
                          <a:latin typeface="+mn-lt"/>
                          <a:ea typeface="+mn-ea"/>
                          <a:cs typeface="+mn-cs"/>
                        </a:rPr>
                        <a:t>
 🤗 Miss hugs 🏖️ Miss the beach 🍳 Miss brunch with besties? We feel you! Tell us what else you're missing since the Circuit Breaker/Phase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https://scontent-iad3-1.xx.fbcdn.net/v/t1.0-9/p720x720/105031519_2649472088707296_6581310419761060736_o.jpg?_nc_cat=110&amp;_nc_sid=2d5d41&amp;_nc_ohc=XLparXJ_ncIAX_ZQYLV&amp;_nc_ht=scontent-iad3-1.xx&amp;_nc_tp=6&amp;oh=e86f1f01797eefd5764ecf5ec8a2816d&amp;oe=5F1DE318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06/27/2020 21:19:25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13145657"/>
                  </a:ext>
                </a:extLst>
              </a:tr>
            </a:tbl>
          </a:graphicData>
        </a:graphic>
      </p:graphicFrame>
      <p:sp>
        <p:nvSpPr>
          <p:cNvPr id="4" name="Text Placeholder 3">
            <a:extLst>
              <a:ext uri="{FF2B5EF4-FFF2-40B4-BE49-F238E27FC236}">
                <a16:creationId xmlns:a16="http://schemas.microsoft.com/office/drawing/2014/main" id="{201E895B-8AE8-4067-91D6-6949B11DF7DF}"/>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415281957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D62CF-2457-4807-B86A-447DB5F0B8A4}"/>
              </a:ext>
            </a:extLst>
          </p:cNvPr>
          <p:cNvSpPr>
            <a:spLocks noGrp="1"/>
          </p:cNvSpPr>
          <p:nvPr>
            <p:ph type="title"/>
          </p:nvPr>
        </p:nvSpPr>
        <p:spPr/>
        <p:txBody>
          <a:bodyPr/>
          <a:lstStyle/>
          <a:p>
            <a:r>
              <a:rPr lang="en-US"/>
              <a:t>Facebook Own Posts Table - Landscape (Top) | Suburban Malls - 8 of 26</a:t>
            </a:r>
          </a:p>
        </p:txBody>
      </p:sp>
      <p:graphicFrame>
        <p:nvGraphicFramePr>
          <p:cNvPr id="5" name="Table Placeholder 4">
            <a:extLst>
              <a:ext uri="{FF2B5EF4-FFF2-40B4-BE49-F238E27FC236}">
                <a16:creationId xmlns:a16="http://schemas.microsoft.com/office/drawing/2014/main" id="{926ED871-77A8-4ED1-A4C4-D3579EE172C4}"/>
              </a:ext>
            </a:extLst>
          </p:cNvPr>
          <p:cNvGraphicFramePr>
            <a:graphicFrameLocks noGrp="1"/>
          </p:cNvGraphicFramePr>
          <p:nvPr>
            <p:ph type="tbl" sz="quarter" idx="13"/>
            <p:extLst>
              <p:ext uri="{D42A27DB-BD31-4B8C-83A1-F6EECF244321}">
                <p14:modId xmlns:p14="http://schemas.microsoft.com/office/powerpoint/2010/main" val="3024919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681957229"/>
                    </a:ext>
                  </a:extLst>
                </a:gridCol>
                <a:gridCol w="987552">
                  <a:extLst>
                    <a:ext uri="{9D8B030D-6E8A-4147-A177-3AD203B41FA5}">
                      <a16:colId xmlns:a16="http://schemas.microsoft.com/office/drawing/2014/main" val="1732671394"/>
                    </a:ext>
                  </a:extLst>
                </a:gridCol>
                <a:gridCol w="658368">
                  <a:extLst>
                    <a:ext uri="{9D8B030D-6E8A-4147-A177-3AD203B41FA5}">
                      <a16:colId xmlns:a16="http://schemas.microsoft.com/office/drawing/2014/main" val="3204435214"/>
                    </a:ext>
                  </a:extLst>
                </a:gridCol>
                <a:gridCol w="329184">
                  <a:extLst>
                    <a:ext uri="{9D8B030D-6E8A-4147-A177-3AD203B41FA5}">
                      <a16:colId xmlns:a16="http://schemas.microsoft.com/office/drawing/2014/main" val="2709045529"/>
                    </a:ext>
                  </a:extLst>
                </a:gridCol>
                <a:gridCol w="329184">
                  <a:extLst>
                    <a:ext uri="{9D8B030D-6E8A-4147-A177-3AD203B41FA5}">
                      <a16:colId xmlns:a16="http://schemas.microsoft.com/office/drawing/2014/main" val="3787781915"/>
                    </a:ext>
                  </a:extLst>
                </a:gridCol>
                <a:gridCol w="329184">
                  <a:extLst>
                    <a:ext uri="{9D8B030D-6E8A-4147-A177-3AD203B41FA5}">
                      <a16:colId xmlns:a16="http://schemas.microsoft.com/office/drawing/2014/main" val="3674654318"/>
                    </a:ext>
                  </a:extLst>
                </a:gridCol>
                <a:gridCol w="329184">
                  <a:extLst>
                    <a:ext uri="{9D8B030D-6E8A-4147-A177-3AD203B41FA5}">
                      <a16:colId xmlns:a16="http://schemas.microsoft.com/office/drawing/2014/main" val="3979588512"/>
                    </a:ext>
                  </a:extLst>
                </a:gridCol>
                <a:gridCol w="329184">
                  <a:extLst>
                    <a:ext uri="{9D8B030D-6E8A-4147-A177-3AD203B41FA5}">
                      <a16:colId xmlns:a16="http://schemas.microsoft.com/office/drawing/2014/main" val="2100999405"/>
                    </a:ext>
                  </a:extLst>
                </a:gridCol>
                <a:gridCol w="329184">
                  <a:extLst>
                    <a:ext uri="{9D8B030D-6E8A-4147-A177-3AD203B41FA5}">
                      <a16:colId xmlns:a16="http://schemas.microsoft.com/office/drawing/2014/main" val="3751260013"/>
                    </a:ext>
                  </a:extLst>
                </a:gridCol>
                <a:gridCol w="329184">
                  <a:extLst>
                    <a:ext uri="{9D8B030D-6E8A-4147-A177-3AD203B41FA5}">
                      <a16:colId xmlns:a16="http://schemas.microsoft.com/office/drawing/2014/main" val="3032568580"/>
                    </a:ext>
                  </a:extLst>
                </a:gridCol>
                <a:gridCol w="329184">
                  <a:extLst>
                    <a:ext uri="{9D8B030D-6E8A-4147-A177-3AD203B41FA5}">
                      <a16:colId xmlns:a16="http://schemas.microsoft.com/office/drawing/2014/main" val="3443269277"/>
                    </a:ext>
                  </a:extLst>
                </a:gridCol>
                <a:gridCol w="329184">
                  <a:extLst>
                    <a:ext uri="{9D8B030D-6E8A-4147-A177-3AD203B41FA5}">
                      <a16:colId xmlns:a16="http://schemas.microsoft.com/office/drawing/2014/main" val="2524463734"/>
                    </a:ext>
                  </a:extLst>
                </a:gridCol>
                <a:gridCol w="329184">
                  <a:extLst>
                    <a:ext uri="{9D8B030D-6E8A-4147-A177-3AD203B41FA5}">
                      <a16:colId xmlns:a16="http://schemas.microsoft.com/office/drawing/2014/main" val="4095427755"/>
                    </a:ext>
                  </a:extLst>
                </a:gridCol>
                <a:gridCol w="329184">
                  <a:extLst>
                    <a:ext uri="{9D8B030D-6E8A-4147-A177-3AD203B41FA5}">
                      <a16:colId xmlns:a16="http://schemas.microsoft.com/office/drawing/2014/main" val="13152583"/>
                    </a:ext>
                  </a:extLst>
                </a:gridCol>
                <a:gridCol w="329184">
                  <a:extLst>
                    <a:ext uri="{9D8B030D-6E8A-4147-A177-3AD203B41FA5}">
                      <a16:colId xmlns:a16="http://schemas.microsoft.com/office/drawing/2014/main" val="245492281"/>
                    </a:ext>
                  </a:extLst>
                </a:gridCol>
                <a:gridCol w="329184">
                  <a:extLst>
                    <a:ext uri="{9D8B030D-6E8A-4147-A177-3AD203B41FA5}">
                      <a16:colId xmlns:a16="http://schemas.microsoft.com/office/drawing/2014/main" val="4289601268"/>
                    </a:ext>
                  </a:extLst>
                </a:gridCol>
                <a:gridCol w="329184">
                  <a:extLst>
                    <a:ext uri="{9D8B030D-6E8A-4147-A177-3AD203B41FA5}">
                      <a16:colId xmlns:a16="http://schemas.microsoft.com/office/drawing/2014/main" val="904639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39213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Waterway Point - 2020-06-17 07:52:48</a:t>
                      </a:r>
                      <a:r>
                        <a:rPr kumimoji="0" lang="en-US" sz="1000" b="0" i="0" u="none" strike="noStrike" kern="1200" cap="none" spc="0" normalizeH="0" baseline="0" noProof="0">
                          <a:ln>
                            <a:noFill/>
                          </a:ln>
                          <a:solidFill>
                            <a:prstClr val="black"/>
                          </a:solidFill>
                          <a:effectLst/>
                          <a:uLnTx/>
                          <a:uFillTx/>
                          <a:latin typeface="+mn-lt"/>
                          <a:ea typeface="+mn-ea"/>
                          <a:cs typeface="+mn-cs"/>
                        </a:rPr>
                        <a:t>
 #polltime ✋ | Are you on Team You Tiao or Team Butterfly Bun?
Can't decide? Enjoy both for takeaway Dough culture (#01-K5).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07/02/2020 09:13:05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03755744"/>
                  </a:ext>
                </a:extLst>
              </a:tr>
            </a:tbl>
          </a:graphicData>
        </a:graphic>
      </p:graphicFrame>
      <p:sp>
        <p:nvSpPr>
          <p:cNvPr id="4" name="Text Placeholder 3">
            <a:extLst>
              <a:ext uri="{FF2B5EF4-FFF2-40B4-BE49-F238E27FC236}">
                <a16:creationId xmlns:a16="http://schemas.microsoft.com/office/drawing/2014/main" id="{2E7939D2-87FF-44AD-A81B-BB60F66C2EC9}"/>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93422790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53542-B838-4BDD-88ED-9F7891F2141C}"/>
              </a:ext>
            </a:extLst>
          </p:cNvPr>
          <p:cNvSpPr>
            <a:spLocks noGrp="1"/>
          </p:cNvSpPr>
          <p:nvPr>
            <p:ph type="title"/>
          </p:nvPr>
        </p:nvSpPr>
        <p:spPr/>
        <p:txBody>
          <a:bodyPr/>
          <a:lstStyle/>
          <a:p>
            <a:r>
              <a:rPr lang="en-US"/>
              <a:t>Facebook Own Posts Table - Landscape (Top) | Suburban Malls - 9 of 26</a:t>
            </a:r>
          </a:p>
        </p:txBody>
      </p:sp>
      <p:graphicFrame>
        <p:nvGraphicFramePr>
          <p:cNvPr id="5" name="Table Placeholder 4">
            <a:extLst>
              <a:ext uri="{FF2B5EF4-FFF2-40B4-BE49-F238E27FC236}">
                <a16:creationId xmlns:a16="http://schemas.microsoft.com/office/drawing/2014/main" id="{8FC01FE2-082F-4886-88F2-FEF96F2E418E}"/>
              </a:ext>
            </a:extLst>
          </p:cNvPr>
          <p:cNvGraphicFramePr>
            <a:graphicFrameLocks noGrp="1"/>
          </p:cNvGraphicFramePr>
          <p:nvPr>
            <p:ph type="tbl" sz="quarter" idx="13"/>
            <p:extLst>
              <p:ext uri="{D42A27DB-BD31-4B8C-83A1-F6EECF244321}">
                <p14:modId xmlns:p14="http://schemas.microsoft.com/office/powerpoint/2010/main" val="2774894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888091536"/>
                    </a:ext>
                  </a:extLst>
                </a:gridCol>
                <a:gridCol w="987552">
                  <a:extLst>
                    <a:ext uri="{9D8B030D-6E8A-4147-A177-3AD203B41FA5}">
                      <a16:colId xmlns:a16="http://schemas.microsoft.com/office/drawing/2014/main" val="3873779389"/>
                    </a:ext>
                  </a:extLst>
                </a:gridCol>
                <a:gridCol w="658368">
                  <a:extLst>
                    <a:ext uri="{9D8B030D-6E8A-4147-A177-3AD203B41FA5}">
                      <a16:colId xmlns:a16="http://schemas.microsoft.com/office/drawing/2014/main" val="3084446939"/>
                    </a:ext>
                  </a:extLst>
                </a:gridCol>
                <a:gridCol w="329184">
                  <a:extLst>
                    <a:ext uri="{9D8B030D-6E8A-4147-A177-3AD203B41FA5}">
                      <a16:colId xmlns:a16="http://schemas.microsoft.com/office/drawing/2014/main" val="3790603958"/>
                    </a:ext>
                  </a:extLst>
                </a:gridCol>
                <a:gridCol w="329184">
                  <a:extLst>
                    <a:ext uri="{9D8B030D-6E8A-4147-A177-3AD203B41FA5}">
                      <a16:colId xmlns:a16="http://schemas.microsoft.com/office/drawing/2014/main" val="3255756964"/>
                    </a:ext>
                  </a:extLst>
                </a:gridCol>
                <a:gridCol w="329184">
                  <a:extLst>
                    <a:ext uri="{9D8B030D-6E8A-4147-A177-3AD203B41FA5}">
                      <a16:colId xmlns:a16="http://schemas.microsoft.com/office/drawing/2014/main" val="1533857068"/>
                    </a:ext>
                  </a:extLst>
                </a:gridCol>
                <a:gridCol w="329184">
                  <a:extLst>
                    <a:ext uri="{9D8B030D-6E8A-4147-A177-3AD203B41FA5}">
                      <a16:colId xmlns:a16="http://schemas.microsoft.com/office/drawing/2014/main" val="2826217855"/>
                    </a:ext>
                  </a:extLst>
                </a:gridCol>
                <a:gridCol w="329184">
                  <a:extLst>
                    <a:ext uri="{9D8B030D-6E8A-4147-A177-3AD203B41FA5}">
                      <a16:colId xmlns:a16="http://schemas.microsoft.com/office/drawing/2014/main" val="149590629"/>
                    </a:ext>
                  </a:extLst>
                </a:gridCol>
                <a:gridCol w="329184">
                  <a:extLst>
                    <a:ext uri="{9D8B030D-6E8A-4147-A177-3AD203B41FA5}">
                      <a16:colId xmlns:a16="http://schemas.microsoft.com/office/drawing/2014/main" val="3043013390"/>
                    </a:ext>
                  </a:extLst>
                </a:gridCol>
                <a:gridCol w="329184">
                  <a:extLst>
                    <a:ext uri="{9D8B030D-6E8A-4147-A177-3AD203B41FA5}">
                      <a16:colId xmlns:a16="http://schemas.microsoft.com/office/drawing/2014/main" val="784487373"/>
                    </a:ext>
                  </a:extLst>
                </a:gridCol>
                <a:gridCol w="329184">
                  <a:extLst>
                    <a:ext uri="{9D8B030D-6E8A-4147-A177-3AD203B41FA5}">
                      <a16:colId xmlns:a16="http://schemas.microsoft.com/office/drawing/2014/main" val="1908707666"/>
                    </a:ext>
                  </a:extLst>
                </a:gridCol>
                <a:gridCol w="329184">
                  <a:extLst>
                    <a:ext uri="{9D8B030D-6E8A-4147-A177-3AD203B41FA5}">
                      <a16:colId xmlns:a16="http://schemas.microsoft.com/office/drawing/2014/main" val="3036062816"/>
                    </a:ext>
                  </a:extLst>
                </a:gridCol>
                <a:gridCol w="329184">
                  <a:extLst>
                    <a:ext uri="{9D8B030D-6E8A-4147-A177-3AD203B41FA5}">
                      <a16:colId xmlns:a16="http://schemas.microsoft.com/office/drawing/2014/main" val="592031800"/>
                    </a:ext>
                  </a:extLst>
                </a:gridCol>
                <a:gridCol w="329184">
                  <a:extLst>
                    <a:ext uri="{9D8B030D-6E8A-4147-A177-3AD203B41FA5}">
                      <a16:colId xmlns:a16="http://schemas.microsoft.com/office/drawing/2014/main" val="2691265066"/>
                    </a:ext>
                  </a:extLst>
                </a:gridCol>
                <a:gridCol w="329184">
                  <a:extLst>
                    <a:ext uri="{9D8B030D-6E8A-4147-A177-3AD203B41FA5}">
                      <a16:colId xmlns:a16="http://schemas.microsoft.com/office/drawing/2014/main" val="3995714291"/>
                    </a:ext>
                  </a:extLst>
                </a:gridCol>
                <a:gridCol w="329184">
                  <a:extLst>
                    <a:ext uri="{9D8B030D-6E8A-4147-A177-3AD203B41FA5}">
                      <a16:colId xmlns:a16="http://schemas.microsoft.com/office/drawing/2014/main" val="3935203514"/>
                    </a:ext>
                  </a:extLst>
                </a:gridCol>
                <a:gridCol w="329184">
                  <a:extLst>
                    <a:ext uri="{9D8B030D-6E8A-4147-A177-3AD203B41FA5}">
                      <a16:colId xmlns:a16="http://schemas.microsoft.com/office/drawing/2014/main" val="3480328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721703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Waterway Point - 2020-06-09 06:00:49</a:t>
                      </a:r>
                      <a:r>
                        <a:rPr kumimoji="0" lang="en-US" sz="1000" b="0" i="0" u="none" strike="noStrike" kern="1200" cap="none" spc="0" normalizeH="0" baseline="0" noProof="0">
                          <a:ln>
                            <a:noFill/>
                          </a:ln>
                          <a:solidFill>
                            <a:prstClr val="black"/>
                          </a:solidFill>
                          <a:effectLst/>
                          <a:uLnTx/>
                          <a:uFillTx/>
                          <a:latin typeface="+mn-lt"/>
                          <a:ea typeface="+mn-ea"/>
                          <a:cs typeface="+mn-cs"/>
                        </a:rPr>
                        <a:t>
 Spruce up your #WFH set-up with a custom-made terrarium from A Tilly A Day (#02-03). Choose from a selection of easy to care for air plants, glass containers and DIY materials, and have them delivered to your door.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https://scontent-iad3-1.xx.fbcdn.net/v/t1.0-9/p720x720/103514717_2636352486685923_4043897696840617937_o.jpg?_nc_cat=107&amp;_nc_sid=2d5d41&amp;_nc_ohc=MWItoV3LUQwAX-7vYE8&amp;_nc_ht=scontent-iad3-1.xx&amp;_nc_tp=6&amp;oh=eecdbfd732e2ba688269acfb302c727c&amp;oe=5F24053A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07/02/2020 09:13:05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39997173"/>
                  </a:ext>
                </a:extLst>
              </a:tr>
            </a:tbl>
          </a:graphicData>
        </a:graphic>
      </p:graphicFrame>
      <p:sp>
        <p:nvSpPr>
          <p:cNvPr id="4" name="Text Placeholder 3">
            <a:extLst>
              <a:ext uri="{FF2B5EF4-FFF2-40B4-BE49-F238E27FC236}">
                <a16:creationId xmlns:a16="http://schemas.microsoft.com/office/drawing/2014/main" id="{0FC29B24-93C2-4541-B255-D90692A32C1C}"/>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99730421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A6EE7-A375-4FD1-B33A-84A1C3BA30EA}"/>
              </a:ext>
            </a:extLst>
          </p:cNvPr>
          <p:cNvSpPr>
            <a:spLocks noGrp="1"/>
          </p:cNvSpPr>
          <p:nvPr>
            <p:ph type="title"/>
          </p:nvPr>
        </p:nvSpPr>
        <p:spPr/>
        <p:txBody>
          <a:bodyPr/>
          <a:lstStyle/>
          <a:p>
            <a:r>
              <a:rPr lang="en-US"/>
              <a:t>Facebook Own Posts Table - Landscape (Top) | Suburban Malls - 10 of 26</a:t>
            </a:r>
          </a:p>
        </p:txBody>
      </p:sp>
      <p:graphicFrame>
        <p:nvGraphicFramePr>
          <p:cNvPr id="5" name="Table Placeholder 4">
            <a:extLst>
              <a:ext uri="{FF2B5EF4-FFF2-40B4-BE49-F238E27FC236}">
                <a16:creationId xmlns:a16="http://schemas.microsoft.com/office/drawing/2014/main" id="{3D07F7B7-3204-4914-A71E-F59B521AFDA4}"/>
              </a:ext>
            </a:extLst>
          </p:cNvPr>
          <p:cNvGraphicFramePr>
            <a:graphicFrameLocks noGrp="1"/>
          </p:cNvGraphicFramePr>
          <p:nvPr>
            <p:ph type="tbl" sz="quarter" idx="13"/>
            <p:extLst>
              <p:ext uri="{D42A27DB-BD31-4B8C-83A1-F6EECF244321}">
                <p14:modId xmlns:p14="http://schemas.microsoft.com/office/powerpoint/2010/main" val="2229192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815274144"/>
                    </a:ext>
                  </a:extLst>
                </a:gridCol>
                <a:gridCol w="987552">
                  <a:extLst>
                    <a:ext uri="{9D8B030D-6E8A-4147-A177-3AD203B41FA5}">
                      <a16:colId xmlns:a16="http://schemas.microsoft.com/office/drawing/2014/main" val="1843543642"/>
                    </a:ext>
                  </a:extLst>
                </a:gridCol>
                <a:gridCol w="658368">
                  <a:extLst>
                    <a:ext uri="{9D8B030D-6E8A-4147-A177-3AD203B41FA5}">
                      <a16:colId xmlns:a16="http://schemas.microsoft.com/office/drawing/2014/main" val="1833981163"/>
                    </a:ext>
                  </a:extLst>
                </a:gridCol>
                <a:gridCol w="329184">
                  <a:extLst>
                    <a:ext uri="{9D8B030D-6E8A-4147-A177-3AD203B41FA5}">
                      <a16:colId xmlns:a16="http://schemas.microsoft.com/office/drawing/2014/main" val="3870953590"/>
                    </a:ext>
                  </a:extLst>
                </a:gridCol>
                <a:gridCol w="329184">
                  <a:extLst>
                    <a:ext uri="{9D8B030D-6E8A-4147-A177-3AD203B41FA5}">
                      <a16:colId xmlns:a16="http://schemas.microsoft.com/office/drawing/2014/main" val="1443467775"/>
                    </a:ext>
                  </a:extLst>
                </a:gridCol>
                <a:gridCol w="329184">
                  <a:extLst>
                    <a:ext uri="{9D8B030D-6E8A-4147-A177-3AD203B41FA5}">
                      <a16:colId xmlns:a16="http://schemas.microsoft.com/office/drawing/2014/main" val="1573677672"/>
                    </a:ext>
                  </a:extLst>
                </a:gridCol>
                <a:gridCol w="329184">
                  <a:extLst>
                    <a:ext uri="{9D8B030D-6E8A-4147-A177-3AD203B41FA5}">
                      <a16:colId xmlns:a16="http://schemas.microsoft.com/office/drawing/2014/main" val="2416808985"/>
                    </a:ext>
                  </a:extLst>
                </a:gridCol>
                <a:gridCol w="329184">
                  <a:extLst>
                    <a:ext uri="{9D8B030D-6E8A-4147-A177-3AD203B41FA5}">
                      <a16:colId xmlns:a16="http://schemas.microsoft.com/office/drawing/2014/main" val="293763988"/>
                    </a:ext>
                  </a:extLst>
                </a:gridCol>
                <a:gridCol w="329184">
                  <a:extLst>
                    <a:ext uri="{9D8B030D-6E8A-4147-A177-3AD203B41FA5}">
                      <a16:colId xmlns:a16="http://schemas.microsoft.com/office/drawing/2014/main" val="3419317087"/>
                    </a:ext>
                  </a:extLst>
                </a:gridCol>
                <a:gridCol w="329184">
                  <a:extLst>
                    <a:ext uri="{9D8B030D-6E8A-4147-A177-3AD203B41FA5}">
                      <a16:colId xmlns:a16="http://schemas.microsoft.com/office/drawing/2014/main" val="816556055"/>
                    </a:ext>
                  </a:extLst>
                </a:gridCol>
                <a:gridCol w="329184">
                  <a:extLst>
                    <a:ext uri="{9D8B030D-6E8A-4147-A177-3AD203B41FA5}">
                      <a16:colId xmlns:a16="http://schemas.microsoft.com/office/drawing/2014/main" val="1594084872"/>
                    </a:ext>
                  </a:extLst>
                </a:gridCol>
                <a:gridCol w="329184">
                  <a:extLst>
                    <a:ext uri="{9D8B030D-6E8A-4147-A177-3AD203B41FA5}">
                      <a16:colId xmlns:a16="http://schemas.microsoft.com/office/drawing/2014/main" val="3881600110"/>
                    </a:ext>
                  </a:extLst>
                </a:gridCol>
                <a:gridCol w="329184">
                  <a:extLst>
                    <a:ext uri="{9D8B030D-6E8A-4147-A177-3AD203B41FA5}">
                      <a16:colId xmlns:a16="http://schemas.microsoft.com/office/drawing/2014/main" val="2043700748"/>
                    </a:ext>
                  </a:extLst>
                </a:gridCol>
                <a:gridCol w="329184">
                  <a:extLst>
                    <a:ext uri="{9D8B030D-6E8A-4147-A177-3AD203B41FA5}">
                      <a16:colId xmlns:a16="http://schemas.microsoft.com/office/drawing/2014/main" val="1409871111"/>
                    </a:ext>
                  </a:extLst>
                </a:gridCol>
                <a:gridCol w="329184">
                  <a:extLst>
                    <a:ext uri="{9D8B030D-6E8A-4147-A177-3AD203B41FA5}">
                      <a16:colId xmlns:a16="http://schemas.microsoft.com/office/drawing/2014/main" val="2188891370"/>
                    </a:ext>
                  </a:extLst>
                </a:gridCol>
                <a:gridCol w="329184">
                  <a:extLst>
                    <a:ext uri="{9D8B030D-6E8A-4147-A177-3AD203B41FA5}">
                      <a16:colId xmlns:a16="http://schemas.microsoft.com/office/drawing/2014/main" val="2533349757"/>
                    </a:ext>
                  </a:extLst>
                </a:gridCol>
                <a:gridCol w="329184">
                  <a:extLst>
                    <a:ext uri="{9D8B030D-6E8A-4147-A177-3AD203B41FA5}">
                      <a16:colId xmlns:a16="http://schemas.microsoft.com/office/drawing/2014/main" val="3255472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299709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Jem - 2020-06-21 06:00:15</a:t>
                      </a:r>
                      <a:r>
                        <a:rPr kumimoji="0" lang="en-US" sz="1000" b="0" i="0" u="none" strike="noStrike" kern="1200" cap="none" spc="0" normalizeH="0" baseline="0" noProof="0">
                          <a:ln>
                            <a:noFill/>
                          </a:ln>
                          <a:solidFill>
                            <a:prstClr val="black"/>
                          </a:solidFill>
                          <a:effectLst/>
                          <a:uLnTx/>
                          <a:uFillTx/>
                          <a:latin typeface="+mn-lt"/>
                          <a:ea typeface="+mn-ea"/>
                          <a:cs typeface="+mn-cs"/>
                        </a:rPr>
                        <a:t>
 [Giveaway] Hey Singapore 🇸🇬, bubble tea is BACK! We are treating you and your loved one to signature bubble tea drinks from R&amp;B Tea Singapore and more.
Stay tuned to our Instagram @jemsingapore (www.instagram.com/jemsingapore) over the next 3 weeks for you and a loved one to win free drinks of your favourite bubble tea. 🥤
Giveaway starts tomorrow, Monday, 22 June at 12pm, so keep a lookout!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105392051_3298165783567627_3909784238886977169_o.png?_nc_cat=111&amp;_nc_sid=2d5d41&amp;_nc_oc=AQkd5-dGhlrtAxsgujrkOCjy26P8t24ZENFYJsGUJnaaONj2cnFTxFw2viwRe-kQdOE&amp;_nc_ht=scontent-iad3-1.xx&amp;oh=3fbd5cd0e6dc8afdee124090e32036fb&amp;oe=5F171495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06/24/2020 15:23:32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09448779"/>
                  </a:ext>
                </a:extLst>
              </a:tr>
            </a:tbl>
          </a:graphicData>
        </a:graphic>
      </p:graphicFrame>
      <p:sp>
        <p:nvSpPr>
          <p:cNvPr id="4" name="Text Placeholder 3">
            <a:extLst>
              <a:ext uri="{FF2B5EF4-FFF2-40B4-BE49-F238E27FC236}">
                <a16:creationId xmlns:a16="http://schemas.microsoft.com/office/drawing/2014/main" id="{1FD8E275-8DE4-4A40-A9D8-731BA86B2A95}"/>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64752097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36A01-9A49-491C-A405-8271C7B93B3A}"/>
              </a:ext>
            </a:extLst>
          </p:cNvPr>
          <p:cNvSpPr>
            <a:spLocks noGrp="1"/>
          </p:cNvSpPr>
          <p:nvPr>
            <p:ph type="title"/>
          </p:nvPr>
        </p:nvSpPr>
        <p:spPr/>
        <p:txBody>
          <a:bodyPr/>
          <a:lstStyle/>
          <a:p>
            <a:r>
              <a:rPr lang="en-US"/>
              <a:t>Facebook Own Posts Table - Landscape (Top) | Suburban Malls - 11 of 26</a:t>
            </a:r>
          </a:p>
        </p:txBody>
      </p:sp>
      <p:graphicFrame>
        <p:nvGraphicFramePr>
          <p:cNvPr id="5" name="Table Placeholder 4">
            <a:extLst>
              <a:ext uri="{FF2B5EF4-FFF2-40B4-BE49-F238E27FC236}">
                <a16:creationId xmlns:a16="http://schemas.microsoft.com/office/drawing/2014/main" id="{B0EAF645-51DC-4AB9-AEBB-D69C91519A67}"/>
              </a:ext>
            </a:extLst>
          </p:cNvPr>
          <p:cNvGraphicFramePr>
            <a:graphicFrameLocks noGrp="1"/>
          </p:cNvGraphicFramePr>
          <p:nvPr>
            <p:ph type="tbl" sz="quarter" idx="13"/>
            <p:extLst>
              <p:ext uri="{D42A27DB-BD31-4B8C-83A1-F6EECF244321}">
                <p14:modId xmlns:p14="http://schemas.microsoft.com/office/powerpoint/2010/main" val="78752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784178396"/>
                    </a:ext>
                  </a:extLst>
                </a:gridCol>
                <a:gridCol w="987552">
                  <a:extLst>
                    <a:ext uri="{9D8B030D-6E8A-4147-A177-3AD203B41FA5}">
                      <a16:colId xmlns:a16="http://schemas.microsoft.com/office/drawing/2014/main" val="562011993"/>
                    </a:ext>
                  </a:extLst>
                </a:gridCol>
                <a:gridCol w="658368">
                  <a:extLst>
                    <a:ext uri="{9D8B030D-6E8A-4147-A177-3AD203B41FA5}">
                      <a16:colId xmlns:a16="http://schemas.microsoft.com/office/drawing/2014/main" val="630319053"/>
                    </a:ext>
                  </a:extLst>
                </a:gridCol>
                <a:gridCol w="329184">
                  <a:extLst>
                    <a:ext uri="{9D8B030D-6E8A-4147-A177-3AD203B41FA5}">
                      <a16:colId xmlns:a16="http://schemas.microsoft.com/office/drawing/2014/main" val="1777215771"/>
                    </a:ext>
                  </a:extLst>
                </a:gridCol>
                <a:gridCol w="329184">
                  <a:extLst>
                    <a:ext uri="{9D8B030D-6E8A-4147-A177-3AD203B41FA5}">
                      <a16:colId xmlns:a16="http://schemas.microsoft.com/office/drawing/2014/main" val="962672247"/>
                    </a:ext>
                  </a:extLst>
                </a:gridCol>
                <a:gridCol w="329184">
                  <a:extLst>
                    <a:ext uri="{9D8B030D-6E8A-4147-A177-3AD203B41FA5}">
                      <a16:colId xmlns:a16="http://schemas.microsoft.com/office/drawing/2014/main" val="982225070"/>
                    </a:ext>
                  </a:extLst>
                </a:gridCol>
                <a:gridCol w="329184">
                  <a:extLst>
                    <a:ext uri="{9D8B030D-6E8A-4147-A177-3AD203B41FA5}">
                      <a16:colId xmlns:a16="http://schemas.microsoft.com/office/drawing/2014/main" val="2930988983"/>
                    </a:ext>
                  </a:extLst>
                </a:gridCol>
                <a:gridCol w="329184">
                  <a:extLst>
                    <a:ext uri="{9D8B030D-6E8A-4147-A177-3AD203B41FA5}">
                      <a16:colId xmlns:a16="http://schemas.microsoft.com/office/drawing/2014/main" val="3508898925"/>
                    </a:ext>
                  </a:extLst>
                </a:gridCol>
                <a:gridCol w="329184">
                  <a:extLst>
                    <a:ext uri="{9D8B030D-6E8A-4147-A177-3AD203B41FA5}">
                      <a16:colId xmlns:a16="http://schemas.microsoft.com/office/drawing/2014/main" val="4101811556"/>
                    </a:ext>
                  </a:extLst>
                </a:gridCol>
                <a:gridCol w="329184">
                  <a:extLst>
                    <a:ext uri="{9D8B030D-6E8A-4147-A177-3AD203B41FA5}">
                      <a16:colId xmlns:a16="http://schemas.microsoft.com/office/drawing/2014/main" val="2001612086"/>
                    </a:ext>
                  </a:extLst>
                </a:gridCol>
                <a:gridCol w="329184">
                  <a:extLst>
                    <a:ext uri="{9D8B030D-6E8A-4147-A177-3AD203B41FA5}">
                      <a16:colId xmlns:a16="http://schemas.microsoft.com/office/drawing/2014/main" val="3917571156"/>
                    </a:ext>
                  </a:extLst>
                </a:gridCol>
                <a:gridCol w="329184">
                  <a:extLst>
                    <a:ext uri="{9D8B030D-6E8A-4147-A177-3AD203B41FA5}">
                      <a16:colId xmlns:a16="http://schemas.microsoft.com/office/drawing/2014/main" val="1069706618"/>
                    </a:ext>
                  </a:extLst>
                </a:gridCol>
                <a:gridCol w="329184">
                  <a:extLst>
                    <a:ext uri="{9D8B030D-6E8A-4147-A177-3AD203B41FA5}">
                      <a16:colId xmlns:a16="http://schemas.microsoft.com/office/drawing/2014/main" val="2973292702"/>
                    </a:ext>
                  </a:extLst>
                </a:gridCol>
                <a:gridCol w="329184">
                  <a:extLst>
                    <a:ext uri="{9D8B030D-6E8A-4147-A177-3AD203B41FA5}">
                      <a16:colId xmlns:a16="http://schemas.microsoft.com/office/drawing/2014/main" val="3200401082"/>
                    </a:ext>
                  </a:extLst>
                </a:gridCol>
                <a:gridCol w="329184">
                  <a:extLst>
                    <a:ext uri="{9D8B030D-6E8A-4147-A177-3AD203B41FA5}">
                      <a16:colId xmlns:a16="http://schemas.microsoft.com/office/drawing/2014/main" val="289677871"/>
                    </a:ext>
                  </a:extLst>
                </a:gridCol>
                <a:gridCol w="329184">
                  <a:extLst>
                    <a:ext uri="{9D8B030D-6E8A-4147-A177-3AD203B41FA5}">
                      <a16:colId xmlns:a16="http://schemas.microsoft.com/office/drawing/2014/main" val="1766534761"/>
                    </a:ext>
                  </a:extLst>
                </a:gridCol>
                <a:gridCol w="329184">
                  <a:extLst>
                    <a:ext uri="{9D8B030D-6E8A-4147-A177-3AD203B41FA5}">
                      <a16:colId xmlns:a16="http://schemas.microsoft.com/office/drawing/2014/main" val="3416121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605793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Waterway Point - 2020-06-07 07:32:52</a:t>
                      </a:r>
                      <a:r>
                        <a:rPr kumimoji="0" lang="en-US" sz="1000" b="0" i="0" u="none" strike="noStrike" kern="1200" cap="none" spc="0" normalizeH="0" baseline="0" noProof="0">
                          <a:ln>
                            <a:noFill/>
                          </a:ln>
                          <a:solidFill>
                            <a:prstClr val="black"/>
                          </a:solidFill>
                          <a:effectLst/>
                          <a:uLnTx/>
                          <a:uFillTx/>
                          <a:latin typeface="+mn-lt"/>
                          <a:ea typeface="+mn-ea"/>
                          <a:cs typeface="+mn-cs"/>
                        </a:rPr>
                        <a:t>
 [Contest] It's time to dig for all those old photos of you and your beloved dad. Your challenge is to recreate that same moment in the present, put the two photos side-by-side and share the recreated photo in the comments below. Three of our favourite entries will be selected as winners, and will receive a  Frasers Property Digital Gift Card each.
Here's how:
1) Like our page
2) Share your recreated "Then and Now" photo along with a favourite memory of your dad in the comments below.
To increase your chances, you may submit your entry on Century Square, Tampines 1, Bedok Point and White Sands, and stand to win  worth of AsiaMalls Vouchers or a  Frasers Property Digital Gift Card.
Contest ends 17 June 2020 at 11.59pm. Three winners for Waterway Point will receive a  Frasers Property Digital Gift Card each. The winners for all malls will be announced in a shared announcement post across the 5 malls on 21 June 2020 at 12pm. Terms and Conditions apply: bit.ly/fd-bpwwp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https://scontent-iad3-1.xx.fbcdn.net/v/t15.5256-10/p720x720/102975217_669063200492572_8620868030379988888_n.jpg?_nc_cat=100&amp;_nc_sid=ad6a45&amp;_nc_ohc=KDWHTDmtX4kAX8RLdvW&amp;_nc_ht=scontent-iad3-1.xx&amp;oh=eeff129e6e2d5e697fbfba3079e04c33&amp;oe=5F246FE0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07/02/2020 09:13:05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5780293"/>
                  </a:ext>
                </a:extLst>
              </a:tr>
            </a:tbl>
          </a:graphicData>
        </a:graphic>
      </p:graphicFrame>
      <p:sp>
        <p:nvSpPr>
          <p:cNvPr id="4" name="Text Placeholder 3">
            <a:extLst>
              <a:ext uri="{FF2B5EF4-FFF2-40B4-BE49-F238E27FC236}">
                <a16:creationId xmlns:a16="http://schemas.microsoft.com/office/drawing/2014/main" id="{B0CB0DD2-E10B-4ED1-83EB-2A958979D54E}"/>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01713543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88DE0-5D6F-4FC2-A4A7-0959EF43FF7A}"/>
              </a:ext>
            </a:extLst>
          </p:cNvPr>
          <p:cNvSpPr>
            <a:spLocks noGrp="1"/>
          </p:cNvSpPr>
          <p:nvPr>
            <p:ph type="title"/>
          </p:nvPr>
        </p:nvSpPr>
        <p:spPr/>
        <p:txBody>
          <a:bodyPr/>
          <a:lstStyle/>
          <a:p>
            <a:r>
              <a:rPr lang="en-US"/>
              <a:t>Facebook Own Posts Table - Landscape (Top) | Suburban Malls - 12 of 26</a:t>
            </a:r>
          </a:p>
        </p:txBody>
      </p:sp>
      <p:graphicFrame>
        <p:nvGraphicFramePr>
          <p:cNvPr id="5" name="Table Placeholder 4">
            <a:extLst>
              <a:ext uri="{FF2B5EF4-FFF2-40B4-BE49-F238E27FC236}">
                <a16:creationId xmlns:a16="http://schemas.microsoft.com/office/drawing/2014/main" id="{05EFFB6B-74AF-4E38-9916-890833A54CAD}"/>
              </a:ext>
            </a:extLst>
          </p:cNvPr>
          <p:cNvGraphicFramePr>
            <a:graphicFrameLocks noGrp="1"/>
          </p:cNvGraphicFramePr>
          <p:nvPr>
            <p:ph type="tbl" sz="quarter" idx="13"/>
            <p:extLst>
              <p:ext uri="{D42A27DB-BD31-4B8C-83A1-F6EECF244321}">
                <p14:modId xmlns:p14="http://schemas.microsoft.com/office/powerpoint/2010/main" val="1285833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947167796"/>
                    </a:ext>
                  </a:extLst>
                </a:gridCol>
                <a:gridCol w="987552">
                  <a:extLst>
                    <a:ext uri="{9D8B030D-6E8A-4147-A177-3AD203B41FA5}">
                      <a16:colId xmlns:a16="http://schemas.microsoft.com/office/drawing/2014/main" val="1783840618"/>
                    </a:ext>
                  </a:extLst>
                </a:gridCol>
                <a:gridCol w="658368">
                  <a:extLst>
                    <a:ext uri="{9D8B030D-6E8A-4147-A177-3AD203B41FA5}">
                      <a16:colId xmlns:a16="http://schemas.microsoft.com/office/drawing/2014/main" val="4264323309"/>
                    </a:ext>
                  </a:extLst>
                </a:gridCol>
                <a:gridCol w="329184">
                  <a:extLst>
                    <a:ext uri="{9D8B030D-6E8A-4147-A177-3AD203B41FA5}">
                      <a16:colId xmlns:a16="http://schemas.microsoft.com/office/drawing/2014/main" val="2246120428"/>
                    </a:ext>
                  </a:extLst>
                </a:gridCol>
                <a:gridCol w="329184">
                  <a:extLst>
                    <a:ext uri="{9D8B030D-6E8A-4147-A177-3AD203B41FA5}">
                      <a16:colId xmlns:a16="http://schemas.microsoft.com/office/drawing/2014/main" val="3092692517"/>
                    </a:ext>
                  </a:extLst>
                </a:gridCol>
                <a:gridCol w="329184">
                  <a:extLst>
                    <a:ext uri="{9D8B030D-6E8A-4147-A177-3AD203B41FA5}">
                      <a16:colId xmlns:a16="http://schemas.microsoft.com/office/drawing/2014/main" val="3514666862"/>
                    </a:ext>
                  </a:extLst>
                </a:gridCol>
                <a:gridCol w="329184">
                  <a:extLst>
                    <a:ext uri="{9D8B030D-6E8A-4147-A177-3AD203B41FA5}">
                      <a16:colId xmlns:a16="http://schemas.microsoft.com/office/drawing/2014/main" val="4004095694"/>
                    </a:ext>
                  </a:extLst>
                </a:gridCol>
                <a:gridCol w="329184">
                  <a:extLst>
                    <a:ext uri="{9D8B030D-6E8A-4147-A177-3AD203B41FA5}">
                      <a16:colId xmlns:a16="http://schemas.microsoft.com/office/drawing/2014/main" val="2753225581"/>
                    </a:ext>
                  </a:extLst>
                </a:gridCol>
                <a:gridCol w="329184">
                  <a:extLst>
                    <a:ext uri="{9D8B030D-6E8A-4147-A177-3AD203B41FA5}">
                      <a16:colId xmlns:a16="http://schemas.microsoft.com/office/drawing/2014/main" val="3995377505"/>
                    </a:ext>
                  </a:extLst>
                </a:gridCol>
                <a:gridCol w="329184">
                  <a:extLst>
                    <a:ext uri="{9D8B030D-6E8A-4147-A177-3AD203B41FA5}">
                      <a16:colId xmlns:a16="http://schemas.microsoft.com/office/drawing/2014/main" val="3066823545"/>
                    </a:ext>
                  </a:extLst>
                </a:gridCol>
                <a:gridCol w="329184">
                  <a:extLst>
                    <a:ext uri="{9D8B030D-6E8A-4147-A177-3AD203B41FA5}">
                      <a16:colId xmlns:a16="http://schemas.microsoft.com/office/drawing/2014/main" val="1426791372"/>
                    </a:ext>
                  </a:extLst>
                </a:gridCol>
                <a:gridCol w="329184">
                  <a:extLst>
                    <a:ext uri="{9D8B030D-6E8A-4147-A177-3AD203B41FA5}">
                      <a16:colId xmlns:a16="http://schemas.microsoft.com/office/drawing/2014/main" val="1667259327"/>
                    </a:ext>
                  </a:extLst>
                </a:gridCol>
                <a:gridCol w="329184">
                  <a:extLst>
                    <a:ext uri="{9D8B030D-6E8A-4147-A177-3AD203B41FA5}">
                      <a16:colId xmlns:a16="http://schemas.microsoft.com/office/drawing/2014/main" val="3369809784"/>
                    </a:ext>
                  </a:extLst>
                </a:gridCol>
                <a:gridCol w="329184">
                  <a:extLst>
                    <a:ext uri="{9D8B030D-6E8A-4147-A177-3AD203B41FA5}">
                      <a16:colId xmlns:a16="http://schemas.microsoft.com/office/drawing/2014/main" val="2489736989"/>
                    </a:ext>
                  </a:extLst>
                </a:gridCol>
                <a:gridCol w="329184">
                  <a:extLst>
                    <a:ext uri="{9D8B030D-6E8A-4147-A177-3AD203B41FA5}">
                      <a16:colId xmlns:a16="http://schemas.microsoft.com/office/drawing/2014/main" val="607666053"/>
                    </a:ext>
                  </a:extLst>
                </a:gridCol>
                <a:gridCol w="329184">
                  <a:extLst>
                    <a:ext uri="{9D8B030D-6E8A-4147-A177-3AD203B41FA5}">
                      <a16:colId xmlns:a16="http://schemas.microsoft.com/office/drawing/2014/main" val="3147544810"/>
                    </a:ext>
                  </a:extLst>
                </a:gridCol>
                <a:gridCol w="329184">
                  <a:extLst>
                    <a:ext uri="{9D8B030D-6E8A-4147-A177-3AD203B41FA5}">
                      <a16:colId xmlns:a16="http://schemas.microsoft.com/office/drawing/2014/main" val="2131785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91662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- 2020-06-10 06:00:44</a:t>
                      </a:r>
                      <a:r>
                        <a:rPr kumimoji="0" lang="en-US" sz="1000" b="0" i="0" u="none" strike="noStrike" kern="1200" cap="none" spc="0" normalizeH="0" baseline="0" noProof="0">
                          <a:ln>
                            <a:noFill/>
                          </a:ln>
                          <a:solidFill>
                            <a:prstClr val="black"/>
                          </a:solidFill>
                          <a:effectLst/>
                          <a:uLnTx/>
                          <a:uFillTx/>
                          <a:latin typeface="+mn-lt"/>
                          <a:ea typeface="+mn-ea"/>
                          <a:cs typeface="+mn-cs"/>
                        </a:rPr>
                        <a:t>
 [Did You Know] Japanese patisserie Châteraisé's best-seller, Legendary Fresh Cream Cake, is made with these key ingredients from contracted farms in Japan:
🍓 Special selection of fresh and juicy strawberries
🐄 Milk from grass-fed cattle, pasteurised for 30 minutes at 65°C for optimal flavour and nutrients
🥚 Additive-free eggs
Fans can enjoy a wide range of affordable desserts, produced at Châteraisé's own facilities and crafted from premium ingredients like quality Japanese azuki beans, European cream cheese and spring water. 
Châteraisé also imports new products from Japan every month. This June, indulge in its seasonal Sakura and Uji Matcha Cake, Strawberry Tiramisu and Raw Red Wine/White Wine Gelato, available in limited quantities.
Get your sweet on at these malls:
- Causeway Point, Singapore (#01-K04)
- Changi City Point, Singapore (#B1-22)
- Northpoint City, Singapore South Wing (#01-152)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https://scontent-iad3-1.xx.fbcdn.net/v/t1.0-9/p720x720/103298537_10157384886060208_3904403068845801023_o.jpg?_nc_cat=100&amp;_nc_sid=2d5d41&amp;_nc_ohc=qbzf2QIZgJEAX8ng7FN&amp;_nc_ht=scontent-iad3-1.xx&amp;_nc_tp=6&amp;oh=8ae1b45e716e89bc4aba6ad342b2aa35&amp;oe=5F21B8E0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07/02/2020 09:22:47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54306893"/>
                  </a:ext>
                </a:extLst>
              </a:tr>
            </a:tbl>
          </a:graphicData>
        </a:graphic>
      </p:graphicFrame>
      <p:sp>
        <p:nvSpPr>
          <p:cNvPr id="4" name="Text Placeholder 3">
            <a:extLst>
              <a:ext uri="{FF2B5EF4-FFF2-40B4-BE49-F238E27FC236}">
                <a16:creationId xmlns:a16="http://schemas.microsoft.com/office/drawing/2014/main" id="{514551FD-C0B9-4FB7-A6C9-DF3BD50FF5B0}"/>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420211809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EF6F5-FBD1-4332-B3A3-BCE2B8116CB0}"/>
              </a:ext>
            </a:extLst>
          </p:cNvPr>
          <p:cNvSpPr>
            <a:spLocks noGrp="1"/>
          </p:cNvSpPr>
          <p:nvPr>
            <p:ph type="title"/>
          </p:nvPr>
        </p:nvSpPr>
        <p:spPr/>
        <p:txBody>
          <a:bodyPr/>
          <a:lstStyle/>
          <a:p>
            <a:r>
              <a:rPr lang="en-US"/>
              <a:t>Facebook Own Posts Table - Landscape (Top) | Suburban Malls - 13 of 26</a:t>
            </a:r>
          </a:p>
        </p:txBody>
      </p:sp>
      <p:graphicFrame>
        <p:nvGraphicFramePr>
          <p:cNvPr id="5" name="Table Placeholder 4">
            <a:extLst>
              <a:ext uri="{FF2B5EF4-FFF2-40B4-BE49-F238E27FC236}">
                <a16:creationId xmlns:a16="http://schemas.microsoft.com/office/drawing/2014/main" id="{B8C0DDC5-2BCB-4962-BB84-D36B500148FC}"/>
              </a:ext>
            </a:extLst>
          </p:cNvPr>
          <p:cNvGraphicFramePr>
            <a:graphicFrameLocks noGrp="1"/>
          </p:cNvGraphicFramePr>
          <p:nvPr>
            <p:ph type="tbl" sz="quarter" idx="13"/>
            <p:extLst>
              <p:ext uri="{D42A27DB-BD31-4B8C-83A1-F6EECF244321}">
                <p14:modId xmlns:p14="http://schemas.microsoft.com/office/powerpoint/2010/main" val="3844348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835518138"/>
                    </a:ext>
                  </a:extLst>
                </a:gridCol>
                <a:gridCol w="987552">
                  <a:extLst>
                    <a:ext uri="{9D8B030D-6E8A-4147-A177-3AD203B41FA5}">
                      <a16:colId xmlns:a16="http://schemas.microsoft.com/office/drawing/2014/main" val="1611384654"/>
                    </a:ext>
                  </a:extLst>
                </a:gridCol>
                <a:gridCol w="658368">
                  <a:extLst>
                    <a:ext uri="{9D8B030D-6E8A-4147-A177-3AD203B41FA5}">
                      <a16:colId xmlns:a16="http://schemas.microsoft.com/office/drawing/2014/main" val="1590812068"/>
                    </a:ext>
                  </a:extLst>
                </a:gridCol>
                <a:gridCol w="329184">
                  <a:extLst>
                    <a:ext uri="{9D8B030D-6E8A-4147-A177-3AD203B41FA5}">
                      <a16:colId xmlns:a16="http://schemas.microsoft.com/office/drawing/2014/main" val="3772078465"/>
                    </a:ext>
                  </a:extLst>
                </a:gridCol>
                <a:gridCol w="329184">
                  <a:extLst>
                    <a:ext uri="{9D8B030D-6E8A-4147-A177-3AD203B41FA5}">
                      <a16:colId xmlns:a16="http://schemas.microsoft.com/office/drawing/2014/main" val="162814758"/>
                    </a:ext>
                  </a:extLst>
                </a:gridCol>
                <a:gridCol w="329184">
                  <a:extLst>
                    <a:ext uri="{9D8B030D-6E8A-4147-A177-3AD203B41FA5}">
                      <a16:colId xmlns:a16="http://schemas.microsoft.com/office/drawing/2014/main" val="435122490"/>
                    </a:ext>
                  </a:extLst>
                </a:gridCol>
                <a:gridCol w="329184">
                  <a:extLst>
                    <a:ext uri="{9D8B030D-6E8A-4147-A177-3AD203B41FA5}">
                      <a16:colId xmlns:a16="http://schemas.microsoft.com/office/drawing/2014/main" val="308655351"/>
                    </a:ext>
                  </a:extLst>
                </a:gridCol>
                <a:gridCol w="329184">
                  <a:extLst>
                    <a:ext uri="{9D8B030D-6E8A-4147-A177-3AD203B41FA5}">
                      <a16:colId xmlns:a16="http://schemas.microsoft.com/office/drawing/2014/main" val="4243922412"/>
                    </a:ext>
                  </a:extLst>
                </a:gridCol>
                <a:gridCol w="329184">
                  <a:extLst>
                    <a:ext uri="{9D8B030D-6E8A-4147-A177-3AD203B41FA5}">
                      <a16:colId xmlns:a16="http://schemas.microsoft.com/office/drawing/2014/main" val="1887769061"/>
                    </a:ext>
                  </a:extLst>
                </a:gridCol>
                <a:gridCol w="329184">
                  <a:extLst>
                    <a:ext uri="{9D8B030D-6E8A-4147-A177-3AD203B41FA5}">
                      <a16:colId xmlns:a16="http://schemas.microsoft.com/office/drawing/2014/main" val="689810075"/>
                    </a:ext>
                  </a:extLst>
                </a:gridCol>
                <a:gridCol w="329184">
                  <a:extLst>
                    <a:ext uri="{9D8B030D-6E8A-4147-A177-3AD203B41FA5}">
                      <a16:colId xmlns:a16="http://schemas.microsoft.com/office/drawing/2014/main" val="2501900641"/>
                    </a:ext>
                  </a:extLst>
                </a:gridCol>
                <a:gridCol w="329184">
                  <a:extLst>
                    <a:ext uri="{9D8B030D-6E8A-4147-A177-3AD203B41FA5}">
                      <a16:colId xmlns:a16="http://schemas.microsoft.com/office/drawing/2014/main" val="1071092236"/>
                    </a:ext>
                  </a:extLst>
                </a:gridCol>
                <a:gridCol w="329184">
                  <a:extLst>
                    <a:ext uri="{9D8B030D-6E8A-4147-A177-3AD203B41FA5}">
                      <a16:colId xmlns:a16="http://schemas.microsoft.com/office/drawing/2014/main" val="2999433173"/>
                    </a:ext>
                  </a:extLst>
                </a:gridCol>
                <a:gridCol w="329184">
                  <a:extLst>
                    <a:ext uri="{9D8B030D-6E8A-4147-A177-3AD203B41FA5}">
                      <a16:colId xmlns:a16="http://schemas.microsoft.com/office/drawing/2014/main" val="4147064150"/>
                    </a:ext>
                  </a:extLst>
                </a:gridCol>
                <a:gridCol w="329184">
                  <a:extLst>
                    <a:ext uri="{9D8B030D-6E8A-4147-A177-3AD203B41FA5}">
                      <a16:colId xmlns:a16="http://schemas.microsoft.com/office/drawing/2014/main" val="2162201364"/>
                    </a:ext>
                  </a:extLst>
                </a:gridCol>
                <a:gridCol w="329184">
                  <a:extLst>
                    <a:ext uri="{9D8B030D-6E8A-4147-A177-3AD203B41FA5}">
                      <a16:colId xmlns:a16="http://schemas.microsoft.com/office/drawing/2014/main" val="2262955172"/>
                    </a:ext>
                  </a:extLst>
                </a:gridCol>
                <a:gridCol w="329184">
                  <a:extLst>
                    <a:ext uri="{9D8B030D-6E8A-4147-A177-3AD203B41FA5}">
                      <a16:colId xmlns:a16="http://schemas.microsoft.com/office/drawing/2014/main" val="1738883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843210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- 2020-06-17 06:00:01</a:t>
                      </a:r>
                      <a:r>
                        <a:rPr kumimoji="0" lang="en-US" sz="1000" b="0" i="0" u="none" strike="noStrike" kern="1200" cap="none" spc="0" normalizeH="0" baseline="0" noProof="0">
                          <a:ln>
                            <a:noFill/>
                          </a:ln>
                          <a:solidFill>
                            <a:prstClr val="black"/>
                          </a:solidFill>
                          <a:effectLst/>
                          <a:uLnTx/>
                          <a:uFillTx/>
                          <a:latin typeface="+mn-lt"/>
                          <a:ea typeface="+mn-ea"/>
                          <a:cs typeface="+mn-cs"/>
                        </a:rPr>
                        <a:t>
 After everything the kids have put him through, it’s time for Dad to kick back, relax and soak up the love from his family. This Father’s Day, stand to win a Black + Decker PD1200AV 12V Flexi Car Vacuum from Selffix DIY, a B’twin Tilt 120 20" Folding Bike from Decathlon Singapore or a Lenovo Tab M10 from Challenger Singapore for your dad.
Here’s how:
1) 👍 Like Frasers Property Retail Facebook page.
2) In the comments below, share a photo of you and your dad doing his favourite activity, along with a description of a cherished memory with Dad.
3) In your comment, include your preferred prize.
Contest runs from 17 to 25 June 2020. Three winners will be announced on Tuesday, 30 June 2020. By participating in this contest, you agree to be bound by its Terms &amp; Conditions. For full T&amp;Cs, please visit bit.ly/FPRLittleMomentsBigMemories.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https://scontent-iad3-1.xx.fbcdn.net/v/t1.0-9/p720x720/104171568_10157401753635208_2181345594974624451_o.jpg?_nc_cat=100&amp;_nc_sid=8024bb&amp;_nc_ohc=rDNrBeO72BMAX_MfFrR&amp;_nc_ht=scontent-iad3-1.xx&amp;_nc_tp=6&amp;oh=a1149bdf367b295ddf4978fb4ef7c16e&amp;oe=5F241801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07/02/2020 09:22:47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42988003"/>
                  </a:ext>
                </a:extLst>
              </a:tr>
            </a:tbl>
          </a:graphicData>
        </a:graphic>
      </p:graphicFrame>
      <p:sp>
        <p:nvSpPr>
          <p:cNvPr id="4" name="Text Placeholder 3">
            <a:extLst>
              <a:ext uri="{FF2B5EF4-FFF2-40B4-BE49-F238E27FC236}">
                <a16:creationId xmlns:a16="http://schemas.microsoft.com/office/drawing/2014/main" id="{13614770-9365-4804-B18F-AC5C8FE861FA}"/>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6335743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012CB-9BE3-4419-8EFD-E3CC70D78B77}"/>
              </a:ext>
            </a:extLst>
          </p:cNvPr>
          <p:cNvSpPr>
            <a:spLocks noGrp="1"/>
          </p:cNvSpPr>
          <p:nvPr>
            <p:ph type="title"/>
          </p:nvPr>
        </p:nvSpPr>
        <p:spPr/>
        <p:txBody>
          <a:bodyPr/>
          <a:lstStyle/>
          <a:p>
            <a:r>
              <a:rPr lang="en-US"/>
              <a:t>Facebook Own Posts Table - Landscape (Top) | Suburban Malls - 14 of 26</a:t>
            </a:r>
          </a:p>
        </p:txBody>
      </p:sp>
      <p:graphicFrame>
        <p:nvGraphicFramePr>
          <p:cNvPr id="5" name="Table Placeholder 4">
            <a:extLst>
              <a:ext uri="{FF2B5EF4-FFF2-40B4-BE49-F238E27FC236}">
                <a16:creationId xmlns:a16="http://schemas.microsoft.com/office/drawing/2014/main" id="{B4B61E4E-5486-4B89-B7BE-46AD1A95BFE6}"/>
              </a:ext>
            </a:extLst>
          </p:cNvPr>
          <p:cNvGraphicFramePr>
            <a:graphicFrameLocks noGrp="1"/>
          </p:cNvGraphicFramePr>
          <p:nvPr>
            <p:ph type="tbl" sz="quarter" idx="13"/>
            <p:extLst>
              <p:ext uri="{D42A27DB-BD31-4B8C-83A1-F6EECF244321}">
                <p14:modId xmlns:p14="http://schemas.microsoft.com/office/powerpoint/2010/main" val="2932696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241415109"/>
                    </a:ext>
                  </a:extLst>
                </a:gridCol>
                <a:gridCol w="987552">
                  <a:extLst>
                    <a:ext uri="{9D8B030D-6E8A-4147-A177-3AD203B41FA5}">
                      <a16:colId xmlns:a16="http://schemas.microsoft.com/office/drawing/2014/main" val="2124012134"/>
                    </a:ext>
                  </a:extLst>
                </a:gridCol>
                <a:gridCol w="658368">
                  <a:extLst>
                    <a:ext uri="{9D8B030D-6E8A-4147-A177-3AD203B41FA5}">
                      <a16:colId xmlns:a16="http://schemas.microsoft.com/office/drawing/2014/main" val="623947789"/>
                    </a:ext>
                  </a:extLst>
                </a:gridCol>
                <a:gridCol w="329184">
                  <a:extLst>
                    <a:ext uri="{9D8B030D-6E8A-4147-A177-3AD203B41FA5}">
                      <a16:colId xmlns:a16="http://schemas.microsoft.com/office/drawing/2014/main" val="1172320049"/>
                    </a:ext>
                  </a:extLst>
                </a:gridCol>
                <a:gridCol w="329184">
                  <a:extLst>
                    <a:ext uri="{9D8B030D-6E8A-4147-A177-3AD203B41FA5}">
                      <a16:colId xmlns:a16="http://schemas.microsoft.com/office/drawing/2014/main" val="2721756403"/>
                    </a:ext>
                  </a:extLst>
                </a:gridCol>
                <a:gridCol w="329184">
                  <a:extLst>
                    <a:ext uri="{9D8B030D-6E8A-4147-A177-3AD203B41FA5}">
                      <a16:colId xmlns:a16="http://schemas.microsoft.com/office/drawing/2014/main" val="2211602591"/>
                    </a:ext>
                  </a:extLst>
                </a:gridCol>
                <a:gridCol w="329184">
                  <a:extLst>
                    <a:ext uri="{9D8B030D-6E8A-4147-A177-3AD203B41FA5}">
                      <a16:colId xmlns:a16="http://schemas.microsoft.com/office/drawing/2014/main" val="2328346837"/>
                    </a:ext>
                  </a:extLst>
                </a:gridCol>
                <a:gridCol w="329184">
                  <a:extLst>
                    <a:ext uri="{9D8B030D-6E8A-4147-A177-3AD203B41FA5}">
                      <a16:colId xmlns:a16="http://schemas.microsoft.com/office/drawing/2014/main" val="265732995"/>
                    </a:ext>
                  </a:extLst>
                </a:gridCol>
                <a:gridCol w="329184">
                  <a:extLst>
                    <a:ext uri="{9D8B030D-6E8A-4147-A177-3AD203B41FA5}">
                      <a16:colId xmlns:a16="http://schemas.microsoft.com/office/drawing/2014/main" val="1657688638"/>
                    </a:ext>
                  </a:extLst>
                </a:gridCol>
                <a:gridCol w="329184">
                  <a:extLst>
                    <a:ext uri="{9D8B030D-6E8A-4147-A177-3AD203B41FA5}">
                      <a16:colId xmlns:a16="http://schemas.microsoft.com/office/drawing/2014/main" val="3615475822"/>
                    </a:ext>
                  </a:extLst>
                </a:gridCol>
                <a:gridCol w="329184">
                  <a:extLst>
                    <a:ext uri="{9D8B030D-6E8A-4147-A177-3AD203B41FA5}">
                      <a16:colId xmlns:a16="http://schemas.microsoft.com/office/drawing/2014/main" val="3992236119"/>
                    </a:ext>
                  </a:extLst>
                </a:gridCol>
                <a:gridCol w="329184">
                  <a:extLst>
                    <a:ext uri="{9D8B030D-6E8A-4147-A177-3AD203B41FA5}">
                      <a16:colId xmlns:a16="http://schemas.microsoft.com/office/drawing/2014/main" val="639446316"/>
                    </a:ext>
                  </a:extLst>
                </a:gridCol>
                <a:gridCol w="329184">
                  <a:extLst>
                    <a:ext uri="{9D8B030D-6E8A-4147-A177-3AD203B41FA5}">
                      <a16:colId xmlns:a16="http://schemas.microsoft.com/office/drawing/2014/main" val="3651275963"/>
                    </a:ext>
                  </a:extLst>
                </a:gridCol>
                <a:gridCol w="329184">
                  <a:extLst>
                    <a:ext uri="{9D8B030D-6E8A-4147-A177-3AD203B41FA5}">
                      <a16:colId xmlns:a16="http://schemas.microsoft.com/office/drawing/2014/main" val="2449894496"/>
                    </a:ext>
                  </a:extLst>
                </a:gridCol>
                <a:gridCol w="329184">
                  <a:extLst>
                    <a:ext uri="{9D8B030D-6E8A-4147-A177-3AD203B41FA5}">
                      <a16:colId xmlns:a16="http://schemas.microsoft.com/office/drawing/2014/main" val="3699083392"/>
                    </a:ext>
                  </a:extLst>
                </a:gridCol>
                <a:gridCol w="329184">
                  <a:extLst>
                    <a:ext uri="{9D8B030D-6E8A-4147-A177-3AD203B41FA5}">
                      <a16:colId xmlns:a16="http://schemas.microsoft.com/office/drawing/2014/main" val="3839428250"/>
                    </a:ext>
                  </a:extLst>
                </a:gridCol>
                <a:gridCol w="329184">
                  <a:extLst>
                    <a:ext uri="{9D8B030D-6E8A-4147-A177-3AD203B41FA5}">
                      <a16:colId xmlns:a16="http://schemas.microsoft.com/office/drawing/2014/main" val="646894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164828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Waterway Point - 2020-06-12 06:00:24</a:t>
                      </a:r>
                      <a:r>
                        <a:rPr kumimoji="0" lang="en-US" sz="1000" b="0" i="0" u="none" strike="noStrike" kern="1200" cap="none" spc="0" normalizeH="0" baseline="0" noProof="0">
                          <a:ln>
                            <a:noFill/>
                          </a:ln>
                          <a:solidFill>
                            <a:prstClr val="black"/>
                          </a:solidFill>
                          <a:effectLst/>
                          <a:uLnTx/>
                          <a:uFillTx/>
                          <a:latin typeface="+mn-lt"/>
                          <a:ea typeface="+mn-ea"/>
                          <a:cs typeface="+mn-cs"/>
                        </a:rPr>
                        <a:t>
 Self-Care Tip: Get your beauty sleep 😴
Did you know that a good sleep can replenish your skin's youthful glow? Check out these sleep essentials by Bedroom Affairs (#B1-09A).
Visit bit.ly/BAWWP for more details. 
.
.
.
#waterwaypoint #fraserspropertyretail #bedroomaffairs #sleepwell #beautysleep #selfcare #circuitbreaker #immuneboosters #sgparents #sgmummy #sgbeauty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https://scontent-iad3-1.xx.fbcdn.net/v/t1.0-9/p720x720/103921366_2638982129756292_1228459339854034491_o.jpg?_nc_cat=110&amp;_nc_sid=2d5d41&amp;_nc_ohc=dcDr-WnQVGMAX8aAceP&amp;_nc_ht=scontent-iad3-1.xx&amp;_nc_tp=6&amp;oh=85f7d607f6584db0fe01f0bca0761cd3&amp;oe=5F21C590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07/02/2020 09:13:05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05832580"/>
                  </a:ext>
                </a:extLst>
              </a:tr>
            </a:tbl>
          </a:graphicData>
        </a:graphic>
      </p:graphicFrame>
      <p:sp>
        <p:nvSpPr>
          <p:cNvPr id="4" name="Text Placeholder 3">
            <a:extLst>
              <a:ext uri="{FF2B5EF4-FFF2-40B4-BE49-F238E27FC236}">
                <a16:creationId xmlns:a16="http://schemas.microsoft.com/office/drawing/2014/main" id="{AF1436B3-2B8B-455D-8D74-08C562EB1D38}"/>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17310037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1E37F-30AF-4346-86E2-49CB1E6ACE36}"/>
              </a:ext>
            </a:extLst>
          </p:cNvPr>
          <p:cNvSpPr>
            <a:spLocks noGrp="1"/>
          </p:cNvSpPr>
          <p:nvPr>
            <p:ph type="title"/>
          </p:nvPr>
        </p:nvSpPr>
        <p:spPr/>
        <p:txBody>
          <a:bodyPr/>
          <a:lstStyle/>
          <a:p>
            <a:r>
              <a:rPr lang="en-US"/>
              <a:t>Facebook Own Posts Table - Landscape (Top) | Suburban Malls - 15 of 26</a:t>
            </a:r>
          </a:p>
        </p:txBody>
      </p:sp>
      <p:graphicFrame>
        <p:nvGraphicFramePr>
          <p:cNvPr id="5" name="Table Placeholder 4">
            <a:extLst>
              <a:ext uri="{FF2B5EF4-FFF2-40B4-BE49-F238E27FC236}">
                <a16:creationId xmlns:a16="http://schemas.microsoft.com/office/drawing/2014/main" id="{4B50AD26-5371-41B7-9BC5-A3CF4EFEBA6F}"/>
              </a:ext>
            </a:extLst>
          </p:cNvPr>
          <p:cNvGraphicFramePr>
            <a:graphicFrameLocks noGrp="1"/>
          </p:cNvGraphicFramePr>
          <p:nvPr>
            <p:ph type="tbl" sz="quarter" idx="13"/>
            <p:extLst>
              <p:ext uri="{D42A27DB-BD31-4B8C-83A1-F6EECF244321}">
                <p14:modId xmlns:p14="http://schemas.microsoft.com/office/powerpoint/2010/main" val="3686467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228634012"/>
                    </a:ext>
                  </a:extLst>
                </a:gridCol>
                <a:gridCol w="987552">
                  <a:extLst>
                    <a:ext uri="{9D8B030D-6E8A-4147-A177-3AD203B41FA5}">
                      <a16:colId xmlns:a16="http://schemas.microsoft.com/office/drawing/2014/main" val="244713980"/>
                    </a:ext>
                  </a:extLst>
                </a:gridCol>
                <a:gridCol w="658368">
                  <a:extLst>
                    <a:ext uri="{9D8B030D-6E8A-4147-A177-3AD203B41FA5}">
                      <a16:colId xmlns:a16="http://schemas.microsoft.com/office/drawing/2014/main" val="3062749061"/>
                    </a:ext>
                  </a:extLst>
                </a:gridCol>
                <a:gridCol w="329184">
                  <a:extLst>
                    <a:ext uri="{9D8B030D-6E8A-4147-A177-3AD203B41FA5}">
                      <a16:colId xmlns:a16="http://schemas.microsoft.com/office/drawing/2014/main" val="1577727907"/>
                    </a:ext>
                  </a:extLst>
                </a:gridCol>
                <a:gridCol w="329184">
                  <a:extLst>
                    <a:ext uri="{9D8B030D-6E8A-4147-A177-3AD203B41FA5}">
                      <a16:colId xmlns:a16="http://schemas.microsoft.com/office/drawing/2014/main" val="684254147"/>
                    </a:ext>
                  </a:extLst>
                </a:gridCol>
                <a:gridCol w="329184">
                  <a:extLst>
                    <a:ext uri="{9D8B030D-6E8A-4147-A177-3AD203B41FA5}">
                      <a16:colId xmlns:a16="http://schemas.microsoft.com/office/drawing/2014/main" val="3479739061"/>
                    </a:ext>
                  </a:extLst>
                </a:gridCol>
                <a:gridCol w="329184">
                  <a:extLst>
                    <a:ext uri="{9D8B030D-6E8A-4147-A177-3AD203B41FA5}">
                      <a16:colId xmlns:a16="http://schemas.microsoft.com/office/drawing/2014/main" val="2068248934"/>
                    </a:ext>
                  </a:extLst>
                </a:gridCol>
                <a:gridCol w="329184">
                  <a:extLst>
                    <a:ext uri="{9D8B030D-6E8A-4147-A177-3AD203B41FA5}">
                      <a16:colId xmlns:a16="http://schemas.microsoft.com/office/drawing/2014/main" val="3557234882"/>
                    </a:ext>
                  </a:extLst>
                </a:gridCol>
                <a:gridCol w="329184">
                  <a:extLst>
                    <a:ext uri="{9D8B030D-6E8A-4147-A177-3AD203B41FA5}">
                      <a16:colId xmlns:a16="http://schemas.microsoft.com/office/drawing/2014/main" val="3044052614"/>
                    </a:ext>
                  </a:extLst>
                </a:gridCol>
                <a:gridCol w="329184">
                  <a:extLst>
                    <a:ext uri="{9D8B030D-6E8A-4147-A177-3AD203B41FA5}">
                      <a16:colId xmlns:a16="http://schemas.microsoft.com/office/drawing/2014/main" val="2834233433"/>
                    </a:ext>
                  </a:extLst>
                </a:gridCol>
                <a:gridCol w="329184">
                  <a:extLst>
                    <a:ext uri="{9D8B030D-6E8A-4147-A177-3AD203B41FA5}">
                      <a16:colId xmlns:a16="http://schemas.microsoft.com/office/drawing/2014/main" val="329126349"/>
                    </a:ext>
                  </a:extLst>
                </a:gridCol>
                <a:gridCol w="329184">
                  <a:extLst>
                    <a:ext uri="{9D8B030D-6E8A-4147-A177-3AD203B41FA5}">
                      <a16:colId xmlns:a16="http://schemas.microsoft.com/office/drawing/2014/main" val="2592251053"/>
                    </a:ext>
                  </a:extLst>
                </a:gridCol>
                <a:gridCol w="329184">
                  <a:extLst>
                    <a:ext uri="{9D8B030D-6E8A-4147-A177-3AD203B41FA5}">
                      <a16:colId xmlns:a16="http://schemas.microsoft.com/office/drawing/2014/main" val="3218321795"/>
                    </a:ext>
                  </a:extLst>
                </a:gridCol>
                <a:gridCol w="329184">
                  <a:extLst>
                    <a:ext uri="{9D8B030D-6E8A-4147-A177-3AD203B41FA5}">
                      <a16:colId xmlns:a16="http://schemas.microsoft.com/office/drawing/2014/main" val="2240227482"/>
                    </a:ext>
                  </a:extLst>
                </a:gridCol>
                <a:gridCol w="329184">
                  <a:extLst>
                    <a:ext uri="{9D8B030D-6E8A-4147-A177-3AD203B41FA5}">
                      <a16:colId xmlns:a16="http://schemas.microsoft.com/office/drawing/2014/main" val="629984858"/>
                    </a:ext>
                  </a:extLst>
                </a:gridCol>
                <a:gridCol w="329184">
                  <a:extLst>
                    <a:ext uri="{9D8B030D-6E8A-4147-A177-3AD203B41FA5}">
                      <a16:colId xmlns:a16="http://schemas.microsoft.com/office/drawing/2014/main" val="2024050219"/>
                    </a:ext>
                  </a:extLst>
                </a:gridCol>
                <a:gridCol w="329184">
                  <a:extLst>
                    <a:ext uri="{9D8B030D-6E8A-4147-A177-3AD203B41FA5}">
                      <a16:colId xmlns:a16="http://schemas.microsoft.com/office/drawing/2014/main" val="767212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173218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 Singapore - 2020-06-21 03:00:35</a:t>
                      </a:r>
                      <a:r>
                        <a:rPr kumimoji="0" lang="en-US" sz="1000" b="0" i="0" u="none" strike="noStrike" kern="1200" cap="none" spc="0" normalizeH="0" baseline="0" noProof="0">
                          <a:ln>
                            <a:noFill/>
                          </a:ln>
                          <a:solidFill>
                            <a:prstClr val="black"/>
                          </a:solidFill>
                          <a:effectLst/>
                          <a:uLnTx/>
                          <a:uFillTx/>
                          <a:latin typeface="+mn-lt"/>
                          <a:ea typeface="+mn-ea"/>
                          <a:cs typeface="+mn-cs"/>
                        </a:rPr>
                        <a:t>
 Not all heroes wear capes and no one has superpowers quite like dad. 
To every child’s first piggy-backer, bicycle instructor, backseat driver and best friend, here’s wishing you a very happy father’s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https://scontent-iad3-1.xx.fbcdn.net/v/t1.0-9/p720x720/103628209_3065108420193645_168215719366481625_o.jpg?_nc_cat=104&amp;_nc_sid=8024bb&amp;_nc_ohc=ouoGoRc6cEEAX8diiau&amp;_nc_ht=scontent-iad3-1.xx&amp;_nc_tp=6&amp;oh=f188f6a6d57e76b5f5eec78d8737fee0&amp;oe=5F1C18EF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06/26/2020 15:21:07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05945209"/>
                  </a:ext>
                </a:extLst>
              </a:tr>
            </a:tbl>
          </a:graphicData>
        </a:graphic>
      </p:graphicFrame>
      <p:sp>
        <p:nvSpPr>
          <p:cNvPr id="4" name="Text Placeholder 3">
            <a:extLst>
              <a:ext uri="{FF2B5EF4-FFF2-40B4-BE49-F238E27FC236}">
                <a16:creationId xmlns:a16="http://schemas.microsoft.com/office/drawing/2014/main" id="{8555FAD6-BB95-43FC-9F9C-1D716C20479F}"/>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48259771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8B19A-235A-4E85-BDD3-9F3EEA3DACCC}"/>
              </a:ext>
            </a:extLst>
          </p:cNvPr>
          <p:cNvSpPr>
            <a:spLocks noGrp="1"/>
          </p:cNvSpPr>
          <p:nvPr>
            <p:ph type="title"/>
          </p:nvPr>
        </p:nvSpPr>
        <p:spPr/>
        <p:txBody>
          <a:bodyPr/>
          <a:lstStyle/>
          <a:p>
            <a:r>
              <a:rPr lang="en-US"/>
              <a:t>Facebook Own Posts Table - Landscape (Top) | Suburban Malls - 16 of 26</a:t>
            </a:r>
          </a:p>
        </p:txBody>
      </p:sp>
      <p:graphicFrame>
        <p:nvGraphicFramePr>
          <p:cNvPr id="5" name="Table Placeholder 4">
            <a:extLst>
              <a:ext uri="{FF2B5EF4-FFF2-40B4-BE49-F238E27FC236}">
                <a16:creationId xmlns:a16="http://schemas.microsoft.com/office/drawing/2014/main" id="{E29767C8-C38C-4D42-8E9F-27D991276BF4}"/>
              </a:ext>
            </a:extLst>
          </p:cNvPr>
          <p:cNvGraphicFramePr>
            <a:graphicFrameLocks noGrp="1"/>
          </p:cNvGraphicFramePr>
          <p:nvPr>
            <p:ph type="tbl" sz="quarter" idx="13"/>
            <p:extLst>
              <p:ext uri="{D42A27DB-BD31-4B8C-83A1-F6EECF244321}">
                <p14:modId xmlns:p14="http://schemas.microsoft.com/office/powerpoint/2010/main" val="3867141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088487035"/>
                    </a:ext>
                  </a:extLst>
                </a:gridCol>
                <a:gridCol w="987552">
                  <a:extLst>
                    <a:ext uri="{9D8B030D-6E8A-4147-A177-3AD203B41FA5}">
                      <a16:colId xmlns:a16="http://schemas.microsoft.com/office/drawing/2014/main" val="1669968729"/>
                    </a:ext>
                  </a:extLst>
                </a:gridCol>
                <a:gridCol w="658368">
                  <a:extLst>
                    <a:ext uri="{9D8B030D-6E8A-4147-A177-3AD203B41FA5}">
                      <a16:colId xmlns:a16="http://schemas.microsoft.com/office/drawing/2014/main" val="1239066715"/>
                    </a:ext>
                  </a:extLst>
                </a:gridCol>
                <a:gridCol w="329184">
                  <a:extLst>
                    <a:ext uri="{9D8B030D-6E8A-4147-A177-3AD203B41FA5}">
                      <a16:colId xmlns:a16="http://schemas.microsoft.com/office/drawing/2014/main" val="3637161945"/>
                    </a:ext>
                  </a:extLst>
                </a:gridCol>
                <a:gridCol w="329184">
                  <a:extLst>
                    <a:ext uri="{9D8B030D-6E8A-4147-A177-3AD203B41FA5}">
                      <a16:colId xmlns:a16="http://schemas.microsoft.com/office/drawing/2014/main" val="2871350199"/>
                    </a:ext>
                  </a:extLst>
                </a:gridCol>
                <a:gridCol w="329184">
                  <a:extLst>
                    <a:ext uri="{9D8B030D-6E8A-4147-A177-3AD203B41FA5}">
                      <a16:colId xmlns:a16="http://schemas.microsoft.com/office/drawing/2014/main" val="657529096"/>
                    </a:ext>
                  </a:extLst>
                </a:gridCol>
                <a:gridCol w="329184">
                  <a:extLst>
                    <a:ext uri="{9D8B030D-6E8A-4147-A177-3AD203B41FA5}">
                      <a16:colId xmlns:a16="http://schemas.microsoft.com/office/drawing/2014/main" val="35369801"/>
                    </a:ext>
                  </a:extLst>
                </a:gridCol>
                <a:gridCol w="329184">
                  <a:extLst>
                    <a:ext uri="{9D8B030D-6E8A-4147-A177-3AD203B41FA5}">
                      <a16:colId xmlns:a16="http://schemas.microsoft.com/office/drawing/2014/main" val="1864529253"/>
                    </a:ext>
                  </a:extLst>
                </a:gridCol>
                <a:gridCol w="329184">
                  <a:extLst>
                    <a:ext uri="{9D8B030D-6E8A-4147-A177-3AD203B41FA5}">
                      <a16:colId xmlns:a16="http://schemas.microsoft.com/office/drawing/2014/main" val="3244537778"/>
                    </a:ext>
                  </a:extLst>
                </a:gridCol>
                <a:gridCol w="329184">
                  <a:extLst>
                    <a:ext uri="{9D8B030D-6E8A-4147-A177-3AD203B41FA5}">
                      <a16:colId xmlns:a16="http://schemas.microsoft.com/office/drawing/2014/main" val="380518509"/>
                    </a:ext>
                  </a:extLst>
                </a:gridCol>
                <a:gridCol w="329184">
                  <a:extLst>
                    <a:ext uri="{9D8B030D-6E8A-4147-A177-3AD203B41FA5}">
                      <a16:colId xmlns:a16="http://schemas.microsoft.com/office/drawing/2014/main" val="1632433763"/>
                    </a:ext>
                  </a:extLst>
                </a:gridCol>
                <a:gridCol w="329184">
                  <a:extLst>
                    <a:ext uri="{9D8B030D-6E8A-4147-A177-3AD203B41FA5}">
                      <a16:colId xmlns:a16="http://schemas.microsoft.com/office/drawing/2014/main" val="369612999"/>
                    </a:ext>
                  </a:extLst>
                </a:gridCol>
                <a:gridCol w="329184">
                  <a:extLst>
                    <a:ext uri="{9D8B030D-6E8A-4147-A177-3AD203B41FA5}">
                      <a16:colId xmlns:a16="http://schemas.microsoft.com/office/drawing/2014/main" val="2076484105"/>
                    </a:ext>
                  </a:extLst>
                </a:gridCol>
                <a:gridCol w="329184">
                  <a:extLst>
                    <a:ext uri="{9D8B030D-6E8A-4147-A177-3AD203B41FA5}">
                      <a16:colId xmlns:a16="http://schemas.microsoft.com/office/drawing/2014/main" val="27462665"/>
                    </a:ext>
                  </a:extLst>
                </a:gridCol>
                <a:gridCol w="329184">
                  <a:extLst>
                    <a:ext uri="{9D8B030D-6E8A-4147-A177-3AD203B41FA5}">
                      <a16:colId xmlns:a16="http://schemas.microsoft.com/office/drawing/2014/main" val="488382348"/>
                    </a:ext>
                  </a:extLst>
                </a:gridCol>
                <a:gridCol w="329184">
                  <a:extLst>
                    <a:ext uri="{9D8B030D-6E8A-4147-A177-3AD203B41FA5}">
                      <a16:colId xmlns:a16="http://schemas.microsoft.com/office/drawing/2014/main" val="1984671728"/>
                    </a:ext>
                  </a:extLst>
                </a:gridCol>
                <a:gridCol w="329184">
                  <a:extLst>
                    <a:ext uri="{9D8B030D-6E8A-4147-A177-3AD203B41FA5}">
                      <a16:colId xmlns:a16="http://schemas.microsoft.com/office/drawing/2014/main" val="3236858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501393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Jem - 2020-06-24 06:00:02</a:t>
                      </a:r>
                      <a:r>
                        <a:rPr kumimoji="0" lang="en-US" sz="1000" b="0" i="0" u="none" strike="noStrike" kern="1200" cap="none" spc="0" normalizeH="0" baseline="0" noProof="0">
                          <a:ln>
                            <a:noFill/>
                          </a:ln>
                          <a:solidFill>
                            <a:prstClr val="black"/>
                          </a:solidFill>
                          <a:effectLst/>
                          <a:uLnTx/>
                          <a:uFillTx/>
                          <a:latin typeface="+mn-lt"/>
                          <a:ea typeface="+mn-ea"/>
                          <a:cs typeface="+mn-cs"/>
                        </a:rPr>
                        <a:t>
 🕒 Beat the clock with CASIO G-SHOCK's digital camouflage series! As the base model, AWR-M100SDC vibes with both traditional and technological components to sport a hardy, futuristic design. ⌚ Stand out from the crowd with this striking analog-digital timepiece.
#01-28, G-SHOCK Casio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https://scontent-iad3-1.xx.fbcdn.net/v/t1.0-9/105583082_3306352932748912_8891308075288023718_n.jpg?_nc_cat=111&amp;_nc_sid=2d5d41&amp;_nc_ohc=ff20VSKj-sMAX-AFmvS&amp;_nc_ht=scontent-iad3-1.xx&amp;oh=086ac88128c9cd26f2478f9ef78e5827&amp;oe=5F231C50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07/02/2020 09:18:10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11226001"/>
                  </a:ext>
                </a:extLst>
              </a:tr>
            </a:tbl>
          </a:graphicData>
        </a:graphic>
      </p:graphicFrame>
      <p:sp>
        <p:nvSpPr>
          <p:cNvPr id="4" name="Text Placeholder 3">
            <a:extLst>
              <a:ext uri="{FF2B5EF4-FFF2-40B4-BE49-F238E27FC236}">
                <a16:creationId xmlns:a16="http://schemas.microsoft.com/office/drawing/2014/main" id="{4CD8A5D8-9CDF-4977-A6E9-CC15936A1D39}"/>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93949804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4FAB0-6AA6-4C5C-A983-9F14312366DC}"/>
              </a:ext>
            </a:extLst>
          </p:cNvPr>
          <p:cNvSpPr>
            <a:spLocks noGrp="1"/>
          </p:cNvSpPr>
          <p:nvPr>
            <p:ph type="title"/>
          </p:nvPr>
        </p:nvSpPr>
        <p:spPr/>
        <p:txBody>
          <a:bodyPr/>
          <a:lstStyle/>
          <a:p>
            <a:r>
              <a:rPr lang="en-US"/>
              <a:t>Facebook Own Posts Table - Landscape (Top) | Suburban Malls - 17 of 26</a:t>
            </a:r>
          </a:p>
        </p:txBody>
      </p:sp>
      <p:graphicFrame>
        <p:nvGraphicFramePr>
          <p:cNvPr id="5" name="Table Placeholder 4">
            <a:extLst>
              <a:ext uri="{FF2B5EF4-FFF2-40B4-BE49-F238E27FC236}">
                <a16:creationId xmlns:a16="http://schemas.microsoft.com/office/drawing/2014/main" id="{95BAD6E4-1D47-496B-BA6C-885348DA9EC9}"/>
              </a:ext>
            </a:extLst>
          </p:cNvPr>
          <p:cNvGraphicFramePr>
            <a:graphicFrameLocks noGrp="1"/>
          </p:cNvGraphicFramePr>
          <p:nvPr>
            <p:ph type="tbl" sz="quarter" idx="13"/>
            <p:extLst>
              <p:ext uri="{D42A27DB-BD31-4B8C-83A1-F6EECF244321}">
                <p14:modId xmlns:p14="http://schemas.microsoft.com/office/powerpoint/2010/main" val="3782870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743700799"/>
                    </a:ext>
                  </a:extLst>
                </a:gridCol>
                <a:gridCol w="987552">
                  <a:extLst>
                    <a:ext uri="{9D8B030D-6E8A-4147-A177-3AD203B41FA5}">
                      <a16:colId xmlns:a16="http://schemas.microsoft.com/office/drawing/2014/main" val="1808304435"/>
                    </a:ext>
                  </a:extLst>
                </a:gridCol>
                <a:gridCol w="658368">
                  <a:extLst>
                    <a:ext uri="{9D8B030D-6E8A-4147-A177-3AD203B41FA5}">
                      <a16:colId xmlns:a16="http://schemas.microsoft.com/office/drawing/2014/main" val="2916978104"/>
                    </a:ext>
                  </a:extLst>
                </a:gridCol>
                <a:gridCol w="329184">
                  <a:extLst>
                    <a:ext uri="{9D8B030D-6E8A-4147-A177-3AD203B41FA5}">
                      <a16:colId xmlns:a16="http://schemas.microsoft.com/office/drawing/2014/main" val="276217170"/>
                    </a:ext>
                  </a:extLst>
                </a:gridCol>
                <a:gridCol w="329184">
                  <a:extLst>
                    <a:ext uri="{9D8B030D-6E8A-4147-A177-3AD203B41FA5}">
                      <a16:colId xmlns:a16="http://schemas.microsoft.com/office/drawing/2014/main" val="4111348426"/>
                    </a:ext>
                  </a:extLst>
                </a:gridCol>
                <a:gridCol w="329184">
                  <a:extLst>
                    <a:ext uri="{9D8B030D-6E8A-4147-A177-3AD203B41FA5}">
                      <a16:colId xmlns:a16="http://schemas.microsoft.com/office/drawing/2014/main" val="12365733"/>
                    </a:ext>
                  </a:extLst>
                </a:gridCol>
                <a:gridCol w="329184">
                  <a:extLst>
                    <a:ext uri="{9D8B030D-6E8A-4147-A177-3AD203B41FA5}">
                      <a16:colId xmlns:a16="http://schemas.microsoft.com/office/drawing/2014/main" val="3027401276"/>
                    </a:ext>
                  </a:extLst>
                </a:gridCol>
                <a:gridCol w="329184">
                  <a:extLst>
                    <a:ext uri="{9D8B030D-6E8A-4147-A177-3AD203B41FA5}">
                      <a16:colId xmlns:a16="http://schemas.microsoft.com/office/drawing/2014/main" val="3067179251"/>
                    </a:ext>
                  </a:extLst>
                </a:gridCol>
                <a:gridCol w="329184">
                  <a:extLst>
                    <a:ext uri="{9D8B030D-6E8A-4147-A177-3AD203B41FA5}">
                      <a16:colId xmlns:a16="http://schemas.microsoft.com/office/drawing/2014/main" val="2413766382"/>
                    </a:ext>
                  </a:extLst>
                </a:gridCol>
                <a:gridCol w="329184">
                  <a:extLst>
                    <a:ext uri="{9D8B030D-6E8A-4147-A177-3AD203B41FA5}">
                      <a16:colId xmlns:a16="http://schemas.microsoft.com/office/drawing/2014/main" val="4214526359"/>
                    </a:ext>
                  </a:extLst>
                </a:gridCol>
                <a:gridCol w="329184">
                  <a:extLst>
                    <a:ext uri="{9D8B030D-6E8A-4147-A177-3AD203B41FA5}">
                      <a16:colId xmlns:a16="http://schemas.microsoft.com/office/drawing/2014/main" val="3818012369"/>
                    </a:ext>
                  </a:extLst>
                </a:gridCol>
                <a:gridCol w="329184">
                  <a:extLst>
                    <a:ext uri="{9D8B030D-6E8A-4147-A177-3AD203B41FA5}">
                      <a16:colId xmlns:a16="http://schemas.microsoft.com/office/drawing/2014/main" val="2461991937"/>
                    </a:ext>
                  </a:extLst>
                </a:gridCol>
                <a:gridCol w="329184">
                  <a:extLst>
                    <a:ext uri="{9D8B030D-6E8A-4147-A177-3AD203B41FA5}">
                      <a16:colId xmlns:a16="http://schemas.microsoft.com/office/drawing/2014/main" val="2193516494"/>
                    </a:ext>
                  </a:extLst>
                </a:gridCol>
                <a:gridCol w="329184">
                  <a:extLst>
                    <a:ext uri="{9D8B030D-6E8A-4147-A177-3AD203B41FA5}">
                      <a16:colId xmlns:a16="http://schemas.microsoft.com/office/drawing/2014/main" val="3544564830"/>
                    </a:ext>
                  </a:extLst>
                </a:gridCol>
                <a:gridCol w="329184">
                  <a:extLst>
                    <a:ext uri="{9D8B030D-6E8A-4147-A177-3AD203B41FA5}">
                      <a16:colId xmlns:a16="http://schemas.microsoft.com/office/drawing/2014/main" val="3900892620"/>
                    </a:ext>
                  </a:extLst>
                </a:gridCol>
                <a:gridCol w="329184">
                  <a:extLst>
                    <a:ext uri="{9D8B030D-6E8A-4147-A177-3AD203B41FA5}">
                      <a16:colId xmlns:a16="http://schemas.microsoft.com/office/drawing/2014/main" val="4028188912"/>
                    </a:ext>
                  </a:extLst>
                </a:gridCol>
                <a:gridCol w="329184">
                  <a:extLst>
                    <a:ext uri="{9D8B030D-6E8A-4147-A177-3AD203B41FA5}">
                      <a16:colId xmlns:a16="http://schemas.microsoft.com/office/drawing/2014/main" val="1104006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956092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Waterway Point - 2020-06-26 06:00:50</a:t>
                      </a:r>
                      <a:r>
                        <a:rPr kumimoji="0" lang="en-US" sz="1000" b="0" i="0" u="none" strike="noStrike" kern="1200" cap="none" spc="0" normalizeH="0" baseline="0" noProof="0">
                          <a:ln>
                            <a:noFill/>
                          </a:ln>
                          <a:solidFill>
                            <a:prstClr val="black"/>
                          </a:solidFill>
                          <a:effectLst/>
                          <a:uLnTx/>
                          <a:uFillTx/>
                          <a:latin typeface="+mn-lt"/>
                          <a:ea typeface="+mn-ea"/>
                          <a:cs typeface="+mn-cs"/>
                        </a:rPr>
                        <a:t>
 Which Boost Juice are you, comment with the emoji below!
🥕 5 A Day Juice | "My body is a temple. Ohm..."
🧡 Passion Mango | "I'm sweet but fiesty. Hear me roar!"
🥭 Mango Magic | "Let's chill and have fun y'all *hair flick*"
🍪 Cookies &amp; Cream | "Don't talk to me 'til I've had my Cookies &amp; Cream."
Get your daily dose of fresh nutrients at Boost Juice Bars Singapore (#B1-K1).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https://scontent-iad3-1.xx.fbcdn.net/v/t1.0-9/p720x720/106356673_2651288135192358_8980521537543771898_o.jpg?_nc_cat=102&amp;_nc_sid=2d5d41&amp;_nc_ohc=DiPx5nQb468AX9MEDXi&amp;_nc_ht=scontent-iad3-1.xx&amp;_nc_tp=6&amp;oh=049bce4d21ae3b0d2fb6430ad9663c5a&amp;oe=5F2213FB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07/02/2020 09:13:05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08259822"/>
                  </a:ext>
                </a:extLst>
              </a:tr>
            </a:tbl>
          </a:graphicData>
        </a:graphic>
      </p:graphicFrame>
      <p:sp>
        <p:nvSpPr>
          <p:cNvPr id="4" name="Text Placeholder 3">
            <a:extLst>
              <a:ext uri="{FF2B5EF4-FFF2-40B4-BE49-F238E27FC236}">
                <a16:creationId xmlns:a16="http://schemas.microsoft.com/office/drawing/2014/main" id="{CBE0B34B-D625-4491-82D3-695064B3A236}"/>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89490361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93F63-4E74-46BE-BB42-8C8EF2ACE0E8}"/>
              </a:ext>
            </a:extLst>
          </p:cNvPr>
          <p:cNvSpPr>
            <a:spLocks noGrp="1"/>
          </p:cNvSpPr>
          <p:nvPr>
            <p:ph type="title"/>
          </p:nvPr>
        </p:nvSpPr>
        <p:spPr/>
        <p:txBody>
          <a:bodyPr/>
          <a:lstStyle/>
          <a:p>
            <a:r>
              <a:rPr lang="en-US"/>
              <a:t>Facebook Own Posts Table - Landscape (Top) | Suburban Malls - 18 of 26</a:t>
            </a:r>
          </a:p>
        </p:txBody>
      </p:sp>
      <p:graphicFrame>
        <p:nvGraphicFramePr>
          <p:cNvPr id="5" name="Table Placeholder 4">
            <a:extLst>
              <a:ext uri="{FF2B5EF4-FFF2-40B4-BE49-F238E27FC236}">
                <a16:creationId xmlns:a16="http://schemas.microsoft.com/office/drawing/2014/main" id="{BE995C1B-6226-4E36-898C-C49DF6C7B9B9}"/>
              </a:ext>
            </a:extLst>
          </p:cNvPr>
          <p:cNvGraphicFramePr>
            <a:graphicFrameLocks noGrp="1"/>
          </p:cNvGraphicFramePr>
          <p:nvPr>
            <p:ph type="tbl" sz="quarter" idx="13"/>
            <p:extLst>
              <p:ext uri="{D42A27DB-BD31-4B8C-83A1-F6EECF244321}">
                <p14:modId xmlns:p14="http://schemas.microsoft.com/office/powerpoint/2010/main" val="3718404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651609704"/>
                    </a:ext>
                  </a:extLst>
                </a:gridCol>
                <a:gridCol w="987552">
                  <a:extLst>
                    <a:ext uri="{9D8B030D-6E8A-4147-A177-3AD203B41FA5}">
                      <a16:colId xmlns:a16="http://schemas.microsoft.com/office/drawing/2014/main" val="3470760318"/>
                    </a:ext>
                  </a:extLst>
                </a:gridCol>
                <a:gridCol w="658368">
                  <a:extLst>
                    <a:ext uri="{9D8B030D-6E8A-4147-A177-3AD203B41FA5}">
                      <a16:colId xmlns:a16="http://schemas.microsoft.com/office/drawing/2014/main" val="3784106555"/>
                    </a:ext>
                  </a:extLst>
                </a:gridCol>
                <a:gridCol w="329184">
                  <a:extLst>
                    <a:ext uri="{9D8B030D-6E8A-4147-A177-3AD203B41FA5}">
                      <a16:colId xmlns:a16="http://schemas.microsoft.com/office/drawing/2014/main" val="1064261885"/>
                    </a:ext>
                  </a:extLst>
                </a:gridCol>
                <a:gridCol w="329184">
                  <a:extLst>
                    <a:ext uri="{9D8B030D-6E8A-4147-A177-3AD203B41FA5}">
                      <a16:colId xmlns:a16="http://schemas.microsoft.com/office/drawing/2014/main" val="3754719863"/>
                    </a:ext>
                  </a:extLst>
                </a:gridCol>
                <a:gridCol w="329184">
                  <a:extLst>
                    <a:ext uri="{9D8B030D-6E8A-4147-A177-3AD203B41FA5}">
                      <a16:colId xmlns:a16="http://schemas.microsoft.com/office/drawing/2014/main" val="1387002488"/>
                    </a:ext>
                  </a:extLst>
                </a:gridCol>
                <a:gridCol w="329184">
                  <a:extLst>
                    <a:ext uri="{9D8B030D-6E8A-4147-A177-3AD203B41FA5}">
                      <a16:colId xmlns:a16="http://schemas.microsoft.com/office/drawing/2014/main" val="3741104929"/>
                    </a:ext>
                  </a:extLst>
                </a:gridCol>
                <a:gridCol w="329184">
                  <a:extLst>
                    <a:ext uri="{9D8B030D-6E8A-4147-A177-3AD203B41FA5}">
                      <a16:colId xmlns:a16="http://schemas.microsoft.com/office/drawing/2014/main" val="2118924564"/>
                    </a:ext>
                  </a:extLst>
                </a:gridCol>
                <a:gridCol w="329184">
                  <a:extLst>
                    <a:ext uri="{9D8B030D-6E8A-4147-A177-3AD203B41FA5}">
                      <a16:colId xmlns:a16="http://schemas.microsoft.com/office/drawing/2014/main" val="2590457404"/>
                    </a:ext>
                  </a:extLst>
                </a:gridCol>
                <a:gridCol w="329184">
                  <a:extLst>
                    <a:ext uri="{9D8B030D-6E8A-4147-A177-3AD203B41FA5}">
                      <a16:colId xmlns:a16="http://schemas.microsoft.com/office/drawing/2014/main" val="1586945243"/>
                    </a:ext>
                  </a:extLst>
                </a:gridCol>
                <a:gridCol w="329184">
                  <a:extLst>
                    <a:ext uri="{9D8B030D-6E8A-4147-A177-3AD203B41FA5}">
                      <a16:colId xmlns:a16="http://schemas.microsoft.com/office/drawing/2014/main" val="3784519415"/>
                    </a:ext>
                  </a:extLst>
                </a:gridCol>
                <a:gridCol w="329184">
                  <a:extLst>
                    <a:ext uri="{9D8B030D-6E8A-4147-A177-3AD203B41FA5}">
                      <a16:colId xmlns:a16="http://schemas.microsoft.com/office/drawing/2014/main" val="2758347187"/>
                    </a:ext>
                  </a:extLst>
                </a:gridCol>
                <a:gridCol w="329184">
                  <a:extLst>
                    <a:ext uri="{9D8B030D-6E8A-4147-A177-3AD203B41FA5}">
                      <a16:colId xmlns:a16="http://schemas.microsoft.com/office/drawing/2014/main" val="2821881511"/>
                    </a:ext>
                  </a:extLst>
                </a:gridCol>
                <a:gridCol w="329184">
                  <a:extLst>
                    <a:ext uri="{9D8B030D-6E8A-4147-A177-3AD203B41FA5}">
                      <a16:colId xmlns:a16="http://schemas.microsoft.com/office/drawing/2014/main" val="482271000"/>
                    </a:ext>
                  </a:extLst>
                </a:gridCol>
                <a:gridCol w="329184">
                  <a:extLst>
                    <a:ext uri="{9D8B030D-6E8A-4147-A177-3AD203B41FA5}">
                      <a16:colId xmlns:a16="http://schemas.microsoft.com/office/drawing/2014/main" val="2541899222"/>
                    </a:ext>
                  </a:extLst>
                </a:gridCol>
                <a:gridCol w="329184">
                  <a:extLst>
                    <a:ext uri="{9D8B030D-6E8A-4147-A177-3AD203B41FA5}">
                      <a16:colId xmlns:a16="http://schemas.microsoft.com/office/drawing/2014/main" val="4142909529"/>
                    </a:ext>
                  </a:extLst>
                </a:gridCol>
                <a:gridCol w="329184">
                  <a:extLst>
                    <a:ext uri="{9D8B030D-6E8A-4147-A177-3AD203B41FA5}">
                      <a16:colId xmlns:a16="http://schemas.microsoft.com/office/drawing/2014/main" val="2560924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121245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 Singapore - 2020-06-27 03:00:58</a:t>
                      </a:r>
                      <a:r>
                        <a:rPr kumimoji="0" lang="en-US" sz="1000" b="0" i="0" u="none" strike="noStrike" kern="1200" cap="none" spc="0" normalizeH="0" baseline="0" noProof="0">
                          <a:ln>
                            <a:noFill/>
                          </a:ln>
                          <a:solidFill>
                            <a:prstClr val="black"/>
                          </a:solidFill>
                          <a:effectLst/>
                          <a:uLnTx/>
                          <a:uFillTx/>
                          <a:latin typeface="+mn-lt"/>
                          <a:ea typeface="+mn-ea"/>
                          <a:cs typeface="+mn-cs"/>
                        </a:rPr>
                        <a:t>
 While we are all eager to wine and dine with our favourite people once again, don’t forget to keep your masks on until the food arrives at your table! After your meal, put your masks back on, even if you decide to linger on and chat with your friends. Step by step, let’s continue to stay safe together. #theNEXnorm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104776481_3083338271703993_1238578234615754849_o.jpg?_nc_cat=107&amp;_nc_sid=8024bb&amp;_nc_oc=AQmDKBKKZYuYcxKYlcMT3harh6XexB1oTLz5xk8dingae_xRx-FX3B7qS-hQa-EsuX8&amp;_nc_ht=scontent-iad3-1.xx&amp;_nc_tp=6&amp;oh=7deda6d8aaccefdb7bd3b8897cc0c2ae&amp;oe=5F21DF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07/02/2020 03:23:02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98042248"/>
                  </a:ext>
                </a:extLst>
              </a:tr>
            </a:tbl>
          </a:graphicData>
        </a:graphic>
      </p:graphicFrame>
      <p:sp>
        <p:nvSpPr>
          <p:cNvPr id="4" name="Text Placeholder 3">
            <a:extLst>
              <a:ext uri="{FF2B5EF4-FFF2-40B4-BE49-F238E27FC236}">
                <a16:creationId xmlns:a16="http://schemas.microsoft.com/office/drawing/2014/main" id="{4D4B447B-F1E8-408A-9E08-3031AF07BEAA}"/>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28102112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EDCFA-18CF-477A-8759-72422FB71F5F}"/>
              </a:ext>
            </a:extLst>
          </p:cNvPr>
          <p:cNvSpPr>
            <a:spLocks noGrp="1"/>
          </p:cNvSpPr>
          <p:nvPr>
            <p:ph type="title"/>
          </p:nvPr>
        </p:nvSpPr>
        <p:spPr/>
        <p:txBody>
          <a:bodyPr/>
          <a:lstStyle/>
          <a:p>
            <a:r>
              <a:rPr lang="en-US"/>
              <a:t>Facebook Own Posts Table - Landscape (Top) | Suburban Malls - 19 of 26</a:t>
            </a:r>
          </a:p>
        </p:txBody>
      </p:sp>
      <p:graphicFrame>
        <p:nvGraphicFramePr>
          <p:cNvPr id="5" name="Table Placeholder 4">
            <a:extLst>
              <a:ext uri="{FF2B5EF4-FFF2-40B4-BE49-F238E27FC236}">
                <a16:creationId xmlns:a16="http://schemas.microsoft.com/office/drawing/2014/main" id="{0DFB82EF-6235-428D-B51C-CDD732D5BBE1}"/>
              </a:ext>
            </a:extLst>
          </p:cNvPr>
          <p:cNvGraphicFramePr>
            <a:graphicFrameLocks noGrp="1"/>
          </p:cNvGraphicFramePr>
          <p:nvPr>
            <p:ph type="tbl" sz="quarter" idx="13"/>
            <p:extLst>
              <p:ext uri="{D42A27DB-BD31-4B8C-83A1-F6EECF244321}">
                <p14:modId xmlns:p14="http://schemas.microsoft.com/office/powerpoint/2010/main" val="2533766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960108417"/>
                    </a:ext>
                  </a:extLst>
                </a:gridCol>
                <a:gridCol w="987552">
                  <a:extLst>
                    <a:ext uri="{9D8B030D-6E8A-4147-A177-3AD203B41FA5}">
                      <a16:colId xmlns:a16="http://schemas.microsoft.com/office/drawing/2014/main" val="679457186"/>
                    </a:ext>
                  </a:extLst>
                </a:gridCol>
                <a:gridCol w="658368">
                  <a:extLst>
                    <a:ext uri="{9D8B030D-6E8A-4147-A177-3AD203B41FA5}">
                      <a16:colId xmlns:a16="http://schemas.microsoft.com/office/drawing/2014/main" val="2454477733"/>
                    </a:ext>
                  </a:extLst>
                </a:gridCol>
                <a:gridCol w="329184">
                  <a:extLst>
                    <a:ext uri="{9D8B030D-6E8A-4147-A177-3AD203B41FA5}">
                      <a16:colId xmlns:a16="http://schemas.microsoft.com/office/drawing/2014/main" val="1120548628"/>
                    </a:ext>
                  </a:extLst>
                </a:gridCol>
                <a:gridCol w="329184">
                  <a:extLst>
                    <a:ext uri="{9D8B030D-6E8A-4147-A177-3AD203B41FA5}">
                      <a16:colId xmlns:a16="http://schemas.microsoft.com/office/drawing/2014/main" val="1769074167"/>
                    </a:ext>
                  </a:extLst>
                </a:gridCol>
                <a:gridCol w="329184">
                  <a:extLst>
                    <a:ext uri="{9D8B030D-6E8A-4147-A177-3AD203B41FA5}">
                      <a16:colId xmlns:a16="http://schemas.microsoft.com/office/drawing/2014/main" val="2549960290"/>
                    </a:ext>
                  </a:extLst>
                </a:gridCol>
                <a:gridCol w="329184">
                  <a:extLst>
                    <a:ext uri="{9D8B030D-6E8A-4147-A177-3AD203B41FA5}">
                      <a16:colId xmlns:a16="http://schemas.microsoft.com/office/drawing/2014/main" val="1554994873"/>
                    </a:ext>
                  </a:extLst>
                </a:gridCol>
                <a:gridCol w="329184">
                  <a:extLst>
                    <a:ext uri="{9D8B030D-6E8A-4147-A177-3AD203B41FA5}">
                      <a16:colId xmlns:a16="http://schemas.microsoft.com/office/drawing/2014/main" val="1291914194"/>
                    </a:ext>
                  </a:extLst>
                </a:gridCol>
                <a:gridCol w="329184">
                  <a:extLst>
                    <a:ext uri="{9D8B030D-6E8A-4147-A177-3AD203B41FA5}">
                      <a16:colId xmlns:a16="http://schemas.microsoft.com/office/drawing/2014/main" val="143023857"/>
                    </a:ext>
                  </a:extLst>
                </a:gridCol>
                <a:gridCol w="329184">
                  <a:extLst>
                    <a:ext uri="{9D8B030D-6E8A-4147-A177-3AD203B41FA5}">
                      <a16:colId xmlns:a16="http://schemas.microsoft.com/office/drawing/2014/main" val="3904326310"/>
                    </a:ext>
                  </a:extLst>
                </a:gridCol>
                <a:gridCol w="329184">
                  <a:extLst>
                    <a:ext uri="{9D8B030D-6E8A-4147-A177-3AD203B41FA5}">
                      <a16:colId xmlns:a16="http://schemas.microsoft.com/office/drawing/2014/main" val="606869562"/>
                    </a:ext>
                  </a:extLst>
                </a:gridCol>
                <a:gridCol w="329184">
                  <a:extLst>
                    <a:ext uri="{9D8B030D-6E8A-4147-A177-3AD203B41FA5}">
                      <a16:colId xmlns:a16="http://schemas.microsoft.com/office/drawing/2014/main" val="1490735556"/>
                    </a:ext>
                  </a:extLst>
                </a:gridCol>
                <a:gridCol w="329184">
                  <a:extLst>
                    <a:ext uri="{9D8B030D-6E8A-4147-A177-3AD203B41FA5}">
                      <a16:colId xmlns:a16="http://schemas.microsoft.com/office/drawing/2014/main" val="904869656"/>
                    </a:ext>
                  </a:extLst>
                </a:gridCol>
                <a:gridCol w="329184">
                  <a:extLst>
                    <a:ext uri="{9D8B030D-6E8A-4147-A177-3AD203B41FA5}">
                      <a16:colId xmlns:a16="http://schemas.microsoft.com/office/drawing/2014/main" val="3847186089"/>
                    </a:ext>
                  </a:extLst>
                </a:gridCol>
                <a:gridCol w="329184">
                  <a:extLst>
                    <a:ext uri="{9D8B030D-6E8A-4147-A177-3AD203B41FA5}">
                      <a16:colId xmlns:a16="http://schemas.microsoft.com/office/drawing/2014/main" val="1605065547"/>
                    </a:ext>
                  </a:extLst>
                </a:gridCol>
                <a:gridCol w="329184">
                  <a:extLst>
                    <a:ext uri="{9D8B030D-6E8A-4147-A177-3AD203B41FA5}">
                      <a16:colId xmlns:a16="http://schemas.microsoft.com/office/drawing/2014/main" val="1468287767"/>
                    </a:ext>
                  </a:extLst>
                </a:gridCol>
                <a:gridCol w="329184">
                  <a:extLst>
                    <a:ext uri="{9D8B030D-6E8A-4147-A177-3AD203B41FA5}">
                      <a16:colId xmlns:a16="http://schemas.microsoft.com/office/drawing/2014/main" val="1900460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014513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 Singapore - 2020-06-18 06:00:15</a:t>
                      </a:r>
                      <a:r>
                        <a:rPr kumimoji="0" lang="en-US" sz="1000" b="0" i="0" u="none" strike="noStrike" kern="1200" cap="none" spc="0" normalizeH="0" baseline="0" noProof="0">
                          <a:ln>
                            <a:noFill/>
                          </a:ln>
                          <a:solidFill>
                            <a:prstClr val="black"/>
                          </a:solidFill>
                          <a:effectLst/>
                          <a:uLnTx/>
                          <a:uFillTx/>
                          <a:latin typeface="+mn-lt"/>
                          <a:ea typeface="+mn-ea"/>
                          <a:cs typeface="+mn-cs"/>
                        </a:rPr>
                        <a:t>
 As we transit into Phase 2 tomorrow, there’s nothing quite as important as sanitising. But apart from squeezing a dollop of disinfecting liquid into the palm of your hands, there are a number of other ways to maintain 10/10 levels of hygiene. 
For instance, bring your own bags (sustainable too!) and opt for contactless payment when making your purchases to minimise physical contact. With self-service check-outs, stay safe by making a point to wash your hands right upon leaving the store. #theNEXnorm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https://scontent-ort2-1.xx.fbcdn.net/v/t1.0-9/p720x720/103844913_3053749607996193_4861300108875792319_o.jpg?_nc_cat=102&amp;_nc_sid=8024bb&amp;_nc_ohc=yjyFulke5M8AX_s735I&amp;_nc_ht=scontent-ort2-1.xx&amp;_nc_tp=6&amp;oh=1b4b6aa22fe7f92262a082ddd0153300&amp;oe=5F16CF5D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21:28:03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49424802"/>
                  </a:ext>
                </a:extLst>
              </a:tr>
            </a:tbl>
          </a:graphicData>
        </a:graphic>
      </p:graphicFrame>
      <p:sp>
        <p:nvSpPr>
          <p:cNvPr id="4" name="Text Placeholder 3">
            <a:extLst>
              <a:ext uri="{FF2B5EF4-FFF2-40B4-BE49-F238E27FC236}">
                <a16:creationId xmlns:a16="http://schemas.microsoft.com/office/drawing/2014/main" id="{6F5ACBE0-C3FD-4F01-B7EC-7B5C7957F8FE}"/>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68561963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FC372-E04E-49C8-8658-DC425C048DC2}"/>
              </a:ext>
            </a:extLst>
          </p:cNvPr>
          <p:cNvSpPr>
            <a:spLocks noGrp="1"/>
          </p:cNvSpPr>
          <p:nvPr>
            <p:ph type="title"/>
          </p:nvPr>
        </p:nvSpPr>
        <p:spPr/>
        <p:txBody>
          <a:bodyPr/>
          <a:lstStyle/>
          <a:p>
            <a:r>
              <a:rPr lang="en-US"/>
              <a:t>Facebook Own Posts Table - Landscape (Top) | Suburban Malls - 20 of 26</a:t>
            </a:r>
          </a:p>
        </p:txBody>
      </p:sp>
      <p:graphicFrame>
        <p:nvGraphicFramePr>
          <p:cNvPr id="5" name="Table Placeholder 4">
            <a:extLst>
              <a:ext uri="{FF2B5EF4-FFF2-40B4-BE49-F238E27FC236}">
                <a16:creationId xmlns:a16="http://schemas.microsoft.com/office/drawing/2014/main" id="{328883B9-C8BB-438C-BB16-223B3A742020}"/>
              </a:ext>
            </a:extLst>
          </p:cNvPr>
          <p:cNvGraphicFramePr>
            <a:graphicFrameLocks noGrp="1"/>
          </p:cNvGraphicFramePr>
          <p:nvPr>
            <p:ph type="tbl" sz="quarter" idx="13"/>
            <p:extLst>
              <p:ext uri="{D42A27DB-BD31-4B8C-83A1-F6EECF244321}">
                <p14:modId xmlns:p14="http://schemas.microsoft.com/office/powerpoint/2010/main" val="601901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894604284"/>
                    </a:ext>
                  </a:extLst>
                </a:gridCol>
                <a:gridCol w="987552">
                  <a:extLst>
                    <a:ext uri="{9D8B030D-6E8A-4147-A177-3AD203B41FA5}">
                      <a16:colId xmlns:a16="http://schemas.microsoft.com/office/drawing/2014/main" val="3132464561"/>
                    </a:ext>
                  </a:extLst>
                </a:gridCol>
                <a:gridCol w="658368">
                  <a:extLst>
                    <a:ext uri="{9D8B030D-6E8A-4147-A177-3AD203B41FA5}">
                      <a16:colId xmlns:a16="http://schemas.microsoft.com/office/drawing/2014/main" val="2031251607"/>
                    </a:ext>
                  </a:extLst>
                </a:gridCol>
                <a:gridCol w="329184">
                  <a:extLst>
                    <a:ext uri="{9D8B030D-6E8A-4147-A177-3AD203B41FA5}">
                      <a16:colId xmlns:a16="http://schemas.microsoft.com/office/drawing/2014/main" val="2763447476"/>
                    </a:ext>
                  </a:extLst>
                </a:gridCol>
                <a:gridCol w="329184">
                  <a:extLst>
                    <a:ext uri="{9D8B030D-6E8A-4147-A177-3AD203B41FA5}">
                      <a16:colId xmlns:a16="http://schemas.microsoft.com/office/drawing/2014/main" val="106795413"/>
                    </a:ext>
                  </a:extLst>
                </a:gridCol>
                <a:gridCol w="329184">
                  <a:extLst>
                    <a:ext uri="{9D8B030D-6E8A-4147-A177-3AD203B41FA5}">
                      <a16:colId xmlns:a16="http://schemas.microsoft.com/office/drawing/2014/main" val="3673907342"/>
                    </a:ext>
                  </a:extLst>
                </a:gridCol>
                <a:gridCol w="329184">
                  <a:extLst>
                    <a:ext uri="{9D8B030D-6E8A-4147-A177-3AD203B41FA5}">
                      <a16:colId xmlns:a16="http://schemas.microsoft.com/office/drawing/2014/main" val="2881038877"/>
                    </a:ext>
                  </a:extLst>
                </a:gridCol>
                <a:gridCol w="329184">
                  <a:extLst>
                    <a:ext uri="{9D8B030D-6E8A-4147-A177-3AD203B41FA5}">
                      <a16:colId xmlns:a16="http://schemas.microsoft.com/office/drawing/2014/main" val="3710966163"/>
                    </a:ext>
                  </a:extLst>
                </a:gridCol>
                <a:gridCol w="329184">
                  <a:extLst>
                    <a:ext uri="{9D8B030D-6E8A-4147-A177-3AD203B41FA5}">
                      <a16:colId xmlns:a16="http://schemas.microsoft.com/office/drawing/2014/main" val="3669235549"/>
                    </a:ext>
                  </a:extLst>
                </a:gridCol>
                <a:gridCol w="329184">
                  <a:extLst>
                    <a:ext uri="{9D8B030D-6E8A-4147-A177-3AD203B41FA5}">
                      <a16:colId xmlns:a16="http://schemas.microsoft.com/office/drawing/2014/main" val="873523509"/>
                    </a:ext>
                  </a:extLst>
                </a:gridCol>
                <a:gridCol w="329184">
                  <a:extLst>
                    <a:ext uri="{9D8B030D-6E8A-4147-A177-3AD203B41FA5}">
                      <a16:colId xmlns:a16="http://schemas.microsoft.com/office/drawing/2014/main" val="3327618038"/>
                    </a:ext>
                  </a:extLst>
                </a:gridCol>
                <a:gridCol w="329184">
                  <a:extLst>
                    <a:ext uri="{9D8B030D-6E8A-4147-A177-3AD203B41FA5}">
                      <a16:colId xmlns:a16="http://schemas.microsoft.com/office/drawing/2014/main" val="2524329034"/>
                    </a:ext>
                  </a:extLst>
                </a:gridCol>
                <a:gridCol w="329184">
                  <a:extLst>
                    <a:ext uri="{9D8B030D-6E8A-4147-A177-3AD203B41FA5}">
                      <a16:colId xmlns:a16="http://schemas.microsoft.com/office/drawing/2014/main" val="1226364425"/>
                    </a:ext>
                  </a:extLst>
                </a:gridCol>
                <a:gridCol w="329184">
                  <a:extLst>
                    <a:ext uri="{9D8B030D-6E8A-4147-A177-3AD203B41FA5}">
                      <a16:colId xmlns:a16="http://schemas.microsoft.com/office/drawing/2014/main" val="91635836"/>
                    </a:ext>
                  </a:extLst>
                </a:gridCol>
                <a:gridCol w="329184">
                  <a:extLst>
                    <a:ext uri="{9D8B030D-6E8A-4147-A177-3AD203B41FA5}">
                      <a16:colId xmlns:a16="http://schemas.microsoft.com/office/drawing/2014/main" val="908919466"/>
                    </a:ext>
                  </a:extLst>
                </a:gridCol>
                <a:gridCol w="329184">
                  <a:extLst>
                    <a:ext uri="{9D8B030D-6E8A-4147-A177-3AD203B41FA5}">
                      <a16:colId xmlns:a16="http://schemas.microsoft.com/office/drawing/2014/main" val="4026414112"/>
                    </a:ext>
                  </a:extLst>
                </a:gridCol>
                <a:gridCol w="329184">
                  <a:extLst>
                    <a:ext uri="{9D8B030D-6E8A-4147-A177-3AD203B41FA5}">
                      <a16:colId xmlns:a16="http://schemas.microsoft.com/office/drawing/2014/main" val="935114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321198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 Singapore - 2020-06-15 06:00:21</a:t>
                      </a:r>
                      <a:r>
                        <a:rPr kumimoji="0" lang="en-US" sz="1000" b="0" i="0" u="none" strike="noStrike" kern="1200" cap="none" spc="0" normalizeH="0" baseline="0" noProof="0">
                          <a:ln>
                            <a:noFill/>
                          </a:ln>
                          <a:solidFill>
                            <a:prstClr val="black"/>
                          </a:solidFill>
                          <a:effectLst/>
                          <a:uLnTx/>
                          <a:uFillTx/>
                          <a:latin typeface="+mn-lt"/>
                          <a:ea typeface="+mn-ea"/>
                          <a:cs typeface="+mn-cs"/>
                        </a:rPr>
                        <a:t>
 Revving to pick up favourite essentials for the week? No problem! Just be sure to check in and out via the SafeEntry system at all our key entrances, because every scan counts towards our fight against the pandemic, and staying safe together! 
It’s simple really - get your QR code scanner or NRIC ready, have your details logged, and voila - you’ll be in and out in no time! #theNEXnorm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https://scontent-atl3-1.xx.fbcdn.net/v/t1.0-9/p720x720/83527352_3053748144663006_8914677234983074126_o.jpg?_nc_cat=111&amp;_nc_sid=8024bb&amp;_nc_ohc=0f7OGDvaQlQAX91YEYn&amp;_nc_ht=scontent-atl3-1.xx&amp;_nc_tp=6&amp;oh=627defa80934202c8093bb78f3ef374c&amp;oe=5F14B9A8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06/21/2020 15:22:13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79520632"/>
                  </a:ext>
                </a:extLst>
              </a:tr>
            </a:tbl>
          </a:graphicData>
        </a:graphic>
      </p:graphicFrame>
      <p:sp>
        <p:nvSpPr>
          <p:cNvPr id="4" name="Text Placeholder 3">
            <a:extLst>
              <a:ext uri="{FF2B5EF4-FFF2-40B4-BE49-F238E27FC236}">
                <a16:creationId xmlns:a16="http://schemas.microsoft.com/office/drawing/2014/main" id="{784B6DE6-CB45-492E-A0EB-4109D6F097C7}"/>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16591253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51EC3-0B84-4AE2-8BD0-BA147E3A26B4}"/>
              </a:ext>
            </a:extLst>
          </p:cNvPr>
          <p:cNvSpPr>
            <a:spLocks noGrp="1"/>
          </p:cNvSpPr>
          <p:nvPr>
            <p:ph type="title"/>
          </p:nvPr>
        </p:nvSpPr>
        <p:spPr/>
        <p:txBody>
          <a:bodyPr/>
          <a:lstStyle/>
          <a:p>
            <a:r>
              <a:rPr lang="en-US"/>
              <a:t>Facebook Own Posts Table - Landscape (Top) | Suburban Malls - 21 of 26</a:t>
            </a:r>
          </a:p>
        </p:txBody>
      </p:sp>
      <p:graphicFrame>
        <p:nvGraphicFramePr>
          <p:cNvPr id="5" name="Table Placeholder 4">
            <a:extLst>
              <a:ext uri="{FF2B5EF4-FFF2-40B4-BE49-F238E27FC236}">
                <a16:creationId xmlns:a16="http://schemas.microsoft.com/office/drawing/2014/main" id="{BB2EB273-3E03-49F5-A077-8A92EE09FB74}"/>
              </a:ext>
            </a:extLst>
          </p:cNvPr>
          <p:cNvGraphicFramePr>
            <a:graphicFrameLocks noGrp="1"/>
          </p:cNvGraphicFramePr>
          <p:nvPr>
            <p:ph type="tbl" sz="quarter" idx="13"/>
            <p:extLst>
              <p:ext uri="{D42A27DB-BD31-4B8C-83A1-F6EECF244321}">
                <p14:modId xmlns:p14="http://schemas.microsoft.com/office/powerpoint/2010/main" val="3532728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073379837"/>
                    </a:ext>
                  </a:extLst>
                </a:gridCol>
                <a:gridCol w="987552">
                  <a:extLst>
                    <a:ext uri="{9D8B030D-6E8A-4147-A177-3AD203B41FA5}">
                      <a16:colId xmlns:a16="http://schemas.microsoft.com/office/drawing/2014/main" val="2747536756"/>
                    </a:ext>
                  </a:extLst>
                </a:gridCol>
                <a:gridCol w="658368">
                  <a:extLst>
                    <a:ext uri="{9D8B030D-6E8A-4147-A177-3AD203B41FA5}">
                      <a16:colId xmlns:a16="http://schemas.microsoft.com/office/drawing/2014/main" val="134564118"/>
                    </a:ext>
                  </a:extLst>
                </a:gridCol>
                <a:gridCol w="329184">
                  <a:extLst>
                    <a:ext uri="{9D8B030D-6E8A-4147-A177-3AD203B41FA5}">
                      <a16:colId xmlns:a16="http://schemas.microsoft.com/office/drawing/2014/main" val="3948997258"/>
                    </a:ext>
                  </a:extLst>
                </a:gridCol>
                <a:gridCol w="329184">
                  <a:extLst>
                    <a:ext uri="{9D8B030D-6E8A-4147-A177-3AD203B41FA5}">
                      <a16:colId xmlns:a16="http://schemas.microsoft.com/office/drawing/2014/main" val="2683027602"/>
                    </a:ext>
                  </a:extLst>
                </a:gridCol>
                <a:gridCol w="329184">
                  <a:extLst>
                    <a:ext uri="{9D8B030D-6E8A-4147-A177-3AD203B41FA5}">
                      <a16:colId xmlns:a16="http://schemas.microsoft.com/office/drawing/2014/main" val="867154143"/>
                    </a:ext>
                  </a:extLst>
                </a:gridCol>
                <a:gridCol w="329184">
                  <a:extLst>
                    <a:ext uri="{9D8B030D-6E8A-4147-A177-3AD203B41FA5}">
                      <a16:colId xmlns:a16="http://schemas.microsoft.com/office/drawing/2014/main" val="443437079"/>
                    </a:ext>
                  </a:extLst>
                </a:gridCol>
                <a:gridCol w="329184">
                  <a:extLst>
                    <a:ext uri="{9D8B030D-6E8A-4147-A177-3AD203B41FA5}">
                      <a16:colId xmlns:a16="http://schemas.microsoft.com/office/drawing/2014/main" val="4146375512"/>
                    </a:ext>
                  </a:extLst>
                </a:gridCol>
                <a:gridCol w="329184">
                  <a:extLst>
                    <a:ext uri="{9D8B030D-6E8A-4147-A177-3AD203B41FA5}">
                      <a16:colId xmlns:a16="http://schemas.microsoft.com/office/drawing/2014/main" val="2528497832"/>
                    </a:ext>
                  </a:extLst>
                </a:gridCol>
                <a:gridCol w="329184">
                  <a:extLst>
                    <a:ext uri="{9D8B030D-6E8A-4147-A177-3AD203B41FA5}">
                      <a16:colId xmlns:a16="http://schemas.microsoft.com/office/drawing/2014/main" val="1483685804"/>
                    </a:ext>
                  </a:extLst>
                </a:gridCol>
                <a:gridCol w="329184">
                  <a:extLst>
                    <a:ext uri="{9D8B030D-6E8A-4147-A177-3AD203B41FA5}">
                      <a16:colId xmlns:a16="http://schemas.microsoft.com/office/drawing/2014/main" val="3430014608"/>
                    </a:ext>
                  </a:extLst>
                </a:gridCol>
                <a:gridCol w="329184">
                  <a:extLst>
                    <a:ext uri="{9D8B030D-6E8A-4147-A177-3AD203B41FA5}">
                      <a16:colId xmlns:a16="http://schemas.microsoft.com/office/drawing/2014/main" val="1884880351"/>
                    </a:ext>
                  </a:extLst>
                </a:gridCol>
                <a:gridCol w="329184">
                  <a:extLst>
                    <a:ext uri="{9D8B030D-6E8A-4147-A177-3AD203B41FA5}">
                      <a16:colId xmlns:a16="http://schemas.microsoft.com/office/drawing/2014/main" val="2578903636"/>
                    </a:ext>
                  </a:extLst>
                </a:gridCol>
                <a:gridCol w="329184">
                  <a:extLst>
                    <a:ext uri="{9D8B030D-6E8A-4147-A177-3AD203B41FA5}">
                      <a16:colId xmlns:a16="http://schemas.microsoft.com/office/drawing/2014/main" val="3276458592"/>
                    </a:ext>
                  </a:extLst>
                </a:gridCol>
                <a:gridCol w="329184">
                  <a:extLst>
                    <a:ext uri="{9D8B030D-6E8A-4147-A177-3AD203B41FA5}">
                      <a16:colId xmlns:a16="http://schemas.microsoft.com/office/drawing/2014/main" val="2201920865"/>
                    </a:ext>
                  </a:extLst>
                </a:gridCol>
                <a:gridCol w="329184">
                  <a:extLst>
                    <a:ext uri="{9D8B030D-6E8A-4147-A177-3AD203B41FA5}">
                      <a16:colId xmlns:a16="http://schemas.microsoft.com/office/drawing/2014/main" val="2528681487"/>
                    </a:ext>
                  </a:extLst>
                </a:gridCol>
                <a:gridCol w="329184">
                  <a:extLst>
                    <a:ext uri="{9D8B030D-6E8A-4147-A177-3AD203B41FA5}">
                      <a16:colId xmlns:a16="http://schemas.microsoft.com/office/drawing/2014/main" val="28152193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53905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- 2020-06-26 06:00:49</a:t>
                      </a:r>
                      <a:r>
                        <a:rPr kumimoji="0" lang="en-US" sz="1000" b="0" i="0" u="none" strike="noStrike" kern="1200" cap="none" spc="0" normalizeH="0" baseline="0" noProof="0">
                          <a:ln>
                            <a:noFill/>
                          </a:ln>
                          <a:solidFill>
                            <a:prstClr val="black"/>
                          </a:solidFill>
                          <a:effectLst/>
                          <a:uLnTx/>
                          <a:uFillTx/>
                          <a:latin typeface="+mn-lt"/>
                          <a:ea typeface="+mn-ea"/>
                          <a:cs typeface="+mn-cs"/>
                        </a:rPr>
                        <a:t>
 There's always room for dessert. Catch up with friends and family over luscious cakes in inventive flavours, traditional pastries or have a refreshing customisable jelly dessert all to yourself! Check out our curated list of sweet treats to suit all tastes and occasions.
🍰 bit.ly/FPRSweetTreats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C93SwLG-TUDJXq&amp;w=627&amp;h=627&amp;url=https%3A%2F%2Fwww.facebook.com%2Fads%2Fimage%2F%3Fd%3DAQLc5Dag3t1aTQW7wffIV7NslmH1FZJ4pWTAi5_AzXrNGUurQ9GpBtGrGong7NxmD-Ki9zy-VE2f2rN3GLLqikH2ahF6v5Rk8nmY57VK-uP1eHCWTUJb7Cm3Ajkw8h02FkzEFiViVq0h4KZ2K1wHDuOM&amp;cfs=1&amp;_nc_hash=AQBKxygrHdiybqe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07/01/2020 15:18:57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33328952"/>
                  </a:ext>
                </a:extLst>
              </a:tr>
            </a:tbl>
          </a:graphicData>
        </a:graphic>
      </p:graphicFrame>
      <p:sp>
        <p:nvSpPr>
          <p:cNvPr id="4" name="Text Placeholder 3">
            <a:extLst>
              <a:ext uri="{FF2B5EF4-FFF2-40B4-BE49-F238E27FC236}">
                <a16:creationId xmlns:a16="http://schemas.microsoft.com/office/drawing/2014/main" id="{7E8D2366-0437-4E96-B0D8-45D21FB1B53E}"/>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90433700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29BDB-8A07-4B5B-B66C-30F65C629413}"/>
              </a:ext>
            </a:extLst>
          </p:cNvPr>
          <p:cNvSpPr>
            <a:spLocks noGrp="1"/>
          </p:cNvSpPr>
          <p:nvPr>
            <p:ph type="title"/>
          </p:nvPr>
        </p:nvSpPr>
        <p:spPr/>
        <p:txBody>
          <a:bodyPr/>
          <a:lstStyle/>
          <a:p>
            <a:r>
              <a:rPr lang="en-US"/>
              <a:t>Facebook Own Posts Table - Landscape (Top) | Suburban Malls - 22 of 26</a:t>
            </a:r>
          </a:p>
        </p:txBody>
      </p:sp>
      <p:graphicFrame>
        <p:nvGraphicFramePr>
          <p:cNvPr id="5" name="Table Placeholder 4">
            <a:extLst>
              <a:ext uri="{FF2B5EF4-FFF2-40B4-BE49-F238E27FC236}">
                <a16:creationId xmlns:a16="http://schemas.microsoft.com/office/drawing/2014/main" id="{D534FF4E-757F-4AF8-8A4C-7ECF12928903}"/>
              </a:ext>
            </a:extLst>
          </p:cNvPr>
          <p:cNvGraphicFramePr>
            <a:graphicFrameLocks noGrp="1"/>
          </p:cNvGraphicFramePr>
          <p:nvPr>
            <p:ph type="tbl" sz="quarter" idx="13"/>
            <p:extLst>
              <p:ext uri="{D42A27DB-BD31-4B8C-83A1-F6EECF244321}">
                <p14:modId xmlns:p14="http://schemas.microsoft.com/office/powerpoint/2010/main" val="1698055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785361194"/>
                    </a:ext>
                  </a:extLst>
                </a:gridCol>
                <a:gridCol w="987552">
                  <a:extLst>
                    <a:ext uri="{9D8B030D-6E8A-4147-A177-3AD203B41FA5}">
                      <a16:colId xmlns:a16="http://schemas.microsoft.com/office/drawing/2014/main" val="3036032059"/>
                    </a:ext>
                  </a:extLst>
                </a:gridCol>
                <a:gridCol w="658368">
                  <a:extLst>
                    <a:ext uri="{9D8B030D-6E8A-4147-A177-3AD203B41FA5}">
                      <a16:colId xmlns:a16="http://schemas.microsoft.com/office/drawing/2014/main" val="3940995283"/>
                    </a:ext>
                  </a:extLst>
                </a:gridCol>
                <a:gridCol w="329184">
                  <a:extLst>
                    <a:ext uri="{9D8B030D-6E8A-4147-A177-3AD203B41FA5}">
                      <a16:colId xmlns:a16="http://schemas.microsoft.com/office/drawing/2014/main" val="2382002663"/>
                    </a:ext>
                  </a:extLst>
                </a:gridCol>
                <a:gridCol w="329184">
                  <a:extLst>
                    <a:ext uri="{9D8B030D-6E8A-4147-A177-3AD203B41FA5}">
                      <a16:colId xmlns:a16="http://schemas.microsoft.com/office/drawing/2014/main" val="1237354736"/>
                    </a:ext>
                  </a:extLst>
                </a:gridCol>
                <a:gridCol w="329184">
                  <a:extLst>
                    <a:ext uri="{9D8B030D-6E8A-4147-A177-3AD203B41FA5}">
                      <a16:colId xmlns:a16="http://schemas.microsoft.com/office/drawing/2014/main" val="72695739"/>
                    </a:ext>
                  </a:extLst>
                </a:gridCol>
                <a:gridCol w="329184">
                  <a:extLst>
                    <a:ext uri="{9D8B030D-6E8A-4147-A177-3AD203B41FA5}">
                      <a16:colId xmlns:a16="http://schemas.microsoft.com/office/drawing/2014/main" val="968804240"/>
                    </a:ext>
                  </a:extLst>
                </a:gridCol>
                <a:gridCol w="329184">
                  <a:extLst>
                    <a:ext uri="{9D8B030D-6E8A-4147-A177-3AD203B41FA5}">
                      <a16:colId xmlns:a16="http://schemas.microsoft.com/office/drawing/2014/main" val="2824342129"/>
                    </a:ext>
                  </a:extLst>
                </a:gridCol>
                <a:gridCol w="329184">
                  <a:extLst>
                    <a:ext uri="{9D8B030D-6E8A-4147-A177-3AD203B41FA5}">
                      <a16:colId xmlns:a16="http://schemas.microsoft.com/office/drawing/2014/main" val="3022279"/>
                    </a:ext>
                  </a:extLst>
                </a:gridCol>
                <a:gridCol w="329184">
                  <a:extLst>
                    <a:ext uri="{9D8B030D-6E8A-4147-A177-3AD203B41FA5}">
                      <a16:colId xmlns:a16="http://schemas.microsoft.com/office/drawing/2014/main" val="1740598576"/>
                    </a:ext>
                  </a:extLst>
                </a:gridCol>
                <a:gridCol w="329184">
                  <a:extLst>
                    <a:ext uri="{9D8B030D-6E8A-4147-A177-3AD203B41FA5}">
                      <a16:colId xmlns:a16="http://schemas.microsoft.com/office/drawing/2014/main" val="1015751581"/>
                    </a:ext>
                  </a:extLst>
                </a:gridCol>
                <a:gridCol w="329184">
                  <a:extLst>
                    <a:ext uri="{9D8B030D-6E8A-4147-A177-3AD203B41FA5}">
                      <a16:colId xmlns:a16="http://schemas.microsoft.com/office/drawing/2014/main" val="754648071"/>
                    </a:ext>
                  </a:extLst>
                </a:gridCol>
                <a:gridCol w="329184">
                  <a:extLst>
                    <a:ext uri="{9D8B030D-6E8A-4147-A177-3AD203B41FA5}">
                      <a16:colId xmlns:a16="http://schemas.microsoft.com/office/drawing/2014/main" val="1826620050"/>
                    </a:ext>
                  </a:extLst>
                </a:gridCol>
                <a:gridCol w="329184">
                  <a:extLst>
                    <a:ext uri="{9D8B030D-6E8A-4147-A177-3AD203B41FA5}">
                      <a16:colId xmlns:a16="http://schemas.microsoft.com/office/drawing/2014/main" val="3668289877"/>
                    </a:ext>
                  </a:extLst>
                </a:gridCol>
                <a:gridCol w="329184">
                  <a:extLst>
                    <a:ext uri="{9D8B030D-6E8A-4147-A177-3AD203B41FA5}">
                      <a16:colId xmlns:a16="http://schemas.microsoft.com/office/drawing/2014/main" val="2112646022"/>
                    </a:ext>
                  </a:extLst>
                </a:gridCol>
                <a:gridCol w="329184">
                  <a:extLst>
                    <a:ext uri="{9D8B030D-6E8A-4147-A177-3AD203B41FA5}">
                      <a16:colId xmlns:a16="http://schemas.microsoft.com/office/drawing/2014/main" val="2319227090"/>
                    </a:ext>
                  </a:extLst>
                </a:gridCol>
                <a:gridCol w="329184">
                  <a:extLst>
                    <a:ext uri="{9D8B030D-6E8A-4147-A177-3AD203B41FA5}">
                      <a16:colId xmlns:a16="http://schemas.microsoft.com/office/drawing/2014/main" val="2982902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261334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Waterway Point - 2020-06-25 06:00:36</a:t>
                      </a:r>
                      <a:r>
                        <a:rPr kumimoji="0" lang="en-US" sz="1000" b="0" i="0" u="none" strike="noStrike" kern="1200" cap="none" spc="0" normalizeH="0" baseline="0" noProof="0">
                          <a:ln>
                            <a:noFill/>
                          </a:ln>
                          <a:solidFill>
                            <a:prstClr val="black"/>
                          </a:solidFill>
                          <a:effectLst/>
                          <a:uLnTx/>
                          <a:uFillTx/>
                          <a:latin typeface="+mn-lt"/>
                          <a:ea typeface="+mn-ea"/>
                          <a:cs typeface="+mn-cs"/>
                        </a:rPr>
                        <a:t>
 What feels better than virtual hugs? Surprise DIY Care Packages of course 💝🤗💐! 
Be sure to include sweet treats, self-care items, fuzzy socks, board games and more for your loved ones. 
Plus a handwritten note from the heart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https://scontent-lga3-1.xx.fbcdn.net/v/t1.0-9/s720x720/105411255_2650396515281520_8691679233955674362_o.jpg?_nc_cat=106&amp;_nc_sid=2d5d41&amp;_nc_ohc=OYSjrkt9C8cAX8Fj-dp&amp;_nc_ht=scontent-lga3-1.xx&amp;_nc_tp=7&amp;oh=0cb178bbc59bd3872b175345eada427e&amp;oe=5F1E8C63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06/29/2020 03:16:05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9445914"/>
                  </a:ext>
                </a:extLst>
              </a:tr>
            </a:tbl>
          </a:graphicData>
        </a:graphic>
      </p:graphicFrame>
      <p:sp>
        <p:nvSpPr>
          <p:cNvPr id="4" name="Text Placeholder 3">
            <a:extLst>
              <a:ext uri="{FF2B5EF4-FFF2-40B4-BE49-F238E27FC236}">
                <a16:creationId xmlns:a16="http://schemas.microsoft.com/office/drawing/2014/main" id="{38F39965-C0AD-4ECD-AAF2-6CEBF7DD6B2C}"/>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51202304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3E0ED-203A-4168-BABB-467AF85EAF3F}"/>
              </a:ext>
            </a:extLst>
          </p:cNvPr>
          <p:cNvSpPr>
            <a:spLocks noGrp="1"/>
          </p:cNvSpPr>
          <p:nvPr>
            <p:ph type="title"/>
          </p:nvPr>
        </p:nvSpPr>
        <p:spPr/>
        <p:txBody>
          <a:bodyPr/>
          <a:lstStyle/>
          <a:p>
            <a:r>
              <a:rPr lang="en-US"/>
              <a:t>Facebook Own Posts Table - Landscape (Top) | Suburban Malls - 23 of 26</a:t>
            </a:r>
          </a:p>
        </p:txBody>
      </p:sp>
      <p:graphicFrame>
        <p:nvGraphicFramePr>
          <p:cNvPr id="5" name="Table Placeholder 4">
            <a:extLst>
              <a:ext uri="{FF2B5EF4-FFF2-40B4-BE49-F238E27FC236}">
                <a16:creationId xmlns:a16="http://schemas.microsoft.com/office/drawing/2014/main" id="{EA1D1CB3-FD0F-4B39-8261-6D608B5DA170}"/>
              </a:ext>
            </a:extLst>
          </p:cNvPr>
          <p:cNvGraphicFramePr>
            <a:graphicFrameLocks noGrp="1"/>
          </p:cNvGraphicFramePr>
          <p:nvPr>
            <p:ph type="tbl" sz="quarter" idx="13"/>
            <p:extLst>
              <p:ext uri="{D42A27DB-BD31-4B8C-83A1-F6EECF244321}">
                <p14:modId xmlns:p14="http://schemas.microsoft.com/office/powerpoint/2010/main" val="1483330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619757079"/>
                    </a:ext>
                  </a:extLst>
                </a:gridCol>
                <a:gridCol w="987552">
                  <a:extLst>
                    <a:ext uri="{9D8B030D-6E8A-4147-A177-3AD203B41FA5}">
                      <a16:colId xmlns:a16="http://schemas.microsoft.com/office/drawing/2014/main" val="3190792617"/>
                    </a:ext>
                  </a:extLst>
                </a:gridCol>
                <a:gridCol w="658368">
                  <a:extLst>
                    <a:ext uri="{9D8B030D-6E8A-4147-A177-3AD203B41FA5}">
                      <a16:colId xmlns:a16="http://schemas.microsoft.com/office/drawing/2014/main" val="3105603957"/>
                    </a:ext>
                  </a:extLst>
                </a:gridCol>
                <a:gridCol w="329184">
                  <a:extLst>
                    <a:ext uri="{9D8B030D-6E8A-4147-A177-3AD203B41FA5}">
                      <a16:colId xmlns:a16="http://schemas.microsoft.com/office/drawing/2014/main" val="1593441928"/>
                    </a:ext>
                  </a:extLst>
                </a:gridCol>
                <a:gridCol w="329184">
                  <a:extLst>
                    <a:ext uri="{9D8B030D-6E8A-4147-A177-3AD203B41FA5}">
                      <a16:colId xmlns:a16="http://schemas.microsoft.com/office/drawing/2014/main" val="270338557"/>
                    </a:ext>
                  </a:extLst>
                </a:gridCol>
                <a:gridCol w="329184">
                  <a:extLst>
                    <a:ext uri="{9D8B030D-6E8A-4147-A177-3AD203B41FA5}">
                      <a16:colId xmlns:a16="http://schemas.microsoft.com/office/drawing/2014/main" val="3774977237"/>
                    </a:ext>
                  </a:extLst>
                </a:gridCol>
                <a:gridCol w="329184">
                  <a:extLst>
                    <a:ext uri="{9D8B030D-6E8A-4147-A177-3AD203B41FA5}">
                      <a16:colId xmlns:a16="http://schemas.microsoft.com/office/drawing/2014/main" val="1201407583"/>
                    </a:ext>
                  </a:extLst>
                </a:gridCol>
                <a:gridCol w="329184">
                  <a:extLst>
                    <a:ext uri="{9D8B030D-6E8A-4147-A177-3AD203B41FA5}">
                      <a16:colId xmlns:a16="http://schemas.microsoft.com/office/drawing/2014/main" val="1729536125"/>
                    </a:ext>
                  </a:extLst>
                </a:gridCol>
                <a:gridCol w="329184">
                  <a:extLst>
                    <a:ext uri="{9D8B030D-6E8A-4147-A177-3AD203B41FA5}">
                      <a16:colId xmlns:a16="http://schemas.microsoft.com/office/drawing/2014/main" val="239195508"/>
                    </a:ext>
                  </a:extLst>
                </a:gridCol>
                <a:gridCol w="329184">
                  <a:extLst>
                    <a:ext uri="{9D8B030D-6E8A-4147-A177-3AD203B41FA5}">
                      <a16:colId xmlns:a16="http://schemas.microsoft.com/office/drawing/2014/main" val="2765264580"/>
                    </a:ext>
                  </a:extLst>
                </a:gridCol>
                <a:gridCol w="329184">
                  <a:extLst>
                    <a:ext uri="{9D8B030D-6E8A-4147-A177-3AD203B41FA5}">
                      <a16:colId xmlns:a16="http://schemas.microsoft.com/office/drawing/2014/main" val="2574638760"/>
                    </a:ext>
                  </a:extLst>
                </a:gridCol>
                <a:gridCol w="329184">
                  <a:extLst>
                    <a:ext uri="{9D8B030D-6E8A-4147-A177-3AD203B41FA5}">
                      <a16:colId xmlns:a16="http://schemas.microsoft.com/office/drawing/2014/main" val="569544645"/>
                    </a:ext>
                  </a:extLst>
                </a:gridCol>
                <a:gridCol w="329184">
                  <a:extLst>
                    <a:ext uri="{9D8B030D-6E8A-4147-A177-3AD203B41FA5}">
                      <a16:colId xmlns:a16="http://schemas.microsoft.com/office/drawing/2014/main" val="2141056953"/>
                    </a:ext>
                  </a:extLst>
                </a:gridCol>
                <a:gridCol w="329184">
                  <a:extLst>
                    <a:ext uri="{9D8B030D-6E8A-4147-A177-3AD203B41FA5}">
                      <a16:colId xmlns:a16="http://schemas.microsoft.com/office/drawing/2014/main" val="243874534"/>
                    </a:ext>
                  </a:extLst>
                </a:gridCol>
                <a:gridCol w="329184">
                  <a:extLst>
                    <a:ext uri="{9D8B030D-6E8A-4147-A177-3AD203B41FA5}">
                      <a16:colId xmlns:a16="http://schemas.microsoft.com/office/drawing/2014/main" val="3755122551"/>
                    </a:ext>
                  </a:extLst>
                </a:gridCol>
                <a:gridCol w="329184">
                  <a:extLst>
                    <a:ext uri="{9D8B030D-6E8A-4147-A177-3AD203B41FA5}">
                      <a16:colId xmlns:a16="http://schemas.microsoft.com/office/drawing/2014/main" val="1532735331"/>
                    </a:ext>
                  </a:extLst>
                </a:gridCol>
                <a:gridCol w="329184">
                  <a:extLst>
                    <a:ext uri="{9D8B030D-6E8A-4147-A177-3AD203B41FA5}">
                      <a16:colId xmlns:a16="http://schemas.microsoft.com/office/drawing/2014/main" val="512809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729154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- 2020-06-24 06:00:02</a:t>
                      </a:r>
                      <a:r>
                        <a:rPr kumimoji="0" lang="en-US" sz="1000" b="0" i="0" u="none" strike="noStrike" kern="1200" cap="none" spc="0" normalizeH="0" baseline="0" noProof="0">
                          <a:ln>
                            <a:noFill/>
                          </a:ln>
                          <a:solidFill>
                            <a:prstClr val="black"/>
                          </a:solidFill>
                          <a:effectLst/>
                          <a:uLnTx/>
                          <a:uFillTx/>
                          <a:latin typeface="+mn-lt"/>
                          <a:ea typeface="+mn-ea"/>
                          <a:cs typeface="+mn-cs"/>
                        </a:rPr>
                        <a:t>
 [Did You Know] Ya Kun Kaya Toast serves toast with its signature kaya recipe, prepared exactly the same way since 1944. People love Ya Kun so much so that regular customers visit once or twice a day. If you're wondering what they order, it would most probably be the Value Set Meal A, Ya Kun's most popular item on the menu which consists of eggs, coffee and toast. 
With the belief that a good toast can bind kinship, friendship &amp; partnership, the household name is beloved by generations of Singaporeans engaging in their favourite comfort food ritual.
Get your fix at these malls:
- Causeway Point, Singapore (#B1-23)
- Changi City Point, Singapore (#B1-K1)
- Northpoint City, Singapore North Wing (#B1-22/23/24)
- YewTee Point, Singapore (#01-46/47/48)
- Waterway Point East Wing (#B2-K12)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https://scontent-iad3-1.xx.fbcdn.net/v/t1.0-9/p720x720/106103099_10157423788135208_1595077654798453121_o.jpg?_nc_cat=110&amp;_nc_sid=2d5d41&amp;_nc_ohc=hP43rAFuLJIAX_GHVyq&amp;_nc_ht=scontent-iad3-1.xx&amp;_nc_tp=6&amp;oh=630f767f13b086fd9f39dd33ce35d484&amp;oe=5F2184A7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07/02/2020 09:22:47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24284982"/>
                  </a:ext>
                </a:extLst>
              </a:tr>
            </a:tbl>
          </a:graphicData>
        </a:graphic>
      </p:graphicFrame>
      <p:sp>
        <p:nvSpPr>
          <p:cNvPr id="4" name="Text Placeholder 3">
            <a:extLst>
              <a:ext uri="{FF2B5EF4-FFF2-40B4-BE49-F238E27FC236}">
                <a16:creationId xmlns:a16="http://schemas.microsoft.com/office/drawing/2014/main" id="{6368EFDD-8C72-417E-8060-DABB6C9F1453}"/>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125998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5BB46-BB1B-4BC2-9257-37AEC1F63FBE}"/>
              </a:ext>
            </a:extLst>
          </p:cNvPr>
          <p:cNvSpPr>
            <a:spLocks noGrp="1"/>
          </p:cNvSpPr>
          <p:nvPr>
            <p:ph type="title"/>
          </p:nvPr>
        </p:nvSpPr>
        <p:spPr/>
        <p:txBody>
          <a:bodyPr/>
          <a:lstStyle/>
          <a:p>
            <a:r>
              <a:rPr lang="en-US"/>
              <a:t>Facebook Own Posts Table - Landscape (Top) | Suburban Malls - 24 of 26</a:t>
            </a:r>
          </a:p>
        </p:txBody>
      </p:sp>
      <p:graphicFrame>
        <p:nvGraphicFramePr>
          <p:cNvPr id="5" name="Table Placeholder 4">
            <a:extLst>
              <a:ext uri="{FF2B5EF4-FFF2-40B4-BE49-F238E27FC236}">
                <a16:creationId xmlns:a16="http://schemas.microsoft.com/office/drawing/2014/main" id="{C7BDDEBF-08C3-4632-A555-A44CECB6ADEC}"/>
              </a:ext>
            </a:extLst>
          </p:cNvPr>
          <p:cNvGraphicFramePr>
            <a:graphicFrameLocks noGrp="1"/>
          </p:cNvGraphicFramePr>
          <p:nvPr>
            <p:ph type="tbl" sz="quarter" idx="13"/>
            <p:extLst>
              <p:ext uri="{D42A27DB-BD31-4B8C-83A1-F6EECF244321}">
                <p14:modId xmlns:p14="http://schemas.microsoft.com/office/powerpoint/2010/main" val="255222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315647431"/>
                    </a:ext>
                  </a:extLst>
                </a:gridCol>
                <a:gridCol w="987552">
                  <a:extLst>
                    <a:ext uri="{9D8B030D-6E8A-4147-A177-3AD203B41FA5}">
                      <a16:colId xmlns:a16="http://schemas.microsoft.com/office/drawing/2014/main" val="3759841329"/>
                    </a:ext>
                  </a:extLst>
                </a:gridCol>
                <a:gridCol w="658368">
                  <a:extLst>
                    <a:ext uri="{9D8B030D-6E8A-4147-A177-3AD203B41FA5}">
                      <a16:colId xmlns:a16="http://schemas.microsoft.com/office/drawing/2014/main" val="1172524359"/>
                    </a:ext>
                  </a:extLst>
                </a:gridCol>
                <a:gridCol w="329184">
                  <a:extLst>
                    <a:ext uri="{9D8B030D-6E8A-4147-A177-3AD203B41FA5}">
                      <a16:colId xmlns:a16="http://schemas.microsoft.com/office/drawing/2014/main" val="2853363960"/>
                    </a:ext>
                  </a:extLst>
                </a:gridCol>
                <a:gridCol w="329184">
                  <a:extLst>
                    <a:ext uri="{9D8B030D-6E8A-4147-A177-3AD203B41FA5}">
                      <a16:colId xmlns:a16="http://schemas.microsoft.com/office/drawing/2014/main" val="3706655294"/>
                    </a:ext>
                  </a:extLst>
                </a:gridCol>
                <a:gridCol w="329184">
                  <a:extLst>
                    <a:ext uri="{9D8B030D-6E8A-4147-A177-3AD203B41FA5}">
                      <a16:colId xmlns:a16="http://schemas.microsoft.com/office/drawing/2014/main" val="3315063176"/>
                    </a:ext>
                  </a:extLst>
                </a:gridCol>
                <a:gridCol w="329184">
                  <a:extLst>
                    <a:ext uri="{9D8B030D-6E8A-4147-A177-3AD203B41FA5}">
                      <a16:colId xmlns:a16="http://schemas.microsoft.com/office/drawing/2014/main" val="3314450030"/>
                    </a:ext>
                  </a:extLst>
                </a:gridCol>
                <a:gridCol w="329184">
                  <a:extLst>
                    <a:ext uri="{9D8B030D-6E8A-4147-A177-3AD203B41FA5}">
                      <a16:colId xmlns:a16="http://schemas.microsoft.com/office/drawing/2014/main" val="1849776738"/>
                    </a:ext>
                  </a:extLst>
                </a:gridCol>
                <a:gridCol w="329184">
                  <a:extLst>
                    <a:ext uri="{9D8B030D-6E8A-4147-A177-3AD203B41FA5}">
                      <a16:colId xmlns:a16="http://schemas.microsoft.com/office/drawing/2014/main" val="1044526607"/>
                    </a:ext>
                  </a:extLst>
                </a:gridCol>
                <a:gridCol w="329184">
                  <a:extLst>
                    <a:ext uri="{9D8B030D-6E8A-4147-A177-3AD203B41FA5}">
                      <a16:colId xmlns:a16="http://schemas.microsoft.com/office/drawing/2014/main" val="647482166"/>
                    </a:ext>
                  </a:extLst>
                </a:gridCol>
                <a:gridCol w="329184">
                  <a:extLst>
                    <a:ext uri="{9D8B030D-6E8A-4147-A177-3AD203B41FA5}">
                      <a16:colId xmlns:a16="http://schemas.microsoft.com/office/drawing/2014/main" val="1210913915"/>
                    </a:ext>
                  </a:extLst>
                </a:gridCol>
                <a:gridCol w="329184">
                  <a:extLst>
                    <a:ext uri="{9D8B030D-6E8A-4147-A177-3AD203B41FA5}">
                      <a16:colId xmlns:a16="http://schemas.microsoft.com/office/drawing/2014/main" val="3003973589"/>
                    </a:ext>
                  </a:extLst>
                </a:gridCol>
                <a:gridCol w="329184">
                  <a:extLst>
                    <a:ext uri="{9D8B030D-6E8A-4147-A177-3AD203B41FA5}">
                      <a16:colId xmlns:a16="http://schemas.microsoft.com/office/drawing/2014/main" val="1873186642"/>
                    </a:ext>
                  </a:extLst>
                </a:gridCol>
                <a:gridCol w="329184">
                  <a:extLst>
                    <a:ext uri="{9D8B030D-6E8A-4147-A177-3AD203B41FA5}">
                      <a16:colId xmlns:a16="http://schemas.microsoft.com/office/drawing/2014/main" val="206280250"/>
                    </a:ext>
                  </a:extLst>
                </a:gridCol>
                <a:gridCol w="329184">
                  <a:extLst>
                    <a:ext uri="{9D8B030D-6E8A-4147-A177-3AD203B41FA5}">
                      <a16:colId xmlns:a16="http://schemas.microsoft.com/office/drawing/2014/main" val="3822091085"/>
                    </a:ext>
                  </a:extLst>
                </a:gridCol>
                <a:gridCol w="329184">
                  <a:extLst>
                    <a:ext uri="{9D8B030D-6E8A-4147-A177-3AD203B41FA5}">
                      <a16:colId xmlns:a16="http://schemas.microsoft.com/office/drawing/2014/main" val="2259920257"/>
                    </a:ext>
                  </a:extLst>
                </a:gridCol>
                <a:gridCol w="329184">
                  <a:extLst>
                    <a:ext uri="{9D8B030D-6E8A-4147-A177-3AD203B41FA5}">
                      <a16:colId xmlns:a16="http://schemas.microsoft.com/office/drawing/2014/main" val="1476261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591056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Northpoint City, Singapore - 2020-06-11 06:01:20</a:t>
                      </a:r>
                      <a:r>
                        <a:rPr kumimoji="0" lang="en-US" sz="1000" b="0" i="0" u="none" strike="noStrike" kern="1200" cap="none" spc="0" normalizeH="0" baseline="0" noProof="0">
                          <a:ln>
                            <a:noFill/>
                          </a:ln>
                          <a:solidFill>
                            <a:prstClr val="black"/>
                          </a:solidFill>
                          <a:effectLst/>
                          <a:uLnTx/>
                          <a:uFillTx/>
                          <a:latin typeface="+mn-lt"/>
                          <a:ea typeface="+mn-ea"/>
                          <a:cs typeface="+mn-cs"/>
                        </a:rPr>
                        <a:t>
 Having to spend most of your time indoors, with long hours staring at your digital devices while working from home? Take these active steps to protect your eyes while using them.
💻 Make sure that the top of the computer screen lies below eye level and is tilted a little upwards. Need some leverage? This Valore Foldable Laptop Desk With Built-in Cooling Pad from Challenger Singapore, 03-09/10 (North Wing) will give you just that. Available at bit.ly/cls-npc
♨️Relieve and refresh hardworking eyes in just 10 minutes with the MegRhythm Steam Eye Mask from Watsons, B1-161/162/163/164 (South Wing).
👓 Combat eye strain, headaches and insomnia, with a pair of computer glasses — also called blue-light blocking glasses from OWNDAYS Singapore, 01-164/165 (South Wing) via appointment only.
👀 Got a Zoom meeting in the morning after only three to four hours of sleep? Refresh those tired eyes with Allergan Refresh Plus Lubricant Eye Drops from Guardian Singapore, B1-02/03 (North Wing).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https://scontent-iad3-1.xx.fbcdn.net/v/t1.0-9/p720x720/103823923_3130590680334926_7410223071069397026_o.jpg?_nc_cat=110&amp;_nc_sid=2d5d41&amp;_nc_ohc=x22JOlVoG0UAX9bgjfB&amp;_nc_ht=scontent-iad3-1.xx&amp;_nc_tp=6&amp;oh=684c233e8310c417d77591badf67b8e5&amp;oe=5F22A187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07/02/2020 09:11:14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43887434"/>
                  </a:ext>
                </a:extLst>
              </a:tr>
            </a:tbl>
          </a:graphicData>
        </a:graphic>
      </p:graphicFrame>
      <p:sp>
        <p:nvSpPr>
          <p:cNvPr id="4" name="Text Placeholder 3">
            <a:extLst>
              <a:ext uri="{FF2B5EF4-FFF2-40B4-BE49-F238E27FC236}">
                <a16:creationId xmlns:a16="http://schemas.microsoft.com/office/drawing/2014/main" id="{998CEEB6-0339-427A-892A-A17990F92A03}"/>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61353207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70708-233E-46F0-AE38-C725014BCCE6}"/>
              </a:ext>
            </a:extLst>
          </p:cNvPr>
          <p:cNvSpPr>
            <a:spLocks noGrp="1"/>
          </p:cNvSpPr>
          <p:nvPr>
            <p:ph type="title"/>
          </p:nvPr>
        </p:nvSpPr>
        <p:spPr/>
        <p:txBody>
          <a:bodyPr/>
          <a:lstStyle/>
          <a:p>
            <a:r>
              <a:rPr lang="en-US"/>
              <a:t>Facebook Own Posts Table - Landscape (Top) | Suburban Malls - 25 of 26</a:t>
            </a:r>
          </a:p>
        </p:txBody>
      </p:sp>
      <p:graphicFrame>
        <p:nvGraphicFramePr>
          <p:cNvPr id="5" name="Table Placeholder 4">
            <a:extLst>
              <a:ext uri="{FF2B5EF4-FFF2-40B4-BE49-F238E27FC236}">
                <a16:creationId xmlns:a16="http://schemas.microsoft.com/office/drawing/2014/main" id="{BD447F91-DAFA-4EE2-BB0C-91975FDA33DE}"/>
              </a:ext>
            </a:extLst>
          </p:cNvPr>
          <p:cNvGraphicFramePr>
            <a:graphicFrameLocks noGrp="1"/>
          </p:cNvGraphicFramePr>
          <p:nvPr>
            <p:ph type="tbl" sz="quarter" idx="13"/>
            <p:extLst>
              <p:ext uri="{D42A27DB-BD31-4B8C-83A1-F6EECF244321}">
                <p14:modId xmlns:p14="http://schemas.microsoft.com/office/powerpoint/2010/main" val="891723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478525529"/>
                    </a:ext>
                  </a:extLst>
                </a:gridCol>
                <a:gridCol w="987552">
                  <a:extLst>
                    <a:ext uri="{9D8B030D-6E8A-4147-A177-3AD203B41FA5}">
                      <a16:colId xmlns:a16="http://schemas.microsoft.com/office/drawing/2014/main" val="2500443298"/>
                    </a:ext>
                  </a:extLst>
                </a:gridCol>
                <a:gridCol w="658368">
                  <a:extLst>
                    <a:ext uri="{9D8B030D-6E8A-4147-A177-3AD203B41FA5}">
                      <a16:colId xmlns:a16="http://schemas.microsoft.com/office/drawing/2014/main" val="2681881977"/>
                    </a:ext>
                  </a:extLst>
                </a:gridCol>
                <a:gridCol w="329184">
                  <a:extLst>
                    <a:ext uri="{9D8B030D-6E8A-4147-A177-3AD203B41FA5}">
                      <a16:colId xmlns:a16="http://schemas.microsoft.com/office/drawing/2014/main" val="3976586092"/>
                    </a:ext>
                  </a:extLst>
                </a:gridCol>
                <a:gridCol w="329184">
                  <a:extLst>
                    <a:ext uri="{9D8B030D-6E8A-4147-A177-3AD203B41FA5}">
                      <a16:colId xmlns:a16="http://schemas.microsoft.com/office/drawing/2014/main" val="21288706"/>
                    </a:ext>
                  </a:extLst>
                </a:gridCol>
                <a:gridCol w="329184">
                  <a:extLst>
                    <a:ext uri="{9D8B030D-6E8A-4147-A177-3AD203B41FA5}">
                      <a16:colId xmlns:a16="http://schemas.microsoft.com/office/drawing/2014/main" val="2253910000"/>
                    </a:ext>
                  </a:extLst>
                </a:gridCol>
                <a:gridCol w="329184">
                  <a:extLst>
                    <a:ext uri="{9D8B030D-6E8A-4147-A177-3AD203B41FA5}">
                      <a16:colId xmlns:a16="http://schemas.microsoft.com/office/drawing/2014/main" val="3256381842"/>
                    </a:ext>
                  </a:extLst>
                </a:gridCol>
                <a:gridCol w="329184">
                  <a:extLst>
                    <a:ext uri="{9D8B030D-6E8A-4147-A177-3AD203B41FA5}">
                      <a16:colId xmlns:a16="http://schemas.microsoft.com/office/drawing/2014/main" val="24646450"/>
                    </a:ext>
                  </a:extLst>
                </a:gridCol>
                <a:gridCol w="329184">
                  <a:extLst>
                    <a:ext uri="{9D8B030D-6E8A-4147-A177-3AD203B41FA5}">
                      <a16:colId xmlns:a16="http://schemas.microsoft.com/office/drawing/2014/main" val="1468322081"/>
                    </a:ext>
                  </a:extLst>
                </a:gridCol>
                <a:gridCol w="329184">
                  <a:extLst>
                    <a:ext uri="{9D8B030D-6E8A-4147-A177-3AD203B41FA5}">
                      <a16:colId xmlns:a16="http://schemas.microsoft.com/office/drawing/2014/main" val="472988839"/>
                    </a:ext>
                  </a:extLst>
                </a:gridCol>
                <a:gridCol w="329184">
                  <a:extLst>
                    <a:ext uri="{9D8B030D-6E8A-4147-A177-3AD203B41FA5}">
                      <a16:colId xmlns:a16="http://schemas.microsoft.com/office/drawing/2014/main" val="4205557334"/>
                    </a:ext>
                  </a:extLst>
                </a:gridCol>
                <a:gridCol w="329184">
                  <a:extLst>
                    <a:ext uri="{9D8B030D-6E8A-4147-A177-3AD203B41FA5}">
                      <a16:colId xmlns:a16="http://schemas.microsoft.com/office/drawing/2014/main" val="3376731186"/>
                    </a:ext>
                  </a:extLst>
                </a:gridCol>
                <a:gridCol w="329184">
                  <a:extLst>
                    <a:ext uri="{9D8B030D-6E8A-4147-A177-3AD203B41FA5}">
                      <a16:colId xmlns:a16="http://schemas.microsoft.com/office/drawing/2014/main" val="1883924801"/>
                    </a:ext>
                  </a:extLst>
                </a:gridCol>
                <a:gridCol w="329184">
                  <a:extLst>
                    <a:ext uri="{9D8B030D-6E8A-4147-A177-3AD203B41FA5}">
                      <a16:colId xmlns:a16="http://schemas.microsoft.com/office/drawing/2014/main" val="3677669225"/>
                    </a:ext>
                  </a:extLst>
                </a:gridCol>
                <a:gridCol w="329184">
                  <a:extLst>
                    <a:ext uri="{9D8B030D-6E8A-4147-A177-3AD203B41FA5}">
                      <a16:colId xmlns:a16="http://schemas.microsoft.com/office/drawing/2014/main" val="1609112977"/>
                    </a:ext>
                  </a:extLst>
                </a:gridCol>
                <a:gridCol w="329184">
                  <a:extLst>
                    <a:ext uri="{9D8B030D-6E8A-4147-A177-3AD203B41FA5}">
                      <a16:colId xmlns:a16="http://schemas.microsoft.com/office/drawing/2014/main" val="481759004"/>
                    </a:ext>
                  </a:extLst>
                </a:gridCol>
                <a:gridCol w="329184">
                  <a:extLst>
                    <a:ext uri="{9D8B030D-6E8A-4147-A177-3AD203B41FA5}">
                      <a16:colId xmlns:a16="http://schemas.microsoft.com/office/drawing/2014/main" val="2425768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276508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Waterway Point - 2020-06-19 06:00:58</a:t>
                      </a:r>
                      <a:r>
                        <a:rPr kumimoji="0" lang="en-US" sz="1000" b="0" i="0" u="none" strike="noStrike" kern="1200" cap="none" spc="0" normalizeH="0" baseline="0" noProof="0">
                          <a:ln>
                            <a:noFill/>
                          </a:ln>
                          <a:solidFill>
                            <a:prstClr val="black"/>
                          </a:solidFill>
                          <a:effectLst/>
                          <a:uLnTx/>
                          <a:uFillTx/>
                          <a:latin typeface="+mn-lt"/>
                          <a:ea typeface="+mn-ea"/>
                          <a:cs typeface="+mn-cs"/>
                        </a:rPr>
                        <a:t>
 Cheers to our hardworking dads this Father's Day! 👨💗 
Every kind of dad deserves something special, here's some inspo:
[Like] The Techie: Surprise dad with the latest music tech.
[Love] The Mr. Do-It-Yourself: Spend a day building a Lego empire.
[Haha] The Sports Buff: Enjoy an active family workout.
[Wow] The Home Chef: Experiment on a new dinner 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https://scontent-lga3-1.xx.fbcdn.net/v/t1.0-9/p720x720/105036461_2645095329144972_5224079454689722002_o.jpg?_nc_cat=111&amp;_nc_sid=8024bb&amp;_nc_ohc=gHx98z6UJBgAX_3qt8D&amp;_nc_ht=scontent-lga3-1.xx&amp;_nc_tp=6&amp;oh=8cba7363a2897ea62266650f9c5e4234&amp;oe=5F1B58D9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06/27/2020 09:17:42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22964601"/>
                  </a:ext>
                </a:extLst>
              </a:tr>
            </a:tbl>
          </a:graphicData>
        </a:graphic>
      </p:graphicFrame>
      <p:sp>
        <p:nvSpPr>
          <p:cNvPr id="4" name="Text Placeholder 3">
            <a:extLst>
              <a:ext uri="{FF2B5EF4-FFF2-40B4-BE49-F238E27FC236}">
                <a16:creationId xmlns:a16="http://schemas.microsoft.com/office/drawing/2014/main" id="{55E9EACE-6BD8-403C-9719-507F4180989E}"/>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32592864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9378C-0D04-4F22-9213-B62DA5E2BE24}"/>
              </a:ext>
            </a:extLst>
          </p:cNvPr>
          <p:cNvSpPr>
            <a:spLocks noGrp="1"/>
          </p:cNvSpPr>
          <p:nvPr>
            <p:ph type="title"/>
          </p:nvPr>
        </p:nvSpPr>
        <p:spPr/>
        <p:txBody>
          <a:bodyPr/>
          <a:lstStyle/>
          <a:p>
            <a:r>
              <a:rPr lang="en-US"/>
              <a:t>Facebook Own Posts Table - Landscape (Top) | Suburban Malls - 26 of 26</a:t>
            </a:r>
          </a:p>
        </p:txBody>
      </p:sp>
      <p:graphicFrame>
        <p:nvGraphicFramePr>
          <p:cNvPr id="5" name="Table Placeholder 4">
            <a:extLst>
              <a:ext uri="{FF2B5EF4-FFF2-40B4-BE49-F238E27FC236}">
                <a16:creationId xmlns:a16="http://schemas.microsoft.com/office/drawing/2014/main" id="{BE33B931-0494-4BEB-8E83-51DCE77A24F5}"/>
              </a:ext>
            </a:extLst>
          </p:cNvPr>
          <p:cNvGraphicFramePr>
            <a:graphicFrameLocks noGrp="1"/>
          </p:cNvGraphicFramePr>
          <p:nvPr>
            <p:ph type="tbl" sz="quarter" idx="13"/>
            <p:extLst>
              <p:ext uri="{D42A27DB-BD31-4B8C-83A1-F6EECF244321}">
                <p14:modId xmlns:p14="http://schemas.microsoft.com/office/powerpoint/2010/main" val="77210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096301412"/>
                    </a:ext>
                  </a:extLst>
                </a:gridCol>
                <a:gridCol w="987552">
                  <a:extLst>
                    <a:ext uri="{9D8B030D-6E8A-4147-A177-3AD203B41FA5}">
                      <a16:colId xmlns:a16="http://schemas.microsoft.com/office/drawing/2014/main" val="2825789719"/>
                    </a:ext>
                  </a:extLst>
                </a:gridCol>
                <a:gridCol w="658368">
                  <a:extLst>
                    <a:ext uri="{9D8B030D-6E8A-4147-A177-3AD203B41FA5}">
                      <a16:colId xmlns:a16="http://schemas.microsoft.com/office/drawing/2014/main" val="3500374623"/>
                    </a:ext>
                  </a:extLst>
                </a:gridCol>
                <a:gridCol w="329184">
                  <a:extLst>
                    <a:ext uri="{9D8B030D-6E8A-4147-A177-3AD203B41FA5}">
                      <a16:colId xmlns:a16="http://schemas.microsoft.com/office/drawing/2014/main" val="440262341"/>
                    </a:ext>
                  </a:extLst>
                </a:gridCol>
                <a:gridCol w="329184">
                  <a:extLst>
                    <a:ext uri="{9D8B030D-6E8A-4147-A177-3AD203B41FA5}">
                      <a16:colId xmlns:a16="http://schemas.microsoft.com/office/drawing/2014/main" val="3993825808"/>
                    </a:ext>
                  </a:extLst>
                </a:gridCol>
                <a:gridCol w="329184">
                  <a:extLst>
                    <a:ext uri="{9D8B030D-6E8A-4147-A177-3AD203B41FA5}">
                      <a16:colId xmlns:a16="http://schemas.microsoft.com/office/drawing/2014/main" val="2493950267"/>
                    </a:ext>
                  </a:extLst>
                </a:gridCol>
                <a:gridCol w="329184">
                  <a:extLst>
                    <a:ext uri="{9D8B030D-6E8A-4147-A177-3AD203B41FA5}">
                      <a16:colId xmlns:a16="http://schemas.microsoft.com/office/drawing/2014/main" val="2267846564"/>
                    </a:ext>
                  </a:extLst>
                </a:gridCol>
                <a:gridCol w="329184">
                  <a:extLst>
                    <a:ext uri="{9D8B030D-6E8A-4147-A177-3AD203B41FA5}">
                      <a16:colId xmlns:a16="http://schemas.microsoft.com/office/drawing/2014/main" val="745721567"/>
                    </a:ext>
                  </a:extLst>
                </a:gridCol>
                <a:gridCol w="329184">
                  <a:extLst>
                    <a:ext uri="{9D8B030D-6E8A-4147-A177-3AD203B41FA5}">
                      <a16:colId xmlns:a16="http://schemas.microsoft.com/office/drawing/2014/main" val="3761671336"/>
                    </a:ext>
                  </a:extLst>
                </a:gridCol>
                <a:gridCol w="329184">
                  <a:extLst>
                    <a:ext uri="{9D8B030D-6E8A-4147-A177-3AD203B41FA5}">
                      <a16:colId xmlns:a16="http://schemas.microsoft.com/office/drawing/2014/main" val="238123471"/>
                    </a:ext>
                  </a:extLst>
                </a:gridCol>
                <a:gridCol w="329184">
                  <a:extLst>
                    <a:ext uri="{9D8B030D-6E8A-4147-A177-3AD203B41FA5}">
                      <a16:colId xmlns:a16="http://schemas.microsoft.com/office/drawing/2014/main" val="254437864"/>
                    </a:ext>
                  </a:extLst>
                </a:gridCol>
                <a:gridCol w="329184">
                  <a:extLst>
                    <a:ext uri="{9D8B030D-6E8A-4147-A177-3AD203B41FA5}">
                      <a16:colId xmlns:a16="http://schemas.microsoft.com/office/drawing/2014/main" val="980379947"/>
                    </a:ext>
                  </a:extLst>
                </a:gridCol>
                <a:gridCol w="329184">
                  <a:extLst>
                    <a:ext uri="{9D8B030D-6E8A-4147-A177-3AD203B41FA5}">
                      <a16:colId xmlns:a16="http://schemas.microsoft.com/office/drawing/2014/main" val="2922384929"/>
                    </a:ext>
                  </a:extLst>
                </a:gridCol>
                <a:gridCol w="329184">
                  <a:extLst>
                    <a:ext uri="{9D8B030D-6E8A-4147-A177-3AD203B41FA5}">
                      <a16:colId xmlns:a16="http://schemas.microsoft.com/office/drawing/2014/main" val="3943556509"/>
                    </a:ext>
                  </a:extLst>
                </a:gridCol>
                <a:gridCol w="329184">
                  <a:extLst>
                    <a:ext uri="{9D8B030D-6E8A-4147-A177-3AD203B41FA5}">
                      <a16:colId xmlns:a16="http://schemas.microsoft.com/office/drawing/2014/main" val="2385124543"/>
                    </a:ext>
                  </a:extLst>
                </a:gridCol>
                <a:gridCol w="329184">
                  <a:extLst>
                    <a:ext uri="{9D8B030D-6E8A-4147-A177-3AD203B41FA5}">
                      <a16:colId xmlns:a16="http://schemas.microsoft.com/office/drawing/2014/main" val="1537524678"/>
                    </a:ext>
                  </a:extLst>
                </a:gridCol>
                <a:gridCol w="329184">
                  <a:extLst>
                    <a:ext uri="{9D8B030D-6E8A-4147-A177-3AD203B41FA5}">
                      <a16:colId xmlns:a16="http://schemas.microsoft.com/office/drawing/2014/main" val="24051318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889652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 Singapore - 2020-06-24 06:00:25</a:t>
                      </a:r>
                      <a:r>
                        <a:rPr kumimoji="0" lang="en-US" sz="1000" b="0" i="0" u="none" strike="noStrike" kern="1200" cap="none" spc="0" normalizeH="0" baseline="0" noProof="0">
                          <a:ln>
                            <a:noFill/>
                          </a:ln>
                          <a:solidFill>
                            <a:prstClr val="black"/>
                          </a:solidFill>
                          <a:effectLst/>
                          <a:uLnTx/>
                          <a:uFillTx/>
                          <a:latin typeface="+mn-lt"/>
                          <a:ea typeface="+mn-ea"/>
                          <a:cs typeface="+mn-cs"/>
                        </a:rPr>
                        <a:t>
 After months of video calls with friends and loved ones, nothing excites us more than the promise of a face-to-face meet-up (finally!) What activities are you revving for to make up for lost time? 
Whether it’s a meal with the grandparents at your favourite restaurant or a relaxing friday night hang-out at the home bar, remember that bonding is best enjoyed with up to five people at a time for now! #theNEXnorm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xx.fbcdn.net/v/t1.0-9/p720x720/103789114_3065102850194202_2876161784851508035_o.jpg?_nc_cat=103&amp;_nc_sid=8024bb&amp;_nc_oc=AQnC2DhNZjJ5Td0v-VKADcrDskzB7Fe_aJIhQ-xcgz1bWrXxXAWaBCTHBYVLTur9Gwk&amp;_nc_ht=scontent-bos3-1.xx&amp;_nc_tp=6&amp;oh=99f3451ceb163e615a6c25bd6096b53b&amp;oe=5F1DD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06/29/2020 09:27:49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00606724"/>
                  </a:ext>
                </a:extLst>
              </a:tr>
            </a:tbl>
          </a:graphicData>
        </a:graphic>
      </p:graphicFrame>
      <p:sp>
        <p:nvSpPr>
          <p:cNvPr id="4" name="Text Placeholder 3">
            <a:extLst>
              <a:ext uri="{FF2B5EF4-FFF2-40B4-BE49-F238E27FC236}">
                <a16:creationId xmlns:a16="http://schemas.microsoft.com/office/drawing/2014/main" id="{7D7BE222-BA10-418F-BCA6-18A7589B3CAB}"/>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74766630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F4C79-2FC7-4630-B408-80B0CAB4D72B}"/>
              </a:ext>
            </a:extLst>
          </p:cNvPr>
          <p:cNvSpPr>
            <a:spLocks noGrp="1"/>
          </p:cNvSpPr>
          <p:nvPr>
            <p:ph type="title"/>
          </p:nvPr>
        </p:nvSpPr>
        <p:spPr/>
        <p:txBody>
          <a:bodyPr/>
          <a:lstStyle/>
          <a:p>
            <a:r>
              <a:rPr lang="en-US"/>
              <a:t>Facebook Own Posts Table - Landscape (Bottom) | Suburban Malls - 1 of 26</a:t>
            </a:r>
          </a:p>
        </p:txBody>
      </p:sp>
      <p:graphicFrame>
        <p:nvGraphicFramePr>
          <p:cNvPr id="5" name="Table Placeholder 4">
            <a:extLst>
              <a:ext uri="{FF2B5EF4-FFF2-40B4-BE49-F238E27FC236}">
                <a16:creationId xmlns:a16="http://schemas.microsoft.com/office/drawing/2014/main" id="{B6855C53-9065-410E-B10A-A836FA9DE6ED}"/>
              </a:ext>
            </a:extLst>
          </p:cNvPr>
          <p:cNvGraphicFramePr>
            <a:graphicFrameLocks noGrp="1"/>
          </p:cNvGraphicFramePr>
          <p:nvPr>
            <p:ph type="tbl" sz="quarter" idx="13"/>
            <p:extLst>
              <p:ext uri="{D42A27DB-BD31-4B8C-83A1-F6EECF244321}">
                <p14:modId xmlns:p14="http://schemas.microsoft.com/office/powerpoint/2010/main" val="2943560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544559780"/>
                    </a:ext>
                  </a:extLst>
                </a:gridCol>
                <a:gridCol w="987552">
                  <a:extLst>
                    <a:ext uri="{9D8B030D-6E8A-4147-A177-3AD203B41FA5}">
                      <a16:colId xmlns:a16="http://schemas.microsoft.com/office/drawing/2014/main" val="776199708"/>
                    </a:ext>
                  </a:extLst>
                </a:gridCol>
                <a:gridCol w="658368">
                  <a:extLst>
                    <a:ext uri="{9D8B030D-6E8A-4147-A177-3AD203B41FA5}">
                      <a16:colId xmlns:a16="http://schemas.microsoft.com/office/drawing/2014/main" val="3878153404"/>
                    </a:ext>
                  </a:extLst>
                </a:gridCol>
                <a:gridCol w="329184">
                  <a:extLst>
                    <a:ext uri="{9D8B030D-6E8A-4147-A177-3AD203B41FA5}">
                      <a16:colId xmlns:a16="http://schemas.microsoft.com/office/drawing/2014/main" val="753427037"/>
                    </a:ext>
                  </a:extLst>
                </a:gridCol>
                <a:gridCol w="329184">
                  <a:extLst>
                    <a:ext uri="{9D8B030D-6E8A-4147-A177-3AD203B41FA5}">
                      <a16:colId xmlns:a16="http://schemas.microsoft.com/office/drawing/2014/main" val="1783539916"/>
                    </a:ext>
                  </a:extLst>
                </a:gridCol>
                <a:gridCol w="329184">
                  <a:extLst>
                    <a:ext uri="{9D8B030D-6E8A-4147-A177-3AD203B41FA5}">
                      <a16:colId xmlns:a16="http://schemas.microsoft.com/office/drawing/2014/main" val="1095039969"/>
                    </a:ext>
                  </a:extLst>
                </a:gridCol>
                <a:gridCol w="329184">
                  <a:extLst>
                    <a:ext uri="{9D8B030D-6E8A-4147-A177-3AD203B41FA5}">
                      <a16:colId xmlns:a16="http://schemas.microsoft.com/office/drawing/2014/main" val="1709438269"/>
                    </a:ext>
                  </a:extLst>
                </a:gridCol>
                <a:gridCol w="329184">
                  <a:extLst>
                    <a:ext uri="{9D8B030D-6E8A-4147-A177-3AD203B41FA5}">
                      <a16:colId xmlns:a16="http://schemas.microsoft.com/office/drawing/2014/main" val="2700927301"/>
                    </a:ext>
                  </a:extLst>
                </a:gridCol>
                <a:gridCol w="329184">
                  <a:extLst>
                    <a:ext uri="{9D8B030D-6E8A-4147-A177-3AD203B41FA5}">
                      <a16:colId xmlns:a16="http://schemas.microsoft.com/office/drawing/2014/main" val="3897649295"/>
                    </a:ext>
                  </a:extLst>
                </a:gridCol>
                <a:gridCol w="329184">
                  <a:extLst>
                    <a:ext uri="{9D8B030D-6E8A-4147-A177-3AD203B41FA5}">
                      <a16:colId xmlns:a16="http://schemas.microsoft.com/office/drawing/2014/main" val="572009505"/>
                    </a:ext>
                  </a:extLst>
                </a:gridCol>
                <a:gridCol w="329184">
                  <a:extLst>
                    <a:ext uri="{9D8B030D-6E8A-4147-A177-3AD203B41FA5}">
                      <a16:colId xmlns:a16="http://schemas.microsoft.com/office/drawing/2014/main" val="2925212734"/>
                    </a:ext>
                  </a:extLst>
                </a:gridCol>
                <a:gridCol w="329184">
                  <a:extLst>
                    <a:ext uri="{9D8B030D-6E8A-4147-A177-3AD203B41FA5}">
                      <a16:colId xmlns:a16="http://schemas.microsoft.com/office/drawing/2014/main" val="4100731092"/>
                    </a:ext>
                  </a:extLst>
                </a:gridCol>
                <a:gridCol w="329184">
                  <a:extLst>
                    <a:ext uri="{9D8B030D-6E8A-4147-A177-3AD203B41FA5}">
                      <a16:colId xmlns:a16="http://schemas.microsoft.com/office/drawing/2014/main" val="3909216630"/>
                    </a:ext>
                  </a:extLst>
                </a:gridCol>
                <a:gridCol w="329184">
                  <a:extLst>
                    <a:ext uri="{9D8B030D-6E8A-4147-A177-3AD203B41FA5}">
                      <a16:colId xmlns:a16="http://schemas.microsoft.com/office/drawing/2014/main" val="2327003767"/>
                    </a:ext>
                  </a:extLst>
                </a:gridCol>
                <a:gridCol w="329184">
                  <a:extLst>
                    <a:ext uri="{9D8B030D-6E8A-4147-A177-3AD203B41FA5}">
                      <a16:colId xmlns:a16="http://schemas.microsoft.com/office/drawing/2014/main" val="1980069400"/>
                    </a:ext>
                  </a:extLst>
                </a:gridCol>
                <a:gridCol w="329184">
                  <a:extLst>
                    <a:ext uri="{9D8B030D-6E8A-4147-A177-3AD203B41FA5}">
                      <a16:colId xmlns:a16="http://schemas.microsoft.com/office/drawing/2014/main" val="2538534738"/>
                    </a:ext>
                  </a:extLst>
                </a:gridCol>
                <a:gridCol w="329184">
                  <a:extLst>
                    <a:ext uri="{9D8B030D-6E8A-4147-A177-3AD203B41FA5}">
                      <a16:colId xmlns:a16="http://schemas.microsoft.com/office/drawing/2014/main" val="39174115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44510495"/>
                  </a:ext>
                </a:extLst>
              </a:tr>
            </a:tbl>
          </a:graphicData>
        </a:graphic>
      </p:graphicFrame>
      <p:sp>
        <p:nvSpPr>
          <p:cNvPr id="4" name="Text Placeholder 3">
            <a:extLst>
              <a:ext uri="{FF2B5EF4-FFF2-40B4-BE49-F238E27FC236}">
                <a16:creationId xmlns:a16="http://schemas.microsoft.com/office/drawing/2014/main" id="{59C8703B-6244-42BF-A46D-67F29EFEFA62}"/>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06303243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31AD1-ADC5-430E-B7EF-33A08D5E0D88}"/>
              </a:ext>
            </a:extLst>
          </p:cNvPr>
          <p:cNvSpPr>
            <a:spLocks noGrp="1"/>
          </p:cNvSpPr>
          <p:nvPr>
            <p:ph type="title"/>
          </p:nvPr>
        </p:nvSpPr>
        <p:spPr/>
        <p:txBody>
          <a:bodyPr/>
          <a:lstStyle/>
          <a:p>
            <a:r>
              <a:rPr lang="en-US"/>
              <a:t>Facebook Own Posts Table - Landscape (Bottom) | Suburban Malls - 2 of 26</a:t>
            </a:r>
          </a:p>
        </p:txBody>
      </p:sp>
      <p:graphicFrame>
        <p:nvGraphicFramePr>
          <p:cNvPr id="5" name="Table Placeholder 4">
            <a:extLst>
              <a:ext uri="{FF2B5EF4-FFF2-40B4-BE49-F238E27FC236}">
                <a16:creationId xmlns:a16="http://schemas.microsoft.com/office/drawing/2014/main" id="{31D49F61-EF26-4204-932E-18528E5174F2}"/>
              </a:ext>
            </a:extLst>
          </p:cNvPr>
          <p:cNvGraphicFramePr>
            <a:graphicFrameLocks noGrp="1"/>
          </p:cNvGraphicFramePr>
          <p:nvPr>
            <p:ph type="tbl" sz="quarter" idx="13"/>
            <p:extLst>
              <p:ext uri="{D42A27DB-BD31-4B8C-83A1-F6EECF244321}">
                <p14:modId xmlns:p14="http://schemas.microsoft.com/office/powerpoint/2010/main" val="1395400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281372557"/>
                    </a:ext>
                  </a:extLst>
                </a:gridCol>
                <a:gridCol w="987552">
                  <a:extLst>
                    <a:ext uri="{9D8B030D-6E8A-4147-A177-3AD203B41FA5}">
                      <a16:colId xmlns:a16="http://schemas.microsoft.com/office/drawing/2014/main" val="3975717295"/>
                    </a:ext>
                  </a:extLst>
                </a:gridCol>
                <a:gridCol w="658368">
                  <a:extLst>
                    <a:ext uri="{9D8B030D-6E8A-4147-A177-3AD203B41FA5}">
                      <a16:colId xmlns:a16="http://schemas.microsoft.com/office/drawing/2014/main" val="4095417364"/>
                    </a:ext>
                  </a:extLst>
                </a:gridCol>
                <a:gridCol w="329184">
                  <a:extLst>
                    <a:ext uri="{9D8B030D-6E8A-4147-A177-3AD203B41FA5}">
                      <a16:colId xmlns:a16="http://schemas.microsoft.com/office/drawing/2014/main" val="3177128774"/>
                    </a:ext>
                  </a:extLst>
                </a:gridCol>
                <a:gridCol w="329184">
                  <a:extLst>
                    <a:ext uri="{9D8B030D-6E8A-4147-A177-3AD203B41FA5}">
                      <a16:colId xmlns:a16="http://schemas.microsoft.com/office/drawing/2014/main" val="2231664291"/>
                    </a:ext>
                  </a:extLst>
                </a:gridCol>
                <a:gridCol w="329184">
                  <a:extLst>
                    <a:ext uri="{9D8B030D-6E8A-4147-A177-3AD203B41FA5}">
                      <a16:colId xmlns:a16="http://schemas.microsoft.com/office/drawing/2014/main" val="569147217"/>
                    </a:ext>
                  </a:extLst>
                </a:gridCol>
                <a:gridCol w="329184">
                  <a:extLst>
                    <a:ext uri="{9D8B030D-6E8A-4147-A177-3AD203B41FA5}">
                      <a16:colId xmlns:a16="http://schemas.microsoft.com/office/drawing/2014/main" val="1899370638"/>
                    </a:ext>
                  </a:extLst>
                </a:gridCol>
                <a:gridCol w="329184">
                  <a:extLst>
                    <a:ext uri="{9D8B030D-6E8A-4147-A177-3AD203B41FA5}">
                      <a16:colId xmlns:a16="http://schemas.microsoft.com/office/drawing/2014/main" val="3018628861"/>
                    </a:ext>
                  </a:extLst>
                </a:gridCol>
                <a:gridCol w="329184">
                  <a:extLst>
                    <a:ext uri="{9D8B030D-6E8A-4147-A177-3AD203B41FA5}">
                      <a16:colId xmlns:a16="http://schemas.microsoft.com/office/drawing/2014/main" val="424622375"/>
                    </a:ext>
                  </a:extLst>
                </a:gridCol>
                <a:gridCol w="329184">
                  <a:extLst>
                    <a:ext uri="{9D8B030D-6E8A-4147-A177-3AD203B41FA5}">
                      <a16:colId xmlns:a16="http://schemas.microsoft.com/office/drawing/2014/main" val="2376243982"/>
                    </a:ext>
                  </a:extLst>
                </a:gridCol>
                <a:gridCol w="329184">
                  <a:extLst>
                    <a:ext uri="{9D8B030D-6E8A-4147-A177-3AD203B41FA5}">
                      <a16:colId xmlns:a16="http://schemas.microsoft.com/office/drawing/2014/main" val="3056537410"/>
                    </a:ext>
                  </a:extLst>
                </a:gridCol>
                <a:gridCol w="329184">
                  <a:extLst>
                    <a:ext uri="{9D8B030D-6E8A-4147-A177-3AD203B41FA5}">
                      <a16:colId xmlns:a16="http://schemas.microsoft.com/office/drawing/2014/main" val="339492768"/>
                    </a:ext>
                  </a:extLst>
                </a:gridCol>
                <a:gridCol w="329184">
                  <a:extLst>
                    <a:ext uri="{9D8B030D-6E8A-4147-A177-3AD203B41FA5}">
                      <a16:colId xmlns:a16="http://schemas.microsoft.com/office/drawing/2014/main" val="3845648224"/>
                    </a:ext>
                  </a:extLst>
                </a:gridCol>
                <a:gridCol w="329184">
                  <a:extLst>
                    <a:ext uri="{9D8B030D-6E8A-4147-A177-3AD203B41FA5}">
                      <a16:colId xmlns:a16="http://schemas.microsoft.com/office/drawing/2014/main" val="3620439638"/>
                    </a:ext>
                  </a:extLst>
                </a:gridCol>
                <a:gridCol w="329184">
                  <a:extLst>
                    <a:ext uri="{9D8B030D-6E8A-4147-A177-3AD203B41FA5}">
                      <a16:colId xmlns:a16="http://schemas.microsoft.com/office/drawing/2014/main" val="3246102404"/>
                    </a:ext>
                  </a:extLst>
                </a:gridCol>
                <a:gridCol w="329184">
                  <a:extLst>
                    <a:ext uri="{9D8B030D-6E8A-4147-A177-3AD203B41FA5}">
                      <a16:colId xmlns:a16="http://schemas.microsoft.com/office/drawing/2014/main" val="697827471"/>
                    </a:ext>
                  </a:extLst>
                </a:gridCol>
                <a:gridCol w="329184">
                  <a:extLst>
                    <a:ext uri="{9D8B030D-6E8A-4147-A177-3AD203B41FA5}">
                      <a16:colId xmlns:a16="http://schemas.microsoft.com/office/drawing/2014/main" val="3933160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974634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mn-lt"/>
                          <a:ea typeface="+mn-ea"/>
                          <a:cs typeface="+mn-cs"/>
                        </a:rPr>
                        <a:t>KINEX - 2020-06-11 04:50:36</a:t>
                      </a:r>
                      <a:r>
                        <a:rPr kumimoji="0" lang="sv-S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https://scontent-iad3-1.xx.fbcdn.net/v/t1.0-9/s720x720/103673045_2696622520443143_902194595379177990_n.jpg?_nc_cat=110&amp;_nc_sid=dd9801&amp;_nc_ohc=vJLjYLrpjBwAX-QgMmz&amp;_nc_ht=scontent-iad3-1.xx&amp;_nc_tp=7&amp;oh=f2aa1aa4aa348e4ebd9199f07c713d4a&amp;oe=5F13CA58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06/19/2020 12:05:54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23142017"/>
                  </a:ext>
                </a:extLst>
              </a:tr>
            </a:tbl>
          </a:graphicData>
        </a:graphic>
      </p:graphicFrame>
      <p:sp>
        <p:nvSpPr>
          <p:cNvPr id="4" name="Text Placeholder 3">
            <a:extLst>
              <a:ext uri="{FF2B5EF4-FFF2-40B4-BE49-F238E27FC236}">
                <a16:creationId xmlns:a16="http://schemas.microsoft.com/office/drawing/2014/main" id="{67494C94-44F1-4719-A5A8-AB19E72C4207}"/>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58534025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C3AF3-B2B2-4919-8F18-9E79F126174D}"/>
              </a:ext>
            </a:extLst>
          </p:cNvPr>
          <p:cNvSpPr>
            <a:spLocks noGrp="1"/>
          </p:cNvSpPr>
          <p:nvPr>
            <p:ph type="title"/>
          </p:nvPr>
        </p:nvSpPr>
        <p:spPr/>
        <p:txBody>
          <a:bodyPr/>
          <a:lstStyle/>
          <a:p>
            <a:r>
              <a:rPr lang="en-US"/>
              <a:t>Facebook Own Posts Table - Landscape (Bottom) | Suburban Malls - 3 of 26</a:t>
            </a:r>
          </a:p>
        </p:txBody>
      </p:sp>
      <p:graphicFrame>
        <p:nvGraphicFramePr>
          <p:cNvPr id="5" name="Table Placeholder 4">
            <a:extLst>
              <a:ext uri="{FF2B5EF4-FFF2-40B4-BE49-F238E27FC236}">
                <a16:creationId xmlns:a16="http://schemas.microsoft.com/office/drawing/2014/main" id="{42548FA6-734D-4431-AB74-8C3AD118CAA2}"/>
              </a:ext>
            </a:extLst>
          </p:cNvPr>
          <p:cNvGraphicFramePr>
            <a:graphicFrameLocks noGrp="1"/>
          </p:cNvGraphicFramePr>
          <p:nvPr>
            <p:ph type="tbl" sz="quarter" idx="13"/>
            <p:extLst>
              <p:ext uri="{D42A27DB-BD31-4B8C-83A1-F6EECF244321}">
                <p14:modId xmlns:p14="http://schemas.microsoft.com/office/powerpoint/2010/main" val="534009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966999404"/>
                    </a:ext>
                  </a:extLst>
                </a:gridCol>
                <a:gridCol w="987552">
                  <a:extLst>
                    <a:ext uri="{9D8B030D-6E8A-4147-A177-3AD203B41FA5}">
                      <a16:colId xmlns:a16="http://schemas.microsoft.com/office/drawing/2014/main" val="3919082757"/>
                    </a:ext>
                  </a:extLst>
                </a:gridCol>
                <a:gridCol w="658368">
                  <a:extLst>
                    <a:ext uri="{9D8B030D-6E8A-4147-A177-3AD203B41FA5}">
                      <a16:colId xmlns:a16="http://schemas.microsoft.com/office/drawing/2014/main" val="1797023506"/>
                    </a:ext>
                  </a:extLst>
                </a:gridCol>
                <a:gridCol w="329184">
                  <a:extLst>
                    <a:ext uri="{9D8B030D-6E8A-4147-A177-3AD203B41FA5}">
                      <a16:colId xmlns:a16="http://schemas.microsoft.com/office/drawing/2014/main" val="3546574681"/>
                    </a:ext>
                  </a:extLst>
                </a:gridCol>
                <a:gridCol w="329184">
                  <a:extLst>
                    <a:ext uri="{9D8B030D-6E8A-4147-A177-3AD203B41FA5}">
                      <a16:colId xmlns:a16="http://schemas.microsoft.com/office/drawing/2014/main" val="2409288121"/>
                    </a:ext>
                  </a:extLst>
                </a:gridCol>
                <a:gridCol w="329184">
                  <a:extLst>
                    <a:ext uri="{9D8B030D-6E8A-4147-A177-3AD203B41FA5}">
                      <a16:colId xmlns:a16="http://schemas.microsoft.com/office/drawing/2014/main" val="1088425168"/>
                    </a:ext>
                  </a:extLst>
                </a:gridCol>
                <a:gridCol w="329184">
                  <a:extLst>
                    <a:ext uri="{9D8B030D-6E8A-4147-A177-3AD203B41FA5}">
                      <a16:colId xmlns:a16="http://schemas.microsoft.com/office/drawing/2014/main" val="1581223289"/>
                    </a:ext>
                  </a:extLst>
                </a:gridCol>
                <a:gridCol w="329184">
                  <a:extLst>
                    <a:ext uri="{9D8B030D-6E8A-4147-A177-3AD203B41FA5}">
                      <a16:colId xmlns:a16="http://schemas.microsoft.com/office/drawing/2014/main" val="1845716215"/>
                    </a:ext>
                  </a:extLst>
                </a:gridCol>
                <a:gridCol w="329184">
                  <a:extLst>
                    <a:ext uri="{9D8B030D-6E8A-4147-A177-3AD203B41FA5}">
                      <a16:colId xmlns:a16="http://schemas.microsoft.com/office/drawing/2014/main" val="981577866"/>
                    </a:ext>
                  </a:extLst>
                </a:gridCol>
                <a:gridCol w="329184">
                  <a:extLst>
                    <a:ext uri="{9D8B030D-6E8A-4147-A177-3AD203B41FA5}">
                      <a16:colId xmlns:a16="http://schemas.microsoft.com/office/drawing/2014/main" val="874010689"/>
                    </a:ext>
                  </a:extLst>
                </a:gridCol>
                <a:gridCol w="329184">
                  <a:extLst>
                    <a:ext uri="{9D8B030D-6E8A-4147-A177-3AD203B41FA5}">
                      <a16:colId xmlns:a16="http://schemas.microsoft.com/office/drawing/2014/main" val="4190404298"/>
                    </a:ext>
                  </a:extLst>
                </a:gridCol>
                <a:gridCol w="329184">
                  <a:extLst>
                    <a:ext uri="{9D8B030D-6E8A-4147-A177-3AD203B41FA5}">
                      <a16:colId xmlns:a16="http://schemas.microsoft.com/office/drawing/2014/main" val="2065097471"/>
                    </a:ext>
                  </a:extLst>
                </a:gridCol>
                <a:gridCol w="329184">
                  <a:extLst>
                    <a:ext uri="{9D8B030D-6E8A-4147-A177-3AD203B41FA5}">
                      <a16:colId xmlns:a16="http://schemas.microsoft.com/office/drawing/2014/main" val="3143911264"/>
                    </a:ext>
                  </a:extLst>
                </a:gridCol>
                <a:gridCol w="329184">
                  <a:extLst>
                    <a:ext uri="{9D8B030D-6E8A-4147-A177-3AD203B41FA5}">
                      <a16:colId xmlns:a16="http://schemas.microsoft.com/office/drawing/2014/main" val="307662439"/>
                    </a:ext>
                  </a:extLst>
                </a:gridCol>
                <a:gridCol w="329184">
                  <a:extLst>
                    <a:ext uri="{9D8B030D-6E8A-4147-A177-3AD203B41FA5}">
                      <a16:colId xmlns:a16="http://schemas.microsoft.com/office/drawing/2014/main" val="3966835949"/>
                    </a:ext>
                  </a:extLst>
                </a:gridCol>
                <a:gridCol w="329184">
                  <a:extLst>
                    <a:ext uri="{9D8B030D-6E8A-4147-A177-3AD203B41FA5}">
                      <a16:colId xmlns:a16="http://schemas.microsoft.com/office/drawing/2014/main" val="2813132284"/>
                    </a:ext>
                  </a:extLst>
                </a:gridCol>
                <a:gridCol w="329184">
                  <a:extLst>
                    <a:ext uri="{9D8B030D-6E8A-4147-A177-3AD203B41FA5}">
                      <a16:colId xmlns:a16="http://schemas.microsoft.com/office/drawing/2014/main" val="4207164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679452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KINEX - 2020-06-11 08:30:12</a:t>
                      </a:r>
                      <a:r>
                        <a:rPr kumimoji="0" lang="en-US" sz="1000" b="0" i="0" u="none" strike="noStrike" kern="1200" cap="none" spc="0" normalizeH="0" baseline="0" noProof="0">
                          <a:ln>
                            <a:noFill/>
                          </a:ln>
                          <a:solidFill>
                            <a:prstClr val="black"/>
                          </a:solidFill>
                          <a:effectLst/>
                          <a:uLnTx/>
                          <a:uFillTx/>
                          <a:latin typeface="+mn-lt"/>
                          <a:ea typeface="+mn-ea"/>
                          <a:cs typeface="+mn-cs"/>
                        </a:rPr>
                        <a:t>
 🏖 Bask in our summer specials with great deals! From now till 30 Jun, redeem BONUS POPPoints when you spend at KINEX
🛍 Spend a min.  in a single receipt and redeem 500 POPPoints*, limited to the first 1,000 redemptions.
🍽 Spend a min.  in a single receipt and redeem 150 POPPoints* when you order from our F&amp;B outlets using Deliveroo, foodpanda, GrabFood and Oddle - Take Control of Your F&amp;B Online Orders. While stocks last.
🚘 P.S. Takeaway for your favourite food is available at our drive-through pick-up point!
📲 Simply download the U-POPP Mobile App today, submit your receipts and enjoy exclusive offers!
👉 For more details, visit www.kinex.com.sg 
*T&amp;Cs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104092918_647680322450561_8163060078847796670_n.jpg?_nc_cat=102&amp;_nc_sid=ad6a45&amp;_nc_oc=AQkGZWlbKvKoYb1-uwdNpMUw4vkTINPGLFKwxh-t3bCDF9rrFY6B0S30JWJUXzhhiMI&amp;_nc_ht=scontent-iad3-1.xx&amp;oh=12521f3c08c7f627990b9fbddf1c4879&amp;oe=5F224A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07/02/2020 09:17:33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19592736"/>
                  </a:ext>
                </a:extLst>
              </a:tr>
            </a:tbl>
          </a:graphicData>
        </a:graphic>
      </p:graphicFrame>
      <p:sp>
        <p:nvSpPr>
          <p:cNvPr id="4" name="Text Placeholder 3">
            <a:extLst>
              <a:ext uri="{FF2B5EF4-FFF2-40B4-BE49-F238E27FC236}">
                <a16:creationId xmlns:a16="http://schemas.microsoft.com/office/drawing/2014/main" id="{71BE2C30-C402-454C-9F7B-668467AAAC3E}"/>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97354482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BF96A-CA5D-4C99-8FF3-AD4EFB425991}"/>
              </a:ext>
            </a:extLst>
          </p:cNvPr>
          <p:cNvSpPr>
            <a:spLocks noGrp="1"/>
          </p:cNvSpPr>
          <p:nvPr>
            <p:ph type="title"/>
          </p:nvPr>
        </p:nvSpPr>
        <p:spPr/>
        <p:txBody>
          <a:bodyPr/>
          <a:lstStyle/>
          <a:p>
            <a:r>
              <a:rPr lang="en-US"/>
              <a:t>Facebook Own Posts Table - Landscape (Bottom) | Suburban Malls - 4 of 26</a:t>
            </a:r>
          </a:p>
        </p:txBody>
      </p:sp>
      <p:graphicFrame>
        <p:nvGraphicFramePr>
          <p:cNvPr id="5" name="Table Placeholder 4">
            <a:extLst>
              <a:ext uri="{FF2B5EF4-FFF2-40B4-BE49-F238E27FC236}">
                <a16:creationId xmlns:a16="http://schemas.microsoft.com/office/drawing/2014/main" id="{EC0CC69F-6D91-46FE-981E-050AC1F47F8D}"/>
              </a:ext>
            </a:extLst>
          </p:cNvPr>
          <p:cNvGraphicFramePr>
            <a:graphicFrameLocks noGrp="1"/>
          </p:cNvGraphicFramePr>
          <p:nvPr>
            <p:ph type="tbl" sz="quarter" idx="13"/>
            <p:extLst>
              <p:ext uri="{D42A27DB-BD31-4B8C-83A1-F6EECF244321}">
                <p14:modId xmlns:p14="http://schemas.microsoft.com/office/powerpoint/2010/main" val="1073335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810584813"/>
                    </a:ext>
                  </a:extLst>
                </a:gridCol>
                <a:gridCol w="987552">
                  <a:extLst>
                    <a:ext uri="{9D8B030D-6E8A-4147-A177-3AD203B41FA5}">
                      <a16:colId xmlns:a16="http://schemas.microsoft.com/office/drawing/2014/main" val="526771410"/>
                    </a:ext>
                  </a:extLst>
                </a:gridCol>
                <a:gridCol w="658368">
                  <a:extLst>
                    <a:ext uri="{9D8B030D-6E8A-4147-A177-3AD203B41FA5}">
                      <a16:colId xmlns:a16="http://schemas.microsoft.com/office/drawing/2014/main" val="676426292"/>
                    </a:ext>
                  </a:extLst>
                </a:gridCol>
                <a:gridCol w="329184">
                  <a:extLst>
                    <a:ext uri="{9D8B030D-6E8A-4147-A177-3AD203B41FA5}">
                      <a16:colId xmlns:a16="http://schemas.microsoft.com/office/drawing/2014/main" val="555915190"/>
                    </a:ext>
                  </a:extLst>
                </a:gridCol>
                <a:gridCol w="329184">
                  <a:extLst>
                    <a:ext uri="{9D8B030D-6E8A-4147-A177-3AD203B41FA5}">
                      <a16:colId xmlns:a16="http://schemas.microsoft.com/office/drawing/2014/main" val="657845933"/>
                    </a:ext>
                  </a:extLst>
                </a:gridCol>
                <a:gridCol w="329184">
                  <a:extLst>
                    <a:ext uri="{9D8B030D-6E8A-4147-A177-3AD203B41FA5}">
                      <a16:colId xmlns:a16="http://schemas.microsoft.com/office/drawing/2014/main" val="1510371692"/>
                    </a:ext>
                  </a:extLst>
                </a:gridCol>
                <a:gridCol w="329184">
                  <a:extLst>
                    <a:ext uri="{9D8B030D-6E8A-4147-A177-3AD203B41FA5}">
                      <a16:colId xmlns:a16="http://schemas.microsoft.com/office/drawing/2014/main" val="3738010208"/>
                    </a:ext>
                  </a:extLst>
                </a:gridCol>
                <a:gridCol w="329184">
                  <a:extLst>
                    <a:ext uri="{9D8B030D-6E8A-4147-A177-3AD203B41FA5}">
                      <a16:colId xmlns:a16="http://schemas.microsoft.com/office/drawing/2014/main" val="228449927"/>
                    </a:ext>
                  </a:extLst>
                </a:gridCol>
                <a:gridCol w="329184">
                  <a:extLst>
                    <a:ext uri="{9D8B030D-6E8A-4147-A177-3AD203B41FA5}">
                      <a16:colId xmlns:a16="http://schemas.microsoft.com/office/drawing/2014/main" val="2769645522"/>
                    </a:ext>
                  </a:extLst>
                </a:gridCol>
                <a:gridCol w="329184">
                  <a:extLst>
                    <a:ext uri="{9D8B030D-6E8A-4147-A177-3AD203B41FA5}">
                      <a16:colId xmlns:a16="http://schemas.microsoft.com/office/drawing/2014/main" val="605414771"/>
                    </a:ext>
                  </a:extLst>
                </a:gridCol>
                <a:gridCol w="329184">
                  <a:extLst>
                    <a:ext uri="{9D8B030D-6E8A-4147-A177-3AD203B41FA5}">
                      <a16:colId xmlns:a16="http://schemas.microsoft.com/office/drawing/2014/main" val="3997661308"/>
                    </a:ext>
                  </a:extLst>
                </a:gridCol>
                <a:gridCol w="329184">
                  <a:extLst>
                    <a:ext uri="{9D8B030D-6E8A-4147-A177-3AD203B41FA5}">
                      <a16:colId xmlns:a16="http://schemas.microsoft.com/office/drawing/2014/main" val="2990135990"/>
                    </a:ext>
                  </a:extLst>
                </a:gridCol>
                <a:gridCol w="329184">
                  <a:extLst>
                    <a:ext uri="{9D8B030D-6E8A-4147-A177-3AD203B41FA5}">
                      <a16:colId xmlns:a16="http://schemas.microsoft.com/office/drawing/2014/main" val="2071141153"/>
                    </a:ext>
                  </a:extLst>
                </a:gridCol>
                <a:gridCol w="329184">
                  <a:extLst>
                    <a:ext uri="{9D8B030D-6E8A-4147-A177-3AD203B41FA5}">
                      <a16:colId xmlns:a16="http://schemas.microsoft.com/office/drawing/2014/main" val="97290403"/>
                    </a:ext>
                  </a:extLst>
                </a:gridCol>
                <a:gridCol w="329184">
                  <a:extLst>
                    <a:ext uri="{9D8B030D-6E8A-4147-A177-3AD203B41FA5}">
                      <a16:colId xmlns:a16="http://schemas.microsoft.com/office/drawing/2014/main" val="1751999357"/>
                    </a:ext>
                  </a:extLst>
                </a:gridCol>
                <a:gridCol w="329184">
                  <a:extLst>
                    <a:ext uri="{9D8B030D-6E8A-4147-A177-3AD203B41FA5}">
                      <a16:colId xmlns:a16="http://schemas.microsoft.com/office/drawing/2014/main" val="2899030368"/>
                    </a:ext>
                  </a:extLst>
                </a:gridCol>
                <a:gridCol w="329184">
                  <a:extLst>
                    <a:ext uri="{9D8B030D-6E8A-4147-A177-3AD203B41FA5}">
                      <a16:colId xmlns:a16="http://schemas.microsoft.com/office/drawing/2014/main" val="219876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692287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- 2020-06-08 06:00:28</a:t>
                      </a:r>
                      <a:r>
                        <a:rPr kumimoji="0" lang="en-US" sz="1000" b="0" i="0" u="none" strike="noStrike" kern="1200" cap="none" spc="0" normalizeH="0" baseline="0" noProof="0">
                          <a:ln>
                            <a:noFill/>
                          </a:ln>
                          <a:solidFill>
                            <a:prstClr val="black"/>
                          </a:solidFill>
                          <a:effectLst/>
                          <a:uLnTx/>
                          <a:uFillTx/>
                          <a:latin typeface="+mn-lt"/>
                          <a:ea typeface="+mn-ea"/>
                          <a:cs typeface="+mn-cs"/>
                        </a:rPr>
                        <a:t>
 With the start of Phase One, bond with your parents or grandparents during your visit with these engaging activities, available for free online.
🎨 Reminisce about the past by watching Moving Memories video, featuring animated murals of historic Singapore scenes by artist Yip Yew Chong, and inspire their creativity with colouring templates by the National Museum of Singapore: bit.ly/NMSMovingMemories
🍲 Enjoy 16 food-themed activities including drawing and craft fun with Agency For Integrated Care (AIC)'s Makan Time Activity Booklet: bit.ly/AICActivityBooklet
🧠 Boost cognitive skills while having fun with SilverActivities' range of trivia, memory games and more: bit.ly/SilverActivities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103130342_10157379534440208_952188256122704794_o.jpg?_nc_cat=101&amp;_nc_sid=2d5d41&amp;_nc_oc=AQltQFYNJWIhlWmEQrqkHoSpoufG1KmtJRZbsf19j9Z46x0JWLAtDZoVNdOq6EvgBnk&amp;_nc_ht=scontent-iad3-1.xx&amp;_nc_tp=6&amp;oh=7f0a3691f3c3bcdb5e284c9efefe8e36&amp;oe=5F14EE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06/22/2020 15:23:12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24579222"/>
                  </a:ext>
                </a:extLst>
              </a:tr>
            </a:tbl>
          </a:graphicData>
        </a:graphic>
      </p:graphicFrame>
      <p:sp>
        <p:nvSpPr>
          <p:cNvPr id="4" name="Text Placeholder 3">
            <a:extLst>
              <a:ext uri="{FF2B5EF4-FFF2-40B4-BE49-F238E27FC236}">
                <a16:creationId xmlns:a16="http://schemas.microsoft.com/office/drawing/2014/main" id="{94500E09-3177-4587-B3D5-1166CB45B3A3}"/>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12473148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A10AB-F0A9-4C8B-BA3D-A22D7D4CBF78}"/>
              </a:ext>
            </a:extLst>
          </p:cNvPr>
          <p:cNvSpPr>
            <a:spLocks noGrp="1"/>
          </p:cNvSpPr>
          <p:nvPr>
            <p:ph type="title"/>
          </p:nvPr>
        </p:nvSpPr>
        <p:spPr/>
        <p:txBody>
          <a:bodyPr/>
          <a:lstStyle/>
          <a:p>
            <a:r>
              <a:rPr lang="en-US"/>
              <a:t>Facebook Own Posts Table - Landscape (Bottom) | Suburban Malls - 5 of 26</a:t>
            </a:r>
          </a:p>
        </p:txBody>
      </p:sp>
      <p:graphicFrame>
        <p:nvGraphicFramePr>
          <p:cNvPr id="5" name="Table Placeholder 4">
            <a:extLst>
              <a:ext uri="{FF2B5EF4-FFF2-40B4-BE49-F238E27FC236}">
                <a16:creationId xmlns:a16="http://schemas.microsoft.com/office/drawing/2014/main" id="{F471A497-8DA5-48C1-9408-01618DB70FC2}"/>
              </a:ext>
            </a:extLst>
          </p:cNvPr>
          <p:cNvGraphicFramePr>
            <a:graphicFrameLocks noGrp="1"/>
          </p:cNvGraphicFramePr>
          <p:nvPr>
            <p:ph type="tbl" sz="quarter" idx="13"/>
            <p:extLst>
              <p:ext uri="{D42A27DB-BD31-4B8C-83A1-F6EECF244321}">
                <p14:modId xmlns:p14="http://schemas.microsoft.com/office/powerpoint/2010/main" val="486686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744875760"/>
                    </a:ext>
                  </a:extLst>
                </a:gridCol>
                <a:gridCol w="987552">
                  <a:extLst>
                    <a:ext uri="{9D8B030D-6E8A-4147-A177-3AD203B41FA5}">
                      <a16:colId xmlns:a16="http://schemas.microsoft.com/office/drawing/2014/main" val="459947210"/>
                    </a:ext>
                  </a:extLst>
                </a:gridCol>
                <a:gridCol w="658368">
                  <a:extLst>
                    <a:ext uri="{9D8B030D-6E8A-4147-A177-3AD203B41FA5}">
                      <a16:colId xmlns:a16="http://schemas.microsoft.com/office/drawing/2014/main" val="3265890807"/>
                    </a:ext>
                  </a:extLst>
                </a:gridCol>
                <a:gridCol w="329184">
                  <a:extLst>
                    <a:ext uri="{9D8B030D-6E8A-4147-A177-3AD203B41FA5}">
                      <a16:colId xmlns:a16="http://schemas.microsoft.com/office/drawing/2014/main" val="1199321868"/>
                    </a:ext>
                  </a:extLst>
                </a:gridCol>
                <a:gridCol w="329184">
                  <a:extLst>
                    <a:ext uri="{9D8B030D-6E8A-4147-A177-3AD203B41FA5}">
                      <a16:colId xmlns:a16="http://schemas.microsoft.com/office/drawing/2014/main" val="2051902291"/>
                    </a:ext>
                  </a:extLst>
                </a:gridCol>
                <a:gridCol w="329184">
                  <a:extLst>
                    <a:ext uri="{9D8B030D-6E8A-4147-A177-3AD203B41FA5}">
                      <a16:colId xmlns:a16="http://schemas.microsoft.com/office/drawing/2014/main" val="2472817955"/>
                    </a:ext>
                  </a:extLst>
                </a:gridCol>
                <a:gridCol w="329184">
                  <a:extLst>
                    <a:ext uri="{9D8B030D-6E8A-4147-A177-3AD203B41FA5}">
                      <a16:colId xmlns:a16="http://schemas.microsoft.com/office/drawing/2014/main" val="3240294034"/>
                    </a:ext>
                  </a:extLst>
                </a:gridCol>
                <a:gridCol w="329184">
                  <a:extLst>
                    <a:ext uri="{9D8B030D-6E8A-4147-A177-3AD203B41FA5}">
                      <a16:colId xmlns:a16="http://schemas.microsoft.com/office/drawing/2014/main" val="309618602"/>
                    </a:ext>
                  </a:extLst>
                </a:gridCol>
                <a:gridCol w="329184">
                  <a:extLst>
                    <a:ext uri="{9D8B030D-6E8A-4147-A177-3AD203B41FA5}">
                      <a16:colId xmlns:a16="http://schemas.microsoft.com/office/drawing/2014/main" val="1517978244"/>
                    </a:ext>
                  </a:extLst>
                </a:gridCol>
                <a:gridCol w="329184">
                  <a:extLst>
                    <a:ext uri="{9D8B030D-6E8A-4147-A177-3AD203B41FA5}">
                      <a16:colId xmlns:a16="http://schemas.microsoft.com/office/drawing/2014/main" val="2844078582"/>
                    </a:ext>
                  </a:extLst>
                </a:gridCol>
                <a:gridCol w="329184">
                  <a:extLst>
                    <a:ext uri="{9D8B030D-6E8A-4147-A177-3AD203B41FA5}">
                      <a16:colId xmlns:a16="http://schemas.microsoft.com/office/drawing/2014/main" val="4111435121"/>
                    </a:ext>
                  </a:extLst>
                </a:gridCol>
                <a:gridCol w="329184">
                  <a:extLst>
                    <a:ext uri="{9D8B030D-6E8A-4147-A177-3AD203B41FA5}">
                      <a16:colId xmlns:a16="http://schemas.microsoft.com/office/drawing/2014/main" val="3555203094"/>
                    </a:ext>
                  </a:extLst>
                </a:gridCol>
                <a:gridCol w="329184">
                  <a:extLst>
                    <a:ext uri="{9D8B030D-6E8A-4147-A177-3AD203B41FA5}">
                      <a16:colId xmlns:a16="http://schemas.microsoft.com/office/drawing/2014/main" val="849805893"/>
                    </a:ext>
                  </a:extLst>
                </a:gridCol>
                <a:gridCol w="329184">
                  <a:extLst>
                    <a:ext uri="{9D8B030D-6E8A-4147-A177-3AD203B41FA5}">
                      <a16:colId xmlns:a16="http://schemas.microsoft.com/office/drawing/2014/main" val="1854436952"/>
                    </a:ext>
                  </a:extLst>
                </a:gridCol>
                <a:gridCol w="329184">
                  <a:extLst>
                    <a:ext uri="{9D8B030D-6E8A-4147-A177-3AD203B41FA5}">
                      <a16:colId xmlns:a16="http://schemas.microsoft.com/office/drawing/2014/main" val="1001847002"/>
                    </a:ext>
                  </a:extLst>
                </a:gridCol>
                <a:gridCol w="329184">
                  <a:extLst>
                    <a:ext uri="{9D8B030D-6E8A-4147-A177-3AD203B41FA5}">
                      <a16:colId xmlns:a16="http://schemas.microsoft.com/office/drawing/2014/main" val="2972734655"/>
                    </a:ext>
                  </a:extLst>
                </a:gridCol>
                <a:gridCol w="329184">
                  <a:extLst>
                    <a:ext uri="{9D8B030D-6E8A-4147-A177-3AD203B41FA5}">
                      <a16:colId xmlns:a16="http://schemas.microsoft.com/office/drawing/2014/main" val="100853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795273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Northpoint City, Singapore - 2020-06-21 06:00:15</a:t>
                      </a:r>
                      <a:r>
                        <a:rPr kumimoji="0" lang="en-US" sz="1000" b="0" i="0" u="none" strike="noStrike" kern="1200" cap="none" spc="0" normalizeH="0" baseline="0" noProof="0">
                          <a:ln>
                            <a:noFill/>
                          </a:ln>
                          <a:solidFill>
                            <a:prstClr val="black"/>
                          </a:solidFill>
                          <a:effectLst/>
                          <a:uLnTx/>
                          <a:uFillTx/>
                          <a:latin typeface="+mn-lt"/>
                          <a:ea typeface="+mn-ea"/>
                          <a:cs typeface="+mn-cs"/>
                        </a:rPr>
                        <a:t>
 He's your loudest cheerleader 🏆 and so much more. He nurtures, cares and loves like no other. Tag your father and make him feel special this Father's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https://scontent-iad3-1.xx.fbcdn.net/v/t1.0-9/p720x720/105033451_3156383437755650_9169247666150800917_o.jpg?_nc_cat=105&amp;_nc_sid=2d5d41&amp;_nc_ohc=7epOIz3iEuYAX8rLovH&amp;_nc_ht=scontent-iad3-1.xx&amp;_nc_tp=6&amp;oh=7831ff2244d828d9ff5d27c605dd2f2e&amp;oe=5F1F0585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06/28/2020 09:07:28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94867008"/>
                  </a:ext>
                </a:extLst>
              </a:tr>
            </a:tbl>
          </a:graphicData>
        </a:graphic>
      </p:graphicFrame>
      <p:sp>
        <p:nvSpPr>
          <p:cNvPr id="4" name="Text Placeholder 3">
            <a:extLst>
              <a:ext uri="{FF2B5EF4-FFF2-40B4-BE49-F238E27FC236}">
                <a16:creationId xmlns:a16="http://schemas.microsoft.com/office/drawing/2014/main" id="{1C25B91B-29DE-4891-B33D-EC3902B2BFF9}"/>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6771457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DF324-FE48-4438-A298-5A79889FC749}"/>
              </a:ext>
            </a:extLst>
          </p:cNvPr>
          <p:cNvSpPr>
            <a:spLocks noGrp="1"/>
          </p:cNvSpPr>
          <p:nvPr>
            <p:ph type="title"/>
          </p:nvPr>
        </p:nvSpPr>
        <p:spPr/>
        <p:txBody>
          <a:bodyPr/>
          <a:lstStyle/>
          <a:p>
            <a:r>
              <a:rPr lang="en-US"/>
              <a:t>Facebook Own Posts Table - Landscape (Bottom) | Suburban Malls - 6 of 26</a:t>
            </a:r>
          </a:p>
        </p:txBody>
      </p:sp>
      <p:graphicFrame>
        <p:nvGraphicFramePr>
          <p:cNvPr id="5" name="Table Placeholder 4">
            <a:extLst>
              <a:ext uri="{FF2B5EF4-FFF2-40B4-BE49-F238E27FC236}">
                <a16:creationId xmlns:a16="http://schemas.microsoft.com/office/drawing/2014/main" id="{C5692C4F-5740-4329-9956-08DDEA31B323}"/>
              </a:ext>
            </a:extLst>
          </p:cNvPr>
          <p:cNvGraphicFramePr>
            <a:graphicFrameLocks noGrp="1"/>
          </p:cNvGraphicFramePr>
          <p:nvPr>
            <p:ph type="tbl" sz="quarter" idx="13"/>
            <p:extLst>
              <p:ext uri="{D42A27DB-BD31-4B8C-83A1-F6EECF244321}">
                <p14:modId xmlns:p14="http://schemas.microsoft.com/office/powerpoint/2010/main" val="1889128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949861432"/>
                    </a:ext>
                  </a:extLst>
                </a:gridCol>
                <a:gridCol w="987552">
                  <a:extLst>
                    <a:ext uri="{9D8B030D-6E8A-4147-A177-3AD203B41FA5}">
                      <a16:colId xmlns:a16="http://schemas.microsoft.com/office/drawing/2014/main" val="1280242683"/>
                    </a:ext>
                  </a:extLst>
                </a:gridCol>
                <a:gridCol w="658368">
                  <a:extLst>
                    <a:ext uri="{9D8B030D-6E8A-4147-A177-3AD203B41FA5}">
                      <a16:colId xmlns:a16="http://schemas.microsoft.com/office/drawing/2014/main" val="3437320846"/>
                    </a:ext>
                  </a:extLst>
                </a:gridCol>
                <a:gridCol w="329184">
                  <a:extLst>
                    <a:ext uri="{9D8B030D-6E8A-4147-A177-3AD203B41FA5}">
                      <a16:colId xmlns:a16="http://schemas.microsoft.com/office/drawing/2014/main" val="1944934569"/>
                    </a:ext>
                  </a:extLst>
                </a:gridCol>
                <a:gridCol w="329184">
                  <a:extLst>
                    <a:ext uri="{9D8B030D-6E8A-4147-A177-3AD203B41FA5}">
                      <a16:colId xmlns:a16="http://schemas.microsoft.com/office/drawing/2014/main" val="1689916612"/>
                    </a:ext>
                  </a:extLst>
                </a:gridCol>
                <a:gridCol w="329184">
                  <a:extLst>
                    <a:ext uri="{9D8B030D-6E8A-4147-A177-3AD203B41FA5}">
                      <a16:colId xmlns:a16="http://schemas.microsoft.com/office/drawing/2014/main" val="4032216218"/>
                    </a:ext>
                  </a:extLst>
                </a:gridCol>
                <a:gridCol w="329184">
                  <a:extLst>
                    <a:ext uri="{9D8B030D-6E8A-4147-A177-3AD203B41FA5}">
                      <a16:colId xmlns:a16="http://schemas.microsoft.com/office/drawing/2014/main" val="3598922405"/>
                    </a:ext>
                  </a:extLst>
                </a:gridCol>
                <a:gridCol w="329184">
                  <a:extLst>
                    <a:ext uri="{9D8B030D-6E8A-4147-A177-3AD203B41FA5}">
                      <a16:colId xmlns:a16="http://schemas.microsoft.com/office/drawing/2014/main" val="1888646002"/>
                    </a:ext>
                  </a:extLst>
                </a:gridCol>
                <a:gridCol w="329184">
                  <a:extLst>
                    <a:ext uri="{9D8B030D-6E8A-4147-A177-3AD203B41FA5}">
                      <a16:colId xmlns:a16="http://schemas.microsoft.com/office/drawing/2014/main" val="2633739604"/>
                    </a:ext>
                  </a:extLst>
                </a:gridCol>
                <a:gridCol w="329184">
                  <a:extLst>
                    <a:ext uri="{9D8B030D-6E8A-4147-A177-3AD203B41FA5}">
                      <a16:colId xmlns:a16="http://schemas.microsoft.com/office/drawing/2014/main" val="2979325605"/>
                    </a:ext>
                  </a:extLst>
                </a:gridCol>
                <a:gridCol w="329184">
                  <a:extLst>
                    <a:ext uri="{9D8B030D-6E8A-4147-A177-3AD203B41FA5}">
                      <a16:colId xmlns:a16="http://schemas.microsoft.com/office/drawing/2014/main" val="4103680557"/>
                    </a:ext>
                  </a:extLst>
                </a:gridCol>
                <a:gridCol w="329184">
                  <a:extLst>
                    <a:ext uri="{9D8B030D-6E8A-4147-A177-3AD203B41FA5}">
                      <a16:colId xmlns:a16="http://schemas.microsoft.com/office/drawing/2014/main" val="3257352635"/>
                    </a:ext>
                  </a:extLst>
                </a:gridCol>
                <a:gridCol w="329184">
                  <a:extLst>
                    <a:ext uri="{9D8B030D-6E8A-4147-A177-3AD203B41FA5}">
                      <a16:colId xmlns:a16="http://schemas.microsoft.com/office/drawing/2014/main" val="1004211080"/>
                    </a:ext>
                  </a:extLst>
                </a:gridCol>
                <a:gridCol w="329184">
                  <a:extLst>
                    <a:ext uri="{9D8B030D-6E8A-4147-A177-3AD203B41FA5}">
                      <a16:colId xmlns:a16="http://schemas.microsoft.com/office/drawing/2014/main" val="38015473"/>
                    </a:ext>
                  </a:extLst>
                </a:gridCol>
                <a:gridCol w="329184">
                  <a:extLst>
                    <a:ext uri="{9D8B030D-6E8A-4147-A177-3AD203B41FA5}">
                      <a16:colId xmlns:a16="http://schemas.microsoft.com/office/drawing/2014/main" val="1990121178"/>
                    </a:ext>
                  </a:extLst>
                </a:gridCol>
                <a:gridCol w="329184">
                  <a:extLst>
                    <a:ext uri="{9D8B030D-6E8A-4147-A177-3AD203B41FA5}">
                      <a16:colId xmlns:a16="http://schemas.microsoft.com/office/drawing/2014/main" val="764526113"/>
                    </a:ext>
                  </a:extLst>
                </a:gridCol>
                <a:gridCol w="329184">
                  <a:extLst>
                    <a:ext uri="{9D8B030D-6E8A-4147-A177-3AD203B41FA5}">
                      <a16:colId xmlns:a16="http://schemas.microsoft.com/office/drawing/2014/main" val="3762971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594704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Northpoint City, Singapore - 2020-06-09 04:15:13</a:t>
                      </a:r>
                      <a:r>
                        <a:rPr kumimoji="0" lang="en-US" sz="1000" b="0" i="0" u="none" strike="noStrike" kern="1200" cap="none" spc="0" normalizeH="0" baseline="0" noProof="0">
                          <a:ln>
                            <a:noFill/>
                          </a:ln>
                          <a:solidFill>
                            <a:prstClr val="black"/>
                          </a:solidFill>
                          <a:effectLst/>
                          <a:uLnTx/>
                          <a:uFillTx/>
                          <a:latin typeface="+mn-lt"/>
                          <a:ea typeface="+mn-ea"/>
                          <a:cs typeface="+mn-cs"/>
                        </a:rPr>
                        <a:t>
 Scratching your head for Father's Day present?
At  nett (free delivery inclusive), you'll get a bundle of 5 Abalone Lor Mai Gai and 10 Abalone Paus for your father to enjoy from Nam Kee Pau.
Pre-order is required. Click on the post below or visit B1-18 (North Wing) to find out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https://scontent-iad3-1.xx.fbcdn.net/v/t1.0-9/s720x720/101972552_557912864895504_8286645798515507200_o.jpg?_nc_cat=106&amp;_nc_sid=8024bb&amp;_nc_ohc=DMPJnpwpWfEAX83sFEQ&amp;_nc_ht=scontent-iad3-1.xx&amp;_nc_tp=7&amp;oh=f428de14fdf0e7754c805fe6d7127a55&amp;oe=5F212441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07/02/2020 09:11:14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7730681"/>
                  </a:ext>
                </a:extLst>
              </a:tr>
            </a:tbl>
          </a:graphicData>
        </a:graphic>
      </p:graphicFrame>
      <p:sp>
        <p:nvSpPr>
          <p:cNvPr id="4" name="Text Placeholder 3">
            <a:extLst>
              <a:ext uri="{FF2B5EF4-FFF2-40B4-BE49-F238E27FC236}">
                <a16:creationId xmlns:a16="http://schemas.microsoft.com/office/drawing/2014/main" id="{2470103D-81EF-4284-8A43-98714D19FA81}"/>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97996678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0F811-2356-4D89-86EA-1134DCDB5A5D}"/>
              </a:ext>
            </a:extLst>
          </p:cNvPr>
          <p:cNvSpPr>
            <a:spLocks noGrp="1"/>
          </p:cNvSpPr>
          <p:nvPr>
            <p:ph type="title"/>
          </p:nvPr>
        </p:nvSpPr>
        <p:spPr/>
        <p:txBody>
          <a:bodyPr/>
          <a:lstStyle/>
          <a:p>
            <a:r>
              <a:rPr lang="en-US"/>
              <a:t>Facebook Own Posts Table - Landscape (Bottom) | Suburban Malls - 7 of 26</a:t>
            </a:r>
          </a:p>
        </p:txBody>
      </p:sp>
      <p:graphicFrame>
        <p:nvGraphicFramePr>
          <p:cNvPr id="5" name="Table Placeholder 4">
            <a:extLst>
              <a:ext uri="{FF2B5EF4-FFF2-40B4-BE49-F238E27FC236}">
                <a16:creationId xmlns:a16="http://schemas.microsoft.com/office/drawing/2014/main" id="{29B5BE63-C638-42C7-A090-F2865848F5C0}"/>
              </a:ext>
            </a:extLst>
          </p:cNvPr>
          <p:cNvGraphicFramePr>
            <a:graphicFrameLocks noGrp="1"/>
          </p:cNvGraphicFramePr>
          <p:nvPr>
            <p:ph type="tbl" sz="quarter" idx="13"/>
            <p:extLst>
              <p:ext uri="{D42A27DB-BD31-4B8C-83A1-F6EECF244321}">
                <p14:modId xmlns:p14="http://schemas.microsoft.com/office/powerpoint/2010/main" val="1838347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945369180"/>
                    </a:ext>
                  </a:extLst>
                </a:gridCol>
                <a:gridCol w="987552">
                  <a:extLst>
                    <a:ext uri="{9D8B030D-6E8A-4147-A177-3AD203B41FA5}">
                      <a16:colId xmlns:a16="http://schemas.microsoft.com/office/drawing/2014/main" val="2295394088"/>
                    </a:ext>
                  </a:extLst>
                </a:gridCol>
                <a:gridCol w="658368">
                  <a:extLst>
                    <a:ext uri="{9D8B030D-6E8A-4147-A177-3AD203B41FA5}">
                      <a16:colId xmlns:a16="http://schemas.microsoft.com/office/drawing/2014/main" val="3944623766"/>
                    </a:ext>
                  </a:extLst>
                </a:gridCol>
                <a:gridCol w="329184">
                  <a:extLst>
                    <a:ext uri="{9D8B030D-6E8A-4147-A177-3AD203B41FA5}">
                      <a16:colId xmlns:a16="http://schemas.microsoft.com/office/drawing/2014/main" val="983726462"/>
                    </a:ext>
                  </a:extLst>
                </a:gridCol>
                <a:gridCol w="329184">
                  <a:extLst>
                    <a:ext uri="{9D8B030D-6E8A-4147-A177-3AD203B41FA5}">
                      <a16:colId xmlns:a16="http://schemas.microsoft.com/office/drawing/2014/main" val="4100823551"/>
                    </a:ext>
                  </a:extLst>
                </a:gridCol>
                <a:gridCol w="329184">
                  <a:extLst>
                    <a:ext uri="{9D8B030D-6E8A-4147-A177-3AD203B41FA5}">
                      <a16:colId xmlns:a16="http://schemas.microsoft.com/office/drawing/2014/main" val="1993108931"/>
                    </a:ext>
                  </a:extLst>
                </a:gridCol>
                <a:gridCol w="329184">
                  <a:extLst>
                    <a:ext uri="{9D8B030D-6E8A-4147-A177-3AD203B41FA5}">
                      <a16:colId xmlns:a16="http://schemas.microsoft.com/office/drawing/2014/main" val="1430965409"/>
                    </a:ext>
                  </a:extLst>
                </a:gridCol>
                <a:gridCol w="329184">
                  <a:extLst>
                    <a:ext uri="{9D8B030D-6E8A-4147-A177-3AD203B41FA5}">
                      <a16:colId xmlns:a16="http://schemas.microsoft.com/office/drawing/2014/main" val="845377084"/>
                    </a:ext>
                  </a:extLst>
                </a:gridCol>
                <a:gridCol w="329184">
                  <a:extLst>
                    <a:ext uri="{9D8B030D-6E8A-4147-A177-3AD203B41FA5}">
                      <a16:colId xmlns:a16="http://schemas.microsoft.com/office/drawing/2014/main" val="1316315437"/>
                    </a:ext>
                  </a:extLst>
                </a:gridCol>
                <a:gridCol w="329184">
                  <a:extLst>
                    <a:ext uri="{9D8B030D-6E8A-4147-A177-3AD203B41FA5}">
                      <a16:colId xmlns:a16="http://schemas.microsoft.com/office/drawing/2014/main" val="2028919272"/>
                    </a:ext>
                  </a:extLst>
                </a:gridCol>
                <a:gridCol w="329184">
                  <a:extLst>
                    <a:ext uri="{9D8B030D-6E8A-4147-A177-3AD203B41FA5}">
                      <a16:colId xmlns:a16="http://schemas.microsoft.com/office/drawing/2014/main" val="3036664162"/>
                    </a:ext>
                  </a:extLst>
                </a:gridCol>
                <a:gridCol w="329184">
                  <a:extLst>
                    <a:ext uri="{9D8B030D-6E8A-4147-A177-3AD203B41FA5}">
                      <a16:colId xmlns:a16="http://schemas.microsoft.com/office/drawing/2014/main" val="147596284"/>
                    </a:ext>
                  </a:extLst>
                </a:gridCol>
                <a:gridCol w="329184">
                  <a:extLst>
                    <a:ext uri="{9D8B030D-6E8A-4147-A177-3AD203B41FA5}">
                      <a16:colId xmlns:a16="http://schemas.microsoft.com/office/drawing/2014/main" val="866185799"/>
                    </a:ext>
                  </a:extLst>
                </a:gridCol>
                <a:gridCol w="329184">
                  <a:extLst>
                    <a:ext uri="{9D8B030D-6E8A-4147-A177-3AD203B41FA5}">
                      <a16:colId xmlns:a16="http://schemas.microsoft.com/office/drawing/2014/main" val="2928472728"/>
                    </a:ext>
                  </a:extLst>
                </a:gridCol>
                <a:gridCol w="329184">
                  <a:extLst>
                    <a:ext uri="{9D8B030D-6E8A-4147-A177-3AD203B41FA5}">
                      <a16:colId xmlns:a16="http://schemas.microsoft.com/office/drawing/2014/main" val="1160632510"/>
                    </a:ext>
                  </a:extLst>
                </a:gridCol>
                <a:gridCol w="329184">
                  <a:extLst>
                    <a:ext uri="{9D8B030D-6E8A-4147-A177-3AD203B41FA5}">
                      <a16:colId xmlns:a16="http://schemas.microsoft.com/office/drawing/2014/main" val="3902731423"/>
                    </a:ext>
                  </a:extLst>
                </a:gridCol>
                <a:gridCol w="329184">
                  <a:extLst>
                    <a:ext uri="{9D8B030D-6E8A-4147-A177-3AD203B41FA5}">
                      <a16:colId xmlns:a16="http://schemas.microsoft.com/office/drawing/2014/main" val="1729910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386258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Jem - 2020-06-27 11:00:40</a:t>
                      </a:r>
                      <a:r>
                        <a:rPr kumimoji="0" lang="en-US" sz="1000" b="0" i="0" u="none" strike="noStrike" kern="1200" cap="none" spc="0" normalizeH="0" baseline="0" noProof="0">
                          <a:ln>
                            <a:noFill/>
                          </a:ln>
                          <a:solidFill>
                            <a:prstClr val="black"/>
                          </a:solidFill>
                          <a:effectLst/>
                          <a:uLnTx/>
                          <a:uFillTx/>
                          <a:latin typeface="+mn-lt"/>
                          <a:ea typeface="+mn-ea"/>
                          <a:cs typeface="+mn-cs"/>
                        </a:rPr>
                        <a:t>
 Glow in a spectrum of seasonal colours at Stradivarius Spring Summer sale! 🌻 Up to 50% off, strut in the fresh hues of a stunning wardrobe that keeps you stylish throughout the changing seasons. 💃
#01-38, Stradivarius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https://scontent-iad3-1.xx.fbcdn.net/v/t1.0-9/p720x720/106264735_3315129291871276_7618425958028244922_o.jpg?_nc_cat=110&amp;_nc_sid=2d5d41&amp;_nc_ohc=Xo4OBBzUWr4AX9lBWZr&amp;_nc_ht=scontent-iad3-1.xx&amp;_nc_tp=6&amp;oh=042d561f1376991562cffb293c160907&amp;oe=5F226589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07/02/2020 09:18:10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85459943"/>
                  </a:ext>
                </a:extLst>
              </a:tr>
            </a:tbl>
          </a:graphicData>
        </a:graphic>
      </p:graphicFrame>
      <p:sp>
        <p:nvSpPr>
          <p:cNvPr id="4" name="Text Placeholder 3">
            <a:extLst>
              <a:ext uri="{FF2B5EF4-FFF2-40B4-BE49-F238E27FC236}">
                <a16:creationId xmlns:a16="http://schemas.microsoft.com/office/drawing/2014/main" id="{92A36897-0C78-43F9-B7E3-2FBB1367C132}"/>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13208274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000CD-E07D-4469-8007-E36430E82664}"/>
              </a:ext>
            </a:extLst>
          </p:cNvPr>
          <p:cNvSpPr>
            <a:spLocks noGrp="1"/>
          </p:cNvSpPr>
          <p:nvPr>
            <p:ph type="title"/>
          </p:nvPr>
        </p:nvSpPr>
        <p:spPr/>
        <p:txBody>
          <a:bodyPr/>
          <a:lstStyle/>
          <a:p>
            <a:r>
              <a:rPr lang="en-US"/>
              <a:t>Facebook Own Posts Table - Landscape (Bottom) | Suburban Malls - 8 of 26</a:t>
            </a:r>
          </a:p>
        </p:txBody>
      </p:sp>
      <p:graphicFrame>
        <p:nvGraphicFramePr>
          <p:cNvPr id="5" name="Table Placeholder 4">
            <a:extLst>
              <a:ext uri="{FF2B5EF4-FFF2-40B4-BE49-F238E27FC236}">
                <a16:creationId xmlns:a16="http://schemas.microsoft.com/office/drawing/2014/main" id="{3A936892-EAAC-42CC-8BCA-251E2543C2EA}"/>
              </a:ext>
            </a:extLst>
          </p:cNvPr>
          <p:cNvGraphicFramePr>
            <a:graphicFrameLocks noGrp="1"/>
          </p:cNvGraphicFramePr>
          <p:nvPr>
            <p:ph type="tbl" sz="quarter" idx="13"/>
            <p:extLst>
              <p:ext uri="{D42A27DB-BD31-4B8C-83A1-F6EECF244321}">
                <p14:modId xmlns:p14="http://schemas.microsoft.com/office/powerpoint/2010/main" val="1273333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139552055"/>
                    </a:ext>
                  </a:extLst>
                </a:gridCol>
                <a:gridCol w="987552">
                  <a:extLst>
                    <a:ext uri="{9D8B030D-6E8A-4147-A177-3AD203B41FA5}">
                      <a16:colId xmlns:a16="http://schemas.microsoft.com/office/drawing/2014/main" val="3061951250"/>
                    </a:ext>
                  </a:extLst>
                </a:gridCol>
                <a:gridCol w="658368">
                  <a:extLst>
                    <a:ext uri="{9D8B030D-6E8A-4147-A177-3AD203B41FA5}">
                      <a16:colId xmlns:a16="http://schemas.microsoft.com/office/drawing/2014/main" val="551704268"/>
                    </a:ext>
                  </a:extLst>
                </a:gridCol>
                <a:gridCol w="329184">
                  <a:extLst>
                    <a:ext uri="{9D8B030D-6E8A-4147-A177-3AD203B41FA5}">
                      <a16:colId xmlns:a16="http://schemas.microsoft.com/office/drawing/2014/main" val="1707657786"/>
                    </a:ext>
                  </a:extLst>
                </a:gridCol>
                <a:gridCol w="329184">
                  <a:extLst>
                    <a:ext uri="{9D8B030D-6E8A-4147-A177-3AD203B41FA5}">
                      <a16:colId xmlns:a16="http://schemas.microsoft.com/office/drawing/2014/main" val="4291561578"/>
                    </a:ext>
                  </a:extLst>
                </a:gridCol>
                <a:gridCol w="329184">
                  <a:extLst>
                    <a:ext uri="{9D8B030D-6E8A-4147-A177-3AD203B41FA5}">
                      <a16:colId xmlns:a16="http://schemas.microsoft.com/office/drawing/2014/main" val="2708732919"/>
                    </a:ext>
                  </a:extLst>
                </a:gridCol>
                <a:gridCol w="329184">
                  <a:extLst>
                    <a:ext uri="{9D8B030D-6E8A-4147-A177-3AD203B41FA5}">
                      <a16:colId xmlns:a16="http://schemas.microsoft.com/office/drawing/2014/main" val="2057974590"/>
                    </a:ext>
                  </a:extLst>
                </a:gridCol>
                <a:gridCol w="329184">
                  <a:extLst>
                    <a:ext uri="{9D8B030D-6E8A-4147-A177-3AD203B41FA5}">
                      <a16:colId xmlns:a16="http://schemas.microsoft.com/office/drawing/2014/main" val="3529064334"/>
                    </a:ext>
                  </a:extLst>
                </a:gridCol>
                <a:gridCol w="329184">
                  <a:extLst>
                    <a:ext uri="{9D8B030D-6E8A-4147-A177-3AD203B41FA5}">
                      <a16:colId xmlns:a16="http://schemas.microsoft.com/office/drawing/2014/main" val="2664107664"/>
                    </a:ext>
                  </a:extLst>
                </a:gridCol>
                <a:gridCol w="329184">
                  <a:extLst>
                    <a:ext uri="{9D8B030D-6E8A-4147-A177-3AD203B41FA5}">
                      <a16:colId xmlns:a16="http://schemas.microsoft.com/office/drawing/2014/main" val="3466153037"/>
                    </a:ext>
                  </a:extLst>
                </a:gridCol>
                <a:gridCol w="329184">
                  <a:extLst>
                    <a:ext uri="{9D8B030D-6E8A-4147-A177-3AD203B41FA5}">
                      <a16:colId xmlns:a16="http://schemas.microsoft.com/office/drawing/2014/main" val="1838547860"/>
                    </a:ext>
                  </a:extLst>
                </a:gridCol>
                <a:gridCol w="329184">
                  <a:extLst>
                    <a:ext uri="{9D8B030D-6E8A-4147-A177-3AD203B41FA5}">
                      <a16:colId xmlns:a16="http://schemas.microsoft.com/office/drawing/2014/main" val="2180528576"/>
                    </a:ext>
                  </a:extLst>
                </a:gridCol>
                <a:gridCol w="329184">
                  <a:extLst>
                    <a:ext uri="{9D8B030D-6E8A-4147-A177-3AD203B41FA5}">
                      <a16:colId xmlns:a16="http://schemas.microsoft.com/office/drawing/2014/main" val="3108099520"/>
                    </a:ext>
                  </a:extLst>
                </a:gridCol>
                <a:gridCol w="329184">
                  <a:extLst>
                    <a:ext uri="{9D8B030D-6E8A-4147-A177-3AD203B41FA5}">
                      <a16:colId xmlns:a16="http://schemas.microsoft.com/office/drawing/2014/main" val="181869828"/>
                    </a:ext>
                  </a:extLst>
                </a:gridCol>
                <a:gridCol w="329184">
                  <a:extLst>
                    <a:ext uri="{9D8B030D-6E8A-4147-A177-3AD203B41FA5}">
                      <a16:colId xmlns:a16="http://schemas.microsoft.com/office/drawing/2014/main" val="4036511441"/>
                    </a:ext>
                  </a:extLst>
                </a:gridCol>
                <a:gridCol w="329184">
                  <a:extLst>
                    <a:ext uri="{9D8B030D-6E8A-4147-A177-3AD203B41FA5}">
                      <a16:colId xmlns:a16="http://schemas.microsoft.com/office/drawing/2014/main" val="2442690075"/>
                    </a:ext>
                  </a:extLst>
                </a:gridCol>
                <a:gridCol w="329184">
                  <a:extLst>
                    <a:ext uri="{9D8B030D-6E8A-4147-A177-3AD203B41FA5}">
                      <a16:colId xmlns:a16="http://schemas.microsoft.com/office/drawing/2014/main" val="835171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555150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KINEX - 2020-06-06 06:00:15</a:t>
                      </a:r>
                      <a:r>
                        <a:rPr kumimoji="0" lang="en-US" sz="1000" b="0" i="0" u="none" strike="noStrike" kern="1200" cap="none" spc="0" normalizeH="0" baseline="0" noProof="0">
                          <a:ln>
                            <a:noFill/>
                          </a:ln>
                          <a:solidFill>
                            <a:prstClr val="black"/>
                          </a:solidFill>
                          <a:effectLst/>
                          <a:uLnTx/>
                          <a:uFillTx/>
                          <a:latin typeface="+mn-lt"/>
                          <a:ea typeface="+mn-ea"/>
                          <a:cs typeface="+mn-cs"/>
                        </a:rPr>
                        <a:t>
 Attention drivers! Grace period at our carpark has been extended to 30 minutes. Get your errands done in a breeze! 🚗🚙
T&amp;Cs apply. Promotion ends 18 June, 23:59h.
#kinexsg #SGunited #parking #dontsaybojio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https://scontent-iad3-1.xx.fbcdn.net/v/t1.0-9/p720x720/102294382_2684742778297784_2111945888090552524_o.png?_nc_cat=110&amp;_nc_sid=2d5d41&amp;_nc_ohc=InV3COcUld8AX9cmR4r&amp;_nc_ht=scontent-iad3-1.xx&amp;oh=1a260310b2414318aaf0890145b6c8c5&amp;oe=5F12E314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06/19/2020 12:05:54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2717908"/>
                  </a:ext>
                </a:extLst>
              </a:tr>
            </a:tbl>
          </a:graphicData>
        </a:graphic>
      </p:graphicFrame>
      <p:sp>
        <p:nvSpPr>
          <p:cNvPr id="4" name="Text Placeholder 3">
            <a:extLst>
              <a:ext uri="{FF2B5EF4-FFF2-40B4-BE49-F238E27FC236}">
                <a16:creationId xmlns:a16="http://schemas.microsoft.com/office/drawing/2014/main" id="{1F21BC56-9352-4A27-897D-0797163D1F0C}"/>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3534067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852B8-52FA-43C6-ACF1-744379EA7B59}"/>
              </a:ext>
            </a:extLst>
          </p:cNvPr>
          <p:cNvSpPr>
            <a:spLocks noGrp="1"/>
          </p:cNvSpPr>
          <p:nvPr>
            <p:ph type="title"/>
          </p:nvPr>
        </p:nvSpPr>
        <p:spPr/>
        <p:txBody>
          <a:bodyPr/>
          <a:lstStyle/>
          <a:p>
            <a:r>
              <a:rPr lang="en-US"/>
              <a:t>Facebook Own Posts Table - Landscape (Bottom) | Suburban Malls - 9 of 26</a:t>
            </a:r>
          </a:p>
        </p:txBody>
      </p:sp>
      <p:graphicFrame>
        <p:nvGraphicFramePr>
          <p:cNvPr id="5" name="Table Placeholder 4">
            <a:extLst>
              <a:ext uri="{FF2B5EF4-FFF2-40B4-BE49-F238E27FC236}">
                <a16:creationId xmlns:a16="http://schemas.microsoft.com/office/drawing/2014/main" id="{DD10AF5D-027A-4E2B-A132-3746C37D336C}"/>
              </a:ext>
            </a:extLst>
          </p:cNvPr>
          <p:cNvGraphicFramePr>
            <a:graphicFrameLocks noGrp="1"/>
          </p:cNvGraphicFramePr>
          <p:nvPr>
            <p:ph type="tbl" sz="quarter" idx="13"/>
            <p:extLst>
              <p:ext uri="{D42A27DB-BD31-4B8C-83A1-F6EECF244321}">
                <p14:modId xmlns:p14="http://schemas.microsoft.com/office/powerpoint/2010/main" val="2773608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117204011"/>
                    </a:ext>
                  </a:extLst>
                </a:gridCol>
                <a:gridCol w="987552">
                  <a:extLst>
                    <a:ext uri="{9D8B030D-6E8A-4147-A177-3AD203B41FA5}">
                      <a16:colId xmlns:a16="http://schemas.microsoft.com/office/drawing/2014/main" val="2800668101"/>
                    </a:ext>
                  </a:extLst>
                </a:gridCol>
                <a:gridCol w="658368">
                  <a:extLst>
                    <a:ext uri="{9D8B030D-6E8A-4147-A177-3AD203B41FA5}">
                      <a16:colId xmlns:a16="http://schemas.microsoft.com/office/drawing/2014/main" val="2782923409"/>
                    </a:ext>
                  </a:extLst>
                </a:gridCol>
                <a:gridCol w="329184">
                  <a:extLst>
                    <a:ext uri="{9D8B030D-6E8A-4147-A177-3AD203B41FA5}">
                      <a16:colId xmlns:a16="http://schemas.microsoft.com/office/drawing/2014/main" val="3470431245"/>
                    </a:ext>
                  </a:extLst>
                </a:gridCol>
                <a:gridCol w="329184">
                  <a:extLst>
                    <a:ext uri="{9D8B030D-6E8A-4147-A177-3AD203B41FA5}">
                      <a16:colId xmlns:a16="http://schemas.microsoft.com/office/drawing/2014/main" val="354451325"/>
                    </a:ext>
                  </a:extLst>
                </a:gridCol>
                <a:gridCol w="329184">
                  <a:extLst>
                    <a:ext uri="{9D8B030D-6E8A-4147-A177-3AD203B41FA5}">
                      <a16:colId xmlns:a16="http://schemas.microsoft.com/office/drawing/2014/main" val="2236883547"/>
                    </a:ext>
                  </a:extLst>
                </a:gridCol>
                <a:gridCol w="329184">
                  <a:extLst>
                    <a:ext uri="{9D8B030D-6E8A-4147-A177-3AD203B41FA5}">
                      <a16:colId xmlns:a16="http://schemas.microsoft.com/office/drawing/2014/main" val="2237095265"/>
                    </a:ext>
                  </a:extLst>
                </a:gridCol>
                <a:gridCol w="329184">
                  <a:extLst>
                    <a:ext uri="{9D8B030D-6E8A-4147-A177-3AD203B41FA5}">
                      <a16:colId xmlns:a16="http://schemas.microsoft.com/office/drawing/2014/main" val="1136684354"/>
                    </a:ext>
                  </a:extLst>
                </a:gridCol>
                <a:gridCol w="329184">
                  <a:extLst>
                    <a:ext uri="{9D8B030D-6E8A-4147-A177-3AD203B41FA5}">
                      <a16:colId xmlns:a16="http://schemas.microsoft.com/office/drawing/2014/main" val="3071738503"/>
                    </a:ext>
                  </a:extLst>
                </a:gridCol>
                <a:gridCol w="329184">
                  <a:extLst>
                    <a:ext uri="{9D8B030D-6E8A-4147-A177-3AD203B41FA5}">
                      <a16:colId xmlns:a16="http://schemas.microsoft.com/office/drawing/2014/main" val="711562369"/>
                    </a:ext>
                  </a:extLst>
                </a:gridCol>
                <a:gridCol w="329184">
                  <a:extLst>
                    <a:ext uri="{9D8B030D-6E8A-4147-A177-3AD203B41FA5}">
                      <a16:colId xmlns:a16="http://schemas.microsoft.com/office/drawing/2014/main" val="1294313890"/>
                    </a:ext>
                  </a:extLst>
                </a:gridCol>
                <a:gridCol w="329184">
                  <a:extLst>
                    <a:ext uri="{9D8B030D-6E8A-4147-A177-3AD203B41FA5}">
                      <a16:colId xmlns:a16="http://schemas.microsoft.com/office/drawing/2014/main" val="4182910839"/>
                    </a:ext>
                  </a:extLst>
                </a:gridCol>
                <a:gridCol w="329184">
                  <a:extLst>
                    <a:ext uri="{9D8B030D-6E8A-4147-A177-3AD203B41FA5}">
                      <a16:colId xmlns:a16="http://schemas.microsoft.com/office/drawing/2014/main" val="2154451186"/>
                    </a:ext>
                  </a:extLst>
                </a:gridCol>
                <a:gridCol w="329184">
                  <a:extLst>
                    <a:ext uri="{9D8B030D-6E8A-4147-A177-3AD203B41FA5}">
                      <a16:colId xmlns:a16="http://schemas.microsoft.com/office/drawing/2014/main" val="1434647147"/>
                    </a:ext>
                  </a:extLst>
                </a:gridCol>
                <a:gridCol w="329184">
                  <a:extLst>
                    <a:ext uri="{9D8B030D-6E8A-4147-A177-3AD203B41FA5}">
                      <a16:colId xmlns:a16="http://schemas.microsoft.com/office/drawing/2014/main" val="3183041473"/>
                    </a:ext>
                  </a:extLst>
                </a:gridCol>
                <a:gridCol w="329184">
                  <a:extLst>
                    <a:ext uri="{9D8B030D-6E8A-4147-A177-3AD203B41FA5}">
                      <a16:colId xmlns:a16="http://schemas.microsoft.com/office/drawing/2014/main" val="2344723506"/>
                    </a:ext>
                  </a:extLst>
                </a:gridCol>
                <a:gridCol w="329184">
                  <a:extLst>
                    <a:ext uri="{9D8B030D-6E8A-4147-A177-3AD203B41FA5}">
                      <a16:colId xmlns:a16="http://schemas.microsoft.com/office/drawing/2014/main" val="3949504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217516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KINEX - 2020-06-15 06:08:24</a:t>
                      </a:r>
                      <a:r>
                        <a:rPr kumimoji="0" lang="en-US" sz="1000" b="0" i="0" u="none" strike="noStrike" kern="1200" cap="none" spc="0" normalizeH="0" baseline="0" noProof="0">
                          <a:ln>
                            <a:noFill/>
                          </a:ln>
                          <a:solidFill>
                            <a:prstClr val="black"/>
                          </a:solidFill>
                          <a:effectLst/>
                          <a:uLnTx/>
                          <a:uFillTx/>
                          <a:latin typeface="+mn-lt"/>
                          <a:ea typeface="+mn-ea"/>
                          <a:cs typeface="+mn-cs"/>
                        </a:rPr>
                        <a:t>
 Get your cravings for crispy food satisfied today with Long John Silver's Singapore range of freshly battered fish, chicken, dory and shrimps in awesome bundle meals! 
Located at #01-52, Mon to Fri, 9am to 9.30pm.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103323636_2706583066113755_8139641466825445316_o.jpg?_nc_cat=106&amp;_nc_sid=8024bb&amp;_nc_oc=AQkIBRm2hyxgKXxsBch3DpdmqNcJR2VZeUq7bDOyFYsGTidWO-d4yj73s5p1KmszNt8&amp;_nc_ht=scontent-iad3-1.xx&amp;_nc_tp=7&amp;oh=52cb77222fdf41d503cfdbb3f94d1bd5&amp;oe=5F21CCB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07/02/2020 09:17:33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11528654"/>
                  </a:ext>
                </a:extLst>
              </a:tr>
            </a:tbl>
          </a:graphicData>
        </a:graphic>
      </p:graphicFrame>
      <p:sp>
        <p:nvSpPr>
          <p:cNvPr id="4" name="Text Placeholder 3">
            <a:extLst>
              <a:ext uri="{FF2B5EF4-FFF2-40B4-BE49-F238E27FC236}">
                <a16:creationId xmlns:a16="http://schemas.microsoft.com/office/drawing/2014/main" id="{9A189455-AF00-4C81-88D8-0086A084FD56}"/>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78847272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EC5E6-3851-44B1-A79D-B0FA02D59B03}"/>
              </a:ext>
            </a:extLst>
          </p:cNvPr>
          <p:cNvSpPr>
            <a:spLocks noGrp="1"/>
          </p:cNvSpPr>
          <p:nvPr>
            <p:ph type="title"/>
          </p:nvPr>
        </p:nvSpPr>
        <p:spPr/>
        <p:txBody>
          <a:bodyPr/>
          <a:lstStyle/>
          <a:p>
            <a:r>
              <a:rPr lang="en-US"/>
              <a:t>Facebook Own Posts Table - Landscape (Bottom) | Suburban Malls - 10 of 26</a:t>
            </a:r>
          </a:p>
        </p:txBody>
      </p:sp>
      <p:graphicFrame>
        <p:nvGraphicFramePr>
          <p:cNvPr id="5" name="Table Placeholder 4">
            <a:extLst>
              <a:ext uri="{FF2B5EF4-FFF2-40B4-BE49-F238E27FC236}">
                <a16:creationId xmlns:a16="http://schemas.microsoft.com/office/drawing/2014/main" id="{F006BBB8-AAEC-45D6-98C5-00BB8A85E886}"/>
              </a:ext>
            </a:extLst>
          </p:cNvPr>
          <p:cNvGraphicFramePr>
            <a:graphicFrameLocks noGrp="1"/>
          </p:cNvGraphicFramePr>
          <p:nvPr>
            <p:ph type="tbl" sz="quarter" idx="13"/>
            <p:extLst>
              <p:ext uri="{D42A27DB-BD31-4B8C-83A1-F6EECF244321}">
                <p14:modId xmlns:p14="http://schemas.microsoft.com/office/powerpoint/2010/main" val="2938295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496265863"/>
                    </a:ext>
                  </a:extLst>
                </a:gridCol>
                <a:gridCol w="987552">
                  <a:extLst>
                    <a:ext uri="{9D8B030D-6E8A-4147-A177-3AD203B41FA5}">
                      <a16:colId xmlns:a16="http://schemas.microsoft.com/office/drawing/2014/main" val="2744530362"/>
                    </a:ext>
                  </a:extLst>
                </a:gridCol>
                <a:gridCol w="658368">
                  <a:extLst>
                    <a:ext uri="{9D8B030D-6E8A-4147-A177-3AD203B41FA5}">
                      <a16:colId xmlns:a16="http://schemas.microsoft.com/office/drawing/2014/main" val="748692662"/>
                    </a:ext>
                  </a:extLst>
                </a:gridCol>
                <a:gridCol w="329184">
                  <a:extLst>
                    <a:ext uri="{9D8B030D-6E8A-4147-A177-3AD203B41FA5}">
                      <a16:colId xmlns:a16="http://schemas.microsoft.com/office/drawing/2014/main" val="3013254700"/>
                    </a:ext>
                  </a:extLst>
                </a:gridCol>
                <a:gridCol w="329184">
                  <a:extLst>
                    <a:ext uri="{9D8B030D-6E8A-4147-A177-3AD203B41FA5}">
                      <a16:colId xmlns:a16="http://schemas.microsoft.com/office/drawing/2014/main" val="2820753146"/>
                    </a:ext>
                  </a:extLst>
                </a:gridCol>
                <a:gridCol w="329184">
                  <a:extLst>
                    <a:ext uri="{9D8B030D-6E8A-4147-A177-3AD203B41FA5}">
                      <a16:colId xmlns:a16="http://schemas.microsoft.com/office/drawing/2014/main" val="660562978"/>
                    </a:ext>
                  </a:extLst>
                </a:gridCol>
                <a:gridCol w="329184">
                  <a:extLst>
                    <a:ext uri="{9D8B030D-6E8A-4147-A177-3AD203B41FA5}">
                      <a16:colId xmlns:a16="http://schemas.microsoft.com/office/drawing/2014/main" val="3591574927"/>
                    </a:ext>
                  </a:extLst>
                </a:gridCol>
                <a:gridCol w="329184">
                  <a:extLst>
                    <a:ext uri="{9D8B030D-6E8A-4147-A177-3AD203B41FA5}">
                      <a16:colId xmlns:a16="http://schemas.microsoft.com/office/drawing/2014/main" val="3618354590"/>
                    </a:ext>
                  </a:extLst>
                </a:gridCol>
                <a:gridCol w="329184">
                  <a:extLst>
                    <a:ext uri="{9D8B030D-6E8A-4147-A177-3AD203B41FA5}">
                      <a16:colId xmlns:a16="http://schemas.microsoft.com/office/drawing/2014/main" val="2800841820"/>
                    </a:ext>
                  </a:extLst>
                </a:gridCol>
                <a:gridCol w="329184">
                  <a:extLst>
                    <a:ext uri="{9D8B030D-6E8A-4147-A177-3AD203B41FA5}">
                      <a16:colId xmlns:a16="http://schemas.microsoft.com/office/drawing/2014/main" val="2904892332"/>
                    </a:ext>
                  </a:extLst>
                </a:gridCol>
                <a:gridCol w="329184">
                  <a:extLst>
                    <a:ext uri="{9D8B030D-6E8A-4147-A177-3AD203B41FA5}">
                      <a16:colId xmlns:a16="http://schemas.microsoft.com/office/drawing/2014/main" val="3591887197"/>
                    </a:ext>
                  </a:extLst>
                </a:gridCol>
                <a:gridCol w="329184">
                  <a:extLst>
                    <a:ext uri="{9D8B030D-6E8A-4147-A177-3AD203B41FA5}">
                      <a16:colId xmlns:a16="http://schemas.microsoft.com/office/drawing/2014/main" val="2666563714"/>
                    </a:ext>
                  </a:extLst>
                </a:gridCol>
                <a:gridCol w="329184">
                  <a:extLst>
                    <a:ext uri="{9D8B030D-6E8A-4147-A177-3AD203B41FA5}">
                      <a16:colId xmlns:a16="http://schemas.microsoft.com/office/drawing/2014/main" val="1566609712"/>
                    </a:ext>
                  </a:extLst>
                </a:gridCol>
                <a:gridCol w="329184">
                  <a:extLst>
                    <a:ext uri="{9D8B030D-6E8A-4147-A177-3AD203B41FA5}">
                      <a16:colId xmlns:a16="http://schemas.microsoft.com/office/drawing/2014/main" val="2710660418"/>
                    </a:ext>
                  </a:extLst>
                </a:gridCol>
                <a:gridCol w="329184">
                  <a:extLst>
                    <a:ext uri="{9D8B030D-6E8A-4147-A177-3AD203B41FA5}">
                      <a16:colId xmlns:a16="http://schemas.microsoft.com/office/drawing/2014/main" val="3884849982"/>
                    </a:ext>
                  </a:extLst>
                </a:gridCol>
                <a:gridCol w="329184">
                  <a:extLst>
                    <a:ext uri="{9D8B030D-6E8A-4147-A177-3AD203B41FA5}">
                      <a16:colId xmlns:a16="http://schemas.microsoft.com/office/drawing/2014/main" val="2140059653"/>
                    </a:ext>
                  </a:extLst>
                </a:gridCol>
                <a:gridCol w="329184">
                  <a:extLst>
                    <a:ext uri="{9D8B030D-6E8A-4147-A177-3AD203B41FA5}">
                      <a16:colId xmlns:a16="http://schemas.microsoft.com/office/drawing/2014/main" val="1605849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962460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- 2020-06-12 13:15:11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104334430_10157391269265208_438767204446821860_n.png?_nc_cat=105&amp;_nc_sid=dd9801&amp;_nc_oc=AQlTohubTl3IEaJsuyjdhybqCONZdOUiyCQeEF4DLqvaDGugiLBTsIu7sborbsE4nVU&amp;_nc_ht=scontent-iad3-1.xx&amp;oh=da1c18d1f984966ac7504e1fa93037e1&amp;oe=5F141761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06/19/2020 11:57:55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44291911"/>
                  </a:ext>
                </a:extLst>
              </a:tr>
            </a:tbl>
          </a:graphicData>
        </a:graphic>
      </p:graphicFrame>
      <p:sp>
        <p:nvSpPr>
          <p:cNvPr id="4" name="Text Placeholder 3">
            <a:extLst>
              <a:ext uri="{FF2B5EF4-FFF2-40B4-BE49-F238E27FC236}">
                <a16:creationId xmlns:a16="http://schemas.microsoft.com/office/drawing/2014/main" id="{F3A6D4FD-8364-4319-8707-DAC0D8C81A0D}"/>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49804903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BDD08-2217-4BCA-9485-D2249BC29E91}"/>
              </a:ext>
            </a:extLst>
          </p:cNvPr>
          <p:cNvSpPr>
            <a:spLocks noGrp="1"/>
          </p:cNvSpPr>
          <p:nvPr>
            <p:ph type="title"/>
          </p:nvPr>
        </p:nvSpPr>
        <p:spPr/>
        <p:txBody>
          <a:bodyPr/>
          <a:lstStyle/>
          <a:p>
            <a:r>
              <a:rPr lang="en-US"/>
              <a:t>Facebook Own Posts Table - Landscape (Bottom) | Suburban Malls - 11 of 26</a:t>
            </a:r>
          </a:p>
        </p:txBody>
      </p:sp>
      <p:graphicFrame>
        <p:nvGraphicFramePr>
          <p:cNvPr id="5" name="Table Placeholder 4">
            <a:extLst>
              <a:ext uri="{FF2B5EF4-FFF2-40B4-BE49-F238E27FC236}">
                <a16:creationId xmlns:a16="http://schemas.microsoft.com/office/drawing/2014/main" id="{EB804A2F-3799-4BAE-958D-2E1BA365528A}"/>
              </a:ext>
            </a:extLst>
          </p:cNvPr>
          <p:cNvGraphicFramePr>
            <a:graphicFrameLocks noGrp="1"/>
          </p:cNvGraphicFramePr>
          <p:nvPr>
            <p:ph type="tbl" sz="quarter" idx="13"/>
            <p:extLst>
              <p:ext uri="{D42A27DB-BD31-4B8C-83A1-F6EECF244321}">
                <p14:modId xmlns:p14="http://schemas.microsoft.com/office/powerpoint/2010/main" val="3021789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21220343"/>
                    </a:ext>
                  </a:extLst>
                </a:gridCol>
                <a:gridCol w="987552">
                  <a:extLst>
                    <a:ext uri="{9D8B030D-6E8A-4147-A177-3AD203B41FA5}">
                      <a16:colId xmlns:a16="http://schemas.microsoft.com/office/drawing/2014/main" val="2833493197"/>
                    </a:ext>
                  </a:extLst>
                </a:gridCol>
                <a:gridCol w="658368">
                  <a:extLst>
                    <a:ext uri="{9D8B030D-6E8A-4147-A177-3AD203B41FA5}">
                      <a16:colId xmlns:a16="http://schemas.microsoft.com/office/drawing/2014/main" val="3888433694"/>
                    </a:ext>
                  </a:extLst>
                </a:gridCol>
                <a:gridCol w="329184">
                  <a:extLst>
                    <a:ext uri="{9D8B030D-6E8A-4147-A177-3AD203B41FA5}">
                      <a16:colId xmlns:a16="http://schemas.microsoft.com/office/drawing/2014/main" val="2108070815"/>
                    </a:ext>
                  </a:extLst>
                </a:gridCol>
                <a:gridCol w="329184">
                  <a:extLst>
                    <a:ext uri="{9D8B030D-6E8A-4147-A177-3AD203B41FA5}">
                      <a16:colId xmlns:a16="http://schemas.microsoft.com/office/drawing/2014/main" val="600943914"/>
                    </a:ext>
                  </a:extLst>
                </a:gridCol>
                <a:gridCol w="329184">
                  <a:extLst>
                    <a:ext uri="{9D8B030D-6E8A-4147-A177-3AD203B41FA5}">
                      <a16:colId xmlns:a16="http://schemas.microsoft.com/office/drawing/2014/main" val="4167148072"/>
                    </a:ext>
                  </a:extLst>
                </a:gridCol>
                <a:gridCol w="329184">
                  <a:extLst>
                    <a:ext uri="{9D8B030D-6E8A-4147-A177-3AD203B41FA5}">
                      <a16:colId xmlns:a16="http://schemas.microsoft.com/office/drawing/2014/main" val="581638670"/>
                    </a:ext>
                  </a:extLst>
                </a:gridCol>
                <a:gridCol w="329184">
                  <a:extLst>
                    <a:ext uri="{9D8B030D-6E8A-4147-A177-3AD203B41FA5}">
                      <a16:colId xmlns:a16="http://schemas.microsoft.com/office/drawing/2014/main" val="3237743608"/>
                    </a:ext>
                  </a:extLst>
                </a:gridCol>
                <a:gridCol w="329184">
                  <a:extLst>
                    <a:ext uri="{9D8B030D-6E8A-4147-A177-3AD203B41FA5}">
                      <a16:colId xmlns:a16="http://schemas.microsoft.com/office/drawing/2014/main" val="4169361145"/>
                    </a:ext>
                  </a:extLst>
                </a:gridCol>
                <a:gridCol w="329184">
                  <a:extLst>
                    <a:ext uri="{9D8B030D-6E8A-4147-A177-3AD203B41FA5}">
                      <a16:colId xmlns:a16="http://schemas.microsoft.com/office/drawing/2014/main" val="2931739518"/>
                    </a:ext>
                  </a:extLst>
                </a:gridCol>
                <a:gridCol w="329184">
                  <a:extLst>
                    <a:ext uri="{9D8B030D-6E8A-4147-A177-3AD203B41FA5}">
                      <a16:colId xmlns:a16="http://schemas.microsoft.com/office/drawing/2014/main" val="502463873"/>
                    </a:ext>
                  </a:extLst>
                </a:gridCol>
                <a:gridCol w="329184">
                  <a:extLst>
                    <a:ext uri="{9D8B030D-6E8A-4147-A177-3AD203B41FA5}">
                      <a16:colId xmlns:a16="http://schemas.microsoft.com/office/drawing/2014/main" val="324405834"/>
                    </a:ext>
                  </a:extLst>
                </a:gridCol>
                <a:gridCol w="329184">
                  <a:extLst>
                    <a:ext uri="{9D8B030D-6E8A-4147-A177-3AD203B41FA5}">
                      <a16:colId xmlns:a16="http://schemas.microsoft.com/office/drawing/2014/main" val="2588322488"/>
                    </a:ext>
                  </a:extLst>
                </a:gridCol>
                <a:gridCol w="329184">
                  <a:extLst>
                    <a:ext uri="{9D8B030D-6E8A-4147-A177-3AD203B41FA5}">
                      <a16:colId xmlns:a16="http://schemas.microsoft.com/office/drawing/2014/main" val="2371777382"/>
                    </a:ext>
                  </a:extLst>
                </a:gridCol>
                <a:gridCol w="329184">
                  <a:extLst>
                    <a:ext uri="{9D8B030D-6E8A-4147-A177-3AD203B41FA5}">
                      <a16:colId xmlns:a16="http://schemas.microsoft.com/office/drawing/2014/main" val="4035296357"/>
                    </a:ext>
                  </a:extLst>
                </a:gridCol>
                <a:gridCol w="329184">
                  <a:extLst>
                    <a:ext uri="{9D8B030D-6E8A-4147-A177-3AD203B41FA5}">
                      <a16:colId xmlns:a16="http://schemas.microsoft.com/office/drawing/2014/main" val="551047821"/>
                    </a:ext>
                  </a:extLst>
                </a:gridCol>
                <a:gridCol w="329184">
                  <a:extLst>
                    <a:ext uri="{9D8B030D-6E8A-4147-A177-3AD203B41FA5}">
                      <a16:colId xmlns:a16="http://schemas.microsoft.com/office/drawing/2014/main" val="1854131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87440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KINEX - 2020-06-21 06:00:15</a:t>
                      </a:r>
                      <a:r>
                        <a:rPr kumimoji="0" lang="en-US" sz="1000" b="0" i="0" u="none" strike="noStrike" kern="1200" cap="none" spc="0" normalizeH="0" baseline="0" noProof="0">
                          <a:ln>
                            <a:noFill/>
                          </a:ln>
                          <a:solidFill>
                            <a:prstClr val="black"/>
                          </a:solidFill>
                          <a:effectLst/>
                          <a:uLnTx/>
                          <a:uFillTx/>
                          <a:latin typeface="+mn-lt"/>
                          <a:ea typeface="+mn-ea"/>
                          <a:cs typeface="+mn-cs"/>
                        </a:rPr>
                        <a:t>
 Dads hold a special place in our hearts. 👨
From reading us (scary) bedtime stories which mum disapproves of… to teaching us values like “no pain, no gain” in the many times we fall from learning how to ride a bike. Such memories stick to us for life and encourage us when we're down - there are many special memories we hold with our dads, no matter what age we are.
What are your 3 favourite (and most memorable) moments with Dad?
Share 3 of your fondest memories with Dad in the comments section.
Happy Father’s 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https://scontent-iad3-1.xx.fbcdn.net/v/t1.0-9/p720x720/104999725_2721396654632396_8437356770971884405_o.jpg?_nc_cat=110&amp;_nc_sid=2d5d41&amp;_nc_ohc=AGU9XkyoK5kAX9aG170&amp;_nc_ht=scontent-iad3-1.xx&amp;_nc_tp=6&amp;oh=b4070e490c42846459aa80300d62bebb&amp;oe=5F1606C9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06/22/2020 15:17:10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82154572"/>
                  </a:ext>
                </a:extLst>
              </a:tr>
            </a:tbl>
          </a:graphicData>
        </a:graphic>
      </p:graphicFrame>
      <p:sp>
        <p:nvSpPr>
          <p:cNvPr id="4" name="Text Placeholder 3">
            <a:extLst>
              <a:ext uri="{FF2B5EF4-FFF2-40B4-BE49-F238E27FC236}">
                <a16:creationId xmlns:a16="http://schemas.microsoft.com/office/drawing/2014/main" id="{81B2FFC7-6418-4CEE-9670-FB51D288F37F}"/>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26168579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27F4B-0C19-4390-91C8-377BE3D26252}"/>
              </a:ext>
            </a:extLst>
          </p:cNvPr>
          <p:cNvSpPr>
            <a:spLocks noGrp="1"/>
          </p:cNvSpPr>
          <p:nvPr>
            <p:ph type="title"/>
          </p:nvPr>
        </p:nvSpPr>
        <p:spPr/>
        <p:txBody>
          <a:bodyPr/>
          <a:lstStyle/>
          <a:p>
            <a:r>
              <a:rPr lang="en-US"/>
              <a:t>Facebook Own Posts Table - Landscape (Bottom) | Suburban Malls - 12 of 26</a:t>
            </a:r>
          </a:p>
        </p:txBody>
      </p:sp>
      <p:graphicFrame>
        <p:nvGraphicFramePr>
          <p:cNvPr id="5" name="Table Placeholder 4">
            <a:extLst>
              <a:ext uri="{FF2B5EF4-FFF2-40B4-BE49-F238E27FC236}">
                <a16:creationId xmlns:a16="http://schemas.microsoft.com/office/drawing/2014/main" id="{6A8F654E-04AF-4530-A7C2-F9390219FAD1}"/>
              </a:ext>
            </a:extLst>
          </p:cNvPr>
          <p:cNvGraphicFramePr>
            <a:graphicFrameLocks noGrp="1"/>
          </p:cNvGraphicFramePr>
          <p:nvPr>
            <p:ph type="tbl" sz="quarter" idx="13"/>
            <p:extLst>
              <p:ext uri="{D42A27DB-BD31-4B8C-83A1-F6EECF244321}">
                <p14:modId xmlns:p14="http://schemas.microsoft.com/office/powerpoint/2010/main" val="4224696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541479578"/>
                    </a:ext>
                  </a:extLst>
                </a:gridCol>
                <a:gridCol w="987552">
                  <a:extLst>
                    <a:ext uri="{9D8B030D-6E8A-4147-A177-3AD203B41FA5}">
                      <a16:colId xmlns:a16="http://schemas.microsoft.com/office/drawing/2014/main" val="1135696629"/>
                    </a:ext>
                  </a:extLst>
                </a:gridCol>
                <a:gridCol w="658368">
                  <a:extLst>
                    <a:ext uri="{9D8B030D-6E8A-4147-A177-3AD203B41FA5}">
                      <a16:colId xmlns:a16="http://schemas.microsoft.com/office/drawing/2014/main" val="3807338367"/>
                    </a:ext>
                  </a:extLst>
                </a:gridCol>
                <a:gridCol w="329184">
                  <a:extLst>
                    <a:ext uri="{9D8B030D-6E8A-4147-A177-3AD203B41FA5}">
                      <a16:colId xmlns:a16="http://schemas.microsoft.com/office/drawing/2014/main" val="2094543993"/>
                    </a:ext>
                  </a:extLst>
                </a:gridCol>
                <a:gridCol w="329184">
                  <a:extLst>
                    <a:ext uri="{9D8B030D-6E8A-4147-A177-3AD203B41FA5}">
                      <a16:colId xmlns:a16="http://schemas.microsoft.com/office/drawing/2014/main" val="1713376551"/>
                    </a:ext>
                  </a:extLst>
                </a:gridCol>
                <a:gridCol w="329184">
                  <a:extLst>
                    <a:ext uri="{9D8B030D-6E8A-4147-A177-3AD203B41FA5}">
                      <a16:colId xmlns:a16="http://schemas.microsoft.com/office/drawing/2014/main" val="364507725"/>
                    </a:ext>
                  </a:extLst>
                </a:gridCol>
                <a:gridCol w="329184">
                  <a:extLst>
                    <a:ext uri="{9D8B030D-6E8A-4147-A177-3AD203B41FA5}">
                      <a16:colId xmlns:a16="http://schemas.microsoft.com/office/drawing/2014/main" val="3279363101"/>
                    </a:ext>
                  </a:extLst>
                </a:gridCol>
                <a:gridCol w="329184">
                  <a:extLst>
                    <a:ext uri="{9D8B030D-6E8A-4147-A177-3AD203B41FA5}">
                      <a16:colId xmlns:a16="http://schemas.microsoft.com/office/drawing/2014/main" val="3138438114"/>
                    </a:ext>
                  </a:extLst>
                </a:gridCol>
                <a:gridCol w="329184">
                  <a:extLst>
                    <a:ext uri="{9D8B030D-6E8A-4147-A177-3AD203B41FA5}">
                      <a16:colId xmlns:a16="http://schemas.microsoft.com/office/drawing/2014/main" val="3826029189"/>
                    </a:ext>
                  </a:extLst>
                </a:gridCol>
                <a:gridCol w="329184">
                  <a:extLst>
                    <a:ext uri="{9D8B030D-6E8A-4147-A177-3AD203B41FA5}">
                      <a16:colId xmlns:a16="http://schemas.microsoft.com/office/drawing/2014/main" val="2757878063"/>
                    </a:ext>
                  </a:extLst>
                </a:gridCol>
                <a:gridCol w="329184">
                  <a:extLst>
                    <a:ext uri="{9D8B030D-6E8A-4147-A177-3AD203B41FA5}">
                      <a16:colId xmlns:a16="http://schemas.microsoft.com/office/drawing/2014/main" val="2545584244"/>
                    </a:ext>
                  </a:extLst>
                </a:gridCol>
                <a:gridCol w="329184">
                  <a:extLst>
                    <a:ext uri="{9D8B030D-6E8A-4147-A177-3AD203B41FA5}">
                      <a16:colId xmlns:a16="http://schemas.microsoft.com/office/drawing/2014/main" val="1237205787"/>
                    </a:ext>
                  </a:extLst>
                </a:gridCol>
                <a:gridCol w="329184">
                  <a:extLst>
                    <a:ext uri="{9D8B030D-6E8A-4147-A177-3AD203B41FA5}">
                      <a16:colId xmlns:a16="http://schemas.microsoft.com/office/drawing/2014/main" val="3827131441"/>
                    </a:ext>
                  </a:extLst>
                </a:gridCol>
                <a:gridCol w="329184">
                  <a:extLst>
                    <a:ext uri="{9D8B030D-6E8A-4147-A177-3AD203B41FA5}">
                      <a16:colId xmlns:a16="http://schemas.microsoft.com/office/drawing/2014/main" val="1404699392"/>
                    </a:ext>
                  </a:extLst>
                </a:gridCol>
                <a:gridCol w="329184">
                  <a:extLst>
                    <a:ext uri="{9D8B030D-6E8A-4147-A177-3AD203B41FA5}">
                      <a16:colId xmlns:a16="http://schemas.microsoft.com/office/drawing/2014/main" val="1608172889"/>
                    </a:ext>
                  </a:extLst>
                </a:gridCol>
                <a:gridCol w="329184">
                  <a:extLst>
                    <a:ext uri="{9D8B030D-6E8A-4147-A177-3AD203B41FA5}">
                      <a16:colId xmlns:a16="http://schemas.microsoft.com/office/drawing/2014/main" val="3284279089"/>
                    </a:ext>
                  </a:extLst>
                </a:gridCol>
                <a:gridCol w="329184">
                  <a:extLst>
                    <a:ext uri="{9D8B030D-6E8A-4147-A177-3AD203B41FA5}">
                      <a16:colId xmlns:a16="http://schemas.microsoft.com/office/drawing/2014/main" val="2867423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368960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KINEX - 2020-06-23 06:00:40</a:t>
                      </a:r>
                      <a:r>
                        <a:rPr kumimoji="0" lang="en-US" sz="1000" b="0" i="0" u="none" strike="noStrike" kern="1200" cap="none" spc="0" normalizeH="0" baseline="0" noProof="0">
                          <a:ln>
                            <a:noFill/>
                          </a:ln>
                          <a:solidFill>
                            <a:prstClr val="black"/>
                          </a:solidFill>
                          <a:effectLst/>
                          <a:uLnTx/>
                          <a:uFillTx/>
                          <a:latin typeface="+mn-lt"/>
                          <a:ea typeface="+mn-ea"/>
                          <a:cs typeface="+mn-cs"/>
                        </a:rPr>
                        <a:t>
 This reusable garment bag is yours to keep with just  spend at For The Love Of Laundry from now till 31 July!
For The Love of Laundry has been Singapore’s eco-friendly dry cleaners since 2011.🍃🌍
*Promotion is valid only at KINEX outlet. While stocks last.
Visit https://www.fortheloveoflaundry.com/ for more information.
#fortheloveoflaundry #kinexsg #laundry #cleangreen #sustainability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105587309_2726435804128481_5743342610552422632_o.jpg?_nc_cat=107&amp;_nc_sid=2d5d41&amp;_nc_oc=AQmsynG5sAZEi7n2XBwvy40fQzwMbauEk7F1P3eX51ATttsUuXNBLJJ1PeyNUMudqJA&amp;_nc_ht=scontent-iad3-1.xx&amp;_nc_tp=7&amp;oh=b1e8afb800fd047a8271ec6618aaad6e&amp;oe=5F227E0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07/02/2020 09:17:33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5259874"/>
                  </a:ext>
                </a:extLst>
              </a:tr>
            </a:tbl>
          </a:graphicData>
        </a:graphic>
      </p:graphicFrame>
      <p:sp>
        <p:nvSpPr>
          <p:cNvPr id="4" name="Text Placeholder 3">
            <a:extLst>
              <a:ext uri="{FF2B5EF4-FFF2-40B4-BE49-F238E27FC236}">
                <a16:creationId xmlns:a16="http://schemas.microsoft.com/office/drawing/2014/main" id="{F94CC303-BD20-48F1-A8D0-09F32759984C}"/>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421167062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DF035-1B1F-454A-974A-FE3EA5343C9C}"/>
              </a:ext>
            </a:extLst>
          </p:cNvPr>
          <p:cNvSpPr>
            <a:spLocks noGrp="1"/>
          </p:cNvSpPr>
          <p:nvPr>
            <p:ph type="title"/>
          </p:nvPr>
        </p:nvSpPr>
        <p:spPr/>
        <p:txBody>
          <a:bodyPr/>
          <a:lstStyle/>
          <a:p>
            <a:r>
              <a:rPr lang="en-US"/>
              <a:t>Facebook Own Posts Table - Landscape (Bottom) | Suburban Malls - 13 of 26</a:t>
            </a:r>
          </a:p>
        </p:txBody>
      </p:sp>
      <p:graphicFrame>
        <p:nvGraphicFramePr>
          <p:cNvPr id="5" name="Table Placeholder 4">
            <a:extLst>
              <a:ext uri="{FF2B5EF4-FFF2-40B4-BE49-F238E27FC236}">
                <a16:creationId xmlns:a16="http://schemas.microsoft.com/office/drawing/2014/main" id="{05992AC6-49A2-47D0-A552-422EAEDF3762}"/>
              </a:ext>
            </a:extLst>
          </p:cNvPr>
          <p:cNvGraphicFramePr>
            <a:graphicFrameLocks noGrp="1"/>
          </p:cNvGraphicFramePr>
          <p:nvPr>
            <p:ph type="tbl" sz="quarter" idx="13"/>
            <p:extLst>
              <p:ext uri="{D42A27DB-BD31-4B8C-83A1-F6EECF244321}">
                <p14:modId xmlns:p14="http://schemas.microsoft.com/office/powerpoint/2010/main" val="1853813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59688245"/>
                    </a:ext>
                  </a:extLst>
                </a:gridCol>
                <a:gridCol w="987552">
                  <a:extLst>
                    <a:ext uri="{9D8B030D-6E8A-4147-A177-3AD203B41FA5}">
                      <a16:colId xmlns:a16="http://schemas.microsoft.com/office/drawing/2014/main" val="3821594436"/>
                    </a:ext>
                  </a:extLst>
                </a:gridCol>
                <a:gridCol w="658368">
                  <a:extLst>
                    <a:ext uri="{9D8B030D-6E8A-4147-A177-3AD203B41FA5}">
                      <a16:colId xmlns:a16="http://schemas.microsoft.com/office/drawing/2014/main" val="943853208"/>
                    </a:ext>
                  </a:extLst>
                </a:gridCol>
                <a:gridCol w="329184">
                  <a:extLst>
                    <a:ext uri="{9D8B030D-6E8A-4147-A177-3AD203B41FA5}">
                      <a16:colId xmlns:a16="http://schemas.microsoft.com/office/drawing/2014/main" val="211258485"/>
                    </a:ext>
                  </a:extLst>
                </a:gridCol>
                <a:gridCol w="329184">
                  <a:extLst>
                    <a:ext uri="{9D8B030D-6E8A-4147-A177-3AD203B41FA5}">
                      <a16:colId xmlns:a16="http://schemas.microsoft.com/office/drawing/2014/main" val="342172658"/>
                    </a:ext>
                  </a:extLst>
                </a:gridCol>
                <a:gridCol w="329184">
                  <a:extLst>
                    <a:ext uri="{9D8B030D-6E8A-4147-A177-3AD203B41FA5}">
                      <a16:colId xmlns:a16="http://schemas.microsoft.com/office/drawing/2014/main" val="3566093379"/>
                    </a:ext>
                  </a:extLst>
                </a:gridCol>
                <a:gridCol w="329184">
                  <a:extLst>
                    <a:ext uri="{9D8B030D-6E8A-4147-A177-3AD203B41FA5}">
                      <a16:colId xmlns:a16="http://schemas.microsoft.com/office/drawing/2014/main" val="1568431172"/>
                    </a:ext>
                  </a:extLst>
                </a:gridCol>
                <a:gridCol w="329184">
                  <a:extLst>
                    <a:ext uri="{9D8B030D-6E8A-4147-A177-3AD203B41FA5}">
                      <a16:colId xmlns:a16="http://schemas.microsoft.com/office/drawing/2014/main" val="1447337558"/>
                    </a:ext>
                  </a:extLst>
                </a:gridCol>
                <a:gridCol w="329184">
                  <a:extLst>
                    <a:ext uri="{9D8B030D-6E8A-4147-A177-3AD203B41FA5}">
                      <a16:colId xmlns:a16="http://schemas.microsoft.com/office/drawing/2014/main" val="3775279783"/>
                    </a:ext>
                  </a:extLst>
                </a:gridCol>
                <a:gridCol w="329184">
                  <a:extLst>
                    <a:ext uri="{9D8B030D-6E8A-4147-A177-3AD203B41FA5}">
                      <a16:colId xmlns:a16="http://schemas.microsoft.com/office/drawing/2014/main" val="1564103675"/>
                    </a:ext>
                  </a:extLst>
                </a:gridCol>
                <a:gridCol w="329184">
                  <a:extLst>
                    <a:ext uri="{9D8B030D-6E8A-4147-A177-3AD203B41FA5}">
                      <a16:colId xmlns:a16="http://schemas.microsoft.com/office/drawing/2014/main" val="696148568"/>
                    </a:ext>
                  </a:extLst>
                </a:gridCol>
                <a:gridCol w="329184">
                  <a:extLst>
                    <a:ext uri="{9D8B030D-6E8A-4147-A177-3AD203B41FA5}">
                      <a16:colId xmlns:a16="http://schemas.microsoft.com/office/drawing/2014/main" val="1358303631"/>
                    </a:ext>
                  </a:extLst>
                </a:gridCol>
                <a:gridCol w="329184">
                  <a:extLst>
                    <a:ext uri="{9D8B030D-6E8A-4147-A177-3AD203B41FA5}">
                      <a16:colId xmlns:a16="http://schemas.microsoft.com/office/drawing/2014/main" val="788913828"/>
                    </a:ext>
                  </a:extLst>
                </a:gridCol>
                <a:gridCol w="329184">
                  <a:extLst>
                    <a:ext uri="{9D8B030D-6E8A-4147-A177-3AD203B41FA5}">
                      <a16:colId xmlns:a16="http://schemas.microsoft.com/office/drawing/2014/main" val="2183588323"/>
                    </a:ext>
                  </a:extLst>
                </a:gridCol>
                <a:gridCol w="329184">
                  <a:extLst>
                    <a:ext uri="{9D8B030D-6E8A-4147-A177-3AD203B41FA5}">
                      <a16:colId xmlns:a16="http://schemas.microsoft.com/office/drawing/2014/main" val="3345360755"/>
                    </a:ext>
                  </a:extLst>
                </a:gridCol>
                <a:gridCol w="329184">
                  <a:extLst>
                    <a:ext uri="{9D8B030D-6E8A-4147-A177-3AD203B41FA5}">
                      <a16:colId xmlns:a16="http://schemas.microsoft.com/office/drawing/2014/main" val="579849422"/>
                    </a:ext>
                  </a:extLst>
                </a:gridCol>
                <a:gridCol w="329184">
                  <a:extLst>
                    <a:ext uri="{9D8B030D-6E8A-4147-A177-3AD203B41FA5}">
                      <a16:colId xmlns:a16="http://schemas.microsoft.com/office/drawing/2014/main" val="2635792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570932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Jem - 2020-06-30 06:00:10</a:t>
                      </a:r>
                      <a:r>
                        <a:rPr kumimoji="0" lang="en-US" sz="1000" b="0" i="0" u="none" strike="noStrike" kern="1200" cap="none" spc="0" normalizeH="0" baseline="0" noProof="0">
                          <a:ln>
                            <a:noFill/>
                          </a:ln>
                          <a:solidFill>
                            <a:prstClr val="black"/>
                          </a:solidFill>
                          <a:effectLst/>
                          <a:uLnTx/>
                          <a:uFillTx/>
                          <a:latin typeface="+mn-lt"/>
                          <a:ea typeface="+mn-ea"/>
                          <a:cs typeface="+mn-cs"/>
                        </a:rPr>
                        <a:t>
 🍣 Don't miss Sushi Tei's 3 new sushi platters from 29 June to 12 July! For 2 weeks only, enjoy each limited-edition sushi combo that comes with a free plate of Hamachi Gyoza 🥟 (U.P. .80). Receive promotions when you order takeaway, or delivery through Deliveroo or foodpanda. Use promo code LLPFOOD for free deliveries 🚚 with foodpanda by signing up on the Lendlease Plus app or website today!
#03-18, Sushi Tei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https://scontent-iad3-1.xx.fbcdn.net/v/t1.0-9/s720x720/80232206_3322704757780396_8797672303255293899_o.jpg?_nc_cat=108&amp;_nc_sid=2d5d41&amp;_nc_ohc=dX5uGvI3C04AX9XYeh-&amp;_nc_ht=scontent-iad3-1.xx&amp;_nc_tp=7&amp;oh=150ef9a66f316a901f9dbdecf8cdd3cf&amp;oe=5F228208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07/02/2020 09:18:10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19352795"/>
                  </a:ext>
                </a:extLst>
              </a:tr>
            </a:tbl>
          </a:graphicData>
        </a:graphic>
      </p:graphicFrame>
      <p:sp>
        <p:nvSpPr>
          <p:cNvPr id="4" name="Text Placeholder 3">
            <a:extLst>
              <a:ext uri="{FF2B5EF4-FFF2-40B4-BE49-F238E27FC236}">
                <a16:creationId xmlns:a16="http://schemas.microsoft.com/office/drawing/2014/main" id="{28CE241A-B077-4E6C-8605-2D79786F32DE}"/>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2586967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0AEFD-9EA7-4E75-90F7-3501FE7C9B2C}"/>
              </a:ext>
            </a:extLst>
          </p:cNvPr>
          <p:cNvSpPr>
            <a:spLocks noGrp="1"/>
          </p:cNvSpPr>
          <p:nvPr>
            <p:ph type="title"/>
          </p:nvPr>
        </p:nvSpPr>
        <p:spPr/>
        <p:txBody>
          <a:bodyPr/>
          <a:lstStyle/>
          <a:p>
            <a:r>
              <a:rPr lang="en-US"/>
              <a:t>Facebook Own Posts Table - Landscape (Bottom) | Suburban Malls - 14 of 26</a:t>
            </a:r>
          </a:p>
        </p:txBody>
      </p:sp>
      <p:graphicFrame>
        <p:nvGraphicFramePr>
          <p:cNvPr id="5" name="Table Placeholder 4">
            <a:extLst>
              <a:ext uri="{FF2B5EF4-FFF2-40B4-BE49-F238E27FC236}">
                <a16:creationId xmlns:a16="http://schemas.microsoft.com/office/drawing/2014/main" id="{BC9029C2-83F3-43B5-9314-F5016FECE636}"/>
              </a:ext>
            </a:extLst>
          </p:cNvPr>
          <p:cNvGraphicFramePr>
            <a:graphicFrameLocks noGrp="1"/>
          </p:cNvGraphicFramePr>
          <p:nvPr>
            <p:ph type="tbl" sz="quarter" idx="13"/>
            <p:extLst>
              <p:ext uri="{D42A27DB-BD31-4B8C-83A1-F6EECF244321}">
                <p14:modId xmlns:p14="http://schemas.microsoft.com/office/powerpoint/2010/main" val="1557105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560340303"/>
                    </a:ext>
                  </a:extLst>
                </a:gridCol>
                <a:gridCol w="987552">
                  <a:extLst>
                    <a:ext uri="{9D8B030D-6E8A-4147-A177-3AD203B41FA5}">
                      <a16:colId xmlns:a16="http://schemas.microsoft.com/office/drawing/2014/main" val="1717563363"/>
                    </a:ext>
                  </a:extLst>
                </a:gridCol>
                <a:gridCol w="658368">
                  <a:extLst>
                    <a:ext uri="{9D8B030D-6E8A-4147-A177-3AD203B41FA5}">
                      <a16:colId xmlns:a16="http://schemas.microsoft.com/office/drawing/2014/main" val="3348774762"/>
                    </a:ext>
                  </a:extLst>
                </a:gridCol>
                <a:gridCol w="329184">
                  <a:extLst>
                    <a:ext uri="{9D8B030D-6E8A-4147-A177-3AD203B41FA5}">
                      <a16:colId xmlns:a16="http://schemas.microsoft.com/office/drawing/2014/main" val="2511399438"/>
                    </a:ext>
                  </a:extLst>
                </a:gridCol>
                <a:gridCol w="329184">
                  <a:extLst>
                    <a:ext uri="{9D8B030D-6E8A-4147-A177-3AD203B41FA5}">
                      <a16:colId xmlns:a16="http://schemas.microsoft.com/office/drawing/2014/main" val="1047651577"/>
                    </a:ext>
                  </a:extLst>
                </a:gridCol>
                <a:gridCol w="329184">
                  <a:extLst>
                    <a:ext uri="{9D8B030D-6E8A-4147-A177-3AD203B41FA5}">
                      <a16:colId xmlns:a16="http://schemas.microsoft.com/office/drawing/2014/main" val="1564555882"/>
                    </a:ext>
                  </a:extLst>
                </a:gridCol>
                <a:gridCol w="329184">
                  <a:extLst>
                    <a:ext uri="{9D8B030D-6E8A-4147-A177-3AD203B41FA5}">
                      <a16:colId xmlns:a16="http://schemas.microsoft.com/office/drawing/2014/main" val="736383579"/>
                    </a:ext>
                  </a:extLst>
                </a:gridCol>
                <a:gridCol w="329184">
                  <a:extLst>
                    <a:ext uri="{9D8B030D-6E8A-4147-A177-3AD203B41FA5}">
                      <a16:colId xmlns:a16="http://schemas.microsoft.com/office/drawing/2014/main" val="1718647851"/>
                    </a:ext>
                  </a:extLst>
                </a:gridCol>
                <a:gridCol w="329184">
                  <a:extLst>
                    <a:ext uri="{9D8B030D-6E8A-4147-A177-3AD203B41FA5}">
                      <a16:colId xmlns:a16="http://schemas.microsoft.com/office/drawing/2014/main" val="589189948"/>
                    </a:ext>
                  </a:extLst>
                </a:gridCol>
                <a:gridCol w="329184">
                  <a:extLst>
                    <a:ext uri="{9D8B030D-6E8A-4147-A177-3AD203B41FA5}">
                      <a16:colId xmlns:a16="http://schemas.microsoft.com/office/drawing/2014/main" val="2051856150"/>
                    </a:ext>
                  </a:extLst>
                </a:gridCol>
                <a:gridCol w="329184">
                  <a:extLst>
                    <a:ext uri="{9D8B030D-6E8A-4147-A177-3AD203B41FA5}">
                      <a16:colId xmlns:a16="http://schemas.microsoft.com/office/drawing/2014/main" val="3151611156"/>
                    </a:ext>
                  </a:extLst>
                </a:gridCol>
                <a:gridCol w="329184">
                  <a:extLst>
                    <a:ext uri="{9D8B030D-6E8A-4147-A177-3AD203B41FA5}">
                      <a16:colId xmlns:a16="http://schemas.microsoft.com/office/drawing/2014/main" val="3630181626"/>
                    </a:ext>
                  </a:extLst>
                </a:gridCol>
                <a:gridCol w="329184">
                  <a:extLst>
                    <a:ext uri="{9D8B030D-6E8A-4147-A177-3AD203B41FA5}">
                      <a16:colId xmlns:a16="http://schemas.microsoft.com/office/drawing/2014/main" val="2399593548"/>
                    </a:ext>
                  </a:extLst>
                </a:gridCol>
                <a:gridCol w="329184">
                  <a:extLst>
                    <a:ext uri="{9D8B030D-6E8A-4147-A177-3AD203B41FA5}">
                      <a16:colId xmlns:a16="http://schemas.microsoft.com/office/drawing/2014/main" val="269265283"/>
                    </a:ext>
                  </a:extLst>
                </a:gridCol>
                <a:gridCol w="329184">
                  <a:extLst>
                    <a:ext uri="{9D8B030D-6E8A-4147-A177-3AD203B41FA5}">
                      <a16:colId xmlns:a16="http://schemas.microsoft.com/office/drawing/2014/main" val="167991582"/>
                    </a:ext>
                  </a:extLst>
                </a:gridCol>
                <a:gridCol w="329184">
                  <a:extLst>
                    <a:ext uri="{9D8B030D-6E8A-4147-A177-3AD203B41FA5}">
                      <a16:colId xmlns:a16="http://schemas.microsoft.com/office/drawing/2014/main" val="1086360995"/>
                    </a:ext>
                  </a:extLst>
                </a:gridCol>
                <a:gridCol w="329184">
                  <a:extLst>
                    <a:ext uri="{9D8B030D-6E8A-4147-A177-3AD203B41FA5}">
                      <a16:colId xmlns:a16="http://schemas.microsoft.com/office/drawing/2014/main" val="1939639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957681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 Singapore - 2020-06-27 08:26:42</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https://scontent-iad3-1.xx.fbcdn.net/v/t1.0-9/s720x720/104832956_3086121834758970_3905842876978527577_o.jpg?_nc_cat=108&amp;_nc_sid=dd9801&amp;_nc_ohc=RL_vLHA--8QAX9XNJhE&amp;_nc_ht=scontent-iad3-1.xx&amp;_nc_tp=7&amp;oh=c02a8a1d23d028e62cabd766b2625fe6&amp;oe=5F1EA0A6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06/28/2020 21:23:57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56563399"/>
                  </a:ext>
                </a:extLst>
              </a:tr>
            </a:tbl>
          </a:graphicData>
        </a:graphic>
      </p:graphicFrame>
      <p:sp>
        <p:nvSpPr>
          <p:cNvPr id="4" name="Text Placeholder 3">
            <a:extLst>
              <a:ext uri="{FF2B5EF4-FFF2-40B4-BE49-F238E27FC236}">
                <a16:creationId xmlns:a16="http://schemas.microsoft.com/office/drawing/2014/main" id="{D2961DE2-149B-4B6C-9F84-19081B03217A}"/>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72681093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EB499-3A7D-45F7-AF27-4D07AB0E866D}"/>
              </a:ext>
            </a:extLst>
          </p:cNvPr>
          <p:cNvSpPr>
            <a:spLocks noGrp="1"/>
          </p:cNvSpPr>
          <p:nvPr>
            <p:ph type="title"/>
          </p:nvPr>
        </p:nvSpPr>
        <p:spPr/>
        <p:txBody>
          <a:bodyPr/>
          <a:lstStyle/>
          <a:p>
            <a:r>
              <a:rPr lang="en-US"/>
              <a:t>Facebook Own Posts Table - Landscape (Bottom) | Suburban Malls - 15 of 26</a:t>
            </a:r>
          </a:p>
        </p:txBody>
      </p:sp>
      <p:graphicFrame>
        <p:nvGraphicFramePr>
          <p:cNvPr id="5" name="Table Placeholder 4">
            <a:extLst>
              <a:ext uri="{FF2B5EF4-FFF2-40B4-BE49-F238E27FC236}">
                <a16:creationId xmlns:a16="http://schemas.microsoft.com/office/drawing/2014/main" id="{A0278DD0-6C5D-478D-A2DF-3A203AAF169D}"/>
              </a:ext>
            </a:extLst>
          </p:cNvPr>
          <p:cNvGraphicFramePr>
            <a:graphicFrameLocks noGrp="1"/>
          </p:cNvGraphicFramePr>
          <p:nvPr>
            <p:ph type="tbl" sz="quarter" idx="13"/>
            <p:extLst>
              <p:ext uri="{D42A27DB-BD31-4B8C-83A1-F6EECF244321}">
                <p14:modId xmlns:p14="http://schemas.microsoft.com/office/powerpoint/2010/main" val="53549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993844971"/>
                    </a:ext>
                  </a:extLst>
                </a:gridCol>
                <a:gridCol w="987552">
                  <a:extLst>
                    <a:ext uri="{9D8B030D-6E8A-4147-A177-3AD203B41FA5}">
                      <a16:colId xmlns:a16="http://schemas.microsoft.com/office/drawing/2014/main" val="1060909813"/>
                    </a:ext>
                  </a:extLst>
                </a:gridCol>
                <a:gridCol w="658368">
                  <a:extLst>
                    <a:ext uri="{9D8B030D-6E8A-4147-A177-3AD203B41FA5}">
                      <a16:colId xmlns:a16="http://schemas.microsoft.com/office/drawing/2014/main" val="1380476161"/>
                    </a:ext>
                  </a:extLst>
                </a:gridCol>
                <a:gridCol w="329184">
                  <a:extLst>
                    <a:ext uri="{9D8B030D-6E8A-4147-A177-3AD203B41FA5}">
                      <a16:colId xmlns:a16="http://schemas.microsoft.com/office/drawing/2014/main" val="2647296735"/>
                    </a:ext>
                  </a:extLst>
                </a:gridCol>
                <a:gridCol w="329184">
                  <a:extLst>
                    <a:ext uri="{9D8B030D-6E8A-4147-A177-3AD203B41FA5}">
                      <a16:colId xmlns:a16="http://schemas.microsoft.com/office/drawing/2014/main" val="1961912283"/>
                    </a:ext>
                  </a:extLst>
                </a:gridCol>
                <a:gridCol w="329184">
                  <a:extLst>
                    <a:ext uri="{9D8B030D-6E8A-4147-A177-3AD203B41FA5}">
                      <a16:colId xmlns:a16="http://schemas.microsoft.com/office/drawing/2014/main" val="2619365222"/>
                    </a:ext>
                  </a:extLst>
                </a:gridCol>
                <a:gridCol w="329184">
                  <a:extLst>
                    <a:ext uri="{9D8B030D-6E8A-4147-A177-3AD203B41FA5}">
                      <a16:colId xmlns:a16="http://schemas.microsoft.com/office/drawing/2014/main" val="2658754980"/>
                    </a:ext>
                  </a:extLst>
                </a:gridCol>
                <a:gridCol w="329184">
                  <a:extLst>
                    <a:ext uri="{9D8B030D-6E8A-4147-A177-3AD203B41FA5}">
                      <a16:colId xmlns:a16="http://schemas.microsoft.com/office/drawing/2014/main" val="1447056162"/>
                    </a:ext>
                  </a:extLst>
                </a:gridCol>
                <a:gridCol w="329184">
                  <a:extLst>
                    <a:ext uri="{9D8B030D-6E8A-4147-A177-3AD203B41FA5}">
                      <a16:colId xmlns:a16="http://schemas.microsoft.com/office/drawing/2014/main" val="3068271172"/>
                    </a:ext>
                  </a:extLst>
                </a:gridCol>
                <a:gridCol w="329184">
                  <a:extLst>
                    <a:ext uri="{9D8B030D-6E8A-4147-A177-3AD203B41FA5}">
                      <a16:colId xmlns:a16="http://schemas.microsoft.com/office/drawing/2014/main" val="671913143"/>
                    </a:ext>
                  </a:extLst>
                </a:gridCol>
                <a:gridCol w="329184">
                  <a:extLst>
                    <a:ext uri="{9D8B030D-6E8A-4147-A177-3AD203B41FA5}">
                      <a16:colId xmlns:a16="http://schemas.microsoft.com/office/drawing/2014/main" val="2649309698"/>
                    </a:ext>
                  </a:extLst>
                </a:gridCol>
                <a:gridCol w="329184">
                  <a:extLst>
                    <a:ext uri="{9D8B030D-6E8A-4147-A177-3AD203B41FA5}">
                      <a16:colId xmlns:a16="http://schemas.microsoft.com/office/drawing/2014/main" val="1679150288"/>
                    </a:ext>
                  </a:extLst>
                </a:gridCol>
                <a:gridCol w="329184">
                  <a:extLst>
                    <a:ext uri="{9D8B030D-6E8A-4147-A177-3AD203B41FA5}">
                      <a16:colId xmlns:a16="http://schemas.microsoft.com/office/drawing/2014/main" val="2434988158"/>
                    </a:ext>
                  </a:extLst>
                </a:gridCol>
                <a:gridCol w="329184">
                  <a:extLst>
                    <a:ext uri="{9D8B030D-6E8A-4147-A177-3AD203B41FA5}">
                      <a16:colId xmlns:a16="http://schemas.microsoft.com/office/drawing/2014/main" val="129548571"/>
                    </a:ext>
                  </a:extLst>
                </a:gridCol>
                <a:gridCol w="329184">
                  <a:extLst>
                    <a:ext uri="{9D8B030D-6E8A-4147-A177-3AD203B41FA5}">
                      <a16:colId xmlns:a16="http://schemas.microsoft.com/office/drawing/2014/main" val="4130626271"/>
                    </a:ext>
                  </a:extLst>
                </a:gridCol>
                <a:gridCol w="329184">
                  <a:extLst>
                    <a:ext uri="{9D8B030D-6E8A-4147-A177-3AD203B41FA5}">
                      <a16:colId xmlns:a16="http://schemas.microsoft.com/office/drawing/2014/main" val="3634518222"/>
                    </a:ext>
                  </a:extLst>
                </a:gridCol>
                <a:gridCol w="329184">
                  <a:extLst>
                    <a:ext uri="{9D8B030D-6E8A-4147-A177-3AD203B41FA5}">
                      <a16:colId xmlns:a16="http://schemas.microsoft.com/office/drawing/2014/main" val="4259878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020382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Northpoint City, Singapore - 2020-06-08 11:54:09</a:t>
                      </a:r>
                      <a:r>
                        <a:rPr kumimoji="0" lang="en-US" sz="1000" b="0" i="0" u="none" strike="noStrike" kern="1200" cap="none" spc="0" normalizeH="0" baseline="0" noProof="0">
                          <a:ln>
                            <a:noFill/>
                          </a:ln>
                          <a:solidFill>
                            <a:prstClr val="black"/>
                          </a:solidFill>
                          <a:effectLst/>
                          <a:uLnTx/>
                          <a:uFillTx/>
                          <a:latin typeface="+mn-lt"/>
                          <a:ea typeface="+mn-ea"/>
                          <a:cs typeface="+mn-cs"/>
                        </a:rPr>
                        <a:t>
 Celebrate Father's Day with Curry Times's Signature Flower Bread Curry Chicken at .90* or 2 for *! Plus, receive a free greeting sticker to pen down your love!
Promotion is available for takeaway at B1-201/202 (South Wing) and delivery on GrabFood from now till 30 June 2020.
*Prices are subjected to prevailing GST. Click on the post below to find out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https://scontent-iad3-1.xx.fbcdn.net/v/t15.5256-10/p720x720/103162948_193140178578282_5886171092203201656_n.jpg?_nc_cat=101&amp;_nc_sid=ad6a45&amp;_nc_ohc=1rkWs0Jx0dcAX-sTn9U&amp;_nc_ht=scontent-iad3-1.xx&amp;oh=ee6896abff1725d41211f00aabca178e&amp;oe=5F222C50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07/02/2020 09:11:14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57576307"/>
                  </a:ext>
                </a:extLst>
              </a:tr>
            </a:tbl>
          </a:graphicData>
        </a:graphic>
      </p:graphicFrame>
      <p:sp>
        <p:nvSpPr>
          <p:cNvPr id="4" name="Text Placeholder 3">
            <a:extLst>
              <a:ext uri="{FF2B5EF4-FFF2-40B4-BE49-F238E27FC236}">
                <a16:creationId xmlns:a16="http://schemas.microsoft.com/office/drawing/2014/main" id="{C68A1514-6D7B-4BA6-B9B3-EC93E8C6EBE4}"/>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07507263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01CF5-603E-4273-A5FF-D9912E585076}"/>
              </a:ext>
            </a:extLst>
          </p:cNvPr>
          <p:cNvSpPr>
            <a:spLocks noGrp="1"/>
          </p:cNvSpPr>
          <p:nvPr>
            <p:ph type="title"/>
          </p:nvPr>
        </p:nvSpPr>
        <p:spPr/>
        <p:txBody>
          <a:bodyPr/>
          <a:lstStyle/>
          <a:p>
            <a:r>
              <a:rPr lang="en-US"/>
              <a:t>Facebook Own Posts Table - Landscape (Bottom) | Suburban Malls - 16 of 26</a:t>
            </a:r>
          </a:p>
        </p:txBody>
      </p:sp>
      <p:graphicFrame>
        <p:nvGraphicFramePr>
          <p:cNvPr id="5" name="Table Placeholder 4">
            <a:extLst>
              <a:ext uri="{FF2B5EF4-FFF2-40B4-BE49-F238E27FC236}">
                <a16:creationId xmlns:a16="http://schemas.microsoft.com/office/drawing/2014/main" id="{5CCA334E-A81D-44DF-A04A-A91E05C093A5}"/>
              </a:ext>
            </a:extLst>
          </p:cNvPr>
          <p:cNvGraphicFramePr>
            <a:graphicFrameLocks noGrp="1"/>
          </p:cNvGraphicFramePr>
          <p:nvPr>
            <p:ph type="tbl" sz="quarter" idx="13"/>
            <p:extLst>
              <p:ext uri="{D42A27DB-BD31-4B8C-83A1-F6EECF244321}">
                <p14:modId xmlns:p14="http://schemas.microsoft.com/office/powerpoint/2010/main" val="4033074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051078796"/>
                    </a:ext>
                  </a:extLst>
                </a:gridCol>
                <a:gridCol w="987552">
                  <a:extLst>
                    <a:ext uri="{9D8B030D-6E8A-4147-A177-3AD203B41FA5}">
                      <a16:colId xmlns:a16="http://schemas.microsoft.com/office/drawing/2014/main" val="765448178"/>
                    </a:ext>
                  </a:extLst>
                </a:gridCol>
                <a:gridCol w="658368">
                  <a:extLst>
                    <a:ext uri="{9D8B030D-6E8A-4147-A177-3AD203B41FA5}">
                      <a16:colId xmlns:a16="http://schemas.microsoft.com/office/drawing/2014/main" val="2335987469"/>
                    </a:ext>
                  </a:extLst>
                </a:gridCol>
                <a:gridCol w="329184">
                  <a:extLst>
                    <a:ext uri="{9D8B030D-6E8A-4147-A177-3AD203B41FA5}">
                      <a16:colId xmlns:a16="http://schemas.microsoft.com/office/drawing/2014/main" val="566153596"/>
                    </a:ext>
                  </a:extLst>
                </a:gridCol>
                <a:gridCol w="329184">
                  <a:extLst>
                    <a:ext uri="{9D8B030D-6E8A-4147-A177-3AD203B41FA5}">
                      <a16:colId xmlns:a16="http://schemas.microsoft.com/office/drawing/2014/main" val="2038887641"/>
                    </a:ext>
                  </a:extLst>
                </a:gridCol>
                <a:gridCol w="329184">
                  <a:extLst>
                    <a:ext uri="{9D8B030D-6E8A-4147-A177-3AD203B41FA5}">
                      <a16:colId xmlns:a16="http://schemas.microsoft.com/office/drawing/2014/main" val="1213873911"/>
                    </a:ext>
                  </a:extLst>
                </a:gridCol>
                <a:gridCol w="329184">
                  <a:extLst>
                    <a:ext uri="{9D8B030D-6E8A-4147-A177-3AD203B41FA5}">
                      <a16:colId xmlns:a16="http://schemas.microsoft.com/office/drawing/2014/main" val="3955794790"/>
                    </a:ext>
                  </a:extLst>
                </a:gridCol>
                <a:gridCol w="329184">
                  <a:extLst>
                    <a:ext uri="{9D8B030D-6E8A-4147-A177-3AD203B41FA5}">
                      <a16:colId xmlns:a16="http://schemas.microsoft.com/office/drawing/2014/main" val="3753162852"/>
                    </a:ext>
                  </a:extLst>
                </a:gridCol>
                <a:gridCol w="329184">
                  <a:extLst>
                    <a:ext uri="{9D8B030D-6E8A-4147-A177-3AD203B41FA5}">
                      <a16:colId xmlns:a16="http://schemas.microsoft.com/office/drawing/2014/main" val="1463204605"/>
                    </a:ext>
                  </a:extLst>
                </a:gridCol>
                <a:gridCol w="329184">
                  <a:extLst>
                    <a:ext uri="{9D8B030D-6E8A-4147-A177-3AD203B41FA5}">
                      <a16:colId xmlns:a16="http://schemas.microsoft.com/office/drawing/2014/main" val="4137671852"/>
                    </a:ext>
                  </a:extLst>
                </a:gridCol>
                <a:gridCol w="329184">
                  <a:extLst>
                    <a:ext uri="{9D8B030D-6E8A-4147-A177-3AD203B41FA5}">
                      <a16:colId xmlns:a16="http://schemas.microsoft.com/office/drawing/2014/main" val="2355782361"/>
                    </a:ext>
                  </a:extLst>
                </a:gridCol>
                <a:gridCol w="329184">
                  <a:extLst>
                    <a:ext uri="{9D8B030D-6E8A-4147-A177-3AD203B41FA5}">
                      <a16:colId xmlns:a16="http://schemas.microsoft.com/office/drawing/2014/main" val="2644628344"/>
                    </a:ext>
                  </a:extLst>
                </a:gridCol>
                <a:gridCol w="329184">
                  <a:extLst>
                    <a:ext uri="{9D8B030D-6E8A-4147-A177-3AD203B41FA5}">
                      <a16:colId xmlns:a16="http://schemas.microsoft.com/office/drawing/2014/main" val="3982546709"/>
                    </a:ext>
                  </a:extLst>
                </a:gridCol>
                <a:gridCol w="329184">
                  <a:extLst>
                    <a:ext uri="{9D8B030D-6E8A-4147-A177-3AD203B41FA5}">
                      <a16:colId xmlns:a16="http://schemas.microsoft.com/office/drawing/2014/main" val="2378524562"/>
                    </a:ext>
                  </a:extLst>
                </a:gridCol>
                <a:gridCol w="329184">
                  <a:extLst>
                    <a:ext uri="{9D8B030D-6E8A-4147-A177-3AD203B41FA5}">
                      <a16:colId xmlns:a16="http://schemas.microsoft.com/office/drawing/2014/main" val="2561155921"/>
                    </a:ext>
                  </a:extLst>
                </a:gridCol>
                <a:gridCol w="329184">
                  <a:extLst>
                    <a:ext uri="{9D8B030D-6E8A-4147-A177-3AD203B41FA5}">
                      <a16:colId xmlns:a16="http://schemas.microsoft.com/office/drawing/2014/main" val="109303379"/>
                    </a:ext>
                  </a:extLst>
                </a:gridCol>
                <a:gridCol w="329184">
                  <a:extLst>
                    <a:ext uri="{9D8B030D-6E8A-4147-A177-3AD203B41FA5}">
                      <a16:colId xmlns:a16="http://schemas.microsoft.com/office/drawing/2014/main" val="2738066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834459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mn-lt"/>
                          <a:ea typeface="+mn-ea"/>
                          <a:cs typeface="+mn-cs"/>
                        </a:rPr>
                        <a:t>KINEX - 2020-06-08 03:55:10</a:t>
                      </a:r>
                      <a:r>
                        <a:rPr kumimoji="0" lang="sv-S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https://scontent-iad3-1.xx.fbcdn.net/v/t1.0-9/s720x720/69009729_2092114374227297_3758788062713217024_o.jpg?_nc_cat=108&amp;_nc_sid=dd9801&amp;_nc_ohc=hbs7q65_BeoAX-MZ9HE&amp;_nc_ht=scontent-iad3-1.xx&amp;_nc_tp=7&amp;oh=fcd253cbf1aafeb061717bef2d4086a4&amp;oe=5F10402A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06/19/2020 12:05:54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82591392"/>
                  </a:ext>
                </a:extLst>
              </a:tr>
            </a:tbl>
          </a:graphicData>
        </a:graphic>
      </p:graphicFrame>
      <p:sp>
        <p:nvSpPr>
          <p:cNvPr id="4" name="Text Placeholder 3">
            <a:extLst>
              <a:ext uri="{FF2B5EF4-FFF2-40B4-BE49-F238E27FC236}">
                <a16:creationId xmlns:a16="http://schemas.microsoft.com/office/drawing/2014/main" id="{01188124-82E6-496D-89ED-0B43CD64CBE6}"/>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45535054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20635-4792-4627-99C9-C0D1A7E782C6}"/>
              </a:ext>
            </a:extLst>
          </p:cNvPr>
          <p:cNvSpPr>
            <a:spLocks noGrp="1"/>
          </p:cNvSpPr>
          <p:nvPr>
            <p:ph type="title"/>
          </p:nvPr>
        </p:nvSpPr>
        <p:spPr/>
        <p:txBody>
          <a:bodyPr/>
          <a:lstStyle/>
          <a:p>
            <a:r>
              <a:rPr lang="en-US"/>
              <a:t>Facebook Own Posts Table - Landscape (Bottom) | Suburban Malls - 17 of 26</a:t>
            </a:r>
          </a:p>
        </p:txBody>
      </p:sp>
      <p:graphicFrame>
        <p:nvGraphicFramePr>
          <p:cNvPr id="5" name="Table Placeholder 4">
            <a:extLst>
              <a:ext uri="{FF2B5EF4-FFF2-40B4-BE49-F238E27FC236}">
                <a16:creationId xmlns:a16="http://schemas.microsoft.com/office/drawing/2014/main" id="{48692563-E324-4CC3-8916-9FBB8E2ACAAC}"/>
              </a:ext>
            </a:extLst>
          </p:cNvPr>
          <p:cNvGraphicFramePr>
            <a:graphicFrameLocks noGrp="1"/>
          </p:cNvGraphicFramePr>
          <p:nvPr>
            <p:ph type="tbl" sz="quarter" idx="13"/>
            <p:extLst>
              <p:ext uri="{D42A27DB-BD31-4B8C-83A1-F6EECF244321}">
                <p14:modId xmlns:p14="http://schemas.microsoft.com/office/powerpoint/2010/main" val="635255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08903935"/>
                    </a:ext>
                  </a:extLst>
                </a:gridCol>
                <a:gridCol w="987552">
                  <a:extLst>
                    <a:ext uri="{9D8B030D-6E8A-4147-A177-3AD203B41FA5}">
                      <a16:colId xmlns:a16="http://schemas.microsoft.com/office/drawing/2014/main" val="2448967366"/>
                    </a:ext>
                  </a:extLst>
                </a:gridCol>
                <a:gridCol w="658368">
                  <a:extLst>
                    <a:ext uri="{9D8B030D-6E8A-4147-A177-3AD203B41FA5}">
                      <a16:colId xmlns:a16="http://schemas.microsoft.com/office/drawing/2014/main" val="1464598059"/>
                    </a:ext>
                  </a:extLst>
                </a:gridCol>
                <a:gridCol w="329184">
                  <a:extLst>
                    <a:ext uri="{9D8B030D-6E8A-4147-A177-3AD203B41FA5}">
                      <a16:colId xmlns:a16="http://schemas.microsoft.com/office/drawing/2014/main" val="1747667153"/>
                    </a:ext>
                  </a:extLst>
                </a:gridCol>
                <a:gridCol w="329184">
                  <a:extLst>
                    <a:ext uri="{9D8B030D-6E8A-4147-A177-3AD203B41FA5}">
                      <a16:colId xmlns:a16="http://schemas.microsoft.com/office/drawing/2014/main" val="372229006"/>
                    </a:ext>
                  </a:extLst>
                </a:gridCol>
                <a:gridCol w="329184">
                  <a:extLst>
                    <a:ext uri="{9D8B030D-6E8A-4147-A177-3AD203B41FA5}">
                      <a16:colId xmlns:a16="http://schemas.microsoft.com/office/drawing/2014/main" val="495301399"/>
                    </a:ext>
                  </a:extLst>
                </a:gridCol>
                <a:gridCol w="329184">
                  <a:extLst>
                    <a:ext uri="{9D8B030D-6E8A-4147-A177-3AD203B41FA5}">
                      <a16:colId xmlns:a16="http://schemas.microsoft.com/office/drawing/2014/main" val="1475113009"/>
                    </a:ext>
                  </a:extLst>
                </a:gridCol>
                <a:gridCol w="329184">
                  <a:extLst>
                    <a:ext uri="{9D8B030D-6E8A-4147-A177-3AD203B41FA5}">
                      <a16:colId xmlns:a16="http://schemas.microsoft.com/office/drawing/2014/main" val="613004684"/>
                    </a:ext>
                  </a:extLst>
                </a:gridCol>
                <a:gridCol w="329184">
                  <a:extLst>
                    <a:ext uri="{9D8B030D-6E8A-4147-A177-3AD203B41FA5}">
                      <a16:colId xmlns:a16="http://schemas.microsoft.com/office/drawing/2014/main" val="2033068957"/>
                    </a:ext>
                  </a:extLst>
                </a:gridCol>
                <a:gridCol w="329184">
                  <a:extLst>
                    <a:ext uri="{9D8B030D-6E8A-4147-A177-3AD203B41FA5}">
                      <a16:colId xmlns:a16="http://schemas.microsoft.com/office/drawing/2014/main" val="3708393880"/>
                    </a:ext>
                  </a:extLst>
                </a:gridCol>
                <a:gridCol w="329184">
                  <a:extLst>
                    <a:ext uri="{9D8B030D-6E8A-4147-A177-3AD203B41FA5}">
                      <a16:colId xmlns:a16="http://schemas.microsoft.com/office/drawing/2014/main" val="1417724928"/>
                    </a:ext>
                  </a:extLst>
                </a:gridCol>
                <a:gridCol w="329184">
                  <a:extLst>
                    <a:ext uri="{9D8B030D-6E8A-4147-A177-3AD203B41FA5}">
                      <a16:colId xmlns:a16="http://schemas.microsoft.com/office/drawing/2014/main" val="3446488756"/>
                    </a:ext>
                  </a:extLst>
                </a:gridCol>
                <a:gridCol w="329184">
                  <a:extLst>
                    <a:ext uri="{9D8B030D-6E8A-4147-A177-3AD203B41FA5}">
                      <a16:colId xmlns:a16="http://schemas.microsoft.com/office/drawing/2014/main" val="962119411"/>
                    </a:ext>
                  </a:extLst>
                </a:gridCol>
                <a:gridCol w="329184">
                  <a:extLst>
                    <a:ext uri="{9D8B030D-6E8A-4147-A177-3AD203B41FA5}">
                      <a16:colId xmlns:a16="http://schemas.microsoft.com/office/drawing/2014/main" val="2202798627"/>
                    </a:ext>
                  </a:extLst>
                </a:gridCol>
                <a:gridCol w="329184">
                  <a:extLst>
                    <a:ext uri="{9D8B030D-6E8A-4147-A177-3AD203B41FA5}">
                      <a16:colId xmlns:a16="http://schemas.microsoft.com/office/drawing/2014/main" val="613149386"/>
                    </a:ext>
                  </a:extLst>
                </a:gridCol>
                <a:gridCol w="329184">
                  <a:extLst>
                    <a:ext uri="{9D8B030D-6E8A-4147-A177-3AD203B41FA5}">
                      <a16:colId xmlns:a16="http://schemas.microsoft.com/office/drawing/2014/main" val="1032157219"/>
                    </a:ext>
                  </a:extLst>
                </a:gridCol>
                <a:gridCol w="329184">
                  <a:extLst>
                    <a:ext uri="{9D8B030D-6E8A-4147-A177-3AD203B41FA5}">
                      <a16:colId xmlns:a16="http://schemas.microsoft.com/office/drawing/2014/main" val="1314857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538590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KINEX - 2020-06-20 03:00:28</a:t>
                      </a:r>
                      <a:r>
                        <a:rPr kumimoji="0" lang="en-US" sz="1000" b="0" i="0" u="none" strike="noStrike" kern="1200" cap="none" spc="0" normalizeH="0" baseline="0" noProof="0">
                          <a:ln>
                            <a:noFill/>
                          </a:ln>
                          <a:solidFill>
                            <a:prstClr val="black"/>
                          </a:solidFill>
                          <a:effectLst/>
                          <a:uLnTx/>
                          <a:uFillTx/>
                          <a:latin typeface="+mn-lt"/>
                          <a:ea typeface="+mn-ea"/>
                          <a:cs typeface="+mn-cs"/>
                        </a:rPr>
                        <a:t>
 Happy Saturday everyone!💕 Here's a handy list of shops that are open this weekend.🛍
Visit www.kinex.com.sg for more updates on shops opening through Phase 2.
A friendly reminder to adhere to social distancing measures, wear your masks and participate in SafeEntry wherever its required.
#kinexsg #postcircuitbreaker #sgunited #uolmalls #weekend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https://scontent-iad3-1.xx.fbcdn.net/v/t1.0-9/s720x720/105038326_2718548944917167_7814509844744559202_o.jpg?_nc_cat=107&amp;_nc_sid=2d5d41&amp;_nc_ohc=sR6bfaLR-TMAX8qJqzU&amp;_nc_ht=scontent-iad3-1.xx&amp;_nc_tp=7&amp;oh=5bede8cde94698059a93cb632721078f&amp;oe=5F14D571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06/20/2020 15:08:47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47592246"/>
                  </a:ext>
                </a:extLst>
              </a:tr>
            </a:tbl>
          </a:graphicData>
        </a:graphic>
      </p:graphicFrame>
      <p:sp>
        <p:nvSpPr>
          <p:cNvPr id="4" name="Text Placeholder 3">
            <a:extLst>
              <a:ext uri="{FF2B5EF4-FFF2-40B4-BE49-F238E27FC236}">
                <a16:creationId xmlns:a16="http://schemas.microsoft.com/office/drawing/2014/main" id="{6AFD71E7-671F-4420-BBAA-D59ED3EDEF21}"/>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81318791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C1ABF-0A89-46A3-93B6-15950AF0541C}"/>
              </a:ext>
            </a:extLst>
          </p:cNvPr>
          <p:cNvSpPr>
            <a:spLocks noGrp="1"/>
          </p:cNvSpPr>
          <p:nvPr>
            <p:ph type="title"/>
          </p:nvPr>
        </p:nvSpPr>
        <p:spPr/>
        <p:txBody>
          <a:bodyPr/>
          <a:lstStyle/>
          <a:p>
            <a:r>
              <a:rPr lang="en-US"/>
              <a:t>Facebook Own Posts Table - Landscape (Bottom) | Suburban Malls - 18 of 26</a:t>
            </a:r>
          </a:p>
        </p:txBody>
      </p:sp>
      <p:graphicFrame>
        <p:nvGraphicFramePr>
          <p:cNvPr id="5" name="Table Placeholder 4">
            <a:extLst>
              <a:ext uri="{FF2B5EF4-FFF2-40B4-BE49-F238E27FC236}">
                <a16:creationId xmlns:a16="http://schemas.microsoft.com/office/drawing/2014/main" id="{5109C864-0D4F-43D5-B8B6-08D433581BF2}"/>
              </a:ext>
            </a:extLst>
          </p:cNvPr>
          <p:cNvGraphicFramePr>
            <a:graphicFrameLocks noGrp="1"/>
          </p:cNvGraphicFramePr>
          <p:nvPr>
            <p:ph type="tbl" sz="quarter" idx="13"/>
            <p:extLst>
              <p:ext uri="{D42A27DB-BD31-4B8C-83A1-F6EECF244321}">
                <p14:modId xmlns:p14="http://schemas.microsoft.com/office/powerpoint/2010/main" val="88602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694594215"/>
                    </a:ext>
                  </a:extLst>
                </a:gridCol>
                <a:gridCol w="987552">
                  <a:extLst>
                    <a:ext uri="{9D8B030D-6E8A-4147-A177-3AD203B41FA5}">
                      <a16:colId xmlns:a16="http://schemas.microsoft.com/office/drawing/2014/main" val="1473381694"/>
                    </a:ext>
                  </a:extLst>
                </a:gridCol>
                <a:gridCol w="658368">
                  <a:extLst>
                    <a:ext uri="{9D8B030D-6E8A-4147-A177-3AD203B41FA5}">
                      <a16:colId xmlns:a16="http://schemas.microsoft.com/office/drawing/2014/main" val="427396221"/>
                    </a:ext>
                  </a:extLst>
                </a:gridCol>
                <a:gridCol w="329184">
                  <a:extLst>
                    <a:ext uri="{9D8B030D-6E8A-4147-A177-3AD203B41FA5}">
                      <a16:colId xmlns:a16="http://schemas.microsoft.com/office/drawing/2014/main" val="2989802513"/>
                    </a:ext>
                  </a:extLst>
                </a:gridCol>
                <a:gridCol w="329184">
                  <a:extLst>
                    <a:ext uri="{9D8B030D-6E8A-4147-A177-3AD203B41FA5}">
                      <a16:colId xmlns:a16="http://schemas.microsoft.com/office/drawing/2014/main" val="4069180017"/>
                    </a:ext>
                  </a:extLst>
                </a:gridCol>
                <a:gridCol w="329184">
                  <a:extLst>
                    <a:ext uri="{9D8B030D-6E8A-4147-A177-3AD203B41FA5}">
                      <a16:colId xmlns:a16="http://schemas.microsoft.com/office/drawing/2014/main" val="2060846473"/>
                    </a:ext>
                  </a:extLst>
                </a:gridCol>
                <a:gridCol w="329184">
                  <a:extLst>
                    <a:ext uri="{9D8B030D-6E8A-4147-A177-3AD203B41FA5}">
                      <a16:colId xmlns:a16="http://schemas.microsoft.com/office/drawing/2014/main" val="366149690"/>
                    </a:ext>
                  </a:extLst>
                </a:gridCol>
                <a:gridCol w="329184">
                  <a:extLst>
                    <a:ext uri="{9D8B030D-6E8A-4147-A177-3AD203B41FA5}">
                      <a16:colId xmlns:a16="http://schemas.microsoft.com/office/drawing/2014/main" val="1964291249"/>
                    </a:ext>
                  </a:extLst>
                </a:gridCol>
                <a:gridCol w="329184">
                  <a:extLst>
                    <a:ext uri="{9D8B030D-6E8A-4147-A177-3AD203B41FA5}">
                      <a16:colId xmlns:a16="http://schemas.microsoft.com/office/drawing/2014/main" val="4117514091"/>
                    </a:ext>
                  </a:extLst>
                </a:gridCol>
                <a:gridCol w="329184">
                  <a:extLst>
                    <a:ext uri="{9D8B030D-6E8A-4147-A177-3AD203B41FA5}">
                      <a16:colId xmlns:a16="http://schemas.microsoft.com/office/drawing/2014/main" val="987049980"/>
                    </a:ext>
                  </a:extLst>
                </a:gridCol>
                <a:gridCol w="329184">
                  <a:extLst>
                    <a:ext uri="{9D8B030D-6E8A-4147-A177-3AD203B41FA5}">
                      <a16:colId xmlns:a16="http://schemas.microsoft.com/office/drawing/2014/main" val="1464232839"/>
                    </a:ext>
                  </a:extLst>
                </a:gridCol>
                <a:gridCol w="329184">
                  <a:extLst>
                    <a:ext uri="{9D8B030D-6E8A-4147-A177-3AD203B41FA5}">
                      <a16:colId xmlns:a16="http://schemas.microsoft.com/office/drawing/2014/main" val="4198609567"/>
                    </a:ext>
                  </a:extLst>
                </a:gridCol>
                <a:gridCol w="329184">
                  <a:extLst>
                    <a:ext uri="{9D8B030D-6E8A-4147-A177-3AD203B41FA5}">
                      <a16:colId xmlns:a16="http://schemas.microsoft.com/office/drawing/2014/main" val="349320497"/>
                    </a:ext>
                  </a:extLst>
                </a:gridCol>
                <a:gridCol w="329184">
                  <a:extLst>
                    <a:ext uri="{9D8B030D-6E8A-4147-A177-3AD203B41FA5}">
                      <a16:colId xmlns:a16="http://schemas.microsoft.com/office/drawing/2014/main" val="4280262985"/>
                    </a:ext>
                  </a:extLst>
                </a:gridCol>
                <a:gridCol w="329184">
                  <a:extLst>
                    <a:ext uri="{9D8B030D-6E8A-4147-A177-3AD203B41FA5}">
                      <a16:colId xmlns:a16="http://schemas.microsoft.com/office/drawing/2014/main" val="1992731196"/>
                    </a:ext>
                  </a:extLst>
                </a:gridCol>
                <a:gridCol w="329184">
                  <a:extLst>
                    <a:ext uri="{9D8B030D-6E8A-4147-A177-3AD203B41FA5}">
                      <a16:colId xmlns:a16="http://schemas.microsoft.com/office/drawing/2014/main" val="721801744"/>
                    </a:ext>
                  </a:extLst>
                </a:gridCol>
                <a:gridCol w="329184">
                  <a:extLst>
                    <a:ext uri="{9D8B030D-6E8A-4147-A177-3AD203B41FA5}">
                      <a16:colId xmlns:a16="http://schemas.microsoft.com/office/drawing/2014/main" val="3868483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434847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- 2020-06-03 06:00:36</a:t>
                      </a:r>
                      <a:r>
                        <a:rPr kumimoji="0" lang="en-US" sz="1000" b="0" i="0" u="none" strike="noStrike" kern="1200" cap="none" spc="0" normalizeH="0" baseline="0" noProof="0">
                          <a:ln>
                            <a:noFill/>
                          </a:ln>
                          <a:solidFill>
                            <a:prstClr val="black"/>
                          </a:solidFill>
                          <a:effectLst/>
                          <a:uLnTx/>
                          <a:uFillTx/>
                          <a:latin typeface="+mn-lt"/>
                          <a:ea typeface="+mn-ea"/>
                          <a:cs typeface="+mn-cs"/>
                        </a:rPr>
                        <a:t>
 Make your loved ones smile by mailing them a thoughtfully-curated care pack! Here are some things you can include to brighten up their days:
🍪 Share your snack stash: Treat them to an assortment of snacks, from crunchy cookies to decadent chocolates. Pair them with tea sachets for antioxidant-rich brews.
💝 Pamper them with self-care goodies: Tis' the season for more 'me' time. Gift them a selection of wellness products like bath or aromatherapy supplies, taking cues from their favourite scents. 
🎲 Bring on the entertainment: Add some fun into their daily routine with puzzle books, novels and board games. 
✍️ Add a personal touch: Complete your care pack with a handwritten note or quirky sketch! 
🌟 BONUS (for when you visit your grandparents): Show care in person - whip up their favourite dishes, bond over a movie or reminisce over old photo albums!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101801979_10157365203920208_1208518413144555520_o.jpg?_nc_cat=101&amp;_nc_sid=2d5d41&amp;_nc_oc=AQmWwo2HBcVnx-TcfNkH-KxykWbQimesot9farmBBmDClqP_ELa-2kyT2tHlHM6PO3Y&amp;_nc_ht=scontent-iad3-1.xx&amp;_nc_tp=6&amp;oh=bbc5a1a060fa6d43e3afe4684ebb363d&amp;oe=5F104D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06/19/2020 11:57:55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57912701"/>
                  </a:ext>
                </a:extLst>
              </a:tr>
            </a:tbl>
          </a:graphicData>
        </a:graphic>
      </p:graphicFrame>
      <p:sp>
        <p:nvSpPr>
          <p:cNvPr id="4" name="Text Placeholder 3">
            <a:extLst>
              <a:ext uri="{FF2B5EF4-FFF2-40B4-BE49-F238E27FC236}">
                <a16:creationId xmlns:a16="http://schemas.microsoft.com/office/drawing/2014/main" id="{2AF1B85B-FCBE-4E67-B7F6-B57DEDB26E9F}"/>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5325716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1F36B-3D12-40F8-BCA5-1E6298C81F56}"/>
              </a:ext>
            </a:extLst>
          </p:cNvPr>
          <p:cNvSpPr>
            <a:spLocks noGrp="1"/>
          </p:cNvSpPr>
          <p:nvPr>
            <p:ph type="title"/>
          </p:nvPr>
        </p:nvSpPr>
        <p:spPr/>
        <p:txBody>
          <a:bodyPr/>
          <a:lstStyle/>
          <a:p>
            <a:r>
              <a:rPr lang="en-US"/>
              <a:t>Facebook Own Posts Table - Landscape (Bottom) | Suburban Malls - 19 of 26</a:t>
            </a:r>
          </a:p>
        </p:txBody>
      </p:sp>
      <p:graphicFrame>
        <p:nvGraphicFramePr>
          <p:cNvPr id="5" name="Table Placeholder 4">
            <a:extLst>
              <a:ext uri="{FF2B5EF4-FFF2-40B4-BE49-F238E27FC236}">
                <a16:creationId xmlns:a16="http://schemas.microsoft.com/office/drawing/2014/main" id="{66DA7744-F2B9-4ED9-A66F-4D213EBA4456}"/>
              </a:ext>
            </a:extLst>
          </p:cNvPr>
          <p:cNvGraphicFramePr>
            <a:graphicFrameLocks noGrp="1"/>
          </p:cNvGraphicFramePr>
          <p:nvPr>
            <p:ph type="tbl" sz="quarter" idx="13"/>
            <p:extLst>
              <p:ext uri="{D42A27DB-BD31-4B8C-83A1-F6EECF244321}">
                <p14:modId xmlns:p14="http://schemas.microsoft.com/office/powerpoint/2010/main" val="1514248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582619590"/>
                    </a:ext>
                  </a:extLst>
                </a:gridCol>
                <a:gridCol w="987552">
                  <a:extLst>
                    <a:ext uri="{9D8B030D-6E8A-4147-A177-3AD203B41FA5}">
                      <a16:colId xmlns:a16="http://schemas.microsoft.com/office/drawing/2014/main" val="2920867512"/>
                    </a:ext>
                  </a:extLst>
                </a:gridCol>
                <a:gridCol w="658368">
                  <a:extLst>
                    <a:ext uri="{9D8B030D-6E8A-4147-A177-3AD203B41FA5}">
                      <a16:colId xmlns:a16="http://schemas.microsoft.com/office/drawing/2014/main" val="3090289577"/>
                    </a:ext>
                  </a:extLst>
                </a:gridCol>
                <a:gridCol w="329184">
                  <a:extLst>
                    <a:ext uri="{9D8B030D-6E8A-4147-A177-3AD203B41FA5}">
                      <a16:colId xmlns:a16="http://schemas.microsoft.com/office/drawing/2014/main" val="457629389"/>
                    </a:ext>
                  </a:extLst>
                </a:gridCol>
                <a:gridCol w="329184">
                  <a:extLst>
                    <a:ext uri="{9D8B030D-6E8A-4147-A177-3AD203B41FA5}">
                      <a16:colId xmlns:a16="http://schemas.microsoft.com/office/drawing/2014/main" val="2285572848"/>
                    </a:ext>
                  </a:extLst>
                </a:gridCol>
                <a:gridCol w="329184">
                  <a:extLst>
                    <a:ext uri="{9D8B030D-6E8A-4147-A177-3AD203B41FA5}">
                      <a16:colId xmlns:a16="http://schemas.microsoft.com/office/drawing/2014/main" val="2267568095"/>
                    </a:ext>
                  </a:extLst>
                </a:gridCol>
                <a:gridCol w="329184">
                  <a:extLst>
                    <a:ext uri="{9D8B030D-6E8A-4147-A177-3AD203B41FA5}">
                      <a16:colId xmlns:a16="http://schemas.microsoft.com/office/drawing/2014/main" val="3274290209"/>
                    </a:ext>
                  </a:extLst>
                </a:gridCol>
                <a:gridCol w="329184">
                  <a:extLst>
                    <a:ext uri="{9D8B030D-6E8A-4147-A177-3AD203B41FA5}">
                      <a16:colId xmlns:a16="http://schemas.microsoft.com/office/drawing/2014/main" val="3748730804"/>
                    </a:ext>
                  </a:extLst>
                </a:gridCol>
                <a:gridCol w="329184">
                  <a:extLst>
                    <a:ext uri="{9D8B030D-6E8A-4147-A177-3AD203B41FA5}">
                      <a16:colId xmlns:a16="http://schemas.microsoft.com/office/drawing/2014/main" val="1545782900"/>
                    </a:ext>
                  </a:extLst>
                </a:gridCol>
                <a:gridCol w="329184">
                  <a:extLst>
                    <a:ext uri="{9D8B030D-6E8A-4147-A177-3AD203B41FA5}">
                      <a16:colId xmlns:a16="http://schemas.microsoft.com/office/drawing/2014/main" val="311915967"/>
                    </a:ext>
                  </a:extLst>
                </a:gridCol>
                <a:gridCol w="329184">
                  <a:extLst>
                    <a:ext uri="{9D8B030D-6E8A-4147-A177-3AD203B41FA5}">
                      <a16:colId xmlns:a16="http://schemas.microsoft.com/office/drawing/2014/main" val="3596020409"/>
                    </a:ext>
                  </a:extLst>
                </a:gridCol>
                <a:gridCol w="329184">
                  <a:extLst>
                    <a:ext uri="{9D8B030D-6E8A-4147-A177-3AD203B41FA5}">
                      <a16:colId xmlns:a16="http://schemas.microsoft.com/office/drawing/2014/main" val="3693319497"/>
                    </a:ext>
                  </a:extLst>
                </a:gridCol>
                <a:gridCol w="329184">
                  <a:extLst>
                    <a:ext uri="{9D8B030D-6E8A-4147-A177-3AD203B41FA5}">
                      <a16:colId xmlns:a16="http://schemas.microsoft.com/office/drawing/2014/main" val="133396712"/>
                    </a:ext>
                  </a:extLst>
                </a:gridCol>
                <a:gridCol w="329184">
                  <a:extLst>
                    <a:ext uri="{9D8B030D-6E8A-4147-A177-3AD203B41FA5}">
                      <a16:colId xmlns:a16="http://schemas.microsoft.com/office/drawing/2014/main" val="3520389021"/>
                    </a:ext>
                  </a:extLst>
                </a:gridCol>
                <a:gridCol w="329184">
                  <a:extLst>
                    <a:ext uri="{9D8B030D-6E8A-4147-A177-3AD203B41FA5}">
                      <a16:colId xmlns:a16="http://schemas.microsoft.com/office/drawing/2014/main" val="1237820188"/>
                    </a:ext>
                  </a:extLst>
                </a:gridCol>
                <a:gridCol w="329184">
                  <a:extLst>
                    <a:ext uri="{9D8B030D-6E8A-4147-A177-3AD203B41FA5}">
                      <a16:colId xmlns:a16="http://schemas.microsoft.com/office/drawing/2014/main" val="3902373328"/>
                    </a:ext>
                  </a:extLst>
                </a:gridCol>
                <a:gridCol w="329184">
                  <a:extLst>
                    <a:ext uri="{9D8B030D-6E8A-4147-A177-3AD203B41FA5}">
                      <a16:colId xmlns:a16="http://schemas.microsoft.com/office/drawing/2014/main" val="1608188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446245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Waterway Point - 2020-06-15 10:44:40</a:t>
                      </a:r>
                      <a:r>
                        <a:rPr kumimoji="0" lang="en-US" sz="1000" b="0" i="0" u="none" strike="noStrike" kern="1200" cap="none" spc="0" normalizeH="0" baseline="0" noProof="0">
                          <a:ln>
                            <a:noFill/>
                          </a:ln>
                          <a:solidFill>
                            <a:prstClr val="black"/>
                          </a:solidFill>
                          <a:effectLst/>
                          <a:uLnTx/>
                          <a:uFillTx/>
                          <a:latin typeface="+mn-lt"/>
                          <a:ea typeface="+mn-ea"/>
                          <a:cs typeface="+mn-cs"/>
                        </a:rPr>
                        <a:t>
 Stay home and get your fill of delicious eats from Waterway Point today! Enjoy FREE*^ delivery with a minimum spend of  on Frasers Makan Master.
Additionally, get up to  off^ ( Frasers Property Digital Gift Card awarded with each order, up to 3 orders) when you spend a minimum of  on takeaway or  on delivery. What's more, earn double Frasers Points with all food transactions!
Order now via Makan Master on Frasers Experience (FRx) App: https://frx.onelink.me/Zzci/FRx
*Limited to 1st 1,000 delivery orders.
^While stocks last. Terms &amp; Conditions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https://scontent-iad3-1.xx.fbcdn.net/v/t1.0-9/103638334_2641811596140012_618285808531353813_n.png?_nc_cat=111&amp;_nc_sid=e007fa&amp;_nc_ohc=ei5tr0-Z1rAAX_zafrU&amp;_nc_ht=scontent-iad3-1.xx&amp;oh=694e6639baa9194d596494fcb1af4d2e&amp;oe=5F141819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06/19/2020 12:05:28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90176349"/>
                  </a:ext>
                </a:extLst>
              </a:tr>
            </a:tbl>
          </a:graphicData>
        </a:graphic>
      </p:graphicFrame>
      <p:sp>
        <p:nvSpPr>
          <p:cNvPr id="4" name="Text Placeholder 3">
            <a:extLst>
              <a:ext uri="{FF2B5EF4-FFF2-40B4-BE49-F238E27FC236}">
                <a16:creationId xmlns:a16="http://schemas.microsoft.com/office/drawing/2014/main" id="{8677E745-4BA3-4669-A30B-61ACC58A337E}"/>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62171395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F6938-0C2D-4691-A4E3-6535263F11CE}"/>
              </a:ext>
            </a:extLst>
          </p:cNvPr>
          <p:cNvSpPr>
            <a:spLocks noGrp="1"/>
          </p:cNvSpPr>
          <p:nvPr>
            <p:ph type="title"/>
          </p:nvPr>
        </p:nvSpPr>
        <p:spPr/>
        <p:txBody>
          <a:bodyPr/>
          <a:lstStyle/>
          <a:p>
            <a:r>
              <a:rPr lang="en-US"/>
              <a:t>Facebook Own Posts Table - Landscape (Bottom) | Suburban Malls - 20 of 26</a:t>
            </a:r>
          </a:p>
        </p:txBody>
      </p:sp>
      <p:graphicFrame>
        <p:nvGraphicFramePr>
          <p:cNvPr id="5" name="Table Placeholder 4">
            <a:extLst>
              <a:ext uri="{FF2B5EF4-FFF2-40B4-BE49-F238E27FC236}">
                <a16:creationId xmlns:a16="http://schemas.microsoft.com/office/drawing/2014/main" id="{889FD82E-81E6-4C5C-BA14-6C5C2D089153}"/>
              </a:ext>
            </a:extLst>
          </p:cNvPr>
          <p:cNvGraphicFramePr>
            <a:graphicFrameLocks noGrp="1"/>
          </p:cNvGraphicFramePr>
          <p:nvPr>
            <p:ph type="tbl" sz="quarter" idx="13"/>
            <p:extLst>
              <p:ext uri="{D42A27DB-BD31-4B8C-83A1-F6EECF244321}">
                <p14:modId xmlns:p14="http://schemas.microsoft.com/office/powerpoint/2010/main" val="179756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171385831"/>
                    </a:ext>
                  </a:extLst>
                </a:gridCol>
                <a:gridCol w="987552">
                  <a:extLst>
                    <a:ext uri="{9D8B030D-6E8A-4147-A177-3AD203B41FA5}">
                      <a16:colId xmlns:a16="http://schemas.microsoft.com/office/drawing/2014/main" val="2433141906"/>
                    </a:ext>
                  </a:extLst>
                </a:gridCol>
                <a:gridCol w="658368">
                  <a:extLst>
                    <a:ext uri="{9D8B030D-6E8A-4147-A177-3AD203B41FA5}">
                      <a16:colId xmlns:a16="http://schemas.microsoft.com/office/drawing/2014/main" val="1097425422"/>
                    </a:ext>
                  </a:extLst>
                </a:gridCol>
                <a:gridCol w="329184">
                  <a:extLst>
                    <a:ext uri="{9D8B030D-6E8A-4147-A177-3AD203B41FA5}">
                      <a16:colId xmlns:a16="http://schemas.microsoft.com/office/drawing/2014/main" val="1579536813"/>
                    </a:ext>
                  </a:extLst>
                </a:gridCol>
                <a:gridCol w="329184">
                  <a:extLst>
                    <a:ext uri="{9D8B030D-6E8A-4147-A177-3AD203B41FA5}">
                      <a16:colId xmlns:a16="http://schemas.microsoft.com/office/drawing/2014/main" val="3011240540"/>
                    </a:ext>
                  </a:extLst>
                </a:gridCol>
                <a:gridCol w="329184">
                  <a:extLst>
                    <a:ext uri="{9D8B030D-6E8A-4147-A177-3AD203B41FA5}">
                      <a16:colId xmlns:a16="http://schemas.microsoft.com/office/drawing/2014/main" val="4085945931"/>
                    </a:ext>
                  </a:extLst>
                </a:gridCol>
                <a:gridCol w="329184">
                  <a:extLst>
                    <a:ext uri="{9D8B030D-6E8A-4147-A177-3AD203B41FA5}">
                      <a16:colId xmlns:a16="http://schemas.microsoft.com/office/drawing/2014/main" val="2392721908"/>
                    </a:ext>
                  </a:extLst>
                </a:gridCol>
                <a:gridCol w="329184">
                  <a:extLst>
                    <a:ext uri="{9D8B030D-6E8A-4147-A177-3AD203B41FA5}">
                      <a16:colId xmlns:a16="http://schemas.microsoft.com/office/drawing/2014/main" val="2512194993"/>
                    </a:ext>
                  </a:extLst>
                </a:gridCol>
                <a:gridCol w="329184">
                  <a:extLst>
                    <a:ext uri="{9D8B030D-6E8A-4147-A177-3AD203B41FA5}">
                      <a16:colId xmlns:a16="http://schemas.microsoft.com/office/drawing/2014/main" val="1805555542"/>
                    </a:ext>
                  </a:extLst>
                </a:gridCol>
                <a:gridCol w="329184">
                  <a:extLst>
                    <a:ext uri="{9D8B030D-6E8A-4147-A177-3AD203B41FA5}">
                      <a16:colId xmlns:a16="http://schemas.microsoft.com/office/drawing/2014/main" val="43213202"/>
                    </a:ext>
                  </a:extLst>
                </a:gridCol>
                <a:gridCol w="329184">
                  <a:extLst>
                    <a:ext uri="{9D8B030D-6E8A-4147-A177-3AD203B41FA5}">
                      <a16:colId xmlns:a16="http://schemas.microsoft.com/office/drawing/2014/main" val="947792737"/>
                    </a:ext>
                  </a:extLst>
                </a:gridCol>
                <a:gridCol w="329184">
                  <a:extLst>
                    <a:ext uri="{9D8B030D-6E8A-4147-A177-3AD203B41FA5}">
                      <a16:colId xmlns:a16="http://schemas.microsoft.com/office/drawing/2014/main" val="3367505414"/>
                    </a:ext>
                  </a:extLst>
                </a:gridCol>
                <a:gridCol w="329184">
                  <a:extLst>
                    <a:ext uri="{9D8B030D-6E8A-4147-A177-3AD203B41FA5}">
                      <a16:colId xmlns:a16="http://schemas.microsoft.com/office/drawing/2014/main" val="256455668"/>
                    </a:ext>
                  </a:extLst>
                </a:gridCol>
                <a:gridCol w="329184">
                  <a:extLst>
                    <a:ext uri="{9D8B030D-6E8A-4147-A177-3AD203B41FA5}">
                      <a16:colId xmlns:a16="http://schemas.microsoft.com/office/drawing/2014/main" val="1472117449"/>
                    </a:ext>
                  </a:extLst>
                </a:gridCol>
                <a:gridCol w="329184">
                  <a:extLst>
                    <a:ext uri="{9D8B030D-6E8A-4147-A177-3AD203B41FA5}">
                      <a16:colId xmlns:a16="http://schemas.microsoft.com/office/drawing/2014/main" val="2838583393"/>
                    </a:ext>
                  </a:extLst>
                </a:gridCol>
                <a:gridCol w="329184">
                  <a:extLst>
                    <a:ext uri="{9D8B030D-6E8A-4147-A177-3AD203B41FA5}">
                      <a16:colId xmlns:a16="http://schemas.microsoft.com/office/drawing/2014/main" val="2278593576"/>
                    </a:ext>
                  </a:extLst>
                </a:gridCol>
                <a:gridCol w="329184">
                  <a:extLst>
                    <a:ext uri="{9D8B030D-6E8A-4147-A177-3AD203B41FA5}">
                      <a16:colId xmlns:a16="http://schemas.microsoft.com/office/drawing/2014/main" val="1937222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050245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Jem - 2020-06-16 06:00:09</a:t>
                      </a:r>
                      <a:r>
                        <a:rPr kumimoji="0" lang="en-US" sz="1000" b="0" i="0" u="none" strike="noStrike" kern="1200" cap="none" spc="0" normalizeH="0" baseline="0" noProof="0">
                          <a:ln>
                            <a:noFill/>
                          </a:ln>
                          <a:solidFill>
                            <a:prstClr val="black"/>
                          </a:solidFill>
                          <a:effectLst/>
                          <a:uLnTx/>
                          <a:uFillTx/>
                          <a:latin typeface="+mn-lt"/>
                          <a:ea typeface="+mn-ea"/>
                          <a:cs typeface="+mn-cs"/>
                        </a:rPr>
                        <a:t>
 Are you a fan of authentic and traditional Hong Kong food? 🍜 Get a taste of Xin Wang Hong Kong Café and enjoy 10% off your favourite cha chaan teng (Hong Kong-style café) dishes when you order via https://bit.ly/XWHKCSelfCollect! 📲 Please make your orders 1 hour in advance for self-collection at Jem. T&amp;Cs apply.
#04-25, Xin Wang Hong Kong Cafe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https://scontent-iad3-1.xx.fbcdn.net/v/t1.0-9/s720x720/104496220_3284744961576376_4627841665851457211_n.jpg?_nc_cat=111&amp;_nc_sid=2d5d41&amp;_nc_ohc=E-_cS5XGd-gAX9dpKF9&amp;_nc_ht=scontent-iad3-1.xx&amp;_nc_tp=7&amp;oh=8126cf13038c53e344b80527ced071c7&amp;oe=5F24AA0F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07/02/2020 09:18:10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76892517"/>
                  </a:ext>
                </a:extLst>
              </a:tr>
            </a:tbl>
          </a:graphicData>
        </a:graphic>
      </p:graphicFrame>
      <p:sp>
        <p:nvSpPr>
          <p:cNvPr id="4" name="Text Placeholder 3">
            <a:extLst>
              <a:ext uri="{FF2B5EF4-FFF2-40B4-BE49-F238E27FC236}">
                <a16:creationId xmlns:a16="http://schemas.microsoft.com/office/drawing/2014/main" id="{A9D64E01-40B0-4556-99DF-2FAA08D17220}"/>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95779176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F4F27-9394-4505-8769-0595C311C34F}"/>
              </a:ext>
            </a:extLst>
          </p:cNvPr>
          <p:cNvSpPr>
            <a:spLocks noGrp="1"/>
          </p:cNvSpPr>
          <p:nvPr>
            <p:ph type="title"/>
          </p:nvPr>
        </p:nvSpPr>
        <p:spPr/>
        <p:txBody>
          <a:bodyPr/>
          <a:lstStyle/>
          <a:p>
            <a:r>
              <a:rPr lang="en-US"/>
              <a:t>Facebook Own Posts Table - Landscape (Bottom) | Suburban Malls - 21 of 26</a:t>
            </a:r>
          </a:p>
        </p:txBody>
      </p:sp>
      <p:graphicFrame>
        <p:nvGraphicFramePr>
          <p:cNvPr id="5" name="Table Placeholder 4">
            <a:extLst>
              <a:ext uri="{FF2B5EF4-FFF2-40B4-BE49-F238E27FC236}">
                <a16:creationId xmlns:a16="http://schemas.microsoft.com/office/drawing/2014/main" id="{DD9DEF58-87D4-4EC7-B225-4A0F6C8CAAFC}"/>
              </a:ext>
            </a:extLst>
          </p:cNvPr>
          <p:cNvGraphicFramePr>
            <a:graphicFrameLocks noGrp="1"/>
          </p:cNvGraphicFramePr>
          <p:nvPr>
            <p:ph type="tbl" sz="quarter" idx="13"/>
            <p:extLst>
              <p:ext uri="{D42A27DB-BD31-4B8C-83A1-F6EECF244321}">
                <p14:modId xmlns:p14="http://schemas.microsoft.com/office/powerpoint/2010/main" val="3968243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028547273"/>
                    </a:ext>
                  </a:extLst>
                </a:gridCol>
                <a:gridCol w="987552">
                  <a:extLst>
                    <a:ext uri="{9D8B030D-6E8A-4147-A177-3AD203B41FA5}">
                      <a16:colId xmlns:a16="http://schemas.microsoft.com/office/drawing/2014/main" val="2869279597"/>
                    </a:ext>
                  </a:extLst>
                </a:gridCol>
                <a:gridCol w="658368">
                  <a:extLst>
                    <a:ext uri="{9D8B030D-6E8A-4147-A177-3AD203B41FA5}">
                      <a16:colId xmlns:a16="http://schemas.microsoft.com/office/drawing/2014/main" val="3506853121"/>
                    </a:ext>
                  </a:extLst>
                </a:gridCol>
                <a:gridCol w="329184">
                  <a:extLst>
                    <a:ext uri="{9D8B030D-6E8A-4147-A177-3AD203B41FA5}">
                      <a16:colId xmlns:a16="http://schemas.microsoft.com/office/drawing/2014/main" val="1244778833"/>
                    </a:ext>
                  </a:extLst>
                </a:gridCol>
                <a:gridCol w="329184">
                  <a:extLst>
                    <a:ext uri="{9D8B030D-6E8A-4147-A177-3AD203B41FA5}">
                      <a16:colId xmlns:a16="http://schemas.microsoft.com/office/drawing/2014/main" val="2593463635"/>
                    </a:ext>
                  </a:extLst>
                </a:gridCol>
                <a:gridCol w="329184">
                  <a:extLst>
                    <a:ext uri="{9D8B030D-6E8A-4147-A177-3AD203B41FA5}">
                      <a16:colId xmlns:a16="http://schemas.microsoft.com/office/drawing/2014/main" val="2156569167"/>
                    </a:ext>
                  </a:extLst>
                </a:gridCol>
                <a:gridCol w="329184">
                  <a:extLst>
                    <a:ext uri="{9D8B030D-6E8A-4147-A177-3AD203B41FA5}">
                      <a16:colId xmlns:a16="http://schemas.microsoft.com/office/drawing/2014/main" val="601964611"/>
                    </a:ext>
                  </a:extLst>
                </a:gridCol>
                <a:gridCol w="329184">
                  <a:extLst>
                    <a:ext uri="{9D8B030D-6E8A-4147-A177-3AD203B41FA5}">
                      <a16:colId xmlns:a16="http://schemas.microsoft.com/office/drawing/2014/main" val="2472024719"/>
                    </a:ext>
                  </a:extLst>
                </a:gridCol>
                <a:gridCol w="329184">
                  <a:extLst>
                    <a:ext uri="{9D8B030D-6E8A-4147-A177-3AD203B41FA5}">
                      <a16:colId xmlns:a16="http://schemas.microsoft.com/office/drawing/2014/main" val="270359960"/>
                    </a:ext>
                  </a:extLst>
                </a:gridCol>
                <a:gridCol w="329184">
                  <a:extLst>
                    <a:ext uri="{9D8B030D-6E8A-4147-A177-3AD203B41FA5}">
                      <a16:colId xmlns:a16="http://schemas.microsoft.com/office/drawing/2014/main" val="2015048785"/>
                    </a:ext>
                  </a:extLst>
                </a:gridCol>
                <a:gridCol w="329184">
                  <a:extLst>
                    <a:ext uri="{9D8B030D-6E8A-4147-A177-3AD203B41FA5}">
                      <a16:colId xmlns:a16="http://schemas.microsoft.com/office/drawing/2014/main" val="276789034"/>
                    </a:ext>
                  </a:extLst>
                </a:gridCol>
                <a:gridCol w="329184">
                  <a:extLst>
                    <a:ext uri="{9D8B030D-6E8A-4147-A177-3AD203B41FA5}">
                      <a16:colId xmlns:a16="http://schemas.microsoft.com/office/drawing/2014/main" val="4112933707"/>
                    </a:ext>
                  </a:extLst>
                </a:gridCol>
                <a:gridCol w="329184">
                  <a:extLst>
                    <a:ext uri="{9D8B030D-6E8A-4147-A177-3AD203B41FA5}">
                      <a16:colId xmlns:a16="http://schemas.microsoft.com/office/drawing/2014/main" val="3834845553"/>
                    </a:ext>
                  </a:extLst>
                </a:gridCol>
                <a:gridCol w="329184">
                  <a:extLst>
                    <a:ext uri="{9D8B030D-6E8A-4147-A177-3AD203B41FA5}">
                      <a16:colId xmlns:a16="http://schemas.microsoft.com/office/drawing/2014/main" val="3230284139"/>
                    </a:ext>
                  </a:extLst>
                </a:gridCol>
                <a:gridCol w="329184">
                  <a:extLst>
                    <a:ext uri="{9D8B030D-6E8A-4147-A177-3AD203B41FA5}">
                      <a16:colId xmlns:a16="http://schemas.microsoft.com/office/drawing/2014/main" val="2938909190"/>
                    </a:ext>
                  </a:extLst>
                </a:gridCol>
                <a:gridCol w="329184">
                  <a:extLst>
                    <a:ext uri="{9D8B030D-6E8A-4147-A177-3AD203B41FA5}">
                      <a16:colId xmlns:a16="http://schemas.microsoft.com/office/drawing/2014/main" val="3028192778"/>
                    </a:ext>
                  </a:extLst>
                </a:gridCol>
                <a:gridCol w="329184">
                  <a:extLst>
                    <a:ext uri="{9D8B030D-6E8A-4147-A177-3AD203B41FA5}">
                      <a16:colId xmlns:a16="http://schemas.microsoft.com/office/drawing/2014/main" val="249694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761484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- 2020-06-05 06:00:36</a:t>
                      </a:r>
                      <a:r>
                        <a:rPr kumimoji="0" lang="en-US" sz="1000" b="0" i="0" u="none" strike="noStrike" kern="1200" cap="none" spc="0" normalizeH="0" baseline="0" noProof="0">
                          <a:ln>
                            <a:noFill/>
                          </a:ln>
                          <a:solidFill>
                            <a:prstClr val="black"/>
                          </a:solidFill>
                          <a:effectLst/>
                          <a:uLnTx/>
                          <a:uFillTx/>
                          <a:latin typeface="+mn-lt"/>
                          <a:ea typeface="+mn-ea"/>
                          <a:cs typeface="+mn-cs"/>
                        </a:rPr>
                        <a:t>
 In celebration of 🌎World Environment Day, put your knowledge to the test with this online quiz about the animals that inhabit this planet.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https://external-iad3-1.xx.fbcdn.net/safe_image.php?d=AQADOXrE8_2aTzj5&amp;w=600&amp;h=600&amp;url=https%3A%2F%2Fworldenvironmentday.s3.us-east-2.amazonaws.com%2Fs3fs-public%2F2020-05%2Fweb_banner%25201680x600_Zebra.jpg&amp;cfs=1&amp;_nc_hash=AQBaoY5CPU3DIBMl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06/19/2020 11:57:55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44063471"/>
                  </a:ext>
                </a:extLst>
              </a:tr>
            </a:tbl>
          </a:graphicData>
        </a:graphic>
      </p:graphicFrame>
      <p:sp>
        <p:nvSpPr>
          <p:cNvPr id="4" name="Text Placeholder 3">
            <a:extLst>
              <a:ext uri="{FF2B5EF4-FFF2-40B4-BE49-F238E27FC236}">
                <a16:creationId xmlns:a16="http://schemas.microsoft.com/office/drawing/2014/main" id="{39F8EE6D-7D91-4D95-A904-22D647C28012}"/>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62048304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08EC2-40D4-4F86-8DA3-96553D5298BE}"/>
              </a:ext>
            </a:extLst>
          </p:cNvPr>
          <p:cNvSpPr>
            <a:spLocks noGrp="1"/>
          </p:cNvSpPr>
          <p:nvPr>
            <p:ph type="title"/>
          </p:nvPr>
        </p:nvSpPr>
        <p:spPr/>
        <p:txBody>
          <a:bodyPr/>
          <a:lstStyle/>
          <a:p>
            <a:r>
              <a:rPr lang="en-US"/>
              <a:t>Facebook Own Posts Table - Landscape (Bottom) | Suburban Malls - 22 of 26</a:t>
            </a:r>
          </a:p>
        </p:txBody>
      </p:sp>
      <p:graphicFrame>
        <p:nvGraphicFramePr>
          <p:cNvPr id="5" name="Table Placeholder 4">
            <a:extLst>
              <a:ext uri="{FF2B5EF4-FFF2-40B4-BE49-F238E27FC236}">
                <a16:creationId xmlns:a16="http://schemas.microsoft.com/office/drawing/2014/main" id="{9C642710-2FD7-4A50-8B97-38BFAB9B264A}"/>
              </a:ext>
            </a:extLst>
          </p:cNvPr>
          <p:cNvGraphicFramePr>
            <a:graphicFrameLocks noGrp="1"/>
          </p:cNvGraphicFramePr>
          <p:nvPr>
            <p:ph type="tbl" sz="quarter" idx="13"/>
            <p:extLst>
              <p:ext uri="{D42A27DB-BD31-4B8C-83A1-F6EECF244321}">
                <p14:modId xmlns:p14="http://schemas.microsoft.com/office/powerpoint/2010/main" val="3760094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944230845"/>
                    </a:ext>
                  </a:extLst>
                </a:gridCol>
                <a:gridCol w="987552">
                  <a:extLst>
                    <a:ext uri="{9D8B030D-6E8A-4147-A177-3AD203B41FA5}">
                      <a16:colId xmlns:a16="http://schemas.microsoft.com/office/drawing/2014/main" val="3603387362"/>
                    </a:ext>
                  </a:extLst>
                </a:gridCol>
                <a:gridCol w="658368">
                  <a:extLst>
                    <a:ext uri="{9D8B030D-6E8A-4147-A177-3AD203B41FA5}">
                      <a16:colId xmlns:a16="http://schemas.microsoft.com/office/drawing/2014/main" val="2600276370"/>
                    </a:ext>
                  </a:extLst>
                </a:gridCol>
                <a:gridCol w="329184">
                  <a:extLst>
                    <a:ext uri="{9D8B030D-6E8A-4147-A177-3AD203B41FA5}">
                      <a16:colId xmlns:a16="http://schemas.microsoft.com/office/drawing/2014/main" val="1701100212"/>
                    </a:ext>
                  </a:extLst>
                </a:gridCol>
                <a:gridCol w="329184">
                  <a:extLst>
                    <a:ext uri="{9D8B030D-6E8A-4147-A177-3AD203B41FA5}">
                      <a16:colId xmlns:a16="http://schemas.microsoft.com/office/drawing/2014/main" val="1437939070"/>
                    </a:ext>
                  </a:extLst>
                </a:gridCol>
                <a:gridCol w="329184">
                  <a:extLst>
                    <a:ext uri="{9D8B030D-6E8A-4147-A177-3AD203B41FA5}">
                      <a16:colId xmlns:a16="http://schemas.microsoft.com/office/drawing/2014/main" val="645719110"/>
                    </a:ext>
                  </a:extLst>
                </a:gridCol>
                <a:gridCol w="329184">
                  <a:extLst>
                    <a:ext uri="{9D8B030D-6E8A-4147-A177-3AD203B41FA5}">
                      <a16:colId xmlns:a16="http://schemas.microsoft.com/office/drawing/2014/main" val="2160883722"/>
                    </a:ext>
                  </a:extLst>
                </a:gridCol>
                <a:gridCol w="329184">
                  <a:extLst>
                    <a:ext uri="{9D8B030D-6E8A-4147-A177-3AD203B41FA5}">
                      <a16:colId xmlns:a16="http://schemas.microsoft.com/office/drawing/2014/main" val="580739158"/>
                    </a:ext>
                  </a:extLst>
                </a:gridCol>
                <a:gridCol w="329184">
                  <a:extLst>
                    <a:ext uri="{9D8B030D-6E8A-4147-A177-3AD203B41FA5}">
                      <a16:colId xmlns:a16="http://schemas.microsoft.com/office/drawing/2014/main" val="3997258512"/>
                    </a:ext>
                  </a:extLst>
                </a:gridCol>
                <a:gridCol w="329184">
                  <a:extLst>
                    <a:ext uri="{9D8B030D-6E8A-4147-A177-3AD203B41FA5}">
                      <a16:colId xmlns:a16="http://schemas.microsoft.com/office/drawing/2014/main" val="1280345164"/>
                    </a:ext>
                  </a:extLst>
                </a:gridCol>
                <a:gridCol w="329184">
                  <a:extLst>
                    <a:ext uri="{9D8B030D-6E8A-4147-A177-3AD203B41FA5}">
                      <a16:colId xmlns:a16="http://schemas.microsoft.com/office/drawing/2014/main" val="3758717891"/>
                    </a:ext>
                  </a:extLst>
                </a:gridCol>
                <a:gridCol w="329184">
                  <a:extLst>
                    <a:ext uri="{9D8B030D-6E8A-4147-A177-3AD203B41FA5}">
                      <a16:colId xmlns:a16="http://schemas.microsoft.com/office/drawing/2014/main" val="651147785"/>
                    </a:ext>
                  </a:extLst>
                </a:gridCol>
                <a:gridCol w="329184">
                  <a:extLst>
                    <a:ext uri="{9D8B030D-6E8A-4147-A177-3AD203B41FA5}">
                      <a16:colId xmlns:a16="http://schemas.microsoft.com/office/drawing/2014/main" val="2858954234"/>
                    </a:ext>
                  </a:extLst>
                </a:gridCol>
                <a:gridCol w="329184">
                  <a:extLst>
                    <a:ext uri="{9D8B030D-6E8A-4147-A177-3AD203B41FA5}">
                      <a16:colId xmlns:a16="http://schemas.microsoft.com/office/drawing/2014/main" val="1705289353"/>
                    </a:ext>
                  </a:extLst>
                </a:gridCol>
                <a:gridCol w="329184">
                  <a:extLst>
                    <a:ext uri="{9D8B030D-6E8A-4147-A177-3AD203B41FA5}">
                      <a16:colId xmlns:a16="http://schemas.microsoft.com/office/drawing/2014/main" val="3495541304"/>
                    </a:ext>
                  </a:extLst>
                </a:gridCol>
                <a:gridCol w="329184">
                  <a:extLst>
                    <a:ext uri="{9D8B030D-6E8A-4147-A177-3AD203B41FA5}">
                      <a16:colId xmlns:a16="http://schemas.microsoft.com/office/drawing/2014/main" val="1812831468"/>
                    </a:ext>
                  </a:extLst>
                </a:gridCol>
                <a:gridCol w="329184">
                  <a:extLst>
                    <a:ext uri="{9D8B030D-6E8A-4147-A177-3AD203B41FA5}">
                      <a16:colId xmlns:a16="http://schemas.microsoft.com/office/drawing/2014/main" val="3428311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910700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KINEX - 2020-06-24 06:00:21</a:t>
                      </a:r>
                      <a:r>
                        <a:rPr kumimoji="0" lang="en-US" sz="1000" b="0" i="0" u="none" strike="noStrike" kern="1200" cap="none" spc="0" normalizeH="0" baseline="0" noProof="0">
                          <a:ln>
                            <a:noFill/>
                          </a:ln>
                          <a:solidFill>
                            <a:prstClr val="black"/>
                          </a:solidFill>
                          <a:effectLst/>
                          <a:uLnTx/>
                          <a:uFillTx/>
                          <a:latin typeface="+mn-lt"/>
                          <a:ea typeface="+mn-ea"/>
                          <a:cs typeface="+mn-cs"/>
                        </a:rPr>
                        <a:t>
 Summer Specials at KINEX! 
🛍 Redeem 500 POPPoints* with a min. of  spent in a single receipt. Redemption is limited to the first 1,000.
🍽 Redeem 150 POPPoints* with a min. of  spent in a single receipt when you order from our F&amp;B outlets via Deliveroo, foodpanda, GrabFood and Oddle - Take Control of Your F&amp;B Online Orders. While stocks last. 
📲 Simply download the U-POPP Mobile App today and submit your receipts and enjoy exclusive offers!
👉 For more details, visit www.kinex.com.sg
*T&amp;Cs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106229653_960929897693836_4360388536864030793_n.jpg?_nc_cat=107&amp;_nc_sid=ad6a45&amp;_nc_oc=AQl155hSsjfEmeLioZdqQ2SY6PGFWAEHCkpS4jWDctHq-tkJQtxj6QFqPwfmlMvst2U&amp;_nc_ht=scontent-iad3-1.xx&amp;oh=79b04d78aea94f692ab1fbd48f337473&amp;oe=5F24D9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07/02/2020 09:17:33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75065313"/>
                  </a:ext>
                </a:extLst>
              </a:tr>
            </a:tbl>
          </a:graphicData>
        </a:graphic>
      </p:graphicFrame>
      <p:sp>
        <p:nvSpPr>
          <p:cNvPr id="4" name="Text Placeholder 3">
            <a:extLst>
              <a:ext uri="{FF2B5EF4-FFF2-40B4-BE49-F238E27FC236}">
                <a16:creationId xmlns:a16="http://schemas.microsoft.com/office/drawing/2014/main" id="{47D4BF69-9401-4E15-A855-4466F3EDA029}"/>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14731208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3DCBF-D39B-43BD-8504-048B0ABAEBC8}"/>
              </a:ext>
            </a:extLst>
          </p:cNvPr>
          <p:cNvSpPr>
            <a:spLocks noGrp="1"/>
          </p:cNvSpPr>
          <p:nvPr>
            <p:ph type="title"/>
          </p:nvPr>
        </p:nvSpPr>
        <p:spPr/>
        <p:txBody>
          <a:bodyPr/>
          <a:lstStyle/>
          <a:p>
            <a:r>
              <a:rPr lang="en-US"/>
              <a:t>Facebook Own Posts Table - Landscape (Bottom) | Suburban Malls - 23 of 26</a:t>
            </a:r>
          </a:p>
        </p:txBody>
      </p:sp>
      <p:graphicFrame>
        <p:nvGraphicFramePr>
          <p:cNvPr id="5" name="Table Placeholder 4">
            <a:extLst>
              <a:ext uri="{FF2B5EF4-FFF2-40B4-BE49-F238E27FC236}">
                <a16:creationId xmlns:a16="http://schemas.microsoft.com/office/drawing/2014/main" id="{19B3767F-66AB-49E8-BF2A-2980FC8BD8DA}"/>
              </a:ext>
            </a:extLst>
          </p:cNvPr>
          <p:cNvGraphicFramePr>
            <a:graphicFrameLocks noGrp="1"/>
          </p:cNvGraphicFramePr>
          <p:nvPr>
            <p:ph type="tbl" sz="quarter" idx="13"/>
            <p:extLst>
              <p:ext uri="{D42A27DB-BD31-4B8C-83A1-F6EECF244321}">
                <p14:modId xmlns:p14="http://schemas.microsoft.com/office/powerpoint/2010/main" val="462278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610653763"/>
                    </a:ext>
                  </a:extLst>
                </a:gridCol>
                <a:gridCol w="987552">
                  <a:extLst>
                    <a:ext uri="{9D8B030D-6E8A-4147-A177-3AD203B41FA5}">
                      <a16:colId xmlns:a16="http://schemas.microsoft.com/office/drawing/2014/main" val="2710087654"/>
                    </a:ext>
                  </a:extLst>
                </a:gridCol>
                <a:gridCol w="658368">
                  <a:extLst>
                    <a:ext uri="{9D8B030D-6E8A-4147-A177-3AD203B41FA5}">
                      <a16:colId xmlns:a16="http://schemas.microsoft.com/office/drawing/2014/main" val="3596196636"/>
                    </a:ext>
                  </a:extLst>
                </a:gridCol>
                <a:gridCol w="329184">
                  <a:extLst>
                    <a:ext uri="{9D8B030D-6E8A-4147-A177-3AD203B41FA5}">
                      <a16:colId xmlns:a16="http://schemas.microsoft.com/office/drawing/2014/main" val="294447245"/>
                    </a:ext>
                  </a:extLst>
                </a:gridCol>
                <a:gridCol w="329184">
                  <a:extLst>
                    <a:ext uri="{9D8B030D-6E8A-4147-A177-3AD203B41FA5}">
                      <a16:colId xmlns:a16="http://schemas.microsoft.com/office/drawing/2014/main" val="3929262974"/>
                    </a:ext>
                  </a:extLst>
                </a:gridCol>
                <a:gridCol w="329184">
                  <a:extLst>
                    <a:ext uri="{9D8B030D-6E8A-4147-A177-3AD203B41FA5}">
                      <a16:colId xmlns:a16="http://schemas.microsoft.com/office/drawing/2014/main" val="317740561"/>
                    </a:ext>
                  </a:extLst>
                </a:gridCol>
                <a:gridCol w="329184">
                  <a:extLst>
                    <a:ext uri="{9D8B030D-6E8A-4147-A177-3AD203B41FA5}">
                      <a16:colId xmlns:a16="http://schemas.microsoft.com/office/drawing/2014/main" val="3510622807"/>
                    </a:ext>
                  </a:extLst>
                </a:gridCol>
                <a:gridCol w="329184">
                  <a:extLst>
                    <a:ext uri="{9D8B030D-6E8A-4147-A177-3AD203B41FA5}">
                      <a16:colId xmlns:a16="http://schemas.microsoft.com/office/drawing/2014/main" val="834708468"/>
                    </a:ext>
                  </a:extLst>
                </a:gridCol>
                <a:gridCol w="329184">
                  <a:extLst>
                    <a:ext uri="{9D8B030D-6E8A-4147-A177-3AD203B41FA5}">
                      <a16:colId xmlns:a16="http://schemas.microsoft.com/office/drawing/2014/main" val="3251228205"/>
                    </a:ext>
                  </a:extLst>
                </a:gridCol>
                <a:gridCol w="329184">
                  <a:extLst>
                    <a:ext uri="{9D8B030D-6E8A-4147-A177-3AD203B41FA5}">
                      <a16:colId xmlns:a16="http://schemas.microsoft.com/office/drawing/2014/main" val="1102980488"/>
                    </a:ext>
                  </a:extLst>
                </a:gridCol>
                <a:gridCol w="329184">
                  <a:extLst>
                    <a:ext uri="{9D8B030D-6E8A-4147-A177-3AD203B41FA5}">
                      <a16:colId xmlns:a16="http://schemas.microsoft.com/office/drawing/2014/main" val="948160757"/>
                    </a:ext>
                  </a:extLst>
                </a:gridCol>
                <a:gridCol w="329184">
                  <a:extLst>
                    <a:ext uri="{9D8B030D-6E8A-4147-A177-3AD203B41FA5}">
                      <a16:colId xmlns:a16="http://schemas.microsoft.com/office/drawing/2014/main" val="18878151"/>
                    </a:ext>
                  </a:extLst>
                </a:gridCol>
                <a:gridCol w="329184">
                  <a:extLst>
                    <a:ext uri="{9D8B030D-6E8A-4147-A177-3AD203B41FA5}">
                      <a16:colId xmlns:a16="http://schemas.microsoft.com/office/drawing/2014/main" val="638193343"/>
                    </a:ext>
                  </a:extLst>
                </a:gridCol>
                <a:gridCol w="329184">
                  <a:extLst>
                    <a:ext uri="{9D8B030D-6E8A-4147-A177-3AD203B41FA5}">
                      <a16:colId xmlns:a16="http://schemas.microsoft.com/office/drawing/2014/main" val="1234905771"/>
                    </a:ext>
                  </a:extLst>
                </a:gridCol>
                <a:gridCol w="329184">
                  <a:extLst>
                    <a:ext uri="{9D8B030D-6E8A-4147-A177-3AD203B41FA5}">
                      <a16:colId xmlns:a16="http://schemas.microsoft.com/office/drawing/2014/main" val="2234276177"/>
                    </a:ext>
                  </a:extLst>
                </a:gridCol>
                <a:gridCol w="329184">
                  <a:extLst>
                    <a:ext uri="{9D8B030D-6E8A-4147-A177-3AD203B41FA5}">
                      <a16:colId xmlns:a16="http://schemas.microsoft.com/office/drawing/2014/main" val="2673234805"/>
                    </a:ext>
                  </a:extLst>
                </a:gridCol>
                <a:gridCol w="329184">
                  <a:extLst>
                    <a:ext uri="{9D8B030D-6E8A-4147-A177-3AD203B41FA5}">
                      <a16:colId xmlns:a16="http://schemas.microsoft.com/office/drawing/2014/main" val="73898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691349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Waterway Point - 2020-06-25 15:00:10</a:t>
                      </a:r>
                      <a:r>
                        <a:rPr kumimoji="0" lang="en-US" sz="1000" b="0" i="0" u="none" strike="noStrike" kern="1200" cap="none" spc="0" normalizeH="0" baseline="0" noProof="0">
                          <a:ln>
                            <a:noFill/>
                          </a:ln>
                          <a:solidFill>
                            <a:prstClr val="black"/>
                          </a:solidFill>
                          <a:effectLst/>
                          <a:uLnTx/>
                          <a:uFillTx/>
                          <a:latin typeface="+mn-lt"/>
                          <a:ea typeface="+mn-ea"/>
                          <a:cs typeface="+mn-cs"/>
                        </a:rPr>
                        <a:t>
 Dear shoppers, please note that the 30 minutes grace period will end on 30 Jun 2020, 11:59pm, at Waterway Point. Prevailing parking rates will apply.
We wish you a safe and pleasant shopping experience.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https://scontent-lga3-1.xx.fbcdn.net/v/t1.0-9/p720x720/104477073_2649361922051646_7377826684152045116_o.png?_nc_cat=111&amp;_nc_sid=8024bb&amp;_nc_ohc=LPNL6wZhMwwAX9WXse8&amp;_nc_ht=scontent-lga3-1.xx&amp;oh=8fcb913a2271392532f835e45dbc689a&amp;oe=5F1D6E15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06/27/2020 09:17:42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82048284"/>
                  </a:ext>
                </a:extLst>
              </a:tr>
            </a:tbl>
          </a:graphicData>
        </a:graphic>
      </p:graphicFrame>
      <p:sp>
        <p:nvSpPr>
          <p:cNvPr id="4" name="Text Placeholder 3">
            <a:extLst>
              <a:ext uri="{FF2B5EF4-FFF2-40B4-BE49-F238E27FC236}">
                <a16:creationId xmlns:a16="http://schemas.microsoft.com/office/drawing/2014/main" id="{70DF6535-CA90-435D-AAA3-865BCAEF6168}"/>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85275326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64581-B166-40D7-9FE2-B935AD0156F4}"/>
              </a:ext>
            </a:extLst>
          </p:cNvPr>
          <p:cNvSpPr>
            <a:spLocks noGrp="1"/>
          </p:cNvSpPr>
          <p:nvPr>
            <p:ph type="title"/>
          </p:nvPr>
        </p:nvSpPr>
        <p:spPr/>
        <p:txBody>
          <a:bodyPr/>
          <a:lstStyle/>
          <a:p>
            <a:r>
              <a:rPr lang="en-US"/>
              <a:t>Facebook Own Posts Table - Landscape (Bottom) | Suburban Malls - 24 of 26</a:t>
            </a:r>
          </a:p>
        </p:txBody>
      </p:sp>
      <p:graphicFrame>
        <p:nvGraphicFramePr>
          <p:cNvPr id="5" name="Table Placeholder 4">
            <a:extLst>
              <a:ext uri="{FF2B5EF4-FFF2-40B4-BE49-F238E27FC236}">
                <a16:creationId xmlns:a16="http://schemas.microsoft.com/office/drawing/2014/main" id="{0F9DA818-BBBC-41C6-AD65-1D7E6D417EA1}"/>
              </a:ext>
            </a:extLst>
          </p:cNvPr>
          <p:cNvGraphicFramePr>
            <a:graphicFrameLocks noGrp="1"/>
          </p:cNvGraphicFramePr>
          <p:nvPr>
            <p:ph type="tbl" sz="quarter" idx="13"/>
            <p:extLst>
              <p:ext uri="{D42A27DB-BD31-4B8C-83A1-F6EECF244321}">
                <p14:modId xmlns:p14="http://schemas.microsoft.com/office/powerpoint/2010/main" val="719196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906025244"/>
                    </a:ext>
                  </a:extLst>
                </a:gridCol>
                <a:gridCol w="987552">
                  <a:extLst>
                    <a:ext uri="{9D8B030D-6E8A-4147-A177-3AD203B41FA5}">
                      <a16:colId xmlns:a16="http://schemas.microsoft.com/office/drawing/2014/main" val="2016406798"/>
                    </a:ext>
                  </a:extLst>
                </a:gridCol>
                <a:gridCol w="658368">
                  <a:extLst>
                    <a:ext uri="{9D8B030D-6E8A-4147-A177-3AD203B41FA5}">
                      <a16:colId xmlns:a16="http://schemas.microsoft.com/office/drawing/2014/main" val="3981336138"/>
                    </a:ext>
                  </a:extLst>
                </a:gridCol>
                <a:gridCol w="329184">
                  <a:extLst>
                    <a:ext uri="{9D8B030D-6E8A-4147-A177-3AD203B41FA5}">
                      <a16:colId xmlns:a16="http://schemas.microsoft.com/office/drawing/2014/main" val="1879078205"/>
                    </a:ext>
                  </a:extLst>
                </a:gridCol>
                <a:gridCol w="329184">
                  <a:extLst>
                    <a:ext uri="{9D8B030D-6E8A-4147-A177-3AD203B41FA5}">
                      <a16:colId xmlns:a16="http://schemas.microsoft.com/office/drawing/2014/main" val="3103229204"/>
                    </a:ext>
                  </a:extLst>
                </a:gridCol>
                <a:gridCol w="329184">
                  <a:extLst>
                    <a:ext uri="{9D8B030D-6E8A-4147-A177-3AD203B41FA5}">
                      <a16:colId xmlns:a16="http://schemas.microsoft.com/office/drawing/2014/main" val="3498088050"/>
                    </a:ext>
                  </a:extLst>
                </a:gridCol>
                <a:gridCol w="329184">
                  <a:extLst>
                    <a:ext uri="{9D8B030D-6E8A-4147-A177-3AD203B41FA5}">
                      <a16:colId xmlns:a16="http://schemas.microsoft.com/office/drawing/2014/main" val="3926338330"/>
                    </a:ext>
                  </a:extLst>
                </a:gridCol>
                <a:gridCol w="329184">
                  <a:extLst>
                    <a:ext uri="{9D8B030D-6E8A-4147-A177-3AD203B41FA5}">
                      <a16:colId xmlns:a16="http://schemas.microsoft.com/office/drawing/2014/main" val="4131706404"/>
                    </a:ext>
                  </a:extLst>
                </a:gridCol>
                <a:gridCol w="329184">
                  <a:extLst>
                    <a:ext uri="{9D8B030D-6E8A-4147-A177-3AD203B41FA5}">
                      <a16:colId xmlns:a16="http://schemas.microsoft.com/office/drawing/2014/main" val="2505274710"/>
                    </a:ext>
                  </a:extLst>
                </a:gridCol>
                <a:gridCol w="329184">
                  <a:extLst>
                    <a:ext uri="{9D8B030D-6E8A-4147-A177-3AD203B41FA5}">
                      <a16:colId xmlns:a16="http://schemas.microsoft.com/office/drawing/2014/main" val="1626344407"/>
                    </a:ext>
                  </a:extLst>
                </a:gridCol>
                <a:gridCol w="329184">
                  <a:extLst>
                    <a:ext uri="{9D8B030D-6E8A-4147-A177-3AD203B41FA5}">
                      <a16:colId xmlns:a16="http://schemas.microsoft.com/office/drawing/2014/main" val="88328781"/>
                    </a:ext>
                  </a:extLst>
                </a:gridCol>
                <a:gridCol w="329184">
                  <a:extLst>
                    <a:ext uri="{9D8B030D-6E8A-4147-A177-3AD203B41FA5}">
                      <a16:colId xmlns:a16="http://schemas.microsoft.com/office/drawing/2014/main" val="1304865730"/>
                    </a:ext>
                  </a:extLst>
                </a:gridCol>
                <a:gridCol w="329184">
                  <a:extLst>
                    <a:ext uri="{9D8B030D-6E8A-4147-A177-3AD203B41FA5}">
                      <a16:colId xmlns:a16="http://schemas.microsoft.com/office/drawing/2014/main" val="2745341720"/>
                    </a:ext>
                  </a:extLst>
                </a:gridCol>
                <a:gridCol w="329184">
                  <a:extLst>
                    <a:ext uri="{9D8B030D-6E8A-4147-A177-3AD203B41FA5}">
                      <a16:colId xmlns:a16="http://schemas.microsoft.com/office/drawing/2014/main" val="1545561605"/>
                    </a:ext>
                  </a:extLst>
                </a:gridCol>
                <a:gridCol w="329184">
                  <a:extLst>
                    <a:ext uri="{9D8B030D-6E8A-4147-A177-3AD203B41FA5}">
                      <a16:colId xmlns:a16="http://schemas.microsoft.com/office/drawing/2014/main" val="1788161626"/>
                    </a:ext>
                  </a:extLst>
                </a:gridCol>
                <a:gridCol w="329184">
                  <a:extLst>
                    <a:ext uri="{9D8B030D-6E8A-4147-A177-3AD203B41FA5}">
                      <a16:colId xmlns:a16="http://schemas.microsoft.com/office/drawing/2014/main" val="983845176"/>
                    </a:ext>
                  </a:extLst>
                </a:gridCol>
                <a:gridCol w="329184">
                  <a:extLst>
                    <a:ext uri="{9D8B030D-6E8A-4147-A177-3AD203B41FA5}">
                      <a16:colId xmlns:a16="http://schemas.microsoft.com/office/drawing/2014/main" val="3443215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27913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Waterway Point - 2020-06-21 06:01:15</a:t>
                      </a:r>
                      <a:r>
                        <a:rPr kumimoji="0" lang="en-US" sz="1000" b="0" i="0" u="none" strike="noStrike" kern="1200" cap="none" spc="0" normalizeH="0" baseline="0" noProof="0">
                          <a:ln>
                            <a:noFill/>
                          </a:ln>
                          <a:solidFill>
                            <a:prstClr val="black"/>
                          </a:solidFill>
                          <a:effectLst/>
                          <a:uLnTx/>
                          <a:uFillTx/>
                          <a:latin typeface="+mn-lt"/>
                          <a:ea typeface="+mn-ea"/>
                          <a:cs typeface="+mn-cs"/>
                        </a:rPr>
                        <a:t>
 Happy Father’s Day to our greatest Dads! 
From 7-17th June, we were delighted to see your heartfelt messages and your Then vs Now photos and we were greatly touched ❤️
So…. here are our lucky winners!
April Loh, Dalilah Hani, Sook Ling Lai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https://scontent-iad3-1.xx.fbcdn.net/v/t15.5256-10/105347391_301419961262057_4556275084740529130_n.jpg?_nc_cat=105&amp;_nc_sid=ad6a45&amp;_nc_ohc=xlUm2X2VNYkAX9lU8Zc&amp;_nc_ht=scontent-iad3-1.xx&amp;oh=6675f1972d4d5bc3a7056fd5adf17767&amp;oe=5F1548A0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06/22/2020 15:13:52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60264691"/>
                  </a:ext>
                </a:extLst>
              </a:tr>
            </a:tbl>
          </a:graphicData>
        </a:graphic>
      </p:graphicFrame>
      <p:sp>
        <p:nvSpPr>
          <p:cNvPr id="4" name="Text Placeholder 3">
            <a:extLst>
              <a:ext uri="{FF2B5EF4-FFF2-40B4-BE49-F238E27FC236}">
                <a16:creationId xmlns:a16="http://schemas.microsoft.com/office/drawing/2014/main" id="{F14580CA-BD3F-4442-8A24-630F8BA2D579}"/>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5126232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44D4B-6B6D-4F79-9430-26285BD5CAE6}"/>
              </a:ext>
            </a:extLst>
          </p:cNvPr>
          <p:cNvSpPr>
            <a:spLocks noGrp="1"/>
          </p:cNvSpPr>
          <p:nvPr>
            <p:ph type="title"/>
          </p:nvPr>
        </p:nvSpPr>
        <p:spPr/>
        <p:txBody>
          <a:bodyPr/>
          <a:lstStyle/>
          <a:p>
            <a:r>
              <a:rPr lang="en-US"/>
              <a:t>Facebook Own Posts Table - Landscape (Bottom) | Suburban Malls - 25 of 26</a:t>
            </a:r>
          </a:p>
        </p:txBody>
      </p:sp>
      <p:graphicFrame>
        <p:nvGraphicFramePr>
          <p:cNvPr id="5" name="Table Placeholder 4">
            <a:extLst>
              <a:ext uri="{FF2B5EF4-FFF2-40B4-BE49-F238E27FC236}">
                <a16:creationId xmlns:a16="http://schemas.microsoft.com/office/drawing/2014/main" id="{CF015BEA-1FAA-4AC4-92B3-8100D19F70EE}"/>
              </a:ext>
            </a:extLst>
          </p:cNvPr>
          <p:cNvGraphicFramePr>
            <a:graphicFrameLocks noGrp="1"/>
          </p:cNvGraphicFramePr>
          <p:nvPr>
            <p:ph type="tbl" sz="quarter" idx="13"/>
            <p:extLst>
              <p:ext uri="{D42A27DB-BD31-4B8C-83A1-F6EECF244321}">
                <p14:modId xmlns:p14="http://schemas.microsoft.com/office/powerpoint/2010/main" val="2804278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037359845"/>
                    </a:ext>
                  </a:extLst>
                </a:gridCol>
                <a:gridCol w="987552">
                  <a:extLst>
                    <a:ext uri="{9D8B030D-6E8A-4147-A177-3AD203B41FA5}">
                      <a16:colId xmlns:a16="http://schemas.microsoft.com/office/drawing/2014/main" val="383835258"/>
                    </a:ext>
                  </a:extLst>
                </a:gridCol>
                <a:gridCol w="658368">
                  <a:extLst>
                    <a:ext uri="{9D8B030D-6E8A-4147-A177-3AD203B41FA5}">
                      <a16:colId xmlns:a16="http://schemas.microsoft.com/office/drawing/2014/main" val="1730792485"/>
                    </a:ext>
                  </a:extLst>
                </a:gridCol>
                <a:gridCol w="329184">
                  <a:extLst>
                    <a:ext uri="{9D8B030D-6E8A-4147-A177-3AD203B41FA5}">
                      <a16:colId xmlns:a16="http://schemas.microsoft.com/office/drawing/2014/main" val="2336062893"/>
                    </a:ext>
                  </a:extLst>
                </a:gridCol>
                <a:gridCol w="329184">
                  <a:extLst>
                    <a:ext uri="{9D8B030D-6E8A-4147-A177-3AD203B41FA5}">
                      <a16:colId xmlns:a16="http://schemas.microsoft.com/office/drawing/2014/main" val="3275415042"/>
                    </a:ext>
                  </a:extLst>
                </a:gridCol>
                <a:gridCol w="329184">
                  <a:extLst>
                    <a:ext uri="{9D8B030D-6E8A-4147-A177-3AD203B41FA5}">
                      <a16:colId xmlns:a16="http://schemas.microsoft.com/office/drawing/2014/main" val="4287171762"/>
                    </a:ext>
                  </a:extLst>
                </a:gridCol>
                <a:gridCol w="329184">
                  <a:extLst>
                    <a:ext uri="{9D8B030D-6E8A-4147-A177-3AD203B41FA5}">
                      <a16:colId xmlns:a16="http://schemas.microsoft.com/office/drawing/2014/main" val="3361287538"/>
                    </a:ext>
                  </a:extLst>
                </a:gridCol>
                <a:gridCol w="329184">
                  <a:extLst>
                    <a:ext uri="{9D8B030D-6E8A-4147-A177-3AD203B41FA5}">
                      <a16:colId xmlns:a16="http://schemas.microsoft.com/office/drawing/2014/main" val="2917156610"/>
                    </a:ext>
                  </a:extLst>
                </a:gridCol>
                <a:gridCol w="329184">
                  <a:extLst>
                    <a:ext uri="{9D8B030D-6E8A-4147-A177-3AD203B41FA5}">
                      <a16:colId xmlns:a16="http://schemas.microsoft.com/office/drawing/2014/main" val="1715643799"/>
                    </a:ext>
                  </a:extLst>
                </a:gridCol>
                <a:gridCol w="329184">
                  <a:extLst>
                    <a:ext uri="{9D8B030D-6E8A-4147-A177-3AD203B41FA5}">
                      <a16:colId xmlns:a16="http://schemas.microsoft.com/office/drawing/2014/main" val="1412805672"/>
                    </a:ext>
                  </a:extLst>
                </a:gridCol>
                <a:gridCol w="329184">
                  <a:extLst>
                    <a:ext uri="{9D8B030D-6E8A-4147-A177-3AD203B41FA5}">
                      <a16:colId xmlns:a16="http://schemas.microsoft.com/office/drawing/2014/main" val="421279335"/>
                    </a:ext>
                  </a:extLst>
                </a:gridCol>
                <a:gridCol w="329184">
                  <a:extLst>
                    <a:ext uri="{9D8B030D-6E8A-4147-A177-3AD203B41FA5}">
                      <a16:colId xmlns:a16="http://schemas.microsoft.com/office/drawing/2014/main" val="2781554453"/>
                    </a:ext>
                  </a:extLst>
                </a:gridCol>
                <a:gridCol w="329184">
                  <a:extLst>
                    <a:ext uri="{9D8B030D-6E8A-4147-A177-3AD203B41FA5}">
                      <a16:colId xmlns:a16="http://schemas.microsoft.com/office/drawing/2014/main" val="2518748693"/>
                    </a:ext>
                  </a:extLst>
                </a:gridCol>
                <a:gridCol w="329184">
                  <a:extLst>
                    <a:ext uri="{9D8B030D-6E8A-4147-A177-3AD203B41FA5}">
                      <a16:colId xmlns:a16="http://schemas.microsoft.com/office/drawing/2014/main" val="1613897653"/>
                    </a:ext>
                  </a:extLst>
                </a:gridCol>
                <a:gridCol w="329184">
                  <a:extLst>
                    <a:ext uri="{9D8B030D-6E8A-4147-A177-3AD203B41FA5}">
                      <a16:colId xmlns:a16="http://schemas.microsoft.com/office/drawing/2014/main" val="3441688882"/>
                    </a:ext>
                  </a:extLst>
                </a:gridCol>
                <a:gridCol w="329184">
                  <a:extLst>
                    <a:ext uri="{9D8B030D-6E8A-4147-A177-3AD203B41FA5}">
                      <a16:colId xmlns:a16="http://schemas.microsoft.com/office/drawing/2014/main" val="2108907632"/>
                    </a:ext>
                  </a:extLst>
                </a:gridCol>
                <a:gridCol w="329184">
                  <a:extLst>
                    <a:ext uri="{9D8B030D-6E8A-4147-A177-3AD203B41FA5}">
                      <a16:colId xmlns:a16="http://schemas.microsoft.com/office/drawing/2014/main" val="2442450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234348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Jem - 2020-06-29 06:00:48</a:t>
                      </a:r>
                      <a:r>
                        <a:rPr kumimoji="0" lang="en-US" sz="1000" b="0" i="0" u="none" strike="noStrike" kern="1200" cap="none" spc="0" normalizeH="0" baseline="0" noProof="0">
                          <a:ln>
                            <a:noFill/>
                          </a:ln>
                          <a:solidFill>
                            <a:prstClr val="black"/>
                          </a:solidFill>
                          <a:effectLst/>
                          <a:uLnTx/>
                          <a:uFillTx/>
                          <a:latin typeface="+mn-lt"/>
                          <a:ea typeface="+mn-ea"/>
                          <a:cs typeface="+mn-cs"/>
                        </a:rPr>
                        <a:t>
 Come rain or shine this summer, catch this season's handbag 👜 from PEDRO! Available in a shade of sunshine ☀️, this elegant pochette is bound to brighten up a day at the office or mall.
#01-41, Pedro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https://scontent-iad3-1.xx.fbcdn.net/v/t1.0-0/p600x600/106375237_3320084274709111_3327377941509879173_n.jpg?_nc_cat=109&amp;_nc_sid=2d5d41&amp;_nc_ohc=UGYyiO3vhewAX8QE3PO&amp;_nc_ht=scontent-iad3-1.xx&amp;_nc_tp=6&amp;oh=050aa3c78a476ad41afb0728def048d1&amp;oe=5F230FE2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07/02/2020 09:18:10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71066742"/>
                  </a:ext>
                </a:extLst>
              </a:tr>
            </a:tbl>
          </a:graphicData>
        </a:graphic>
      </p:graphicFrame>
      <p:sp>
        <p:nvSpPr>
          <p:cNvPr id="4" name="Text Placeholder 3">
            <a:extLst>
              <a:ext uri="{FF2B5EF4-FFF2-40B4-BE49-F238E27FC236}">
                <a16:creationId xmlns:a16="http://schemas.microsoft.com/office/drawing/2014/main" id="{E6915E2A-3D74-4585-A311-C5F549C905E2}"/>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00971122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C922E-367C-46A6-BECC-27AD9B8AEC2B}"/>
              </a:ext>
            </a:extLst>
          </p:cNvPr>
          <p:cNvSpPr>
            <a:spLocks noGrp="1"/>
          </p:cNvSpPr>
          <p:nvPr>
            <p:ph type="title"/>
          </p:nvPr>
        </p:nvSpPr>
        <p:spPr/>
        <p:txBody>
          <a:bodyPr/>
          <a:lstStyle/>
          <a:p>
            <a:r>
              <a:rPr lang="en-US"/>
              <a:t>Facebook Own Posts Table - Landscape (Bottom) | Suburban Malls - 26 of 26</a:t>
            </a:r>
          </a:p>
        </p:txBody>
      </p:sp>
      <p:graphicFrame>
        <p:nvGraphicFramePr>
          <p:cNvPr id="5" name="Table Placeholder 4">
            <a:extLst>
              <a:ext uri="{FF2B5EF4-FFF2-40B4-BE49-F238E27FC236}">
                <a16:creationId xmlns:a16="http://schemas.microsoft.com/office/drawing/2014/main" id="{375C4C4A-F17A-42D1-B7D3-5E168C520DBC}"/>
              </a:ext>
            </a:extLst>
          </p:cNvPr>
          <p:cNvGraphicFramePr>
            <a:graphicFrameLocks noGrp="1"/>
          </p:cNvGraphicFramePr>
          <p:nvPr>
            <p:ph type="tbl" sz="quarter" idx="13"/>
            <p:extLst>
              <p:ext uri="{D42A27DB-BD31-4B8C-83A1-F6EECF244321}">
                <p14:modId xmlns:p14="http://schemas.microsoft.com/office/powerpoint/2010/main" val="1324922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389798669"/>
                    </a:ext>
                  </a:extLst>
                </a:gridCol>
                <a:gridCol w="987552">
                  <a:extLst>
                    <a:ext uri="{9D8B030D-6E8A-4147-A177-3AD203B41FA5}">
                      <a16:colId xmlns:a16="http://schemas.microsoft.com/office/drawing/2014/main" val="2151799553"/>
                    </a:ext>
                  </a:extLst>
                </a:gridCol>
                <a:gridCol w="658368">
                  <a:extLst>
                    <a:ext uri="{9D8B030D-6E8A-4147-A177-3AD203B41FA5}">
                      <a16:colId xmlns:a16="http://schemas.microsoft.com/office/drawing/2014/main" val="3674860129"/>
                    </a:ext>
                  </a:extLst>
                </a:gridCol>
                <a:gridCol w="329184">
                  <a:extLst>
                    <a:ext uri="{9D8B030D-6E8A-4147-A177-3AD203B41FA5}">
                      <a16:colId xmlns:a16="http://schemas.microsoft.com/office/drawing/2014/main" val="825568067"/>
                    </a:ext>
                  </a:extLst>
                </a:gridCol>
                <a:gridCol w="329184">
                  <a:extLst>
                    <a:ext uri="{9D8B030D-6E8A-4147-A177-3AD203B41FA5}">
                      <a16:colId xmlns:a16="http://schemas.microsoft.com/office/drawing/2014/main" val="3714422018"/>
                    </a:ext>
                  </a:extLst>
                </a:gridCol>
                <a:gridCol w="329184">
                  <a:extLst>
                    <a:ext uri="{9D8B030D-6E8A-4147-A177-3AD203B41FA5}">
                      <a16:colId xmlns:a16="http://schemas.microsoft.com/office/drawing/2014/main" val="707761002"/>
                    </a:ext>
                  </a:extLst>
                </a:gridCol>
                <a:gridCol w="329184">
                  <a:extLst>
                    <a:ext uri="{9D8B030D-6E8A-4147-A177-3AD203B41FA5}">
                      <a16:colId xmlns:a16="http://schemas.microsoft.com/office/drawing/2014/main" val="3372219139"/>
                    </a:ext>
                  </a:extLst>
                </a:gridCol>
                <a:gridCol w="329184">
                  <a:extLst>
                    <a:ext uri="{9D8B030D-6E8A-4147-A177-3AD203B41FA5}">
                      <a16:colId xmlns:a16="http://schemas.microsoft.com/office/drawing/2014/main" val="761106219"/>
                    </a:ext>
                  </a:extLst>
                </a:gridCol>
                <a:gridCol w="329184">
                  <a:extLst>
                    <a:ext uri="{9D8B030D-6E8A-4147-A177-3AD203B41FA5}">
                      <a16:colId xmlns:a16="http://schemas.microsoft.com/office/drawing/2014/main" val="1537510743"/>
                    </a:ext>
                  </a:extLst>
                </a:gridCol>
                <a:gridCol w="329184">
                  <a:extLst>
                    <a:ext uri="{9D8B030D-6E8A-4147-A177-3AD203B41FA5}">
                      <a16:colId xmlns:a16="http://schemas.microsoft.com/office/drawing/2014/main" val="1670056482"/>
                    </a:ext>
                  </a:extLst>
                </a:gridCol>
                <a:gridCol w="329184">
                  <a:extLst>
                    <a:ext uri="{9D8B030D-6E8A-4147-A177-3AD203B41FA5}">
                      <a16:colId xmlns:a16="http://schemas.microsoft.com/office/drawing/2014/main" val="2631697582"/>
                    </a:ext>
                  </a:extLst>
                </a:gridCol>
                <a:gridCol w="329184">
                  <a:extLst>
                    <a:ext uri="{9D8B030D-6E8A-4147-A177-3AD203B41FA5}">
                      <a16:colId xmlns:a16="http://schemas.microsoft.com/office/drawing/2014/main" val="1950884378"/>
                    </a:ext>
                  </a:extLst>
                </a:gridCol>
                <a:gridCol w="329184">
                  <a:extLst>
                    <a:ext uri="{9D8B030D-6E8A-4147-A177-3AD203B41FA5}">
                      <a16:colId xmlns:a16="http://schemas.microsoft.com/office/drawing/2014/main" val="3884953251"/>
                    </a:ext>
                  </a:extLst>
                </a:gridCol>
                <a:gridCol w="329184">
                  <a:extLst>
                    <a:ext uri="{9D8B030D-6E8A-4147-A177-3AD203B41FA5}">
                      <a16:colId xmlns:a16="http://schemas.microsoft.com/office/drawing/2014/main" val="732678759"/>
                    </a:ext>
                  </a:extLst>
                </a:gridCol>
                <a:gridCol w="329184">
                  <a:extLst>
                    <a:ext uri="{9D8B030D-6E8A-4147-A177-3AD203B41FA5}">
                      <a16:colId xmlns:a16="http://schemas.microsoft.com/office/drawing/2014/main" val="2054355852"/>
                    </a:ext>
                  </a:extLst>
                </a:gridCol>
                <a:gridCol w="329184">
                  <a:extLst>
                    <a:ext uri="{9D8B030D-6E8A-4147-A177-3AD203B41FA5}">
                      <a16:colId xmlns:a16="http://schemas.microsoft.com/office/drawing/2014/main" val="4116076907"/>
                    </a:ext>
                  </a:extLst>
                </a:gridCol>
                <a:gridCol w="329184">
                  <a:extLst>
                    <a:ext uri="{9D8B030D-6E8A-4147-A177-3AD203B41FA5}">
                      <a16:colId xmlns:a16="http://schemas.microsoft.com/office/drawing/2014/main" val="3610247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899045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Jem - 2020-06-28 06:00:39</a:t>
                      </a:r>
                      <a:r>
                        <a:rPr kumimoji="0" lang="en-US" sz="1000" b="0" i="0" u="none" strike="noStrike" kern="1200" cap="none" spc="0" normalizeH="0" baseline="0" noProof="0">
                          <a:ln>
                            <a:noFill/>
                          </a:ln>
                          <a:solidFill>
                            <a:prstClr val="black"/>
                          </a:solidFill>
                          <a:effectLst/>
                          <a:uLnTx/>
                          <a:uFillTx/>
                          <a:latin typeface="+mn-lt"/>
                          <a:ea typeface="+mn-ea"/>
                          <a:cs typeface="+mn-cs"/>
                        </a:rPr>
                        <a:t>
 🙌 Calling all Lendlease Plus members! From now till 10 Jul, we’re welcoming you back with an instant 1,000 Plus$* when you submit your first receipt during this period via the Lendlease Plus App! 🎉 This promotion is only redeemable once with a valid receipt of min. .
😱 Have expiring Lendlease Plus$ stored up? Lendlease Plus$ earned in 2018 and 2019 are now valid till 31 Aug! Don’t miss this chance to earn awesome rewards!
*T&amp;Cs apply. For more details, visit https://www.lendleaseplus.com.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106080151_3317302844987254_2121906640795104427_o.png?_nc_cat=103&amp;_nc_sid=2d5d41&amp;_nc_oc=AQlT5_YY--R3EBJgbYHiLjX-zadUVzRALYl_AsjxJ5L9RCehY3yypcFXlN2-v7rYrAc&amp;_nc_ht=scontent-iad3-1.xx&amp;oh=c58762bfdfe6434ef9eaacc2516be093&amp;oe=5F201355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06/29/2020 21:22:16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64973773"/>
                  </a:ext>
                </a:extLst>
              </a:tr>
            </a:tbl>
          </a:graphicData>
        </a:graphic>
      </p:graphicFrame>
      <p:sp>
        <p:nvSpPr>
          <p:cNvPr id="4" name="Text Placeholder 3">
            <a:extLst>
              <a:ext uri="{FF2B5EF4-FFF2-40B4-BE49-F238E27FC236}">
                <a16:creationId xmlns:a16="http://schemas.microsoft.com/office/drawing/2014/main" id="{719AF8A6-B9C7-484E-82FE-703953378962}"/>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9736779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22</TotalTime>
  <Words>16255</Words>
  <Application>Microsoft Office PowerPoint</Application>
  <PresentationFormat>On-screen Show (4:3)</PresentationFormat>
  <Paragraphs>5186</Paragraphs>
  <Slides>141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141</vt:i4>
      </vt:variant>
    </vt:vector>
  </HeadingPairs>
  <TitlesOfParts>
    <vt:vector size="144" baseType="lpstr">
      <vt:lpstr>Arial</vt:lpstr>
      <vt:lpstr>Calibri</vt:lpstr>
      <vt:lpstr>quintly_template</vt:lpstr>
      <vt:lpstr>Spoon Template </vt:lpstr>
      <vt:lpstr>Facebook Key Metrics (1st) / FPR - FB Monthly Performance Tracking | Frasers Property Retail</vt:lpstr>
      <vt:lpstr>Facebook Key Metrics (1st) / LANDSCAPE - Landscape Tracking | Suburban Malls - 1 of 5</vt:lpstr>
      <vt:lpstr>Facebook Key Metrics (1st) / LANDSCAPE - Landscape Tracking | Suburban Malls - 2 of 5</vt:lpstr>
      <vt:lpstr>Facebook Key Metrics (1st) / LANDSCAPE - Landscape Tracking | Suburban Malls - 3 of 5</vt:lpstr>
      <vt:lpstr>Facebook Key Metrics (1st) / LANDSCAPE - Landscape Tracking | Suburban Malls - 4 of 5</vt:lpstr>
      <vt:lpstr>Facebook Key Metrics (1st) / LANDSCAPE - Landscape Tracking | Suburban Malls - 5 of 5</vt:lpstr>
      <vt:lpstr>Facebook Key Metrics by Month / FPR  | Frasers Property Retail</vt:lpstr>
      <vt:lpstr>Facebook Key Metrics by Month / LANDSCAPE | Suburban Malls</vt:lpstr>
      <vt:lpstr>Facebook Key Metrics Table (2nd) / FPR - FB Monthly Performance Tracking | Frasers Property Retail</vt:lpstr>
      <vt:lpstr>Facebook Key Metrics Tabls (2nd) / LANDSCAPE - Landscape Tracking | Suburban Malls - 1 of 6</vt:lpstr>
      <vt:lpstr>Facebook Key Metrics Tabls (2nd) / LANDSCAPE - Landscape Tracking | Suburban Malls - 2 of 6</vt:lpstr>
      <vt:lpstr>Facebook Key Metrics Tabls (2nd) / LANDSCAPE - Landscape Tracking | Suburban Malls - 3 of 6</vt:lpstr>
      <vt:lpstr>Facebook Key Metrics Tabls (2nd) / LANDSCAPE - Landscape Tracking | Suburban Malls - 4 of 6</vt:lpstr>
      <vt:lpstr>Facebook Key Metrics Tabls (2nd) / LANDSCAPE - Landscape Tracking | Suburban Malls - 5 of 6</vt:lpstr>
      <vt:lpstr>Facebook Key Metrics Tabls (2nd) / LANDSCAPE - Landscape Tracking | Suburban Malls - 6 of 6</vt:lpstr>
      <vt:lpstr>Facebook Post Engagement Monthly Ad Spend Tracking / FPR | Frasers Property Retail</vt:lpstr>
      <vt:lpstr>Facebook Post Ad Performance - Results / FPR | Frasers Property Retail - 1 of 18</vt:lpstr>
      <vt:lpstr>Facebook Post Ad Performance - Results / FPR | Frasers Property Retail - 2 of 18</vt:lpstr>
      <vt:lpstr>Facebook Post Ad Performance - Results / FPR | Frasers Property Retail - 3 of 18</vt:lpstr>
      <vt:lpstr>Facebook Post Ad Performance - Results / FPR | Frasers Property Retail - 4 of 18</vt:lpstr>
      <vt:lpstr>Facebook Post Ad Performance - Results / FPR | Frasers Property Retail - 5 of 18</vt:lpstr>
      <vt:lpstr>Facebook Post Ad Performance - Results / FPR | Frasers Property Retail - 6 of 18</vt:lpstr>
      <vt:lpstr>Facebook Post Ad Performance - Results / FPR | Frasers Property Retail - 7 of 18</vt:lpstr>
      <vt:lpstr>Facebook Post Ad Performance - Results / FPR | Frasers Property Retail - 8 of 18</vt:lpstr>
      <vt:lpstr>Facebook Post Ad Performance - Results / FPR | Frasers Property Retail - 9 of 18</vt:lpstr>
      <vt:lpstr>Facebook Post Ad Performance - Results / FPR | Frasers Property Retail - 10 of 18</vt:lpstr>
      <vt:lpstr>Facebook Post Ad Performance - Results / FPR | Frasers Property Retail - 11 of 18</vt:lpstr>
      <vt:lpstr>Facebook Post Ad Performance - Results / FPR | Frasers Property Retail - 12 of 18</vt:lpstr>
      <vt:lpstr>Facebook Post Ad Performance - Results / FPR | Frasers Property Retail - 13 of 18</vt:lpstr>
      <vt:lpstr>Facebook Post Ad Performance - Results / FPR | Frasers Property Retail - 14 of 18</vt:lpstr>
      <vt:lpstr>Facebook Post Ad Performance - Results / FPR | Frasers Property Retail - 15 of 18</vt:lpstr>
      <vt:lpstr>Facebook Post Ad Performance - Results / FPR | Frasers Property Retail - 16 of 18</vt:lpstr>
      <vt:lpstr>Facebook Post Ad Performance - Results / FPR | Frasers Property Retail - 17 of 18</vt:lpstr>
      <vt:lpstr>Facebook Post Ad Performance - Results / FPR | Frasers Property Retail - 18 of 18</vt:lpstr>
      <vt:lpstr>Facebook Post Ads Performance - Cost / FPR | Frasers Property Retail - 1 of 18</vt:lpstr>
      <vt:lpstr>Facebook Post Ads Performance - Cost / FPR | Frasers Property Retail - 2 of 18</vt:lpstr>
      <vt:lpstr>Facebook Post Ads Performance - Cost / FPR | Frasers Property Retail - 3 of 18</vt:lpstr>
      <vt:lpstr>Facebook Post Ads Performance - Cost / FPR | Frasers Property Retail - 4 of 18</vt:lpstr>
      <vt:lpstr>Facebook Post Ads Performance - Cost / FPR | Frasers Property Retail - 5 of 18</vt:lpstr>
      <vt:lpstr>Facebook Post Ads Performance - Cost / FPR | Frasers Property Retail - 6 of 18</vt:lpstr>
      <vt:lpstr>Facebook Post Ads Performance - Cost / FPR | Frasers Property Retail - 7 of 18</vt:lpstr>
      <vt:lpstr>Facebook Post Ads Performance - Cost / FPR | Frasers Property Retail - 8 of 18</vt:lpstr>
      <vt:lpstr>Facebook Post Ads Performance - Cost / FPR | Frasers Property Retail - 9 of 18</vt:lpstr>
      <vt:lpstr>Facebook Post Ads Performance - Cost / FPR | Frasers Property Retail - 10 of 18</vt:lpstr>
      <vt:lpstr>Facebook Post Ads Performance - Cost / FPR | Frasers Property Retail - 11 of 18</vt:lpstr>
      <vt:lpstr>Facebook Post Ads Performance - Cost / FPR | Frasers Property Retail - 12 of 18</vt:lpstr>
      <vt:lpstr>Facebook Post Ads Performance - Cost / FPR | Frasers Property Retail - 13 of 18</vt:lpstr>
      <vt:lpstr>Facebook Post Ads Performance - Cost / FPR | Frasers Property Retail - 14 of 18</vt:lpstr>
      <vt:lpstr>Facebook Post Ads Performance - Cost / FPR | Frasers Property Retail - 15 of 18</vt:lpstr>
      <vt:lpstr>Facebook Post Ads Performance - Cost / FPR | Frasers Property Retail - 16 of 18</vt:lpstr>
      <vt:lpstr>Facebook Post Ads Performance - Cost / FPR | Frasers Property Retail - 17 of 18</vt:lpstr>
      <vt:lpstr>Facebook Post Ads Performance - Cost / FPR | Frasers Property Retail - 18 of 18</vt:lpstr>
      <vt:lpstr>Facebook Fans Total | Suburban Malls</vt:lpstr>
      <vt:lpstr>Facebook Fans Change | Suburban Malls</vt:lpstr>
      <vt:lpstr>Facebook Fans Change Rate | Suburban Malls</vt:lpstr>
      <vt:lpstr>Facebook Fans Table | Suburban Malls</vt:lpstr>
      <vt:lpstr>Facebook Fans Lost | Suburban Malls</vt:lpstr>
      <vt:lpstr>Facebook Fans Change by Like/Unlike Source | Suburban Malls</vt:lpstr>
      <vt:lpstr>Facebook Page Unlike Clicks | Suburban Malls</vt:lpstr>
      <vt:lpstr>Facebook Interactions Distribution | Suburban Malls</vt:lpstr>
      <vt:lpstr>Facebook Interaction Rate | Suburban Malls</vt:lpstr>
      <vt:lpstr>Facebook Average Interactions Per Post | Suburban Malls</vt:lpstr>
      <vt:lpstr>Facebook Post Type - Frasers Property Retail | Frasers Property Retail</vt:lpstr>
      <vt:lpstr>Facebook Post Type - Landscape | Suburban Malls</vt:lpstr>
      <vt:lpstr>Facebook Post Type Distribution Per Profile | Suburban Malls</vt:lpstr>
      <vt:lpstr>Facebook Interaction Rate By Post Type - FPR | Frasers Property Retail</vt:lpstr>
      <vt:lpstr>Facebook Interactions Per Post By Post Type | Suburban Malls</vt:lpstr>
      <vt:lpstr>Facebook Interaction Rate By Post Type - Landscape | Suburban Malls</vt:lpstr>
      <vt:lpstr>Facebook Engagement Rate | Suburban Malls</vt:lpstr>
      <vt:lpstr>Facebook Engaged Users | Suburban Malls</vt:lpstr>
      <vt:lpstr>Facebook Own Posts By Weekday | Frasers Property Retail</vt:lpstr>
      <vt:lpstr>Facebook Own Posts Table - FPR only (Top) | Frasers Property Retail - 1 of 17</vt:lpstr>
      <vt:lpstr>Facebook Own Posts Table - FPR only (Top) | Frasers Property Retail - 2 of 17</vt:lpstr>
      <vt:lpstr>Facebook Own Posts Table - FPR only (Top) | Frasers Property Retail - 3 of 17</vt:lpstr>
      <vt:lpstr>Facebook Own Posts Table - FPR only (Top) | Frasers Property Retail - 4 of 17</vt:lpstr>
      <vt:lpstr>Facebook Own Posts Table - FPR only (Top) | Frasers Property Retail - 5 of 17</vt:lpstr>
      <vt:lpstr>Facebook Own Posts Table - FPR only (Top) | Frasers Property Retail - 6 of 17</vt:lpstr>
      <vt:lpstr>Facebook Own Posts Table - FPR only (Top) | Frasers Property Retail - 7 of 17</vt:lpstr>
      <vt:lpstr>Facebook Own Posts Table - FPR only (Top) | Frasers Property Retail - 8 of 17</vt:lpstr>
      <vt:lpstr>Facebook Own Posts Table - FPR only (Top) | Frasers Property Retail - 9 of 17</vt:lpstr>
      <vt:lpstr>Facebook Own Posts Table - FPR only (Top) | Frasers Property Retail - 10 of 17</vt:lpstr>
      <vt:lpstr>Facebook Own Posts Table - FPR only (Top) | Frasers Property Retail - 11 of 17</vt:lpstr>
      <vt:lpstr>Facebook Own Posts Table - FPR only (Top) | Frasers Property Retail - 12 of 17</vt:lpstr>
      <vt:lpstr>Facebook Own Posts Table - FPR only (Top) | Frasers Property Retail - 13 of 17</vt:lpstr>
      <vt:lpstr>Facebook Own Posts Table - FPR only (Top) | Frasers Property Retail - 14 of 17</vt:lpstr>
      <vt:lpstr>Facebook Own Posts Table - FPR only (Top) | Frasers Property Retail - 15 of 17</vt:lpstr>
      <vt:lpstr>Facebook Own Posts Table - FPR only (Top) | Frasers Property Retail - 16 of 17</vt:lpstr>
      <vt:lpstr>Facebook Own Posts Table - FPR only (Top) | Frasers Property Retail - 17 of 17</vt:lpstr>
      <vt:lpstr>Facebook Own Posts Table - Landscape (Top) | Suburban Malls - 1 of 26</vt:lpstr>
      <vt:lpstr>Facebook Own Posts Table - Landscape (Top) | Suburban Malls - 2 of 26</vt:lpstr>
      <vt:lpstr>Facebook Own Posts Table - Landscape (Top) | Suburban Malls - 3 of 26</vt:lpstr>
      <vt:lpstr>Facebook Own Posts Table - Landscape (Top) | Suburban Malls - 4 of 26</vt:lpstr>
      <vt:lpstr>Facebook Own Posts Table - Landscape (Top) | Suburban Malls - 5 of 26</vt:lpstr>
      <vt:lpstr>Facebook Own Posts Table - Landscape (Top) | Suburban Malls - 6 of 26</vt:lpstr>
      <vt:lpstr>Facebook Own Posts Table - Landscape (Top) | Suburban Malls - 7 of 26</vt:lpstr>
      <vt:lpstr>Facebook Own Posts Table - Landscape (Top) | Suburban Malls - 8 of 26</vt:lpstr>
      <vt:lpstr>Facebook Own Posts Table - Landscape (Top) | Suburban Malls - 9 of 26</vt:lpstr>
      <vt:lpstr>Facebook Own Posts Table - Landscape (Top) | Suburban Malls - 10 of 26</vt:lpstr>
      <vt:lpstr>Facebook Own Posts Table - Landscape (Top) | Suburban Malls - 11 of 26</vt:lpstr>
      <vt:lpstr>Facebook Own Posts Table - Landscape (Top) | Suburban Malls - 12 of 26</vt:lpstr>
      <vt:lpstr>Facebook Own Posts Table - Landscape (Top) | Suburban Malls - 13 of 26</vt:lpstr>
      <vt:lpstr>Facebook Own Posts Table - Landscape (Top) | Suburban Malls - 14 of 26</vt:lpstr>
      <vt:lpstr>Facebook Own Posts Table - Landscape (Top) | Suburban Malls - 15 of 26</vt:lpstr>
      <vt:lpstr>Facebook Own Posts Table - Landscape (Top) | Suburban Malls - 16 of 26</vt:lpstr>
      <vt:lpstr>Facebook Own Posts Table - Landscape (Top) | Suburban Malls - 17 of 26</vt:lpstr>
      <vt:lpstr>Facebook Own Posts Table - Landscape (Top) | Suburban Malls - 18 of 26</vt:lpstr>
      <vt:lpstr>Facebook Own Posts Table - Landscape (Top) | Suburban Malls - 19 of 26</vt:lpstr>
      <vt:lpstr>Facebook Own Posts Table - Landscape (Top) | Suburban Malls - 20 of 26</vt:lpstr>
      <vt:lpstr>Facebook Own Posts Table - Landscape (Top) | Suburban Malls - 21 of 26</vt:lpstr>
      <vt:lpstr>Facebook Own Posts Table - Landscape (Top) | Suburban Malls - 22 of 26</vt:lpstr>
      <vt:lpstr>Facebook Own Posts Table - Landscape (Top) | Suburban Malls - 23 of 26</vt:lpstr>
      <vt:lpstr>Facebook Own Posts Table - Landscape (Top) | Suburban Malls - 24 of 26</vt:lpstr>
      <vt:lpstr>Facebook Own Posts Table - Landscape (Top) | Suburban Malls - 25 of 26</vt:lpstr>
      <vt:lpstr>Facebook Own Posts Table - Landscape (Top) | Suburban Malls - 26 of 26</vt:lpstr>
      <vt:lpstr>Facebook Own Posts Table - Landscape (Bottom) | Suburban Malls - 1 of 26</vt:lpstr>
      <vt:lpstr>Facebook Own Posts Table - Landscape (Bottom) | Suburban Malls - 2 of 26</vt:lpstr>
      <vt:lpstr>Facebook Own Posts Table - Landscape (Bottom) | Suburban Malls - 3 of 26</vt:lpstr>
      <vt:lpstr>Facebook Own Posts Table - Landscape (Bottom) | Suburban Malls - 4 of 26</vt:lpstr>
      <vt:lpstr>Facebook Own Posts Table - Landscape (Bottom) | Suburban Malls - 5 of 26</vt:lpstr>
      <vt:lpstr>Facebook Own Posts Table - Landscape (Bottom) | Suburban Malls - 6 of 26</vt:lpstr>
      <vt:lpstr>Facebook Own Posts Table - Landscape (Bottom) | Suburban Malls - 7 of 26</vt:lpstr>
      <vt:lpstr>Facebook Own Posts Table - Landscape (Bottom) | Suburban Malls - 8 of 26</vt:lpstr>
      <vt:lpstr>Facebook Own Posts Table - Landscape (Bottom) | Suburban Malls - 9 of 26</vt:lpstr>
      <vt:lpstr>Facebook Own Posts Table - Landscape (Bottom) | Suburban Malls - 10 of 26</vt:lpstr>
      <vt:lpstr>Facebook Own Posts Table - Landscape (Bottom) | Suburban Malls - 11 of 26</vt:lpstr>
      <vt:lpstr>Facebook Own Posts Table - Landscape (Bottom) | Suburban Malls - 12 of 26</vt:lpstr>
      <vt:lpstr>Facebook Own Posts Table - Landscape (Bottom) | Suburban Malls - 13 of 26</vt:lpstr>
      <vt:lpstr>Facebook Own Posts Table - Landscape (Bottom) | Suburban Malls - 14 of 26</vt:lpstr>
      <vt:lpstr>Facebook Own Posts Table - Landscape (Bottom) | Suburban Malls - 15 of 26</vt:lpstr>
      <vt:lpstr>Facebook Own Posts Table - Landscape (Bottom) | Suburban Malls - 16 of 26</vt:lpstr>
      <vt:lpstr>Facebook Own Posts Table - Landscape (Bottom) | Suburban Malls - 17 of 26</vt:lpstr>
      <vt:lpstr>Facebook Own Posts Table - Landscape (Bottom) | Suburban Malls - 18 of 26</vt:lpstr>
      <vt:lpstr>Facebook Own Posts Table - Landscape (Bottom) | Suburban Malls - 19 of 26</vt:lpstr>
      <vt:lpstr>Facebook Own Posts Table - Landscape (Bottom) | Suburban Malls - 20 of 26</vt:lpstr>
      <vt:lpstr>Facebook Own Posts Table - Landscape (Bottom) | Suburban Malls - 21 of 26</vt:lpstr>
      <vt:lpstr>Facebook Own Posts Table - Landscape (Bottom) | Suburban Malls - 22 of 26</vt:lpstr>
      <vt:lpstr>Facebook Own Posts Table - Landscape (Bottom) | Suburban Malls - 23 of 26</vt:lpstr>
      <vt:lpstr>Facebook Own Posts Table - Landscape (Bottom) | Suburban Malls - 24 of 26</vt:lpstr>
      <vt:lpstr>Facebook Own Posts Table - Landscape (Bottom) | Suburban Malls - 25 of 26</vt:lpstr>
      <vt:lpstr>Facebook Own Posts Table - Landscape (Bottom) | Suburban Malls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Spoon Template </dc:title>
  <dc:creator>Frederik Peiniger</dc:creator>
  <cp:lastModifiedBy>Frederik Peiniger</cp:lastModifiedBy>
  <cp:revision>3</cp:revision>
  <dcterms:created xsi:type="dcterms:W3CDTF">2020-07-02T10:29:00Z</dcterms:created>
  <dcterms:modified xsi:type="dcterms:W3CDTF">2020-07-02T10:51:18Z</dcterms:modified>
</cp:coreProperties>
</file>