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2" r:id="rId44"/>
    <p:sldId id="303" r:id="rId45"/>
    <p:sldId id="304" r:id="rId46"/>
    <p:sldId id="305" r:id="rId47"/>
    <p:sldId id="306" r:id="rId48"/>
    <p:sldId id="307" r:id="rId49"/>
    <p:sldId id="308" r:id="rId50"/>
    <p:sldId id="309" r:id="rId51"/>
    <p:sldId id="311" r:id="rId52"/>
    <p:sldId id="312" r:id="rId53"/>
    <p:sldId id="313" r:id="rId54"/>
    <p:sldId id="314" r:id="rId55"/>
    <p:sldId id="315" r:id="rId56"/>
    <p:sldId id="316" r:id="rId57"/>
  </p:sldIdLst>
  <p:sldSz cx="9144000" cy="6858000" type="screen4x3"/>
  <p:notesSz cx="6858000" cy="9144000"/>
  <p:embeddedFontLst>
    <p:embeddedFont>
      <p:font typeface="Calibri" panose="020F050202020403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Frasers Property Retail</c:v>
                </c:pt>
              </c:strCache>
            </c:strRef>
          </c:tx>
          <c:spPr>
            <a:ln w="28575" cap="rnd">
              <a:solidFill>
                <a:schemeClr val="accent1"/>
              </a:solidFill>
              <a:round/>
            </a:ln>
            <a:effectLst/>
          </c:spPr>
          <c:marker>
            <c:symbol val="none"/>
          </c:marker>
          <c:cat>
            <c:numRef>
              <c:f>Sheet1!$A$2:$A$4</c:f>
              <c:numCache>
                <c:formatCode>m/d/yyyy</c:formatCode>
                <c:ptCount val="3"/>
                <c:pt idx="0">
                  <c:v>44004</c:v>
                </c:pt>
                <c:pt idx="1">
                  <c:v>44005</c:v>
                </c:pt>
                <c:pt idx="2">
                  <c:v>44006</c:v>
                </c:pt>
              </c:numCache>
            </c:numRef>
          </c:cat>
          <c:val>
            <c:numRef>
              <c:f>Sheet1!$B$2:$B$4</c:f>
              <c:numCache>
                <c:formatCode>General</c:formatCode>
                <c:ptCount val="3"/>
                <c:pt idx="0">
                  <c:v>72536</c:v>
                </c:pt>
                <c:pt idx="1">
                  <c:v>72533</c:v>
                </c:pt>
                <c:pt idx="2">
                  <c:v>72533</c:v>
                </c:pt>
              </c:numCache>
            </c:numRef>
          </c:val>
          <c:smooth val="0"/>
          <c:extLst>
            <c:ext xmlns:c16="http://schemas.microsoft.com/office/drawing/2014/chart" uri="{C3380CC4-5D6E-409C-BE32-E72D297353CC}">
              <c16:uniqueId val="{00000000-98BD-4E60-B8CF-938BEF119943}"/>
            </c:ext>
          </c:extLst>
        </c:ser>
        <c:ser>
          <c:idx val="1"/>
          <c:order val="1"/>
          <c:tx>
            <c:strRef>
              <c:f>Sheet1!$C$1</c:f>
              <c:strCache>
                <c:ptCount val="1"/>
                <c:pt idx="0">
                  <c:v>Jem</c:v>
                </c:pt>
              </c:strCache>
            </c:strRef>
          </c:tx>
          <c:spPr>
            <a:ln w="28575" cap="rnd">
              <a:solidFill>
                <a:schemeClr val="accent2"/>
              </a:solidFill>
              <a:round/>
            </a:ln>
            <a:effectLst/>
          </c:spPr>
          <c:marker>
            <c:symbol val="none"/>
          </c:marker>
          <c:cat>
            <c:numRef>
              <c:f>Sheet1!$A$2:$A$4</c:f>
              <c:numCache>
                <c:formatCode>m/d/yyyy</c:formatCode>
                <c:ptCount val="3"/>
                <c:pt idx="0">
                  <c:v>44004</c:v>
                </c:pt>
                <c:pt idx="1">
                  <c:v>44005</c:v>
                </c:pt>
                <c:pt idx="2">
                  <c:v>44006</c:v>
                </c:pt>
              </c:numCache>
            </c:numRef>
          </c:cat>
          <c:val>
            <c:numRef>
              <c:f>Sheet1!$C$2:$C$4</c:f>
              <c:numCache>
                <c:formatCode>General</c:formatCode>
                <c:ptCount val="3"/>
                <c:pt idx="0">
                  <c:v>61241</c:v>
                </c:pt>
                <c:pt idx="1">
                  <c:v>61240</c:v>
                </c:pt>
                <c:pt idx="2">
                  <c:v>61242</c:v>
                </c:pt>
              </c:numCache>
            </c:numRef>
          </c:val>
          <c:smooth val="0"/>
          <c:extLst>
            <c:ext xmlns:c16="http://schemas.microsoft.com/office/drawing/2014/chart" uri="{C3380CC4-5D6E-409C-BE32-E72D297353CC}">
              <c16:uniqueId val="{00000001-98BD-4E60-B8CF-938BEF119943}"/>
            </c:ext>
          </c:extLst>
        </c:ser>
        <c:ser>
          <c:idx val="2"/>
          <c:order val="2"/>
          <c:tx>
            <c:strRef>
              <c:f>Sheet1!$D$1</c:f>
              <c:strCache>
                <c:ptCount val="1"/>
                <c:pt idx="0">
                  <c:v>Waterway Point</c:v>
                </c:pt>
              </c:strCache>
            </c:strRef>
          </c:tx>
          <c:spPr>
            <a:ln w="28575" cap="rnd">
              <a:solidFill>
                <a:schemeClr val="accent3"/>
              </a:solidFill>
              <a:round/>
            </a:ln>
            <a:effectLst/>
          </c:spPr>
          <c:marker>
            <c:symbol val="none"/>
          </c:marker>
          <c:cat>
            <c:numRef>
              <c:f>Sheet1!$A$2:$A$4</c:f>
              <c:numCache>
                <c:formatCode>m/d/yyyy</c:formatCode>
                <c:ptCount val="3"/>
                <c:pt idx="0">
                  <c:v>44004</c:v>
                </c:pt>
                <c:pt idx="1">
                  <c:v>44005</c:v>
                </c:pt>
                <c:pt idx="2">
                  <c:v>44006</c:v>
                </c:pt>
              </c:numCache>
            </c:numRef>
          </c:cat>
          <c:val>
            <c:numRef>
              <c:f>Sheet1!$D$2:$D$4</c:f>
              <c:numCache>
                <c:formatCode>General</c:formatCode>
                <c:ptCount val="3"/>
                <c:pt idx="0">
                  <c:v>82941</c:v>
                </c:pt>
                <c:pt idx="1">
                  <c:v>82936</c:v>
                </c:pt>
                <c:pt idx="2">
                  <c:v>82941</c:v>
                </c:pt>
              </c:numCache>
            </c:numRef>
          </c:val>
          <c:smooth val="0"/>
          <c:extLst>
            <c:ext xmlns:c16="http://schemas.microsoft.com/office/drawing/2014/chart" uri="{C3380CC4-5D6E-409C-BE32-E72D297353CC}">
              <c16:uniqueId val="{00000002-98BD-4E60-B8CF-938BEF119943}"/>
            </c:ext>
          </c:extLst>
        </c:ser>
        <c:ser>
          <c:idx val="3"/>
          <c:order val="3"/>
          <c:tx>
            <c:strRef>
              <c:f>Sheet1!$E$1</c:f>
              <c:strCache>
                <c:ptCount val="1"/>
                <c:pt idx="0">
                  <c:v>Northpoint City, Singapore</c:v>
                </c:pt>
              </c:strCache>
            </c:strRef>
          </c:tx>
          <c:spPr>
            <a:ln w="28575" cap="rnd">
              <a:solidFill>
                <a:schemeClr val="accent4"/>
              </a:solidFill>
              <a:round/>
            </a:ln>
            <a:effectLst/>
          </c:spPr>
          <c:marker>
            <c:symbol val="none"/>
          </c:marker>
          <c:cat>
            <c:numRef>
              <c:f>Sheet1!$A$2:$A$4</c:f>
              <c:numCache>
                <c:formatCode>m/d/yyyy</c:formatCode>
                <c:ptCount val="3"/>
                <c:pt idx="0">
                  <c:v>44004</c:v>
                </c:pt>
                <c:pt idx="1">
                  <c:v>44005</c:v>
                </c:pt>
                <c:pt idx="2">
                  <c:v>44006</c:v>
                </c:pt>
              </c:numCache>
            </c:numRef>
          </c:cat>
          <c:val>
            <c:numRef>
              <c:f>Sheet1!$E$2:$E$4</c:f>
              <c:numCache>
                <c:formatCode>General</c:formatCode>
                <c:ptCount val="3"/>
                <c:pt idx="0">
                  <c:v>30968</c:v>
                </c:pt>
                <c:pt idx="1">
                  <c:v>30965</c:v>
                </c:pt>
                <c:pt idx="2">
                  <c:v>30964</c:v>
                </c:pt>
              </c:numCache>
            </c:numRef>
          </c:val>
          <c:smooth val="0"/>
          <c:extLst>
            <c:ext xmlns:c16="http://schemas.microsoft.com/office/drawing/2014/chart" uri="{C3380CC4-5D6E-409C-BE32-E72D297353CC}">
              <c16:uniqueId val="{00000003-98BD-4E60-B8CF-938BEF119943}"/>
            </c:ext>
          </c:extLst>
        </c:ser>
        <c:ser>
          <c:idx val="4"/>
          <c:order val="4"/>
          <c:tx>
            <c:strRef>
              <c:f>Sheet1!$F$1</c:f>
              <c:strCache>
                <c:ptCount val="1"/>
                <c:pt idx="0">
                  <c:v>KINEX</c:v>
                </c:pt>
              </c:strCache>
            </c:strRef>
          </c:tx>
          <c:spPr>
            <a:ln w="28575" cap="rnd">
              <a:solidFill>
                <a:schemeClr val="accent5"/>
              </a:solidFill>
              <a:round/>
            </a:ln>
            <a:effectLst/>
          </c:spPr>
          <c:marker>
            <c:symbol val="none"/>
          </c:marker>
          <c:cat>
            <c:numRef>
              <c:f>Sheet1!$A$2:$A$4</c:f>
              <c:numCache>
                <c:formatCode>m/d/yyyy</c:formatCode>
                <c:ptCount val="3"/>
                <c:pt idx="0">
                  <c:v>44004</c:v>
                </c:pt>
                <c:pt idx="1">
                  <c:v>44005</c:v>
                </c:pt>
                <c:pt idx="2">
                  <c:v>44006</c:v>
                </c:pt>
              </c:numCache>
            </c:numRef>
          </c:cat>
          <c:val>
            <c:numRef>
              <c:f>Sheet1!$F$2:$F$4</c:f>
              <c:numCache>
                <c:formatCode>General</c:formatCode>
                <c:ptCount val="3"/>
                <c:pt idx="0">
                  <c:v>14380</c:v>
                </c:pt>
                <c:pt idx="1">
                  <c:v>14381</c:v>
                </c:pt>
                <c:pt idx="2">
                  <c:v>14383</c:v>
                </c:pt>
              </c:numCache>
            </c:numRef>
          </c:val>
          <c:smooth val="0"/>
          <c:extLst>
            <c:ext xmlns:c16="http://schemas.microsoft.com/office/drawing/2014/chart" uri="{C3380CC4-5D6E-409C-BE32-E72D297353CC}">
              <c16:uniqueId val="{00000004-98BD-4E60-B8CF-938BEF119943}"/>
            </c:ext>
          </c:extLst>
        </c:ser>
        <c:dLbls>
          <c:showLegendKey val="0"/>
          <c:showVal val="0"/>
          <c:showCatName val="0"/>
          <c:showSerName val="0"/>
          <c:showPercent val="0"/>
          <c:showBubbleSize val="0"/>
        </c:dLbls>
        <c:smooth val="0"/>
        <c:axId val="549589200"/>
        <c:axId val="549589528"/>
      </c:lineChart>
      <c:dateAx>
        <c:axId val="549589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9589528"/>
        <c:crosses val="autoZero"/>
        <c:auto val="1"/>
        <c:lblOffset val="100"/>
        <c:baseTimeUnit val="days"/>
      </c:dateAx>
      <c:valAx>
        <c:axId val="549589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958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100PLUS Singapore Facebook Singapore</c:v>
                </c:pt>
              </c:strCache>
            </c:strRef>
          </c:tx>
          <c:spPr>
            <a:ln w="28575" cap="rnd">
              <a:solidFill>
                <a:schemeClr val="accent1"/>
              </a:solidFill>
              <a:round/>
            </a:ln>
            <a:effectLst/>
          </c:spPr>
          <c:marker>
            <c:symbol val="none"/>
          </c:marker>
          <c:cat>
            <c:numRef>
              <c:f>Sheet1!$A$2:$A$4</c:f>
              <c:numCache>
                <c:formatCode>m/d/yyyy</c:formatCode>
                <c:ptCount val="3"/>
                <c:pt idx="0">
                  <c:v>44004</c:v>
                </c:pt>
                <c:pt idx="1">
                  <c:v>44005</c:v>
                </c:pt>
                <c:pt idx="2">
                  <c:v>44006</c:v>
                </c:pt>
              </c:numCache>
            </c:numRef>
          </c:cat>
          <c:val>
            <c:numRef>
              <c:f>Sheet1!$B$2:$B$4</c:f>
              <c:numCache>
                <c:formatCode>General</c:formatCode>
                <c:ptCount val="3"/>
                <c:pt idx="0">
                  <c:v>-3</c:v>
                </c:pt>
                <c:pt idx="1">
                  <c:v>-6</c:v>
                </c:pt>
                <c:pt idx="2">
                  <c:v>-22</c:v>
                </c:pt>
              </c:numCache>
            </c:numRef>
          </c:val>
          <c:smooth val="0"/>
          <c:extLst>
            <c:ext xmlns:c16="http://schemas.microsoft.com/office/drawing/2014/chart" uri="{C3380CC4-5D6E-409C-BE32-E72D297353CC}">
              <c16:uniqueId val="{00000000-E4A8-402E-A708-8FBC6130DBC0}"/>
            </c:ext>
          </c:extLst>
        </c:ser>
        <c:ser>
          <c:idx val="1"/>
          <c:order val="1"/>
          <c:tx>
            <c:strRef>
              <c:f>Sheet1!$C$1</c:f>
              <c:strCache>
                <c:ptCount val="1"/>
                <c:pt idx="0">
                  <c:v>Frasers Property Retail</c:v>
                </c:pt>
              </c:strCache>
            </c:strRef>
          </c:tx>
          <c:spPr>
            <a:ln w="28575" cap="rnd">
              <a:solidFill>
                <a:schemeClr val="accent2"/>
              </a:solidFill>
              <a:round/>
            </a:ln>
            <a:effectLst/>
          </c:spPr>
          <c:marker>
            <c:symbol val="none"/>
          </c:marker>
          <c:cat>
            <c:numRef>
              <c:f>Sheet1!$A$2:$A$4</c:f>
              <c:numCache>
                <c:formatCode>m/d/yyyy</c:formatCode>
                <c:ptCount val="3"/>
                <c:pt idx="0">
                  <c:v>44004</c:v>
                </c:pt>
                <c:pt idx="1">
                  <c:v>44005</c:v>
                </c:pt>
                <c:pt idx="2">
                  <c:v>44006</c:v>
                </c:pt>
              </c:numCache>
            </c:numRef>
          </c:cat>
          <c:val>
            <c:numRef>
              <c:f>Sheet1!$C$2:$C$4</c:f>
              <c:numCache>
                <c:formatCode>General</c:formatCode>
                <c:ptCount val="3"/>
                <c:pt idx="0">
                  <c:v>2</c:v>
                </c:pt>
                <c:pt idx="1">
                  <c:v>0</c:v>
                </c:pt>
                <c:pt idx="2">
                  <c:v>-7</c:v>
                </c:pt>
              </c:numCache>
            </c:numRef>
          </c:val>
          <c:smooth val="0"/>
          <c:extLst>
            <c:ext xmlns:c16="http://schemas.microsoft.com/office/drawing/2014/chart" uri="{C3380CC4-5D6E-409C-BE32-E72D297353CC}">
              <c16:uniqueId val="{00000001-E4A8-402E-A708-8FBC6130DBC0}"/>
            </c:ext>
          </c:extLst>
        </c:ser>
        <c:ser>
          <c:idx val="2"/>
          <c:order val="2"/>
          <c:tx>
            <c:strRef>
              <c:f>Sheet1!$D$1</c:f>
              <c:strCache>
                <c:ptCount val="1"/>
                <c:pt idx="0">
                  <c:v>Jem</c:v>
                </c:pt>
              </c:strCache>
            </c:strRef>
          </c:tx>
          <c:spPr>
            <a:ln w="28575" cap="rnd">
              <a:solidFill>
                <a:schemeClr val="accent3"/>
              </a:solidFill>
              <a:round/>
            </a:ln>
            <a:effectLst/>
          </c:spPr>
          <c:marker>
            <c:symbol val="none"/>
          </c:marker>
          <c:cat>
            <c:numRef>
              <c:f>Sheet1!$A$2:$A$4</c:f>
              <c:numCache>
                <c:formatCode>m/d/yyyy</c:formatCode>
                <c:ptCount val="3"/>
                <c:pt idx="0">
                  <c:v>44004</c:v>
                </c:pt>
                <c:pt idx="1">
                  <c:v>44005</c:v>
                </c:pt>
                <c:pt idx="2">
                  <c:v>44006</c:v>
                </c:pt>
              </c:numCache>
            </c:numRef>
          </c:cat>
          <c:val>
            <c:numRef>
              <c:f>Sheet1!$D$2:$D$4</c:f>
              <c:numCache>
                <c:formatCode>General</c:formatCode>
                <c:ptCount val="3"/>
                <c:pt idx="0">
                  <c:v>0</c:v>
                </c:pt>
                <c:pt idx="1">
                  <c:v>2</c:v>
                </c:pt>
                <c:pt idx="2">
                  <c:v>0</c:v>
                </c:pt>
              </c:numCache>
            </c:numRef>
          </c:val>
          <c:smooth val="0"/>
          <c:extLst>
            <c:ext xmlns:c16="http://schemas.microsoft.com/office/drawing/2014/chart" uri="{C3380CC4-5D6E-409C-BE32-E72D297353CC}">
              <c16:uniqueId val="{00000002-E4A8-402E-A708-8FBC6130DBC0}"/>
            </c:ext>
          </c:extLst>
        </c:ser>
        <c:ser>
          <c:idx val="3"/>
          <c:order val="3"/>
          <c:tx>
            <c:strRef>
              <c:f>Sheet1!$E$1</c:f>
              <c:strCache>
                <c:ptCount val="1"/>
                <c:pt idx="0">
                  <c:v>Jurong Point Shopping Centre</c:v>
                </c:pt>
              </c:strCache>
            </c:strRef>
          </c:tx>
          <c:spPr>
            <a:ln w="28575" cap="rnd">
              <a:solidFill>
                <a:schemeClr val="accent4"/>
              </a:solidFill>
              <a:round/>
            </a:ln>
            <a:effectLst/>
          </c:spPr>
          <c:marker>
            <c:symbol val="none"/>
          </c:marker>
          <c:cat>
            <c:numRef>
              <c:f>Sheet1!$A$2:$A$4</c:f>
              <c:numCache>
                <c:formatCode>m/d/yyyy</c:formatCode>
                <c:ptCount val="3"/>
                <c:pt idx="0">
                  <c:v>44004</c:v>
                </c:pt>
                <c:pt idx="1">
                  <c:v>44005</c:v>
                </c:pt>
                <c:pt idx="2">
                  <c:v>44006</c:v>
                </c:pt>
              </c:numCache>
            </c:numRef>
          </c:cat>
          <c:val>
            <c:numRef>
              <c:f>Sheet1!$E$2:$E$4</c:f>
              <c:numCache>
                <c:formatCode>General</c:formatCode>
                <c:ptCount val="3"/>
                <c:pt idx="0">
                  <c:v>8</c:v>
                </c:pt>
                <c:pt idx="1">
                  <c:v>-2</c:v>
                </c:pt>
                <c:pt idx="2">
                  <c:v>-5</c:v>
                </c:pt>
              </c:numCache>
            </c:numRef>
          </c:val>
          <c:smooth val="0"/>
          <c:extLst>
            <c:ext xmlns:c16="http://schemas.microsoft.com/office/drawing/2014/chart" uri="{C3380CC4-5D6E-409C-BE32-E72D297353CC}">
              <c16:uniqueId val="{00000003-E4A8-402E-A708-8FBC6130DBC0}"/>
            </c:ext>
          </c:extLst>
        </c:ser>
        <c:ser>
          <c:idx val="4"/>
          <c:order val="4"/>
          <c:tx>
            <c:strRef>
              <c:f>Sheet1!$F$1</c:f>
              <c:strCache>
                <c:ptCount val="1"/>
                <c:pt idx="0">
                  <c:v>Waterway Point</c:v>
                </c:pt>
              </c:strCache>
            </c:strRef>
          </c:tx>
          <c:spPr>
            <a:ln w="28575" cap="rnd">
              <a:solidFill>
                <a:schemeClr val="accent5"/>
              </a:solidFill>
              <a:round/>
            </a:ln>
            <a:effectLst/>
          </c:spPr>
          <c:marker>
            <c:symbol val="none"/>
          </c:marker>
          <c:cat>
            <c:numRef>
              <c:f>Sheet1!$A$2:$A$4</c:f>
              <c:numCache>
                <c:formatCode>m/d/yyyy</c:formatCode>
                <c:ptCount val="3"/>
                <c:pt idx="0">
                  <c:v>44004</c:v>
                </c:pt>
                <c:pt idx="1">
                  <c:v>44005</c:v>
                </c:pt>
                <c:pt idx="2">
                  <c:v>44006</c:v>
                </c:pt>
              </c:numCache>
            </c:numRef>
          </c:cat>
          <c:val>
            <c:numRef>
              <c:f>Sheet1!$F$2:$F$4</c:f>
              <c:numCache>
                <c:formatCode>General</c:formatCode>
                <c:ptCount val="3"/>
                <c:pt idx="0">
                  <c:v>0</c:v>
                </c:pt>
                <c:pt idx="1">
                  <c:v>-2</c:v>
                </c:pt>
                <c:pt idx="2">
                  <c:v>-3</c:v>
                </c:pt>
              </c:numCache>
            </c:numRef>
          </c:val>
          <c:smooth val="0"/>
          <c:extLst>
            <c:ext xmlns:c16="http://schemas.microsoft.com/office/drawing/2014/chart" uri="{C3380CC4-5D6E-409C-BE32-E72D297353CC}">
              <c16:uniqueId val="{00000004-E4A8-402E-A708-8FBC6130DBC0}"/>
            </c:ext>
          </c:extLst>
        </c:ser>
        <c:ser>
          <c:idx val="5"/>
          <c:order val="5"/>
          <c:tx>
            <c:strRef>
              <c:f>Sheet1!$G$1</c:f>
              <c:strCache>
                <c:ptCount val="1"/>
                <c:pt idx="0">
                  <c:v>CapitaLand</c:v>
                </c:pt>
              </c:strCache>
            </c:strRef>
          </c:tx>
          <c:spPr>
            <a:ln w="28575" cap="rnd">
              <a:solidFill>
                <a:schemeClr val="accent6"/>
              </a:solidFill>
              <a:round/>
            </a:ln>
            <a:effectLst/>
          </c:spPr>
          <c:marker>
            <c:symbol val="none"/>
          </c:marker>
          <c:cat>
            <c:numRef>
              <c:f>Sheet1!$A$2:$A$4</c:f>
              <c:numCache>
                <c:formatCode>m/d/yyyy</c:formatCode>
                <c:ptCount val="3"/>
                <c:pt idx="0">
                  <c:v>44004</c:v>
                </c:pt>
                <c:pt idx="1">
                  <c:v>44005</c:v>
                </c:pt>
                <c:pt idx="2">
                  <c:v>44006</c:v>
                </c:pt>
              </c:numCache>
            </c:numRef>
          </c:cat>
          <c:val>
            <c:numRef>
              <c:f>Sheet1!$G$2:$G$4</c:f>
              <c:numCache>
                <c:formatCode>General</c:formatCode>
                <c:ptCount val="3"/>
                <c:pt idx="0">
                  <c:v>-5</c:v>
                </c:pt>
                <c:pt idx="1">
                  <c:v>3</c:v>
                </c:pt>
                <c:pt idx="2">
                  <c:v>2</c:v>
                </c:pt>
              </c:numCache>
            </c:numRef>
          </c:val>
          <c:smooth val="0"/>
          <c:extLst>
            <c:ext xmlns:c16="http://schemas.microsoft.com/office/drawing/2014/chart" uri="{C3380CC4-5D6E-409C-BE32-E72D297353CC}">
              <c16:uniqueId val="{00000005-E4A8-402E-A708-8FBC6130DBC0}"/>
            </c:ext>
          </c:extLst>
        </c:ser>
        <c:ser>
          <c:idx val="6"/>
          <c:order val="6"/>
          <c:tx>
            <c:strRef>
              <c:f>Sheet1!$H$1</c:f>
              <c:strCache>
                <c:ptCount val="1"/>
                <c:pt idx="0">
                  <c:v>Northpoint City, Singapore</c:v>
                </c:pt>
              </c:strCache>
            </c:strRef>
          </c:tx>
          <c:spPr>
            <a:ln w="28575" cap="rnd">
              <a:solidFill>
                <a:schemeClr val="accent1">
                  <a:lumMod val="60000"/>
                </a:schemeClr>
              </a:solidFill>
              <a:round/>
            </a:ln>
            <a:effectLst/>
          </c:spPr>
          <c:marker>
            <c:symbol val="none"/>
          </c:marker>
          <c:cat>
            <c:numRef>
              <c:f>Sheet1!$A$2:$A$4</c:f>
              <c:numCache>
                <c:formatCode>m/d/yyyy</c:formatCode>
                <c:ptCount val="3"/>
                <c:pt idx="0">
                  <c:v>44004</c:v>
                </c:pt>
                <c:pt idx="1">
                  <c:v>44005</c:v>
                </c:pt>
                <c:pt idx="2">
                  <c:v>44006</c:v>
                </c:pt>
              </c:numCache>
            </c:numRef>
          </c:cat>
          <c:val>
            <c:numRef>
              <c:f>Sheet1!$H$2:$H$4</c:f>
              <c:numCache>
                <c:formatCode>General</c:formatCode>
                <c:ptCount val="3"/>
                <c:pt idx="0">
                  <c:v>0</c:v>
                </c:pt>
                <c:pt idx="1">
                  <c:v>0</c:v>
                </c:pt>
                <c:pt idx="2">
                  <c:v>-6</c:v>
                </c:pt>
              </c:numCache>
            </c:numRef>
          </c:val>
          <c:smooth val="0"/>
          <c:extLst>
            <c:ext xmlns:c16="http://schemas.microsoft.com/office/drawing/2014/chart" uri="{C3380CC4-5D6E-409C-BE32-E72D297353CC}">
              <c16:uniqueId val="{00000006-E4A8-402E-A708-8FBC6130DBC0}"/>
            </c:ext>
          </c:extLst>
        </c:ser>
        <c:ser>
          <c:idx val="7"/>
          <c:order val="7"/>
          <c:tx>
            <c:strRef>
              <c:f>Sheet1!$I$1</c:f>
              <c:strCache>
                <c:ptCount val="1"/>
                <c:pt idx="0">
                  <c:v>KINEX</c:v>
                </c:pt>
              </c:strCache>
            </c:strRef>
          </c:tx>
          <c:spPr>
            <a:ln w="28575" cap="rnd">
              <a:solidFill>
                <a:schemeClr val="accent2">
                  <a:lumMod val="60000"/>
                </a:schemeClr>
              </a:solidFill>
              <a:round/>
            </a:ln>
            <a:effectLst/>
          </c:spPr>
          <c:marker>
            <c:symbol val="none"/>
          </c:marker>
          <c:cat>
            <c:numRef>
              <c:f>Sheet1!$A$2:$A$4</c:f>
              <c:numCache>
                <c:formatCode>m/d/yyyy</c:formatCode>
                <c:ptCount val="3"/>
                <c:pt idx="0">
                  <c:v>44004</c:v>
                </c:pt>
                <c:pt idx="1">
                  <c:v>44005</c:v>
                </c:pt>
                <c:pt idx="2">
                  <c:v>44006</c:v>
                </c:pt>
              </c:numCache>
            </c:numRef>
          </c:cat>
          <c:val>
            <c:numRef>
              <c:f>Sheet1!$I$2:$I$4</c:f>
              <c:numCache>
                <c:formatCode>General</c:formatCode>
                <c:ptCount val="3"/>
                <c:pt idx="0">
                  <c:v>-1</c:v>
                </c:pt>
                <c:pt idx="1">
                  <c:v>-1</c:v>
                </c:pt>
                <c:pt idx="2">
                  <c:v>1</c:v>
                </c:pt>
              </c:numCache>
            </c:numRef>
          </c:val>
          <c:smooth val="0"/>
          <c:extLst>
            <c:ext xmlns:c16="http://schemas.microsoft.com/office/drawing/2014/chart" uri="{C3380CC4-5D6E-409C-BE32-E72D297353CC}">
              <c16:uniqueId val="{00000007-E4A8-402E-A708-8FBC6130DBC0}"/>
            </c:ext>
          </c:extLst>
        </c:ser>
        <c:ser>
          <c:idx val="8"/>
          <c:order val="8"/>
          <c:tx>
            <c:strRef>
              <c:f>Sheet1!$J$1</c:f>
              <c:strCache>
                <c:ptCount val="1"/>
                <c:pt idx="0">
                  <c:v>nex Singapore</c:v>
                </c:pt>
              </c:strCache>
            </c:strRef>
          </c:tx>
          <c:spPr>
            <a:ln w="28575" cap="rnd">
              <a:solidFill>
                <a:schemeClr val="accent3">
                  <a:lumMod val="60000"/>
                </a:schemeClr>
              </a:solidFill>
              <a:round/>
            </a:ln>
            <a:effectLst/>
          </c:spPr>
          <c:marker>
            <c:symbol val="none"/>
          </c:marker>
          <c:cat>
            <c:numRef>
              <c:f>Sheet1!$A$2:$A$4</c:f>
              <c:numCache>
                <c:formatCode>m/d/yyyy</c:formatCode>
                <c:ptCount val="3"/>
                <c:pt idx="0">
                  <c:v>44004</c:v>
                </c:pt>
                <c:pt idx="1">
                  <c:v>44005</c:v>
                </c:pt>
                <c:pt idx="2">
                  <c:v>44006</c:v>
                </c:pt>
              </c:numCache>
            </c:numRef>
          </c:cat>
          <c:val>
            <c:numRef>
              <c:f>Sheet1!$J$2:$J$4</c:f>
              <c:numCache>
                <c:formatCode>General</c:formatCode>
                <c:ptCount val="3"/>
                <c:pt idx="0">
                  <c:v>-1</c:v>
                </c:pt>
                <c:pt idx="1">
                  <c:v>4</c:v>
                </c:pt>
                <c:pt idx="2">
                  <c:v>-8</c:v>
                </c:pt>
              </c:numCache>
            </c:numRef>
          </c:val>
          <c:smooth val="0"/>
          <c:extLst>
            <c:ext xmlns:c16="http://schemas.microsoft.com/office/drawing/2014/chart" uri="{C3380CC4-5D6E-409C-BE32-E72D297353CC}">
              <c16:uniqueId val="{00000008-E4A8-402E-A708-8FBC6130DBC0}"/>
            </c:ext>
          </c:extLst>
        </c:ser>
        <c:dLbls>
          <c:showLegendKey val="0"/>
          <c:showVal val="0"/>
          <c:showCatName val="0"/>
          <c:showSerName val="0"/>
          <c:showPercent val="0"/>
          <c:showBubbleSize val="0"/>
        </c:dLbls>
        <c:smooth val="0"/>
        <c:axId val="549587888"/>
        <c:axId val="549587232"/>
      </c:lineChart>
      <c:dateAx>
        <c:axId val="549587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9587232"/>
        <c:crosses val="autoZero"/>
        <c:auto val="1"/>
        <c:lblOffset val="100"/>
        <c:baseTimeUnit val="days"/>
      </c:dateAx>
      <c:valAx>
        <c:axId val="54958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958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100PLUS Singapore Facebook Singapore</c:v>
                </c:pt>
              </c:strCache>
            </c:strRef>
          </c:tx>
          <c:spPr>
            <a:ln w="28575" cap="rnd">
              <a:solidFill>
                <a:schemeClr val="accent1"/>
              </a:solidFill>
              <a:round/>
            </a:ln>
            <a:effectLst/>
          </c:spPr>
          <c:marker>
            <c:symbol val="none"/>
          </c:marker>
          <c:cat>
            <c:numRef>
              <c:f>Sheet1!$A$2:$A$4</c:f>
              <c:numCache>
                <c:formatCode>m/d/yyyy</c:formatCode>
                <c:ptCount val="3"/>
                <c:pt idx="0">
                  <c:v>44004</c:v>
                </c:pt>
                <c:pt idx="1">
                  <c:v>44005</c:v>
                </c:pt>
                <c:pt idx="2">
                  <c:v>44006</c:v>
                </c:pt>
              </c:numCache>
            </c:numRef>
          </c:cat>
          <c:val>
            <c:numRef>
              <c:f>Sheet1!$B$2:$B$4</c:f>
              <c:numCache>
                <c:formatCode>General</c:formatCode>
                <c:ptCount val="3"/>
                <c:pt idx="0">
                  <c:v>-3.5835015588231798E-3</c:v>
                </c:pt>
                <c:pt idx="1">
                  <c:v>-7.16725995651862E-3</c:v>
                </c:pt>
                <c:pt idx="2">
                  <c:v>-2.62818368614708E-2</c:v>
                </c:pt>
              </c:numCache>
            </c:numRef>
          </c:val>
          <c:smooth val="0"/>
          <c:extLst>
            <c:ext xmlns:c16="http://schemas.microsoft.com/office/drawing/2014/chart" uri="{C3380CC4-5D6E-409C-BE32-E72D297353CC}">
              <c16:uniqueId val="{00000000-4027-4287-AB70-B03919F95E7C}"/>
            </c:ext>
          </c:extLst>
        </c:ser>
        <c:ser>
          <c:idx val="1"/>
          <c:order val="1"/>
          <c:tx>
            <c:strRef>
              <c:f>Sheet1!$C$1</c:f>
              <c:strCache>
                <c:ptCount val="1"/>
                <c:pt idx="0">
                  <c:v>Frasers Property Retail</c:v>
                </c:pt>
              </c:strCache>
            </c:strRef>
          </c:tx>
          <c:spPr>
            <a:ln w="28575" cap="rnd">
              <a:solidFill>
                <a:schemeClr val="accent2"/>
              </a:solidFill>
              <a:round/>
            </a:ln>
            <a:effectLst/>
          </c:spPr>
          <c:marker>
            <c:symbol val="none"/>
          </c:marker>
          <c:cat>
            <c:numRef>
              <c:f>Sheet1!$A$2:$A$4</c:f>
              <c:numCache>
                <c:formatCode>m/d/yyyy</c:formatCode>
                <c:ptCount val="3"/>
                <c:pt idx="0">
                  <c:v>44004</c:v>
                </c:pt>
                <c:pt idx="1">
                  <c:v>44005</c:v>
                </c:pt>
                <c:pt idx="2">
                  <c:v>44006</c:v>
                </c:pt>
              </c:numCache>
            </c:numRef>
          </c:cat>
          <c:val>
            <c:numRef>
              <c:f>Sheet1!$C$2:$C$4</c:f>
              <c:numCache>
                <c:formatCode>General</c:formatCode>
                <c:ptCount val="3"/>
                <c:pt idx="0">
                  <c:v>2.7561876412546199E-3</c:v>
                </c:pt>
                <c:pt idx="1">
                  <c:v>0</c:v>
                </c:pt>
                <c:pt idx="2">
                  <c:v>-9.64639087175812E-3</c:v>
                </c:pt>
              </c:numCache>
            </c:numRef>
          </c:val>
          <c:smooth val="0"/>
          <c:extLst>
            <c:ext xmlns:c16="http://schemas.microsoft.com/office/drawing/2014/chart" uri="{C3380CC4-5D6E-409C-BE32-E72D297353CC}">
              <c16:uniqueId val="{00000001-4027-4287-AB70-B03919F95E7C}"/>
            </c:ext>
          </c:extLst>
        </c:ser>
        <c:ser>
          <c:idx val="2"/>
          <c:order val="2"/>
          <c:tx>
            <c:strRef>
              <c:f>Sheet1!$D$1</c:f>
              <c:strCache>
                <c:ptCount val="1"/>
                <c:pt idx="0">
                  <c:v>Jem</c:v>
                </c:pt>
              </c:strCache>
            </c:strRef>
          </c:tx>
          <c:spPr>
            <a:ln w="28575" cap="rnd">
              <a:solidFill>
                <a:schemeClr val="accent3"/>
              </a:solidFill>
              <a:round/>
            </a:ln>
            <a:effectLst/>
          </c:spPr>
          <c:marker>
            <c:symbol val="none"/>
          </c:marker>
          <c:cat>
            <c:numRef>
              <c:f>Sheet1!$A$2:$A$4</c:f>
              <c:numCache>
                <c:formatCode>m/d/yyyy</c:formatCode>
                <c:ptCount val="3"/>
                <c:pt idx="0">
                  <c:v>44004</c:v>
                </c:pt>
                <c:pt idx="1">
                  <c:v>44005</c:v>
                </c:pt>
                <c:pt idx="2">
                  <c:v>44006</c:v>
                </c:pt>
              </c:numCache>
            </c:numRef>
          </c:cat>
          <c:val>
            <c:numRef>
              <c:f>Sheet1!$D$2:$D$4</c:f>
              <c:numCache>
                <c:formatCode>General</c:formatCode>
                <c:ptCount val="3"/>
                <c:pt idx="0">
                  <c:v>0</c:v>
                </c:pt>
                <c:pt idx="1">
                  <c:v>3.26514619692097E-3</c:v>
                </c:pt>
                <c:pt idx="2">
                  <c:v>0</c:v>
                </c:pt>
              </c:numCache>
            </c:numRef>
          </c:val>
          <c:smooth val="0"/>
          <c:extLst>
            <c:ext xmlns:c16="http://schemas.microsoft.com/office/drawing/2014/chart" uri="{C3380CC4-5D6E-409C-BE32-E72D297353CC}">
              <c16:uniqueId val="{00000002-4027-4287-AB70-B03919F95E7C}"/>
            </c:ext>
          </c:extLst>
        </c:ser>
        <c:ser>
          <c:idx val="3"/>
          <c:order val="3"/>
          <c:tx>
            <c:strRef>
              <c:f>Sheet1!$E$1</c:f>
              <c:strCache>
                <c:ptCount val="1"/>
                <c:pt idx="0">
                  <c:v>Jurong Point Shopping Centre</c:v>
                </c:pt>
              </c:strCache>
            </c:strRef>
          </c:tx>
          <c:spPr>
            <a:ln w="28575" cap="rnd">
              <a:solidFill>
                <a:schemeClr val="accent4"/>
              </a:solidFill>
              <a:round/>
            </a:ln>
            <a:effectLst/>
          </c:spPr>
          <c:marker>
            <c:symbol val="none"/>
          </c:marker>
          <c:cat>
            <c:numRef>
              <c:f>Sheet1!$A$2:$A$4</c:f>
              <c:numCache>
                <c:formatCode>m/d/yyyy</c:formatCode>
                <c:ptCount val="3"/>
                <c:pt idx="0">
                  <c:v>44004</c:v>
                </c:pt>
                <c:pt idx="1">
                  <c:v>44005</c:v>
                </c:pt>
                <c:pt idx="2">
                  <c:v>44006</c:v>
                </c:pt>
              </c:numCache>
            </c:numRef>
          </c:cat>
          <c:val>
            <c:numRef>
              <c:f>Sheet1!$E$2:$E$4</c:f>
              <c:numCache>
                <c:formatCode>General</c:formatCode>
                <c:ptCount val="3"/>
                <c:pt idx="0">
                  <c:v>1.26566257435768E-2</c:v>
                </c:pt>
                <c:pt idx="1">
                  <c:v>-3.1637560111364201E-3</c:v>
                </c:pt>
                <c:pt idx="2">
                  <c:v>-7.9096402695605396E-3</c:v>
                </c:pt>
              </c:numCache>
            </c:numRef>
          </c:val>
          <c:smooth val="0"/>
          <c:extLst>
            <c:ext xmlns:c16="http://schemas.microsoft.com/office/drawing/2014/chart" uri="{C3380CC4-5D6E-409C-BE32-E72D297353CC}">
              <c16:uniqueId val="{00000003-4027-4287-AB70-B03919F95E7C}"/>
            </c:ext>
          </c:extLst>
        </c:ser>
        <c:ser>
          <c:idx val="4"/>
          <c:order val="4"/>
          <c:tx>
            <c:strRef>
              <c:f>Sheet1!$F$1</c:f>
              <c:strCache>
                <c:ptCount val="1"/>
                <c:pt idx="0">
                  <c:v>Waterway Point</c:v>
                </c:pt>
              </c:strCache>
            </c:strRef>
          </c:tx>
          <c:spPr>
            <a:ln w="28575" cap="rnd">
              <a:solidFill>
                <a:schemeClr val="accent5"/>
              </a:solidFill>
              <a:round/>
            </a:ln>
            <a:effectLst/>
          </c:spPr>
          <c:marker>
            <c:symbol val="none"/>
          </c:marker>
          <c:cat>
            <c:numRef>
              <c:f>Sheet1!$A$2:$A$4</c:f>
              <c:numCache>
                <c:formatCode>m/d/yyyy</c:formatCode>
                <c:ptCount val="3"/>
                <c:pt idx="0">
                  <c:v>44004</c:v>
                </c:pt>
                <c:pt idx="1">
                  <c:v>44005</c:v>
                </c:pt>
                <c:pt idx="2">
                  <c:v>44006</c:v>
                </c:pt>
              </c:numCache>
            </c:numRef>
          </c:cat>
          <c:val>
            <c:numRef>
              <c:f>Sheet1!$F$2:$F$4</c:f>
              <c:numCache>
                <c:formatCode>General</c:formatCode>
                <c:ptCount val="3"/>
                <c:pt idx="0">
                  <c:v>0</c:v>
                </c:pt>
                <c:pt idx="1">
                  <c:v>-2.4110910186859601E-3</c:v>
                </c:pt>
                <c:pt idx="2">
                  <c:v>-3.6167237305299699E-3</c:v>
                </c:pt>
              </c:numCache>
            </c:numRef>
          </c:val>
          <c:smooth val="0"/>
          <c:extLst>
            <c:ext xmlns:c16="http://schemas.microsoft.com/office/drawing/2014/chart" uri="{C3380CC4-5D6E-409C-BE32-E72D297353CC}">
              <c16:uniqueId val="{00000004-4027-4287-AB70-B03919F95E7C}"/>
            </c:ext>
          </c:extLst>
        </c:ser>
        <c:ser>
          <c:idx val="5"/>
          <c:order val="5"/>
          <c:tx>
            <c:strRef>
              <c:f>Sheet1!$G$1</c:f>
              <c:strCache>
                <c:ptCount val="1"/>
                <c:pt idx="0">
                  <c:v>CapitaLand</c:v>
                </c:pt>
              </c:strCache>
            </c:strRef>
          </c:tx>
          <c:spPr>
            <a:ln w="28575" cap="rnd">
              <a:solidFill>
                <a:schemeClr val="accent6"/>
              </a:solidFill>
              <a:round/>
            </a:ln>
            <a:effectLst/>
          </c:spPr>
          <c:marker>
            <c:symbol val="none"/>
          </c:marker>
          <c:cat>
            <c:numRef>
              <c:f>Sheet1!$A$2:$A$4</c:f>
              <c:numCache>
                <c:formatCode>m/d/yyyy</c:formatCode>
                <c:ptCount val="3"/>
                <c:pt idx="0">
                  <c:v>44004</c:v>
                </c:pt>
                <c:pt idx="1">
                  <c:v>44005</c:v>
                </c:pt>
                <c:pt idx="2">
                  <c:v>44006</c:v>
                </c:pt>
              </c:numCache>
            </c:numRef>
          </c:cat>
          <c:val>
            <c:numRef>
              <c:f>Sheet1!$G$2:$G$4</c:f>
              <c:numCache>
                <c:formatCode>General</c:formatCode>
                <c:ptCount val="3"/>
                <c:pt idx="0">
                  <c:v>-4.7701275532107696E-3</c:v>
                </c:pt>
                <c:pt idx="1">
                  <c:v>2.8622130631404201E-3</c:v>
                </c:pt>
                <c:pt idx="2">
                  <c:v>1.9080874285659799E-3</c:v>
                </c:pt>
              </c:numCache>
            </c:numRef>
          </c:val>
          <c:smooth val="0"/>
          <c:extLst>
            <c:ext xmlns:c16="http://schemas.microsoft.com/office/drawing/2014/chart" uri="{C3380CC4-5D6E-409C-BE32-E72D297353CC}">
              <c16:uniqueId val="{00000005-4027-4287-AB70-B03919F95E7C}"/>
            </c:ext>
          </c:extLst>
        </c:ser>
        <c:ser>
          <c:idx val="6"/>
          <c:order val="6"/>
          <c:tx>
            <c:strRef>
              <c:f>Sheet1!$H$1</c:f>
              <c:strCache>
                <c:ptCount val="1"/>
                <c:pt idx="0">
                  <c:v>Northpoint City, Singapore</c:v>
                </c:pt>
              </c:strCache>
            </c:strRef>
          </c:tx>
          <c:spPr>
            <a:ln w="28575" cap="rnd">
              <a:solidFill>
                <a:schemeClr val="accent1">
                  <a:lumMod val="60000"/>
                </a:schemeClr>
              </a:solidFill>
              <a:round/>
            </a:ln>
            <a:effectLst/>
          </c:spPr>
          <c:marker>
            <c:symbol val="none"/>
          </c:marker>
          <c:cat>
            <c:numRef>
              <c:f>Sheet1!$A$2:$A$4</c:f>
              <c:numCache>
                <c:formatCode>m/d/yyyy</c:formatCode>
                <c:ptCount val="3"/>
                <c:pt idx="0">
                  <c:v>44004</c:v>
                </c:pt>
                <c:pt idx="1">
                  <c:v>44005</c:v>
                </c:pt>
                <c:pt idx="2">
                  <c:v>44006</c:v>
                </c:pt>
              </c:numCache>
            </c:numRef>
          </c:cat>
          <c:val>
            <c:numRef>
              <c:f>Sheet1!$H$2:$H$4</c:f>
              <c:numCache>
                <c:formatCode>General</c:formatCode>
                <c:ptCount val="3"/>
                <c:pt idx="0">
                  <c:v>0</c:v>
                </c:pt>
                <c:pt idx="1">
                  <c:v>0</c:v>
                </c:pt>
                <c:pt idx="2">
                  <c:v>-1.93723363037582E-2</c:v>
                </c:pt>
              </c:numCache>
            </c:numRef>
          </c:val>
          <c:smooth val="0"/>
          <c:extLst>
            <c:ext xmlns:c16="http://schemas.microsoft.com/office/drawing/2014/chart" uri="{C3380CC4-5D6E-409C-BE32-E72D297353CC}">
              <c16:uniqueId val="{00000006-4027-4287-AB70-B03919F95E7C}"/>
            </c:ext>
          </c:extLst>
        </c:ser>
        <c:ser>
          <c:idx val="7"/>
          <c:order val="7"/>
          <c:tx>
            <c:strRef>
              <c:f>Sheet1!$I$1</c:f>
              <c:strCache>
                <c:ptCount val="1"/>
                <c:pt idx="0">
                  <c:v>KINEX</c:v>
                </c:pt>
              </c:strCache>
            </c:strRef>
          </c:tx>
          <c:spPr>
            <a:ln w="28575" cap="rnd">
              <a:solidFill>
                <a:schemeClr val="accent2">
                  <a:lumMod val="60000"/>
                </a:schemeClr>
              </a:solidFill>
              <a:round/>
            </a:ln>
            <a:effectLst/>
          </c:spPr>
          <c:marker>
            <c:symbol val="none"/>
          </c:marker>
          <c:cat>
            <c:numRef>
              <c:f>Sheet1!$A$2:$A$4</c:f>
              <c:numCache>
                <c:formatCode>m/d/yyyy</c:formatCode>
                <c:ptCount val="3"/>
                <c:pt idx="0">
                  <c:v>44004</c:v>
                </c:pt>
                <c:pt idx="1">
                  <c:v>44005</c:v>
                </c:pt>
                <c:pt idx="2">
                  <c:v>44006</c:v>
                </c:pt>
              </c:numCache>
            </c:numRef>
          </c:cat>
          <c:val>
            <c:numRef>
              <c:f>Sheet1!$I$2:$I$4</c:f>
              <c:numCache>
                <c:formatCode>General</c:formatCode>
                <c:ptCount val="3"/>
                <c:pt idx="0">
                  <c:v>-6.9521690767519496E-3</c:v>
                </c:pt>
                <c:pt idx="1">
                  <c:v>-6.9526524369046801E-3</c:v>
                </c:pt>
                <c:pt idx="2">
                  <c:v>6.9531358642747898E-3</c:v>
                </c:pt>
              </c:numCache>
            </c:numRef>
          </c:val>
          <c:smooth val="0"/>
          <c:extLst>
            <c:ext xmlns:c16="http://schemas.microsoft.com/office/drawing/2014/chart" uri="{C3380CC4-5D6E-409C-BE32-E72D297353CC}">
              <c16:uniqueId val="{00000007-4027-4287-AB70-B03919F95E7C}"/>
            </c:ext>
          </c:extLst>
        </c:ser>
        <c:ser>
          <c:idx val="8"/>
          <c:order val="8"/>
          <c:tx>
            <c:strRef>
              <c:f>Sheet1!$J$1</c:f>
              <c:strCache>
                <c:ptCount val="1"/>
                <c:pt idx="0">
                  <c:v>nex Singapore</c:v>
                </c:pt>
              </c:strCache>
            </c:strRef>
          </c:tx>
          <c:spPr>
            <a:ln w="28575" cap="rnd">
              <a:solidFill>
                <a:schemeClr val="accent3">
                  <a:lumMod val="60000"/>
                </a:schemeClr>
              </a:solidFill>
              <a:round/>
            </a:ln>
            <a:effectLst/>
          </c:spPr>
          <c:marker>
            <c:symbol val="none"/>
          </c:marker>
          <c:cat>
            <c:numRef>
              <c:f>Sheet1!$A$2:$A$4</c:f>
              <c:numCache>
                <c:formatCode>m/d/yyyy</c:formatCode>
                <c:ptCount val="3"/>
                <c:pt idx="0">
                  <c:v>44004</c:v>
                </c:pt>
                <c:pt idx="1">
                  <c:v>44005</c:v>
                </c:pt>
                <c:pt idx="2">
                  <c:v>44006</c:v>
                </c:pt>
              </c:numCache>
            </c:numRef>
          </c:cat>
          <c:val>
            <c:numRef>
              <c:f>Sheet1!$J$2:$J$4</c:f>
              <c:numCache>
                <c:formatCode>General</c:formatCode>
                <c:ptCount val="3"/>
                <c:pt idx="0">
                  <c:v>-1.6466868660255599E-3</c:v>
                </c:pt>
                <c:pt idx="1">
                  <c:v>6.5868559289936901E-3</c:v>
                </c:pt>
                <c:pt idx="2">
                  <c:v>-1.3172844181719399E-2</c:v>
                </c:pt>
              </c:numCache>
            </c:numRef>
          </c:val>
          <c:smooth val="0"/>
          <c:extLst>
            <c:ext xmlns:c16="http://schemas.microsoft.com/office/drawing/2014/chart" uri="{C3380CC4-5D6E-409C-BE32-E72D297353CC}">
              <c16:uniqueId val="{00000008-4027-4287-AB70-B03919F95E7C}"/>
            </c:ext>
          </c:extLst>
        </c:ser>
        <c:dLbls>
          <c:showLegendKey val="0"/>
          <c:showVal val="0"/>
          <c:showCatName val="0"/>
          <c:showSerName val="0"/>
          <c:showPercent val="0"/>
          <c:showBubbleSize val="0"/>
        </c:dLbls>
        <c:smooth val="0"/>
        <c:axId val="549594120"/>
        <c:axId val="549600024"/>
      </c:lineChart>
      <c:dateAx>
        <c:axId val="549594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9600024"/>
        <c:crosses val="autoZero"/>
        <c:auto val="1"/>
        <c:lblOffset val="100"/>
        <c:baseTimeUnit val="days"/>
      </c:dateAx>
      <c:valAx>
        <c:axId val="549600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9594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CapitaLand</c:v>
                </c:pt>
                <c:pt idx="1">
                  <c:v>100PLUS Singapore Facebook Singapore</c:v>
                </c:pt>
                <c:pt idx="2">
                  <c:v>Waterway Point</c:v>
                </c:pt>
                <c:pt idx="3">
                  <c:v>Frasers Property Retail</c:v>
                </c:pt>
                <c:pt idx="4">
                  <c:v>Jurong Point Shopping Centre</c:v>
                </c:pt>
                <c:pt idx="5">
                  <c:v>Jem</c:v>
                </c:pt>
                <c:pt idx="6">
                  <c:v>nex Singapore</c:v>
                </c:pt>
                <c:pt idx="7">
                  <c:v>Northpoint City, Singapore</c:v>
                </c:pt>
                <c:pt idx="8">
                  <c:v>KINEX</c:v>
                </c:pt>
              </c:strCache>
            </c:strRef>
          </c:cat>
          <c:val>
            <c:numRef>
              <c:f>Sheet1!$A$2:$I$2</c:f>
              <c:numCache>
                <c:formatCode>General</c:formatCode>
                <c:ptCount val="9"/>
                <c:pt idx="0">
                  <c:v>104819</c:v>
                </c:pt>
                <c:pt idx="1">
                  <c:v>83686</c:v>
                </c:pt>
                <c:pt idx="2">
                  <c:v>82945</c:v>
                </c:pt>
                <c:pt idx="3">
                  <c:v>72559</c:v>
                </c:pt>
                <c:pt idx="4">
                  <c:v>63209</c:v>
                </c:pt>
                <c:pt idx="5">
                  <c:v>61255</c:v>
                </c:pt>
                <c:pt idx="6">
                  <c:v>60723</c:v>
                </c:pt>
                <c:pt idx="7">
                  <c:v>30966</c:v>
                </c:pt>
                <c:pt idx="8">
                  <c:v>14383</c:v>
                </c:pt>
              </c:numCache>
            </c:numRef>
          </c:val>
          <c:extLst>
            <c:ext xmlns:c16="http://schemas.microsoft.com/office/drawing/2014/chart" uri="{C3380CC4-5D6E-409C-BE32-E72D297353CC}">
              <c16:uniqueId val="{00000000-DDD4-4900-AB74-9325077F812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Sheet1!$A$2:$A$10</c:f>
              <c:strCache>
                <c:ptCount val="9"/>
                <c:pt idx="0">
                  <c:v>Your Page</c:v>
                </c:pt>
                <c:pt idx="1">
                  <c:v>Restored Likes from Reactivated Accounts</c:v>
                </c:pt>
                <c:pt idx="2">
                  <c:v>Page Suggestions</c:v>
                </c:pt>
                <c:pt idx="3">
                  <c:v>Search</c:v>
                </c:pt>
                <c:pt idx="4">
                  <c:v>News Feed</c:v>
                </c:pt>
                <c:pt idx="5">
                  <c:v>Other</c:v>
                </c:pt>
                <c:pt idx="6">
                  <c:v>Unlikes from Page, Posts, or News Feed</c:v>
                </c:pt>
                <c:pt idx="7">
                  <c:v>Suspicious Account Removals</c:v>
                </c:pt>
                <c:pt idx="8">
                  <c:v>Deactivated or Memorialized Account Removals</c:v>
                </c:pt>
              </c:strCache>
            </c:strRef>
          </c:cat>
          <c:val>
            <c:numRef>
              <c:f>Sheet1!$B$2:$B$10</c:f>
              <c:numCache>
                <c:formatCode>General</c:formatCode>
                <c:ptCount val="9"/>
                <c:pt idx="0">
                  <c:v>23</c:v>
                </c:pt>
                <c:pt idx="1">
                  <c:v>18</c:v>
                </c:pt>
                <c:pt idx="2">
                  <c:v>5</c:v>
                </c:pt>
                <c:pt idx="3">
                  <c:v>4</c:v>
                </c:pt>
                <c:pt idx="4">
                  <c:v>2</c:v>
                </c:pt>
                <c:pt idx="5">
                  <c:v>1</c:v>
                </c:pt>
                <c:pt idx="6">
                  <c:v>-7</c:v>
                </c:pt>
                <c:pt idx="7">
                  <c:v>-9</c:v>
                </c:pt>
                <c:pt idx="8">
                  <c:v>-37</c:v>
                </c:pt>
              </c:numCache>
            </c:numRef>
          </c:val>
          <c:extLst>
            <c:ext xmlns:c16="http://schemas.microsoft.com/office/drawing/2014/chart" uri="{C3380CC4-5D6E-409C-BE32-E72D297353CC}">
              <c16:uniqueId val="{00000000-2C25-483F-9768-02E4AABFC8DF}"/>
            </c:ext>
          </c:extLst>
        </c:ser>
        <c:dLbls>
          <c:showLegendKey val="0"/>
          <c:showVal val="0"/>
          <c:showCatName val="0"/>
          <c:showSerName val="0"/>
          <c:showPercent val="0"/>
          <c:showBubbleSize val="0"/>
        </c:dLbls>
        <c:gapWidth val="219"/>
        <c:overlap val="-27"/>
        <c:axId val="549505560"/>
        <c:axId val="549504248"/>
      </c:barChart>
      <c:catAx>
        <c:axId val="549505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9504248"/>
        <c:crosses val="autoZero"/>
        <c:auto val="1"/>
        <c:lblAlgn val="ctr"/>
        <c:lblOffset val="100"/>
        <c:noMultiLvlLbl val="0"/>
      </c:catAx>
      <c:valAx>
        <c:axId val="549504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9505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597</c:v>
                </c:pt>
                <c:pt idx="1">
                  <c:v>11914</c:v>
                </c:pt>
                <c:pt idx="2">
                  <c:v>34544</c:v>
                </c:pt>
                <c:pt idx="3">
                  <c:v>27351</c:v>
                </c:pt>
                <c:pt idx="4">
                  <c:v>11644</c:v>
                </c:pt>
                <c:pt idx="5">
                  <c:v>3640</c:v>
                </c:pt>
                <c:pt idx="6">
                  <c:v>1869</c:v>
                </c:pt>
              </c:numCache>
            </c:numRef>
          </c:val>
          <c:extLst>
            <c:ext xmlns:c16="http://schemas.microsoft.com/office/drawing/2014/chart" uri="{C3380CC4-5D6E-409C-BE32-E72D297353CC}">
              <c16:uniqueId val="{00000000-07E3-4D87-9B2E-5C27FC5AADF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869</c:v>
                </c:pt>
                <c:pt idx="1">
                  <c:v>14742</c:v>
                </c:pt>
                <c:pt idx="2">
                  <c:v>56759</c:v>
                </c:pt>
                <c:pt idx="3">
                  <c:v>61522</c:v>
                </c:pt>
                <c:pt idx="4">
                  <c:v>23765</c:v>
                </c:pt>
                <c:pt idx="5">
                  <c:v>7215</c:v>
                </c:pt>
                <c:pt idx="6">
                  <c:v>3266</c:v>
                </c:pt>
              </c:numCache>
            </c:numRef>
          </c:val>
          <c:extLst>
            <c:ext xmlns:c16="http://schemas.microsoft.com/office/drawing/2014/chart" uri="{C3380CC4-5D6E-409C-BE32-E72D297353CC}">
              <c16:uniqueId val="{00000001-07E3-4D87-9B2E-5C27FC5AADF9}"/>
            </c:ext>
          </c:extLst>
        </c:ser>
        <c:dLbls>
          <c:showLegendKey val="0"/>
          <c:showVal val="0"/>
          <c:showCatName val="0"/>
          <c:showSerName val="0"/>
          <c:showPercent val="0"/>
          <c:showBubbleSize val="0"/>
        </c:dLbls>
        <c:gapWidth val="219"/>
        <c:overlap val="-27"/>
        <c:axId val="549501952"/>
        <c:axId val="549504576"/>
      </c:barChart>
      <c:catAx>
        <c:axId val="549501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9504576"/>
        <c:crosses val="autoZero"/>
        <c:auto val="1"/>
        <c:lblAlgn val="ctr"/>
        <c:lblOffset val="100"/>
        <c:noMultiLvlLbl val="0"/>
      </c:catAx>
      <c:valAx>
        <c:axId val="54950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9501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100PLUS Singapore Facebook Singapore</c:v>
                </c:pt>
              </c:strCache>
            </c:strRef>
          </c:tx>
          <c:spPr>
            <a:solidFill>
              <a:schemeClr val="accent1"/>
            </a:solidFill>
            <a:ln>
              <a:noFill/>
            </a:ln>
            <a:effectLst/>
          </c:spPr>
          <c:cat>
            <c:numRef>
              <c:f>Sheet1!$A$2:$A$4</c:f>
              <c:numCache>
                <c:formatCode>m/d/yyyy</c:formatCode>
                <c:ptCount val="3"/>
                <c:pt idx="0">
                  <c:v>44004</c:v>
                </c:pt>
                <c:pt idx="1">
                  <c:v>44005</c:v>
                </c:pt>
                <c:pt idx="2">
                  <c:v>44006</c:v>
                </c:pt>
              </c:numCache>
            </c:numRef>
          </c:cat>
          <c:val>
            <c:numRef>
              <c:f>Sheet1!$B$2:$B$4</c:f>
              <c:numCache>
                <c:formatCode>General</c:formatCode>
                <c:ptCount val="3"/>
                <c:pt idx="0">
                  <c:v>83714</c:v>
                </c:pt>
                <c:pt idx="1">
                  <c:v>83708</c:v>
                </c:pt>
                <c:pt idx="2">
                  <c:v>83686</c:v>
                </c:pt>
              </c:numCache>
            </c:numRef>
          </c:val>
          <c:extLst>
            <c:ext xmlns:c16="http://schemas.microsoft.com/office/drawing/2014/chart" uri="{C3380CC4-5D6E-409C-BE32-E72D297353CC}">
              <c16:uniqueId val="{00000000-D4DA-439B-B949-99984287EA36}"/>
            </c:ext>
          </c:extLst>
        </c:ser>
        <c:ser>
          <c:idx val="1"/>
          <c:order val="1"/>
          <c:tx>
            <c:strRef>
              <c:f>Sheet1!$C$1</c:f>
              <c:strCache>
                <c:ptCount val="1"/>
                <c:pt idx="0">
                  <c:v>Frasers Property Retail</c:v>
                </c:pt>
              </c:strCache>
            </c:strRef>
          </c:tx>
          <c:spPr>
            <a:solidFill>
              <a:schemeClr val="accent2"/>
            </a:solidFill>
            <a:ln>
              <a:noFill/>
            </a:ln>
            <a:effectLst/>
          </c:spPr>
          <c:cat>
            <c:numRef>
              <c:f>Sheet1!$A$2:$A$4</c:f>
              <c:numCache>
                <c:formatCode>m/d/yyyy</c:formatCode>
                <c:ptCount val="3"/>
                <c:pt idx="0">
                  <c:v>44004</c:v>
                </c:pt>
                <c:pt idx="1">
                  <c:v>44005</c:v>
                </c:pt>
                <c:pt idx="2">
                  <c:v>44006</c:v>
                </c:pt>
              </c:numCache>
            </c:numRef>
          </c:cat>
          <c:val>
            <c:numRef>
              <c:f>Sheet1!$C$2:$C$4</c:f>
              <c:numCache>
                <c:formatCode>General</c:formatCode>
                <c:ptCount val="3"/>
                <c:pt idx="0">
                  <c:v>72566</c:v>
                </c:pt>
                <c:pt idx="1">
                  <c:v>72566</c:v>
                </c:pt>
                <c:pt idx="2">
                  <c:v>72559</c:v>
                </c:pt>
              </c:numCache>
            </c:numRef>
          </c:val>
          <c:extLst>
            <c:ext xmlns:c16="http://schemas.microsoft.com/office/drawing/2014/chart" uri="{C3380CC4-5D6E-409C-BE32-E72D297353CC}">
              <c16:uniqueId val="{00000001-D4DA-439B-B949-99984287EA36}"/>
            </c:ext>
          </c:extLst>
        </c:ser>
        <c:ser>
          <c:idx val="2"/>
          <c:order val="2"/>
          <c:tx>
            <c:strRef>
              <c:f>Sheet1!$D$1</c:f>
              <c:strCache>
                <c:ptCount val="1"/>
                <c:pt idx="0">
                  <c:v>Jem</c:v>
                </c:pt>
              </c:strCache>
            </c:strRef>
          </c:tx>
          <c:spPr>
            <a:solidFill>
              <a:schemeClr val="accent3"/>
            </a:solidFill>
            <a:ln w="25400">
              <a:noFill/>
            </a:ln>
            <a:effectLst/>
          </c:spPr>
          <c:cat>
            <c:numRef>
              <c:f>Sheet1!$A$2:$A$4</c:f>
              <c:numCache>
                <c:formatCode>m/d/yyyy</c:formatCode>
                <c:ptCount val="3"/>
                <c:pt idx="0">
                  <c:v>44004</c:v>
                </c:pt>
                <c:pt idx="1">
                  <c:v>44005</c:v>
                </c:pt>
                <c:pt idx="2">
                  <c:v>44006</c:v>
                </c:pt>
              </c:numCache>
            </c:numRef>
          </c:cat>
          <c:val>
            <c:numRef>
              <c:f>Sheet1!$D$2:$D$4</c:f>
              <c:numCache>
                <c:formatCode>General</c:formatCode>
                <c:ptCount val="3"/>
                <c:pt idx="0">
                  <c:v>61253</c:v>
                </c:pt>
                <c:pt idx="1">
                  <c:v>61255</c:v>
                </c:pt>
                <c:pt idx="2">
                  <c:v>61255</c:v>
                </c:pt>
              </c:numCache>
            </c:numRef>
          </c:val>
          <c:extLst>
            <c:ext xmlns:c16="http://schemas.microsoft.com/office/drawing/2014/chart" uri="{C3380CC4-5D6E-409C-BE32-E72D297353CC}">
              <c16:uniqueId val="{00000002-D4DA-439B-B949-99984287EA36}"/>
            </c:ext>
          </c:extLst>
        </c:ser>
        <c:ser>
          <c:idx val="3"/>
          <c:order val="3"/>
          <c:tx>
            <c:strRef>
              <c:f>Sheet1!$E$1</c:f>
              <c:strCache>
                <c:ptCount val="1"/>
                <c:pt idx="0">
                  <c:v>Jurong Point Shopping Centre</c:v>
                </c:pt>
              </c:strCache>
            </c:strRef>
          </c:tx>
          <c:spPr>
            <a:solidFill>
              <a:schemeClr val="accent4"/>
            </a:solidFill>
            <a:ln w="25400">
              <a:noFill/>
            </a:ln>
            <a:effectLst/>
          </c:spPr>
          <c:cat>
            <c:numRef>
              <c:f>Sheet1!$A$2:$A$4</c:f>
              <c:numCache>
                <c:formatCode>m/d/yyyy</c:formatCode>
                <c:ptCount val="3"/>
                <c:pt idx="0">
                  <c:v>44004</c:v>
                </c:pt>
                <c:pt idx="1">
                  <c:v>44005</c:v>
                </c:pt>
                <c:pt idx="2">
                  <c:v>44006</c:v>
                </c:pt>
              </c:numCache>
            </c:numRef>
          </c:cat>
          <c:val>
            <c:numRef>
              <c:f>Sheet1!$E$2:$E$4</c:f>
              <c:numCache>
                <c:formatCode>General</c:formatCode>
                <c:ptCount val="3"/>
                <c:pt idx="0">
                  <c:v>63216</c:v>
                </c:pt>
                <c:pt idx="1">
                  <c:v>63214</c:v>
                </c:pt>
                <c:pt idx="2">
                  <c:v>63209</c:v>
                </c:pt>
              </c:numCache>
            </c:numRef>
          </c:val>
          <c:extLst>
            <c:ext xmlns:c16="http://schemas.microsoft.com/office/drawing/2014/chart" uri="{C3380CC4-5D6E-409C-BE32-E72D297353CC}">
              <c16:uniqueId val="{00000003-D4DA-439B-B949-99984287EA36}"/>
            </c:ext>
          </c:extLst>
        </c:ser>
        <c:ser>
          <c:idx val="4"/>
          <c:order val="4"/>
          <c:tx>
            <c:strRef>
              <c:f>Sheet1!$F$1</c:f>
              <c:strCache>
                <c:ptCount val="1"/>
                <c:pt idx="0">
                  <c:v>Waterway Point</c:v>
                </c:pt>
              </c:strCache>
            </c:strRef>
          </c:tx>
          <c:spPr>
            <a:solidFill>
              <a:schemeClr val="accent5"/>
            </a:solidFill>
            <a:ln w="25400">
              <a:noFill/>
            </a:ln>
            <a:effectLst/>
          </c:spPr>
          <c:cat>
            <c:numRef>
              <c:f>Sheet1!$A$2:$A$4</c:f>
              <c:numCache>
                <c:formatCode>m/d/yyyy</c:formatCode>
                <c:ptCount val="3"/>
                <c:pt idx="0">
                  <c:v>44004</c:v>
                </c:pt>
                <c:pt idx="1">
                  <c:v>44005</c:v>
                </c:pt>
                <c:pt idx="2">
                  <c:v>44006</c:v>
                </c:pt>
              </c:numCache>
            </c:numRef>
          </c:cat>
          <c:val>
            <c:numRef>
              <c:f>Sheet1!$F$2:$F$4</c:f>
              <c:numCache>
                <c:formatCode>General</c:formatCode>
                <c:ptCount val="3"/>
                <c:pt idx="0">
                  <c:v>82950</c:v>
                </c:pt>
                <c:pt idx="1">
                  <c:v>82948</c:v>
                </c:pt>
                <c:pt idx="2">
                  <c:v>82945</c:v>
                </c:pt>
              </c:numCache>
            </c:numRef>
          </c:val>
          <c:extLst>
            <c:ext xmlns:c16="http://schemas.microsoft.com/office/drawing/2014/chart" uri="{C3380CC4-5D6E-409C-BE32-E72D297353CC}">
              <c16:uniqueId val="{00000004-D4DA-439B-B949-99984287EA36}"/>
            </c:ext>
          </c:extLst>
        </c:ser>
        <c:ser>
          <c:idx val="5"/>
          <c:order val="5"/>
          <c:tx>
            <c:strRef>
              <c:f>Sheet1!$G$1</c:f>
              <c:strCache>
                <c:ptCount val="1"/>
                <c:pt idx="0">
                  <c:v>CapitaLand</c:v>
                </c:pt>
              </c:strCache>
            </c:strRef>
          </c:tx>
          <c:spPr>
            <a:solidFill>
              <a:schemeClr val="accent6"/>
            </a:solidFill>
            <a:ln w="25400">
              <a:noFill/>
            </a:ln>
            <a:effectLst/>
          </c:spPr>
          <c:cat>
            <c:numRef>
              <c:f>Sheet1!$A$2:$A$4</c:f>
              <c:numCache>
                <c:formatCode>m/d/yyyy</c:formatCode>
                <c:ptCount val="3"/>
                <c:pt idx="0">
                  <c:v>44004</c:v>
                </c:pt>
                <c:pt idx="1">
                  <c:v>44005</c:v>
                </c:pt>
                <c:pt idx="2">
                  <c:v>44006</c:v>
                </c:pt>
              </c:numCache>
            </c:numRef>
          </c:cat>
          <c:val>
            <c:numRef>
              <c:f>Sheet1!$G$2:$G$4</c:f>
              <c:numCache>
                <c:formatCode>General</c:formatCode>
                <c:ptCount val="3"/>
                <c:pt idx="0">
                  <c:v>104814</c:v>
                </c:pt>
                <c:pt idx="1">
                  <c:v>104817</c:v>
                </c:pt>
                <c:pt idx="2">
                  <c:v>104819</c:v>
                </c:pt>
              </c:numCache>
            </c:numRef>
          </c:val>
          <c:extLst>
            <c:ext xmlns:c16="http://schemas.microsoft.com/office/drawing/2014/chart" uri="{C3380CC4-5D6E-409C-BE32-E72D297353CC}">
              <c16:uniqueId val="{00000005-D4DA-439B-B949-99984287EA36}"/>
            </c:ext>
          </c:extLst>
        </c:ser>
        <c:ser>
          <c:idx val="6"/>
          <c:order val="6"/>
          <c:tx>
            <c:strRef>
              <c:f>Sheet1!$H$1</c:f>
              <c:strCache>
                <c:ptCount val="1"/>
                <c:pt idx="0">
                  <c:v>Northpoint City, Singapore</c:v>
                </c:pt>
              </c:strCache>
            </c:strRef>
          </c:tx>
          <c:spPr>
            <a:solidFill>
              <a:schemeClr val="accent1">
                <a:lumMod val="60000"/>
              </a:schemeClr>
            </a:solidFill>
            <a:ln w="25400">
              <a:noFill/>
            </a:ln>
            <a:effectLst/>
          </c:spPr>
          <c:cat>
            <c:numRef>
              <c:f>Sheet1!$A$2:$A$4</c:f>
              <c:numCache>
                <c:formatCode>m/d/yyyy</c:formatCode>
                <c:ptCount val="3"/>
                <c:pt idx="0">
                  <c:v>44004</c:v>
                </c:pt>
                <c:pt idx="1">
                  <c:v>44005</c:v>
                </c:pt>
                <c:pt idx="2">
                  <c:v>44006</c:v>
                </c:pt>
              </c:numCache>
            </c:numRef>
          </c:cat>
          <c:val>
            <c:numRef>
              <c:f>Sheet1!$H$2:$H$4</c:f>
              <c:numCache>
                <c:formatCode>General</c:formatCode>
                <c:ptCount val="3"/>
                <c:pt idx="0">
                  <c:v>30972</c:v>
                </c:pt>
                <c:pt idx="1">
                  <c:v>30972</c:v>
                </c:pt>
                <c:pt idx="2">
                  <c:v>30966</c:v>
                </c:pt>
              </c:numCache>
            </c:numRef>
          </c:val>
          <c:extLst>
            <c:ext xmlns:c16="http://schemas.microsoft.com/office/drawing/2014/chart" uri="{C3380CC4-5D6E-409C-BE32-E72D297353CC}">
              <c16:uniqueId val="{00000006-D4DA-439B-B949-99984287EA36}"/>
            </c:ext>
          </c:extLst>
        </c:ser>
        <c:ser>
          <c:idx val="7"/>
          <c:order val="7"/>
          <c:tx>
            <c:strRef>
              <c:f>Sheet1!$I$1</c:f>
              <c:strCache>
                <c:ptCount val="1"/>
                <c:pt idx="0">
                  <c:v>KINEX</c:v>
                </c:pt>
              </c:strCache>
            </c:strRef>
          </c:tx>
          <c:spPr>
            <a:solidFill>
              <a:schemeClr val="accent2">
                <a:lumMod val="60000"/>
              </a:schemeClr>
            </a:solidFill>
            <a:ln w="25400">
              <a:noFill/>
            </a:ln>
            <a:effectLst/>
          </c:spPr>
          <c:cat>
            <c:numRef>
              <c:f>Sheet1!$A$2:$A$4</c:f>
              <c:numCache>
                <c:formatCode>m/d/yyyy</c:formatCode>
                <c:ptCount val="3"/>
                <c:pt idx="0">
                  <c:v>44004</c:v>
                </c:pt>
                <c:pt idx="1">
                  <c:v>44005</c:v>
                </c:pt>
                <c:pt idx="2">
                  <c:v>44006</c:v>
                </c:pt>
              </c:numCache>
            </c:numRef>
          </c:cat>
          <c:val>
            <c:numRef>
              <c:f>Sheet1!$I$2:$I$4</c:f>
              <c:numCache>
                <c:formatCode>General</c:formatCode>
                <c:ptCount val="3"/>
                <c:pt idx="0">
                  <c:v>14383</c:v>
                </c:pt>
                <c:pt idx="1">
                  <c:v>14382</c:v>
                </c:pt>
                <c:pt idx="2">
                  <c:v>14383</c:v>
                </c:pt>
              </c:numCache>
            </c:numRef>
          </c:val>
          <c:extLst>
            <c:ext xmlns:c16="http://schemas.microsoft.com/office/drawing/2014/chart" uri="{C3380CC4-5D6E-409C-BE32-E72D297353CC}">
              <c16:uniqueId val="{00000007-D4DA-439B-B949-99984287EA36}"/>
            </c:ext>
          </c:extLst>
        </c:ser>
        <c:ser>
          <c:idx val="8"/>
          <c:order val="8"/>
          <c:tx>
            <c:strRef>
              <c:f>Sheet1!$J$1</c:f>
              <c:strCache>
                <c:ptCount val="1"/>
                <c:pt idx="0">
                  <c:v>nex Singapore</c:v>
                </c:pt>
              </c:strCache>
            </c:strRef>
          </c:tx>
          <c:spPr>
            <a:solidFill>
              <a:schemeClr val="accent3">
                <a:lumMod val="60000"/>
              </a:schemeClr>
            </a:solidFill>
            <a:ln w="25400">
              <a:noFill/>
            </a:ln>
            <a:effectLst/>
          </c:spPr>
          <c:cat>
            <c:numRef>
              <c:f>Sheet1!$A$2:$A$4</c:f>
              <c:numCache>
                <c:formatCode>m/d/yyyy</c:formatCode>
                <c:ptCount val="3"/>
                <c:pt idx="0">
                  <c:v>44004</c:v>
                </c:pt>
                <c:pt idx="1">
                  <c:v>44005</c:v>
                </c:pt>
                <c:pt idx="2">
                  <c:v>44006</c:v>
                </c:pt>
              </c:numCache>
            </c:numRef>
          </c:cat>
          <c:val>
            <c:numRef>
              <c:f>Sheet1!$J$2:$J$4</c:f>
              <c:numCache>
                <c:formatCode>General</c:formatCode>
                <c:ptCount val="3"/>
                <c:pt idx="0">
                  <c:v>60727</c:v>
                </c:pt>
                <c:pt idx="1">
                  <c:v>60731</c:v>
                </c:pt>
                <c:pt idx="2">
                  <c:v>60723</c:v>
                </c:pt>
              </c:numCache>
            </c:numRef>
          </c:val>
          <c:extLst>
            <c:ext xmlns:c16="http://schemas.microsoft.com/office/drawing/2014/chart" uri="{C3380CC4-5D6E-409C-BE32-E72D297353CC}">
              <c16:uniqueId val="{00000008-D4DA-439B-B949-99984287EA36}"/>
            </c:ext>
          </c:extLst>
        </c:ser>
        <c:dLbls>
          <c:showLegendKey val="0"/>
          <c:showVal val="0"/>
          <c:showCatName val="0"/>
          <c:showSerName val="0"/>
          <c:showPercent val="0"/>
          <c:showBubbleSize val="0"/>
        </c:dLbls>
        <c:axId val="568895136"/>
        <c:axId val="568776400"/>
      </c:areaChart>
      <c:dateAx>
        <c:axId val="56889513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8776400"/>
        <c:crosses val="autoZero"/>
        <c:auto val="1"/>
        <c:lblOffset val="100"/>
        <c:baseTimeUnit val="days"/>
      </c:dateAx>
      <c:valAx>
        <c:axId val="568776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889513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Frasers Property Retail</c:v>
                </c:pt>
              </c:strCache>
            </c:strRef>
          </c:tx>
          <c:spPr>
            <a:ln w="28575" cap="rnd">
              <a:solidFill>
                <a:schemeClr val="accent1"/>
              </a:solidFill>
              <a:round/>
            </a:ln>
            <a:effectLst/>
          </c:spPr>
          <c:marker>
            <c:symbol val="none"/>
          </c:marker>
          <c:cat>
            <c:numRef>
              <c:f>Sheet1!$A$2:$A$4</c:f>
              <c:numCache>
                <c:formatCode>m/d/yyyy</c:formatCode>
                <c:ptCount val="3"/>
                <c:pt idx="0">
                  <c:v>44004</c:v>
                </c:pt>
                <c:pt idx="1">
                  <c:v>44005</c:v>
                </c:pt>
                <c:pt idx="2">
                  <c:v>44006</c:v>
                </c:pt>
              </c:numCache>
            </c:numRef>
          </c:cat>
          <c:val>
            <c:numRef>
              <c:f>Sheet1!$B$2:$B$4</c:f>
              <c:numCache>
                <c:formatCode>General</c:formatCode>
                <c:ptCount val="3"/>
                <c:pt idx="0">
                  <c:v>1</c:v>
                </c:pt>
                <c:pt idx="1">
                  <c:v>10</c:v>
                </c:pt>
                <c:pt idx="2">
                  <c:v>5</c:v>
                </c:pt>
              </c:numCache>
            </c:numRef>
          </c:val>
          <c:smooth val="0"/>
          <c:extLst>
            <c:ext xmlns:c16="http://schemas.microsoft.com/office/drawing/2014/chart" uri="{C3380CC4-5D6E-409C-BE32-E72D297353CC}">
              <c16:uniqueId val="{00000000-D2D5-4C46-8029-2FFFA9C069AA}"/>
            </c:ext>
          </c:extLst>
        </c:ser>
        <c:ser>
          <c:idx val="1"/>
          <c:order val="1"/>
          <c:tx>
            <c:strRef>
              <c:f>Sheet1!$C$1</c:f>
              <c:strCache>
                <c:ptCount val="1"/>
                <c:pt idx="0">
                  <c:v>Jem</c:v>
                </c:pt>
              </c:strCache>
            </c:strRef>
          </c:tx>
          <c:spPr>
            <a:ln w="28575" cap="rnd">
              <a:solidFill>
                <a:schemeClr val="accent2"/>
              </a:solidFill>
              <a:round/>
            </a:ln>
            <a:effectLst/>
          </c:spPr>
          <c:marker>
            <c:symbol val="none"/>
          </c:marker>
          <c:cat>
            <c:numRef>
              <c:f>Sheet1!$A$2:$A$4</c:f>
              <c:numCache>
                <c:formatCode>m/d/yyyy</c:formatCode>
                <c:ptCount val="3"/>
                <c:pt idx="0">
                  <c:v>44004</c:v>
                </c:pt>
                <c:pt idx="1">
                  <c:v>44005</c:v>
                </c:pt>
                <c:pt idx="2">
                  <c:v>44006</c:v>
                </c:pt>
              </c:numCache>
            </c:numRef>
          </c:cat>
          <c:val>
            <c:numRef>
              <c:f>Sheet1!$C$2:$C$4</c:f>
              <c:numCache>
                <c:formatCode>General</c:formatCode>
                <c:ptCount val="3"/>
                <c:pt idx="0">
                  <c:v>3</c:v>
                </c:pt>
                <c:pt idx="1">
                  <c:v>10</c:v>
                </c:pt>
                <c:pt idx="2">
                  <c:v>2</c:v>
                </c:pt>
              </c:numCache>
            </c:numRef>
          </c:val>
          <c:smooth val="0"/>
          <c:extLst>
            <c:ext xmlns:c16="http://schemas.microsoft.com/office/drawing/2014/chart" uri="{C3380CC4-5D6E-409C-BE32-E72D297353CC}">
              <c16:uniqueId val="{00000001-D2D5-4C46-8029-2FFFA9C069AA}"/>
            </c:ext>
          </c:extLst>
        </c:ser>
        <c:ser>
          <c:idx val="2"/>
          <c:order val="2"/>
          <c:tx>
            <c:strRef>
              <c:f>Sheet1!$D$1</c:f>
              <c:strCache>
                <c:ptCount val="1"/>
                <c:pt idx="0">
                  <c:v>Waterway Point</c:v>
                </c:pt>
              </c:strCache>
            </c:strRef>
          </c:tx>
          <c:spPr>
            <a:ln w="28575" cap="rnd">
              <a:solidFill>
                <a:schemeClr val="accent3"/>
              </a:solidFill>
              <a:round/>
            </a:ln>
            <a:effectLst/>
          </c:spPr>
          <c:marker>
            <c:symbol val="none"/>
          </c:marker>
          <c:cat>
            <c:numRef>
              <c:f>Sheet1!$A$2:$A$4</c:f>
              <c:numCache>
                <c:formatCode>m/d/yyyy</c:formatCode>
                <c:ptCount val="3"/>
                <c:pt idx="0">
                  <c:v>44004</c:v>
                </c:pt>
                <c:pt idx="1">
                  <c:v>44005</c:v>
                </c:pt>
                <c:pt idx="2">
                  <c:v>44006</c:v>
                </c:pt>
              </c:numCache>
            </c:numRef>
          </c:cat>
          <c:val>
            <c:numRef>
              <c:f>Sheet1!$D$2:$D$4</c:f>
              <c:numCache>
                <c:formatCode>General</c:formatCode>
                <c:ptCount val="3"/>
                <c:pt idx="0">
                  <c:v>4</c:v>
                </c:pt>
                <c:pt idx="1">
                  <c:v>9</c:v>
                </c:pt>
                <c:pt idx="2">
                  <c:v>3</c:v>
                </c:pt>
              </c:numCache>
            </c:numRef>
          </c:val>
          <c:smooth val="0"/>
          <c:extLst>
            <c:ext xmlns:c16="http://schemas.microsoft.com/office/drawing/2014/chart" uri="{C3380CC4-5D6E-409C-BE32-E72D297353CC}">
              <c16:uniqueId val="{00000002-D2D5-4C46-8029-2FFFA9C069AA}"/>
            </c:ext>
          </c:extLst>
        </c:ser>
        <c:ser>
          <c:idx val="3"/>
          <c:order val="3"/>
          <c:tx>
            <c:strRef>
              <c:f>Sheet1!$E$1</c:f>
              <c:strCache>
                <c:ptCount val="1"/>
                <c:pt idx="0">
                  <c:v>Northpoint City, Singapore</c:v>
                </c:pt>
              </c:strCache>
            </c:strRef>
          </c:tx>
          <c:spPr>
            <a:ln w="28575" cap="rnd">
              <a:solidFill>
                <a:schemeClr val="accent4"/>
              </a:solidFill>
              <a:round/>
            </a:ln>
            <a:effectLst/>
          </c:spPr>
          <c:marker>
            <c:symbol val="none"/>
          </c:marker>
          <c:cat>
            <c:numRef>
              <c:f>Sheet1!$A$2:$A$4</c:f>
              <c:numCache>
                <c:formatCode>m/d/yyyy</c:formatCode>
                <c:ptCount val="3"/>
                <c:pt idx="0">
                  <c:v>44004</c:v>
                </c:pt>
                <c:pt idx="1">
                  <c:v>44005</c:v>
                </c:pt>
                <c:pt idx="2">
                  <c:v>44006</c:v>
                </c:pt>
              </c:numCache>
            </c:numRef>
          </c:cat>
          <c:val>
            <c:numRef>
              <c:f>Sheet1!$E$2:$E$4</c:f>
              <c:numCache>
                <c:formatCode>General</c:formatCode>
                <c:ptCount val="3"/>
                <c:pt idx="0">
                  <c:v>1</c:v>
                </c:pt>
                <c:pt idx="1">
                  <c:v>6</c:v>
                </c:pt>
                <c:pt idx="2">
                  <c:v>1</c:v>
                </c:pt>
              </c:numCache>
            </c:numRef>
          </c:val>
          <c:smooth val="0"/>
          <c:extLst>
            <c:ext xmlns:c16="http://schemas.microsoft.com/office/drawing/2014/chart" uri="{C3380CC4-5D6E-409C-BE32-E72D297353CC}">
              <c16:uniqueId val="{00000003-D2D5-4C46-8029-2FFFA9C069AA}"/>
            </c:ext>
          </c:extLst>
        </c:ser>
        <c:ser>
          <c:idx val="4"/>
          <c:order val="4"/>
          <c:tx>
            <c:strRef>
              <c:f>Sheet1!$F$1</c:f>
              <c:strCache>
                <c:ptCount val="1"/>
                <c:pt idx="0">
                  <c:v>KINEX</c:v>
                </c:pt>
              </c:strCache>
            </c:strRef>
          </c:tx>
          <c:spPr>
            <a:ln w="28575" cap="rnd">
              <a:solidFill>
                <a:schemeClr val="accent5"/>
              </a:solidFill>
              <a:round/>
            </a:ln>
            <a:effectLst/>
          </c:spPr>
          <c:marker>
            <c:symbol val="none"/>
          </c:marker>
          <c:cat>
            <c:numRef>
              <c:f>Sheet1!$A$2:$A$4</c:f>
              <c:numCache>
                <c:formatCode>m/d/yyyy</c:formatCode>
                <c:ptCount val="3"/>
                <c:pt idx="0">
                  <c:v>44004</c:v>
                </c:pt>
                <c:pt idx="1">
                  <c:v>44005</c:v>
                </c:pt>
                <c:pt idx="2">
                  <c:v>44006</c:v>
                </c:pt>
              </c:numCache>
            </c:numRef>
          </c:cat>
          <c:val>
            <c:numRef>
              <c:f>Sheet1!$F$2:$F$4</c:f>
              <c:numCache>
                <c:formatCode>General</c:formatCode>
                <c:ptCount val="3"/>
                <c:pt idx="0">
                  <c:v>3</c:v>
                </c:pt>
                <c:pt idx="1">
                  <c:v>1</c:v>
                </c:pt>
                <c:pt idx="2">
                  <c:v>0</c:v>
                </c:pt>
              </c:numCache>
            </c:numRef>
          </c:val>
          <c:smooth val="0"/>
          <c:extLst>
            <c:ext xmlns:c16="http://schemas.microsoft.com/office/drawing/2014/chart" uri="{C3380CC4-5D6E-409C-BE32-E72D297353CC}">
              <c16:uniqueId val="{00000004-D2D5-4C46-8029-2FFFA9C069AA}"/>
            </c:ext>
          </c:extLst>
        </c:ser>
        <c:dLbls>
          <c:showLegendKey val="0"/>
          <c:showVal val="0"/>
          <c:showCatName val="0"/>
          <c:showSerName val="0"/>
          <c:showPercent val="0"/>
          <c:showBubbleSize val="0"/>
        </c:dLbls>
        <c:smooth val="0"/>
        <c:axId val="488226864"/>
        <c:axId val="488225552"/>
      </c:lineChart>
      <c:dateAx>
        <c:axId val="488226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225552"/>
        <c:crosses val="autoZero"/>
        <c:auto val="1"/>
        <c:lblOffset val="100"/>
        <c:baseTimeUnit val="days"/>
      </c:dateAx>
      <c:valAx>
        <c:axId val="48822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22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Frasers Property Retail</c:v>
                </c:pt>
              </c:strCache>
            </c:strRef>
          </c:tx>
          <c:spPr>
            <a:ln w="28575" cap="rnd">
              <a:solidFill>
                <a:schemeClr val="accent1"/>
              </a:solidFill>
              <a:round/>
            </a:ln>
            <a:effectLst/>
          </c:spPr>
          <c:marker>
            <c:symbol val="none"/>
          </c:marker>
          <c:cat>
            <c:numRef>
              <c:f>Sheet1!$A$2:$A$4</c:f>
              <c:numCache>
                <c:formatCode>m/d/yyyy</c:formatCode>
                <c:ptCount val="3"/>
                <c:pt idx="0">
                  <c:v>44004</c:v>
                </c:pt>
                <c:pt idx="1">
                  <c:v>44005</c:v>
                </c:pt>
                <c:pt idx="2">
                  <c:v>44006</c:v>
                </c:pt>
              </c:numCache>
            </c:numRef>
          </c:cat>
          <c:val>
            <c:numRef>
              <c:f>Sheet1!$B$2:$B$4</c:f>
              <c:numCache>
                <c:formatCode>General</c:formatCode>
                <c:ptCount val="3"/>
                <c:pt idx="0">
                  <c:v>0</c:v>
                </c:pt>
                <c:pt idx="1">
                  <c:v>0</c:v>
                </c:pt>
              </c:numCache>
            </c:numRef>
          </c:val>
          <c:smooth val="0"/>
          <c:extLst>
            <c:ext xmlns:c16="http://schemas.microsoft.com/office/drawing/2014/chart" uri="{C3380CC4-5D6E-409C-BE32-E72D297353CC}">
              <c16:uniqueId val="{00000000-071B-4E31-AD8B-8B68AB512D97}"/>
            </c:ext>
          </c:extLst>
        </c:ser>
        <c:ser>
          <c:idx val="1"/>
          <c:order val="1"/>
          <c:tx>
            <c:strRef>
              <c:f>Sheet1!$C$1</c:f>
              <c:strCache>
                <c:ptCount val="1"/>
                <c:pt idx="0">
                  <c:v>Jem</c:v>
                </c:pt>
              </c:strCache>
            </c:strRef>
          </c:tx>
          <c:spPr>
            <a:ln w="28575" cap="rnd">
              <a:solidFill>
                <a:schemeClr val="accent2"/>
              </a:solidFill>
              <a:round/>
            </a:ln>
            <a:effectLst/>
          </c:spPr>
          <c:marker>
            <c:symbol val="none"/>
          </c:marker>
          <c:cat>
            <c:numRef>
              <c:f>Sheet1!$A$2:$A$4</c:f>
              <c:numCache>
                <c:formatCode>m/d/yyyy</c:formatCode>
                <c:ptCount val="3"/>
                <c:pt idx="0">
                  <c:v>44004</c:v>
                </c:pt>
                <c:pt idx="1">
                  <c:v>44005</c:v>
                </c:pt>
                <c:pt idx="2">
                  <c:v>44006</c:v>
                </c:pt>
              </c:numCache>
            </c:numRef>
          </c:cat>
          <c:val>
            <c:numRef>
              <c:f>Sheet1!$C$2:$C$4</c:f>
              <c:numCache>
                <c:formatCode>General</c:formatCode>
                <c:ptCount val="3"/>
                <c:pt idx="0">
                  <c:v>0</c:v>
                </c:pt>
              </c:numCache>
            </c:numRef>
          </c:val>
          <c:smooth val="0"/>
          <c:extLst>
            <c:ext xmlns:c16="http://schemas.microsoft.com/office/drawing/2014/chart" uri="{C3380CC4-5D6E-409C-BE32-E72D297353CC}">
              <c16:uniqueId val="{00000001-071B-4E31-AD8B-8B68AB512D97}"/>
            </c:ext>
          </c:extLst>
        </c:ser>
        <c:ser>
          <c:idx val="2"/>
          <c:order val="2"/>
          <c:tx>
            <c:strRef>
              <c:f>Sheet1!$D$1</c:f>
              <c:strCache>
                <c:ptCount val="1"/>
                <c:pt idx="0">
                  <c:v>Waterway Point</c:v>
                </c:pt>
              </c:strCache>
            </c:strRef>
          </c:tx>
          <c:spPr>
            <a:ln w="28575" cap="rnd">
              <a:solidFill>
                <a:schemeClr val="accent3"/>
              </a:solidFill>
              <a:round/>
            </a:ln>
            <a:effectLst/>
          </c:spPr>
          <c:marker>
            <c:symbol val="none"/>
          </c:marker>
          <c:cat>
            <c:numRef>
              <c:f>Sheet1!$A$2:$A$4</c:f>
              <c:numCache>
                <c:formatCode>m/d/yyyy</c:formatCode>
                <c:ptCount val="3"/>
                <c:pt idx="0">
                  <c:v>44004</c:v>
                </c:pt>
                <c:pt idx="1">
                  <c:v>44005</c:v>
                </c:pt>
                <c:pt idx="2">
                  <c:v>44006</c:v>
                </c:pt>
              </c:numCache>
            </c:numRef>
          </c:cat>
          <c:val>
            <c:numRef>
              <c:f>Sheet1!$D$2:$D$4</c:f>
              <c:numCache>
                <c:formatCode>General</c:formatCode>
                <c:ptCount val="3"/>
                <c:pt idx="0">
                  <c:v>0</c:v>
                </c:pt>
                <c:pt idx="1">
                  <c:v>0</c:v>
                </c:pt>
                <c:pt idx="2">
                  <c:v>0</c:v>
                </c:pt>
              </c:numCache>
            </c:numRef>
          </c:val>
          <c:smooth val="0"/>
          <c:extLst>
            <c:ext xmlns:c16="http://schemas.microsoft.com/office/drawing/2014/chart" uri="{C3380CC4-5D6E-409C-BE32-E72D297353CC}">
              <c16:uniqueId val="{00000002-071B-4E31-AD8B-8B68AB512D97}"/>
            </c:ext>
          </c:extLst>
        </c:ser>
        <c:ser>
          <c:idx val="3"/>
          <c:order val="3"/>
          <c:tx>
            <c:strRef>
              <c:f>Sheet1!$E$1</c:f>
              <c:strCache>
                <c:ptCount val="1"/>
                <c:pt idx="0">
                  <c:v>Northpoint City, Singapore</c:v>
                </c:pt>
              </c:strCache>
            </c:strRef>
          </c:tx>
          <c:spPr>
            <a:ln w="28575" cap="rnd">
              <a:solidFill>
                <a:schemeClr val="accent4"/>
              </a:solidFill>
              <a:round/>
            </a:ln>
            <a:effectLst/>
          </c:spPr>
          <c:marker>
            <c:symbol val="none"/>
          </c:marker>
          <c:cat>
            <c:numRef>
              <c:f>Sheet1!$A$2:$A$4</c:f>
              <c:numCache>
                <c:formatCode>m/d/yyyy</c:formatCode>
                <c:ptCount val="3"/>
                <c:pt idx="0">
                  <c:v>44004</c:v>
                </c:pt>
                <c:pt idx="1">
                  <c:v>44005</c:v>
                </c:pt>
                <c:pt idx="2">
                  <c:v>44006</c:v>
                </c:pt>
              </c:numCache>
            </c:numRef>
          </c:cat>
          <c:val>
            <c:numRef>
              <c:f>Sheet1!$E$2:$E$4</c:f>
              <c:numCache>
                <c:formatCode>General</c:formatCode>
                <c:ptCount val="3"/>
                <c:pt idx="0">
                  <c:v>0</c:v>
                </c:pt>
              </c:numCache>
            </c:numRef>
          </c:val>
          <c:smooth val="0"/>
          <c:extLst>
            <c:ext xmlns:c16="http://schemas.microsoft.com/office/drawing/2014/chart" uri="{C3380CC4-5D6E-409C-BE32-E72D297353CC}">
              <c16:uniqueId val="{00000003-071B-4E31-AD8B-8B68AB512D97}"/>
            </c:ext>
          </c:extLst>
        </c:ser>
        <c:ser>
          <c:idx val="4"/>
          <c:order val="4"/>
          <c:tx>
            <c:strRef>
              <c:f>Sheet1!$F$1</c:f>
              <c:strCache>
                <c:ptCount val="1"/>
                <c:pt idx="0">
                  <c:v>KINEX</c:v>
                </c:pt>
              </c:strCache>
            </c:strRef>
          </c:tx>
          <c:spPr>
            <a:ln w="28575" cap="rnd">
              <a:solidFill>
                <a:schemeClr val="accent5"/>
              </a:solidFill>
              <a:round/>
            </a:ln>
            <a:effectLst/>
          </c:spPr>
          <c:marker>
            <c:symbol val="none"/>
          </c:marker>
          <c:cat>
            <c:numRef>
              <c:f>Sheet1!$A$2:$A$4</c:f>
              <c:numCache>
                <c:formatCode>m/d/yyyy</c:formatCode>
                <c:ptCount val="3"/>
                <c:pt idx="0">
                  <c:v>44004</c:v>
                </c:pt>
                <c:pt idx="1">
                  <c:v>44005</c:v>
                </c:pt>
                <c:pt idx="2">
                  <c:v>44006</c:v>
                </c:pt>
              </c:numCache>
            </c:numRef>
          </c:cat>
          <c:val>
            <c:numRef>
              <c:f>Sheet1!$F$2:$F$4</c:f>
              <c:numCache>
                <c:formatCode>General</c:formatCode>
                <c:ptCount val="3"/>
              </c:numCache>
            </c:numRef>
          </c:val>
          <c:smooth val="0"/>
          <c:extLst>
            <c:ext xmlns:c16="http://schemas.microsoft.com/office/drawing/2014/chart" uri="{C3380CC4-5D6E-409C-BE32-E72D297353CC}">
              <c16:uniqueId val="{00000004-071B-4E31-AD8B-8B68AB512D97}"/>
            </c:ext>
          </c:extLst>
        </c:ser>
        <c:dLbls>
          <c:showLegendKey val="0"/>
          <c:showVal val="0"/>
          <c:showCatName val="0"/>
          <c:showSerName val="0"/>
          <c:showPercent val="0"/>
          <c:showBubbleSize val="0"/>
        </c:dLbls>
        <c:smooth val="0"/>
        <c:axId val="488244904"/>
        <c:axId val="488243920"/>
      </c:lineChart>
      <c:dateAx>
        <c:axId val="488244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243920"/>
        <c:crosses val="autoZero"/>
        <c:auto val="1"/>
        <c:lblOffset val="100"/>
        <c:baseTimeUnit val="days"/>
      </c:dateAx>
      <c:valAx>
        <c:axId val="48824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24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7108A-01DB-4189-A99B-894CC47AC612}"/>
              </a:ext>
            </a:extLst>
          </p:cNvPr>
          <p:cNvSpPr>
            <a:spLocks noGrp="1"/>
          </p:cNvSpPr>
          <p:nvPr>
            <p:ph type="ctrTitle"/>
          </p:nvPr>
        </p:nvSpPr>
        <p:spPr/>
        <p:txBody>
          <a:bodyPr/>
          <a:lstStyle/>
          <a:p>
            <a:r>
              <a:rPr lang="en-US"/>
              <a:t>Spoon Template </a:t>
            </a:r>
          </a:p>
        </p:txBody>
      </p:sp>
      <p:sp>
        <p:nvSpPr>
          <p:cNvPr id="3" name="Subtitle 2">
            <a:extLst>
              <a:ext uri="{FF2B5EF4-FFF2-40B4-BE49-F238E27FC236}">
                <a16:creationId xmlns:a16="http://schemas.microsoft.com/office/drawing/2014/main" id="{BA6C447F-D92D-4BE4-96CB-3CE21CAFAFD1}"/>
              </a:ext>
            </a:extLst>
          </p:cNvPr>
          <p:cNvSpPr>
            <a:spLocks noGrp="1"/>
          </p:cNvSpPr>
          <p:nvPr>
            <p:ph type="subTitle" idx="1"/>
          </p:nvPr>
        </p:nvSpPr>
        <p:spPr/>
        <p:txBody>
          <a:bodyPr/>
          <a:lstStyle/>
          <a:p>
            <a:r>
              <a:rPr lang="en-US"/>
              <a:t>Spoon Creative Pte Ltd</a:t>
            </a:r>
          </a:p>
        </p:txBody>
      </p:sp>
    </p:spTree>
    <p:extLst>
      <p:ext uri="{BB962C8B-B14F-4D97-AF65-F5344CB8AC3E}">
        <p14:creationId xmlns:p14="http://schemas.microsoft.com/office/powerpoint/2010/main" val="2230134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12666-DC03-4380-AD71-6309FF1CBB36}"/>
              </a:ext>
            </a:extLst>
          </p:cNvPr>
          <p:cNvSpPr>
            <a:spLocks noGrp="1"/>
          </p:cNvSpPr>
          <p:nvPr>
            <p:ph type="title"/>
          </p:nvPr>
        </p:nvSpPr>
        <p:spPr/>
        <p:txBody>
          <a:bodyPr/>
          <a:lstStyle/>
          <a:p>
            <a:r>
              <a:rPr lang="en-US"/>
              <a:t>Facebook Key Metrics Table | All Pages - 1 of 9</a:t>
            </a:r>
          </a:p>
        </p:txBody>
      </p:sp>
      <p:graphicFrame>
        <p:nvGraphicFramePr>
          <p:cNvPr id="5" name="Table Placeholder 4">
            <a:extLst>
              <a:ext uri="{FF2B5EF4-FFF2-40B4-BE49-F238E27FC236}">
                <a16:creationId xmlns:a16="http://schemas.microsoft.com/office/drawing/2014/main" id="{7D22E42A-3549-4E8C-A1FF-86DA166CAB90}"/>
              </a:ext>
            </a:extLst>
          </p:cNvPr>
          <p:cNvGraphicFramePr>
            <a:graphicFrameLocks noGrp="1"/>
          </p:cNvGraphicFramePr>
          <p:nvPr>
            <p:ph type="tbl" sz="quarter" idx="13"/>
            <p:extLst>
              <p:ext uri="{D42A27DB-BD31-4B8C-83A1-F6EECF244321}">
                <p14:modId xmlns:p14="http://schemas.microsoft.com/office/powerpoint/2010/main" val="3213627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231763570"/>
                    </a:ext>
                  </a:extLst>
                </a:gridCol>
                <a:gridCol w="493776">
                  <a:extLst>
                    <a:ext uri="{9D8B030D-6E8A-4147-A177-3AD203B41FA5}">
                      <a16:colId xmlns:a16="http://schemas.microsoft.com/office/drawing/2014/main" val="2576396534"/>
                    </a:ext>
                  </a:extLst>
                </a:gridCol>
                <a:gridCol w="246888">
                  <a:extLst>
                    <a:ext uri="{9D8B030D-6E8A-4147-A177-3AD203B41FA5}">
                      <a16:colId xmlns:a16="http://schemas.microsoft.com/office/drawing/2014/main" val="1380453985"/>
                    </a:ext>
                  </a:extLst>
                </a:gridCol>
                <a:gridCol w="246888">
                  <a:extLst>
                    <a:ext uri="{9D8B030D-6E8A-4147-A177-3AD203B41FA5}">
                      <a16:colId xmlns:a16="http://schemas.microsoft.com/office/drawing/2014/main" val="1282389692"/>
                    </a:ext>
                  </a:extLst>
                </a:gridCol>
                <a:gridCol w="246888">
                  <a:extLst>
                    <a:ext uri="{9D8B030D-6E8A-4147-A177-3AD203B41FA5}">
                      <a16:colId xmlns:a16="http://schemas.microsoft.com/office/drawing/2014/main" val="2749329993"/>
                    </a:ext>
                  </a:extLst>
                </a:gridCol>
                <a:gridCol w="246888">
                  <a:extLst>
                    <a:ext uri="{9D8B030D-6E8A-4147-A177-3AD203B41FA5}">
                      <a16:colId xmlns:a16="http://schemas.microsoft.com/office/drawing/2014/main" val="996857127"/>
                    </a:ext>
                  </a:extLst>
                </a:gridCol>
                <a:gridCol w="246888">
                  <a:extLst>
                    <a:ext uri="{9D8B030D-6E8A-4147-A177-3AD203B41FA5}">
                      <a16:colId xmlns:a16="http://schemas.microsoft.com/office/drawing/2014/main" val="1656513015"/>
                    </a:ext>
                  </a:extLst>
                </a:gridCol>
                <a:gridCol w="246888">
                  <a:extLst>
                    <a:ext uri="{9D8B030D-6E8A-4147-A177-3AD203B41FA5}">
                      <a16:colId xmlns:a16="http://schemas.microsoft.com/office/drawing/2014/main" val="997217180"/>
                    </a:ext>
                  </a:extLst>
                </a:gridCol>
                <a:gridCol w="246888">
                  <a:extLst>
                    <a:ext uri="{9D8B030D-6E8A-4147-A177-3AD203B41FA5}">
                      <a16:colId xmlns:a16="http://schemas.microsoft.com/office/drawing/2014/main" val="2557103631"/>
                    </a:ext>
                  </a:extLst>
                </a:gridCol>
                <a:gridCol w="246888">
                  <a:extLst>
                    <a:ext uri="{9D8B030D-6E8A-4147-A177-3AD203B41FA5}">
                      <a16:colId xmlns:a16="http://schemas.microsoft.com/office/drawing/2014/main" val="3842886006"/>
                    </a:ext>
                  </a:extLst>
                </a:gridCol>
                <a:gridCol w="246888">
                  <a:extLst>
                    <a:ext uri="{9D8B030D-6E8A-4147-A177-3AD203B41FA5}">
                      <a16:colId xmlns:a16="http://schemas.microsoft.com/office/drawing/2014/main" val="1075935544"/>
                    </a:ext>
                  </a:extLst>
                </a:gridCol>
                <a:gridCol w="246888">
                  <a:extLst>
                    <a:ext uri="{9D8B030D-6E8A-4147-A177-3AD203B41FA5}">
                      <a16:colId xmlns:a16="http://schemas.microsoft.com/office/drawing/2014/main" val="474042074"/>
                    </a:ext>
                  </a:extLst>
                </a:gridCol>
                <a:gridCol w="246888">
                  <a:extLst>
                    <a:ext uri="{9D8B030D-6E8A-4147-A177-3AD203B41FA5}">
                      <a16:colId xmlns:a16="http://schemas.microsoft.com/office/drawing/2014/main" val="1587332200"/>
                    </a:ext>
                  </a:extLst>
                </a:gridCol>
                <a:gridCol w="246888">
                  <a:extLst>
                    <a:ext uri="{9D8B030D-6E8A-4147-A177-3AD203B41FA5}">
                      <a16:colId xmlns:a16="http://schemas.microsoft.com/office/drawing/2014/main" val="1244853807"/>
                    </a:ext>
                  </a:extLst>
                </a:gridCol>
                <a:gridCol w="246888">
                  <a:extLst>
                    <a:ext uri="{9D8B030D-6E8A-4147-A177-3AD203B41FA5}">
                      <a16:colId xmlns:a16="http://schemas.microsoft.com/office/drawing/2014/main" val="497793575"/>
                    </a:ext>
                  </a:extLst>
                </a:gridCol>
                <a:gridCol w="246888">
                  <a:extLst>
                    <a:ext uri="{9D8B030D-6E8A-4147-A177-3AD203B41FA5}">
                      <a16:colId xmlns:a16="http://schemas.microsoft.com/office/drawing/2014/main" val="1182039248"/>
                    </a:ext>
                  </a:extLst>
                </a:gridCol>
                <a:gridCol w="246888">
                  <a:extLst>
                    <a:ext uri="{9D8B030D-6E8A-4147-A177-3AD203B41FA5}">
                      <a16:colId xmlns:a16="http://schemas.microsoft.com/office/drawing/2014/main" val="389633629"/>
                    </a:ext>
                  </a:extLst>
                </a:gridCol>
                <a:gridCol w="246888">
                  <a:extLst>
                    <a:ext uri="{9D8B030D-6E8A-4147-A177-3AD203B41FA5}">
                      <a16:colId xmlns:a16="http://schemas.microsoft.com/office/drawing/2014/main" val="691151478"/>
                    </a:ext>
                  </a:extLst>
                </a:gridCol>
                <a:gridCol w="246888">
                  <a:extLst>
                    <a:ext uri="{9D8B030D-6E8A-4147-A177-3AD203B41FA5}">
                      <a16:colId xmlns:a16="http://schemas.microsoft.com/office/drawing/2014/main" val="1606098366"/>
                    </a:ext>
                  </a:extLst>
                </a:gridCol>
                <a:gridCol w="246888">
                  <a:extLst>
                    <a:ext uri="{9D8B030D-6E8A-4147-A177-3AD203B41FA5}">
                      <a16:colId xmlns:a16="http://schemas.microsoft.com/office/drawing/2014/main" val="2131516995"/>
                    </a:ext>
                  </a:extLst>
                </a:gridCol>
                <a:gridCol w="246888">
                  <a:extLst>
                    <a:ext uri="{9D8B030D-6E8A-4147-A177-3AD203B41FA5}">
                      <a16:colId xmlns:a16="http://schemas.microsoft.com/office/drawing/2014/main" val="1912183168"/>
                    </a:ext>
                  </a:extLst>
                </a:gridCol>
                <a:gridCol w="246888">
                  <a:extLst>
                    <a:ext uri="{9D8B030D-6E8A-4147-A177-3AD203B41FA5}">
                      <a16:colId xmlns:a16="http://schemas.microsoft.com/office/drawing/2014/main" val="2913022711"/>
                    </a:ext>
                  </a:extLst>
                </a:gridCol>
                <a:gridCol w="246888">
                  <a:extLst>
                    <a:ext uri="{9D8B030D-6E8A-4147-A177-3AD203B41FA5}">
                      <a16:colId xmlns:a16="http://schemas.microsoft.com/office/drawing/2014/main" val="1985633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941121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CapitaLand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111395962"/>
                  </a:ext>
                </a:extLst>
              </a:tr>
            </a:tbl>
          </a:graphicData>
        </a:graphic>
      </p:graphicFrame>
      <p:sp>
        <p:nvSpPr>
          <p:cNvPr id="4" name="Text Placeholder 3">
            <a:extLst>
              <a:ext uri="{FF2B5EF4-FFF2-40B4-BE49-F238E27FC236}">
                <a16:creationId xmlns:a16="http://schemas.microsoft.com/office/drawing/2014/main" id="{771CE80D-8226-4C17-BFF4-87CC21852B8C}"/>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488913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AC60F-26D6-451B-B1C1-190A634A6DD2}"/>
              </a:ext>
            </a:extLst>
          </p:cNvPr>
          <p:cNvSpPr>
            <a:spLocks noGrp="1"/>
          </p:cNvSpPr>
          <p:nvPr>
            <p:ph type="title"/>
          </p:nvPr>
        </p:nvSpPr>
        <p:spPr/>
        <p:txBody>
          <a:bodyPr/>
          <a:lstStyle/>
          <a:p>
            <a:r>
              <a:rPr lang="en-US"/>
              <a:t>Facebook Key Metrics Table | All Pages - 2 of 9</a:t>
            </a:r>
          </a:p>
        </p:txBody>
      </p:sp>
      <p:graphicFrame>
        <p:nvGraphicFramePr>
          <p:cNvPr id="5" name="Table Placeholder 4">
            <a:extLst>
              <a:ext uri="{FF2B5EF4-FFF2-40B4-BE49-F238E27FC236}">
                <a16:creationId xmlns:a16="http://schemas.microsoft.com/office/drawing/2014/main" id="{F7FC67CA-A55B-4515-A85E-03315E4EB2C9}"/>
              </a:ext>
            </a:extLst>
          </p:cNvPr>
          <p:cNvGraphicFramePr>
            <a:graphicFrameLocks noGrp="1"/>
          </p:cNvGraphicFramePr>
          <p:nvPr>
            <p:ph type="tbl" sz="quarter" idx="13"/>
            <p:extLst>
              <p:ext uri="{D42A27DB-BD31-4B8C-83A1-F6EECF244321}">
                <p14:modId xmlns:p14="http://schemas.microsoft.com/office/powerpoint/2010/main" val="3082528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239260072"/>
                    </a:ext>
                  </a:extLst>
                </a:gridCol>
                <a:gridCol w="493776">
                  <a:extLst>
                    <a:ext uri="{9D8B030D-6E8A-4147-A177-3AD203B41FA5}">
                      <a16:colId xmlns:a16="http://schemas.microsoft.com/office/drawing/2014/main" val="922534599"/>
                    </a:ext>
                  </a:extLst>
                </a:gridCol>
                <a:gridCol w="246888">
                  <a:extLst>
                    <a:ext uri="{9D8B030D-6E8A-4147-A177-3AD203B41FA5}">
                      <a16:colId xmlns:a16="http://schemas.microsoft.com/office/drawing/2014/main" val="1184004233"/>
                    </a:ext>
                  </a:extLst>
                </a:gridCol>
                <a:gridCol w="246888">
                  <a:extLst>
                    <a:ext uri="{9D8B030D-6E8A-4147-A177-3AD203B41FA5}">
                      <a16:colId xmlns:a16="http://schemas.microsoft.com/office/drawing/2014/main" val="3786672392"/>
                    </a:ext>
                  </a:extLst>
                </a:gridCol>
                <a:gridCol w="246888">
                  <a:extLst>
                    <a:ext uri="{9D8B030D-6E8A-4147-A177-3AD203B41FA5}">
                      <a16:colId xmlns:a16="http://schemas.microsoft.com/office/drawing/2014/main" val="3500789753"/>
                    </a:ext>
                  </a:extLst>
                </a:gridCol>
                <a:gridCol w="246888">
                  <a:extLst>
                    <a:ext uri="{9D8B030D-6E8A-4147-A177-3AD203B41FA5}">
                      <a16:colId xmlns:a16="http://schemas.microsoft.com/office/drawing/2014/main" val="3061826363"/>
                    </a:ext>
                  </a:extLst>
                </a:gridCol>
                <a:gridCol w="246888">
                  <a:extLst>
                    <a:ext uri="{9D8B030D-6E8A-4147-A177-3AD203B41FA5}">
                      <a16:colId xmlns:a16="http://schemas.microsoft.com/office/drawing/2014/main" val="3708240044"/>
                    </a:ext>
                  </a:extLst>
                </a:gridCol>
                <a:gridCol w="246888">
                  <a:extLst>
                    <a:ext uri="{9D8B030D-6E8A-4147-A177-3AD203B41FA5}">
                      <a16:colId xmlns:a16="http://schemas.microsoft.com/office/drawing/2014/main" val="216843270"/>
                    </a:ext>
                  </a:extLst>
                </a:gridCol>
                <a:gridCol w="246888">
                  <a:extLst>
                    <a:ext uri="{9D8B030D-6E8A-4147-A177-3AD203B41FA5}">
                      <a16:colId xmlns:a16="http://schemas.microsoft.com/office/drawing/2014/main" val="627050667"/>
                    </a:ext>
                  </a:extLst>
                </a:gridCol>
                <a:gridCol w="246888">
                  <a:extLst>
                    <a:ext uri="{9D8B030D-6E8A-4147-A177-3AD203B41FA5}">
                      <a16:colId xmlns:a16="http://schemas.microsoft.com/office/drawing/2014/main" val="4163882608"/>
                    </a:ext>
                  </a:extLst>
                </a:gridCol>
                <a:gridCol w="246888">
                  <a:extLst>
                    <a:ext uri="{9D8B030D-6E8A-4147-A177-3AD203B41FA5}">
                      <a16:colId xmlns:a16="http://schemas.microsoft.com/office/drawing/2014/main" val="1623612848"/>
                    </a:ext>
                  </a:extLst>
                </a:gridCol>
                <a:gridCol w="246888">
                  <a:extLst>
                    <a:ext uri="{9D8B030D-6E8A-4147-A177-3AD203B41FA5}">
                      <a16:colId xmlns:a16="http://schemas.microsoft.com/office/drawing/2014/main" val="3793434532"/>
                    </a:ext>
                  </a:extLst>
                </a:gridCol>
                <a:gridCol w="246888">
                  <a:extLst>
                    <a:ext uri="{9D8B030D-6E8A-4147-A177-3AD203B41FA5}">
                      <a16:colId xmlns:a16="http://schemas.microsoft.com/office/drawing/2014/main" val="327655199"/>
                    </a:ext>
                  </a:extLst>
                </a:gridCol>
                <a:gridCol w="246888">
                  <a:extLst>
                    <a:ext uri="{9D8B030D-6E8A-4147-A177-3AD203B41FA5}">
                      <a16:colId xmlns:a16="http://schemas.microsoft.com/office/drawing/2014/main" val="2940901588"/>
                    </a:ext>
                  </a:extLst>
                </a:gridCol>
                <a:gridCol w="246888">
                  <a:extLst>
                    <a:ext uri="{9D8B030D-6E8A-4147-A177-3AD203B41FA5}">
                      <a16:colId xmlns:a16="http://schemas.microsoft.com/office/drawing/2014/main" val="2064070400"/>
                    </a:ext>
                  </a:extLst>
                </a:gridCol>
                <a:gridCol w="246888">
                  <a:extLst>
                    <a:ext uri="{9D8B030D-6E8A-4147-A177-3AD203B41FA5}">
                      <a16:colId xmlns:a16="http://schemas.microsoft.com/office/drawing/2014/main" val="180653498"/>
                    </a:ext>
                  </a:extLst>
                </a:gridCol>
                <a:gridCol w="246888">
                  <a:extLst>
                    <a:ext uri="{9D8B030D-6E8A-4147-A177-3AD203B41FA5}">
                      <a16:colId xmlns:a16="http://schemas.microsoft.com/office/drawing/2014/main" val="2058932870"/>
                    </a:ext>
                  </a:extLst>
                </a:gridCol>
                <a:gridCol w="246888">
                  <a:extLst>
                    <a:ext uri="{9D8B030D-6E8A-4147-A177-3AD203B41FA5}">
                      <a16:colId xmlns:a16="http://schemas.microsoft.com/office/drawing/2014/main" val="1048445737"/>
                    </a:ext>
                  </a:extLst>
                </a:gridCol>
                <a:gridCol w="246888">
                  <a:extLst>
                    <a:ext uri="{9D8B030D-6E8A-4147-A177-3AD203B41FA5}">
                      <a16:colId xmlns:a16="http://schemas.microsoft.com/office/drawing/2014/main" val="2464476733"/>
                    </a:ext>
                  </a:extLst>
                </a:gridCol>
                <a:gridCol w="246888">
                  <a:extLst>
                    <a:ext uri="{9D8B030D-6E8A-4147-A177-3AD203B41FA5}">
                      <a16:colId xmlns:a16="http://schemas.microsoft.com/office/drawing/2014/main" val="1821780747"/>
                    </a:ext>
                  </a:extLst>
                </a:gridCol>
                <a:gridCol w="246888">
                  <a:extLst>
                    <a:ext uri="{9D8B030D-6E8A-4147-A177-3AD203B41FA5}">
                      <a16:colId xmlns:a16="http://schemas.microsoft.com/office/drawing/2014/main" val="1401352976"/>
                    </a:ext>
                  </a:extLst>
                </a:gridCol>
                <a:gridCol w="246888">
                  <a:extLst>
                    <a:ext uri="{9D8B030D-6E8A-4147-A177-3AD203B41FA5}">
                      <a16:colId xmlns:a16="http://schemas.microsoft.com/office/drawing/2014/main" val="395827075"/>
                    </a:ext>
                  </a:extLst>
                </a:gridCol>
                <a:gridCol w="246888">
                  <a:extLst>
                    <a:ext uri="{9D8B030D-6E8A-4147-A177-3AD203B41FA5}">
                      <a16:colId xmlns:a16="http://schemas.microsoft.com/office/drawing/2014/main" val="2617832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484833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100PLUS Singapore Facebook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56699801"/>
                  </a:ext>
                </a:extLst>
              </a:tr>
            </a:tbl>
          </a:graphicData>
        </a:graphic>
      </p:graphicFrame>
      <p:sp>
        <p:nvSpPr>
          <p:cNvPr id="4" name="Text Placeholder 3">
            <a:extLst>
              <a:ext uri="{FF2B5EF4-FFF2-40B4-BE49-F238E27FC236}">
                <a16:creationId xmlns:a16="http://schemas.microsoft.com/office/drawing/2014/main" id="{0C5EB52E-07A1-4288-891E-C0EED6ED80B8}"/>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474357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91240-4DCD-4ED6-BA3E-86459CB13D33}"/>
              </a:ext>
            </a:extLst>
          </p:cNvPr>
          <p:cNvSpPr>
            <a:spLocks noGrp="1"/>
          </p:cNvSpPr>
          <p:nvPr>
            <p:ph type="title"/>
          </p:nvPr>
        </p:nvSpPr>
        <p:spPr/>
        <p:txBody>
          <a:bodyPr/>
          <a:lstStyle/>
          <a:p>
            <a:r>
              <a:rPr lang="en-US"/>
              <a:t>Facebook Key Metrics Table | All Pages - 3 of 9</a:t>
            </a:r>
          </a:p>
        </p:txBody>
      </p:sp>
      <p:graphicFrame>
        <p:nvGraphicFramePr>
          <p:cNvPr id="5" name="Table Placeholder 4">
            <a:extLst>
              <a:ext uri="{FF2B5EF4-FFF2-40B4-BE49-F238E27FC236}">
                <a16:creationId xmlns:a16="http://schemas.microsoft.com/office/drawing/2014/main" id="{2DBDD65C-CB05-4F03-B3D0-9ED663A6B903}"/>
              </a:ext>
            </a:extLst>
          </p:cNvPr>
          <p:cNvGraphicFramePr>
            <a:graphicFrameLocks noGrp="1"/>
          </p:cNvGraphicFramePr>
          <p:nvPr>
            <p:ph type="tbl" sz="quarter" idx="13"/>
            <p:extLst>
              <p:ext uri="{D42A27DB-BD31-4B8C-83A1-F6EECF244321}">
                <p14:modId xmlns:p14="http://schemas.microsoft.com/office/powerpoint/2010/main" val="1157143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705090059"/>
                    </a:ext>
                  </a:extLst>
                </a:gridCol>
                <a:gridCol w="493776">
                  <a:extLst>
                    <a:ext uri="{9D8B030D-6E8A-4147-A177-3AD203B41FA5}">
                      <a16:colId xmlns:a16="http://schemas.microsoft.com/office/drawing/2014/main" val="3889415878"/>
                    </a:ext>
                  </a:extLst>
                </a:gridCol>
                <a:gridCol w="246888">
                  <a:extLst>
                    <a:ext uri="{9D8B030D-6E8A-4147-A177-3AD203B41FA5}">
                      <a16:colId xmlns:a16="http://schemas.microsoft.com/office/drawing/2014/main" val="4081305929"/>
                    </a:ext>
                  </a:extLst>
                </a:gridCol>
                <a:gridCol w="246888">
                  <a:extLst>
                    <a:ext uri="{9D8B030D-6E8A-4147-A177-3AD203B41FA5}">
                      <a16:colId xmlns:a16="http://schemas.microsoft.com/office/drawing/2014/main" val="2785371679"/>
                    </a:ext>
                  </a:extLst>
                </a:gridCol>
                <a:gridCol w="246888">
                  <a:extLst>
                    <a:ext uri="{9D8B030D-6E8A-4147-A177-3AD203B41FA5}">
                      <a16:colId xmlns:a16="http://schemas.microsoft.com/office/drawing/2014/main" val="773849006"/>
                    </a:ext>
                  </a:extLst>
                </a:gridCol>
                <a:gridCol w="246888">
                  <a:extLst>
                    <a:ext uri="{9D8B030D-6E8A-4147-A177-3AD203B41FA5}">
                      <a16:colId xmlns:a16="http://schemas.microsoft.com/office/drawing/2014/main" val="2580299277"/>
                    </a:ext>
                  </a:extLst>
                </a:gridCol>
                <a:gridCol w="246888">
                  <a:extLst>
                    <a:ext uri="{9D8B030D-6E8A-4147-A177-3AD203B41FA5}">
                      <a16:colId xmlns:a16="http://schemas.microsoft.com/office/drawing/2014/main" val="1811289110"/>
                    </a:ext>
                  </a:extLst>
                </a:gridCol>
                <a:gridCol w="246888">
                  <a:extLst>
                    <a:ext uri="{9D8B030D-6E8A-4147-A177-3AD203B41FA5}">
                      <a16:colId xmlns:a16="http://schemas.microsoft.com/office/drawing/2014/main" val="872135732"/>
                    </a:ext>
                  </a:extLst>
                </a:gridCol>
                <a:gridCol w="246888">
                  <a:extLst>
                    <a:ext uri="{9D8B030D-6E8A-4147-A177-3AD203B41FA5}">
                      <a16:colId xmlns:a16="http://schemas.microsoft.com/office/drawing/2014/main" val="3492151255"/>
                    </a:ext>
                  </a:extLst>
                </a:gridCol>
                <a:gridCol w="246888">
                  <a:extLst>
                    <a:ext uri="{9D8B030D-6E8A-4147-A177-3AD203B41FA5}">
                      <a16:colId xmlns:a16="http://schemas.microsoft.com/office/drawing/2014/main" val="3031349341"/>
                    </a:ext>
                  </a:extLst>
                </a:gridCol>
                <a:gridCol w="246888">
                  <a:extLst>
                    <a:ext uri="{9D8B030D-6E8A-4147-A177-3AD203B41FA5}">
                      <a16:colId xmlns:a16="http://schemas.microsoft.com/office/drawing/2014/main" val="1372751963"/>
                    </a:ext>
                  </a:extLst>
                </a:gridCol>
                <a:gridCol w="246888">
                  <a:extLst>
                    <a:ext uri="{9D8B030D-6E8A-4147-A177-3AD203B41FA5}">
                      <a16:colId xmlns:a16="http://schemas.microsoft.com/office/drawing/2014/main" val="965725583"/>
                    </a:ext>
                  </a:extLst>
                </a:gridCol>
                <a:gridCol w="246888">
                  <a:extLst>
                    <a:ext uri="{9D8B030D-6E8A-4147-A177-3AD203B41FA5}">
                      <a16:colId xmlns:a16="http://schemas.microsoft.com/office/drawing/2014/main" val="381468863"/>
                    </a:ext>
                  </a:extLst>
                </a:gridCol>
                <a:gridCol w="246888">
                  <a:extLst>
                    <a:ext uri="{9D8B030D-6E8A-4147-A177-3AD203B41FA5}">
                      <a16:colId xmlns:a16="http://schemas.microsoft.com/office/drawing/2014/main" val="1223925054"/>
                    </a:ext>
                  </a:extLst>
                </a:gridCol>
                <a:gridCol w="246888">
                  <a:extLst>
                    <a:ext uri="{9D8B030D-6E8A-4147-A177-3AD203B41FA5}">
                      <a16:colId xmlns:a16="http://schemas.microsoft.com/office/drawing/2014/main" val="1855644227"/>
                    </a:ext>
                  </a:extLst>
                </a:gridCol>
                <a:gridCol w="246888">
                  <a:extLst>
                    <a:ext uri="{9D8B030D-6E8A-4147-A177-3AD203B41FA5}">
                      <a16:colId xmlns:a16="http://schemas.microsoft.com/office/drawing/2014/main" val="1400502518"/>
                    </a:ext>
                  </a:extLst>
                </a:gridCol>
                <a:gridCol w="246888">
                  <a:extLst>
                    <a:ext uri="{9D8B030D-6E8A-4147-A177-3AD203B41FA5}">
                      <a16:colId xmlns:a16="http://schemas.microsoft.com/office/drawing/2014/main" val="981574036"/>
                    </a:ext>
                  </a:extLst>
                </a:gridCol>
                <a:gridCol w="246888">
                  <a:extLst>
                    <a:ext uri="{9D8B030D-6E8A-4147-A177-3AD203B41FA5}">
                      <a16:colId xmlns:a16="http://schemas.microsoft.com/office/drawing/2014/main" val="2127603359"/>
                    </a:ext>
                  </a:extLst>
                </a:gridCol>
                <a:gridCol w="246888">
                  <a:extLst>
                    <a:ext uri="{9D8B030D-6E8A-4147-A177-3AD203B41FA5}">
                      <a16:colId xmlns:a16="http://schemas.microsoft.com/office/drawing/2014/main" val="1751727321"/>
                    </a:ext>
                  </a:extLst>
                </a:gridCol>
                <a:gridCol w="246888">
                  <a:extLst>
                    <a:ext uri="{9D8B030D-6E8A-4147-A177-3AD203B41FA5}">
                      <a16:colId xmlns:a16="http://schemas.microsoft.com/office/drawing/2014/main" val="1187367947"/>
                    </a:ext>
                  </a:extLst>
                </a:gridCol>
                <a:gridCol w="246888">
                  <a:extLst>
                    <a:ext uri="{9D8B030D-6E8A-4147-A177-3AD203B41FA5}">
                      <a16:colId xmlns:a16="http://schemas.microsoft.com/office/drawing/2014/main" val="2275550077"/>
                    </a:ext>
                  </a:extLst>
                </a:gridCol>
                <a:gridCol w="246888">
                  <a:extLst>
                    <a:ext uri="{9D8B030D-6E8A-4147-A177-3AD203B41FA5}">
                      <a16:colId xmlns:a16="http://schemas.microsoft.com/office/drawing/2014/main" val="2561198409"/>
                    </a:ext>
                  </a:extLst>
                </a:gridCol>
                <a:gridCol w="246888">
                  <a:extLst>
                    <a:ext uri="{9D8B030D-6E8A-4147-A177-3AD203B41FA5}">
                      <a16:colId xmlns:a16="http://schemas.microsoft.com/office/drawing/2014/main" val="3699825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879180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Waterway Point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90342106"/>
                  </a:ext>
                </a:extLst>
              </a:tr>
            </a:tbl>
          </a:graphicData>
        </a:graphic>
      </p:graphicFrame>
      <p:sp>
        <p:nvSpPr>
          <p:cNvPr id="4" name="Text Placeholder 3">
            <a:extLst>
              <a:ext uri="{FF2B5EF4-FFF2-40B4-BE49-F238E27FC236}">
                <a16:creationId xmlns:a16="http://schemas.microsoft.com/office/drawing/2014/main" id="{AB826538-B87F-475B-AFA0-E81A5BE40B67}"/>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3028811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BAB39-3BA9-4C9A-93B1-E8F2BC900094}"/>
              </a:ext>
            </a:extLst>
          </p:cNvPr>
          <p:cNvSpPr>
            <a:spLocks noGrp="1"/>
          </p:cNvSpPr>
          <p:nvPr>
            <p:ph type="title"/>
          </p:nvPr>
        </p:nvSpPr>
        <p:spPr/>
        <p:txBody>
          <a:bodyPr/>
          <a:lstStyle/>
          <a:p>
            <a:r>
              <a:rPr lang="en-US"/>
              <a:t>Facebook Key Metrics Table | All Pages - 4 of 9</a:t>
            </a:r>
          </a:p>
        </p:txBody>
      </p:sp>
      <p:graphicFrame>
        <p:nvGraphicFramePr>
          <p:cNvPr id="5" name="Table Placeholder 4">
            <a:extLst>
              <a:ext uri="{FF2B5EF4-FFF2-40B4-BE49-F238E27FC236}">
                <a16:creationId xmlns:a16="http://schemas.microsoft.com/office/drawing/2014/main" id="{E0F7C576-5632-4DD1-B2EC-72D731A87C30}"/>
              </a:ext>
            </a:extLst>
          </p:cNvPr>
          <p:cNvGraphicFramePr>
            <a:graphicFrameLocks noGrp="1"/>
          </p:cNvGraphicFramePr>
          <p:nvPr>
            <p:ph type="tbl" sz="quarter" idx="13"/>
            <p:extLst>
              <p:ext uri="{D42A27DB-BD31-4B8C-83A1-F6EECF244321}">
                <p14:modId xmlns:p14="http://schemas.microsoft.com/office/powerpoint/2010/main" val="1758715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226519093"/>
                    </a:ext>
                  </a:extLst>
                </a:gridCol>
                <a:gridCol w="493776">
                  <a:extLst>
                    <a:ext uri="{9D8B030D-6E8A-4147-A177-3AD203B41FA5}">
                      <a16:colId xmlns:a16="http://schemas.microsoft.com/office/drawing/2014/main" val="408829302"/>
                    </a:ext>
                  </a:extLst>
                </a:gridCol>
                <a:gridCol w="246888">
                  <a:extLst>
                    <a:ext uri="{9D8B030D-6E8A-4147-A177-3AD203B41FA5}">
                      <a16:colId xmlns:a16="http://schemas.microsoft.com/office/drawing/2014/main" val="3483100812"/>
                    </a:ext>
                  </a:extLst>
                </a:gridCol>
                <a:gridCol w="246888">
                  <a:extLst>
                    <a:ext uri="{9D8B030D-6E8A-4147-A177-3AD203B41FA5}">
                      <a16:colId xmlns:a16="http://schemas.microsoft.com/office/drawing/2014/main" val="1239658373"/>
                    </a:ext>
                  </a:extLst>
                </a:gridCol>
                <a:gridCol w="246888">
                  <a:extLst>
                    <a:ext uri="{9D8B030D-6E8A-4147-A177-3AD203B41FA5}">
                      <a16:colId xmlns:a16="http://schemas.microsoft.com/office/drawing/2014/main" val="3326035637"/>
                    </a:ext>
                  </a:extLst>
                </a:gridCol>
                <a:gridCol w="246888">
                  <a:extLst>
                    <a:ext uri="{9D8B030D-6E8A-4147-A177-3AD203B41FA5}">
                      <a16:colId xmlns:a16="http://schemas.microsoft.com/office/drawing/2014/main" val="3512871352"/>
                    </a:ext>
                  </a:extLst>
                </a:gridCol>
                <a:gridCol w="246888">
                  <a:extLst>
                    <a:ext uri="{9D8B030D-6E8A-4147-A177-3AD203B41FA5}">
                      <a16:colId xmlns:a16="http://schemas.microsoft.com/office/drawing/2014/main" val="2858733098"/>
                    </a:ext>
                  </a:extLst>
                </a:gridCol>
                <a:gridCol w="246888">
                  <a:extLst>
                    <a:ext uri="{9D8B030D-6E8A-4147-A177-3AD203B41FA5}">
                      <a16:colId xmlns:a16="http://schemas.microsoft.com/office/drawing/2014/main" val="2640976651"/>
                    </a:ext>
                  </a:extLst>
                </a:gridCol>
                <a:gridCol w="246888">
                  <a:extLst>
                    <a:ext uri="{9D8B030D-6E8A-4147-A177-3AD203B41FA5}">
                      <a16:colId xmlns:a16="http://schemas.microsoft.com/office/drawing/2014/main" val="2965928875"/>
                    </a:ext>
                  </a:extLst>
                </a:gridCol>
                <a:gridCol w="246888">
                  <a:extLst>
                    <a:ext uri="{9D8B030D-6E8A-4147-A177-3AD203B41FA5}">
                      <a16:colId xmlns:a16="http://schemas.microsoft.com/office/drawing/2014/main" val="2952031328"/>
                    </a:ext>
                  </a:extLst>
                </a:gridCol>
                <a:gridCol w="246888">
                  <a:extLst>
                    <a:ext uri="{9D8B030D-6E8A-4147-A177-3AD203B41FA5}">
                      <a16:colId xmlns:a16="http://schemas.microsoft.com/office/drawing/2014/main" val="2161409340"/>
                    </a:ext>
                  </a:extLst>
                </a:gridCol>
                <a:gridCol w="246888">
                  <a:extLst>
                    <a:ext uri="{9D8B030D-6E8A-4147-A177-3AD203B41FA5}">
                      <a16:colId xmlns:a16="http://schemas.microsoft.com/office/drawing/2014/main" val="458136429"/>
                    </a:ext>
                  </a:extLst>
                </a:gridCol>
                <a:gridCol w="246888">
                  <a:extLst>
                    <a:ext uri="{9D8B030D-6E8A-4147-A177-3AD203B41FA5}">
                      <a16:colId xmlns:a16="http://schemas.microsoft.com/office/drawing/2014/main" val="470771370"/>
                    </a:ext>
                  </a:extLst>
                </a:gridCol>
                <a:gridCol w="246888">
                  <a:extLst>
                    <a:ext uri="{9D8B030D-6E8A-4147-A177-3AD203B41FA5}">
                      <a16:colId xmlns:a16="http://schemas.microsoft.com/office/drawing/2014/main" val="2715145712"/>
                    </a:ext>
                  </a:extLst>
                </a:gridCol>
                <a:gridCol w="246888">
                  <a:extLst>
                    <a:ext uri="{9D8B030D-6E8A-4147-A177-3AD203B41FA5}">
                      <a16:colId xmlns:a16="http://schemas.microsoft.com/office/drawing/2014/main" val="2218329821"/>
                    </a:ext>
                  </a:extLst>
                </a:gridCol>
                <a:gridCol w="246888">
                  <a:extLst>
                    <a:ext uri="{9D8B030D-6E8A-4147-A177-3AD203B41FA5}">
                      <a16:colId xmlns:a16="http://schemas.microsoft.com/office/drawing/2014/main" val="2038821835"/>
                    </a:ext>
                  </a:extLst>
                </a:gridCol>
                <a:gridCol w="246888">
                  <a:extLst>
                    <a:ext uri="{9D8B030D-6E8A-4147-A177-3AD203B41FA5}">
                      <a16:colId xmlns:a16="http://schemas.microsoft.com/office/drawing/2014/main" val="2377732200"/>
                    </a:ext>
                  </a:extLst>
                </a:gridCol>
                <a:gridCol w="246888">
                  <a:extLst>
                    <a:ext uri="{9D8B030D-6E8A-4147-A177-3AD203B41FA5}">
                      <a16:colId xmlns:a16="http://schemas.microsoft.com/office/drawing/2014/main" val="3859796430"/>
                    </a:ext>
                  </a:extLst>
                </a:gridCol>
                <a:gridCol w="246888">
                  <a:extLst>
                    <a:ext uri="{9D8B030D-6E8A-4147-A177-3AD203B41FA5}">
                      <a16:colId xmlns:a16="http://schemas.microsoft.com/office/drawing/2014/main" val="1360153589"/>
                    </a:ext>
                  </a:extLst>
                </a:gridCol>
                <a:gridCol w="246888">
                  <a:extLst>
                    <a:ext uri="{9D8B030D-6E8A-4147-A177-3AD203B41FA5}">
                      <a16:colId xmlns:a16="http://schemas.microsoft.com/office/drawing/2014/main" val="1520973482"/>
                    </a:ext>
                  </a:extLst>
                </a:gridCol>
                <a:gridCol w="246888">
                  <a:extLst>
                    <a:ext uri="{9D8B030D-6E8A-4147-A177-3AD203B41FA5}">
                      <a16:colId xmlns:a16="http://schemas.microsoft.com/office/drawing/2014/main" val="1622007498"/>
                    </a:ext>
                  </a:extLst>
                </a:gridCol>
                <a:gridCol w="246888">
                  <a:extLst>
                    <a:ext uri="{9D8B030D-6E8A-4147-A177-3AD203B41FA5}">
                      <a16:colId xmlns:a16="http://schemas.microsoft.com/office/drawing/2014/main" val="2457270753"/>
                    </a:ext>
                  </a:extLst>
                </a:gridCol>
                <a:gridCol w="246888">
                  <a:extLst>
                    <a:ext uri="{9D8B030D-6E8A-4147-A177-3AD203B41FA5}">
                      <a16:colId xmlns:a16="http://schemas.microsoft.com/office/drawing/2014/main" val="2033871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618044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Frasers Property Retail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82229129"/>
                  </a:ext>
                </a:extLst>
              </a:tr>
            </a:tbl>
          </a:graphicData>
        </a:graphic>
      </p:graphicFrame>
      <p:sp>
        <p:nvSpPr>
          <p:cNvPr id="4" name="Text Placeholder 3">
            <a:extLst>
              <a:ext uri="{FF2B5EF4-FFF2-40B4-BE49-F238E27FC236}">
                <a16:creationId xmlns:a16="http://schemas.microsoft.com/office/drawing/2014/main" id="{C295CE73-ADDC-4ABE-8967-E2EA03A54406}"/>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389167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68F5F-C211-4156-8F27-86890079304D}"/>
              </a:ext>
            </a:extLst>
          </p:cNvPr>
          <p:cNvSpPr>
            <a:spLocks noGrp="1"/>
          </p:cNvSpPr>
          <p:nvPr>
            <p:ph type="title"/>
          </p:nvPr>
        </p:nvSpPr>
        <p:spPr/>
        <p:txBody>
          <a:bodyPr/>
          <a:lstStyle/>
          <a:p>
            <a:r>
              <a:rPr lang="en-US"/>
              <a:t>Facebook Key Metrics Table | All Pages - 5 of 9</a:t>
            </a:r>
          </a:p>
        </p:txBody>
      </p:sp>
      <p:graphicFrame>
        <p:nvGraphicFramePr>
          <p:cNvPr id="5" name="Table Placeholder 4">
            <a:extLst>
              <a:ext uri="{FF2B5EF4-FFF2-40B4-BE49-F238E27FC236}">
                <a16:creationId xmlns:a16="http://schemas.microsoft.com/office/drawing/2014/main" id="{1E9DAC4F-D179-44CD-908B-1A254B4F6F6B}"/>
              </a:ext>
            </a:extLst>
          </p:cNvPr>
          <p:cNvGraphicFramePr>
            <a:graphicFrameLocks noGrp="1"/>
          </p:cNvGraphicFramePr>
          <p:nvPr>
            <p:ph type="tbl" sz="quarter" idx="13"/>
            <p:extLst>
              <p:ext uri="{D42A27DB-BD31-4B8C-83A1-F6EECF244321}">
                <p14:modId xmlns:p14="http://schemas.microsoft.com/office/powerpoint/2010/main" val="2854942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258049305"/>
                    </a:ext>
                  </a:extLst>
                </a:gridCol>
                <a:gridCol w="493776">
                  <a:extLst>
                    <a:ext uri="{9D8B030D-6E8A-4147-A177-3AD203B41FA5}">
                      <a16:colId xmlns:a16="http://schemas.microsoft.com/office/drawing/2014/main" val="1231116617"/>
                    </a:ext>
                  </a:extLst>
                </a:gridCol>
                <a:gridCol w="246888">
                  <a:extLst>
                    <a:ext uri="{9D8B030D-6E8A-4147-A177-3AD203B41FA5}">
                      <a16:colId xmlns:a16="http://schemas.microsoft.com/office/drawing/2014/main" val="1176500248"/>
                    </a:ext>
                  </a:extLst>
                </a:gridCol>
                <a:gridCol w="246888">
                  <a:extLst>
                    <a:ext uri="{9D8B030D-6E8A-4147-A177-3AD203B41FA5}">
                      <a16:colId xmlns:a16="http://schemas.microsoft.com/office/drawing/2014/main" val="1311746073"/>
                    </a:ext>
                  </a:extLst>
                </a:gridCol>
                <a:gridCol w="246888">
                  <a:extLst>
                    <a:ext uri="{9D8B030D-6E8A-4147-A177-3AD203B41FA5}">
                      <a16:colId xmlns:a16="http://schemas.microsoft.com/office/drawing/2014/main" val="3330333564"/>
                    </a:ext>
                  </a:extLst>
                </a:gridCol>
                <a:gridCol w="246888">
                  <a:extLst>
                    <a:ext uri="{9D8B030D-6E8A-4147-A177-3AD203B41FA5}">
                      <a16:colId xmlns:a16="http://schemas.microsoft.com/office/drawing/2014/main" val="1321486403"/>
                    </a:ext>
                  </a:extLst>
                </a:gridCol>
                <a:gridCol w="246888">
                  <a:extLst>
                    <a:ext uri="{9D8B030D-6E8A-4147-A177-3AD203B41FA5}">
                      <a16:colId xmlns:a16="http://schemas.microsoft.com/office/drawing/2014/main" val="2812345859"/>
                    </a:ext>
                  </a:extLst>
                </a:gridCol>
                <a:gridCol w="246888">
                  <a:extLst>
                    <a:ext uri="{9D8B030D-6E8A-4147-A177-3AD203B41FA5}">
                      <a16:colId xmlns:a16="http://schemas.microsoft.com/office/drawing/2014/main" val="225903673"/>
                    </a:ext>
                  </a:extLst>
                </a:gridCol>
                <a:gridCol w="246888">
                  <a:extLst>
                    <a:ext uri="{9D8B030D-6E8A-4147-A177-3AD203B41FA5}">
                      <a16:colId xmlns:a16="http://schemas.microsoft.com/office/drawing/2014/main" val="4080225399"/>
                    </a:ext>
                  </a:extLst>
                </a:gridCol>
                <a:gridCol w="246888">
                  <a:extLst>
                    <a:ext uri="{9D8B030D-6E8A-4147-A177-3AD203B41FA5}">
                      <a16:colId xmlns:a16="http://schemas.microsoft.com/office/drawing/2014/main" val="2119358531"/>
                    </a:ext>
                  </a:extLst>
                </a:gridCol>
                <a:gridCol w="246888">
                  <a:extLst>
                    <a:ext uri="{9D8B030D-6E8A-4147-A177-3AD203B41FA5}">
                      <a16:colId xmlns:a16="http://schemas.microsoft.com/office/drawing/2014/main" val="296432689"/>
                    </a:ext>
                  </a:extLst>
                </a:gridCol>
                <a:gridCol w="246888">
                  <a:extLst>
                    <a:ext uri="{9D8B030D-6E8A-4147-A177-3AD203B41FA5}">
                      <a16:colId xmlns:a16="http://schemas.microsoft.com/office/drawing/2014/main" val="2555523299"/>
                    </a:ext>
                  </a:extLst>
                </a:gridCol>
                <a:gridCol w="246888">
                  <a:extLst>
                    <a:ext uri="{9D8B030D-6E8A-4147-A177-3AD203B41FA5}">
                      <a16:colId xmlns:a16="http://schemas.microsoft.com/office/drawing/2014/main" val="518206787"/>
                    </a:ext>
                  </a:extLst>
                </a:gridCol>
                <a:gridCol w="246888">
                  <a:extLst>
                    <a:ext uri="{9D8B030D-6E8A-4147-A177-3AD203B41FA5}">
                      <a16:colId xmlns:a16="http://schemas.microsoft.com/office/drawing/2014/main" val="1270147437"/>
                    </a:ext>
                  </a:extLst>
                </a:gridCol>
                <a:gridCol w="246888">
                  <a:extLst>
                    <a:ext uri="{9D8B030D-6E8A-4147-A177-3AD203B41FA5}">
                      <a16:colId xmlns:a16="http://schemas.microsoft.com/office/drawing/2014/main" val="1665903881"/>
                    </a:ext>
                  </a:extLst>
                </a:gridCol>
                <a:gridCol w="246888">
                  <a:extLst>
                    <a:ext uri="{9D8B030D-6E8A-4147-A177-3AD203B41FA5}">
                      <a16:colId xmlns:a16="http://schemas.microsoft.com/office/drawing/2014/main" val="3170175262"/>
                    </a:ext>
                  </a:extLst>
                </a:gridCol>
                <a:gridCol w="246888">
                  <a:extLst>
                    <a:ext uri="{9D8B030D-6E8A-4147-A177-3AD203B41FA5}">
                      <a16:colId xmlns:a16="http://schemas.microsoft.com/office/drawing/2014/main" val="296216142"/>
                    </a:ext>
                  </a:extLst>
                </a:gridCol>
                <a:gridCol w="246888">
                  <a:extLst>
                    <a:ext uri="{9D8B030D-6E8A-4147-A177-3AD203B41FA5}">
                      <a16:colId xmlns:a16="http://schemas.microsoft.com/office/drawing/2014/main" val="4000226142"/>
                    </a:ext>
                  </a:extLst>
                </a:gridCol>
                <a:gridCol w="246888">
                  <a:extLst>
                    <a:ext uri="{9D8B030D-6E8A-4147-A177-3AD203B41FA5}">
                      <a16:colId xmlns:a16="http://schemas.microsoft.com/office/drawing/2014/main" val="1610730578"/>
                    </a:ext>
                  </a:extLst>
                </a:gridCol>
                <a:gridCol w="246888">
                  <a:extLst>
                    <a:ext uri="{9D8B030D-6E8A-4147-A177-3AD203B41FA5}">
                      <a16:colId xmlns:a16="http://schemas.microsoft.com/office/drawing/2014/main" val="2000199167"/>
                    </a:ext>
                  </a:extLst>
                </a:gridCol>
                <a:gridCol w="246888">
                  <a:extLst>
                    <a:ext uri="{9D8B030D-6E8A-4147-A177-3AD203B41FA5}">
                      <a16:colId xmlns:a16="http://schemas.microsoft.com/office/drawing/2014/main" val="2417107023"/>
                    </a:ext>
                  </a:extLst>
                </a:gridCol>
                <a:gridCol w="246888">
                  <a:extLst>
                    <a:ext uri="{9D8B030D-6E8A-4147-A177-3AD203B41FA5}">
                      <a16:colId xmlns:a16="http://schemas.microsoft.com/office/drawing/2014/main" val="947544330"/>
                    </a:ext>
                  </a:extLst>
                </a:gridCol>
                <a:gridCol w="246888">
                  <a:extLst>
                    <a:ext uri="{9D8B030D-6E8A-4147-A177-3AD203B41FA5}">
                      <a16:colId xmlns:a16="http://schemas.microsoft.com/office/drawing/2014/main" val="2601716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97842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Jurong Point Shopping Centre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64083101"/>
                  </a:ext>
                </a:extLst>
              </a:tr>
            </a:tbl>
          </a:graphicData>
        </a:graphic>
      </p:graphicFrame>
      <p:sp>
        <p:nvSpPr>
          <p:cNvPr id="4" name="Text Placeholder 3">
            <a:extLst>
              <a:ext uri="{FF2B5EF4-FFF2-40B4-BE49-F238E27FC236}">
                <a16:creationId xmlns:a16="http://schemas.microsoft.com/office/drawing/2014/main" id="{108C035B-DBC9-4163-AF77-42D6CC44F219}"/>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3423142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BC175-6AC0-4807-B48F-017B25BC0147}"/>
              </a:ext>
            </a:extLst>
          </p:cNvPr>
          <p:cNvSpPr>
            <a:spLocks noGrp="1"/>
          </p:cNvSpPr>
          <p:nvPr>
            <p:ph type="title"/>
          </p:nvPr>
        </p:nvSpPr>
        <p:spPr/>
        <p:txBody>
          <a:bodyPr/>
          <a:lstStyle/>
          <a:p>
            <a:r>
              <a:rPr lang="en-US"/>
              <a:t>Facebook Key Metrics Table | All Pages - 6 of 9</a:t>
            </a:r>
          </a:p>
        </p:txBody>
      </p:sp>
      <p:graphicFrame>
        <p:nvGraphicFramePr>
          <p:cNvPr id="5" name="Table Placeholder 4">
            <a:extLst>
              <a:ext uri="{FF2B5EF4-FFF2-40B4-BE49-F238E27FC236}">
                <a16:creationId xmlns:a16="http://schemas.microsoft.com/office/drawing/2014/main" id="{5383E0E1-512F-4D6B-9226-017D17A966F5}"/>
              </a:ext>
            </a:extLst>
          </p:cNvPr>
          <p:cNvGraphicFramePr>
            <a:graphicFrameLocks noGrp="1"/>
          </p:cNvGraphicFramePr>
          <p:nvPr>
            <p:ph type="tbl" sz="quarter" idx="13"/>
            <p:extLst>
              <p:ext uri="{D42A27DB-BD31-4B8C-83A1-F6EECF244321}">
                <p14:modId xmlns:p14="http://schemas.microsoft.com/office/powerpoint/2010/main" val="457165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800807677"/>
                    </a:ext>
                  </a:extLst>
                </a:gridCol>
                <a:gridCol w="493776">
                  <a:extLst>
                    <a:ext uri="{9D8B030D-6E8A-4147-A177-3AD203B41FA5}">
                      <a16:colId xmlns:a16="http://schemas.microsoft.com/office/drawing/2014/main" val="1388759004"/>
                    </a:ext>
                  </a:extLst>
                </a:gridCol>
                <a:gridCol w="246888">
                  <a:extLst>
                    <a:ext uri="{9D8B030D-6E8A-4147-A177-3AD203B41FA5}">
                      <a16:colId xmlns:a16="http://schemas.microsoft.com/office/drawing/2014/main" val="4287519245"/>
                    </a:ext>
                  </a:extLst>
                </a:gridCol>
                <a:gridCol w="246888">
                  <a:extLst>
                    <a:ext uri="{9D8B030D-6E8A-4147-A177-3AD203B41FA5}">
                      <a16:colId xmlns:a16="http://schemas.microsoft.com/office/drawing/2014/main" val="3125465683"/>
                    </a:ext>
                  </a:extLst>
                </a:gridCol>
                <a:gridCol w="246888">
                  <a:extLst>
                    <a:ext uri="{9D8B030D-6E8A-4147-A177-3AD203B41FA5}">
                      <a16:colId xmlns:a16="http://schemas.microsoft.com/office/drawing/2014/main" val="239021563"/>
                    </a:ext>
                  </a:extLst>
                </a:gridCol>
                <a:gridCol w="246888">
                  <a:extLst>
                    <a:ext uri="{9D8B030D-6E8A-4147-A177-3AD203B41FA5}">
                      <a16:colId xmlns:a16="http://schemas.microsoft.com/office/drawing/2014/main" val="2075194305"/>
                    </a:ext>
                  </a:extLst>
                </a:gridCol>
                <a:gridCol w="246888">
                  <a:extLst>
                    <a:ext uri="{9D8B030D-6E8A-4147-A177-3AD203B41FA5}">
                      <a16:colId xmlns:a16="http://schemas.microsoft.com/office/drawing/2014/main" val="503022778"/>
                    </a:ext>
                  </a:extLst>
                </a:gridCol>
                <a:gridCol w="246888">
                  <a:extLst>
                    <a:ext uri="{9D8B030D-6E8A-4147-A177-3AD203B41FA5}">
                      <a16:colId xmlns:a16="http://schemas.microsoft.com/office/drawing/2014/main" val="3941711335"/>
                    </a:ext>
                  </a:extLst>
                </a:gridCol>
                <a:gridCol w="246888">
                  <a:extLst>
                    <a:ext uri="{9D8B030D-6E8A-4147-A177-3AD203B41FA5}">
                      <a16:colId xmlns:a16="http://schemas.microsoft.com/office/drawing/2014/main" val="2687546949"/>
                    </a:ext>
                  </a:extLst>
                </a:gridCol>
                <a:gridCol w="246888">
                  <a:extLst>
                    <a:ext uri="{9D8B030D-6E8A-4147-A177-3AD203B41FA5}">
                      <a16:colId xmlns:a16="http://schemas.microsoft.com/office/drawing/2014/main" val="2440635334"/>
                    </a:ext>
                  </a:extLst>
                </a:gridCol>
                <a:gridCol w="246888">
                  <a:extLst>
                    <a:ext uri="{9D8B030D-6E8A-4147-A177-3AD203B41FA5}">
                      <a16:colId xmlns:a16="http://schemas.microsoft.com/office/drawing/2014/main" val="1041762675"/>
                    </a:ext>
                  </a:extLst>
                </a:gridCol>
                <a:gridCol w="246888">
                  <a:extLst>
                    <a:ext uri="{9D8B030D-6E8A-4147-A177-3AD203B41FA5}">
                      <a16:colId xmlns:a16="http://schemas.microsoft.com/office/drawing/2014/main" val="529354809"/>
                    </a:ext>
                  </a:extLst>
                </a:gridCol>
                <a:gridCol w="246888">
                  <a:extLst>
                    <a:ext uri="{9D8B030D-6E8A-4147-A177-3AD203B41FA5}">
                      <a16:colId xmlns:a16="http://schemas.microsoft.com/office/drawing/2014/main" val="3717937254"/>
                    </a:ext>
                  </a:extLst>
                </a:gridCol>
                <a:gridCol w="246888">
                  <a:extLst>
                    <a:ext uri="{9D8B030D-6E8A-4147-A177-3AD203B41FA5}">
                      <a16:colId xmlns:a16="http://schemas.microsoft.com/office/drawing/2014/main" val="199892803"/>
                    </a:ext>
                  </a:extLst>
                </a:gridCol>
                <a:gridCol w="246888">
                  <a:extLst>
                    <a:ext uri="{9D8B030D-6E8A-4147-A177-3AD203B41FA5}">
                      <a16:colId xmlns:a16="http://schemas.microsoft.com/office/drawing/2014/main" val="4107968754"/>
                    </a:ext>
                  </a:extLst>
                </a:gridCol>
                <a:gridCol w="246888">
                  <a:extLst>
                    <a:ext uri="{9D8B030D-6E8A-4147-A177-3AD203B41FA5}">
                      <a16:colId xmlns:a16="http://schemas.microsoft.com/office/drawing/2014/main" val="1798417960"/>
                    </a:ext>
                  </a:extLst>
                </a:gridCol>
                <a:gridCol w="246888">
                  <a:extLst>
                    <a:ext uri="{9D8B030D-6E8A-4147-A177-3AD203B41FA5}">
                      <a16:colId xmlns:a16="http://schemas.microsoft.com/office/drawing/2014/main" val="952921128"/>
                    </a:ext>
                  </a:extLst>
                </a:gridCol>
                <a:gridCol w="246888">
                  <a:extLst>
                    <a:ext uri="{9D8B030D-6E8A-4147-A177-3AD203B41FA5}">
                      <a16:colId xmlns:a16="http://schemas.microsoft.com/office/drawing/2014/main" val="1675692566"/>
                    </a:ext>
                  </a:extLst>
                </a:gridCol>
                <a:gridCol w="246888">
                  <a:extLst>
                    <a:ext uri="{9D8B030D-6E8A-4147-A177-3AD203B41FA5}">
                      <a16:colId xmlns:a16="http://schemas.microsoft.com/office/drawing/2014/main" val="2405058296"/>
                    </a:ext>
                  </a:extLst>
                </a:gridCol>
                <a:gridCol w="246888">
                  <a:extLst>
                    <a:ext uri="{9D8B030D-6E8A-4147-A177-3AD203B41FA5}">
                      <a16:colId xmlns:a16="http://schemas.microsoft.com/office/drawing/2014/main" val="19244651"/>
                    </a:ext>
                  </a:extLst>
                </a:gridCol>
                <a:gridCol w="246888">
                  <a:extLst>
                    <a:ext uri="{9D8B030D-6E8A-4147-A177-3AD203B41FA5}">
                      <a16:colId xmlns:a16="http://schemas.microsoft.com/office/drawing/2014/main" val="1453901529"/>
                    </a:ext>
                  </a:extLst>
                </a:gridCol>
                <a:gridCol w="246888">
                  <a:extLst>
                    <a:ext uri="{9D8B030D-6E8A-4147-A177-3AD203B41FA5}">
                      <a16:colId xmlns:a16="http://schemas.microsoft.com/office/drawing/2014/main" val="1656345910"/>
                    </a:ext>
                  </a:extLst>
                </a:gridCol>
                <a:gridCol w="246888">
                  <a:extLst>
                    <a:ext uri="{9D8B030D-6E8A-4147-A177-3AD203B41FA5}">
                      <a16:colId xmlns:a16="http://schemas.microsoft.com/office/drawing/2014/main" val="4196587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684512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052211640"/>
                  </a:ext>
                </a:extLst>
              </a:tr>
            </a:tbl>
          </a:graphicData>
        </a:graphic>
      </p:graphicFrame>
      <p:sp>
        <p:nvSpPr>
          <p:cNvPr id="4" name="Text Placeholder 3">
            <a:extLst>
              <a:ext uri="{FF2B5EF4-FFF2-40B4-BE49-F238E27FC236}">
                <a16:creationId xmlns:a16="http://schemas.microsoft.com/office/drawing/2014/main" id="{2686A4F5-38D8-484A-9236-99C8B2E3AAC5}"/>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565056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4BDB3-EBDC-482E-A708-67E1F567A56C}"/>
              </a:ext>
            </a:extLst>
          </p:cNvPr>
          <p:cNvSpPr>
            <a:spLocks noGrp="1"/>
          </p:cNvSpPr>
          <p:nvPr>
            <p:ph type="title"/>
          </p:nvPr>
        </p:nvSpPr>
        <p:spPr/>
        <p:txBody>
          <a:bodyPr/>
          <a:lstStyle/>
          <a:p>
            <a:r>
              <a:rPr lang="en-US"/>
              <a:t>Facebook Key Metrics Table | All Pages - 7 of 9</a:t>
            </a:r>
          </a:p>
        </p:txBody>
      </p:sp>
      <p:graphicFrame>
        <p:nvGraphicFramePr>
          <p:cNvPr id="5" name="Table Placeholder 4">
            <a:extLst>
              <a:ext uri="{FF2B5EF4-FFF2-40B4-BE49-F238E27FC236}">
                <a16:creationId xmlns:a16="http://schemas.microsoft.com/office/drawing/2014/main" id="{55D3EFAE-A9FA-4EE9-9173-129B14090B94}"/>
              </a:ext>
            </a:extLst>
          </p:cNvPr>
          <p:cNvGraphicFramePr>
            <a:graphicFrameLocks noGrp="1"/>
          </p:cNvGraphicFramePr>
          <p:nvPr>
            <p:ph type="tbl" sz="quarter" idx="13"/>
            <p:extLst>
              <p:ext uri="{D42A27DB-BD31-4B8C-83A1-F6EECF244321}">
                <p14:modId xmlns:p14="http://schemas.microsoft.com/office/powerpoint/2010/main" val="106119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113129248"/>
                    </a:ext>
                  </a:extLst>
                </a:gridCol>
                <a:gridCol w="493776">
                  <a:extLst>
                    <a:ext uri="{9D8B030D-6E8A-4147-A177-3AD203B41FA5}">
                      <a16:colId xmlns:a16="http://schemas.microsoft.com/office/drawing/2014/main" val="3454452981"/>
                    </a:ext>
                  </a:extLst>
                </a:gridCol>
                <a:gridCol w="246888">
                  <a:extLst>
                    <a:ext uri="{9D8B030D-6E8A-4147-A177-3AD203B41FA5}">
                      <a16:colId xmlns:a16="http://schemas.microsoft.com/office/drawing/2014/main" val="4076087777"/>
                    </a:ext>
                  </a:extLst>
                </a:gridCol>
                <a:gridCol w="246888">
                  <a:extLst>
                    <a:ext uri="{9D8B030D-6E8A-4147-A177-3AD203B41FA5}">
                      <a16:colId xmlns:a16="http://schemas.microsoft.com/office/drawing/2014/main" val="3206171139"/>
                    </a:ext>
                  </a:extLst>
                </a:gridCol>
                <a:gridCol w="246888">
                  <a:extLst>
                    <a:ext uri="{9D8B030D-6E8A-4147-A177-3AD203B41FA5}">
                      <a16:colId xmlns:a16="http://schemas.microsoft.com/office/drawing/2014/main" val="3839139401"/>
                    </a:ext>
                  </a:extLst>
                </a:gridCol>
                <a:gridCol w="246888">
                  <a:extLst>
                    <a:ext uri="{9D8B030D-6E8A-4147-A177-3AD203B41FA5}">
                      <a16:colId xmlns:a16="http://schemas.microsoft.com/office/drawing/2014/main" val="1472800509"/>
                    </a:ext>
                  </a:extLst>
                </a:gridCol>
                <a:gridCol w="246888">
                  <a:extLst>
                    <a:ext uri="{9D8B030D-6E8A-4147-A177-3AD203B41FA5}">
                      <a16:colId xmlns:a16="http://schemas.microsoft.com/office/drawing/2014/main" val="1818342978"/>
                    </a:ext>
                  </a:extLst>
                </a:gridCol>
                <a:gridCol w="246888">
                  <a:extLst>
                    <a:ext uri="{9D8B030D-6E8A-4147-A177-3AD203B41FA5}">
                      <a16:colId xmlns:a16="http://schemas.microsoft.com/office/drawing/2014/main" val="2986800437"/>
                    </a:ext>
                  </a:extLst>
                </a:gridCol>
                <a:gridCol w="246888">
                  <a:extLst>
                    <a:ext uri="{9D8B030D-6E8A-4147-A177-3AD203B41FA5}">
                      <a16:colId xmlns:a16="http://schemas.microsoft.com/office/drawing/2014/main" val="1001756390"/>
                    </a:ext>
                  </a:extLst>
                </a:gridCol>
                <a:gridCol w="246888">
                  <a:extLst>
                    <a:ext uri="{9D8B030D-6E8A-4147-A177-3AD203B41FA5}">
                      <a16:colId xmlns:a16="http://schemas.microsoft.com/office/drawing/2014/main" val="1101968261"/>
                    </a:ext>
                  </a:extLst>
                </a:gridCol>
                <a:gridCol w="246888">
                  <a:extLst>
                    <a:ext uri="{9D8B030D-6E8A-4147-A177-3AD203B41FA5}">
                      <a16:colId xmlns:a16="http://schemas.microsoft.com/office/drawing/2014/main" val="2637010373"/>
                    </a:ext>
                  </a:extLst>
                </a:gridCol>
                <a:gridCol w="246888">
                  <a:extLst>
                    <a:ext uri="{9D8B030D-6E8A-4147-A177-3AD203B41FA5}">
                      <a16:colId xmlns:a16="http://schemas.microsoft.com/office/drawing/2014/main" val="1668624744"/>
                    </a:ext>
                  </a:extLst>
                </a:gridCol>
                <a:gridCol w="246888">
                  <a:extLst>
                    <a:ext uri="{9D8B030D-6E8A-4147-A177-3AD203B41FA5}">
                      <a16:colId xmlns:a16="http://schemas.microsoft.com/office/drawing/2014/main" val="3451449151"/>
                    </a:ext>
                  </a:extLst>
                </a:gridCol>
                <a:gridCol w="246888">
                  <a:extLst>
                    <a:ext uri="{9D8B030D-6E8A-4147-A177-3AD203B41FA5}">
                      <a16:colId xmlns:a16="http://schemas.microsoft.com/office/drawing/2014/main" val="2498744967"/>
                    </a:ext>
                  </a:extLst>
                </a:gridCol>
                <a:gridCol w="246888">
                  <a:extLst>
                    <a:ext uri="{9D8B030D-6E8A-4147-A177-3AD203B41FA5}">
                      <a16:colId xmlns:a16="http://schemas.microsoft.com/office/drawing/2014/main" val="3721703180"/>
                    </a:ext>
                  </a:extLst>
                </a:gridCol>
                <a:gridCol w="246888">
                  <a:extLst>
                    <a:ext uri="{9D8B030D-6E8A-4147-A177-3AD203B41FA5}">
                      <a16:colId xmlns:a16="http://schemas.microsoft.com/office/drawing/2014/main" val="62730646"/>
                    </a:ext>
                  </a:extLst>
                </a:gridCol>
                <a:gridCol w="246888">
                  <a:extLst>
                    <a:ext uri="{9D8B030D-6E8A-4147-A177-3AD203B41FA5}">
                      <a16:colId xmlns:a16="http://schemas.microsoft.com/office/drawing/2014/main" val="2039865432"/>
                    </a:ext>
                  </a:extLst>
                </a:gridCol>
                <a:gridCol w="246888">
                  <a:extLst>
                    <a:ext uri="{9D8B030D-6E8A-4147-A177-3AD203B41FA5}">
                      <a16:colId xmlns:a16="http://schemas.microsoft.com/office/drawing/2014/main" val="698500281"/>
                    </a:ext>
                  </a:extLst>
                </a:gridCol>
                <a:gridCol w="246888">
                  <a:extLst>
                    <a:ext uri="{9D8B030D-6E8A-4147-A177-3AD203B41FA5}">
                      <a16:colId xmlns:a16="http://schemas.microsoft.com/office/drawing/2014/main" val="3548236874"/>
                    </a:ext>
                  </a:extLst>
                </a:gridCol>
                <a:gridCol w="246888">
                  <a:extLst>
                    <a:ext uri="{9D8B030D-6E8A-4147-A177-3AD203B41FA5}">
                      <a16:colId xmlns:a16="http://schemas.microsoft.com/office/drawing/2014/main" val="3374188864"/>
                    </a:ext>
                  </a:extLst>
                </a:gridCol>
                <a:gridCol w="246888">
                  <a:extLst>
                    <a:ext uri="{9D8B030D-6E8A-4147-A177-3AD203B41FA5}">
                      <a16:colId xmlns:a16="http://schemas.microsoft.com/office/drawing/2014/main" val="3580211126"/>
                    </a:ext>
                  </a:extLst>
                </a:gridCol>
                <a:gridCol w="246888">
                  <a:extLst>
                    <a:ext uri="{9D8B030D-6E8A-4147-A177-3AD203B41FA5}">
                      <a16:colId xmlns:a16="http://schemas.microsoft.com/office/drawing/2014/main" val="508292978"/>
                    </a:ext>
                  </a:extLst>
                </a:gridCol>
                <a:gridCol w="246888">
                  <a:extLst>
                    <a:ext uri="{9D8B030D-6E8A-4147-A177-3AD203B41FA5}">
                      <a16:colId xmlns:a16="http://schemas.microsoft.com/office/drawing/2014/main" val="3266137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200185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nex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00750008"/>
                  </a:ext>
                </a:extLst>
              </a:tr>
            </a:tbl>
          </a:graphicData>
        </a:graphic>
      </p:graphicFrame>
      <p:sp>
        <p:nvSpPr>
          <p:cNvPr id="4" name="Text Placeholder 3">
            <a:extLst>
              <a:ext uri="{FF2B5EF4-FFF2-40B4-BE49-F238E27FC236}">
                <a16:creationId xmlns:a16="http://schemas.microsoft.com/office/drawing/2014/main" id="{17A24215-EEEB-4749-AEA7-B87C411A593B}"/>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3001181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78D3A-C342-448E-8900-34ECBB966845}"/>
              </a:ext>
            </a:extLst>
          </p:cNvPr>
          <p:cNvSpPr>
            <a:spLocks noGrp="1"/>
          </p:cNvSpPr>
          <p:nvPr>
            <p:ph type="title"/>
          </p:nvPr>
        </p:nvSpPr>
        <p:spPr/>
        <p:txBody>
          <a:bodyPr/>
          <a:lstStyle/>
          <a:p>
            <a:r>
              <a:rPr lang="en-US"/>
              <a:t>Facebook Key Metrics Table | All Pages - 8 of 9</a:t>
            </a:r>
          </a:p>
        </p:txBody>
      </p:sp>
      <p:graphicFrame>
        <p:nvGraphicFramePr>
          <p:cNvPr id="5" name="Table Placeholder 4">
            <a:extLst>
              <a:ext uri="{FF2B5EF4-FFF2-40B4-BE49-F238E27FC236}">
                <a16:creationId xmlns:a16="http://schemas.microsoft.com/office/drawing/2014/main" id="{8FFB1B4E-E351-40F9-8392-63D0777A1C02}"/>
              </a:ext>
            </a:extLst>
          </p:cNvPr>
          <p:cNvGraphicFramePr>
            <a:graphicFrameLocks noGrp="1"/>
          </p:cNvGraphicFramePr>
          <p:nvPr>
            <p:ph type="tbl" sz="quarter" idx="13"/>
            <p:extLst>
              <p:ext uri="{D42A27DB-BD31-4B8C-83A1-F6EECF244321}">
                <p14:modId xmlns:p14="http://schemas.microsoft.com/office/powerpoint/2010/main" val="396103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686735596"/>
                    </a:ext>
                  </a:extLst>
                </a:gridCol>
                <a:gridCol w="493776">
                  <a:extLst>
                    <a:ext uri="{9D8B030D-6E8A-4147-A177-3AD203B41FA5}">
                      <a16:colId xmlns:a16="http://schemas.microsoft.com/office/drawing/2014/main" val="3019041417"/>
                    </a:ext>
                  </a:extLst>
                </a:gridCol>
                <a:gridCol w="246888">
                  <a:extLst>
                    <a:ext uri="{9D8B030D-6E8A-4147-A177-3AD203B41FA5}">
                      <a16:colId xmlns:a16="http://schemas.microsoft.com/office/drawing/2014/main" val="1879405466"/>
                    </a:ext>
                  </a:extLst>
                </a:gridCol>
                <a:gridCol w="246888">
                  <a:extLst>
                    <a:ext uri="{9D8B030D-6E8A-4147-A177-3AD203B41FA5}">
                      <a16:colId xmlns:a16="http://schemas.microsoft.com/office/drawing/2014/main" val="1692730895"/>
                    </a:ext>
                  </a:extLst>
                </a:gridCol>
                <a:gridCol w="246888">
                  <a:extLst>
                    <a:ext uri="{9D8B030D-6E8A-4147-A177-3AD203B41FA5}">
                      <a16:colId xmlns:a16="http://schemas.microsoft.com/office/drawing/2014/main" val="1285420871"/>
                    </a:ext>
                  </a:extLst>
                </a:gridCol>
                <a:gridCol w="246888">
                  <a:extLst>
                    <a:ext uri="{9D8B030D-6E8A-4147-A177-3AD203B41FA5}">
                      <a16:colId xmlns:a16="http://schemas.microsoft.com/office/drawing/2014/main" val="3911802173"/>
                    </a:ext>
                  </a:extLst>
                </a:gridCol>
                <a:gridCol w="246888">
                  <a:extLst>
                    <a:ext uri="{9D8B030D-6E8A-4147-A177-3AD203B41FA5}">
                      <a16:colId xmlns:a16="http://schemas.microsoft.com/office/drawing/2014/main" val="2655243020"/>
                    </a:ext>
                  </a:extLst>
                </a:gridCol>
                <a:gridCol w="246888">
                  <a:extLst>
                    <a:ext uri="{9D8B030D-6E8A-4147-A177-3AD203B41FA5}">
                      <a16:colId xmlns:a16="http://schemas.microsoft.com/office/drawing/2014/main" val="107302221"/>
                    </a:ext>
                  </a:extLst>
                </a:gridCol>
                <a:gridCol w="246888">
                  <a:extLst>
                    <a:ext uri="{9D8B030D-6E8A-4147-A177-3AD203B41FA5}">
                      <a16:colId xmlns:a16="http://schemas.microsoft.com/office/drawing/2014/main" val="27888917"/>
                    </a:ext>
                  </a:extLst>
                </a:gridCol>
                <a:gridCol w="246888">
                  <a:extLst>
                    <a:ext uri="{9D8B030D-6E8A-4147-A177-3AD203B41FA5}">
                      <a16:colId xmlns:a16="http://schemas.microsoft.com/office/drawing/2014/main" val="2074137789"/>
                    </a:ext>
                  </a:extLst>
                </a:gridCol>
                <a:gridCol w="246888">
                  <a:extLst>
                    <a:ext uri="{9D8B030D-6E8A-4147-A177-3AD203B41FA5}">
                      <a16:colId xmlns:a16="http://schemas.microsoft.com/office/drawing/2014/main" val="1213569037"/>
                    </a:ext>
                  </a:extLst>
                </a:gridCol>
                <a:gridCol w="246888">
                  <a:extLst>
                    <a:ext uri="{9D8B030D-6E8A-4147-A177-3AD203B41FA5}">
                      <a16:colId xmlns:a16="http://schemas.microsoft.com/office/drawing/2014/main" val="749667116"/>
                    </a:ext>
                  </a:extLst>
                </a:gridCol>
                <a:gridCol w="246888">
                  <a:extLst>
                    <a:ext uri="{9D8B030D-6E8A-4147-A177-3AD203B41FA5}">
                      <a16:colId xmlns:a16="http://schemas.microsoft.com/office/drawing/2014/main" val="1527979583"/>
                    </a:ext>
                  </a:extLst>
                </a:gridCol>
                <a:gridCol w="246888">
                  <a:extLst>
                    <a:ext uri="{9D8B030D-6E8A-4147-A177-3AD203B41FA5}">
                      <a16:colId xmlns:a16="http://schemas.microsoft.com/office/drawing/2014/main" val="39871941"/>
                    </a:ext>
                  </a:extLst>
                </a:gridCol>
                <a:gridCol w="246888">
                  <a:extLst>
                    <a:ext uri="{9D8B030D-6E8A-4147-A177-3AD203B41FA5}">
                      <a16:colId xmlns:a16="http://schemas.microsoft.com/office/drawing/2014/main" val="3335145701"/>
                    </a:ext>
                  </a:extLst>
                </a:gridCol>
                <a:gridCol w="246888">
                  <a:extLst>
                    <a:ext uri="{9D8B030D-6E8A-4147-A177-3AD203B41FA5}">
                      <a16:colId xmlns:a16="http://schemas.microsoft.com/office/drawing/2014/main" val="4084655538"/>
                    </a:ext>
                  </a:extLst>
                </a:gridCol>
                <a:gridCol w="246888">
                  <a:extLst>
                    <a:ext uri="{9D8B030D-6E8A-4147-A177-3AD203B41FA5}">
                      <a16:colId xmlns:a16="http://schemas.microsoft.com/office/drawing/2014/main" val="1100019967"/>
                    </a:ext>
                  </a:extLst>
                </a:gridCol>
                <a:gridCol w="246888">
                  <a:extLst>
                    <a:ext uri="{9D8B030D-6E8A-4147-A177-3AD203B41FA5}">
                      <a16:colId xmlns:a16="http://schemas.microsoft.com/office/drawing/2014/main" val="2822336267"/>
                    </a:ext>
                  </a:extLst>
                </a:gridCol>
                <a:gridCol w="246888">
                  <a:extLst>
                    <a:ext uri="{9D8B030D-6E8A-4147-A177-3AD203B41FA5}">
                      <a16:colId xmlns:a16="http://schemas.microsoft.com/office/drawing/2014/main" val="2682387495"/>
                    </a:ext>
                  </a:extLst>
                </a:gridCol>
                <a:gridCol w="246888">
                  <a:extLst>
                    <a:ext uri="{9D8B030D-6E8A-4147-A177-3AD203B41FA5}">
                      <a16:colId xmlns:a16="http://schemas.microsoft.com/office/drawing/2014/main" val="3381786887"/>
                    </a:ext>
                  </a:extLst>
                </a:gridCol>
                <a:gridCol w="246888">
                  <a:extLst>
                    <a:ext uri="{9D8B030D-6E8A-4147-A177-3AD203B41FA5}">
                      <a16:colId xmlns:a16="http://schemas.microsoft.com/office/drawing/2014/main" val="3916749263"/>
                    </a:ext>
                  </a:extLst>
                </a:gridCol>
                <a:gridCol w="246888">
                  <a:extLst>
                    <a:ext uri="{9D8B030D-6E8A-4147-A177-3AD203B41FA5}">
                      <a16:colId xmlns:a16="http://schemas.microsoft.com/office/drawing/2014/main" val="2955630172"/>
                    </a:ext>
                  </a:extLst>
                </a:gridCol>
                <a:gridCol w="246888">
                  <a:extLst>
                    <a:ext uri="{9D8B030D-6E8A-4147-A177-3AD203B41FA5}">
                      <a16:colId xmlns:a16="http://schemas.microsoft.com/office/drawing/2014/main" val="445062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417396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Northpoint City,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874743084"/>
                  </a:ext>
                </a:extLst>
              </a:tr>
            </a:tbl>
          </a:graphicData>
        </a:graphic>
      </p:graphicFrame>
      <p:sp>
        <p:nvSpPr>
          <p:cNvPr id="4" name="Text Placeholder 3">
            <a:extLst>
              <a:ext uri="{FF2B5EF4-FFF2-40B4-BE49-F238E27FC236}">
                <a16:creationId xmlns:a16="http://schemas.microsoft.com/office/drawing/2014/main" id="{BD8EC55D-C5A2-4B39-A740-5DFF756FBF5F}"/>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2409394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67876-3AB0-4268-A89B-86E1571E19F2}"/>
              </a:ext>
            </a:extLst>
          </p:cNvPr>
          <p:cNvSpPr>
            <a:spLocks noGrp="1"/>
          </p:cNvSpPr>
          <p:nvPr>
            <p:ph type="title"/>
          </p:nvPr>
        </p:nvSpPr>
        <p:spPr/>
        <p:txBody>
          <a:bodyPr/>
          <a:lstStyle/>
          <a:p>
            <a:r>
              <a:rPr lang="en-US"/>
              <a:t>Facebook Key Metrics Table | All Pages - 9 of 9</a:t>
            </a:r>
          </a:p>
        </p:txBody>
      </p:sp>
      <p:graphicFrame>
        <p:nvGraphicFramePr>
          <p:cNvPr id="5" name="Table Placeholder 4">
            <a:extLst>
              <a:ext uri="{FF2B5EF4-FFF2-40B4-BE49-F238E27FC236}">
                <a16:creationId xmlns:a16="http://schemas.microsoft.com/office/drawing/2014/main" id="{3A6A83D5-AAA9-43AD-A4BD-D5F8944A0AB0}"/>
              </a:ext>
            </a:extLst>
          </p:cNvPr>
          <p:cNvGraphicFramePr>
            <a:graphicFrameLocks noGrp="1"/>
          </p:cNvGraphicFramePr>
          <p:nvPr>
            <p:ph type="tbl" sz="quarter" idx="13"/>
            <p:extLst>
              <p:ext uri="{D42A27DB-BD31-4B8C-83A1-F6EECF244321}">
                <p14:modId xmlns:p14="http://schemas.microsoft.com/office/powerpoint/2010/main" val="3024292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5108744"/>
                    </a:ext>
                  </a:extLst>
                </a:gridCol>
                <a:gridCol w="493776">
                  <a:extLst>
                    <a:ext uri="{9D8B030D-6E8A-4147-A177-3AD203B41FA5}">
                      <a16:colId xmlns:a16="http://schemas.microsoft.com/office/drawing/2014/main" val="2561647983"/>
                    </a:ext>
                  </a:extLst>
                </a:gridCol>
                <a:gridCol w="246888">
                  <a:extLst>
                    <a:ext uri="{9D8B030D-6E8A-4147-A177-3AD203B41FA5}">
                      <a16:colId xmlns:a16="http://schemas.microsoft.com/office/drawing/2014/main" val="2403353861"/>
                    </a:ext>
                  </a:extLst>
                </a:gridCol>
                <a:gridCol w="246888">
                  <a:extLst>
                    <a:ext uri="{9D8B030D-6E8A-4147-A177-3AD203B41FA5}">
                      <a16:colId xmlns:a16="http://schemas.microsoft.com/office/drawing/2014/main" val="988209946"/>
                    </a:ext>
                  </a:extLst>
                </a:gridCol>
                <a:gridCol w="246888">
                  <a:extLst>
                    <a:ext uri="{9D8B030D-6E8A-4147-A177-3AD203B41FA5}">
                      <a16:colId xmlns:a16="http://schemas.microsoft.com/office/drawing/2014/main" val="3566821053"/>
                    </a:ext>
                  </a:extLst>
                </a:gridCol>
                <a:gridCol w="246888">
                  <a:extLst>
                    <a:ext uri="{9D8B030D-6E8A-4147-A177-3AD203B41FA5}">
                      <a16:colId xmlns:a16="http://schemas.microsoft.com/office/drawing/2014/main" val="319821144"/>
                    </a:ext>
                  </a:extLst>
                </a:gridCol>
                <a:gridCol w="246888">
                  <a:extLst>
                    <a:ext uri="{9D8B030D-6E8A-4147-A177-3AD203B41FA5}">
                      <a16:colId xmlns:a16="http://schemas.microsoft.com/office/drawing/2014/main" val="1673258444"/>
                    </a:ext>
                  </a:extLst>
                </a:gridCol>
                <a:gridCol w="246888">
                  <a:extLst>
                    <a:ext uri="{9D8B030D-6E8A-4147-A177-3AD203B41FA5}">
                      <a16:colId xmlns:a16="http://schemas.microsoft.com/office/drawing/2014/main" val="399413643"/>
                    </a:ext>
                  </a:extLst>
                </a:gridCol>
                <a:gridCol w="246888">
                  <a:extLst>
                    <a:ext uri="{9D8B030D-6E8A-4147-A177-3AD203B41FA5}">
                      <a16:colId xmlns:a16="http://schemas.microsoft.com/office/drawing/2014/main" val="840185952"/>
                    </a:ext>
                  </a:extLst>
                </a:gridCol>
                <a:gridCol w="246888">
                  <a:extLst>
                    <a:ext uri="{9D8B030D-6E8A-4147-A177-3AD203B41FA5}">
                      <a16:colId xmlns:a16="http://schemas.microsoft.com/office/drawing/2014/main" val="2868721952"/>
                    </a:ext>
                  </a:extLst>
                </a:gridCol>
                <a:gridCol w="246888">
                  <a:extLst>
                    <a:ext uri="{9D8B030D-6E8A-4147-A177-3AD203B41FA5}">
                      <a16:colId xmlns:a16="http://schemas.microsoft.com/office/drawing/2014/main" val="1431094723"/>
                    </a:ext>
                  </a:extLst>
                </a:gridCol>
                <a:gridCol w="246888">
                  <a:extLst>
                    <a:ext uri="{9D8B030D-6E8A-4147-A177-3AD203B41FA5}">
                      <a16:colId xmlns:a16="http://schemas.microsoft.com/office/drawing/2014/main" val="691770217"/>
                    </a:ext>
                  </a:extLst>
                </a:gridCol>
                <a:gridCol w="246888">
                  <a:extLst>
                    <a:ext uri="{9D8B030D-6E8A-4147-A177-3AD203B41FA5}">
                      <a16:colId xmlns:a16="http://schemas.microsoft.com/office/drawing/2014/main" val="160711758"/>
                    </a:ext>
                  </a:extLst>
                </a:gridCol>
                <a:gridCol w="246888">
                  <a:extLst>
                    <a:ext uri="{9D8B030D-6E8A-4147-A177-3AD203B41FA5}">
                      <a16:colId xmlns:a16="http://schemas.microsoft.com/office/drawing/2014/main" val="1333911305"/>
                    </a:ext>
                  </a:extLst>
                </a:gridCol>
                <a:gridCol w="246888">
                  <a:extLst>
                    <a:ext uri="{9D8B030D-6E8A-4147-A177-3AD203B41FA5}">
                      <a16:colId xmlns:a16="http://schemas.microsoft.com/office/drawing/2014/main" val="3040036914"/>
                    </a:ext>
                  </a:extLst>
                </a:gridCol>
                <a:gridCol w="246888">
                  <a:extLst>
                    <a:ext uri="{9D8B030D-6E8A-4147-A177-3AD203B41FA5}">
                      <a16:colId xmlns:a16="http://schemas.microsoft.com/office/drawing/2014/main" val="2903199326"/>
                    </a:ext>
                  </a:extLst>
                </a:gridCol>
                <a:gridCol w="246888">
                  <a:extLst>
                    <a:ext uri="{9D8B030D-6E8A-4147-A177-3AD203B41FA5}">
                      <a16:colId xmlns:a16="http://schemas.microsoft.com/office/drawing/2014/main" val="4055285973"/>
                    </a:ext>
                  </a:extLst>
                </a:gridCol>
                <a:gridCol w="246888">
                  <a:extLst>
                    <a:ext uri="{9D8B030D-6E8A-4147-A177-3AD203B41FA5}">
                      <a16:colId xmlns:a16="http://schemas.microsoft.com/office/drawing/2014/main" val="3761253610"/>
                    </a:ext>
                  </a:extLst>
                </a:gridCol>
                <a:gridCol w="246888">
                  <a:extLst>
                    <a:ext uri="{9D8B030D-6E8A-4147-A177-3AD203B41FA5}">
                      <a16:colId xmlns:a16="http://schemas.microsoft.com/office/drawing/2014/main" val="3054393952"/>
                    </a:ext>
                  </a:extLst>
                </a:gridCol>
                <a:gridCol w="246888">
                  <a:extLst>
                    <a:ext uri="{9D8B030D-6E8A-4147-A177-3AD203B41FA5}">
                      <a16:colId xmlns:a16="http://schemas.microsoft.com/office/drawing/2014/main" val="699108931"/>
                    </a:ext>
                  </a:extLst>
                </a:gridCol>
                <a:gridCol w="246888">
                  <a:extLst>
                    <a:ext uri="{9D8B030D-6E8A-4147-A177-3AD203B41FA5}">
                      <a16:colId xmlns:a16="http://schemas.microsoft.com/office/drawing/2014/main" val="1929105209"/>
                    </a:ext>
                  </a:extLst>
                </a:gridCol>
                <a:gridCol w="246888">
                  <a:extLst>
                    <a:ext uri="{9D8B030D-6E8A-4147-A177-3AD203B41FA5}">
                      <a16:colId xmlns:a16="http://schemas.microsoft.com/office/drawing/2014/main" val="2446562397"/>
                    </a:ext>
                  </a:extLst>
                </a:gridCol>
                <a:gridCol w="246888">
                  <a:extLst>
                    <a:ext uri="{9D8B030D-6E8A-4147-A177-3AD203B41FA5}">
                      <a16:colId xmlns:a16="http://schemas.microsoft.com/office/drawing/2014/main" val="1380022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120784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KINEX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94289374"/>
                  </a:ext>
                </a:extLst>
              </a:tr>
            </a:tbl>
          </a:graphicData>
        </a:graphic>
      </p:graphicFrame>
      <p:sp>
        <p:nvSpPr>
          <p:cNvPr id="4" name="Text Placeholder 3">
            <a:extLst>
              <a:ext uri="{FF2B5EF4-FFF2-40B4-BE49-F238E27FC236}">
                <a16:creationId xmlns:a16="http://schemas.microsoft.com/office/drawing/2014/main" id="{1E2E453B-FF07-429F-A86C-330208306DCD}"/>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3676618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06A27-855E-4E8D-9AF6-1BF295AF23B1}"/>
              </a:ext>
            </a:extLst>
          </p:cNvPr>
          <p:cNvSpPr>
            <a:spLocks noGrp="1"/>
          </p:cNvSpPr>
          <p:nvPr>
            <p:ph type="title"/>
          </p:nvPr>
        </p:nvSpPr>
        <p:spPr/>
        <p:txBody>
          <a:bodyPr/>
          <a:lstStyle/>
          <a:p>
            <a:r>
              <a:rPr lang="en-US"/>
              <a:t>Facebook Ads Key Metrics Table | All Pages</a:t>
            </a:r>
          </a:p>
        </p:txBody>
      </p:sp>
      <p:graphicFrame>
        <p:nvGraphicFramePr>
          <p:cNvPr id="5" name="Table Placeholder 4">
            <a:extLst>
              <a:ext uri="{FF2B5EF4-FFF2-40B4-BE49-F238E27FC236}">
                <a16:creationId xmlns:a16="http://schemas.microsoft.com/office/drawing/2014/main" id="{E5DBDEDF-97B6-49FF-B859-AF473F962E66}"/>
              </a:ext>
            </a:extLst>
          </p:cNvPr>
          <p:cNvGraphicFramePr>
            <a:graphicFrameLocks noGrp="1"/>
          </p:cNvGraphicFramePr>
          <p:nvPr>
            <p:ph type="tbl" sz="quarter" idx="13"/>
            <p:extLst>
              <p:ext uri="{D42A27DB-BD31-4B8C-83A1-F6EECF244321}">
                <p14:modId xmlns:p14="http://schemas.microsoft.com/office/powerpoint/2010/main" val="1819113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30940565"/>
                    </a:ext>
                  </a:extLst>
                </a:gridCol>
                <a:gridCol w="411480">
                  <a:extLst>
                    <a:ext uri="{9D8B030D-6E8A-4147-A177-3AD203B41FA5}">
                      <a16:colId xmlns:a16="http://schemas.microsoft.com/office/drawing/2014/main" val="108648783"/>
                    </a:ext>
                  </a:extLst>
                </a:gridCol>
                <a:gridCol w="411480">
                  <a:extLst>
                    <a:ext uri="{9D8B030D-6E8A-4147-A177-3AD203B41FA5}">
                      <a16:colId xmlns:a16="http://schemas.microsoft.com/office/drawing/2014/main" val="188683273"/>
                    </a:ext>
                  </a:extLst>
                </a:gridCol>
                <a:gridCol w="411480">
                  <a:extLst>
                    <a:ext uri="{9D8B030D-6E8A-4147-A177-3AD203B41FA5}">
                      <a16:colId xmlns:a16="http://schemas.microsoft.com/office/drawing/2014/main" val="2913911592"/>
                    </a:ext>
                  </a:extLst>
                </a:gridCol>
                <a:gridCol w="411480">
                  <a:extLst>
                    <a:ext uri="{9D8B030D-6E8A-4147-A177-3AD203B41FA5}">
                      <a16:colId xmlns:a16="http://schemas.microsoft.com/office/drawing/2014/main" val="1963695939"/>
                    </a:ext>
                  </a:extLst>
                </a:gridCol>
                <a:gridCol w="411480">
                  <a:extLst>
                    <a:ext uri="{9D8B030D-6E8A-4147-A177-3AD203B41FA5}">
                      <a16:colId xmlns:a16="http://schemas.microsoft.com/office/drawing/2014/main" val="2365072829"/>
                    </a:ext>
                  </a:extLst>
                </a:gridCol>
                <a:gridCol w="411480">
                  <a:extLst>
                    <a:ext uri="{9D8B030D-6E8A-4147-A177-3AD203B41FA5}">
                      <a16:colId xmlns:a16="http://schemas.microsoft.com/office/drawing/2014/main" val="2027958011"/>
                    </a:ext>
                  </a:extLst>
                </a:gridCol>
                <a:gridCol w="411480">
                  <a:extLst>
                    <a:ext uri="{9D8B030D-6E8A-4147-A177-3AD203B41FA5}">
                      <a16:colId xmlns:a16="http://schemas.microsoft.com/office/drawing/2014/main" val="1205583721"/>
                    </a:ext>
                  </a:extLst>
                </a:gridCol>
                <a:gridCol w="411480">
                  <a:extLst>
                    <a:ext uri="{9D8B030D-6E8A-4147-A177-3AD203B41FA5}">
                      <a16:colId xmlns:a16="http://schemas.microsoft.com/office/drawing/2014/main" val="3269119773"/>
                    </a:ext>
                  </a:extLst>
                </a:gridCol>
                <a:gridCol w="411480">
                  <a:extLst>
                    <a:ext uri="{9D8B030D-6E8A-4147-A177-3AD203B41FA5}">
                      <a16:colId xmlns:a16="http://schemas.microsoft.com/office/drawing/2014/main" val="4145422080"/>
                    </a:ext>
                  </a:extLst>
                </a:gridCol>
                <a:gridCol w="411480">
                  <a:extLst>
                    <a:ext uri="{9D8B030D-6E8A-4147-A177-3AD203B41FA5}">
                      <a16:colId xmlns:a16="http://schemas.microsoft.com/office/drawing/2014/main" val="3406220512"/>
                    </a:ext>
                  </a:extLst>
                </a:gridCol>
                <a:gridCol w="411480">
                  <a:extLst>
                    <a:ext uri="{9D8B030D-6E8A-4147-A177-3AD203B41FA5}">
                      <a16:colId xmlns:a16="http://schemas.microsoft.com/office/drawing/2014/main" val="2231597068"/>
                    </a:ext>
                  </a:extLst>
                </a:gridCol>
                <a:gridCol w="411480">
                  <a:extLst>
                    <a:ext uri="{9D8B030D-6E8A-4147-A177-3AD203B41FA5}">
                      <a16:colId xmlns:a16="http://schemas.microsoft.com/office/drawing/2014/main" val="409642327"/>
                    </a:ext>
                  </a:extLst>
                </a:gridCol>
                <a:gridCol w="411480">
                  <a:extLst>
                    <a:ext uri="{9D8B030D-6E8A-4147-A177-3AD203B41FA5}">
                      <a16:colId xmlns:a16="http://schemas.microsoft.com/office/drawing/2014/main" val="1076510555"/>
                    </a:ext>
                  </a:extLst>
                </a:gridCol>
                <a:gridCol w="411480">
                  <a:extLst>
                    <a:ext uri="{9D8B030D-6E8A-4147-A177-3AD203B41FA5}">
                      <a16:colId xmlns:a16="http://schemas.microsoft.com/office/drawing/2014/main" val="2892831319"/>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Organic Post Ads</a:t>
                      </a:r>
                    </a:p>
                  </a:txBody>
                  <a:tcPr/>
                </a:tc>
                <a:tc>
                  <a:txBody>
                    <a:bodyPr/>
                    <a:lstStyle/>
                    <a:p>
                      <a:r>
                        <a:rPr lang="en-US" sz="1000"/>
                        <a:t>Dark Post Ads</a:t>
                      </a:r>
                    </a:p>
                  </a:txBody>
                  <a:tcPr/>
                </a:tc>
                <a:tc>
                  <a:txBody>
                    <a:bodyPr/>
                    <a:lstStyle/>
                    <a:p>
                      <a:r>
                        <a:rPr lang="en-US" sz="1000"/>
                        <a:t>Total Spend</a:t>
                      </a:r>
                    </a:p>
                  </a:txBody>
                  <a:tcPr/>
                </a:tc>
                <a:tc>
                  <a:txBody>
                    <a:bodyPr/>
                    <a:lstStyle/>
                    <a:p>
                      <a:r>
                        <a:rPr lang="en-US" sz="1000"/>
                        <a:t>Social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Reach per Ad</a:t>
                      </a:r>
                    </a:p>
                  </a:txBody>
                  <a:tcPr/>
                </a:tc>
                <a:tc>
                  <a:txBody>
                    <a:bodyPr/>
                    <a:lstStyle/>
                    <a:p>
                      <a:r>
                        <a:rPr lang="en-US" sz="1000"/>
                        <a:t>Avg. Frequency per Ad</a:t>
                      </a:r>
                    </a:p>
                  </a:txBody>
                  <a:tcPr/>
                </a:tc>
                <a:tc>
                  <a:txBody>
                    <a:bodyPr/>
                    <a:lstStyle/>
                    <a:p>
                      <a:r>
                        <a:rPr lang="en-US" sz="1000"/>
                        <a:t>Avg. Relevance Score</a:t>
                      </a:r>
                    </a:p>
                  </a:txBody>
                  <a:tcPr/>
                </a:tc>
                <a:tc>
                  <a:txBody>
                    <a:bodyPr/>
                    <a:lstStyle/>
                    <a:p>
                      <a:r>
                        <a:rPr lang="en-US" sz="1000"/>
                        <a:t>Avg. CPC</a:t>
                      </a:r>
                    </a:p>
                  </a:txBody>
                  <a:tcPr/>
                </a:tc>
                <a:extLst>
                  <a:ext uri="{0D108BD9-81ED-4DB2-BD59-A6C34878D82A}">
                    <a16:rowId xmlns:a16="http://schemas.microsoft.com/office/drawing/2014/main" val="2248111535"/>
                  </a:ext>
                </a:extLst>
              </a:tr>
              <a:tr h="370840">
                <a:tc>
                  <a:txBody>
                    <a:bodyPr/>
                    <a:lstStyle/>
                    <a:p>
                      <a:r>
                        <a:rPr lang="en-US" sz="1000"/>
                        <a:t>Northpoint City, Singapore</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16.01 SGD</a:t>
                      </a:r>
                    </a:p>
                  </a:txBody>
                  <a:tcPr/>
                </a:tc>
                <a:tc>
                  <a:txBody>
                    <a:bodyPr/>
                    <a:lstStyle/>
                    <a:p>
                      <a:r>
                        <a:rPr lang="en-US" sz="1000"/>
                        <a:t>0 SGD</a:t>
                      </a:r>
                    </a:p>
                  </a:txBody>
                  <a:tcPr/>
                </a:tc>
                <a:tc>
                  <a:txBody>
                    <a:bodyPr/>
                    <a:lstStyle/>
                    <a:p>
                      <a:r>
                        <a:rPr lang="en-US" sz="1000"/>
                        <a:t>n/a</a:t>
                      </a:r>
                    </a:p>
                  </a:txBody>
                  <a:tcPr/>
                </a:tc>
                <a:tc>
                  <a:txBody>
                    <a:bodyPr/>
                    <a:lstStyle/>
                    <a:p>
                      <a:r>
                        <a:rPr lang="en-US" sz="1000"/>
                        <a:t>43</a:t>
                      </a:r>
                    </a:p>
                  </a:txBody>
                  <a:tcPr/>
                </a:tc>
                <a:tc>
                  <a:txBody>
                    <a:bodyPr/>
                    <a:lstStyle/>
                    <a:p>
                      <a:r>
                        <a:rPr lang="en-US" sz="1000"/>
                        <a:t>n/a</a:t>
                      </a:r>
                    </a:p>
                  </a:txBody>
                  <a:tcPr/>
                </a:tc>
                <a:tc>
                  <a:txBody>
                    <a:bodyPr/>
                    <a:lstStyle/>
                    <a:p>
                      <a:r>
                        <a:rPr lang="en-US" sz="1000"/>
                        <a:t>57</a:t>
                      </a:r>
                    </a:p>
                  </a:txBody>
                  <a:tcPr/>
                </a:tc>
                <a:tc>
                  <a:txBody>
                    <a:bodyPr/>
                    <a:lstStyle/>
                    <a:p>
                      <a:r>
                        <a:rPr lang="en-US" sz="1000"/>
                        <a:t>11764</a:t>
                      </a:r>
                    </a:p>
                  </a:txBody>
                  <a:tcPr/>
                </a:tc>
                <a:tc>
                  <a:txBody>
                    <a:bodyPr/>
                    <a:lstStyle/>
                    <a:p>
                      <a:r>
                        <a:rPr lang="en-US" sz="1000"/>
                        <a:t>2777.5</a:t>
                      </a:r>
                    </a:p>
                  </a:txBody>
                  <a:tcPr/>
                </a:tc>
                <a:tc>
                  <a:txBody>
                    <a:bodyPr/>
                    <a:lstStyle/>
                    <a:p>
                      <a:r>
                        <a:rPr lang="en-US" sz="1000"/>
                        <a:t>1.02</a:t>
                      </a:r>
                    </a:p>
                  </a:txBody>
                  <a:tcPr/>
                </a:tc>
                <a:tc>
                  <a:txBody>
                    <a:bodyPr/>
                    <a:lstStyle/>
                    <a:p>
                      <a:r>
                        <a:rPr lang="en-US" sz="1000"/>
                        <a:t>n/a</a:t>
                      </a:r>
                    </a:p>
                  </a:txBody>
                  <a:tcPr/>
                </a:tc>
                <a:tc>
                  <a:txBody>
                    <a:bodyPr/>
                    <a:lstStyle/>
                    <a:p>
                      <a:r>
                        <a:rPr lang="en-US" sz="1000"/>
                        <a:t>1.0368</a:t>
                      </a:r>
                    </a:p>
                  </a:txBody>
                  <a:tcPr/>
                </a:tc>
                <a:extLst>
                  <a:ext uri="{0D108BD9-81ED-4DB2-BD59-A6C34878D82A}">
                    <a16:rowId xmlns:a16="http://schemas.microsoft.com/office/drawing/2014/main" val="647912990"/>
                  </a:ext>
                </a:extLst>
              </a:tr>
              <a:tr h="370840">
                <a:tc>
                  <a:txBody>
                    <a:bodyPr/>
                    <a:lstStyle/>
                    <a:p>
                      <a:r>
                        <a:rPr lang="en-US" sz="1000"/>
                        <a:t>Frasers Property Retail</a:t>
                      </a:r>
                    </a:p>
                  </a:txBody>
                  <a:tcPr/>
                </a:tc>
                <a:tc>
                  <a:txBody>
                    <a:bodyPr/>
                    <a:lstStyle/>
                    <a:p>
                      <a:r>
                        <a:rPr lang="en-US" sz="1000"/>
                        <a:t>3</a:t>
                      </a:r>
                    </a:p>
                  </a:txBody>
                  <a:tcPr/>
                </a:tc>
                <a:tc>
                  <a:txBody>
                    <a:bodyPr/>
                    <a:lstStyle/>
                    <a:p>
                      <a:r>
                        <a:rPr lang="en-US" sz="1000"/>
                        <a:t>2</a:t>
                      </a:r>
                    </a:p>
                  </a:txBody>
                  <a:tcPr/>
                </a:tc>
                <a:tc>
                  <a:txBody>
                    <a:bodyPr/>
                    <a:lstStyle/>
                    <a:p>
                      <a:r>
                        <a:rPr lang="en-US" sz="1000"/>
                        <a:t>1</a:t>
                      </a:r>
                    </a:p>
                  </a:txBody>
                  <a:tcPr/>
                </a:tc>
                <a:tc>
                  <a:txBody>
                    <a:bodyPr/>
                    <a:lstStyle/>
                    <a:p>
                      <a:r>
                        <a:rPr lang="en-US" sz="1000"/>
                        <a:t>49.14 SGD</a:t>
                      </a:r>
                    </a:p>
                  </a:txBody>
                  <a:tcPr/>
                </a:tc>
                <a:tc>
                  <a:txBody>
                    <a:bodyPr/>
                    <a:lstStyle/>
                    <a:p>
                      <a:r>
                        <a:rPr lang="en-US" sz="1000"/>
                        <a:t>27.36 SGD</a:t>
                      </a:r>
                    </a:p>
                  </a:txBody>
                  <a:tcPr/>
                </a:tc>
                <a:tc>
                  <a:txBody>
                    <a:bodyPr/>
                    <a:lstStyle/>
                    <a:p>
                      <a:r>
                        <a:rPr lang="en-US" sz="1000"/>
                        <a:t>n/a</a:t>
                      </a:r>
                    </a:p>
                  </a:txBody>
                  <a:tcPr/>
                </a:tc>
                <a:tc>
                  <a:txBody>
                    <a:bodyPr/>
                    <a:lstStyle/>
                    <a:p>
                      <a:r>
                        <a:rPr lang="en-US" sz="1000"/>
                        <a:t>334</a:t>
                      </a:r>
                    </a:p>
                  </a:txBody>
                  <a:tcPr/>
                </a:tc>
                <a:tc>
                  <a:txBody>
                    <a:bodyPr/>
                    <a:lstStyle/>
                    <a:p>
                      <a:r>
                        <a:rPr lang="en-US" sz="1000"/>
                        <a:t>2</a:t>
                      </a:r>
                    </a:p>
                  </a:txBody>
                  <a:tcPr/>
                </a:tc>
                <a:tc>
                  <a:txBody>
                    <a:bodyPr/>
                    <a:lstStyle/>
                    <a:p>
                      <a:r>
                        <a:rPr lang="en-US" sz="1000"/>
                        <a:t>639</a:t>
                      </a:r>
                    </a:p>
                  </a:txBody>
                  <a:tcPr/>
                </a:tc>
                <a:tc>
                  <a:txBody>
                    <a:bodyPr/>
                    <a:lstStyle/>
                    <a:p>
                      <a:r>
                        <a:rPr lang="en-US" sz="1000"/>
                        <a:t>7136</a:t>
                      </a:r>
                    </a:p>
                  </a:txBody>
                  <a:tcPr/>
                </a:tc>
                <a:tc>
                  <a:txBody>
                    <a:bodyPr/>
                    <a:lstStyle/>
                    <a:p>
                      <a:r>
                        <a:rPr lang="en-US" sz="1000"/>
                        <a:t>1812.3333333333</a:t>
                      </a:r>
                    </a:p>
                  </a:txBody>
                  <a:tcPr/>
                </a:tc>
                <a:tc>
                  <a:txBody>
                    <a:bodyPr/>
                    <a:lstStyle/>
                    <a:p>
                      <a:r>
                        <a:rPr lang="en-US" sz="1000"/>
                        <a:t>1.24</a:t>
                      </a:r>
                    </a:p>
                  </a:txBody>
                  <a:tcPr/>
                </a:tc>
                <a:tc>
                  <a:txBody>
                    <a:bodyPr/>
                    <a:lstStyle/>
                    <a:p>
                      <a:r>
                        <a:rPr lang="en-US" sz="1000"/>
                        <a:t>n/a</a:t>
                      </a:r>
                    </a:p>
                  </a:txBody>
                  <a:tcPr/>
                </a:tc>
                <a:tc>
                  <a:txBody>
                    <a:bodyPr/>
                    <a:lstStyle/>
                    <a:p>
                      <a:r>
                        <a:rPr lang="en-US" sz="1000"/>
                        <a:t>4.0580</a:t>
                      </a:r>
                    </a:p>
                  </a:txBody>
                  <a:tcPr/>
                </a:tc>
                <a:extLst>
                  <a:ext uri="{0D108BD9-81ED-4DB2-BD59-A6C34878D82A}">
                    <a16:rowId xmlns:a16="http://schemas.microsoft.com/office/drawing/2014/main" val="2977010135"/>
                  </a:ext>
                </a:extLst>
              </a:tr>
              <a:tr h="370840">
                <a:tc>
                  <a:txBody>
                    <a:bodyPr/>
                    <a:lstStyle/>
                    <a:p>
                      <a:r>
                        <a:rPr lang="en-US" sz="1000"/>
                        <a:t>Waterway Point</a:t>
                      </a:r>
                    </a:p>
                  </a:txBody>
                  <a:tcPr/>
                </a:tc>
                <a:tc>
                  <a:txBody>
                    <a:bodyPr/>
                    <a:lstStyle/>
                    <a:p>
                      <a:r>
                        <a:rPr lang="en-US" sz="1000"/>
                        <a:t>3</a:t>
                      </a:r>
                    </a:p>
                  </a:txBody>
                  <a:tcPr/>
                </a:tc>
                <a:tc>
                  <a:txBody>
                    <a:bodyPr/>
                    <a:lstStyle/>
                    <a:p>
                      <a:r>
                        <a:rPr lang="en-US" sz="1000"/>
                        <a:t>1</a:t>
                      </a:r>
                    </a:p>
                  </a:txBody>
                  <a:tcPr/>
                </a:tc>
                <a:tc>
                  <a:txBody>
                    <a:bodyPr/>
                    <a:lstStyle/>
                    <a:p>
                      <a:r>
                        <a:rPr lang="en-US" sz="1000"/>
                        <a:t>2</a:t>
                      </a:r>
                    </a:p>
                  </a:txBody>
                  <a:tcPr/>
                </a:tc>
                <a:tc>
                  <a:txBody>
                    <a:bodyPr/>
                    <a:lstStyle/>
                    <a:p>
                      <a:r>
                        <a:rPr lang="en-US" sz="1000"/>
                        <a:t>42.33 SGD</a:t>
                      </a:r>
                    </a:p>
                  </a:txBody>
                  <a:tcPr/>
                </a:tc>
                <a:tc>
                  <a:txBody>
                    <a:bodyPr/>
                    <a:lstStyle/>
                    <a:p>
                      <a:r>
                        <a:rPr lang="en-US" sz="1000"/>
                        <a:t>18.78 SGD</a:t>
                      </a:r>
                    </a:p>
                  </a:txBody>
                  <a:tcPr/>
                </a:tc>
                <a:tc>
                  <a:txBody>
                    <a:bodyPr/>
                    <a:lstStyle/>
                    <a:p>
                      <a:r>
                        <a:rPr lang="en-US" sz="1000"/>
                        <a:t>n/a</a:t>
                      </a:r>
                    </a:p>
                  </a:txBody>
                  <a:tcPr/>
                </a:tc>
                <a:tc>
                  <a:txBody>
                    <a:bodyPr/>
                    <a:lstStyle/>
                    <a:p>
                      <a:r>
                        <a:rPr lang="en-US" sz="1000"/>
                        <a:t>400</a:t>
                      </a:r>
                    </a:p>
                  </a:txBody>
                  <a:tcPr/>
                </a:tc>
                <a:tc>
                  <a:txBody>
                    <a:bodyPr/>
                    <a:lstStyle/>
                    <a:p>
                      <a:r>
                        <a:rPr lang="en-US" sz="1000"/>
                        <a:t>4</a:t>
                      </a:r>
                    </a:p>
                  </a:txBody>
                  <a:tcPr/>
                </a:tc>
                <a:tc>
                  <a:txBody>
                    <a:bodyPr/>
                    <a:lstStyle/>
                    <a:p>
                      <a:r>
                        <a:rPr lang="en-US" sz="1000"/>
                        <a:t>463</a:t>
                      </a:r>
                    </a:p>
                  </a:txBody>
                  <a:tcPr/>
                </a:tc>
                <a:tc>
                  <a:txBody>
                    <a:bodyPr/>
                    <a:lstStyle/>
                    <a:p>
                      <a:r>
                        <a:rPr lang="en-US" sz="1000"/>
                        <a:t>24120</a:t>
                      </a:r>
                    </a:p>
                  </a:txBody>
                  <a:tcPr/>
                </a:tc>
                <a:tc>
                  <a:txBody>
                    <a:bodyPr/>
                    <a:lstStyle/>
                    <a:p>
                      <a:r>
                        <a:rPr lang="en-US" sz="1000"/>
                        <a:t>6396.3333333333</a:t>
                      </a:r>
                    </a:p>
                  </a:txBody>
                  <a:tcPr/>
                </a:tc>
                <a:tc>
                  <a:txBody>
                    <a:bodyPr/>
                    <a:lstStyle/>
                    <a:p>
                      <a:r>
                        <a:rPr lang="en-US" sz="1000"/>
                        <a:t>1.21</a:t>
                      </a:r>
                    </a:p>
                  </a:txBody>
                  <a:tcPr/>
                </a:tc>
                <a:tc>
                  <a:txBody>
                    <a:bodyPr/>
                    <a:lstStyle/>
                    <a:p>
                      <a:r>
                        <a:rPr lang="en-US" sz="1000"/>
                        <a:t>n/a</a:t>
                      </a:r>
                    </a:p>
                  </a:txBody>
                  <a:tcPr/>
                </a:tc>
                <a:tc>
                  <a:txBody>
                    <a:bodyPr/>
                    <a:lstStyle/>
                    <a:p>
                      <a:r>
                        <a:rPr lang="en-US" sz="1000"/>
                        <a:t>0.8108</a:t>
                      </a:r>
                    </a:p>
                  </a:txBody>
                  <a:tcPr/>
                </a:tc>
                <a:extLst>
                  <a:ext uri="{0D108BD9-81ED-4DB2-BD59-A6C34878D82A}">
                    <a16:rowId xmlns:a16="http://schemas.microsoft.com/office/drawing/2014/main" val="1159499998"/>
                  </a:ext>
                </a:extLst>
              </a:tr>
              <a:tr h="370840">
                <a:tc>
                  <a:txBody>
                    <a:bodyPr/>
                    <a:lstStyle/>
                    <a:p>
                      <a:r>
                        <a:rPr lang="en-US" sz="1000"/>
                        <a:t>Jem</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200.00 SGD</a:t>
                      </a:r>
                    </a:p>
                  </a:txBody>
                  <a:tcPr/>
                </a:tc>
                <a:tc>
                  <a:txBody>
                    <a:bodyPr/>
                    <a:lstStyle/>
                    <a:p>
                      <a:r>
                        <a:rPr lang="en-US" sz="1000"/>
                        <a:t>89.22 SGD</a:t>
                      </a:r>
                    </a:p>
                  </a:txBody>
                  <a:tcPr/>
                </a:tc>
                <a:tc>
                  <a:txBody>
                    <a:bodyPr/>
                    <a:lstStyle/>
                    <a:p>
                      <a:r>
                        <a:rPr lang="en-US" sz="1000"/>
                        <a:t>n/a</a:t>
                      </a:r>
                    </a:p>
                  </a:txBody>
                  <a:tcPr/>
                </a:tc>
                <a:tc>
                  <a:txBody>
                    <a:bodyPr/>
                    <a:lstStyle/>
                    <a:p>
                      <a:r>
                        <a:rPr lang="en-US" sz="1000"/>
                        <a:t>667</a:t>
                      </a:r>
                    </a:p>
                  </a:txBody>
                  <a:tcPr/>
                </a:tc>
                <a:tc>
                  <a:txBody>
                    <a:bodyPr/>
                    <a:lstStyle/>
                    <a:p>
                      <a:r>
                        <a:rPr lang="en-US" sz="1000"/>
                        <a:t>9</a:t>
                      </a:r>
                    </a:p>
                  </a:txBody>
                  <a:tcPr/>
                </a:tc>
                <a:tc>
                  <a:txBody>
                    <a:bodyPr/>
                    <a:lstStyle/>
                    <a:p>
                      <a:r>
                        <a:rPr lang="en-US" sz="1000"/>
                        <a:t>881</a:t>
                      </a:r>
                    </a:p>
                  </a:txBody>
                  <a:tcPr/>
                </a:tc>
                <a:tc>
                  <a:txBody>
                    <a:bodyPr/>
                    <a:lstStyle/>
                    <a:p>
                      <a:r>
                        <a:rPr lang="en-US" sz="1000"/>
                        <a:t>14853</a:t>
                      </a:r>
                    </a:p>
                  </a:txBody>
                  <a:tcPr/>
                </a:tc>
                <a:tc>
                  <a:txBody>
                    <a:bodyPr/>
                    <a:lstStyle/>
                    <a:p>
                      <a:r>
                        <a:rPr lang="en-US" sz="1000"/>
                        <a:t>10720</a:t>
                      </a:r>
                    </a:p>
                  </a:txBody>
                  <a:tcPr/>
                </a:tc>
                <a:tc>
                  <a:txBody>
                    <a:bodyPr/>
                    <a:lstStyle/>
                    <a:p>
                      <a:r>
                        <a:rPr lang="en-US" sz="1000"/>
                        <a:t>1.39</a:t>
                      </a:r>
                    </a:p>
                  </a:txBody>
                  <a:tcPr/>
                </a:tc>
                <a:tc>
                  <a:txBody>
                    <a:bodyPr/>
                    <a:lstStyle/>
                    <a:p>
                      <a:r>
                        <a:rPr lang="en-US" sz="1000"/>
                        <a:t>n/a</a:t>
                      </a:r>
                    </a:p>
                  </a:txBody>
                  <a:tcPr/>
                </a:tc>
                <a:tc>
                  <a:txBody>
                    <a:bodyPr/>
                    <a:lstStyle/>
                    <a:p>
                      <a:r>
                        <a:rPr lang="en-US" sz="1000"/>
                        <a:t>0.2270</a:t>
                      </a:r>
                    </a:p>
                  </a:txBody>
                  <a:tcPr/>
                </a:tc>
                <a:extLst>
                  <a:ext uri="{0D108BD9-81ED-4DB2-BD59-A6C34878D82A}">
                    <a16:rowId xmlns:a16="http://schemas.microsoft.com/office/drawing/2014/main" val="3942327627"/>
                  </a:ext>
                </a:extLst>
              </a:tr>
            </a:tbl>
          </a:graphicData>
        </a:graphic>
      </p:graphicFrame>
      <p:sp>
        <p:nvSpPr>
          <p:cNvPr id="4" name="Text Placeholder 3">
            <a:extLst>
              <a:ext uri="{FF2B5EF4-FFF2-40B4-BE49-F238E27FC236}">
                <a16:creationId xmlns:a16="http://schemas.microsoft.com/office/drawing/2014/main" id="{A9B4E990-CA81-42DB-A24F-8735083B161A}"/>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298689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6B340-86E3-4FE8-AE25-531704BDFDEB}"/>
              </a:ext>
            </a:extLst>
          </p:cNvPr>
          <p:cNvSpPr>
            <a:spLocks noGrp="1"/>
          </p:cNvSpPr>
          <p:nvPr>
            <p:ph type="title"/>
          </p:nvPr>
        </p:nvSpPr>
        <p:spPr/>
        <p:txBody>
          <a:bodyPr/>
          <a:lstStyle/>
          <a:p>
            <a:r>
              <a:rPr lang="en-US"/>
              <a:t>Facebook Ads Performance Table | All Pages - 1 of 12</a:t>
            </a:r>
          </a:p>
        </p:txBody>
      </p:sp>
      <p:graphicFrame>
        <p:nvGraphicFramePr>
          <p:cNvPr id="5" name="Table Placeholder 4">
            <a:extLst>
              <a:ext uri="{FF2B5EF4-FFF2-40B4-BE49-F238E27FC236}">
                <a16:creationId xmlns:a16="http://schemas.microsoft.com/office/drawing/2014/main" id="{739C6C8D-8776-42CE-AA85-D3FD9154286D}"/>
              </a:ext>
            </a:extLst>
          </p:cNvPr>
          <p:cNvGraphicFramePr>
            <a:graphicFrameLocks noGrp="1"/>
          </p:cNvGraphicFramePr>
          <p:nvPr>
            <p:ph type="tbl" sz="quarter" idx="13"/>
            <p:extLst>
              <p:ext uri="{D42A27DB-BD31-4B8C-83A1-F6EECF244321}">
                <p14:modId xmlns:p14="http://schemas.microsoft.com/office/powerpoint/2010/main" val="4289623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58911036"/>
                    </a:ext>
                  </a:extLst>
                </a:gridCol>
                <a:gridCol w="658368">
                  <a:extLst>
                    <a:ext uri="{9D8B030D-6E8A-4147-A177-3AD203B41FA5}">
                      <a16:colId xmlns:a16="http://schemas.microsoft.com/office/drawing/2014/main" val="354502184"/>
                    </a:ext>
                  </a:extLst>
                </a:gridCol>
                <a:gridCol w="246888">
                  <a:extLst>
                    <a:ext uri="{9D8B030D-6E8A-4147-A177-3AD203B41FA5}">
                      <a16:colId xmlns:a16="http://schemas.microsoft.com/office/drawing/2014/main" val="3658700552"/>
                    </a:ext>
                  </a:extLst>
                </a:gridCol>
                <a:gridCol w="246888">
                  <a:extLst>
                    <a:ext uri="{9D8B030D-6E8A-4147-A177-3AD203B41FA5}">
                      <a16:colId xmlns:a16="http://schemas.microsoft.com/office/drawing/2014/main" val="747338277"/>
                    </a:ext>
                  </a:extLst>
                </a:gridCol>
                <a:gridCol w="246888">
                  <a:extLst>
                    <a:ext uri="{9D8B030D-6E8A-4147-A177-3AD203B41FA5}">
                      <a16:colId xmlns:a16="http://schemas.microsoft.com/office/drawing/2014/main" val="4216783381"/>
                    </a:ext>
                  </a:extLst>
                </a:gridCol>
                <a:gridCol w="246888">
                  <a:extLst>
                    <a:ext uri="{9D8B030D-6E8A-4147-A177-3AD203B41FA5}">
                      <a16:colId xmlns:a16="http://schemas.microsoft.com/office/drawing/2014/main" val="1796585066"/>
                    </a:ext>
                  </a:extLst>
                </a:gridCol>
                <a:gridCol w="246888">
                  <a:extLst>
                    <a:ext uri="{9D8B030D-6E8A-4147-A177-3AD203B41FA5}">
                      <a16:colId xmlns:a16="http://schemas.microsoft.com/office/drawing/2014/main" val="3501085055"/>
                    </a:ext>
                  </a:extLst>
                </a:gridCol>
                <a:gridCol w="246888">
                  <a:extLst>
                    <a:ext uri="{9D8B030D-6E8A-4147-A177-3AD203B41FA5}">
                      <a16:colId xmlns:a16="http://schemas.microsoft.com/office/drawing/2014/main" val="1049080838"/>
                    </a:ext>
                  </a:extLst>
                </a:gridCol>
                <a:gridCol w="246888">
                  <a:extLst>
                    <a:ext uri="{9D8B030D-6E8A-4147-A177-3AD203B41FA5}">
                      <a16:colId xmlns:a16="http://schemas.microsoft.com/office/drawing/2014/main" val="1774723381"/>
                    </a:ext>
                  </a:extLst>
                </a:gridCol>
                <a:gridCol w="246888">
                  <a:extLst>
                    <a:ext uri="{9D8B030D-6E8A-4147-A177-3AD203B41FA5}">
                      <a16:colId xmlns:a16="http://schemas.microsoft.com/office/drawing/2014/main" val="2500487495"/>
                    </a:ext>
                  </a:extLst>
                </a:gridCol>
                <a:gridCol w="246888">
                  <a:extLst>
                    <a:ext uri="{9D8B030D-6E8A-4147-A177-3AD203B41FA5}">
                      <a16:colId xmlns:a16="http://schemas.microsoft.com/office/drawing/2014/main" val="784540966"/>
                    </a:ext>
                  </a:extLst>
                </a:gridCol>
                <a:gridCol w="246888">
                  <a:extLst>
                    <a:ext uri="{9D8B030D-6E8A-4147-A177-3AD203B41FA5}">
                      <a16:colId xmlns:a16="http://schemas.microsoft.com/office/drawing/2014/main" val="3658098656"/>
                    </a:ext>
                  </a:extLst>
                </a:gridCol>
                <a:gridCol w="246888">
                  <a:extLst>
                    <a:ext uri="{9D8B030D-6E8A-4147-A177-3AD203B41FA5}">
                      <a16:colId xmlns:a16="http://schemas.microsoft.com/office/drawing/2014/main" val="2846165575"/>
                    </a:ext>
                  </a:extLst>
                </a:gridCol>
                <a:gridCol w="246888">
                  <a:extLst>
                    <a:ext uri="{9D8B030D-6E8A-4147-A177-3AD203B41FA5}">
                      <a16:colId xmlns:a16="http://schemas.microsoft.com/office/drawing/2014/main" val="2459642715"/>
                    </a:ext>
                  </a:extLst>
                </a:gridCol>
                <a:gridCol w="246888">
                  <a:extLst>
                    <a:ext uri="{9D8B030D-6E8A-4147-A177-3AD203B41FA5}">
                      <a16:colId xmlns:a16="http://schemas.microsoft.com/office/drawing/2014/main" val="1958442356"/>
                    </a:ext>
                  </a:extLst>
                </a:gridCol>
                <a:gridCol w="246888">
                  <a:extLst>
                    <a:ext uri="{9D8B030D-6E8A-4147-A177-3AD203B41FA5}">
                      <a16:colId xmlns:a16="http://schemas.microsoft.com/office/drawing/2014/main" val="2532952613"/>
                    </a:ext>
                  </a:extLst>
                </a:gridCol>
                <a:gridCol w="246888">
                  <a:extLst>
                    <a:ext uri="{9D8B030D-6E8A-4147-A177-3AD203B41FA5}">
                      <a16:colId xmlns:a16="http://schemas.microsoft.com/office/drawing/2014/main" val="1940996737"/>
                    </a:ext>
                  </a:extLst>
                </a:gridCol>
                <a:gridCol w="246888">
                  <a:extLst>
                    <a:ext uri="{9D8B030D-6E8A-4147-A177-3AD203B41FA5}">
                      <a16:colId xmlns:a16="http://schemas.microsoft.com/office/drawing/2014/main" val="3015775281"/>
                    </a:ext>
                  </a:extLst>
                </a:gridCol>
                <a:gridCol w="246888">
                  <a:extLst>
                    <a:ext uri="{9D8B030D-6E8A-4147-A177-3AD203B41FA5}">
                      <a16:colId xmlns:a16="http://schemas.microsoft.com/office/drawing/2014/main" val="581648827"/>
                    </a:ext>
                  </a:extLst>
                </a:gridCol>
                <a:gridCol w="246888">
                  <a:extLst>
                    <a:ext uri="{9D8B030D-6E8A-4147-A177-3AD203B41FA5}">
                      <a16:colId xmlns:a16="http://schemas.microsoft.com/office/drawing/2014/main" val="374466406"/>
                    </a:ext>
                  </a:extLst>
                </a:gridCol>
                <a:gridCol w="246888">
                  <a:extLst>
                    <a:ext uri="{9D8B030D-6E8A-4147-A177-3AD203B41FA5}">
                      <a16:colId xmlns:a16="http://schemas.microsoft.com/office/drawing/2014/main" val="1529278948"/>
                    </a:ext>
                  </a:extLst>
                </a:gridCol>
                <a:gridCol w="987552">
                  <a:extLst>
                    <a:ext uri="{9D8B030D-6E8A-4147-A177-3AD203B41FA5}">
                      <a16:colId xmlns:a16="http://schemas.microsoft.com/office/drawing/2014/main" val="3114981580"/>
                    </a:ext>
                  </a:extLst>
                </a:gridCol>
                <a:gridCol w="493776">
                  <a:extLst>
                    <a:ext uri="{9D8B030D-6E8A-4147-A177-3AD203B41FA5}">
                      <a16:colId xmlns:a16="http://schemas.microsoft.com/office/drawing/2014/main" val="3029784566"/>
                    </a:ext>
                  </a:extLst>
                </a:gridCol>
                <a:gridCol w="493776">
                  <a:extLst>
                    <a:ext uri="{9D8B030D-6E8A-4147-A177-3AD203B41FA5}">
                      <a16:colId xmlns:a16="http://schemas.microsoft.com/office/drawing/2014/main" val="1674290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4099738697"/>
                  </a:ext>
                </a:extLst>
              </a:tr>
            </a:tbl>
          </a:graphicData>
        </a:graphic>
      </p:graphicFrame>
      <p:sp>
        <p:nvSpPr>
          <p:cNvPr id="4" name="Text Placeholder 3">
            <a:extLst>
              <a:ext uri="{FF2B5EF4-FFF2-40B4-BE49-F238E27FC236}">
                <a16:creationId xmlns:a16="http://schemas.microsoft.com/office/drawing/2014/main" id="{89260FE8-E27B-4B75-BC0A-A9AF849E9453}"/>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620357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EC4CC-DC50-481D-97BC-2B0E6DF920ED}"/>
              </a:ext>
            </a:extLst>
          </p:cNvPr>
          <p:cNvSpPr>
            <a:spLocks noGrp="1"/>
          </p:cNvSpPr>
          <p:nvPr>
            <p:ph type="title"/>
          </p:nvPr>
        </p:nvSpPr>
        <p:spPr/>
        <p:txBody>
          <a:bodyPr/>
          <a:lstStyle/>
          <a:p>
            <a:r>
              <a:rPr lang="en-US"/>
              <a:t>Facebook Ads Performance Table | All Pages - 2 of 12</a:t>
            </a:r>
          </a:p>
        </p:txBody>
      </p:sp>
      <p:graphicFrame>
        <p:nvGraphicFramePr>
          <p:cNvPr id="5" name="Table Placeholder 4">
            <a:extLst>
              <a:ext uri="{FF2B5EF4-FFF2-40B4-BE49-F238E27FC236}">
                <a16:creationId xmlns:a16="http://schemas.microsoft.com/office/drawing/2014/main" id="{ECD5C3CA-4ED4-4912-BBC0-0F019F5D1F17}"/>
              </a:ext>
            </a:extLst>
          </p:cNvPr>
          <p:cNvGraphicFramePr>
            <a:graphicFrameLocks noGrp="1"/>
          </p:cNvGraphicFramePr>
          <p:nvPr>
            <p:ph type="tbl" sz="quarter" idx="13"/>
            <p:extLst>
              <p:ext uri="{D42A27DB-BD31-4B8C-83A1-F6EECF244321}">
                <p14:modId xmlns:p14="http://schemas.microsoft.com/office/powerpoint/2010/main" val="2003178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603026"/>
                    </a:ext>
                  </a:extLst>
                </a:gridCol>
                <a:gridCol w="658368">
                  <a:extLst>
                    <a:ext uri="{9D8B030D-6E8A-4147-A177-3AD203B41FA5}">
                      <a16:colId xmlns:a16="http://schemas.microsoft.com/office/drawing/2014/main" val="4243206593"/>
                    </a:ext>
                  </a:extLst>
                </a:gridCol>
                <a:gridCol w="246888">
                  <a:extLst>
                    <a:ext uri="{9D8B030D-6E8A-4147-A177-3AD203B41FA5}">
                      <a16:colId xmlns:a16="http://schemas.microsoft.com/office/drawing/2014/main" val="1380659877"/>
                    </a:ext>
                  </a:extLst>
                </a:gridCol>
                <a:gridCol w="246888">
                  <a:extLst>
                    <a:ext uri="{9D8B030D-6E8A-4147-A177-3AD203B41FA5}">
                      <a16:colId xmlns:a16="http://schemas.microsoft.com/office/drawing/2014/main" val="686702811"/>
                    </a:ext>
                  </a:extLst>
                </a:gridCol>
                <a:gridCol w="246888">
                  <a:extLst>
                    <a:ext uri="{9D8B030D-6E8A-4147-A177-3AD203B41FA5}">
                      <a16:colId xmlns:a16="http://schemas.microsoft.com/office/drawing/2014/main" val="2634652759"/>
                    </a:ext>
                  </a:extLst>
                </a:gridCol>
                <a:gridCol w="246888">
                  <a:extLst>
                    <a:ext uri="{9D8B030D-6E8A-4147-A177-3AD203B41FA5}">
                      <a16:colId xmlns:a16="http://schemas.microsoft.com/office/drawing/2014/main" val="3659726952"/>
                    </a:ext>
                  </a:extLst>
                </a:gridCol>
                <a:gridCol w="246888">
                  <a:extLst>
                    <a:ext uri="{9D8B030D-6E8A-4147-A177-3AD203B41FA5}">
                      <a16:colId xmlns:a16="http://schemas.microsoft.com/office/drawing/2014/main" val="2842165490"/>
                    </a:ext>
                  </a:extLst>
                </a:gridCol>
                <a:gridCol w="246888">
                  <a:extLst>
                    <a:ext uri="{9D8B030D-6E8A-4147-A177-3AD203B41FA5}">
                      <a16:colId xmlns:a16="http://schemas.microsoft.com/office/drawing/2014/main" val="498026999"/>
                    </a:ext>
                  </a:extLst>
                </a:gridCol>
                <a:gridCol w="246888">
                  <a:extLst>
                    <a:ext uri="{9D8B030D-6E8A-4147-A177-3AD203B41FA5}">
                      <a16:colId xmlns:a16="http://schemas.microsoft.com/office/drawing/2014/main" val="2192655470"/>
                    </a:ext>
                  </a:extLst>
                </a:gridCol>
                <a:gridCol w="246888">
                  <a:extLst>
                    <a:ext uri="{9D8B030D-6E8A-4147-A177-3AD203B41FA5}">
                      <a16:colId xmlns:a16="http://schemas.microsoft.com/office/drawing/2014/main" val="1508894245"/>
                    </a:ext>
                  </a:extLst>
                </a:gridCol>
                <a:gridCol w="246888">
                  <a:extLst>
                    <a:ext uri="{9D8B030D-6E8A-4147-A177-3AD203B41FA5}">
                      <a16:colId xmlns:a16="http://schemas.microsoft.com/office/drawing/2014/main" val="2975286090"/>
                    </a:ext>
                  </a:extLst>
                </a:gridCol>
                <a:gridCol w="246888">
                  <a:extLst>
                    <a:ext uri="{9D8B030D-6E8A-4147-A177-3AD203B41FA5}">
                      <a16:colId xmlns:a16="http://schemas.microsoft.com/office/drawing/2014/main" val="2266164565"/>
                    </a:ext>
                  </a:extLst>
                </a:gridCol>
                <a:gridCol w="246888">
                  <a:extLst>
                    <a:ext uri="{9D8B030D-6E8A-4147-A177-3AD203B41FA5}">
                      <a16:colId xmlns:a16="http://schemas.microsoft.com/office/drawing/2014/main" val="1384909238"/>
                    </a:ext>
                  </a:extLst>
                </a:gridCol>
                <a:gridCol w="246888">
                  <a:extLst>
                    <a:ext uri="{9D8B030D-6E8A-4147-A177-3AD203B41FA5}">
                      <a16:colId xmlns:a16="http://schemas.microsoft.com/office/drawing/2014/main" val="2306811341"/>
                    </a:ext>
                  </a:extLst>
                </a:gridCol>
                <a:gridCol w="246888">
                  <a:extLst>
                    <a:ext uri="{9D8B030D-6E8A-4147-A177-3AD203B41FA5}">
                      <a16:colId xmlns:a16="http://schemas.microsoft.com/office/drawing/2014/main" val="92371235"/>
                    </a:ext>
                  </a:extLst>
                </a:gridCol>
                <a:gridCol w="246888">
                  <a:extLst>
                    <a:ext uri="{9D8B030D-6E8A-4147-A177-3AD203B41FA5}">
                      <a16:colId xmlns:a16="http://schemas.microsoft.com/office/drawing/2014/main" val="719191483"/>
                    </a:ext>
                  </a:extLst>
                </a:gridCol>
                <a:gridCol w="246888">
                  <a:extLst>
                    <a:ext uri="{9D8B030D-6E8A-4147-A177-3AD203B41FA5}">
                      <a16:colId xmlns:a16="http://schemas.microsoft.com/office/drawing/2014/main" val="1207466717"/>
                    </a:ext>
                  </a:extLst>
                </a:gridCol>
                <a:gridCol w="246888">
                  <a:extLst>
                    <a:ext uri="{9D8B030D-6E8A-4147-A177-3AD203B41FA5}">
                      <a16:colId xmlns:a16="http://schemas.microsoft.com/office/drawing/2014/main" val="3123696703"/>
                    </a:ext>
                  </a:extLst>
                </a:gridCol>
                <a:gridCol w="246888">
                  <a:extLst>
                    <a:ext uri="{9D8B030D-6E8A-4147-A177-3AD203B41FA5}">
                      <a16:colId xmlns:a16="http://schemas.microsoft.com/office/drawing/2014/main" val="1327019125"/>
                    </a:ext>
                  </a:extLst>
                </a:gridCol>
                <a:gridCol w="246888">
                  <a:extLst>
                    <a:ext uri="{9D8B030D-6E8A-4147-A177-3AD203B41FA5}">
                      <a16:colId xmlns:a16="http://schemas.microsoft.com/office/drawing/2014/main" val="49984287"/>
                    </a:ext>
                  </a:extLst>
                </a:gridCol>
                <a:gridCol w="246888">
                  <a:extLst>
                    <a:ext uri="{9D8B030D-6E8A-4147-A177-3AD203B41FA5}">
                      <a16:colId xmlns:a16="http://schemas.microsoft.com/office/drawing/2014/main" val="3893965165"/>
                    </a:ext>
                  </a:extLst>
                </a:gridCol>
                <a:gridCol w="987552">
                  <a:extLst>
                    <a:ext uri="{9D8B030D-6E8A-4147-A177-3AD203B41FA5}">
                      <a16:colId xmlns:a16="http://schemas.microsoft.com/office/drawing/2014/main" val="2612871651"/>
                    </a:ext>
                  </a:extLst>
                </a:gridCol>
                <a:gridCol w="493776">
                  <a:extLst>
                    <a:ext uri="{9D8B030D-6E8A-4147-A177-3AD203B41FA5}">
                      <a16:colId xmlns:a16="http://schemas.microsoft.com/office/drawing/2014/main" val="3284473508"/>
                    </a:ext>
                  </a:extLst>
                </a:gridCol>
                <a:gridCol w="493776">
                  <a:extLst>
                    <a:ext uri="{9D8B030D-6E8A-4147-A177-3AD203B41FA5}">
                      <a16:colId xmlns:a16="http://schemas.microsoft.com/office/drawing/2014/main" val="2299705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644937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- 2020-06-24 14:15:37</a:t>
                      </a:r>
                      <a:r>
                        <a:rPr kumimoji="0" lang="en-US" sz="1000" b="0" i="0" u="none" strike="noStrike" kern="1200" cap="none" spc="0" normalizeH="0" baseline="0" noProof="0">
                          <a:ln>
                            <a:noFill/>
                          </a:ln>
                          <a:solidFill>
                            <a:prstClr val="black"/>
                          </a:solidFill>
                          <a:effectLst/>
                          <a:uLnTx/>
                          <a:uFillTx/>
                          <a:latin typeface="+mn-lt"/>
                          <a:ea typeface="+mn-ea"/>
                          <a:cs typeface="+mn-cs"/>
                        </a:rPr>
                        <a:t>
 🤗 Miss hugs 🏖️ Miss the beach 🍳 Miss brunch with besties? We feel you! Tell us what else you're missing since the Circuit Breaker/Phase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105031519_2649472088707296_6581310419761060736_o.jpg?_nc_cat=110&amp;_nc_sid=2d5d41&amp;_nc_oc=AQkrhtVtZzcV9MWMWeYTMkLRUKtOhj7Z3aV_Mn241L_htDYLTiJMaQ4Axo_WJjDgrJ0&amp;_nc_ht=scontent-iad3-1.xx&amp;_nc_tp=6&amp;oh=e652740367c3dd7db36ba3dad2d575c9&amp;oe=5F19EE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20:12:02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WWP June - Engagement (FB)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13 - 65+; Interests: Shopping and fashion, Entertainment, Family, Food and drink or Hobbies and activities, Behaviors: Engaged Shoppers, Relationship Status: Single, In a relationship, Married or Engaged, Parents: Parents (All), Parents with preschoolers (03-05 years)  or Parents with teenagers (13-17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Video Feeds on desktop computers, News Feed on mobile devices, Video Feeds on mobile devices, Instream Video on mobile devices, Instream Video on desktop computers or Instant Article</a:t>
                      </a:r>
                    </a:p>
                  </a:txBody>
                  <a:tcPr/>
                </a:tc>
                <a:extLst>
                  <a:ext uri="{0D108BD9-81ED-4DB2-BD59-A6C34878D82A}">
                    <a16:rowId xmlns:a16="http://schemas.microsoft.com/office/drawing/2014/main" val="4068196105"/>
                  </a:ext>
                </a:extLst>
              </a:tr>
            </a:tbl>
          </a:graphicData>
        </a:graphic>
      </p:graphicFrame>
      <p:sp>
        <p:nvSpPr>
          <p:cNvPr id="4" name="Text Placeholder 3">
            <a:extLst>
              <a:ext uri="{FF2B5EF4-FFF2-40B4-BE49-F238E27FC236}">
                <a16:creationId xmlns:a16="http://schemas.microsoft.com/office/drawing/2014/main" id="{38FDBB5E-771D-47E6-BBB3-DF2363C179A7}"/>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3532467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3D178-AE78-4A40-A4D2-C109A45FD90B}"/>
              </a:ext>
            </a:extLst>
          </p:cNvPr>
          <p:cNvSpPr>
            <a:spLocks noGrp="1"/>
          </p:cNvSpPr>
          <p:nvPr>
            <p:ph type="title"/>
          </p:nvPr>
        </p:nvSpPr>
        <p:spPr/>
        <p:txBody>
          <a:bodyPr/>
          <a:lstStyle/>
          <a:p>
            <a:r>
              <a:rPr lang="en-US"/>
              <a:t>Facebook Ads Performance Table | All Pages - 3 of 12</a:t>
            </a:r>
          </a:p>
        </p:txBody>
      </p:sp>
      <p:graphicFrame>
        <p:nvGraphicFramePr>
          <p:cNvPr id="5" name="Table Placeholder 4">
            <a:extLst>
              <a:ext uri="{FF2B5EF4-FFF2-40B4-BE49-F238E27FC236}">
                <a16:creationId xmlns:a16="http://schemas.microsoft.com/office/drawing/2014/main" id="{9B3DA9D1-2CB6-492E-9CF1-32132D0BC132}"/>
              </a:ext>
            </a:extLst>
          </p:cNvPr>
          <p:cNvGraphicFramePr>
            <a:graphicFrameLocks noGrp="1"/>
          </p:cNvGraphicFramePr>
          <p:nvPr>
            <p:ph type="tbl" sz="quarter" idx="13"/>
            <p:extLst>
              <p:ext uri="{D42A27DB-BD31-4B8C-83A1-F6EECF244321}">
                <p14:modId xmlns:p14="http://schemas.microsoft.com/office/powerpoint/2010/main" val="3328763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48725524"/>
                    </a:ext>
                  </a:extLst>
                </a:gridCol>
                <a:gridCol w="658368">
                  <a:extLst>
                    <a:ext uri="{9D8B030D-6E8A-4147-A177-3AD203B41FA5}">
                      <a16:colId xmlns:a16="http://schemas.microsoft.com/office/drawing/2014/main" val="1220118507"/>
                    </a:ext>
                  </a:extLst>
                </a:gridCol>
                <a:gridCol w="246888">
                  <a:extLst>
                    <a:ext uri="{9D8B030D-6E8A-4147-A177-3AD203B41FA5}">
                      <a16:colId xmlns:a16="http://schemas.microsoft.com/office/drawing/2014/main" val="804196945"/>
                    </a:ext>
                  </a:extLst>
                </a:gridCol>
                <a:gridCol w="246888">
                  <a:extLst>
                    <a:ext uri="{9D8B030D-6E8A-4147-A177-3AD203B41FA5}">
                      <a16:colId xmlns:a16="http://schemas.microsoft.com/office/drawing/2014/main" val="1149331038"/>
                    </a:ext>
                  </a:extLst>
                </a:gridCol>
                <a:gridCol w="246888">
                  <a:extLst>
                    <a:ext uri="{9D8B030D-6E8A-4147-A177-3AD203B41FA5}">
                      <a16:colId xmlns:a16="http://schemas.microsoft.com/office/drawing/2014/main" val="2738815769"/>
                    </a:ext>
                  </a:extLst>
                </a:gridCol>
                <a:gridCol w="246888">
                  <a:extLst>
                    <a:ext uri="{9D8B030D-6E8A-4147-A177-3AD203B41FA5}">
                      <a16:colId xmlns:a16="http://schemas.microsoft.com/office/drawing/2014/main" val="2450066085"/>
                    </a:ext>
                  </a:extLst>
                </a:gridCol>
                <a:gridCol w="246888">
                  <a:extLst>
                    <a:ext uri="{9D8B030D-6E8A-4147-A177-3AD203B41FA5}">
                      <a16:colId xmlns:a16="http://schemas.microsoft.com/office/drawing/2014/main" val="544571991"/>
                    </a:ext>
                  </a:extLst>
                </a:gridCol>
                <a:gridCol w="246888">
                  <a:extLst>
                    <a:ext uri="{9D8B030D-6E8A-4147-A177-3AD203B41FA5}">
                      <a16:colId xmlns:a16="http://schemas.microsoft.com/office/drawing/2014/main" val="1960053278"/>
                    </a:ext>
                  </a:extLst>
                </a:gridCol>
                <a:gridCol w="246888">
                  <a:extLst>
                    <a:ext uri="{9D8B030D-6E8A-4147-A177-3AD203B41FA5}">
                      <a16:colId xmlns:a16="http://schemas.microsoft.com/office/drawing/2014/main" val="69235947"/>
                    </a:ext>
                  </a:extLst>
                </a:gridCol>
                <a:gridCol w="246888">
                  <a:extLst>
                    <a:ext uri="{9D8B030D-6E8A-4147-A177-3AD203B41FA5}">
                      <a16:colId xmlns:a16="http://schemas.microsoft.com/office/drawing/2014/main" val="181755621"/>
                    </a:ext>
                  </a:extLst>
                </a:gridCol>
                <a:gridCol w="246888">
                  <a:extLst>
                    <a:ext uri="{9D8B030D-6E8A-4147-A177-3AD203B41FA5}">
                      <a16:colId xmlns:a16="http://schemas.microsoft.com/office/drawing/2014/main" val="4092281495"/>
                    </a:ext>
                  </a:extLst>
                </a:gridCol>
                <a:gridCol w="246888">
                  <a:extLst>
                    <a:ext uri="{9D8B030D-6E8A-4147-A177-3AD203B41FA5}">
                      <a16:colId xmlns:a16="http://schemas.microsoft.com/office/drawing/2014/main" val="2983565318"/>
                    </a:ext>
                  </a:extLst>
                </a:gridCol>
                <a:gridCol w="246888">
                  <a:extLst>
                    <a:ext uri="{9D8B030D-6E8A-4147-A177-3AD203B41FA5}">
                      <a16:colId xmlns:a16="http://schemas.microsoft.com/office/drawing/2014/main" val="2727872050"/>
                    </a:ext>
                  </a:extLst>
                </a:gridCol>
                <a:gridCol w="246888">
                  <a:extLst>
                    <a:ext uri="{9D8B030D-6E8A-4147-A177-3AD203B41FA5}">
                      <a16:colId xmlns:a16="http://schemas.microsoft.com/office/drawing/2014/main" val="2509991971"/>
                    </a:ext>
                  </a:extLst>
                </a:gridCol>
                <a:gridCol w="246888">
                  <a:extLst>
                    <a:ext uri="{9D8B030D-6E8A-4147-A177-3AD203B41FA5}">
                      <a16:colId xmlns:a16="http://schemas.microsoft.com/office/drawing/2014/main" val="2257791581"/>
                    </a:ext>
                  </a:extLst>
                </a:gridCol>
                <a:gridCol w="246888">
                  <a:extLst>
                    <a:ext uri="{9D8B030D-6E8A-4147-A177-3AD203B41FA5}">
                      <a16:colId xmlns:a16="http://schemas.microsoft.com/office/drawing/2014/main" val="3521456329"/>
                    </a:ext>
                  </a:extLst>
                </a:gridCol>
                <a:gridCol w="246888">
                  <a:extLst>
                    <a:ext uri="{9D8B030D-6E8A-4147-A177-3AD203B41FA5}">
                      <a16:colId xmlns:a16="http://schemas.microsoft.com/office/drawing/2014/main" val="2768839686"/>
                    </a:ext>
                  </a:extLst>
                </a:gridCol>
                <a:gridCol w="246888">
                  <a:extLst>
                    <a:ext uri="{9D8B030D-6E8A-4147-A177-3AD203B41FA5}">
                      <a16:colId xmlns:a16="http://schemas.microsoft.com/office/drawing/2014/main" val="3410058129"/>
                    </a:ext>
                  </a:extLst>
                </a:gridCol>
                <a:gridCol w="246888">
                  <a:extLst>
                    <a:ext uri="{9D8B030D-6E8A-4147-A177-3AD203B41FA5}">
                      <a16:colId xmlns:a16="http://schemas.microsoft.com/office/drawing/2014/main" val="865022549"/>
                    </a:ext>
                  </a:extLst>
                </a:gridCol>
                <a:gridCol w="246888">
                  <a:extLst>
                    <a:ext uri="{9D8B030D-6E8A-4147-A177-3AD203B41FA5}">
                      <a16:colId xmlns:a16="http://schemas.microsoft.com/office/drawing/2014/main" val="411172109"/>
                    </a:ext>
                  </a:extLst>
                </a:gridCol>
                <a:gridCol w="246888">
                  <a:extLst>
                    <a:ext uri="{9D8B030D-6E8A-4147-A177-3AD203B41FA5}">
                      <a16:colId xmlns:a16="http://schemas.microsoft.com/office/drawing/2014/main" val="2305261535"/>
                    </a:ext>
                  </a:extLst>
                </a:gridCol>
                <a:gridCol w="987552">
                  <a:extLst>
                    <a:ext uri="{9D8B030D-6E8A-4147-A177-3AD203B41FA5}">
                      <a16:colId xmlns:a16="http://schemas.microsoft.com/office/drawing/2014/main" val="1041661194"/>
                    </a:ext>
                  </a:extLst>
                </a:gridCol>
                <a:gridCol w="493776">
                  <a:extLst>
                    <a:ext uri="{9D8B030D-6E8A-4147-A177-3AD203B41FA5}">
                      <a16:colId xmlns:a16="http://schemas.microsoft.com/office/drawing/2014/main" val="1775581512"/>
                    </a:ext>
                  </a:extLst>
                </a:gridCol>
                <a:gridCol w="493776">
                  <a:extLst>
                    <a:ext uri="{9D8B030D-6E8A-4147-A177-3AD203B41FA5}">
                      <a16:colId xmlns:a16="http://schemas.microsoft.com/office/drawing/2014/main" val="2036220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128119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- 2020-06-24 09:02:52</a:t>
                      </a:r>
                      <a:r>
                        <a:rPr kumimoji="0" lang="en-US" sz="1000" b="0" i="0" u="none" strike="noStrike" kern="1200" cap="none" spc="0" normalizeH="0" baseline="0" noProof="0">
                          <a:ln>
                            <a:noFill/>
                          </a:ln>
                          <a:solidFill>
                            <a:prstClr val="black"/>
                          </a:solidFill>
                          <a:effectLst/>
                          <a:uLnTx/>
                          <a:uFillTx/>
                          <a:latin typeface="+mn-lt"/>
                          <a:ea typeface="+mn-ea"/>
                          <a:cs typeface="+mn-cs"/>
                        </a:rPr>
                        <a:t>
 🤗 Miss hugs 🏖️ Miss the beach 🍳 Miss brunch with besties? We feel you! Tell us what else you're missing since the Circuit Breaker/Phase 1.
.
.
.
#waterwaypoint #fraserspropertyretail #circuitbreaker #newnormal #backtonormal #igsg #sgfamily #goodthingsmustshare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20:12:02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 Miss hugs 🏖️ Miss the beach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13 - 65+; Interests: Shopping and fashion, Entertainment, Family, Food and drink or Hobbies and activities, Behaviors: Engaged Shoppers, Relationship Status: Single, In a relationship, Married or Engaged, Parents: Parents (All), Parents with preschoolers (03-05 years)  or Parents with teenagers (13-17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Instagram Stories or Instagram Explore</a:t>
                      </a:r>
                    </a:p>
                  </a:txBody>
                  <a:tcPr/>
                </a:tc>
                <a:extLst>
                  <a:ext uri="{0D108BD9-81ED-4DB2-BD59-A6C34878D82A}">
                    <a16:rowId xmlns:a16="http://schemas.microsoft.com/office/drawing/2014/main" val="1756176349"/>
                  </a:ext>
                </a:extLst>
              </a:tr>
            </a:tbl>
          </a:graphicData>
        </a:graphic>
      </p:graphicFrame>
      <p:sp>
        <p:nvSpPr>
          <p:cNvPr id="4" name="Text Placeholder 3">
            <a:extLst>
              <a:ext uri="{FF2B5EF4-FFF2-40B4-BE49-F238E27FC236}">
                <a16:creationId xmlns:a16="http://schemas.microsoft.com/office/drawing/2014/main" id="{3DF1CE33-8E22-4D8D-A3B6-B34411AF9DC5}"/>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1079484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D3138-F665-4EC9-B785-F9FA7D860B54}"/>
              </a:ext>
            </a:extLst>
          </p:cNvPr>
          <p:cNvSpPr>
            <a:spLocks noGrp="1"/>
          </p:cNvSpPr>
          <p:nvPr>
            <p:ph type="title"/>
          </p:nvPr>
        </p:nvSpPr>
        <p:spPr/>
        <p:txBody>
          <a:bodyPr/>
          <a:lstStyle/>
          <a:p>
            <a:r>
              <a:rPr lang="en-US"/>
              <a:t>Facebook Ads Performance Table | All Pages - 4 of 12</a:t>
            </a:r>
          </a:p>
        </p:txBody>
      </p:sp>
      <p:graphicFrame>
        <p:nvGraphicFramePr>
          <p:cNvPr id="5" name="Table Placeholder 4">
            <a:extLst>
              <a:ext uri="{FF2B5EF4-FFF2-40B4-BE49-F238E27FC236}">
                <a16:creationId xmlns:a16="http://schemas.microsoft.com/office/drawing/2014/main" id="{B9CAE7D6-44E1-4204-B7B8-1F172E5CB1D6}"/>
              </a:ext>
            </a:extLst>
          </p:cNvPr>
          <p:cNvGraphicFramePr>
            <a:graphicFrameLocks noGrp="1"/>
          </p:cNvGraphicFramePr>
          <p:nvPr>
            <p:ph type="tbl" sz="quarter" idx="13"/>
            <p:extLst>
              <p:ext uri="{D42A27DB-BD31-4B8C-83A1-F6EECF244321}">
                <p14:modId xmlns:p14="http://schemas.microsoft.com/office/powerpoint/2010/main" val="3583533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00504795"/>
                    </a:ext>
                  </a:extLst>
                </a:gridCol>
                <a:gridCol w="658368">
                  <a:extLst>
                    <a:ext uri="{9D8B030D-6E8A-4147-A177-3AD203B41FA5}">
                      <a16:colId xmlns:a16="http://schemas.microsoft.com/office/drawing/2014/main" val="839715858"/>
                    </a:ext>
                  </a:extLst>
                </a:gridCol>
                <a:gridCol w="246888">
                  <a:extLst>
                    <a:ext uri="{9D8B030D-6E8A-4147-A177-3AD203B41FA5}">
                      <a16:colId xmlns:a16="http://schemas.microsoft.com/office/drawing/2014/main" val="2491498966"/>
                    </a:ext>
                  </a:extLst>
                </a:gridCol>
                <a:gridCol w="246888">
                  <a:extLst>
                    <a:ext uri="{9D8B030D-6E8A-4147-A177-3AD203B41FA5}">
                      <a16:colId xmlns:a16="http://schemas.microsoft.com/office/drawing/2014/main" val="3215276960"/>
                    </a:ext>
                  </a:extLst>
                </a:gridCol>
                <a:gridCol w="246888">
                  <a:extLst>
                    <a:ext uri="{9D8B030D-6E8A-4147-A177-3AD203B41FA5}">
                      <a16:colId xmlns:a16="http://schemas.microsoft.com/office/drawing/2014/main" val="450117529"/>
                    </a:ext>
                  </a:extLst>
                </a:gridCol>
                <a:gridCol w="246888">
                  <a:extLst>
                    <a:ext uri="{9D8B030D-6E8A-4147-A177-3AD203B41FA5}">
                      <a16:colId xmlns:a16="http://schemas.microsoft.com/office/drawing/2014/main" val="1415534412"/>
                    </a:ext>
                  </a:extLst>
                </a:gridCol>
                <a:gridCol w="246888">
                  <a:extLst>
                    <a:ext uri="{9D8B030D-6E8A-4147-A177-3AD203B41FA5}">
                      <a16:colId xmlns:a16="http://schemas.microsoft.com/office/drawing/2014/main" val="3505742807"/>
                    </a:ext>
                  </a:extLst>
                </a:gridCol>
                <a:gridCol w="246888">
                  <a:extLst>
                    <a:ext uri="{9D8B030D-6E8A-4147-A177-3AD203B41FA5}">
                      <a16:colId xmlns:a16="http://schemas.microsoft.com/office/drawing/2014/main" val="3149427482"/>
                    </a:ext>
                  </a:extLst>
                </a:gridCol>
                <a:gridCol w="246888">
                  <a:extLst>
                    <a:ext uri="{9D8B030D-6E8A-4147-A177-3AD203B41FA5}">
                      <a16:colId xmlns:a16="http://schemas.microsoft.com/office/drawing/2014/main" val="4262080232"/>
                    </a:ext>
                  </a:extLst>
                </a:gridCol>
                <a:gridCol w="246888">
                  <a:extLst>
                    <a:ext uri="{9D8B030D-6E8A-4147-A177-3AD203B41FA5}">
                      <a16:colId xmlns:a16="http://schemas.microsoft.com/office/drawing/2014/main" val="2537710894"/>
                    </a:ext>
                  </a:extLst>
                </a:gridCol>
                <a:gridCol w="246888">
                  <a:extLst>
                    <a:ext uri="{9D8B030D-6E8A-4147-A177-3AD203B41FA5}">
                      <a16:colId xmlns:a16="http://schemas.microsoft.com/office/drawing/2014/main" val="3532753542"/>
                    </a:ext>
                  </a:extLst>
                </a:gridCol>
                <a:gridCol w="246888">
                  <a:extLst>
                    <a:ext uri="{9D8B030D-6E8A-4147-A177-3AD203B41FA5}">
                      <a16:colId xmlns:a16="http://schemas.microsoft.com/office/drawing/2014/main" val="2610392186"/>
                    </a:ext>
                  </a:extLst>
                </a:gridCol>
                <a:gridCol w="246888">
                  <a:extLst>
                    <a:ext uri="{9D8B030D-6E8A-4147-A177-3AD203B41FA5}">
                      <a16:colId xmlns:a16="http://schemas.microsoft.com/office/drawing/2014/main" val="1807741394"/>
                    </a:ext>
                  </a:extLst>
                </a:gridCol>
                <a:gridCol w="246888">
                  <a:extLst>
                    <a:ext uri="{9D8B030D-6E8A-4147-A177-3AD203B41FA5}">
                      <a16:colId xmlns:a16="http://schemas.microsoft.com/office/drawing/2014/main" val="4152531801"/>
                    </a:ext>
                  </a:extLst>
                </a:gridCol>
                <a:gridCol w="246888">
                  <a:extLst>
                    <a:ext uri="{9D8B030D-6E8A-4147-A177-3AD203B41FA5}">
                      <a16:colId xmlns:a16="http://schemas.microsoft.com/office/drawing/2014/main" val="38615712"/>
                    </a:ext>
                  </a:extLst>
                </a:gridCol>
                <a:gridCol w="246888">
                  <a:extLst>
                    <a:ext uri="{9D8B030D-6E8A-4147-A177-3AD203B41FA5}">
                      <a16:colId xmlns:a16="http://schemas.microsoft.com/office/drawing/2014/main" val="2376744461"/>
                    </a:ext>
                  </a:extLst>
                </a:gridCol>
                <a:gridCol w="246888">
                  <a:extLst>
                    <a:ext uri="{9D8B030D-6E8A-4147-A177-3AD203B41FA5}">
                      <a16:colId xmlns:a16="http://schemas.microsoft.com/office/drawing/2014/main" val="2152977500"/>
                    </a:ext>
                  </a:extLst>
                </a:gridCol>
                <a:gridCol w="246888">
                  <a:extLst>
                    <a:ext uri="{9D8B030D-6E8A-4147-A177-3AD203B41FA5}">
                      <a16:colId xmlns:a16="http://schemas.microsoft.com/office/drawing/2014/main" val="4061914426"/>
                    </a:ext>
                  </a:extLst>
                </a:gridCol>
                <a:gridCol w="246888">
                  <a:extLst>
                    <a:ext uri="{9D8B030D-6E8A-4147-A177-3AD203B41FA5}">
                      <a16:colId xmlns:a16="http://schemas.microsoft.com/office/drawing/2014/main" val="3881530898"/>
                    </a:ext>
                  </a:extLst>
                </a:gridCol>
                <a:gridCol w="246888">
                  <a:extLst>
                    <a:ext uri="{9D8B030D-6E8A-4147-A177-3AD203B41FA5}">
                      <a16:colId xmlns:a16="http://schemas.microsoft.com/office/drawing/2014/main" val="984137028"/>
                    </a:ext>
                  </a:extLst>
                </a:gridCol>
                <a:gridCol w="246888">
                  <a:extLst>
                    <a:ext uri="{9D8B030D-6E8A-4147-A177-3AD203B41FA5}">
                      <a16:colId xmlns:a16="http://schemas.microsoft.com/office/drawing/2014/main" val="284030702"/>
                    </a:ext>
                  </a:extLst>
                </a:gridCol>
                <a:gridCol w="987552">
                  <a:extLst>
                    <a:ext uri="{9D8B030D-6E8A-4147-A177-3AD203B41FA5}">
                      <a16:colId xmlns:a16="http://schemas.microsoft.com/office/drawing/2014/main" val="2200557657"/>
                    </a:ext>
                  </a:extLst>
                </a:gridCol>
                <a:gridCol w="493776">
                  <a:extLst>
                    <a:ext uri="{9D8B030D-6E8A-4147-A177-3AD203B41FA5}">
                      <a16:colId xmlns:a16="http://schemas.microsoft.com/office/drawing/2014/main" val="321085714"/>
                    </a:ext>
                  </a:extLst>
                </a:gridCol>
                <a:gridCol w="493776">
                  <a:extLst>
                    <a:ext uri="{9D8B030D-6E8A-4147-A177-3AD203B41FA5}">
                      <a16:colId xmlns:a16="http://schemas.microsoft.com/office/drawing/2014/main" val="1213061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029778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- 2020-06-24 09:02:52</a:t>
                      </a:r>
                      <a:r>
                        <a:rPr kumimoji="0" lang="en-US" sz="1000" b="0" i="0" u="none" strike="noStrike" kern="1200" cap="none" spc="0" normalizeH="0" baseline="0" noProof="0">
                          <a:ln>
                            <a:noFill/>
                          </a:ln>
                          <a:solidFill>
                            <a:prstClr val="black"/>
                          </a:solidFill>
                          <a:effectLst/>
                          <a:uLnTx/>
                          <a:uFillTx/>
                          <a:latin typeface="+mn-lt"/>
                          <a:ea typeface="+mn-ea"/>
                          <a:cs typeface="+mn-cs"/>
                        </a:rPr>
                        <a:t>
 🤗 Miss hugs 🏖️ Miss the beach 🍳 Miss brunch with besties? We feel you! Tell us what else you're missing since the Circuit Breaker/Phase 1.
.
.
.
#waterwaypoint #fraserspropertyretail #circuitbreaker #newnormal #backtonormal #igsg #sgfamily #goodthingsmustshare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20:12:02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 Miss hugs 🏖️ Miss the beach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13 - 65+; Interests: Shopping and fashion, Entertainment, Family, Food and drink or Hobbies and activities, Behaviors: Engaged Shoppers, Relationship Status: Single, In a relationship, Married or Engaged, Parents: Parents (All), Parents with preschoolers (03-05 years)  or Parents with teenagers (13-17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Instagram Stories or Instagram Explore</a:t>
                      </a:r>
                    </a:p>
                  </a:txBody>
                  <a:tcPr/>
                </a:tc>
                <a:extLst>
                  <a:ext uri="{0D108BD9-81ED-4DB2-BD59-A6C34878D82A}">
                    <a16:rowId xmlns:a16="http://schemas.microsoft.com/office/drawing/2014/main" val="984558956"/>
                  </a:ext>
                </a:extLst>
              </a:tr>
            </a:tbl>
          </a:graphicData>
        </a:graphic>
      </p:graphicFrame>
      <p:sp>
        <p:nvSpPr>
          <p:cNvPr id="4" name="Text Placeholder 3">
            <a:extLst>
              <a:ext uri="{FF2B5EF4-FFF2-40B4-BE49-F238E27FC236}">
                <a16:creationId xmlns:a16="http://schemas.microsoft.com/office/drawing/2014/main" id="{886FF353-D708-4907-B772-B9DFE11CBD98}"/>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50863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19F24-5BE4-449F-81BC-DFB3D8202702}"/>
              </a:ext>
            </a:extLst>
          </p:cNvPr>
          <p:cNvSpPr>
            <a:spLocks noGrp="1"/>
          </p:cNvSpPr>
          <p:nvPr>
            <p:ph type="title"/>
          </p:nvPr>
        </p:nvSpPr>
        <p:spPr/>
        <p:txBody>
          <a:bodyPr/>
          <a:lstStyle/>
          <a:p>
            <a:r>
              <a:rPr lang="en-US"/>
              <a:t>Facebook Ads Performance Table | All Pages - 5 of 12</a:t>
            </a:r>
          </a:p>
        </p:txBody>
      </p:sp>
      <p:graphicFrame>
        <p:nvGraphicFramePr>
          <p:cNvPr id="5" name="Table Placeholder 4">
            <a:extLst>
              <a:ext uri="{FF2B5EF4-FFF2-40B4-BE49-F238E27FC236}">
                <a16:creationId xmlns:a16="http://schemas.microsoft.com/office/drawing/2014/main" id="{D7DDCBD6-4114-4108-8EFA-8CC433D06E89}"/>
              </a:ext>
            </a:extLst>
          </p:cNvPr>
          <p:cNvGraphicFramePr>
            <a:graphicFrameLocks noGrp="1"/>
          </p:cNvGraphicFramePr>
          <p:nvPr>
            <p:ph type="tbl" sz="quarter" idx="13"/>
            <p:extLst>
              <p:ext uri="{D42A27DB-BD31-4B8C-83A1-F6EECF244321}">
                <p14:modId xmlns:p14="http://schemas.microsoft.com/office/powerpoint/2010/main" val="739853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51121307"/>
                    </a:ext>
                  </a:extLst>
                </a:gridCol>
                <a:gridCol w="658368">
                  <a:extLst>
                    <a:ext uri="{9D8B030D-6E8A-4147-A177-3AD203B41FA5}">
                      <a16:colId xmlns:a16="http://schemas.microsoft.com/office/drawing/2014/main" val="1849756488"/>
                    </a:ext>
                  </a:extLst>
                </a:gridCol>
                <a:gridCol w="246888">
                  <a:extLst>
                    <a:ext uri="{9D8B030D-6E8A-4147-A177-3AD203B41FA5}">
                      <a16:colId xmlns:a16="http://schemas.microsoft.com/office/drawing/2014/main" val="1174269344"/>
                    </a:ext>
                  </a:extLst>
                </a:gridCol>
                <a:gridCol w="246888">
                  <a:extLst>
                    <a:ext uri="{9D8B030D-6E8A-4147-A177-3AD203B41FA5}">
                      <a16:colId xmlns:a16="http://schemas.microsoft.com/office/drawing/2014/main" val="3930982690"/>
                    </a:ext>
                  </a:extLst>
                </a:gridCol>
                <a:gridCol w="246888">
                  <a:extLst>
                    <a:ext uri="{9D8B030D-6E8A-4147-A177-3AD203B41FA5}">
                      <a16:colId xmlns:a16="http://schemas.microsoft.com/office/drawing/2014/main" val="1570121076"/>
                    </a:ext>
                  </a:extLst>
                </a:gridCol>
                <a:gridCol w="246888">
                  <a:extLst>
                    <a:ext uri="{9D8B030D-6E8A-4147-A177-3AD203B41FA5}">
                      <a16:colId xmlns:a16="http://schemas.microsoft.com/office/drawing/2014/main" val="482337782"/>
                    </a:ext>
                  </a:extLst>
                </a:gridCol>
                <a:gridCol w="246888">
                  <a:extLst>
                    <a:ext uri="{9D8B030D-6E8A-4147-A177-3AD203B41FA5}">
                      <a16:colId xmlns:a16="http://schemas.microsoft.com/office/drawing/2014/main" val="417413360"/>
                    </a:ext>
                  </a:extLst>
                </a:gridCol>
                <a:gridCol w="246888">
                  <a:extLst>
                    <a:ext uri="{9D8B030D-6E8A-4147-A177-3AD203B41FA5}">
                      <a16:colId xmlns:a16="http://schemas.microsoft.com/office/drawing/2014/main" val="1082988723"/>
                    </a:ext>
                  </a:extLst>
                </a:gridCol>
                <a:gridCol w="246888">
                  <a:extLst>
                    <a:ext uri="{9D8B030D-6E8A-4147-A177-3AD203B41FA5}">
                      <a16:colId xmlns:a16="http://schemas.microsoft.com/office/drawing/2014/main" val="1268617177"/>
                    </a:ext>
                  </a:extLst>
                </a:gridCol>
                <a:gridCol w="246888">
                  <a:extLst>
                    <a:ext uri="{9D8B030D-6E8A-4147-A177-3AD203B41FA5}">
                      <a16:colId xmlns:a16="http://schemas.microsoft.com/office/drawing/2014/main" val="3492934387"/>
                    </a:ext>
                  </a:extLst>
                </a:gridCol>
                <a:gridCol w="246888">
                  <a:extLst>
                    <a:ext uri="{9D8B030D-6E8A-4147-A177-3AD203B41FA5}">
                      <a16:colId xmlns:a16="http://schemas.microsoft.com/office/drawing/2014/main" val="4139641803"/>
                    </a:ext>
                  </a:extLst>
                </a:gridCol>
                <a:gridCol w="246888">
                  <a:extLst>
                    <a:ext uri="{9D8B030D-6E8A-4147-A177-3AD203B41FA5}">
                      <a16:colId xmlns:a16="http://schemas.microsoft.com/office/drawing/2014/main" val="2055661824"/>
                    </a:ext>
                  </a:extLst>
                </a:gridCol>
                <a:gridCol w="246888">
                  <a:extLst>
                    <a:ext uri="{9D8B030D-6E8A-4147-A177-3AD203B41FA5}">
                      <a16:colId xmlns:a16="http://schemas.microsoft.com/office/drawing/2014/main" val="2767895203"/>
                    </a:ext>
                  </a:extLst>
                </a:gridCol>
                <a:gridCol w="246888">
                  <a:extLst>
                    <a:ext uri="{9D8B030D-6E8A-4147-A177-3AD203B41FA5}">
                      <a16:colId xmlns:a16="http://schemas.microsoft.com/office/drawing/2014/main" val="1942859592"/>
                    </a:ext>
                  </a:extLst>
                </a:gridCol>
                <a:gridCol w="246888">
                  <a:extLst>
                    <a:ext uri="{9D8B030D-6E8A-4147-A177-3AD203B41FA5}">
                      <a16:colId xmlns:a16="http://schemas.microsoft.com/office/drawing/2014/main" val="2295970611"/>
                    </a:ext>
                  </a:extLst>
                </a:gridCol>
                <a:gridCol w="246888">
                  <a:extLst>
                    <a:ext uri="{9D8B030D-6E8A-4147-A177-3AD203B41FA5}">
                      <a16:colId xmlns:a16="http://schemas.microsoft.com/office/drawing/2014/main" val="1253652092"/>
                    </a:ext>
                  </a:extLst>
                </a:gridCol>
                <a:gridCol w="246888">
                  <a:extLst>
                    <a:ext uri="{9D8B030D-6E8A-4147-A177-3AD203B41FA5}">
                      <a16:colId xmlns:a16="http://schemas.microsoft.com/office/drawing/2014/main" val="2293400859"/>
                    </a:ext>
                  </a:extLst>
                </a:gridCol>
                <a:gridCol w="246888">
                  <a:extLst>
                    <a:ext uri="{9D8B030D-6E8A-4147-A177-3AD203B41FA5}">
                      <a16:colId xmlns:a16="http://schemas.microsoft.com/office/drawing/2014/main" val="427933410"/>
                    </a:ext>
                  </a:extLst>
                </a:gridCol>
                <a:gridCol w="246888">
                  <a:extLst>
                    <a:ext uri="{9D8B030D-6E8A-4147-A177-3AD203B41FA5}">
                      <a16:colId xmlns:a16="http://schemas.microsoft.com/office/drawing/2014/main" val="2804231392"/>
                    </a:ext>
                  </a:extLst>
                </a:gridCol>
                <a:gridCol w="246888">
                  <a:extLst>
                    <a:ext uri="{9D8B030D-6E8A-4147-A177-3AD203B41FA5}">
                      <a16:colId xmlns:a16="http://schemas.microsoft.com/office/drawing/2014/main" val="1990694259"/>
                    </a:ext>
                  </a:extLst>
                </a:gridCol>
                <a:gridCol w="246888">
                  <a:extLst>
                    <a:ext uri="{9D8B030D-6E8A-4147-A177-3AD203B41FA5}">
                      <a16:colId xmlns:a16="http://schemas.microsoft.com/office/drawing/2014/main" val="3571025208"/>
                    </a:ext>
                  </a:extLst>
                </a:gridCol>
                <a:gridCol w="987552">
                  <a:extLst>
                    <a:ext uri="{9D8B030D-6E8A-4147-A177-3AD203B41FA5}">
                      <a16:colId xmlns:a16="http://schemas.microsoft.com/office/drawing/2014/main" val="2002924137"/>
                    </a:ext>
                  </a:extLst>
                </a:gridCol>
                <a:gridCol w="493776">
                  <a:extLst>
                    <a:ext uri="{9D8B030D-6E8A-4147-A177-3AD203B41FA5}">
                      <a16:colId xmlns:a16="http://schemas.microsoft.com/office/drawing/2014/main" val="368313235"/>
                    </a:ext>
                  </a:extLst>
                </a:gridCol>
                <a:gridCol w="493776">
                  <a:extLst>
                    <a:ext uri="{9D8B030D-6E8A-4147-A177-3AD203B41FA5}">
                      <a16:colId xmlns:a16="http://schemas.microsoft.com/office/drawing/2014/main" val="3593677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849986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- 2020-06-24 07:15:34</a:t>
                      </a:r>
                      <a:r>
                        <a:rPr kumimoji="0" lang="en-US" sz="1000" b="0" i="0" u="none" strike="noStrike" kern="1200" cap="none" spc="0" normalizeH="0" baseline="0" noProof="0">
                          <a:ln>
                            <a:noFill/>
                          </a:ln>
                          <a:solidFill>
                            <a:prstClr val="black"/>
                          </a:solidFill>
                          <a:effectLst/>
                          <a:uLnTx/>
                          <a:uFillTx/>
                          <a:latin typeface="+mn-lt"/>
                          <a:ea typeface="+mn-ea"/>
                          <a:cs typeface="+mn-cs"/>
                        </a:rPr>
                        <a:t>
 [Did You Know] Ya Kun Kaya Toast serves toast with its signature kaya recipe, prepared exactly the same way since 1944. People love Ya Kun so much so that regular customers visit once or twice a day. If you're wondering what they order, it would most probably be the Value Set Meal A, Ya Kun's most popular item on the menu which consists of eggs, coffee and toast.⠀
⠀
With the belief that a good toast can bind kinship, friendship &amp; partnership, the household name is beloved by generations of Singaporeans engaging in their favourite comfort food ritual.⠀
⠀
Get your fix at these malls:⠀
- @causewaypointsg ⠀
- @changicitypoint_sg ⠀
- @northpointsg North Wing ⠀
- @yewteepoint ⠀
- @waterway_point East Wing⠀
⠀
#FrasersPropertyRetail #CausewayPoint #Changi City Point #NorthpointCity #YewTeePoint #WaterwayPoint #YaKunKayaToast #YaKun #DidYouKnow #KayaToast #SGfoodie #SGeats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20:11:44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Singapore; Ages: 18 - 55; Interests: Food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or Instagram Explore</a:t>
                      </a:r>
                    </a:p>
                  </a:txBody>
                  <a:tcPr/>
                </a:tc>
                <a:extLst>
                  <a:ext uri="{0D108BD9-81ED-4DB2-BD59-A6C34878D82A}">
                    <a16:rowId xmlns:a16="http://schemas.microsoft.com/office/drawing/2014/main" val="2227060628"/>
                  </a:ext>
                </a:extLst>
              </a:tr>
            </a:tbl>
          </a:graphicData>
        </a:graphic>
      </p:graphicFrame>
      <p:sp>
        <p:nvSpPr>
          <p:cNvPr id="4" name="Text Placeholder 3">
            <a:extLst>
              <a:ext uri="{FF2B5EF4-FFF2-40B4-BE49-F238E27FC236}">
                <a16:creationId xmlns:a16="http://schemas.microsoft.com/office/drawing/2014/main" id="{CC596E8C-601E-4CB2-B2ED-70A51DA263BC}"/>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3235133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F7E28-2CE4-47C6-AA2C-29D215E6BB22}"/>
              </a:ext>
            </a:extLst>
          </p:cNvPr>
          <p:cNvSpPr>
            <a:spLocks noGrp="1"/>
          </p:cNvSpPr>
          <p:nvPr>
            <p:ph type="title"/>
          </p:nvPr>
        </p:nvSpPr>
        <p:spPr/>
        <p:txBody>
          <a:bodyPr/>
          <a:lstStyle/>
          <a:p>
            <a:r>
              <a:rPr lang="en-US"/>
              <a:t>Facebook Ads Performance Table | All Pages - 6 of 12</a:t>
            </a:r>
          </a:p>
        </p:txBody>
      </p:sp>
      <p:graphicFrame>
        <p:nvGraphicFramePr>
          <p:cNvPr id="5" name="Table Placeholder 4">
            <a:extLst>
              <a:ext uri="{FF2B5EF4-FFF2-40B4-BE49-F238E27FC236}">
                <a16:creationId xmlns:a16="http://schemas.microsoft.com/office/drawing/2014/main" id="{084D5D6A-B3C8-4232-9F5A-5014247DBD4F}"/>
              </a:ext>
            </a:extLst>
          </p:cNvPr>
          <p:cNvGraphicFramePr>
            <a:graphicFrameLocks noGrp="1"/>
          </p:cNvGraphicFramePr>
          <p:nvPr>
            <p:ph type="tbl" sz="quarter" idx="13"/>
            <p:extLst>
              <p:ext uri="{D42A27DB-BD31-4B8C-83A1-F6EECF244321}">
                <p14:modId xmlns:p14="http://schemas.microsoft.com/office/powerpoint/2010/main" val="3863992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87086066"/>
                    </a:ext>
                  </a:extLst>
                </a:gridCol>
                <a:gridCol w="658368">
                  <a:extLst>
                    <a:ext uri="{9D8B030D-6E8A-4147-A177-3AD203B41FA5}">
                      <a16:colId xmlns:a16="http://schemas.microsoft.com/office/drawing/2014/main" val="253630266"/>
                    </a:ext>
                  </a:extLst>
                </a:gridCol>
                <a:gridCol w="246888">
                  <a:extLst>
                    <a:ext uri="{9D8B030D-6E8A-4147-A177-3AD203B41FA5}">
                      <a16:colId xmlns:a16="http://schemas.microsoft.com/office/drawing/2014/main" val="4004714460"/>
                    </a:ext>
                  </a:extLst>
                </a:gridCol>
                <a:gridCol w="246888">
                  <a:extLst>
                    <a:ext uri="{9D8B030D-6E8A-4147-A177-3AD203B41FA5}">
                      <a16:colId xmlns:a16="http://schemas.microsoft.com/office/drawing/2014/main" val="1686695659"/>
                    </a:ext>
                  </a:extLst>
                </a:gridCol>
                <a:gridCol w="246888">
                  <a:extLst>
                    <a:ext uri="{9D8B030D-6E8A-4147-A177-3AD203B41FA5}">
                      <a16:colId xmlns:a16="http://schemas.microsoft.com/office/drawing/2014/main" val="809006108"/>
                    </a:ext>
                  </a:extLst>
                </a:gridCol>
                <a:gridCol w="246888">
                  <a:extLst>
                    <a:ext uri="{9D8B030D-6E8A-4147-A177-3AD203B41FA5}">
                      <a16:colId xmlns:a16="http://schemas.microsoft.com/office/drawing/2014/main" val="3578267464"/>
                    </a:ext>
                  </a:extLst>
                </a:gridCol>
                <a:gridCol w="246888">
                  <a:extLst>
                    <a:ext uri="{9D8B030D-6E8A-4147-A177-3AD203B41FA5}">
                      <a16:colId xmlns:a16="http://schemas.microsoft.com/office/drawing/2014/main" val="644529481"/>
                    </a:ext>
                  </a:extLst>
                </a:gridCol>
                <a:gridCol w="246888">
                  <a:extLst>
                    <a:ext uri="{9D8B030D-6E8A-4147-A177-3AD203B41FA5}">
                      <a16:colId xmlns:a16="http://schemas.microsoft.com/office/drawing/2014/main" val="3388113319"/>
                    </a:ext>
                  </a:extLst>
                </a:gridCol>
                <a:gridCol w="246888">
                  <a:extLst>
                    <a:ext uri="{9D8B030D-6E8A-4147-A177-3AD203B41FA5}">
                      <a16:colId xmlns:a16="http://schemas.microsoft.com/office/drawing/2014/main" val="3475321586"/>
                    </a:ext>
                  </a:extLst>
                </a:gridCol>
                <a:gridCol w="246888">
                  <a:extLst>
                    <a:ext uri="{9D8B030D-6E8A-4147-A177-3AD203B41FA5}">
                      <a16:colId xmlns:a16="http://schemas.microsoft.com/office/drawing/2014/main" val="1048430076"/>
                    </a:ext>
                  </a:extLst>
                </a:gridCol>
                <a:gridCol w="246888">
                  <a:extLst>
                    <a:ext uri="{9D8B030D-6E8A-4147-A177-3AD203B41FA5}">
                      <a16:colId xmlns:a16="http://schemas.microsoft.com/office/drawing/2014/main" val="416255835"/>
                    </a:ext>
                  </a:extLst>
                </a:gridCol>
                <a:gridCol w="246888">
                  <a:extLst>
                    <a:ext uri="{9D8B030D-6E8A-4147-A177-3AD203B41FA5}">
                      <a16:colId xmlns:a16="http://schemas.microsoft.com/office/drawing/2014/main" val="2274745106"/>
                    </a:ext>
                  </a:extLst>
                </a:gridCol>
                <a:gridCol w="246888">
                  <a:extLst>
                    <a:ext uri="{9D8B030D-6E8A-4147-A177-3AD203B41FA5}">
                      <a16:colId xmlns:a16="http://schemas.microsoft.com/office/drawing/2014/main" val="464093820"/>
                    </a:ext>
                  </a:extLst>
                </a:gridCol>
                <a:gridCol w="246888">
                  <a:extLst>
                    <a:ext uri="{9D8B030D-6E8A-4147-A177-3AD203B41FA5}">
                      <a16:colId xmlns:a16="http://schemas.microsoft.com/office/drawing/2014/main" val="303271892"/>
                    </a:ext>
                  </a:extLst>
                </a:gridCol>
                <a:gridCol w="246888">
                  <a:extLst>
                    <a:ext uri="{9D8B030D-6E8A-4147-A177-3AD203B41FA5}">
                      <a16:colId xmlns:a16="http://schemas.microsoft.com/office/drawing/2014/main" val="381925235"/>
                    </a:ext>
                  </a:extLst>
                </a:gridCol>
                <a:gridCol w="246888">
                  <a:extLst>
                    <a:ext uri="{9D8B030D-6E8A-4147-A177-3AD203B41FA5}">
                      <a16:colId xmlns:a16="http://schemas.microsoft.com/office/drawing/2014/main" val="448083200"/>
                    </a:ext>
                  </a:extLst>
                </a:gridCol>
                <a:gridCol w="246888">
                  <a:extLst>
                    <a:ext uri="{9D8B030D-6E8A-4147-A177-3AD203B41FA5}">
                      <a16:colId xmlns:a16="http://schemas.microsoft.com/office/drawing/2014/main" val="3334555754"/>
                    </a:ext>
                  </a:extLst>
                </a:gridCol>
                <a:gridCol w="246888">
                  <a:extLst>
                    <a:ext uri="{9D8B030D-6E8A-4147-A177-3AD203B41FA5}">
                      <a16:colId xmlns:a16="http://schemas.microsoft.com/office/drawing/2014/main" val="3665360679"/>
                    </a:ext>
                  </a:extLst>
                </a:gridCol>
                <a:gridCol w="246888">
                  <a:extLst>
                    <a:ext uri="{9D8B030D-6E8A-4147-A177-3AD203B41FA5}">
                      <a16:colId xmlns:a16="http://schemas.microsoft.com/office/drawing/2014/main" val="2380275479"/>
                    </a:ext>
                  </a:extLst>
                </a:gridCol>
                <a:gridCol w="246888">
                  <a:extLst>
                    <a:ext uri="{9D8B030D-6E8A-4147-A177-3AD203B41FA5}">
                      <a16:colId xmlns:a16="http://schemas.microsoft.com/office/drawing/2014/main" val="2942271902"/>
                    </a:ext>
                  </a:extLst>
                </a:gridCol>
                <a:gridCol w="246888">
                  <a:extLst>
                    <a:ext uri="{9D8B030D-6E8A-4147-A177-3AD203B41FA5}">
                      <a16:colId xmlns:a16="http://schemas.microsoft.com/office/drawing/2014/main" val="1484138202"/>
                    </a:ext>
                  </a:extLst>
                </a:gridCol>
                <a:gridCol w="987552">
                  <a:extLst>
                    <a:ext uri="{9D8B030D-6E8A-4147-A177-3AD203B41FA5}">
                      <a16:colId xmlns:a16="http://schemas.microsoft.com/office/drawing/2014/main" val="2449888791"/>
                    </a:ext>
                  </a:extLst>
                </a:gridCol>
                <a:gridCol w="493776">
                  <a:extLst>
                    <a:ext uri="{9D8B030D-6E8A-4147-A177-3AD203B41FA5}">
                      <a16:colId xmlns:a16="http://schemas.microsoft.com/office/drawing/2014/main" val="2073583534"/>
                    </a:ext>
                  </a:extLst>
                </a:gridCol>
                <a:gridCol w="493776">
                  <a:extLst>
                    <a:ext uri="{9D8B030D-6E8A-4147-A177-3AD203B41FA5}">
                      <a16:colId xmlns:a16="http://schemas.microsoft.com/office/drawing/2014/main" val="2134197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983042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- 2020-06-24 07:13:54</a:t>
                      </a:r>
                      <a:r>
                        <a:rPr kumimoji="0" lang="en-US" sz="1000" b="0" i="0" u="none" strike="noStrike" kern="1200" cap="none" spc="0" normalizeH="0" baseline="0" noProof="0">
                          <a:ln>
                            <a:noFill/>
                          </a:ln>
                          <a:solidFill>
                            <a:prstClr val="black"/>
                          </a:solidFill>
                          <a:effectLst/>
                          <a:uLnTx/>
                          <a:uFillTx/>
                          <a:latin typeface="+mn-lt"/>
                          <a:ea typeface="+mn-ea"/>
                          <a:cs typeface="+mn-cs"/>
                        </a:rPr>
                        <a:t>
 [Did You Know] Ya Kun Kaya Toast serves toast with its signature kaya recipe, prepared exactly the same way since 1944. People love Ya Kun so much so that regular customers visit once or twice a day. If you're wondering what they order, it would most probably be the Value Set Meal A, Ya Kun's most popular item on the menu which consists of eggs, coffee and toast. 
With the belief that a good toast can bind kinship, friendship &amp; partnership, the household name is beloved by generations of Singaporeans engaging in their favourite comfort food ritual.
Get your fix at these malls:
- Causeway Point, Singapore (#B1-23)
- Changi City Point, Singapore (#B1-K1)
- Northpoint City, Singapore North Wing (#B1-22/23/24)
- YewTee Point, Singapore (#01-46/47/48)
- Waterway Point East Wing (#B2-K12)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https://scontent-iad3-1.xx.fbcdn.net/v/t1.0-9/p720x720/106103099_10157423788135208_1595077654798453121_o.jpg?_nc_cat=110&amp;_nc_sid=2d5d41&amp;_nc_ohc=jNyhbIdsa-QAX8fyH1I&amp;_nc_ht=scontent-iad3-1.xx&amp;_nc_tp=6&amp;oh=67ba9a89583dba614e9357bd2c85d474&amp;oe=5F199BA7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20:11:44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 Interests: Food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News Feed on mobile devices or Instant Article</a:t>
                      </a:r>
                    </a:p>
                  </a:txBody>
                  <a:tcPr/>
                </a:tc>
                <a:extLst>
                  <a:ext uri="{0D108BD9-81ED-4DB2-BD59-A6C34878D82A}">
                    <a16:rowId xmlns:a16="http://schemas.microsoft.com/office/drawing/2014/main" val="1208667723"/>
                  </a:ext>
                </a:extLst>
              </a:tr>
            </a:tbl>
          </a:graphicData>
        </a:graphic>
      </p:graphicFrame>
      <p:sp>
        <p:nvSpPr>
          <p:cNvPr id="4" name="Text Placeholder 3">
            <a:extLst>
              <a:ext uri="{FF2B5EF4-FFF2-40B4-BE49-F238E27FC236}">
                <a16:creationId xmlns:a16="http://schemas.microsoft.com/office/drawing/2014/main" id="{4D0961C0-2537-44F5-B703-948658C86849}"/>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1818602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8FC32-372F-4173-977A-AD0C78856713}"/>
              </a:ext>
            </a:extLst>
          </p:cNvPr>
          <p:cNvSpPr>
            <a:spLocks noGrp="1"/>
          </p:cNvSpPr>
          <p:nvPr>
            <p:ph type="title"/>
          </p:nvPr>
        </p:nvSpPr>
        <p:spPr/>
        <p:txBody>
          <a:bodyPr/>
          <a:lstStyle/>
          <a:p>
            <a:r>
              <a:rPr lang="en-US"/>
              <a:t>Facebook Ads Performance Table | All Pages - 7 of 12</a:t>
            </a:r>
          </a:p>
        </p:txBody>
      </p:sp>
      <p:graphicFrame>
        <p:nvGraphicFramePr>
          <p:cNvPr id="5" name="Table Placeholder 4">
            <a:extLst>
              <a:ext uri="{FF2B5EF4-FFF2-40B4-BE49-F238E27FC236}">
                <a16:creationId xmlns:a16="http://schemas.microsoft.com/office/drawing/2014/main" id="{7C433685-C05B-439B-AA22-CEF4E72015BA}"/>
              </a:ext>
            </a:extLst>
          </p:cNvPr>
          <p:cNvGraphicFramePr>
            <a:graphicFrameLocks noGrp="1"/>
          </p:cNvGraphicFramePr>
          <p:nvPr>
            <p:ph type="tbl" sz="quarter" idx="13"/>
            <p:extLst>
              <p:ext uri="{D42A27DB-BD31-4B8C-83A1-F6EECF244321}">
                <p14:modId xmlns:p14="http://schemas.microsoft.com/office/powerpoint/2010/main" val="3350869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19031765"/>
                    </a:ext>
                  </a:extLst>
                </a:gridCol>
                <a:gridCol w="658368">
                  <a:extLst>
                    <a:ext uri="{9D8B030D-6E8A-4147-A177-3AD203B41FA5}">
                      <a16:colId xmlns:a16="http://schemas.microsoft.com/office/drawing/2014/main" val="610232641"/>
                    </a:ext>
                  </a:extLst>
                </a:gridCol>
                <a:gridCol w="246888">
                  <a:extLst>
                    <a:ext uri="{9D8B030D-6E8A-4147-A177-3AD203B41FA5}">
                      <a16:colId xmlns:a16="http://schemas.microsoft.com/office/drawing/2014/main" val="2450001250"/>
                    </a:ext>
                  </a:extLst>
                </a:gridCol>
                <a:gridCol w="246888">
                  <a:extLst>
                    <a:ext uri="{9D8B030D-6E8A-4147-A177-3AD203B41FA5}">
                      <a16:colId xmlns:a16="http://schemas.microsoft.com/office/drawing/2014/main" val="556904892"/>
                    </a:ext>
                  </a:extLst>
                </a:gridCol>
                <a:gridCol w="246888">
                  <a:extLst>
                    <a:ext uri="{9D8B030D-6E8A-4147-A177-3AD203B41FA5}">
                      <a16:colId xmlns:a16="http://schemas.microsoft.com/office/drawing/2014/main" val="2891517795"/>
                    </a:ext>
                  </a:extLst>
                </a:gridCol>
                <a:gridCol w="246888">
                  <a:extLst>
                    <a:ext uri="{9D8B030D-6E8A-4147-A177-3AD203B41FA5}">
                      <a16:colId xmlns:a16="http://schemas.microsoft.com/office/drawing/2014/main" val="680824300"/>
                    </a:ext>
                  </a:extLst>
                </a:gridCol>
                <a:gridCol w="246888">
                  <a:extLst>
                    <a:ext uri="{9D8B030D-6E8A-4147-A177-3AD203B41FA5}">
                      <a16:colId xmlns:a16="http://schemas.microsoft.com/office/drawing/2014/main" val="1244501486"/>
                    </a:ext>
                  </a:extLst>
                </a:gridCol>
                <a:gridCol w="246888">
                  <a:extLst>
                    <a:ext uri="{9D8B030D-6E8A-4147-A177-3AD203B41FA5}">
                      <a16:colId xmlns:a16="http://schemas.microsoft.com/office/drawing/2014/main" val="1642137819"/>
                    </a:ext>
                  </a:extLst>
                </a:gridCol>
                <a:gridCol w="246888">
                  <a:extLst>
                    <a:ext uri="{9D8B030D-6E8A-4147-A177-3AD203B41FA5}">
                      <a16:colId xmlns:a16="http://schemas.microsoft.com/office/drawing/2014/main" val="1245327878"/>
                    </a:ext>
                  </a:extLst>
                </a:gridCol>
                <a:gridCol w="246888">
                  <a:extLst>
                    <a:ext uri="{9D8B030D-6E8A-4147-A177-3AD203B41FA5}">
                      <a16:colId xmlns:a16="http://schemas.microsoft.com/office/drawing/2014/main" val="3671985841"/>
                    </a:ext>
                  </a:extLst>
                </a:gridCol>
                <a:gridCol w="246888">
                  <a:extLst>
                    <a:ext uri="{9D8B030D-6E8A-4147-A177-3AD203B41FA5}">
                      <a16:colId xmlns:a16="http://schemas.microsoft.com/office/drawing/2014/main" val="2362771948"/>
                    </a:ext>
                  </a:extLst>
                </a:gridCol>
                <a:gridCol w="246888">
                  <a:extLst>
                    <a:ext uri="{9D8B030D-6E8A-4147-A177-3AD203B41FA5}">
                      <a16:colId xmlns:a16="http://schemas.microsoft.com/office/drawing/2014/main" val="3698737470"/>
                    </a:ext>
                  </a:extLst>
                </a:gridCol>
                <a:gridCol w="246888">
                  <a:extLst>
                    <a:ext uri="{9D8B030D-6E8A-4147-A177-3AD203B41FA5}">
                      <a16:colId xmlns:a16="http://schemas.microsoft.com/office/drawing/2014/main" val="545463427"/>
                    </a:ext>
                  </a:extLst>
                </a:gridCol>
                <a:gridCol w="246888">
                  <a:extLst>
                    <a:ext uri="{9D8B030D-6E8A-4147-A177-3AD203B41FA5}">
                      <a16:colId xmlns:a16="http://schemas.microsoft.com/office/drawing/2014/main" val="3545665913"/>
                    </a:ext>
                  </a:extLst>
                </a:gridCol>
                <a:gridCol w="246888">
                  <a:extLst>
                    <a:ext uri="{9D8B030D-6E8A-4147-A177-3AD203B41FA5}">
                      <a16:colId xmlns:a16="http://schemas.microsoft.com/office/drawing/2014/main" val="1584078321"/>
                    </a:ext>
                  </a:extLst>
                </a:gridCol>
                <a:gridCol w="246888">
                  <a:extLst>
                    <a:ext uri="{9D8B030D-6E8A-4147-A177-3AD203B41FA5}">
                      <a16:colId xmlns:a16="http://schemas.microsoft.com/office/drawing/2014/main" val="4085899984"/>
                    </a:ext>
                  </a:extLst>
                </a:gridCol>
                <a:gridCol w="246888">
                  <a:extLst>
                    <a:ext uri="{9D8B030D-6E8A-4147-A177-3AD203B41FA5}">
                      <a16:colId xmlns:a16="http://schemas.microsoft.com/office/drawing/2014/main" val="1454138572"/>
                    </a:ext>
                  </a:extLst>
                </a:gridCol>
                <a:gridCol w="246888">
                  <a:extLst>
                    <a:ext uri="{9D8B030D-6E8A-4147-A177-3AD203B41FA5}">
                      <a16:colId xmlns:a16="http://schemas.microsoft.com/office/drawing/2014/main" val="118575998"/>
                    </a:ext>
                  </a:extLst>
                </a:gridCol>
                <a:gridCol w="246888">
                  <a:extLst>
                    <a:ext uri="{9D8B030D-6E8A-4147-A177-3AD203B41FA5}">
                      <a16:colId xmlns:a16="http://schemas.microsoft.com/office/drawing/2014/main" val="4131237553"/>
                    </a:ext>
                  </a:extLst>
                </a:gridCol>
                <a:gridCol w="246888">
                  <a:extLst>
                    <a:ext uri="{9D8B030D-6E8A-4147-A177-3AD203B41FA5}">
                      <a16:colId xmlns:a16="http://schemas.microsoft.com/office/drawing/2014/main" val="3027515031"/>
                    </a:ext>
                  </a:extLst>
                </a:gridCol>
                <a:gridCol w="246888">
                  <a:extLst>
                    <a:ext uri="{9D8B030D-6E8A-4147-A177-3AD203B41FA5}">
                      <a16:colId xmlns:a16="http://schemas.microsoft.com/office/drawing/2014/main" val="4094614641"/>
                    </a:ext>
                  </a:extLst>
                </a:gridCol>
                <a:gridCol w="987552">
                  <a:extLst>
                    <a:ext uri="{9D8B030D-6E8A-4147-A177-3AD203B41FA5}">
                      <a16:colId xmlns:a16="http://schemas.microsoft.com/office/drawing/2014/main" val="2420715846"/>
                    </a:ext>
                  </a:extLst>
                </a:gridCol>
                <a:gridCol w="493776">
                  <a:extLst>
                    <a:ext uri="{9D8B030D-6E8A-4147-A177-3AD203B41FA5}">
                      <a16:colId xmlns:a16="http://schemas.microsoft.com/office/drawing/2014/main" val="4288381192"/>
                    </a:ext>
                  </a:extLst>
                </a:gridCol>
                <a:gridCol w="493776">
                  <a:extLst>
                    <a:ext uri="{9D8B030D-6E8A-4147-A177-3AD203B41FA5}">
                      <a16:colId xmlns:a16="http://schemas.microsoft.com/office/drawing/2014/main" val="3269212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45943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 City, Singapore - 2020-06-23 15:17:39</a:t>
                      </a:r>
                      <a:r>
                        <a:rPr kumimoji="0" lang="en-US" sz="1000" b="0" i="0" u="none" strike="noStrike" kern="1200" cap="none" spc="0" normalizeH="0" baseline="0" noProof="0">
                          <a:ln>
                            <a:noFill/>
                          </a:ln>
                          <a:solidFill>
                            <a:prstClr val="black"/>
                          </a:solidFill>
                          <a:effectLst/>
                          <a:uLnTx/>
                          <a:uFillTx/>
                          <a:latin typeface="+mn-lt"/>
                          <a:ea typeface="+mn-ea"/>
                          <a:cs typeface="+mn-cs"/>
                        </a:rPr>
                        <a:t>
 Going meatless once a week can have an amazing impact on your health and with a variety of meat-free options from @greendotsg, 01-47 (North Wing), there are now more delicious reasons to go vegetarian. 😍🥦🍄🌰
.
.
.
#northpointcity #fraserspropertyretail #yishun #greendotsg #vegetarian #vegan #food #plantbased #sgfood #sgfoodie #igsg #goodthingsmustshare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14:09:53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Going meatless once a week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Interests: Shopping and fashion, Food, Young Parents Singapore, Parents (magazine), Foodie, Sports and outdoors, Food and drink, Family and relationships or buzzfeed parents, Parents: Parents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Instagram Stories or Instagram Explore</a:t>
                      </a:r>
                    </a:p>
                  </a:txBody>
                  <a:tcPr/>
                </a:tc>
                <a:extLst>
                  <a:ext uri="{0D108BD9-81ED-4DB2-BD59-A6C34878D82A}">
                    <a16:rowId xmlns:a16="http://schemas.microsoft.com/office/drawing/2014/main" val="3261644270"/>
                  </a:ext>
                </a:extLst>
              </a:tr>
            </a:tbl>
          </a:graphicData>
        </a:graphic>
      </p:graphicFrame>
      <p:sp>
        <p:nvSpPr>
          <p:cNvPr id="4" name="Text Placeholder 3">
            <a:extLst>
              <a:ext uri="{FF2B5EF4-FFF2-40B4-BE49-F238E27FC236}">
                <a16:creationId xmlns:a16="http://schemas.microsoft.com/office/drawing/2014/main" id="{C4345E92-FCCE-4A85-8409-C6D5755A9C78}"/>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185990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31DB6-F07B-42D7-9F2F-E654A0044579}"/>
              </a:ext>
            </a:extLst>
          </p:cNvPr>
          <p:cNvSpPr>
            <a:spLocks noGrp="1"/>
          </p:cNvSpPr>
          <p:nvPr>
            <p:ph type="title"/>
          </p:nvPr>
        </p:nvSpPr>
        <p:spPr/>
        <p:txBody>
          <a:bodyPr/>
          <a:lstStyle/>
          <a:p>
            <a:r>
              <a:rPr lang="en-US"/>
              <a:t>Facebook Ads Performance Table | All Pages - 8 of 12</a:t>
            </a:r>
          </a:p>
        </p:txBody>
      </p:sp>
      <p:graphicFrame>
        <p:nvGraphicFramePr>
          <p:cNvPr id="5" name="Table Placeholder 4">
            <a:extLst>
              <a:ext uri="{FF2B5EF4-FFF2-40B4-BE49-F238E27FC236}">
                <a16:creationId xmlns:a16="http://schemas.microsoft.com/office/drawing/2014/main" id="{0F9DF56C-341E-4A21-9F8C-FE159A5579D7}"/>
              </a:ext>
            </a:extLst>
          </p:cNvPr>
          <p:cNvGraphicFramePr>
            <a:graphicFrameLocks noGrp="1"/>
          </p:cNvGraphicFramePr>
          <p:nvPr>
            <p:ph type="tbl" sz="quarter" idx="13"/>
            <p:extLst>
              <p:ext uri="{D42A27DB-BD31-4B8C-83A1-F6EECF244321}">
                <p14:modId xmlns:p14="http://schemas.microsoft.com/office/powerpoint/2010/main" val="2215645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94607033"/>
                    </a:ext>
                  </a:extLst>
                </a:gridCol>
                <a:gridCol w="658368">
                  <a:extLst>
                    <a:ext uri="{9D8B030D-6E8A-4147-A177-3AD203B41FA5}">
                      <a16:colId xmlns:a16="http://schemas.microsoft.com/office/drawing/2014/main" val="1108879871"/>
                    </a:ext>
                  </a:extLst>
                </a:gridCol>
                <a:gridCol w="246888">
                  <a:extLst>
                    <a:ext uri="{9D8B030D-6E8A-4147-A177-3AD203B41FA5}">
                      <a16:colId xmlns:a16="http://schemas.microsoft.com/office/drawing/2014/main" val="444293079"/>
                    </a:ext>
                  </a:extLst>
                </a:gridCol>
                <a:gridCol w="246888">
                  <a:extLst>
                    <a:ext uri="{9D8B030D-6E8A-4147-A177-3AD203B41FA5}">
                      <a16:colId xmlns:a16="http://schemas.microsoft.com/office/drawing/2014/main" val="2608036469"/>
                    </a:ext>
                  </a:extLst>
                </a:gridCol>
                <a:gridCol w="246888">
                  <a:extLst>
                    <a:ext uri="{9D8B030D-6E8A-4147-A177-3AD203B41FA5}">
                      <a16:colId xmlns:a16="http://schemas.microsoft.com/office/drawing/2014/main" val="4197362859"/>
                    </a:ext>
                  </a:extLst>
                </a:gridCol>
                <a:gridCol w="246888">
                  <a:extLst>
                    <a:ext uri="{9D8B030D-6E8A-4147-A177-3AD203B41FA5}">
                      <a16:colId xmlns:a16="http://schemas.microsoft.com/office/drawing/2014/main" val="948866050"/>
                    </a:ext>
                  </a:extLst>
                </a:gridCol>
                <a:gridCol w="246888">
                  <a:extLst>
                    <a:ext uri="{9D8B030D-6E8A-4147-A177-3AD203B41FA5}">
                      <a16:colId xmlns:a16="http://schemas.microsoft.com/office/drawing/2014/main" val="2622498352"/>
                    </a:ext>
                  </a:extLst>
                </a:gridCol>
                <a:gridCol w="246888">
                  <a:extLst>
                    <a:ext uri="{9D8B030D-6E8A-4147-A177-3AD203B41FA5}">
                      <a16:colId xmlns:a16="http://schemas.microsoft.com/office/drawing/2014/main" val="965608880"/>
                    </a:ext>
                  </a:extLst>
                </a:gridCol>
                <a:gridCol w="246888">
                  <a:extLst>
                    <a:ext uri="{9D8B030D-6E8A-4147-A177-3AD203B41FA5}">
                      <a16:colId xmlns:a16="http://schemas.microsoft.com/office/drawing/2014/main" val="3665554004"/>
                    </a:ext>
                  </a:extLst>
                </a:gridCol>
                <a:gridCol w="246888">
                  <a:extLst>
                    <a:ext uri="{9D8B030D-6E8A-4147-A177-3AD203B41FA5}">
                      <a16:colId xmlns:a16="http://schemas.microsoft.com/office/drawing/2014/main" val="890506133"/>
                    </a:ext>
                  </a:extLst>
                </a:gridCol>
                <a:gridCol w="246888">
                  <a:extLst>
                    <a:ext uri="{9D8B030D-6E8A-4147-A177-3AD203B41FA5}">
                      <a16:colId xmlns:a16="http://schemas.microsoft.com/office/drawing/2014/main" val="911087171"/>
                    </a:ext>
                  </a:extLst>
                </a:gridCol>
                <a:gridCol w="246888">
                  <a:extLst>
                    <a:ext uri="{9D8B030D-6E8A-4147-A177-3AD203B41FA5}">
                      <a16:colId xmlns:a16="http://schemas.microsoft.com/office/drawing/2014/main" val="2723761643"/>
                    </a:ext>
                  </a:extLst>
                </a:gridCol>
                <a:gridCol w="246888">
                  <a:extLst>
                    <a:ext uri="{9D8B030D-6E8A-4147-A177-3AD203B41FA5}">
                      <a16:colId xmlns:a16="http://schemas.microsoft.com/office/drawing/2014/main" val="3187899545"/>
                    </a:ext>
                  </a:extLst>
                </a:gridCol>
                <a:gridCol w="246888">
                  <a:extLst>
                    <a:ext uri="{9D8B030D-6E8A-4147-A177-3AD203B41FA5}">
                      <a16:colId xmlns:a16="http://schemas.microsoft.com/office/drawing/2014/main" val="3540546712"/>
                    </a:ext>
                  </a:extLst>
                </a:gridCol>
                <a:gridCol w="246888">
                  <a:extLst>
                    <a:ext uri="{9D8B030D-6E8A-4147-A177-3AD203B41FA5}">
                      <a16:colId xmlns:a16="http://schemas.microsoft.com/office/drawing/2014/main" val="2630770547"/>
                    </a:ext>
                  </a:extLst>
                </a:gridCol>
                <a:gridCol w="246888">
                  <a:extLst>
                    <a:ext uri="{9D8B030D-6E8A-4147-A177-3AD203B41FA5}">
                      <a16:colId xmlns:a16="http://schemas.microsoft.com/office/drawing/2014/main" val="548087042"/>
                    </a:ext>
                  </a:extLst>
                </a:gridCol>
                <a:gridCol w="246888">
                  <a:extLst>
                    <a:ext uri="{9D8B030D-6E8A-4147-A177-3AD203B41FA5}">
                      <a16:colId xmlns:a16="http://schemas.microsoft.com/office/drawing/2014/main" val="1670883738"/>
                    </a:ext>
                  </a:extLst>
                </a:gridCol>
                <a:gridCol w="246888">
                  <a:extLst>
                    <a:ext uri="{9D8B030D-6E8A-4147-A177-3AD203B41FA5}">
                      <a16:colId xmlns:a16="http://schemas.microsoft.com/office/drawing/2014/main" val="2079690287"/>
                    </a:ext>
                  </a:extLst>
                </a:gridCol>
                <a:gridCol w="246888">
                  <a:extLst>
                    <a:ext uri="{9D8B030D-6E8A-4147-A177-3AD203B41FA5}">
                      <a16:colId xmlns:a16="http://schemas.microsoft.com/office/drawing/2014/main" val="4245722652"/>
                    </a:ext>
                  </a:extLst>
                </a:gridCol>
                <a:gridCol w="246888">
                  <a:extLst>
                    <a:ext uri="{9D8B030D-6E8A-4147-A177-3AD203B41FA5}">
                      <a16:colId xmlns:a16="http://schemas.microsoft.com/office/drawing/2014/main" val="561696053"/>
                    </a:ext>
                  </a:extLst>
                </a:gridCol>
                <a:gridCol w="246888">
                  <a:extLst>
                    <a:ext uri="{9D8B030D-6E8A-4147-A177-3AD203B41FA5}">
                      <a16:colId xmlns:a16="http://schemas.microsoft.com/office/drawing/2014/main" val="733745368"/>
                    </a:ext>
                  </a:extLst>
                </a:gridCol>
                <a:gridCol w="987552">
                  <a:extLst>
                    <a:ext uri="{9D8B030D-6E8A-4147-A177-3AD203B41FA5}">
                      <a16:colId xmlns:a16="http://schemas.microsoft.com/office/drawing/2014/main" val="2209254307"/>
                    </a:ext>
                  </a:extLst>
                </a:gridCol>
                <a:gridCol w="493776">
                  <a:extLst>
                    <a:ext uri="{9D8B030D-6E8A-4147-A177-3AD203B41FA5}">
                      <a16:colId xmlns:a16="http://schemas.microsoft.com/office/drawing/2014/main" val="3344875189"/>
                    </a:ext>
                  </a:extLst>
                </a:gridCol>
                <a:gridCol w="493776">
                  <a:extLst>
                    <a:ext uri="{9D8B030D-6E8A-4147-A177-3AD203B41FA5}">
                      <a16:colId xmlns:a16="http://schemas.microsoft.com/office/drawing/2014/main" val="3205193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072788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 City, Singapore - 2020-06-23 15:17:39</a:t>
                      </a:r>
                      <a:r>
                        <a:rPr kumimoji="0" lang="en-US" sz="1000" b="0" i="0" u="none" strike="noStrike" kern="1200" cap="none" spc="0" normalizeH="0" baseline="0" noProof="0">
                          <a:ln>
                            <a:noFill/>
                          </a:ln>
                          <a:solidFill>
                            <a:prstClr val="black"/>
                          </a:solidFill>
                          <a:effectLst/>
                          <a:uLnTx/>
                          <a:uFillTx/>
                          <a:latin typeface="+mn-lt"/>
                          <a:ea typeface="+mn-ea"/>
                          <a:cs typeface="+mn-cs"/>
                        </a:rPr>
                        <a:t>
 Going meatless once a week can have an amazing impact on your health and with a variety of meat-free options from @greendotsg, 01-47 (North Wing), there are now more delicious reasons to go vegetarian. 😍🥦🍄🌰
.
.
.
#northpointcity #fraserspropertyretail #yishun #greendotsg #vegetarian #vegan #food #plantbased #sgfood #sgfoodie #igsg #goodthingsmustshare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14:09:53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Going meatless once a week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Interests: Shopping and fashion, Food, Young Parents Singapore, Parents (magazine), Foodie, Sports and outdoors, Food and drink, Family and relationships or buzzfeed parents, Parents: Parents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Instagram Stories or Instagram Explore</a:t>
                      </a:r>
                    </a:p>
                  </a:txBody>
                  <a:tcPr/>
                </a:tc>
                <a:extLst>
                  <a:ext uri="{0D108BD9-81ED-4DB2-BD59-A6C34878D82A}">
                    <a16:rowId xmlns:a16="http://schemas.microsoft.com/office/drawing/2014/main" val="2067032547"/>
                  </a:ext>
                </a:extLst>
              </a:tr>
            </a:tbl>
          </a:graphicData>
        </a:graphic>
      </p:graphicFrame>
      <p:sp>
        <p:nvSpPr>
          <p:cNvPr id="4" name="Text Placeholder 3">
            <a:extLst>
              <a:ext uri="{FF2B5EF4-FFF2-40B4-BE49-F238E27FC236}">
                <a16:creationId xmlns:a16="http://schemas.microsoft.com/office/drawing/2014/main" id="{7A8B02FF-35F3-4E8E-BE3E-1781ABEB28C6}"/>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3213451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82B2-A5A9-4C2F-99BE-D167E1E6D26F}"/>
              </a:ext>
            </a:extLst>
          </p:cNvPr>
          <p:cNvSpPr>
            <a:spLocks noGrp="1"/>
          </p:cNvSpPr>
          <p:nvPr>
            <p:ph type="title"/>
          </p:nvPr>
        </p:nvSpPr>
        <p:spPr/>
        <p:txBody>
          <a:bodyPr/>
          <a:lstStyle/>
          <a:p>
            <a:r>
              <a:rPr lang="en-US"/>
              <a:t>Facebook Ads Performance Table | All Pages - 9 of 12</a:t>
            </a:r>
          </a:p>
        </p:txBody>
      </p:sp>
      <p:graphicFrame>
        <p:nvGraphicFramePr>
          <p:cNvPr id="5" name="Table Placeholder 4">
            <a:extLst>
              <a:ext uri="{FF2B5EF4-FFF2-40B4-BE49-F238E27FC236}">
                <a16:creationId xmlns:a16="http://schemas.microsoft.com/office/drawing/2014/main" id="{BB0EB090-9BBF-4349-BBD6-7B53F43712D3}"/>
              </a:ext>
            </a:extLst>
          </p:cNvPr>
          <p:cNvGraphicFramePr>
            <a:graphicFrameLocks noGrp="1"/>
          </p:cNvGraphicFramePr>
          <p:nvPr>
            <p:ph type="tbl" sz="quarter" idx="13"/>
            <p:extLst>
              <p:ext uri="{D42A27DB-BD31-4B8C-83A1-F6EECF244321}">
                <p14:modId xmlns:p14="http://schemas.microsoft.com/office/powerpoint/2010/main" val="1615816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64066490"/>
                    </a:ext>
                  </a:extLst>
                </a:gridCol>
                <a:gridCol w="658368">
                  <a:extLst>
                    <a:ext uri="{9D8B030D-6E8A-4147-A177-3AD203B41FA5}">
                      <a16:colId xmlns:a16="http://schemas.microsoft.com/office/drawing/2014/main" val="3272802944"/>
                    </a:ext>
                  </a:extLst>
                </a:gridCol>
                <a:gridCol w="246888">
                  <a:extLst>
                    <a:ext uri="{9D8B030D-6E8A-4147-A177-3AD203B41FA5}">
                      <a16:colId xmlns:a16="http://schemas.microsoft.com/office/drawing/2014/main" val="884010447"/>
                    </a:ext>
                  </a:extLst>
                </a:gridCol>
                <a:gridCol w="246888">
                  <a:extLst>
                    <a:ext uri="{9D8B030D-6E8A-4147-A177-3AD203B41FA5}">
                      <a16:colId xmlns:a16="http://schemas.microsoft.com/office/drawing/2014/main" val="1931679913"/>
                    </a:ext>
                  </a:extLst>
                </a:gridCol>
                <a:gridCol w="246888">
                  <a:extLst>
                    <a:ext uri="{9D8B030D-6E8A-4147-A177-3AD203B41FA5}">
                      <a16:colId xmlns:a16="http://schemas.microsoft.com/office/drawing/2014/main" val="2578687524"/>
                    </a:ext>
                  </a:extLst>
                </a:gridCol>
                <a:gridCol w="246888">
                  <a:extLst>
                    <a:ext uri="{9D8B030D-6E8A-4147-A177-3AD203B41FA5}">
                      <a16:colId xmlns:a16="http://schemas.microsoft.com/office/drawing/2014/main" val="3677492952"/>
                    </a:ext>
                  </a:extLst>
                </a:gridCol>
                <a:gridCol w="246888">
                  <a:extLst>
                    <a:ext uri="{9D8B030D-6E8A-4147-A177-3AD203B41FA5}">
                      <a16:colId xmlns:a16="http://schemas.microsoft.com/office/drawing/2014/main" val="294486075"/>
                    </a:ext>
                  </a:extLst>
                </a:gridCol>
                <a:gridCol w="246888">
                  <a:extLst>
                    <a:ext uri="{9D8B030D-6E8A-4147-A177-3AD203B41FA5}">
                      <a16:colId xmlns:a16="http://schemas.microsoft.com/office/drawing/2014/main" val="106101145"/>
                    </a:ext>
                  </a:extLst>
                </a:gridCol>
                <a:gridCol w="246888">
                  <a:extLst>
                    <a:ext uri="{9D8B030D-6E8A-4147-A177-3AD203B41FA5}">
                      <a16:colId xmlns:a16="http://schemas.microsoft.com/office/drawing/2014/main" val="2629276561"/>
                    </a:ext>
                  </a:extLst>
                </a:gridCol>
                <a:gridCol w="246888">
                  <a:extLst>
                    <a:ext uri="{9D8B030D-6E8A-4147-A177-3AD203B41FA5}">
                      <a16:colId xmlns:a16="http://schemas.microsoft.com/office/drawing/2014/main" val="3550271296"/>
                    </a:ext>
                  </a:extLst>
                </a:gridCol>
                <a:gridCol w="246888">
                  <a:extLst>
                    <a:ext uri="{9D8B030D-6E8A-4147-A177-3AD203B41FA5}">
                      <a16:colId xmlns:a16="http://schemas.microsoft.com/office/drawing/2014/main" val="2853770579"/>
                    </a:ext>
                  </a:extLst>
                </a:gridCol>
                <a:gridCol w="246888">
                  <a:extLst>
                    <a:ext uri="{9D8B030D-6E8A-4147-A177-3AD203B41FA5}">
                      <a16:colId xmlns:a16="http://schemas.microsoft.com/office/drawing/2014/main" val="2512912710"/>
                    </a:ext>
                  </a:extLst>
                </a:gridCol>
                <a:gridCol w="246888">
                  <a:extLst>
                    <a:ext uri="{9D8B030D-6E8A-4147-A177-3AD203B41FA5}">
                      <a16:colId xmlns:a16="http://schemas.microsoft.com/office/drawing/2014/main" val="1636005623"/>
                    </a:ext>
                  </a:extLst>
                </a:gridCol>
                <a:gridCol w="246888">
                  <a:extLst>
                    <a:ext uri="{9D8B030D-6E8A-4147-A177-3AD203B41FA5}">
                      <a16:colId xmlns:a16="http://schemas.microsoft.com/office/drawing/2014/main" val="1756411858"/>
                    </a:ext>
                  </a:extLst>
                </a:gridCol>
                <a:gridCol w="246888">
                  <a:extLst>
                    <a:ext uri="{9D8B030D-6E8A-4147-A177-3AD203B41FA5}">
                      <a16:colId xmlns:a16="http://schemas.microsoft.com/office/drawing/2014/main" val="3371905779"/>
                    </a:ext>
                  </a:extLst>
                </a:gridCol>
                <a:gridCol w="246888">
                  <a:extLst>
                    <a:ext uri="{9D8B030D-6E8A-4147-A177-3AD203B41FA5}">
                      <a16:colId xmlns:a16="http://schemas.microsoft.com/office/drawing/2014/main" val="1037974167"/>
                    </a:ext>
                  </a:extLst>
                </a:gridCol>
                <a:gridCol w="246888">
                  <a:extLst>
                    <a:ext uri="{9D8B030D-6E8A-4147-A177-3AD203B41FA5}">
                      <a16:colId xmlns:a16="http://schemas.microsoft.com/office/drawing/2014/main" val="1958094350"/>
                    </a:ext>
                  </a:extLst>
                </a:gridCol>
                <a:gridCol w="246888">
                  <a:extLst>
                    <a:ext uri="{9D8B030D-6E8A-4147-A177-3AD203B41FA5}">
                      <a16:colId xmlns:a16="http://schemas.microsoft.com/office/drawing/2014/main" val="2517957452"/>
                    </a:ext>
                  </a:extLst>
                </a:gridCol>
                <a:gridCol w="246888">
                  <a:extLst>
                    <a:ext uri="{9D8B030D-6E8A-4147-A177-3AD203B41FA5}">
                      <a16:colId xmlns:a16="http://schemas.microsoft.com/office/drawing/2014/main" val="1966285077"/>
                    </a:ext>
                  </a:extLst>
                </a:gridCol>
                <a:gridCol w="246888">
                  <a:extLst>
                    <a:ext uri="{9D8B030D-6E8A-4147-A177-3AD203B41FA5}">
                      <a16:colId xmlns:a16="http://schemas.microsoft.com/office/drawing/2014/main" val="2054012495"/>
                    </a:ext>
                  </a:extLst>
                </a:gridCol>
                <a:gridCol w="246888">
                  <a:extLst>
                    <a:ext uri="{9D8B030D-6E8A-4147-A177-3AD203B41FA5}">
                      <a16:colId xmlns:a16="http://schemas.microsoft.com/office/drawing/2014/main" val="2754288358"/>
                    </a:ext>
                  </a:extLst>
                </a:gridCol>
                <a:gridCol w="987552">
                  <a:extLst>
                    <a:ext uri="{9D8B030D-6E8A-4147-A177-3AD203B41FA5}">
                      <a16:colId xmlns:a16="http://schemas.microsoft.com/office/drawing/2014/main" val="2223602403"/>
                    </a:ext>
                  </a:extLst>
                </a:gridCol>
                <a:gridCol w="493776">
                  <a:extLst>
                    <a:ext uri="{9D8B030D-6E8A-4147-A177-3AD203B41FA5}">
                      <a16:colId xmlns:a16="http://schemas.microsoft.com/office/drawing/2014/main" val="2661803521"/>
                    </a:ext>
                  </a:extLst>
                </a:gridCol>
                <a:gridCol w="493776">
                  <a:extLst>
                    <a:ext uri="{9D8B030D-6E8A-4147-A177-3AD203B41FA5}">
                      <a16:colId xmlns:a16="http://schemas.microsoft.com/office/drawing/2014/main" val="132638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787559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 City, Singapore - 2020-06-23 06:15:20</a:t>
                      </a:r>
                      <a:r>
                        <a:rPr kumimoji="0" lang="en-US" sz="1000" b="0" i="0" u="none" strike="noStrike" kern="1200" cap="none" spc="0" normalizeH="0" baseline="0" noProof="0">
                          <a:ln>
                            <a:noFill/>
                          </a:ln>
                          <a:solidFill>
                            <a:prstClr val="black"/>
                          </a:solidFill>
                          <a:effectLst/>
                          <a:uLnTx/>
                          <a:uFillTx/>
                          <a:latin typeface="+mn-lt"/>
                          <a:ea typeface="+mn-ea"/>
                          <a:cs typeface="+mn-cs"/>
                        </a:rPr>
                        <a:t>
 Going meatless once a week can have an amazing impact on your health and with a variety of meat-free options from @thegreensignature, #02-126/127 (South Wing), there are now more delicious reasons to go vegetarian. 😍🥦🍄🌰
.
.
.
#northpointcity #fraserspropertyretail #yishun #thegreensignature #greendotsg #subwaysingapore #vegetarian #vegan #food #plantbased #sgfood #sgfoodie #igsg #goodthingsmustshare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Going meatless once a week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Interests: Shopping and fashion, Food, Young Parents Singapore, Parents (magazine), Foodie, Sports and outdoors, Food and drink, Family and relationships or buzzfeed parents, Parents: Parents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Instagram Stories or Instagram Explore</a:t>
                      </a:r>
                    </a:p>
                  </a:txBody>
                  <a:tcPr/>
                </a:tc>
                <a:extLst>
                  <a:ext uri="{0D108BD9-81ED-4DB2-BD59-A6C34878D82A}">
                    <a16:rowId xmlns:a16="http://schemas.microsoft.com/office/drawing/2014/main" val="1737353238"/>
                  </a:ext>
                </a:extLst>
              </a:tr>
            </a:tbl>
          </a:graphicData>
        </a:graphic>
      </p:graphicFrame>
      <p:sp>
        <p:nvSpPr>
          <p:cNvPr id="4" name="Text Placeholder 3">
            <a:extLst>
              <a:ext uri="{FF2B5EF4-FFF2-40B4-BE49-F238E27FC236}">
                <a16:creationId xmlns:a16="http://schemas.microsoft.com/office/drawing/2014/main" id="{7E080378-4F8C-4D66-8545-E38ED33DF77A}"/>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1117389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BEB93-FFB6-4A5F-A938-613F2D67BFAD}"/>
              </a:ext>
            </a:extLst>
          </p:cNvPr>
          <p:cNvSpPr>
            <a:spLocks noGrp="1"/>
          </p:cNvSpPr>
          <p:nvPr>
            <p:ph type="title"/>
          </p:nvPr>
        </p:nvSpPr>
        <p:spPr/>
        <p:txBody>
          <a:bodyPr/>
          <a:lstStyle/>
          <a:p>
            <a:r>
              <a:rPr lang="en-US"/>
              <a:t>Facebook Ads Performance Table | All Pages - 10 of 12</a:t>
            </a:r>
          </a:p>
        </p:txBody>
      </p:sp>
      <p:graphicFrame>
        <p:nvGraphicFramePr>
          <p:cNvPr id="5" name="Table Placeholder 4">
            <a:extLst>
              <a:ext uri="{FF2B5EF4-FFF2-40B4-BE49-F238E27FC236}">
                <a16:creationId xmlns:a16="http://schemas.microsoft.com/office/drawing/2014/main" id="{FFF27982-EE6B-4DD3-B25E-AB40C6EC077A}"/>
              </a:ext>
            </a:extLst>
          </p:cNvPr>
          <p:cNvGraphicFramePr>
            <a:graphicFrameLocks noGrp="1"/>
          </p:cNvGraphicFramePr>
          <p:nvPr>
            <p:ph type="tbl" sz="quarter" idx="13"/>
            <p:extLst>
              <p:ext uri="{D42A27DB-BD31-4B8C-83A1-F6EECF244321}">
                <p14:modId xmlns:p14="http://schemas.microsoft.com/office/powerpoint/2010/main" val="490219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86563567"/>
                    </a:ext>
                  </a:extLst>
                </a:gridCol>
                <a:gridCol w="658368">
                  <a:extLst>
                    <a:ext uri="{9D8B030D-6E8A-4147-A177-3AD203B41FA5}">
                      <a16:colId xmlns:a16="http://schemas.microsoft.com/office/drawing/2014/main" val="1921419658"/>
                    </a:ext>
                  </a:extLst>
                </a:gridCol>
                <a:gridCol w="246888">
                  <a:extLst>
                    <a:ext uri="{9D8B030D-6E8A-4147-A177-3AD203B41FA5}">
                      <a16:colId xmlns:a16="http://schemas.microsoft.com/office/drawing/2014/main" val="3778931484"/>
                    </a:ext>
                  </a:extLst>
                </a:gridCol>
                <a:gridCol w="246888">
                  <a:extLst>
                    <a:ext uri="{9D8B030D-6E8A-4147-A177-3AD203B41FA5}">
                      <a16:colId xmlns:a16="http://schemas.microsoft.com/office/drawing/2014/main" val="2966872528"/>
                    </a:ext>
                  </a:extLst>
                </a:gridCol>
                <a:gridCol w="246888">
                  <a:extLst>
                    <a:ext uri="{9D8B030D-6E8A-4147-A177-3AD203B41FA5}">
                      <a16:colId xmlns:a16="http://schemas.microsoft.com/office/drawing/2014/main" val="3094747897"/>
                    </a:ext>
                  </a:extLst>
                </a:gridCol>
                <a:gridCol w="246888">
                  <a:extLst>
                    <a:ext uri="{9D8B030D-6E8A-4147-A177-3AD203B41FA5}">
                      <a16:colId xmlns:a16="http://schemas.microsoft.com/office/drawing/2014/main" val="393682946"/>
                    </a:ext>
                  </a:extLst>
                </a:gridCol>
                <a:gridCol w="246888">
                  <a:extLst>
                    <a:ext uri="{9D8B030D-6E8A-4147-A177-3AD203B41FA5}">
                      <a16:colId xmlns:a16="http://schemas.microsoft.com/office/drawing/2014/main" val="2571668073"/>
                    </a:ext>
                  </a:extLst>
                </a:gridCol>
                <a:gridCol w="246888">
                  <a:extLst>
                    <a:ext uri="{9D8B030D-6E8A-4147-A177-3AD203B41FA5}">
                      <a16:colId xmlns:a16="http://schemas.microsoft.com/office/drawing/2014/main" val="1299628723"/>
                    </a:ext>
                  </a:extLst>
                </a:gridCol>
                <a:gridCol w="246888">
                  <a:extLst>
                    <a:ext uri="{9D8B030D-6E8A-4147-A177-3AD203B41FA5}">
                      <a16:colId xmlns:a16="http://schemas.microsoft.com/office/drawing/2014/main" val="23512389"/>
                    </a:ext>
                  </a:extLst>
                </a:gridCol>
                <a:gridCol w="246888">
                  <a:extLst>
                    <a:ext uri="{9D8B030D-6E8A-4147-A177-3AD203B41FA5}">
                      <a16:colId xmlns:a16="http://schemas.microsoft.com/office/drawing/2014/main" val="937650292"/>
                    </a:ext>
                  </a:extLst>
                </a:gridCol>
                <a:gridCol w="246888">
                  <a:extLst>
                    <a:ext uri="{9D8B030D-6E8A-4147-A177-3AD203B41FA5}">
                      <a16:colId xmlns:a16="http://schemas.microsoft.com/office/drawing/2014/main" val="335212618"/>
                    </a:ext>
                  </a:extLst>
                </a:gridCol>
                <a:gridCol w="246888">
                  <a:extLst>
                    <a:ext uri="{9D8B030D-6E8A-4147-A177-3AD203B41FA5}">
                      <a16:colId xmlns:a16="http://schemas.microsoft.com/office/drawing/2014/main" val="627501293"/>
                    </a:ext>
                  </a:extLst>
                </a:gridCol>
                <a:gridCol w="246888">
                  <a:extLst>
                    <a:ext uri="{9D8B030D-6E8A-4147-A177-3AD203B41FA5}">
                      <a16:colId xmlns:a16="http://schemas.microsoft.com/office/drawing/2014/main" val="3307134187"/>
                    </a:ext>
                  </a:extLst>
                </a:gridCol>
                <a:gridCol w="246888">
                  <a:extLst>
                    <a:ext uri="{9D8B030D-6E8A-4147-A177-3AD203B41FA5}">
                      <a16:colId xmlns:a16="http://schemas.microsoft.com/office/drawing/2014/main" val="308240753"/>
                    </a:ext>
                  </a:extLst>
                </a:gridCol>
                <a:gridCol w="246888">
                  <a:extLst>
                    <a:ext uri="{9D8B030D-6E8A-4147-A177-3AD203B41FA5}">
                      <a16:colId xmlns:a16="http://schemas.microsoft.com/office/drawing/2014/main" val="914512140"/>
                    </a:ext>
                  </a:extLst>
                </a:gridCol>
                <a:gridCol w="246888">
                  <a:extLst>
                    <a:ext uri="{9D8B030D-6E8A-4147-A177-3AD203B41FA5}">
                      <a16:colId xmlns:a16="http://schemas.microsoft.com/office/drawing/2014/main" val="3631582472"/>
                    </a:ext>
                  </a:extLst>
                </a:gridCol>
                <a:gridCol w="246888">
                  <a:extLst>
                    <a:ext uri="{9D8B030D-6E8A-4147-A177-3AD203B41FA5}">
                      <a16:colId xmlns:a16="http://schemas.microsoft.com/office/drawing/2014/main" val="983931025"/>
                    </a:ext>
                  </a:extLst>
                </a:gridCol>
                <a:gridCol w="246888">
                  <a:extLst>
                    <a:ext uri="{9D8B030D-6E8A-4147-A177-3AD203B41FA5}">
                      <a16:colId xmlns:a16="http://schemas.microsoft.com/office/drawing/2014/main" val="2736451138"/>
                    </a:ext>
                  </a:extLst>
                </a:gridCol>
                <a:gridCol w="246888">
                  <a:extLst>
                    <a:ext uri="{9D8B030D-6E8A-4147-A177-3AD203B41FA5}">
                      <a16:colId xmlns:a16="http://schemas.microsoft.com/office/drawing/2014/main" val="872800265"/>
                    </a:ext>
                  </a:extLst>
                </a:gridCol>
                <a:gridCol w="246888">
                  <a:extLst>
                    <a:ext uri="{9D8B030D-6E8A-4147-A177-3AD203B41FA5}">
                      <a16:colId xmlns:a16="http://schemas.microsoft.com/office/drawing/2014/main" val="2536900323"/>
                    </a:ext>
                  </a:extLst>
                </a:gridCol>
                <a:gridCol w="246888">
                  <a:extLst>
                    <a:ext uri="{9D8B030D-6E8A-4147-A177-3AD203B41FA5}">
                      <a16:colId xmlns:a16="http://schemas.microsoft.com/office/drawing/2014/main" val="1865200985"/>
                    </a:ext>
                  </a:extLst>
                </a:gridCol>
                <a:gridCol w="987552">
                  <a:extLst>
                    <a:ext uri="{9D8B030D-6E8A-4147-A177-3AD203B41FA5}">
                      <a16:colId xmlns:a16="http://schemas.microsoft.com/office/drawing/2014/main" val="1498265436"/>
                    </a:ext>
                  </a:extLst>
                </a:gridCol>
                <a:gridCol w="493776">
                  <a:extLst>
                    <a:ext uri="{9D8B030D-6E8A-4147-A177-3AD203B41FA5}">
                      <a16:colId xmlns:a16="http://schemas.microsoft.com/office/drawing/2014/main" val="2413483403"/>
                    </a:ext>
                  </a:extLst>
                </a:gridCol>
                <a:gridCol w="493776">
                  <a:extLst>
                    <a:ext uri="{9D8B030D-6E8A-4147-A177-3AD203B41FA5}">
                      <a16:colId xmlns:a16="http://schemas.microsoft.com/office/drawing/2014/main" val="2605358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171611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 City, Singapore - 2020-06-23 06:15:20</a:t>
                      </a:r>
                      <a:r>
                        <a:rPr kumimoji="0" lang="en-US" sz="1000" b="0" i="0" u="none" strike="noStrike" kern="1200" cap="none" spc="0" normalizeH="0" baseline="0" noProof="0">
                          <a:ln>
                            <a:noFill/>
                          </a:ln>
                          <a:solidFill>
                            <a:prstClr val="black"/>
                          </a:solidFill>
                          <a:effectLst/>
                          <a:uLnTx/>
                          <a:uFillTx/>
                          <a:latin typeface="+mn-lt"/>
                          <a:ea typeface="+mn-ea"/>
                          <a:cs typeface="+mn-cs"/>
                        </a:rPr>
                        <a:t>
 Going meatless once a week can have an amazing impact on your health and with a variety of meat-free options from @thegreensignature, #02-126/127 (South Wing), there are now more delicious reasons to go vegetarian. 😍🥦🍄🌰
.
.
.
#northpointcity #fraserspropertyretail #yishun #thegreensignature #greendotsg #subwaysingapore #vegetarian #vegan #food #plantbased #sgfood #sgfoodie #igsg #goodthingsmustshare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Going meatless once a week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Interests: Shopping and fashion, Food, Young Parents Singapore, Parents (magazine), Foodie, Sports and outdoors, Food and drink, Family and relationships or buzzfeed parents, Parents: Parents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Instagram Stories or Instagram Explore</a:t>
                      </a:r>
                    </a:p>
                  </a:txBody>
                  <a:tcPr/>
                </a:tc>
                <a:extLst>
                  <a:ext uri="{0D108BD9-81ED-4DB2-BD59-A6C34878D82A}">
                    <a16:rowId xmlns:a16="http://schemas.microsoft.com/office/drawing/2014/main" val="262972454"/>
                  </a:ext>
                </a:extLst>
              </a:tr>
            </a:tbl>
          </a:graphicData>
        </a:graphic>
      </p:graphicFrame>
      <p:sp>
        <p:nvSpPr>
          <p:cNvPr id="4" name="Text Placeholder 3">
            <a:extLst>
              <a:ext uri="{FF2B5EF4-FFF2-40B4-BE49-F238E27FC236}">
                <a16:creationId xmlns:a16="http://schemas.microsoft.com/office/drawing/2014/main" id="{3101509D-AE23-4ADE-9673-3A38D328F53F}"/>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165783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C5438-05CC-4701-AA98-1376B52988C5}"/>
              </a:ext>
            </a:extLst>
          </p:cNvPr>
          <p:cNvSpPr>
            <a:spLocks noGrp="1"/>
          </p:cNvSpPr>
          <p:nvPr>
            <p:ph type="title"/>
          </p:nvPr>
        </p:nvSpPr>
        <p:spPr/>
        <p:txBody>
          <a:bodyPr/>
          <a:lstStyle/>
          <a:p>
            <a:r>
              <a:rPr lang="en-US"/>
              <a:t>Facebook Ads Performance Table | All Pages - 11 of 12</a:t>
            </a:r>
          </a:p>
        </p:txBody>
      </p:sp>
      <p:graphicFrame>
        <p:nvGraphicFramePr>
          <p:cNvPr id="5" name="Table Placeholder 4">
            <a:extLst>
              <a:ext uri="{FF2B5EF4-FFF2-40B4-BE49-F238E27FC236}">
                <a16:creationId xmlns:a16="http://schemas.microsoft.com/office/drawing/2014/main" id="{58044D5B-08EC-4F2D-8A41-5AE7CD3E072B}"/>
              </a:ext>
            </a:extLst>
          </p:cNvPr>
          <p:cNvGraphicFramePr>
            <a:graphicFrameLocks noGrp="1"/>
          </p:cNvGraphicFramePr>
          <p:nvPr>
            <p:ph type="tbl" sz="quarter" idx="13"/>
            <p:extLst>
              <p:ext uri="{D42A27DB-BD31-4B8C-83A1-F6EECF244321}">
                <p14:modId xmlns:p14="http://schemas.microsoft.com/office/powerpoint/2010/main" val="3498907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49015071"/>
                    </a:ext>
                  </a:extLst>
                </a:gridCol>
                <a:gridCol w="658368">
                  <a:extLst>
                    <a:ext uri="{9D8B030D-6E8A-4147-A177-3AD203B41FA5}">
                      <a16:colId xmlns:a16="http://schemas.microsoft.com/office/drawing/2014/main" val="3546077828"/>
                    </a:ext>
                  </a:extLst>
                </a:gridCol>
                <a:gridCol w="246888">
                  <a:extLst>
                    <a:ext uri="{9D8B030D-6E8A-4147-A177-3AD203B41FA5}">
                      <a16:colId xmlns:a16="http://schemas.microsoft.com/office/drawing/2014/main" val="2710930075"/>
                    </a:ext>
                  </a:extLst>
                </a:gridCol>
                <a:gridCol w="246888">
                  <a:extLst>
                    <a:ext uri="{9D8B030D-6E8A-4147-A177-3AD203B41FA5}">
                      <a16:colId xmlns:a16="http://schemas.microsoft.com/office/drawing/2014/main" val="3632559226"/>
                    </a:ext>
                  </a:extLst>
                </a:gridCol>
                <a:gridCol w="246888">
                  <a:extLst>
                    <a:ext uri="{9D8B030D-6E8A-4147-A177-3AD203B41FA5}">
                      <a16:colId xmlns:a16="http://schemas.microsoft.com/office/drawing/2014/main" val="3766455895"/>
                    </a:ext>
                  </a:extLst>
                </a:gridCol>
                <a:gridCol w="246888">
                  <a:extLst>
                    <a:ext uri="{9D8B030D-6E8A-4147-A177-3AD203B41FA5}">
                      <a16:colId xmlns:a16="http://schemas.microsoft.com/office/drawing/2014/main" val="2964100005"/>
                    </a:ext>
                  </a:extLst>
                </a:gridCol>
                <a:gridCol w="246888">
                  <a:extLst>
                    <a:ext uri="{9D8B030D-6E8A-4147-A177-3AD203B41FA5}">
                      <a16:colId xmlns:a16="http://schemas.microsoft.com/office/drawing/2014/main" val="3763499247"/>
                    </a:ext>
                  </a:extLst>
                </a:gridCol>
                <a:gridCol w="246888">
                  <a:extLst>
                    <a:ext uri="{9D8B030D-6E8A-4147-A177-3AD203B41FA5}">
                      <a16:colId xmlns:a16="http://schemas.microsoft.com/office/drawing/2014/main" val="860182148"/>
                    </a:ext>
                  </a:extLst>
                </a:gridCol>
                <a:gridCol w="246888">
                  <a:extLst>
                    <a:ext uri="{9D8B030D-6E8A-4147-A177-3AD203B41FA5}">
                      <a16:colId xmlns:a16="http://schemas.microsoft.com/office/drawing/2014/main" val="3637167909"/>
                    </a:ext>
                  </a:extLst>
                </a:gridCol>
                <a:gridCol w="246888">
                  <a:extLst>
                    <a:ext uri="{9D8B030D-6E8A-4147-A177-3AD203B41FA5}">
                      <a16:colId xmlns:a16="http://schemas.microsoft.com/office/drawing/2014/main" val="642304874"/>
                    </a:ext>
                  </a:extLst>
                </a:gridCol>
                <a:gridCol w="246888">
                  <a:extLst>
                    <a:ext uri="{9D8B030D-6E8A-4147-A177-3AD203B41FA5}">
                      <a16:colId xmlns:a16="http://schemas.microsoft.com/office/drawing/2014/main" val="2595197518"/>
                    </a:ext>
                  </a:extLst>
                </a:gridCol>
                <a:gridCol w="246888">
                  <a:extLst>
                    <a:ext uri="{9D8B030D-6E8A-4147-A177-3AD203B41FA5}">
                      <a16:colId xmlns:a16="http://schemas.microsoft.com/office/drawing/2014/main" val="2390400622"/>
                    </a:ext>
                  </a:extLst>
                </a:gridCol>
                <a:gridCol w="246888">
                  <a:extLst>
                    <a:ext uri="{9D8B030D-6E8A-4147-A177-3AD203B41FA5}">
                      <a16:colId xmlns:a16="http://schemas.microsoft.com/office/drawing/2014/main" val="3364855644"/>
                    </a:ext>
                  </a:extLst>
                </a:gridCol>
                <a:gridCol w="246888">
                  <a:extLst>
                    <a:ext uri="{9D8B030D-6E8A-4147-A177-3AD203B41FA5}">
                      <a16:colId xmlns:a16="http://schemas.microsoft.com/office/drawing/2014/main" val="650926756"/>
                    </a:ext>
                  </a:extLst>
                </a:gridCol>
                <a:gridCol w="246888">
                  <a:extLst>
                    <a:ext uri="{9D8B030D-6E8A-4147-A177-3AD203B41FA5}">
                      <a16:colId xmlns:a16="http://schemas.microsoft.com/office/drawing/2014/main" val="590042955"/>
                    </a:ext>
                  </a:extLst>
                </a:gridCol>
                <a:gridCol w="246888">
                  <a:extLst>
                    <a:ext uri="{9D8B030D-6E8A-4147-A177-3AD203B41FA5}">
                      <a16:colId xmlns:a16="http://schemas.microsoft.com/office/drawing/2014/main" val="827523110"/>
                    </a:ext>
                  </a:extLst>
                </a:gridCol>
                <a:gridCol w="246888">
                  <a:extLst>
                    <a:ext uri="{9D8B030D-6E8A-4147-A177-3AD203B41FA5}">
                      <a16:colId xmlns:a16="http://schemas.microsoft.com/office/drawing/2014/main" val="2818263807"/>
                    </a:ext>
                  </a:extLst>
                </a:gridCol>
                <a:gridCol w="246888">
                  <a:extLst>
                    <a:ext uri="{9D8B030D-6E8A-4147-A177-3AD203B41FA5}">
                      <a16:colId xmlns:a16="http://schemas.microsoft.com/office/drawing/2014/main" val="3151427080"/>
                    </a:ext>
                  </a:extLst>
                </a:gridCol>
                <a:gridCol w="246888">
                  <a:extLst>
                    <a:ext uri="{9D8B030D-6E8A-4147-A177-3AD203B41FA5}">
                      <a16:colId xmlns:a16="http://schemas.microsoft.com/office/drawing/2014/main" val="1153524978"/>
                    </a:ext>
                  </a:extLst>
                </a:gridCol>
                <a:gridCol w="246888">
                  <a:extLst>
                    <a:ext uri="{9D8B030D-6E8A-4147-A177-3AD203B41FA5}">
                      <a16:colId xmlns:a16="http://schemas.microsoft.com/office/drawing/2014/main" val="1969433908"/>
                    </a:ext>
                  </a:extLst>
                </a:gridCol>
                <a:gridCol w="246888">
                  <a:extLst>
                    <a:ext uri="{9D8B030D-6E8A-4147-A177-3AD203B41FA5}">
                      <a16:colId xmlns:a16="http://schemas.microsoft.com/office/drawing/2014/main" val="584674507"/>
                    </a:ext>
                  </a:extLst>
                </a:gridCol>
                <a:gridCol w="987552">
                  <a:extLst>
                    <a:ext uri="{9D8B030D-6E8A-4147-A177-3AD203B41FA5}">
                      <a16:colId xmlns:a16="http://schemas.microsoft.com/office/drawing/2014/main" val="2055871527"/>
                    </a:ext>
                  </a:extLst>
                </a:gridCol>
                <a:gridCol w="493776">
                  <a:extLst>
                    <a:ext uri="{9D8B030D-6E8A-4147-A177-3AD203B41FA5}">
                      <a16:colId xmlns:a16="http://schemas.microsoft.com/office/drawing/2014/main" val="2577204102"/>
                    </a:ext>
                  </a:extLst>
                </a:gridCol>
                <a:gridCol w="493776">
                  <a:extLst>
                    <a:ext uri="{9D8B030D-6E8A-4147-A177-3AD203B41FA5}">
                      <a16:colId xmlns:a16="http://schemas.microsoft.com/office/drawing/2014/main" val="2299971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016052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- 2020-06-22 07:33:21</a:t>
                      </a:r>
                      <a:r>
                        <a:rPr kumimoji="0" lang="en-US" sz="1000" b="0" i="0" u="none" strike="noStrike" kern="1200" cap="none" spc="0" normalizeH="0" baseline="0" noProof="0">
                          <a:ln>
                            <a:noFill/>
                          </a:ln>
                          <a:solidFill>
                            <a:prstClr val="black"/>
                          </a:solidFill>
                          <a:effectLst/>
                          <a:uLnTx/>
                          <a:uFillTx/>
                          <a:latin typeface="+mn-lt"/>
                          <a:ea typeface="+mn-ea"/>
                          <a:cs typeface="+mn-cs"/>
                        </a:rPr>
                        <a:t>
 Unwrap a delightful array of rice dumplings together with family this Dragon Boat Festival (</a:t>
                      </a:r>
                      <a:r>
                        <a:rPr kumimoji="0" lang="ja-JP" altLang="en-US" sz="1000" b="0" i="0" u="none" strike="noStrike" kern="1200" cap="none" spc="0" normalizeH="0" baseline="0" noProof="0">
                          <a:ln>
                            <a:noFill/>
                          </a:ln>
                          <a:solidFill>
                            <a:prstClr val="black"/>
                          </a:solidFill>
                          <a:effectLst/>
                          <a:uLnTx/>
                          <a:uFillTx/>
                          <a:latin typeface="+mn-lt"/>
                          <a:ea typeface="+mn-ea"/>
                          <a:cs typeface="+mn-cs"/>
                        </a:rPr>
                        <a:t>端午节</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The pyramid-shaped glutinous rice treats that are wrapped in either pandan or bamboo leaves, are chock-full of sumptuous ingredients.
Learn more about the different types of rice dumpling fillings below: 
🥢 Nyonya - Filled with pork belly and mushrooms, these rice dumplings have a sweet flavour from candied winter melon. 
🥢 Teochew - Offering both sweet and savoury flavours, fillings include pork belly, shiitake mushrooms, lotus paste and dried shrimp.
🥢 Hokkien - Characterised by their darker colour from dark soy sauce and five-spice powder, these rice dumplings pack a savoury punch, with marinated pork, chestnuts and salted egg yolk.
🥢 Vegetarian - A healthier alternative to the usual bak changs (meat dumplings in Hokkien), they come with ingredients like mushrooms and chestnuts sans the meat.
Satisfy your rice dumpling cravings at these stores:
Eastern Rice Dumpling: Northpoint City North Wing (#B1-14) and YewTee Point (#B1-45)
Beauty in the Pot: The Centrepoint (#05-14/16)
Crystal Jade Hong Kong Kitchen: Causeway Point (#05-10)
Mr Bean Singapore: Causeway Point (#01-K06), Changi City Point (#B1-21), Eastpoint Mall (#01-05), Northpoint City North Wing (#01-05) and South Wing (#B2-130), Waterway Point West Wing (#01-K1) and YewTee Point (#01-52/53).
Tell us what's your favourite rice dumpling in the comments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https://scontent-iad3-1.xx.fbcdn.net/v/t1.0-9/p720x720/105541131_10157418071335208_3560589389726635033_o.jpg?_nc_cat=100&amp;_nc_sid=8024bb&amp;_nc_ohc=5HFodWEol0gAX8GJ5Po&amp;_nc_ht=scontent-iad3-1.xx&amp;_nc_tp=6&amp;oh=6db150c0f8aefa36c70730f19981c67f&amp;oe=5F1A7243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20:11:44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 Interests: Food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612848120"/>
                  </a:ext>
                </a:extLst>
              </a:tr>
            </a:tbl>
          </a:graphicData>
        </a:graphic>
      </p:graphicFrame>
      <p:sp>
        <p:nvSpPr>
          <p:cNvPr id="4" name="Text Placeholder 3">
            <a:extLst>
              <a:ext uri="{FF2B5EF4-FFF2-40B4-BE49-F238E27FC236}">
                <a16:creationId xmlns:a16="http://schemas.microsoft.com/office/drawing/2014/main" id="{667FDE88-605D-476D-8672-D1FB431951D3}"/>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19711545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E8A3F-01EB-4AFB-B0DD-52969ABE03B0}"/>
              </a:ext>
            </a:extLst>
          </p:cNvPr>
          <p:cNvSpPr>
            <a:spLocks noGrp="1"/>
          </p:cNvSpPr>
          <p:nvPr>
            <p:ph type="title"/>
          </p:nvPr>
        </p:nvSpPr>
        <p:spPr/>
        <p:txBody>
          <a:bodyPr/>
          <a:lstStyle/>
          <a:p>
            <a:r>
              <a:rPr lang="en-US"/>
              <a:t>Facebook Ads Performance Table | All Pages - 12 of 12</a:t>
            </a:r>
          </a:p>
        </p:txBody>
      </p:sp>
      <p:graphicFrame>
        <p:nvGraphicFramePr>
          <p:cNvPr id="5" name="Table Placeholder 4">
            <a:extLst>
              <a:ext uri="{FF2B5EF4-FFF2-40B4-BE49-F238E27FC236}">
                <a16:creationId xmlns:a16="http://schemas.microsoft.com/office/drawing/2014/main" id="{1E347A1B-24C5-493D-9DCA-65B56D32E3B9}"/>
              </a:ext>
            </a:extLst>
          </p:cNvPr>
          <p:cNvGraphicFramePr>
            <a:graphicFrameLocks noGrp="1"/>
          </p:cNvGraphicFramePr>
          <p:nvPr>
            <p:ph type="tbl" sz="quarter" idx="13"/>
            <p:extLst>
              <p:ext uri="{D42A27DB-BD31-4B8C-83A1-F6EECF244321}">
                <p14:modId xmlns:p14="http://schemas.microsoft.com/office/powerpoint/2010/main" val="1294204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58807936"/>
                    </a:ext>
                  </a:extLst>
                </a:gridCol>
                <a:gridCol w="658368">
                  <a:extLst>
                    <a:ext uri="{9D8B030D-6E8A-4147-A177-3AD203B41FA5}">
                      <a16:colId xmlns:a16="http://schemas.microsoft.com/office/drawing/2014/main" val="1030670778"/>
                    </a:ext>
                  </a:extLst>
                </a:gridCol>
                <a:gridCol w="246888">
                  <a:extLst>
                    <a:ext uri="{9D8B030D-6E8A-4147-A177-3AD203B41FA5}">
                      <a16:colId xmlns:a16="http://schemas.microsoft.com/office/drawing/2014/main" val="2896747397"/>
                    </a:ext>
                  </a:extLst>
                </a:gridCol>
                <a:gridCol w="246888">
                  <a:extLst>
                    <a:ext uri="{9D8B030D-6E8A-4147-A177-3AD203B41FA5}">
                      <a16:colId xmlns:a16="http://schemas.microsoft.com/office/drawing/2014/main" val="1333751367"/>
                    </a:ext>
                  </a:extLst>
                </a:gridCol>
                <a:gridCol w="246888">
                  <a:extLst>
                    <a:ext uri="{9D8B030D-6E8A-4147-A177-3AD203B41FA5}">
                      <a16:colId xmlns:a16="http://schemas.microsoft.com/office/drawing/2014/main" val="4094949170"/>
                    </a:ext>
                  </a:extLst>
                </a:gridCol>
                <a:gridCol w="246888">
                  <a:extLst>
                    <a:ext uri="{9D8B030D-6E8A-4147-A177-3AD203B41FA5}">
                      <a16:colId xmlns:a16="http://schemas.microsoft.com/office/drawing/2014/main" val="649609283"/>
                    </a:ext>
                  </a:extLst>
                </a:gridCol>
                <a:gridCol w="246888">
                  <a:extLst>
                    <a:ext uri="{9D8B030D-6E8A-4147-A177-3AD203B41FA5}">
                      <a16:colId xmlns:a16="http://schemas.microsoft.com/office/drawing/2014/main" val="2702789420"/>
                    </a:ext>
                  </a:extLst>
                </a:gridCol>
                <a:gridCol w="246888">
                  <a:extLst>
                    <a:ext uri="{9D8B030D-6E8A-4147-A177-3AD203B41FA5}">
                      <a16:colId xmlns:a16="http://schemas.microsoft.com/office/drawing/2014/main" val="2636531765"/>
                    </a:ext>
                  </a:extLst>
                </a:gridCol>
                <a:gridCol w="246888">
                  <a:extLst>
                    <a:ext uri="{9D8B030D-6E8A-4147-A177-3AD203B41FA5}">
                      <a16:colId xmlns:a16="http://schemas.microsoft.com/office/drawing/2014/main" val="3054011474"/>
                    </a:ext>
                  </a:extLst>
                </a:gridCol>
                <a:gridCol w="246888">
                  <a:extLst>
                    <a:ext uri="{9D8B030D-6E8A-4147-A177-3AD203B41FA5}">
                      <a16:colId xmlns:a16="http://schemas.microsoft.com/office/drawing/2014/main" val="651891277"/>
                    </a:ext>
                  </a:extLst>
                </a:gridCol>
                <a:gridCol w="246888">
                  <a:extLst>
                    <a:ext uri="{9D8B030D-6E8A-4147-A177-3AD203B41FA5}">
                      <a16:colId xmlns:a16="http://schemas.microsoft.com/office/drawing/2014/main" val="2103723968"/>
                    </a:ext>
                  </a:extLst>
                </a:gridCol>
                <a:gridCol w="246888">
                  <a:extLst>
                    <a:ext uri="{9D8B030D-6E8A-4147-A177-3AD203B41FA5}">
                      <a16:colId xmlns:a16="http://schemas.microsoft.com/office/drawing/2014/main" val="1273158233"/>
                    </a:ext>
                  </a:extLst>
                </a:gridCol>
                <a:gridCol w="246888">
                  <a:extLst>
                    <a:ext uri="{9D8B030D-6E8A-4147-A177-3AD203B41FA5}">
                      <a16:colId xmlns:a16="http://schemas.microsoft.com/office/drawing/2014/main" val="3053969867"/>
                    </a:ext>
                  </a:extLst>
                </a:gridCol>
                <a:gridCol w="246888">
                  <a:extLst>
                    <a:ext uri="{9D8B030D-6E8A-4147-A177-3AD203B41FA5}">
                      <a16:colId xmlns:a16="http://schemas.microsoft.com/office/drawing/2014/main" val="3302314452"/>
                    </a:ext>
                  </a:extLst>
                </a:gridCol>
                <a:gridCol w="246888">
                  <a:extLst>
                    <a:ext uri="{9D8B030D-6E8A-4147-A177-3AD203B41FA5}">
                      <a16:colId xmlns:a16="http://schemas.microsoft.com/office/drawing/2014/main" val="4180601410"/>
                    </a:ext>
                  </a:extLst>
                </a:gridCol>
                <a:gridCol w="246888">
                  <a:extLst>
                    <a:ext uri="{9D8B030D-6E8A-4147-A177-3AD203B41FA5}">
                      <a16:colId xmlns:a16="http://schemas.microsoft.com/office/drawing/2014/main" val="3742688799"/>
                    </a:ext>
                  </a:extLst>
                </a:gridCol>
                <a:gridCol w="246888">
                  <a:extLst>
                    <a:ext uri="{9D8B030D-6E8A-4147-A177-3AD203B41FA5}">
                      <a16:colId xmlns:a16="http://schemas.microsoft.com/office/drawing/2014/main" val="4041016280"/>
                    </a:ext>
                  </a:extLst>
                </a:gridCol>
                <a:gridCol w="246888">
                  <a:extLst>
                    <a:ext uri="{9D8B030D-6E8A-4147-A177-3AD203B41FA5}">
                      <a16:colId xmlns:a16="http://schemas.microsoft.com/office/drawing/2014/main" val="3200497129"/>
                    </a:ext>
                  </a:extLst>
                </a:gridCol>
                <a:gridCol w="246888">
                  <a:extLst>
                    <a:ext uri="{9D8B030D-6E8A-4147-A177-3AD203B41FA5}">
                      <a16:colId xmlns:a16="http://schemas.microsoft.com/office/drawing/2014/main" val="202323783"/>
                    </a:ext>
                  </a:extLst>
                </a:gridCol>
                <a:gridCol w="246888">
                  <a:extLst>
                    <a:ext uri="{9D8B030D-6E8A-4147-A177-3AD203B41FA5}">
                      <a16:colId xmlns:a16="http://schemas.microsoft.com/office/drawing/2014/main" val="1215689564"/>
                    </a:ext>
                  </a:extLst>
                </a:gridCol>
                <a:gridCol w="246888">
                  <a:extLst>
                    <a:ext uri="{9D8B030D-6E8A-4147-A177-3AD203B41FA5}">
                      <a16:colId xmlns:a16="http://schemas.microsoft.com/office/drawing/2014/main" val="3430566538"/>
                    </a:ext>
                  </a:extLst>
                </a:gridCol>
                <a:gridCol w="987552">
                  <a:extLst>
                    <a:ext uri="{9D8B030D-6E8A-4147-A177-3AD203B41FA5}">
                      <a16:colId xmlns:a16="http://schemas.microsoft.com/office/drawing/2014/main" val="1109253348"/>
                    </a:ext>
                  </a:extLst>
                </a:gridCol>
                <a:gridCol w="493776">
                  <a:extLst>
                    <a:ext uri="{9D8B030D-6E8A-4147-A177-3AD203B41FA5}">
                      <a16:colId xmlns:a16="http://schemas.microsoft.com/office/drawing/2014/main" val="2239342502"/>
                    </a:ext>
                  </a:extLst>
                </a:gridCol>
                <a:gridCol w="493776">
                  <a:extLst>
                    <a:ext uri="{9D8B030D-6E8A-4147-A177-3AD203B41FA5}">
                      <a16:colId xmlns:a16="http://schemas.microsoft.com/office/drawing/2014/main" val="1368481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739561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- 2020-06-22 06:19:05</a:t>
                      </a:r>
                      <a:r>
                        <a:rPr kumimoji="0" lang="en-US" sz="1000" b="0" i="0" u="none" strike="noStrike" kern="1200" cap="none" spc="0" normalizeH="0" baseline="0" noProof="0">
                          <a:ln>
                            <a:noFill/>
                          </a:ln>
                          <a:solidFill>
                            <a:prstClr val="black"/>
                          </a:solidFill>
                          <a:effectLst/>
                          <a:uLnTx/>
                          <a:uFillTx/>
                          <a:latin typeface="+mn-lt"/>
                          <a:ea typeface="+mn-ea"/>
                          <a:cs typeface="+mn-cs"/>
                        </a:rPr>
                        <a:t>
 ⌛️ Our bubble tea #JemFriyayGiftaway contest has started! Hurry and head on over to our IG @jemsingapore (www.instagram.com/jemsingapore) before it’s over! 🎉 You and your loved one could each be a lucky winner of 2 R&amp;B Tea Singapore drinks of your choice!
✋ That’s not all! We’ll be hosting 2 more rounds of bubble tea giveaway contests over the next 2 weeks! Follow our Instagram for 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https://scontent-iad3-1.xx.fbcdn.net/v/t1.0-9/p720x720/104828362_3301027259948146_8509951520997173205_o.png?_nc_cat=103&amp;_nc_sid=2d5d41&amp;_nc_ohc=TVSF-s9dn2YAX_Bo9s1&amp;_nc_ht=scontent-iad3-1.xx&amp;oh=687e4738f812745f9ebad85b857b44af&amp;oe=5F18C5E0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20:12:53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#JemFriyayGiftaway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Shopping and fashion, Shopping, Sales promotion, Shopping malls or Retail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Video Feeds on desktop computers, News Feed on mobile devices, Video Feeds on mobile devices, Instream Video on mobile devices, Instream Video on desktop computers or Instant Article</a:t>
                      </a:r>
                    </a:p>
                  </a:txBody>
                  <a:tcPr/>
                </a:tc>
                <a:extLst>
                  <a:ext uri="{0D108BD9-81ED-4DB2-BD59-A6C34878D82A}">
                    <a16:rowId xmlns:a16="http://schemas.microsoft.com/office/drawing/2014/main" val="3601918629"/>
                  </a:ext>
                </a:extLst>
              </a:tr>
            </a:tbl>
          </a:graphicData>
        </a:graphic>
      </p:graphicFrame>
      <p:sp>
        <p:nvSpPr>
          <p:cNvPr id="4" name="Text Placeholder 3">
            <a:extLst>
              <a:ext uri="{FF2B5EF4-FFF2-40B4-BE49-F238E27FC236}">
                <a16:creationId xmlns:a16="http://schemas.microsoft.com/office/drawing/2014/main" id="{3D01DC8B-01EF-4641-84A3-BC060C04C9FB}"/>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4019541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4276-06AB-4536-B3B0-E864FEC36C04}"/>
              </a:ext>
            </a:extLst>
          </p:cNvPr>
          <p:cNvSpPr>
            <a:spLocks noGrp="1"/>
          </p:cNvSpPr>
          <p:nvPr>
            <p:ph type="title"/>
          </p:nvPr>
        </p:nvSpPr>
        <p:spPr/>
        <p:txBody>
          <a:bodyPr/>
          <a:lstStyle/>
          <a:p>
            <a:r>
              <a:rPr lang="en-US"/>
              <a:t>Facebook Ads Costs Table | All Pages - 1 of 12</a:t>
            </a:r>
          </a:p>
        </p:txBody>
      </p:sp>
      <p:graphicFrame>
        <p:nvGraphicFramePr>
          <p:cNvPr id="5" name="Table Placeholder 4">
            <a:extLst>
              <a:ext uri="{FF2B5EF4-FFF2-40B4-BE49-F238E27FC236}">
                <a16:creationId xmlns:a16="http://schemas.microsoft.com/office/drawing/2014/main" id="{5B2E5EA1-CD5F-4C9D-8348-5D63E90F1F7E}"/>
              </a:ext>
            </a:extLst>
          </p:cNvPr>
          <p:cNvGraphicFramePr>
            <a:graphicFrameLocks noGrp="1"/>
          </p:cNvGraphicFramePr>
          <p:nvPr>
            <p:ph type="tbl" sz="quarter" idx="13"/>
            <p:extLst>
              <p:ext uri="{D42A27DB-BD31-4B8C-83A1-F6EECF244321}">
                <p14:modId xmlns:p14="http://schemas.microsoft.com/office/powerpoint/2010/main" val="3215939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15425541"/>
                    </a:ext>
                  </a:extLst>
                </a:gridCol>
                <a:gridCol w="1069848">
                  <a:extLst>
                    <a:ext uri="{9D8B030D-6E8A-4147-A177-3AD203B41FA5}">
                      <a16:colId xmlns:a16="http://schemas.microsoft.com/office/drawing/2014/main" val="2617255978"/>
                    </a:ext>
                  </a:extLst>
                </a:gridCol>
                <a:gridCol w="246888">
                  <a:extLst>
                    <a:ext uri="{9D8B030D-6E8A-4147-A177-3AD203B41FA5}">
                      <a16:colId xmlns:a16="http://schemas.microsoft.com/office/drawing/2014/main" val="1444348091"/>
                    </a:ext>
                  </a:extLst>
                </a:gridCol>
                <a:gridCol w="246888">
                  <a:extLst>
                    <a:ext uri="{9D8B030D-6E8A-4147-A177-3AD203B41FA5}">
                      <a16:colId xmlns:a16="http://schemas.microsoft.com/office/drawing/2014/main" val="2795747686"/>
                    </a:ext>
                  </a:extLst>
                </a:gridCol>
                <a:gridCol w="246888">
                  <a:extLst>
                    <a:ext uri="{9D8B030D-6E8A-4147-A177-3AD203B41FA5}">
                      <a16:colId xmlns:a16="http://schemas.microsoft.com/office/drawing/2014/main" val="1254729977"/>
                    </a:ext>
                  </a:extLst>
                </a:gridCol>
                <a:gridCol w="246888">
                  <a:extLst>
                    <a:ext uri="{9D8B030D-6E8A-4147-A177-3AD203B41FA5}">
                      <a16:colId xmlns:a16="http://schemas.microsoft.com/office/drawing/2014/main" val="3829174398"/>
                    </a:ext>
                  </a:extLst>
                </a:gridCol>
                <a:gridCol w="246888">
                  <a:extLst>
                    <a:ext uri="{9D8B030D-6E8A-4147-A177-3AD203B41FA5}">
                      <a16:colId xmlns:a16="http://schemas.microsoft.com/office/drawing/2014/main" val="2530380789"/>
                    </a:ext>
                  </a:extLst>
                </a:gridCol>
                <a:gridCol w="246888">
                  <a:extLst>
                    <a:ext uri="{9D8B030D-6E8A-4147-A177-3AD203B41FA5}">
                      <a16:colId xmlns:a16="http://schemas.microsoft.com/office/drawing/2014/main" val="433915890"/>
                    </a:ext>
                  </a:extLst>
                </a:gridCol>
                <a:gridCol w="246888">
                  <a:extLst>
                    <a:ext uri="{9D8B030D-6E8A-4147-A177-3AD203B41FA5}">
                      <a16:colId xmlns:a16="http://schemas.microsoft.com/office/drawing/2014/main" val="1733431319"/>
                    </a:ext>
                  </a:extLst>
                </a:gridCol>
                <a:gridCol w="246888">
                  <a:extLst>
                    <a:ext uri="{9D8B030D-6E8A-4147-A177-3AD203B41FA5}">
                      <a16:colId xmlns:a16="http://schemas.microsoft.com/office/drawing/2014/main" val="2356024532"/>
                    </a:ext>
                  </a:extLst>
                </a:gridCol>
                <a:gridCol w="246888">
                  <a:extLst>
                    <a:ext uri="{9D8B030D-6E8A-4147-A177-3AD203B41FA5}">
                      <a16:colId xmlns:a16="http://schemas.microsoft.com/office/drawing/2014/main" val="2974184814"/>
                    </a:ext>
                  </a:extLst>
                </a:gridCol>
                <a:gridCol w="246888">
                  <a:extLst>
                    <a:ext uri="{9D8B030D-6E8A-4147-A177-3AD203B41FA5}">
                      <a16:colId xmlns:a16="http://schemas.microsoft.com/office/drawing/2014/main" val="4242563630"/>
                    </a:ext>
                  </a:extLst>
                </a:gridCol>
                <a:gridCol w="246888">
                  <a:extLst>
                    <a:ext uri="{9D8B030D-6E8A-4147-A177-3AD203B41FA5}">
                      <a16:colId xmlns:a16="http://schemas.microsoft.com/office/drawing/2014/main" val="3271362781"/>
                    </a:ext>
                  </a:extLst>
                </a:gridCol>
                <a:gridCol w="246888">
                  <a:extLst>
                    <a:ext uri="{9D8B030D-6E8A-4147-A177-3AD203B41FA5}">
                      <a16:colId xmlns:a16="http://schemas.microsoft.com/office/drawing/2014/main" val="294822845"/>
                    </a:ext>
                  </a:extLst>
                </a:gridCol>
                <a:gridCol w="246888">
                  <a:extLst>
                    <a:ext uri="{9D8B030D-6E8A-4147-A177-3AD203B41FA5}">
                      <a16:colId xmlns:a16="http://schemas.microsoft.com/office/drawing/2014/main" val="965061161"/>
                    </a:ext>
                  </a:extLst>
                </a:gridCol>
                <a:gridCol w="246888">
                  <a:extLst>
                    <a:ext uri="{9D8B030D-6E8A-4147-A177-3AD203B41FA5}">
                      <a16:colId xmlns:a16="http://schemas.microsoft.com/office/drawing/2014/main" val="3396387813"/>
                    </a:ext>
                  </a:extLst>
                </a:gridCol>
                <a:gridCol w="246888">
                  <a:extLst>
                    <a:ext uri="{9D8B030D-6E8A-4147-A177-3AD203B41FA5}">
                      <a16:colId xmlns:a16="http://schemas.microsoft.com/office/drawing/2014/main" val="1101149065"/>
                    </a:ext>
                  </a:extLst>
                </a:gridCol>
                <a:gridCol w="246888">
                  <a:extLst>
                    <a:ext uri="{9D8B030D-6E8A-4147-A177-3AD203B41FA5}">
                      <a16:colId xmlns:a16="http://schemas.microsoft.com/office/drawing/2014/main" val="1775378347"/>
                    </a:ext>
                  </a:extLst>
                </a:gridCol>
                <a:gridCol w="246888">
                  <a:extLst>
                    <a:ext uri="{9D8B030D-6E8A-4147-A177-3AD203B41FA5}">
                      <a16:colId xmlns:a16="http://schemas.microsoft.com/office/drawing/2014/main" val="2679294156"/>
                    </a:ext>
                  </a:extLst>
                </a:gridCol>
                <a:gridCol w="1069848">
                  <a:extLst>
                    <a:ext uri="{9D8B030D-6E8A-4147-A177-3AD203B41FA5}">
                      <a16:colId xmlns:a16="http://schemas.microsoft.com/office/drawing/2014/main" val="3472514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031560260"/>
                  </a:ext>
                </a:extLst>
              </a:tr>
            </a:tbl>
          </a:graphicData>
        </a:graphic>
      </p:graphicFrame>
      <p:sp>
        <p:nvSpPr>
          <p:cNvPr id="4" name="Text Placeholder 3">
            <a:extLst>
              <a:ext uri="{FF2B5EF4-FFF2-40B4-BE49-F238E27FC236}">
                <a16:creationId xmlns:a16="http://schemas.microsoft.com/office/drawing/2014/main" id="{3B5184B5-F7B0-4F26-89FD-D64CDEA25BF7}"/>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21778456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83000-ED16-4D56-B9E7-58F53891093A}"/>
              </a:ext>
            </a:extLst>
          </p:cNvPr>
          <p:cNvSpPr>
            <a:spLocks noGrp="1"/>
          </p:cNvSpPr>
          <p:nvPr>
            <p:ph type="title"/>
          </p:nvPr>
        </p:nvSpPr>
        <p:spPr/>
        <p:txBody>
          <a:bodyPr/>
          <a:lstStyle/>
          <a:p>
            <a:r>
              <a:rPr lang="en-US"/>
              <a:t>Facebook Ads Costs Table | All Pages - 2 of 12</a:t>
            </a:r>
          </a:p>
        </p:txBody>
      </p:sp>
      <p:graphicFrame>
        <p:nvGraphicFramePr>
          <p:cNvPr id="5" name="Table Placeholder 4">
            <a:extLst>
              <a:ext uri="{FF2B5EF4-FFF2-40B4-BE49-F238E27FC236}">
                <a16:creationId xmlns:a16="http://schemas.microsoft.com/office/drawing/2014/main" id="{36D48A6A-5209-4C93-ABA0-45CEAAF5965F}"/>
              </a:ext>
            </a:extLst>
          </p:cNvPr>
          <p:cNvGraphicFramePr>
            <a:graphicFrameLocks noGrp="1"/>
          </p:cNvGraphicFramePr>
          <p:nvPr>
            <p:ph type="tbl" sz="quarter" idx="13"/>
            <p:extLst>
              <p:ext uri="{D42A27DB-BD31-4B8C-83A1-F6EECF244321}">
                <p14:modId xmlns:p14="http://schemas.microsoft.com/office/powerpoint/2010/main" val="1931432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690524223"/>
                    </a:ext>
                  </a:extLst>
                </a:gridCol>
                <a:gridCol w="1069848">
                  <a:extLst>
                    <a:ext uri="{9D8B030D-6E8A-4147-A177-3AD203B41FA5}">
                      <a16:colId xmlns:a16="http://schemas.microsoft.com/office/drawing/2014/main" val="3058903865"/>
                    </a:ext>
                  </a:extLst>
                </a:gridCol>
                <a:gridCol w="246888">
                  <a:extLst>
                    <a:ext uri="{9D8B030D-6E8A-4147-A177-3AD203B41FA5}">
                      <a16:colId xmlns:a16="http://schemas.microsoft.com/office/drawing/2014/main" val="1641365780"/>
                    </a:ext>
                  </a:extLst>
                </a:gridCol>
                <a:gridCol w="246888">
                  <a:extLst>
                    <a:ext uri="{9D8B030D-6E8A-4147-A177-3AD203B41FA5}">
                      <a16:colId xmlns:a16="http://schemas.microsoft.com/office/drawing/2014/main" val="3423397956"/>
                    </a:ext>
                  </a:extLst>
                </a:gridCol>
                <a:gridCol w="246888">
                  <a:extLst>
                    <a:ext uri="{9D8B030D-6E8A-4147-A177-3AD203B41FA5}">
                      <a16:colId xmlns:a16="http://schemas.microsoft.com/office/drawing/2014/main" val="3073278551"/>
                    </a:ext>
                  </a:extLst>
                </a:gridCol>
                <a:gridCol w="246888">
                  <a:extLst>
                    <a:ext uri="{9D8B030D-6E8A-4147-A177-3AD203B41FA5}">
                      <a16:colId xmlns:a16="http://schemas.microsoft.com/office/drawing/2014/main" val="399602088"/>
                    </a:ext>
                  </a:extLst>
                </a:gridCol>
                <a:gridCol w="246888">
                  <a:extLst>
                    <a:ext uri="{9D8B030D-6E8A-4147-A177-3AD203B41FA5}">
                      <a16:colId xmlns:a16="http://schemas.microsoft.com/office/drawing/2014/main" val="1275044618"/>
                    </a:ext>
                  </a:extLst>
                </a:gridCol>
                <a:gridCol w="246888">
                  <a:extLst>
                    <a:ext uri="{9D8B030D-6E8A-4147-A177-3AD203B41FA5}">
                      <a16:colId xmlns:a16="http://schemas.microsoft.com/office/drawing/2014/main" val="1387083324"/>
                    </a:ext>
                  </a:extLst>
                </a:gridCol>
                <a:gridCol w="246888">
                  <a:extLst>
                    <a:ext uri="{9D8B030D-6E8A-4147-A177-3AD203B41FA5}">
                      <a16:colId xmlns:a16="http://schemas.microsoft.com/office/drawing/2014/main" val="2729097582"/>
                    </a:ext>
                  </a:extLst>
                </a:gridCol>
                <a:gridCol w="246888">
                  <a:extLst>
                    <a:ext uri="{9D8B030D-6E8A-4147-A177-3AD203B41FA5}">
                      <a16:colId xmlns:a16="http://schemas.microsoft.com/office/drawing/2014/main" val="1112896169"/>
                    </a:ext>
                  </a:extLst>
                </a:gridCol>
                <a:gridCol w="246888">
                  <a:extLst>
                    <a:ext uri="{9D8B030D-6E8A-4147-A177-3AD203B41FA5}">
                      <a16:colId xmlns:a16="http://schemas.microsoft.com/office/drawing/2014/main" val="92665586"/>
                    </a:ext>
                  </a:extLst>
                </a:gridCol>
                <a:gridCol w="246888">
                  <a:extLst>
                    <a:ext uri="{9D8B030D-6E8A-4147-A177-3AD203B41FA5}">
                      <a16:colId xmlns:a16="http://schemas.microsoft.com/office/drawing/2014/main" val="169103077"/>
                    </a:ext>
                  </a:extLst>
                </a:gridCol>
                <a:gridCol w="246888">
                  <a:extLst>
                    <a:ext uri="{9D8B030D-6E8A-4147-A177-3AD203B41FA5}">
                      <a16:colId xmlns:a16="http://schemas.microsoft.com/office/drawing/2014/main" val="1714017943"/>
                    </a:ext>
                  </a:extLst>
                </a:gridCol>
                <a:gridCol w="246888">
                  <a:extLst>
                    <a:ext uri="{9D8B030D-6E8A-4147-A177-3AD203B41FA5}">
                      <a16:colId xmlns:a16="http://schemas.microsoft.com/office/drawing/2014/main" val="2613947243"/>
                    </a:ext>
                  </a:extLst>
                </a:gridCol>
                <a:gridCol w="246888">
                  <a:extLst>
                    <a:ext uri="{9D8B030D-6E8A-4147-A177-3AD203B41FA5}">
                      <a16:colId xmlns:a16="http://schemas.microsoft.com/office/drawing/2014/main" val="1022442076"/>
                    </a:ext>
                  </a:extLst>
                </a:gridCol>
                <a:gridCol w="246888">
                  <a:extLst>
                    <a:ext uri="{9D8B030D-6E8A-4147-A177-3AD203B41FA5}">
                      <a16:colId xmlns:a16="http://schemas.microsoft.com/office/drawing/2014/main" val="4247324179"/>
                    </a:ext>
                  </a:extLst>
                </a:gridCol>
                <a:gridCol w="246888">
                  <a:extLst>
                    <a:ext uri="{9D8B030D-6E8A-4147-A177-3AD203B41FA5}">
                      <a16:colId xmlns:a16="http://schemas.microsoft.com/office/drawing/2014/main" val="1250369230"/>
                    </a:ext>
                  </a:extLst>
                </a:gridCol>
                <a:gridCol w="246888">
                  <a:extLst>
                    <a:ext uri="{9D8B030D-6E8A-4147-A177-3AD203B41FA5}">
                      <a16:colId xmlns:a16="http://schemas.microsoft.com/office/drawing/2014/main" val="1600041472"/>
                    </a:ext>
                  </a:extLst>
                </a:gridCol>
                <a:gridCol w="246888">
                  <a:extLst>
                    <a:ext uri="{9D8B030D-6E8A-4147-A177-3AD203B41FA5}">
                      <a16:colId xmlns:a16="http://schemas.microsoft.com/office/drawing/2014/main" val="3996716861"/>
                    </a:ext>
                  </a:extLst>
                </a:gridCol>
                <a:gridCol w="1069848">
                  <a:extLst>
                    <a:ext uri="{9D8B030D-6E8A-4147-A177-3AD203B41FA5}">
                      <a16:colId xmlns:a16="http://schemas.microsoft.com/office/drawing/2014/main" val="3408678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778655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- 2020-06-24 14:15:37</a:t>
                      </a:r>
                      <a:r>
                        <a:rPr kumimoji="0" lang="en-US" sz="1000" b="0" i="0" u="none" strike="noStrike" kern="1200" cap="none" spc="0" normalizeH="0" baseline="0" noProof="0">
                          <a:ln>
                            <a:noFill/>
                          </a:ln>
                          <a:solidFill>
                            <a:prstClr val="black"/>
                          </a:solidFill>
                          <a:effectLst/>
                          <a:uLnTx/>
                          <a:uFillTx/>
                          <a:latin typeface="+mn-lt"/>
                          <a:ea typeface="+mn-ea"/>
                          <a:cs typeface="+mn-cs"/>
                        </a:rPr>
                        <a:t>
 🤗 Miss hugs 🏖️ Miss the beach 🍳 Miss brunch with besties? We feel you! Tell us what else you're missing since the Circuit Breaker/Phase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105031519_2649472088707296_6581310419761060736_o.jpg?_nc_cat=110&amp;_nc_sid=2d5d41&amp;_nc_oc=AQkrhtVtZzcV9MWMWeYTMkLRUKtOhj7Z3aV_Mn241L_htDYLTiJMaQ4Axo_WJjDgrJ0&amp;_nc_ht=scontent-iad3-1.xx&amp;_nc_tp=6&amp;oh=e652740367c3dd7db36ba3dad2d575c9&amp;oe=5F19EE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20:12:02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WWP June - Engagement (FB)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13 - 65+; Interests: Shopping and fashion, Entertainment, Family, Food and drink or Hobbies and activities, Behaviors: Engaged Shoppers, Relationship Status: Single, In a relationship, Married or Engaged, Parents: Parents (All), Parents with preschoolers (03-05 years)  or Parents with teenagers (13-17 years)</a:t>
                      </a:r>
                    </a:p>
                  </a:txBody>
                  <a:tcPr/>
                </a:tc>
                <a:extLst>
                  <a:ext uri="{0D108BD9-81ED-4DB2-BD59-A6C34878D82A}">
                    <a16:rowId xmlns:a16="http://schemas.microsoft.com/office/drawing/2014/main" val="2352796315"/>
                  </a:ext>
                </a:extLst>
              </a:tr>
            </a:tbl>
          </a:graphicData>
        </a:graphic>
      </p:graphicFrame>
      <p:sp>
        <p:nvSpPr>
          <p:cNvPr id="4" name="Text Placeholder 3">
            <a:extLst>
              <a:ext uri="{FF2B5EF4-FFF2-40B4-BE49-F238E27FC236}">
                <a16:creationId xmlns:a16="http://schemas.microsoft.com/office/drawing/2014/main" id="{14527367-A04C-419A-94B7-2F67BBE3CE72}"/>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12614728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39DF-F1D8-48CB-B1F8-07FE25148414}"/>
              </a:ext>
            </a:extLst>
          </p:cNvPr>
          <p:cNvSpPr>
            <a:spLocks noGrp="1"/>
          </p:cNvSpPr>
          <p:nvPr>
            <p:ph type="title"/>
          </p:nvPr>
        </p:nvSpPr>
        <p:spPr/>
        <p:txBody>
          <a:bodyPr/>
          <a:lstStyle/>
          <a:p>
            <a:r>
              <a:rPr lang="en-US"/>
              <a:t>Facebook Ads Costs Table | All Pages - 3 of 12</a:t>
            </a:r>
          </a:p>
        </p:txBody>
      </p:sp>
      <p:graphicFrame>
        <p:nvGraphicFramePr>
          <p:cNvPr id="5" name="Table Placeholder 4">
            <a:extLst>
              <a:ext uri="{FF2B5EF4-FFF2-40B4-BE49-F238E27FC236}">
                <a16:creationId xmlns:a16="http://schemas.microsoft.com/office/drawing/2014/main" id="{19E21A2C-1762-4369-883D-4AE5EEA63296}"/>
              </a:ext>
            </a:extLst>
          </p:cNvPr>
          <p:cNvGraphicFramePr>
            <a:graphicFrameLocks noGrp="1"/>
          </p:cNvGraphicFramePr>
          <p:nvPr>
            <p:ph type="tbl" sz="quarter" idx="13"/>
            <p:extLst>
              <p:ext uri="{D42A27DB-BD31-4B8C-83A1-F6EECF244321}">
                <p14:modId xmlns:p14="http://schemas.microsoft.com/office/powerpoint/2010/main" val="3154598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604575555"/>
                    </a:ext>
                  </a:extLst>
                </a:gridCol>
                <a:gridCol w="1069848">
                  <a:extLst>
                    <a:ext uri="{9D8B030D-6E8A-4147-A177-3AD203B41FA5}">
                      <a16:colId xmlns:a16="http://schemas.microsoft.com/office/drawing/2014/main" val="89423183"/>
                    </a:ext>
                  </a:extLst>
                </a:gridCol>
                <a:gridCol w="246888">
                  <a:extLst>
                    <a:ext uri="{9D8B030D-6E8A-4147-A177-3AD203B41FA5}">
                      <a16:colId xmlns:a16="http://schemas.microsoft.com/office/drawing/2014/main" val="3057682303"/>
                    </a:ext>
                  </a:extLst>
                </a:gridCol>
                <a:gridCol w="246888">
                  <a:extLst>
                    <a:ext uri="{9D8B030D-6E8A-4147-A177-3AD203B41FA5}">
                      <a16:colId xmlns:a16="http://schemas.microsoft.com/office/drawing/2014/main" val="2274922541"/>
                    </a:ext>
                  </a:extLst>
                </a:gridCol>
                <a:gridCol w="246888">
                  <a:extLst>
                    <a:ext uri="{9D8B030D-6E8A-4147-A177-3AD203B41FA5}">
                      <a16:colId xmlns:a16="http://schemas.microsoft.com/office/drawing/2014/main" val="3305814449"/>
                    </a:ext>
                  </a:extLst>
                </a:gridCol>
                <a:gridCol w="246888">
                  <a:extLst>
                    <a:ext uri="{9D8B030D-6E8A-4147-A177-3AD203B41FA5}">
                      <a16:colId xmlns:a16="http://schemas.microsoft.com/office/drawing/2014/main" val="159616708"/>
                    </a:ext>
                  </a:extLst>
                </a:gridCol>
                <a:gridCol w="246888">
                  <a:extLst>
                    <a:ext uri="{9D8B030D-6E8A-4147-A177-3AD203B41FA5}">
                      <a16:colId xmlns:a16="http://schemas.microsoft.com/office/drawing/2014/main" val="3273768405"/>
                    </a:ext>
                  </a:extLst>
                </a:gridCol>
                <a:gridCol w="246888">
                  <a:extLst>
                    <a:ext uri="{9D8B030D-6E8A-4147-A177-3AD203B41FA5}">
                      <a16:colId xmlns:a16="http://schemas.microsoft.com/office/drawing/2014/main" val="215604074"/>
                    </a:ext>
                  </a:extLst>
                </a:gridCol>
                <a:gridCol w="246888">
                  <a:extLst>
                    <a:ext uri="{9D8B030D-6E8A-4147-A177-3AD203B41FA5}">
                      <a16:colId xmlns:a16="http://schemas.microsoft.com/office/drawing/2014/main" val="3830432569"/>
                    </a:ext>
                  </a:extLst>
                </a:gridCol>
                <a:gridCol w="246888">
                  <a:extLst>
                    <a:ext uri="{9D8B030D-6E8A-4147-A177-3AD203B41FA5}">
                      <a16:colId xmlns:a16="http://schemas.microsoft.com/office/drawing/2014/main" val="1648766781"/>
                    </a:ext>
                  </a:extLst>
                </a:gridCol>
                <a:gridCol w="246888">
                  <a:extLst>
                    <a:ext uri="{9D8B030D-6E8A-4147-A177-3AD203B41FA5}">
                      <a16:colId xmlns:a16="http://schemas.microsoft.com/office/drawing/2014/main" val="3059982204"/>
                    </a:ext>
                  </a:extLst>
                </a:gridCol>
                <a:gridCol w="246888">
                  <a:extLst>
                    <a:ext uri="{9D8B030D-6E8A-4147-A177-3AD203B41FA5}">
                      <a16:colId xmlns:a16="http://schemas.microsoft.com/office/drawing/2014/main" val="248228034"/>
                    </a:ext>
                  </a:extLst>
                </a:gridCol>
                <a:gridCol w="246888">
                  <a:extLst>
                    <a:ext uri="{9D8B030D-6E8A-4147-A177-3AD203B41FA5}">
                      <a16:colId xmlns:a16="http://schemas.microsoft.com/office/drawing/2014/main" val="2231336114"/>
                    </a:ext>
                  </a:extLst>
                </a:gridCol>
                <a:gridCol w="246888">
                  <a:extLst>
                    <a:ext uri="{9D8B030D-6E8A-4147-A177-3AD203B41FA5}">
                      <a16:colId xmlns:a16="http://schemas.microsoft.com/office/drawing/2014/main" val="3071176030"/>
                    </a:ext>
                  </a:extLst>
                </a:gridCol>
                <a:gridCol w="246888">
                  <a:extLst>
                    <a:ext uri="{9D8B030D-6E8A-4147-A177-3AD203B41FA5}">
                      <a16:colId xmlns:a16="http://schemas.microsoft.com/office/drawing/2014/main" val="3133626428"/>
                    </a:ext>
                  </a:extLst>
                </a:gridCol>
                <a:gridCol w="246888">
                  <a:extLst>
                    <a:ext uri="{9D8B030D-6E8A-4147-A177-3AD203B41FA5}">
                      <a16:colId xmlns:a16="http://schemas.microsoft.com/office/drawing/2014/main" val="1182104272"/>
                    </a:ext>
                  </a:extLst>
                </a:gridCol>
                <a:gridCol w="246888">
                  <a:extLst>
                    <a:ext uri="{9D8B030D-6E8A-4147-A177-3AD203B41FA5}">
                      <a16:colId xmlns:a16="http://schemas.microsoft.com/office/drawing/2014/main" val="2348543256"/>
                    </a:ext>
                  </a:extLst>
                </a:gridCol>
                <a:gridCol w="246888">
                  <a:extLst>
                    <a:ext uri="{9D8B030D-6E8A-4147-A177-3AD203B41FA5}">
                      <a16:colId xmlns:a16="http://schemas.microsoft.com/office/drawing/2014/main" val="1928461851"/>
                    </a:ext>
                  </a:extLst>
                </a:gridCol>
                <a:gridCol w="246888">
                  <a:extLst>
                    <a:ext uri="{9D8B030D-6E8A-4147-A177-3AD203B41FA5}">
                      <a16:colId xmlns:a16="http://schemas.microsoft.com/office/drawing/2014/main" val="1940879725"/>
                    </a:ext>
                  </a:extLst>
                </a:gridCol>
                <a:gridCol w="1069848">
                  <a:extLst>
                    <a:ext uri="{9D8B030D-6E8A-4147-A177-3AD203B41FA5}">
                      <a16:colId xmlns:a16="http://schemas.microsoft.com/office/drawing/2014/main" val="1774536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026958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- 2020-06-24 09:02:52</a:t>
                      </a:r>
                      <a:r>
                        <a:rPr kumimoji="0" lang="en-US" sz="1000" b="0" i="0" u="none" strike="noStrike" kern="1200" cap="none" spc="0" normalizeH="0" baseline="0" noProof="0">
                          <a:ln>
                            <a:noFill/>
                          </a:ln>
                          <a:solidFill>
                            <a:prstClr val="black"/>
                          </a:solidFill>
                          <a:effectLst/>
                          <a:uLnTx/>
                          <a:uFillTx/>
                          <a:latin typeface="+mn-lt"/>
                          <a:ea typeface="+mn-ea"/>
                          <a:cs typeface="+mn-cs"/>
                        </a:rPr>
                        <a:t>
 🤗 Miss hugs 🏖️ Miss the beach 🍳 Miss brunch with besties? We feel you! Tell us what else you're missing since the Circuit Breaker/Phase 1.
.
.
.
#waterwaypoint #fraserspropertyretail #circuitbreaker #newnormal #backtonormal #igsg #sgfamily #goodthingsmustshare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20:12:02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 Miss hugs 🏖️ Miss the beach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13 - 65+; Interests: Shopping and fashion, Entertainment, Family, Food and drink or Hobbies and activities, Behaviors: Engaged Shoppers, Relationship Status: Single, In a relationship, Married or Engaged, Parents: Parents (All), Parents with preschoolers (03-05 years)  or Parents with teenagers (13-17 years)</a:t>
                      </a:r>
                    </a:p>
                  </a:txBody>
                  <a:tcPr/>
                </a:tc>
                <a:extLst>
                  <a:ext uri="{0D108BD9-81ED-4DB2-BD59-A6C34878D82A}">
                    <a16:rowId xmlns:a16="http://schemas.microsoft.com/office/drawing/2014/main" val="2787520187"/>
                  </a:ext>
                </a:extLst>
              </a:tr>
            </a:tbl>
          </a:graphicData>
        </a:graphic>
      </p:graphicFrame>
      <p:sp>
        <p:nvSpPr>
          <p:cNvPr id="4" name="Text Placeholder 3">
            <a:extLst>
              <a:ext uri="{FF2B5EF4-FFF2-40B4-BE49-F238E27FC236}">
                <a16:creationId xmlns:a16="http://schemas.microsoft.com/office/drawing/2014/main" id="{79727D67-A7EC-4E8A-AACF-49C896EA2613}"/>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2287047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229CE-569F-4482-A47D-E6718F1782F1}"/>
              </a:ext>
            </a:extLst>
          </p:cNvPr>
          <p:cNvSpPr>
            <a:spLocks noGrp="1"/>
          </p:cNvSpPr>
          <p:nvPr>
            <p:ph type="title"/>
          </p:nvPr>
        </p:nvSpPr>
        <p:spPr/>
        <p:txBody>
          <a:bodyPr/>
          <a:lstStyle/>
          <a:p>
            <a:r>
              <a:rPr lang="en-US"/>
              <a:t>Facebook Ads Costs Table | All Pages - 4 of 12</a:t>
            </a:r>
          </a:p>
        </p:txBody>
      </p:sp>
      <p:graphicFrame>
        <p:nvGraphicFramePr>
          <p:cNvPr id="5" name="Table Placeholder 4">
            <a:extLst>
              <a:ext uri="{FF2B5EF4-FFF2-40B4-BE49-F238E27FC236}">
                <a16:creationId xmlns:a16="http://schemas.microsoft.com/office/drawing/2014/main" id="{3DDABE08-2D52-4C86-9782-6B7BADE83859}"/>
              </a:ext>
            </a:extLst>
          </p:cNvPr>
          <p:cNvGraphicFramePr>
            <a:graphicFrameLocks noGrp="1"/>
          </p:cNvGraphicFramePr>
          <p:nvPr>
            <p:ph type="tbl" sz="quarter" idx="13"/>
            <p:extLst>
              <p:ext uri="{D42A27DB-BD31-4B8C-83A1-F6EECF244321}">
                <p14:modId xmlns:p14="http://schemas.microsoft.com/office/powerpoint/2010/main" val="428575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5524571"/>
                    </a:ext>
                  </a:extLst>
                </a:gridCol>
                <a:gridCol w="1069848">
                  <a:extLst>
                    <a:ext uri="{9D8B030D-6E8A-4147-A177-3AD203B41FA5}">
                      <a16:colId xmlns:a16="http://schemas.microsoft.com/office/drawing/2014/main" val="4106994035"/>
                    </a:ext>
                  </a:extLst>
                </a:gridCol>
                <a:gridCol w="246888">
                  <a:extLst>
                    <a:ext uri="{9D8B030D-6E8A-4147-A177-3AD203B41FA5}">
                      <a16:colId xmlns:a16="http://schemas.microsoft.com/office/drawing/2014/main" val="3213981019"/>
                    </a:ext>
                  </a:extLst>
                </a:gridCol>
                <a:gridCol w="246888">
                  <a:extLst>
                    <a:ext uri="{9D8B030D-6E8A-4147-A177-3AD203B41FA5}">
                      <a16:colId xmlns:a16="http://schemas.microsoft.com/office/drawing/2014/main" val="79961886"/>
                    </a:ext>
                  </a:extLst>
                </a:gridCol>
                <a:gridCol w="246888">
                  <a:extLst>
                    <a:ext uri="{9D8B030D-6E8A-4147-A177-3AD203B41FA5}">
                      <a16:colId xmlns:a16="http://schemas.microsoft.com/office/drawing/2014/main" val="1287475001"/>
                    </a:ext>
                  </a:extLst>
                </a:gridCol>
                <a:gridCol w="246888">
                  <a:extLst>
                    <a:ext uri="{9D8B030D-6E8A-4147-A177-3AD203B41FA5}">
                      <a16:colId xmlns:a16="http://schemas.microsoft.com/office/drawing/2014/main" val="1151934279"/>
                    </a:ext>
                  </a:extLst>
                </a:gridCol>
                <a:gridCol w="246888">
                  <a:extLst>
                    <a:ext uri="{9D8B030D-6E8A-4147-A177-3AD203B41FA5}">
                      <a16:colId xmlns:a16="http://schemas.microsoft.com/office/drawing/2014/main" val="4275469486"/>
                    </a:ext>
                  </a:extLst>
                </a:gridCol>
                <a:gridCol w="246888">
                  <a:extLst>
                    <a:ext uri="{9D8B030D-6E8A-4147-A177-3AD203B41FA5}">
                      <a16:colId xmlns:a16="http://schemas.microsoft.com/office/drawing/2014/main" val="1890315843"/>
                    </a:ext>
                  </a:extLst>
                </a:gridCol>
                <a:gridCol w="246888">
                  <a:extLst>
                    <a:ext uri="{9D8B030D-6E8A-4147-A177-3AD203B41FA5}">
                      <a16:colId xmlns:a16="http://schemas.microsoft.com/office/drawing/2014/main" val="2863678849"/>
                    </a:ext>
                  </a:extLst>
                </a:gridCol>
                <a:gridCol w="246888">
                  <a:extLst>
                    <a:ext uri="{9D8B030D-6E8A-4147-A177-3AD203B41FA5}">
                      <a16:colId xmlns:a16="http://schemas.microsoft.com/office/drawing/2014/main" val="2429109562"/>
                    </a:ext>
                  </a:extLst>
                </a:gridCol>
                <a:gridCol w="246888">
                  <a:extLst>
                    <a:ext uri="{9D8B030D-6E8A-4147-A177-3AD203B41FA5}">
                      <a16:colId xmlns:a16="http://schemas.microsoft.com/office/drawing/2014/main" val="1774650209"/>
                    </a:ext>
                  </a:extLst>
                </a:gridCol>
                <a:gridCol w="246888">
                  <a:extLst>
                    <a:ext uri="{9D8B030D-6E8A-4147-A177-3AD203B41FA5}">
                      <a16:colId xmlns:a16="http://schemas.microsoft.com/office/drawing/2014/main" val="1351561226"/>
                    </a:ext>
                  </a:extLst>
                </a:gridCol>
                <a:gridCol w="246888">
                  <a:extLst>
                    <a:ext uri="{9D8B030D-6E8A-4147-A177-3AD203B41FA5}">
                      <a16:colId xmlns:a16="http://schemas.microsoft.com/office/drawing/2014/main" val="2403957758"/>
                    </a:ext>
                  </a:extLst>
                </a:gridCol>
                <a:gridCol w="246888">
                  <a:extLst>
                    <a:ext uri="{9D8B030D-6E8A-4147-A177-3AD203B41FA5}">
                      <a16:colId xmlns:a16="http://schemas.microsoft.com/office/drawing/2014/main" val="3602678030"/>
                    </a:ext>
                  </a:extLst>
                </a:gridCol>
                <a:gridCol w="246888">
                  <a:extLst>
                    <a:ext uri="{9D8B030D-6E8A-4147-A177-3AD203B41FA5}">
                      <a16:colId xmlns:a16="http://schemas.microsoft.com/office/drawing/2014/main" val="3220353971"/>
                    </a:ext>
                  </a:extLst>
                </a:gridCol>
                <a:gridCol w="246888">
                  <a:extLst>
                    <a:ext uri="{9D8B030D-6E8A-4147-A177-3AD203B41FA5}">
                      <a16:colId xmlns:a16="http://schemas.microsoft.com/office/drawing/2014/main" val="4035922791"/>
                    </a:ext>
                  </a:extLst>
                </a:gridCol>
                <a:gridCol w="246888">
                  <a:extLst>
                    <a:ext uri="{9D8B030D-6E8A-4147-A177-3AD203B41FA5}">
                      <a16:colId xmlns:a16="http://schemas.microsoft.com/office/drawing/2014/main" val="1385157429"/>
                    </a:ext>
                  </a:extLst>
                </a:gridCol>
                <a:gridCol w="246888">
                  <a:extLst>
                    <a:ext uri="{9D8B030D-6E8A-4147-A177-3AD203B41FA5}">
                      <a16:colId xmlns:a16="http://schemas.microsoft.com/office/drawing/2014/main" val="1491720400"/>
                    </a:ext>
                  </a:extLst>
                </a:gridCol>
                <a:gridCol w="246888">
                  <a:extLst>
                    <a:ext uri="{9D8B030D-6E8A-4147-A177-3AD203B41FA5}">
                      <a16:colId xmlns:a16="http://schemas.microsoft.com/office/drawing/2014/main" val="2134054769"/>
                    </a:ext>
                  </a:extLst>
                </a:gridCol>
                <a:gridCol w="1069848">
                  <a:extLst>
                    <a:ext uri="{9D8B030D-6E8A-4147-A177-3AD203B41FA5}">
                      <a16:colId xmlns:a16="http://schemas.microsoft.com/office/drawing/2014/main" val="33277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091523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- 2020-06-24 09:02:52</a:t>
                      </a:r>
                      <a:r>
                        <a:rPr kumimoji="0" lang="en-US" sz="1000" b="0" i="0" u="none" strike="noStrike" kern="1200" cap="none" spc="0" normalizeH="0" baseline="0" noProof="0">
                          <a:ln>
                            <a:noFill/>
                          </a:ln>
                          <a:solidFill>
                            <a:prstClr val="black"/>
                          </a:solidFill>
                          <a:effectLst/>
                          <a:uLnTx/>
                          <a:uFillTx/>
                          <a:latin typeface="+mn-lt"/>
                          <a:ea typeface="+mn-ea"/>
                          <a:cs typeface="+mn-cs"/>
                        </a:rPr>
                        <a:t>
 🤗 Miss hugs 🏖️ Miss the beach 🍳 Miss brunch with besties? We feel you! Tell us what else you're missing since the Circuit Breaker/Phase 1.
.
.
.
#waterwaypoint #fraserspropertyretail #circuitbreaker #newnormal #backtonormal #igsg #sgfamily #goodthingsmustshare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20:12:02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 Miss hugs 🏖️ Miss the beach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13 - 65+; Interests: Shopping and fashion, Entertainment, Family, Food and drink or Hobbies and activities, Behaviors: Engaged Shoppers, Relationship Status: Single, In a relationship, Married or Engaged, Parents: Parents (All), Parents with preschoolers (03-05 years)  or Parents with teenagers (13-17 years)</a:t>
                      </a:r>
                    </a:p>
                  </a:txBody>
                  <a:tcPr/>
                </a:tc>
                <a:extLst>
                  <a:ext uri="{0D108BD9-81ED-4DB2-BD59-A6C34878D82A}">
                    <a16:rowId xmlns:a16="http://schemas.microsoft.com/office/drawing/2014/main" val="2344601968"/>
                  </a:ext>
                </a:extLst>
              </a:tr>
            </a:tbl>
          </a:graphicData>
        </a:graphic>
      </p:graphicFrame>
      <p:sp>
        <p:nvSpPr>
          <p:cNvPr id="4" name="Text Placeholder 3">
            <a:extLst>
              <a:ext uri="{FF2B5EF4-FFF2-40B4-BE49-F238E27FC236}">
                <a16:creationId xmlns:a16="http://schemas.microsoft.com/office/drawing/2014/main" id="{53BD423E-515B-47F7-B6C8-BDA00B33A6E4}"/>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27178244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BA990-B925-4723-90A8-80BE41FADE78}"/>
              </a:ext>
            </a:extLst>
          </p:cNvPr>
          <p:cNvSpPr>
            <a:spLocks noGrp="1"/>
          </p:cNvSpPr>
          <p:nvPr>
            <p:ph type="title"/>
          </p:nvPr>
        </p:nvSpPr>
        <p:spPr/>
        <p:txBody>
          <a:bodyPr/>
          <a:lstStyle/>
          <a:p>
            <a:r>
              <a:rPr lang="en-US"/>
              <a:t>Facebook Ads Costs Table | All Pages - 5 of 12</a:t>
            </a:r>
          </a:p>
        </p:txBody>
      </p:sp>
      <p:graphicFrame>
        <p:nvGraphicFramePr>
          <p:cNvPr id="5" name="Table Placeholder 4">
            <a:extLst>
              <a:ext uri="{FF2B5EF4-FFF2-40B4-BE49-F238E27FC236}">
                <a16:creationId xmlns:a16="http://schemas.microsoft.com/office/drawing/2014/main" id="{59C0F6E1-6645-459C-B48F-A983221323E2}"/>
              </a:ext>
            </a:extLst>
          </p:cNvPr>
          <p:cNvGraphicFramePr>
            <a:graphicFrameLocks noGrp="1"/>
          </p:cNvGraphicFramePr>
          <p:nvPr>
            <p:ph type="tbl" sz="quarter" idx="13"/>
            <p:extLst>
              <p:ext uri="{D42A27DB-BD31-4B8C-83A1-F6EECF244321}">
                <p14:modId xmlns:p14="http://schemas.microsoft.com/office/powerpoint/2010/main" val="3055042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02994115"/>
                    </a:ext>
                  </a:extLst>
                </a:gridCol>
                <a:gridCol w="1069848">
                  <a:extLst>
                    <a:ext uri="{9D8B030D-6E8A-4147-A177-3AD203B41FA5}">
                      <a16:colId xmlns:a16="http://schemas.microsoft.com/office/drawing/2014/main" val="2090212685"/>
                    </a:ext>
                  </a:extLst>
                </a:gridCol>
                <a:gridCol w="246888">
                  <a:extLst>
                    <a:ext uri="{9D8B030D-6E8A-4147-A177-3AD203B41FA5}">
                      <a16:colId xmlns:a16="http://schemas.microsoft.com/office/drawing/2014/main" val="3427727416"/>
                    </a:ext>
                  </a:extLst>
                </a:gridCol>
                <a:gridCol w="246888">
                  <a:extLst>
                    <a:ext uri="{9D8B030D-6E8A-4147-A177-3AD203B41FA5}">
                      <a16:colId xmlns:a16="http://schemas.microsoft.com/office/drawing/2014/main" val="3794663757"/>
                    </a:ext>
                  </a:extLst>
                </a:gridCol>
                <a:gridCol w="246888">
                  <a:extLst>
                    <a:ext uri="{9D8B030D-6E8A-4147-A177-3AD203B41FA5}">
                      <a16:colId xmlns:a16="http://schemas.microsoft.com/office/drawing/2014/main" val="1619565477"/>
                    </a:ext>
                  </a:extLst>
                </a:gridCol>
                <a:gridCol w="246888">
                  <a:extLst>
                    <a:ext uri="{9D8B030D-6E8A-4147-A177-3AD203B41FA5}">
                      <a16:colId xmlns:a16="http://schemas.microsoft.com/office/drawing/2014/main" val="1387252962"/>
                    </a:ext>
                  </a:extLst>
                </a:gridCol>
                <a:gridCol w="246888">
                  <a:extLst>
                    <a:ext uri="{9D8B030D-6E8A-4147-A177-3AD203B41FA5}">
                      <a16:colId xmlns:a16="http://schemas.microsoft.com/office/drawing/2014/main" val="3245049398"/>
                    </a:ext>
                  </a:extLst>
                </a:gridCol>
                <a:gridCol w="246888">
                  <a:extLst>
                    <a:ext uri="{9D8B030D-6E8A-4147-A177-3AD203B41FA5}">
                      <a16:colId xmlns:a16="http://schemas.microsoft.com/office/drawing/2014/main" val="3279947627"/>
                    </a:ext>
                  </a:extLst>
                </a:gridCol>
                <a:gridCol w="246888">
                  <a:extLst>
                    <a:ext uri="{9D8B030D-6E8A-4147-A177-3AD203B41FA5}">
                      <a16:colId xmlns:a16="http://schemas.microsoft.com/office/drawing/2014/main" val="605205687"/>
                    </a:ext>
                  </a:extLst>
                </a:gridCol>
                <a:gridCol w="246888">
                  <a:extLst>
                    <a:ext uri="{9D8B030D-6E8A-4147-A177-3AD203B41FA5}">
                      <a16:colId xmlns:a16="http://schemas.microsoft.com/office/drawing/2014/main" val="1596044023"/>
                    </a:ext>
                  </a:extLst>
                </a:gridCol>
                <a:gridCol w="246888">
                  <a:extLst>
                    <a:ext uri="{9D8B030D-6E8A-4147-A177-3AD203B41FA5}">
                      <a16:colId xmlns:a16="http://schemas.microsoft.com/office/drawing/2014/main" val="623634371"/>
                    </a:ext>
                  </a:extLst>
                </a:gridCol>
                <a:gridCol w="246888">
                  <a:extLst>
                    <a:ext uri="{9D8B030D-6E8A-4147-A177-3AD203B41FA5}">
                      <a16:colId xmlns:a16="http://schemas.microsoft.com/office/drawing/2014/main" val="2751444993"/>
                    </a:ext>
                  </a:extLst>
                </a:gridCol>
                <a:gridCol w="246888">
                  <a:extLst>
                    <a:ext uri="{9D8B030D-6E8A-4147-A177-3AD203B41FA5}">
                      <a16:colId xmlns:a16="http://schemas.microsoft.com/office/drawing/2014/main" val="1277440337"/>
                    </a:ext>
                  </a:extLst>
                </a:gridCol>
                <a:gridCol w="246888">
                  <a:extLst>
                    <a:ext uri="{9D8B030D-6E8A-4147-A177-3AD203B41FA5}">
                      <a16:colId xmlns:a16="http://schemas.microsoft.com/office/drawing/2014/main" val="2179379247"/>
                    </a:ext>
                  </a:extLst>
                </a:gridCol>
                <a:gridCol w="246888">
                  <a:extLst>
                    <a:ext uri="{9D8B030D-6E8A-4147-A177-3AD203B41FA5}">
                      <a16:colId xmlns:a16="http://schemas.microsoft.com/office/drawing/2014/main" val="2115277703"/>
                    </a:ext>
                  </a:extLst>
                </a:gridCol>
                <a:gridCol w="246888">
                  <a:extLst>
                    <a:ext uri="{9D8B030D-6E8A-4147-A177-3AD203B41FA5}">
                      <a16:colId xmlns:a16="http://schemas.microsoft.com/office/drawing/2014/main" val="3104640326"/>
                    </a:ext>
                  </a:extLst>
                </a:gridCol>
                <a:gridCol w="246888">
                  <a:extLst>
                    <a:ext uri="{9D8B030D-6E8A-4147-A177-3AD203B41FA5}">
                      <a16:colId xmlns:a16="http://schemas.microsoft.com/office/drawing/2014/main" val="1229367430"/>
                    </a:ext>
                  </a:extLst>
                </a:gridCol>
                <a:gridCol w="246888">
                  <a:extLst>
                    <a:ext uri="{9D8B030D-6E8A-4147-A177-3AD203B41FA5}">
                      <a16:colId xmlns:a16="http://schemas.microsoft.com/office/drawing/2014/main" val="346053273"/>
                    </a:ext>
                  </a:extLst>
                </a:gridCol>
                <a:gridCol w="246888">
                  <a:extLst>
                    <a:ext uri="{9D8B030D-6E8A-4147-A177-3AD203B41FA5}">
                      <a16:colId xmlns:a16="http://schemas.microsoft.com/office/drawing/2014/main" val="3009672408"/>
                    </a:ext>
                  </a:extLst>
                </a:gridCol>
                <a:gridCol w="1069848">
                  <a:extLst>
                    <a:ext uri="{9D8B030D-6E8A-4147-A177-3AD203B41FA5}">
                      <a16:colId xmlns:a16="http://schemas.microsoft.com/office/drawing/2014/main" val="2129255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238603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- 2020-06-24 07:15:34</a:t>
                      </a:r>
                      <a:r>
                        <a:rPr kumimoji="0" lang="en-US" sz="1000" b="0" i="0" u="none" strike="noStrike" kern="1200" cap="none" spc="0" normalizeH="0" baseline="0" noProof="0">
                          <a:ln>
                            <a:noFill/>
                          </a:ln>
                          <a:solidFill>
                            <a:prstClr val="black"/>
                          </a:solidFill>
                          <a:effectLst/>
                          <a:uLnTx/>
                          <a:uFillTx/>
                          <a:latin typeface="+mn-lt"/>
                          <a:ea typeface="+mn-ea"/>
                          <a:cs typeface="+mn-cs"/>
                        </a:rPr>
                        <a:t>
 [Did You Know] Ya Kun Kaya Toast serves toast with its signature kaya recipe, prepared exactly the same way since 1944. People love Ya Kun so much so that regular customers visit once or twice a day. If you're wondering what they order, it would most probably be the Value Set Meal A, Ya Kun's most popular item on the menu which consists of eggs, coffee and toast.⠀
⠀
With the belief that a good toast can bind kinship, friendship &amp; partnership, the household name is beloved by generations of Singaporeans engaging in their favourite comfort food ritual.⠀
⠀
Get your fix at these malls:⠀
- @causewaypointsg ⠀
- @changicitypoint_sg ⠀
- @northpointsg North Wing ⠀
- @yewteepoint ⠀
- @waterway_point East Wing⠀
⠀
#FrasersPropertyRetail #CausewayPoint #Changi City Point #NorthpointCity #YewTeePoint #WaterwayPoint #YaKunKayaToast #YaKun #DidYouKnow #KayaToast #SGfoodie #SGeats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20:11:44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Singapore; Ages: 18 - 55; Interests: Food or Food and drink</a:t>
                      </a:r>
                    </a:p>
                  </a:txBody>
                  <a:tcPr/>
                </a:tc>
                <a:extLst>
                  <a:ext uri="{0D108BD9-81ED-4DB2-BD59-A6C34878D82A}">
                    <a16:rowId xmlns:a16="http://schemas.microsoft.com/office/drawing/2014/main" val="3221273157"/>
                  </a:ext>
                </a:extLst>
              </a:tr>
            </a:tbl>
          </a:graphicData>
        </a:graphic>
      </p:graphicFrame>
      <p:sp>
        <p:nvSpPr>
          <p:cNvPr id="4" name="Text Placeholder 3">
            <a:extLst>
              <a:ext uri="{FF2B5EF4-FFF2-40B4-BE49-F238E27FC236}">
                <a16:creationId xmlns:a16="http://schemas.microsoft.com/office/drawing/2014/main" id="{39537AC8-A5C5-4C6D-9421-B862EDE3A60D}"/>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33614929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FD8B2-0EFA-4D41-968F-5AC3173237ED}"/>
              </a:ext>
            </a:extLst>
          </p:cNvPr>
          <p:cNvSpPr>
            <a:spLocks noGrp="1"/>
          </p:cNvSpPr>
          <p:nvPr>
            <p:ph type="title"/>
          </p:nvPr>
        </p:nvSpPr>
        <p:spPr/>
        <p:txBody>
          <a:bodyPr/>
          <a:lstStyle/>
          <a:p>
            <a:r>
              <a:rPr lang="en-US"/>
              <a:t>Facebook Ads Costs Table | All Pages - 6 of 12</a:t>
            </a:r>
          </a:p>
        </p:txBody>
      </p:sp>
      <p:graphicFrame>
        <p:nvGraphicFramePr>
          <p:cNvPr id="5" name="Table Placeholder 4">
            <a:extLst>
              <a:ext uri="{FF2B5EF4-FFF2-40B4-BE49-F238E27FC236}">
                <a16:creationId xmlns:a16="http://schemas.microsoft.com/office/drawing/2014/main" id="{E5868FA5-1D7B-4258-B4BA-B6AB15C68BAF}"/>
              </a:ext>
            </a:extLst>
          </p:cNvPr>
          <p:cNvGraphicFramePr>
            <a:graphicFrameLocks noGrp="1"/>
          </p:cNvGraphicFramePr>
          <p:nvPr>
            <p:ph type="tbl" sz="quarter" idx="13"/>
            <p:extLst>
              <p:ext uri="{D42A27DB-BD31-4B8C-83A1-F6EECF244321}">
                <p14:modId xmlns:p14="http://schemas.microsoft.com/office/powerpoint/2010/main" val="2498689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249712041"/>
                    </a:ext>
                  </a:extLst>
                </a:gridCol>
                <a:gridCol w="1069848">
                  <a:extLst>
                    <a:ext uri="{9D8B030D-6E8A-4147-A177-3AD203B41FA5}">
                      <a16:colId xmlns:a16="http://schemas.microsoft.com/office/drawing/2014/main" val="3786296371"/>
                    </a:ext>
                  </a:extLst>
                </a:gridCol>
                <a:gridCol w="246888">
                  <a:extLst>
                    <a:ext uri="{9D8B030D-6E8A-4147-A177-3AD203B41FA5}">
                      <a16:colId xmlns:a16="http://schemas.microsoft.com/office/drawing/2014/main" val="2741097761"/>
                    </a:ext>
                  </a:extLst>
                </a:gridCol>
                <a:gridCol w="246888">
                  <a:extLst>
                    <a:ext uri="{9D8B030D-6E8A-4147-A177-3AD203B41FA5}">
                      <a16:colId xmlns:a16="http://schemas.microsoft.com/office/drawing/2014/main" val="3929747793"/>
                    </a:ext>
                  </a:extLst>
                </a:gridCol>
                <a:gridCol w="246888">
                  <a:extLst>
                    <a:ext uri="{9D8B030D-6E8A-4147-A177-3AD203B41FA5}">
                      <a16:colId xmlns:a16="http://schemas.microsoft.com/office/drawing/2014/main" val="307007773"/>
                    </a:ext>
                  </a:extLst>
                </a:gridCol>
                <a:gridCol w="246888">
                  <a:extLst>
                    <a:ext uri="{9D8B030D-6E8A-4147-A177-3AD203B41FA5}">
                      <a16:colId xmlns:a16="http://schemas.microsoft.com/office/drawing/2014/main" val="1366556220"/>
                    </a:ext>
                  </a:extLst>
                </a:gridCol>
                <a:gridCol w="246888">
                  <a:extLst>
                    <a:ext uri="{9D8B030D-6E8A-4147-A177-3AD203B41FA5}">
                      <a16:colId xmlns:a16="http://schemas.microsoft.com/office/drawing/2014/main" val="2789032620"/>
                    </a:ext>
                  </a:extLst>
                </a:gridCol>
                <a:gridCol w="246888">
                  <a:extLst>
                    <a:ext uri="{9D8B030D-6E8A-4147-A177-3AD203B41FA5}">
                      <a16:colId xmlns:a16="http://schemas.microsoft.com/office/drawing/2014/main" val="3700733463"/>
                    </a:ext>
                  </a:extLst>
                </a:gridCol>
                <a:gridCol w="246888">
                  <a:extLst>
                    <a:ext uri="{9D8B030D-6E8A-4147-A177-3AD203B41FA5}">
                      <a16:colId xmlns:a16="http://schemas.microsoft.com/office/drawing/2014/main" val="332417155"/>
                    </a:ext>
                  </a:extLst>
                </a:gridCol>
                <a:gridCol w="246888">
                  <a:extLst>
                    <a:ext uri="{9D8B030D-6E8A-4147-A177-3AD203B41FA5}">
                      <a16:colId xmlns:a16="http://schemas.microsoft.com/office/drawing/2014/main" val="1001161377"/>
                    </a:ext>
                  </a:extLst>
                </a:gridCol>
                <a:gridCol w="246888">
                  <a:extLst>
                    <a:ext uri="{9D8B030D-6E8A-4147-A177-3AD203B41FA5}">
                      <a16:colId xmlns:a16="http://schemas.microsoft.com/office/drawing/2014/main" val="1541512498"/>
                    </a:ext>
                  </a:extLst>
                </a:gridCol>
                <a:gridCol w="246888">
                  <a:extLst>
                    <a:ext uri="{9D8B030D-6E8A-4147-A177-3AD203B41FA5}">
                      <a16:colId xmlns:a16="http://schemas.microsoft.com/office/drawing/2014/main" val="2029611732"/>
                    </a:ext>
                  </a:extLst>
                </a:gridCol>
                <a:gridCol w="246888">
                  <a:extLst>
                    <a:ext uri="{9D8B030D-6E8A-4147-A177-3AD203B41FA5}">
                      <a16:colId xmlns:a16="http://schemas.microsoft.com/office/drawing/2014/main" val="881718167"/>
                    </a:ext>
                  </a:extLst>
                </a:gridCol>
                <a:gridCol w="246888">
                  <a:extLst>
                    <a:ext uri="{9D8B030D-6E8A-4147-A177-3AD203B41FA5}">
                      <a16:colId xmlns:a16="http://schemas.microsoft.com/office/drawing/2014/main" val="1470899033"/>
                    </a:ext>
                  </a:extLst>
                </a:gridCol>
                <a:gridCol w="246888">
                  <a:extLst>
                    <a:ext uri="{9D8B030D-6E8A-4147-A177-3AD203B41FA5}">
                      <a16:colId xmlns:a16="http://schemas.microsoft.com/office/drawing/2014/main" val="1309049612"/>
                    </a:ext>
                  </a:extLst>
                </a:gridCol>
                <a:gridCol w="246888">
                  <a:extLst>
                    <a:ext uri="{9D8B030D-6E8A-4147-A177-3AD203B41FA5}">
                      <a16:colId xmlns:a16="http://schemas.microsoft.com/office/drawing/2014/main" val="3171998228"/>
                    </a:ext>
                  </a:extLst>
                </a:gridCol>
                <a:gridCol w="246888">
                  <a:extLst>
                    <a:ext uri="{9D8B030D-6E8A-4147-A177-3AD203B41FA5}">
                      <a16:colId xmlns:a16="http://schemas.microsoft.com/office/drawing/2014/main" val="1988964879"/>
                    </a:ext>
                  </a:extLst>
                </a:gridCol>
                <a:gridCol w="246888">
                  <a:extLst>
                    <a:ext uri="{9D8B030D-6E8A-4147-A177-3AD203B41FA5}">
                      <a16:colId xmlns:a16="http://schemas.microsoft.com/office/drawing/2014/main" val="4189587636"/>
                    </a:ext>
                  </a:extLst>
                </a:gridCol>
                <a:gridCol w="246888">
                  <a:extLst>
                    <a:ext uri="{9D8B030D-6E8A-4147-A177-3AD203B41FA5}">
                      <a16:colId xmlns:a16="http://schemas.microsoft.com/office/drawing/2014/main" val="2852788124"/>
                    </a:ext>
                  </a:extLst>
                </a:gridCol>
                <a:gridCol w="1069848">
                  <a:extLst>
                    <a:ext uri="{9D8B030D-6E8A-4147-A177-3AD203B41FA5}">
                      <a16:colId xmlns:a16="http://schemas.microsoft.com/office/drawing/2014/main" val="2873776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009047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- 2020-06-24 07:13:54</a:t>
                      </a:r>
                      <a:r>
                        <a:rPr kumimoji="0" lang="en-US" sz="1000" b="0" i="0" u="none" strike="noStrike" kern="1200" cap="none" spc="0" normalizeH="0" baseline="0" noProof="0">
                          <a:ln>
                            <a:noFill/>
                          </a:ln>
                          <a:solidFill>
                            <a:prstClr val="black"/>
                          </a:solidFill>
                          <a:effectLst/>
                          <a:uLnTx/>
                          <a:uFillTx/>
                          <a:latin typeface="+mn-lt"/>
                          <a:ea typeface="+mn-ea"/>
                          <a:cs typeface="+mn-cs"/>
                        </a:rPr>
                        <a:t>
 [Did You Know] Ya Kun Kaya Toast serves toast with its signature kaya recipe, prepared exactly the same way since 1944. People love Ya Kun so much so that regular customers visit once or twice a day. If you're wondering what they order, it would most probably be the Value Set Meal A, Ya Kun's most popular item on the menu which consists of eggs, coffee and toast. 
With the belief that a good toast can bind kinship, friendship &amp; partnership, the household name is beloved by generations of Singaporeans engaging in their favourite comfort food ritual.
Get your fix at these malls:
- Causeway Point, Singapore (#B1-23)
- Changi City Point, Singapore (#B1-K1)
- Northpoint City, Singapore North Wing (#B1-22/23/24)
- YewTee Point, Singapore (#01-46/47/48)
- Waterway Point East Wing (#B2-K12)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https://scontent-iad3-1.xx.fbcdn.net/v/t1.0-9/p720x720/106103099_10157423788135208_1595077654798453121_o.jpg?_nc_cat=110&amp;_nc_sid=2d5d41&amp;_nc_ohc=jNyhbIdsa-QAX8fyH1I&amp;_nc_ht=scontent-iad3-1.xx&amp;_nc_tp=6&amp;oh=67ba9a89583dba614e9357bd2c85d474&amp;oe=5F199BA7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20:11:44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 Interests: Food or Food and drink</a:t>
                      </a:r>
                    </a:p>
                  </a:txBody>
                  <a:tcPr/>
                </a:tc>
                <a:extLst>
                  <a:ext uri="{0D108BD9-81ED-4DB2-BD59-A6C34878D82A}">
                    <a16:rowId xmlns:a16="http://schemas.microsoft.com/office/drawing/2014/main" val="2134199032"/>
                  </a:ext>
                </a:extLst>
              </a:tr>
            </a:tbl>
          </a:graphicData>
        </a:graphic>
      </p:graphicFrame>
      <p:sp>
        <p:nvSpPr>
          <p:cNvPr id="4" name="Text Placeholder 3">
            <a:extLst>
              <a:ext uri="{FF2B5EF4-FFF2-40B4-BE49-F238E27FC236}">
                <a16:creationId xmlns:a16="http://schemas.microsoft.com/office/drawing/2014/main" id="{A4A7AA3B-0E9B-4DCE-AC40-A88561492A64}"/>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24854105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73341-1ACA-419A-8FE4-48D93BA7984E}"/>
              </a:ext>
            </a:extLst>
          </p:cNvPr>
          <p:cNvSpPr>
            <a:spLocks noGrp="1"/>
          </p:cNvSpPr>
          <p:nvPr>
            <p:ph type="title"/>
          </p:nvPr>
        </p:nvSpPr>
        <p:spPr/>
        <p:txBody>
          <a:bodyPr/>
          <a:lstStyle/>
          <a:p>
            <a:r>
              <a:rPr lang="en-US"/>
              <a:t>Facebook Ads Costs Table | All Pages - 7 of 12</a:t>
            </a:r>
          </a:p>
        </p:txBody>
      </p:sp>
      <p:graphicFrame>
        <p:nvGraphicFramePr>
          <p:cNvPr id="5" name="Table Placeholder 4">
            <a:extLst>
              <a:ext uri="{FF2B5EF4-FFF2-40B4-BE49-F238E27FC236}">
                <a16:creationId xmlns:a16="http://schemas.microsoft.com/office/drawing/2014/main" id="{C5F4DC2B-59F5-4858-8514-54266E52F179}"/>
              </a:ext>
            </a:extLst>
          </p:cNvPr>
          <p:cNvGraphicFramePr>
            <a:graphicFrameLocks noGrp="1"/>
          </p:cNvGraphicFramePr>
          <p:nvPr>
            <p:ph type="tbl" sz="quarter" idx="13"/>
            <p:extLst>
              <p:ext uri="{D42A27DB-BD31-4B8C-83A1-F6EECF244321}">
                <p14:modId xmlns:p14="http://schemas.microsoft.com/office/powerpoint/2010/main" val="2305462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006094021"/>
                    </a:ext>
                  </a:extLst>
                </a:gridCol>
                <a:gridCol w="1069848">
                  <a:extLst>
                    <a:ext uri="{9D8B030D-6E8A-4147-A177-3AD203B41FA5}">
                      <a16:colId xmlns:a16="http://schemas.microsoft.com/office/drawing/2014/main" val="2104979465"/>
                    </a:ext>
                  </a:extLst>
                </a:gridCol>
                <a:gridCol w="246888">
                  <a:extLst>
                    <a:ext uri="{9D8B030D-6E8A-4147-A177-3AD203B41FA5}">
                      <a16:colId xmlns:a16="http://schemas.microsoft.com/office/drawing/2014/main" val="3947801219"/>
                    </a:ext>
                  </a:extLst>
                </a:gridCol>
                <a:gridCol w="246888">
                  <a:extLst>
                    <a:ext uri="{9D8B030D-6E8A-4147-A177-3AD203B41FA5}">
                      <a16:colId xmlns:a16="http://schemas.microsoft.com/office/drawing/2014/main" val="257753030"/>
                    </a:ext>
                  </a:extLst>
                </a:gridCol>
                <a:gridCol w="246888">
                  <a:extLst>
                    <a:ext uri="{9D8B030D-6E8A-4147-A177-3AD203B41FA5}">
                      <a16:colId xmlns:a16="http://schemas.microsoft.com/office/drawing/2014/main" val="2486931790"/>
                    </a:ext>
                  </a:extLst>
                </a:gridCol>
                <a:gridCol w="246888">
                  <a:extLst>
                    <a:ext uri="{9D8B030D-6E8A-4147-A177-3AD203B41FA5}">
                      <a16:colId xmlns:a16="http://schemas.microsoft.com/office/drawing/2014/main" val="3413718505"/>
                    </a:ext>
                  </a:extLst>
                </a:gridCol>
                <a:gridCol w="246888">
                  <a:extLst>
                    <a:ext uri="{9D8B030D-6E8A-4147-A177-3AD203B41FA5}">
                      <a16:colId xmlns:a16="http://schemas.microsoft.com/office/drawing/2014/main" val="1272467284"/>
                    </a:ext>
                  </a:extLst>
                </a:gridCol>
                <a:gridCol w="246888">
                  <a:extLst>
                    <a:ext uri="{9D8B030D-6E8A-4147-A177-3AD203B41FA5}">
                      <a16:colId xmlns:a16="http://schemas.microsoft.com/office/drawing/2014/main" val="1722695551"/>
                    </a:ext>
                  </a:extLst>
                </a:gridCol>
                <a:gridCol w="246888">
                  <a:extLst>
                    <a:ext uri="{9D8B030D-6E8A-4147-A177-3AD203B41FA5}">
                      <a16:colId xmlns:a16="http://schemas.microsoft.com/office/drawing/2014/main" val="3868830411"/>
                    </a:ext>
                  </a:extLst>
                </a:gridCol>
                <a:gridCol w="246888">
                  <a:extLst>
                    <a:ext uri="{9D8B030D-6E8A-4147-A177-3AD203B41FA5}">
                      <a16:colId xmlns:a16="http://schemas.microsoft.com/office/drawing/2014/main" val="272399484"/>
                    </a:ext>
                  </a:extLst>
                </a:gridCol>
                <a:gridCol w="246888">
                  <a:extLst>
                    <a:ext uri="{9D8B030D-6E8A-4147-A177-3AD203B41FA5}">
                      <a16:colId xmlns:a16="http://schemas.microsoft.com/office/drawing/2014/main" val="3055613291"/>
                    </a:ext>
                  </a:extLst>
                </a:gridCol>
                <a:gridCol w="246888">
                  <a:extLst>
                    <a:ext uri="{9D8B030D-6E8A-4147-A177-3AD203B41FA5}">
                      <a16:colId xmlns:a16="http://schemas.microsoft.com/office/drawing/2014/main" val="1808608708"/>
                    </a:ext>
                  </a:extLst>
                </a:gridCol>
                <a:gridCol w="246888">
                  <a:extLst>
                    <a:ext uri="{9D8B030D-6E8A-4147-A177-3AD203B41FA5}">
                      <a16:colId xmlns:a16="http://schemas.microsoft.com/office/drawing/2014/main" val="243608300"/>
                    </a:ext>
                  </a:extLst>
                </a:gridCol>
                <a:gridCol w="246888">
                  <a:extLst>
                    <a:ext uri="{9D8B030D-6E8A-4147-A177-3AD203B41FA5}">
                      <a16:colId xmlns:a16="http://schemas.microsoft.com/office/drawing/2014/main" val="1510737701"/>
                    </a:ext>
                  </a:extLst>
                </a:gridCol>
                <a:gridCol w="246888">
                  <a:extLst>
                    <a:ext uri="{9D8B030D-6E8A-4147-A177-3AD203B41FA5}">
                      <a16:colId xmlns:a16="http://schemas.microsoft.com/office/drawing/2014/main" val="3438403556"/>
                    </a:ext>
                  </a:extLst>
                </a:gridCol>
                <a:gridCol w="246888">
                  <a:extLst>
                    <a:ext uri="{9D8B030D-6E8A-4147-A177-3AD203B41FA5}">
                      <a16:colId xmlns:a16="http://schemas.microsoft.com/office/drawing/2014/main" val="1487347200"/>
                    </a:ext>
                  </a:extLst>
                </a:gridCol>
                <a:gridCol w="246888">
                  <a:extLst>
                    <a:ext uri="{9D8B030D-6E8A-4147-A177-3AD203B41FA5}">
                      <a16:colId xmlns:a16="http://schemas.microsoft.com/office/drawing/2014/main" val="1638130714"/>
                    </a:ext>
                  </a:extLst>
                </a:gridCol>
                <a:gridCol w="246888">
                  <a:extLst>
                    <a:ext uri="{9D8B030D-6E8A-4147-A177-3AD203B41FA5}">
                      <a16:colId xmlns:a16="http://schemas.microsoft.com/office/drawing/2014/main" val="384688790"/>
                    </a:ext>
                  </a:extLst>
                </a:gridCol>
                <a:gridCol w="246888">
                  <a:extLst>
                    <a:ext uri="{9D8B030D-6E8A-4147-A177-3AD203B41FA5}">
                      <a16:colId xmlns:a16="http://schemas.microsoft.com/office/drawing/2014/main" val="3362722552"/>
                    </a:ext>
                  </a:extLst>
                </a:gridCol>
                <a:gridCol w="1069848">
                  <a:extLst>
                    <a:ext uri="{9D8B030D-6E8A-4147-A177-3AD203B41FA5}">
                      <a16:colId xmlns:a16="http://schemas.microsoft.com/office/drawing/2014/main" val="186415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880623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 City, Singapore - 2020-06-23 15:17:39</a:t>
                      </a:r>
                      <a:r>
                        <a:rPr kumimoji="0" lang="en-US" sz="1000" b="0" i="0" u="none" strike="noStrike" kern="1200" cap="none" spc="0" normalizeH="0" baseline="0" noProof="0">
                          <a:ln>
                            <a:noFill/>
                          </a:ln>
                          <a:solidFill>
                            <a:prstClr val="black"/>
                          </a:solidFill>
                          <a:effectLst/>
                          <a:uLnTx/>
                          <a:uFillTx/>
                          <a:latin typeface="+mn-lt"/>
                          <a:ea typeface="+mn-ea"/>
                          <a:cs typeface="+mn-cs"/>
                        </a:rPr>
                        <a:t>
 Going meatless once a week can have an amazing impact on your health and with a variety of meat-free options from @greendotsg, 01-47 (North Wing), there are now more delicious reasons to go vegetarian. 😍🥦🍄🌰
.
.
.
#northpointcity #fraserspropertyretail #yishun #greendotsg #vegetarian #vegan #food #plantbased #sgfood #sgfoodie #igsg #goodthingsmustshare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14:09:53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Going meatless once a week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Interests: Shopping and fashion, Food, Young Parents Singapore, Parents (magazine), Foodie, Sports and outdoors, Food and drink, Family and relationships or buzzfeed parents, Parents: Parents (All)</a:t>
                      </a:r>
                    </a:p>
                  </a:txBody>
                  <a:tcPr/>
                </a:tc>
                <a:extLst>
                  <a:ext uri="{0D108BD9-81ED-4DB2-BD59-A6C34878D82A}">
                    <a16:rowId xmlns:a16="http://schemas.microsoft.com/office/drawing/2014/main" val="3311370910"/>
                  </a:ext>
                </a:extLst>
              </a:tr>
            </a:tbl>
          </a:graphicData>
        </a:graphic>
      </p:graphicFrame>
      <p:sp>
        <p:nvSpPr>
          <p:cNvPr id="4" name="Text Placeholder 3">
            <a:extLst>
              <a:ext uri="{FF2B5EF4-FFF2-40B4-BE49-F238E27FC236}">
                <a16:creationId xmlns:a16="http://schemas.microsoft.com/office/drawing/2014/main" id="{76B748DB-173D-46CF-9214-F8DD9508A268}"/>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34127867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F58D7-6371-4E38-B37B-467BE0E1B5CD}"/>
              </a:ext>
            </a:extLst>
          </p:cNvPr>
          <p:cNvSpPr>
            <a:spLocks noGrp="1"/>
          </p:cNvSpPr>
          <p:nvPr>
            <p:ph type="title"/>
          </p:nvPr>
        </p:nvSpPr>
        <p:spPr/>
        <p:txBody>
          <a:bodyPr/>
          <a:lstStyle/>
          <a:p>
            <a:r>
              <a:rPr lang="en-US"/>
              <a:t>Facebook Ads Costs Table | All Pages - 8 of 12</a:t>
            </a:r>
          </a:p>
        </p:txBody>
      </p:sp>
      <p:graphicFrame>
        <p:nvGraphicFramePr>
          <p:cNvPr id="5" name="Table Placeholder 4">
            <a:extLst>
              <a:ext uri="{FF2B5EF4-FFF2-40B4-BE49-F238E27FC236}">
                <a16:creationId xmlns:a16="http://schemas.microsoft.com/office/drawing/2014/main" id="{4851A855-2CFB-4F3D-AED4-49F910F3B89E}"/>
              </a:ext>
            </a:extLst>
          </p:cNvPr>
          <p:cNvGraphicFramePr>
            <a:graphicFrameLocks noGrp="1"/>
          </p:cNvGraphicFramePr>
          <p:nvPr>
            <p:ph type="tbl" sz="quarter" idx="13"/>
            <p:extLst>
              <p:ext uri="{D42A27DB-BD31-4B8C-83A1-F6EECF244321}">
                <p14:modId xmlns:p14="http://schemas.microsoft.com/office/powerpoint/2010/main" val="1583391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98292599"/>
                    </a:ext>
                  </a:extLst>
                </a:gridCol>
                <a:gridCol w="1069848">
                  <a:extLst>
                    <a:ext uri="{9D8B030D-6E8A-4147-A177-3AD203B41FA5}">
                      <a16:colId xmlns:a16="http://schemas.microsoft.com/office/drawing/2014/main" val="2650370130"/>
                    </a:ext>
                  </a:extLst>
                </a:gridCol>
                <a:gridCol w="246888">
                  <a:extLst>
                    <a:ext uri="{9D8B030D-6E8A-4147-A177-3AD203B41FA5}">
                      <a16:colId xmlns:a16="http://schemas.microsoft.com/office/drawing/2014/main" val="4078979272"/>
                    </a:ext>
                  </a:extLst>
                </a:gridCol>
                <a:gridCol w="246888">
                  <a:extLst>
                    <a:ext uri="{9D8B030D-6E8A-4147-A177-3AD203B41FA5}">
                      <a16:colId xmlns:a16="http://schemas.microsoft.com/office/drawing/2014/main" val="3455501336"/>
                    </a:ext>
                  </a:extLst>
                </a:gridCol>
                <a:gridCol w="246888">
                  <a:extLst>
                    <a:ext uri="{9D8B030D-6E8A-4147-A177-3AD203B41FA5}">
                      <a16:colId xmlns:a16="http://schemas.microsoft.com/office/drawing/2014/main" val="435021059"/>
                    </a:ext>
                  </a:extLst>
                </a:gridCol>
                <a:gridCol w="246888">
                  <a:extLst>
                    <a:ext uri="{9D8B030D-6E8A-4147-A177-3AD203B41FA5}">
                      <a16:colId xmlns:a16="http://schemas.microsoft.com/office/drawing/2014/main" val="3234011065"/>
                    </a:ext>
                  </a:extLst>
                </a:gridCol>
                <a:gridCol w="246888">
                  <a:extLst>
                    <a:ext uri="{9D8B030D-6E8A-4147-A177-3AD203B41FA5}">
                      <a16:colId xmlns:a16="http://schemas.microsoft.com/office/drawing/2014/main" val="2188230169"/>
                    </a:ext>
                  </a:extLst>
                </a:gridCol>
                <a:gridCol w="246888">
                  <a:extLst>
                    <a:ext uri="{9D8B030D-6E8A-4147-A177-3AD203B41FA5}">
                      <a16:colId xmlns:a16="http://schemas.microsoft.com/office/drawing/2014/main" val="2334841468"/>
                    </a:ext>
                  </a:extLst>
                </a:gridCol>
                <a:gridCol w="246888">
                  <a:extLst>
                    <a:ext uri="{9D8B030D-6E8A-4147-A177-3AD203B41FA5}">
                      <a16:colId xmlns:a16="http://schemas.microsoft.com/office/drawing/2014/main" val="2204061693"/>
                    </a:ext>
                  </a:extLst>
                </a:gridCol>
                <a:gridCol w="246888">
                  <a:extLst>
                    <a:ext uri="{9D8B030D-6E8A-4147-A177-3AD203B41FA5}">
                      <a16:colId xmlns:a16="http://schemas.microsoft.com/office/drawing/2014/main" val="2501284665"/>
                    </a:ext>
                  </a:extLst>
                </a:gridCol>
                <a:gridCol w="246888">
                  <a:extLst>
                    <a:ext uri="{9D8B030D-6E8A-4147-A177-3AD203B41FA5}">
                      <a16:colId xmlns:a16="http://schemas.microsoft.com/office/drawing/2014/main" val="804687640"/>
                    </a:ext>
                  </a:extLst>
                </a:gridCol>
                <a:gridCol w="246888">
                  <a:extLst>
                    <a:ext uri="{9D8B030D-6E8A-4147-A177-3AD203B41FA5}">
                      <a16:colId xmlns:a16="http://schemas.microsoft.com/office/drawing/2014/main" val="608020633"/>
                    </a:ext>
                  </a:extLst>
                </a:gridCol>
                <a:gridCol w="246888">
                  <a:extLst>
                    <a:ext uri="{9D8B030D-6E8A-4147-A177-3AD203B41FA5}">
                      <a16:colId xmlns:a16="http://schemas.microsoft.com/office/drawing/2014/main" val="721079534"/>
                    </a:ext>
                  </a:extLst>
                </a:gridCol>
                <a:gridCol w="246888">
                  <a:extLst>
                    <a:ext uri="{9D8B030D-6E8A-4147-A177-3AD203B41FA5}">
                      <a16:colId xmlns:a16="http://schemas.microsoft.com/office/drawing/2014/main" val="1639021842"/>
                    </a:ext>
                  </a:extLst>
                </a:gridCol>
                <a:gridCol w="246888">
                  <a:extLst>
                    <a:ext uri="{9D8B030D-6E8A-4147-A177-3AD203B41FA5}">
                      <a16:colId xmlns:a16="http://schemas.microsoft.com/office/drawing/2014/main" val="3187428476"/>
                    </a:ext>
                  </a:extLst>
                </a:gridCol>
                <a:gridCol w="246888">
                  <a:extLst>
                    <a:ext uri="{9D8B030D-6E8A-4147-A177-3AD203B41FA5}">
                      <a16:colId xmlns:a16="http://schemas.microsoft.com/office/drawing/2014/main" val="1652974153"/>
                    </a:ext>
                  </a:extLst>
                </a:gridCol>
                <a:gridCol w="246888">
                  <a:extLst>
                    <a:ext uri="{9D8B030D-6E8A-4147-A177-3AD203B41FA5}">
                      <a16:colId xmlns:a16="http://schemas.microsoft.com/office/drawing/2014/main" val="1629805359"/>
                    </a:ext>
                  </a:extLst>
                </a:gridCol>
                <a:gridCol w="246888">
                  <a:extLst>
                    <a:ext uri="{9D8B030D-6E8A-4147-A177-3AD203B41FA5}">
                      <a16:colId xmlns:a16="http://schemas.microsoft.com/office/drawing/2014/main" val="3256785088"/>
                    </a:ext>
                  </a:extLst>
                </a:gridCol>
                <a:gridCol w="246888">
                  <a:extLst>
                    <a:ext uri="{9D8B030D-6E8A-4147-A177-3AD203B41FA5}">
                      <a16:colId xmlns:a16="http://schemas.microsoft.com/office/drawing/2014/main" val="376490025"/>
                    </a:ext>
                  </a:extLst>
                </a:gridCol>
                <a:gridCol w="1069848">
                  <a:extLst>
                    <a:ext uri="{9D8B030D-6E8A-4147-A177-3AD203B41FA5}">
                      <a16:colId xmlns:a16="http://schemas.microsoft.com/office/drawing/2014/main" val="1211794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941853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 City, Singapore - 2020-06-23 15:17:39</a:t>
                      </a:r>
                      <a:r>
                        <a:rPr kumimoji="0" lang="en-US" sz="1000" b="0" i="0" u="none" strike="noStrike" kern="1200" cap="none" spc="0" normalizeH="0" baseline="0" noProof="0">
                          <a:ln>
                            <a:noFill/>
                          </a:ln>
                          <a:solidFill>
                            <a:prstClr val="black"/>
                          </a:solidFill>
                          <a:effectLst/>
                          <a:uLnTx/>
                          <a:uFillTx/>
                          <a:latin typeface="+mn-lt"/>
                          <a:ea typeface="+mn-ea"/>
                          <a:cs typeface="+mn-cs"/>
                        </a:rPr>
                        <a:t>
 Going meatless once a week can have an amazing impact on your health and with a variety of meat-free options from @greendotsg, 01-47 (North Wing), there are now more delicious reasons to go vegetarian. 😍🥦🍄🌰
.
.
.
#northpointcity #fraserspropertyretail #yishun #greendotsg #vegetarian #vegan #food #plantbased #sgfood #sgfoodie #igsg #goodthingsmustshare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14:09:53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Going meatless once a week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Interests: Shopping and fashion, Food, Young Parents Singapore, Parents (magazine), Foodie, Sports and outdoors, Food and drink, Family and relationships or buzzfeed parents, Parents: Parents (All)</a:t>
                      </a:r>
                    </a:p>
                  </a:txBody>
                  <a:tcPr/>
                </a:tc>
                <a:extLst>
                  <a:ext uri="{0D108BD9-81ED-4DB2-BD59-A6C34878D82A}">
                    <a16:rowId xmlns:a16="http://schemas.microsoft.com/office/drawing/2014/main" val="3732748321"/>
                  </a:ext>
                </a:extLst>
              </a:tr>
            </a:tbl>
          </a:graphicData>
        </a:graphic>
      </p:graphicFrame>
      <p:sp>
        <p:nvSpPr>
          <p:cNvPr id="4" name="Text Placeholder 3">
            <a:extLst>
              <a:ext uri="{FF2B5EF4-FFF2-40B4-BE49-F238E27FC236}">
                <a16:creationId xmlns:a16="http://schemas.microsoft.com/office/drawing/2014/main" id="{CDCDEC4D-5C7A-4B08-AAE1-EFCFCE6EFF43}"/>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5645575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5C3E8-5F92-40B9-9B06-61392C181542}"/>
              </a:ext>
            </a:extLst>
          </p:cNvPr>
          <p:cNvSpPr>
            <a:spLocks noGrp="1"/>
          </p:cNvSpPr>
          <p:nvPr>
            <p:ph type="title"/>
          </p:nvPr>
        </p:nvSpPr>
        <p:spPr/>
        <p:txBody>
          <a:bodyPr/>
          <a:lstStyle/>
          <a:p>
            <a:r>
              <a:rPr lang="en-US"/>
              <a:t>Facebook Ads Costs Table | All Pages - 9 of 12</a:t>
            </a:r>
          </a:p>
        </p:txBody>
      </p:sp>
      <p:graphicFrame>
        <p:nvGraphicFramePr>
          <p:cNvPr id="5" name="Table Placeholder 4">
            <a:extLst>
              <a:ext uri="{FF2B5EF4-FFF2-40B4-BE49-F238E27FC236}">
                <a16:creationId xmlns:a16="http://schemas.microsoft.com/office/drawing/2014/main" id="{CA67B1A0-569C-4013-B987-F7781E8D14BF}"/>
              </a:ext>
            </a:extLst>
          </p:cNvPr>
          <p:cNvGraphicFramePr>
            <a:graphicFrameLocks noGrp="1"/>
          </p:cNvGraphicFramePr>
          <p:nvPr>
            <p:ph type="tbl" sz="quarter" idx="13"/>
            <p:extLst>
              <p:ext uri="{D42A27DB-BD31-4B8C-83A1-F6EECF244321}">
                <p14:modId xmlns:p14="http://schemas.microsoft.com/office/powerpoint/2010/main" val="3502661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644035344"/>
                    </a:ext>
                  </a:extLst>
                </a:gridCol>
                <a:gridCol w="1069848">
                  <a:extLst>
                    <a:ext uri="{9D8B030D-6E8A-4147-A177-3AD203B41FA5}">
                      <a16:colId xmlns:a16="http://schemas.microsoft.com/office/drawing/2014/main" val="685474295"/>
                    </a:ext>
                  </a:extLst>
                </a:gridCol>
                <a:gridCol w="246888">
                  <a:extLst>
                    <a:ext uri="{9D8B030D-6E8A-4147-A177-3AD203B41FA5}">
                      <a16:colId xmlns:a16="http://schemas.microsoft.com/office/drawing/2014/main" val="3789321014"/>
                    </a:ext>
                  </a:extLst>
                </a:gridCol>
                <a:gridCol w="246888">
                  <a:extLst>
                    <a:ext uri="{9D8B030D-6E8A-4147-A177-3AD203B41FA5}">
                      <a16:colId xmlns:a16="http://schemas.microsoft.com/office/drawing/2014/main" val="2472088897"/>
                    </a:ext>
                  </a:extLst>
                </a:gridCol>
                <a:gridCol w="246888">
                  <a:extLst>
                    <a:ext uri="{9D8B030D-6E8A-4147-A177-3AD203B41FA5}">
                      <a16:colId xmlns:a16="http://schemas.microsoft.com/office/drawing/2014/main" val="120383022"/>
                    </a:ext>
                  </a:extLst>
                </a:gridCol>
                <a:gridCol w="246888">
                  <a:extLst>
                    <a:ext uri="{9D8B030D-6E8A-4147-A177-3AD203B41FA5}">
                      <a16:colId xmlns:a16="http://schemas.microsoft.com/office/drawing/2014/main" val="2485263440"/>
                    </a:ext>
                  </a:extLst>
                </a:gridCol>
                <a:gridCol w="246888">
                  <a:extLst>
                    <a:ext uri="{9D8B030D-6E8A-4147-A177-3AD203B41FA5}">
                      <a16:colId xmlns:a16="http://schemas.microsoft.com/office/drawing/2014/main" val="2268470111"/>
                    </a:ext>
                  </a:extLst>
                </a:gridCol>
                <a:gridCol w="246888">
                  <a:extLst>
                    <a:ext uri="{9D8B030D-6E8A-4147-A177-3AD203B41FA5}">
                      <a16:colId xmlns:a16="http://schemas.microsoft.com/office/drawing/2014/main" val="3884879850"/>
                    </a:ext>
                  </a:extLst>
                </a:gridCol>
                <a:gridCol w="246888">
                  <a:extLst>
                    <a:ext uri="{9D8B030D-6E8A-4147-A177-3AD203B41FA5}">
                      <a16:colId xmlns:a16="http://schemas.microsoft.com/office/drawing/2014/main" val="2719427189"/>
                    </a:ext>
                  </a:extLst>
                </a:gridCol>
                <a:gridCol w="246888">
                  <a:extLst>
                    <a:ext uri="{9D8B030D-6E8A-4147-A177-3AD203B41FA5}">
                      <a16:colId xmlns:a16="http://schemas.microsoft.com/office/drawing/2014/main" val="3752074629"/>
                    </a:ext>
                  </a:extLst>
                </a:gridCol>
                <a:gridCol w="246888">
                  <a:extLst>
                    <a:ext uri="{9D8B030D-6E8A-4147-A177-3AD203B41FA5}">
                      <a16:colId xmlns:a16="http://schemas.microsoft.com/office/drawing/2014/main" val="2452310649"/>
                    </a:ext>
                  </a:extLst>
                </a:gridCol>
                <a:gridCol w="246888">
                  <a:extLst>
                    <a:ext uri="{9D8B030D-6E8A-4147-A177-3AD203B41FA5}">
                      <a16:colId xmlns:a16="http://schemas.microsoft.com/office/drawing/2014/main" val="178943555"/>
                    </a:ext>
                  </a:extLst>
                </a:gridCol>
                <a:gridCol w="246888">
                  <a:extLst>
                    <a:ext uri="{9D8B030D-6E8A-4147-A177-3AD203B41FA5}">
                      <a16:colId xmlns:a16="http://schemas.microsoft.com/office/drawing/2014/main" val="520646904"/>
                    </a:ext>
                  </a:extLst>
                </a:gridCol>
                <a:gridCol w="246888">
                  <a:extLst>
                    <a:ext uri="{9D8B030D-6E8A-4147-A177-3AD203B41FA5}">
                      <a16:colId xmlns:a16="http://schemas.microsoft.com/office/drawing/2014/main" val="3547151301"/>
                    </a:ext>
                  </a:extLst>
                </a:gridCol>
                <a:gridCol w="246888">
                  <a:extLst>
                    <a:ext uri="{9D8B030D-6E8A-4147-A177-3AD203B41FA5}">
                      <a16:colId xmlns:a16="http://schemas.microsoft.com/office/drawing/2014/main" val="1110332159"/>
                    </a:ext>
                  </a:extLst>
                </a:gridCol>
                <a:gridCol w="246888">
                  <a:extLst>
                    <a:ext uri="{9D8B030D-6E8A-4147-A177-3AD203B41FA5}">
                      <a16:colId xmlns:a16="http://schemas.microsoft.com/office/drawing/2014/main" val="2658024314"/>
                    </a:ext>
                  </a:extLst>
                </a:gridCol>
                <a:gridCol w="246888">
                  <a:extLst>
                    <a:ext uri="{9D8B030D-6E8A-4147-A177-3AD203B41FA5}">
                      <a16:colId xmlns:a16="http://schemas.microsoft.com/office/drawing/2014/main" val="3305837582"/>
                    </a:ext>
                  </a:extLst>
                </a:gridCol>
                <a:gridCol w="246888">
                  <a:extLst>
                    <a:ext uri="{9D8B030D-6E8A-4147-A177-3AD203B41FA5}">
                      <a16:colId xmlns:a16="http://schemas.microsoft.com/office/drawing/2014/main" val="3043051561"/>
                    </a:ext>
                  </a:extLst>
                </a:gridCol>
                <a:gridCol w="246888">
                  <a:extLst>
                    <a:ext uri="{9D8B030D-6E8A-4147-A177-3AD203B41FA5}">
                      <a16:colId xmlns:a16="http://schemas.microsoft.com/office/drawing/2014/main" val="1429521893"/>
                    </a:ext>
                  </a:extLst>
                </a:gridCol>
                <a:gridCol w="1069848">
                  <a:extLst>
                    <a:ext uri="{9D8B030D-6E8A-4147-A177-3AD203B41FA5}">
                      <a16:colId xmlns:a16="http://schemas.microsoft.com/office/drawing/2014/main" val="3305762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255665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 City, Singapore - 2020-06-23 06:15:20</a:t>
                      </a:r>
                      <a:r>
                        <a:rPr kumimoji="0" lang="en-US" sz="1000" b="0" i="0" u="none" strike="noStrike" kern="1200" cap="none" spc="0" normalizeH="0" baseline="0" noProof="0">
                          <a:ln>
                            <a:noFill/>
                          </a:ln>
                          <a:solidFill>
                            <a:prstClr val="black"/>
                          </a:solidFill>
                          <a:effectLst/>
                          <a:uLnTx/>
                          <a:uFillTx/>
                          <a:latin typeface="+mn-lt"/>
                          <a:ea typeface="+mn-ea"/>
                          <a:cs typeface="+mn-cs"/>
                        </a:rPr>
                        <a:t>
 Going meatless once a week can have an amazing impact on your health and with a variety of meat-free options from @thegreensignature, #02-126/127 (South Wing), there are now more delicious reasons to go vegetarian. 😍🥦🍄🌰
.
.
.
#northpointcity #fraserspropertyretail #yishun #thegreensignature #greendotsg #subwaysingapore #vegetarian #vegan #food #plantbased #sgfood #sgfoodie #igsg #goodthingsmustshare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Going meatless once a week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Interests: Shopping and fashion, Food, Young Parents Singapore, Parents (magazine), Foodie, Sports and outdoors, Food and drink, Family and relationships or buzzfeed parents, Parents: Parents (All)</a:t>
                      </a:r>
                    </a:p>
                  </a:txBody>
                  <a:tcPr/>
                </a:tc>
                <a:extLst>
                  <a:ext uri="{0D108BD9-81ED-4DB2-BD59-A6C34878D82A}">
                    <a16:rowId xmlns:a16="http://schemas.microsoft.com/office/drawing/2014/main" val="3230057757"/>
                  </a:ext>
                </a:extLst>
              </a:tr>
            </a:tbl>
          </a:graphicData>
        </a:graphic>
      </p:graphicFrame>
      <p:sp>
        <p:nvSpPr>
          <p:cNvPr id="4" name="Text Placeholder 3">
            <a:extLst>
              <a:ext uri="{FF2B5EF4-FFF2-40B4-BE49-F238E27FC236}">
                <a16:creationId xmlns:a16="http://schemas.microsoft.com/office/drawing/2014/main" id="{2E7FD675-5472-4086-B4D3-63D0133A6BF8}"/>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1756243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B3320-EFE3-4E57-9F74-E44F026F3A6B}"/>
              </a:ext>
            </a:extLst>
          </p:cNvPr>
          <p:cNvSpPr>
            <a:spLocks noGrp="1"/>
          </p:cNvSpPr>
          <p:nvPr>
            <p:ph type="title"/>
          </p:nvPr>
        </p:nvSpPr>
        <p:spPr/>
        <p:txBody>
          <a:bodyPr/>
          <a:lstStyle/>
          <a:p>
            <a:r>
              <a:rPr lang="en-US"/>
              <a:t>Facebook Ads Costs Table | All Pages - 10 of 12</a:t>
            </a:r>
          </a:p>
        </p:txBody>
      </p:sp>
      <p:graphicFrame>
        <p:nvGraphicFramePr>
          <p:cNvPr id="5" name="Table Placeholder 4">
            <a:extLst>
              <a:ext uri="{FF2B5EF4-FFF2-40B4-BE49-F238E27FC236}">
                <a16:creationId xmlns:a16="http://schemas.microsoft.com/office/drawing/2014/main" id="{A5A5A77D-3D57-489E-8437-89D067A051C0}"/>
              </a:ext>
            </a:extLst>
          </p:cNvPr>
          <p:cNvGraphicFramePr>
            <a:graphicFrameLocks noGrp="1"/>
          </p:cNvGraphicFramePr>
          <p:nvPr>
            <p:ph type="tbl" sz="quarter" idx="13"/>
            <p:extLst>
              <p:ext uri="{D42A27DB-BD31-4B8C-83A1-F6EECF244321}">
                <p14:modId xmlns:p14="http://schemas.microsoft.com/office/powerpoint/2010/main" val="1549874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09549566"/>
                    </a:ext>
                  </a:extLst>
                </a:gridCol>
                <a:gridCol w="1069848">
                  <a:extLst>
                    <a:ext uri="{9D8B030D-6E8A-4147-A177-3AD203B41FA5}">
                      <a16:colId xmlns:a16="http://schemas.microsoft.com/office/drawing/2014/main" val="1948295798"/>
                    </a:ext>
                  </a:extLst>
                </a:gridCol>
                <a:gridCol w="246888">
                  <a:extLst>
                    <a:ext uri="{9D8B030D-6E8A-4147-A177-3AD203B41FA5}">
                      <a16:colId xmlns:a16="http://schemas.microsoft.com/office/drawing/2014/main" val="1083258455"/>
                    </a:ext>
                  </a:extLst>
                </a:gridCol>
                <a:gridCol w="246888">
                  <a:extLst>
                    <a:ext uri="{9D8B030D-6E8A-4147-A177-3AD203B41FA5}">
                      <a16:colId xmlns:a16="http://schemas.microsoft.com/office/drawing/2014/main" val="804050440"/>
                    </a:ext>
                  </a:extLst>
                </a:gridCol>
                <a:gridCol w="246888">
                  <a:extLst>
                    <a:ext uri="{9D8B030D-6E8A-4147-A177-3AD203B41FA5}">
                      <a16:colId xmlns:a16="http://schemas.microsoft.com/office/drawing/2014/main" val="2646403201"/>
                    </a:ext>
                  </a:extLst>
                </a:gridCol>
                <a:gridCol w="246888">
                  <a:extLst>
                    <a:ext uri="{9D8B030D-6E8A-4147-A177-3AD203B41FA5}">
                      <a16:colId xmlns:a16="http://schemas.microsoft.com/office/drawing/2014/main" val="628360712"/>
                    </a:ext>
                  </a:extLst>
                </a:gridCol>
                <a:gridCol w="246888">
                  <a:extLst>
                    <a:ext uri="{9D8B030D-6E8A-4147-A177-3AD203B41FA5}">
                      <a16:colId xmlns:a16="http://schemas.microsoft.com/office/drawing/2014/main" val="2155728389"/>
                    </a:ext>
                  </a:extLst>
                </a:gridCol>
                <a:gridCol w="246888">
                  <a:extLst>
                    <a:ext uri="{9D8B030D-6E8A-4147-A177-3AD203B41FA5}">
                      <a16:colId xmlns:a16="http://schemas.microsoft.com/office/drawing/2014/main" val="596726559"/>
                    </a:ext>
                  </a:extLst>
                </a:gridCol>
                <a:gridCol w="246888">
                  <a:extLst>
                    <a:ext uri="{9D8B030D-6E8A-4147-A177-3AD203B41FA5}">
                      <a16:colId xmlns:a16="http://schemas.microsoft.com/office/drawing/2014/main" val="2084051089"/>
                    </a:ext>
                  </a:extLst>
                </a:gridCol>
                <a:gridCol w="246888">
                  <a:extLst>
                    <a:ext uri="{9D8B030D-6E8A-4147-A177-3AD203B41FA5}">
                      <a16:colId xmlns:a16="http://schemas.microsoft.com/office/drawing/2014/main" val="1534730351"/>
                    </a:ext>
                  </a:extLst>
                </a:gridCol>
                <a:gridCol w="246888">
                  <a:extLst>
                    <a:ext uri="{9D8B030D-6E8A-4147-A177-3AD203B41FA5}">
                      <a16:colId xmlns:a16="http://schemas.microsoft.com/office/drawing/2014/main" val="979940998"/>
                    </a:ext>
                  </a:extLst>
                </a:gridCol>
                <a:gridCol w="246888">
                  <a:extLst>
                    <a:ext uri="{9D8B030D-6E8A-4147-A177-3AD203B41FA5}">
                      <a16:colId xmlns:a16="http://schemas.microsoft.com/office/drawing/2014/main" val="4008079098"/>
                    </a:ext>
                  </a:extLst>
                </a:gridCol>
                <a:gridCol w="246888">
                  <a:extLst>
                    <a:ext uri="{9D8B030D-6E8A-4147-A177-3AD203B41FA5}">
                      <a16:colId xmlns:a16="http://schemas.microsoft.com/office/drawing/2014/main" val="2164978027"/>
                    </a:ext>
                  </a:extLst>
                </a:gridCol>
                <a:gridCol w="246888">
                  <a:extLst>
                    <a:ext uri="{9D8B030D-6E8A-4147-A177-3AD203B41FA5}">
                      <a16:colId xmlns:a16="http://schemas.microsoft.com/office/drawing/2014/main" val="3519362767"/>
                    </a:ext>
                  </a:extLst>
                </a:gridCol>
                <a:gridCol w="246888">
                  <a:extLst>
                    <a:ext uri="{9D8B030D-6E8A-4147-A177-3AD203B41FA5}">
                      <a16:colId xmlns:a16="http://schemas.microsoft.com/office/drawing/2014/main" val="2783874899"/>
                    </a:ext>
                  </a:extLst>
                </a:gridCol>
                <a:gridCol w="246888">
                  <a:extLst>
                    <a:ext uri="{9D8B030D-6E8A-4147-A177-3AD203B41FA5}">
                      <a16:colId xmlns:a16="http://schemas.microsoft.com/office/drawing/2014/main" val="2240627366"/>
                    </a:ext>
                  </a:extLst>
                </a:gridCol>
                <a:gridCol w="246888">
                  <a:extLst>
                    <a:ext uri="{9D8B030D-6E8A-4147-A177-3AD203B41FA5}">
                      <a16:colId xmlns:a16="http://schemas.microsoft.com/office/drawing/2014/main" val="322661618"/>
                    </a:ext>
                  </a:extLst>
                </a:gridCol>
                <a:gridCol w="246888">
                  <a:extLst>
                    <a:ext uri="{9D8B030D-6E8A-4147-A177-3AD203B41FA5}">
                      <a16:colId xmlns:a16="http://schemas.microsoft.com/office/drawing/2014/main" val="3976474497"/>
                    </a:ext>
                  </a:extLst>
                </a:gridCol>
                <a:gridCol w="246888">
                  <a:extLst>
                    <a:ext uri="{9D8B030D-6E8A-4147-A177-3AD203B41FA5}">
                      <a16:colId xmlns:a16="http://schemas.microsoft.com/office/drawing/2014/main" val="3399887894"/>
                    </a:ext>
                  </a:extLst>
                </a:gridCol>
                <a:gridCol w="1069848">
                  <a:extLst>
                    <a:ext uri="{9D8B030D-6E8A-4147-A177-3AD203B41FA5}">
                      <a16:colId xmlns:a16="http://schemas.microsoft.com/office/drawing/2014/main" val="3265064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514695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 City, Singapore - 2020-06-23 06:15:20</a:t>
                      </a:r>
                      <a:r>
                        <a:rPr kumimoji="0" lang="en-US" sz="1000" b="0" i="0" u="none" strike="noStrike" kern="1200" cap="none" spc="0" normalizeH="0" baseline="0" noProof="0">
                          <a:ln>
                            <a:noFill/>
                          </a:ln>
                          <a:solidFill>
                            <a:prstClr val="black"/>
                          </a:solidFill>
                          <a:effectLst/>
                          <a:uLnTx/>
                          <a:uFillTx/>
                          <a:latin typeface="+mn-lt"/>
                          <a:ea typeface="+mn-ea"/>
                          <a:cs typeface="+mn-cs"/>
                        </a:rPr>
                        <a:t>
 Going meatless once a week can have an amazing impact on your health and with a variety of meat-free options from @thegreensignature, #02-126/127 (South Wing), there are now more delicious reasons to go vegetarian. 😍🥦🍄🌰
.
.
.
#northpointcity #fraserspropertyretail #yishun #thegreensignature #greendotsg #subwaysingapore #vegetarian #vegan #food #plantbased #sgfood #sgfoodie #igsg #goodthingsmustshare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Going meatless once a week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Interests: Shopping and fashion, Food, Young Parents Singapore, Parents (magazine), Foodie, Sports and outdoors, Food and drink, Family and relationships or buzzfeed parents, Parents: Parents (All)</a:t>
                      </a:r>
                    </a:p>
                  </a:txBody>
                  <a:tcPr/>
                </a:tc>
                <a:extLst>
                  <a:ext uri="{0D108BD9-81ED-4DB2-BD59-A6C34878D82A}">
                    <a16:rowId xmlns:a16="http://schemas.microsoft.com/office/drawing/2014/main" val="2781783949"/>
                  </a:ext>
                </a:extLst>
              </a:tr>
            </a:tbl>
          </a:graphicData>
        </a:graphic>
      </p:graphicFrame>
      <p:sp>
        <p:nvSpPr>
          <p:cNvPr id="4" name="Text Placeholder 3">
            <a:extLst>
              <a:ext uri="{FF2B5EF4-FFF2-40B4-BE49-F238E27FC236}">
                <a16:creationId xmlns:a16="http://schemas.microsoft.com/office/drawing/2014/main" id="{D8EAFD65-5FB0-4EAF-9F6F-FD05C21DECA6}"/>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29747243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F605A-3EB7-4AB5-84A7-7BFA7DE4518D}"/>
              </a:ext>
            </a:extLst>
          </p:cNvPr>
          <p:cNvSpPr>
            <a:spLocks noGrp="1"/>
          </p:cNvSpPr>
          <p:nvPr>
            <p:ph type="title"/>
          </p:nvPr>
        </p:nvSpPr>
        <p:spPr/>
        <p:txBody>
          <a:bodyPr/>
          <a:lstStyle/>
          <a:p>
            <a:r>
              <a:rPr lang="en-US"/>
              <a:t>Facebook Ads Costs Table | All Pages - 11 of 12</a:t>
            </a:r>
          </a:p>
        </p:txBody>
      </p:sp>
      <p:graphicFrame>
        <p:nvGraphicFramePr>
          <p:cNvPr id="5" name="Table Placeholder 4">
            <a:extLst>
              <a:ext uri="{FF2B5EF4-FFF2-40B4-BE49-F238E27FC236}">
                <a16:creationId xmlns:a16="http://schemas.microsoft.com/office/drawing/2014/main" id="{8F80C124-0F0B-4D9F-B3E4-934AE0F663CB}"/>
              </a:ext>
            </a:extLst>
          </p:cNvPr>
          <p:cNvGraphicFramePr>
            <a:graphicFrameLocks noGrp="1"/>
          </p:cNvGraphicFramePr>
          <p:nvPr>
            <p:ph type="tbl" sz="quarter" idx="13"/>
            <p:extLst>
              <p:ext uri="{D42A27DB-BD31-4B8C-83A1-F6EECF244321}">
                <p14:modId xmlns:p14="http://schemas.microsoft.com/office/powerpoint/2010/main" val="2566061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395758449"/>
                    </a:ext>
                  </a:extLst>
                </a:gridCol>
                <a:gridCol w="1069848">
                  <a:extLst>
                    <a:ext uri="{9D8B030D-6E8A-4147-A177-3AD203B41FA5}">
                      <a16:colId xmlns:a16="http://schemas.microsoft.com/office/drawing/2014/main" val="3380833851"/>
                    </a:ext>
                  </a:extLst>
                </a:gridCol>
                <a:gridCol w="246888">
                  <a:extLst>
                    <a:ext uri="{9D8B030D-6E8A-4147-A177-3AD203B41FA5}">
                      <a16:colId xmlns:a16="http://schemas.microsoft.com/office/drawing/2014/main" val="2472694598"/>
                    </a:ext>
                  </a:extLst>
                </a:gridCol>
                <a:gridCol w="246888">
                  <a:extLst>
                    <a:ext uri="{9D8B030D-6E8A-4147-A177-3AD203B41FA5}">
                      <a16:colId xmlns:a16="http://schemas.microsoft.com/office/drawing/2014/main" val="2927083886"/>
                    </a:ext>
                  </a:extLst>
                </a:gridCol>
                <a:gridCol w="246888">
                  <a:extLst>
                    <a:ext uri="{9D8B030D-6E8A-4147-A177-3AD203B41FA5}">
                      <a16:colId xmlns:a16="http://schemas.microsoft.com/office/drawing/2014/main" val="2376188421"/>
                    </a:ext>
                  </a:extLst>
                </a:gridCol>
                <a:gridCol w="246888">
                  <a:extLst>
                    <a:ext uri="{9D8B030D-6E8A-4147-A177-3AD203B41FA5}">
                      <a16:colId xmlns:a16="http://schemas.microsoft.com/office/drawing/2014/main" val="1961897594"/>
                    </a:ext>
                  </a:extLst>
                </a:gridCol>
                <a:gridCol w="246888">
                  <a:extLst>
                    <a:ext uri="{9D8B030D-6E8A-4147-A177-3AD203B41FA5}">
                      <a16:colId xmlns:a16="http://schemas.microsoft.com/office/drawing/2014/main" val="3841368477"/>
                    </a:ext>
                  </a:extLst>
                </a:gridCol>
                <a:gridCol w="246888">
                  <a:extLst>
                    <a:ext uri="{9D8B030D-6E8A-4147-A177-3AD203B41FA5}">
                      <a16:colId xmlns:a16="http://schemas.microsoft.com/office/drawing/2014/main" val="711240323"/>
                    </a:ext>
                  </a:extLst>
                </a:gridCol>
                <a:gridCol w="246888">
                  <a:extLst>
                    <a:ext uri="{9D8B030D-6E8A-4147-A177-3AD203B41FA5}">
                      <a16:colId xmlns:a16="http://schemas.microsoft.com/office/drawing/2014/main" val="1454918979"/>
                    </a:ext>
                  </a:extLst>
                </a:gridCol>
                <a:gridCol w="246888">
                  <a:extLst>
                    <a:ext uri="{9D8B030D-6E8A-4147-A177-3AD203B41FA5}">
                      <a16:colId xmlns:a16="http://schemas.microsoft.com/office/drawing/2014/main" val="1775599418"/>
                    </a:ext>
                  </a:extLst>
                </a:gridCol>
                <a:gridCol w="246888">
                  <a:extLst>
                    <a:ext uri="{9D8B030D-6E8A-4147-A177-3AD203B41FA5}">
                      <a16:colId xmlns:a16="http://schemas.microsoft.com/office/drawing/2014/main" val="4288325934"/>
                    </a:ext>
                  </a:extLst>
                </a:gridCol>
                <a:gridCol w="246888">
                  <a:extLst>
                    <a:ext uri="{9D8B030D-6E8A-4147-A177-3AD203B41FA5}">
                      <a16:colId xmlns:a16="http://schemas.microsoft.com/office/drawing/2014/main" val="3222341793"/>
                    </a:ext>
                  </a:extLst>
                </a:gridCol>
                <a:gridCol w="246888">
                  <a:extLst>
                    <a:ext uri="{9D8B030D-6E8A-4147-A177-3AD203B41FA5}">
                      <a16:colId xmlns:a16="http://schemas.microsoft.com/office/drawing/2014/main" val="471201622"/>
                    </a:ext>
                  </a:extLst>
                </a:gridCol>
                <a:gridCol w="246888">
                  <a:extLst>
                    <a:ext uri="{9D8B030D-6E8A-4147-A177-3AD203B41FA5}">
                      <a16:colId xmlns:a16="http://schemas.microsoft.com/office/drawing/2014/main" val="106784229"/>
                    </a:ext>
                  </a:extLst>
                </a:gridCol>
                <a:gridCol w="246888">
                  <a:extLst>
                    <a:ext uri="{9D8B030D-6E8A-4147-A177-3AD203B41FA5}">
                      <a16:colId xmlns:a16="http://schemas.microsoft.com/office/drawing/2014/main" val="2639186764"/>
                    </a:ext>
                  </a:extLst>
                </a:gridCol>
                <a:gridCol w="246888">
                  <a:extLst>
                    <a:ext uri="{9D8B030D-6E8A-4147-A177-3AD203B41FA5}">
                      <a16:colId xmlns:a16="http://schemas.microsoft.com/office/drawing/2014/main" val="2626335943"/>
                    </a:ext>
                  </a:extLst>
                </a:gridCol>
                <a:gridCol w="246888">
                  <a:extLst>
                    <a:ext uri="{9D8B030D-6E8A-4147-A177-3AD203B41FA5}">
                      <a16:colId xmlns:a16="http://schemas.microsoft.com/office/drawing/2014/main" val="3748422401"/>
                    </a:ext>
                  </a:extLst>
                </a:gridCol>
                <a:gridCol w="246888">
                  <a:extLst>
                    <a:ext uri="{9D8B030D-6E8A-4147-A177-3AD203B41FA5}">
                      <a16:colId xmlns:a16="http://schemas.microsoft.com/office/drawing/2014/main" val="2773375521"/>
                    </a:ext>
                  </a:extLst>
                </a:gridCol>
                <a:gridCol w="246888">
                  <a:extLst>
                    <a:ext uri="{9D8B030D-6E8A-4147-A177-3AD203B41FA5}">
                      <a16:colId xmlns:a16="http://schemas.microsoft.com/office/drawing/2014/main" val="1097487941"/>
                    </a:ext>
                  </a:extLst>
                </a:gridCol>
                <a:gridCol w="1069848">
                  <a:extLst>
                    <a:ext uri="{9D8B030D-6E8A-4147-A177-3AD203B41FA5}">
                      <a16:colId xmlns:a16="http://schemas.microsoft.com/office/drawing/2014/main" val="3261273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589591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- 2020-06-22 07:33:21</a:t>
                      </a:r>
                      <a:r>
                        <a:rPr kumimoji="0" lang="en-US" sz="1000" b="0" i="0" u="none" strike="noStrike" kern="1200" cap="none" spc="0" normalizeH="0" baseline="0" noProof="0">
                          <a:ln>
                            <a:noFill/>
                          </a:ln>
                          <a:solidFill>
                            <a:prstClr val="black"/>
                          </a:solidFill>
                          <a:effectLst/>
                          <a:uLnTx/>
                          <a:uFillTx/>
                          <a:latin typeface="+mn-lt"/>
                          <a:ea typeface="+mn-ea"/>
                          <a:cs typeface="+mn-cs"/>
                        </a:rPr>
                        <a:t>
 Unwrap a delightful array of rice dumplings together with family this Dragon Boat Festival (</a:t>
                      </a:r>
                      <a:r>
                        <a:rPr kumimoji="0" lang="ja-JP" altLang="en-US" sz="1000" b="0" i="0" u="none" strike="noStrike" kern="1200" cap="none" spc="0" normalizeH="0" baseline="0" noProof="0">
                          <a:ln>
                            <a:noFill/>
                          </a:ln>
                          <a:solidFill>
                            <a:prstClr val="black"/>
                          </a:solidFill>
                          <a:effectLst/>
                          <a:uLnTx/>
                          <a:uFillTx/>
                          <a:latin typeface="+mn-lt"/>
                          <a:ea typeface="+mn-ea"/>
                          <a:cs typeface="+mn-cs"/>
                        </a:rPr>
                        <a:t>端午节</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The pyramid-shaped glutinous rice treats that are wrapped in either pandan or bamboo leaves, are chock-full of sumptuous ingredients.
Learn more about the different types of rice dumpling fillings below: 
🥢 Nyonya - Filled with pork belly and mushrooms, these rice dumplings have a sweet flavour from candied winter melon. 
🥢 Teochew - Offering both sweet and savoury flavours, fillings include pork belly, shiitake mushrooms, lotus paste and dried shrimp.
🥢 Hokkien - Characterised by their darker colour from dark soy sauce and five-spice powder, these rice dumplings pack a savoury punch, with marinated pork, chestnuts and salted egg yolk.
🥢 Vegetarian - A healthier alternative to the usual bak changs (meat dumplings in Hokkien), they come with ingredients like mushrooms and chestnuts sans the meat.
Satisfy your rice dumpling cravings at these stores:
Eastern Rice Dumpling: Northpoint City North Wing (#B1-14) and YewTee Point (#B1-45)
Beauty in the Pot: The Centrepoint (#05-14/16)
Crystal Jade Hong Kong Kitchen: Causeway Point (#05-10)
Mr Bean Singapore: Causeway Point (#01-K06), Changi City Point (#B1-21), Eastpoint Mall (#01-05), Northpoint City North Wing (#01-05) and South Wing (#B2-130), Waterway Point West Wing (#01-K1) and YewTee Point (#01-52/53).
Tell us what's your favourite rice dumpling in the comments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https://scontent-iad3-1.xx.fbcdn.net/v/t1.0-9/p720x720/105541131_10157418071335208_3560589389726635033_o.jpg?_nc_cat=100&amp;_nc_sid=8024bb&amp;_nc_ohc=5HFodWEol0gAX8GJ5Po&amp;_nc_ht=scontent-iad3-1.xx&amp;_nc_tp=6&amp;oh=6db150c0f8aefa36c70730f19981c67f&amp;oe=5F1A7243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20:11:44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 Interests: Food or Food and drink</a:t>
                      </a:r>
                    </a:p>
                  </a:txBody>
                  <a:tcPr/>
                </a:tc>
                <a:extLst>
                  <a:ext uri="{0D108BD9-81ED-4DB2-BD59-A6C34878D82A}">
                    <a16:rowId xmlns:a16="http://schemas.microsoft.com/office/drawing/2014/main" val="2233619878"/>
                  </a:ext>
                </a:extLst>
              </a:tr>
            </a:tbl>
          </a:graphicData>
        </a:graphic>
      </p:graphicFrame>
      <p:sp>
        <p:nvSpPr>
          <p:cNvPr id="4" name="Text Placeholder 3">
            <a:extLst>
              <a:ext uri="{FF2B5EF4-FFF2-40B4-BE49-F238E27FC236}">
                <a16:creationId xmlns:a16="http://schemas.microsoft.com/office/drawing/2014/main" id="{F4FF069F-62C0-4D09-BBA8-969D8847AAA6}"/>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9496947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7A24E-2859-4DC5-A935-39ACC8937E7C}"/>
              </a:ext>
            </a:extLst>
          </p:cNvPr>
          <p:cNvSpPr>
            <a:spLocks noGrp="1"/>
          </p:cNvSpPr>
          <p:nvPr>
            <p:ph type="title"/>
          </p:nvPr>
        </p:nvSpPr>
        <p:spPr/>
        <p:txBody>
          <a:bodyPr/>
          <a:lstStyle/>
          <a:p>
            <a:r>
              <a:rPr lang="en-US"/>
              <a:t>Facebook Ads Costs Table | All Pages - 12 of 12</a:t>
            </a:r>
          </a:p>
        </p:txBody>
      </p:sp>
      <p:graphicFrame>
        <p:nvGraphicFramePr>
          <p:cNvPr id="5" name="Table Placeholder 4">
            <a:extLst>
              <a:ext uri="{FF2B5EF4-FFF2-40B4-BE49-F238E27FC236}">
                <a16:creationId xmlns:a16="http://schemas.microsoft.com/office/drawing/2014/main" id="{4791EB07-5D96-490E-932B-B2E718FCF748}"/>
              </a:ext>
            </a:extLst>
          </p:cNvPr>
          <p:cNvGraphicFramePr>
            <a:graphicFrameLocks noGrp="1"/>
          </p:cNvGraphicFramePr>
          <p:nvPr>
            <p:ph type="tbl" sz="quarter" idx="13"/>
            <p:extLst>
              <p:ext uri="{D42A27DB-BD31-4B8C-83A1-F6EECF244321}">
                <p14:modId xmlns:p14="http://schemas.microsoft.com/office/powerpoint/2010/main" val="1931601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88931067"/>
                    </a:ext>
                  </a:extLst>
                </a:gridCol>
                <a:gridCol w="1069848">
                  <a:extLst>
                    <a:ext uri="{9D8B030D-6E8A-4147-A177-3AD203B41FA5}">
                      <a16:colId xmlns:a16="http://schemas.microsoft.com/office/drawing/2014/main" val="985232457"/>
                    </a:ext>
                  </a:extLst>
                </a:gridCol>
                <a:gridCol w="246888">
                  <a:extLst>
                    <a:ext uri="{9D8B030D-6E8A-4147-A177-3AD203B41FA5}">
                      <a16:colId xmlns:a16="http://schemas.microsoft.com/office/drawing/2014/main" val="218635350"/>
                    </a:ext>
                  </a:extLst>
                </a:gridCol>
                <a:gridCol w="246888">
                  <a:extLst>
                    <a:ext uri="{9D8B030D-6E8A-4147-A177-3AD203B41FA5}">
                      <a16:colId xmlns:a16="http://schemas.microsoft.com/office/drawing/2014/main" val="3938490450"/>
                    </a:ext>
                  </a:extLst>
                </a:gridCol>
                <a:gridCol w="246888">
                  <a:extLst>
                    <a:ext uri="{9D8B030D-6E8A-4147-A177-3AD203B41FA5}">
                      <a16:colId xmlns:a16="http://schemas.microsoft.com/office/drawing/2014/main" val="2769175582"/>
                    </a:ext>
                  </a:extLst>
                </a:gridCol>
                <a:gridCol w="246888">
                  <a:extLst>
                    <a:ext uri="{9D8B030D-6E8A-4147-A177-3AD203B41FA5}">
                      <a16:colId xmlns:a16="http://schemas.microsoft.com/office/drawing/2014/main" val="59087539"/>
                    </a:ext>
                  </a:extLst>
                </a:gridCol>
                <a:gridCol w="246888">
                  <a:extLst>
                    <a:ext uri="{9D8B030D-6E8A-4147-A177-3AD203B41FA5}">
                      <a16:colId xmlns:a16="http://schemas.microsoft.com/office/drawing/2014/main" val="3962799296"/>
                    </a:ext>
                  </a:extLst>
                </a:gridCol>
                <a:gridCol w="246888">
                  <a:extLst>
                    <a:ext uri="{9D8B030D-6E8A-4147-A177-3AD203B41FA5}">
                      <a16:colId xmlns:a16="http://schemas.microsoft.com/office/drawing/2014/main" val="1692724511"/>
                    </a:ext>
                  </a:extLst>
                </a:gridCol>
                <a:gridCol w="246888">
                  <a:extLst>
                    <a:ext uri="{9D8B030D-6E8A-4147-A177-3AD203B41FA5}">
                      <a16:colId xmlns:a16="http://schemas.microsoft.com/office/drawing/2014/main" val="1883778819"/>
                    </a:ext>
                  </a:extLst>
                </a:gridCol>
                <a:gridCol w="246888">
                  <a:extLst>
                    <a:ext uri="{9D8B030D-6E8A-4147-A177-3AD203B41FA5}">
                      <a16:colId xmlns:a16="http://schemas.microsoft.com/office/drawing/2014/main" val="3867946212"/>
                    </a:ext>
                  </a:extLst>
                </a:gridCol>
                <a:gridCol w="246888">
                  <a:extLst>
                    <a:ext uri="{9D8B030D-6E8A-4147-A177-3AD203B41FA5}">
                      <a16:colId xmlns:a16="http://schemas.microsoft.com/office/drawing/2014/main" val="1232533991"/>
                    </a:ext>
                  </a:extLst>
                </a:gridCol>
                <a:gridCol w="246888">
                  <a:extLst>
                    <a:ext uri="{9D8B030D-6E8A-4147-A177-3AD203B41FA5}">
                      <a16:colId xmlns:a16="http://schemas.microsoft.com/office/drawing/2014/main" val="2634620633"/>
                    </a:ext>
                  </a:extLst>
                </a:gridCol>
                <a:gridCol w="246888">
                  <a:extLst>
                    <a:ext uri="{9D8B030D-6E8A-4147-A177-3AD203B41FA5}">
                      <a16:colId xmlns:a16="http://schemas.microsoft.com/office/drawing/2014/main" val="2963491849"/>
                    </a:ext>
                  </a:extLst>
                </a:gridCol>
                <a:gridCol w="246888">
                  <a:extLst>
                    <a:ext uri="{9D8B030D-6E8A-4147-A177-3AD203B41FA5}">
                      <a16:colId xmlns:a16="http://schemas.microsoft.com/office/drawing/2014/main" val="3709570384"/>
                    </a:ext>
                  </a:extLst>
                </a:gridCol>
                <a:gridCol w="246888">
                  <a:extLst>
                    <a:ext uri="{9D8B030D-6E8A-4147-A177-3AD203B41FA5}">
                      <a16:colId xmlns:a16="http://schemas.microsoft.com/office/drawing/2014/main" val="1580544542"/>
                    </a:ext>
                  </a:extLst>
                </a:gridCol>
                <a:gridCol w="246888">
                  <a:extLst>
                    <a:ext uri="{9D8B030D-6E8A-4147-A177-3AD203B41FA5}">
                      <a16:colId xmlns:a16="http://schemas.microsoft.com/office/drawing/2014/main" val="1597411685"/>
                    </a:ext>
                  </a:extLst>
                </a:gridCol>
                <a:gridCol w="246888">
                  <a:extLst>
                    <a:ext uri="{9D8B030D-6E8A-4147-A177-3AD203B41FA5}">
                      <a16:colId xmlns:a16="http://schemas.microsoft.com/office/drawing/2014/main" val="369148769"/>
                    </a:ext>
                  </a:extLst>
                </a:gridCol>
                <a:gridCol w="246888">
                  <a:extLst>
                    <a:ext uri="{9D8B030D-6E8A-4147-A177-3AD203B41FA5}">
                      <a16:colId xmlns:a16="http://schemas.microsoft.com/office/drawing/2014/main" val="3784647731"/>
                    </a:ext>
                  </a:extLst>
                </a:gridCol>
                <a:gridCol w="246888">
                  <a:extLst>
                    <a:ext uri="{9D8B030D-6E8A-4147-A177-3AD203B41FA5}">
                      <a16:colId xmlns:a16="http://schemas.microsoft.com/office/drawing/2014/main" val="285805137"/>
                    </a:ext>
                  </a:extLst>
                </a:gridCol>
                <a:gridCol w="1069848">
                  <a:extLst>
                    <a:ext uri="{9D8B030D-6E8A-4147-A177-3AD203B41FA5}">
                      <a16:colId xmlns:a16="http://schemas.microsoft.com/office/drawing/2014/main" val="2613992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949685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- 2020-06-22 06:19:05</a:t>
                      </a:r>
                      <a:r>
                        <a:rPr kumimoji="0" lang="en-US" sz="1000" b="0" i="0" u="none" strike="noStrike" kern="1200" cap="none" spc="0" normalizeH="0" baseline="0" noProof="0">
                          <a:ln>
                            <a:noFill/>
                          </a:ln>
                          <a:solidFill>
                            <a:prstClr val="black"/>
                          </a:solidFill>
                          <a:effectLst/>
                          <a:uLnTx/>
                          <a:uFillTx/>
                          <a:latin typeface="+mn-lt"/>
                          <a:ea typeface="+mn-ea"/>
                          <a:cs typeface="+mn-cs"/>
                        </a:rPr>
                        <a:t>
 ⌛️ Our bubble tea #JemFriyayGiftaway contest has started! Hurry and head on over to our IG @jemsingapore (www.instagram.com/jemsingapore) before it’s over! 🎉 You and your loved one could each be a lucky winner of 2 R&amp;B Tea Singapore drinks of your choice!
✋ That’s not all! We’ll be hosting 2 more rounds of bubble tea giveaway contests over the next 2 weeks! Follow our Instagram for 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https://scontent-iad3-1.xx.fbcdn.net/v/t1.0-9/p720x720/104828362_3301027259948146_8509951520997173205_o.png?_nc_cat=103&amp;_nc_sid=2d5d41&amp;_nc_ohc=TVSF-s9dn2YAX_Bo9s1&amp;_nc_ht=scontent-iad3-1.xx&amp;oh=687e4738f812745f9ebad85b857b44af&amp;oe=5F18C5E0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20:12:53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#JemFriyayGiftaway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Shopping and fashion, Shopping, Sales promotion, Shopping malls or Retail</a:t>
                      </a:r>
                    </a:p>
                  </a:txBody>
                  <a:tcPr/>
                </a:tc>
                <a:extLst>
                  <a:ext uri="{0D108BD9-81ED-4DB2-BD59-A6C34878D82A}">
                    <a16:rowId xmlns:a16="http://schemas.microsoft.com/office/drawing/2014/main" val="1025319971"/>
                  </a:ext>
                </a:extLst>
              </a:tr>
            </a:tbl>
          </a:graphicData>
        </a:graphic>
      </p:graphicFrame>
      <p:sp>
        <p:nvSpPr>
          <p:cNvPr id="4" name="Text Placeholder 3">
            <a:extLst>
              <a:ext uri="{FF2B5EF4-FFF2-40B4-BE49-F238E27FC236}">
                <a16:creationId xmlns:a16="http://schemas.microsoft.com/office/drawing/2014/main" id="{E03D73BA-985D-4662-9E37-D8BF49EB39F4}"/>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23841371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6E509-AA16-4AC2-A325-210B3EB03BD4}"/>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D07FD53E-6083-450A-824F-47DEE20BED6C}"/>
              </a:ext>
            </a:extLst>
          </p:cNvPr>
          <p:cNvGraphicFramePr>
            <a:graphicFrameLocks noGrp="1"/>
          </p:cNvGraphicFramePr>
          <p:nvPr>
            <p:ph type="chart" sz="quarter" idx="13"/>
            <p:extLst>
              <p:ext uri="{D42A27DB-BD31-4B8C-83A1-F6EECF244321}">
                <p14:modId xmlns:p14="http://schemas.microsoft.com/office/powerpoint/2010/main" val="720567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3B840F-7543-4C48-A2BC-5EAC9FEB1B9F}"/>
              </a:ext>
            </a:extLst>
          </p:cNvPr>
          <p:cNvSpPr>
            <a:spLocks noGrp="1"/>
          </p:cNvSpPr>
          <p:nvPr>
            <p:ph type="body" sz="quarter" idx="14"/>
          </p:nvPr>
        </p:nvSpPr>
        <p:spPr/>
        <p:txBody>
          <a:bodyPr/>
          <a:lstStyle/>
          <a:p>
            <a:r>
              <a:rPr lang="en-US"/>
              <a:t>06/22/2020 - 06/24/2020</a:t>
            </a:r>
          </a:p>
        </p:txBody>
      </p:sp>
      <p:sp>
        <p:nvSpPr>
          <p:cNvPr id="5" name="Footer Placeholder 4">
            <a:extLst>
              <a:ext uri="{FF2B5EF4-FFF2-40B4-BE49-F238E27FC236}">
                <a16:creationId xmlns:a16="http://schemas.microsoft.com/office/drawing/2014/main" id="{D336E132-1C50-4060-B377-005F643C97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64461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4793F-32AD-4947-A963-25EDB7A9B2DD}"/>
              </a:ext>
            </a:extLst>
          </p:cNvPr>
          <p:cNvSpPr>
            <a:spLocks noGrp="1"/>
          </p:cNvSpPr>
          <p:nvPr>
            <p:ph type="title"/>
          </p:nvPr>
        </p:nvSpPr>
        <p:spPr/>
        <p:txBody>
          <a:bodyPr/>
          <a:lstStyle/>
          <a:p>
            <a:r>
              <a:rPr lang="en-US"/>
              <a:t>Facebook Fans Change | All Pages</a:t>
            </a:r>
          </a:p>
        </p:txBody>
      </p:sp>
      <p:graphicFrame>
        <p:nvGraphicFramePr>
          <p:cNvPr id="6" name="Chart Placeholder 5">
            <a:extLst>
              <a:ext uri="{FF2B5EF4-FFF2-40B4-BE49-F238E27FC236}">
                <a16:creationId xmlns:a16="http://schemas.microsoft.com/office/drawing/2014/main" id="{71856163-21F0-461D-83D8-0C930A50C929}"/>
              </a:ext>
            </a:extLst>
          </p:cNvPr>
          <p:cNvGraphicFramePr>
            <a:graphicFrameLocks noGrp="1"/>
          </p:cNvGraphicFramePr>
          <p:nvPr>
            <p:ph type="chart" sz="quarter" idx="13"/>
            <p:extLst>
              <p:ext uri="{D42A27DB-BD31-4B8C-83A1-F6EECF244321}">
                <p14:modId xmlns:p14="http://schemas.microsoft.com/office/powerpoint/2010/main" val="4072646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B28CEF-041D-4861-9746-D7CE897061A9}"/>
              </a:ext>
            </a:extLst>
          </p:cNvPr>
          <p:cNvSpPr>
            <a:spLocks noGrp="1"/>
          </p:cNvSpPr>
          <p:nvPr>
            <p:ph type="body" sz="quarter" idx="14"/>
          </p:nvPr>
        </p:nvSpPr>
        <p:spPr/>
        <p:txBody>
          <a:bodyPr/>
          <a:lstStyle/>
          <a:p>
            <a:r>
              <a:rPr lang="en-US"/>
              <a:t>06/22/2020 - 06/24/2020</a:t>
            </a:r>
          </a:p>
        </p:txBody>
      </p:sp>
      <p:sp>
        <p:nvSpPr>
          <p:cNvPr id="5" name="Footer Placeholder 4">
            <a:extLst>
              <a:ext uri="{FF2B5EF4-FFF2-40B4-BE49-F238E27FC236}">
                <a16:creationId xmlns:a16="http://schemas.microsoft.com/office/drawing/2014/main" id="{BF3EFF40-35CD-4B82-BEED-FFBF8790B2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97182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43CDC-583E-452D-B6BC-7C90D65B74B3}"/>
              </a:ext>
            </a:extLst>
          </p:cNvPr>
          <p:cNvSpPr>
            <a:spLocks noGrp="1"/>
          </p:cNvSpPr>
          <p:nvPr>
            <p:ph type="title"/>
          </p:nvPr>
        </p:nvSpPr>
        <p:spPr/>
        <p:txBody>
          <a:bodyPr/>
          <a:lstStyle/>
          <a:p>
            <a:r>
              <a:rPr lang="en-US"/>
              <a:t>Facebook Fans Change Rate | All Pages</a:t>
            </a:r>
          </a:p>
        </p:txBody>
      </p:sp>
      <p:graphicFrame>
        <p:nvGraphicFramePr>
          <p:cNvPr id="6" name="Chart Placeholder 5">
            <a:extLst>
              <a:ext uri="{FF2B5EF4-FFF2-40B4-BE49-F238E27FC236}">
                <a16:creationId xmlns:a16="http://schemas.microsoft.com/office/drawing/2014/main" id="{9A103901-3B43-42EC-B706-228DBDB54968}"/>
              </a:ext>
            </a:extLst>
          </p:cNvPr>
          <p:cNvGraphicFramePr>
            <a:graphicFrameLocks noGrp="1"/>
          </p:cNvGraphicFramePr>
          <p:nvPr>
            <p:ph type="chart" sz="quarter" idx="13"/>
            <p:extLst>
              <p:ext uri="{D42A27DB-BD31-4B8C-83A1-F6EECF244321}">
                <p14:modId xmlns:p14="http://schemas.microsoft.com/office/powerpoint/2010/main" val="1357305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DA10CD-8B2F-4B0A-B54F-2CF2E2C379E5}"/>
              </a:ext>
            </a:extLst>
          </p:cNvPr>
          <p:cNvSpPr>
            <a:spLocks noGrp="1"/>
          </p:cNvSpPr>
          <p:nvPr>
            <p:ph type="body" sz="quarter" idx="14"/>
          </p:nvPr>
        </p:nvSpPr>
        <p:spPr/>
        <p:txBody>
          <a:bodyPr/>
          <a:lstStyle/>
          <a:p>
            <a:r>
              <a:rPr lang="en-US"/>
              <a:t>06/22/2020 - 06/24/2020</a:t>
            </a:r>
          </a:p>
        </p:txBody>
      </p:sp>
      <p:sp>
        <p:nvSpPr>
          <p:cNvPr id="5" name="Footer Placeholder 4">
            <a:extLst>
              <a:ext uri="{FF2B5EF4-FFF2-40B4-BE49-F238E27FC236}">
                <a16:creationId xmlns:a16="http://schemas.microsoft.com/office/drawing/2014/main" id="{C0D6EE19-41B3-44D3-A2D8-0C5C973573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11923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115A9-AFB9-4E7C-A62D-33D7B2416C98}"/>
              </a:ext>
            </a:extLst>
          </p:cNvPr>
          <p:cNvSpPr>
            <a:spLocks noGrp="1"/>
          </p:cNvSpPr>
          <p:nvPr>
            <p:ph type="title"/>
          </p:nvPr>
        </p:nvSpPr>
        <p:spPr/>
        <p:txBody>
          <a:bodyPr/>
          <a:lstStyle/>
          <a:p>
            <a:r>
              <a:rPr lang="en-US"/>
              <a:t>Facebook Fans Table | All Pages</a:t>
            </a:r>
          </a:p>
        </p:txBody>
      </p:sp>
      <p:graphicFrame>
        <p:nvGraphicFramePr>
          <p:cNvPr id="5" name="Table Placeholder 4">
            <a:extLst>
              <a:ext uri="{FF2B5EF4-FFF2-40B4-BE49-F238E27FC236}">
                <a16:creationId xmlns:a16="http://schemas.microsoft.com/office/drawing/2014/main" id="{73934222-2585-49DD-A769-85E3CEAEA3FB}"/>
              </a:ext>
            </a:extLst>
          </p:cNvPr>
          <p:cNvGraphicFramePr>
            <a:graphicFrameLocks noGrp="1"/>
          </p:cNvGraphicFramePr>
          <p:nvPr>
            <p:ph type="tbl" sz="quarter" idx="13"/>
            <p:extLst>
              <p:ext uri="{D42A27DB-BD31-4B8C-83A1-F6EECF244321}">
                <p14:modId xmlns:p14="http://schemas.microsoft.com/office/powerpoint/2010/main" val="3002521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0519322"/>
                    </a:ext>
                  </a:extLst>
                </a:gridCol>
                <a:gridCol w="1234440">
                  <a:extLst>
                    <a:ext uri="{9D8B030D-6E8A-4147-A177-3AD203B41FA5}">
                      <a16:colId xmlns:a16="http://schemas.microsoft.com/office/drawing/2014/main" val="2155255975"/>
                    </a:ext>
                  </a:extLst>
                </a:gridCol>
                <a:gridCol w="822960">
                  <a:extLst>
                    <a:ext uri="{9D8B030D-6E8A-4147-A177-3AD203B41FA5}">
                      <a16:colId xmlns:a16="http://schemas.microsoft.com/office/drawing/2014/main" val="1164398951"/>
                    </a:ext>
                  </a:extLst>
                </a:gridCol>
                <a:gridCol w="822960">
                  <a:extLst>
                    <a:ext uri="{9D8B030D-6E8A-4147-A177-3AD203B41FA5}">
                      <a16:colId xmlns:a16="http://schemas.microsoft.com/office/drawing/2014/main" val="180557065"/>
                    </a:ext>
                  </a:extLst>
                </a:gridCol>
                <a:gridCol w="822960">
                  <a:extLst>
                    <a:ext uri="{9D8B030D-6E8A-4147-A177-3AD203B41FA5}">
                      <a16:colId xmlns:a16="http://schemas.microsoft.com/office/drawing/2014/main" val="254178303"/>
                    </a:ext>
                  </a:extLst>
                </a:gridCol>
                <a:gridCol w="822960">
                  <a:extLst>
                    <a:ext uri="{9D8B030D-6E8A-4147-A177-3AD203B41FA5}">
                      <a16:colId xmlns:a16="http://schemas.microsoft.com/office/drawing/2014/main" val="1897140489"/>
                    </a:ext>
                  </a:extLst>
                </a:gridCol>
                <a:gridCol w="822960">
                  <a:extLst>
                    <a:ext uri="{9D8B030D-6E8A-4147-A177-3AD203B41FA5}">
                      <a16:colId xmlns:a16="http://schemas.microsoft.com/office/drawing/2014/main" val="1868456078"/>
                    </a:ext>
                  </a:extLst>
                </a:gridCol>
                <a:gridCol w="822960">
                  <a:extLst>
                    <a:ext uri="{9D8B030D-6E8A-4147-A177-3AD203B41FA5}">
                      <a16:colId xmlns:a16="http://schemas.microsoft.com/office/drawing/2014/main" val="22664906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595534722"/>
                  </a:ext>
                </a:extLst>
              </a:tr>
              <a:tr h="370840">
                <a:tc>
                  <a:txBody>
                    <a:bodyPr/>
                    <a:lstStyle/>
                    <a:p>
                      <a:r>
                        <a:rPr lang="en-US" sz="1000"/>
                        <a:t>Jurong Point Shopping Centre</a:t>
                      </a:r>
                    </a:p>
                  </a:txBody>
                  <a:tcPr/>
                </a:tc>
                <a:tc>
                  <a:txBody>
                    <a:bodyPr/>
                    <a:lstStyle/>
                    <a:p>
                      <a:r>
                        <a:rPr lang="en-US" sz="1000"/>
                        <a:t>63209</a:t>
                      </a:r>
                    </a:p>
                  </a:txBody>
                  <a:tcPr/>
                </a:tc>
                <a:tc>
                  <a:txBody>
                    <a:bodyPr/>
                    <a:lstStyle/>
                    <a:p>
                      <a:r>
                        <a:rPr lang="en-US" sz="1000"/>
                        <a:t>1</a:t>
                      </a:r>
                    </a:p>
                  </a:txBody>
                  <a:tcPr/>
                </a:tc>
                <a:tc>
                  <a:txBody>
                    <a:bodyPr/>
                    <a:lstStyle/>
                    <a:p>
                      <a:r>
                        <a:rPr lang="en-US" sz="1000"/>
                        <a:t>0.0 %</a:t>
                      </a:r>
                    </a:p>
                  </a:txBody>
                  <a:tcPr/>
                </a:tc>
                <a:tc>
                  <a:txBody>
                    <a:bodyPr/>
                    <a:lstStyle/>
                    <a:p>
                      <a:r>
                        <a:rPr lang="en-US" sz="1000"/>
                        <a:t>41</a:t>
                      </a:r>
                    </a:p>
                  </a:txBody>
                  <a:tcPr/>
                </a:tc>
                <a:tc>
                  <a:txBody>
                    <a:bodyPr/>
                    <a:lstStyle/>
                    <a:p>
                      <a:r>
                        <a:rPr lang="en-US" sz="1000"/>
                        <a:t>0.1 %</a:t>
                      </a:r>
                    </a:p>
                  </a:txBody>
                  <a:tcPr/>
                </a:tc>
                <a:tc>
                  <a:txBody>
                    <a:bodyPr/>
                    <a:lstStyle/>
                    <a:p>
                      <a:r>
                        <a:rPr lang="en-US" sz="1000"/>
                        <a:t>129</a:t>
                      </a:r>
                    </a:p>
                  </a:txBody>
                  <a:tcPr/>
                </a:tc>
                <a:tc>
                  <a:txBody>
                    <a:bodyPr/>
                    <a:lstStyle/>
                    <a:p>
                      <a:r>
                        <a:rPr lang="en-US" sz="1000"/>
                        <a:t>0.2 %</a:t>
                      </a:r>
                    </a:p>
                  </a:txBody>
                  <a:tcPr/>
                </a:tc>
                <a:extLst>
                  <a:ext uri="{0D108BD9-81ED-4DB2-BD59-A6C34878D82A}">
                    <a16:rowId xmlns:a16="http://schemas.microsoft.com/office/drawing/2014/main" val="2005787308"/>
                  </a:ext>
                </a:extLst>
              </a:tr>
              <a:tr h="370840">
                <a:tc>
                  <a:txBody>
                    <a:bodyPr/>
                    <a:lstStyle/>
                    <a:p>
                      <a:r>
                        <a:rPr lang="en-US" sz="1000"/>
                        <a:t>Jem</a:t>
                      </a:r>
                    </a:p>
                  </a:txBody>
                  <a:tcPr/>
                </a:tc>
                <a:tc>
                  <a:txBody>
                    <a:bodyPr/>
                    <a:lstStyle/>
                    <a:p>
                      <a:r>
                        <a:rPr lang="en-US" sz="1000"/>
                        <a:t>61255</a:t>
                      </a:r>
                    </a:p>
                  </a:txBody>
                  <a:tcPr/>
                </a:tc>
                <a:tc>
                  <a:txBody>
                    <a:bodyPr/>
                    <a:lstStyle/>
                    <a:p>
                      <a:r>
                        <a:rPr lang="en-US" sz="1000"/>
                        <a:t>2</a:t>
                      </a:r>
                    </a:p>
                  </a:txBody>
                  <a:tcPr/>
                </a:tc>
                <a:tc>
                  <a:txBody>
                    <a:bodyPr/>
                    <a:lstStyle/>
                    <a:p>
                      <a:r>
                        <a:rPr lang="en-US" sz="1000"/>
                        <a:t>0.0 %</a:t>
                      </a:r>
                    </a:p>
                  </a:txBody>
                  <a:tcPr/>
                </a:tc>
                <a:tc>
                  <a:txBody>
                    <a:bodyPr/>
                    <a:lstStyle/>
                    <a:p>
                      <a:r>
                        <a:rPr lang="en-US" sz="1000"/>
                        <a:t>26</a:t>
                      </a:r>
                    </a:p>
                  </a:txBody>
                  <a:tcPr/>
                </a:tc>
                <a:tc>
                  <a:txBody>
                    <a:bodyPr/>
                    <a:lstStyle/>
                    <a:p>
                      <a:r>
                        <a:rPr lang="en-US" sz="1000"/>
                        <a:t>0.0 %</a:t>
                      </a:r>
                    </a:p>
                  </a:txBody>
                  <a:tcPr/>
                </a:tc>
                <a:tc>
                  <a:txBody>
                    <a:bodyPr/>
                    <a:lstStyle/>
                    <a:p>
                      <a:r>
                        <a:rPr lang="en-US" sz="1000"/>
                        <a:t>33</a:t>
                      </a:r>
                    </a:p>
                  </a:txBody>
                  <a:tcPr/>
                </a:tc>
                <a:tc>
                  <a:txBody>
                    <a:bodyPr/>
                    <a:lstStyle/>
                    <a:p>
                      <a:r>
                        <a:rPr lang="en-US" sz="1000"/>
                        <a:t>0.1 %</a:t>
                      </a:r>
                    </a:p>
                  </a:txBody>
                  <a:tcPr/>
                </a:tc>
                <a:extLst>
                  <a:ext uri="{0D108BD9-81ED-4DB2-BD59-A6C34878D82A}">
                    <a16:rowId xmlns:a16="http://schemas.microsoft.com/office/drawing/2014/main" val="3795228364"/>
                  </a:ext>
                </a:extLst>
              </a:tr>
              <a:tr h="370840">
                <a:tc>
                  <a:txBody>
                    <a:bodyPr/>
                    <a:lstStyle/>
                    <a:p>
                      <a:r>
                        <a:rPr lang="en-US" sz="1000"/>
                        <a:t>Frasers Property Retail</a:t>
                      </a:r>
                    </a:p>
                  </a:txBody>
                  <a:tcPr/>
                </a:tc>
                <a:tc>
                  <a:txBody>
                    <a:bodyPr/>
                    <a:lstStyle/>
                    <a:p>
                      <a:r>
                        <a:rPr lang="en-US" sz="1000"/>
                        <a:t>72559</a:t>
                      </a:r>
                    </a:p>
                  </a:txBody>
                  <a:tcPr/>
                </a:tc>
                <a:tc>
                  <a:txBody>
                    <a:bodyPr/>
                    <a:lstStyle/>
                    <a:p>
                      <a:r>
                        <a:rPr lang="en-US" sz="1000"/>
                        <a:t>-5</a:t>
                      </a:r>
                    </a:p>
                  </a:txBody>
                  <a:tcPr/>
                </a:tc>
                <a:tc>
                  <a:txBody>
                    <a:bodyPr/>
                    <a:lstStyle/>
                    <a:p>
                      <a:r>
                        <a:rPr lang="en-US" sz="1000"/>
                        <a:t>-0.0 %</a:t>
                      </a:r>
                    </a:p>
                  </a:txBody>
                  <a:tcPr/>
                </a:tc>
                <a:tc>
                  <a:txBody>
                    <a:bodyPr/>
                    <a:lstStyle/>
                    <a:p>
                      <a:r>
                        <a:rPr lang="en-US" sz="1000"/>
                        <a:t>-3</a:t>
                      </a:r>
                    </a:p>
                  </a:txBody>
                  <a:tcPr/>
                </a:tc>
                <a:tc>
                  <a:txBody>
                    <a:bodyPr/>
                    <a:lstStyle/>
                    <a:p>
                      <a:r>
                        <a:rPr lang="en-US" sz="1000"/>
                        <a:t>-0.0 %</a:t>
                      </a:r>
                    </a:p>
                  </a:txBody>
                  <a:tcPr/>
                </a:tc>
                <a:tc>
                  <a:txBody>
                    <a:bodyPr/>
                    <a:lstStyle/>
                    <a:p>
                      <a:r>
                        <a:rPr lang="en-US" sz="1000"/>
                        <a:t>-3</a:t>
                      </a:r>
                    </a:p>
                  </a:txBody>
                  <a:tcPr/>
                </a:tc>
                <a:tc>
                  <a:txBody>
                    <a:bodyPr/>
                    <a:lstStyle/>
                    <a:p>
                      <a:r>
                        <a:rPr lang="en-US" sz="1000"/>
                        <a:t>-0.0 %</a:t>
                      </a:r>
                    </a:p>
                  </a:txBody>
                  <a:tcPr/>
                </a:tc>
                <a:extLst>
                  <a:ext uri="{0D108BD9-81ED-4DB2-BD59-A6C34878D82A}">
                    <a16:rowId xmlns:a16="http://schemas.microsoft.com/office/drawing/2014/main" val="1612912617"/>
                  </a:ext>
                </a:extLst>
              </a:tr>
              <a:tr h="370840">
                <a:tc>
                  <a:txBody>
                    <a:bodyPr/>
                    <a:lstStyle/>
                    <a:p>
                      <a:r>
                        <a:rPr lang="en-US" sz="1000"/>
                        <a:t>Waterway Point</a:t>
                      </a:r>
                    </a:p>
                  </a:txBody>
                  <a:tcPr/>
                </a:tc>
                <a:tc>
                  <a:txBody>
                    <a:bodyPr/>
                    <a:lstStyle/>
                    <a:p>
                      <a:r>
                        <a:rPr lang="en-US" sz="1000"/>
                        <a:t>82945</a:t>
                      </a:r>
                    </a:p>
                  </a:txBody>
                  <a:tcPr/>
                </a:tc>
                <a:tc>
                  <a:txBody>
                    <a:bodyPr/>
                    <a:lstStyle/>
                    <a:p>
                      <a:r>
                        <a:rPr lang="en-US" sz="1000"/>
                        <a:t>-5</a:t>
                      </a:r>
                    </a:p>
                  </a:txBody>
                  <a:tcPr/>
                </a:tc>
                <a:tc>
                  <a:txBody>
                    <a:bodyPr/>
                    <a:lstStyle/>
                    <a:p>
                      <a:r>
                        <a:rPr lang="en-US" sz="1000"/>
                        <a:t>-0.0 %</a:t>
                      </a:r>
                    </a:p>
                  </a:txBody>
                  <a:tcPr/>
                </a:tc>
                <a:tc>
                  <a:txBody>
                    <a:bodyPr/>
                    <a:lstStyle/>
                    <a:p>
                      <a:r>
                        <a:rPr lang="en-US" sz="1000"/>
                        <a:t>2</a:t>
                      </a:r>
                    </a:p>
                  </a:txBody>
                  <a:tcPr/>
                </a:tc>
                <a:tc>
                  <a:txBody>
                    <a:bodyPr/>
                    <a:lstStyle/>
                    <a:p>
                      <a:r>
                        <a:rPr lang="en-US" sz="1000"/>
                        <a:t>0.0 %</a:t>
                      </a:r>
                    </a:p>
                  </a:txBody>
                  <a:tcPr/>
                </a:tc>
                <a:tc>
                  <a:txBody>
                    <a:bodyPr/>
                    <a:lstStyle/>
                    <a:p>
                      <a:r>
                        <a:rPr lang="en-US" sz="1000"/>
                        <a:t>2</a:t>
                      </a:r>
                    </a:p>
                  </a:txBody>
                  <a:tcPr/>
                </a:tc>
                <a:tc>
                  <a:txBody>
                    <a:bodyPr/>
                    <a:lstStyle/>
                    <a:p>
                      <a:r>
                        <a:rPr lang="en-US" sz="1000"/>
                        <a:t>0.0 %</a:t>
                      </a:r>
                    </a:p>
                  </a:txBody>
                  <a:tcPr/>
                </a:tc>
                <a:extLst>
                  <a:ext uri="{0D108BD9-81ED-4DB2-BD59-A6C34878D82A}">
                    <a16:rowId xmlns:a16="http://schemas.microsoft.com/office/drawing/2014/main" val="1097940653"/>
                  </a:ext>
                </a:extLst>
              </a:tr>
              <a:tr h="370840">
                <a:tc>
                  <a:txBody>
                    <a:bodyPr/>
                    <a:lstStyle/>
                    <a:p>
                      <a:r>
                        <a:rPr lang="en-US" sz="1000"/>
                        <a:t>CapitaLand</a:t>
                      </a:r>
                    </a:p>
                  </a:txBody>
                  <a:tcPr/>
                </a:tc>
                <a:tc>
                  <a:txBody>
                    <a:bodyPr/>
                    <a:lstStyle/>
                    <a:p>
                      <a:r>
                        <a:rPr lang="en-US" sz="1000"/>
                        <a:t>104819</a:t>
                      </a:r>
                    </a:p>
                  </a:txBody>
                  <a:tcPr/>
                </a:tc>
                <a:tc>
                  <a:txBody>
                    <a:bodyPr/>
                    <a:lstStyle/>
                    <a:p>
                      <a:r>
                        <a:rPr lang="en-US" sz="1000"/>
                        <a:t>0</a:t>
                      </a:r>
                    </a:p>
                  </a:txBody>
                  <a:tcPr/>
                </a:tc>
                <a:tc>
                  <a:txBody>
                    <a:bodyPr/>
                    <a:lstStyle/>
                    <a:p>
                      <a:r>
                        <a:rPr lang="en-US" sz="1000"/>
                        <a:t>0.0 %</a:t>
                      </a:r>
                    </a:p>
                  </a:txBody>
                  <a:tcPr/>
                </a:tc>
                <a:tc>
                  <a:txBody>
                    <a:bodyPr/>
                    <a:lstStyle/>
                    <a:p>
                      <a:r>
                        <a:rPr lang="en-US" sz="1000"/>
                        <a:t>3</a:t>
                      </a:r>
                    </a:p>
                  </a:txBody>
                  <a:tcPr/>
                </a:tc>
                <a:tc>
                  <a:txBody>
                    <a:bodyPr/>
                    <a:lstStyle/>
                    <a:p>
                      <a:r>
                        <a:rPr lang="en-US" sz="1000"/>
                        <a:t>0.0 %</a:t>
                      </a:r>
                    </a:p>
                  </a:txBody>
                  <a:tcPr/>
                </a:tc>
                <a:tc>
                  <a:txBody>
                    <a:bodyPr/>
                    <a:lstStyle/>
                    <a:p>
                      <a:r>
                        <a:rPr lang="en-US" sz="1000"/>
                        <a:t>3</a:t>
                      </a:r>
                    </a:p>
                  </a:txBody>
                  <a:tcPr/>
                </a:tc>
                <a:tc>
                  <a:txBody>
                    <a:bodyPr/>
                    <a:lstStyle/>
                    <a:p>
                      <a:r>
                        <a:rPr lang="en-US" sz="1000"/>
                        <a:t>0.0 %</a:t>
                      </a:r>
                    </a:p>
                  </a:txBody>
                  <a:tcPr/>
                </a:tc>
                <a:extLst>
                  <a:ext uri="{0D108BD9-81ED-4DB2-BD59-A6C34878D82A}">
                    <a16:rowId xmlns:a16="http://schemas.microsoft.com/office/drawing/2014/main" val="1962238715"/>
                  </a:ext>
                </a:extLst>
              </a:tr>
              <a:tr h="370840">
                <a:tc>
                  <a:txBody>
                    <a:bodyPr/>
                    <a:lstStyle/>
                    <a:p>
                      <a:r>
                        <a:rPr lang="en-US" sz="1000"/>
                        <a:t>Northpoint City, Singapore</a:t>
                      </a:r>
                    </a:p>
                  </a:txBody>
                  <a:tcPr/>
                </a:tc>
                <a:tc>
                  <a:txBody>
                    <a:bodyPr/>
                    <a:lstStyle/>
                    <a:p>
                      <a:r>
                        <a:rPr lang="en-US" sz="1000"/>
                        <a:t>30966</a:t>
                      </a:r>
                    </a:p>
                  </a:txBody>
                  <a:tcPr/>
                </a:tc>
                <a:tc>
                  <a:txBody>
                    <a:bodyPr/>
                    <a:lstStyle/>
                    <a:p>
                      <a:r>
                        <a:rPr lang="en-US" sz="1000"/>
                        <a:t>-6</a:t>
                      </a:r>
                    </a:p>
                  </a:txBody>
                  <a:tcPr/>
                </a:tc>
                <a:tc>
                  <a:txBody>
                    <a:bodyPr/>
                    <a:lstStyle/>
                    <a:p>
                      <a:r>
                        <a:rPr lang="en-US" sz="1000"/>
                        <a:t>-0.0 %</a:t>
                      </a:r>
                    </a:p>
                  </a:txBody>
                  <a:tcPr/>
                </a:tc>
                <a:tc>
                  <a:txBody>
                    <a:bodyPr/>
                    <a:lstStyle/>
                    <a:p>
                      <a:r>
                        <a:rPr lang="en-US" sz="1000"/>
                        <a:t>-8</a:t>
                      </a:r>
                    </a:p>
                  </a:txBody>
                  <a:tcPr/>
                </a:tc>
                <a:tc>
                  <a:txBody>
                    <a:bodyPr/>
                    <a:lstStyle/>
                    <a:p>
                      <a:r>
                        <a:rPr lang="en-US" sz="1000"/>
                        <a:t>-0.0 %</a:t>
                      </a:r>
                    </a:p>
                  </a:txBody>
                  <a:tcPr/>
                </a:tc>
                <a:tc>
                  <a:txBody>
                    <a:bodyPr/>
                    <a:lstStyle/>
                    <a:p>
                      <a:r>
                        <a:rPr lang="en-US" sz="1000"/>
                        <a:t>-8</a:t>
                      </a:r>
                    </a:p>
                  </a:txBody>
                  <a:tcPr/>
                </a:tc>
                <a:tc>
                  <a:txBody>
                    <a:bodyPr/>
                    <a:lstStyle/>
                    <a:p>
                      <a:r>
                        <a:rPr lang="en-US" sz="1000"/>
                        <a:t>-0.0 %</a:t>
                      </a:r>
                    </a:p>
                  </a:txBody>
                  <a:tcPr/>
                </a:tc>
                <a:extLst>
                  <a:ext uri="{0D108BD9-81ED-4DB2-BD59-A6C34878D82A}">
                    <a16:rowId xmlns:a16="http://schemas.microsoft.com/office/drawing/2014/main" val="437147768"/>
                  </a:ext>
                </a:extLst>
              </a:tr>
              <a:tr h="370840">
                <a:tc>
                  <a:txBody>
                    <a:bodyPr/>
                    <a:lstStyle/>
                    <a:p>
                      <a:r>
                        <a:rPr lang="en-US" sz="1000"/>
                        <a:t>KINEX</a:t>
                      </a:r>
                    </a:p>
                  </a:txBody>
                  <a:tcPr/>
                </a:tc>
                <a:tc>
                  <a:txBody>
                    <a:bodyPr/>
                    <a:lstStyle/>
                    <a:p>
                      <a:r>
                        <a:rPr lang="en-US" sz="1000"/>
                        <a:t>14383</a:t>
                      </a:r>
                    </a:p>
                  </a:txBody>
                  <a:tcPr/>
                </a:tc>
                <a:tc>
                  <a:txBody>
                    <a:bodyPr/>
                    <a:lstStyle/>
                    <a:p>
                      <a:r>
                        <a:rPr lang="en-US" sz="1000"/>
                        <a:t>-1</a:t>
                      </a:r>
                    </a:p>
                  </a:txBody>
                  <a:tcPr/>
                </a:tc>
                <a:tc>
                  <a:txBody>
                    <a:bodyPr/>
                    <a:lstStyle/>
                    <a:p>
                      <a:r>
                        <a:rPr lang="en-US" sz="1000"/>
                        <a:t>-0.0 %</a:t>
                      </a:r>
                    </a:p>
                  </a:txBody>
                  <a:tcPr/>
                </a:tc>
                <a:tc>
                  <a:txBody>
                    <a:bodyPr/>
                    <a:lstStyle/>
                    <a:p>
                      <a:r>
                        <a:rPr lang="en-US" sz="1000"/>
                        <a:t>1</a:t>
                      </a:r>
                    </a:p>
                  </a:txBody>
                  <a:tcPr/>
                </a:tc>
                <a:tc>
                  <a:txBody>
                    <a:bodyPr/>
                    <a:lstStyle/>
                    <a:p>
                      <a:r>
                        <a:rPr lang="en-US" sz="1000"/>
                        <a:t>0.0 %</a:t>
                      </a:r>
                    </a:p>
                  </a:txBody>
                  <a:tcPr/>
                </a:tc>
                <a:tc>
                  <a:txBody>
                    <a:bodyPr/>
                    <a:lstStyle/>
                    <a:p>
                      <a:r>
                        <a:rPr lang="en-US" sz="1000"/>
                        <a:t>1</a:t>
                      </a:r>
                    </a:p>
                  </a:txBody>
                  <a:tcPr/>
                </a:tc>
                <a:tc>
                  <a:txBody>
                    <a:bodyPr/>
                    <a:lstStyle/>
                    <a:p>
                      <a:r>
                        <a:rPr lang="en-US" sz="1000"/>
                        <a:t>0.0 %</a:t>
                      </a:r>
                    </a:p>
                  </a:txBody>
                  <a:tcPr/>
                </a:tc>
                <a:extLst>
                  <a:ext uri="{0D108BD9-81ED-4DB2-BD59-A6C34878D82A}">
                    <a16:rowId xmlns:a16="http://schemas.microsoft.com/office/drawing/2014/main" val="3984598380"/>
                  </a:ext>
                </a:extLst>
              </a:tr>
              <a:tr h="370840">
                <a:tc>
                  <a:txBody>
                    <a:bodyPr/>
                    <a:lstStyle/>
                    <a:p>
                      <a:r>
                        <a:rPr lang="en-US" sz="1000"/>
                        <a:t>nex Singapore</a:t>
                      </a:r>
                    </a:p>
                  </a:txBody>
                  <a:tcPr/>
                </a:tc>
                <a:tc>
                  <a:txBody>
                    <a:bodyPr/>
                    <a:lstStyle/>
                    <a:p>
                      <a:r>
                        <a:rPr lang="en-US" sz="1000"/>
                        <a:t>60723</a:t>
                      </a:r>
                    </a:p>
                  </a:txBody>
                  <a:tcPr/>
                </a:tc>
                <a:tc>
                  <a:txBody>
                    <a:bodyPr/>
                    <a:lstStyle/>
                    <a:p>
                      <a:r>
                        <a:rPr lang="en-US" sz="1000"/>
                        <a:t>-5</a:t>
                      </a:r>
                    </a:p>
                  </a:txBody>
                  <a:tcPr/>
                </a:tc>
                <a:tc>
                  <a:txBody>
                    <a:bodyPr/>
                    <a:lstStyle/>
                    <a:p>
                      <a:r>
                        <a:rPr lang="en-US" sz="1000"/>
                        <a:t>-0.0 %</a:t>
                      </a:r>
                    </a:p>
                  </a:txBody>
                  <a:tcPr/>
                </a:tc>
                <a:tc>
                  <a:txBody>
                    <a:bodyPr/>
                    <a:lstStyle/>
                    <a:p>
                      <a:r>
                        <a:rPr lang="en-US" sz="1000"/>
                        <a:t>9</a:t>
                      </a:r>
                    </a:p>
                  </a:txBody>
                  <a:tcPr/>
                </a:tc>
                <a:tc>
                  <a:txBody>
                    <a:bodyPr/>
                    <a:lstStyle/>
                    <a:p>
                      <a:r>
                        <a:rPr lang="en-US" sz="1000"/>
                        <a:t>0.0 %</a:t>
                      </a:r>
                    </a:p>
                  </a:txBody>
                  <a:tcPr/>
                </a:tc>
                <a:tc>
                  <a:txBody>
                    <a:bodyPr/>
                    <a:lstStyle/>
                    <a:p>
                      <a:r>
                        <a:rPr lang="en-US" sz="1000"/>
                        <a:t>9</a:t>
                      </a:r>
                    </a:p>
                  </a:txBody>
                  <a:tcPr/>
                </a:tc>
                <a:tc>
                  <a:txBody>
                    <a:bodyPr/>
                    <a:lstStyle/>
                    <a:p>
                      <a:r>
                        <a:rPr lang="en-US" sz="1000"/>
                        <a:t>0.0 %</a:t>
                      </a:r>
                    </a:p>
                  </a:txBody>
                  <a:tcPr/>
                </a:tc>
                <a:extLst>
                  <a:ext uri="{0D108BD9-81ED-4DB2-BD59-A6C34878D82A}">
                    <a16:rowId xmlns:a16="http://schemas.microsoft.com/office/drawing/2014/main" val="3748623297"/>
                  </a:ext>
                </a:extLst>
              </a:tr>
              <a:tr h="370840">
                <a:tc>
                  <a:txBody>
                    <a:bodyPr/>
                    <a:lstStyle/>
                    <a:p>
                      <a:r>
                        <a:rPr lang="en-US" sz="1000"/>
                        <a:t>100PLUS Singapore Facebook Singapore</a:t>
                      </a:r>
                    </a:p>
                  </a:txBody>
                  <a:tcPr/>
                </a:tc>
                <a:tc>
                  <a:txBody>
                    <a:bodyPr/>
                    <a:lstStyle/>
                    <a:p>
                      <a:r>
                        <a:rPr lang="en-US" sz="1000"/>
                        <a:t>83686</a:t>
                      </a:r>
                    </a:p>
                  </a:txBody>
                  <a:tcPr/>
                </a:tc>
                <a:tc>
                  <a:txBody>
                    <a:bodyPr/>
                    <a:lstStyle/>
                    <a:p>
                      <a:r>
                        <a:rPr lang="en-US" sz="1000"/>
                        <a:t>-31</a:t>
                      </a:r>
                    </a:p>
                  </a:txBody>
                  <a:tcPr/>
                </a:tc>
                <a:tc>
                  <a:txBody>
                    <a:bodyPr/>
                    <a:lstStyle/>
                    <a:p>
                      <a:r>
                        <a:rPr lang="en-US" sz="1000"/>
                        <a:t>-0.0 %</a:t>
                      </a:r>
                    </a:p>
                  </a:txBody>
                  <a:tcPr/>
                </a:tc>
                <a:tc>
                  <a:txBody>
                    <a:bodyPr/>
                    <a:lstStyle/>
                    <a:p>
                      <a:r>
                        <a:rPr lang="en-US" sz="1000"/>
                        <a:t>-55</a:t>
                      </a:r>
                    </a:p>
                  </a:txBody>
                  <a:tcPr/>
                </a:tc>
                <a:tc>
                  <a:txBody>
                    <a:bodyPr/>
                    <a:lstStyle/>
                    <a:p>
                      <a:r>
                        <a:rPr lang="en-US" sz="1000"/>
                        <a:t>-0.1 %</a:t>
                      </a:r>
                    </a:p>
                  </a:txBody>
                  <a:tcPr/>
                </a:tc>
                <a:tc>
                  <a:txBody>
                    <a:bodyPr/>
                    <a:lstStyle/>
                    <a:p>
                      <a:r>
                        <a:rPr lang="en-US" sz="1000"/>
                        <a:t>-158</a:t>
                      </a:r>
                    </a:p>
                  </a:txBody>
                  <a:tcPr/>
                </a:tc>
                <a:tc>
                  <a:txBody>
                    <a:bodyPr/>
                    <a:lstStyle/>
                    <a:p>
                      <a:r>
                        <a:rPr lang="en-US" sz="1000"/>
                        <a:t>-0.2 %</a:t>
                      </a:r>
                    </a:p>
                  </a:txBody>
                  <a:tcPr/>
                </a:tc>
                <a:extLst>
                  <a:ext uri="{0D108BD9-81ED-4DB2-BD59-A6C34878D82A}">
                    <a16:rowId xmlns:a16="http://schemas.microsoft.com/office/drawing/2014/main" val="2381418605"/>
                  </a:ext>
                </a:extLst>
              </a:tr>
            </a:tbl>
          </a:graphicData>
        </a:graphic>
      </p:graphicFrame>
      <p:sp>
        <p:nvSpPr>
          <p:cNvPr id="4" name="Text Placeholder 3">
            <a:extLst>
              <a:ext uri="{FF2B5EF4-FFF2-40B4-BE49-F238E27FC236}">
                <a16:creationId xmlns:a16="http://schemas.microsoft.com/office/drawing/2014/main" id="{07C245EE-73F5-4DD5-8696-C652ECC1E6D3}"/>
              </a:ext>
            </a:extLst>
          </p:cNvPr>
          <p:cNvSpPr>
            <a:spLocks noGrp="1"/>
          </p:cNvSpPr>
          <p:nvPr>
            <p:ph type="body" sz="quarter" idx="14"/>
          </p:nvPr>
        </p:nvSpPr>
        <p:spPr/>
        <p:txBody>
          <a:bodyPr/>
          <a:lstStyle/>
          <a:p>
            <a:r>
              <a:rPr lang="en-US"/>
              <a:t>05/25/2020 - 06/24/2020</a:t>
            </a:r>
          </a:p>
        </p:txBody>
      </p:sp>
    </p:spTree>
    <p:extLst>
      <p:ext uri="{BB962C8B-B14F-4D97-AF65-F5344CB8AC3E}">
        <p14:creationId xmlns:p14="http://schemas.microsoft.com/office/powerpoint/2010/main" val="30151049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EF284-7295-424D-ABD7-517A23E4BE32}"/>
              </a:ext>
            </a:extLst>
          </p:cNvPr>
          <p:cNvSpPr>
            <a:spLocks noGrp="1"/>
          </p:cNvSpPr>
          <p:nvPr>
            <p:ph type="title"/>
          </p:nvPr>
        </p:nvSpPr>
        <p:spPr/>
        <p:txBody>
          <a:bodyPr/>
          <a:lstStyle/>
          <a:p>
            <a:r>
              <a:rPr lang="en-US"/>
              <a:t>Facebook Fan Distribution | All Pages</a:t>
            </a:r>
          </a:p>
        </p:txBody>
      </p:sp>
      <p:graphicFrame>
        <p:nvGraphicFramePr>
          <p:cNvPr id="6" name="Chart Placeholder 5">
            <a:extLst>
              <a:ext uri="{FF2B5EF4-FFF2-40B4-BE49-F238E27FC236}">
                <a16:creationId xmlns:a16="http://schemas.microsoft.com/office/drawing/2014/main" id="{F722B2CE-F827-42A7-9334-1FB19722AA26}"/>
              </a:ext>
            </a:extLst>
          </p:cNvPr>
          <p:cNvGraphicFramePr>
            <a:graphicFrameLocks noGrp="1"/>
          </p:cNvGraphicFramePr>
          <p:nvPr>
            <p:ph type="chart" sz="quarter" idx="13"/>
            <p:extLst>
              <p:ext uri="{D42A27DB-BD31-4B8C-83A1-F6EECF244321}">
                <p14:modId xmlns:p14="http://schemas.microsoft.com/office/powerpoint/2010/main" val="3720100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138949-AACB-49C6-8440-BD29F886F94A}"/>
              </a:ext>
            </a:extLst>
          </p:cNvPr>
          <p:cNvSpPr>
            <a:spLocks noGrp="1"/>
          </p:cNvSpPr>
          <p:nvPr>
            <p:ph type="body" sz="quarter" idx="14"/>
          </p:nvPr>
        </p:nvSpPr>
        <p:spPr/>
        <p:txBody>
          <a:bodyPr/>
          <a:lstStyle/>
          <a:p>
            <a:r>
              <a:rPr lang="en-US"/>
              <a:t>06/22/2020 - 06/24/2020</a:t>
            </a:r>
          </a:p>
        </p:txBody>
      </p:sp>
      <p:sp>
        <p:nvSpPr>
          <p:cNvPr id="5" name="Footer Placeholder 4">
            <a:extLst>
              <a:ext uri="{FF2B5EF4-FFF2-40B4-BE49-F238E27FC236}">
                <a16:creationId xmlns:a16="http://schemas.microsoft.com/office/drawing/2014/main" id="{F9FEEEA3-AEF2-4B1F-BC74-49D53E5C7D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96616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E97C3-FC05-4784-980F-778567B29DE9}"/>
              </a:ext>
            </a:extLst>
          </p:cNvPr>
          <p:cNvSpPr>
            <a:spLocks noGrp="1"/>
          </p:cNvSpPr>
          <p:nvPr>
            <p:ph type="title"/>
          </p:nvPr>
        </p:nvSpPr>
        <p:spPr/>
        <p:txBody>
          <a:bodyPr/>
          <a:lstStyle/>
          <a:p>
            <a:r>
              <a:rPr lang="en-US"/>
              <a:t>Facebook Fans Change by Like/Unlike Source | All Pages</a:t>
            </a:r>
          </a:p>
        </p:txBody>
      </p:sp>
      <p:graphicFrame>
        <p:nvGraphicFramePr>
          <p:cNvPr id="6" name="Chart Placeholder 5">
            <a:extLst>
              <a:ext uri="{FF2B5EF4-FFF2-40B4-BE49-F238E27FC236}">
                <a16:creationId xmlns:a16="http://schemas.microsoft.com/office/drawing/2014/main" id="{05B0A8FF-9D6E-4CE4-9377-6C4A7D2C562D}"/>
              </a:ext>
            </a:extLst>
          </p:cNvPr>
          <p:cNvGraphicFramePr>
            <a:graphicFrameLocks noGrp="1"/>
          </p:cNvGraphicFramePr>
          <p:nvPr>
            <p:ph type="chart" sz="quarter" idx="13"/>
            <p:extLst>
              <p:ext uri="{D42A27DB-BD31-4B8C-83A1-F6EECF244321}">
                <p14:modId xmlns:p14="http://schemas.microsoft.com/office/powerpoint/2010/main" val="2824886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EDA22E-0105-493C-86BF-3C1C6E8B7811}"/>
              </a:ext>
            </a:extLst>
          </p:cNvPr>
          <p:cNvSpPr>
            <a:spLocks noGrp="1"/>
          </p:cNvSpPr>
          <p:nvPr>
            <p:ph type="body" sz="quarter" idx="14"/>
          </p:nvPr>
        </p:nvSpPr>
        <p:spPr/>
        <p:txBody>
          <a:bodyPr/>
          <a:lstStyle/>
          <a:p>
            <a:r>
              <a:rPr lang="en-US"/>
              <a:t>06/22/2020 - 06/24/2020</a:t>
            </a:r>
          </a:p>
        </p:txBody>
      </p:sp>
      <p:sp>
        <p:nvSpPr>
          <p:cNvPr id="5" name="Footer Placeholder 4">
            <a:extLst>
              <a:ext uri="{FF2B5EF4-FFF2-40B4-BE49-F238E27FC236}">
                <a16:creationId xmlns:a16="http://schemas.microsoft.com/office/drawing/2014/main" id="{09EC0423-75D6-411E-918B-EBFAB2F501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09578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11061-B7D7-4FD8-B755-37EDA916E383}"/>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9248FEF8-4562-459C-B5CB-B7207FD9C769}"/>
              </a:ext>
            </a:extLst>
          </p:cNvPr>
          <p:cNvGraphicFramePr>
            <a:graphicFrameLocks noGrp="1"/>
          </p:cNvGraphicFramePr>
          <p:nvPr>
            <p:ph type="chart" sz="quarter" idx="13"/>
            <p:extLst>
              <p:ext uri="{D42A27DB-BD31-4B8C-83A1-F6EECF244321}">
                <p14:modId xmlns:p14="http://schemas.microsoft.com/office/powerpoint/2010/main" val="3699727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192861-D979-4234-AE84-1565A93908C7}"/>
              </a:ext>
            </a:extLst>
          </p:cNvPr>
          <p:cNvSpPr>
            <a:spLocks noGrp="1"/>
          </p:cNvSpPr>
          <p:nvPr>
            <p:ph type="body" sz="quarter" idx="14"/>
          </p:nvPr>
        </p:nvSpPr>
        <p:spPr/>
        <p:txBody>
          <a:bodyPr/>
          <a:lstStyle/>
          <a:p>
            <a:r>
              <a:rPr lang="en-US"/>
              <a:t>06/22/2020 - 06/24/2020</a:t>
            </a:r>
          </a:p>
        </p:txBody>
      </p:sp>
      <p:sp>
        <p:nvSpPr>
          <p:cNvPr id="5" name="Footer Placeholder 4">
            <a:extLst>
              <a:ext uri="{FF2B5EF4-FFF2-40B4-BE49-F238E27FC236}">
                <a16:creationId xmlns:a16="http://schemas.microsoft.com/office/drawing/2014/main" id="{930D5FC9-2E3B-4F88-ACBE-017A66B4F7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41224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123D9-0515-40E1-83BF-6A6C136C9D21}"/>
              </a:ext>
            </a:extLst>
          </p:cNvPr>
          <p:cNvSpPr>
            <a:spLocks noGrp="1"/>
          </p:cNvSpPr>
          <p:nvPr>
            <p:ph type="title"/>
          </p:nvPr>
        </p:nvSpPr>
        <p:spPr/>
        <p:txBody>
          <a:bodyPr/>
          <a:lstStyle/>
          <a:p>
            <a:r>
              <a:rPr lang="en-US"/>
              <a:t>Facebook Hashtag Detection | All Pages - 1 of 3</a:t>
            </a:r>
          </a:p>
        </p:txBody>
      </p:sp>
      <p:graphicFrame>
        <p:nvGraphicFramePr>
          <p:cNvPr id="5" name="Table Placeholder 4">
            <a:extLst>
              <a:ext uri="{FF2B5EF4-FFF2-40B4-BE49-F238E27FC236}">
                <a16:creationId xmlns:a16="http://schemas.microsoft.com/office/drawing/2014/main" id="{9044E3E0-4BAE-4B63-A703-A9491BCB6D0D}"/>
              </a:ext>
            </a:extLst>
          </p:cNvPr>
          <p:cNvGraphicFramePr>
            <a:graphicFrameLocks noGrp="1"/>
          </p:cNvGraphicFramePr>
          <p:nvPr>
            <p:ph type="tbl" sz="quarter" idx="13"/>
            <p:extLst>
              <p:ext uri="{D42A27DB-BD31-4B8C-83A1-F6EECF244321}">
                <p14:modId xmlns:p14="http://schemas.microsoft.com/office/powerpoint/2010/main" val="348277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5598871"/>
                    </a:ext>
                  </a:extLst>
                </a:gridCol>
                <a:gridCol w="1152144">
                  <a:extLst>
                    <a:ext uri="{9D8B030D-6E8A-4147-A177-3AD203B41FA5}">
                      <a16:colId xmlns:a16="http://schemas.microsoft.com/office/drawing/2014/main" val="3577890736"/>
                    </a:ext>
                  </a:extLst>
                </a:gridCol>
                <a:gridCol w="1152144">
                  <a:extLst>
                    <a:ext uri="{9D8B030D-6E8A-4147-A177-3AD203B41FA5}">
                      <a16:colId xmlns:a16="http://schemas.microsoft.com/office/drawing/2014/main" val="3680509767"/>
                    </a:ext>
                  </a:extLst>
                </a:gridCol>
                <a:gridCol w="1152144">
                  <a:extLst>
                    <a:ext uri="{9D8B030D-6E8A-4147-A177-3AD203B41FA5}">
                      <a16:colId xmlns:a16="http://schemas.microsoft.com/office/drawing/2014/main" val="3969446352"/>
                    </a:ext>
                  </a:extLst>
                </a:gridCol>
                <a:gridCol w="1152144">
                  <a:extLst>
                    <a:ext uri="{9D8B030D-6E8A-4147-A177-3AD203B41FA5}">
                      <a16:colId xmlns:a16="http://schemas.microsoft.com/office/drawing/2014/main" val="3707492401"/>
                    </a:ext>
                  </a:extLst>
                </a:gridCol>
                <a:gridCol w="1152144">
                  <a:extLst>
                    <a:ext uri="{9D8B030D-6E8A-4147-A177-3AD203B41FA5}">
                      <a16:colId xmlns:a16="http://schemas.microsoft.com/office/drawing/2014/main" val="3987994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59132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#SGUnited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extLst>
                  <a:ext uri="{0D108BD9-81ED-4DB2-BD59-A6C34878D82A}">
                    <a16:rowId xmlns:a16="http://schemas.microsoft.com/office/drawing/2014/main" val="3278166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#Ascott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642043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#servicedapartments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734760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#AscottStarRewards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414736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#shopping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025951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1590758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#GetActiveTV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853895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#1PlaySports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557767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#GetActiveStayStrong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447977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#lodging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467761773"/>
                  </a:ext>
                </a:extLst>
              </a:tr>
            </a:tbl>
          </a:graphicData>
        </a:graphic>
      </p:graphicFrame>
      <p:sp>
        <p:nvSpPr>
          <p:cNvPr id="4" name="Text Placeholder 3">
            <a:extLst>
              <a:ext uri="{FF2B5EF4-FFF2-40B4-BE49-F238E27FC236}">
                <a16:creationId xmlns:a16="http://schemas.microsoft.com/office/drawing/2014/main" id="{A13A59A8-6855-4C6E-BC28-981BA4A8E3D0}"/>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21295676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00245-CD2E-47C7-9BD2-7829B0B62B81}"/>
              </a:ext>
            </a:extLst>
          </p:cNvPr>
          <p:cNvSpPr>
            <a:spLocks noGrp="1"/>
          </p:cNvSpPr>
          <p:nvPr>
            <p:ph type="title"/>
          </p:nvPr>
        </p:nvSpPr>
        <p:spPr/>
        <p:txBody>
          <a:bodyPr/>
          <a:lstStyle/>
          <a:p>
            <a:r>
              <a:rPr lang="en-US"/>
              <a:t>Facebook Hashtag Detection | All Pages - 2 of 3</a:t>
            </a:r>
          </a:p>
        </p:txBody>
      </p:sp>
      <p:graphicFrame>
        <p:nvGraphicFramePr>
          <p:cNvPr id="5" name="Table Placeholder 4">
            <a:extLst>
              <a:ext uri="{FF2B5EF4-FFF2-40B4-BE49-F238E27FC236}">
                <a16:creationId xmlns:a16="http://schemas.microsoft.com/office/drawing/2014/main" id="{53ECD211-BDFC-4F39-B43A-2C872A109D21}"/>
              </a:ext>
            </a:extLst>
          </p:cNvPr>
          <p:cNvGraphicFramePr>
            <a:graphicFrameLocks noGrp="1"/>
          </p:cNvGraphicFramePr>
          <p:nvPr>
            <p:ph type="tbl" sz="quarter" idx="13"/>
            <p:extLst>
              <p:ext uri="{D42A27DB-BD31-4B8C-83A1-F6EECF244321}">
                <p14:modId xmlns:p14="http://schemas.microsoft.com/office/powerpoint/2010/main" val="2659850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9936919"/>
                    </a:ext>
                  </a:extLst>
                </a:gridCol>
                <a:gridCol w="1152144">
                  <a:extLst>
                    <a:ext uri="{9D8B030D-6E8A-4147-A177-3AD203B41FA5}">
                      <a16:colId xmlns:a16="http://schemas.microsoft.com/office/drawing/2014/main" val="2776974731"/>
                    </a:ext>
                  </a:extLst>
                </a:gridCol>
                <a:gridCol w="1152144">
                  <a:extLst>
                    <a:ext uri="{9D8B030D-6E8A-4147-A177-3AD203B41FA5}">
                      <a16:colId xmlns:a16="http://schemas.microsoft.com/office/drawing/2014/main" val="3574401603"/>
                    </a:ext>
                  </a:extLst>
                </a:gridCol>
                <a:gridCol w="1152144">
                  <a:extLst>
                    <a:ext uri="{9D8B030D-6E8A-4147-A177-3AD203B41FA5}">
                      <a16:colId xmlns:a16="http://schemas.microsoft.com/office/drawing/2014/main" val="2962513466"/>
                    </a:ext>
                  </a:extLst>
                </a:gridCol>
                <a:gridCol w="1152144">
                  <a:extLst>
                    <a:ext uri="{9D8B030D-6E8A-4147-A177-3AD203B41FA5}">
                      <a16:colId xmlns:a16="http://schemas.microsoft.com/office/drawing/2014/main" val="2066024077"/>
                    </a:ext>
                  </a:extLst>
                </a:gridCol>
                <a:gridCol w="1152144">
                  <a:extLst>
                    <a:ext uri="{9D8B030D-6E8A-4147-A177-3AD203B41FA5}">
                      <a16:colId xmlns:a16="http://schemas.microsoft.com/office/drawing/2014/main" val="715841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856720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062078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#GetActiveSG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230709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#servicedresidences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861202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#homeawayfromhome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801256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#safehaven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192229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#hospitality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584356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623615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#StayHomeForSG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79758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879807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#accommodation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318368855"/>
                  </a:ext>
                </a:extLst>
              </a:tr>
            </a:tbl>
          </a:graphicData>
        </a:graphic>
      </p:graphicFrame>
      <p:sp>
        <p:nvSpPr>
          <p:cNvPr id="4" name="Text Placeholder 3">
            <a:extLst>
              <a:ext uri="{FF2B5EF4-FFF2-40B4-BE49-F238E27FC236}">
                <a16:creationId xmlns:a16="http://schemas.microsoft.com/office/drawing/2014/main" id="{E39C08B0-9749-4646-BEF3-F7ED4AD62846}"/>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39674928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CDCF1-AD74-4BDE-91DE-334589944F51}"/>
              </a:ext>
            </a:extLst>
          </p:cNvPr>
          <p:cNvSpPr>
            <a:spLocks noGrp="1"/>
          </p:cNvSpPr>
          <p:nvPr>
            <p:ph type="title"/>
          </p:nvPr>
        </p:nvSpPr>
        <p:spPr/>
        <p:txBody>
          <a:bodyPr/>
          <a:lstStyle/>
          <a:p>
            <a:r>
              <a:rPr lang="en-US"/>
              <a:t>Facebook Hashtag Detection | All Pages - 3 of 3</a:t>
            </a:r>
          </a:p>
        </p:txBody>
      </p:sp>
      <p:graphicFrame>
        <p:nvGraphicFramePr>
          <p:cNvPr id="5" name="Table Placeholder 4">
            <a:extLst>
              <a:ext uri="{FF2B5EF4-FFF2-40B4-BE49-F238E27FC236}">
                <a16:creationId xmlns:a16="http://schemas.microsoft.com/office/drawing/2014/main" id="{0E9A1CF1-E0B5-4F06-8264-ECC7ADA7E20A}"/>
              </a:ext>
            </a:extLst>
          </p:cNvPr>
          <p:cNvGraphicFramePr>
            <a:graphicFrameLocks noGrp="1"/>
          </p:cNvGraphicFramePr>
          <p:nvPr>
            <p:ph type="tbl" sz="quarter" idx="13"/>
            <p:extLst>
              <p:ext uri="{D42A27DB-BD31-4B8C-83A1-F6EECF244321}">
                <p14:modId xmlns:p14="http://schemas.microsoft.com/office/powerpoint/2010/main" val="2250540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31088316"/>
                    </a:ext>
                  </a:extLst>
                </a:gridCol>
                <a:gridCol w="1152144">
                  <a:extLst>
                    <a:ext uri="{9D8B030D-6E8A-4147-A177-3AD203B41FA5}">
                      <a16:colId xmlns:a16="http://schemas.microsoft.com/office/drawing/2014/main" val="2461000581"/>
                    </a:ext>
                  </a:extLst>
                </a:gridCol>
                <a:gridCol w="1152144">
                  <a:extLst>
                    <a:ext uri="{9D8B030D-6E8A-4147-A177-3AD203B41FA5}">
                      <a16:colId xmlns:a16="http://schemas.microsoft.com/office/drawing/2014/main" val="4202054540"/>
                    </a:ext>
                  </a:extLst>
                </a:gridCol>
                <a:gridCol w="1152144">
                  <a:extLst>
                    <a:ext uri="{9D8B030D-6E8A-4147-A177-3AD203B41FA5}">
                      <a16:colId xmlns:a16="http://schemas.microsoft.com/office/drawing/2014/main" val="1158390483"/>
                    </a:ext>
                  </a:extLst>
                </a:gridCol>
                <a:gridCol w="1152144">
                  <a:extLst>
                    <a:ext uri="{9D8B030D-6E8A-4147-A177-3AD203B41FA5}">
                      <a16:colId xmlns:a16="http://schemas.microsoft.com/office/drawing/2014/main" val="2500695539"/>
                    </a:ext>
                  </a:extLst>
                </a:gridCol>
                <a:gridCol w="1152144">
                  <a:extLst>
                    <a:ext uri="{9D8B030D-6E8A-4147-A177-3AD203B41FA5}">
                      <a16:colId xmlns:a16="http://schemas.microsoft.com/office/drawing/2014/main" val="3109297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28942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#loyaltyprogram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817967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#loyalty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064540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#architecturepattern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598886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#sgig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112581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#geometry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008579285"/>
                  </a:ext>
                </a:extLst>
              </a:tr>
            </a:tbl>
          </a:graphicData>
        </a:graphic>
      </p:graphicFrame>
      <p:sp>
        <p:nvSpPr>
          <p:cNvPr id="4" name="Text Placeholder 3">
            <a:extLst>
              <a:ext uri="{FF2B5EF4-FFF2-40B4-BE49-F238E27FC236}">
                <a16:creationId xmlns:a16="http://schemas.microsoft.com/office/drawing/2014/main" id="{37CE9DE1-81FE-494E-B2E0-773762A83A28}"/>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34219822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E9D01-47E5-41BE-A4E8-95FDAD9F410E}"/>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86CCA99B-EA7C-492E-8B44-7C1C9E32B91C}"/>
              </a:ext>
            </a:extLst>
          </p:cNvPr>
          <p:cNvGraphicFramePr>
            <a:graphicFrameLocks noGrp="1"/>
          </p:cNvGraphicFramePr>
          <p:nvPr>
            <p:ph type="tbl" sz="quarter" idx="13"/>
            <p:extLst>
              <p:ext uri="{D42A27DB-BD31-4B8C-83A1-F6EECF244321}">
                <p14:modId xmlns:p14="http://schemas.microsoft.com/office/powerpoint/2010/main" val="1366641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80708429"/>
                    </a:ext>
                  </a:extLst>
                </a:gridCol>
                <a:gridCol w="822960">
                  <a:extLst>
                    <a:ext uri="{9D8B030D-6E8A-4147-A177-3AD203B41FA5}">
                      <a16:colId xmlns:a16="http://schemas.microsoft.com/office/drawing/2014/main" val="1426692580"/>
                    </a:ext>
                  </a:extLst>
                </a:gridCol>
                <a:gridCol w="822960">
                  <a:extLst>
                    <a:ext uri="{9D8B030D-6E8A-4147-A177-3AD203B41FA5}">
                      <a16:colId xmlns:a16="http://schemas.microsoft.com/office/drawing/2014/main" val="2318427293"/>
                    </a:ext>
                  </a:extLst>
                </a:gridCol>
                <a:gridCol w="822960">
                  <a:extLst>
                    <a:ext uri="{9D8B030D-6E8A-4147-A177-3AD203B41FA5}">
                      <a16:colId xmlns:a16="http://schemas.microsoft.com/office/drawing/2014/main" val="3895721026"/>
                    </a:ext>
                  </a:extLst>
                </a:gridCol>
                <a:gridCol w="822960">
                  <a:extLst>
                    <a:ext uri="{9D8B030D-6E8A-4147-A177-3AD203B41FA5}">
                      <a16:colId xmlns:a16="http://schemas.microsoft.com/office/drawing/2014/main" val="2446805796"/>
                    </a:ext>
                  </a:extLst>
                </a:gridCol>
                <a:gridCol w="822960">
                  <a:extLst>
                    <a:ext uri="{9D8B030D-6E8A-4147-A177-3AD203B41FA5}">
                      <a16:colId xmlns:a16="http://schemas.microsoft.com/office/drawing/2014/main" val="2327263408"/>
                    </a:ext>
                  </a:extLst>
                </a:gridCol>
                <a:gridCol w="822960">
                  <a:extLst>
                    <a:ext uri="{9D8B030D-6E8A-4147-A177-3AD203B41FA5}">
                      <a16:colId xmlns:a16="http://schemas.microsoft.com/office/drawing/2014/main" val="3084574147"/>
                    </a:ext>
                  </a:extLst>
                </a:gridCol>
                <a:gridCol w="822960">
                  <a:extLst>
                    <a:ext uri="{9D8B030D-6E8A-4147-A177-3AD203B41FA5}">
                      <a16:colId xmlns:a16="http://schemas.microsoft.com/office/drawing/2014/main" val="2807942706"/>
                    </a:ext>
                  </a:extLst>
                </a:gridCol>
                <a:gridCol w="822960">
                  <a:extLst>
                    <a:ext uri="{9D8B030D-6E8A-4147-A177-3AD203B41FA5}">
                      <a16:colId xmlns:a16="http://schemas.microsoft.com/office/drawing/2014/main" val="2104687011"/>
                    </a:ext>
                  </a:extLst>
                </a:gridCol>
                <a:gridCol w="822960">
                  <a:extLst>
                    <a:ext uri="{9D8B030D-6E8A-4147-A177-3AD203B41FA5}">
                      <a16:colId xmlns:a16="http://schemas.microsoft.com/office/drawing/2014/main" val="1575406483"/>
                    </a:ext>
                  </a:extLst>
                </a:gridCol>
              </a:tblGrid>
              <a:tr h="370840">
                <a:tc>
                  <a:txBody>
                    <a:bodyPr/>
                    <a:lstStyle/>
                    <a:p>
                      <a:r>
                        <a:rPr lang="en-US" sz="1000"/>
                        <a:t>Name</a:t>
                      </a:r>
                    </a:p>
                  </a:txBody>
                  <a:tcPr/>
                </a:tc>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937300600"/>
                  </a:ext>
                </a:extLst>
              </a:tr>
              <a:tr h="370840">
                <a:tc>
                  <a:txBody>
                    <a:bodyPr/>
                    <a:lstStyle/>
                    <a:p>
                      <a:r>
                        <a:rPr lang="en-US" sz="1000"/>
                        <a:t>Waterway Point</a:t>
                      </a:r>
                    </a:p>
                  </a:txBody>
                  <a:tcPr/>
                </a:tc>
                <a:tc>
                  <a:txBody>
                    <a:bodyPr/>
                    <a:lstStyle/>
                    <a:p>
                      <a:r>
                        <a:rPr lang="en-US" sz="1000"/>
                        <a:t>3</a:t>
                      </a:r>
                    </a:p>
                  </a:txBody>
                  <a:tcPr/>
                </a:tc>
                <a:tc>
                  <a:txBody>
                    <a:bodyPr/>
                    <a:lstStyle/>
                    <a:p>
                      <a:r>
                        <a:rPr lang="en-US" sz="1000"/>
                        <a:t>0</a:t>
                      </a:r>
                    </a:p>
                  </a:txBody>
                  <a:tcPr/>
                </a:tc>
                <a:tc>
                  <a:txBody>
                    <a:bodyPr/>
                    <a:lstStyle/>
                    <a:p>
                      <a:r>
                        <a:rPr lang="en-US" sz="1000"/>
                        <a:t>7</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4035</a:t>
                      </a:r>
                    </a:p>
                  </a:txBody>
                  <a:tcPr/>
                </a:tc>
                <a:tc>
                  <a:txBody>
                    <a:bodyPr/>
                    <a:lstStyle/>
                    <a:p>
                      <a:r>
                        <a:rPr lang="en-US" sz="1000"/>
                        <a:t>67.25</a:t>
                      </a:r>
                    </a:p>
                  </a:txBody>
                  <a:tcPr/>
                </a:tc>
                <a:tc>
                  <a:txBody>
                    <a:bodyPr/>
                    <a:lstStyle/>
                    <a:p>
                      <a:r>
                        <a:rPr lang="en-US" sz="1000"/>
                        <a:t>1.1208333333333</a:t>
                      </a:r>
                    </a:p>
                  </a:txBody>
                  <a:tcPr/>
                </a:tc>
                <a:extLst>
                  <a:ext uri="{0D108BD9-81ED-4DB2-BD59-A6C34878D82A}">
                    <a16:rowId xmlns:a16="http://schemas.microsoft.com/office/drawing/2014/main" val="1318655866"/>
                  </a:ext>
                </a:extLst>
              </a:tr>
              <a:tr h="370840">
                <a:tc>
                  <a:txBody>
                    <a:bodyPr/>
                    <a:lstStyle/>
                    <a:p>
                      <a:r>
                        <a:rPr lang="en-US" sz="1000"/>
                        <a:t>Northpoint City, Singapore</a:t>
                      </a:r>
                    </a:p>
                  </a:txBody>
                  <a:tcPr/>
                </a:tc>
                <a:tc>
                  <a:txBody>
                    <a:bodyPr/>
                    <a:lstStyle/>
                    <a:p>
                      <a:r>
                        <a:rPr lang="en-US" sz="1000"/>
                        <a:t>8</a:t>
                      </a:r>
                    </a:p>
                  </a:txBody>
                  <a:tcPr/>
                </a:tc>
                <a:tc>
                  <a:txBody>
                    <a:bodyPr/>
                    <a:lstStyle/>
                    <a:p>
                      <a:r>
                        <a:rPr lang="en-US" sz="1000"/>
                        <a:t>0</a:t>
                      </a:r>
                    </a:p>
                  </a:txBody>
                  <a:tcPr/>
                </a:tc>
                <a:tc>
                  <a:txBody>
                    <a:bodyPr/>
                    <a:lstStyle/>
                    <a:p>
                      <a:r>
                        <a:rPr lang="en-US" sz="1000"/>
                        <a:t>52</a:t>
                      </a:r>
                    </a:p>
                  </a:txBody>
                  <a:tcPr/>
                </a:tc>
                <a:tc>
                  <a:txBody>
                    <a:bodyPr/>
                    <a:lstStyle/>
                    <a:p>
                      <a:r>
                        <a:rPr lang="en-US" sz="1000"/>
                        <a:t>18</a:t>
                      </a:r>
                    </a:p>
                  </a:txBody>
                  <a:tcPr/>
                </a:tc>
                <a:tc>
                  <a:txBody>
                    <a:bodyPr/>
                    <a:lstStyle/>
                    <a:p>
                      <a:r>
                        <a:rPr lang="en-US" sz="1000"/>
                        <a:t>34</a:t>
                      </a:r>
                    </a:p>
                  </a:txBody>
                  <a:tcPr/>
                </a:tc>
                <a:tc>
                  <a:txBody>
                    <a:bodyPr/>
                    <a:lstStyle/>
                    <a:p>
                      <a:r>
                        <a:rPr lang="en-US" sz="1000"/>
                        <a:t>0</a:t>
                      </a:r>
                    </a:p>
                  </a:txBody>
                  <a:tcPr/>
                </a:tc>
                <a:tc>
                  <a:txBody>
                    <a:bodyPr/>
                    <a:lstStyle/>
                    <a:p>
                      <a:r>
                        <a:rPr lang="en-US" sz="1000"/>
                        <a:t>0.375</a:t>
                      </a:r>
                    </a:p>
                  </a:txBody>
                  <a:tcPr/>
                </a:tc>
                <a:tc>
                  <a:txBody>
                    <a:bodyPr/>
                    <a:lstStyle/>
                    <a:p>
                      <a:r>
                        <a:rPr lang="en-US" sz="1000"/>
                        <a:t>0.00625</a:t>
                      </a:r>
                    </a:p>
                  </a:txBody>
                  <a:tcPr/>
                </a:tc>
                <a:tc>
                  <a:txBody>
                    <a:bodyPr/>
                    <a:lstStyle/>
                    <a:p>
                      <a:r>
                        <a:rPr lang="en-US" sz="1000"/>
                        <a:t>0.00010416666666667</a:t>
                      </a:r>
                    </a:p>
                  </a:txBody>
                  <a:tcPr/>
                </a:tc>
                <a:extLst>
                  <a:ext uri="{0D108BD9-81ED-4DB2-BD59-A6C34878D82A}">
                    <a16:rowId xmlns:a16="http://schemas.microsoft.com/office/drawing/2014/main" val="3312527568"/>
                  </a:ext>
                </a:extLst>
              </a:tr>
              <a:tr h="370840">
                <a:tc>
                  <a:txBody>
                    <a:bodyPr/>
                    <a:lstStyle/>
                    <a:p>
                      <a:r>
                        <a:rPr lang="en-US" sz="1000"/>
                        <a:t>Jem</a:t>
                      </a:r>
                    </a:p>
                  </a:txBody>
                  <a:tcPr/>
                </a:tc>
                <a:tc>
                  <a:txBody>
                    <a:bodyPr/>
                    <a:lstStyle/>
                    <a:p>
                      <a:r>
                        <a:rPr lang="en-US" sz="1000"/>
                        <a:t>3</a:t>
                      </a:r>
                    </a:p>
                  </a:txBody>
                  <a:tcPr/>
                </a:tc>
                <a:tc>
                  <a:txBody>
                    <a:bodyPr/>
                    <a:lstStyle/>
                    <a:p>
                      <a:r>
                        <a:rPr lang="en-US" sz="1000"/>
                        <a:t>0</a:t>
                      </a:r>
                    </a:p>
                  </a:txBody>
                  <a:tcPr/>
                </a:tc>
                <a:tc>
                  <a:txBody>
                    <a:bodyPr/>
                    <a:lstStyle/>
                    <a:p>
                      <a:r>
                        <a:rPr lang="en-US" sz="1000"/>
                        <a:t>10</a:t>
                      </a:r>
                    </a:p>
                  </a:txBody>
                  <a:tcPr/>
                </a:tc>
                <a:tc>
                  <a:txBody>
                    <a:bodyPr/>
                    <a:lstStyle/>
                    <a:p>
                      <a:r>
                        <a:rPr lang="en-US" sz="1000"/>
                        <a:t>4</a:t>
                      </a:r>
                    </a:p>
                  </a:txBody>
                  <a:tcPr/>
                </a:tc>
                <a:tc>
                  <a:txBody>
                    <a:bodyPr/>
                    <a:lstStyle/>
                    <a:p>
                      <a:r>
                        <a:rPr lang="en-US" sz="1000"/>
                        <a:t>6</a:t>
                      </a:r>
                    </a:p>
                  </a:txBody>
                  <a:tcPr/>
                </a:tc>
                <a:tc>
                  <a:txBody>
                    <a:bodyPr/>
                    <a:lstStyle/>
                    <a:p>
                      <a:r>
                        <a:rPr lang="en-US" sz="1000"/>
                        <a:t>0</a:t>
                      </a:r>
                    </a:p>
                  </a:txBody>
                  <a:tcPr/>
                </a:tc>
                <a:tc>
                  <a:txBody>
                    <a:bodyPr/>
                    <a:lstStyle/>
                    <a:p>
                      <a:r>
                        <a:rPr lang="en-US" sz="1000"/>
                        <a:t>47468.333333333</a:t>
                      </a:r>
                    </a:p>
                  </a:txBody>
                  <a:tcPr/>
                </a:tc>
                <a:tc>
                  <a:txBody>
                    <a:bodyPr/>
                    <a:lstStyle/>
                    <a:p>
                      <a:r>
                        <a:rPr lang="en-US" sz="1000"/>
                        <a:t>791.13888888889</a:t>
                      </a:r>
                    </a:p>
                  </a:txBody>
                  <a:tcPr/>
                </a:tc>
                <a:tc>
                  <a:txBody>
                    <a:bodyPr/>
                    <a:lstStyle/>
                    <a:p>
                      <a:r>
                        <a:rPr lang="en-US" sz="1000"/>
                        <a:t>13.185648148148</a:t>
                      </a:r>
                    </a:p>
                  </a:txBody>
                  <a:tcPr/>
                </a:tc>
                <a:extLst>
                  <a:ext uri="{0D108BD9-81ED-4DB2-BD59-A6C34878D82A}">
                    <a16:rowId xmlns:a16="http://schemas.microsoft.com/office/drawing/2014/main" val="4208588888"/>
                  </a:ext>
                </a:extLst>
              </a:tr>
              <a:tr h="370840">
                <a:tc>
                  <a:txBody>
                    <a:bodyPr/>
                    <a:lstStyle/>
                    <a:p>
                      <a:r>
                        <a:rPr lang="en-US" sz="1000"/>
                        <a:t>Frasers Property Retail</a:t>
                      </a:r>
                    </a:p>
                  </a:txBody>
                  <a:tcPr/>
                </a:tc>
                <a:tc>
                  <a:txBody>
                    <a:bodyPr/>
                    <a:lstStyle/>
                    <a:p>
                      <a:r>
                        <a:rPr lang="en-US" sz="1000"/>
                        <a:t>1</a:t>
                      </a:r>
                    </a:p>
                  </a:txBody>
                  <a:tcPr/>
                </a:tc>
                <a:tc>
                  <a:txBody>
                    <a:bodyPr/>
                    <a:lstStyle/>
                    <a:p>
                      <a:r>
                        <a:rPr lang="en-US" sz="1000"/>
                        <a:t>0</a:t>
                      </a:r>
                    </a:p>
                  </a:txBody>
                  <a:tcPr/>
                </a:tc>
                <a:tc>
                  <a:txBody>
                    <a:bodyPr/>
                    <a:lstStyle/>
                    <a:p>
                      <a:r>
                        <a:rPr lang="en-US" sz="1000"/>
                        <a:t>6</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112</a:t>
                      </a:r>
                    </a:p>
                  </a:txBody>
                  <a:tcPr/>
                </a:tc>
                <a:tc>
                  <a:txBody>
                    <a:bodyPr/>
                    <a:lstStyle/>
                    <a:p>
                      <a:r>
                        <a:rPr lang="en-US" sz="1000"/>
                        <a:t>1.8666666666667</a:t>
                      </a:r>
                    </a:p>
                  </a:txBody>
                  <a:tcPr/>
                </a:tc>
                <a:tc>
                  <a:txBody>
                    <a:bodyPr/>
                    <a:lstStyle/>
                    <a:p>
                      <a:r>
                        <a:rPr lang="en-US" sz="1000"/>
                        <a:t>0.031111111111111</a:t>
                      </a:r>
                    </a:p>
                  </a:txBody>
                  <a:tcPr/>
                </a:tc>
                <a:extLst>
                  <a:ext uri="{0D108BD9-81ED-4DB2-BD59-A6C34878D82A}">
                    <a16:rowId xmlns:a16="http://schemas.microsoft.com/office/drawing/2014/main" val="2061064406"/>
                  </a:ext>
                </a:extLst>
              </a:tr>
            </a:tbl>
          </a:graphicData>
        </a:graphic>
      </p:graphicFrame>
      <p:sp>
        <p:nvSpPr>
          <p:cNvPr id="4" name="Text Placeholder 3">
            <a:extLst>
              <a:ext uri="{FF2B5EF4-FFF2-40B4-BE49-F238E27FC236}">
                <a16:creationId xmlns:a16="http://schemas.microsoft.com/office/drawing/2014/main" id="{0DE5FEC0-475C-4EF5-A216-222D0991BCB6}"/>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13305855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9DDCB-5C44-4652-823A-38984CD56638}"/>
              </a:ext>
            </a:extLst>
          </p:cNvPr>
          <p:cNvSpPr>
            <a:spLocks noGrp="1"/>
          </p:cNvSpPr>
          <p:nvPr>
            <p:ph type="title"/>
          </p:nvPr>
        </p:nvSpPr>
        <p:spPr/>
        <p:txBody>
          <a:bodyPr/>
          <a:lstStyle/>
          <a:p>
            <a:r>
              <a:rPr lang="en-US"/>
              <a:t>Facebook Fan Distribution Development | All Pages</a:t>
            </a:r>
          </a:p>
        </p:txBody>
      </p:sp>
      <p:graphicFrame>
        <p:nvGraphicFramePr>
          <p:cNvPr id="6" name="Chart Placeholder 5">
            <a:extLst>
              <a:ext uri="{FF2B5EF4-FFF2-40B4-BE49-F238E27FC236}">
                <a16:creationId xmlns:a16="http://schemas.microsoft.com/office/drawing/2014/main" id="{EC0877A6-ADD3-4F3A-8B7D-FFDD806DD0B9}"/>
              </a:ext>
            </a:extLst>
          </p:cNvPr>
          <p:cNvGraphicFramePr>
            <a:graphicFrameLocks noGrp="1"/>
          </p:cNvGraphicFramePr>
          <p:nvPr>
            <p:ph type="chart" sz="quarter" idx="13"/>
            <p:extLst>
              <p:ext uri="{D42A27DB-BD31-4B8C-83A1-F6EECF244321}">
                <p14:modId xmlns:p14="http://schemas.microsoft.com/office/powerpoint/2010/main" val="4055246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94E572-4301-43D8-8C5C-C30966D52318}"/>
              </a:ext>
            </a:extLst>
          </p:cNvPr>
          <p:cNvSpPr>
            <a:spLocks noGrp="1"/>
          </p:cNvSpPr>
          <p:nvPr>
            <p:ph type="body" sz="quarter" idx="14"/>
          </p:nvPr>
        </p:nvSpPr>
        <p:spPr/>
        <p:txBody>
          <a:bodyPr/>
          <a:lstStyle/>
          <a:p>
            <a:r>
              <a:rPr lang="en-US"/>
              <a:t>06/22/2020 - 06/24/2020</a:t>
            </a:r>
          </a:p>
        </p:txBody>
      </p:sp>
      <p:sp>
        <p:nvSpPr>
          <p:cNvPr id="5" name="Footer Placeholder 4">
            <a:extLst>
              <a:ext uri="{FF2B5EF4-FFF2-40B4-BE49-F238E27FC236}">
                <a16:creationId xmlns:a16="http://schemas.microsoft.com/office/drawing/2014/main" id="{FB8F2BDA-35A8-45C3-9FCC-337A762E06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54237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C6DB-0646-49A3-84C6-60BE0C50F6E4}"/>
              </a:ext>
            </a:extLst>
          </p:cNvPr>
          <p:cNvSpPr>
            <a:spLocks noGrp="1"/>
          </p:cNvSpPr>
          <p:nvPr>
            <p:ph type="title"/>
          </p:nvPr>
        </p:nvSpPr>
        <p:spPr/>
        <p:txBody>
          <a:bodyPr/>
          <a:lstStyle/>
          <a:p>
            <a:r>
              <a:rPr lang="en-US"/>
              <a:t>Facebook Fans Lost | All Pages</a:t>
            </a:r>
          </a:p>
        </p:txBody>
      </p:sp>
      <p:graphicFrame>
        <p:nvGraphicFramePr>
          <p:cNvPr id="6" name="Chart Placeholder 5">
            <a:extLst>
              <a:ext uri="{FF2B5EF4-FFF2-40B4-BE49-F238E27FC236}">
                <a16:creationId xmlns:a16="http://schemas.microsoft.com/office/drawing/2014/main" id="{C079C6CF-FB00-4A95-AAAC-9A0CFD4C0EA7}"/>
              </a:ext>
            </a:extLst>
          </p:cNvPr>
          <p:cNvGraphicFramePr>
            <a:graphicFrameLocks noGrp="1"/>
          </p:cNvGraphicFramePr>
          <p:nvPr>
            <p:ph type="chart" sz="quarter" idx="13"/>
            <p:extLst>
              <p:ext uri="{D42A27DB-BD31-4B8C-83A1-F6EECF244321}">
                <p14:modId xmlns:p14="http://schemas.microsoft.com/office/powerpoint/2010/main" val="1478988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58E6A0-43D8-4527-A6AF-56FE7E7153FE}"/>
              </a:ext>
            </a:extLst>
          </p:cNvPr>
          <p:cNvSpPr>
            <a:spLocks noGrp="1"/>
          </p:cNvSpPr>
          <p:nvPr>
            <p:ph type="body" sz="quarter" idx="14"/>
          </p:nvPr>
        </p:nvSpPr>
        <p:spPr/>
        <p:txBody>
          <a:bodyPr/>
          <a:lstStyle/>
          <a:p>
            <a:r>
              <a:rPr lang="en-US"/>
              <a:t>06/22/2020 - 06/24/2020</a:t>
            </a:r>
          </a:p>
        </p:txBody>
      </p:sp>
      <p:sp>
        <p:nvSpPr>
          <p:cNvPr id="5" name="Footer Placeholder 4">
            <a:extLst>
              <a:ext uri="{FF2B5EF4-FFF2-40B4-BE49-F238E27FC236}">
                <a16:creationId xmlns:a16="http://schemas.microsoft.com/office/drawing/2014/main" id="{5A403BA7-7D47-414A-93F3-90D0E15B24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02358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710AF-2F56-4288-AC64-7111E7283199}"/>
              </a:ext>
            </a:extLst>
          </p:cNvPr>
          <p:cNvSpPr>
            <a:spLocks noGrp="1"/>
          </p:cNvSpPr>
          <p:nvPr>
            <p:ph type="title"/>
          </p:nvPr>
        </p:nvSpPr>
        <p:spPr/>
        <p:txBody>
          <a:bodyPr/>
          <a:lstStyle/>
          <a:p>
            <a:r>
              <a:rPr lang="en-US"/>
              <a:t>Facebook Page Unlike Clicks | All Pages</a:t>
            </a:r>
          </a:p>
        </p:txBody>
      </p:sp>
      <p:graphicFrame>
        <p:nvGraphicFramePr>
          <p:cNvPr id="6" name="Chart Placeholder 5">
            <a:extLst>
              <a:ext uri="{FF2B5EF4-FFF2-40B4-BE49-F238E27FC236}">
                <a16:creationId xmlns:a16="http://schemas.microsoft.com/office/drawing/2014/main" id="{C550327F-CBBD-4046-A1D2-0A156A78DCFC}"/>
              </a:ext>
            </a:extLst>
          </p:cNvPr>
          <p:cNvGraphicFramePr>
            <a:graphicFrameLocks noGrp="1"/>
          </p:cNvGraphicFramePr>
          <p:nvPr>
            <p:ph type="chart" sz="quarter" idx="13"/>
            <p:extLst>
              <p:ext uri="{D42A27DB-BD31-4B8C-83A1-F6EECF244321}">
                <p14:modId xmlns:p14="http://schemas.microsoft.com/office/powerpoint/2010/main" val="3570222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85EDAB-B36F-4C21-9299-2B3FC8701B58}"/>
              </a:ext>
            </a:extLst>
          </p:cNvPr>
          <p:cNvSpPr>
            <a:spLocks noGrp="1"/>
          </p:cNvSpPr>
          <p:nvPr>
            <p:ph type="body" sz="quarter" idx="14"/>
          </p:nvPr>
        </p:nvSpPr>
        <p:spPr/>
        <p:txBody>
          <a:bodyPr/>
          <a:lstStyle/>
          <a:p>
            <a:r>
              <a:rPr lang="en-US"/>
              <a:t>06/22/2020 - 06/24/2020</a:t>
            </a:r>
          </a:p>
        </p:txBody>
      </p:sp>
      <p:sp>
        <p:nvSpPr>
          <p:cNvPr id="5" name="Footer Placeholder 4">
            <a:extLst>
              <a:ext uri="{FF2B5EF4-FFF2-40B4-BE49-F238E27FC236}">
                <a16:creationId xmlns:a16="http://schemas.microsoft.com/office/drawing/2014/main" id="{2AEE7561-0D2F-4CB8-815B-5A8BB333C4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76969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D5834-1B8D-4A9E-98D8-5450C7E35526}"/>
              </a:ext>
            </a:extLst>
          </p:cNvPr>
          <p:cNvSpPr>
            <a:spLocks noGrp="1"/>
          </p:cNvSpPr>
          <p:nvPr>
            <p:ph type="title"/>
          </p:nvPr>
        </p:nvSpPr>
        <p:spPr/>
        <p:txBody>
          <a:bodyPr/>
          <a:lstStyle/>
          <a:p>
            <a:r>
              <a:rPr lang="en-US"/>
              <a:t>Facebook Key Metrics by Month | All Pages</a:t>
            </a:r>
          </a:p>
        </p:txBody>
      </p:sp>
      <p:graphicFrame>
        <p:nvGraphicFramePr>
          <p:cNvPr id="5" name="Table Placeholder 4">
            <a:extLst>
              <a:ext uri="{FF2B5EF4-FFF2-40B4-BE49-F238E27FC236}">
                <a16:creationId xmlns:a16="http://schemas.microsoft.com/office/drawing/2014/main" id="{31323541-80F2-4304-9487-0D75D93E64A1}"/>
              </a:ext>
            </a:extLst>
          </p:cNvPr>
          <p:cNvGraphicFramePr>
            <a:graphicFrameLocks noGrp="1"/>
          </p:cNvGraphicFramePr>
          <p:nvPr>
            <p:ph type="tbl" sz="quarter" idx="13"/>
            <p:extLst>
              <p:ext uri="{D42A27DB-BD31-4B8C-83A1-F6EECF244321}">
                <p14:modId xmlns:p14="http://schemas.microsoft.com/office/powerpoint/2010/main" val="4278737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092956885"/>
                    </a:ext>
                  </a:extLst>
                </a:gridCol>
                <a:gridCol w="905256">
                  <a:extLst>
                    <a:ext uri="{9D8B030D-6E8A-4147-A177-3AD203B41FA5}">
                      <a16:colId xmlns:a16="http://schemas.microsoft.com/office/drawing/2014/main" val="3112867325"/>
                    </a:ext>
                  </a:extLst>
                </a:gridCol>
                <a:gridCol w="576072">
                  <a:extLst>
                    <a:ext uri="{9D8B030D-6E8A-4147-A177-3AD203B41FA5}">
                      <a16:colId xmlns:a16="http://schemas.microsoft.com/office/drawing/2014/main" val="2345853994"/>
                    </a:ext>
                  </a:extLst>
                </a:gridCol>
                <a:gridCol w="576072">
                  <a:extLst>
                    <a:ext uri="{9D8B030D-6E8A-4147-A177-3AD203B41FA5}">
                      <a16:colId xmlns:a16="http://schemas.microsoft.com/office/drawing/2014/main" val="1093472845"/>
                    </a:ext>
                  </a:extLst>
                </a:gridCol>
                <a:gridCol w="576072">
                  <a:extLst>
                    <a:ext uri="{9D8B030D-6E8A-4147-A177-3AD203B41FA5}">
                      <a16:colId xmlns:a16="http://schemas.microsoft.com/office/drawing/2014/main" val="3667147223"/>
                    </a:ext>
                  </a:extLst>
                </a:gridCol>
                <a:gridCol w="576072">
                  <a:extLst>
                    <a:ext uri="{9D8B030D-6E8A-4147-A177-3AD203B41FA5}">
                      <a16:colId xmlns:a16="http://schemas.microsoft.com/office/drawing/2014/main" val="3619869251"/>
                    </a:ext>
                  </a:extLst>
                </a:gridCol>
                <a:gridCol w="576072">
                  <a:extLst>
                    <a:ext uri="{9D8B030D-6E8A-4147-A177-3AD203B41FA5}">
                      <a16:colId xmlns:a16="http://schemas.microsoft.com/office/drawing/2014/main" val="119113091"/>
                    </a:ext>
                  </a:extLst>
                </a:gridCol>
                <a:gridCol w="576072">
                  <a:extLst>
                    <a:ext uri="{9D8B030D-6E8A-4147-A177-3AD203B41FA5}">
                      <a16:colId xmlns:a16="http://schemas.microsoft.com/office/drawing/2014/main" val="3115387115"/>
                    </a:ext>
                  </a:extLst>
                </a:gridCol>
                <a:gridCol w="576072">
                  <a:extLst>
                    <a:ext uri="{9D8B030D-6E8A-4147-A177-3AD203B41FA5}">
                      <a16:colId xmlns:a16="http://schemas.microsoft.com/office/drawing/2014/main" val="135963815"/>
                    </a:ext>
                  </a:extLst>
                </a:gridCol>
                <a:gridCol w="576072">
                  <a:extLst>
                    <a:ext uri="{9D8B030D-6E8A-4147-A177-3AD203B41FA5}">
                      <a16:colId xmlns:a16="http://schemas.microsoft.com/office/drawing/2014/main" val="136950986"/>
                    </a:ext>
                  </a:extLst>
                </a:gridCol>
                <a:gridCol w="576072">
                  <a:extLst>
                    <a:ext uri="{9D8B030D-6E8A-4147-A177-3AD203B41FA5}">
                      <a16:colId xmlns:a16="http://schemas.microsoft.com/office/drawing/2014/main" val="3046007003"/>
                    </a:ext>
                  </a:extLst>
                </a:gridCol>
                <a:gridCol w="576072">
                  <a:extLst>
                    <a:ext uri="{9D8B030D-6E8A-4147-A177-3AD203B41FA5}">
                      <a16:colId xmlns:a16="http://schemas.microsoft.com/office/drawing/2014/main" val="1406983052"/>
                    </a:ext>
                  </a:extLst>
                </a:gridCol>
                <a:gridCol w="576072">
                  <a:extLst>
                    <a:ext uri="{9D8B030D-6E8A-4147-A177-3AD203B41FA5}">
                      <a16:colId xmlns:a16="http://schemas.microsoft.com/office/drawing/2014/main" val="1857577457"/>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3989194658"/>
                  </a:ext>
                </a:extLst>
              </a:tr>
              <a:tr h="370840">
                <a:tc>
                  <a:txBody>
                    <a:bodyPr/>
                    <a:lstStyle/>
                    <a:p>
                      <a:r>
                        <a:rPr lang="en-US" sz="1000"/>
                        <a:t>Frasers Property Retail</a:t>
                      </a:r>
                    </a:p>
                  </a:txBody>
                  <a:tcPr/>
                </a:tc>
                <a:tc>
                  <a:txBody>
                    <a:bodyPr/>
                    <a:lstStyle/>
                    <a:p>
                      <a:r>
                        <a:rPr lang="en-US" sz="1000"/>
                        <a:t>2020 - 06</a:t>
                      </a:r>
                    </a:p>
                  </a:txBody>
                  <a:tcPr/>
                </a:tc>
                <a:tc>
                  <a:txBody>
                    <a:bodyPr/>
                    <a:lstStyle/>
                    <a:p>
                      <a:r>
                        <a:rPr lang="en-US" sz="1000"/>
                        <a:t>127772</a:t>
                      </a:r>
                    </a:p>
                  </a:txBody>
                  <a:tcPr/>
                </a:tc>
                <a:tc>
                  <a:txBody>
                    <a:bodyPr/>
                    <a:lstStyle/>
                    <a:p>
                      <a:r>
                        <a:rPr lang="en-US" sz="1000"/>
                        <a:t>119983</a:t>
                      </a:r>
                    </a:p>
                  </a:txBody>
                  <a:tcPr/>
                </a:tc>
                <a:tc>
                  <a:txBody>
                    <a:bodyPr/>
                    <a:lstStyle/>
                    <a:p>
                      <a:r>
                        <a:rPr lang="en-US" sz="1000"/>
                        <a:t>8517</a:t>
                      </a:r>
                    </a:p>
                  </a:txBody>
                  <a:tcPr/>
                </a:tc>
                <a:tc>
                  <a:txBody>
                    <a:bodyPr/>
                    <a:lstStyle/>
                    <a:p>
                      <a:r>
                        <a:rPr lang="en-US" sz="1000"/>
                        <a:t>6.7 %</a:t>
                      </a:r>
                    </a:p>
                  </a:txBody>
                  <a:tcPr/>
                </a:tc>
                <a:tc>
                  <a:txBody>
                    <a:bodyPr/>
                    <a:lstStyle/>
                    <a:p>
                      <a:r>
                        <a:rPr lang="en-US" sz="1000"/>
                        <a:t>127772</a:t>
                      </a:r>
                    </a:p>
                  </a:txBody>
                  <a:tcPr/>
                </a:tc>
                <a:tc>
                  <a:txBody>
                    <a:bodyPr/>
                    <a:lstStyle/>
                    <a:p>
                      <a:r>
                        <a:rPr lang="en-US" sz="1000"/>
                        <a:t>119983</a:t>
                      </a:r>
                    </a:p>
                  </a:txBody>
                  <a:tcPr/>
                </a:tc>
                <a:tc>
                  <a:txBody>
                    <a:bodyPr/>
                    <a:lstStyle/>
                    <a:p>
                      <a:r>
                        <a:rPr lang="en-US" sz="1000"/>
                        <a:t>8443</a:t>
                      </a:r>
                    </a:p>
                  </a:txBody>
                  <a:tcPr/>
                </a:tc>
                <a:tc>
                  <a:txBody>
                    <a:bodyPr/>
                    <a:lstStyle/>
                    <a:p>
                      <a:r>
                        <a:rPr lang="en-US" sz="1000"/>
                        <a:t>6.1 %</a:t>
                      </a:r>
                    </a:p>
                  </a:txBody>
                  <a:tcPr/>
                </a:tc>
                <a:tc>
                  <a:txBody>
                    <a:bodyPr/>
                    <a:lstStyle/>
                    <a:p>
                      <a:r>
                        <a:rPr lang="en-US" sz="1000"/>
                        <a:t>2946</a:t>
                      </a:r>
                    </a:p>
                  </a:txBody>
                  <a:tcPr/>
                </a:tc>
                <a:tc>
                  <a:txBody>
                    <a:bodyPr/>
                    <a:lstStyle/>
                    <a:p>
                      <a:r>
                        <a:rPr lang="en-US" sz="1000"/>
                        <a:t>4090</a:t>
                      </a:r>
                    </a:p>
                  </a:txBody>
                  <a:tcPr/>
                </a:tc>
                <a:tc>
                  <a:txBody>
                    <a:bodyPr/>
                    <a:lstStyle/>
                    <a:p>
                      <a:r>
                        <a:rPr lang="en-US" sz="1000"/>
                        <a:t>3.2010 %</a:t>
                      </a:r>
                    </a:p>
                  </a:txBody>
                  <a:tcPr/>
                </a:tc>
                <a:extLst>
                  <a:ext uri="{0D108BD9-81ED-4DB2-BD59-A6C34878D82A}">
                    <a16:rowId xmlns:a16="http://schemas.microsoft.com/office/drawing/2014/main" val="3661859474"/>
                  </a:ext>
                </a:extLst>
              </a:tr>
              <a:tr h="370840">
                <a:tc>
                  <a:txBody>
                    <a:bodyPr/>
                    <a:lstStyle/>
                    <a:p>
                      <a:r>
                        <a:rPr lang="en-US" sz="1000"/>
                        <a:t>Jem</a:t>
                      </a:r>
                    </a:p>
                  </a:txBody>
                  <a:tcPr/>
                </a:tc>
                <a:tc>
                  <a:txBody>
                    <a:bodyPr/>
                    <a:lstStyle/>
                    <a:p>
                      <a:r>
                        <a:rPr lang="en-US" sz="1000"/>
                        <a:t>2020 - 06</a:t>
                      </a:r>
                    </a:p>
                  </a:txBody>
                  <a:tcPr/>
                </a:tc>
                <a:tc>
                  <a:txBody>
                    <a:bodyPr/>
                    <a:lstStyle/>
                    <a:p>
                      <a:r>
                        <a:rPr lang="en-US" sz="1000"/>
                        <a:t>99088</a:t>
                      </a:r>
                    </a:p>
                  </a:txBody>
                  <a:tcPr/>
                </a:tc>
                <a:tc>
                  <a:txBody>
                    <a:bodyPr/>
                    <a:lstStyle/>
                    <a:p>
                      <a:r>
                        <a:rPr lang="en-US" sz="1000"/>
                        <a:t>48224</a:t>
                      </a:r>
                    </a:p>
                  </a:txBody>
                  <a:tcPr/>
                </a:tc>
                <a:tc>
                  <a:txBody>
                    <a:bodyPr/>
                    <a:lstStyle/>
                    <a:p>
                      <a:r>
                        <a:rPr lang="en-US" sz="1000"/>
                        <a:t>51435</a:t>
                      </a:r>
                    </a:p>
                  </a:txBody>
                  <a:tcPr/>
                </a:tc>
                <a:tc>
                  <a:txBody>
                    <a:bodyPr/>
                    <a:lstStyle/>
                    <a:p>
                      <a:r>
                        <a:rPr lang="en-US" sz="1000"/>
                        <a:t>51.9 %</a:t>
                      </a:r>
                    </a:p>
                  </a:txBody>
                  <a:tcPr/>
                </a:tc>
                <a:tc>
                  <a:txBody>
                    <a:bodyPr/>
                    <a:lstStyle/>
                    <a:p>
                      <a:r>
                        <a:rPr lang="en-US" sz="1000"/>
                        <a:t>57301</a:t>
                      </a:r>
                    </a:p>
                  </a:txBody>
                  <a:tcPr/>
                </a:tc>
                <a:tc>
                  <a:txBody>
                    <a:bodyPr/>
                    <a:lstStyle/>
                    <a:p>
                      <a:r>
                        <a:rPr lang="en-US" sz="1000"/>
                        <a:t>48224</a:t>
                      </a:r>
                    </a:p>
                  </a:txBody>
                  <a:tcPr/>
                </a:tc>
                <a:tc>
                  <a:txBody>
                    <a:bodyPr/>
                    <a:lstStyle/>
                    <a:p>
                      <a:r>
                        <a:rPr lang="en-US" sz="1000"/>
                        <a:t>10855</a:t>
                      </a:r>
                    </a:p>
                  </a:txBody>
                  <a:tcPr/>
                </a:tc>
                <a:tc>
                  <a:txBody>
                    <a:bodyPr/>
                    <a:lstStyle/>
                    <a:p>
                      <a:r>
                        <a:rPr lang="en-US" sz="1000"/>
                        <a:t>15.8 %</a:t>
                      </a:r>
                    </a:p>
                  </a:txBody>
                  <a:tcPr/>
                </a:tc>
                <a:tc>
                  <a:txBody>
                    <a:bodyPr/>
                    <a:lstStyle/>
                    <a:p>
                      <a:r>
                        <a:rPr lang="en-US" sz="1000"/>
                        <a:t>7372</a:t>
                      </a:r>
                    </a:p>
                  </a:txBody>
                  <a:tcPr/>
                </a:tc>
                <a:tc>
                  <a:txBody>
                    <a:bodyPr/>
                    <a:lstStyle/>
                    <a:p>
                      <a:r>
                        <a:rPr lang="en-US" sz="1000"/>
                        <a:t>8679</a:t>
                      </a:r>
                    </a:p>
                  </a:txBody>
                  <a:tcPr/>
                </a:tc>
                <a:tc>
                  <a:txBody>
                    <a:bodyPr/>
                    <a:lstStyle/>
                    <a:p>
                      <a:r>
                        <a:rPr lang="en-US" sz="1000"/>
                        <a:t>8.7589 %</a:t>
                      </a:r>
                    </a:p>
                  </a:txBody>
                  <a:tcPr/>
                </a:tc>
                <a:extLst>
                  <a:ext uri="{0D108BD9-81ED-4DB2-BD59-A6C34878D82A}">
                    <a16:rowId xmlns:a16="http://schemas.microsoft.com/office/drawing/2014/main" val="3258726068"/>
                  </a:ext>
                </a:extLst>
              </a:tr>
              <a:tr h="370840">
                <a:tc>
                  <a:txBody>
                    <a:bodyPr/>
                    <a:lstStyle/>
                    <a:p>
                      <a:r>
                        <a:rPr lang="en-US" sz="1000"/>
                        <a:t>KINEX</a:t>
                      </a:r>
                    </a:p>
                  </a:txBody>
                  <a:tcPr/>
                </a:tc>
                <a:tc>
                  <a:txBody>
                    <a:bodyPr/>
                    <a:lstStyle/>
                    <a:p>
                      <a:r>
                        <a:rPr lang="en-US" sz="1000"/>
                        <a:t>2020 - 06</a:t>
                      </a:r>
                    </a:p>
                  </a:txBody>
                  <a:tcPr/>
                </a:tc>
                <a:tc>
                  <a:txBody>
                    <a:bodyPr/>
                    <a:lstStyle/>
                    <a:p>
                      <a:r>
                        <a:rPr lang="en-US" sz="1000"/>
                        <a:t>526342</a:t>
                      </a:r>
                    </a:p>
                  </a:txBody>
                  <a:tcPr/>
                </a:tc>
                <a:tc>
                  <a:txBody>
                    <a:bodyPr/>
                    <a:lstStyle/>
                    <a:p>
                      <a:r>
                        <a:rPr lang="en-US" sz="1000"/>
                        <a:t>513686</a:t>
                      </a:r>
                    </a:p>
                  </a:txBody>
                  <a:tcPr/>
                </a:tc>
                <a:tc>
                  <a:txBody>
                    <a:bodyPr/>
                    <a:lstStyle/>
                    <a:p>
                      <a:r>
                        <a:rPr lang="en-US" sz="1000"/>
                        <a:t>18680</a:t>
                      </a:r>
                    </a:p>
                  </a:txBody>
                  <a:tcPr/>
                </a:tc>
                <a:tc>
                  <a:txBody>
                    <a:bodyPr/>
                    <a:lstStyle/>
                    <a:p>
                      <a:r>
                        <a:rPr lang="en-US" sz="1000"/>
                        <a:t>3.5 %</a:t>
                      </a:r>
                    </a:p>
                  </a:txBody>
                  <a:tcPr/>
                </a:tc>
                <a:tc>
                  <a:txBody>
                    <a:bodyPr/>
                    <a:lstStyle/>
                    <a:p>
                      <a:r>
                        <a:rPr lang="en-US" sz="1000"/>
                        <a:t>514571</a:t>
                      </a:r>
                    </a:p>
                  </a:txBody>
                  <a:tcPr/>
                </a:tc>
                <a:tc>
                  <a:txBody>
                    <a:bodyPr/>
                    <a:lstStyle/>
                    <a:p>
                      <a:r>
                        <a:rPr lang="en-US" sz="1000"/>
                        <a:t>513686</a:t>
                      </a:r>
                    </a:p>
                  </a:txBody>
                  <a:tcPr/>
                </a:tc>
                <a:tc>
                  <a:txBody>
                    <a:bodyPr/>
                    <a:lstStyle/>
                    <a:p>
                      <a:r>
                        <a:rPr lang="en-US" sz="1000"/>
                        <a:t>2678</a:t>
                      </a:r>
                    </a:p>
                  </a:txBody>
                  <a:tcPr/>
                </a:tc>
                <a:tc>
                  <a:txBody>
                    <a:bodyPr/>
                    <a:lstStyle/>
                    <a:p>
                      <a:r>
                        <a:rPr lang="en-US" sz="1000"/>
                        <a:t>0.2 %</a:t>
                      </a:r>
                    </a:p>
                  </a:txBody>
                  <a:tcPr/>
                </a:tc>
                <a:tc>
                  <a:txBody>
                    <a:bodyPr/>
                    <a:lstStyle/>
                    <a:p>
                      <a:r>
                        <a:rPr lang="en-US" sz="1000"/>
                        <a:t>5368</a:t>
                      </a:r>
                    </a:p>
                  </a:txBody>
                  <a:tcPr/>
                </a:tc>
                <a:tc>
                  <a:txBody>
                    <a:bodyPr/>
                    <a:lstStyle/>
                    <a:p>
                      <a:r>
                        <a:rPr lang="en-US" sz="1000"/>
                        <a:t>5452</a:t>
                      </a:r>
                    </a:p>
                  </a:txBody>
                  <a:tcPr/>
                </a:tc>
                <a:tc>
                  <a:txBody>
                    <a:bodyPr/>
                    <a:lstStyle/>
                    <a:p>
                      <a:r>
                        <a:rPr lang="en-US" sz="1000"/>
                        <a:t>1.0358 %</a:t>
                      </a:r>
                    </a:p>
                  </a:txBody>
                  <a:tcPr/>
                </a:tc>
                <a:extLst>
                  <a:ext uri="{0D108BD9-81ED-4DB2-BD59-A6C34878D82A}">
                    <a16:rowId xmlns:a16="http://schemas.microsoft.com/office/drawing/2014/main" val="2854508886"/>
                  </a:ext>
                </a:extLst>
              </a:tr>
              <a:tr h="370840">
                <a:tc>
                  <a:txBody>
                    <a:bodyPr/>
                    <a:lstStyle/>
                    <a:p>
                      <a:r>
                        <a:rPr lang="en-US" sz="1000"/>
                        <a:t>Northpoint City, Singapore</a:t>
                      </a:r>
                    </a:p>
                  </a:txBody>
                  <a:tcPr/>
                </a:tc>
                <a:tc>
                  <a:txBody>
                    <a:bodyPr/>
                    <a:lstStyle/>
                    <a:p>
                      <a:r>
                        <a:rPr lang="en-US" sz="1000"/>
                        <a:t>2020 - 06</a:t>
                      </a:r>
                    </a:p>
                  </a:txBody>
                  <a:tcPr/>
                </a:tc>
                <a:tc>
                  <a:txBody>
                    <a:bodyPr/>
                    <a:lstStyle/>
                    <a:p>
                      <a:r>
                        <a:rPr lang="en-US" sz="1000"/>
                        <a:t>766319</a:t>
                      </a:r>
                    </a:p>
                  </a:txBody>
                  <a:tcPr/>
                </a:tc>
                <a:tc>
                  <a:txBody>
                    <a:bodyPr/>
                    <a:lstStyle/>
                    <a:p>
                      <a:r>
                        <a:rPr lang="en-US" sz="1000"/>
                        <a:t>82002</a:t>
                      </a:r>
                    </a:p>
                  </a:txBody>
                  <a:tcPr/>
                </a:tc>
                <a:tc>
                  <a:txBody>
                    <a:bodyPr/>
                    <a:lstStyle/>
                    <a:p>
                      <a:r>
                        <a:rPr lang="en-US" sz="1000"/>
                        <a:t>690396</a:t>
                      </a:r>
                    </a:p>
                  </a:txBody>
                  <a:tcPr/>
                </a:tc>
                <a:tc>
                  <a:txBody>
                    <a:bodyPr/>
                    <a:lstStyle/>
                    <a:p>
                      <a:r>
                        <a:rPr lang="en-US" sz="1000"/>
                        <a:t>90.1 %</a:t>
                      </a:r>
                    </a:p>
                  </a:txBody>
                  <a:tcPr/>
                </a:tc>
                <a:tc>
                  <a:txBody>
                    <a:bodyPr/>
                    <a:lstStyle/>
                    <a:p>
                      <a:r>
                        <a:rPr lang="en-US" sz="1000"/>
                        <a:t>87112</a:t>
                      </a:r>
                    </a:p>
                  </a:txBody>
                  <a:tcPr/>
                </a:tc>
                <a:tc>
                  <a:txBody>
                    <a:bodyPr/>
                    <a:lstStyle/>
                    <a:p>
                      <a:r>
                        <a:rPr lang="en-US" sz="1000"/>
                        <a:t>82002</a:t>
                      </a:r>
                    </a:p>
                  </a:txBody>
                  <a:tcPr/>
                </a:tc>
                <a:tc>
                  <a:txBody>
                    <a:bodyPr/>
                    <a:lstStyle/>
                    <a:p>
                      <a:r>
                        <a:rPr lang="en-US" sz="1000"/>
                        <a:t>5664</a:t>
                      </a:r>
                    </a:p>
                  </a:txBody>
                  <a:tcPr/>
                </a:tc>
                <a:tc>
                  <a:txBody>
                    <a:bodyPr/>
                    <a:lstStyle/>
                    <a:p>
                      <a:r>
                        <a:rPr lang="en-US" sz="1000"/>
                        <a:t>5.9 %</a:t>
                      </a:r>
                    </a:p>
                  </a:txBody>
                  <a:tcPr/>
                </a:tc>
                <a:tc>
                  <a:txBody>
                    <a:bodyPr/>
                    <a:lstStyle/>
                    <a:p>
                      <a:r>
                        <a:rPr lang="en-US" sz="1000"/>
                        <a:t>42304</a:t>
                      </a:r>
                    </a:p>
                  </a:txBody>
                  <a:tcPr/>
                </a:tc>
                <a:tc>
                  <a:txBody>
                    <a:bodyPr/>
                    <a:lstStyle/>
                    <a:p>
                      <a:r>
                        <a:rPr lang="en-US" sz="1000"/>
                        <a:t>43171</a:t>
                      </a:r>
                    </a:p>
                  </a:txBody>
                  <a:tcPr/>
                </a:tc>
                <a:tc>
                  <a:txBody>
                    <a:bodyPr/>
                    <a:lstStyle/>
                    <a:p>
                      <a:r>
                        <a:rPr lang="en-US" sz="1000"/>
                        <a:t>5.6336 %</a:t>
                      </a:r>
                    </a:p>
                  </a:txBody>
                  <a:tcPr/>
                </a:tc>
                <a:extLst>
                  <a:ext uri="{0D108BD9-81ED-4DB2-BD59-A6C34878D82A}">
                    <a16:rowId xmlns:a16="http://schemas.microsoft.com/office/drawing/2014/main" val="461420132"/>
                  </a:ext>
                </a:extLst>
              </a:tr>
              <a:tr h="370840">
                <a:tc>
                  <a:txBody>
                    <a:bodyPr/>
                    <a:lstStyle/>
                    <a:p>
                      <a:r>
                        <a:rPr lang="en-US" sz="1000"/>
                        <a:t>Waterway Point</a:t>
                      </a:r>
                    </a:p>
                  </a:txBody>
                  <a:tcPr/>
                </a:tc>
                <a:tc>
                  <a:txBody>
                    <a:bodyPr/>
                    <a:lstStyle/>
                    <a:p>
                      <a:r>
                        <a:rPr lang="en-US" sz="1000"/>
                        <a:t>2020 - 06</a:t>
                      </a:r>
                    </a:p>
                  </a:txBody>
                  <a:tcPr/>
                </a:tc>
                <a:tc>
                  <a:txBody>
                    <a:bodyPr/>
                    <a:lstStyle/>
                    <a:p>
                      <a:r>
                        <a:rPr lang="en-US" sz="1000"/>
                        <a:t>620168</a:t>
                      </a:r>
                    </a:p>
                  </a:txBody>
                  <a:tcPr/>
                </a:tc>
                <a:tc>
                  <a:txBody>
                    <a:bodyPr/>
                    <a:lstStyle/>
                    <a:p>
                      <a:r>
                        <a:rPr lang="en-US" sz="1000"/>
                        <a:t>513747</a:t>
                      </a:r>
                    </a:p>
                  </a:txBody>
                  <a:tcPr/>
                </a:tc>
                <a:tc>
                  <a:txBody>
                    <a:bodyPr/>
                    <a:lstStyle/>
                    <a:p>
                      <a:r>
                        <a:rPr lang="en-US" sz="1000"/>
                        <a:t>133581</a:t>
                      </a:r>
                    </a:p>
                  </a:txBody>
                  <a:tcPr/>
                </a:tc>
                <a:tc>
                  <a:txBody>
                    <a:bodyPr/>
                    <a:lstStyle/>
                    <a:p>
                      <a:r>
                        <a:rPr lang="en-US" sz="1000"/>
                        <a:t>21.5 %</a:t>
                      </a:r>
                    </a:p>
                  </a:txBody>
                  <a:tcPr/>
                </a:tc>
                <a:tc>
                  <a:txBody>
                    <a:bodyPr/>
                    <a:lstStyle/>
                    <a:p>
                      <a:r>
                        <a:rPr lang="en-US" sz="1000"/>
                        <a:t>542392</a:t>
                      </a:r>
                    </a:p>
                  </a:txBody>
                  <a:tcPr/>
                </a:tc>
                <a:tc>
                  <a:txBody>
                    <a:bodyPr/>
                    <a:lstStyle/>
                    <a:p>
                      <a:r>
                        <a:rPr lang="en-US" sz="1000"/>
                        <a:t>513747</a:t>
                      </a:r>
                    </a:p>
                  </a:txBody>
                  <a:tcPr/>
                </a:tc>
                <a:tc>
                  <a:txBody>
                    <a:bodyPr/>
                    <a:lstStyle/>
                    <a:p>
                      <a:r>
                        <a:rPr lang="en-US" sz="1000"/>
                        <a:t>37002</a:t>
                      </a:r>
                    </a:p>
                  </a:txBody>
                  <a:tcPr/>
                </a:tc>
                <a:tc>
                  <a:txBody>
                    <a:bodyPr/>
                    <a:lstStyle/>
                    <a:p>
                      <a:r>
                        <a:rPr lang="en-US" sz="1000"/>
                        <a:t>5.3 %</a:t>
                      </a:r>
                    </a:p>
                  </a:txBody>
                  <a:tcPr/>
                </a:tc>
                <a:tc>
                  <a:txBody>
                    <a:bodyPr/>
                    <a:lstStyle/>
                    <a:p>
                      <a:r>
                        <a:rPr lang="en-US" sz="1000"/>
                        <a:t>18567</a:t>
                      </a:r>
                    </a:p>
                  </a:txBody>
                  <a:tcPr/>
                </a:tc>
                <a:tc>
                  <a:txBody>
                    <a:bodyPr/>
                    <a:lstStyle/>
                    <a:p>
                      <a:r>
                        <a:rPr lang="en-US" sz="1000"/>
                        <a:t>21454</a:t>
                      </a:r>
                    </a:p>
                  </a:txBody>
                  <a:tcPr/>
                </a:tc>
                <a:tc>
                  <a:txBody>
                    <a:bodyPr/>
                    <a:lstStyle/>
                    <a:p>
                      <a:r>
                        <a:rPr lang="en-US" sz="1000"/>
                        <a:t>3.4594 %</a:t>
                      </a:r>
                    </a:p>
                  </a:txBody>
                  <a:tcPr/>
                </a:tc>
                <a:extLst>
                  <a:ext uri="{0D108BD9-81ED-4DB2-BD59-A6C34878D82A}">
                    <a16:rowId xmlns:a16="http://schemas.microsoft.com/office/drawing/2014/main" val="3596397436"/>
                  </a:ext>
                </a:extLst>
              </a:tr>
            </a:tbl>
          </a:graphicData>
        </a:graphic>
      </p:graphicFrame>
      <p:sp>
        <p:nvSpPr>
          <p:cNvPr id="4" name="Text Placeholder 3">
            <a:extLst>
              <a:ext uri="{FF2B5EF4-FFF2-40B4-BE49-F238E27FC236}">
                <a16:creationId xmlns:a16="http://schemas.microsoft.com/office/drawing/2014/main" id="{7D2ED3F0-8666-49CA-873C-7944D5BE1F3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1415601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85389-3AE7-42D1-90BC-99C3469F7DEF}"/>
              </a:ext>
            </a:extLst>
          </p:cNvPr>
          <p:cNvSpPr>
            <a:spLocks noGrp="1"/>
          </p:cNvSpPr>
          <p:nvPr>
            <p:ph type="title"/>
          </p:nvPr>
        </p:nvSpPr>
        <p:spPr/>
        <p:txBody>
          <a:bodyPr/>
          <a:lstStyle/>
          <a:p>
            <a:r>
              <a:rPr lang="en-US"/>
              <a:t>Facebook Key Metrics Table | All Pages - 1 of 6</a:t>
            </a:r>
          </a:p>
        </p:txBody>
      </p:sp>
      <p:graphicFrame>
        <p:nvGraphicFramePr>
          <p:cNvPr id="5" name="Table Placeholder 4">
            <a:extLst>
              <a:ext uri="{FF2B5EF4-FFF2-40B4-BE49-F238E27FC236}">
                <a16:creationId xmlns:a16="http://schemas.microsoft.com/office/drawing/2014/main" id="{CD92CCB2-1003-4ACD-B881-88B6E67447F6}"/>
              </a:ext>
            </a:extLst>
          </p:cNvPr>
          <p:cNvGraphicFramePr>
            <a:graphicFrameLocks noGrp="1"/>
          </p:cNvGraphicFramePr>
          <p:nvPr>
            <p:ph type="tbl" sz="quarter" idx="13"/>
            <p:extLst>
              <p:ext uri="{D42A27DB-BD31-4B8C-83A1-F6EECF244321}">
                <p14:modId xmlns:p14="http://schemas.microsoft.com/office/powerpoint/2010/main" val="2149439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4204322150"/>
                    </a:ext>
                  </a:extLst>
                </a:gridCol>
                <a:gridCol w="208280">
                  <a:extLst>
                    <a:ext uri="{9D8B030D-6E8A-4147-A177-3AD203B41FA5}">
                      <a16:colId xmlns:a16="http://schemas.microsoft.com/office/drawing/2014/main" val="2745198999"/>
                    </a:ext>
                  </a:extLst>
                </a:gridCol>
                <a:gridCol w="208280">
                  <a:extLst>
                    <a:ext uri="{9D8B030D-6E8A-4147-A177-3AD203B41FA5}">
                      <a16:colId xmlns:a16="http://schemas.microsoft.com/office/drawing/2014/main" val="3812872830"/>
                    </a:ext>
                  </a:extLst>
                </a:gridCol>
                <a:gridCol w="208280">
                  <a:extLst>
                    <a:ext uri="{9D8B030D-6E8A-4147-A177-3AD203B41FA5}">
                      <a16:colId xmlns:a16="http://schemas.microsoft.com/office/drawing/2014/main" val="364603065"/>
                    </a:ext>
                  </a:extLst>
                </a:gridCol>
                <a:gridCol w="208280">
                  <a:extLst>
                    <a:ext uri="{9D8B030D-6E8A-4147-A177-3AD203B41FA5}">
                      <a16:colId xmlns:a16="http://schemas.microsoft.com/office/drawing/2014/main" val="2953628945"/>
                    </a:ext>
                  </a:extLst>
                </a:gridCol>
                <a:gridCol w="208280">
                  <a:extLst>
                    <a:ext uri="{9D8B030D-6E8A-4147-A177-3AD203B41FA5}">
                      <a16:colId xmlns:a16="http://schemas.microsoft.com/office/drawing/2014/main" val="1730193792"/>
                    </a:ext>
                  </a:extLst>
                </a:gridCol>
                <a:gridCol w="208280">
                  <a:extLst>
                    <a:ext uri="{9D8B030D-6E8A-4147-A177-3AD203B41FA5}">
                      <a16:colId xmlns:a16="http://schemas.microsoft.com/office/drawing/2014/main" val="2950461993"/>
                    </a:ext>
                  </a:extLst>
                </a:gridCol>
                <a:gridCol w="208280">
                  <a:extLst>
                    <a:ext uri="{9D8B030D-6E8A-4147-A177-3AD203B41FA5}">
                      <a16:colId xmlns:a16="http://schemas.microsoft.com/office/drawing/2014/main" val="1477377761"/>
                    </a:ext>
                  </a:extLst>
                </a:gridCol>
                <a:gridCol w="208280">
                  <a:extLst>
                    <a:ext uri="{9D8B030D-6E8A-4147-A177-3AD203B41FA5}">
                      <a16:colId xmlns:a16="http://schemas.microsoft.com/office/drawing/2014/main" val="617229683"/>
                    </a:ext>
                  </a:extLst>
                </a:gridCol>
                <a:gridCol w="208280">
                  <a:extLst>
                    <a:ext uri="{9D8B030D-6E8A-4147-A177-3AD203B41FA5}">
                      <a16:colId xmlns:a16="http://schemas.microsoft.com/office/drawing/2014/main" val="1276473778"/>
                    </a:ext>
                  </a:extLst>
                </a:gridCol>
                <a:gridCol w="208280">
                  <a:extLst>
                    <a:ext uri="{9D8B030D-6E8A-4147-A177-3AD203B41FA5}">
                      <a16:colId xmlns:a16="http://schemas.microsoft.com/office/drawing/2014/main" val="390436656"/>
                    </a:ext>
                  </a:extLst>
                </a:gridCol>
                <a:gridCol w="208280">
                  <a:extLst>
                    <a:ext uri="{9D8B030D-6E8A-4147-A177-3AD203B41FA5}">
                      <a16:colId xmlns:a16="http://schemas.microsoft.com/office/drawing/2014/main" val="2732785853"/>
                    </a:ext>
                  </a:extLst>
                </a:gridCol>
                <a:gridCol w="208280">
                  <a:extLst>
                    <a:ext uri="{9D8B030D-6E8A-4147-A177-3AD203B41FA5}">
                      <a16:colId xmlns:a16="http://schemas.microsoft.com/office/drawing/2014/main" val="2962143515"/>
                    </a:ext>
                  </a:extLst>
                </a:gridCol>
                <a:gridCol w="208280">
                  <a:extLst>
                    <a:ext uri="{9D8B030D-6E8A-4147-A177-3AD203B41FA5}">
                      <a16:colId xmlns:a16="http://schemas.microsoft.com/office/drawing/2014/main" val="482724416"/>
                    </a:ext>
                  </a:extLst>
                </a:gridCol>
                <a:gridCol w="208280">
                  <a:extLst>
                    <a:ext uri="{9D8B030D-6E8A-4147-A177-3AD203B41FA5}">
                      <a16:colId xmlns:a16="http://schemas.microsoft.com/office/drawing/2014/main" val="4210894167"/>
                    </a:ext>
                  </a:extLst>
                </a:gridCol>
                <a:gridCol w="208280">
                  <a:extLst>
                    <a:ext uri="{9D8B030D-6E8A-4147-A177-3AD203B41FA5}">
                      <a16:colId xmlns:a16="http://schemas.microsoft.com/office/drawing/2014/main" val="1846190279"/>
                    </a:ext>
                  </a:extLst>
                </a:gridCol>
                <a:gridCol w="208280">
                  <a:extLst>
                    <a:ext uri="{9D8B030D-6E8A-4147-A177-3AD203B41FA5}">
                      <a16:colId xmlns:a16="http://schemas.microsoft.com/office/drawing/2014/main" val="392819498"/>
                    </a:ext>
                  </a:extLst>
                </a:gridCol>
                <a:gridCol w="249936">
                  <a:extLst>
                    <a:ext uri="{9D8B030D-6E8A-4147-A177-3AD203B41FA5}">
                      <a16:colId xmlns:a16="http://schemas.microsoft.com/office/drawing/2014/main" val="1462606122"/>
                    </a:ext>
                  </a:extLst>
                </a:gridCol>
                <a:gridCol w="208280">
                  <a:extLst>
                    <a:ext uri="{9D8B030D-6E8A-4147-A177-3AD203B41FA5}">
                      <a16:colId xmlns:a16="http://schemas.microsoft.com/office/drawing/2014/main" val="3684831203"/>
                    </a:ext>
                  </a:extLst>
                </a:gridCol>
                <a:gridCol w="208280">
                  <a:extLst>
                    <a:ext uri="{9D8B030D-6E8A-4147-A177-3AD203B41FA5}">
                      <a16:colId xmlns:a16="http://schemas.microsoft.com/office/drawing/2014/main" val="2720286216"/>
                    </a:ext>
                  </a:extLst>
                </a:gridCol>
                <a:gridCol w="208280">
                  <a:extLst>
                    <a:ext uri="{9D8B030D-6E8A-4147-A177-3AD203B41FA5}">
                      <a16:colId xmlns:a16="http://schemas.microsoft.com/office/drawing/2014/main" val="1327899296"/>
                    </a:ext>
                  </a:extLst>
                </a:gridCol>
                <a:gridCol w="208280">
                  <a:extLst>
                    <a:ext uri="{9D8B030D-6E8A-4147-A177-3AD203B41FA5}">
                      <a16:colId xmlns:a16="http://schemas.microsoft.com/office/drawing/2014/main" val="2460645789"/>
                    </a:ext>
                  </a:extLst>
                </a:gridCol>
                <a:gridCol w="208280">
                  <a:extLst>
                    <a:ext uri="{9D8B030D-6E8A-4147-A177-3AD203B41FA5}">
                      <a16:colId xmlns:a16="http://schemas.microsoft.com/office/drawing/2014/main" val="133660289"/>
                    </a:ext>
                  </a:extLst>
                </a:gridCol>
                <a:gridCol w="208280">
                  <a:extLst>
                    <a:ext uri="{9D8B030D-6E8A-4147-A177-3AD203B41FA5}">
                      <a16:colId xmlns:a16="http://schemas.microsoft.com/office/drawing/2014/main" val="44651487"/>
                    </a:ext>
                  </a:extLst>
                </a:gridCol>
                <a:gridCol w="208280">
                  <a:extLst>
                    <a:ext uri="{9D8B030D-6E8A-4147-A177-3AD203B41FA5}">
                      <a16:colId xmlns:a16="http://schemas.microsoft.com/office/drawing/2014/main" val="2279761434"/>
                    </a:ext>
                  </a:extLst>
                </a:gridCol>
                <a:gridCol w="208280">
                  <a:extLst>
                    <a:ext uri="{9D8B030D-6E8A-4147-A177-3AD203B41FA5}">
                      <a16:colId xmlns:a16="http://schemas.microsoft.com/office/drawing/2014/main" val="4208046140"/>
                    </a:ext>
                  </a:extLst>
                </a:gridCol>
                <a:gridCol w="208280">
                  <a:extLst>
                    <a:ext uri="{9D8B030D-6E8A-4147-A177-3AD203B41FA5}">
                      <a16:colId xmlns:a16="http://schemas.microsoft.com/office/drawing/2014/main" val="240958665"/>
                    </a:ext>
                  </a:extLst>
                </a:gridCol>
                <a:gridCol w="208280">
                  <a:extLst>
                    <a:ext uri="{9D8B030D-6E8A-4147-A177-3AD203B41FA5}">
                      <a16:colId xmlns:a16="http://schemas.microsoft.com/office/drawing/2014/main" val="748763583"/>
                    </a:ext>
                  </a:extLst>
                </a:gridCol>
                <a:gridCol w="208280">
                  <a:extLst>
                    <a:ext uri="{9D8B030D-6E8A-4147-A177-3AD203B41FA5}">
                      <a16:colId xmlns:a16="http://schemas.microsoft.com/office/drawing/2014/main" val="3727929067"/>
                    </a:ext>
                  </a:extLst>
                </a:gridCol>
                <a:gridCol w="208280">
                  <a:extLst>
                    <a:ext uri="{9D8B030D-6E8A-4147-A177-3AD203B41FA5}">
                      <a16:colId xmlns:a16="http://schemas.microsoft.com/office/drawing/2014/main" val="2376987218"/>
                    </a:ext>
                  </a:extLst>
                </a:gridCol>
                <a:gridCol w="208280">
                  <a:extLst>
                    <a:ext uri="{9D8B030D-6E8A-4147-A177-3AD203B41FA5}">
                      <a16:colId xmlns:a16="http://schemas.microsoft.com/office/drawing/2014/main" val="3247000023"/>
                    </a:ext>
                  </a:extLst>
                </a:gridCol>
                <a:gridCol w="208280">
                  <a:extLst>
                    <a:ext uri="{9D8B030D-6E8A-4147-A177-3AD203B41FA5}">
                      <a16:colId xmlns:a16="http://schemas.microsoft.com/office/drawing/2014/main" val="1287384787"/>
                    </a:ext>
                  </a:extLst>
                </a:gridCol>
                <a:gridCol w="208280">
                  <a:extLst>
                    <a:ext uri="{9D8B030D-6E8A-4147-A177-3AD203B41FA5}">
                      <a16:colId xmlns:a16="http://schemas.microsoft.com/office/drawing/2014/main" val="4111367932"/>
                    </a:ext>
                  </a:extLst>
                </a:gridCol>
                <a:gridCol w="208280">
                  <a:extLst>
                    <a:ext uri="{9D8B030D-6E8A-4147-A177-3AD203B41FA5}">
                      <a16:colId xmlns:a16="http://schemas.microsoft.com/office/drawing/2014/main" val="2393693917"/>
                    </a:ext>
                  </a:extLst>
                </a:gridCol>
                <a:gridCol w="208280">
                  <a:extLst>
                    <a:ext uri="{9D8B030D-6E8A-4147-A177-3AD203B41FA5}">
                      <a16:colId xmlns:a16="http://schemas.microsoft.com/office/drawing/2014/main" val="3469617582"/>
                    </a:ext>
                  </a:extLst>
                </a:gridCol>
                <a:gridCol w="208280">
                  <a:extLst>
                    <a:ext uri="{9D8B030D-6E8A-4147-A177-3AD203B41FA5}">
                      <a16:colId xmlns:a16="http://schemas.microsoft.com/office/drawing/2014/main" val="825025687"/>
                    </a:ext>
                  </a:extLst>
                </a:gridCol>
                <a:gridCol w="208280">
                  <a:extLst>
                    <a:ext uri="{9D8B030D-6E8A-4147-A177-3AD203B41FA5}">
                      <a16:colId xmlns:a16="http://schemas.microsoft.com/office/drawing/2014/main" val="2090829079"/>
                    </a:ext>
                  </a:extLst>
                </a:gridCol>
                <a:gridCol w="208280">
                  <a:extLst>
                    <a:ext uri="{9D8B030D-6E8A-4147-A177-3AD203B41FA5}">
                      <a16:colId xmlns:a16="http://schemas.microsoft.com/office/drawing/2014/main" val="34224520"/>
                    </a:ext>
                  </a:extLst>
                </a:gridCol>
                <a:gridCol w="208280">
                  <a:extLst>
                    <a:ext uri="{9D8B030D-6E8A-4147-A177-3AD203B41FA5}">
                      <a16:colId xmlns:a16="http://schemas.microsoft.com/office/drawing/2014/main" val="761599857"/>
                    </a:ext>
                  </a:extLst>
                </a:gridCol>
                <a:gridCol w="208280">
                  <a:extLst>
                    <a:ext uri="{9D8B030D-6E8A-4147-A177-3AD203B41FA5}">
                      <a16:colId xmlns:a16="http://schemas.microsoft.com/office/drawing/2014/main" val="806093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2887489973"/>
                  </a:ext>
                </a:extLst>
              </a:tr>
            </a:tbl>
          </a:graphicData>
        </a:graphic>
      </p:graphicFrame>
      <p:sp>
        <p:nvSpPr>
          <p:cNvPr id="4" name="Text Placeholder 3">
            <a:extLst>
              <a:ext uri="{FF2B5EF4-FFF2-40B4-BE49-F238E27FC236}">
                <a16:creationId xmlns:a16="http://schemas.microsoft.com/office/drawing/2014/main" id="{09412B0D-1F8B-43D6-9637-9690B1E94F3A}"/>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41118636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E1AFC-EC58-487E-98BC-EB30A213A142}"/>
              </a:ext>
            </a:extLst>
          </p:cNvPr>
          <p:cNvSpPr>
            <a:spLocks noGrp="1"/>
          </p:cNvSpPr>
          <p:nvPr>
            <p:ph type="title"/>
          </p:nvPr>
        </p:nvSpPr>
        <p:spPr/>
        <p:txBody>
          <a:bodyPr/>
          <a:lstStyle/>
          <a:p>
            <a:r>
              <a:rPr lang="en-US"/>
              <a:t>Facebook Key Metrics Table | All Pages - 2 of 6</a:t>
            </a:r>
          </a:p>
        </p:txBody>
      </p:sp>
      <p:graphicFrame>
        <p:nvGraphicFramePr>
          <p:cNvPr id="5" name="Table Placeholder 4">
            <a:extLst>
              <a:ext uri="{FF2B5EF4-FFF2-40B4-BE49-F238E27FC236}">
                <a16:creationId xmlns:a16="http://schemas.microsoft.com/office/drawing/2014/main" id="{B66A11FF-A5DB-4D7C-9734-604D25B69AA9}"/>
              </a:ext>
            </a:extLst>
          </p:cNvPr>
          <p:cNvGraphicFramePr>
            <a:graphicFrameLocks noGrp="1"/>
          </p:cNvGraphicFramePr>
          <p:nvPr>
            <p:ph type="tbl" sz="quarter" idx="13"/>
            <p:extLst>
              <p:ext uri="{D42A27DB-BD31-4B8C-83A1-F6EECF244321}">
                <p14:modId xmlns:p14="http://schemas.microsoft.com/office/powerpoint/2010/main" val="2553195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891259743"/>
                    </a:ext>
                  </a:extLst>
                </a:gridCol>
                <a:gridCol w="208280">
                  <a:extLst>
                    <a:ext uri="{9D8B030D-6E8A-4147-A177-3AD203B41FA5}">
                      <a16:colId xmlns:a16="http://schemas.microsoft.com/office/drawing/2014/main" val="4109850672"/>
                    </a:ext>
                  </a:extLst>
                </a:gridCol>
                <a:gridCol w="208280">
                  <a:extLst>
                    <a:ext uri="{9D8B030D-6E8A-4147-A177-3AD203B41FA5}">
                      <a16:colId xmlns:a16="http://schemas.microsoft.com/office/drawing/2014/main" val="1933765163"/>
                    </a:ext>
                  </a:extLst>
                </a:gridCol>
                <a:gridCol w="208280">
                  <a:extLst>
                    <a:ext uri="{9D8B030D-6E8A-4147-A177-3AD203B41FA5}">
                      <a16:colId xmlns:a16="http://schemas.microsoft.com/office/drawing/2014/main" val="1630930855"/>
                    </a:ext>
                  </a:extLst>
                </a:gridCol>
                <a:gridCol w="208280">
                  <a:extLst>
                    <a:ext uri="{9D8B030D-6E8A-4147-A177-3AD203B41FA5}">
                      <a16:colId xmlns:a16="http://schemas.microsoft.com/office/drawing/2014/main" val="3670264942"/>
                    </a:ext>
                  </a:extLst>
                </a:gridCol>
                <a:gridCol w="208280">
                  <a:extLst>
                    <a:ext uri="{9D8B030D-6E8A-4147-A177-3AD203B41FA5}">
                      <a16:colId xmlns:a16="http://schemas.microsoft.com/office/drawing/2014/main" val="3260217598"/>
                    </a:ext>
                  </a:extLst>
                </a:gridCol>
                <a:gridCol w="208280">
                  <a:extLst>
                    <a:ext uri="{9D8B030D-6E8A-4147-A177-3AD203B41FA5}">
                      <a16:colId xmlns:a16="http://schemas.microsoft.com/office/drawing/2014/main" val="656313273"/>
                    </a:ext>
                  </a:extLst>
                </a:gridCol>
                <a:gridCol w="208280">
                  <a:extLst>
                    <a:ext uri="{9D8B030D-6E8A-4147-A177-3AD203B41FA5}">
                      <a16:colId xmlns:a16="http://schemas.microsoft.com/office/drawing/2014/main" val="1172941570"/>
                    </a:ext>
                  </a:extLst>
                </a:gridCol>
                <a:gridCol w="208280">
                  <a:extLst>
                    <a:ext uri="{9D8B030D-6E8A-4147-A177-3AD203B41FA5}">
                      <a16:colId xmlns:a16="http://schemas.microsoft.com/office/drawing/2014/main" val="3480991288"/>
                    </a:ext>
                  </a:extLst>
                </a:gridCol>
                <a:gridCol w="208280">
                  <a:extLst>
                    <a:ext uri="{9D8B030D-6E8A-4147-A177-3AD203B41FA5}">
                      <a16:colId xmlns:a16="http://schemas.microsoft.com/office/drawing/2014/main" val="2215736703"/>
                    </a:ext>
                  </a:extLst>
                </a:gridCol>
                <a:gridCol w="208280">
                  <a:extLst>
                    <a:ext uri="{9D8B030D-6E8A-4147-A177-3AD203B41FA5}">
                      <a16:colId xmlns:a16="http://schemas.microsoft.com/office/drawing/2014/main" val="2742892755"/>
                    </a:ext>
                  </a:extLst>
                </a:gridCol>
                <a:gridCol w="208280">
                  <a:extLst>
                    <a:ext uri="{9D8B030D-6E8A-4147-A177-3AD203B41FA5}">
                      <a16:colId xmlns:a16="http://schemas.microsoft.com/office/drawing/2014/main" val="792592559"/>
                    </a:ext>
                  </a:extLst>
                </a:gridCol>
                <a:gridCol w="208280">
                  <a:extLst>
                    <a:ext uri="{9D8B030D-6E8A-4147-A177-3AD203B41FA5}">
                      <a16:colId xmlns:a16="http://schemas.microsoft.com/office/drawing/2014/main" val="3285029998"/>
                    </a:ext>
                  </a:extLst>
                </a:gridCol>
                <a:gridCol w="208280">
                  <a:extLst>
                    <a:ext uri="{9D8B030D-6E8A-4147-A177-3AD203B41FA5}">
                      <a16:colId xmlns:a16="http://schemas.microsoft.com/office/drawing/2014/main" val="885620405"/>
                    </a:ext>
                  </a:extLst>
                </a:gridCol>
                <a:gridCol w="208280">
                  <a:extLst>
                    <a:ext uri="{9D8B030D-6E8A-4147-A177-3AD203B41FA5}">
                      <a16:colId xmlns:a16="http://schemas.microsoft.com/office/drawing/2014/main" val="2590432051"/>
                    </a:ext>
                  </a:extLst>
                </a:gridCol>
                <a:gridCol w="208280">
                  <a:extLst>
                    <a:ext uri="{9D8B030D-6E8A-4147-A177-3AD203B41FA5}">
                      <a16:colId xmlns:a16="http://schemas.microsoft.com/office/drawing/2014/main" val="2764323424"/>
                    </a:ext>
                  </a:extLst>
                </a:gridCol>
                <a:gridCol w="208280">
                  <a:extLst>
                    <a:ext uri="{9D8B030D-6E8A-4147-A177-3AD203B41FA5}">
                      <a16:colId xmlns:a16="http://schemas.microsoft.com/office/drawing/2014/main" val="2649808798"/>
                    </a:ext>
                  </a:extLst>
                </a:gridCol>
                <a:gridCol w="249936">
                  <a:extLst>
                    <a:ext uri="{9D8B030D-6E8A-4147-A177-3AD203B41FA5}">
                      <a16:colId xmlns:a16="http://schemas.microsoft.com/office/drawing/2014/main" val="2827523994"/>
                    </a:ext>
                  </a:extLst>
                </a:gridCol>
                <a:gridCol w="208280">
                  <a:extLst>
                    <a:ext uri="{9D8B030D-6E8A-4147-A177-3AD203B41FA5}">
                      <a16:colId xmlns:a16="http://schemas.microsoft.com/office/drawing/2014/main" val="967692909"/>
                    </a:ext>
                  </a:extLst>
                </a:gridCol>
                <a:gridCol w="208280">
                  <a:extLst>
                    <a:ext uri="{9D8B030D-6E8A-4147-A177-3AD203B41FA5}">
                      <a16:colId xmlns:a16="http://schemas.microsoft.com/office/drawing/2014/main" val="1263658096"/>
                    </a:ext>
                  </a:extLst>
                </a:gridCol>
                <a:gridCol w="208280">
                  <a:extLst>
                    <a:ext uri="{9D8B030D-6E8A-4147-A177-3AD203B41FA5}">
                      <a16:colId xmlns:a16="http://schemas.microsoft.com/office/drawing/2014/main" val="132290367"/>
                    </a:ext>
                  </a:extLst>
                </a:gridCol>
                <a:gridCol w="208280">
                  <a:extLst>
                    <a:ext uri="{9D8B030D-6E8A-4147-A177-3AD203B41FA5}">
                      <a16:colId xmlns:a16="http://schemas.microsoft.com/office/drawing/2014/main" val="1498547581"/>
                    </a:ext>
                  </a:extLst>
                </a:gridCol>
                <a:gridCol w="208280">
                  <a:extLst>
                    <a:ext uri="{9D8B030D-6E8A-4147-A177-3AD203B41FA5}">
                      <a16:colId xmlns:a16="http://schemas.microsoft.com/office/drawing/2014/main" val="1269004945"/>
                    </a:ext>
                  </a:extLst>
                </a:gridCol>
                <a:gridCol w="208280">
                  <a:extLst>
                    <a:ext uri="{9D8B030D-6E8A-4147-A177-3AD203B41FA5}">
                      <a16:colId xmlns:a16="http://schemas.microsoft.com/office/drawing/2014/main" val="2573383069"/>
                    </a:ext>
                  </a:extLst>
                </a:gridCol>
                <a:gridCol w="208280">
                  <a:extLst>
                    <a:ext uri="{9D8B030D-6E8A-4147-A177-3AD203B41FA5}">
                      <a16:colId xmlns:a16="http://schemas.microsoft.com/office/drawing/2014/main" val="2509833372"/>
                    </a:ext>
                  </a:extLst>
                </a:gridCol>
                <a:gridCol w="208280">
                  <a:extLst>
                    <a:ext uri="{9D8B030D-6E8A-4147-A177-3AD203B41FA5}">
                      <a16:colId xmlns:a16="http://schemas.microsoft.com/office/drawing/2014/main" val="418008712"/>
                    </a:ext>
                  </a:extLst>
                </a:gridCol>
                <a:gridCol w="208280">
                  <a:extLst>
                    <a:ext uri="{9D8B030D-6E8A-4147-A177-3AD203B41FA5}">
                      <a16:colId xmlns:a16="http://schemas.microsoft.com/office/drawing/2014/main" val="2157301298"/>
                    </a:ext>
                  </a:extLst>
                </a:gridCol>
                <a:gridCol w="208280">
                  <a:extLst>
                    <a:ext uri="{9D8B030D-6E8A-4147-A177-3AD203B41FA5}">
                      <a16:colId xmlns:a16="http://schemas.microsoft.com/office/drawing/2014/main" val="1869801639"/>
                    </a:ext>
                  </a:extLst>
                </a:gridCol>
                <a:gridCol w="208280">
                  <a:extLst>
                    <a:ext uri="{9D8B030D-6E8A-4147-A177-3AD203B41FA5}">
                      <a16:colId xmlns:a16="http://schemas.microsoft.com/office/drawing/2014/main" val="25194473"/>
                    </a:ext>
                  </a:extLst>
                </a:gridCol>
                <a:gridCol w="208280">
                  <a:extLst>
                    <a:ext uri="{9D8B030D-6E8A-4147-A177-3AD203B41FA5}">
                      <a16:colId xmlns:a16="http://schemas.microsoft.com/office/drawing/2014/main" val="2934933797"/>
                    </a:ext>
                  </a:extLst>
                </a:gridCol>
                <a:gridCol w="208280">
                  <a:extLst>
                    <a:ext uri="{9D8B030D-6E8A-4147-A177-3AD203B41FA5}">
                      <a16:colId xmlns:a16="http://schemas.microsoft.com/office/drawing/2014/main" val="677170040"/>
                    </a:ext>
                  </a:extLst>
                </a:gridCol>
                <a:gridCol w="208280">
                  <a:extLst>
                    <a:ext uri="{9D8B030D-6E8A-4147-A177-3AD203B41FA5}">
                      <a16:colId xmlns:a16="http://schemas.microsoft.com/office/drawing/2014/main" val="2380546507"/>
                    </a:ext>
                  </a:extLst>
                </a:gridCol>
                <a:gridCol w="208280">
                  <a:extLst>
                    <a:ext uri="{9D8B030D-6E8A-4147-A177-3AD203B41FA5}">
                      <a16:colId xmlns:a16="http://schemas.microsoft.com/office/drawing/2014/main" val="3514074432"/>
                    </a:ext>
                  </a:extLst>
                </a:gridCol>
                <a:gridCol w="208280">
                  <a:extLst>
                    <a:ext uri="{9D8B030D-6E8A-4147-A177-3AD203B41FA5}">
                      <a16:colId xmlns:a16="http://schemas.microsoft.com/office/drawing/2014/main" val="794895672"/>
                    </a:ext>
                  </a:extLst>
                </a:gridCol>
                <a:gridCol w="208280">
                  <a:extLst>
                    <a:ext uri="{9D8B030D-6E8A-4147-A177-3AD203B41FA5}">
                      <a16:colId xmlns:a16="http://schemas.microsoft.com/office/drawing/2014/main" val="2733111342"/>
                    </a:ext>
                  </a:extLst>
                </a:gridCol>
                <a:gridCol w="208280">
                  <a:extLst>
                    <a:ext uri="{9D8B030D-6E8A-4147-A177-3AD203B41FA5}">
                      <a16:colId xmlns:a16="http://schemas.microsoft.com/office/drawing/2014/main" val="945001578"/>
                    </a:ext>
                  </a:extLst>
                </a:gridCol>
                <a:gridCol w="208280">
                  <a:extLst>
                    <a:ext uri="{9D8B030D-6E8A-4147-A177-3AD203B41FA5}">
                      <a16:colId xmlns:a16="http://schemas.microsoft.com/office/drawing/2014/main" val="3437767280"/>
                    </a:ext>
                  </a:extLst>
                </a:gridCol>
                <a:gridCol w="208280">
                  <a:extLst>
                    <a:ext uri="{9D8B030D-6E8A-4147-A177-3AD203B41FA5}">
                      <a16:colId xmlns:a16="http://schemas.microsoft.com/office/drawing/2014/main" val="3003659268"/>
                    </a:ext>
                  </a:extLst>
                </a:gridCol>
                <a:gridCol w="208280">
                  <a:extLst>
                    <a:ext uri="{9D8B030D-6E8A-4147-A177-3AD203B41FA5}">
                      <a16:colId xmlns:a16="http://schemas.microsoft.com/office/drawing/2014/main" val="1994705926"/>
                    </a:ext>
                  </a:extLst>
                </a:gridCol>
                <a:gridCol w="208280">
                  <a:extLst>
                    <a:ext uri="{9D8B030D-6E8A-4147-A177-3AD203B41FA5}">
                      <a16:colId xmlns:a16="http://schemas.microsoft.com/office/drawing/2014/main" val="2119483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663148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Waterway Point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3.5233282035514 %</a:t>
                      </a:r>
                    </a:p>
                  </a:txBody>
                  <a:tcPr/>
                </a:tc>
                <a:extLst>
                  <a:ext uri="{0D108BD9-81ED-4DB2-BD59-A6C34878D82A}">
                    <a16:rowId xmlns:a16="http://schemas.microsoft.com/office/drawing/2014/main" val="3729866412"/>
                  </a:ext>
                </a:extLst>
              </a:tr>
            </a:tbl>
          </a:graphicData>
        </a:graphic>
      </p:graphicFrame>
      <p:sp>
        <p:nvSpPr>
          <p:cNvPr id="4" name="Text Placeholder 3">
            <a:extLst>
              <a:ext uri="{FF2B5EF4-FFF2-40B4-BE49-F238E27FC236}">
                <a16:creationId xmlns:a16="http://schemas.microsoft.com/office/drawing/2014/main" id="{C65896EE-6C3F-47CE-9EC8-DA3A9DDE7E93}"/>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31113410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4CE29-A592-44E6-AEC8-286FFD4724BD}"/>
              </a:ext>
            </a:extLst>
          </p:cNvPr>
          <p:cNvSpPr>
            <a:spLocks noGrp="1"/>
          </p:cNvSpPr>
          <p:nvPr>
            <p:ph type="title"/>
          </p:nvPr>
        </p:nvSpPr>
        <p:spPr/>
        <p:txBody>
          <a:bodyPr/>
          <a:lstStyle/>
          <a:p>
            <a:r>
              <a:rPr lang="en-US"/>
              <a:t>Facebook Key Metrics Table | All Pages - 3 of 6</a:t>
            </a:r>
          </a:p>
        </p:txBody>
      </p:sp>
      <p:graphicFrame>
        <p:nvGraphicFramePr>
          <p:cNvPr id="5" name="Table Placeholder 4">
            <a:extLst>
              <a:ext uri="{FF2B5EF4-FFF2-40B4-BE49-F238E27FC236}">
                <a16:creationId xmlns:a16="http://schemas.microsoft.com/office/drawing/2014/main" id="{D949A1FE-E010-40DB-97B2-F90EC3394BE1}"/>
              </a:ext>
            </a:extLst>
          </p:cNvPr>
          <p:cNvGraphicFramePr>
            <a:graphicFrameLocks noGrp="1"/>
          </p:cNvGraphicFramePr>
          <p:nvPr>
            <p:ph type="tbl" sz="quarter" idx="13"/>
            <p:extLst>
              <p:ext uri="{D42A27DB-BD31-4B8C-83A1-F6EECF244321}">
                <p14:modId xmlns:p14="http://schemas.microsoft.com/office/powerpoint/2010/main" val="2501922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157056484"/>
                    </a:ext>
                  </a:extLst>
                </a:gridCol>
                <a:gridCol w="208280">
                  <a:extLst>
                    <a:ext uri="{9D8B030D-6E8A-4147-A177-3AD203B41FA5}">
                      <a16:colId xmlns:a16="http://schemas.microsoft.com/office/drawing/2014/main" val="587685278"/>
                    </a:ext>
                  </a:extLst>
                </a:gridCol>
                <a:gridCol w="208280">
                  <a:extLst>
                    <a:ext uri="{9D8B030D-6E8A-4147-A177-3AD203B41FA5}">
                      <a16:colId xmlns:a16="http://schemas.microsoft.com/office/drawing/2014/main" val="730053580"/>
                    </a:ext>
                  </a:extLst>
                </a:gridCol>
                <a:gridCol w="208280">
                  <a:extLst>
                    <a:ext uri="{9D8B030D-6E8A-4147-A177-3AD203B41FA5}">
                      <a16:colId xmlns:a16="http://schemas.microsoft.com/office/drawing/2014/main" val="1287357939"/>
                    </a:ext>
                  </a:extLst>
                </a:gridCol>
                <a:gridCol w="208280">
                  <a:extLst>
                    <a:ext uri="{9D8B030D-6E8A-4147-A177-3AD203B41FA5}">
                      <a16:colId xmlns:a16="http://schemas.microsoft.com/office/drawing/2014/main" val="1750193491"/>
                    </a:ext>
                  </a:extLst>
                </a:gridCol>
                <a:gridCol w="208280">
                  <a:extLst>
                    <a:ext uri="{9D8B030D-6E8A-4147-A177-3AD203B41FA5}">
                      <a16:colId xmlns:a16="http://schemas.microsoft.com/office/drawing/2014/main" val="602859080"/>
                    </a:ext>
                  </a:extLst>
                </a:gridCol>
                <a:gridCol w="208280">
                  <a:extLst>
                    <a:ext uri="{9D8B030D-6E8A-4147-A177-3AD203B41FA5}">
                      <a16:colId xmlns:a16="http://schemas.microsoft.com/office/drawing/2014/main" val="3752062752"/>
                    </a:ext>
                  </a:extLst>
                </a:gridCol>
                <a:gridCol w="208280">
                  <a:extLst>
                    <a:ext uri="{9D8B030D-6E8A-4147-A177-3AD203B41FA5}">
                      <a16:colId xmlns:a16="http://schemas.microsoft.com/office/drawing/2014/main" val="1840479081"/>
                    </a:ext>
                  </a:extLst>
                </a:gridCol>
                <a:gridCol w="208280">
                  <a:extLst>
                    <a:ext uri="{9D8B030D-6E8A-4147-A177-3AD203B41FA5}">
                      <a16:colId xmlns:a16="http://schemas.microsoft.com/office/drawing/2014/main" val="321181167"/>
                    </a:ext>
                  </a:extLst>
                </a:gridCol>
                <a:gridCol w="208280">
                  <a:extLst>
                    <a:ext uri="{9D8B030D-6E8A-4147-A177-3AD203B41FA5}">
                      <a16:colId xmlns:a16="http://schemas.microsoft.com/office/drawing/2014/main" val="3920468707"/>
                    </a:ext>
                  </a:extLst>
                </a:gridCol>
                <a:gridCol w="208280">
                  <a:extLst>
                    <a:ext uri="{9D8B030D-6E8A-4147-A177-3AD203B41FA5}">
                      <a16:colId xmlns:a16="http://schemas.microsoft.com/office/drawing/2014/main" val="2733305483"/>
                    </a:ext>
                  </a:extLst>
                </a:gridCol>
                <a:gridCol w="208280">
                  <a:extLst>
                    <a:ext uri="{9D8B030D-6E8A-4147-A177-3AD203B41FA5}">
                      <a16:colId xmlns:a16="http://schemas.microsoft.com/office/drawing/2014/main" val="2499944360"/>
                    </a:ext>
                  </a:extLst>
                </a:gridCol>
                <a:gridCol w="208280">
                  <a:extLst>
                    <a:ext uri="{9D8B030D-6E8A-4147-A177-3AD203B41FA5}">
                      <a16:colId xmlns:a16="http://schemas.microsoft.com/office/drawing/2014/main" val="3523548506"/>
                    </a:ext>
                  </a:extLst>
                </a:gridCol>
                <a:gridCol w="208280">
                  <a:extLst>
                    <a:ext uri="{9D8B030D-6E8A-4147-A177-3AD203B41FA5}">
                      <a16:colId xmlns:a16="http://schemas.microsoft.com/office/drawing/2014/main" val="2028736685"/>
                    </a:ext>
                  </a:extLst>
                </a:gridCol>
                <a:gridCol w="208280">
                  <a:extLst>
                    <a:ext uri="{9D8B030D-6E8A-4147-A177-3AD203B41FA5}">
                      <a16:colId xmlns:a16="http://schemas.microsoft.com/office/drawing/2014/main" val="3957662929"/>
                    </a:ext>
                  </a:extLst>
                </a:gridCol>
                <a:gridCol w="208280">
                  <a:extLst>
                    <a:ext uri="{9D8B030D-6E8A-4147-A177-3AD203B41FA5}">
                      <a16:colId xmlns:a16="http://schemas.microsoft.com/office/drawing/2014/main" val="3675264248"/>
                    </a:ext>
                  </a:extLst>
                </a:gridCol>
                <a:gridCol w="208280">
                  <a:extLst>
                    <a:ext uri="{9D8B030D-6E8A-4147-A177-3AD203B41FA5}">
                      <a16:colId xmlns:a16="http://schemas.microsoft.com/office/drawing/2014/main" val="2240823924"/>
                    </a:ext>
                  </a:extLst>
                </a:gridCol>
                <a:gridCol w="249936">
                  <a:extLst>
                    <a:ext uri="{9D8B030D-6E8A-4147-A177-3AD203B41FA5}">
                      <a16:colId xmlns:a16="http://schemas.microsoft.com/office/drawing/2014/main" val="1549119920"/>
                    </a:ext>
                  </a:extLst>
                </a:gridCol>
                <a:gridCol w="208280">
                  <a:extLst>
                    <a:ext uri="{9D8B030D-6E8A-4147-A177-3AD203B41FA5}">
                      <a16:colId xmlns:a16="http://schemas.microsoft.com/office/drawing/2014/main" val="2034496339"/>
                    </a:ext>
                  </a:extLst>
                </a:gridCol>
                <a:gridCol w="208280">
                  <a:extLst>
                    <a:ext uri="{9D8B030D-6E8A-4147-A177-3AD203B41FA5}">
                      <a16:colId xmlns:a16="http://schemas.microsoft.com/office/drawing/2014/main" val="199857480"/>
                    </a:ext>
                  </a:extLst>
                </a:gridCol>
                <a:gridCol w="208280">
                  <a:extLst>
                    <a:ext uri="{9D8B030D-6E8A-4147-A177-3AD203B41FA5}">
                      <a16:colId xmlns:a16="http://schemas.microsoft.com/office/drawing/2014/main" val="580250106"/>
                    </a:ext>
                  </a:extLst>
                </a:gridCol>
                <a:gridCol w="208280">
                  <a:extLst>
                    <a:ext uri="{9D8B030D-6E8A-4147-A177-3AD203B41FA5}">
                      <a16:colId xmlns:a16="http://schemas.microsoft.com/office/drawing/2014/main" val="2578820094"/>
                    </a:ext>
                  </a:extLst>
                </a:gridCol>
                <a:gridCol w="208280">
                  <a:extLst>
                    <a:ext uri="{9D8B030D-6E8A-4147-A177-3AD203B41FA5}">
                      <a16:colId xmlns:a16="http://schemas.microsoft.com/office/drawing/2014/main" val="3049030024"/>
                    </a:ext>
                  </a:extLst>
                </a:gridCol>
                <a:gridCol w="208280">
                  <a:extLst>
                    <a:ext uri="{9D8B030D-6E8A-4147-A177-3AD203B41FA5}">
                      <a16:colId xmlns:a16="http://schemas.microsoft.com/office/drawing/2014/main" val="3914285154"/>
                    </a:ext>
                  </a:extLst>
                </a:gridCol>
                <a:gridCol w="208280">
                  <a:extLst>
                    <a:ext uri="{9D8B030D-6E8A-4147-A177-3AD203B41FA5}">
                      <a16:colId xmlns:a16="http://schemas.microsoft.com/office/drawing/2014/main" val="2623083041"/>
                    </a:ext>
                  </a:extLst>
                </a:gridCol>
                <a:gridCol w="208280">
                  <a:extLst>
                    <a:ext uri="{9D8B030D-6E8A-4147-A177-3AD203B41FA5}">
                      <a16:colId xmlns:a16="http://schemas.microsoft.com/office/drawing/2014/main" val="3731036130"/>
                    </a:ext>
                  </a:extLst>
                </a:gridCol>
                <a:gridCol w="208280">
                  <a:extLst>
                    <a:ext uri="{9D8B030D-6E8A-4147-A177-3AD203B41FA5}">
                      <a16:colId xmlns:a16="http://schemas.microsoft.com/office/drawing/2014/main" val="555470865"/>
                    </a:ext>
                  </a:extLst>
                </a:gridCol>
                <a:gridCol w="208280">
                  <a:extLst>
                    <a:ext uri="{9D8B030D-6E8A-4147-A177-3AD203B41FA5}">
                      <a16:colId xmlns:a16="http://schemas.microsoft.com/office/drawing/2014/main" val="950868622"/>
                    </a:ext>
                  </a:extLst>
                </a:gridCol>
                <a:gridCol w="208280">
                  <a:extLst>
                    <a:ext uri="{9D8B030D-6E8A-4147-A177-3AD203B41FA5}">
                      <a16:colId xmlns:a16="http://schemas.microsoft.com/office/drawing/2014/main" val="3388187226"/>
                    </a:ext>
                  </a:extLst>
                </a:gridCol>
                <a:gridCol w="208280">
                  <a:extLst>
                    <a:ext uri="{9D8B030D-6E8A-4147-A177-3AD203B41FA5}">
                      <a16:colId xmlns:a16="http://schemas.microsoft.com/office/drawing/2014/main" val="3350680320"/>
                    </a:ext>
                  </a:extLst>
                </a:gridCol>
                <a:gridCol w="208280">
                  <a:extLst>
                    <a:ext uri="{9D8B030D-6E8A-4147-A177-3AD203B41FA5}">
                      <a16:colId xmlns:a16="http://schemas.microsoft.com/office/drawing/2014/main" val="2778617065"/>
                    </a:ext>
                  </a:extLst>
                </a:gridCol>
                <a:gridCol w="208280">
                  <a:extLst>
                    <a:ext uri="{9D8B030D-6E8A-4147-A177-3AD203B41FA5}">
                      <a16:colId xmlns:a16="http://schemas.microsoft.com/office/drawing/2014/main" val="2929870359"/>
                    </a:ext>
                  </a:extLst>
                </a:gridCol>
                <a:gridCol w="208280">
                  <a:extLst>
                    <a:ext uri="{9D8B030D-6E8A-4147-A177-3AD203B41FA5}">
                      <a16:colId xmlns:a16="http://schemas.microsoft.com/office/drawing/2014/main" val="3403352832"/>
                    </a:ext>
                  </a:extLst>
                </a:gridCol>
                <a:gridCol w="208280">
                  <a:extLst>
                    <a:ext uri="{9D8B030D-6E8A-4147-A177-3AD203B41FA5}">
                      <a16:colId xmlns:a16="http://schemas.microsoft.com/office/drawing/2014/main" val="966799264"/>
                    </a:ext>
                  </a:extLst>
                </a:gridCol>
                <a:gridCol w="208280">
                  <a:extLst>
                    <a:ext uri="{9D8B030D-6E8A-4147-A177-3AD203B41FA5}">
                      <a16:colId xmlns:a16="http://schemas.microsoft.com/office/drawing/2014/main" val="1159610705"/>
                    </a:ext>
                  </a:extLst>
                </a:gridCol>
                <a:gridCol w="208280">
                  <a:extLst>
                    <a:ext uri="{9D8B030D-6E8A-4147-A177-3AD203B41FA5}">
                      <a16:colId xmlns:a16="http://schemas.microsoft.com/office/drawing/2014/main" val="1322740859"/>
                    </a:ext>
                  </a:extLst>
                </a:gridCol>
                <a:gridCol w="208280">
                  <a:extLst>
                    <a:ext uri="{9D8B030D-6E8A-4147-A177-3AD203B41FA5}">
                      <a16:colId xmlns:a16="http://schemas.microsoft.com/office/drawing/2014/main" val="813961459"/>
                    </a:ext>
                  </a:extLst>
                </a:gridCol>
                <a:gridCol w="208280">
                  <a:extLst>
                    <a:ext uri="{9D8B030D-6E8A-4147-A177-3AD203B41FA5}">
                      <a16:colId xmlns:a16="http://schemas.microsoft.com/office/drawing/2014/main" val="2064083701"/>
                    </a:ext>
                  </a:extLst>
                </a:gridCol>
                <a:gridCol w="208280">
                  <a:extLst>
                    <a:ext uri="{9D8B030D-6E8A-4147-A177-3AD203B41FA5}">
                      <a16:colId xmlns:a16="http://schemas.microsoft.com/office/drawing/2014/main" val="3324941045"/>
                    </a:ext>
                  </a:extLst>
                </a:gridCol>
                <a:gridCol w="208280">
                  <a:extLst>
                    <a:ext uri="{9D8B030D-6E8A-4147-A177-3AD203B41FA5}">
                      <a16:colId xmlns:a16="http://schemas.microsoft.com/office/drawing/2014/main" val="3314380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3117164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Frasers Property Retail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1.7376475037345 %</a:t>
                      </a:r>
                    </a:p>
                  </a:txBody>
                  <a:tcPr/>
                </a:tc>
                <a:extLst>
                  <a:ext uri="{0D108BD9-81ED-4DB2-BD59-A6C34878D82A}">
                    <a16:rowId xmlns:a16="http://schemas.microsoft.com/office/drawing/2014/main" val="2085939299"/>
                  </a:ext>
                </a:extLst>
              </a:tr>
            </a:tbl>
          </a:graphicData>
        </a:graphic>
      </p:graphicFrame>
      <p:sp>
        <p:nvSpPr>
          <p:cNvPr id="4" name="Text Placeholder 3">
            <a:extLst>
              <a:ext uri="{FF2B5EF4-FFF2-40B4-BE49-F238E27FC236}">
                <a16:creationId xmlns:a16="http://schemas.microsoft.com/office/drawing/2014/main" id="{7757E1E4-D764-4C0D-B171-3046043E1CFD}"/>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34112253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CC360-21EB-435C-AF8F-742502DE4A47}"/>
              </a:ext>
            </a:extLst>
          </p:cNvPr>
          <p:cNvSpPr>
            <a:spLocks noGrp="1"/>
          </p:cNvSpPr>
          <p:nvPr>
            <p:ph type="title"/>
          </p:nvPr>
        </p:nvSpPr>
        <p:spPr/>
        <p:txBody>
          <a:bodyPr/>
          <a:lstStyle/>
          <a:p>
            <a:r>
              <a:rPr lang="en-US"/>
              <a:t>Facebook Key Metrics Table | All Pages - 4 of 6</a:t>
            </a:r>
          </a:p>
        </p:txBody>
      </p:sp>
      <p:graphicFrame>
        <p:nvGraphicFramePr>
          <p:cNvPr id="5" name="Table Placeholder 4">
            <a:extLst>
              <a:ext uri="{FF2B5EF4-FFF2-40B4-BE49-F238E27FC236}">
                <a16:creationId xmlns:a16="http://schemas.microsoft.com/office/drawing/2014/main" id="{F4036A08-B7D1-4DFA-85DC-EA953FB885DC}"/>
              </a:ext>
            </a:extLst>
          </p:cNvPr>
          <p:cNvGraphicFramePr>
            <a:graphicFrameLocks noGrp="1"/>
          </p:cNvGraphicFramePr>
          <p:nvPr>
            <p:ph type="tbl" sz="quarter" idx="13"/>
            <p:extLst>
              <p:ext uri="{D42A27DB-BD31-4B8C-83A1-F6EECF244321}">
                <p14:modId xmlns:p14="http://schemas.microsoft.com/office/powerpoint/2010/main" val="3490140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531329907"/>
                    </a:ext>
                  </a:extLst>
                </a:gridCol>
                <a:gridCol w="208280">
                  <a:extLst>
                    <a:ext uri="{9D8B030D-6E8A-4147-A177-3AD203B41FA5}">
                      <a16:colId xmlns:a16="http://schemas.microsoft.com/office/drawing/2014/main" val="3767074163"/>
                    </a:ext>
                  </a:extLst>
                </a:gridCol>
                <a:gridCol w="208280">
                  <a:extLst>
                    <a:ext uri="{9D8B030D-6E8A-4147-A177-3AD203B41FA5}">
                      <a16:colId xmlns:a16="http://schemas.microsoft.com/office/drawing/2014/main" val="140924631"/>
                    </a:ext>
                  </a:extLst>
                </a:gridCol>
                <a:gridCol w="208280">
                  <a:extLst>
                    <a:ext uri="{9D8B030D-6E8A-4147-A177-3AD203B41FA5}">
                      <a16:colId xmlns:a16="http://schemas.microsoft.com/office/drawing/2014/main" val="2898215145"/>
                    </a:ext>
                  </a:extLst>
                </a:gridCol>
                <a:gridCol w="208280">
                  <a:extLst>
                    <a:ext uri="{9D8B030D-6E8A-4147-A177-3AD203B41FA5}">
                      <a16:colId xmlns:a16="http://schemas.microsoft.com/office/drawing/2014/main" val="2524756894"/>
                    </a:ext>
                  </a:extLst>
                </a:gridCol>
                <a:gridCol w="208280">
                  <a:extLst>
                    <a:ext uri="{9D8B030D-6E8A-4147-A177-3AD203B41FA5}">
                      <a16:colId xmlns:a16="http://schemas.microsoft.com/office/drawing/2014/main" val="710806298"/>
                    </a:ext>
                  </a:extLst>
                </a:gridCol>
                <a:gridCol w="208280">
                  <a:extLst>
                    <a:ext uri="{9D8B030D-6E8A-4147-A177-3AD203B41FA5}">
                      <a16:colId xmlns:a16="http://schemas.microsoft.com/office/drawing/2014/main" val="3438965642"/>
                    </a:ext>
                  </a:extLst>
                </a:gridCol>
                <a:gridCol w="208280">
                  <a:extLst>
                    <a:ext uri="{9D8B030D-6E8A-4147-A177-3AD203B41FA5}">
                      <a16:colId xmlns:a16="http://schemas.microsoft.com/office/drawing/2014/main" val="3236318039"/>
                    </a:ext>
                  </a:extLst>
                </a:gridCol>
                <a:gridCol w="208280">
                  <a:extLst>
                    <a:ext uri="{9D8B030D-6E8A-4147-A177-3AD203B41FA5}">
                      <a16:colId xmlns:a16="http://schemas.microsoft.com/office/drawing/2014/main" val="398944149"/>
                    </a:ext>
                  </a:extLst>
                </a:gridCol>
                <a:gridCol w="208280">
                  <a:extLst>
                    <a:ext uri="{9D8B030D-6E8A-4147-A177-3AD203B41FA5}">
                      <a16:colId xmlns:a16="http://schemas.microsoft.com/office/drawing/2014/main" val="4141934799"/>
                    </a:ext>
                  </a:extLst>
                </a:gridCol>
                <a:gridCol w="208280">
                  <a:extLst>
                    <a:ext uri="{9D8B030D-6E8A-4147-A177-3AD203B41FA5}">
                      <a16:colId xmlns:a16="http://schemas.microsoft.com/office/drawing/2014/main" val="1486888181"/>
                    </a:ext>
                  </a:extLst>
                </a:gridCol>
                <a:gridCol w="208280">
                  <a:extLst>
                    <a:ext uri="{9D8B030D-6E8A-4147-A177-3AD203B41FA5}">
                      <a16:colId xmlns:a16="http://schemas.microsoft.com/office/drawing/2014/main" val="1671630072"/>
                    </a:ext>
                  </a:extLst>
                </a:gridCol>
                <a:gridCol w="208280">
                  <a:extLst>
                    <a:ext uri="{9D8B030D-6E8A-4147-A177-3AD203B41FA5}">
                      <a16:colId xmlns:a16="http://schemas.microsoft.com/office/drawing/2014/main" val="3134338968"/>
                    </a:ext>
                  </a:extLst>
                </a:gridCol>
                <a:gridCol w="208280">
                  <a:extLst>
                    <a:ext uri="{9D8B030D-6E8A-4147-A177-3AD203B41FA5}">
                      <a16:colId xmlns:a16="http://schemas.microsoft.com/office/drawing/2014/main" val="2680993448"/>
                    </a:ext>
                  </a:extLst>
                </a:gridCol>
                <a:gridCol w="208280">
                  <a:extLst>
                    <a:ext uri="{9D8B030D-6E8A-4147-A177-3AD203B41FA5}">
                      <a16:colId xmlns:a16="http://schemas.microsoft.com/office/drawing/2014/main" val="3520247493"/>
                    </a:ext>
                  </a:extLst>
                </a:gridCol>
                <a:gridCol w="208280">
                  <a:extLst>
                    <a:ext uri="{9D8B030D-6E8A-4147-A177-3AD203B41FA5}">
                      <a16:colId xmlns:a16="http://schemas.microsoft.com/office/drawing/2014/main" val="3957616117"/>
                    </a:ext>
                  </a:extLst>
                </a:gridCol>
                <a:gridCol w="208280">
                  <a:extLst>
                    <a:ext uri="{9D8B030D-6E8A-4147-A177-3AD203B41FA5}">
                      <a16:colId xmlns:a16="http://schemas.microsoft.com/office/drawing/2014/main" val="3814260341"/>
                    </a:ext>
                  </a:extLst>
                </a:gridCol>
                <a:gridCol w="249936">
                  <a:extLst>
                    <a:ext uri="{9D8B030D-6E8A-4147-A177-3AD203B41FA5}">
                      <a16:colId xmlns:a16="http://schemas.microsoft.com/office/drawing/2014/main" val="4272291536"/>
                    </a:ext>
                  </a:extLst>
                </a:gridCol>
                <a:gridCol w="208280">
                  <a:extLst>
                    <a:ext uri="{9D8B030D-6E8A-4147-A177-3AD203B41FA5}">
                      <a16:colId xmlns:a16="http://schemas.microsoft.com/office/drawing/2014/main" val="2406747106"/>
                    </a:ext>
                  </a:extLst>
                </a:gridCol>
                <a:gridCol w="208280">
                  <a:extLst>
                    <a:ext uri="{9D8B030D-6E8A-4147-A177-3AD203B41FA5}">
                      <a16:colId xmlns:a16="http://schemas.microsoft.com/office/drawing/2014/main" val="3354004316"/>
                    </a:ext>
                  </a:extLst>
                </a:gridCol>
                <a:gridCol w="208280">
                  <a:extLst>
                    <a:ext uri="{9D8B030D-6E8A-4147-A177-3AD203B41FA5}">
                      <a16:colId xmlns:a16="http://schemas.microsoft.com/office/drawing/2014/main" val="52100071"/>
                    </a:ext>
                  </a:extLst>
                </a:gridCol>
                <a:gridCol w="208280">
                  <a:extLst>
                    <a:ext uri="{9D8B030D-6E8A-4147-A177-3AD203B41FA5}">
                      <a16:colId xmlns:a16="http://schemas.microsoft.com/office/drawing/2014/main" val="300470873"/>
                    </a:ext>
                  </a:extLst>
                </a:gridCol>
                <a:gridCol w="208280">
                  <a:extLst>
                    <a:ext uri="{9D8B030D-6E8A-4147-A177-3AD203B41FA5}">
                      <a16:colId xmlns:a16="http://schemas.microsoft.com/office/drawing/2014/main" val="3117230032"/>
                    </a:ext>
                  </a:extLst>
                </a:gridCol>
                <a:gridCol w="208280">
                  <a:extLst>
                    <a:ext uri="{9D8B030D-6E8A-4147-A177-3AD203B41FA5}">
                      <a16:colId xmlns:a16="http://schemas.microsoft.com/office/drawing/2014/main" val="1596847281"/>
                    </a:ext>
                  </a:extLst>
                </a:gridCol>
                <a:gridCol w="208280">
                  <a:extLst>
                    <a:ext uri="{9D8B030D-6E8A-4147-A177-3AD203B41FA5}">
                      <a16:colId xmlns:a16="http://schemas.microsoft.com/office/drawing/2014/main" val="4102754645"/>
                    </a:ext>
                  </a:extLst>
                </a:gridCol>
                <a:gridCol w="208280">
                  <a:extLst>
                    <a:ext uri="{9D8B030D-6E8A-4147-A177-3AD203B41FA5}">
                      <a16:colId xmlns:a16="http://schemas.microsoft.com/office/drawing/2014/main" val="271033987"/>
                    </a:ext>
                  </a:extLst>
                </a:gridCol>
                <a:gridCol w="208280">
                  <a:extLst>
                    <a:ext uri="{9D8B030D-6E8A-4147-A177-3AD203B41FA5}">
                      <a16:colId xmlns:a16="http://schemas.microsoft.com/office/drawing/2014/main" val="220921752"/>
                    </a:ext>
                  </a:extLst>
                </a:gridCol>
                <a:gridCol w="208280">
                  <a:extLst>
                    <a:ext uri="{9D8B030D-6E8A-4147-A177-3AD203B41FA5}">
                      <a16:colId xmlns:a16="http://schemas.microsoft.com/office/drawing/2014/main" val="603308035"/>
                    </a:ext>
                  </a:extLst>
                </a:gridCol>
                <a:gridCol w="208280">
                  <a:extLst>
                    <a:ext uri="{9D8B030D-6E8A-4147-A177-3AD203B41FA5}">
                      <a16:colId xmlns:a16="http://schemas.microsoft.com/office/drawing/2014/main" val="4069065927"/>
                    </a:ext>
                  </a:extLst>
                </a:gridCol>
                <a:gridCol w="208280">
                  <a:extLst>
                    <a:ext uri="{9D8B030D-6E8A-4147-A177-3AD203B41FA5}">
                      <a16:colId xmlns:a16="http://schemas.microsoft.com/office/drawing/2014/main" val="390240224"/>
                    </a:ext>
                  </a:extLst>
                </a:gridCol>
                <a:gridCol w="208280">
                  <a:extLst>
                    <a:ext uri="{9D8B030D-6E8A-4147-A177-3AD203B41FA5}">
                      <a16:colId xmlns:a16="http://schemas.microsoft.com/office/drawing/2014/main" val="382479354"/>
                    </a:ext>
                  </a:extLst>
                </a:gridCol>
                <a:gridCol w="208280">
                  <a:extLst>
                    <a:ext uri="{9D8B030D-6E8A-4147-A177-3AD203B41FA5}">
                      <a16:colId xmlns:a16="http://schemas.microsoft.com/office/drawing/2014/main" val="1720271909"/>
                    </a:ext>
                  </a:extLst>
                </a:gridCol>
                <a:gridCol w="208280">
                  <a:extLst>
                    <a:ext uri="{9D8B030D-6E8A-4147-A177-3AD203B41FA5}">
                      <a16:colId xmlns:a16="http://schemas.microsoft.com/office/drawing/2014/main" val="4625699"/>
                    </a:ext>
                  </a:extLst>
                </a:gridCol>
                <a:gridCol w="208280">
                  <a:extLst>
                    <a:ext uri="{9D8B030D-6E8A-4147-A177-3AD203B41FA5}">
                      <a16:colId xmlns:a16="http://schemas.microsoft.com/office/drawing/2014/main" val="2387634841"/>
                    </a:ext>
                  </a:extLst>
                </a:gridCol>
                <a:gridCol w="208280">
                  <a:extLst>
                    <a:ext uri="{9D8B030D-6E8A-4147-A177-3AD203B41FA5}">
                      <a16:colId xmlns:a16="http://schemas.microsoft.com/office/drawing/2014/main" val="4204108240"/>
                    </a:ext>
                  </a:extLst>
                </a:gridCol>
                <a:gridCol w="208280">
                  <a:extLst>
                    <a:ext uri="{9D8B030D-6E8A-4147-A177-3AD203B41FA5}">
                      <a16:colId xmlns:a16="http://schemas.microsoft.com/office/drawing/2014/main" val="8845364"/>
                    </a:ext>
                  </a:extLst>
                </a:gridCol>
                <a:gridCol w="208280">
                  <a:extLst>
                    <a:ext uri="{9D8B030D-6E8A-4147-A177-3AD203B41FA5}">
                      <a16:colId xmlns:a16="http://schemas.microsoft.com/office/drawing/2014/main" val="3246494216"/>
                    </a:ext>
                  </a:extLst>
                </a:gridCol>
                <a:gridCol w="208280">
                  <a:extLst>
                    <a:ext uri="{9D8B030D-6E8A-4147-A177-3AD203B41FA5}">
                      <a16:colId xmlns:a16="http://schemas.microsoft.com/office/drawing/2014/main" val="3707141035"/>
                    </a:ext>
                  </a:extLst>
                </a:gridCol>
                <a:gridCol w="208280">
                  <a:extLst>
                    <a:ext uri="{9D8B030D-6E8A-4147-A177-3AD203B41FA5}">
                      <a16:colId xmlns:a16="http://schemas.microsoft.com/office/drawing/2014/main" val="536174460"/>
                    </a:ext>
                  </a:extLst>
                </a:gridCol>
                <a:gridCol w="208280">
                  <a:extLst>
                    <a:ext uri="{9D8B030D-6E8A-4147-A177-3AD203B41FA5}">
                      <a16:colId xmlns:a16="http://schemas.microsoft.com/office/drawing/2014/main" val="3204568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4193899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8247.3333333333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5.2324689599795 %</a:t>
                      </a:r>
                    </a:p>
                  </a:txBody>
                  <a:tcPr/>
                </a:tc>
                <a:extLst>
                  <a:ext uri="{0D108BD9-81ED-4DB2-BD59-A6C34878D82A}">
                    <a16:rowId xmlns:a16="http://schemas.microsoft.com/office/drawing/2014/main" val="1942618527"/>
                  </a:ext>
                </a:extLst>
              </a:tr>
            </a:tbl>
          </a:graphicData>
        </a:graphic>
      </p:graphicFrame>
      <p:sp>
        <p:nvSpPr>
          <p:cNvPr id="4" name="Text Placeholder 3">
            <a:extLst>
              <a:ext uri="{FF2B5EF4-FFF2-40B4-BE49-F238E27FC236}">
                <a16:creationId xmlns:a16="http://schemas.microsoft.com/office/drawing/2014/main" id="{FDDB2232-A4ED-4628-AA4A-0C3774369525}"/>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19032471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D9356-E582-474B-85F5-31905BF053CF}"/>
              </a:ext>
            </a:extLst>
          </p:cNvPr>
          <p:cNvSpPr>
            <a:spLocks noGrp="1"/>
          </p:cNvSpPr>
          <p:nvPr>
            <p:ph type="title"/>
          </p:nvPr>
        </p:nvSpPr>
        <p:spPr/>
        <p:txBody>
          <a:bodyPr/>
          <a:lstStyle/>
          <a:p>
            <a:r>
              <a:rPr lang="en-US"/>
              <a:t>Facebook Key Metrics Table | All Pages - 5 of 6</a:t>
            </a:r>
          </a:p>
        </p:txBody>
      </p:sp>
      <p:graphicFrame>
        <p:nvGraphicFramePr>
          <p:cNvPr id="5" name="Table Placeholder 4">
            <a:extLst>
              <a:ext uri="{FF2B5EF4-FFF2-40B4-BE49-F238E27FC236}">
                <a16:creationId xmlns:a16="http://schemas.microsoft.com/office/drawing/2014/main" id="{D17567D6-C6BB-4EC3-8AD3-E7D76BF49674}"/>
              </a:ext>
            </a:extLst>
          </p:cNvPr>
          <p:cNvGraphicFramePr>
            <a:graphicFrameLocks noGrp="1"/>
          </p:cNvGraphicFramePr>
          <p:nvPr>
            <p:ph type="tbl" sz="quarter" idx="13"/>
            <p:extLst>
              <p:ext uri="{D42A27DB-BD31-4B8C-83A1-F6EECF244321}">
                <p14:modId xmlns:p14="http://schemas.microsoft.com/office/powerpoint/2010/main" val="1517788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122328989"/>
                    </a:ext>
                  </a:extLst>
                </a:gridCol>
                <a:gridCol w="208280">
                  <a:extLst>
                    <a:ext uri="{9D8B030D-6E8A-4147-A177-3AD203B41FA5}">
                      <a16:colId xmlns:a16="http://schemas.microsoft.com/office/drawing/2014/main" val="626653392"/>
                    </a:ext>
                  </a:extLst>
                </a:gridCol>
                <a:gridCol w="208280">
                  <a:extLst>
                    <a:ext uri="{9D8B030D-6E8A-4147-A177-3AD203B41FA5}">
                      <a16:colId xmlns:a16="http://schemas.microsoft.com/office/drawing/2014/main" val="3538896137"/>
                    </a:ext>
                  </a:extLst>
                </a:gridCol>
                <a:gridCol w="208280">
                  <a:extLst>
                    <a:ext uri="{9D8B030D-6E8A-4147-A177-3AD203B41FA5}">
                      <a16:colId xmlns:a16="http://schemas.microsoft.com/office/drawing/2014/main" val="3850700684"/>
                    </a:ext>
                  </a:extLst>
                </a:gridCol>
                <a:gridCol w="208280">
                  <a:extLst>
                    <a:ext uri="{9D8B030D-6E8A-4147-A177-3AD203B41FA5}">
                      <a16:colId xmlns:a16="http://schemas.microsoft.com/office/drawing/2014/main" val="1933157057"/>
                    </a:ext>
                  </a:extLst>
                </a:gridCol>
                <a:gridCol w="208280">
                  <a:extLst>
                    <a:ext uri="{9D8B030D-6E8A-4147-A177-3AD203B41FA5}">
                      <a16:colId xmlns:a16="http://schemas.microsoft.com/office/drawing/2014/main" val="469000793"/>
                    </a:ext>
                  </a:extLst>
                </a:gridCol>
                <a:gridCol w="208280">
                  <a:extLst>
                    <a:ext uri="{9D8B030D-6E8A-4147-A177-3AD203B41FA5}">
                      <a16:colId xmlns:a16="http://schemas.microsoft.com/office/drawing/2014/main" val="343335594"/>
                    </a:ext>
                  </a:extLst>
                </a:gridCol>
                <a:gridCol w="208280">
                  <a:extLst>
                    <a:ext uri="{9D8B030D-6E8A-4147-A177-3AD203B41FA5}">
                      <a16:colId xmlns:a16="http://schemas.microsoft.com/office/drawing/2014/main" val="2975473508"/>
                    </a:ext>
                  </a:extLst>
                </a:gridCol>
                <a:gridCol w="208280">
                  <a:extLst>
                    <a:ext uri="{9D8B030D-6E8A-4147-A177-3AD203B41FA5}">
                      <a16:colId xmlns:a16="http://schemas.microsoft.com/office/drawing/2014/main" val="269632660"/>
                    </a:ext>
                  </a:extLst>
                </a:gridCol>
                <a:gridCol w="208280">
                  <a:extLst>
                    <a:ext uri="{9D8B030D-6E8A-4147-A177-3AD203B41FA5}">
                      <a16:colId xmlns:a16="http://schemas.microsoft.com/office/drawing/2014/main" val="2827439113"/>
                    </a:ext>
                  </a:extLst>
                </a:gridCol>
                <a:gridCol w="208280">
                  <a:extLst>
                    <a:ext uri="{9D8B030D-6E8A-4147-A177-3AD203B41FA5}">
                      <a16:colId xmlns:a16="http://schemas.microsoft.com/office/drawing/2014/main" val="1824505401"/>
                    </a:ext>
                  </a:extLst>
                </a:gridCol>
                <a:gridCol w="208280">
                  <a:extLst>
                    <a:ext uri="{9D8B030D-6E8A-4147-A177-3AD203B41FA5}">
                      <a16:colId xmlns:a16="http://schemas.microsoft.com/office/drawing/2014/main" val="2375754925"/>
                    </a:ext>
                  </a:extLst>
                </a:gridCol>
                <a:gridCol w="208280">
                  <a:extLst>
                    <a:ext uri="{9D8B030D-6E8A-4147-A177-3AD203B41FA5}">
                      <a16:colId xmlns:a16="http://schemas.microsoft.com/office/drawing/2014/main" val="1894199554"/>
                    </a:ext>
                  </a:extLst>
                </a:gridCol>
                <a:gridCol w="208280">
                  <a:extLst>
                    <a:ext uri="{9D8B030D-6E8A-4147-A177-3AD203B41FA5}">
                      <a16:colId xmlns:a16="http://schemas.microsoft.com/office/drawing/2014/main" val="1271395316"/>
                    </a:ext>
                  </a:extLst>
                </a:gridCol>
                <a:gridCol w="208280">
                  <a:extLst>
                    <a:ext uri="{9D8B030D-6E8A-4147-A177-3AD203B41FA5}">
                      <a16:colId xmlns:a16="http://schemas.microsoft.com/office/drawing/2014/main" val="236999944"/>
                    </a:ext>
                  </a:extLst>
                </a:gridCol>
                <a:gridCol w="208280">
                  <a:extLst>
                    <a:ext uri="{9D8B030D-6E8A-4147-A177-3AD203B41FA5}">
                      <a16:colId xmlns:a16="http://schemas.microsoft.com/office/drawing/2014/main" val="3124575958"/>
                    </a:ext>
                  </a:extLst>
                </a:gridCol>
                <a:gridCol w="208280">
                  <a:extLst>
                    <a:ext uri="{9D8B030D-6E8A-4147-A177-3AD203B41FA5}">
                      <a16:colId xmlns:a16="http://schemas.microsoft.com/office/drawing/2014/main" val="976405117"/>
                    </a:ext>
                  </a:extLst>
                </a:gridCol>
                <a:gridCol w="249936">
                  <a:extLst>
                    <a:ext uri="{9D8B030D-6E8A-4147-A177-3AD203B41FA5}">
                      <a16:colId xmlns:a16="http://schemas.microsoft.com/office/drawing/2014/main" val="398546753"/>
                    </a:ext>
                  </a:extLst>
                </a:gridCol>
                <a:gridCol w="208280">
                  <a:extLst>
                    <a:ext uri="{9D8B030D-6E8A-4147-A177-3AD203B41FA5}">
                      <a16:colId xmlns:a16="http://schemas.microsoft.com/office/drawing/2014/main" val="2714188390"/>
                    </a:ext>
                  </a:extLst>
                </a:gridCol>
                <a:gridCol w="208280">
                  <a:extLst>
                    <a:ext uri="{9D8B030D-6E8A-4147-A177-3AD203B41FA5}">
                      <a16:colId xmlns:a16="http://schemas.microsoft.com/office/drawing/2014/main" val="1258553477"/>
                    </a:ext>
                  </a:extLst>
                </a:gridCol>
                <a:gridCol w="208280">
                  <a:extLst>
                    <a:ext uri="{9D8B030D-6E8A-4147-A177-3AD203B41FA5}">
                      <a16:colId xmlns:a16="http://schemas.microsoft.com/office/drawing/2014/main" val="2400031718"/>
                    </a:ext>
                  </a:extLst>
                </a:gridCol>
                <a:gridCol w="208280">
                  <a:extLst>
                    <a:ext uri="{9D8B030D-6E8A-4147-A177-3AD203B41FA5}">
                      <a16:colId xmlns:a16="http://schemas.microsoft.com/office/drawing/2014/main" val="2812266433"/>
                    </a:ext>
                  </a:extLst>
                </a:gridCol>
                <a:gridCol w="208280">
                  <a:extLst>
                    <a:ext uri="{9D8B030D-6E8A-4147-A177-3AD203B41FA5}">
                      <a16:colId xmlns:a16="http://schemas.microsoft.com/office/drawing/2014/main" val="2380395594"/>
                    </a:ext>
                  </a:extLst>
                </a:gridCol>
                <a:gridCol w="208280">
                  <a:extLst>
                    <a:ext uri="{9D8B030D-6E8A-4147-A177-3AD203B41FA5}">
                      <a16:colId xmlns:a16="http://schemas.microsoft.com/office/drawing/2014/main" val="1833439473"/>
                    </a:ext>
                  </a:extLst>
                </a:gridCol>
                <a:gridCol w="208280">
                  <a:extLst>
                    <a:ext uri="{9D8B030D-6E8A-4147-A177-3AD203B41FA5}">
                      <a16:colId xmlns:a16="http://schemas.microsoft.com/office/drawing/2014/main" val="350105831"/>
                    </a:ext>
                  </a:extLst>
                </a:gridCol>
                <a:gridCol w="208280">
                  <a:extLst>
                    <a:ext uri="{9D8B030D-6E8A-4147-A177-3AD203B41FA5}">
                      <a16:colId xmlns:a16="http://schemas.microsoft.com/office/drawing/2014/main" val="1702787469"/>
                    </a:ext>
                  </a:extLst>
                </a:gridCol>
                <a:gridCol w="208280">
                  <a:extLst>
                    <a:ext uri="{9D8B030D-6E8A-4147-A177-3AD203B41FA5}">
                      <a16:colId xmlns:a16="http://schemas.microsoft.com/office/drawing/2014/main" val="557843477"/>
                    </a:ext>
                  </a:extLst>
                </a:gridCol>
                <a:gridCol w="208280">
                  <a:extLst>
                    <a:ext uri="{9D8B030D-6E8A-4147-A177-3AD203B41FA5}">
                      <a16:colId xmlns:a16="http://schemas.microsoft.com/office/drawing/2014/main" val="1263829240"/>
                    </a:ext>
                  </a:extLst>
                </a:gridCol>
                <a:gridCol w="208280">
                  <a:extLst>
                    <a:ext uri="{9D8B030D-6E8A-4147-A177-3AD203B41FA5}">
                      <a16:colId xmlns:a16="http://schemas.microsoft.com/office/drawing/2014/main" val="2270014013"/>
                    </a:ext>
                  </a:extLst>
                </a:gridCol>
                <a:gridCol w="208280">
                  <a:extLst>
                    <a:ext uri="{9D8B030D-6E8A-4147-A177-3AD203B41FA5}">
                      <a16:colId xmlns:a16="http://schemas.microsoft.com/office/drawing/2014/main" val="3203503524"/>
                    </a:ext>
                  </a:extLst>
                </a:gridCol>
                <a:gridCol w="208280">
                  <a:extLst>
                    <a:ext uri="{9D8B030D-6E8A-4147-A177-3AD203B41FA5}">
                      <a16:colId xmlns:a16="http://schemas.microsoft.com/office/drawing/2014/main" val="3946903858"/>
                    </a:ext>
                  </a:extLst>
                </a:gridCol>
                <a:gridCol w="208280">
                  <a:extLst>
                    <a:ext uri="{9D8B030D-6E8A-4147-A177-3AD203B41FA5}">
                      <a16:colId xmlns:a16="http://schemas.microsoft.com/office/drawing/2014/main" val="1048327071"/>
                    </a:ext>
                  </a:extLst>
                </a:gridCol>
                <a:gridCol w="208280">
                  <a:extLst>
                    <a:ext uri="{9D8B030D-6E8A-4147-A177-3AD203B41FA5}">
                      <a16:colId xmlns:a16="http://schemas.microsoft.com/office/drawing/2014/main" val="3525989678"/>
                    </a:ext>
                  </a:extLst>
                </a:gridCol>
                <a:gridCol w="208280">
                  <a:extLst>
                    <a:ext uri="{9D8B030D-6E8A-4147-A177-3AD203B41FA5}">
                      <a16:colId xmlns:a16="http://schemas.microsoft.com/office/drawing/2014/main" val="1469609190"/>
                    </a:ext>
                  </a:extLst>
                </a:gridCol>
                <a:gridCol w="208280">
                  <a:extLst>
                    <a:ext uri="{9D8B030D-6E8A-4147-A177-3AD203B41FA5}">
                      <a16:colId xmlns:a16="http://schemas.microsoft.com/office/drawing/2014/main" val="3682103486"/>
                    </a:ext>
                  </a:extLst>
                </a:gridCol>
                <a:gridCol w="208280">
                  <a:extLst>
                    <a:ext uri="{9D8B030D-6E8A-4147-A177-3AD203B41FA5}">
                      <a16:colId xmlns:a16="http://schemas.microsoft.com/office/drawing/2014/main" val="941043584"/>
                    </a:ext>
                  </a:extLst>
                </a:gridCol>
                <a:gridCol w="208280">
                  <a:extLst>
                    <a:ext uri="{9D8B030D-6E8A-4147-A177-3AD203B41FA5}">
                      <a16:colId xmlns:a16="http://schemas.microsoft.com/office/drawing/2014/main" val="3223507391"/>
                    </a:ext>
                  </a:extLst>
                </a:gridCol>
                <a:gridCol w="208280">
                  <a:extLst>
                    <a:ext uri="{9D8B030D-6E8A-4147-A177-3AD203B41FA5}">
                      <a16:colId xmlns:a16="http://schemas.microsoft.com/office/drawing/2014/main" val="658861845"/>
                    </a:ext>
                  </a:extLst>
                </a:gridCol>
                <a:gridCol w="208280">
                  <a:extLst>
                    <a:ext uri="{9D8B030D-6E8A-4147-A177-3AD203B41FA5}">
                      <a16:colId xmlns:a16="http://schemas.microsoft.com/office/drawing/2014/main" val="4189663613"/>
                    </a:ext>
                  </a:extLst>
                </a:gridCol>
                <a:gridCol w="208280">
                  <a:extLst>
                    <a:ext uri="{9D8B030D-6E8A-4147-A177-3AD203B41FA5}">
                      <a16:colId xmlns:a16="http://schemas.microsoft.com/office/drawing/2014/main" val="1187887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3312658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Northpoint City,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3.4554438231592 %</a:t>
                      </a:r>
                    </a:p>
                  </a:txBody>
                  <a:tcPr/>
                </a:tc>
                <a:extLst>
                  <a:ext uri="{0D108BD9-81ED-4DB2-BD59-A6C34878D82A}">
                    <a16:rowId xmlns:a16="http://schemas.microsoft.com/office/drawing/2014/main" val="129996777"/>
                  </a:ext>
                </a:extLst>
              </a:tr>
            </a:tbl>
          </a:graphicData>
        </a:graphic>
      </p:graphicFrame>
      <p:sp>
        <p:nvSpPr>
          <p:cNvPr id="4" name="Text Placeholder 3">
            <a:extLst>
              <a:ext uri="{FF2B5EF4-FFF2-40B4-BE49-F238E27FC236}">
                <a16:creationId xmlns:a16="http://schemas.microsoft.com/office/drawing/2014/main" id="{CB42DB94-3F9A-4862-849E-C27EBC36B81C}"/>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26497774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FF441-BAA1-4842-A890-487C1D0785EE}"/>
              </a:ext>
            </a:extLst>
          </p:cNvPr>
          <p:cNvSpPr>
            <a:spLocks noGrp="1"/>
          </p:cNvSpPr>
          <p:nvPr>
            <p:ph type="title"/>
          </p:nvPr>
        </p:nvSpPr>
        <p:spPr/>
        <p:txBody>
          <a:bodyPr/>
          <a:lstStyle/>
          <a:p>
            <a:r>
              <a:rPr lang="en-US"/>
              <a:t>Facebook Key Metrics Table | All Pages - 6 of 6</a:t>
            </a:r>
          </a:p>
        </p:txBody>
      </p:sp>
      <p:graphicFrame>
        <p:nvGraphicFramePr>
          <p:cNvPr id="5" name="Table Placeholder 4">
            <a:extLst>
              <a:ext uri="{FF2B5EF4-FFF2-40B4-BE49-F238E27FC236}">
                <a16:creationId xmlns:a16="http://schemas.microsoft.com/office/drawing/2014/main" id="{91E6E423-55A3-4B0D-A17A-2468112440E0}"/>
              </a:ext>
            </a:extLst>
          </p:cNvPr>
          <p:cNvGraphicFramePr>
            <a:graphicFrameLocks noGrp="1"/>
          </p:cNvGraphicFramePr>
          <p:nvPr>
            <p:ph type="tbl" sz="quarter" idx="13"/>
            <p:extLst>
              <p:ext uri="{D42A27DB-BD31-4B8C-83A1-F6EECF244321}">
                <p14:modId xmlns:p14="http://schemas.microsoft.com/office/powerpoint/2010/main" val="632872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95957399"/>
                    </a:ext>
                  </a:extLst>
                </a:gridCol>
                <a:gridCol w="208280">
                  <a:extLst>
                    <a:ext uri="{9D8B030D-6E8A-4147-A177-3AD203B41FA5}">
                      <a16:colId xmlns:a16="http://schemas.microsoft.com/office/drawing/2014/main" val="2996005813"/>
                    </a:ext>
                  </a:extLst>
                </a:gridCol>
                <a:gridCol w="208280">
                  <a:extLst>
                    <a:ext uri="{9D8B030D-6E8A-4147-A177-3AD203B41FA5}">
                      <a16:colId xmlns:a16="http://schemas.microsoft.com/office/drawing/2014/main" val="1462952322"/>
                    </a:ext>
                  </a:extLst>
                </a:gridCol>
                <a:gridCol w="208280">
                  <a:extLst>
                    <a:ext uri="{9D8B030D-6E8A-4147-A177-3AD203B41FA5}">
                      <a16:colId xmlns:a16="http://schemas.microsoft.com/office/drawing/2014/main" val="143900823"/>
                    </a:ext>
                  </a:extLst>
                </a:gridCol>
                <a:gridCol w="208280">
                  <a:extLst>
                    <a:ext uri="{9D8B030D-6E8A-4147-A177-3AD203B41FA5}">
                      <a16:colId xmlns:a16="http://schemas.microsoft.com/office/drawing/2014/main" val="274600719"/>
                    </a:ext>
                  </a:extLst>
                </a:gridCol>
                <a:gridCol w="208280">
                  <a:extLst>
                    <a:ext uri="{9D8B030D-6E8A-4147-A177-3AD203B41FA5}">
                      <a16:colId xmlns:a16="http://schemas.microsoft.com/office/drawing/2014/main" val="818678880"/>
                    </a:ext>
                  </a:extLst>
                </a:gridCol>
                <a:gridCol w="208280">
                  <a:extLst>
                    <a:ext uri="{9D8B030D-6E8A-4147-A177-3AD203B41FA5}">
                      <a16:colId xmlns:a16="http://schemas.microsoft.com/office/drawing/2014/main" val="3125169938"/>
                    </a:ext>
                  </a:extLst>
                </a:gridCol>
                <a:gridCol w="208280">
                  <a:extLst>
                    <a:ext uri="{9D8B030D-6E8A-4147-A177-3AD203B41FA5}">
                      <a16:colId xmlns:a16="http://schemas.microsoft.com/office/drawing/2014/main" val="2874536908"/>
                    </a:ext>
                  </a:extLst>
                </a:gridCol>
                <a:gridCol w="208280">
                  <a:extLst>
                    <a:ext uri="{9D8B030D-6E8A-4147-A177-3AD203B41FA5}">
                      <a16:colId xmlns:a16="http://schemas.microsoft.com/office/drawing/2014/main" val="4267181522"/>
                    </a:ext>
                  </a:extLst>
                </a:gridCol>
                <a:gridCol w="208280">
                  <a:extLst>
                    <a:ext uri="{9D8B030D-6E8A-4147-A177-3AD203B41FA5}">
                      <a16:colId xmlns:a16="http://schemas.microsoft.com/office/drawing/2014/main" val="1390475757"/>
                    </a:ext>
                  </a:extLst>
                </a:gridCol>
                <a:gridCol w="208280">
                  <a:extLst>
                    <a:ext uri="{9D8B030D-6E8A-4147-A177-3AD203B41FA5}">
                      <a16:colId xmlns:a16="http://schemas.microsoft.com/office/drawing/2014/main" val="143369546"/>
                    </a:ext>
                  </a:extLst>
                </a:gridCol>
                <a:gridCol w="208280">
                  <a:extLst>
                    <a:ext uri="{9D8B030D-6E8A-4147-A177-3AD203B41FA5}">
                      <a16:colId xmlns:a16="http://schemas.microsoft.com/office/drawing/2014/main" val="969177837"/>
                    </a:ext>
                  </a:extLst>
                </a:gridCol>
                <a:gridCol w="208280">
                  <a:extLst>
                    <a:ext uri="{9D8B030D-6E8A-4147-A177-3AD203B41FA5}">
                      <a16:colId xmlns:a16="http://schemas.microsoft.com/office/drawing/2014/main" val="3687232163"/>
                    </a:ext>
                  </a:extLst>
                </a:gridCol>
                <a:gridCol w="208280">
                  <a:extLst>
                    <a:ext uri="{9D8B030D-6E8A-4147-A177-3AD203B41FA5}">
                      <a16:colId xmlns:a16="http://schemas.microsoft.com/office/drawing/2014/main" val="1522279452"/>
                    </a:ext>
                  </a:extLst>
                </a:gridCol>
                <a:gridCol w="208280">
                  <a:extLst>
                    <a:ext uri="{9D8B030D-6E8A-4147-A177-3AD203B41FA5}">
                      <a16:colId xmlns:a16="http://schemas.microsoft.com/office/drawing/2014/main" val="1894640190"/>
                    </a:ext>
                  </a:extLst>
                </a:gridCol>
                <a:gridCol w="208280">
                  <a:extLst>
                    <a:ext uri="{9D8B030D-6E8A-4147-A177-3AD203B41FA5}">
                      <a16:colId xmlns:a16="http://schemas.microsoft.com/office/drawing/2014/main" val="535004890"/>
                    </a:ext>
                  </a:extLst>
                </a:gridCol>
                <a:gridCol w="208280">
                  <a:extLst>
                    <a:ext uri="{9D8B030D-6E8A-4147-A177-3AD203B41FA5}">
                      <a16:colId xmlns:a16="http://schemas.microsoft.com/office/drawing/2014/main" val="1275652528"/>
                    </a:ext>
                  </a:extLst>
                </a:gridCol>
                <a:gridCol w="249936">
                  <a:extLst>
                    <a:ext uri="{9D8B030D-6E8A-4147-A177-3AD203B41FA5}">
                      <a16:colId xmlns:a16="http://schemas.microsoft.com/office/drawing/2014/main" val="918918371"/>
                    </a:ext>
                  </a:extLst>
                </a:gridCol>
                <a:gridCol w="208280">
                  <a:extLst>
                    <a:ext uri="{9D8B030D-6E8A-4147-A177-3AD203B41FA5}">
                      <a16:colId xmlns:a16="http://schemas.microsoft.com/office/drawing/2014/main" val="1987120631"/>
                    </a:ext>
                  </a:extLst>
                </a:gridCol>
                <a:gridCol w="208280">
                  <a:extLst>
                    <a:ext uri="{9D8B030D-6E8A-4147-A177-3AD203B41FA5}">
                      <a16:colId xmlns:a16="http://schemas.microsoft.com/office/drawing/2014/main" val="4265593168"/>
                    </a:ext>
                  </a:extLst>
                </a:gridCol>
                <a:gridCol w="208280">
                  <a:extLst>
                    <a:ext uri="{9D8B030D-6E8A-4147-A177-3AD203B41FA5}">
                      <a16:colId xmlns:a16="http://schemas.microsoft.com/office/drawing/2014/main" val="4192870843"/>
                    </a:ext>
                  </a:extLst>
                </a:gridCol>
                <a:gridCol w="208280">
                  <a:extLst>
                    <a:ext uri="{9D8B030D-6E8A-4147-A177-3AD203B41FA5}">
                      <a16:colId xmlns:a16="http://schemas.microsoft.com/office/drawing/2014/main" val="2428127174"/>
                    </a:ext>
                  </a:extLst>
                </a:gridCol>
                <a:gridCol w="208280">
                  <a:extLst>
                    <a:ext uri="{9D8B030D-6E8A-4147-A177-3AD203B41FA5}">
                      <a16:colId xmlns:a16="http://schemas.microsoft.com/office/drawing/2014/main" val="3030194927"/>
                    </a:ext>
                  </a:extLst>
                </a:gridCol>
                <a:gridCol w="208280">
                  <a:extLst>
                    <a:ext uri="{9D8B030D-6E8A-4147-A177-3AD203B41FA5}">
                      <a16:colId xmlns:a16="http://schemas.microsoft.com/office/drawing/2014/main" val="1029029646"/>
                    </a:ext>
                  </a:extLst>
                </a:gridCol>
                <a:gridCol w="208280">
                  <a:extLst>
                    <a:ext uri="{9D8B030D-6E8A-4147-A177-3AD203B41FA5}">
                      <a16:colId xmlns:a16="http://schemas.microsoft.com/office/drawing/2014/main" val="4072357226"/>
                    </a:ext>
                  </a:extLst>
                </a:gridCol>
                <a:gridCol w="208280">
                  <a:extLst>
                    <a:ext uri="{9D8B030D-6E8A-4147-A177-3AD203B41FA5}">
                      <a16:colId xmlns:a16="http://schemas.microsoft.com/office/drawing/2014/main" val="3244954895"/>
                    </a:ext>
                  </a:extLst>
                </a:gridCol>
                <a:gridCol w="208280">
                  <a:extLst>
                    <a:ext uri="{9D8B030D-6E8A-4147-A177-3AD203B41FA5}">
                      <a16:colId xmlns:a16="http://schemas.microsoft.com/office/drawing/2014/main" val="2854084585"/>
                    </a:ext>
                  </a:extLst>
                </a:gridCol>
                <a:gridCol w="208280">
                  <a:extLst>
                    <a:ext uri="{9D8B030D-6E8A-4147-A177-3AD203B41FA5}">
                      <a16:colId xmlns:a16="http://schemas.microsoft.com/office/drawing/2014/main" val="222005196"/>
                    </a:ext>
                  </a:extLst>
                </a:gridCol>
                <a:gridCol w="208280">
                  <a:extLst>
                    <a:ext uri="{9D8B030D-6E8A-4147-A177-3AD203B41FA5}">
                      <a16:colId xmlns:a16="http://schemas.microsoft.com/office/drawing/2014/main" val="3063052215"/>
                    </a:ext>
                  </a:extLst>
                </a:gridCol>
                <a:gridCol w="208280">
                  <a:extLst>
                    <a:ext uri="{9D8B030D-6E8A-4147-A177-3AD203B41FA5}">
                      <a16:colId xmlns:a16="http://schemas.microsoft.com/office/drawing/2014/main" val="2369804349"/>
                    </a:ext>
                  </a:extLst>
                </a:gridCol>
                <a:gridCol w="208280">
                  <a:extLst>
                    <a:ext uri="{9D8B030D-6E8A-4147-A177-3AD203B41FA5}">
                      <a16:colId xmlns:a16="http://schemas.microsoft.com/office/drawing/2014/main" val="1629181365"/>
                    </a:ext>
                  </a:extLst>
                </a:gridCol>
                <a:gridCol w="208280">
                  <a:extLst>
                    <a:ext uri="{9D8B030D-6E8A-4147-A177-3AD203B41FA5}">
                      <a16:colId xmlns:a16="http://schemas.microsoft.com/office/drawing/2014/main" val="884121452"/>
                    </a:ext>
                  </a:extLst>
                </a:gridCol>
                <a:gridCol w="208280">
                  <a:extLst>
                    <a:ext uri="{9D8B030D-6E8A-4147-A177-3AD203B41FA5}">
                      <a16:colId xmlns:a16="http://schemas.microsoft.com/office/drawing/2014/main" val="1805957875"/>
                    </a:ext>
                  </a:extLst>
                </a:gridCol>
                <a:gridCol w="208280">
                  <a:extLst>
                    <a:ext uri="{9D8B030D-6E8A-4147-A177-3AD203B41FA5}">
                      <a16:colId xmlns:a16="http://schemas.microsoft.com/office/drawing/2014/main" val="3308399700"/>
                    </a:ext>
                  </a:extLst>
                </a:gridCol>
                <a:gridCol w="208280">
                  <a:extLst>
                    <a:ext uri="{9D8B030D-6E8A-4147-A177-3AD203B41FA5}">
                      <a16:colId xmlns:a16="http://schemas.microsoft.com/office/drawing/2014/main" val="378132540"/>
                    </a:ext>
                  </a:extLst>
                </a:gridCol>
                <a:gridCol w="208280">
                  <a:extLst>
                    <a:ext uri="{9D8B030D-6E8A-4147-A177-3AD203B41FA5}">
                      <a16:colId xmlns:a16="http://schemas.microsoft.com/office/drawing/2014/main" val="651027910"/>
                    </a:ext>
                  </a:extLst>
                </a:gridCol>
                <a:gridCol w="208280">
                  <a:extLst>
                    <a:ext uri="{9D8B030D-6E8A-4147-A177-3AD203B41FA5}">
                      <a16:colId xmlns:a16="http://schemas.microsoft.com/office/drawing/2014/main" val="3539019901"/>
                    </a:ext>
                  </a:extLst>
                </a:gridCol>
                <a:gridCol w="208280">
                  <a:extLst>
                    <a:ext uri="{9D8B030D-6E8A-4147-A177-3AD203B41FA5}">
                      <a16:colId xmlns:a16="http://schemas.microsoft.com/office/drawing/2014/main" val="188130636"/>
                    </a:ext>
                  </a:extLst>
                </a:gridCol>
                <a:gridCol w="208280">
                  <a:extLst>
                    <a:ext uri="{9D8B030D-6E8A-4147-A177-3AD203B41FA5}">
                      <a16:colId xmlns:a16="http://schemas.microsoft.com/office/drawing/2014/main" val="1853271547"/>
                    </a:ext>
                  </a:extLst>
                </a:gridCol>
                <a:gridCol w="208280">
                  <a:extLst>
                    <a:ext uri="{9D8B030D-6E8A-4147-A177-3AD203B41FA5}">
                      <a16:colId xmlns:a16="http://schemas.microsoft.com/office/drawing/2014/main" val="1092701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2361147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KINEX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36424.666666667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0.68874453259735 %</a:t>
                      </a:r>
                    </a:p>
                  </a:txBody>
                  <a:tcPr/>
                </a:tc>
                <a:extLst>
                  <a:ext uri="{0D108BD9-81ED-4DB2-BD59-A6C34878D82A}">
                    <a16:rowId xmlns:a16="http://schemas.microsoft.com/office/drawing/2014/main" val="4069982608"/>
                  </a:ext>
                </a:extLst>
              </a:tr>
            </a:tbl>
          </a:graphicData>
        </a:graphic>
      </p:graphicFrame>
      <p:sp>
        <p:nvSpPr>
          <p:cNvPr id="4" name="Text Placeholder 3">
            <a:extLst>
              <a:ext uri="{FF2B5EF4-FFF2-40B4-BE49-F238E27FC236}">
                <a16:creationId xmlns:a16="http://schemas.microsoft.com/office/drawing/2014/main" id="{86224321-2E16-41AD-AEB5-92E30829AE71}"/>
              </a:ext>
            </a:extLst>
          </p:cNvPr>
          <p:cNvSpPr>
            <a:spLocks noGrp="1"/>
          </p:cNvSpPr>
          <p:nvPr>
            <p:ph type="body" sz="quarter" idx="14"/>
          </p:nvPr>
        </p:nvSpPr>
        <p:spPr/>
        <p:txBody>
          <a:bodyPr/>
          <a:lstStyle/>
          <a:p>
            <a:r>
              <a:rPr lang="en-US"/>
              <a:t>06/22/2020 - 06/24/2020</a:t>
            </a:r>
          </a:p>
        </p:txBody>
      </p:sp>
    </p:spTree>
    <p:extLst>
      <p:ext uri="{BB962C8B-B14F-4D97-AF65-F5344CB8AC3E}">
        <p14:creationId xmlns:p14="http://schemas.microsoft.com/office/powerpoint/2010/main" val="28277910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6461</Words>
  <Application>Microsoft Office PowerPoint</Application>
  <PresentationFormat>On-screen Show (4:3)</PresentationFormat>
  <Paragraphs>2437</Paragraphs>
  <Slides>56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Arial</vt:lpstr>
      <vt:lpstr>Calibri</vt:lpstr>
      <vt:lpstr>quintly_template</vt:lpstr>
      <vt:lpstr>Spoon Template </vt:lpstr>
      <vt:lpstr>Facebook Key Metrics Table | All Pages - 1 of 9</vt:lpstr>
      <vt:lpstr>Facebook Key Metrics Table | All Pages - 2 of 9</vt:lpstr>
      <vt:lpstr>Facebook Key Metrics Table | All Pages - 3 of 9</vt:lpstr>
      <vt:lpstr>Facebook Key Metrics Table | All Pages - 4 of 9</vt:lpstr>
      <vt:lpstr>Facebook Key Metrics Table | All Pages - 5 of 9</vt:lpstr>
      <vt:lpstr>Facebook Key Metrics Table | All Pages - 6 of 9</vt:lpstr>
      <vt:lpstr>Facebook Key Metrics Table | All Pages - 7 of 9</vt:lpstr>
      <vt:lpstr>Facebook Key Metrics Table | All Pages - 8 of 9</vt:lpstr>
      <vt:lpstr>Facebook Key Metrics Table | All Pages - 9 of 9</vt:lpstr>
      <vt:lpstr>Facebook Ads Key Metrics Table | All Pages</vt:lpstr>
      <vt:lpstr>Facebook Ads Performance Table | All Pages - 1 of 12</vt:lpstr>
      <vt:lpstr>Facebook Ads Performance Table | All Pages - 2 of 12</vt:lpstr>
      <vt:lpstr>Facebook Ads Performance Table | All Pages - 3 of 12</vt:lpstr>
      <vt:lpstr>Facebook Ads Performance Table | All Pages - 4 of 12</vt:lpstr>
      <vt:lpstr>Facebook Ads Performance Table | All Pages - 5 of 12</vt:lpstr>
      <vt:lpstr>Facebook Ads Performance Table | All Pages - 6 of 12</vt:lpstr>
      <vt:lpstr>Facebook Ads Performance Table | All Pages - 7 of 12</vt:lpstr>
      <vt:lpstr>Facebook Ads Performance Table | All Pages - 8 of 12</vt:lpstr>
      <vt:lpstr>Facebook Ads Performance Table | All Pages - 9 of 12</vt:lpstr>
      <vt:lpstr>Facebook Ads Performance Table | All Pages - 10 of 12</vt:lpstr>
      <vt:lpstr>Facebook Ads Performance Table | All Pages - 11 of 12</vt:lpstr>
      <vt:lpstr>Facebook Ads Performance Table | All Pages - 12 of 12</vt:lpstr>
      <vt:lpstr>Facebook Ads Costs Table | All Pages - 1 of 12</vt:lpstr>
      <vt:lpstr>Facebook Ads Costs Table | All Pages - 2 of 12</vt:lpstr>
      <vt:lpstr>Facebook Ads Costs Table | All Pages - 3 of 12</vt:lpstr>
      <vt:lpstr>Facebook Ads Costs Table | All Pages - 4 of 12</vt:lpstr>
      <vt:lpstr>Facebook Ads Costs Table | All Pages - 5 of 12</vt:lpstr>
      <vt:lpstr>Facebook Ads Costs Table | All Pages - 6 of 12</vt:lpstr>
      <vt:lpstr>Facebook Ads Costs Table | All Pages - 7 of 12</vt:lpstr>
      <vt:lpstr>Facebook Ads Costs Table | All Pages - 8 of 12</vt:lpstr>
      <vt:lpstr>Facebook Ads Costs Table | All Pages - 9 of 12</vt:lpstr>
      <vt:lpstr>Facebook Ads Costs Table | All Pages - 10 of 12</vt:lpstr>
      <vt:lpstr>Facebook Ads Costs Table | All Pages - 11 of 12</vt:lpstr>
      <vt:lpstr>Facebook Ads Costs Table | All Pages - 12 of 12</vt:lpstr>
      <vt:lpstr>Facebook Fans Total | All Pages</vt:lpstr>
      <vt:lpstr>Facebook Fans Change | All Pages</vt:lpstr>
      <vt:lpstr>Facebook Fans Change Rate | All Pages</vt:lpstr>
      <vt:lpstr>Facebook Fans Table | All Pages</vt:lpstr>
      <vt:lpstr>Facebook Fan Distribution | All Pages</vt:lpstr>
      <vt:lpstr>Facebook Fans Change by Like/Unlike Source | All Pages</vt:lpstr>
      <vt:lpstr>Facebook Fan Demographics | All Pages</vt:lpstr>
      <vt:lpstr>Facebook Hashtag Detection | All Pages - 1 of 3</vt:lpstr>
      <vt:lpstr>Facebook Hashtag Detection | All Pages - 2 of 3</vt:lpstr>
      <vt:lpstr>Facebook Hashtag Detection | All Pages - 3 of 3</vt:lpstr>
      <vt:lpstr>Facebook Conversations Key Metrics Table | All Pages</vt:lpstr>
      <vt:lpstr>Facebook Fan Distribution Development | All Pages</vt:lpstr>
      <vt:lpstr>Facebook Fans Lost | All Pages</vt:lpstr>
      <vt:lpstr>Facebook Page Unlike Clicks | All Pages</vt:lpstr>
      <vt:lpstr>Facebook Key Metrics by Month | All Pages</vt:lpstr>
      <vt:lpstr>Facebook Key Metrics Table | All Pages - 1 of 6</vt:lpstr>
      <vt:lpstr>Facebook Key Metrics Table | All Pages - 2 of 6</vt:lpstr>
      <vt:lpstr>Facebook Key Metrics Table | All Pages - 3 of 6</vt:lpstr>
      <vt:lpstr>Facebook Key Metrics Table | All Pages - 4 of 6</vt:lpstr>
      <vt:lpstr>Facebook Key Metrics Table | All Pages - 5 of 6</vt:lpstr>
      <vt:lpstr>Facebook Key Metrics Table | All Pages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Spoon Template </dc:title>
  <dc:creator>Frederik Peiniger</dc:creator>
  <cp:lastModifiedBy>Frederik Peiniger</cp:lastModifiedBy>
  <cp:revision>1</cp:revision>
  <dcterms:created xsi:type="dcterms:W3CDTF">2020-06-26T11:01:00Z</dcterms:created>
  <dcterms:modified xsi:type="dcterms:W3CDTF">2020-06-26T11:06:50Z</dcterms:modified>
</cp:coreProperties>
</file>