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numCache>
            </c:numRef>
          </c:val>
          <c:smooth val="0"/>
          <c:extLst>
            <c:ext xmlns:c16="http://schemas.microsoft.com/office/drawing/2014/chart" uri="{C3380CC4-5D6E-409C-BE32-E72D297353CC}">
              <c16:uniqueId val="{00000000-D0CD-46BF-89C2-143832E39873}"/>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Sheet1!$C$2:$C$32</c:f>
              <c:numCache>
                <c:formatCode>General</c:formatCode>
                <c:ptCount val="31"/>
                <c:pt idx="0">
                  <c:v>61208</c:v>
                </c:pt>
                <c:pt idx="1">
                  <c:v>61210</c:v>
                </c:pt>
                <c:pt idx="2">
                  <c:v>61201</c:v>
                </c:pt>
                <c:pt idx="3">
                  <c:v>61197</c:v>
                </c:pt>
                <c:pt idx="4">
                  <c:v>61195</c:v>
                </c:pt>
                <c:pt idx="5">
                  <c:v>61197</c:v>
                </c:pt>
                <c:pt idx="6">
                  <c:v>61195</c:v>
                </c:pt>
                <c:pt idx="7">
                  <c:v>61196</c:v>
                </c:pt>
                <c:pt idx="8">
                  <c:v>61199</c:v>
                </c:pt>
                <c:pt idx="9">
                  <c:v>61207</c:v>
                </c:pt>
                <c:pt idx="10">
                  <c:v>61207</c:v>
                </c:pt>
                <c:pt idx="11">
                  <c:v>61208</c:v>
                </c:pt>
                <c:pt idx="12">
                  <c:v>61213</c:v>
                </c:pt>
                <c:pt idx="13">
                  <c:v>61216</c:v>
                </c:pt>
                <c:pt idx="14">
                  <c:v>61213</c:v>
                </c:pt>
                <c:pt idx="15">
                  <c:v>61210</c:v>
                </c:pt>
                <c:pt idx="16">
                  <c:v>61212</c:v>
                </c:pt>
                <c:pt idx="17">
                  <c:v>61216</c:v>
                </c:pt>
                <c:pt idx="18">
                  <c:v>61219</c:v>
                </c:pt>
                <c:pt idx="19">
                  <c:v>61218</c:v>
                </c:pt>
                <c:pt idx="20">
                  <c:v>61212</c:v>
                </c:pt>
                <c:pt idx="21">
                  <c:v>61217</c:v>
                </c:pt>
                <c:pt idx="22">
                  <c:v>61224</c:v>
                </c:pt>
                <c:pt idx="23">
                  <c:v>61223</c:v>
                </c:pt>
                <c:pt idx="24">
                  <c:v>61222</c:v>
                </c:pt>
                <c:pt idx="25">
                  <c:v>61227</c:v>
                </c:pt>
                <c:pt idx="26">
                  <c:v>61229</c:v>
                </c:pt>
                <c:pt idx="27">
                  <c:v>61228</c:v>
                </c:pt>
                <c:pt idx="28">
                  <c:v>61231</c:v>
                </c:pt>
                <c:pt idx="29">
                  <c:v>61231</c:v>
                </c:pt>
                <c:pt idx="30">
                  <c:v>61232</c:v>
                </c:pt>
              </c:numCache>
            </c:numRef>
          </c:val>
          <c:smooth val="0"/>
          <c:extLst>
            <c:ext xmlns:c16="http://schemas.microsoft.com/office/drawing/2014/chart" uri="{C3380CC4-5D6E-409C-BE32-E72D297353CC}">
              <c16:uniqueId val="{00000001-D0CD-46BF-89C2-143832E39873}"/>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Sheet1!$D$2:$D$32</c:f>
              <c:numCache>
                <c:formatCode>General</c:formatCode>
                <c:ptCount val="31"/>
              </c:numCache>
            </c:numRef>
          </c:val>
          <c:smooth val="0"/>
          <c:extLst>
            <c:ext xmlns:c16="http://schemas.microsoft.com/office/drawing/2014/chart" uri="{C3380CC4-5D6E-409C-BE32-E72D297353CC}">
              <c16:uniqueId val="{00000002-D0CD-46BF-89C2-143832E39873}"/>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Sheet1!$E$2:$E$32</c:f>
              <c:numCache>
                <c:formatCode>General</c:formatCode>
                <c:ptCount val="31"/>
              </c:numCache>
            </c:numRef>
          </c:val>
          <c:smooth val="0"/>
          <c:extLst>
            <c:ext xmlns:c16="http://schemas.microsoft.com/office/drawing/2014/chart" uri="{C3380CC4-5D6E-409C-BE32-E72D297353CC}">
              <c16:uniqueId val="{00000003-D0CD-46BF-89C2-143832E39873}"/>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Sheet1!$F$2:$F$32</c:f>
              <c:numCache>
                <c:formatCode>General</c:formatCode>
                <c:ptCount val="31"/>
              </c:numCache>
            </c:numRef>
          </c:val>
          <c:smooth val="0"/>
          <c:extLst>
            <c:ext xmlns:c16="http://schemas.microsoft.com/office/drawing/2014/chart" uri="{C3380CC4-5D6E-409C-BE32-E72D297353CC}">
              <c16:uniqueId val="{00000004-D0CD-46BF-89C2-143832E39873}"/>
            </c:ext>
          </c:extLst>
        </c:ser>
        <c:ser>
          <c:idx val="5"/>
          <c:order val="5"/>
          <c:tx>
            <c:strRef>
              <c:f>Sheet1!$G$1</c:f>
              <c:strCache>
                <c:ptCount val="1"/>
                <c:pt idx="0">
                  <c:v>nex Singapore</c:v>
                </c:pt>
              </c:strCache>
            </c:strRef>
          </c:tx>
          <c:spPr>
            <a:ln w="28575" cap="rnd">
              <a:solidFill>
                <a:schemeClr val="accent6"/>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Sheet1!$G$2:$G$32</c:f>
              <c:numCache>
                <c:formatCode>General</c:formatCode>
                <c:ptCount val="31"/>
              </c:numCache>
            </c:numRef>
          </c:val>
          <c:smooth val="0"/>
          <c:extLst>
            <c:ext xmlns:c16="http://schemas.microsoft.com/office/drawing/2014/chart" uri="{C3380CC4-5D6E-409C-BE32-E72D297353CC}">
              <c16:uniqueId val="{00000005-D0CD-46BF-89C2-143832E39873}"/>
            </c:ext>
          </c:extLst>
        </c:ser>
        <c:ser>
          <c:idx val="6"/>
          <c:order val="6"/>
          <c:tx>
            <c:strRef>
              <c:f>Sheet1!$H$1</c:f>
              <c:strCache>
                <c:ptCount val="1"/>
                <c:pt idx="0">
                  <c:v>Jurong Point Shopping Centre</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Sheet1!$H$2:$H$32</c:f>
              <c:numCache>
                <c:formatCode>General</c:formatCode>
                <c:ptCount val="31"/>
                <c:pt idx="0">
                  <c:v>62828</c:v>
                </c:pt>
                <c:pt idx="1">
                  <c:v>62867</c:v>
                </c:pt>
                <c:pt idx="2">
                  <c:v>62921</c:v>
                </c:pt>
                <c:pt idx="3">
                  <c:v>62957</c:v>
                </c:pt>
                <c:pt idx="4">
                  <c:v>63003</c:v>
                </c:pt>
                <c:pt idx="5">
                  <c:v>63010</c:v>
                </c:pt>
                <c:pt idx="6">
                  <c:v>63014</c:v>
                </c:pt>
                <c:pt idx="7">
                  <c:v>63015</c:v>
                </c:pt>
                <c:pt idx="8">
                  <c:v>63015</c:v>
                </c:pt>
                <c:pt idx="9">
                  <c:v>63020</c:v>
                </c:pt>
                <c:pt idx="10">
                  <c:v>63021</c:v>
                </c:pt>
                <c:pt idx="11">
                  <c:v>63029</c:v>
                </c:pt>
                <c:pt idx="12">
                  <c:v>63035</c:v>
                </c:pt>
                <c:pt idx="13">
                  <c:v>63036</c:v>
                </c:pt>
                <c:pt idx="14">
                  <c:v>63034</c:v>
                </c:pt>
                <c:pt idx="15">
                  <c:v>63038</c:v>
                </c:pt>
                <c:pt idx="16">
                  <c:v>63041</c:v>
                </c:pt>
                <c:pt idx="17">
                  <c:v>63042</c:v>
                </c:pt>
                <c:pt idx="18">
                  <c:v>63046</c:v>
                </c:pt>
                <c:pt idx="19">
                  <c:v>63050</c:v>
                </c:pt>
                <c:pt idx="20">
                  <c:v>63053</c:v>
                </c:pt>
                <c:pt idx="21">
                  <c:v>63049</c:v>
                </c:pt>
                <c:pt idx="22">
                  <c:v>63053</c:v>
                </c:pt>
                <c:pt idx="23">
                  <c:v>63057</c:v>
                </c:pt>
                <c:pt idx="24">
                  <c:v>63080</c:v>
                </c:pt>
                <c:pt idx="25">
                  <c:v>63093</c:v>
                </c:pt>
                <c:pt idx="26">
                  <c:v>63105</c:v>
                </c:pt>
                <c:pt idx="27">
                  <c:v>63103</c:v>
                </c:pt>
                <c:pt idx="28">
                  <c:v>63107</c:v>
                </c:pt>
                <c:pt idx="29">
                  <c:v>63113</c:v>
                </c:pt>
                <c:pt idx="30">
                  <c:v>63115</c:v>
                </c:pt>
              </c:numCache>
            </c:numRef>
          </c:val>
          <c:smooth val="0"/>
          <c:extLst>
            <c:ext xmlns:c16="http://schemas.microsoft.com/office/drawing/2014/chart" uri="{C3380CC4-5D6E-409C-BE32-E72D297353CC}">
              <c16:uniqueId val="{00000006-D0CD-46BF-89C2-143832E39873}"/>
            </c:ext>
          </c:extLst>
        </c:ser>
        <c:dLbls>
          <c:showLegendKey val="0"/>
          <c:showVal val="0"/>
          <c:showCatName val="0"/>
          <c:showSerName val="0"/>
          <c:showPercent val="0"/>
          <c:showBubbleSize val="0"/>
        </c:dLbls>
        <c:smooth val="0"/>
        <c:axId val="367116816"/>
        <c:axId val="367115504"/>
      </c:lineChart>
      <c:dateAx>
        <c:axId val="36711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15504"/>
        <c:crosses val="autoZero"/>
        <c:auto val="1"/>
        <c:lblOffset val="100"/>
        <c:baseTimeUnit val="days"/>
      </c:dateAx>
      <c:valAx>
        <c:axId val="36711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1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numCache>
            </c:numRef>
          </c:val>
          <c:smooth val="0"/>
          <c:extLst>
            <c:ext xmlns:c16="http://schemas.microsoft.com/office/drawing/2014/chart" uri="{C3380CC4-5D6E-409C-BE32-E72D297353CC}">
              <c16:uniqueId val="{00000000-E642-4277-BC3C-761B6C056E5A}"/>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Sheet1!$C$2:$C$32</c:f>
              <c:numCache>
                <c:formatCode>General</c:formatCode>
                <c:ptCount val="31"/>
                <c:pt idx="0">
                  <c:v>3.26765349802307E-3</c:v>
                </c:pt>
                <c:pt idx="1">
                  <c:v>3.2675467259181798E-3</c:v>
                </c:pt>
                <c:pt idx="2">
                  <c:v>-1.4703479823558199E-2</c:v>
                </c:pt>
                <c:pt idx="3">
                  <c:v>-6.5358409176320704E-3</c:v>
                </c:pt>
                <c:pt idx="4">
                  <c:v>-3.2681340588590901E-3</c:v>
                </c:pt>
                <c:pt idx="5">
                  <c:v>3.2682408693520699E-3</c:v>
                </c:pt>
                <c:pt idx="6">
                  <c:v>-3.2681340588590901E-3</c:v>
                </c:pt>
                <c:pt idx="7">
                  <c:v>1.6341204346760399E-3</c:v>
                </c:pt>
                <c:pt idx="8">
                  <c:v>4.9022811948493403E-3</c:v>
                </c:pt>
                <c:pt idx="9">
                  <c:v>1.30721090213892E-2</c:v>
                </c:pt>
                <c:pt idx="10">
                  <c:v>0</c:v>
                </c:pt>
                <c:pt idx="11">
                  <c:v>1.6338000555491999E-3</c:v>
                </c:pt>
                <c:pt idx="12">
                  <c:v>8.1688668147954502E-3</c:v>
                </c:pt>
                <c:pt idx="13">
                  <c:v>4.9009197392710698E-3</c:v>
                </c:pt>
                <c:pt idx="14">
                  <c:v>-4.9006795608991099E-3</c:v>
                </c:pt>
                <c:pt idx="15">
                  <c:v>-4.9009197392710698E-3</c:v>
                </c:pt>
                <c:pt idx="16">
                  <c:v>3.26743996079072E-3</c:v>
                </c:pt>
                <c:pt idx="17">
                  <c:v>6.5346664052800098E-3</c:v>
                </c:pt>
                <c:pt idx="18">
                  <c:v>4.9006795608991099E-3</c:v>
                </c:pt>
                <c:pt idx="19">
                  <c:v>-1.63347980202225E-3</c:v>
                </c:pt>
                <c:pt idx="20">
                  <c:v>-9.8010389101244703E-3</c:v>
                </c:pt>
                <c:pt idx="21">
                  <c:v>8.1683330066000103E-3</c:v>
                </c:pt>
                <c:pt idx="22">
                  <c:v>1.1434732182236999E-2</c:v>
                </c:pt>
                <c:pt idx="23">
                  <c:v>-1.6333464001045299E-3</c:v>
                </c:pt>
                <c:pt idx="24">
                  <c:v>-1.6333730787449199E-3</c:v>
                </c:pt>
                <c:pt idx="25">
                  <c:v>8.1669987912841805E-3</c:v>
                </c:pt>
                <c:pt idx="26">
                  <c:v>3.2665327388243701E-3</c:v>
                </c:pt>
                <c:pt idx="27">
                  <c:v>-1.6332130199741999E-3</c:v>
                </c:pt>
                <c:pt idx="28">
                  <c:v>4.8997190827725903E-3</c:v>
                </c:pt>
                <c:pt idx="29">
                  <c:v>0</c:v>
                </c:pt>
                <c:pt idx="30">
                  <c:v>1.63315967402133E-3</c:v>
                </c:pt>
              </c:numCache>
            </c:numRef>
          </c:val>
          <c:smooth val="0"/>
          <c:extLst>
            <c:ext xmlns:c16="http://schemas.microsoft.com/office/drawing/2014/chart" uri="{C3380CC4-5D6E-409C-BE32-E72D297353CC}">
              <c16:uniqueId val="{00000001-E642-4277-BC3C-761B6C056E5A}"/>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Sheet1!$D$2:$D$32</c:f>
              <c:numCache>
                <c:formatCode>General</c:formatCode>
                <c:ptCount val="31"/>
              </c:numCache>
            </c:numRef>
          </c:val>
          <c:smooth val="0"/>
          <c:extLst>
            <c:ext xmlns:c16="http://schemas.microsoft.com/office/drawing/2014/chart" uri="{C3380CC4-5D6E-409C-BE32-E72D297353CC}">
              <c16:uniqueId val="{00000002-E642-4277-BC3C-761B6C056E5A}"/>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Sheet1!$E$2:$E$32</c:f>
              <c:numCache>
                <c:formatCode>General</c:formatCode>
                <c:ptCount val="31"/>
              </c:numCache>
            </c:numRef>
          </c:val>
          <c:smooth val="0"/>
          <c:extLst>
            <c:ext xmlns:c16="http://schemas.microsoft.com/office/drawing/2014/chart" uri="{C3380CC4-5D6E-409C-BE32-E72D297353CC}">
              <c16:uniqueId val="{00000003-E642-4277-BC3C-761B6C056E5A}"/>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Sheet1!$F$2:$F$32</c:f>
              <c:numCache>
                <c:formatCode>General</c:formatCode>
                <c:ptCount val="31"/>
              </c:numCache>
            </c:numRef>
          </c:val>
          <c:smooth val="0"/>
          <c:extLst>
            <c:ext xmlns:c16="http://schemas.microsoft.com/office/drawing/2014/chart" uri="{C3380CC4-5D6E-409C-BE32-E72D297353CC}">
              <c16:uniqueId val="{00000004-E642-4277-BC3C-761B6C056E5A}"/>
            </c:ext>
          </c:extLst>
        </c:ser>
        <c:ser>
          <c:idx val="5"/>
          <c:order val="5"/>
          <c:tx>
            <c:strRef>
              <c:f>Sheet1!$G$1</c:f>
              <c:strCache>
                <c:ptCount val="1"/>
                <c:pt idx="0">
                  <c:v>nex Singapore</c:v>
                </c:pt>
              </c:strCache>
            </c:strRef>
          </c:tx>
          <c:spPr>
            <a:ln w="28575" cap="rnd">
              <a:solidFill>
                <a:schemeClr val="accent6"/>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Sheet1!$G$2:$G$32</c:f>
              <c:numCache>
                <c:formatCode>General</c:formatCode>
                <c:ptCount val="31"/>
              </c:numCache>
            </c:numRef>
          </c:val>
          <c:smooth val="0"/>
          <c:extLst>
            <c:ext xmlns:c16="http://schemas.microsoft.com/office/drawing/2014/chart" uri="{C3380CC4-5D6E-409C-BE32-E72D297353CC}">
              <c16:uniqueId val="{00000005-E642-4277-BC3C-761B6C056E5A}"/>
            </c:ext>
          </c:extLst>
        </c:ser>
        <c:ser>
          <c:idx val="6"/>
          <c:order val="6"/>
          <c:tx>
            <c:strRef>
              <c:f>Sheet1!$H$1</c:f>
              <c:strCache>
                <c:ptCount val="1"/>
                <c:pt idx="0">
                  <c:v>Jurong Point Shopping Centre</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Sheet1!$H$2:$H$32</c:f>
              <c:numCache>
                <c:formatCode>General</c:formatCode>
                <c:ptCount val="31"/>
                <c:pt idx="0">
                  <c:v>0.10356420183866299</c:v>
                </c:pt>
                <c:pt idx="1">
                  <c:v>6.2074234417775501E-2</c:v>
                </c:pt>
                <c:pt idx="2">
                  <c:v>8.5895620913992998E-2</c:v>
                </c:pt>
                <c:pt idx="3">
                  <c:v>5.7214602437977803E-2</c:v>
                </c:pt>
                <c:pt idx="4">
                  <c:v>7.3065743285099294E-2</c:v>
                </c:pt>
                <c:pt idx="5">
                  <c:v>1.11105820357761E-2</c:v>
                </c:pt>
                <c:pt idx="6">
                  <c:v>6.3481986986192703E-3</c:v>
                </c:pt>
                <c:pt idx="7">
                  <c:v>1.58694893198337E-3</c:v>
                </c:pt>
                <c:pt idx="8">
                  <c:v>0</c:v>
                </c:pt>
                <c:pt idx="9">
                  <c:v>7.9346187415694699E-3</c:v>
                </c:pt>
                <c:pt idx="10">
                  <c:v>1.5867978419549301E-3</c:v>
                </c:pt>
                <c:pt idx="11">
                  <c:v>1.2694181304644499E-2</c:v>
                </c:pt>
                <c:pt idx="12">
                  <c:v>9.5194275650890905E-3</c:v>
                </c:pt>
                <c:pt idx="13">
                  <c:v>1.5864202427223E-3</c:v>
                </c:pt>
                <c:pt idx="14">
                  <c:v>-3.1727901516593699E-3</c:v>
                </c:pt>
                <c:pt idx="15">
                  <c:v>6.3457816416537102E-3</c:v>
                </c:pt>
                <c:pt idx="16">
                  <c:v>4.7590342333195899E-3</c:v>
                </c:pt>
                <c:pt idx="17">
                  <c:v>1.58626925334306E-3</c:v>
                </c:pt>
                <c:pt idx="18">
                  <c:v>6.3449763649630403E-3</c:v>
                </c:pt>
                <c:pt idx="19">
                  <c:v>6.34457380325477E-3</c:v>
                </c:pt>
                <c:pt idx="20">
                  <c:v>4.7581284694686796E-3</c:v>
                </c:pt>
                <c:pt idx="21">
                  <c:v>-6.3438694431668602E-3</c:v>
                </c:pt>
                <c:pt idx="22">
                  <c:v>6.3442719154942996E-3</c:v>
                </c:pt>
                <c:pt idx="23">
                  <c:v>6.3438694431668602E-3</c:v>
                </c:pt>
                <c:pt idx="24">
                  <c:v>3.6474935375929697E-2</c:v>
                </c:pt>
                <c:pt idx="25">
                  <c:v>2.0608750792644299E-2</c:v>
                </c:pt>
                <c:pt idx="26">
                  <c:v>1.9019542580000999E-2</c:v>
                </c:pt>
                <c:pt idx="27">
                  <c:v>-3.1693209729815402E-3</c:v>
                </c:pt>
                <c:pt idx="28">
                  <c:v>6.3388428442387804E-3</c:v>
                </c:pt>
                <c:pt idx="29">
                  <c:v>9.5076615906317802E-3</c:v>
                </c:pt>
                <c:pt idx="30">
                  <c:v>3.1689192400931698E-3</c:v>
                </c:pt>
              </c:numCache>
            </c:numRef>
          </c:val>
          <c:smooth val="0"/>
          <c:extLst>
            <c:ext xmlns:c16="http://schemas.microsoft.com/office/drawing/2014/chart" uri="{C3380CC4-5D6E-409C-BE32-E72D297353CC}">
              <c16:uniqueId val="{00000006-E642-4277-BC3C-761B6C056E5A}"/>
            </c:ext>
          </c:extLst>
        </c:ser>
        <c:dLbls>
          <c:showLegendKey val="0"/>
          <c:showVal val="0"/>
          <c:showCatName val="0"/>
          <c:showSerName val="0"/>
          <c:showPercent val="0"/>
          <c:showBubbleSize val="0"/>
        </c:dLbls>
        <c:smooth val="0"/>
        <c:axId val="367117800"/>
        <c:axId val="367122392"/>
      </c:lineChart>
      <c:dateAx>
        <c:axId val="367117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22392"/>
        <c:crosses val="autoZero"/>
        <c:auto val="1"/>
        <c:lblOffset val="100"/>
        <c:baseTimeUnit val="days"/>
      </c:dateAx>
      <c:valAx>
        <c:axId val="36712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1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C7E-4A0D-8CA3-88EE06FFF8F9}"/>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Sheet1!$C$2:$C$32</c:f>
              <c:numCache>
                <c:formatCode>General</c:formatCode>
                <c:ptCount val="31"/>
                <c:pt idx="0">
                  <c:v>1.3070400444393599E-2</c:v>
                </c:pt>
                <c:pt idx="1">
                  <c:v>1.63374667124116E-2</c:v>
                </c:pt>
                <c:pt idx="2">
                  <c:v>5.2283310187076201E-2</c:v>
                </c:pt>
                <c:pt idx="3">
                  <c:v>0</c:v>
                </c:pt>
                <c:pt idx="4">
                  <c:v>2.2877312242630201E-2</c:v>
                </c:pt>
                <c:pt idx="5">
                  <c:v>6.6997842996274301E-2</c:v>
                </c:pt>
                <c:pt idx="6">
                  <c:v>0</c:v>
                </c:pt>
                <c:pt idx="7">
                  <c:v>6.86330582563935E-2</c:v>
                </c:pt>
                <c:pt idx="8">
                  <c:v>4.9022010882886404E-3</c:v>
                </c:pt>
                <c:pt idx="9">
                  <c:v>0</c:v>
                </c:pt>
                <c:pt idx="10">
                  <c:v>0.414168314081723</c:v>
                </c:pt>
                <c:pt idx="11">
                  <c:v>0.66659042266407398</c:v>
                </c:pt>
                <c:pt idx="12">
                  <c:v>0</c:v>
                </c:pt>
                <c:pt idx="13">
                  <c:v>1.79697454830594E-2</c:v>
                </c:pt>
                <c:pt idx="14">
                  <c:v>0.34305877740386198</c:v>
                </c:pt>
                <c:pt idx="15">
                  <c:v>0.32510496479390999</c:v>
                </c:pt>
                <c:pt idx="16">
                  <c:v>0</c:v>
                </c:pt>
                <c:pt idx="17">
                  <c:v>0.14049073741300999</c:v>
                </c:pt>
                <c:pt idx="18">
                  <c:v>0</c:v>
                </c:pt>
                <c:pt idx="19">
                  <c:v>0</c:v>
                </c:pt>
                <c:pt idx="20">
                  <c:v>0.34632034632034597</c:v>
                </c:pt>
                <c:pt idx="21">
                  <c:v>0</c:v>
                </c:pt>
                <c:pt idx="22">
                  <c:v>0</c:v>
                </c:pt>
                <c:pt idx="23">
                  <c:v>0</c:v>
                </c:pt>
                <c:pt idx="24">
                  <c:v>0</c:v>
                </c:pt>
                <c:pt idx="25">
                  <c:v>5.0633738403240598E-2</c:v>
                </c:pt>
                <c:pt idx="26">
                  <c:v>0.150258051871693</c:v>
                </c:pt>
                <c:pt idx="27">
                  <c:v>9.9627621349709303E-2</c:v>
                </c:pt>
                <c:pt idx="28">
                  <c:v>0.271929967825704</c:v>
                </c:pt>
                <c:pt idx="29">
                  <c:v>0.484231843347324</c:v>
                </c:pt>
                <c:pt idx="30">
                  <c:v>1.6331596740213301E-2</c:v>
                </c:pt>
              </c:numCache>
            </c:numRef>
          </c:val>
          <c:smooth val="0"/>
          <c:extLst>
            <c:ext xmlns:c16="http://schemas.microsoft.com/office/drawing/2014/chart" uri="{C3380CC4-5D6E-409C-BE32-E72D297353CC}">
              <c16:uniqueId val="{00000001-3C7E-4A0D-8CA3-88EE06FFF8F9}"/>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3C7E-4A0D-8CA3-88EE06FFF8F9}"/>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3C7E-4A0D-8CA3-88EE06FFF8F9}"/>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3C7E-4A0D-8CA3-88EE06FFF8F9}"/>
            </c:ext>
          </c:extLst>
        </c:ser>
        <c:ser>
          <c:idx val="5"/>
          <c:order val="5"/>
          <c:tx>
            <c:strRef>
              <c:f>Sheet1!$G$1</c:f>
              <c:strCache>
                <c:ptCount val="1"/>
                <c:pt idx="0">
                  <c:v>nex Singapore</c:v>
                </c:pt>
              </c:strCache>
            </c:strRef>
          </c:tx>
          <c:spPr>
            <a:ln w="28575" cap="rnd">
              <a:solidFill>
                <a:schemeClr val="accent6"/>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3C7E-4A0D-8CA3-88EE06FFF8F9}"/>
            </c:ext>
          </c:extLst>
        </c:ser>
        <c:ser>
          <c:idx val="6"/>
          <c:order val="6"/>
          <c:tx>
            <c:strRef>
              <c:f>Sheet1!$H$1</c:f>
              <c:strCache>
                <c:ptCount val="1"/>
                <c:pt idx="0">
                  <c:v>Jurong Point Shopping Centre</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Sheet1!$H$2:$H$32</c:f>
              <c:numCache>
                <c:formatCode>General</c:formatCode>
                <c:ptCount val="31"/>
                <c:pt idx="0">
                  <c:v>3.02571860816944E-2</c:v>
                </c:pt>
                <c:pt idx="1">
                  <c:v>0</c:v>
                </c:pt>
                <c:pt idx="2">
                  <c:v>3.0209558940439502E-2</c:v>
                </c:pt>
                <c:pt idx="3">
                  <c:v>0</c:v>
                </c:pt>
                <c:pt idx="4">
                  <c:v>5.1868317984545401E-2</c:v>
                </c:pt>
                <c:pt idx="5">
                  <c:v>0</c:v>
                </c:pt>
                <c:pt idx="6">
                  <c:v>4.1261981844727999E-2</c:v>
                </c:pt>
                <c:pt idx="7">
                  <c:v>7.1412701939251602E-2</c:v>
                </c:pt>
                <c:pt idx="8">
                  <c:v>0</c:v>
                </c:pt>
                <c:pt idx="9">
                  <c:v>3.1737467667454798E-2</c:v>
                </c:pt>
                <c:pt idx="10">
                  <c:v>4.9190733100602999E-2</c:v>
                </c:pt>
                <c:pt idx="11">
                  <c:v>6.8226894089646994E-2</c:v>
                </c:pt>
                <c:pt idx="12">
                  <c:v>0</c:v>
                </c:pt>
                <c:pt idx="13">
                  <c:v>0</c:v>
                </c:pt>
                <c:pt idx="14">
                  <c:v>3.1728404854445898E-2</c:v>
                </c:pt>
                <c:pt idx="15">
                  <c:v>5.0764642426549898E-2</c:v>
                </c:pt>
                <c:pt idx="16">
                  <c:v>0</c:v>
                </c:pt>
                <c:pt idx="17">
                  <c:v>0</c:v>
                </c:pt>
                <c:pt idx="18">
                  <c:v>6.0275363238373202E-2</c:v>
                </c:pt>
                <c:pt idx="19">
                  <c:v>0.93896713615023497</c:v>
                </c:pt>
                <c:pt idx="20">
                  <c:v>5.8682653724762501E-2</c:v>
                </c:pt>
                <c:pt idx="21">
                  <c:v>0.106263183771867</c:v>
                </c:pt>
                <c:pt idx="22">
                  <c:v>5.3924600720052E-2</c:v>
                </c:pt>
                <c:pt idx="23">
                  <c:v>6.9780350487669507E-2</c:v>
                </c:pt>
                <c:pt idx="24">
                  <c:v>0</c:v>
                </c:pt>
                <c:pt idx="25">
                  <c:v>0</c:v>
                </c:pt>
                <c:pt idx="26">
                  <c:v>0</c:v>
                </c:pt>
                <c:pt idx="27">
                  <c:v>0</c:v>
                </c:pt>
                <c:pt idx="28">
                  <c:v>0</c:v>
                </c:pt>
                <c:pt idx="29">
                  <c:v>5.3874187925843801E-2</c:v>
                </c:pt>
                <c:pt idx="30">
                  <c:v>0</c:v>
                </c:pt>
              </c:numCache>
            </c:numRef>
          </c:val>
          <c:smooth val="0"/>
          <c:extLst>
            <c:ext xmlns:c16="http://schemas.microsoft.com/office/drawing/2014/chart" uri="{C3380CC4-5D6E-409C-BE32-E72D297353CC}">
              <c16:uniqueId val="{00000006-3C7E-4A0D-8CA3-88EE06FFF8F9}"/>
            </c:ext>
          </c:extLst>
        </c:ser>
        <c:dLbls>
          <c:showLegendKey val="0"/>
          <c:showVal val="0"/>
          <c:showCatName val="0"/>
          <c:showSerName val="0"/>
          <c:showPercent val="0"/>
          <c:showBubbleSize val="0"/>
        </c:dLbls>
        <c:smooth val="0"/>
        <c:axId val="367115832"/>
        <c:axId val="367116488"/>
      </c:lineChart>
      <c:dateAx>
        <c:axId val="36711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16488"/>
        <c:crosses val="autoZero"/>
        <c:auto val="1"/>
        <c:lblOffset val="100"/>
        <c:baseTimeUnit val="days"/>
      </c:dateAx>
      <c:valAx>
        <c:axId val="36711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1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Sheet1!$B$2:$B$8</c:f>
              <c:numCache>
                <c:formatCode>General</c:formatCode>
                <c:ptCount val="7"/>
                <c:pt idx="0">
                  <c:v>459</c:v>
                </c:pt>
                <c:pt idx="1">
                  <c:v>3457</c:v>
                </c:pt>
                <c:pt idx="2">
                  <c:v>420</c:v>
                </c:pt>
                <c:pt idx="3">
                  <c:v>3194</c:v>
                </c:pt>
                <c:pt idx="4">
                  <c:v>97</c:v>
                </c:pt>
                <c:pt idx="5">
                  <c:v>2264</c:v>
                </c:pt>
                <c:pt idx="6">
                  <c:v>1199</c:v>
                </c:pt>
              </c:numCache>
            </c:numRef>
          </c:val>
          <c:extLst>
            <c:ext xmlns:c16="http://schemas.microsoft.com/office/drawing/2014/chart" uri="{C3380CC4-5D6E-409C-BE32-E72D297353CC}">
              <c16:uniqueId val="{00000000-AAFC-47A1-B0D1-621680B481E0}"/>
            </c:ext>
          </c:extLst>
        </c:ser>
        <c:dLbls>
          <c:showLegendKey val="0"/>
          <c:showVal val="0"/>
          <c:showCatName val="0"/>
          <c:showSerName val="0"/>
          <c:showPercent val="0"/>
          <c:showBubbleSize val="0"/>
        </c:dLbls>
        <c:gapWidth val="219"/>
        <c:overlap val="-27"/>
        <c:axId val="367103696"/>
        <c:axId val="367096808"/>
      </c:barChart>
      <c:catAx>
        <c:axId val="36710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96808"/>
        <c:crosses val="autoZero"/>
        <c:auto val="1"/>
        <c:lblAlgn val="ctr"/>
        <c:lblOffset val="100"/>
        <c:noMultiLvlLbl val="0"/>
      </c:catAx>
      <c:valAx>
        <c:axId val="36709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0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c:v>
                </c:pt>
                <c:pt idx="1">
                  <c:v>10.7143</c:v>
                </c:pt>
                <c:pt idx="2">
                  <c:v>13.2774</c:v>
                </c:pt>
                <c:pt idx="3">
                  <c:v>0</c:v>
                </c:pt>
                <c:pt idx="4">
                  <c:v>0</c:v>
                </c:pt>
                <c:pt idx="5">
                  <c:v>0</c:v>
                </c:pt>
              </c:numCache>
            </c:numRef>
          </c:val>
          <c:extLst>
            <c:ext xmlns:c16="http://schemas.microsoft.com/office/drawing/2014/chart" uri="{C3380CC4-5D6E-409C-BE32-E72D297353CC}">
              <c16:uniqueId val="{00000000-114B-42B8-B50E-924441678F74}"/>
            </c:ext>
          </c:extLst>
        </c:ser>
        <c:ser>
          <c:idx val="1"/>
          <c:order val="1"/>
          <c:tx>
            <c:strRef>
              <c:f>Sheet1!$C$1</c:f>
              <c:strCache>
                <c:ptCount val="1"/>
                <c:pt idx="0">
                  <c:v>Jem</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97.016599999999997</c:v>
                </c:pt>
                <c:pt idx="1">
                  <c:v>100</c:v>
                </c:pt>
                <c:pt idx="2">
                  <c:v>100</c:v>
                </c:pt>
                <c:pt idx="3">
                  <c:v>100</c:v>
                </c:pt>
                <c:pt idx="4">
                  <c:v>100</c:v>
                </c:pt>
                <c:pt idx="5">
                  <c:v>7.5743</c:v>
                </c:pt>
              </c:numCache>
            </c:numRef>
          </c:val>
          <c:extLst>
            <c:ext xmlns:c16="http://schemas.microsoft.com/office/drawing/2014/chart" uri="{C3380CC4-5D6E-409C-BE32-E72D297353CC}">
              <c16:uniqueId val="{00000001-114B-42B8-B50E-924441678F74}"/>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c:v>
                </c:pt>
                <c:pt idx="1">
                  <c:v>46.428600000000003</c:v>
                </c:pt>
                <c:pt idx="2">
                  <c:v>12.1493</c:v>
                </c:pt>
                <c:pt idx="3">
                  <c:v>0</c:v>
                </c:pt>
                <c:pt idx="4">
                  <c:v>0</c:v>
                </c:pt>
                <c:pt idx="5">
                  <c:v>0</c:v>
                </c:pt>
              </c:numCache>
            </c:numRef>
          </c:val>
          <c:extLst>
            <c:ext xmlns:c16="http://schemas.microsoft.com/office/drawing/2014/chart" uri="{C3380CC4-5D6E-409C-BE32-E72D297353CC}">
              <c16:uniqueId val="{00000002-114B-42B8-B50E-924441678F74}"/>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c:v>
                </c:pt>
                <c:pt idx="1">
                  <c:v>60.714300000000001</c:v>
                </c:pt>
                <c:pt idx="2">
                  <c:v>92.392200000000003</c:v>
                </c:pt>
                <c:pt idx="3">
                  <c:v>0</c:v>
                </c:pt>
                <c:pt idx="4">
                  <c:v>0</c:v>
                </c:pt>
                <c:pt idx="5">
                  <c:v>0</c:v>
                </c:pt>
              </c:numCache>
            </c:numRef>
          </c:val>
          <c:extLst>
            <c:ext xmlns:c16="http://schemas.microsoft.com/office/drawing/2014/chart" uri="{C3380CC4-5D6E-409C-BE32-E72D297353CC}">
              <c16:uniqueId val="{00000003-114B-42B8-B50E-924441678F74}"/>
            </c:ext>
          </c:extLst>
        </c:ser>
        <c:ser>
          <c:idx val="4"/>
          <c:order val="4"/>
          <c:tx>
            <c:strRef>
              <c:f>Sheet1!$F$1</c:f>
              <c:strCache>
                <c:ptCount val="1"/>
                <c:pt idx="0">
                  <c:v>KINEX</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c:v>
                </c:pt>
                <c:pt idx="1">
                  <c:v>42.857100000000003</c:v>
                </c:pt>
                <c:pt idx="2">
                  <c:v>2.8058999999999998</c:v>
                </c:pt>
                <c:pt idx="3">
                  <c:v>0</c:v>
                </c:pt>
                <c:pt idx="4">
                  <c:v>0</c:v>
                </c:pt>
                <c:pt idx="5">
                  <c:v>0</c:v>
                </c:pt>
              </c:numCache>
            </c:numRef>
          </c:val>
          <c:extLst>
            <c:ext xmlns:c16="http://schemas.microsoft.com/office/drawing/2014/chart" uri="{C3380CC4-5D6E-409C-BE32-E72D297353CC}">
              <c16:uniqueId val="{00000004-114B-42B8-B50E-924441678F74}"/>
            </c:ext>
          </c:extLst>
        </c:ser>
        <c:ser>
          <c:idx val="5"/>
          <c:order val="5"/>
          <c:tx>
            <c:strRef>
              <c:f>Sheet1!$G$1</c:f>
              <c:strCache>
                <c:ptCount val="1"/>
                <c:pt idx="0">
                  <c:v>nex Singapore</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c:v>
                </c:pt>
                <c:pt idx="1">
                  <c:v>46.428600000000003</c:v>
                </c:pt>
                <c:pt idx="2">
                  <c:v>65.490300000000005</c:v>
                </c:pt>
                <c:pt idx="3">
                  <c:v>0</c:v>
                </c:pt>
                <c:pt idx="4">
                  <c:v>0</c:v>
                </c:pt>
                <c:pt idx="5">
                  <c:v>0</c:v>
                </c:pt>
              </c:numCache>
            </c:numRef>
          </c:val>
          <c:extLst>
            <c:ext xmlns:c16="http://schemas.microsoft.com/office/drawing/2014/chart" uri="{C3380CC4-5D6E-409C-BE32-E72D297353CC}">
              <c16:uniqueId val="{00000005-114B-42B8-B50E-924441678F74}"/>
            </c:ext>
          </c:extLst>
        </c:ser>
        <c:ser>
          <c:idx val="6"/>
          <c:order val="6"/>
          <c:tx>
            <c:strRef>
              <c:f>Sheet1!$H$1</c:f>
              <c:strCache>
                <c:ptCount val="1"/>
                <c:pt idx="0">
                  <c:v>Jurong Point Shopping Centre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67.857100000000003</c:v>
                </c:pt>
                <c:pt idx="2">
                  <c:v>34.683300000000003</c:v>
                </c:pt>
                <c:pt idx="3">
                  <c:v>0</c:v>
                </c:pt>
                <c:pt idx="4">
                  <c:v>49.715400000000002</c:v>
                </c:pt>
                <c:pt idx="5">
                  <c:v>100</c:v>
                </c:pt>
              </c:numCache>
            </c:numRef>
          </c:val>
          <c:extLst>
            <c:ext xmlns:c16="http://schemas.microsoft.com/office/drawing/2014/chart" uri="{C3380CC4-5D6E-409C-BE32-E72D297353CC}">
              <c16:uniqueId val="{00000006-114B-42B8-B50E-924441678F74}"/>
            </c:ext>
          </c:extLst>
        </c:ser>
        <c:dLbls>
          <c:showLegendKey val="0"/>
          <c:showVal val="0"/>
          <c:showCatName val="0"/>
          <c:showSerName val="0"/>
          <c:showPercent val="0"/>
          <c:showBubbleSize val="0"/>
        </c:dLbls>
        <c:axId val="471668416"/>
        <c:axId val="471668088"/>
      </c:radarChart>
      <c:catAx>
        <c:axId val="47166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668088"/>
        <c:crosses val="autoZero"/>
        <c:auto val="1"/>
        <c:lblAlgn val="ctr"/>
        <c:lblOffset val="100"/>
        <c:noMultiLvlLbl val="0"/>
      </c:catAx>
      <c:valAx>
        <c:axId val="47166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66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96D8-6D96-4818-B65A-B8C8A7161395}"/>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9BB99741-748C-4BB4-8DB5-99D4E703FFC1}"/>
              </a:ext>
            </a:extLst>
          </p:cNvPr>
          <p:cNvSpPr>
            <a:spLocks noGrp="1"/>
          </p:cNvSpPr>
          <p:nvPr>
            <p:ph type="subTitle" idx="1"/>
          </p:nvPr>
        </p:nvSpPr>
        <p:spPr/>
        <p:txBody>
          <a:bodyPr/>
          <a:lstStyle/>
          <a:p>
            <a:r>
              <a:rPr lang="en-US"/>
              <a:t>Spoon Creative Pte Ltd</a:t>
            </a:r>
          </a:p>
        </p:txBody>
      </p:sp>
    </p:spTree>
    <p:extLst>
      <p:ext uri="{BB962C8B-B14F-4D97-AF65-F5344CB8AC3E}">
        <p14:creationId xmlns:p14="http://schemas.microsoft.com/office/powerpoint/2010/main" val="3217472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25974-4C24-47B0-90FF-B282EFD96544}"/>
              </a:ext>
            </a:extLst>
          </p:cNvPr>
          <p:cNvSpPr>
            <a:spLocks noGrp="1"/>
          </p:cNvSpPr>
          <p:nvPr>
            <p:ph type="title"/>
          </p:nvPr>
        </p:nvSpPr>
        <p:spPr/>
        <p:txBody>
          <a:bodyPr/>
          <a:lstStyle/>
          <a:p>
            <a:r>
              <a:rPr lang="en-US"/>
              <a:t>Facebook Key Metrics Table | Suburban Malls - 1 of 5</a:t>
            </a:r>
          </a:p>
        </p:txBody>
      </p:sp>
      <p:graphicFrame>
        <p:nvGraphicFramePr>
          <p:cNvPr id="5" name="Table Placeholder 4">
            <a:extLst>
              <a:ext uri="{FF2B5EF4-FFF2-40B4-BE49-F238E27FC236}">
                <a16:creationId xmlns:a16="http://schemas.microsoft.com/office/drawing/2014/main" id="{AEE68550-8E64-47FD-BF25-7DED6919C6FA}"/>
              </a:ext>
            </a:extLst>
          </p:cNvPr>
          <p:cNvGraphicFramePr>
            <a:graphicFrameLocks noGrp="1"/>
          </p:cNvGraphicFramePr>
          <p:nvPr>
            <p:ph type="tbl" sz="quarter" idx="13"/>
            <p:extLst>
              <p:ext uri="{D42A27DB-BD31-4B8C-83A1-F6EECF244321}">
                <p14:modId xmlns:p14="http://schemas.microsoft.com/office/powerpoint/2010/main" val="55554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630220181"/>
                    </a:ext>
                  </a:extLst>
                </a:gridCol>
                <a:gridCol w="493776">
                  <a:extLst>
                    <a:ext uri="{9D8B030D-6E8A-4147-A177-3AD203B41FA5}">
                      <a16:colId xmlns:a16="http://schemas.microsoft.com/office/drawing/2014/main" val="3029316541"/>
                    </a:ext>
                  </a:extLst>
                </a:gridCol>
                <a:gridCol w="246888">
                  <a:extLst>
                    <a:ext uri="{9D8B030D-6E8A-4147-A177-3AD203B41FA5}">
                      <a16:colId xmlns:a16="http://schemas.microsoft.com/office/drawing/2014/main" val="1965247475"/>
                    </a:ext>
                  </a:extLst>
                </a:gridCol>
                <a:gridCol w="246888">
                  <a:extLst>
                    <a:ext uri="{9D8B030D-6E8A-4147-A177-3AD203B41FA5}">
                      <a16:colId xmlns:a16="http://schemas.microsoft.com/office/drawing/2014/main" val="4106881738"/>
                    </a:ext>
                  </a:extLst>
                </a:gridCol>
                <a:gridCol w="246888">
                  <a:extLst>
                    <a:ext uri="{9D8B030D-6E8A-4147-A177-3AD203B41FA5}">
                      <a16:colId xmlns:a16="http://schemas.microsoft.com/office/drawing/2014/main" val="4229671402"/>
                    </a:ext>
                  </a:extLst>
                </a:gridCol>
                <a:gridCol w="246888">
                  <a:extLst>
                    <a:ext uri="{9D8B030D-6E8A-4147-A177-3AD203B41FA5}">
                      <a16:colId xmlns:a16="http://schemas.microsoft.com/office/drawing/2014/main" val="3490139206"/>
                    </a:ext>
                  </a:extLst>
                </a:gridCol>
                <a:gridCol w="246888">
                  <a:extLst>
                    <a:ext uri="{9D8B030D-6E8A-4147-A177-3AD203B41FA5}">
                      <a16:colId xmlns:a16="http://schemas.microsoft.com/office/drawing/2014/main" val="389833933"/>
                    </a:ext>
                  </a:extLst>
                </a:gridCol>
                <a:gridCol w="246888">
                  <a:extLst>
                    <a:ext uri="{9D8B030D-6E8A-4147-A177-3AD203B41FA5}">
                      <a16:colId xmlns:a16="http://schemas.microsoft.com/office/drawing/2014/main" val="1433834754"/>
                    </a:ext>
                  </a:extLst>
                </a:gridCol>
                <a:gridCol w="246888">
                  <a:extLst>
                    <a:ext uri="{9D8B030D-6E8A-4147-A177-3AD203B41FA5}">
                      <a16:colId xmlns:a16="http://schemas.microsoft.com/office/drawing/2014/main" val="1277771341"/>
                    </a:ext>
                  </a:extLst>
                </a:gridCol>
                <a:gridCol w="246888">
                  <a:extLst>
                    <a:ext uri="{9D8B030D-6E8A-4147-A177-3AD203B41FA5}">
                      <a16:colId xmlns:a16="http://schemas.microsoft.com/office/drawing/2014/main" val="2437128093"/>
                    </a:ext>
                  </a:extLst>
                </a:gridCol>
                <a:gridCol w="246888">
                  <a:extLst>
                    <a:ext uri="{9D8B030D-6E8A-4147-A177-3AD203B41FA5}">
                      <a16:colId xmlns:a16="http://schemas.microsoft.com/office/drawing/2014/main" val="2783797061"/>
                    </a:ext>
                  </a:extLst>
                </a:gridCol>
                <a:gridCol w="246888">
                  <a:extLst>
                    <a:ext uri="{9D8B030D-6E8A-4147-A177-3AD203B41FA5}">
                      <a16:colId xmlns:a16="http://schemas.microsoft.com/office/drawing/2014/main" val="954759148"/>
                    </a:ext>
                  </a:extLst>
                </a:gridCol>
                <a:gridCol w="246888">
                  <a:extLst>
                    <a:ext uri="{9D8B030D-6E8A-4147-A177-3AD203B41FA5}">
                      <a16:colId xmlns:a16="http://schemas.microsoft.com/office/drawing/2014/main" val="3673300237"/>
                    </a:ext>
                  </a:extLst>
                </a:gridCol>
                <a:gridCol w="246888">
                  <a:extLst>
                    <a:ext uri="{9D8B030D-6E8A-4147-A177-3AD203B41FA5}">
                      <a16:colId xmlns:a16="http://schemas.microsoft.com/office/drawing/2014/main" val="2963385422"/>
                    </a:ext>
                  </a:extLst>
                </a:gridCol>
                <a:gridCol w="246888">
                  <a:extLst>
                    <a:ext uri="{9D8B030D-6E8A-4147-A177-3AD203B41FA5}">
                      <a16:colId xmlns:a16="http://schemas.microsoft.com/office/drawing/2014/main" val="3153650443"/>
                    </a:ext>
                  </a:extLst>
                </a:gridCol>
                <a:gridCol w="246888">
                  <a:extLst>
                    <a:ext uri="{9D8B030D-6E8A-4147-A177-3AD203B41FA5}">
                      <a16:colId xmlns:a16="http://schemas.microsoft.com/office/drawing/2014/main" val="3188688548"/>
                    </a:ext>
                  </a:extLst>
                </a:gridCol>
                <a:gridCol w="246888">
                  <a:extLst>
                    <a:ext uri="{9D8B030D-6E8A-4147-A177-3AD203B41FA5}">
                      <a16:colId xmlns:a16="http://schemas.microsoft.com/office/drawing/2014/main" val="565471492"/>
                    </a:ext>
                  </a:extLst>
                </a:gridCol>
                <a:gridCol w="246888">
                  <a:extLst>
                    <a:ext uri="{9D8B030D-6E8A-4147-A177-3AD203B41FA5}">
                      <a16:colId xmlns:a16="http://schemas.microsoft.com/office/drawing/2014/main" val="499904885"/>
                    </a:ext>
                  </a:extLst>
                </a:gridCol>
                <a:gridCol w="246888">
                  <a:extLst>
                    <a:ext uri="{9D8B030D-6E8A-4147-A177-3AD203B41FA5}">
                      <a16:colId xmlns:a16="http://schemas.microsoft.com/office/drawing/2014/main" val="1461386271"/>
                    </a:ext>
                  </a:extLst>
                </a:gridCol>
                <a:gridCol w="246888">
                  <a:extLst>
                    <a:ext uri="{9D8B030D-6E8A-4147-A177-3AD203B41FA5}">
                      <a16:colId xmlns:a16="http://schemas.microsoft.com/office/drawing/2014/main" val="912745774"/>
                    </a:ext>
                  </a:extLst>
                </a:gridCol>
                <a:gridCol w="246888">
                  <a:extLst>
                    <a:ext uri="{9D8B030D-6E8A-4147-A177-3AD203B41FA5}">
                      <a16:colId xmlns:a16="http://schemas.microsoft.com/office/drawing/2014/main" val="2542219705"/>
                    </a:ext>
                  </a:extLst>
                </a:gridCol>
                <a:gridCol w="246888">
                  <a:extLst>
                    <a:ext uri="{9D8B030D-6E8A-4147-A177-3AD203B41FA5}">
                      <a16:colId xmlns:a16="http://schemas.microsoft.com/office/drawing/2014/main" val="1320391017"/>
                    </a:ext>
                  </a:extLst>
                </a:gridCol>
                <a:gridCol w="246888">
                  <a:extLst>
                    <a:ext uri="{9D8B030D-6E8A-4147-A177-3AD203B41FA5}">
                      <a16:colId xmlns:a16="http://schemas.microsoft.com/office/drawing/2014/main" val="1040078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55108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Jurong Point Shopping 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72395291"/>
                  </a:ext>
                </a:extLst>
              </a:tr>
            </a:tbl>
          </a:graphicData>
        </a:graphic>
      </p:graphicFrame>
      <p:sp>
        <p:nvSpPr>
          <p:cNvPr id="4" name="Text Placeholder 3">
            <a:extLst>
              <a:ext uri="{FF2B5EF4-FFF2-40B4-BE49-F238E27FC236}">
                <a16:creationId xmlns:a16="http://schemas.microsoft.com/office/drawing/2014/main" id="{A2DFC811-CDD6-4900-A6A4-484A0FDD7FF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701199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434B5-690A-4532-8B4D-EDE1ADCFD6D0}"/>
              </a:ext>
            </a:extLst>
          </p:cNvPr>
          <p:cNvSpPr>
            <a:spLocks noGrp="1"/>
          </p:cNvSpPr>
          <p:nvPr>
            <p:ph type="title"/>
          </p:nvPr>
        </p:nvSpPr>
        <p:spPr/>
        <p:txBody>
          <a:bodyPr/>
          <a:lstStyle/>
          <a:p>
            <a:r>
              <a:rPr lang="en-US"/>
              <a:t>Facebook Key Metrics Table | Suburban Malls - 2 of 5</a:t>
            </a:r>
          </a:p>
        </p:txBody>
      </p:sp>
      <p:graphicFrame>
        <p:nvGraphicFramePr>
          <p:cNvPr id="5" name="Table Placeholder 4">
            <a:extLst>
              <a:ext uri="{FF2B5EF4-FFF2-40B4-BE49-F238E27FC236}">
                <a16:creationId xmlns:a16="http://schemas.microsoft.com/office/drawing/2014/main" id="{D4BC1550-4BEF-476A-8C2D-1B8FD0CFB518}"/>
              </a:ext>
            </a:extLst>
          </p:cNvPr>
          <p:cNvGraphicFramePr>
            <a:graphicFrameLocks noGrp="1"/>
          </p:cNvGraphicFramePr>
          <p:nvPr>
            <p:ph type="tbl" sz="quarter" idx="13"/>
            <p:extLst>
              <p:ext uri="{D42A27DB-BD31-4B8C-83A1-F6EECF244321}">
                <p14:modId xmlns:p14="http://schemas.microsoft.com/office/powerpoint/2010/main" val="60490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780391808"/>
                    </a:ext>
                  </a:extLst>
                </a:gridCol>
                <a:gridCol w="493776">
                  <a:extLst>
                    <a:ext uri="{9D8B030D-6E8A-4147-A177-3AD203B41FA5}">
                      <a16:colId xmlns:a16="http://schemas.microsoft.com/office/drawing/2014/main" val="3749439384"/>
                    </a:ext>
                  </a:extLst>
                </a:gridCol>
                <a:gridCol w="246888">
                  <a:extLst>
                    <a:ext uri="{9D8B030D-6E8A-4147-A177-3AD203B41FA5}">
                      <a16:colId xmlns:a16="http://schemas.microsoft.com/office/drawing/2014/main" val="1582413823"/>
                    </a:ext>
                  </a:extLst>
                </a:gridCol>
                <a:gridCol w="246888">
                  <a:extLst>
                    <a:ext uri="{9D8B030D-6E8A-4147-A177-3AD203B41FA5}">
                      <a16:colId xmlns:a16="http://schemas.microsoft.com/office/drawing/2014/main" val="3373604520"/>
                    </a:ext>
                  </a:extLst>
                </a:gridCol>
                <a:gridCol w="246888">
                  <a:extLst>
                    <a:ext uri="{9D8B030D-6E8A-4147-A177-3AD203B41FA5}">
                      <a16:colId xmlns:a16="http://schemas.microsoft.com/office/drawing/2014/main" val="2122599144"/>
                    </a:ext>
                  </a:extLst>
                </a:gridCol>
                <a:gridCol w="246888">
                  <a:extLst>
                    <a:ext uri="{9D8B030D-6E8A-4147-A177-3AD203B41FA5}">
                      <a16:colId xmlns:a16="http://schemas.microsoft.com/office/drawing/2014/main" val="298158625"/>
                    </a:ext>
                  </a:extLst>
                </a:gridCol>
                <a:gridCol w="246888">
                  <a:extLst>
                    <a:ext uri="{9D8B030D-6E8A-4147-A177-3AD203B41FA5}">
                      <a16:colId xmlns:a16="http://schemas.microsoft.com/office/drawing/2014/main" val="1597889"/>
                    </a:ext>
                  </a:extLst>
                </a:gridCol>
                <a:gridCol w="246888">
                  <a:extLst>
                    <a:ext uri="{9D8B030D-6E8A-4147-A177-3AD203B41FA5}">
                      <a16:colId xmlns:a16="http://schemas.microsoft.com/office/drawing/2014/main" val="1156503380"/>
                    </a:ext>
                  </a:extLst>
                </a:gridCol>
                <a:gridCol w="246888">
                  <a:extLst>
                    <a:ext uri="{9D8B030D-6E8A-4147-A177-3AD203B41FA5}">
                      <a16:colId xmlns:a16="http://schemas.microsoft.com/office/drawing/2014/main" val="1844212101"/>
                    </a:ext>
                  </a:extLst>
                </a:gridCol>
                <a:gridCol w="246888">
                  <a:extLst>
                    <a:ext uri="{9D8B030D-6E8A-4147-A177-3AD203B41FA5}">
                      <a16:colId xmlns:a16="http://schemas.microsoft.com/office/drawing/2014/main" val="938325306"/>
                    </a:ext>
                  </a:extLst>
                </a:gridCol>
                <a:gridCol w="246888">
                  <a:extLst>
                    <a:ext uri="{9D8B030D-6E8A-4147-A177-3AD203B41FA5}">
                      <a16:colId xmlns:a16="http://schemas.microsoft.com/office/drawing/2014/main" val="939952931"/>
                    </a:ext>
                  </a:extLst>
                </a:gridCol>
                <a:gridCol w="246888">
                  <a:extLst>
                    <a:ext uri="{9D8B030D-6E8A-4147-A177-3AD203B41FA5}">
                      <a16:colId xmlns:a16="http://schemas.microsoft.com/office/drawing/2014/main" val="1521400810"/>
                    </a:ext>
                  </a:extLst>
                </a:gridCol>
                <a:gridCol w="246888">
                  <a:extLst>
                    <a:ext uri="{9D8B030D-6E8A-4147-A177-3AD203B41FA5}">
                      <a16:colId xmlns:a16="http://schemas.microsoft.com/office/drawing/2014/main" val="4265205977"/>
                    </a:ext>
                  </a:extLst>
                </a:gridCol>
                <a:gridCol w="246888">
                  <a:extLst>
                    <a:ext uri="{9D8B030D-6E8A-4147-A177-3AD203B41FA5}">
                      <a16:colId xmlns:a16="http://schemas.microsoft.com/office/drawing/2014/main" val="6397992"/>
                    </a:ext>
                  </a:extLst>
                </a:gridCol>
                <a:gridCol w="246888">
                  <a:extLst>
                    <a:ext uri="{9D8B030D-6E8A-4147-A177-3AD203B41FA5}">
                      <a16:colId xmlns:a16="http://schemas.microsoft.com/office/drawing/2014/main" val="912285138"/>
                    </a:ext>
                  </a:extLst>
                </a:gridCol>
                <a:gridCol w="246888">
                  <a:extLst>
                    <a:ext uri="{9D8B030D-6E8A-4147-A177-3AD203B41FA5}">
                      <a16:colId xmlns:a16="http://schemas.microsoft.com/office/drawing/2014/main" val="3497683268"/>
                    </a:ext>
                  </a:extLst>
                </a:gridCol>
                <a:gridCol w="246888">
                  <a:extLst>
                    <a:ext uri="{9D8B030D-6E8A-4147-A177-3AD203B41FA5}">
                      <a16:colId xmlns:a16="http://schemas.microsoft.com/office/drawing/2014/main" val="4045461172"/>
                    </a:ext>
                  </a:extLst>
                </a:gridCol>
                <a:gridCol w="246888">
                  <a:extLst>
                    <a:ext uri="{9D8B030D-6E8A-4147-A177-3AD203B41FA5}">
                      <a16:colId xmlns:a16="http://schemas.microsoft.com/office/drawing/2014/main" val="2247547369"/>
                    </a:ext>
                  </a:extLst>
                </a:gridCol>
                <a:gridCol w="246888">
                  <a:extLst>
                    <a:ext uri="{9D8B030D-6E8A-4147-A177-3AD203B41FA5}">
                      <a16:colId xmlns:a16="http://schemas.microsoft.com/office/drawing/2014/main" val="3818974622"/>
                    </a:ext>
                  </a:extLst>
                </a:gridCol>
                <a:gridCol w="246888">
                  <a:extLst>
                    <a:ext uri="{9D8B030D-6E8A-4147-A177-3AD203B41FA5}">
                      <a16:colId xmlns:a16="http://schemas.microsoft.com/office/drawing/2014/main" val="3501975278"/>
                    </a:ext>
                  </a:extLst>
                </a:gridCol>
                <a:gridCol w="246888">
                  <a:extLst>
                    <a:ext uri="{9D8B030D-6E8A-4147-A177-3AD203B41FA5}">
                      <a16:colId xmlns:a16="http://schemas.microsoft.com/office/drawing/2014/main" val="837491853"/>
                    </a:ext>
                  </a:extLst>
                </a:gridCol>
                <a:gridCol w="246888">
                  <a:extLst>
                    <a:ext uri="{9D8B030D-6E8A-4147-A177-3AD203B41FA5}">
                      <a16:colId xmlns:a16="http://schemas.microsoft.com/office/drawing/2014/main" val="706033633"/>
                    </a:ext>
                  </a:extLst>
                </a:gridCol>
                <a:gridCol w="246888">
                  <a:extLst>
                    <a:ext uri="{9D8B030D-6E8A-4147-A177-3AD203B41FA5}">
                      <a16:colId xmlns:a16="http://schemas.microsoft.com/office/drawing/2014/main" val="1996580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50454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1190409356"/>
                  </a:ext>
                </a:extLst>
              </a:tr>
            </a:tbl>
          </a:graphicData>
        </a:graphic>
      </p:graphicFrame>
      <p:sp>
        <p:nvSpPr>
          <p:cNvPr id="4" name="Text Placeholder 3">
            <a:extLst>
              <a:ext uri="{FF2B5EF4-FFF2-40B4-BE49-F238E27FC236}">
                <a16:creationId xmlns:a16="http://schemas.microsoft.com/office/drawing/2014/main" id="{04263FE3-A848-4768-8B42-4DD6994F36D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93720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8F113-6B95-40BF-AC39-F38F63DDD20A}"/>
              </a:ext>
            </a:extLst>
          </p:cNvPr>
          <p:cNvSpPr>
            <a:spLocks noGrp="1"/>
          </p:cNvSpPr>
          <p:nvPr>
            <p:ph type="title"/>
          </p:nvPr>
        </p:nvSpPr>
        <p:spPr/>
        <p:txBody>
          <a:bodyPr/>
          <a:lstStyle/>
          <a:p>
            <a:r>
              <a:rPr lang="en-US"/>
              <a:t>Facebook Key Metrics Table | Suburban Malls - 3 of 5</a:t>
            </a:r>
          </a:p>
        </p:txBody>
      </p:sp>
      <p:graphicFrame>
        <p:nvGraphicFramePr>
          <p:cNvPr id="5" name="Table Placeholder 4">
            <a:extLst>
              <a:ext uri="{FF2B5EF4-FFF2-40B4-BE49-F238E27FC236}">
                <a16:creationId xmlns:a16="http://schemas.microsoft.com/office/drawing/2014/main" id="{C12B8369-5E4E-4798-BF4E-B7354CC8F1F6}"/>
              </a:ext>
            </a:extLst>
          </p:cNvPr>
          <p:cNvGraphicFramePr>
            <a:graphicFrameLocks noGrp="1"/>
          </p:cNvGraphicFramePr>
          <p:nvPr>
            <p:ph type="tbl" sz="quarter" idx="13"/>
            <p:extLst>
              <p:ext uri="{D42A27DB-BD31-4B8C-83A1-F6EECF244321}">
                <p14:modId xmlns:p14="http://schemas.microsoft.com/office/powerpoint/2010/main" val="2528327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794714285"/>
                    </a:ext>
                  </a:extLst>
                </a:gridCol>
                <a:gridCol w="493776">
                  <a:extLst>
                    <a:ext uri="{9D8B030D-6E8A-4147-A177-3AD203B41FA5}">
                      <a16:colId xmlns:a16="http://schemas.microsoft.com/office/drawing/2014/main" val="1371363364"/>
                    </a:ext>
                  </a:extLst>
                </a:gridCol>
                <a:gridCol w="246888">
                  <a:extLst>
                    <a:ext uri="{9D8B030D-6E8A-4147-A177-3AD203B41FA5}">
                      <a16:colId xmlns:a16="http://schemas.microsoft.com/office/drawing/2014/main" val="2237298589"/>
                    </a:ext>
                  </a:extLst>
                </a:gridCol>
                <a:gridCol w="246888">
                  <a:extLst>
                    <a:ext uri="{9D8B030D-6E8A-4147-A177-3AD203B41FA5}">
                      <a16:colId xmlns:a16="http://schemas.microsoft.com/office/drawing/2014/main" val="581509591"/>
                    </a:ext>
                  </a:extLst>
                </a:gridCol>
                <a:gridCol w="246888">
                  <a:extLst>
                    <a:ext uri="{9D8B030D-6E8A-4147-A177-3AD203B41FA5}">
                      <a16:colId xmlns:a16="http://schemas.microsoft.com/office/drawing/2014/main" val="71304740"/>
                    </a:ext>
                  </a:extLst>
                </a:gridCol>
                <a:gridCol w="246888">
                  <a:extLst>
                    <a:ext uri="{9D8B030D-6E8A-4147-A177-3AD203B41FA5}">
                      <a16:colId xmlns:a16="http://schemas.microsoft.com/office/drawing/2014/main" val="2192780862"/>
                    </a:ext>
                  </a:extLst>
                </a:gridCol>
                <a:gridCol w="246888">
                  <a:extLst>
                    <a:ext uri="{9D8B030D-6E8A-4147-A177-3AD203B41FA5}">
                      <a16:colId xmlns:a16="http://schemas.microsoft.com/office/drawing/2014/main" val="1658276812"/>
                    </a:ext>
                  </a:extLst>
                </a:gridCol>
                <a:gridCol w="246888">
                  <a:extLst>
                    <a:ext uri="{9D8B030D-6E8A-4147-A177-3AD203B41FA5}">
                      <a16:colId xmlns:a16="http://schemas.microsoft.com/office/drawing/2014/main" val="3267855303"/>
                    </a:ext>
                  </a:extLst>
                </a:gridCol>
                <a:gridCol w="246888">
                  <a:extLst>
                    <a:ext uri="{9D8B030D-6E8A-4147-A177-3AD203B41FA5}">
                      <a16:colId xmlns:a16="http://schemas.microsoft.com/office/drawing/2014/main" val="3648940786"/>
                    </a:ext>
                  </a:extLst>
                </a:gridCol>
                <a:gridCol w="246888">
                  <a:extLst>
                    <a:ext uri="{9D8B030D-6E8A-4147-A177-3AD203B41FA5}">
                      <a16:colId xmlns:a16="http://schemas.microsoft.com/office/drawing/2014/main" val="459322194"/>
                    </a:ext>
                  </a:extLst>
                </a:gridCol>
                <a:gridCol w="246888">
                  <a:extLst>
                    <a:ext uri="{9D8B030D-6E8A-4147-A177-3AD203B41FA5}">
                      <a16:colId xmlns:a16="http://schemas.microsoft.com/office/drawing/2014/main" val="3214965482"/>
                    </a:ext>
                  </a:extLst>
                </a:gridCol>
                <a:gridCol w="246888">
                  <a:extLst>
                    <a:ext uri="{9D8B030D-6E8A-4147-A177-3AD203B41FA5}">
                      <a16:colId xmlns:a16="http://schemas.microsoft.com/office/drawing/2014/main" val="3268558974"/>
                    </a:ext>
                  </a:extLst>
                </a:gridCol>
                <a:gridCol w="246888">
                  <a:extLst>
                    <a:ext uri="{9D8B030D-6E8A-4147-A177-3AD203B41FA5}">
                      <a16:colId xmlns:a16="http://schemas.microsoft.com/office/drawing/2014/main" val="1176981275"/>
                    </a:ext>
                  </a:extLst>
                </a:gridCol>
                <a:gridCol w="246888">
                  <a:extLst>
                    <a:ext uri="{9D8B030D-6E8A-4147-A177-3AD203B41FA5}">
                      <a16:colId xmlns:a16="http://schemas.microsoft.com/office/drawing/2014/main" val="1333089144"/>
                    </a:ext>
                  </a:extLst>
                </a:gridCol>
                <a:gridCol w="246888">
                  <a:extLst>
                    <a:ext uri="{9D8B030D-6E8A-4147-A177-3AD203B41FA5}">
                      <a16:colId xmlns:a16="http://schemas.microsoft.com/office/drawing/2014/main" val="1308104730"/>
                    </a:ext>
                  </a:extLst>
                </a:gridCol>
                <a:gridCol w="246888">
                  <a:extLst>
                    <a:ext uri="{9D8B030D-6E8A-4147-A177-3AD203B41FA5}">
                      <a16:colId xmlns:a16="http://schemas.microsoft.com/office/drawing/2014/main" val="1622950245"/>
                    </a:ext>
                  </a:extLst>
                </a:gridCol>
                <a:gridCol w="246888">
                  <a:extLst>
                    <a:ext uri="{9D8B030D-6E8A-4147-A177-3AD203B41FA5}">
                      <a16:colId xmlns:a16="http://schemas.microsoft.com/office/drawing/2014/main" val="3093139230"/>
                    </a:ext>
                  </a:extLst>
                </a:gridCol>
                <a:gridCol w="246888">
                  <a:extLst>
                    <a:ext uri="{9D8B030D-6E8A-4147-A177-3AD203B41FA5}">
                      <a16:colId xmlns:a16="http://schemas.microsoft.com/office/drawing/2014/main" val="978905492"/>
                    </a:ext>
                  </a:extLst>
                </a:gridCol>
                <a:gridCol w="246888">
                  <a:extLst>
                    <a:ext uri="{9D8B030D-6E8A-4147-A177-3AD203B41FA5}">
                      <a16:colId xmlns:a16="http://schemas.microsoft.com/office/drawing/2014/main" val="1142274278"/>
                    </a:ext>
                  </a:extLst>
                </a:gridCol>
                <a:gridCol w="246888">
                  <a:extLst>
                    <a:ext uri="{9D8B030D-6E8A-4147-A177-3AD203B41FA5}">
                      <a16:colId xmlns:a16="http://schemas.microsoft.com/office/drawing/2014/main" val="2565373959"/>
                    </a:ext>
                  </a:extLst>
                </a:gridCol>
                <a:gridCol w="246888">
                  <a:extLst>
                    <a:ext uri="{9D8B030D-6E8A-4147-A177-3AD203B41FA5}">
                      <a16:colId xmlns:a16="http://schemas.microsoft.com/office/drawing/2014/main" val="1991571861"/>
                    </a:ext>
                  </a:extLst>
                </a:gridCol>
                <a:gridCol w="246888">
                  <a:extLst>
                    <a:ext uri="{9D8B030D-6E8A-4147-A177-3AD203B41FA5}">
                      <a16:colId xmlns:a16="http://schemas.microsoft.com/office/drawing/2014/main" val="962916773"/>
                    </a:ext>
                  </a:extLst>
                </a:gridCol>
                <a:gridCol w="246888">
                  <a:extLst>
                    <a:ext uri="{9D8B030D-6E8A-4147-A177-3AD203B41FA5}">
                      <a16:colId xmlns:a16="http://schemas.microsoft.com/office/drawing/2014/main" val="2830462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0169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nex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3601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Waterway 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58734163"/>
                  </a:ext>
                </a:extLst>
              </a:tr>
            </a:tbl>
          </a:graphicData>
        </a:graphic>
      </p:graphicFrame>
      <p:sp>
        <p:nvSpPr>
          <p:cNvPr id="4" name="Text Placeholder 3">
            <a:extLst>
              <a:ext uri="{FF2B5EF4-FFF2-40B4-BE49-F238E27FC236}">
                <a16:creationId xmlns:a16="http://schemas.microsoft.com/office/drawing/2014/main" id="{D384E2E3-7E2F-46A4-92D6-2741C28B6B4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99314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B8BCF-DF09-4D59-9512-FED3F31BF0F8}"/>
              </a:ext>
            </a:extLst>
          </p:cNvPr>
          <p:cNvSpPr>
            <a:spLocks noGrp="1"/>
          </p:cNvSpPr>
          <p:nvPr>
            <p:ph type="title"/>
          </p:nvPr>
        </p:nvSpPr>
        <p:spPr/>
        <p:txBody>
          <a:bodyPr/>
          <a:lstStyle/>
          <a:p>
            <a:r>
              <a:rPr lang="en-US"/>
              <a:t>Facebook Key Metrics Table | Suburban Malls - 4 of 5</a:t>
            </a:r>
          </a:p>
        </p:txBody>
      </p:sp>
      <p:graphicFrame>
        <p:nvGraphicFramePr>
          <p:cNvPr id="5" name="Table Placeholder 4">
            <a:extLst>
              <a:ext uri="{FF2B5EF4-FFF2-40B4-BE49-F238E27FC236}">
                <a16:creationId xmlns:a16="http://schemas.microsoft.com/office/drawing/2014/main" id="{A78C80D8-02FD-4670-87F0-5FEC2FDD39A5}"/>
              </a:ext>
            </a:extLst>
          </p:cNvPr>
          <p:cNvGraphicFramePr>
            <a:graphicFrameLocks noGrp="1"/>
          </p:cNvGraphicFramePr>
          <p:nvPr>
            <p:ph type="tbl" sz="quarter" idx="13"/>
            <p:extLst>
              <p:ext uri="{D42A27DB-BD31-4B8C-83A1-F6EECF244321}">
                <p14:modId xmlns:p14="http://schemas.microsoft.com/office/powerpoint/2010/main" val="2117309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414057366"/>
                    </a:ext>
                  </a:extLst>
                </a:gridCol>
                <a:gridCol w="493776">
                  <a:extLst>
                    <a:ext uri="{9D8B030D-6E8A-4147-A177-3AD203B41FA5}">
                      <a16:colId xmlns:a16="http://schemas.microsoft.com/office/drawing/2014/main" val="2037660390"/>
                    </a:ext>
                  </a:extLst>
                </a:gridCol>
                <a:gridCol w="246888">
                  <a:extLst>
                    <a:ext uri="{9D8B030D-6E8A-4147-A177-3AD203B41FA5}">
                      <a16:colId xmlns:a16="http://schemas.microsoft.com/office/drawing/2014/main" val="3479000963"/>
                    </a:ext>
                  </a:extLst>
                </a:gridCol>
                <a:gridCol w="246888">
                  <a:extLst>
                    <a:ext uri="{9D8B030D-6E8A-4147-A177-3AD203B41FA5}">
                      <a16:colId xmlns:a16="http://schemas.microsoft.com/office/drawing/2014/main" val="791381908"/>
                    </a:ext>
                  </a:extLst>
                </a:gridCol>
                <a:gridCol w="246888">
                  <a:extLst>
                    <a:ext uri="{9D8B030D-6E8A-4147-A177-3AD203B41FA5}">
                      <a16:colId xmlns:a16="http://schemas.microsoft.com/office/drawing/2014/main" val="3976666935"/>
                    </a:ext>
                  </a:extLst>
                </a:gridCol>
                <a:gridCol w="246888">
                  <a:extLst>
                    <a:ext uri="{9D8B030D-6E8A-4147-A177-3AD203B41FA5}">
                      <a16:colId xmlns:a16="http://schemas.microsoft.com/office/drawing/2014/main" val="2129198464"/>
                    </a:ext>
                  </a:extLst>
                </a:gridCol>
                <a:gridCol w="246888">
                  <a:extLst>
                    <a:ext uri="{9D8B030D-6E8A-4147-A177-3AD203B41FA5}">
                      <a16:colId xmlns:a16="http://schemas.microsoft.com/office/drawing/2014/main" val="1331670592"/>
                    </a:ext>
                  </a:extLst>
                </a:gridCol>
                <a:gridCol w="246888">
                  <a:extLst>
                    <a:ext uri="{9D8B030D-6E8A-4147-A177-3AD203B41FA5}">
                      <a16:colId xmlns:a16="http://schemas.microsoft.com/office/drawing/2014/main" val="2628233575"/>
                    </a:ext>
                  </a:extLst>
                </a:gridCol>
                <a:gridCol w="246888">
                  <a:extLst>
                    <a:ext uri="{9D8B030D-6E8A-4147-A177-3AD203B41FA5}">
                      <a16:colId xmlns:a16="http://schemas.microsoft.com/office/drawing/2014/main" val="403666142"/>
                    </a:ext>
                  </a:extLst>
                </a:gridCol>
                <a:gridCol w="246888">
                  <a:extLst>
                    <a:ext uri="{9D8B030D-6E8A-4147-A177-3AD203B41FA5}">
                      <a16:colId xmlns:a16="http://schemas.microsoft.com/office/drawing/2014/main" val="2345567201"/>
                    </a:ext>
                  </a:extLst>
                </a:gridCol>
                <a:gridCol w="246888">
                  <a:extLst>
                    <a:ext uri="{9D8B030D-6E8A-4147-A177-3AD203B41FA5}">
                      <a16:colId xmlns:a16="http://schemas.microsoft.com/office/drawing/2014/main" val="2737113169"/>
                    </a:ext>
                  </a:extLst>
                </a:gridCol>
                <a:gridCol w="246888">
                  <a:extLst>
                    <a:ext uri="{9D8B030D-6E8A-4147-A177-3AD203B41FA5}">
                      <a16:colId xmlns:a16="http://schemas.microsoft.com/office/drawing/2014/main" val="648380554"/>
                    </a:ext>
                  </a:extLst>
                </a:gridCol>
                <a:gridCol w="246888">
                  <a:extLst>
                    <a:ext uri="{9D8B030D-6E8A-4147-A177-3AD203B41FA5}">
                      <a16:colId xmlns:a16="http://schemas.microsoft.com/office/drawing/2014/main" val="991964854"/>
                    </a:ext>
                  </a:extLst>
                </a:gridCol>
                <a:gridCol w="246888">
                  <a:extLst>
                    <a:ext uri="{9D8B030D-6E8A-4147-A177-3AD203B41FA5}">
                      <a16:colId xmlns:a16="http://schemas.microsoft.com/office/drawing/2014/main" val="729918013"/>
                    </a:ext>
                  </a:extLst>
                </a:gridCol>
                <a:gridCol w="246888">
                  <a:extLst>
                    <a:ext uri="{9D8B030D-6E8A-4147-A177-3AD203B41FA5}">
                      <a16:colId xmlns:a16="http://schemas.microsoft.com/office/drawing/2014/main" val="2815675413"/>
                    </a:ext>
                  </a:extLst>
                </a:gridCol>
                <a:gridCol w="246888">
                  <a:extLst>
                    <a:ext uri="{9D8B030D-6E8A-4147-A177-3AD203B41FA5}">
                      <a16:colId xmlns:a16="http://schemas.microsoft.com/office/drawing/2014/main" val="614127445"/>
                    </a:ext>
                  </a:extLst>
                </a:gridCol>
                <a:gridCol w="246888">
                  <a:extLst>
                    <a:ext uri="{9D8B030D-6E8A-4147-A177-3AD203B41FA5}">
                      <a16:colId xmlns:a16="http://schemas.microsoft.com/office/drawing/2014/main" val="1173689135"/>
                    </a:ext>
                  </a:extLst>
                </a:gridCol>
                <a:gridCol w="246888">
                  <a:extLst>
                    <a:ext uri="{9D8B030D-6E8A-4147-A177-3AD203B41FA5}">
                      <a16:colId xmlns:a16="http://schemas.microsoft.com/office/drawing/2014/main" val="3702809345"/>
                    </a:ext>
                  </a:extLst>
                </a:gridCol>
                <a:gridCol w="246888">
                  <a:extLst>
                    <a:ext uri="{9D8B030D-6E8A-4147-A177-3AD203B41FA5}">
                      <a16:colId xmlns:a16="http://schemas.microsoft.com/office/drawing/2014/main" val="2579464676"/>
                    </a:ext>
                  </a:extLst>
                </a:gridCol>
                <a:gridCol w="246888">
                  <a:extLst>
                    <a:ext uri="{9D8B030D-6E8A-4147-A177-3AD203B41FA5}">
                      <a16:colId xmlns:a16="http://schemas.microsoft.com/office/drawing/2014/main" val="553249427"/>
                    </a:ext>
                  </a:extLst>
                </a:gridCol>
                <a:gridCol w="246888">
                  <a:extLst>
                    <a:ext uri="{9D8B030D-6E8A-4147-A177-3AD203B41FA5}">
                      <a16:colId xmlns:a16="http://schemas.microsoft.com/office/drawing/2014/main" val="4273571366"/>
                    </a:ext>
                  </a:extLst>
                </a:gridCol>
                <a:gridCol w="246888">
                  <a:extLst>
                    <a:ext uri="{9D8B030D-6E8A-4147-A177-3AD203B41FA5}">
                      <a16:colId xmlns:a16="http://schemas.microsoft.com/office/drawing/2014/main" val="1898089437"/>
                    </a:ext>
                  </a:extLst>
                </a:gridCol>
                <a:gridCol w="246888">
                  <a:extLst>
                    <a:ext uri="{9D8B030D-6E8A-4147-A177-3AD203B41FA5}">
                      <a16:colId xmlns:a16="http://schemas.microsoft.com/office/drawing/2014/main" val="2581381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204044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Northpoint City,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8165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53840100"/>
                  </a:ext>
                </a:extLst>
              </a:tr>
            </a:tbl>
          </a:graphicData>
        </a:graphic>
      </p:graphicFrame>
      <p:sp>
        <p:nvSpPr>
          <p:cNvPr id="4" name="Text Placeholder 3">
            <a:extLst>
              <a:ext uri="{FF2B5EF4-FFF2-40B4-BE49-F238E27FC236}">
                <a16:creationId xmlns:a16="http://schemas.microsoft.com/office/drawing/2014/main" id="{9C9F5760-AF50-443F-8FFA-C4DEE224E6D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570893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B9C27-E1F8-4602-9760-D10354001807}"/>
              </a:ext>
            </a:extLst>
          </p:cNvPr>
          <p:cNvSpPr>
            <a:spLocks noGrp="1"/>
          </p:cNvSpPr>
          <p:nvPr>
            <p:ph type="title"/>
          </p:nvPr>
        </p:nvSpPr>
        <p:spPr/>
        <p:txBody>
          <a:bodyPr/>
          <a:lstStyle/>
          <a:p>
            <a:r>
              <a:rPr lang="en-US"/>
              <a:t>Facebook Key Metrics Table | Suburban Malls - 5 of 5</a:t>
            </a:r>
          </a:p>
        </p:txBody>
      </p:sp>
      <p:graphicFrame>
        <p:nvGraphicFramePr>
          <p:cNvPr id="5" name="Table Placeholder 4">
            <a:extLst>
              <a:ext uri="{FF2B5EF4-FFF2-40B4-BE49-F238E27FC236}">
                <a16:creationId xmlns:a16="http://schemas.microsoft.com/office/drawing/2014/main" id="{84B85A55-A0EC-4120-AC71-16FF110B4A4C}"/>
              </a:ext>
            </a:extLst>
          </p:cNvPr>
          <p:cNvGraphicFramePr>
            <a:graphicFrameLocks noGrp="1"/>
          </p:cNvGraphicFramePr>
          <p:nvPr>
            <p:ph type="tbl" sz="quarter" idx="13"/>
            <p:extLst>
              <p:ext uri="{D42A27DB-BD31-4B8C-83A1-F6EECF244321}">
                <p14:modId xmlns:p14="http://schemas.microsoft.com/office/powerpoint/2010/main" val="3921268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779343276"/>
                    </a:ext>
                  </a:extLst>
                </a:gridCol>
                <a:gridCol w="493776">
                  <a:extLst>
                    <a:ext uri="{9D8B030D-6E8A-4147-A177-3AD203B41FA5}">
                      <a16:colId xmlns:a16="http://schemas.microsoft.com/office/drawing/2014/main" val="343166996"/>
                    </a:ext>
                  </a:extLst>
                </a:gridCol>
                <a:gridCol w="246888">
                  <a:extLst>
                    <a:ext uri="{9D8B030D-6E8A-4147-A177-3AD203B41FA5}">
                      <a16:colId xmlns:a16="http://schemas.microsoft.com/office/drawing/2014/main" val="4287138551"/>
                    </a:ext>
                  </a:extLst>
                </a:gridCol>
                <a:gridCol w="246888">
                  <a:extLst>
                    <a:ext uri="{9D8B030D-6E8A-4147-A177-3AD203B41FA5}">
                      <a16:colId xmlns:a16="http://schemas.microsoft.com/office/drawing/2014/main" val="994185887"/>
                    </a:ext>
                  </a:extLst>
                </a:gridCol>
                <a:gridCol w="246888">
                  <a:extLst>
                    <a:ext uri="{9D8B030D-6E8A-4147-A177-3AD203B41FA5}">
                      <a16:colId xmlns:a16="http://schemas.microsoft.com/office/drawing/2014/main" val="1322238426"/>
                    </a:ext>
                  </a:extLst>
                </a:gridCol>
                <a:gridCol w="246888">
                  <a:extLst>
                    <a:ext uri="{9D8B030D-6E8A-4147-A177-3AD203B41FA5}">
                      <a16:colId xmlns:a16="http://schemas.microsoft.com/office/drawing/2014/main" val="676884372"/>
                    </a:ext>
                  </a:extLst>
                </a:gridCol>
                <a:gridCol w="246888">
                  <a:extLst>
                    <a:ext uri="{9D8B030D-6E8A-4147-A177-3AD203B41FA5}">
                      <a16:colId xmlns:a16="http://schemas.microsoft.com/office/drawing/2014/main" val="3152832261"/>
                    </a:ext>
                  </a:extLst>
                </a:gridCol>
                <a:gridCol w="246888">
                  <a:extLst>
                    <a:ext uri="{9D8B030D-6E8A-4147-A177-3AD203B41FA5}">
                      <a16:colId xmlns:a16="http://schemas.microsoft.com/office/drawing/2014/main" val="3529190940"/>
                    </a:ext>
                  </a:extLst>
                </a:gridCol>
                <a:gridCol w="246888">
                  <a:extLst>
                    <a:ext uri="{9D8B030D-6E8A-4147-A177-3AD203B41FA5}">
                      <a16:colId xmlns:a16="http://schemas.microsoft.com/office/drawing/2014/main" val="3678509736"/>
                    </a:ext>
                  </a:extLst>
                </a:gridCol>
                <a:gridCol w="246888">
                  <a:extLst>
                    <a:ext uri="{9D8B030D-6E8A-4147-A177-3AD203B41FA5}">
                      <a16:colId xmlns:a16="http://schemas.microsoft.com/office/drawing/2014/main" val="3416121873"/>
                    </a:ext>
                  </a:extLst>
                </a:gridCol>
                <a:gridCol w="246888">
                  <a:extLst>
                    <a:ext uri="{9D8B030D-6E8A-4147-A177-3AD203B41FA5}">
                      <a16:colId xmlns:a16="http://schemas.microsoft.com/office/drawing/2014/main" val="4147134022"/>
                    </a:ext>
                  </a:extLst>
                </a:gridCol>
                <a:gridCol w="246888">
                  <a:extLst>
                    <a:ext uri="{9D8B030D-6E8A-4147-A177-3AD203B41FA5}">
                      <a16:colId xmlns:a16="http://schemas.microsoft.com/office/drawing/2014/main" val="3924399460"/>
                    </a:ext>
                  </a:extLst>
                </a:gridCol>
                <a:gridCol w="246888">
                  <a:extLst>
                    <a:ext uri="{9D8B030D-6E8A-4147-A177-3AD203B41FA5}">
                      <a16:colId xmlns:a16="http://schemas.microsoft.com/office/drawing/2014/main" val="1745751723"/>
                    </a:ext>
                  </a:extLst>
                </a:gridCol>
                <a:gridCol w="246888">
                  <a:extLst>
                    <a:ext uri="{9D8B030D-6E8A-4147-A177-3AD203B41FA5}">
                      <a16:colId xmlns:a16="http://schemas.microsoft.com/office/drawing/2014/main" val="811271226"/>
                    </a:ext>
                  </a:extLst>
                </a:gridCol>
                <a:gridCol w="246888">
                  <a:extLst>
                    <a:ext uri="{9D8B030D-6E8A-4147-A177-3AD203B41FA5}">
                      <a16:colId xmlns:a16="http://schemas.microsoft.com/office/drawing/2014/main" val="3135939593"/>
                    </a:ext>
                  </a:extLst>
                </a:gridCol>
                <a:gridCol w="246888">
                  <a:extLst>
                    <a:ext uri="{9D8B030D-6E8A-4147-A177-3AD203B41FA5}">
                      <a16:colId xmlns:a16="http://schemas.microsoft.com/office/drawing/2014/main" val="981528526"/>
                    </a:ext>
                  </a:extLst>
                </a:gridCol>
                <a:gridCol w="246888">
                  <a:extLst>
                    <a:ext uri="{9D8B030D-6E8A-4147-A177-3AD203B41FA5}">
                      <a16:colId xmlns:a16="http://schemas.microsoft.com/office/drawing/2014/main" val="3497814197"/>
                    </a:ext>
                  </a:extLst>
                </a:gridCol>
                <a:gridCol w="246888">
                  <a:extLst>
                    <a:ext uri="{9D8B030D-6E8A-4147-A177-3AD203B41FA5}">
                      <a16:colId xmlns:a16="http://schemas.microsoft.com/office/drawing/2014/main" val="630460148"/>
                    </a:ext>
                  </a:extLst>
                </a:gridCol>
                <a:gridCol w="246888">
                  <a:extLst>
                    <a:ext uri="{9D8B030D-6E8A-4147-A177-3AD203B41FA5}">
                      <a16:colId xmlns:a16="http://schemas.microsoft.com/office/drawing/2014/main" val="668423857"/>
                    </a:ext>
                  </a:extLst>
                </a:gridCol>
                <a:gridCol w="246888">
                  <a:extLst>
                    <a:ext uri="{9D8B030D-6E8A-4147-A177-3AD203B41FA5}">
                      <a16:colId xmlns:a16="http://schemas.microsoft.com/office/drawing/2014/main" val="1194798569"/>
                    </a:ext>
                  </a:extLst>
                </a:gridCol>
                <a:gridCol w="246888">
                  <a:extLst>
                    <a:ext uri="{9D8B030D-6E8A-4147-A177-3AD203B41FA5}">
                      <a16:colId xmlns:a16="http://schemas.microsoft.com/office/drawing/2014/main" val="417021259"/>
                    </a:ext>
                  </a:extLst>
                </a:gridCol>
                <a:gridCol w="246888">
                  <a:extLst>
                    <a:ext uri="{9D8B030D-6E8A-4147-A177-3AD203B41FA5}">
                      <a16:colId xmlns:a16="http://schemas.microsoft.com/office/drawing/2014/main" val="3937547013"/>
                    </a:ext>
                  </a:extLst>
                </a:gridCol>
                <a:gridCol w="246888">
                  <a:extLst>
                    <a:ext uri="{9D8B030D-6E8A-4147-A177-3AD203B41FA5}">
                      <a16:colId xmlns:a16="http://schemas.microsoft.com/office/drawing/2014/main" val="1236616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66328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Frasers Property 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11738204"/>
                  </a:ext>
                </a:extLst>
              </a:tr>
            </a:tbl>
          </a:graphicData>
        </a:graphic>
      </p:graphicFrame>
      <p:sp>
        <p:nvSpPr>
          <p:cNvPr id="4" name="Text Placeholder 3">
            <a:extLst>
              <a:ext uri="{FF2B5EF4-FFF2-40B4-BE49-F238E27FC236}">
                <a16:creationId xmlns:a16="http://schemas.microsoft.com/office/drawing/2014/main" id="{B6D3C2D6-078C-4912-9FB3-17F4B8E4FDB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77377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D6368-4A78-4F88-934B-2E5115157D0B}"/>
              </a:ext>
            </a:extLst>
          </p:cNvPr>
          <p:cNvSpPr>
            <a:spLocks noGrp="1"/>
          </p:cNvSpPr>
          <p:nvPr>
            <p:ph type="title"/>
          </p:nvPr>
        </p:nvSpPr>
        <p:spPr/>
        <p:txBody>
          <a:bodyPr/>
          <a:lstStyle/>
          <a:p>
            <a:r>
              <a:rPr lang="en-US"/>
              <a:t>Facebook Fans Total | Suburban Malls</a:t>
            </a:r>
          </a:p>
        </p:txBody>
      </p:sp>
      <p:graphicFrame>
        <p:nvGraphicFramePr>
          <p:cNvPr id="6" name="Chart Placeholder 5">
            <a:extLst>
              <a:ext uri="{FF2B5EF4-FFF2-40B4-BE49-F238E27FC236}">
                <a16:creationId xmlns:a16="http://schemas.microsoft.com/office/drawing/2014/main" id="{3D2FFB17-8802-4F89-B1E2-266A88BE36C6}"/>
              </a:ext>
            </a:extLst>
          </p:cNvPr>
          <p:cNvGraphicFramePr>
            <a:graphicFrameLocks noGrp="1"/>
          </p:cNvGraphicFramePr>
          <p:nvPr>
            <p:ph type="chart" sz="quarter" idx="13"/>
            <p:extLst>
              <p:ext uri="{D42A27DB-BD31-4B8C-83A1-F6EECF244321}">
                <p14:modId xmlns:p14="http://schemas.microsoft.com/office/powerpoint/2010/main" val="2085878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D55B6-43BA-4416-955B-CB52AF696823}"/>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20F655CC-1840-462F-BD07-3BDB5B4C6A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4135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5067-0C60-4FE9-8BA0-9170943D4B73}"/>
              </a:ext>
            </a:extLst>
          </p:cNvPr>
          <p:cNvSpPr>
            <a:spLocks noGrp="1"/>
          </p:cNvSpPr>
          <p:nvPr>
            <p:ph type="title"/>
          </p:nvPr>
        </p:nvSpPr>
        <p:spPr/>
        <p:txBody>
          <a:bodyPr/>
          <a:lstStyle/>
          <a:p>
            <a:r>
              <a:rPr lang="en-US"/>
              <a:t>Facebook Fans Change Rate | Suburban Malls</a:t>
            </a:r>
          </a:p>
        </p:txBody>
      </p:sp>
      <p:graphicFrame>
        <p:nvGraphicFramePr>
          <p:cNvPr id="6" name="Chart Placeholder 5">
            <a:extLst>
              <a:ext uri="{FF2B5EF4-FFF2-40B4-BE49-F238E27FC236}">
                <a16:creationId xmlns:a16="http://schemas.microsoft.com/office/drawing/2014/main" id="{59D9ECED-9DC8-4182-B27D-BC6072410D9B}"/>
              </a:ext>
            </a:extLst>
          </p:cNvPr>
          <p:cNvGraphicFramePr>
            <a:graphicFrameLocks noGrp="1"/>
          </p:cNvGraphicFramePr>
          <p:nvPr>
            <p:ph type="chart" sz="quarter" idx="13"/>
            <p:extLst>
              <p:ext uri="{D42A27DB-BD31-4B8C-83A1-F6EECF244321}">
                <p14:modId xmlns:p14="http://schemas.microsoft.com/office/powerpoint/2010/main" val="345941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626826-596C-4964-9AAD-4066AA45E957}"/>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04B4CFBA-EDF9-4A67-A0E2-3811773024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017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67A8B-21B7-4E2A-B033-1A47B83D1AE8}"/>
              </a:ext>
            </a:extLst>
          </p:cNvPr>
          <p:cNvSpPr>
            <a:spLocks noGrp="1"/>
          </p:cNvSpPr>
          <p:nvPr>
            <p:ph type="title"/>
          </p:nvPr>
        </p:nvSpPr>
        <p:spPr/>
        <p:txBody>
          <a:bodyPr/>
          <a:lstStyle/>
          <a:p>
            <a:r>
              <a:rPr lang="en-US"/>
              <a:t>Facebook Interaction Rate | Suburban Malls</a:t>
            </a:r>
          </a:p>
        </p:txBody>
      </p:sp>
      <p:graphicFrame>
        <p:nvGraphicFramePr>
          <p:cNvPr id="6" name="Chart Placeholder 5">
            <a:extLst>
              <a:ext uri="{FF2B5EF4-FFF2-40B4-BE49-F238E27FC236}">
                <a16:creationId xmlns:a16="http://schemas.microsoft.com/office/drawing/2014/main" id="{CD03B76B-B070-4D5E-B314-FF6410CD210E}"/>
              </a:ext>
            </a:extLst>
          </p:cNvPr>
          <p:cNvGraphicFramePr>
            <a:graphicFrameLocks noGrp="1"/>
          </p:cNvGraphicFramePr>
          <p:nvPr>
            <p:ph type="chart" sz="quarter" idx="13"/>
            <p:extLst>
              <p:ext uri="{D42A27DB-BD31-4B8C-83A1-F6EECF244321}">
                <p14:modId xmlns:p14="http://schemas.microsoft.com/office/powerpoint/2010/main" val="593584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A976C3-0206-495C-88A6-89227A8CEC2A}"/>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AAD3FDAC-479D-44F4-AB99-CC25583CE6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300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4790F-DACF-4D8F-BDD1-813478BB1C06}"/>
              </a:ext>
            </a:extLst>
          </p:cNvPr>
          <p:cNvSpPr>
            <a:spLocks noGrp="1"/>
          </p:cNvSpPr>
          <p:nvPr>
            <p:ph type="title"/>
          </p:nvPr>
        </p:nvSpPr>
        <p:spPr/>
        <p:txBody>
          <a:bodyPr/>
          <a:lstStyle/>
          <a:p>
            <a:r>
              <a:rPr lang="en-US"/>
              <a:t>Facebook Total Interactions | Suburban Malls</a:t>
            </a:r>
          </a:p>
        </p:txBody>
      </p:sp>
      <p:graphicFrame>
        <p:nvGraphicFramePr>
          <p:cNvPr id="6" name="Chart Placeholder 5">
            <a:extLst>
              <a:ext uri="{FF2B5EF4-FFF2-40B4-BE49-F238E27FC236}">
                <a16:creationId xmlns:a16="http://schemas.microsoft.com/office/drawing/2014/main" id="{5ACB921B-A4C7-4462-B855-EB257144B9D5}"/>
              </a:ext>
            </a:extLst>
          </p:cNvPr>
          <p:cNvGraphicFramePr>
            <a:graphicFrameLocks noGrp="1"/>
          </p:cNvGraphicFramePr>
          <p:nvPr>
            <p:ph type="chart" sz="quarter" idx="13"/>
            <p:extLst>
              <p:ext uri="{D42A27DB-BD31-4B8C-83A1-F6EECF244321}">
                <p14:modId xmlns:p14="http://schemas.microsoft.com/office/powerpoint/2010/main" val="4079601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0D58C5-D141-4B94-A513-675D1E212732}"/>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664DF8FB-3958-42E2-A356-6887E84C63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2315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FBD44-6994-47AD-86E9-8F6ACEE84441}"/>
              </a:ext>
            </a:extLst>
          </p:cNvPr>
          <p:cNvSpPr>
            <a:spLocks noGrp="1"/>
          </p:cNvSpPr>
          <p:nvPr>
            <p:ph type="title"/>
          </p:nvPr>
        </p:nvSpPr>
        <p:spPr/>
        <p:txBody>
          <a:bodyPr/>
          <a:lstStyle/>
          <a:p>
            <a:r>
              <a:rPr lang="en-US"/>
              <a:t>Facebook Own Posts Table | Suburban Malls - 1 of 26</a:t>
            </a:r>
          </a:p>
        </p:txBody>
      </p:sp>
      <p:graphicFrame>
        <p:nvGraphicFramePr>
          <p:cNvPr id="5" name="Table Placeholder 4">
            <a:extLst>
              <a:ext uri="{FF2B5EF4-FFF2-40B4-BE49-F238E27FC236}">
                <a16:creationId xmlns:a16="http://schemas.microsoft.com/office/drawing/2014/main" id="{98863506-50B7-49DD-9391-EAB0F22FC137}"/>
              </a:ext>
            </a:extLst>
          </p:cNvPr>
          <p:cNvGraphicFramePr>
            <a:graphicFrameLocks noGrp="1"/>
          </p:cNvGraphicFramePr>
          <p:nvPr>
            <p:ph type="tbl" sz="quarter" idx="13"/>
            <p:extLst>
              <p:ext uri="{D42A27DB-BD31-4B8C-83A1-F6EECF244321}">
                <p14:modId xmlns:p14="http://schemas.microsoft.com/office/powerpoint/2010/main" val="326894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18400057"/>
                    </a:ext>
                  </a:extLst>
                </a:gridCol>
                <a:gridCol w="987552">
                  <a:extLst>
                    <a:ext uri="{9D8B030D-6E8A-4147-A177-3AD203B41FA5}">
                      <a16:colId xmlns:a16="http://schemas.microsoft.com/office/drawing/2014/main" val="4268356708"/>
                    </a:ext>
                  </a:extLst>
                </a:gridCol>
                <a:gridCol w="658368">
                  <a:extLst>
                    <a:ext uri="{9D8B030D-6E8A-4147-A177-3AD203B41FA5}">
                      <a16:colId xmlns:a16="http://schemas.microsoft.com/office/drawing/2014/main" val="180039745"/>
                    </a:ext>
                  </a:extLst>
                </a:gridCol>
                <a:gridCol w="329184">
                  <a:extLst>
                    <a:ext uri="{9D8B030D-6E8A-4147-A177-3AD203B41FA5}">
                      <a16:colId xmlns:a16="http://schemas.microsoft.com/office/drawing/2014/main" val="3760743851"/>
                    </a:ext>
                  </a:extLst>
                </a:gridCol>
                <a:gridCol w="329184">
                  <a:extLst>
                    <a:ext uri="{9D8B030D-6E8A-4147-A177-3AD203B41FA5}">
                      <a16:colId xmlns:a16="http://schemas.microsoft.com/office/drawing/2014/main" val="4046383765"/>
                    </a:ext>
                  </a:extLst>
                </a:gridCol>
                <a:gridCol w="329184">
                  <a:extLst>
                    <a:ext uri="{9D8B030D-6E8A-4147-A177-3AD203B41FA5}">
                      <a16:colId xmlns:a16="http://schemas.microsoft.com/office/drawing/2014/main" val="1406841115"/>
                    </a:ext>
                  </a:extLst>
                </a:gridCol>
                <a:gridCol w="329184">
                  <a:extLst>
                    <a:ext uri="{9D8B030D-6E8A-4147-A177-3AD203B41FA5}">
                      <a16:colId xmlns:a16="http://schemas.microsoft.com/office/drawing/2014/main" val="2924242666"/>
                    </a:ext>
                  </a:extLst>
                </a:gridCol>
                <a:gridCol w="329184">
                  <a:extLst>
                    <a:ext uri="{9D8B030D-6E8A-4147-A177-3AD203B41FA5}">
                      <a16:colId xmlns:a16="http://schemas.microsoft.com/office/drawing/2014/main" val="3611739561"/>
                    </a:ext>
                  </a:extLst>
                </a:gridCol>
                <a:gridCol w="329184">
                  <a:extLst>
                    <a:ext uri="{9D8B030D-6E8A-4147-A177-3AD203B41FA5}">
                      <a16:colId xmlns:a16="http://schemas.microsoft.com/office/drawing/2014/main" val="2880636630"/>
                    </a:ext>
                  </a:extLst>
                </a:gridCol>
                <a:gridCol w="329184">
                  <a:extLst>
                    <a:ext uri="{9D8B030D-6E8A-4147-A177-3AD203B41FA5}">
                      <a16:colId xmlns:a16="http://schemas.microsoft.com/office/drawing/2014/main" val="161075311"/>
                    </a:ext>
                  </a:extLst>
                </a:gridCol>
                <a:gridCol w="329184">
                  <a:extLst>
                    <a:ext uri="{9D8B030D-6E8A-4147-A177-3AD203B41FA5}">
                      <a16:colId xmlns:a16="http://schemas.microsoft.com/office/drawing/2014/main" val="2558265415"/>
                    </a:ext>
                  </a:extLst>
                </a:gridCol>
                <a:gridCol w="329184">
                  <a:extLst>
                    <a:ext uri="{9D8B030D-6E8A-4147-A177-3AD203B41FA5}">
                      <a16:colId xmlns:a16="http://schemas.microsoft.com/office/drawing/2014/main" val="3016937026"/>
                    </a:ext>
                  </a:extLst>
                </a:gridCol>
                <a:gridCol w="329184">
                  <a:extLst>
                    <a:ext uri="{9D8B030D-6E8A-4147-A177-3AD203B41FA5}">
                      <a16:colId xmlns:a16="http://schemas.microsoft.com/office/drawing/2014/main" val="3201022126"/>
                    </a:ext>
                  </a:extLst>
                </a:gridCol>
                <a:gridCol w="329184">
                  <a:extLst>
                    <a:ext uri="{9D8B030D-6E8A-4147-A177-3AD203B41FA5}">
                      <a16:colId xmlns:a16="http://schemas.microsoft.com/office/drawing/2014/main" val="3292347756"/>
                    </a:ext>
                  </a:extLst>
                </a:gridCol>
                <a:gridCol w="329184">
                  <a:extLst>
                    <a:ext uri="{9D8B030D-6E8A-4147-A177-3AD203B41FA5}">
                      <a16:colId xmlns:a16="http://schemas.microsoft.com/office/drawing/2014/main" val="4057504160"/>
                    </a:ext>
                  </a:extLst>
                </a:gridCol>
                <a:gridCol w="329184">
                  <a:extLst>
                    <a:ext uri="{9D8B030D-6E8A-4147-A177-3AD203B41FA5}">
                      <a16:colId xmlns:a16="http://schemas.microsoft.com/office/drawing/2014/main" val="1472644405"/>
                    </a:ext>
                  </a:extLst>
                </a:gridCol>
                <a:gridCol w="329184">
                  <a:extLst>
                    <a:ext uri="{9D8B030D-6E8A-4147-A177-3AD203B41FA5}">
                      <a16:colId xmlns:a16="http://schemas.microsoft.com/office/drawing/2014/main" val="3994170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49300802"/>
                  </a:ext>
                </a:extLst>
              </a:tr>
            </a:tbl>
          </a:graphicData>
        </a:graphic>
      </p:graphicFrame>
      <p:sp>
        <p:nvSpPr>
          <p:cNvPr id="4" name="Text Placeholder 3">
            <a:extLst>
              <a:ext uri="{FF2B5EF4-FFF2-40B4-BE49-F238E27FC236}">
                <a16:creationId xmlns:a16="http://schemas.microsoft.com/office/drawing/2014/main" id="{288AA9EB-F1A3-4304-B1B7-6D21D6C1EFE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476115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5518C-E678-4C29-ABCF-0EAC49CF4021}"/>
              </a:ext>
            </a:extLst>
          </p:cNvPr>
          <p:cNvSpPr>
            <a:spLocks noGrp="1"/>
          </p:cNvSpPr>
          <p:nvPr>
            <p:ph type="title"/>
          </p:nvPr>
        </p:nvSpPr>
        <p:spPr/>
        <p:txBody>
          <a:bodyPr/>
          <a:lstStyle/>
          <a:p>
            <a:r>
              <a:rPr lang="en-US"/>
              <a:t>Facebook Own Posts Table | Suburban Malls - 2 of 26</a:t>
            </a:r>
          </a:p>
        </p:txBody>
      </p:sp>
      <p:graphicFrame>
        <p:nvGraphicFramePr>
          <p:cNvPr id="5" name="Table Placeholder 4">
            <a:extLst>
              <a:ext uri="{FF2B5EF4-FFF2-40B4-BE49-F238E27FC236}">
                <a16:creationId xmlns:a16="http://schemas.microsoft.com/office/drawing/2014/main" id="{622AAA17-A283-47F7-85F3-EE0C6798678B}"/>
              </a:ext>
            </a:extLst>
          </p:cNvPr>
          <p:cNvGraphicFramePr>
            <a:graphicFrameLocks noGrp="1"/>
          </p:cNvGraphicFramePr>
          <p:nvPr>
            <p:ph type="tbl" sz="quarter" idx="13"/>
            <p:extLst>
              <p:ext uri="{D42A27DB-BD31-4B8C-83A1-F6EECF244321}">
                <p14:modId xmlns:p14="http://schemas.microsoft.com/office/powerpoint/2010/main" val="3467836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070357"/>
                    </a:ext>
                  </a:extLst>
                </a:gridCol>
                <a:gridCol w="987552">
                  <a:extLst>
                    <a:ext uri="{9D8B030D-6E8A-4147-A177-3AD203B41FA5}">
                      <a16:colId xmlns:a16="http://schemas.microsoft.com/office/drawing/2014/main" val="643597253"/>
                    </a:ext>
                  </a:extLst>
                </a:gridCol>
                <a:gridCol w="658368">
                  <a:extLst>
                    <a:ext uri="{9D8B030D-6E8A-4147-A177-3AD203B41FA5}">
                      <a16:colId xmlns:a16="http://schemas.microsoft.com/office/drawing/2014/main" val="3957122983"/>
                    </a:ext>
                  </a:extLst>
                </a:gridCol>
                <a:gridCol w="329184">
                  <a:extLst>
                    <a:ext uri="{9D8B030D-6E8A-4147-A177-3AD203B41FA5}">
                      <a16:colId xmlns:a16="http://schemas.microsoft.com/office/drawing/2014/main" val="1343150490"/>
                    </a:ext>
                  </a:extLst>
                </a:gridCol>
                <a:gridCol w="329184">
                  <a:extLst>
                    <a:ext uri="{9D8B030D-6E8A-4147-A177-3AD203B41FA5}">
                      <a16:colId xmlns:a16="http://schemas.microsoft.com/office/drawing/2014/main" val="2836423611"/>
                    </a:ext>
                  </a:extLst>
                </a:gridCol>
                <a:gridCol w="329184">
                  <a:extLst>
                    <a:ext uri="{9D8B030D-6E8A-4147-A177-3AD203B41FA5}">
                      <a16:colId xmlns:a16="http://schemas.microsoft.com/office/drawing/2014/main" val="779779471"/>
                    </a:ext>
                  </a:extLst>
                </a:gridCol>
                <a:gridCol w="329184">
                  <a:extLst>
                    <a:ext uri="{9D8B030D-6E8A-4147-A177-3AD203B41FA5}">
                      <a16:colId xmlns:a16="http://schemas.microsoft.com/office/drawing/2014/main" val="3292621999"/>
                    </a:ext>
                  </a:extLst>
                </a:gridCol>
                <a:gridCol w="329184">
                  <a:extLst>
                    <a:ext uri="{9D8B030D-6E8A-4147-A177-3AD203B41FA5}">
                      <a16:colId xmlns:a16="http://schemas.microsoft.com/office/drawing/2014/main" val="3429171716"/>
                    </a:ext>
                  </a:extLst>
                </a:gridCol>
                <a:gridCol w="329184">
                  <a:extLst>
                    <a:ext uri="{9D8B030D-6E8A-4147-A177-3AD203B41FA5}">
                      <a16:colId xmlns:a16="http://schemas.microsoft.com/office/drawing/2014/main" val="3171954409"/>
                    </a:ext>
                  </a:extLst>
                </a:gridCol>
                <a:gridCol w="329184">
                  <a:extLst>
                    <a:ext uri="{9D8B030D-6E8A-4147-A177-3AD203B41FA5}">
                      <a16:colId xmlns:a16="http://schemas.microsoft.com/office/drawing/2014/main" val="2913449699"/>
                    </a:ext>
                  </a:extLst>
                </a:gridCol>
                <a:gridCol w="329184">
                  <a:extLst>
                    <a:ext uri="{9D8B030D-6E8A-4147-A177-3AD203B41FA5}">
                      <a16:colId xmlns:a16="http://schemas.microsoft.com/office/drawing/2014/main" val="2840470125"/>
                    </a:ext>
                  </a:extLst>
                </a:gridCol>
                <a:gridCol w="329184">
                  <a:extLst>
                    <a:ext uri="{9D8B030D-6E8A-4147-A177-3AD203B41FA5}">
                      <a16:colId xmlns:a16="http://schemas.microsoft.com/office/drawing/2014/main" val="593824967"/>
                    </a:ext>
                  </a:extLst>
                </a:gridCol>
                <a:gridCol w="329184">
                  <a:extLst>
                    <a:ext uri="{9D8B030D-6E8A-4147-A177-3AD203B41FA5}">
                      <a16:colId xmlns:a16="http://schemas.microsoft.com/office/drawing/2014/main" val="3103176647"/>
                    </a:ext>
                  </a:extLst>
                </a:gridCol>
                <a:gridCol w="329184">
                  <a:extLst>
                    <a:ext uri="{9D8B030D-6E8A-4147-A177-3AD203B41FA5}">
                      <a16:colId xmlns:a16="http://schemas.microsoft.com/office/drawing/2014/main" val="242165621"/>
                    </a:ext>
                  </a:extLst>
                </a:gridCol>
                <a:gridCol w="329184">
                  <a:extLst>
                    <a:ext uri="{9D8B030D-6E8A-4147-A177-3AD203B41FA5}">
                      <a16:colId xmlns:a16="http://schemas.microsoft.com/office/drawing/2014/main" val="506302274"/>
                    </a:ext>
                  </a:extLst>
                </a:gridCol>
                <a:gridCol w="329184">
                  <a:extLst>
                    <a:ext uri="{9D8B030D-6E8A-4147-A177-3AD203B41FA5}">
                      <a16:colId xmlns:a16="http://schemas.microsoft.com/office/drawing/2014/main" val="616447227"/>
                    </a:ext>
                  </a:extLst>
                </a:gridCol>
                <a:gridCol w="329184">
                  <a:extLst>
                    <a:ext uri="{9D8B030D-6E8A-4147-A177-3AD203B41FA5}">
                      <a16:colId xmlns:a16="http://schemas.microsoft.com/office/drawing/2014/main" val="3232984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5634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- 2020-05-31 06:00:00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an easy way to do your part to protect Mother Earth? 🌏 Simply recycle the foils and blisters of your contact lenses so these hardy materials can be sent for recycling! 👌 Be sure to add this to your cart when you stock up on your prescription lenses on Capitol Optical's website.
#02-48, Capitol Optical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https://scontent-iad3-1.xx.fbcdn.net/v/t1.0-0/p480x480/100638537_3239385512778988_1156879218185863168_o.jpg?_nc_cat=100&amp;_nc_sid=2d5d41&amp;_nc_ohc=MI1Y3y8lJncAX-7z-oN&amp;_nc_ht=scontent-iad3-1.xx&amp;_nc_tp=6&amp;oh=5ccb88d55434b165f4f3533cc51b95af&amp;oe=5F173672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09:20:20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27586445"/>
                  </a:ext>
                </a:extLst>
              </a:tr>
            </a:tbl>
          </a:graphicData>
        </a:graphic>
      </p:graphicFrame>
      <p:sp>
        <p:nvSpPr>
          <p:cNvPr id="4" name="Text Placeholder 3">
            <a:extLst>
              <a:ext uri="{FF2B5EF4-FFF2-40B4-BE49-F238E27FC236}">
                <a16:creationId xmlns:a16="http://schemas.microsoft.com/office/drawing/2014/main" id="{5B616C9C-F091-4ECF-92AE-BE90C26785C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997775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7BD8-EA7D-4E29-89AF-C592AE5B3845}"/>
              </a:ext>
            </a:extLst>
          </p:cNvPr>
          <p:cNvSpPr>
            <a:spLocks noGrp="1"/>
          </p:cNvSpPr>
          <p:nvPr>
            <p:ph type="title"/>
          </p:nvPr>
        </p:nvSpPr>
        <p:spPr/>
        <p:txBody>
          <a:bodyPr/>
          <a:lstStyle/>
          <a:p>
            <a:r>
              <a:rPr lang="en-US"/>
              <a:t>Facebook Own Posts Table | Suburban Malls - 3 of 26</a:t>
            </a:r>
          </a:p>
        </p:txBody>
      </p:sp>
      <p:graphicFrame>
        <p:nvGraphicFramePr>
          <p:cNvPr id="5" name="Table Placeholder 4">
            <a:extLst>
              <a:ext uri="{FF2B5EF4-FFF2-40B4-BE49-F238E27FC236}">
                <a16:creationId xmlns:a16="http://schemas.microsoft.com/office/drawing/2014/main" id="{017E026F-E610-4AD6-BA74-F6814AF14BDE}"/>
              </a:ext>
            </a:extLst>
          </p:cNvPr>
          <p:cNvGraphicFramePr>
            <a:graphicFrameLocks noGrp="1"/>
          </p:cNvGraphicFramePr>
          <p:nvPr>
            <p:ph type="tbl" sz="quarter" idx="13"/>
            <p:extLst>
              <p:ext uri="{D42A27DB-BD31-4B8C-83A1-F6EECF244321}">
                <p14:modId xmlns:p14="http://schemas.microsoft.com/office/powerpoint/2010/main" val="316272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60818017"/>
                    </a:ext>
                  </a:extLst>
                </a:gridCol>
                <a:gridCol w="987552">
                  <a:extLst>
                    <a:ext uri="{9D8B030D-6E8A-4147-A177-3AD203B41FA5}">
                      <a16:colId xmlns:a16="http://schemas.microsoft.com/office/drawing/2014/main" val="3274512672"/>
                    </a:ext>
                  </a:extLst>
                </a:gridCol>
                <a:gridCol w="658368">
                  <a:extLst>
                    <a:ext uri="{9D8B030D-6E8A-4147-A177-3AD203B41FA5}">
                      <a16:colId xmlns:a16="http://schemas.microsoft.com/office/drawing/2014/main" val="900695387"/>
                    </a:ext>
                  </a:extLst>
                </a:gridCol>
                <a:gridCol w="329184">
                  <a:extLst>
                    <a:ext uri="{9D8B030D-6E8A-4147-A177-3AD203B41FA5}">
                      <a16:colId xmlns:a16="http://schemas.microsoft.com/office/drawing/2014/main" val="2359567224"/>
                    </a:ext>
                  </a:extLst>
                </a:gridCol>
                <a:gridCol w="329184">
                  <a:extLst>
                    <a:ext uri="{9D8B030D-6E8A-4147-A177-3AD203B41FA5}">
                      <a16:colId xmlns:a16="http://schemas.microsoft.com/office/drawing/2014/main" val="118740503"/>
                    </a:ext>
                  </a:extLst>
                </a:gridCol>
                <a:gridCol w="329184">
                  <a:extLst>
                    <a:ext uri="{9D8B030D-6E8A-4147-A177-3AD203B41FA5}">
                      <a16:colId xmlns:a16="http://schemas.microsoft.com/office/drawing/2014/main" val="2510846542"/>
                    </a:ext>
                  </a:extLst>
                </a:gridCol>
                <a:gridCol w="329184">
                  <a:extLst>
                    <a:ext uri="{9D8B030D-6E8A-4147-A177-3AD203B41FA5}">
                      <a16:colId xmlns:a16="http://schemas.microsoft.com/office/drawing/2014/main" val="3948007838"/>
                    </a:ext>
                  </a:extLst>
                </a:gridCol>
                <a:gridCol w="329184">
                  <a:extLst>
                    <a:ext uri="{9D8B030D-6E8A-4147-A177-3AD203B41FA5}">
                      <a16:colId xmlns:a16="http://schemas.microsoft.com/office/drawing/2014/main" val="3463131963"/>
                    </a:ext>
                  </a:extLst>
                </a:gridCol>
                <a:gridCol w="329184">
                  <a:extLst>
                    <a:ext uri="{9D8B030D-6E8A-4147-A177-3AD203B41FA5}">
                      <a16:colId xmlns:a16="http://schemas.microsoft.com/office/drawing/2014/main" val="2343851266"/>
                    </a:ext>
                  </a:extLst>
                </a:gridCol>
                <a:gridCol w="329184">
                  <a:extLst>
                    <a:ext uri="{9D8B030D-6E8A-4147-A177-3AD203B41FA5}">
                      <a16:colId xmlns:a16="http://schemas.microsoft.com/office/drawing/2014/main" val="3513187635"/>
                    </a:ext>
                  </a:extLst>
                </a:gridCol>
                <a:gridCol w="329184">
                  <a:extLst>
                    <a:ext uri="{9D8B030D-6E8A-4147-A177-3AD203B41FA5}">
                      <a16:colId xmlns:a16="http://schemas.microsoft.com/office/drawing/2014/main" val="3759979273"/>
                    </a:ext>
                  </a:extLst>
                </a:gridCol>
                <a:gridCol w="329184">
                  <a:extLst>
                    <a:ext uri="{9D8B030D-6E8A-4147-A177-3AD203B41FA5}">
                      <a16:colId xmlns:a16="http://schemas.microsoft.com/office/drawing/2014/main" val="1795790019"/>
                    </a:ext>
                  </a:extLst>
                </a:gridCol>
                <a:gridCol w="329184">
                  <a:extLst>
                    <a:ext uri="{9D8B030D-6E8A-4147-A177-3AD203B41FA5}">
                      <a16:colId xmlns:a16="http://schemas.microsoft.com/office/drawing/2014/main" val="721379880"/>
                    </a:ext>
                  </a:extLst>
                </a:gridCol>
                <a:gridCol w="329184">
                  <a:extLst>
                    <a:ext uri="{9D8B030D-6E8A-4147-A177-3AD203B41FA5}">
                      <a16:colId xmlns:a16="http://schemas.microsoft.com/office/drawing/2014/main" val="1451017686"/>
                    </a:ext>
                  </a:extLst>
                </a:gridCol>
                <a:gridCol w="329184">
                  <a:extLst>
                    <a:ext uri="{9D8B030D-6E8A-4147-A177-3AD203B41FA5}">
                      <a16:colId xmlns:a16="http://schemas.microsoft.com/office/drawing/2014/main" val="2292711675"/>
                    </a:ext>
                  </a:extLst>
                </a:gridCol>
                <a:gridCol w="329184">
                  <a:extLst>
                    <a:ext uri="{9D8B030D-6E8A-4147-A177-3AD203B41FA5}">
                      <a16:colId xmlns:a16="http://schemas.microsoft.com/office/drawing/2014/main" val="200802276"/>
                    </a:ext>
                  </a:extLst>
                </a:gridCol>
                <a:gridCol w="329184">
                  <a:extLst>
                    <a:ext uri="{9D8B030D-6E8A-4147-A177-3AD203B41FA5}">
                      <a16:colId xmlns:a16="http://schemas.microsoft.com/office/drawing/2014/main" val="2930977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920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11:00:01</a:t>
                      </a:r>
                      <a:r>
                        <a:rPr kumimoji="0" lang="en-US" sz="1000" b="0" i="0" u="none" strike="noStrike" kern="1200" cap="none" spc="0" normalizeH="0" baseline="0" noProof="0">
                          <a:ln>
                            <a:noFill/>
                          </a:ln>
                          <a:solidFill>
                            <a:prstClr val="black"/>
                          </a:solidFill>
                          <a:effectLst/>
                          <a:uLnTx/>
                          <a:uFillTx/>
                          <a:latin typeface="+mn-lt"/>
                          <a:ea typeface="+mn-ea"/>
                          <a:cs typeface="+mn-cs"/>
                        </a:rPr>
                        <a:t>
 Can't get enough of the monstrous plates of delicious curry from Monster Curry? 🍛 Savour the same great taste while staying home when you order on GrabFood. Plus, enjoy  off on your order with a minimum spend of . Use promo code Grab5Jem. 😋
#02-06, Monster Curry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https://scontent-iad3-1.xx.fbcdn.net/v/t1.0-9/p720x720/101548702_3239373649446841_2300788356692312064_n.jpg?_nc_cat=106&amp;_nc_sid=2d5d41&amp;_nc_ohc=pQfeJk-2mc4AX9H7aL-&amp;_nc_ht=scontent-iad3-1.xx&amp;_nc_tp=6&amp;oh=fb3438e2482204017380fdc04c025a6c&amp;oe=5F183AC8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09:20:20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26602737"/>
                  </a:ext>
                </a:extLst>
              </a:tr>
            </a:tbl>
          </a:graphicData>
        </a:graphic>
      </p:graphicFrame>
      <p:sp>
        <p:nvSpPr>
          <p:cNvPr id="4" name="Text Placeholder 3">
            <a:extLst>
              <a:ext uri="{FF2B5EF4-FFF2-40B4-BE49-F238E27FC236}">
                <a16:creationId xmlns:a16="http://schemas.microsoft.com/office/drawing/2014/main" id="{EC978E83-377B-46D9-8988-B3AFEC953C8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72555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9B0C9-2054-4F1E-937D-7B7388530EB2}"/>
              </a:ext>
            </a:extLst>
          </p:cNvPr>
          <p:cNvSpPr>
            <a:spLocks noGrp="1"/>
          </p:cNvSpPr>
          <p:nvPr>
            <p:ph type="title"/>
          </p:nvPr>
        </p:nvSpPr>
        <p:spPr/>
        <p:txBody>
          <a:bodyPr/>
          <a:lstStyle/>
          <a:p>
            <a:r>
              <a:rPr lang="en-US"/>
              <a:t>Facebook Own Posts Table | Suburban Malls - 4 of 26</a:t>
            </a:r>
          </a:p>
        </p:txBody>
      </p:sp>
      <p:graphicFrame>
        <p:nvGraphicFramePr>
          <p:cNvPr id="5" name="Table Placeholder 4">
            <a:extLst>
              <a:ext uri="{FF2B5EF4-FFF2-40B4-BE49-F238E27FC236}">
                <a16:creationId xmlns:a16="http://schemas.microsoft.com/office/drawing/2014/main" id="{AFAB3D73-4F3D-4AE2-A886-F4F9019B7123}"/>
              </a:ext>
            </a:extLst>
          </p:cNvPr>
          <p:cNvGraphicFramePr>
            <a:graphicFrameLocks noGrp="1"/>
          </p:cNvGraphicFramePr>
          <p:nvPr>
            <p:ph type="tbl" sz="quarter" idx="13"/>
            <p:extLst>
              <p:ext uri="{D42A27DB-BD31-4B8C-83A1-F6EECF244321}">
                <p14:modId xmlns:p14="http://schemas.microsoft.com/office/powerpoint/2010/main" val="3579077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27149235"/>
                    </a:ext>
                  </a:extLst>
                </a:gridCol>
                <a:gridCol w="987552">
                  <a:extLst>
                    <a:ext uri="{9D8B030D-6E8A-4147-A177-3AD203B41FA5}">
                      <a16:colId xmlns:a16="http://schemas.microsoft.com/office/drawing/2014/main" val="2833690577"/>
                    </a:ext>
                  </a:extLst>
                </a:gridCol>
                <a:gridCol w="658368">
                  <a:extLst>
                    <a:ext uri="{9D8B030D-6E8A-4147-A177-3AD203B41FA5}">
                      <a16:colId xmlns:a16="http://schemas.microsoft.com/office/drawing/2014/main" val="3179727902"/>
                    </a:ext>
                  </a:extLst>
                </a:gridCol>
                <a:gridCol w="329184">
                  <a:extLst>
                    <a:ext uri="{9D8B030D-6E8A-4147-A177-3AD203B41FA5}">
                      <a16:colId xmlns:a16="http://schemas.microsoft.com/office/drawing/2014/main" val="2311383285"/>
                    </a:ext>
                  </a:extLst>
                </a:gridCol>
                <a:gridCol w="329184">
                  <a:extLst>
                    <a:ext uri="{9D8B030D-6E8A-4147-A177-3AD203B41FA5}">
                      <a16:colId xmlns:a16="http://schemas.microsoft.com/office/drawing/2014/main" val="1305179651"/>
                    </a:ext>
                  </a:extLst>
                </a:gridCol>
                <a:gridCol w="329184">
                  <a:extLst>
                    <a:ext uri="{9D8B030D-6E8A-4147-A177-3AD203B41FA5}">
                      <a16:colId xmlns:a16="http://schemas.microsoft.com/office/drawing/2014/main" val="2851108268"/>
                    </a:ext>
                  </a:extLst>
                </a:gridCol>
                <a:gridCol w="329184">
                  <a:extLst>
                    <a:ext uri="{9D8B030D-6E8A-4147-A177-3AD203B41FA5}">
                      <a16:colId xmlns:a16="http://schemas.microsoft.com/office/drawing/2014/main" val="641625621"/>
                    </a:ext>
                  </a:extLst>
                </a:gridCol>
                <a:gridCol w="329184">
                  <a:extLst>
                    <a:ext uri="{9D8B030D-6E8A-4147-A177-3AD203B41FA5}">
                      <a16:colId xmlns:a16="http://schemas.microsoft.com/office/drawing/2014/main" val="1235893502"/>
                    </a:ext>
                  </a:extLst>
                </a:gridCol>
                <a:gridCol w="329184">
                  <a:extLst>
                    <a:ext uri="{9D8B030D-6E8A-4147-A177-3AD203B41FA5}">
                      <a16:colId xmlns:a16="http://schemas.microsoft.com/office/drawing/2014/main" val="2288620405"/>
                    </a:ext>
                  </a:extLst>
                </a:gridCol>
                <a:gridCol w="329184">
                  <a:extLst>
                    <a:ext uri="{9D8B030D-6E8A-4147-A177-3AD203B41FA5}">
                      <a16:colId xmlns:a16="http://schemas.microsoft.com/office/drawing/2014/main" val="3237171083"/>
                    </a:ext>
                  </a:extLst>
                </a:gridCol>
                <a:gridCol w="329184">
                  <a:extLst>
                    <a:ext uri="{9D8B030D-6E8A-4147-A177-3AD203B41FA5}">
                      <a16:colId xmlns:a16="http://schemas.microsoft.com/office/drawing/2014/main" val="1117142841"/>
                    </a:ext>
                  </a:extLst>
                </a:gridCol>
                <a:gridCol w="329184">
                  <a:extLst>
                    <a:ext uri="{9D8B030D-6E8A-4147-A177-3AD203B41FA5}">
                      <a16:colId xmlns:a16="http://schemas.microsoft.com/office/drawing/2014/main" val="3302125376"/>
                    </a:ext>
                  </a:extLst>
                </a:gridCol>
                <a:gridCol w="329184">
                  <a:extLst>
                    <a:ext uri="{9D8B030D-6E8A-4147-A177-3AD203B41FA5}">
                      <a16:colId xmlns:a16="http://schemas.microsoft.com/office/drawing/2014/main" val="3458480317"/>
                    </a:ext>
                  </a:extLst>
                </a:gridCol>
                <a:gridCol w="329184">
                  <a:extLst>
                    <a:ext uri="{9D8B030D-6E8A-4147-A177-3AD203B41FA5}">
                      <a16:colId xmlns:a16="http://schemas.microsoft.com/office/drawing/2014/main" val="4240666176"/>
                    </a:ext>
                  </a:extLst>
                </a:gridCol>
                <a:gridCol w="329184">
                  <a:extLst>
                    <a:ext uri="{9D8B030D-6E8A-4147-A177-3AD203B41FA5}">
                      <a16:colId xmlns:a16="http://schemas.microsoft.com/office/drawing/2014/main" val="44225660"/>
                    </a:ext>
                  </a:extLst>
                </a:gridCol>
                <a:gridCol w="329184">
                  <a:extLst>
                    <a:ext uri="{9D8B030D-6E8A-4147-A177-3AD203B41FA5}">
                      <a16:colId xmlns:a16="http://schemas.microsoft.com/office/drawing/2014/main" val="1768116241"/>
                    </a:ext>
                  </a:extLst>
                </a:gridCol>
                <a:gridCol w="329184">
                  <a:extLst>
                    <a:ext uri="{9D8B030D-6E8A-4147-A177-3AD203B41FA5}">
                      <a16:colId xmlns:a16="http://schemas.microsoft.com/office/drawing/2014/main" val="3974464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1468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Jurong Point Shopping Centre - 2020-05-30 07:00:00</a:t>
                      </a:r>
                      <a:r>
                        <a:rPr kumimoji="0" lang="en-US" sz="1000" b="0" i="0" u="none" strike="noStrike" kern="1200" cap="none" spc="0" normalizeH="0" baseline="0" noProof="0">
                          <a:ln>
                            <a:noFill/>
                          </a:ln>
                          <a:solidFill>
                            <a:prstClr val="black"/>
                          </a:solidFill>
                          <a:effectLst/>
                          <a:uLnTx/>
                          <a:uFillTx/>
                          <a:latin typeface="+mn-lt"/>
                          <a:ea typeface="+mn-ea"/>
                          <a:cs typeface="+mn-cs"/>
                        </a:rPr>
                        <a:t>
 We all like a little challenge right? We dare YOU to crack these brainteasers! 🧠 Tell us in the comments section how many can you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https://scontent-iad3-1.xx.fbcdn.net/v/t1.0-9/p720x720/96723629_3052376158153209_8698948640158253056_o.png?_nc_cat=100&amp;_nc_sid=8024bb&amp;_nc_ohc=T7FTFYXVA34AX-QkZRP&amp;_nc_ht=scontent-iad3-1.xx&amp;oh=f12e973ce5e1d9313a876de8b4a9874e&amp;oe=5F11655B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63429810"/>
                  </a:ext>
                </a:extLst>
              </a:tr>
            </a:tbl>
          </a:graphicData>
        </a:graphic>
      </p:graphicFrame>
      <p:sp>
        <p:nvSpPr>
          <p:cNvPr id="4" name="Text Placeholder 3">
            <a:extLst>
              <a:ext uri="{FF2B5EF4-FFF2-40B4-BE49-F238E27FC236}">
                <a16:creationId xmlns:a16="http://schemas.microsoft.com/office/drawing/2014/main" id="{62A8C180-61E0-4544-B76E-8C18FDFEAE0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690905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FF66-2323-48E0-AB87-F7008DD1FF4C}"/>
              </a:ext>
            </a:extLst>
          </p:cNvPr>
          <p:cNvSpPr>
            <a:spLocks noGrp="1"/>
          </p:cNvSpPr>
          <p:nvPr>
            <p:ph type="title"/>
          </p:nvPr>
        </p:nvSpPr>
        <p:spPr/>
        <p:txBody>
          <a:bodyPr/>
          <a:lstStyle/>
          <a:p>
            <a:r>
              <a:rPr lang="en-US"/>
              <a:t>Facebook Own Posts Table | Suburban Malls - 5 of 26</a:t>
            </a:r>
          </a:p>
        </p:txBody>
      </p:sp>
      <p:graphicFrame>
        <p:nvGraphicFramePr>
          <p:cNvPr id="5" name="Table Placeholder 4">
            <a:extLst>
              <a:ext uri="{FF2B5EF4-FFF2-40B4-BE49-F238E27FC236}">
                <a16:creationId xmlns:a16="http://schemas.microsoft.com/office/drawing/2014/main" id="{D7E22415-958E-4FD9-89E8-1F3EFD6350E8}"/>
              </a:ext>
            </a:extLst>
          </p:cNvPr>
          <p:cNvGraphicFramePr>
            <a:graphicFrameLocks noGrp="1"/>
          </p:cNvGraphicFramePr>
          <p:nvPr>
            <p:ph type="tbl" sz="quarter" idx="13"/>
            <p:extLst>
              <p:ext uri="{D42A27DB-BD31-4B8C-83A1-F6EECF244321}">
                <p14:modId xmlns:p14="http://schemas.microsoft.com/office/powerpoint/2010/main" val="401737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55654702"/>
                    </a:ext>
                  </a:extLst>
                </a:gridCol>
                <a:gridCol w="987552">
                  <a:extLst>
                    <a:ext uri="{9D8B030D-6E8A-4147-A177-3AD203B41FA5}">
                      <a16:colId xmlns:a16="http://schemas.microsoft.com/office/drawing/2014/main" val="744593149"/>
                    </a:ext>
                  </a:extLst>
                </a:gridCol>
                <a:gridCol w="658368">
                  <a:extLst>
                    <a:ext uri="{9D8B030D-6E8A-4147-A177-3AD203B41FA5}">
                      <a16:colId xmlns:a16="http://schemas.microsoft.com/office/drawing/2014/main" val="2828053255"/>
                    </a:ext>
                  </a:extLst>
                </a:gridCol>
                <a:gridCol w="329184">
                  <a:extLst>
                    <a:ext uri="{9D8B030D-6E8A-4147-A177-3AD203B41FA5}">
                      <a16:colId xmlns:a16="http://schemas.microsoft.com/office/drawing/2014/main" val="3777776359"/>
                    </a:ext>
                  </a:extLst>
                </a:gridCol>
                <a:gridCol w="329184">
                  <a:extLst>
                    <a:ext uri="{9D8B030D-6E8A-4147-A177-3AD203B41FA5}">
                      <a16:colId xmlns:a16="http://schemas.microsoft.com/office/drawing/2014/main" val="2812008775"/>
                    </a:ext>
                  </a:extLst>
                </a:gridCol>
                <a:gridCol w="329184">
                  <a:extLst>
                    <a:ext uri="{9D8B030D-6E8A-4147-A177-3AD203B41FA5}">
                      <a16:colId xmlns:a16="http://schemas.microsoft.com/office/drawing/2014/main" val="1105461783"/>
                    </a:ext>
                  </a:extLst>
                </a:gridCol>
                <a:gridCol w="329184">
                  <a:extLst>
                    <a:ext uri="{9D8B030D-6E8A-4147-A177-3AD203B41FA5}">
                      <a16:colId xmlns:a16="http://schemas.microsoft.com/office/drawing/2014/main" val="357150556"/>
                    </a:ext>
                  </a:extLst>
                </a:gridCol>
                <a:gridCol w="329184">
                  <a:extLst>
                    <a:ext uri="{9D8B030D-6E8A-4147-A177-3AD203B41FA5}">
                      <a16:colId xmlns:a16="http://schemas.microsoft.com/office/drawing/2014/main" val="3014075666"/>
                    </a:ext>
                  </a:extLst>
                </a:gridCol>
                <a:gridCol w="329184">
                  <a:extLst>
                    <a:ext uri="{9D8B030D-6E8A-4147-A177-3AD203B41FA5}">
                      <a16:colId xmlns:a16="http://schemas.microsoft.com/office/drawing/2014/main" val="4231602672"/>
                    </a:ext>
                  </a:extLst>
                </a:gridCol>
                <a:gridCol w="329184">
                  <a:extLst>
                    <a:ext uri="{9D8B030D-6E8A-4147-A177-3AD203B41FA5}">
                      <a16:colId xmlns:a16="http://schemas.microsoft.com/office/drawing/2014/main" val="2873095365"/>
                    </a:ext>
                  </a:extLst>
                </a:gridCol>
                <a:gridCol w="329184">
                  <a:extLst>
                    <a:ext uri="{9D8B030D-6E8A-4147-A177-3AD203B41FA5}">
                      <a16:colId xmlns:a16="http://schemas.microsoft.com/office/drawing/2014/main" val="95422126"/>
                    </a:ext>
                  </a:extLst>
                </a:gridCol>
                <a:gridCol w="329184">
                  <a:extLst>
                    <a:ext uri="{9D8B030D-6E8A-4147-A177-3AD203B41FA5}">
                      <a16:colId xmlns:a16="http://schemas.microsoft.com/office/drawing/2014/main" val="2282367147"/>
                    </a:ext>
                  </a:extLst>
                </a:gridCol>
                <a:gridCol w="329184">
                  <a:extLst>
                    <a:ext uri="{9D8B030D-6E8A-4147-A177-3AD203B41FA5}">
                      <a16:colId xmlns:a16="http://schemas.microsoft.com/office/drawing/2014/main" val="21933856"/>
                    </a:ext>
                  </a:extLst>
                </a:gridCol>
                <a:gridCol w="329184">
                  <a:extLst>
                    <a:ext uri="{9D8B030D-6E8A-4147-A177-3AD203B41FA5}">
                      <a16:colId xmlns:a16="http://schemas.microsoft.com/office/drawing/2014/main" val="639757902"/>
                    </a:ext>
                  </a:extLst>
                </a:gridCol>
                <a:gridCol w="329184">
                  <a:extLst>
                    <a:ext uri="{9D8B030D-6E8A-4147-A177-3AD203B41FA5}">
                      <a16:colId xmlns:a16="http://schemas.microsoft.com/office/drawing/2014/main" val="2593374911"/>
                    </a:ext>
                  </a:extLst>
                </a:gridCol>
                <a:gridCol w="329184">
                  <a:extLst>
                    <a:ext uri="{9D8B030D-6E8A-4147-A177-3AD203B41FA5}">
                      <a16:colId xmlns:a16="http://schemas.microsoft.com/office/drawing/2014/main" val="817953928"/>
                    </a:ext>
                  </a:extLst>
                </a:gridCol>
                <a:gridCol w="329184">
                  <a:extLst>
                    <a:ext uri="{9D8B030D-6E8A-4147-A177-3AD203B41FA5}">
                      <a16:colId xmlns:a16="http://schemas.microsoft.com/office/drawing/2014/main" val="127724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1522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06:00:38</a:t>
                      </a:r>
                      <a:r>
                        <a:rPr kumimoji="0" lang="en-US" sz="1000" b="0" i="0" u="none" strike="noStrike" kern="1200" cap="none" spc="0" normalizeH="0" baseline="0" noProof="0">
                          <a:ln>
                            <a:noFill/>
                          </a:ln>
                          <a:solidFill>
                            <a:prstClr val="black"/>
                          </a:solidFill>
                          <a:effectLst/>
                          <a:uLnTx/>
                          <a:uFillTx/>
                          <a:latin typeface="+mn-lt"/>
                          <a:ea typeface="+mn-ea"/>
                          <a:cs typeface="+mn-cs"/>
                        </a:rPr>
                        <a:t>
 Keeping our eyes healthy is just as important as eating healthy.😌 Give your peepers a boost with the Acuvue Oasys daily disposable content lenses! Designed for astigmatism, these contact lenses gives you clear, comfortable and stable vision all day long thanks to its Eyelid Stabilized Design. 👀 Oh, did we also mention that they offer the highest level of UV blocking available in a daily disposable? Book an appointment at Capitol Optical to grab yours today!
#02-48, Capitol Optical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https://scontent-iad3-1.xx.fbcdn.net/v/t1.0-9/p720x720/101599842_3239240016126871_2947586693185667072_n.jpg?_nc_cat=102&amp;_nc_sid=2d5d41&amp;_nc_ohc=C6CjHbS0zmQAX9fZbeT&amp;_nc_ht=scontent-iad3-1.xx&amp;_nc_tp=6&amp;oh=b0875f2ee297b26b25afcf09d6e9d3a7&amp;oe=5F176DB1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09:20:20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53990089"/>
                  </a:ext>
                </a:extLst>
              </a:tr>
            </a:tbl>
          </a:graphicData>
        </a:graphic>
      </p:graphicFrame>
      <p:sp>
        <p:nvSpPr>
          <p:cNvPr id="4" name="Text Placeholder 3">
            <a:extLst>
              <a:ext uri="{FF2B5EF4-FFF2-40B4-BE49-F238E27FC236}">
                <a16:creationId xmlns:a16="http://schemas.microsoft.com/office/drawing/2014/main" id="{38BBB7E4-1412-4722-B5A1-92FEE29491F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987084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91CD-864B-4C36-98F7-4F59180B4D05}"/>
              </a:ext>
            </a:extLst>
          </p:cNvPr>
          <p:cNvSpPr>
            <a:spLocks noGrp="1"/>
          </p:cNvSpPr>
          <p:nvPr>
            <p:ph type="title"/>
          </p:nvPr>
        </p:nvSpPr>
        <p:spPr/>
        <p:txBody>
          <a:bodyPr/>
          <a:lstStyle/>
          <a:p>
            <a:r>
              <a:rPr lang="en-US"/>
              <a:t>Facebook Own Posts Table | Suburban Malls - 6 of 26</a:t>
            </a:r>
          </a:p>
        </p:txBody>
      </p:sp>
      <p:graphicFrame>
        <p:nvGraphicFramePr>
          <p:cNvPr id="5" name="Table Placeholder 4">
            <a:extLst>
              <a:ext uri="{FF2B5EF4-FFF2-40B4-BE49-F238E27FC236}">
                <a16:creationId xmlns:a16="http://schemas.microsoft.com/office/drawing/2014/main" id="{925D0BB7-5091-40C0-9339-C0D0052D90C1}"/>
              </a:ext>
            </a:extLst>
          </p:cNvPr>
          <p:cNvGraphicFramePr>
            <a:graphicFrameLocks noGrp="1"/>
          </p:cNvGraphicFramePr>
          <p:nvPr>
            <p:ph type="tbl" sz="quarter" idx="13"/>
            <p:extLst>
              <p:ext uri="{D42A27DB-BD31-4B8C-83A1-F6EECF244321}">
                <p14:modId xmlns:p14="http://schemas.microsoft.com/office/powerpoint/2010/main" val="1544227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27582831"/>
                    </a:ext>
                  </a:extLst>
                </a:gridCol>
                <a:gridCol w="987552">
                  <a:extLst>
                    <a:ext uri="{9D8B030D-6E8A-4147-A177-3AD203B41FA5}">
                      <a16:colId xmlns:a16="http://schemas.microsoft.com/office/drawing/2014/main" val="2337092340"/>
                    </a:ext>
                  </a:extLst>
                </a:gridCol>
                <a:gridCol w="658368">
                  <a:extLst>
                    <a:ext uri="{9D8B030D-6E8A-4147-A177-3AD203B41FA5}">
                      <a16:colId xmlns:a16="http://schemas.microsoft.com/office/drawing/2014/main" val="76399284"/>
                    </a:ext>
                  </a:extLst>
                </a:gridCol>
                <a:gridCol w="329184">
                  <a:extLst>
                    <a:ext uri="{9D8B030D-6E8A-4147-A177-3AD203B41FA5}">
                      <a16:colId xmlns:a16="http://schemas.microsoft.com/office/drawing/2014/main" val="2638009550"/>
                    </a:ext>
                  </a:extLst>
                </a:gridCol>
                <a:gridCol w="329184">
                  <a:extLst>
                    <a:ext uri="{9D8B030D-6E8A-4147-A177-3AD203B41FA5}">
                      <a16:colId xmlns:a16="http://schemas.microsoft.com/office/drawing/2014/main" val="2962195441"/>
                    </a:ext>
                  </a:extLst>
                </a:gridCol>
                <a:gridCol w="329184">
                  <a:extLst>
                    <a:ext uri="{9D8B030D-6E8A-4147-A177-3AD203B41FA5}">
                      <a16:colId xmlns:a16="http://schemas.microsoft.com/office/drawing/2014/main" val="442745543"/>
                    </a:ext>
                  </a:extLst>
                </a:gridCol>
                <a:gridCol w="329184">
                  <a:extLst>
                    <a:ext uri="{9D8B030D-6E8A-4147-A177-3AD203B41FA5}">
                      <a16:colId xmlns:a16="http://schemas.microsoft.com/office/drawing/2014/main" val="678214922"/>
                    </a:ext>
                  </a:extLst>
                </a:gridCol>
                <a:gridCol w="329184">
                  <a:extLst>
                    <a:ext uri="{9D8B030D-6E8A-4147-A177-3AD203B41FA5}">
                      <a16:colId xmlns:a16="http://schemas.microsoft.com/office/drawing/2014/main" val="2755843503"/>
                    </a:ext>
                  </a:extLst>
                </a:gridCol>
                <a:gridCol w="329184">
                  <a:extLst>
                    <a:ext uri="{9D8B030D-6E8A-4147-A177-3AD203B41FA5}">
                      <a16:colId xmlns:a16="http://schemas.microsoft.com/office/drawing/2014/main" val="404271750"/>
                    </a:ext>
                  </a:extLst>
                </a:gridCol>
                <a:gridCol w="329184">
                  <a:extLst>
                    <a:ext uri="{9D8B030D-6E8A-4147-A177-3AD203B41FA5}">
                      <a16:colId xmlns:a16="http://schemas.microsoft.com/office/drawing/2014/main" val="2920068499"/>
                    </a:ext>
                  </a:extLst>
                </a:gridCol>
                <a:gridCol w="329184">
                  <a:extLst>
                    <a:ext uri="{9D8B030D-6E8A-4147-A177-3AD203B41FA5}">
                      <a16:colId xmlns:a16="http://schemas.microsoft.com/office/drawing/2014/main" val="27857337"/>
                    </a:ext>
                  </a:extLst>
                </a:gridCol>
                <a:gridCol w="329184">
                  <a:extLst>
                    <a:ext uri="{9D8B030D-6E8A-4147-A177-3AD203B41FA5}">
                      <a16:colId xmlns:a16="http://schemas.microsoft.com/office/drawing/2014/main" val="499045603"/>
                    </a:ext>
                  </a:extLst>
                </a:gridCol>
                <a:gridCol w="329184">
                  <a:extLst>
                    <a:ext uri="{9D8B030D-6E8A-4147-A177-3AD203B41FA5}">
                      <a16:colId xmlns:a16="http://schemas.microsoft.com/office/drawing/2014/main" val="421162692"/>
                    </a:ext>
                  </a:extLst>
                </a:gridCol>
                <a:gridCol w="329184">
                  <a:extLst>
                    <a:ext uri="{9D8B030D-6E8A-4147-A177-3AD203B41FA5}">
                      <a16:colId xmlns:a16="http://schemas.microsoft.com/office/drawing/2014/main" val="1276724430"/>
                    </a:ext>
                  </a:extLst>
                </a:gridCol>
                <a:gridCol w="329184">
                  <a:extLst>
                    <a:ext uri="{9D8B030D-6E8A-4147-A177-3AD203B41FA5}">
                      <a16:colId xmlns:a16="http://schemas.microsoft.com/office/drawing/2014/main" val="3216226027"/>
                    </a:ext>
                  </a:extLst>
                </a:gridCol>
                <a:gridCol w="329184">
                  <a:extLst>
                    <a:ext uri="{9D8B030D-6E8A-4147-A177-3AD203B41FA5}">
                      <a16:colId xmlns:a16="http://schemas.microsoft.com/office/drawing/2014/main" val="555273381"/>
                    </a:ext>
                  </a:extLst>
                </a:gridCol>
                <a:gridCol w="329184">
                  <a:extLst>
                    <a:ext uri="{9D8B030D-6E8A-4147-A177-3AD203B41FA5}">
                      <a16:colId xmlns:a16="http://schemas.microsoft.com/office/drawing/2014/main" val="3995016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6419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- 2020-05-29 12:00:29</a:t>
                      </a:r>
                      <a:r>
                        <a:rPr kumimoji="0" lang="en-US" sz="1000" b="0" i="0" u="none" strike="noStrike" kern="1200" cap="none" spc="0" normalizeH="0" baseline="0" noProof="0">
                          <a:ln>
                            <a:noFill/>
                          </a:ln>
                          <a:solidFill>
                            <a:prstClr val="black"/>
                          </a:solidFill>
                          <a:effectLst/>
                          <a:uLnTx/>
                          <a:uFillTx/>
                          <a:latin typeface="+mn-lt"/>
                          <a:ea typeface="+mn-ea"/>
                          <a:cs typeface="+mn-cs"/>
                        </a:rPr>
                        <a:t>
 Here are some tips to help you make the back-to-school transition more smooth-sailing while keeping your family positive and productive. 🎒 bit.ly/FPRBackToSchool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nM1orUjnBNTD_&amp;w=627&amp;h=627&amp;url=https%3A%2F%2Fwww.facebook.com%2Fads%2Fimage%2F%3Fd%3DAQJhcHTjqdWhrylPUa219Siu2HlYWedkptK6KLrL7CUwArYEobjVQdlqXcsB0UTknPydPds0fR4eFjKI3IK0wMrVT2kXQUAqcOxRLCZoKAER1YiGL2xeU8-6g90J06giH8Tg27RNB6G6-S6tPa89QiT1&amp;cfs=1&amp;_nc_hash=AQA3eQndFfvsIuW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06/20/2020 15:14:07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5406361"/>
                  </a:ext>
                </a:extLst>
              </a:tr>
            </a:tbl>
          </a:graphicData>
        </a:graphic>
      </p:graphicFrame>
      <p:sp>
        <p:nvSpPr>
          <p:cNvPr id="4" name="Text Placeholder 3">
            <a:extLst>
              <a:ext uri="{FF2B5EF4-FFF2-40B4-BE49-F238E27FC236}">
                <a16:creationId xmlns:a16="http://schemas.microsoft.com/office/drawing/2014/main" id="{5BB02DD2-2912-41AB-A953-5D6C87B3E08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78646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66CBE-6DDA-4CB8-8B7E-BB84464E4CE1}"/>
              </a:ext>
            </a:extLst>
          </p:cNvPr>
          <p:cNvSpPr>
            <a:spLocks noGrp="1"/>
          </p:cNvSpPr>
          <p:nvPr>
            <p:ph type="title"/>
          </p:nvPr>
        </p:nvSpPr>
        <p:spPr/>
        <p:txBody>
          <a:bodyPr/>
          <a:lstStyle/>
          <a:p>
            <a:r>
              <a:rPr lang="en-US"/>
              <a:t>Facebook Own Posts Table | Suburban Malls - 7 of 26</a:t>
            </a:r>
          </a:p>
        </p:txBody>
      </p:sp>
      <p:graphicFrame>
        <p:nvGraphicFramePr>
          <p:cNvPr id="5" name="Table Placeholder 4">
            <a:extLst>
              <a:ext uri="{FF2B5EF4-FFF2-40B4-BE49-F238E27FC236}">
                <a16:creationId xmlns:a16="http://schemas.microsoft.com/office/drawing/2014/main" id="{74FD288E-2AEE-4072-91CA-1CF802B79217}"/>
              </a:ext>
            </a:extLst>
          </p:cNvPr>
          <p:cNvGraphicFramePr>
            <a:graphicFrameLocks noGrp="1"/>
          </p:cNvGraphicFramePr>
          <p:nvPr>
            <p:ph type="tbl" sz="quarter" idx="13"/>
            <p:extLst>
              <p:ext uri="{D42A27DB-BD31-4B8C-83A1-F6EECF244321}">
                <p14:modId xmlns:p14="http://schemas.microsoft.com/office/powerpoint/2010/main" val="285567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88511174"/>
                    </a:ext>
                  </a:extLst>
                </a:gridCol>
                <a:gridCol w="987552">
                  <a:extLst>
                    <a:ext uri="{9D8B030D-6E8A-4147-A177-3AD203B41FA5}">
                      <a16:colId xmlns:a16="http://schemas.microsoft.com/office/drawing/2014/main" val="2520577804"/>
                    </a:ext>
                  </a:extLst>
                </a:gridCol>
                <a:gridCol w="658368">
                  <a:extLst>
                    <a:ext uri="{9D8B030D-6E8A-4147-A177-3AD203B41FA5}">
                      <a16:colId xmlns:a16="http://schemas.microsoft.com/office/drawing/2014/main" val="2955051399"/>
                    </a:ext>
                  </a:extLst>
                </a:gridCol>
                <a:gridCol w="329184">
                  <a:extLst>
                    <a:ext uri="{9D8B030D-6E8A-4147-A177-3AD203B41FA5}">
                      <a16:colId xmlns:a16="http://schemas.microsoft.com/office/drawing/2014/main" val="1939211759"/>
                    </a:ext>
                  </a:extLst>
                </a:gridCol>
                <a:gridCol w="329184">
                  <a:extLst>
                    <a:ext uri="{9D8B030D-6E8A-4147-A177-3AD203B41FA5}">
                      <a16:colId xmlns:a16="http://schemas.microsoft.com/office/drawing/2014/main" val="230519984"/>
                    </a:ext>
                  </a:extLst>
                </a:gridCol>
                <a:gridCol w="329184">
                  <a:extLst>
                    <a:ext uri="{9D8B030D-6E8A-4147-A177-3AD203B41FA5}">
                      <a16:colId xmlns:a16="http://schemas.microsoft.com/office/drawing/2014/main" val="298959103"/>
                    </a:ext>
                  </a:extLst>
                </a:gridCol>
                <a:gridCol w="329184">
                  <a:extLst>
                    <a:ext uri="{9D8B030D-6E8A-4147-A177-3AD203B41FA5}">
                      <a16:colId xmlns:a16="http://schemas.microsoft.com/office/drawing/2014/main" val="4064690082"/>
                    </a:ext>
                  </a:extLst>
                </a:gridCol>
                <a:gridCol w="329184">
                  <a:extLst>
                    <a:ext uri="{9D8B030D-6E8A-4147-A177-3AD203B41FA5}">
                      <a16:colId xmlns:a16="http://schemas.microsoft.com/office/drawing/2014/main" val="1738883039"/>
                    </a:ext>
                  </a:extLst>
                </a:gridCol>
                <a:gridCol w="329184">
                  <a:extLst>
                    <a:ext uri="{9D8B030D-6E8A-4147-A177-3AD203B41FA5}">
                      <a16:colId xmlns:a16="http://schemas.microsoft.com/office/drawing/2014/main" val="2100118707"/>
                    </a:ext>
                  </a:extLst>
                </a:gridCol>
                <a:gridCol w="329184">
                  <a:extLst>
                    <a:ext uri="{9D8B030D-6E8A-4147-A177-3AD203B41FA5}">
                      <a16:colId xmlns:a16="http://schemas.microsoft.com/office/drawing/2014/main" val="1853195280"/>
                    </a:ext>
                  </a:extLst>
                </a:gridCol>
                <a:gridCol w="329184">
                  <a:extLst>
                    <a:ext uri="{9D8B030D-6E8A-4147-A177-3AD203B41FA5}">
                      <a16:colId xmlns:a16="http://schemas.microsoft.com/office/drawing/2014/main" val="4190696594"/>
                    </a:ext>
                  </a:extLst>
                </a:gridCol>
                <a:gridCol w="329184">
                  <a:extLst>
                    <a:ext uri="{9D8B030D-6E8A-4147-A177-3AD203B41FA5}">
                      <a16:colId xmlns:a16="http://schemas.microsoft.com/office/drawing/2014/main" val="2262904519"/>
                    </a:ext>
                  </a:extLst>
                </a:gridCol>
                <a:gridCol w="329184">
                  <a:extLst>
                    <a:ext uri="{9D8B030D-6E8A-4147-A177-3AD203B41FA5}">
                      <a16:colId xmlns:a16="http://schemas.microsoft.com/office/drawing/2014/main" val="412941528"/>
                    </a:ext>
                  </a:extLst>
                </a:gridCol>
                <a:gridCol w="329184">
                  <a:extLst>
                    <a:ext uri="{9D8B030D-6E8A-4147-A177-3AD203B41FA5}">
                      <a16:colId xmlns:a16="http://schemas.microsoft.com/office/drawing/2014/main" val="2802741535"/>
                    </a:ext>
                  </a:extLst>
                </a:gridCol>
                <a:gridCol w="329184">
                  <a:extLst>
                    <a:ext uri="{9D8B030D-6E8A-4147-A177-3AD203B41FA5}">
                      <a16:colId xmlns:a16="http://schemas.microsoft.com/office/drawing/2014/main" val="2714231095"/>
                    </a:ext>
                  </a:extLst>
                </a:gridCol>
                <a:gridCol w="329184">
                  <a:extLst>
                    <a:ext uri="{9D8B030D-6E8A-4147-A177-3AD203B41FA5}">
                      <a16:colId xmlns:a16="http://schemas.microsoft.com/office/drawing/2014/main" val="292654681"/>
                    </a:ext>
                  </a:extLst>
                </a:gridCol>
                <a:gridCol w="329184">
                  <a:extLst>
                    <a:ext uri="{9D8B030D-6E8A-4147-A177-3AD203B41FA5}">
                      <a16:colId xmlns:a16="http://schemas.microsoft.com/office/drawing/2014/main" val="3651774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0653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- 2020-05-29 11:00:25</a:t>
                      </a:r>
                      <a:r>
                        <a:rPr kumimoji="0" lang="en-US" sz="1000" b="0" i="0" u="none" strike="noStrike" kern="1200" cap="none" spc="0" normalizeH="0" baseline="0" noProof="0">
                          <a:ln>
                            <a:noFill/>
                          </a:ln>
                          <a:solidFill>
                            <a:prstClr val="black"/>
                          </a:solidFill>
                          <a:effectLst/>
                          <a:uLnTx/>
                          <a:uFillTx/>
                          <a:latin typeface="+mn-lt"/>
                          <a:ea typeface="+mn-ea"/>
                          <a:cs typeface="+mn-cs"/>
                        </a:rPr>
                        <a:t>
 Think you can spot the 5 shy KINEX stickmen hiding in this photo?  (Challenge your eye-power a little!)
.
#kinexsg #puzzles #athometogether #workfromhome #sgunited #eyepower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https://scontent-iad3-1.xx.fbcdn.net/v/t1.0-9/p720x720/101387023_2666073316831397_88266074763558912_o.jpg?_nc_cat=106&amp;_nc_sid=2d5d41&amp;_nc_ohc=EpUfLV76yRUAX_r9iE0&amp;_nc_ht=scontent-iad3-1.xx&amp;_nc_tp=6&amp;oh=94e7e594c6d75df7e19fef817bddc8ab&amp;oe=5F134DE6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97335822"/>
                  </a:ext>
                </a:extLst>
              </a:tr>
            </a:tbl>
          </a:graphicData>
        </a:graphic>
      </p:graphicFrame>
      <p:sp>
        <p:nvSpPr>
          <p:cNvPr id="4" name="Text Placeholder 3">
            <a:extLst>
              <a:ext uri="{FF2B5EF4-FFF2-40B4-BE49-F238E27FC236}">
                <a16:creationId xmlns:a16="http://schemas.microsoft.com/office/drawing/2014/main" id="{AA3DF096-B298-4477-A18C-604D997C880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44155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59F3-BD52-4536-BBF9-E12132404AEE}"/>
              </a:ext>
            </a:extLst>
          </p:cNvPr>
          <p:cNvSpPr>
            <a:spLocks noGrp="1"/>
          </p:cNvSpPr>
          <p:nvPr>
            <p:ph type="title"/>
          </p:nvPr>
        </p:nvSpPr>
        <p:spPr/>
        <p:txBody>
          <a:bodyPr/>
          <a:lstStyle/>
          <a:p>
            <a:r>
              <a:rPr lang="en-US"/>
              <a:t>Facebook Own Posts Table | Suburban Malls - 8 of 26</a:t>
            </a:r>
          </a:p>
        </p:txBody>
      </p:sp>
      <p:graphicFrame>
        <p:nvGraphicFramePr>
          <p:cNvPr id="5" name="Table Placeholder 4">
            <a:extLst>
              <a:ext uri="{FF2B5EF4-FFF2-40B4-BE49-F238E27FC236}">
                <a16:creationId xmlns:a16="http://schemas.microsoft.com/office/drawing/2014/main" id="{257EED25-11E3-4148-A64D-3CC131F34A3F}"/>
              </a:ext>
            </a:extLst>
          </p:cNvPr>
          <p:cNvGraphicFramePr>
            <a:graphicFrameLocks noGrp="1"/>
          </p:cNvGraphicFramePr>
          <p:nvPr>
            <p:ph type="tbl" sz="quarter" idx="13"/>
            <p:extLst>
              <p:ext uri="{D42A27DB-BD31-4B8C-83A1-F6EECF244321}">
                <p14:modId xmlns:p14="http://schemas.microsoft.com/office/powerpoint/2010/main" val="2323928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72132650"/>
                    </a:ext>
                  </a:extLst>
                </a:gridCol>
                <a:gridCol w="987552">
                  <a:extLst>
                    <a:ext uri="{9D8B030D-6E8A-4147-A177-3AD203B41FA5}">
                      <a16:colId xmlns:a16="http://schemas.microsoft.com/office/drawing/2014/main" val="2878569956"/>
                    </a:ext>
                  </a:extLst>
                </a:gridCol>
                <a:gridCol w="658368">
                  <a:extLst>
                    <a:ext uri="{9D8B030D-6E8A-4147-A177-3AD203B41FA5}">
                      <a16:colId xmlns:a16="http://schemas.microsoft.com/office/drawing/2014/main" val="3897003704"/>
                    </a:ext>
                  </a:extLst>
                </a:gridCol>
                <a:gridCol w="329184">
                  <a:extLst>
                    <a:ext uri="{9D8B030D-6E8A-4147-A177-3AD203B41FA5}">
                      <a16:colId xmlns:a16="http://schemas.microsoft.com/office/drawing/2014/main" val="1081314207"/>
                    </a:ext>
                  </a:extLst>
                </a:gridCol>
                <a:gridCol w="329184">
                  <a:extLst>
                    <a:ext uri="{9D8B030D-6E8A-4147-A177-3AD203B41FA5}">
                      <a16:colId xmlns:a16="http://schemas.microsoft.com/office/drawing/2014/main" val="2406895189"/>
                    </a:ext>
                  </a:extLst>
                </a:gridCol>
                <a:gridCol w="329184">
                  <a:extLst>
                    <a:ext uri="{9D8B030D-6E8A-4147-A177-3AD203B41FA5}">
                      <a16:colId xmlns:a16="http://schemas.microsoft.com/office/drawing/2014/main" val="2108323933"/>
                    </a:ext>
                  </a:extLst>
                </a:gridCol>
                <a:gridCol w="329184">
                  <a:extLst>
                    <a:ext uri="{9D8B030D-6E8A-4147-A177-3AD203B41FA5}">
                      <a16:colId xmlns:a16="http://schemas.microsoft.com/office/drawing/2014/main" val="1227644164"/>
                    </a:ext>
                  </a:extLst>
                </a:gridCol>
                <a:gridCol w="329184">
                  <a:extLst>
                    <a:ext uri="{9D8B030D-6E8A-4147-A177-3AD203B41FA5}">
                      <a16:colId xmlns:a16="http://schemas.microsoft.com/office/drawing/2014/main" val="1609326689"/>
                    </a:ext>
                  </a:extLst>
                </a:gridCol>
                <a:gridCol w="329184">
                  <a:extLst>
                    <a:ext uri="{9D8B030D-6E8A-4147-A177-3AD203B41FA5}">
                      <a16:colId xmlns:a16="http://schemas.microsoft.com/office/drawing/2014/main" val="4098860337"/>
                    </a:ext>
                  </a:extLst>
                </a:gridCol>
                <a:gridCol w="329184">
                  <a:extLst>
                    <a:ext uri="{9D8B030D-6E8A-4147-A177-3AD203B41FA5}">
                      <a16:colId xmlns:a16="http://schemas.microsoft.com/office/drawing/2014/main" val="4062781837"/>
                    </a:ext>
                  </a:extLst>
                </a:gridCol>
                <a:gridCol w="329184">
                  <a:extLst>
                    <a:ext uri="{9D8B030D-6E8A-4147-A177-3AD203B41FA5}">
                      <a16:colId xmlns:a16="http://schemas.microsoft.com/office/drawing/2014/main" val="756268396"/>
                    </a:ext>
                  </a:extLst>
                </a:gridCol>
                <a:gridCol w="329184">
                  <a:extLst>
                    <a:ext uri="{9D8B030D-6E8A-4147-A177-3AD203B41FA5}">
                      <a16:colId xmlns:a16="http://schemas.microsoft.com/office/drawing/2014/main" val="2240424901"/>
                    </a:ext>
                  </a:extLst>
                </a:gridCol>
                <a:gridCol w="329184">
                  <a:extLst>
                    <a:ext uri="{9D8B030D-6E8A-4147-A177-3AD203B41FA5}">
                      <a16:colId xmlns:a16="http://schemas.microsoft.com/office/drawing/2014/main" val="2311835228"/>
                    </a:ext>
                  </a:extLst>
                </a:gridCol>
                <a:gridCol w="329184">
                  <a:extLst>
                    <a:ext uri="{9D8B030D-6E8A-4147-A177-3AD203B41FA5}">
                      <a16:colId xmlns:a16="http://schemas.microsoft.com/office/drawing/2014/main" val="695716337"/>
                    </a:ext>
                  </a:extLst>
                </a:gridCol>
                <a:gridCol w="329184">
                  <a:extLst>
                    <a:ext uri="{9D8B030D-6E8A-4147-A177-3AD203B41FA5}">
                      <a16:colId xmlns:a16="http://schemas.microsoft.com/office/drawing/2014/main" val="2945131734"/>
                    </a:ext>
                  </a:extLst>
                </a:gridCol>
                <a:gridCol w="329184">
                  <a:extLst>
                    <a:ext uri="{9D8B030D-6E8A-4147-A177-3AD203B41FA5}">
                      <a16:colId xmlns:a16="http://schemas.microsoft.com/office/drawing/2014/main" val="173337966"/>
                    </a:ext>
                  </a:extLst>
                </a:gridCol>
                <a:gridCol w="329184">
                  <a:extLst>
                    <a:ext uri="{9D8B030D-6E8A-4147-A177-3AD203B41FA5}">
                      <a16:colId xmlns:a16="http://schemas.microsoft.com/office/drawing/2014/main" val="675088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6309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- 2020-05-29 11:00:25</a:t>
                      </a:r>
                      <a:r>
                        <a:rPr kumimoji="0" lang="en-US" sz="1000" b="0" i="0" u="none" strike="noStrike" kern="1200" cap="none" spc="0" normalizeH="0" baseline="0" noProof="0">
                          <a:ln>
                            <a:noFill/>
                          </a:ln>
                          <a:solidFill>
                            <a:prstClr val="black"/>
                          </a:solidFill>
                          <a:effectLst/>
                          <a:uLnTx/>
                          <a:uFillTx/>
                          <a:latin typeface="+mn-lt"/>
                          <a:ea typeface="+mn-ea"/>
                          <a:cs typeface="+mn-cs"/>
                        </a:rPr>
                        <a:t>
 Craving for a healthy #WFH lunch? 😋 We hear you! Be spoilt for choice with the wide range of hearty burritos, wraps and lunch bowl options available at Simply Wrapps! 🌯🥗 Enjoy  off on your order when you spend a minimum of  on GrabFood! Use promo code Grab5Jem.
#02-19, Simply Wrapps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https://scontent-iad3-1.xx.fbcdn.net/v/t1.0-9/s720x720/100731624_3237237319660474_8811732522846126080_n.jpg?_nc_cat=106&amp;_nc_sid=2d5d41&amp;_nc_ohc=W74tXanU0moAX9-cs8s&amp;_nc_ht=scontent-iad3-1.xx&amp;_nc_tp=7&amp;oh=cf09dc68c58a84c69cbba9454290c848&amp;oe=5F1712B9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09:20:20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9676532"/>
                  </a:ext>
                </a:extLst>
              </a:tr>
            </a:tbl>
          </a:graphicData>
        </a:graphic>
      </p:graphicFrame>
      <p:sp>
        <p:nvSpPr>
          <p:cNvPr id="4" name="Text Placeholder 3">
            <a:extLst>
              <a:ext uri="{FF2B5EF4-FFF2-40B4-BE49-F238E27FC236}">
                <a16:creationId xmlns:a16="http://schemas.microsoft.com/office/drawing/2014/main" id="{37BF2F6F-E7D5-4F28-BB87-193E5ABDF74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000834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ADB06-3ACF-4A7B-98D9-60C4DC9042E1}"/>
              </a:ext>
            </a:extLst>
          </p:cNvPr>
          <p:cNvSpPr>
            <a:spLocks noGrp="1"/>
          </p:cNvSpPr>
          <p:nvPr>
            <p:ph type="title"/>
          </p:nvPr>
        </p:nvSpPr>
        <p:spPr/>
        <p:txBody>
          <a:bodyPr/>
          <a:lstStyle/>
          <a:p>
            <a:r>
              <a:rPr lang="en-US"/>
              <a:t>Facebook Own Posts Table | Suburban Malls - 9 of 26</a:t>
            </a:r>
          </a:p>
        </p:txBody>
      </p:sp>
      <p:graphicFrame>
        <p:nvGraphicFramePr>
          <p:cNvPr id="5" name="Table Placeholder 4">
            <a:extLst>
              <a:ext uri="{FF2B5EF4-FFF2-40B4-BE49-F238E27FC236}">
                <a16:creationId xmlns:a16="http://schemas.microsoft.com/office/drawing/2014/main" id="{2B533F24-F6ED-4580-B629-87AD942659B6}"/>
              </a:ext>
            </a:extLst>
          </p:cNvPr>
          <p:cNvGraphicFramePr>
            <a:graphicFrameLocks noGrp="1"/>
          </p:cNvGraphicFramePr>
          <p:nvPr>
            <p:ph type="tbl" sz="quarter" idx="13"/>
            <p:extLst>
              <p:ext uri="{D42A27DB-BD31-4B8C-83A1-F6EECF244321}">
                <p14:modId xmlns:p14="http://schemas.microsoft.com/office/powerpoint/2010/main" val="3991270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93041185"/>
                    </a:ext>
                  </a:extLst>
                </a:gridCol>
                <a:gridCol w="987552">
                  <a:extLst>
                    <a:ext uri="{9D8B030D-6E8A-4147-A177-3AD203B41FA5}">
                      <a16:colId xmlns:a16="http://schemas.microsoft.com/office/drawing/2014/main" val="2182726439"/>
                    </a:ext>
                  </a:extLst>
                </a:gridCol>
                <a:gridCol w="658368">
                  <a:extLst>
                    <a:ext uri="{9D8B030D-6E8A-4147-A177-3AD203B41FA5}">
                      <a16:colId xmlns:a16="http://schemas.microsoft.com/office/drawing/2014/main" val="113931732"/>
                    </a:ext>
                  </a:extLst>
                </a:gridCol>
                <a:gridCol w="329184">
                  <a:extLst>
                    <a:ext uri="{9D8B030D-6E8A-4147-A177-3AD203B41FA5}">
                      <a16:colId xmlns:a16="http://schemas.microsoft.com/office/drawing/2014/main" val="2583714103"/>
                    </a:ext>
                  </a:extLst>
                </a:gridCol>
                <a:gridCol w="329184">
                  <a:extLst>
                    <a:ext uri="{9D8B030D-6E8A-4147-A177-3AD203B41FA5}">
                      <a16:colId xmlns:a16="http://schemas.microsoft.com/office/drawing/2014/main" val="3659593726"/>
                    </a:ext>
                  </a:extLst>
                </a:gridCol>
                <a:gridCol w="329184">
                  <a:extLst>
                    <a:ext uri="{9D8B030D-6E8A-4147-A177-3AD203B41FA5}">
                      <a16:colId xmlns:a16="http://schemas.microsoft.com/office/drawing/2014/main" val="4192653123"/>
                    </a:ext>
                  </a:extLst>
                </a:gridCol>
                <a:gridCol w="329184">
                  <a:extLst>
                    <a:ext uri="{9D8B030D-6E8A-4147-A177-3AD203B41FA5}">
                      <a16:colId xmlns:a16="http://schemas.microsoft.com/office/drawing/2014/main" val="420840962"/>
                    </a:ext>
                  </a:extLst>
                </a:gridCol>
                <a:gridCol w="329184">
                  <a:extLst>
                    <a:ext uri="{9D8B030D-6E8A-4147-A177-3AD203B41FA5}">
                      <a16:colId xmlns:a16="http://schemas.microsoft.com/office/drawing/2014/main" val="3401741200"/>
                    </a:ext>
                  </a:extLst>
                </a:gridCol>
                <a:gridCol w="329184">
                  <a:extLst>
                    <a:ext uri="{9D8B030D-6E8A-4147-A177-3AD203B41FA5}">
                      <a16:colId xmlns:a16="http://schemas.microsoft.com/office/drawing/2014/main" val="2288819316"/>
                    </a:ext>
                  </a:extLst>
                </a:gridCol>
                <a:gridCol w="329184">
                  <a:extLst>
                    <a:ext uri="{9D8B030D-6E8A-4147-A177-3AD203B41FA5}">
                      <a16:colId xmlns:a16="http://schemas.microsoft.com/office/drawing/2014/main" val="3038504146"/>
                    </a:ext>
                  </a:extLst>
                </a:gridCol>
                <a:gridCol w="329184">
                  <a:extLst>
                    <a:ext uri="{9D8B030D-6E8A-4147-A177-3AD203B41FA5}">
                      <a16:colId xmlns:a16="http://schemas.microsoft.com/office/drawing/2014/main" val="4012629109"/>
                    </a:ext>
                  </a:extLst>
                </a:gridCol>
                <a:gridCol w="329184">
                  <a:extLst>
                    <a:ext uri="{9D8B030D-6E8A-4147-A177-3AD203B41FA5}">
                      <a16:colId xmlns:a16="http://schemas.microsoft.com/office/drawing/2014/main" val="1389293185"/>
                    </a:ext>
                  </a:extLst>
                </a:gridCol>
                <a:gridCol w="329184">
                  <a:extLst>
                    <a:ext uri="{9D8B030D-6E8A-4147-A177-3AD203B41FA5}">
                      <a16:colId xmlns:a16="http://schemas.microsoft.com/office/drawing/2014/main" val="3555089850"/>
                    </a:ext>
                  </a:extLst>
                </a:gridCol>
                <a:gridCol w="329184">
                  <a:extLst>
                    <a:ext uri="{9D8B030D-6E8A-4147-A177-3AD203B41FA5}">
                      <a16:colId xmlns:a16="http://schemas.microsoft.com/office/drawing/2014/main" val="3332364818"/>
                    </a:ext>
                  </a:extLst>
                </a:gridCol>
                <a:gridCol w="329184">
                  <a:extLst>
                    <a:ext uri="{9D8B030D-6E8A-4147-A177-3AD203B41FA5}">
                      <a16:colId xmlns:a16="http://schemas.microsoft.com/office/drawing/2014/main" val="1873970959"/>
                    </a:ext>
                  </a:extLst>
                </a:gridCol>
                <a:gridCol w="329184">
                  <a:extLst>
                    <a:ext uri="{9D8B030D-6E8A-4147-A177-3AD203B41FA5}">
                      <a16:colId xmlns:a16="http://schemas.microsoft.com/office/drawing/2014/main" val="728881377"/>
                    </a:ext>
                  </a:extLst>
                </a:gridCol>
                <a:gridCol w="329184">
                  <a:extLst>
                    <a:ext uri="{9D8B030D-6E8A-4147-A177-3AD203B41FA5}">
                      <a16:colId xmlns:a16="http://schemas.microsoft.com/office/drawing/2014/main" val="2095100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0697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- 2020-05-29 06:00:37</a:t>
                      </a:r>
                      <a:r>
                        <a:rPr kumimoji="0" lang="en-US" sz="1000" b="0" i="0" u="none" strike="noStrike" kern="1200" cap="none" spc="0" normalizeH="0" baseline="0" noProof="0">
                          <a:ln>
                            <a:noFill/>
                          </a:ln>
                          <a:solidFill>
                            <a:prstClr val="black"/>
                          </a:solidFill>
                          <a:effectLst/>
                          <a:uLnTx/>
                          <a:uFillTx/>
                          <a:latin typeface="+mn-lt"/>
                          <a:ea typeface="+mn-ea"/>
                          <a:cs typeface="+mn-cs"/>
                        </a:rPr>
                        <a:t>
 It took us some time (and a good arm workout), but we’ve finally mastered whipping up the viral Dalgona drink. Share a quick-and-easy recipe you’ve mastered during the Circuit Breaker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https://scontent-iad3-1.xx.fbcdn.net/v/t15.5256-10/p720x720/101403759_930468794080877_3829948283464187904_n.jpg?_nc_cat=110&amp;_nc_sid=ad6a45&amp;_nc_ohc=K_rQ1toPWewAX-0F_Yc&amp;_nc_ht=scontent-iad3-1.xx&amp;oh=a1c83bfbe3d3181b7bcbc9f5ea05544d&amp;oe=5F108B01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96747043"/>
                  </a:ext>
                </a:extLst>
              </a:tr>
            </a:tbl>
          </a:graphicData>
        </a:graphic>
      </p:graphicFrame>
      <p:sp>
        <p:nvSpPr>
          <p:cNvPr id="4" name="Text Placeholder 3">
            <a:extLst>
              <a:ext uri="{FF2B5EF4-FFF2-40B4-BE49-F238E27FC236}">
                <a16:creationId xmlns:a16="http://schemas.microsoft.com/office/drawing/2014/main" id="{04047DB8-4E45-4ADB-8092-C077E61771F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261480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41AC-23C0-4233-8230-798DF156BA96}"/>
              </a:ext>
            </a:extLst>
          </p:cNvPr>
          <p:cNvSpPr>
            <a:spLocks noGrp="1"/>
          </p:cNvSpPr>
          <p:nvPr>
            <p:ph type="title"/>
          </p:nvPr>
        </p:nvSpPr>
        <p:spPr/>
        <p:txBody>
          <a:bodyPr/>
          <a:lstStyle/>
          <a:p>
            <a:r>
              <a:rPr lang="en-US"/>
              <a:t>Facebook Own Posts Table | Suburban Malls - 10 of 26</a:t>
            </a:r>
          </a:p>
        </p:txBody>
      </p:sp>
      <p:graphicFrame>
        <p:nvGraphicFramePr>
          <p:cNvPr id="5" name="Table Placeholder 4">
            <a:extLst>
              <a:ext uri="{FF2B5EF4-FFF2-40B4-BE49-F238E27FC236}">
                <a16:creationId xmlns:a16="http://schemas.microsoft.com/office/drawing/2014/main" id="{45C691F1-76EF-4344-90B0-CF745EEA305B}"/>
              </a:ext>
            </a:extLst>
          </p:cNvPr>
          <p:cNvGraphicFramePr>
            <a:graphicFrameLocks noGrp="1"/>
          </p:cNvGraphicFramePr>
          <p:nvPr>
            <p:ph type="tbl" sz="quarter" idx="13"/>
            <p:extLst>
              <p:ext uri="{D42A27DB-BD31-4B8C-83A1-F6EECF244321}">
                <p14:modId xmlns:p14="http://schemas.microsoft.com/office/powerpoint/2010/main" val="417504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54152375"/>
                    </a:ext>
                  </a:extLst>
                </a:gridCol>
                <a:gridCol w="987552">
                  <a:extLst>
                    <a:ext uri="{9D8B030D-6E8A-4147-A177-3AD203B41FA5}">
                      <a16:colId xmlns:a16="http://schemas.microsoft.com/office/drawing/2014/main" val="1745201750"/>
                    </a:ext>
                  </a:extLst>
                </a:gridCol>
                <a:gridCol w="658368">
                  <a:extLst>
                    <a:ext uri="{9D8B030D-6E8A-4147-A177-3AD203B41FA5}">
                      <a16:colId xmlns:a16="http://schemas.microsoft.com/office/drawing/2014/main" val="2717679896"/>
                    </a:ext>
                  </a:extLst>
                </a:gridCol>
                <a:gridCol w="329184">
                  <a:extLst>
                    <a:ext uri="{9D8B030D-6E8A-4147-A177-3AD203B41FA5}">
                      <a16:colId xmlns:a16="http://schemas.microsoft.com/office/drawing/2014/main" val="3769238366"/>
                    </a:ext>
                  </a:extLst>
                </a:gridCol>
                <a:gridCol w="329184">
                  <a:extLst>
                    <a:ext uri="{9D8B030D-6E8A-4147-A177-3AD203B41FA5}">
                      <a16:colId xmlns:a16="http://schemas.microsoft.com/office/drawing/2014/main" val="1296437450"/>
                    </a:ext>
                  </a:extLst>
                </a:gridCol>
                <a:gridCol w="329184">
                  <a:extLst>
                    <a:ext uri="{9D8B030D-6E8A-4147-A177-3AD203B41FA5}">
                      <a16:colId xmlns:a16="http://schemas.microsoft.com/office/drawing/2014/main" val="892291606"/>
                    </a:ext>
                  </a:extLst>
                </a:gridCol>
                <a:gridCol w="329184">
                  <a:extLst>
                    <a:ext uri="{9D8B030D-6E8A-4147-A177-3AD203B41FA5}">
                      <a16:colId xmlns:a16="http://schemas.microsoft.com/office/drawing/2014/main" val="1637548609"/>
                    </a:ext>
                  </a:extLst>
                </a:gridCol>
                <a:gridCol w="329184">
                  <a:extLst>
                    <a:ext uri="{9D8B030D-6E8A-4147-A177-3AD203B41FA5}">
                      <a16:colId xmlns:a16="http://schemas.microsoft.com/office/drawing/2014/main" val="2459115798"/>
                    </a:ext>
                  </a:extLst>
                </a:gridCol>
                <a:gridCol w="329184">
                  <a:extLst>
                    <a:ext uri="{9D8B030D-6E8A-4147-A177-3AD203B41FA5}">
                      <a16:colId xmlns:a16="http://schemas.microsoft.com/office/drawing/2014/main" val="787578263"/>
                    </a:ext>
                  </a:extLst>
                </a:gridCol>
                <a:gridCol w="329184">
                  <a:extLst>
                    <a:ext uri="{9D8B030D-6E8A-4147-A177-3AD203B41FA5}">
                      <a16:colId xmlns:a16="http://schemas.microsoft.com/office/drawing/2014/main" val="41057856"/>
                    </a:ext>
                  </a:extLst>
                </a:gridCol>
                <a:gridCol w="329184">
                  <a:extLst>
                    <a:ext uri="{9D8B030D-6E8A-4147-A177-3AD203B41FA5}">
                      <a16:colId xmlns:a16="http://schemas.microsoft.com/office/drawing/2014/main" val="983866938"/>
                    </a:ext>
                  </a:extLst>
                </a:gridCol>
                <a:gridCol w="329184">
                  <a:extLst>
                    <a:ext uri="{9D8B030D-6E8A-4147-A177-3AD203B41FA5}">
                      <a16:colId xmlns:a16="http://schemas.microsoft.com/office/drawing/2014/main" val="2209998558"/>
                    </a:ext>
                  </a:extLst>
                </a:gridCol>
                <a:gridCol w="329184">
                  <a:extLst>
                    <a:ext uri="{9D8B030D-6E8A-4147-A177-3AD203B41FA5}">
                      <a16:colId xmlns:a16="http://schemas.microsoft.com/office/drawing/2014/main" val="873520206"/>
                    </a:ext>
                  </a:extLst>
                </a:gridCol>
                <a:gridCol w="329184">
                  <a:extLst>
                    <a:ext uri="{9D8B030D-6E8A-4147-A177-3AD203B41FA5}">
                      <a16:colId xmlns:a16="http://schemas.microsoft.com/office/drawing/2014/main" val="3696386991"/>
                    </a:ext>
                  </a:extLst>
                </a:gridCol>
                <a:gridCol w="329184">
                  <a:extLst>
                    <a:ext uri="{9D8B030D-6E8A-4147-A177-3AD203B41FA5}">
                      <a16:colId xmlns:a16="http://schemas.microsoft.com/office/drawing/2014/main" val="1206832508"/>
                    </a:ext>
                  </a:extLst>
                </a:gridCol>
                <a:gridCol w="329184">
                  <a:extLst>
                    <a:ext uri="{9D8B030D-6E8A-4147-A177-3AD203B41FA5}">
                      <a16:colId xmlns:a16="http://schemas.microsoft.com/office/drawing/2014/main" val="1609636970"/>
                    </a:ext>
                  </a:extLst>
                </a:gridCol>
                <a:gridCol w="329184">
                  <a:extLst>
                    <a:ext uri="{9D8B030D-6E8A-4147-A177-3AD203B41FA5}">
                      <a16:colId xmlns:a16="http://schemas.microsoft.com/office/drawing/2014/main" val="1493469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0304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- 2020-05-29 06:00:07</a:t>
                      </a:r>
                      <a:r>
                        <a:rPr kumimoji="0" lang="en-US" sz="1000" b="0" i="0" u="none" strike="noStrike" kern="1200" cap="none" spc="0" normalizeH="0" baseline="0" noProof="0">
                          <a:ln>
                            <a:noFill/>
                          </a:ln>
                          <a:solidFill>
                            <a:prstClr val="black"/>
                          </a:solidFill>
                          <a:effectLst/>
                          <a:uLnTx/>
                          <a:uFillTx/>
                          <a:latin typeface="+mn-lt"/>
                          <a:ea typeface="+mn-ea"/>
                          <a:cs typeface="+mn-cs"/>
                        </a:rPr>
                        <a:t>
 Has the circuit breaker brought out the inner chef in you? 👩🏻‍🍳👨🏻‍🍳We want to see all your dishes! 🍳 Share your proud creations with us in the comments below and we might just feature all of our favourite submissions in another post!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https://scontent-iad3-1.xx.fbcdn.net/v/t1.0-9/p720x720/101282641_3236802949703911_5471934033279582208_o.jpg?_nc_cat=101&amp;_nc_sid=2d5d41&amp;_nc_ohc=QI-ZW9Wfkf0AX-nJsO9&amp;_nc_ht=scontent-iad3-1.xx&amp;_nc_tp=6&amp;oh=b70d86dc86374be411ef25a37b36b805&amp;oe=5F112BC8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2423697"/>
                  </a:ext>
                </a:extLst>
              </a:tr>
            </a:tbl>
          </a:graphicData>
        </a:graphic>
      </p:graphicFrame>
      <p:sp>
        <p:nvSpPr>
          <p:cNvPr id="4" name="Text Placeholder 3">
            <a:extLst>
              <a:ext uri="{FF2B5EF4-FFF2-40B4-BE49-F238E27FC236}">
                <a16:creationId xmlns:a16="http://schemas.microsoft.com/office/drawing/2014/main" id="{1B2BAF15-0A4A-4BB2-9D03-0ACABB456BA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15699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DE4F6-33D0-4C86-A9FB-4B9F66E3D960}"/>
              </a:ext>
            </a:extLst>
          </p:cNvPr>
          <p:cNvSpPr>
            <a:spLocks noGrp="1"/>
          </p:cNvSpPr>
          <p:nvPr>
            <p:ph type="title"/>
          </p:nvPr>
        </p:nvSpPr>
        <p:spPr/>
        <p:txBody>
          <a:bodyPr/>
          <a:lstStyle/>
          <a:p>
            <a:r>
              <a:rPr lang="en-US"/>
              <a:t>Facebook Own Posts Table | Suburban Malls - 11 of 26</a:t>
            </a:r>
          </a:p>
        </p:txBody>
      </p:sp>
      <p:graphicFrame>
        <p:nvGraphicFramePr>
          <p:cNvPr id="5" name="Table Placeholder 4">
            <a:extLst>
              <a:ext uri="{FF2B5EF4-FFF2-40B4-BE49-F238E27FC236}">
                <a16:creationId xmlns:a16="http://schemas.microsoft.com/office/drawing/2014/main" id="{AD6E8FB1-A0B3-4B67-A6A4-E82D6963A606}"/>
              </a:ext>
            </a:extLst>
          </p:cNvPr>
          <p:cNvGraphicFramePr>
            <a:graphicFrameLocks noGrp="1"/>
          </p:cNvGraphicFramePr>
          <p:nvPr>
            <p:ph type="tbl" sz="quarter" idx="13"/>
            <p:extLst>
              <p:ext uri="{D42A27DB-BD31-4B8C-83A1-F6EECF244321}">
                <p14:modId xmlns:p14="http://schemas.microsoft.com/office/powerpoint/2010/main" val="2734973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0045021"/>
                    </a:ext>
                  </a:extLst>
                </a:gridCol>
                <a:gridCol w="987552">
                  <a:extLst>
                    <a:ext uri="{9D8B030D-6E8A-4147-A177-3AD203B41FA5}">
                      <a16:colId xmlns:a16="http://schemas.microsoft.com/office/drawing/2014/main" val="2226959934"/>
                    </a:ext>
                  </a:extLst>
                </a:gridCol>
                <a:gridCol w="658368">
                  <a:extLst>
                    <a:ext uri="{9D8B030D-6E8A-4147-A177-3AD203B41FA5}">
                      <a16:colId xmlns:a16="http://schemas.microsoft.com/office/drawing/2014/main" val="472830372"/>
                    </a:ext>
                  </a:extLst>
                </a:gridCol>
                <a:gridCol w="329184">
                  <a:extLst>
                    <a:ext uri="{9D8B030D-6E8A-4147-A177-3AD203B41FA5}">
                      <a16:colId xmlns:a16="http://schemas.microsoft.com/office/drawing/2014/main" val="2419975602"/>
                    </a:ext>
                  </a:extLst>
                </a:gridCol>
                <a:gridCol w="329184">
                  <a:extLst>
                    <a:ext uri="{9D8B030D-6E8A-4147-A177-3AD203B41FA5}">
                      <a16:colId xmlns:a16="http://schemas.microsoft.com/office/drawing/2014/main" val="4207833324"/>
                    </a:ext>
                  </a:extLst>
                </a:gridCol>
                <a:gridCol w="329184">
                  <a:extLst>
                    <a:ext uri="{9D8B030D-6E8A-4147-A177-3AD203B41FA5}">
                      <a16:colId xmlns:a16="http://schemas.microsoft.com/office/drawing/2014/main" val="3625188424"/>
                    </a:ext>
                  </a:extLst>
                </a:gridCol>
                <a:gridCol w="329184">
                  <a:extLst>
                    <a:ext uri="{9D8B030D-6E8A-4147-A177-3AD203B41FA5}">
                      <a16:colId xmlns:a16="http://schemas.microsoft.com/office/drawing/2014/main" val="3069605893"/>
                    </a:ext>
                  </a:extLst>
                </a:gridCol>
                <a:gridCol w="329184">
                  <a:extLst>
                    <a:ext uri="{9D8B030D-6E8A-4147-A177-3AD203B41FA5}">
                      <a16:colId xmlns:a16="http://schemas.microsoft.com/office/drawing/2014/main" val="443847999"/>
                    </a:ext>
                  </a:extLst>
                </a:gridCol>
                <a:gridCol w="329184">
                  <a:extLst>
                    <a:ext uri="{9D8B030D-6E8A-4147-A177-3AD203B41FA5}">
                      <a16:colId xmlns:a16="http://schemas.microsoft.com/office/drawing/2014/main" val="882709453"/>
                    </a:ext>
                  </a:extLst>
                </a:gridCol>
                <a:gridCol w="329184">
                  <a:extLst>
                    <a:ext uri="{9D8B030D-6E8A-4147-A177-3AD203B41FA5}">
                      <a16:colId xmlns:a16="http://schemas.microsoft.com/office/drawing/2014/main" val="2291371150"/>
                    </a:ext>
                  </a:extLst>
                </a:gridCol>
                <a:gridCol w="329184">
                  <a:extLst>
                    <a:ext uri="{9D8B030D-6E8A-4147-A177-3AD203B41FA5}">
                      <a16:colId xmlns:a16="http://schemas.microsoft.com/office/drawing/2014/main" val="142269305"/>
                    </a:ext>
                  </a:extLst>
                </a:gridCol>
                <a:gridCol w="329184">
                  <a:extLst>
                    <a:ext uri="{9D8B030D-6E8A-4147-A177-3AD203B41FA5}">
                      <a16:colId xmlns:a16="http://schemas.microsoft.com/office/drawing/2014/main" val="1707059443"/>
                    </a:ext>
                  </a:extLst>
                </a:gridCol>
                <a:gridCol w="329184">
                  <a:extLst>
                    <a:ext uri="{9D8B030D-6E8A-4147-A177-3AD203B41FA5}">
                      <a16:colId xmlns:a16="http://schemas.microsoft.com/office/drawing/2014/main" val="1069706210"/>
                    </a:ext>
                  </a:extLst>
                </a:gridCol>
                <a:gridCol w="329184">
                  <a:extLst>
                    <a:ext uri="{9D8B030D-6E8A-4147-A177-3AD203B41FA5}">
                      <a16:colId xmlns:a16="http://schemas.microsoft.com/office/drawing/2014/main" val="1240936385"/>
                    </a:ext>
                  </a:extLst>
                </a:gridCol>
                <a:gridCol w="329184">
                  <a:extLst>
                    <a:ext uri="{9D8B030D-6E8A-4147-A177-3AD203B41FA5}">
                      <a16:colId xmlns:a16="http://schemas.microsoft.com/office/drawing/2014/main" val="13077495"/>
                    </a:ext>
                  </a:extLst>
                </a:gridCol>
                <a:gridCol w="329184">
                  <a:extLst>
                    <a:ext uri="{9D8B030D-6E8A-4147-A177-3AD203B41FA5}">
                      <a16:colId xmlns:a16="http://schemas.microsoft.com/office/drawing/2014/main" val="1167006325"/>
                    </a:ext>
                  </a:extLst>
                </a:gridCol>
                <a:gridCol w="329184">
                  <a:extLst>
                    <a:ext uri="{9D8B030D-6E8A-4147-A177-3AD203B41FA5}">
                      <a16:colId xmlns:a16="http://schemas.microsoft.com/office/drawing/2014/main" val="801828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8352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- 2020-05-28 12:00:22</a:t>
                      </a:r>
                      <a:r>
                        <a:rPr kumimoji="0" lang="en-US" sz="1000" b="0" i="0" u="none" strike="noStrike" kern="1200" cap="none" spc="0" normalizeH="0" baseline="0" noProof="0">
                          <a:ln>
                            <a:noFill/>
                          </a:ln>
                          <a:solidFill>
                            <a:prstClr val="black"/>
                          </a:solidFill>
                          <a:effectLst/>
                          <a:uLnTx/>
                          <a:uFillTx/>
                          <a:latin typeface="+mn-lt"/>
                          <a:ea typeface="+mn-ea"/>
                          <a:cs typeface="+mn-cs"/>
                        </a:rPr>
                        <a:t>
 Sushi Tei sure knows the way to our heart! 😋 Indulge in mouthwatering feast with the Spring Bundle Set at just  (U.P )! This delectable spread comes with Konbi Beef Don, Momo Buta Belly Don, Yoshoku Kani Croquette and Hamachi Gyoza so there's something for everyone. 🥢 Want more? Complete your meal with some deep-fried Tako Karaage at .50 (U.P. .80). Available from 29-31 May only. Order now!
#03-18, Sushi Tei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https://scontent-iad3-1.xx.fbcdn.net/v/t1.0-9/p720x720/101418885_3234901339894072_2194834425487818752_n.jpg?_nc_cat=102&amp;_nc_sid=8024bb&amp;_nc_ohc=a4GtV1qBeekAX_KRtX_&amp;_nc_ht=scontent-iad3-1.xx&amp;_nc_tp=6&amp;oh=88d8eece8a33f877a612cba1db7e8f66&amp;oe=5F1A225D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09:20:20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1106714"/>
                  </a:ext>
                </a:extLst>
              </a:tr>
            </a:tbl>
          </a:graphicData>
        </a:graphic>
      </p:graphicFrame>
      <p:sp>
        <p:nvSpPr>
          <p:cNvPr id="4" name="Text Placeholder 3">
            <a:extLst>
              <a:ext uri="{FF2B5EF4-FFF2-40B4-BE49-F238E27FC236}">
                <a16:creationId xmlns:a16="http://schemas.microsoft.com/office/drawing/2014/main" id="{796AD899-3BAD-44D8-9808-A2DF762CCF0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450919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9C9C-95C5-4B34-8AD9-B2309A5DF6AA}"/>
              </a:ext>
            </a:extLst>
          </p:cNvPr>
          <p:cNvSpPr>
            <a:spLocks noGrp="1"/>
          </p:cNvSpPr>
          <p:nvPr>
            <p:ph type="title"/>
          </p:nvPr>
        </p:nvSpPr>
        <p:spPr/>
        <p:txBody>
          <a:bodyPr/>
          <a:lstStyle/>
          <a:p>
            <a:r>
              <a:rPr lang="en-US"/>
              <a:t>Facebook Own Posts Table | Suburban Malls - 12 of 26</a:t>
            </a:r>
          </a:p>
        </p:txBody>
      </p:sp>
      <p:graphicFrame>
        <p:nvGraphicFramePr>
          <p:cNvPr id="5" name="Table Placeholder 4">
            <a:extLst>
              <a:ext uri="{FF2B5EF4-FFF2-40B4-BE49-F238E27FC236}">
                <a16:creationId xmlns:a16="http://schemas.microsoft.com/office/drawing/2014/main" id="{382331F1-D98F-470B-8787-C1172DC93E78}"/>
              </a:ext>
            </a:extLst>
          </p:cNvPr>
          <p:cNvGraphicFramePr>
            <a:graphicFrameLocks noGrp="1"/>
          </p:cNvGraphicFramePr>
          <p:nvPr>
            <p:ph type="tbl" sz="quarter" idx="13"/>
            <p:extLst>
              <p:ext uri="{D42A27DB-BD31-4B8C-83A1-F6EECF244321}">
                <p14:modId xmlns:p14="http://schemas.microsoft.com/office/powerpoint/2010/main" val="5373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11695582"/>
                    </a:ext>
                  </a:extLst>
                </a:gridCol>
                <a:gridCol w="987552">
                  <a:extLst>
                    <a:ext uri="{9D8B030D-6E8A-4147-A177-3AD203B41FA5}">
                      <a16:colId xmlns:a16="http://schemas.microsoft.com/office/drawing/2014/main" val="1916315465"/>
                    </a:ext>
                  </a:extLst>
                </a:gridCol>
                <a:gridCol w="658368">
                  <a:extLst>
                    <a:ext uri="{9D8B030D-6E8A-4147-A177-3AD203B41FA5}">
                      <a16:colId xmlns:a16="http://schemas.microsoft.com/office/drawing/2014/main" val="4037683585"/>
                    </a:ext>
                  </a:extLst>
                </a:gridCol>
                <a:gridCol w="329184">
                  <a:extLst>
                    <a:ext uri="{9D8B030D-6E8A-4147-A177-3AD203B41FA5}">
                      <a16:colId xmlns:a16="http://schemas.microsoft.com/office/drawing/2014/main" val="2805444335"/>
                    </a:ext>
                  </a:extLst>
                </a:gridCol>
                <a:gridCol w="329184">
                  <a:extLst>
                    <a:ext uri="{9D8B030D-6E8A-4147-A177-3AD203B41FA5}">
                      <a16:colId xmlns:a16="http://schemas.microsoft.com/office/drawing/2014/main" val="957500379"/>
                    </a:ext>
                  </a:extLst>
                </a:gridCol>
                <a:gridCol w="329184">
                  <a:extLst>
                    <a:ext uri="{9D8B030D-6E8A-4147-A177-3AD203B41FA5}">
                      <a16:colId xmlns:a16="http://schemas.microsoft.com/office/drawing/2014/main" val="1350052082"/>
                    </a:ext>
                  </a:extLst>
                </a:gridCol>
                <a:gridCol w="329184">
                  <a:extLst>
                    <a:ext uri="{9D8B030D-6E8A-4147-A177-3AD203B41FA5}">
                      <a16:colId xmlns:a16="http://schemas.microsoft.com/office/drawing/2014/main" val="942380275"/>
                    </a:ext>
                  </a:extLst>
                </a:gridCol>
                <a:gridCol w="329184">
                  <a:extLst>
                    <a:ext uri="{9D8B030D-6E8A-4147-A177-3AD203B41FA5}">
                      <a16:colId xmlns:a16="http://schemas.microsoft.com/office/drawing/2014/main" val="1635361904"/>
                    </a:ext>
                  </a:extLst>
                </a:gridCol>
                <a:gridCol w="329184">
                  <a:extLst>
                    <a:ext uri="{9D8B030D-6E8A-4147-A177-3AD203B41FA5}">
                      <a16:colId xmlns:a16="http://schemas.microsoft.com/office/drawing/2014/main" val="3943942844"/>
                    </a:ext>
                  </a:extLst>
                </a:gridCol>
                <a:gridCol w="329184">
                  <a:extLst>
                    <a:ext uri="{9D8B030D-6E8A-4147-A177-3AD203B41FA5}">
                      <a16:colId xmlns:a16="http://schemas.microsoft.com/office/drawing/2014/main" val="1293900618"/>
                    </a:ext>
                  </a:extLst>
                </a:gridCol>
                <a:gridCol w="329184">
                  <a:extLst>
                    <a:ext uri="{9D8B030D-6E8A-4147-A177-3AD203B41FA5}">
                      <a16:colId xmlns:a16="http://schemas.microsoft.com/office/drawing/2014/main" val="1452829649"/>
                    </a:ext>
                  </a:extLst>
                </a:gridCol>
                <a:gridCol w="329184">
                  <a:extLst>
                    <a:ext uri="{9D8B030D-6E8A-4147-A177-3AD203B41FA5}">
                      <a16:colId xmlns:a16="http://schemas.microsoft.com/office/drawing/2014/main" val="71776316"/>
                    </a:ext>
                  </a:extLst>
                </a:gridCol>
                <a:gridCol w="329184">
                  <a:extLst>
                    <a:ext uri="{9D8B030D-6E8A-4147-A177-3AD203B41FA5}">
                      <a16:colId xmlns:a16="http://schemas.microsoft.com/office/drawing/2014/main" val="2544799004"/>
                    </a:ext>
                  </a:extLst>
                </a:gridCol>
                <a:gridCol w="329184">
                  <a:extLst>
                    <a:ext uri="{9D8B030D-6E8A-4147-A177-3AD203B41FA5}">
                      <a16:colId xmlns:a16="http://schemas.microsoft.com/office/drawing/2014/main" val="1840408824"/>
                    </a:ext>
                  </a:extLst>
                </a:gridCol>
                <a:gridCol w="329184">
                  <a:extLst>
                    <a:ext uri="{9D8B030D-6E8A-4147-A177-3AD203B41FA5}">
                      <a16:colId xmlns:a16="http://schemas.microsoft.com/office/drawing/2014/main" val="2847845192"/>
                    </a:ext>
                  </a:extLst>
                </a:gridCol>
                <a:gridCol w="329184">
                  <a:extLst>
                    <a:ext uri="{9D8B030D-6E8A-4147-A177-3AD203B41FA5}">
                      <a16:colId xmlns:a16="http://schemas.microsoft.com/office/drawing/2014/main" val="3543500653"/>
                    </a:ext>
                  </a:extLst>
                </a:gridCol>
                <a:gridCol w="329184">
                  <a:extLst>
                    <a:ext uri="{9D8B030D-6E8A-4147-A177-3AD203B41FA5}">
                      <a16:colId xmlns:a16="http://schemas.microsoft.com/office/drawing/2014/main" val="151890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5376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- 2020-05-28 06:00:55</a:t>
                      </a:r>
                      <a:r>
                        <a:rPr kumimoji="0" lang="en-US" sz="1000" b="0" i="0" u="none" strike="noStrike" kern="1200" cap="none" spc="0" normalizeH="0" baseline="0" noProof="0">
                          <a:ln>
                            <a:noFill/>
                          </a:ln>
                          <a:solidFill>
                            <a:prstClr val="black"/>
                          </a:solidFill>
                          <a:effectLst/>
                          <a:uLnTx/>
                          <a:uFillTx/>
                          <a:latin typeface="+mn-lt"/>
                          <a:ea typeface="+mn-ea"/>
                          <a:cs typeface="+mn-cs"/>
                        </a:rPr>
                        <a:t>
 Beijing Language School's (#02-01) June e-learning program is open for registration! 
Enjoy up to 30% discount on normal school fees and a small class ratio. 
For more information, visit www.beijinglanguage.com.sg.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https://scontent-iad3-1.xx.fbcdn.net/v/t1.0-9/s720x720/101102130_2625704921084013_5574086592009601024_o.jpg?_nc_cat=106&amp;_nc_sid=2d5d41&amp;_nc_ohc=K0zPEn978YEAX-HkkqX&amp;_nc_ht=scontent-iad3-1.xx&amp;_nc_tp=7&amp;oh=ca281b2ca44a9a812ceae27830c57d2d&amp;oe=5F108BF1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5920860"/>
                  </a:ext>
                </a:extLst>
              </a:tr>
            </a:tbl>
          </a:graphicData>
        </a:graphic>
      </p:graphicFrame>
      <p:sp>
        <p:nvSpPr>
          <p:cNvPr id="4" name="Text Placeholder 3">
            <a:extLst>
              <a:ext uri="{FF2B5EF4-FFF2-40B4-BE49-F238E27FC236}">
                <a16:creationId xmlns:a16="http://schemas.microsoft.com/office/drawing/2014/main" id="{D007823C-BBFF-4442-9257-89330B19FAE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06502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96FCE-9378-43BD-9C0A-C78B2F2D3E8C}"/>
              </a:ext>
            </a:extLst>
          </p:cNvPr>
          <p:cNvSpPr>
            <a:spLocks noGrp="1"/>
          </p:cNvSpPr>
          <p:nvPr>
            <p:ph type="title"/>
          </p:nvPr>
        </p:nvSpPr>
        <p:spPr/>
        <p:txBody>
          <a:bodyPr/>
          <a:lstStyle/>
          <a:p>
            <a:r>
              <a:rPr lang="en-US"/>
              <a:t>Facebook Own Posts Table | Suburban Malls - 13 of 26</a:t>
            </a:r>
          </a:p>
        </p:txBody>
      </p:sp>
      <p:graphicFrame>
        <p:nvGraphicFramePr>
          <p:cNvPr id="5" name="Table Placeholder 4">
            <a:extLst>
              <a:ext uri="{FF2B5EF4-FFF2-40B4-BE49-F238E27FC236}">
                <a16:creationId xmlns:a16="http://schemas.microsoft.com/office/drawing/2014/main" id="{083896F7-FC83-45D4-9427-F2A40DB87F16}"/>
              </a:ext>
            </a:extLst>
          </p:cNvPr>
          <p:cNvGraphicFramePr>
            <a:graphicFrameLocks noGrp="1"/>
          </p:cNvGraphicFramePr>
          <p:nvPr>
            <p:ph type="tbl" sz="quarter" idx="13"/>
            <p:extLst>
              <p:ext uri="{D42A27DB-BD31-4B8C-83A1-F6EECF244321}">
                <p14:modId xmlns:p14="http://schemas.microsoft.com/office/powerpoint/2010/main" val="2400711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25800570"/>
                    </a:ext>
                  </a:extLst>
                </a:gridCol>
                <a:gridCol w="987552">
                  <a:extLst>
                    <a:ext uri="{9D8B030D-6E8A-4147-A177-3AD203B41FA5}">
                      <a16:colId xmlns:a16="http://schemas.microsoft.com/office/drawing/2014/main" val="2851229150"/>
                    </a:ext>
                  </a:extLst>
                </a:gridCol>
                <a:gridCol w="658368">
                  <a:extLst>
                    <a:ext uri="{9D8B030D-6E8A-4147-A177-3AD203B41FA5}">
                      <a16:colId xmlns:a16="http://schemas.microsoft.com/office/drawing/2014/main" val="653152575"/>
                    </a:ext>
                  </a:extLst>
                </a:gridCol>
                <a:gridCol w="329184">
                  <a:extLst>
                    <a:ext uri="{9D8B030D-6E8A-4147-A177-3AD203B41FA5}">
                      <a16:colId xmlns:a16="http://schemas.microsoft.com/office/drawing/2014/main" val="1179320287"/>
                    </a:ext>
                  </a:extLst>
                </a:gridCol>
                <a:gridCol w="329184">
                  <a:extLst>
                    <a:ext uri="{9D8B030D-6E8A-4147-A177-3AD203B41FA5}">
                      <a16:colId xmlns:a16="http://schemas.microsoft.com/office/drawing/2014/main" val="1951453563"/>
                    </a:ext>
                  </a:extLst>
                </a:gridCol>
                <a:gridCol w="329184">
                  <a:extLst>
                    <a:ext uri="{9D8B030D-6E8A-4147-A177-3AD203B41FA5}">
                      <a16:colId xmlns:a16="http://schemas.microsoft.com/office/drawing/2014/main" val="2966395429"/>
                    </a:ext>
                  </a:extLst>
                </a:gridCol>
                <a:gridCol w="329184">
                  <a:extLst>
                    <a:ext uri="{9D8B030D-6E8A-4147-A177-3AD203B41FA5}">
                      <a16:colId xmlns:a16="http://schemas.microsoft.com/office/drawing/2014/main" val="3129405075"/>
                    </a:ext>
                  </a:extLst>
                </a:gridCol>
                <a:gridCol w="329184">
                  <a:extLst>
                    <a:ext uri="{9D8B030D-6E8A-4147-A177-3AD203B41FA5}">
                      <a16:colId xmlns:a16="http://schemas.microsoft.com/office/drawing/2014/main" val="3868828877"/>
                    </a:ext>
                  </a:extLst>
                </a:gridCol>
                <a:gridCol w="329184">
                  <a:extLst>
                    <a:ext uri="{9D8B030D-6E8A-4147-A177-3AD203B41FA5}">
                      <a16:colId xmlns:a16="http://schemas.microsoft.com/office/drawing/2014/main" val="779373814"/>
                    </a:ext>
                  </a:extLst>
                </a:gridCol>
                <a:gridCol w="329184">
                  <a:extLst>
                    <a:ext uri="{9D8B030D-6E8A-4147-A177-3AD203B41FA5}">
                      <a16:colId xmlns:a16="http://schemas.microsoft.com/office/drawing/2014/main" val="2149575307"/>
                    </a:ext>
                  </a:extLst>
                </a:gridCol>
                <a:gridCol w="329184">
                  <a:extLst>
                    <a:ext uri="{9D8B030D-6E8A-4147-A177-3AD203B41FA5}">
                      <a16:colId xmlns:a16="http://schemas.microsoft.com/office/drawing/2014/main" val="3177521419"/>
                    </a:ext>
                  </a:extLst>
                </a:gridCol>
                <a:gridCol w="329184">
                  <a:extLst>
                    <a:ext uri="{9D8B030D-6E8A-4147-A177-3AD203B41FA5}">
                      <a16:colId xmlns:a16="http://schemas.microsoft.com/office/drawing/2014/main" val="668812507"/>
                    </a:ext>
                  </a:extLst>
                </a:gridCol>
                <a:gridCol w="329184">
                  <a:extLst>
                    <a:ext uri="{9D8B030D-6E8A-4147-A177-3AD203B41FA5}">
                      <a16:colId xmlns:a16="http://schemas.microsoft.com/office/drawing/2014/main" val="1143386146"/>
                    </a:ext>
                  </a:extLst>
                </a:gridCol>
                <a:gridCol w="329184">
                  <a:extLst>
                    <a:ext uri="{9D8B030D-6E8A-4147-A177-3AD203B41FA5}">
                      <a16:colId xmlns:a16="http://schemas.microsoft.com/office/drawing/2014/main" val="3426546504"/>
                    </a:ext>
                  </a:extLst>
                </a:gridCol>
                <a:gridCol w="329184">
                  <a:extLst>
                    <a:ext uri="{9D8B030D-6E8A-4147-A177-3AD203B41FA5}">
                      <a16:colId xmlns:a16="http://schemas.microsoft.com/office/drawing/2014/main" val="2091335373"/>
                    </a:ext>
                  </a:extLst>
                </a:gridCol>
                <a:gridCol w="329184">
                  <a:extLst>
                    <a:ext uri="{9D8B030D-6E8A-4147-A177-3AD203B41FA5}">
                      <a16:colId xmlns:a16="http://schemas.microsoft.com/office/drawing/2014/main" val="3901753749"/>
                    </a:ext>
                  </a:extLst>
                </a:gridCol>
                <a:gridCol w="329184">
                  <a:extLst>
                    <a:ext uri="{9D8B030D-6E8A-4147-A177-3AD203B41FA5}">
                      <a16:colId xmlns:a16="http://schemas.microsoft.com/office/drawing/2014/main" val="153354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4838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- 2020-05-27 12:00:22</a:t>
                      </a:r>
                      <a:r>
                        <a:rPr kumimoji="0" lang="en-US" sz="1000" b="0" i="0" u="none" strike="noStrike" kern="1200" cap="none" spc="0" normalizeH="0" baseline="0" noProof="0">
                          <a:ln>
                            <a:noFill/>
                          </a:ln>
                          <a:solidFill>
                            <a:prstClr val="black"/>
                          </a:solidFill>
                          <a:effectLst/>
                          <a:uLnTx/>
                          <a:uFillTx/>
                          <a:latin typeface="+mn-lt"/>
                          <a:ea typeface="+mn-ea"/>
                          <a:cs typeface="+mn-cs"/>
                        </a:rPr>
                        <a:t>
 Your favourite mala xiang guo with a Korean twist? Oh yes! 🤤 Available from now till 30 June, Seoul Yummy's Kimchi Mala Pot is a must-try! 🍜 Consisting of kimchi, ramyon, glass noodles, tteokbokki, assorted vegetables and your choice of protein, this spicy and fragrant dish will be your new favourite.
#03-05/06, Seoul Yummy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https://scontent-iad3-1.xx.fbcdn.net/v/t1.0-9/p720x720/99269442_3232469306803942_4003916547968991232_o.jpg?_nc_cat=101&amp;_nc_sid=2d5d41&amp;_nc_ohc=K4vcFPFAb40AX_W6aSf&amp;_nc_ht=scontent-iad3-1.xx&amp;_nc_tp=6&amp;oh=7ea9081826ad147046c70a1095af284a&amp;oe=5F181937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09:20:20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26433875"/>
                  </a:ext>
                </a:extLst>
              </a:tr>
            </a:tbl>
          </a:graphicData>
        </a:graphic>
      </p:graphicFrame>
      <p:sp>
        <p:nvSpPr>
          <p:cNvPr id="4" name="Text Placeholder 3">
            <a:extLst>
              <a:ext uri="{FF2B5EF4-FFF2-40B4-BE49-F238E27FC236}">
                <a16:creationId xmlns:a16="http://schemas.microsoft.com/office/drawing/2014/main" id="{80E473CB-7141-4766-94AE-6843416B194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684322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F92A0-62B7-4178-A47E-70845F18E555}"/>
              </a:ext>
            </a:extLst>
          </p:cNvPr>
          <p:cNvSpPr>
            <a:spLocks noGrp="1"/>
          </p:cNvSpPr>
          <p:nvPr>
            <p:ph type="title"/>
          </p:nvPr>
        </p:nvSpPr>
        <p:spPr/>
        <p:txBody>
          <a:bodyPr/>
          <a:lstStyle/>
          <a:p>
            <a:r>
              <a:rPr lang="en-US"/>
              <a:t>Facebook Own Posts Table | Suburban Malls - 14 of 26</a:t>
            </a:r>
          </a:p>
        </p:txBody>
      </p:sp>
      <p:graphicFrame>
        <p:nvGraphicFramePr>
          <p:cNvPr id="5" name="Table Placeholder 4">
            <a:extLst>
              <a:ext uri="{FF2B5EF4-FFF2-40B4-BE49-F238E27FC236}">
                <a16:creationId xmlns:a16="http://schemas.microsoft.com/office/drawing/2014/main" id="{E3689E36-7A79-4F6B-89B4-E51EDEE5B947}"/>
              </a:ext>
            </a:extLst>
          </p:cNvPr>
          <p:cNvGraphicFramePr>
            <a:graphicFrameLocks noGrp="1"/>
          </p:cNvGraphicFramePr>
          <p:nvPr>
            <p:ph type="tbl" sz="quarter" idx="13"/>
            <p:extLst>
              <p:ext uri="{D42A27DB-BD31-4B8C-83A1-F6EECF244321}">
                <p14:modId xmlns:p14="http://schemas.microsoft.com/office/powerpoint/2010/main" val="4241201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64115070"/>
                    </a:ext>
                  </a:extLst>
                </a:gridCol>
                <a:gridCol w="987552">
                  <a:extLst>
                    <a:ext uri="{9D8B030D-6E8A-4147-A177-3AD203B41FA5}">
                      <a16:colId xmlns:a16="http://schemas.microsoft.com/office/drawing/2014/main" val="4103448192"/>
                    </a:ext>
                  </a:extLst>
                </a:gridCol>
                <a:gridCol w="658368">
                  <a:extLst>
                    <a:ext uri="{9D8B030D-6E8A-4147-A177-3AD203B41FA5}">
                      <a16:colId xmlns:a16="http://schemas.microsoft.com/office/drawing/2014/main" val="2314590371"/>
                    </a:ext>
                  </a:extLst>
                </a:gridCol>
                <a:gridCol w="329184">
                  <a:extLst>
                    <a:ext uri="{9D8B030D-6E8A-4147-A177-3AD203B41FA5}">
                      <a16:colId xmlns:a16="http://schemas.microsoft.com/office/drawing/2014/main" val="540020442"/>
                    </a:ext>
                  </a:extLst>
                </a:gridCol>
                <a:gridCol w="329184">
                  <a:extLst>
                    <a:ext uri="{9D8B030D-6E8A-4147-A177-3AD203B41FA5}">
                      <a16:colId xmlns:a16="http://schemas.microsoft.com/office/drawing/2014/main" val="3817761592"/>
                    </a:ext>
                  </a:extLst>
                </a:gridCol>
                <a:gridCol w="329184">
                  <a:extLst>
                    <a:ext uri="{9D8B030D-6E8A-4147-A177-3AD203B41FA5}">
                      <a16:colId xmlns:a16="http://schemas.microsoft.com/office/drawing/2014/main" val="2346365914"/>
                    </a:ext>
                  </a:extLst>
                </a:gridCol>
                <a:gridCol w="329184">
                  <a:extLst>
                    <a:ext uri="{9D8B030D-6E8A-4147-A177-3AD203B41FA5}">
                      <a16:colId xmlns:a16="http://schemas.microsoft.com/office/drawing/2014/main" val="3740818228"/>
                    </a:ext>
                  </a:extLst>
                </a:gridCol>
                <a:gridCol w="329184">
                  <a:extLst>
                    <a:ext uri="{9D8B030D-6E8A-4147-A177-3AD203B41FA5}">
                      <a16:colId xmlns:a16="http://schemas.microsoft.com/office/drawing/2014/main" val="3602164526"/>
                    </a:ext>
                  </a:extLst>
                </a:gridCol>
                <a:gridCol w="329184">
                  <a:extLst>
                    <a:ext uri="{9D8B030D-6E8A-4147-A177-3AD203B41FA5}">
                      <a16:colId xmlns:a16="http://schemas.microsoft.com/office/drawing/2014/main" val="4075375188"/>
                    </a:ext>
                  </a:extLst>
                </a:gridCol>
                <a:gridCol w="329184">
                  <a:extLst>
                    <a:ext uri="{9D8B030D-6E8A-4147-A177-3AD203B41FA5}">
                      <a16:colId xmlns:a16="http://schemas.microsoft.com/office/drawing/2014/main" val="2136397469"/>
                    </a:ext>
                  </a:extLst>
                </a:gridCol>
                <a:gridCol w="329184">
                  <a:extLst>
                    <a:ext uri="{9D8B030D-6E8A-4147-A177-3AD203B41FA5}">
                      <a16:colId xmlns:a16="http://schemas.microsoft.com/office/drawing/2014/main" val="3673339116"/>
                    </a:ext>
                  </a:extLst>
                </a:gridCol>
                <a:gridCol w="329184">
                  <a:extLst>
                    <a:ext uri="{9D8B030D-6E8A-4147-A177-3AD203B41FA5}">
                      <a16:colId xmlns:a16="http://schemas.microsoft.com/office/drawing/2014/main" val="1424609105"/>
                    </a:ext>
                  </a:extLst>
                </a:gridCol>
                <a:gridCol w="329184">
                  <a:extLst>
                    <a:ext uri="{9D8B030D-6E8A-4147-A177-3AD203B41FA5}">
                      <a16:colId xmlns:a16="http://schemas.microsoft.com/office/drawing/2014/main" val="3401796541"/>
                    </a:ext>
                  </a:extLst>
                </a:gridCol>
                <a:gridCol w="329184">
                  <a:extLst>
                    <a:ext uri="{9D8B030D-6E8A-4147-A177-3AD203B41FA5}">
                      <a16:colId xmlns:a16="http://schemas.microsoft.com/office/drawing/2014/main" val="647477089"/>
                    </a:ext>
                  </a:extLst>
                </a:gridCol>
                <a:gridCol w="329184">
                  <a:extLst>
                    <a:ext uri="{9D8B030D-6E8A-4147-A177-3AD203B41FA5}">
                      <a16:colId xmlns:a16="http://schemas.microsoft.com/office/drawing/2014/main" val="4022111902"/>
                    </a:ext>
                  </a:extLst>
                </a:gridCol>
                <a:gridCol w="329184">
                  <a:extLst>
                    <a:ext uri="{9D8B030D-6E8A-4147-A177-3AD203B41FA5}">
                      <a16:colId xmlns:a16="http://schemas.microsoft.com/office/drawing/2014/main" val="1825053751"/>
                    </a:ext>
                  </a:extLst>
                </a:gridCol>
                <a:gridCol w="329184">
                  <a:extLst>
                    <a:ext uri="{9D8B030D-6E8A-4147-A177-3AD203B41FA5}">
                      <a16:colId xmlns:a16="http://schemas.microsoft.com/office/drawing/2014/main" val="346730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328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- 2020-05-27 09:02:31</a:t>
                      </a:r>
                      <a:r>
                        <a:rPr kumimoji="0" lang="en-US" sz="1000" b="0" i="0" u="none" strike="noStrike" kern="1200" cap="none" spc="0" normalizeH="0" baseline="0" noProof="0">
                          <a:ln>
                            <a:noFill/>
                          </a:ln>
                          <a:solidFill>
                            <a:prstClr val="black"/>
                          </a:solidFill>
                          <a:effectLst/>
                          <a:uLnTx/>
                          <a:uFillTx/>
                          <a:latin typeface="+mn-lt"/>
                          <a:ea typeface="+mn-ea"/>
                          <a:cs typeface="+mn-cs"/>
                        </a:rPr>
                        <a:t>
 For just  nett (free delivery inclusive), celebrate this Dragon Boat Festival with a delish bundle of 10 x Nam Kee Abalone Meat Rice Dumplings from Nam Kee Pau, B1-18 (North Wing) to satisfy your taste buds!
*Pre-order is required. Click on the post below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https://scontent-iad3-1.xx.fbcdn.net/v/t1.0-9/s720x720/98365827_550105529009571_2445667799838752768_o.jpg?_nc_cat=104&amp;_nc_sid=8024bb&amp;_nc_ohc=IxZ6ux7zjsgAX-U0Mgy&amp;_nc_ht=scontent-iad3-1.xx&amp;_nc_tp=7&amp;oh=77cda4901961e31d64e46d37ba390648&amp;oe=5F16B03B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09:15:56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73310911"/>
                  </a:ext>
                </a:extLst>
              </a:tr>
            </a:tbl>
          </a:graphicData>
        </a:graphic>
      </p:graphicFrame>
      <p:sp>
        <p:nvSpPr>
          <p:cNvPr id="4" name="Text Placeholder 3">
            <a:extLst>
              <a:ext uri="{FF2B5EF4-FFF2-40B4-BE49-F238E27FC236}">
                <a16:creationId xmlns:a16="http://schemas.microsoft.com/office/drawing/2014/main" id="{A52A97B7-8278-4789-905B-7433C8E3E0D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303272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D35C-D387-427D-B0D1-7A43DBD181BE}"/>
              </a:ext>
            </a:extLst>
          </p:cNvPr>
          <p:cNvSpPr>
            <a:spLocks noGrp="1"/>
          </p:cNvSpPr>
          <p:nvPr>
            <p:ph type="title"/>
          </p:nvPr>
        </p:nvSpPr>
        <p:spPr/>
        <p:txBody>
          <a:bodyPr/>
          <a:lstStyle/>
          <a:p>
            <a:r>
              <a:rPr lang="en-US"/>
              <a:t>Facebook Own Posts Table | Suburban Malls - 15 of 26</a:t>
            </a:r>
          </a:p>
        </p:txBody>
      </p:sp>
      <p:graphicFrame>
        <p:nvGraphicFramePr>
          <p:cNvPr id="5" name="Table Placeholder 4">
            <a:extLst>
              <a:ext uri="{FF2B5EF4-FFF2-40B4-BE49-F238E27FC236}">
                <a16:creationId xmlns:a16="http://schemas.microsoft.com/office/drawing/2014/main" id="{DB8D8554-D02A-4F7A-94AC-65F83E8E9CEC}"/>
              </a:ext>
            </a:extLst>
          </p:cNvPr>
          <p:cNvGraphicFramePr>
            <a:graphicFrameLocks noGrp="1"/>
          </p:cNvGraphicFramePr>
          <p:nvPr>
            <p:ph type="tbl" sz="quarter" idx="13"/>
            <p:extLst>
              <p:ext uri="{D42A27DB-BD31-4B8C-83A1-F6EECF244321}">
                <p14:modId xmlns:p14="http://schemas.microsoft.com/office/powerpoint/2010/main" val="2821009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61725006"/>
                    </a:ext>
                  </a:extLst>
                </a:gridCol>
                <a:gridCol w="987552">
                  <a:extLst>
                    <a:ext uri="{9D8B030D-6E8A-4147-A177-3AD203B41FA5}">
                      <a16:colId xmlns:a16="http://schemas.microsoft.com/office/drawing/2014/main" val="4017648540"/>
                    </a:ext>
                  </a:extLst>
                </a:gridCol>
                <a:gridCol w="658368">
                  <a:extLst>
                    <a:ext uri="{9D8B030D-6E8A-4147-A177-3AD203B41FA5}">
                      <a16:colId xmlns:a16="http://schemas.microsoft.com/office/drawing/2014/main" val="3711222007"/>
                    </a:ext>
                  </a:extLst>
                </a:gridCol>
                <a:gridCol w="329184">
                  <a:extLst>
                    <a:ext uri="{9D8B030D-6E8A-4147-A177-3AD203B41FA5}">
                      <a16:colId xmlns:a16="http://schemas.microsoft.com/office/drawing/2014/main" val="515590594"/>
                    </a:ext>
                  </a:extLst>
                </a:gridCol>
                <a:gridCol w="329184">
                  <a:extLst>
                    <a:ext uri="{9D8B030D-6E8A-4147-A177-3AD203B41FA5}">
                      <a16:colId xmlns:a16="http://schemas.microsoft.com/office/drawing/2014/main" val="1588403759"/>
                    </a:ext>
                  </a:extLst>
                </a:gridCol>
                <a:gridCol w="329184">
                  <a:extLst>
                    <a:ext uri="{9D8B030D-6E8A-4147-A177-3AD203B41FA5}">
                      <a16:colId xmlns:a16="http://schemas.microsoft.com/office/drawing/2014/main" val="1008143627"/>
                    </a:ext>
                  </a:extLst>
                </a:gridCol>
                <a:gridCol w="329184">
                  <a:extLst>
                    <a:ext uri="{9D8B030D-6E8A-4147-A177-3AD203B41FA5}">
                      <a16:colId xmlns:a16="http://schemas.microsoft.com/office/drawing/2014/main" val="1794316519"/>
                    </a:ext>
                  </a:extLst>
                </a:gridCol>
                <a:gridCol w="329184">
                  <a:extLst>
                    <a:ext uri="{9D8B030D-6E8A-4147-A177-3AD203B41FA5}">
                      <a16:colId xmlns:a16="http://schemas.microsoft.com/office/drawing/2014/main" val="868108307"/>
                    </a:ext>
                  </a:extLst>
                </a:gridCol>
                <a:gridCol w="329184">
                  <a:extLst>
                    <a:ext uri="{9D8B030D-6E8A-4147-A177-3AD203B41FA5}">
                      <a16:colId xmlns:a16="http://schemas.microsoft.com/office/drawing/2014/main" val="1084999109"/>
                    </a:ext>
                  </a:extLst>
                </a:gridCol>
                <a:gridCol w="329184">
                  <a:extLst>
                    <a:ext uri="{9D8B030D-6E8A-4147-A177-3AD203B41FA5}">
                      <a16:colId xmlns:a16="http://schemas.microsoft.com/office/drawing/2014/main" val="2174496240"/>
                    </a:ext>
                  </a:extLst>
                </a:gridCol>
                <a:gridCol w="329184">
                  <a:extLst>
                    <a:ext uri="{9D8B030D-6E8A-4147-A177-3AD203B41FA5}">
                      <a16:colId xmlns:a16="http://schemas.microsoft.com/office/drawing/2014/main" val="3940965971"/>
                    </a:ext>
                  </a:extLst>
                </a:gridCol>
                <a:gridCol w="329184">
                  <a:extLst>
                    <a:ext uri="{9D8B030D-6E8A-4147-A177-3AD203B41FA5}">
                      <a16:colId xmlns:a16="http://schemas.microsoft.com/office/drawing/2014/main" val="1125327222"/>
                    </a:ext>
                  </a:extLst>
                </a:gridCol>
                <a:gridCol w="329184">
                  <a:extLst>
                    <a:ext uri="{9D8B030D-6E8A-4147-A177-3AD203B41FA5}">
                      <a16:colId xmlns:a16="http://schemas.microsoft.com/office/drawing/2014/main" val="1503847518"/>
                    </a:ext>
                  </a:extLst>
                </a:gridCol>
                <a:gridCol w="329184">
                  <a:extLst>
                    <a:ext uri="{9D8B030D-6E8A-4147-A177-3AD203B41FA5}">
                      <a16:colId xmlns:a16="http://schemas.microsoft.com/office/drawing/2014/main" val="1464575008"/>
                    </a:ext>
                  </a:extLst>
                </a:gridCol>
                <a:gridCol w="329184">
                  <a:extLst>
                    <a:ext uri="{9D8B030D-6E8A-4147-A177-3AD203B41FA5}">
                      <a16:colId xmlns:a16="http://schemas.microsoft.com/office/drawing/2014/main" val="3259086614"/>
                    </a:ext>
                  </a:extLst>
                </a:gridCol>
                <a:gridCol w="329184">
                  <a:extLst>
                    <a:ext uri="{9D8B030D-6E8A-4147-A177-3AD203B41FA5}">
                      <a16:colId xmlns:a16="http://schemas.microsoft.com/office/drawing/2014/main" val="999278106"/>
                    </a:ext>
                  </a:extLst>
                </a:gridCol>
                <a:gridCol w="329184">
                  <a:extLst>
                    <a:ext uri="{9D8B030D-6E8A-4147-A177-3AD203B41FA5}">
                      <a16:colId xmlns:a16="http://schemas.microsoft.com/office/drawing/2014/main" val="581062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1436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- 2020-05-27 06:18:13</a:t>
                      </a:r>
                      <a:r>
                        <a:rPr kumimoji="0" lang="en-US" sz="1000" b="0" i="0" u="none" strike="noStrike" kern="1200" cap="none" spc="0" normalizeH="0" baseline="0" noProof="0">
                          <a:ln>
                            <a:noFill/>
                          </a:ln>
                          <a:solidFill>
                            <a:prstClr val="black"/>
                          </a:solidFill>
                          <a:effectLst/>
                          <a:uLnTx/>
                          <a:uFillTx/>
                          <a:latin typeface="+mn-lt"/>
                          <a:ea typeface="+mn-ea"/>
                          <a:cs typeface="+mn-cs"/>
                        </a:rPr>
                        <a:t>
 Upgrade your mane! Now that hair salons have reopened, which of these post-Circuit Breaker looks would you consider? Share your thoughts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https://scontent-iad3-1.xx.fbcdn.net/v/t15.5256-10/p720x720/100863434_274955436888224_4034182791661879296_n.jpg?_nc_cat=104&amp;_nc_sid=ad6a45&amp;_nc_ohc=OIbnEl4V8qEAX9kvi5x&amp;_nc_ht=scontent-iad3-1.xx&amp;oh=f6dcc8fd842dbff3984a59299338d16f&amp;oe=5F13694D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5414309"/>
                  </a:ext>
                </a:extLst>
              </a:tr>
            </a:tbl>
          </a:graphicData>
        </a:graphic>
      </p:graphicFrame>
      <p:sp>
        <p:nvSpPr>
          <p:cNvPr id="4" name="Text Placeholder 3">
            <a:extLst>
              <a:ext uri="{FF2B5EF4-FFF2-40B4-BE49-F238E27FC236}">
                <a16:creationId xmlns:a16="http://schemas.microsoft.com/office/drawing/2014/main" id="{FF587A45-81E0-4CB1-AB7F-BB7F92EA23A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032339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2AE2-8903-4BCD-87AD-02A3A9AE4885}"/>
              </a:ext>
            </a:extLst>
          </p:cNvPr>
          <p:cNvSpPr>
            <a:spLocks noGrp="1"/>
          </p:cNvSpPr>
          <p:nvPr>
            <p:ph type="title"/>
          </p:nvPr>
        </p:nvSpPr>
        <p:spPr/>
        <p:txBody>
          <a:bodyPr/>
          <a:lstStyle/>
          <a:p>
            <a:r>
              <a:rPr lang="en-US"/>
              <a:t>Facebook Own Posts Table | Suburban Malls - 16 of 26</a:t>
            </a:r>
          </a:p>
        </p:txBody>
      </p:sp>
      <p:graphicFrame>
        <p:nvGraphicFramePr>
          <p:cNvPr id="5" name="Table Placeholder 4">
            <a:extLst>
              <a:ext uri="{FF2B5EF4-FFF2-40B4-BE49-F238E27FC236}">
                <a16:creationId xmlns:a16="http://schemas.microsoft.com/office/drawing/2014/main" id="{FA4ACD94-4204-471D-9812-78DAFE6A3CBD}"/>
              </a:ext>
            </a:extLst>
          </p:cNvPr>
          <p:cNvGraphicFramePr>
            <a:graphicFrameLocks noGrp="1"/>
          </p:cNvGraphicFramePr>
          <p:nvPr>
            <p:ph type="tbl" sz="quarter" idx="13"/>
            <p:extLst>
              <p:ext uri="{D42A27DB-BD31-4B8C-83A1-F6EECF244321}">
                <p14:modId xmlns:p14="http://schemas.microsoft.com/office/powerpoint/2010/main" val="2166368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73440169"/>
                    </a:ext>
                  </a:extLst>
                </a:gridCol>
                <a:gridCol w="987552">
                  <a:extLst>
                    <a:ext uri="{9D8B030D-6E8A-4147-A177-3AD203B41FA5}">
                      <a16:colId xmlns:a16="http://schemas.microsoft.com/office/drawing/2014/main" val="175031044"/>
                    </a:ext>
                  </a:extLst>
                </a:gridCol>
                <a:gridCol w="658368">
                  <a:extLst>
                    <a:ext uri="{9D8B030D-6E8A-4147-A177-3AD203B41FA5}">
                      <a16:colId xmlns:a16="http://schemas.microsoft.com/office/drawing/2014/main" val="3132796503"/>
                    </a:ext>
                  </a:extLst>
                </a:gridCol>
                <a:gridCol w="329184">
                  <a:extLst>
                    <a:ext uri="{9D8B030D-6E8A-4147-A177-3AD203B41FA5}">
                      <a16:colId xmlns:a16="http://schemas.microsoft.com/office/drawing/2014/main" val="1868700814"/>
                    </a:ext>
                  </a:extLst>
                </a:gridCol>
                <a:gridCol w="329184">
                  <a:extLst>
                    <a:ext uri="{9D8B030D-6E8A-4147-A177-3AD203B41FA5}">
                      <a16:colId xmlns:a16="http://schemas.microsoft.com/office/drawing/2014/main" val="1661847742"/>
                    </a:ext>
                  </a:extLst>
                </a:gridCol>
                <a:gridCol w="329184">
                  <a:extLst>
                    <a:ext uri="{9D8B030D-6E8A-4147-A177-3AD203B41FA5}">
                      <a16:colId xmlns:a16="http://schemas.microsoft.com/office/drawing/2014/main" val="4038379729"/>
                    </a:ext>
                  </a:extLst>
                </a:gridCol>
                <a:gridCol w="329184">
                  <a:extLst>
                    <a:ext uri="{9D8B030D-6E8A-4147-A177-3AD203B41FA5}">
                      <a16:colId xmlns:a16="http://schemas.microsoft.com/office/drawing/2014/main" val="2250722711"/>
                    </a:ext>
                  </a:extLst>
                </a:gridCol>
                <a:gridCol w="329184">
                  <a:extLst>
                    <a:ext uri="{9D8B030D-6E8A-4147-A177-3AD203B41FA5}">
                      <a16:colId xmlns:a16="http://schemas.microsoft.com/office/drawing/2014/main" val="2000879417"/>
                    </a:ext>
                  </a:extLst>
                </a:gridCol>
                <a:gridCol w="329184">
                  <a:extLst>
                    <a:ext uri="{9D8B030D-6E8A-4147-A177-3AD203B41FA5}">
                      <a16:colId xmlns:a16="http://schemas.microsoft.com/office/drawing/2014/main" val="839944530"/>
                    </a:ext>
                  </a:extLst>
                </a:gridCol>
                <a:gridCol w="329184">
                  <a:extLst>
                    <a:ext uri="{9D8B030D-6E8A-4147-A177-3AD203B41FA5}">
                      <a16:colId xmlns:a16="http://schemas.microsoft.com/office/drawing/2014/main" val="3830523527"/>
                    </a:ext>
                  </a:extLst>
                </a:gridCol>
                <a:gridCol w="329184">
                  <a:extLst>
                    <a:ext uri="{9D8B030D-6E8A-4147-A177-3AD203B41FA5}">
                      <a16:colId xmlns:a16="http://schemas.microsoft.com/office/drawing/2014/main" val="3040498569"/>
                    </a:ext>
                  </a:extLst>
                </a:gridCol>
                <a:gridCol w="329184">
                  <a:extLst>
                    <a:ext uri="{9D8B030D-6E8A-4147-A177-3AD203B41FA5}">
                      <a16:colId xmlns:a16="http://schemas.microsoft.com/office/drawing/2014/main" val="2840596687"/>
                    </a:ext>
                  </a:extLst>
                </a:gridCol>
                <a:gridCol w="329184">
                  <a:extLst>
                    <a:ext uri="{9D8B030D-6E8A-4147-A177-3AD203B41FA5}">
                      <a16:colId xmlns:a16="http://schemas.microsoft.com/office/drawing/2014/main" val="359904177"/>
                    </a:ext>
                  </a:extLst>
                </a:gridCol>
                <a:gridCol w="329184">
                  <a:extLst>
                    <a:ext uri="{9D8B030D-6E8A-4147-A177-3AD203B41FA5}">
                      <a16:colId xmlns:a16="http://schemas.microsoft.com/office/drawing/2014/main" val="4125313436"/>
                    </a:ext>
                  </a:extLst>
                </a:gridCol>
                <a:gridCol w="329184">
                  <a:extLst>
                    <a:ext uri="{9D8B030D-6E8A-4147-A177-3AD203B41FA5}">
                      <a16:colId xmlns:a16="http://schemas.microsoft.com/office/drawing/2014/main" val="2856425883"/>
                    </a:ext>
                  </a:extLst>
                </a:gridCol>
                <a:gridCol w="329184">
                  <a:extLst>
                    <a:ext uri="{9D8B030D-6E8A-4147-A177-3AD203B41FA5}">
                      <a16:colId xmlns:a16="http://schemas.microsoft.com/office/drawing/2014/main" val="4043986163"/>
                    </a:ext>
                  </a:extLst>
                </a:gridCol>
                <a:gridCol w="329184">
                  <a:extLst>
                    <a:ext uri="{9D8B030D-6E8A-4147-A177-3AD203B41FA5}">
                      <a16:colId xmlns:a16="http://schemas.microsoft.com/office/drawing/2014/main" val="173572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4286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- 2020-05-27 06:01:13</a:t>
                      </a:r>
                      <a:r>
                        <a:rPr kumimoji="0" lang="en-US" sz="1000" b="0" i="0" u="none" strike="noStrike" kern="1200" cap="none" spc="0" normalizeH="0" baseline="0" noProof="0">
                          <a:ln>
                            <a:noFill/>
                          </a:ln>
                          <a:solidFill>
                            <a:prstClr val="black"/>
                          </a:solidFill>
                          <a:effectLst/>
                          <a:uLnTx/>
                          <a:uFillTx/>
                          <a:latin typeface="+mn-lt"/>
                          <a:ea typeface="+mn-ea"/>
                          <a:cs typeface="+mn-cs"/>
                        </a:rPr>
                        <a:t>
 Hear, hear! 🔊 Due to popular demand, we've topped up our 'Grab5Jem' promo codes so you can continue to enjoy your favourite takeout meals from Jem. 😃 Order on GrabFood and get a  off on your order with a minimum spend of . Hurry, grab it now before it runs out!
Terms &amp; Conditions apply. Visit https://bit.ly/JemDelivers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https://scontent-iad3-1.xx.fbcdn.net/v/t15.5256-10/p720x720/100781962_2639195263001951_8777086481958174720_n.jpg?_nc_cat=105&amp;_nc_sid=ad6a45&amp;_nc_ohc=imEso48FUncAX9_U_-O&amp;_nc_ht=scontent-iad3-1.xx&amp;oh=7763032e3542692488c0b4f57440ef4d&amp;oe=5F17F650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06/22/2020 15:18:00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90209307"/>
                  </a:ext>
                </a:extLst>
              </a:tr>
            </a:tbl>
          </a:graphicData>
        </a:graphic>
      </p:graphicFrame>
      <p:sp>
        <p:nvSpPr>
          <p:cNvPr id="4" name="Text Placeholder 3">
            <a:extLst>
              <a:ext uri="{FF2B5EF4-FFF2-40B4-BE49-F238E27FC236}">
                <a16:creationId xmlns:a16="http://schemas.microsoft.com/office/drawing/2014/main" id="{D008C63B-9DE9-4042-A2FD-185908764F7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485279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5B32D-47E4-4DF6-BB3B-DA609463C9A5}"/>
              </a:ext>
            </a:extLst>
          </p:cNvPr>
          <p:cNvSpPr>
            <a:spLocks noGrp="1"/>
          </p:cNvSpPr>
          <p:nvPr>
            <p:ph type="title"/>
          </p:nvPr>
        </p:nvSpPr>
        <p:spPr/>
        <p:txBody>
          <a:bodyPr/>
          <a:lstStyle/>
          <a:p>
            <a:r>
              <a:rPr lang="en-US"/>
              <a:t>Facebook Own Posts Table | Suburban Malls - 17 of 26</a:t>
            </a:r>
          </a:p>
        </p:txBody>
      </p:sp>
      <p:graphicFrame>
        <p:nvGraphicFramePr>
          <p:cNvPr id="5" name="Table Placeholder 4">
            <a:extLst>
              <a:ext uri="{FF2B5EF4-FFF2-40B4-BE49-F238E27FC236}">
                <a16:creationId xmlns:a16="http://schemas.microsoft.com/office/drawing/2014/main" id="{77AC74CB-67C2-44D2-9532-BC06896BE7AA}"/>
              </a:ext>
            </a:extLst>
          </p:cNvPr>
          <p:cNvGraphicFramePr>
            <a:graphicFrameLocks noGrp="1"/>
          </p:cNvGraphicFramePr>
          <p:nvPr>
            <p:ph type="tbl" sz="quarter" idx="13"/>
            <p:extLst>
              <p:ext uri="{D42A27DB-BD31-4B8C-83A1-F6EECF244321}">
                <p14:modId xmlns:p14="http://schemas.microsoft.com/office/powerpoint/2010/main" val="64395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27138855"/>
                    </a:ext>
                  </a:extLst>
                </a:gridCol>
                <a:gridCol w="987552">
                  <a:extLst>
                    <a:ext uri="{9D8B030D-6E8A-4147-A177-3AD203B41FA5}">
                      <a16:colId xmlns:a16="http://schemas.microsoft.com/office/drawing/2014/main" val="1963960409"/>
                    </a:ext>
                  </a:extLst>
                </a:gridCol>
                <a:gridCol w="658368">
                  <a:extLst>
                    <a:ext uri="{9D8B030D-6E8A-4147-A177-3AD203B41FA5}">
                      <a16:colId xmlns:a16="http://schemas.microsoft.com/office/drawing/2014/main" val="3563611547"/>
                    </a:ext>
                  </a:extLst>
                </a:gridCol>
                <a:gridCol w="329184">
                  <a:extLst>
                    <a:ext uri="{9D8B030D-6E8A-4147-A177-3AD203B41FA5}">
                      <a16:colId xmlns:a16="http://schemas.microsoft.com/office/drawing/2014/main" val="335398860"/>
                    </a:ext>
                  </a:extLst>
                </a:gridCol>
                <a:gridCol w="329184">
                  <a:extLst>
                    <a:ext uri="{9D8B030D-6E8A-4147-A177-3AD203B41FA5}">
                      <a16:colId xmlns:a16="http://schemas.microsoft.com/office/drawing/2014/main" val="2923410738"/>
                    </a:ext>
                  </a:extLst>
                </a:gridCol>
                <a:gridCol w="329184">
                  <a:extLst>
                    <a:ext uri="{9D8B030D-6E8A-4147-A177-3AD203B41FA5}">
                      <a16:colId xmlns:a16="http://schemas.microsoft.com/office/drawing/2014/main" val="2522810656"/>
                    </a:ext>
                  </a:extLst>
                </a:gridCol>
                <a:gridCol w="329184">
                  <a:extLst>
                    <a:ext uri="{9D8B030D-6E8A-4147-A177-3AD203B41FA5}">
                      <a16:colId xmlns:a16="http://schemas.microsoft.com/office/drawing/2014/main" val="704416414"/>
                    </a:ext>
                  </a:extLst>
                </a:gridCol>
                <a:gridCol w="329184">
                  <a:extLst>
                    <a:ext uri="{9D8B030D-6E8A-4147-A177-3AD203B41FA5}">
                      <a16:colId xmlns:a16="http://schemas.microsoft.com/office/drawing/2014/main" val="994157705"/>
                    </a:ext>
                  </a:extLst>
                </a:gridCol>
                <a:gridCol w="329184">
                  <a:extLst>
                    <a:ext uri="{9D8B030D-6E8A-4147-A177-3AD203B41FA5}">
                      <a16:colId xmlns:a16="http://schemas.microsoft.com/office/drawing/2014/main" val="2061980922"/>
                    </a:ext>
                  </a:extLst>
                </a:gridCol>
                <a:gridCol w="329184">
                  <a:extLst>
                    <a:ext uri="{9D8B030D-6E8A-4147-A177-3AD203B41FA5}">
                      <a16:colId xmlns:a16="http://schemas.microsoft.com/office/drawing/2014/main" val="1155727634"/>
                    </a:ext>
                  </a:extLst>
                </a:gridCol>
                <a:gridCol w="329184">
                  <a:extLst>
                    <a:ext uri="{9D8B030D-6E8A-4147-A177-3AD203B41FA5}">
                      <a16:colId xmlns:a16="http://schemas.microsoft.com/office/drawing/2014/main" val="2794541838"/>
                    </a:ext>
                  </a:extLst>
                </a:gridCol>
                <a:gridCol w="329184">
                  <a:extLst>
                    <a:ext uri="{9D8B030D-6E8A-4147-A177-3AD203B41FA5}">
                      <a16:colId xmlns:a16="http://schemas.microsoft.com/office/drawing/2014/main" val="4180562855"/>
                    </a:ext>
                  </a:extLst>
                </a:gridCol>
                <a:gridCol w="329184">
                  <a:extLst>
                    <a:ext uri="{9D8B030D-6E8A-4147-A177-3AD203B41FA5}">
                      <a16:colId xmlns:a16="http://schemas.microsoft.com/office/drawing/2014/main" val="3448072608"/>
                    </a:ext>
                  </a:extLst>
                </a:gridCol>
                <a:gridCol w="329184">
                  <a:extLst>
                    <a:ext uri="{9D8B030D-6E8A-4147-A177-3AD203B41FA5}">
                      <a16:colId xmlns:a16="http://schemas.microsoft.com/office/drawing/2014/main" val="2250763596"/>
                    </a:ext>
                  </a:extLst>
                </a:gridCol>
                <a:gridCol w="329184">
                  <a:extLst>
                    <a:ext uri="{9D8B030D-6E8A-4147-A177-3AD203B41FA5}">
                      <a16:colId xmlns:a16="http://schemas.microsoft.com/office/drawing/2014/main" val="2275018093"/>
                    </a:ext>
                  </a:extLst>
                </a:gridCol>
                <a:gridCol w="329184">
                  <a:extLst>
                    <a:ext uri="{9D8B030D-6E8A-4147-A177-3AD203B41FA5}">
                      <a16:colId xmlns:a16="http://schemas.microsoft.com/office/drawing/2014/main" val="850714031"/>
                    </a:ext>
                  </a:extLst>
                </a:gridCol>
                <a:gridCol w="329184">
                  <a:extLst>
                    <a:ext uri="{9D8B030D-6E8A-4147-A177-3AD203B41FA5}">
                      <a16:colId xmlns:a16="http://schemas.microsoft.com/office/drawing/2014/main" val="2081047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5319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 Singapore - 2020-05-27 06:00:13</a:t>
                      </a:r>
                      <a:r>
                        <a:rPr kumimoji="0" lang="en-US" sz="1000" b="0" i="0" u="none" strike="noStrike" kern="1200" cap="none" spc="0" normalizeH="0" baseline="0" noProof="0">
                          <a:ln>
                            <a:noFill/>
                          </a:ln>
                          <a:solidFill>
                            <a:prstClr val="black"/>
                          </a:solidFill>
                          <a:effectLst/>
                          <a:uLnTx/>
                          <a:uFillTx/>
                          <a:latin typeface="+mn-lt"/>
                          <a:ea typeface="+mn-ea"/>
                          <a:cs typeface="+mn-cs"/>
                        </a:rPr>
                        <a:t>
 As we come to day #51 of Singapore’s circuit breaker,  how have you been passing the time while hunkering down at home?
Mark all those you’ve completed and share a screengrab of your bingo card in the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https://scontent-iad3-1.xx.fbcdn.net/v/t1.0-9/s720x720/97492256_2973998909304597_3972940706959327232_o.jpg?_nc_cat=106&amp;_nc_sid=8024bb&amp;_nc_ohc=o3ajmak4D6MAX8skdfx&amp;_nc_ht=scontent-iad3-1.xx&amp;_nc_tp=7&amp;oh=57eb9b0b788ccbed3bc8efa61932bf70&amp;oe=5F10C086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53994603"/>
                  </a:ext>
                </a:extLst>
              </a:tr>
            </a:tbl>
          </a:graphicData>
        </a:graphic>
      </p:graphicFrame>
      <p:sp>
        <p:nvSpPr>
          <p:cNvPr id="4" name="Text Placeholder 3">
            <a:extLst>
              <a:ext uri="{FF2B5EF4-FFF2-40B4-BE49-F238E27FC236}">
                <a16:creationId xmlns:a16="http://schemas.microsoft.com/office/drawing/2014/main" id="{6D36790A-6D5D-41F1-9EF8-400C0FA5EF9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714626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26DEF-F64C-4027-90AB-F22BA2870C4B}"/>
              </a:ext>
            </a:extLst>
          </p:cNvPr>
          <p:cNvSpPr>
            <a:spLocks noGrp="1"/>
          </p:cNvSpPr>
          <p:nvPr>
            <p:ph type="title"/>
          </p:nvPr>
        </p:nvSpPr>
        <p:spPr/>
        <p:txBody>
          <a:bodyPr/>
          <a:lstStyle/>
          <a:p>
            <a:r>
              <a:rPr lang="en-US"/>
              <a:t>Facebook Own Posts Table | Suburban Malls - 18 of 26</a:t>
            </a:r>
          </a:p>
        </p:txBody>
      </p:sp>
      <p:graphicFrame>
        <p:nvGraphicFramePr>
          <p:cNvPr id="5" name="Table Placeholder 4">
            <a:extLst>
              <a:ext uri="{FF2B5EF4-FFF2-40B4-BE49-F238E27FC236}">
                <a16:creationId xmlns:a16="http://schemas.microsoft.com/office/drawing/2014/main" id="{5B0A3505-5BE1-4DB5-A437-1322B33D2C72}"/>
              </a:ext>
            </a:extLst>
          </p:cNvPr>
          <p:cNvGraphicFramePr>
            <a:graphicFrameLocks noGrp="1"/>
          </p:cNvGraphicFramePr>
          <p:nvPr>
            <p:ph type="tbl" sz="quarter" idx="13"/>
            <p:extLst>
              <p:ext uri="{D42A27DB-BD31-4B8C-83A1-F6EECF244321}">
                <p14:modId xmlns:p14="http://schemas.microsoft.com/office/powerpoint/2010/main" val="2393621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50068077"/>
                    </a:ext>
                  </a:extLst>
                </a:gridCol>
                <a:gridCol w="987552">
                  <a:extLst>
                    <a:ext uri="{9D8B030D-6E8A-4147-A177-3AD203B41FA5}">
                      <a16:colId xmlns:a16="http://schemas.microsoft.com/office/drawing/2014/main" val="991005934"/>
                    </a:ext>
                  </a:extLst>
                </a:gridCol>
                <a:gridCol w="658368">
                  <a:extLst>
                    <a:ext uri="{9D8B030D-6E8A-4147-A177-3AD203B41FA5}">
                      <a16:colId xmlns:a16="http://schemas.microsoft.com/office/drawing/2014/main" val="2789269188"/>
                    </a:ext>
                  </a:extLst>
                </a:gridCol>
                <a:gridCol w="329184">
                  <a:extLst>
                    <a:ext uri="{9D8B030D-6E8A-4147-A177-3AD203B41FA5}">
                      <a16:colId xmlns:a16="http://schemas.microsoft.com/office/drawing/2014/main" val="1027503346"/>
                    </a:ext>
                  </a:extLst>
                </a:gridCol>
                <a:gridCol w="329184">
                  <a:extLst>
                    <a:ext uri="{9D8B030D-6E8A-4147-A177-3AD203B41FA5}">
                      <a16:colId xmlns:a16="http://schemas.microsoft.com/office/drawing/2014/main" val="1495105234"/>
                    </a:ext>
                  </a:extLst>
                </a:gridCol>
                <a:gridCol w="329184">
                  <a:extLst>
                    <a:ext uri="{9D8B030D-6E8A-4147-A177-3AD203B41FA5}">
                      <a16:colId xmlns:a16="http://schemas.microsoft.com/office/drawing/2014/main" val="712566105"/>
                    </a:ext>
                  </a:extLst>
                </a:gridCol>
                <a:gridCol w="329184">
                  <a:extLst>
                    <a:ext uri="{9D8B030D-6E8A-4147-A177-3AD203B41FA5}">
                      <a16:colId xmlns:a16="http://schemas.microsoft.com/office/drawing/2014/main" val="1019831531"/>
                    </a:ext>
                  </a:extLst>
                </a:gridCol>
                <a:gridCol w="329184">
                  <a:extLst>
                    <a:ext uri="{9D8B030D-6E8A-4147-A177-3AD203B41FA5}">
                      <a16:colId xmlns:a16="http://schemas.microsoft.com/office/drawing/2014/main" val="2546242573"/>
                    </a:ext>
                  </a:extLst>
                </a:gridCol>
                <a:gridCol w="329184">
                  <a:extLst>
                    <a:ext uri="{9D8B030D-6E8A-4147-A177-3AD203B41FA5}">
                      <a16:colId xmlns:a16="http://schemas.microsoft.com/office/drawing/2014/main" val="2347661695"/>
                    </a:ext>
                  </a:extLst>
                </a:gridCol>
                <a:gridCol w="329184">
                  <a:extLst>
                    <a:ext uri="{9D8B030D-6E8A-4147-A177-3AD203B41FA5}">
                      <a16:colId xmlns:a16="http://schemas.microsoft.com/office/drawing/2014/main" val="1037979391"/>
                    </a:ext>
                  </a:extLst>
                </a:gridCol>
                <a:gridCol w="329184">
                  <a:extLst>
                    <a:ext uri="{9D8B030D-6E8A-4147-A177-3AD203B41FA5}">
                      <a16:colId xmlns:a16="http://schemas.microsoft.com/office/drawing/2014/main" val="3843343042"/>
                    </a:ext>
                  </a:extLst>
                </a:gridCol>
                <a:gridCol w="329184">
                  <a:extLst>
                    <a:ext uri="{9D8B030D-6E8A-4147-A177-3AD203B41FA5}">
                      <a16:colId xmlns:a16="http://schemas.microsoft.com/office/drawing/2014/main" val="151156165"/>
                    </a:ext>
                  </a:extLst>
                </a:gridCol>
                <a:gridCol w="329184">
                  <a:extLst>
                    <a:ext uri="{9D8B030D-6E8A-4147-A177-3AD203B41FA5}">
                      <a16:colId xmlns:a16="http://schemas.microsoft.com/office/drawing/2014/main" val="1411342137"/>
                    </a:ext>
                  </a:extLst>
                </a:gridCol>
                <a:gridCol w="329184">
                  <a:extLst>
                    <a:ext uri="{9D8B030D-6E8A-4147-A177-3AD203B41FA5}">
                      <a16:colId xmlns:a16="http://schemas.microsoft.com/office/drawing/2014/main" val="2627545364"/>
                    </a:ext>
                  </a:extLst>
                </a:gridCol>
                <a:gridCol w="329184">
                  <a:extLst>
                    <a:ext uri="{9D8B030D-6E8A-4147-A177-3AD203B41FA5}">
                      <a16:colId xmlns:a16="http://schemas.microsoft.com/office/drawing/2014/main" val="1588492659"/>
                    </a:ext>
                  </a:extLst>
                </a:gridCol>
                <a:gridCol w="329184">
                  <a:extLst>
                    <a:ext uri="{9D8B030D-6E8A-4147-A177-3AD203B41FA5}">
                      <a16:colId xmlns:a16="http://schemas.microsoft.com/office/drawing/2014/main" val="1619989145"/>
                    </a:ext>
                  </a:extLst>
                </a:gridCol>
                <a:gridCol w="329184">
                  <a:extLst>
                    <a:ext uri="{9D8B030D-6E8A-4147-A177-3AD203B41FA5}">
                      <a16:colId xmlns:a16="http://schemas.microsoft.com/office/drawing/2014/main" val="4174871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0670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- 2020-05-27 06:00:01</a:t>
                      </a:r>
                      <a:r>
                        <a:rPr kumimoji="0" lang="en-US" sz="1000" b="0" i="0" u="none" strike="noStrike" kern="1200" cap="none" spc="0" normalizeH="0" baseline="0" noProof="0">
                          <a:ln>
                            <a:noFill/>
                          </a:ln>
                          <a:solidFill>
                            <a:prstClr val="black"/>
                          </a:solidFill>
                          <a:effectLst/>
                          <a:uLnTx/>
                          <a:uFillTx/>
                          <a:latin typeface="+mn-lt"/>
                          <a:ea typeface="+mn-ea"/>
                          <a:cs typeface="+mn-cs"/>
                        </a:rPr>
                        <a:t>
 Keep your hair in tip-top condition easily at home despite May’s blistering heat. 
Curious about your hair’s condition? Gently pull at the end of a strand - damaged hair snaps, while dry hair stretches but doesn't return to its original length. Feel for its texture - an uneven surface is a sign of damaged hair.
Here are some hair care tips and natural remedies to enhance your tresses:
✔️ Restore hair's luster: Mash a ripe avocado with an egg and apply it to wet hair. Leave on for 20 minutes before rinsing it off thoroughly. The ample vitamins and minerals from the avocado does wonders in repairing damaged hair.
✔️ Add natural shine: Rise your hair with warm tea after shampooing to enhance your hair's shine and colour. Use black tea to deepen the colour of dark hair, while blonde hair can be brightened with chamomile tea.
✔️ Oil it up: Moisturise dry hair by rubbing warm olive oil into your hair before covering it with a plastic bag. Wrap everything with a towel and leave on for 45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100508797_10157344044440208_420327227826110464_o.jpg?_nc_cat=105&amp;_nc_sid=2d5d41&amp;_nc_oc=AQnOI15f1rgtR1ZSG7Nv9_y0VuRfyh5OLzcUPaqK_7A7Hv4amHwC3J_du7uAheI7d94&amp;_nc_ht=scontent-iad3-1.xx&amp;_nc_tp=6&amp;oh=55c3decbfddc9c805ccd1632f10d50f3&amp;oe=5F14041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11:57:56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43138676"/>
                  </a:ext>
                </a:extLst>
              </a:tr>
            </a:tbl>
          </a:graphicData>
        </a:graphic>
      </p:graphicFrame>
      <p:sp>
        <p:nvSpPr>
          <p:cNvPr id="4" name="Text Placeholder 3">
            <a:extLst>
              <a:ext uri="{FF2B5EF4-FFF2-40B4-BE49-F238E27FC236}">
                <a16:creationId xmlns:a16="http://schemas.microsoft.com/office/drawing/2014/main" id="{51589FC6-BDC7-4687-99CD-ABEA98912F8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4015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4D750-3870-4A50-80C2-CD84556B7410}"/>
              </a:ext>
            </a:extLst>
          </p:cNvPr>
          <p:cNvSpPr>
            <a:spLocks noGrp="1"/>
          </p:cNvSpPr>
          <p:nvPr>
            <p:ph type="title"/>
          </p:nvPr>
        </p:nvSpPr>
        <p:spPr/>
        <p:txBody>
          <a:bodyPr/>
          <a:lstStyle/>
          <a:p>
            <a:r>
              <a:rPr lang="en-US"/>
              <a:t>Facebook Own Posts Table | Suburban Malls - 19 of 26</a:t>
            </a:r>
          </a:p>
        </p:txBody>
      </p:sp>
      <p:graphicFrame>
        <p:nvGraphicFramePr>
          <p:cNvPr id="5" name="Table Placeholder 4">
            <a:extLst>
              <a:ext uri="{FF2B5EF4-FFF2-40B4-BE49-F238E27FC236}">
                <a16:creationId xmlns:a16="http://schemas.microsoft.com/office/drawing/2014/main" id="{336EC5E4-6D54-4D9F-BB81-0DB2345AD71F}"/>
              </a:ext>
            </a:extLst>
          </p:cNvPr>
          <p:cNvGraphicFramePr>
            <a:graphicFrameLocks noGrp="1"/>
          </p:cNvGraphicFramePr>
          <p:nvPr>
            <p:ph type="tbl" sz="quarter" idx="13"/>
            <p:extLst>
              <p:ext uri="{D42A27DB-BD31-4B8C-83A1-F6EECF244321}">
                <p14:modId xmlns:p14="http://schemas.microsoft.com/office/powerpoint/2010/main" val="2084098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84325577"/>
                    </a:ext>
                  </a:extLst>
                </a:gridCol>
                <a:gridCol w="987552">
                  <a:extLst>
                    <a:ext uri="{9D8B030D-6E8A-4147-A177-3AD203B41FA5}">
                      <a16:colId xmlns:a16="http://schemas.microsoft.com/office/drawing/2014/main" val="4234427628"/>
                    </a:ext>
                  </a:extLst>
                </a:gridCol>
                <a:gridCol w="658368">
                  <a:extLst>
                    <a:ext uri="{9D8B030D-6E8A-4147-A177-3AD203B41FA5}">
                      <a16:colId xmlns:a16="http://schemas.microsoft.com/office/drawing/2014/main" val="1868308965"/>
                    </a:ext>
                  </a:extLst>
                </a:gridCol>
                <a:gridCol w="329184">
                  <a:extLst>
                    <a:ext uri="{9D8B030D-6E8A-4147-A177-3AD203B41FA5}">
                      <a16:colId xmlns:a16="http://schemas.microsoft.com/office/drawing/2014/main" val="2862707226"/>
                    </a:ext>
                  </a:extLst>
                </a:gridCol>
                <a:gridCol w="329184">
                  <a:extLst>
                    <a:ext uri="{9D8B030D-6E8A-4147-A177-3AD203B41FA5}">
                      <a16:colId xmlns:a16="http://schemas.microsoft.com/office/drawing/2014/main" val="1329082251"/>
                    </a:ext>
                  </a:extLst>
                </a:gridCol>
                <a:gridCol w="329184">
                  <a:extLst>
                    <a:ext uri="{9D8B030D-6E8A-4147-A177-3AD203B41FA5}">
                      <a16:colId xmlns:a16="http://schemas.microsoft.com/office/drawing/2014/main" val="3223018309"/>
                    </a:ext>
                  </a:extLst>
                </a:gridCol>
                <a:gridCol w="329184">
                  <a:extLst>
                    <a:ext uri="{9D8B030D-6E8A-4147-A177-3AD203B41FA5}">
                      <a16:colId xmlns:a16="http://schemas.microsoft.com/office/drawing/2014/main" val="1182559773"/>
                    </a:ext>
                  </a:extLst>
                </a:gridCol>
                <a:gridCol w="329184">
                  <a:extLst>
                    <a:ext uri="{9D8B030D-6E8A-4147-A177-3AD203B41FA5}">
                      <a16:colId xmlns:a16="http://schemas.microsoft.com/office/drawing/2014/main" val="2677051145"/>
                    </a:ext>
                  </a:extLst>
                </a:gridCol>
                <a:gridCol w="329184">
                  <a:extLst>
                    <a:ext uri="{9D8B030D-6E8A-4147-A177-3AD203B41FA5}">
                      <a16:colId xmlns:a16="http://schemas.microsoft.com/office/drawing/2014/main" val="3707281575"/>
                    </a:ext>
                  </a:extLst>
                </a:gridCol>
                <a:gridCol w="329184">
                  <a:extLst>
                    <a:ext uri="{9D8B030D-6E8A-4147-A177-3AD203B41FA5}">
                      <a16:colId xmlns:a16="http://schemas.microsoft.com/office/drawing/2014/main" val="552115315"/>
                    </a:ext>
                  </a:extLst>
                </a:gridCol>
                <a:gridCol w="329184">
                  <a:extLst>
                    <a:ext uri="{9D8B030D-6E8A-4147-A177-3AD203B41FA5}">
                      <a16:colId xmlns:a16="http://schemas.microsoft.com/office/drawing/2014/main" val="1334319751"/>
                    </a:ext>
                  </a:extLst>
                </a:gridCol>
                <a:gridCol w="329184">
                  <a:extLst>
                    <a:ext uri="{9D8B030D-6E8A-4147-A177-3AD203B41FA5}">
                      <a16:colId xmlns:a16="http://schemas.microsoft.com/office/drawing/2014/main" val="2546724330"/>
                    </a:ext>
                  </a:extLst>
                </a:gridCol>
                <a:gridCol w="329184">
                  <a:extLst>
                    <a:ext uri="{9D8B030D-6E8A-4147-A177-3AD203B41FA5}">
                      <a16:colId xmlns:a16="http://schemas.microsoft.com/office/drawing/2014/main" val="3687681374"/>
                    </a:ext>
                  </a:extLst>
                </a:gridCol>
                <a:gridCol w="329184">
                  <a:extLst>
                    <a:ext uri="{9D8B030D-6E8A-4147-A177-3AD203B41FA5}">
                      <a16:colId xmlns:a16="http://schemas.microsoft.com/office/drawing/2014/main" val="4255740936"/>
                    </a:ext>
                  </a:extLst>
                </a:gridCol>
                <a:gridCol w="329184">
                  <a:extLst>
                    <a:ext uri="{9D8B030D-6E8A-4147-A177-3AD203B41FA5}">
                      <a16:colId xmlns:a16="http://schemas.microsoft.com/office/drawing/2014/main" val="477310479"/>
                    </a:ext>
                  </a:extLst>
                </a:gridCol>
                <a:gridCol w="329184">
                  <a:extLst>
                    <a:ext uri="{9D8B030D-6E8A-4147-A177-3AD203B41FA5}">
                      <a16:colId xmlns:a16="http://schemas.microsoft.com/office/drawing/2014/main" val="2799924635"/>
                    </a:ext>
                  </a:extLst>
                </a:gridCol>
                <a:gridCol w="329184">
                  <a:extLst>
                    <a:ext uri="{9D8B030D-6E8A-4147-A177-3AD203B41FA5}">
                      <a16:colId xmlns:a16="http://schemas.microsoft.com/office/drawing/2014/main" val="222561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14339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- 2020-05-27 05:21:47</a:t>
                      </a:r>
                      <a:r>
                        <a:rPr kumimoji="0" lang="en-US" sz="1000" b="0" i="0" u="none" strike="noStrike" kern="1200" cap="none" spc="0" normalizeH="0" baseline="0" noProof="0">
                          <a:ln>
                            <a:noFill/>
                          </a:ln>
                          <a:solidFill>
                            <a:prstClr val="black"/>
                          </a:solidFill>
                          <a:effectLst/>
                          <a:uLnTx/>
                          <a:uFillTx/>
                          <a:latin typeface="+mn-lt"/>
                          <a:ea typeface="+mn-ea"/>
                          <a:cs typeface="+mn-cs"/>
                        </a:rPr>
                        <a:t>
 Some nifty life-hack solutions from MR DIY 's page, simple, space-saving and sustainable tips all to try out! 
Also do pop-by the page for first dibs on in-store promotions at all their outlets. 
#lifehack #sustainableliving #homeimprovement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https://scontent-iad3-1.xx.fbcdn.net/v/t1.0-9/p720x720/100050429_2661140890657973_7075834551439720448_n.jpg?_nc_cat=109&amp;_nc_sid=8024bb&amp;_nc_ohc=_uFiCrA_MLEAX_wg0nT&amp;_nc_ht=scontent-iad3-1.xx&amp;_nc_tp=6&amp;oh=ba5872acf8425dc46f332997dfcea2d4&amp;oe=5F1815B5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09:19:43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153825"/>
                  </a:ext>
                </a:extLst>
              </a:tr>
            </a:tbl>
          </a:graphicData>
        </a:graphic>
      </p:graphicFrame>
      <p:sp>
        <p:nvSpPr>
          <p:cNvPr id="4" name="Text Placeholder 3">
            <a:extLst>
              <a:ext uri="{FF2B5EF4-FFF2-40B4-BE49-F238E27FC236}">
                <a16:creationId xmlns:a16="http://schemas.microsoft.com/office/drawing/2014/main" id="{6C9C595B-7E1B-42D3-937D-12E62CF24B0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78040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1D82B-5F50-497F-A9E0-1A2BBEF96EE7}"/>
              </a:ext>
            </a:extLst>
          </p:cNvPr>
          <p:cNvSpPr>
            <a:spLocks noGrp="1"/>
          </p:cNvSpPr>
          <p:nvPr>
            <p:ph type="title"/>
          </p:nvPr>
        </p:nvSpPr>
        <p:spPr/>
        <p:txBody>
          <a:bodyPr/>
          <a:lstStyle/>
          <a:p>
            <a:r>
              <a:rPr lang="en-US"/>
              <a:t>Facebook Own Posts Table | Suburban Malls - 20 of 26</a:t>
            </a:r>
          </a:p>
        </p:txBody>
      </p:sp>
      <p:graphicFrame>
        <p:nvGraphicFramePr>
          <p:cNvPr id="5" name="Table Placeholder 4">
            <a:extLst>
              <a:ext uri="{FF2B5EF4-FFF2-40B4-BE49-F238E27FC236}">
                <a16:creationId xmlns:a16="http://schemas.microsoft.com/office/drawing/2014/main" id="{3EA5F9D3-5808-4C43-90AF-5D459E2988E4}"/>
              </a:ext>
            </a:extLst>
          </p:cNvPr>
          <p:cNvGraphicFramePr>
            <a:graphicFrameLocks noGrp="1"/>
          </p:cNvGraphicFramePr>
          <p:nvPr>
            <p:ph type="tbl" sz="quarter" idx="13"/>
            <p:extLst>
              <p:ext uri="{D42A27DB-BD31-4B8C-83A1-F6EECF244321}">
                <p14:modId xmlns:p14="http://schemas.microsoft.com/office/powerpoint/2010/main" val="553527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58643847"/>
                    </a:ext>
                  </a:extLst>
                </a:gridCol>
                <a:gridCol w="987552">
                  <a:extLst>
                    <a:ext uri="{9D8B030D-6E8A-4147-A177-3AD203B41FA5}">
                      <a16:colId xmlns:a16="http://schemas.microsoft.com/office/drawing/2014/main" val="638310903"/>
                    </a:ext>
                  </a:extLst>
                </a:gridCol>
                <a:gridCol w="658368">
                  <a:extLst>
                    <a:ext uri="{9D8B030D-6E8A-4147-A177-3AD203B41FA5}">
                      <a16:colId xmlns:a16="http://schemas.microsoft.com/office/drawing/2014/main" val="1665017633"/>
                    </a:ext>
                  </a:extLst>
                </a:gridCol>
                <a:gridCol w="329184">
                  <a:extLst>
                    <a:ext uri="{9D8B030D-6E8A-4147-A177-3AD203B41FA5}">
                      <a16:colId xmlns:a16="http://schemas.microsoft.com/office/drawing/2014/main" val="217228910"/>
                    </a:ext>
                  </a:extLst>
                </a:gridCol>
                <a:gridCol w="329184">
                  <a:extLst>
                    <a:ext uri="{9D8B030D-6E8A-4147-A177-3AD203B41FA5}">
                      <a16:colId xmlns:a16="http://schemas.microsoft.com/office/drawing/2014/main" val="4137579803"/>
                    </a:ext>
                  </a:extLst>
                </a:gridCol>
                <a:gridCol w="329184">
                  <a:extLst>
                    <a:ext uri="{9D8B030D-6E8A-4147-A177-3AD203B41FA5}">
                      <a16:colId xmlns:a16="http://schemas.microsoft.com/office/drawing/2014/main" val="4189276897"/>
                    </a:ext>
                  </a:extLst>
                </a:gridCol>
                <a:gridCol w="329184">
                  <a:extLst>
                    <a:ext uri="{9D8B030D-6E8A-4147-A177-3AD203B41FA5}">
                      <a16:colId xmlns:a16="http://schemas.microsoft.com/office/drawing/2014/main" val="1543946602"/>
                    </a:ext>
                  </a:extLst>
                </a:gridCol>
                <a:gridCol w="329184">
                  <a:extLst>
                    <a:ext uri="{9D8B030D-6E8A-4147-A177-3AD203B41FA5}">
                      <a16:colId xmlns:a16="http://schemas.microsoft.com/office/drawing/2014/main" val="353962063"/>
                    </a:ext>
                  </a:extLst>
                </a:gridCol>
                <a:gridCol w="329184">
                  <a:extLst>
                    <a:ext uri="{9D8B030D-6E8A-4147-A177-3AD203B41FA5}">
                      <a16:colId xmlns:a16="http://schemas.microsoft.com/office/drawing/2014/main" val="4171647431"/>
                    </a:ext>
                  </a:extLst>
                </a:gridCol>
                <a:gridCol w="329184">
                  <a:extLst>
                    <a:ext uri="{9D8B030D-6E8A-4147-A177-3AD203B41FA5}">
                      <a16:colId xmlns:a16="http://schemas.microsoft.com/office/drawing/2014/main" val="3990079206"/>
                    </a:ext>
                  </a:extLst>
                </a:gridCol>
                <a:gridCol w="329184">
                  <a:extLst>
                    <a:ext uri="{9D8B030D-6E8A-4147-A177-3AD203B41FA5}">
                      <a16:colId xmlns:a16="http://schemas.microsoft.com/office/drawing/2014/main" val="37699700"/>
                    </a:ext>
                  </a:extLst>
                </a:gridCol>
                <a:gridCol w="329184">
                  <a:extLst>
                    <a:ext uri="{9D8B030D-6E8A-4147-A177-3AD203B41FA5}">
                      <a16:colId xmlns:a16="http://schemas.microsoft.com/office/drawing/2014/main" val="10223382"/>
                    </a:ext>
                  </a:extLst>
                </a:gridCol>
                <a:gridCol w="329184">
                  <a:extLst>
                    <a:ext uri="{9D8B030D-6E8A-4147-A177-3AD203B41FA5}">
                      <a16:colId xmlns:a16="http://schemas.microsoft.com/office/drawing/2014/main" val="1967671297"/>
                    </a:ext>
                  </a:extLst>
                </a:gridCol>
                <a:gridCol w="329184">
                  <a:extLst>
                    <a:ext uri="{9D8B030D-6E8A-4147-A177-3AD203B41FA5}">
                      <a16:colId xmlns:a16="http://schemas.microsoft.com/office/drawing/2014/main" val="1058836266"/>
                    </a:ext>
                  </a:extLst>
                </a:gridCol>
                <a:gridCol w="329184">
                  <a:extLst>
                    <a:ext uri="{9D8B030D-6E8A-4147-A177-3AD203B41FA5}">
                      <a16:colId xmlns:a16="http://schemas.microsoft.com/office/drawing/2014/main" val="3358284272"/>
                    </a:ext>
                  </a:extLst>
                </a:gridCol>
                <a:gridCol w="329184">
                  <a:extLst>
                    <a:ext uri="{9D8B030D-6E8A-4147-A177-3AD203B41FA5}">
                      <a16:colId xmlns:a16="http://schemas.microsoft.com/office/drawing/2014/main" val="508388493"/>
                    </a:ext>
                  </a:extLst>
                </a:gridCol>
                <a:gridCol w="329184">
                  <a:extLst>
                    <a:ext uri="{9D8B030D-6E8A-4147-A177-3AD203B41FA5}">
                      <a16:colId xmlns:a16="http://schemas.microsoft.com/office/drawing/2014/main" val="2030893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2163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- 2020-05-26 06:00:51</a:t>
                      </a:r>
                      <a:r>
                        <a:rPr kumimoji="0" lang="en-US" sz="1000" b="0" i="0" u="none" strike="noStrike" kern="1200" cap="none" spc="0" normalizeH="0" baseline="0" noProof="0">
                          <a:ln>
                            <a:noFill/>
                          </a:ln>
                          <a:solidFill>
                            <a:prstClr val="black"/>
                          </a:solidFill>
                          <a:effectLst/>
                          <a:uLnTx/>
                          <a:uFillTx/>
                          <a:latin typeface="+mn-lt"/>
                          <a:ea typeface="+mn-ea"/>
                          <a:cs typeface="+mn-cs"/>
                        </a:rPr>
                        <a:t>
 Craving for crispy, buttery roti prata? 😋 You're not alone! Here's our take on how you can easily make it at home. Pair it with your favourite curry for the ultimate indulgence...yum!🍴P.S. This is the last video of our cooking video series and we hope you've enjoyed learning new recipes! Let us know in the comments below if you would like more recipe videos in future.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https://scontent-iad3-1.xx.fbcdn.net/v/t15.5256-10/p720x720/101447912_1805545459582887_870016767643090944_n.jpg?_nc_cat=108&amp;_nc_sid=ad6a45&amp;_nc_ohc=lLVIdbZqzXUAX_Zb_S2&amp;_nc_ht=scontent-iad3-1.xx&amp;oh=095eab29723e02017cc4ef1515bddd1a&amp;oe=5F150917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06/22/2020 15:18:00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9092374"/>
                  </a:ext>
                </a:extLst>
              </a:tr>
            </a:tbl>
          </a:graphicData>
        </a:graphic>
      </p:graphicFrame>
      <p:sp>
        <p:nvSpPr>
          <p:cNvPr id="4" name="Text Placeholder 3">
            <a:extLst>
              <a:ext uri="{FF2B5EF4-FFF2-40B4-BE49-F238E27FC236}">
                <a16:creationId xmlns:a16="http://schemas.microsoft.com/office/drawing/2014/main" id="{A99CD419-A104-422F-99A9-A8BF715B38A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62568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74DD-B10A-48B8-8B21-F9A4F2D93BA5}"/>
              </a:ext>
            </a:extLst>
          </p:cNvPr>
          <p:cNvSpPr>
            <a:spLocks noGrp="1"/>
          </p:cNvSpPr>
          <p:nvPr>
            <p:ph type="title"/>
          </p:nvPr>
        </p:nvSpPr>
        <p:spPr/>
        <p:txBody>
          <a:bodyPr/>
          <a:lstStyle/>
          <a:p>
            <a:r>
              <a:rPr lang="en-US"/>
              <a:t>Facebook Own Posts Table | Suburban Malls - 21 of 26</a:t>
            </a:r>
          </a:p>
        </p:txBody>
      </p:sp>
      <p:graphicFrame>
        <p:nvGraphicFramePr>
          <p:cNvPr id="5" name="Table Placeholder 4">
            <a:extLst>
              <a:ext uri="{FF2B5EF4-FFF2-40B4-BE49-F238E27FC236}">
                <a16:creationId xmlns:a16="http://schemas.microsoft.com/office/drawing/2014/main" id="{6A8D3AB3-CEFB-4437-B44D-CA52AAAE6937}"/>
              </a:ext>
            </a:extLst>
          </p:cNvPr>
          <p:cNvGraphicFramePr>
            <a:graphicFrameLocks noGrp="1"/>
          </p:cNvGraphicFramePr>
          <p:nvPr>
            <p:ph type="tbl" sz="quarter" idx="13"/>
            <p:extLst>
              <p:ext uri="{D42A27DB-BD31-4B8C-83A1-F6EECF244321}">
                <p14:modId xmlns:p14="http://schemas.microsoft.com/office/powerpoint/2010/main" val="1645270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899382"/>
                    </a:ext>
                  </a:extLst>
                </a:gridCol>
                <a:gridCol w="987552">
                  <a:extLst>
                    <a:ext uri="{9D8B030D-6E8A-4147-A177-3AD203B41FA5}">
                      <a16:colId xmlns:a16="http://schemas.microsoft.com/office/drawing/2014/main" val="2776941461"/>
                    </a:ext>
                  </a:extLst>
                </a:gridCol>
                <a:gridCol w="658368">
                  <a:extLst>
                    <a:ext uri="{9D8B030D-6E8A-4147-A177-3AD203B41FA5}">
                      <a16:colId xmlns:a16="http://schemas.microsoft.com/office/drawing/2014/main" val="246947358"/>
                    </a:ext>
                  </a:extLst>
                </a:gridCol>
                <a:gridCol w="329184">
                  <a:extLst>
                    <a:ext uri="{9D8B030D-6E8A-4147-A177-3AD203B41FA5}">
                      <a16:colId xmlns:a16="http://schemas.microsoft.com/office/drawing/2014/main" val="621820643"/>
                    </a:ext>
                  </a:extLst>
                </a:gridCol>
                <a:gridCol w="329184">
                  <a:extLst>
                    <a:ext uri="{9D8B030D-6E8A-4147-A177-3AD203B41FA5}">
                      <a16:colId xmlns:a16="http://schemas.microsoft.com/office/drawing/2014/main" val="565866835"/>
                    </a:ext>
                  </a:extLst>
                </a:gridCol>
                <a:gridCol w="329184">
                  <a:extLst>
                    <a:ext uri="{9D8B030D-6E8A-4147-A177-3AD203B41FA5}">
                      <a16:colId xmlns:a16="http://schemas.microsoft.com/office/drawing/2014/main" val="1315327145"/>
                    </a:ext>
                  </a:extLst>
                </a:gridCol>
                <a:gridCol w="329184">
                  <a:extLst>
                    <a:ext uri="{9D8B030D-6E8A-4147-A177-3AD203B41FA5}">
                      <a16:colId xmlns:a16="http://schemas.microsoft.com/office/drawing/2014/main" val="211913065"/>
                    </a:ext>
                  </a:extLst>
                </a:gridCol>
                <a:gridCol w="329184">
                  <a:extLst>
                    <a:ext uri="{9D8B030D-6E8A-4147-A177-3AD203B41FA5}">
                      <a16:colId xmlns:a16="http://schemas.microsoft.com/office/drawing/2014/main" val="507965216"/>
                    </a:ext>
                  </a:extLst>
                </a:gridCol>
                <a:gridCol w="329184">
                  <a:extLst>
                    <a:ext uri="{9D8B030D-6E8A-4147-A177-3AD203B41FA5}">
                      <a16:colId xmlns:a16="http://schemas.microsoft.com/office/drawing/2014/main" val="2018416237"/>
                    </a:ext>
                  </a:extLst>
                </a:gridCol>
                <a:gridCol w="329184">
                  <a:extLst>
                    <a:ext uri="{9D8B030D-6E8A-4147-A177-3AD203B41FA5}">
                      <a16:colId xmlns:a16="http://schemas.microsoft.com/office/drawing/2014/main" val="2769887872"/>
                    </a:ext>
                  </a:extLst>
                </a:gridCol>
                <a:gridCol w="329184">
                  <a:extLst>
                    <a:ext uri="{9D8B030D-6E8A-4147-A177-3AD203B41FA5}">
                      <a16:colId xmlns:a16="http://schemas.microsoft.com/office/drawing/2014/main" val="1750544728"/>
                    </a:ext>
                  </a:extLst>
                </a:gridCol>
                <a:gridCol w="329184">
                  <a:extLst>
                    <a:ext uri="{9D8B030D-6E8A-4147-A177-3AD203B41FA5}">
                      <a16:colId xmlns:a16="http://schemas.microsoft.com/office/drawing/2014/main" val="585620553"/>
                    </a:ext>
                  </a:extLst>
                </a:gridCol>
                <a:gridCol w="329184">
                  <a:extLst>
                    <a:ext uri="{9D8B030D-6E8A-4147-A177-3AD203B41FA5}">
                      <a16:colId xmlns:a16="http://schemas.microsoft.com/office/drawing/2014/main" val="2386298260"/>
                    </a:ext>
                  </a:extLst>
                </a:gridCol>
                <a:gridCol w="329184">
                  <a:extLst>
                    <a:ext uri="{9D8B030D-6E8A-4147-A177-3AD203B41FA5}">
                      <a16:colId xmlns:a16="http://schemas.microsoft.com/office/drawing/2014/main" val="3502232700"/>
                    </a:ext>
                  </a:extLst>
                </a:gridCol>
                <a:gridCol w="329184">
                  <a:extLst>
                    <a:ext uri="{9D8B030D-6E8A-4147-A177-3AD203B41FA5}">
                      <a16:colId xmlns:a16="http://schemas.microsoft.com/office/drawing/2014/main" val="2357259928"/>
                    </a:ext>
                  </a:extLst>
                </a:gridCol>
                <a:gridCol w="329184">
                  <a:extLst>
                    <a:ext uri="{9D8B030D-6E8A-4147-A177-3AD203B41FA5}">
                      <a16:colId xmlns:a16="http://schemas.microsoft.com/office/drawing/2014/main" val="2844447733"/>
                    </a:ext>
                  </a:extLst>
                </a:gridCol>
                <a:gridCol w="329184">
                  <a:extLst>
                    <a:ext uri="{9D8B030D-6E8A-4147-A177-3AD203B41FA5}">
                      <a16:colId xmlns:a16="http://schemas.microsoft.com/office/drawing/2014/main" val="3864374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5384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- 2020-05-25 06:00:13</a:t>
                      </a:r>
                      <a:r>
                        <a:rPr kumimoji="0" lang="en-US" sz="1000" b="0" i="0" u="none" strike="noStrike" kern="1200" cap="none" spc="0" normalizeH="0" baseline="0" noProof="0">
                          <a:ln>
                            <a:noFill/>
                          </a:ln>
                          <a:solidFill>
                            <a:prstClr val="black"/>
                          </a:solidFill>
                          <a:effectLst/>
                          <a:uLnTx/>
                          <a:uFillTx/>
                          <a:latin typeface="+mn-lt"/>
                          <a:ea typeface="+mn-ea"/>
                          <a:cs typeface="+mn-cs"/>
                        </a:rPr>
                        <a:t>
 Toast Box (#B1-15) has launched their very own Mobile E-Store! 
Check out exclusive deals and daily promotions* by scanning the QR code below or visit order.toastbox.com.sg/ to order.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https://scontent-iad3-1.xx.fbcdn.net/v/t1.0-9/p720x720/101061169_2623204854667353_4621254952159805440_o.jpg?_nc_cat=110&amp;_nc_sid=2d5d41&amp;_nc_ohc=Qv1O65w76cwAX_jn2vo&amp;_nc_ht=scontent-iad3-1.xx&amp;_nc_tp=6&amp;oh=4b9041988555ee737786ae90284c0b5e&amp;oe=5F114352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87109275"/>
                  </a:ext>
                </a:extLst>
              </a:tr>
            </a:tbl>
          </a:graphicData>
        </a:graphic>
      </p:graphicFrame>
      <p:sp>
        <p:nvSpPr>
          <p:cNvPr id="4" name="Text Placeholder 3">
            <a:extLst>
              <a:ext uri="{FF2B5EF4-FFF2-40B4-BE49-F238E27FC236}">
                <a16:creationId xmlns:a16="http://schemas.microsoft.com/office/drawing/2014/main" id="{BA57A799-DF25-4D85-9B49-6A84B6D342B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76941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8475-BAA7-40CE-AC87-A086528C0A1E}"/>
              </a:ext>
            </a:extLst>
          </p:cNvPr>
          <p:cNvSpPr>
            <a:spLocks noGrp="1"/>
          </p:cNvSpPr>
          <p:nvPr>
            <p:ph type="title"/>
          </p:nvPr>
        </p:nvSpPr>
        <p:spPr/>
        <p:txBody>
          <a:bodyPr/>
          <a:lstStyle/>
          <a:p>
            <a:r>
              <a:rPr lang="en-US"/>
              <a:t>Facebook Own Posts Table | Suburban Malls - 22 of 26</a:t>
            </a:r>
          </a:p>
        </p:txBody>
      </p:sp>
      <p:graphicFrame>
        <p:nvGraphicFramePr>
          <p:cNvPr id="5" name="Table Placeholder 4">
            <a:extLst>
              <a:ext uri="{FF2B5EF4-FFF2-40B4-BE49-F238E27FC236}">
                <a16:creationId xmlns:a16="http://schemas.microsoft.com/office/drawing/2014/main" id="{018676B3-81F9-4883-B500-DA5EDA7D7DCB}"/>
              </a:ext>
            </a:extLst>
          </p:cNvPr>
          <p:cNvGraphicFramePr>
            <a:graphicFrameLocks noGrp="1"/>
          </p:cNvGraphicFramePr>
          <p:nvPr>
            <p:ph type="tbl" sz="quarter" idx="13"/>
            <p:extLst>
              <p:ext uri="{D42A27DB-BD31-4B8C-83A1-F6EECF244321}">
                <p14:modId xmlns:p14="http://schemas.microsoft.com/office/powerpoint/2010/main" val="95915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88950530"/>
                    </a:ext>
                  </a:extLst>
                </a:gridCol>
                <a:gridCol w="987552">
                  <a:extLst>
                    <a:ext uri="{9D8B030D-6E8A-4147-A177-3AD203B41FA5}">
                      <a16:colId xmlns:a16="http://schemas.microsoft.com/office/drawing/2014/main" val="721554183"/>
                    </a:ext>
                  </a:extLst>
                </a:gridCol>
                <a:gridCol w="658368">
                  <a:extLst>
                    <a:ext uri="{9D8B030D-6E8A-4147-A177-3AD203B41FA5}">
                      <a16:colId xmlns:a16="http://schemas.microsoft.com/office/drawing/2014/main" val="1529752282"/>
                    </a:ext>
                  </a:extLst>
                </a:gridCol>
                <a:gridCol w="329184">
                  <a:extLst>
                    <a:ext uri="{9D8B030D-6E8A-4147-A177-3AD203B41FA5}">
                      <a16:colId xmlns:a16="http://schemas.microsoft.com/office/drawing/2014/main" val="259550598"/>
                    </a:ext>
                  </a:extLst>
                </a:gridCol>
                <a:gridCol w="329184">
                  <a:extLst>
                    <a:ext uri="{9D8B030D-6E8A-4147-A177-3AD203B41FA5}">
                      <a16:colId xmlns:a16="http://schemas.microsoft.com/office/drawing/2014/main" val="1016129712"/>
                    </a:ext>
                  </a:extLst>
                </a:gridCol>
                <a:gridCol w="329184">
                  <a:extLst>
                    <a:ext uri="{9D8B030D-6E8A-4147-A177-3AD203B41FA5}">
                      <a16:colId xmlns:a16="http://schemas.microsoft.com/office/drawing/2014/main" val="3662181816"/>
                    </a:ext>
                  </a:extLst>
                </a:gridCol>
                <a:gridCol w="329184">
                  <a:extLst>
                    <a:ext uri="{9D8B030D-6E8A-4147-A177-3AD203B41FA5}">
                      <a16:colId xmlns:a16="http://schemas.microsoft.com/office/drawing/2014/main" val="2880879518"/>
                    </a:ext>
                  </a:extLst>
                </a:gridCol>
                <a:gridCol w="329184">
                  <a:extLst>
                    <a:ext uri="{9D8B030D-6E8A-4147-A177-3AD203B41FA5}">
                      <a16:colId xmlns:a16="http://schemas.microsoft.com/office/drawing/2014/main" val="4151522511"/>
                    </a:ext>
                  </a:extLst>
                </a:gridCol>
                <a:gridCol w="329184">
                  <a:extLst>
                    <a:ext uri="{9D8B030D-6E8A-4147-A177-3AD203B41FA5}">
                      <a16:colId xmlns:a16="http://schemas.microsoft.com/office/drawing/2014/main" val="723312806"/>
                    </a:ext>
                  </a:extLst>
                </a:gridCol>
                <a:gridCol w="329184">
                  <a:extLst>
                    <a:ext uri="{9D8B030D-6E8A-4147-A177-3AD203B41FA5}">
                      <a16:colId xmlns:a16="http://schemas.microsoft.com/office/drawing/2014/main" val="4184202407"/>
                    </a:ext>
                  </a:extLst>
                </a:gridCol>
                <a:gridCol w="329184">
                  <a:extLst>
                    <a:ext uri="{9D8B030D-6E8A-4147-A177-3AD203B41FA5}">
                      <a16:colId xmlns:a16="http://schemas.microsoft.com/office/drawing/2014/main" val="314864978"/>
                    </a:ext>
                  </a:extLst>
                </a:gridCol>
                <a:gridCol w="329184">
                  <a:extLst>
                    <a:ext uri="{9D8B030D-6E8A-4147-A177-3AD203B41FA5}">
                      <a16:colId xmlns:a16="http://schemas.microsoft.com/office/drawing/2014/main" val="3326888815"/>
                    </a:ext>
                  </a:extLst>
                </a:gridCol>
                <a:gridCol w="329184">
                  <a:extLst>
                    <a:ext uri="{9D8B030D-6E8A-4147-A177-3AD203B41FA5}">
                      <a16:colId xmlns:a16="http://schemas.microsoft.com/office/drawing/2014/main" val="130543925"/>
                    </a:ext>
                  </a:extLst>
                </a:gridCol>
                <a:gridCol w="329184">
                  <a:extLst>
                    <a:ext uri="{9D8B030D-6E8A-4147-A177-3AD203B41FA5}">
                      <a16:colId xmlns:a16="http://schemas.microsoft.com/office/drawing/2014/main" val="3714414047"/>
                    </a:ext>
                  </a:extLst>
                </a:gridCol>
                <a:gridCol w="329184">
                  <a:extLst>
                    <a:ext uri="{9D8B030D-6E8A-4147-A177-3AD203B41FA5}">
                      <a16:colId xmlns:a16="http://schemas.microsoft.com/office/drawing/2014/main" val="1404583192"/>
                    </a:ext>
                  </a:extLst>
                </a:gridCol>
                <a:gridCol w="329184">
                  <a:extLst>
                    <a:ext uri="{9D8B030D-6E8A-4147-A177-3AD203B41FA5}">
                      <a16:colId xmlns:a16="http://schemas.microsoft.com/office/drawing/2014/main" val="547543981"/>
                    </a:ext>
                  </a:extLst>
                </a:gridCol>
                <a:gridCol w="329184">
                  <a:extLst>
                    <a:ext uri="{9D8B030D-6E8A-4147-A177-3AD203B41FA5}">
                      <a16:colId xmlns:a16="http://schemas.microsoft.com/office/drawing/2014/main" val="481845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345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- 2020-05-24 06:40:23</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Adilfitri! 
Wishing everyone the best of health and good fortune.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https://scontent-iad3-1.xx.fbcdn.net/v/t1.0-9/s720x720/98355883_2654655054639890_2424549870846083072_n.jpg?_nc_cat=111&amp;_nc_sid=110474&amp;_nc_ohc=7lm_XGMjeWoAX9o0psg&amp;_nc_ht=scontent-iad3-1.xx&amp;_nc_tp=7&amp;oh=0b3daddab862eb1c6e1f5a9ed977cab0&amp;oe=5F12D792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19635858"/>
                  </a:ext>
                </a:extLst>
              </a:tr>
            </a:tbl>
          </a:graphicData>
        </a:graphic>
      </p:graphicFrame>
      <p:sp>
        <p:nvSpPr>
          <p:cNvPr id="4" name="Text Placeholder 3">
            <a:extLst>
              <a:ext uri="{FF2B5EF4-FFF2-40B4-BE49-F238E27FC236}">
                <a16:creationId xmlns:a16="http://schemas.microsoft.com/office/drawing/2014/main" id="{7D10ADB6-F097-4400-83E7-9D3FAC80C40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503039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5C27E-07A3-4786-94B8-53B38D70F99A}"/>
              </a:ext>
            </a:extLst>
          </p:cNvPr>
          <p:cNvSpPr>
            <a:spLocks noGrp="1"/>
          </p:cNvSpPr>
          <p:nvPr>
            <p:ph type="title"/>
          </p:nvPr>
        </p:nvSpPr>
        <p:spPr/>
        <p:txBody>
          <a:bodyPr/>
          <a:lstStyle/>
          <a:p>
            <a:r>
              <a:rPr lang="en-US"/>
              <a:t>Facebook Own Posts Table | Suburban Malls - 23 of 26</a:t>
            </a:r>
          </a:p>
        </p:txBody>
      </p:sp>
      <p:graphicFrame>
        <p:nvGraphicFramePr>
          <p:cNvPr id="5" name="Table Placeholder 4">
            <a:extLst>
              <a:ext uri="{FF2B5EF4-FFF2-40B4-BE49-F238E27FC236}">
                <a16:creationId xmlns:a16="http://schemas.microsoft.com/office/drawing/2014/main" id="{E38EFD94-57C8-4222-8788-927B8BACFD36}"/>
              </a:ext>
            </a:extLst>
          </p:cNvPr>
          <p:cNvGraphicFramePr>
            <a:graphicFrameLocks noGrp="1"/>
          </p:cNvGraphicFramePr>
          <p:nvPr>
            <p:ph type="tbl" sz="quarter" idx="13"/>
            <p:extLst>
              <p:ext uri="{D42A27DB-BD31-4B8C-83A1-F6EECF244321}">
                <p14:modId xmlns:p14="http://schemas.microsoft.com/office/powerpoint/2010/main" val="3476141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20756070"/>
                    </a:ext>
                  </a:extLst>
                </a:gridCol>
                <a:gridCol w="987552">
                  <a:extLst>
                    <a:ext uri="{9D8B030D-6E8A-4147-A177-3AD203B41FA5}">
                      <a16:colId xmlns:a16="http://schemas.microsoft.com/office/drawing/2014/main" val="2192576330"/>
                    </a:ext>
                  </a:extLst>
                </a:gridCol>
                <a:gridCol w="658368">
                  <a:extLst>
                    <a:ext uri="{9D8B030D-6E8A-4147-A177-3AD203B41FA5}">
                      <a16:colId xmlns:a16="http://schemas.microsoft.com/office/drawing/2014/main" val="1687122693"/>
                    </a:ext>
                  </a:extLst>
                </a:gridCol>
                <a:gridCol w="329184">
                  <a:extLst>
                    <a:ext uri="{9D8B030D-6E8A-4147-A177-3AD203B41FA5}">
                      <a16:colId xmlns:a16="http://schemas.microsoft.com/office/drawing/2014/main" val="2687236597"/>
                    </a:ext>
                  </a:extLst>
                </a:gridCol>
                <a:gridCol w="329184">
                  <a:extLst>
                    <a:ext uri="{9D8B030D-6E8A-4147-A177-3AD203B41FA5}">
                      <a16:colId xmlns:a16="http://schemas.microsoft.com/office/drawing/2014/main" val="2055746669"/>
                    </a:ext>
                  </a:extLst>
                </a:gridCol>
                <a:gridCol w="329184">
                  <a:extLst>
                    <a:ext uri="{9D8B030D-6E8A-4147-A177-3AD203B41FA5}">
                      <a16:colId xmlns:a16="http://schemas.microsoft.com/office/drawing/2014/main" val="576419864"/>
                    </a:ext>
                  </a:extLst>
                </a:gridCol>
                <a:gridCol w="329184">
                  <a:extLst>
                    <a:ext uri="{9D8B030D-6E8A-4147-A177-3AD203B41FA5}">
                      <a16:colId xmlns:a16="http://schemas.microsoft.com/office/drawing/2014/main" val="2033383974"/>
                    </a:ext>
                  </a:extLst>
                </a:gridCol>
                <a:gridCol w="329184">
                  <a:extLst>
                    <a:ext uri="{9D8B030D-6E8A-4147-A177-3AD203B41FA5}">
                      <a16:colId xmlns:a16="http://schemas.microsoft.com/office/drawing/2014/main" val="3864362295"/>
                    </a:ext>
                  </a:extLst>
                </a:gridCol>
                <a:gridCol w="329184">
                  <a:extLst>
                    <a:ext uri="{9D8B030D-6E8A-4147-A177-3AD203B41FA5}">
                      <a16:colId xmlns:a16="http://schemas.microsoft.com/office/drawing/2014/main" val="1391424018"/>
                    </a:ext>
                  </a:extLst>
                </a:gridCol>
                <a:gridCol w="329184">
                  <a:extLst>
                    <a:ext uri="{9D8B030D-6E8A-4147-A177-3AD203B41FA5}">
                      <a16:colId xmlns:a16="http://schemas.microsoft.com/office/drawing/2014/main" val="3585138063"/>
                    </a:ext>
                  </a:extLst>
                </a:gridCol>
                <a:gridCol w="329184">
                  <a:extLst>
                    <a:ext uri="{9D8B030D-6E8A-4147-A177-3AD203B41FA5}">
                      <a16:colId xmlns:a16="http://schemas.microsoft.com/office/drawing/2014/main" val="841802002"/>
                    </a:ext>
                  </a:extLst>
                </a:gridCol>
                <a:gridCol w="329184">
                  <a:extLst>
                    <a:ext uri="{9D8B030D-6E8A-4147-A177-3AD203B41FA5}">
                      <a16:colId xmlns:a16="http://schemas.microsoft.com/office/drawing/2014/main" val="3297824292"/>
                    </a:ext>
                  </a:extLst>
                </a:gridCol>
                <a:gridCol w="329184">
                  <a:extLst>
                    <a:ext uri="{9D8B030D-6E8A-4147-A177-3AD203B41FA5}">
                      <a16:colId xmlns:a16="http://schemas.microsoft.com/office/drawing/2014/main" val="1317041258"/>
                    </a:ext>
                  </a:extLst>
                </a:gridCol>
                <a:gridCol w="329184">
                  <a:extLst>
                    <a:ext uri="{9D8B030D-6E8A-4147-A177-3AD203B41FA5}">
                      <a16:colId xmlns:a16="http://schemas.microsoft.com/office/drawing/2014/main" val="2362520180"/>
                    </a:ext>
                  </a:extLst>
                </a:gridCol>
                <a:gridCol w="329184">
                  <a:extLst>
                    <a:ext uri="{9D8B030D-6E8A-4147-A177-3AD203B41FA5}">
                      <a16:colId xmlns:a16="http://schemas.microsoft.com/office/drawing/2014/main" val="1469135812"/>
                    </a:ext>
                  </a:extLst>
                </a:gridCol>
                <a:gridCol w="329184">
                  <a:extLst>
                    <a:ext uri="{9D8B030D-6E8A-4147-A177-3AD203B41FA5}">
                      <a16:colId xmlns:a16="http://schemas.microsoft.com/office/drawing/2014/main" val="2447827149"/>
                    </a:ext>
                  </a:extLst>
                </a:gridCol>
                <a:gridCol w="329184">
                  <a:extLst>
                    <a:ext uri="{9D8B030D-6E8A-4147-A177-3AD203B41FA5}">
                      <a16:colId xmlns:a16="http://schemas.microsoft.com/office/drawing/2014/main" val="4143365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0326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- 2020-05-24 06:00:49</a:t>
                      </a:r>
                      <a:r>
                        <a:rPr kumimoji="0" lang="en-US" sz="1000" b="0" i="0" u="none" strike="noStrike" kern="1200" cap="none" spc="0" normalizeH="0" baseline="0" noProof="0">
                          <a:ln>
                            <a:noFill/>
                          </a:ln>
                          <a:solidFill>
                            <a:prstClr val="black"/>
                          </a:solidFill>
                          <a:effectLst/>
                          <a:uLnTx/>
                          <a:uFillTx/>
                          <a:latin typeface="+mn-lt"/>
                          <a:ea typeface="+mn-ea"/>
                          <a:cs typeface="+mn-cs"/>
                        </a:rPr>
                        <a:t>
 From our families to yours — Selamat Hari Raya Aidilfitri! To celebrate Eid Al-Fitr and mark the end of Ramadan, we share snapshots of some of our intimate family gatherings* and what they are thankful for.
*Photos taken during last year's Adilfitri celebrations.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99127093_10157335609670208_8709356449723056128_o.jpg?_nc_cat=101&amp;_nc_sid=8024bb&amp;_nc_oc=AQkrIoRb2beKSyVnP5bnl9Su8C6xS9uqYUPqPLZuEp98AKuOhPai1muKBhFZ8PbWNSk&amp;_nc_ht=scontent-iad3-1.xx&amp;_nc_tp=6&amp;oh=9310913c2903f5b605587fcc7ff6deb6&amp;oe=5F13504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11:57:56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05518424"/>
                  </a:ext>
                </a:extLst>
              </a:tr>
            </a:tbl>
          </a:graphicData>
        </a:graphic>
      </p:graphicFrame>
      <p:sp>
        <p:nvSpPr>
          <p:cNvPr id="4" name="Text Placeholder 3">
            <a:extLst>
              <a:ext uri="{FF2B5EF4-FFF2-40B4-BE49-F238E27FC236}">
                <a16:creationId xmlns:a16="http://schemas.microsoft.com/office/drawing/2014/main" id="{5578CC96-0AFD-4B6B-AFBC-B4864163C7C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054859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DFBC3-EF88-4900-8E2D-41298783A1C9}"/>
              </a:ext>
            </a:extLst>
          </p:cNvPr>
          <p:cNvSpPr>
            <a:spLocks noGrp="1"/>
          </p:cNvSpPr>
          <p:nvPr>
            <p:ph type="title"/>
          </p:nvPr>
        </p:nvSpPr>
        <p:spPr/>
        <p:txBody>
          <a:bodyPr/>
          <a:lstStyle/>
          <a:p>
            <a:r>
              <a:rPr lang="en-US"/>
              <a:t>Facebook Own Posts Table | Suburban Malls - 24 of 26</a:t>
            </a:r>
          </a:p>
        </p:txBody>
      </p:sp>
      <p:graphicFrame>
        <p:nvGraphicFramePr>
          <p:cNvPr id="5" name="Table Placeholder 4">
            <a:extLst>
              <a:ext uri="{FF2B5EF4-FFF2-40B4-BE49-F238E27FC236}">
                <a16:creationId xmlns:a16="http://schemas.microsoft.com/office/drawing/2014/main" id="{E029EA3C-0296-406F-8776-3938A1B1DB32}"/>
              </a:ext>
            </a:extLst>
          </p:cNvPr>
          <p:cNvGraphicFramePr>
            <a:graphicFrameLocks noGrp="1"/>
          </p:cNvGraphicFramePr>
          <p:nvPr>
            <p:ph type="tbl" sz="quarter" idx="13"/>
            <p:extLst>
              <p:ext uri="{D42A27DB-BD31-4B8C-83A1-F6EECF244321}">
                <p14:modId xmlns:p14="http://schemas.microsoft.com/office/powerpoint/2010/main" val="2297691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17300469"/>
                    </a:ext>
                  </a:extLst>
                </a:gridCol>
                <a:gridCol w="987552">
                  <a:extLst>
                    <a:ext uri="{9D8B030D-6E8A-4147-A177-3AD203B41FA5}">
                      <a16:colId xmlns:a16="http://schemas.microsoft.com/office/drawing/2014/main" val="282581617"/>
                    </a:ext>
                  </a:extLst>
                </a:gridCol>
                <a:gridCol w="658368">
                  <a:extLst>
                    <a:ext uri="{9D8B030D-6E8A-4147-A177-3AD203B41FA5}">
                      <a16:colId xmlns:a16="http://schemas.microsoft.com/office/drawing/2014/main" val="4164121421"/>
                    </a:ext>
                  </a:extLst>
                </a:gridCol>
                <a:gridCol w="329184">
                  <a:extLst>
                    <a:ext uri="{9D8B030D-6E8A-4147-A177-3AD203B41FA5}">
                      <a16:colId xmlns:a16="http://schemas.microsoft.com/office/drawing/2014/main" val="919759906"/>
                    </a:ext>
                  </a:extLst>
                </a:gridCol>
                <a:gridCol w="329184">
                  <a:extLst>
                    <a:ext uri="{9D8B030D-6E8A-4147-A177-3AD203B41FA5}">
                      <a16:colId xmlns:a16="http://schemas.microsoft.com/office/drawing/2014/main" val="1326602521"/>
                    </a:ext>
                  </a:extLst>
                </a:gridCol>
                <a:gridCol w="329184">
                  <a:extLst>
                    <a:ext uri="{9D8B030D-6E8A-4147-A177-3AD203B41FA5}">
                      <a16:colId xmlns:a16="http://schemas.microsoft.com/office/drawing/2014/main" val="1994445082"/>
                    </a:ext>
                  </a:extLst>
                </a:gridCol>
                <a:gridCol w="329184">
                  <a:extLst>
                    <a:ext uri="{9D8B030D-6E8A-4147-A177-3AD203B41FA5}">
                      <a16:colId xmlns:a16="http://schemas.microsoft.com/office/drawing/2014/main" val="443952417"/>
                    </a:ext>
                  </a:extLst>
                </a:gridCol>
                <a:gridCol w="329184">
                  <a:extLst>
                    <a:ext uri="{9D8B030D-6E8A-4147-A177-3AD203B41FA5}">
                      <a16:colId xmlns:a16="http://schemas.microsoft.com/office/drawing/2014/main" val="470930392"/>
                    </a:ext>
                  </a:extLst>
                </a:gridCol>
                <a:gridCol w="329184">
                  <a:extLst>
                    <a:ext uri="{9D8B030D-6E8A-4147-A177-3AD203B41FA5}">
                      <a16:colId xmlns:a16="http://schemas.microsoft.com/office/drawing/2014/main" val="2249297662"/>
                    </a:ext>
                  </a:extLst>
                </a:gridCol>
                <a:gridCol w="329184">
                  <a:extLst>
                    <a:ext uri="{9D8B030D-6E8A-4147-A177-3AD203B41FA5}">
                      <a16:colId xmlns:a16="http://schemas.microsoft.com/office/drawing/2014/main" val="1611863384"/>
                    </a:ext>
                  </a:extLst>
                </a:gridCol>
                <a:gridCol w="329184">
                  <a:extLst>
                    <a:ext uri="{9D8B030D-6E8A-4147-A177-3AD203B41FA5}">
                      <a16:colId xmlns:a16="http://schemas.microsoft.com/office/drawing/2014/main" val="3524279375"/>
                    </a:ext>
                  </a:extLst>
                </a:gridCol>
                <a:gridCol w="329184">
                  <a:extLst>
                    <a:ext uri="{9D8B030D-6E8A-4147-A177-3AD203B41FA5}">
                      <a16:colId xmlns:a16="http://schemas.microsoft.com/office/drawing/2014/main" val="1884330588"/>
                    </a:ext>
                  </a:extLst>
                </a:gridCol>
                <a:gridCol w="329184">
                  <a:extLst>
                    <a:ext uri="{9D8B030D-6E8A-4147-A177-3AD203B41FA5}">
                      <a16:colId xmlns:a16="http://schemas.microsoft.com/office/drawing/2014/main" val="4237355440"/>
                    </a:ext>
                  </a:extLst>
                </a:gridCol>
                <a:gridCol w="329184">
                  <a:extLst>
                    <a:ext uri="{9D8B030D-6E8A-4147-A177-3AD203B41FA5}">
                      <a16:colId xmlns:a16="http://schemas.microsoft.com/office/drawing/2014/main" val="4274130126"/>
                    </a:ext>
                  </a:extLst>
                </a:gridCol>
                <a:gridCol w="329184">
                  <a:extLst>
                    <a:ext uri="{9D8B030D-6E8A-4147-A177-3AD203B41FA5}">
                      <a16:colId xmlns:a16="http://schemas.microsoft.com/office/drawing/2014/main" val="1098473855"/>
                    </a:ext>
                  </a:extLst>
                </a:gridCol>
                <a:gridCol w="329184">
                  <a:extLst>
                    <a:ext uri="{9D8B030D-6E8A-4147-A177-3AD203B41FA5}">
                      <a16:colId xmlns:a16="http://schemas.microsoft.com/office/drawing/2014/main" val="3435129108"/>
                    </a:ext>
                  </a:extLst>
                </a:gridCol>
                <a:gridCol w="329184">
                  <a:extLst>
                    <a:ext uri="{9D8B030D-6E8A-4147-A177-3AD203B41FA5}">
                      <a16:colId xmlns:a16="http://schemas.microsoft.com/office/drawing/2014/main" val="985282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586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- 2020-05-24 06:00:15</a:t>
                      </a:r>
                      <a:r>
                        <a:rPr kumimoji="0" lang="en-US" sz="1000" b="0" i="0" u="none" strike="noStrike" kern="1200" cap="none" spc="0" normalizeH="0" baseline="0" noProof="0">
                          <a:ln>
                            <a:noFill/>
                          </a:ln>
                          <a:solidFill>
                            <a:prstClr val="black"/>
                          </a:solidFill>
                          <a:effectLst/>
                          <a:uLnTx/>
                          <a:uFillTx/>
                          <a:latin typeface="+mn-lt"/>
                          <a:ea typeface="+mn-ea"/>
                          <a:cs typeface="+mn-cs"/>
                        </a:rPr>
                        <a:t>
 It may be a smaller celebration with just immediate family members this year, so let's take this opportunity to make Raya festivities at home more meaningful and memorable. Wishing you and your loved ones a Selamat Hari Raya!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https://scontent-iad3-1.xx.fbcdn.net/v/t1.0-9/p720x720/99427912_2622305698090602_913715495784415232_o.jpg?_nc_cat=102&amp;_nc_sid=2d5d41&amp;_nc_ohc=m9IaV5PVD_kAX_FNCW0&amp;_nc_ht=scontent-iad3-1.xx&amp;_nc_tp=6&amp;oh=66357b72de8e397d03efe24e1521890f&amp;oe=5F13D90E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5026632"/>
                  </a:ext>
                </a:extLst>
              </a:tr>
            </a:tbl>
          </a:graphicData>
        </a:graphic>
      </p:graphicFrame>
      <p:sp>
        <p:nvSpPr>
          <p:cNvPr id="4" name="Text Placeholder 3">
            <a:extLst>
              <a:ext uri="{FF2B5EF4-FFF2-40B4-BE49-F238E27FC236}">
                <a16:creationId xmlns:a16="http://schemas.microsoft.com/office/drawing/2014/main" id="{54D2A21F-0D40-4C78-9C29-526EAFE7107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39253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31FD-3A5C-432C-8EC8-86CEDDB862BA}"/>
              </a:ext>
            </a:extLst>
          </p:cNvPr>
          <p:cNvSpPr>
            <a:spLocks noGrp="1"/>
          </p:cNvSpPr>
          <p:nvPr>
            <p:ph type="title"/>
          </p:nvPr>
        </p:nvSpPr>
        <p:spPr/>
        <p:txBody>
          <a:bodyPr/>
          <a:lstStyle/>
          <a:p>
            <a:r>
              <a:rPr lang="en-US"/>
              <a:t>Facebook Own Posts Table | Suburban Malls - 25 of 26</a:t>
            </a:r>
          </a:p>
        </p:txBody>
      </p:sp>
      <p:graphicFrame>
        <p:nvGraphicFramePr>
          <p:cNvPr id="5" name="Table Placeholder 4">
            <a:extLst>
              <a:ext uri="{FF2B5EF4-FFF2-40B4-BE49-F238E27FC236}">
                <a16:creationId xmlns:a16="http://schemas.microsoft.com/office/drawing/2014/main" id="{2AB12348-9563-45CA-990C-C2F55EE3EB8B}"/>
              </a:ext>
            </a:extLst>
          </p:cNvPr>
          <p:cNvGraphicFramePr>
            <a:graphicFrameLocks noGrp="1"/>
          </p:cNvGraphicFramePr>
          <p:nvPr>
            <p:ph type="tbl" sz="quarter" idx="13"/>
            <p:extLst>
              <p:ext uri="{D42A27DB-BD31-4B8C-83A1-F6EECF244321}">
                <p14:modId xmlns:p14="http://schemas.microsoft.com/office/powerpoint/2010/main" val="347407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0584317"/>
                    </a:ext>
                  </a:extLst>
                </a:gridCol>
                <a:gridCol w="987552">
                  <a:extLst>
                    <a:ext uri="{9D8B030D-6E8A-4147-A177-3AD203B41FA5}">
                      <a16:colId xmlns:a16="http://schemas.microsoft.com/office/drawing/2014/main" val="2088175667"/>
                    </a:ext>
                  </a:extLst>
                </a:gridCol>
                <a:gridCol w="658368">
                  <a:extLst>
                    <a:ext uri="{9D8B030D-6E8A-4147-A177-3AD203B41FA5}">
                      <a16:colId xmlns:a16="http://schemas.microsoft.com/office/drawing/2014/main" val="2174279814"/>
                    </a:ext>
                  </a:extLst>
                </a:gridCol>
                <a:gridCol w="329184">
                  <a:extLst>
                    <a:ext uri="{9D8B030D-6E8A-4147-A177-3AD203B41FA5}">
                      <a16:colId xmlns:a16="http://schemas.microsoft.com/office/drawing/2014/main" val="3741857010"/>
                    </a:ext>
                  </a:extLst>
                </a:gridCol>
                <a:gridCol w="329184">
                  <a:extLst>
                    <a:ext uri="{9D8B030D-6E8A-4147-A177-3AD203B41FA5}">
                      <a16:colId xmlns:a16="http://schemas.microsoft.com/office/drawing/2014/main" val="3845860971"/>
                    </a:ext>
                  </a:extLst>
                </a:gridCol>
                <a:gridCol w="329184">
                  <a:extLst>
                    <a:ext uri="{9D8B030D-6E8A-4147-A177-3AD203B41FA5}">
                      <a16:colId xmlns:a16="http://schemas.microsoft.com/office/drawing/2014/main" val="2056638481"/>
                    </a:ext>
                  </a:extLst>
                </a:gridCol>
                <a:gridCol w="329184">
                  <a:extLst>
                    <a:ext uri="{9D8B030D-6E8A-4147-A177-3AD203B41FA5}">
                      <a16:colId xmlns:a16="http://schemas.microsoft.com/office/drawing/2014/main" val="2231510856"/>
                    </a:ext>
                  </a:extLst>
                </a:gridCol>
                <a:gridCol w="329184">
                  <a:extLst>
                    <a:ext uri="{9D8B030D-6E8A-4147-A177-3AD203B41FA5}">
                      <a16:colId xmlns:a16="http://schemas.microsoft.com/office/drawing/2014/main" val="1563208530"/>
                    </a:ext>
                  </a:extLst>
                </a:gridCol>
                <a:gridCol w="329184">
                  <a:extLst>
                    <a:ext uri="{9D8B030D-6E8A-4147-A177-3AD203B41FA5}">
                      <a16:colId xmlns:a16="http://schemas.microsoft.com/office/drawing/2014/main" val="3326481504"/>
                    </a:ext>
                  </a:extLst>
                </a:gridCol>
                <a:gridCol w="329184">
                  <a:extLst>
                    <a:ext uri="{9D8B030D-6E8A-4147-A177-3AD203B41FA5}">
                      <a16:colId xmlns:a16="http://schemas.microsoft.com/office/drawing/2014/main" val="3740035485"/>
                    </a:ext>
                  </a:extLst>
                </a:gridCol>
                <a:gridCol w="329184">
                  <a:extLst>
                    <a:ext uri="{9D8B030D-6E8A-4147-A177-3AD203B41FA5}">
                      <a16:colId xmlns:a16="http://schemas.microsoft.com/office/drawing/2014/main" val="2340303326"/>
                    </a:ext>
                  </a:extLst>
                </a:gridCol>
                <a:gridCol w="329184">
                  <a:extLst>
                    <a:ext uri="{9D8B030D-6E8A-4147-A177-3AD203B41FA5}">
                      <a16:colId xmlns:a16="http://schemas.microsoft.com/office/drawing/2014/main" val="804516075"/>
                    </a:ext>
                  </a:extLst>
                </a:gridCol>
                <a:gridCol w="329184">
                  <a:extLst>
                    <a:ext uri="{9D8B030D-6E8A-4147-A177-3AD203B41FA5}">
                      <a16:colId xmlns:a16="http://schemas.microsoft.com/office/drawing/2014/main" val="1942097326"/>
                    </a:ext>
                  </a:extLst>
                </a:gridCol>
                <a:gridCol w="329184">
                  <a:extLst>
                    <a:ext uri="{9D8B030D-6E8A-4147-A177-3AD203B41FA5}">
                      <a16:colId xmlns:a16="http://schemas.microsoft.com/office/drawing/2014/main" val="2380052125"/>
                    </a:ext>
                  </a:extLst>
                </a:gridCol>
                <a:gridCol w="329184">
                  <a:extLst>
                    <a:ext uri="{9D8B030D-6E8A-4147-A177-3AD203B41FA5}">
                      <a16:colId xmlns:a16="http://schemas.microsoft.com/office/drawing/2014/main" val="1311729223"/>
                    </a:ext>
                  </a:extLst>
                </a:gridCol>
                <a:gridCol w="329184">
                  <a:extLst>
                    <a:ext uri="{9D8B030D-6E8A-4147-A177-3AD203B41FA5}">
                      <a16:colId xmlns:a16="http://schemas.microsoft.com/office/drawing/2014/main" val="504503939"/>
                    </a:ext>
                  </a:extLst>
                </a:gridCol>
                <a:gridCol w="329184">
                  <a:extLst>
                    <a:ext uri="{9D8B030D-6E8A-4147-A177-3AD203B41FA5}">
                      <a16:colId xmlns:a16="http://schemas.microsoft.com/office/drawing/2014/main" val="2516287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2879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Jurong Point Shopping Centre - 2020-05-24 04:00:00</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Which Raya goodies will you be reaching out first? 😋 Tell us in the comments section!
Here’s wishing you a joyful celebration with your loved ones at home!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https://scontent-iad3-1.xx.fbcdn.net/v/t1.0-9/p720x720/98105941_3052370254820466_4603539487669092352_o.png?_nc_cat=106&amp;_nc_sid=8024bb&amp;_nc_ohc=IGqJBZF8IH4AX8GkuHB&amp;_nc_ht=scontent-iad3-1.xx&amp;oh=6baa333190e0728040b516ead187cea4&amp;oe=5F12E1B8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27366108"/>
                  </a:ext>
                </a:extLst>
              </a:tr>
            </a:tbl>
          </a:graphicData>
        </a:graphic>
      </p:graphicFrame>
      <p:sp>
        <p:nvSpPr>
          <p:cNvPr id="4" name="Text Placeholder 3">
            <a:extLst>
              <a:ext uri="{FF2B5EF4-FFF2-40B4-BE49-F238E27FC236}">
                <a16:creationId xmlns:a16="http://schemas.microsoft.com/office/drawing/2014/main" id="{A92954CC-56B7-44EC-9C37-88EBA508ABC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714246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73FE8-B536-4AC6-ACD8-7B60F7266873}"/>
              </a:ext>
            </a:extLst>
          </p:cNvPr>
          <p:cNvSpPr>
            <a:spLocks noGrp="1"/>
          </p:cNvSpPr>
          <p:nvPr>
            <p:ph type="title"/>
          </p:nvPr>
        </p:nvSpPr>
        <p:spPr/>
        <p:txBody>
          <a:bodyPr/>
          <a:lstStyle/>
          <a:p>
            <a:r>
              <a:rPr lang="en-US"/>
              <a:t>Facebook Own Posts Table | Suburban Malls - 26 of 26</a:t>
            </a:r>
          </a:p>
        </p:txBody>
      </p:sp>
      <p:graphicFrame>
        <p:nvGraphicFramePr>
          <p:cNvPr id="5" name="Table Placeholder 4">
            <a:extLst>
              <a:ext uri="{FF2B5EF4-FFF2-40B4-BE49-F238E27FC236}">
                <a16:creationId xmlns:a16="http://schemas.microsoft.com/office/drawing/2014/main" id="{AD73E128-249B-4688-B082-E21F3032A9A5}"/>
              </a:ext>
            </a:extLst>
          </p:cNvPr>
          <p:cNvGraphicFramePr>
            <a:graphicFrameLocks noGrp="1"/>
          </p:cNvGraphicFramePr>
          <p:nvPr>
            <p:ph type="tbl" sz="quarter" idx="13"/>
            <p:extLst>
              <p:ext uri="{D42A27DB-BD31-4B8C-83A1-F6EECF244321}">
                <p14:modId xmlns:p14="http://schemas.microsoft.com/office/powerpoint/2010/main" val="2224678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70425038"/>
                    </a:ext>
                  </a:extLst>
                </a:gridCol>
                <a:gridCol w="987552">
                  <a:extLst>
                    <a:ext uri="{9D8B030D-6E8A-4147-A177-3AD203B41FA5}">
                      <a16:colId xmlns:a16="http://schemas.microsoft.com/office/drawing/2014/main" val="1206527777"/>
                    </a:ext>
                  </a:extLst>
                </a:gridCol>
                <a:gridCol w="658368">
                  <a:extLst>
                    <a:ext uri="{9D8B030D-6E8A-4147-A177-3AD203B41FA5}">
                      <a16:colId xmlns:a16="http://schemas.microsoft.com/office/drawing/2014/main" val="1972594488"/>
                    </a:ext>
                  </a:extLst>
                </a:gridCol>
                <a:gridCol w="329184">
                  <a:extLst>
                    <a:ext uri="{9D8B030D-6E8A-4147-A177-3AD203B41FA5}">
                      <a16:colId xmlns:a16="http://schemas.microsoft.com/office/drawing/2014/main" val="479400698"/>
                    </a:ext>
                  </a:extLst>
                </a:gridCol>
                <a:gridCol w="329184">
                  <a:extLst>
                    <a:ext uri="{9D8B030D-6E8A-4147-A177-3AD203B41FA5}">
                      <a16:colId xmlns:a16="http://schemas.microsoft.com/office/drawing/2014/main" val="3349474216"/>
                    </a:ext>
                  </a:extLst>
                </a:gridCol>
                <a:gridCol w="329184">
                  <a:extLst>
                    <a:ext uri="{9D8B030D-6E8A-4147-A177-3AD203B41FA5}">
                      <a16:colId xmlns:a16="http://schemas.microsoft.com/office/drawing/2014/main" val="2028334047"/>
                    </a:ext>
                  </a:extLst>
                </a:gridCol>
                <a:gridCol w="329184">
                  <a:extLst>
                    <a:ext uri="{9D8B030D-6E8A-4147-A177-3AD203B41FA5}">
                      <a16:colId xmlns:a16="http://schemas.microsoft.com/office/drawing/2014/main" val="3071510846"/>
                    </a:ext>
                  </a:extLst>
                </a:gridCol>
                <a:gridCol w="329184">
                  <a:extLst>
                    <a:ext uri="{9D8B030D-6E8A-4147-A177-3AD203B41FA5}">
                      <a16:colId xmlns:a16="http://schemas.microsoft.com/office/drawing/2014/main" val="3649699183"/>
                    </a:ext>
                  </a:extLst>
                </a:gridCol>
                <a:gridCol w="329184">
                  <a:extLst>
                    <a:ext uri="{9D8B030D-6E8A-4147-A177-3AD203B41FA5}">
                      <a16:colId xmlns:a16="http://schemas.microsoft.com/office/drawing/2014/main" val="2828988439"/>
                    </a:ext>
                  </a:extLst>
                </a:gridCol>
                <a:gridCol w="329184">
                  <a:extLst>
                    <a:ext uri="{9D8B030D-6E8A-4147-A177-3AD203B41FA5}">
                      <a16:colId xmlns:a16="http://schemas.microsoft.com/office/drawing/2014/main" val="3035598703"/>
                    </a:ext>
                  </a:extLst>
                </a:gridCol>
                <a:gridCol w="329184">
                  <a:extLst>
                    <a:ext uri="{9D8B030D-6E8A-4147-A177-3AD203B41FA5}">
                      <a16:colId xmlns:a16="http://schemas.microsoft.com/office/drawing/2014/main" val="2823331220"/>
                    </a:ext>
                  </a:extLst>
                </a:gridCol>
                <a:gridCol w="329184">
                  <a:extLst>
                    <a:ext uri="{9D8B030D-6E8A-4147-A177-3AD203B41FA5}">
                      <a16:colId xmlns:a16="http://schemas.microsoft.com/office/drawing/2014/main" val="856315521"/>
                    </a:ext>
                  </a:extLst>
                </a:gridCol>
                <a:gridCol w="329184">
                  <a:extLst>
                    <a:ext uri="{9D8B030D-6E8A-4147-A177-3AD203B41FA5}">
                      <a16:colId xmlns:a16="http://schemas.microsoft.com/office/drawing/2014/main" val="2802500418"/>
                    </a:ext>
                  </a:extLst>
                </a:gridCol>
                <a:gridCol w="329184">
                  <a:extLst>
                    <a:ext uri="{9D8B030D-6E8A-4147-A177-3AD203B41FA5}">
                      <a16:colId xmlns:a16="http://schemas.microsoft.com/office/drawing/2014/main" val="4103544520"/>
                    </a:ext>
                  </a:extLst>
                </a:gridCol>
                <a:gridCol w="329184">
                  <a:extLst>
                    <a:ext uri="{9D8B030D-6E8A-4147-A177-3AD203B41FA5}">
                      <a16:colId xmlns:a16="http://schemas.microsoft.com/office/drawing/2014/main" val="1908202278"/>
                    </a:ext>
                  </a:extLst>
                </a:gridCol>
                <a:gridCol w="329184">
                  <a:extLst>
                    <a:ext uri="{9D8B030D-6E8A-4147-A177-3AD203B41FA5}">
                      <a16:colId xmlns:a16="http://schemas.microsoft.com/office/drawing/2014/main" val="913595697"/>
                    </a:ext>
                  </a:extLst>
                </a:gridCol>
                <a:gridCol w="329184">
                  <a:extLst>
                    <a:ext uri="{9D8B030D-6E8A-4147-A177-3AD203B41FA5}">
                      <a16:colId xmlns:a16="http://schemas.microsoft.com/office/drawing/2014/main" val="194118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5825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 Singapore - 2020-05-24 03:00:33</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Aidilfitri to all our Muslim friends! 
Wishing peace and joy upon your homes during this festive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https://scontent-iad3-1.xx.fbcdn.net/v/t1.0-9/p720x720/98081362_2993589034012251_6471105295056633856_o.jpg?_nc_cat=102&amp;_nc_sid=8024bb&amp;_nc_ohc=DUVxA4HhB_0AX8dTp3V&amp;_nc_ht=scontent-iad3-1.xx&amp;_nc_tp=6&amp;oh=0437b860798c45d51f4bdd554789f549&amp;oe=5F10725A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72940922"/>
                  </a:ext>
                </a:extLst>
              </a:tr>
            </a:tbl>
          </a:graphicData>
        </a:graphic>
      </p:graphicFrame>
      <p:sp>
        <p:nvSpPr>
          <p:cNvPr id="4" name="Text Placeholder 3">
            <a:extLst>
              <a:ext uri="{FF2B5EF4-FFF2-40B4-BE49-F238E27FC236}">
                <a16:creationId xmlns:a16="http://schemas.microsoft.com/office/drawing/2014/main" id="{C6C80085-7EA6-426F-8AB4-DA3C4106539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88604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C2C5-1A4A-40D2-B8B4-B9EE9CAD2E1C}"/>
              </a:ext>
            </a:extLst>
          </p:cNvPr>
          <p:cNvSpPr>
            <a:spLocks noGrp="1"/>
          </p:cNvSpPr>
          <p:nvPr>
            <p:ph type="title"/>
          </p:nvPr>
        </p:nvSpPr>
        <p:spPr/>
        <p:txBody>
          <a:bodyPr/>
          <a:lstStyle/>
          <a:p>
            <a:r>
              <a:rPr lang="en-US"/>
              <a:t>Facebook Key Metrics Radar | Suburban Malls</a:t>
            </a:r>
          </a:p>
        </p:txBody>
      </p:sp>
      <p:graphicFrame>
        <p:nvGraphicFramePr>
          <p:cNvPr id="6" name="Chart Placeholder 5">
            <a:extLst>
              <a:ext uri="{FF2B5EF4-FFF2-40B4-BE49-F238E27FC236}">
                <a16:creationId xmlns:a16="http://schemas.microsoft.com/office/drawing/2014/main" id="{D65B0E79-5E0F-4123-8D25-2D88B9A8ED22}"/>
              </a:ext>
            </a:extLst>
          </p:cNvPr>
          <p:cNvGraphicFramePr>
            <a:graphicFrameLocks noGrp="1"/>
          </p:cNvGraphicFramePr>
          <p:nvPr>
            <p:ph type="chart" sz="quarter" idx="13"/>
            <p:extLst>
              <p:ext uri="{D42A27DB-BD31-4B8C-83A1-F6EECF244321}">
                <p14:modId xmlns:p14="http://schemas.microsoft.com/office/powerpoint/2010/main" val="381900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8DBC6F-015C-49F3-92EA-364C3C493B8D}"/>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DAA65701-293F-4196-B7FD-78AB5045BE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1797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3481</Words>
  <Application>Microsoft Office PowerPoint</Application>
  <PresentationFormat>On-screen Show (4:3)</PresentationFormat>
  <Paragraphs>1220</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Overview</vt:lpstr>
      <vt:lpstr>Facebook Key Metrics Table | Suburban Malls - 1 of 5</vt:lpstr>
      <vt:lpstr>Facebook Key Metrics Table | Suburban Malls - 2 of 5</vt:lpstr>
      <vt:lpstr>Facebook Key Metrics Table | Suburban Malls - 3 of 5</vt:lpstr>
      <vt:lpstr>Facebook Key Metrics Table | Suburban Malls - 4 of 5</vt:lpstr>
      <vt:lpstr>Facebook Key Metrics Table | Suburban Malls - 5 of 5</vt:lpstr>
      <vt:lpstr>Facebook Fans Total | Suburban Malls</vt:lpstr>
      <vt:lpstr>Facebook Fans Change Rate | Suburban Malls</vt:lpstr>
      <vt:lpstr>Facebook Interaction Rate | Suburban Malls</vt:lpstr>
      <vt:lpstr>Facebook Total Interactions | Suburban Malls</vt:lpstr>
      <vt:lpstr>Facebook Own Posts Table | Suburban Malls - 1 of 26</vt:lpstr>
      <vt:lpstr>Facebook Own Posts Table | Suburban Malls - 2 of 26</vt:lpstr>
      <vt:lpstr>Facebook Own Posts Table | Suburban Malls - 3 of 26</vt:lpstr>
      <vt:lpstr>Facebook Own Posts Table | Suburban Malls - 4 of 26</vt:lpstr>
      <vt:lpstr>Facebook Own Posts Table | Suburban Malls - 5 of 26</vt:lpstr>
      <vt:lpstr>Facebook Own Posts Table | Suburban Malls - 6 of 26</vt:lpstr>
      <vt:lpstr>Facebook Own Posts Table | Suburban Malls - 7 of 26</vt:lpstr>
      <vt:lpstr>Facebook Own Posts Table | Suburban Malls - 8 of 26</vt:lpstr>
      <vt:lpstr>Facebook Own Posts Table | Suburban Malls - 9 of 26</vt:lpstr>
      <vt:lpstr>Facebook Own Posts Table | Suburban Malls - 10 of 26</vt:lpstr>
      <vt:lpstr>Facebook Own Posts Table | Suburban Malls - 11 of 26</vt:lpstr>
      <vt:lpstr>Facebook Own Posts Table | Suburban Malls - 12 of 26</vt:lpstr>
      <vt:lpstr>Facebook Own Posts Table | Suburban Malls - 13 of 26</vt:lpstr>
      <vt:lpstr>Facebook Own Posts Table | Suburban Malls - 14 of 26</vt:lpstr>
      <vt:lpstr>Facebook Own Posts Table | Suburban Malls - 15 of 26</vt:lpstr>
      <vt:lpstr>Facebook Own Posts Table | Suburban Malls - 16 of 26</vt:lpstr>
      <vt:lpstr>Facebook Own Posts Table | Suburban Malls - 17 of 26</vt:lpstr>
      <vt:lpstr>Facebook Own Posts Table | Suburban Malls - 18 of 26</vt:lpstr>
      <vt:lpstr>Facebook Own Posts Table | Suburban Malls - 19 of 26</vt:lpstr>
      <vt:lpstr>Facebook Own Posts Table | Suburban Malls - 20 of 26</vt:lpstr>
      <vt:lpstr>Facebook Own Posts Table | Suburban Malls - 21 of 26</vt:lpstr>
      <vt:lpstr>Facebook Own Posts Table | Suburban Malls - 22 of 26</vt:lpstr>
      <vt:lpstr>Facebook Own Posts Table | Suburban Malls - 23 of 26</vt:lpstr>
      <vt:lpstr>Facebook Own Posts Table | Suburban Malls - 24 of 26</vt:lpstr>
      <vt:lpstr>Facebook Own Posts Table | Suburban Malls - 25 of 26</vt:lpstr>
      <vt:lpstr>Facebook Own Posts Table | Suburban Malls - 26 of 26</vt:lpstr>
      <vt:lpstr>Facebook Key Metrics Radar | Suburban Malls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2020-06-24T12:34:34Z</dcterms:created>
  <dcterms:modified xsi:type="dcterms:W3CDTF">2020-06-24T12:35:53Z</dcterms:modified>
</cp:coreProperties>
</file>