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fraserspropertyretail</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numCache>
            </c:numRef>
          </c:val>
          <c:smooth val="0"/>
          <c:extLst>
            <c:ext xmlns:c16="http://schemas.microsoft.com/office/drawing/2014/chart" uri="{C3380CC4-5D6E-409C-BE32-E72D297353CC}">
              <c16:uniqueId val="{00000000-81A9-4FF4-BF38-06D9D0CC7F31}"/>
            </c:ext>
          </c:extLst>
        </c:ser>
        <c:ser>
          <c:idx val="1"/>
          <c:order val="1"/>
          <c:tx>
            <c:strRef>
              <c:f>Sheet1!$C$1</c:f>
              <c:strCache>
                <c:ptCount val="1"/>
                <c:pt idx="0">
                  <c:v>northpointsg</c:v>
                </c:pt>
              </c:strCache>
            </c:strRef>
          </c:tx>
          <c:spPr>
            <a:ln w="28575" cap="rnd">
              <a:solidFill>
                <a:schemeClr val="accent2"/>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Sheet1!$C$2:$C$32</c:f>
              <c:numCache>
                <c:formatCode>General</c:formatCode>
                <c:ptCount val="31"/>
              </c:numCache>
            </c:numRef>
          </c:val>
          <c:smooth val="0"/>
          <c:extLst>
            <c:ext xmlns:c16="http://schemas.microsoft.com/office/drawing/2014/chart" uri="{C3380CC4-5D6E-409C-BE32-E72D297353CC}">
              <c16:uniqueId val="{00000001-81A9-4FF4-BF38-06D9D0CC7F31}"/>
            </c:ext>
          </c:extLst>
        </c:ser>
        <c:ser>
          <c:idx val="2"/>
          <c:order val="2"/>
          <c:tx>
            <c:strRef>
              <c:f>Sheet1!$D$1</c:f>
              <c:strCache>
                <c:ptCount val="1"/>
                <c:pt idx="0">
                  <c:v>waterway_point</c:v>
                </c:pt>
              </c:strCache>
            </c:strRef>
          </c:tx>
          <c:spPr>
            <a:ln w="28575" cap="rnd">
              <a:solidFill>
                <a:schemeClr val="accent3"/>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Sheet1!$D$2:$D$32</c:f>
              <c:numCache>
                <c:formatCode>General</c:formatCode>
                <c:ptCount val="31"/>
              </c:numCache>
            </c:numRef>
          </c:val>
          <c:smooth val="0"/>
          <c:extLst>
            <c:ext xmlns:c16="http://schemas.microsoft.com/office/drawing/2014/chart" uri="{C3380CC4-5D6E-409C-BE32-E72D297353CC}">
              <c16:uniqueId val="{00000002-81A9-4FF4-BF38-06D9D0CC7F31}"/>
            </c:ext>
          </c:extLst>
        </c:ser>
        <c:dLbls>
          <c:showLegendKey val="0"/>
          <c:showVal val="0"/>
          <c:showCatName val="0"/>
          <c:showSerName val="0"/>
          <c:showPercent val="0"/>
          <c:showBubbleSize val="0"/>
        </c:dLbls>
        <c:smooth val="0"/>
        <c:axId val="305593896"/>
        <c:axId val="305596520"/>
      </c:lineChart>
      <c:dateAx>
        <c:axId val="305593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96520"/>
        <c:crosses val="autoZero"/>
        <c:auto val="1"/>
        <c:lblOffset val="100"/>
        <c:baseTimeUnit val="days"/>
      </c:dateAx>
      <c:valAx>
        <c:axId val="30559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9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fraserspropertyretail</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numCache>
            </c:numRef>
          </c:val>
          <c:smooth val="0"/>
          <c:extLst>
            <c:ext xmlns:c16="http://schemas.microsoft.com/office/drawing/2014/chart" uri="{C3380CC4-5D6E-409C-BE32-E72D297353CC}">
              <c16:uniqueId val="{00000000-B885-4FBF-80BA-C9B7A14AB817}"/>
            </c:ext>
          </c:extLst>
        </c:ser>
        <c:ser>
          <c:idx val="1"/>
          <c:order val="1"/>
          <c:tx>
            <c:strRef>
              <c:f>Sheet1!$C$1</c:f>
              <c:strCache>
                <c:ptCount val="1"/>
                <c:pt idx="0">
                  <c:v>northpointsg</c:v>
                </c:pt>
              </c:strCache>
            </c:strRef>
          </c:tx>
          <c:spPr>
            <a:ln w="28575" cap="rnd">
              <a:solidFill>
                <a:schemeClr val="accent2"/>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Sheet1!$C$2:$C$32</c:f>
              <c:numCache>
                <c:formatCode>General</c:formatCode>
                <c:ptCount val="31"/>
              </c:numCache>
            </c:numRef>
          </c:val>
          <c:smooth val="0"/>
          <c:extLst>
            <c:ext xmlns:c16="http://schemas.microsoft.com/office/drawing/2014/chart" uri="{C3380CC4-5D6E-409C-BE32-E72D297353CC}">
              <c16:uniqueId val="{00000001-B885-4FBF-80BA-C9B7A14AB817}"/>
            </c:ext>
          </c:extLst>
        </c:ser>
        <c:ser>
          <c:idx val="2"/>
          <c:order val="2"/>
          <c:tx>
            <c:strRef>
              <c:f>Sheet1!$D$1</c:f>
              <c:strCache>
                <c:ptCount val="1"/>
                <c:pt idx="0">
                  <c:v>waterway_point</c:v>
                </c:pt>
              </c:strCache>
            </c:strRef>
          </c:tx>
          <c:spPr>
            <a:ln w="28575" cap="rnd">
              <a:solidFill>
                <a:schemeClr val="accent3"/>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Sheet1!$D$2:$D$32</c:f>
              <c:numCache>
                <c:formatCode>General</c:formatCode>
                <c:ptCount val="31"/>
              </c:numCache>
            </c:numRef>
          </c:val>
          <c:smooth val="0"/>
          <c:extLst>
            <c:ext xmlns:c16="http://schemas.microsoft.com/office/drawing/2014/chart" uri="{C3380CC4-5D6E-409C-BE32-E72D297353CC}">
              <c16:uniqueId val="{00000002-B885-4FBF-80BA-C9B7A14AB817}"/>
            </c:ext>
          </c:extLst>
        </c:ser>
        <c:dLbls>
          <c:showLegendKey val="0"/>
          <c:showVal val="0"/>
          <c:showCatName val="0"/>
          <c:showSerName val="0"/>
          <c:showPercent val="0"/>
          <c:showBubbleSize val="0"/>
        </c:dLbls>
        <c:smooth val="0"/>
        <c:axId val="305726944"/>
        <c:axId val="305721696"/>
      </c:lineChart>
      <c:dateAx>
        <c:axId val="30572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21696"/>
        <c:crosses val="autoZero"/>
        <c:auto val="1"/>
        <c:lblOffset val="100"/>
        <c:baseTimeUnit val="days"/>
      </c:dateAx>
      <c:valAx>
        <c:axId val="30572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2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fraserspropertyretail</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1C34-47F2-AE99-FDA0764437DD}"/>
            </c:ext>
          </c:extLst>
        </c:ser>
        <c:ser>
          <c:idx val="1"/>
          <c:order val="1"/>
          <c:tx>
            <c:strRef>
              <c:f>Sheet1!$C$1</c:f>
              <c:strCache>
                <c:ptCount val="1"/>
                <c:pt idx="0">
                  <c:v>northpointsg</c:v>
                </c:pt>
              </c:strCache>
            </c:strRef>
          </c:tx>
          <c:spPr>
            <a:ln w="28575" cap="rnd">
              <a:solidFill>
                <a:schemeClr val="accent2"/>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1C34-47F2-AE99-FDA0764437DD}"/>
            </c:ext>
          </c:extLst>
        </c:ser>
        <c:ser>
          <c:idx val="2"/>
          <c:order val="2"/>
          <c:tx>
            <c:strRef>
              <c:f>Sheet1!$D$1</c:f>
              <c:strCache>
                <c:ptCount val="1"/>
                <c:pt idx="0">
                  <c:v>waterway_point</c:v>
                </c:pt>
              </c:strCache>
            </c:strRef>
          </c:tx>
          <c:spPr>
            <a:ln w="28575" cap="rnd">
              <a:solidFill>
                <a:schemeClr val="accent3"/>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1C34-47F2-AE99-FDA0764437DD}"/>
            </c:ext>
          </c:extLst>
        </c:ser>
        <c:dLbls>
          <c:showLegendKey val="0"/>
          <c:showVal val="0"/>
          <c:showCatName val="0"/>
          <c:showSerName val="0"/>
          <c:showPercent val="0"/>
          <c:showBubbleSize val="0"/>
        </c:dLbls>
        <c:smooth val="0"/>
        <c:axId val="381247408"/>
        <c:axId val="381246096"/>
      </c:lineChart>
      <c:dateAx>
        <c:axId val="38124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46096"/>
        <c:crosses val="autoZero"/>
        <c:auto val="1"/>
        <c:lblOffset val="100"/>
        <c:baseTimeUnit val="days"/>
      </c:dateAx>
      <c:valAx>
        <c:axId val="38124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4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fraserspropertyretail</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22</c:v>
                </c:pt>
                <c:pt idx="1">
                  <c:v>0</c:v>
                </c:pt>
                <c:pt idx="2">
                  <c:v>0</c:v>
                </c:pt>
                <c:pt idx="3">
                  <c:v>12</c:v>
                </c:pt>
                <c:pt idx="4">
                  <c:v>0</c:v>
                </c:pt>
                <c:pt idx="5">
                  <c:v>19</c:v>
                </c:pt>
                <c:pt idx="6">
                  <c:v>71</c:v>
                </c:pt>
                <c:pt idx="7">
                  <c:v>29</c:v>
                </c:pt>
                <c:pt idx="8">
                  <c:v>0</c:v>
                </c:pt>
                <c:pt idx="9">
                  <c:v>24</c:v>
                </c:pt>
                <c:pt idx="10">
                  <c:v>0</c:v>
                </c:pt>
                <c:pt idx="11">
                  <c:v>0</c:v>
                </c:pt>
                <c:pt idx="12">
                  <c:v>0</c:v>
                </c:pt>
                <c:pt idx="13">
                  <c:v>91</c:v>
                </c:pt>
                <c:pt idx="14">
                  <c:v>24</c:v>
                </c:pt>
                <c:pt idx="15">
                  <c:v>0</c:v>
                </c:pt>
                <c:pt idx="16">
                  <c:v>0</c:v>
                </c:pt>
                <c:pt idx="17">
                  <c:v>42</c:v>
                </c:pt>
                <c:pt idx="18">
                  <c:v>20</c:v>
                </c:pt>
                <c:pt idx="19">
                  <c:v>29</c:v>
                </c:pt>
                <c:pt idx="20">
                  <c:v>79</c:v>
                </c:pt>
                <c:pt idx="21">
                  <c:v>0</c:v>
                </c:pt>
                <c:pt idx="22">
                  <c:v>0</c:v>
                </c:pt>
                <c:pt idx="23">
                  <c:v>28</c:v>
                </c:pt>
                <c:pt idx="24">
                  <c:v>0</c:v>
                </c:pt>
                <c:pt idx="25">
                  <c:v>0</c:v>
                </c:pt>
                <c:pt idx="26">
                  <c:v>22</c:v>
                </c:pt>
                <c:pt idx="27">
                  <c:v>0</c:v>
                </c:pt>
                <c:pt idx="28">
                  <c:v>15</c:v>
                </c:pt>
                <c:pt idx="29">
                  <c:v>0</c:v>
                </c:pt>
                <c:pt idx="30">
                  <c:v>0</c:v>
                </c:pt>
              </c:numCache>
            </c:numRef>
          </c:val>
          <c:smooth val="0"/>
          <c:extLst>
            <c:ext xmlns:c16="http://schemas.microsoft.com/office/drawing/2014/chart" uri="{C3380CC4-5D6E-409C-BE32-E72D297353CC}">
              <c16:uniqueId val="{00000000-E4C5-4B0E-BEAA-245E85F83C60}"/>
            </c:ext>
          </c:extLst>
        </c:ser>
        <c:ser>
          <c:idx val="1"/>
          <c:order val="1"/>
          <c:tx>
            <c:strRef>
              <c:f>Sheet1!$C$1</c:f>
              <c:strCache>
                <c:ptCount val="1"/>
                <c:pt idx="0">
                  <c:v>northpointsg</c:v>
                </c:pt>
              </c:strCache>
            </c:strRef>
          </c:tx>
          <c:spPr>
            <a:ln w="28575" cap="rnd">
              <a:solidFill>
                <a:schemeClr val="accent2"/>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Sheet1!$C$2:$C$32</c:f>
              <c:numCache>
                <c:formatCode>General</c:formatCode>
                <c:ptCount val="31"/>
                <c:pt idx="0">
                  <c:v>47</c:v>
                </c:pt>
                <c:pt idx="1">
                  <c:v>0</c:v>
                </c:pt>
                <c:pt idx="2">
                  <c:v>0</c:v>
                </c:pt>
                <c:pt idx="3">
                  <c:v>0</c:v>
                </c:pt>
                <c:pt idx="4">
                  <c:v>27</c:v>
                </c:pt>
                <c:pt idx="5">
                  <c:v>35</c:v>
                </c:pt>
                <c:pt idx="6">
                  <c:v>0</c:v>
                </c:pt>
                <c:pt idx="7">
                  <c:v>0</c:v>
                </c:pt>
                <c:pt idx="8">
                  <c:v>0</c:v>
                </c:pt>
                <c:pt idx="9">
                  <c:v>18</c:v>
                </c:pt>
                <c:pt idx="10">
                  <c:v>0</c:v>
                </c:pt>
                <c:pt idx="11">
                  <c:v>0</c:v>
                </c:pt>
                <c:pt idx="12">
                  <c:v>0</c:v>
                </c:pt>
                <c:pt idx="13">
                  <c:v>0</c:v>
                </c:pt>
                <c:pt idx="14">
                  <c:v>0</c:v>
                </c:pt>
                <c:pt idx="15">
                  <c:v>0</c:v>
                </c:pt>
                <c:pt idx="16">
                  <c:v>0</c:v>
                </c:pt>
                <c:pt idx="17">
                  <c:v>0</c:v>
                </c:pt>
                <c:pt idx="18">
                  <c:v>53</c:v>
                </c:pt>
                <c:pt idx="19">
                  <c:v>0</c:v>
                </c:pt>
                <c:pt idx="20">
                  <c:v>33</c:v>
                </c:pt>
                <c:pt idx="21">
                  <c:v>43</c:v>
                </c:pt>
                <c:pt idx="22">
                  <c:v>39</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E4C5-4B0E-BEAA-245E85F83C60}"/>
            </c:ext>
          </c:extLst>
        </c:ser>
        <c:ser>
          <c:idx val="2"/>
          <c:order val="2"/>
          <c:tx>
            <c:strRef>
              <c:f>Sheet1!$D$1</c:f>
              <c:strCache>
                <c:ptCount val="1"/>
                <c:pt idx="0">
                  <c:v>waterway_point</c:v>
                </c:pt>
              </c:strCache>
            </c:strRef>
          </c:tx>
          <c:spPr>
            <a:ln w="28575" cap="rnd">
              <a:solidFill>
                <a:schemeClr val="accent3"/>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Sheet1!$D$2:$D$32</c:f>
              <c:numCache>
                <c:formatCode>General</c:formatCode>
                <c:ptCount val="31"/>
                <c:pt idx="0">
                  <c:v>0</c:v>
                </c:pt>
                <c:pt idx="1">
                  <c:v>0</c:v>
                </c:pt>
                <c:pt idx="2">
                  <c:v>0</c:v>
                </c:pt>
                <c:pt idx="3">
                  <c:v>31</c:v>
                </c:pt>
                <c:pt idx="4">
                  <c:v>0</c:v>
                </c:pt>
                <c:pt idx="5">
                  <c:v>0</c:v>
                </c:pt>
                <c:pt idx="6">
                  <c:v>0</c:v>
                </c:pt>
                <c:pt idx="7">
                  <c:v>0</c:v>
                </c:pt>
                <c:pt idx="8">
                  <c:v>0</c:v>
                </c:pt>
                <c:pt idx="9">
                  <c:v>33</c:v>
                </c:pt>
                <c:pt idx="10">
                  <c:v>0</c:v>
                </c:pt>
                <c:pt idx="11">
                  <c:v>0</c:v>
                </c:pt>
                <c:pt idx="12">
                  <c:v>0</c:v>
                </c:pt>
                <c:pt idx="13">
                  <c:v>0</c:v>
                </c:pt>
                <c:pt idx="14">
                  <c:v>0</c:v>
                </c:pt>
                <c:pt idx="15">
                  <c:v>0</c:v>
                </c:pt>
                <c:pt idx="16">
                  <c:v>0</c:v>
                </c:pt>
                <c:pt idx="17">
                  <c:v>0</c:v>
                </c:pt>
                <c:pt idx="18">
                  <c:v>0</c:v>
                </c:pt>
                <c:pt idx="19">
                  <c:v>39</c:v>
                </c:pt>
                <c:pt idx="20">
                  <c:v>0</c:v>
                </c:pt>
                <c:pt idx="21">
                  <c:v>0</c:v>
                </c:pt>
                <c:pt idx="22">
                  <c:v>34</c:v>
                </c:pt>
                <c:pt idx="23">
                  <c:v>22</c:v>
                </c:pt>
                <c:pt idx="24">
                  <c:v>0</c:v>
                </c:pt>
                <c:pt idx="25">
                  <c:v>0</c:v>
                </c:pt>
                <c:pt idx="26">
                  <c:v>13</c:v>
                </c:pt>
                <c:pt idx="27">
                  <c:v>0</c:v>
                </c:pt>
                <c:pt idx="28">
                  <c:v>59</c:v>
                </c:pt>
                <c:pt idx="29">
                  <c:v>0</c:v>
                </c:pt>
                <c:pt idx="30">
                  <c:v>0</c:v>
                </c:pt>
              </c:numCache>
            </c:numRef>
          </c:val>
          <c:smooth val="0"/>
          <c:extLst>
            <c:ext xmlns:c16="http://schemas.microsoft.com/office/drawing/2014/chart" uri="{C3380CC4-5D6E-409C-BE32-E72D297353CC}">
              <c16:uniqueId val="{00000002-E4C5-4B0E-BEAA-245E85F83C60}"/>
            </c:ext>
          </c:extLst>
        </c:ser>
        <c:dLbls>
          <c:showLegendKey val="0"/>
          <c:showVal val="0"/>
          <c:showCatName val="0"/>
          <c:showSerName val="0"/>
          <c:showPercent val="0"/>
          <c:showBubbleSize val="0"/>
        </c:dLbls>
        <c:smooth val="0"/>
        <c:axId val="381250360"/>
        <c:axId val="381251672"/>
      </c:lineChart>
      <c:dateAx>
        <c:axId val="38125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51672"/>
        <c:crosses val="autoZero"/>
        <c:auto val="1"/>
        <c:lblOffset val="100"/>
        <c:baseTimeUnit val="days"/>
      </c:dateAx>
      <c:valAx>
        <c:axId val="38125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5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D3ED9-6901-40DF-86BC-65BB7A5222F5}"/>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73671B85-45D8-4F21-9328-AE5EE4875152}"/>
              </a:ext>
            </a:extLst>
          </p:cNvPr>
          <p:cNvSpPr>
            <a:spLocks noGrp="1"/>
          </p:cNvSpPr>
          <p:nvPr>
            <p:ph type="subTitle" idx="1"/>
          </p:nvPr>
        </p:nvSpPr>
        <p:spPr/>
        <p:txBody>
          <a:bodyPr/>
          <a:lstStyle/>
          <a:p>
            <a:r>
              <a:rPr lang="en-US"/>
              <a:t>Spoon Creative Pte Ltd</a:t>
            </a:r>
          </a:p>
        </p:txBody>
      </p:sp>
    </p:spTree>
    <p:extLst>
      <p:ext uri="{BB962C8B-B14F-4D97-AF65-F5344CB8AC3E}">
        <p14:creationId xmlns:p14="http://schemas.microsoft.com/office/powerpoint/2010/main" val="3477347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3570-9350-49C5-947E-B2282FF5C598}"/>
              </a:ext>
            </a:extLst>
          </p:cNvPr>
          <p:cNvSpPr>
            <a:spLocks noGrp="1"/>
          </p:cNvSpPr>
          <p:nvPr>
            <p:ph type="title"/>
          </p:nvPr>
        </p:nvSpPr>
        <p:spPr/>
        <p:txBody>
          <a:bodyPr/>
          <a:lstStyle/>
          <a:p>
            <a:r>
              <a:rPr lang="en-US"/>
              <a:t>Instagram Key Metrics Table | FPR Core</a:t>
            </a:r>
          </a:p>
        </p:txBody>
      </p:sp>
      <p:graphicFrame>
        <p:nvGraphicFramePr>
          <p:cNvPr id="5" name="Table Placeholder 4">
            <a:extLst>
              <a:ext uri="{FF2B5EF4-FFF2-40B4-BE49-F238E27FC236}">
                <a16:creationId xmlns:a16="http://schemas.microsoft.com/office/drawing/2014/main" id="{91C8D591-A1DF-400F-A111-054F984FA44A}"/>
              </a:ext>
            </a:extLst>
          </p:cNvPr>
          <p:cNvGraphicFramePr>
            <a:graphicFrameLocks noGrp="1"/>
          </p:cNvGraphicFramePr>
          <p:nvPr>
            <p:ph type="tbl" sz="quarter" idx="13"/>
            <p:extLst>
              <p:ext uri="{D42A27DB-BD31-4B8C-83A1-F6EECF244321}">
                <p14:modId xmlns:p14="http://schemas.microsoft.com/office/powerpoint/2010/main" val="2100009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4547111"/>
                    </a:ext>
                  </a:extLst>
                </a:gridCol>
                <a:gridCol w="658368">
                  <a:extLst>
                    <a:ext uri="{9D8B030D-6E8A-4147-A177-3AD203B41FA5}">
                      <a16:colId xmlns:a16="http://schemas.microsoft.com/office/drawing/2014/main" val="3069827961"/>
                    </a:ext>
                  </a:extLst>
                </a:gridCol>
                <a:gridCol w="658368">
                  <a:extLst>
                    <a:ext uri="{9D8B030D-6E8A-4147-A177-3AD203B41FA5}">
                      <a16:colId xmlns:a16="http://schemas.microsoft.com/office/drawing/2014/main" val="2510486419"/>
                    </a:ext>
                  </a:extLst>
                </a:gridCol>
                <a:gridCol w="658368">
                  <a:extLst>
                    <a:ext uri="{9D8B030D-6E8A-4147-A177-3AD203B41FA5}">
                      <a16:colId xmlns:a16="http://schemas.microsoft.com/office/drawing/2014/main" val="536303148"/>
                    </a:ext>
                  </a:extLst>
                </a:gridCol>
                <a:gridCol w="658368">
                  <a:extLst>
                    <a:ext uri="{9D8B030D-6E8A-4147-A177-3AD203B41FA5}">
                      <a16:colId xmlns:a16="http://schemas.microsoft.com/office/drawing/2014/main" val="3502202674"/>
                    </a:ext>
                  </a:extLst>
                </a:gridCol>
                <a:gridCol w="658368">
                  <a:extLst>
                    <a:ext uri="{9D8B030D-6E8A-4147-A177-3AD203B41FA5}">
                      <a16:colId xmlns:a16="http://schemas.microsoft.com/office/drawing/2014/main" val="213729284"/>
                    </a:ext>
                  </a:extLst>
                </a:gridCol>
                <a:gridCol w="658368">
                  <a:extLst>
                    <a:ext uri="{9D8B030D-6E8A-4147-A177-3AD203B41FA5}">
                      <a16:colId xmlns:a16="http://schemas.microsoft.com/office/drawing/2014/main" val="926780203"/>
                    </a:ext>
                  </a:extLst>
                </a:gridCol>
                <a:gridCol w="658368">
                  <a:extLst>
                    <a:ext uri="{9D8B030D-6E8A-4147-A177-3AD203B41FA5}">
                      <a16:colId xmlns:a16="http://schemas.microsoft.com/office/drawing/2014/main" val="3591933932"/>
                    </a:ext>
                  </a:extLst>
                </a:gridCol>
                <a:gridCol w="658368">
                  <a:extLst>
                    <a:ext uri="{9D8B030D-6E8A-4147-A177-3AD203B41FA5}">
                      <a16:colId xmlns:a16="http://schemas.microsoft.com/office/drawing/2014/main" val="369971316"/>
                    </a:ext>
                  </a:extLst>
                </a:gridCol>
                <a:gridCol w="658368">
                  <a:extLst>
                    <a:ext uri="{9D8B030D-6E8A-4147-A177-3AD203B41FA5}">
                      <a16:colId xmlns:a16="http://schemas.microsoft.com/office/drawing/2014/main" val="17472590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38414181"/>
                  </a:ext>
                </a:extLst>
              </a:tr>
              <a:tr h="370840">
                <a:tc>
                  <a:txBody>
                    <a:bodyPr/>
                    <a:lstStyle/>
                    <a:p>
                      <a:r>
                        <a:rPr lang="en-US" sz="1000"/>
                        <a:t>fraserspropertyretail</a:t>
                      </a:r>
                    </a:p>
                  </a:txBody>
                  <a:tcPr/>
                </a:tc>
                <a:tc>
                  <a:txBody>
                    <a:bodyPr/>
                    <a:lstStyle/>
                    <a:p>
                      <a:r>
                        <a:rPr lang="en-US" sz="1000"/>
                        <a:t>n/a</a:t>
                      </a:r>
                    </a:p>
                  </a:txBody>
                  <a:tcPr/>
                </a:tc>
                <a:tc>
                  <a:txBody>
                    <a:bodyPr/>
                    <a:lstStyle/>
                    <a:p>
                      <a:r>
                        <a:rPr lang="en-US" sz="1000"/>
                        <a:t>n/a</a:t>
                      </a:r>
                    </a:p>
                  </a:txBody>
                  <a:tcPr/>
                </a:tc>
                <a:tc>
                  <a:txBody>
                    <a:bodyPr/>
                    <a:lstStyle/>
                    <a:p>
                      <a:r>
                        <a:rPr lang="en-US" sz="1000"/>
                        <a:t>12</a:t>
                      </a:r>
                    </a:p>
                  </a:txBody>
                  <a:tcPr/>
                </a:tc>
                <a:tc>
                  <a:txBody>
                    <a:bodyPr/>
                    <a:lstStyle/>
                    <a:p>
                      <a:r>
                        <a:rPr lang="en-US" sz="1000"/>
                        <a:t>4</a:t>
                      </a:r>
                    </a:p>
                  </a:txBody>
                  <a:tcPr/>
                </a:tc>
                <a:tc>
                  <a:txBody>
                    <a:bodyPr/>
                    <a:lstStyle/>
                    <a:p>
                      <a:r>
                        <a:rPr lang="en-US" sz="1000"/>
                        <a:t>1</a:t>
                      </a:r>
                    </a:p>
                  </a:txBody>
                  <a:tcPr/>
                </a:tc>
                <a:tc>
                  <a:txBody>
                    <a:bodyPr/>
                    <a:lstStyle/>
                    <a:p>
                      <a:r>
                        <a:rPr lang="en-US" sz="1000"/>
                        <a:t>17</a:t>
                      </a:r>
                    </a:p>
                  </a:txBody>
                  <a:tcPr/>
                </a:tc>
                <a:tc>
                  <a:txBody>
                    <a:bodyPr/>
                    <a:lstStyle/>
                    <a:p>
                      <a:r>
                        <a:rPr lang="en-US" sz="1000"/>
                        <a:t>506</a:t>
                      </a:r>
                    </a:p>
                  </a:txBody>
                  <a:tcPr/>
                </a:tc>
                <a:tc>
                  <a:txBody>
                    <a:bodyPr/>
                    <a:lstStyle/>
                    <a:p>
                      <a:r>
                        <a:rPr lang="en-US" sz="1000"/>
                        <a:t>105</a:t>
                      </a:r>
                    </a:p>
                  </a:txBody>
                  <a:tcPr/>
                </a:tc>
                <a:tc>
                  <a:txBody>
                    <a:bodyPr/>
                    <a:lstStyle/>
                    <a:p>
                      <a:r>
                        <a:rPr lang="en-US" sz="1000"/>
                        <a:t>n/a</a:t>
                      </a:r>
                    </a:p>
                  </a:txBody>
                  <a:tcPr/>
                </a:tc>
                <a:extLst>
                  <a:ext uri="{0D108BD9-81ED-4DB2-BD59-A6C34878D82A}">
                    <a16:rowId xmlns:a16="http://schemas.microsoft.com/office/drawing/2014/main" val="31163549"/>
                  </a:ext>
                </a:extLst>
              </a:tr>
              <a:tr h="370840">
                <a:tc>
                  <a:txBody>
                    <a:bodyPr/>
                    <a:lstStyle/>
                    <a:p>
                      <a:r>
                        <a:rPr lang="en-US" sz="1000"/>
                        <a:t>northpointsg</a:t>
                      </a:r>
                    </a:p>
                  </a:txBody>
                  <a:tcPr/>
                </a:tc>
                <a:tc>
                  <a:txBody>
                    <a:bodyPr/>
                    <a:lstStyle/>
                    <a:p>
                      <a:r>
                        <a:rPr lang="en-US" sz="1000"/>
                        <a:t>n/a</a:t>
                      </a:r>
                    </a:p>
                  </a:txBody>
                  <a:tcPr/>
                </a:tc>
                <a:tc>
                  <a:txBody>
                    <a:bodyPr/>
                    <a:lstStyle/>
                    <a:p>
                      <a:r>
                        <a:rPr lang="en-US" sz="1000"/>
                        <a:t>n/a</a:t>
                      </a:r>
                    </a:p>
                  </a:txBody>
                  <a:tcPr/>
                </a:tc>
                <a:tc>
                  <a:txBody>
                    <a:bodyPr/>
                    <a:lstStyle/>
                    <a:p>
                      <a:r>
                        <a:rPr lang="en-US" sz="1000"/>
                        <a:t>6</a:t>
                      </a:r>
                    </a:p>
                  </a:txBody>
                  <a:tcPr/>
                </a:tc>
                <a:tc>
                  <a:txBody>
                    <a:bodyPr/>
                    <a:lstStyle/>
                    <a:p>
                      <a:r>
                        <a:rPr lang="en-US" sz="1000"/>
                        <a:t>4</a:t>
                      </a:r>
                    </a:p>
                  </a:txBody>
                  <a:tcPr/>
                </a:tc>
                <a:tc>
                  <a:txBody>
                    <a:bodyPr/>
                    <a:lstStyle/>
                    <a:p>
                      <a:r>
                        <a:rPr lang="en-US" sz="1000"/>
                        <a:t>0</a:t>
                      </a:r>
                    </a:p>
                  </a:txBody>
                  <a:tcPr/>
                </a:tc>
                <a:tc>
                  <a:txBody>
                    <a:bodyPr/>
                    <a:lstStyle/>
                    <a:p>
                      <a:r>
                        <a:rPr lang="en-US" sz="1000"/>
                        <a:t>10</a:t>
                      </a:r>
                    </a:p>
                  </a:txBody>
                  <a:tcPr/>
                </a:tc>
                <a:tc>
                  <a:txBody>
                    <a:bodyPr/>
                    <a:lstStyle/>
                    <a:p>
                      <a:r>
                        <a:rPr lang="en-US" sz="1000"/>
                        <a:t>364</a:t>
                      </a:r>
                    </a:p>
                  </a:txBody>
                  <a:tcPr/>
                </a:tc>
                <a:tc>
                  <a:txBody>
                    <a:bodyPr/>
                    <a:lstStyle/>
                    <a:p>
                      <a:r>
                        <a:rPr lang="en-US" sz="1000"/>
                        <a:t>5</a:t>
                      </a:r>
                    </a:p>
                  </a:txBody>
                  <a:tcPr/>
                </a:tc>
                <a:tc>
                  <a:txBody>
                    <a:bodyPr/>
                    <a:lstStyle/>
                    <a:p>
                      <a:r>
                        <a:rPr lang="en-US" sz="1000"/>
                        <a:t>n/a</a:t>
                      </a:r>
                    </a:p>
                  </a:txBody>
                  <a:tcPr/>
                </a:tc>
                <a:extLst>
                  <a:ext uri="{0D108BD9-81ED-4DB2-BD59-A6C34878D82A}">
                    <a16:rowId xmlns:a16="http://schemas.microsoft.com/office/drawing/2014/main" val="2969995063"/>
                  </a:ext>
                </a:extLst>
              </a:tr>
              <a:tr h="370840">
                <a:tc>
                  <a:txBody>
                    <a:bodyPr/>
                    <a:lstStyle/>
                    <a:p>
                      <a:r>
                        <a:rPr lang="en-US" sz="1000"/>
                        <a:t>waterway_point</a:t>
                      </a:r>
                    </a:p>
                  </a:txBody>
                  <a:tcPr/>
                </a:tc>
                <a:tc>
                  <a:txBody>
                    <a:bodyPr/>
                    <a:lstStyle/>
                    <a:p>
                      <a:r>
                        <a:rPr lang="en-US" sz="1000"/>
                        <a:t>n/a</a:t>
                      </a:r>
                    </a:p>
                  </a:txBody>
                  <a:tcPr/>
                </a:tc>
                <a:tc>
                  <a:txBody>
                    <a:bodyPr/>
                    <a:lstStyle/>
                    <a:p>
                      <a:r>
                        <a:rPr lang="en-US" sz="1000"/>
                        <a:t>n/a</a:t>
                      </a:r>
                    </a:p>
                  </a:txBody>
                  <a:tcPr/>
                </a:tc>
                <a:tc>
                  <a:txBody>
                    <a:bodyPr/>
                    <a:lstStyle/>
                    <a:p>
                      <a:r>
                        <a:rPr lang="en-US" sz="1000"/>
                        <a:t>3</a:t>
                      </a:r>
                    </a:p>
                  </a:txBody>
                  <a:tcPr/>
                </a:tc>
                <a:tc>
                  <a:txBody>
                    <a:bodyPr/>
                    <a:lstStyle/>
                    <a:p>
                      <a:r>
                        <a:rPr lang="en-US" sz="1000"/>
                        <a:t>2</a:t>
                      </a:r>
                    </a:p>
                  </a:txBody>
                  <a:tcPr/>
                </a:tc>
                <a:tc>
                  <a:txBody>
                    <a:bodyPr/>
                    <a:lstStyle/>
                    <a:p>
                      <a:r>
                        <a:rPr lang="en-US" sz="1000"/>
                        <a:t>2</a:t>
                      </a:r>
                    </a:p>
                  </a:txBody>
                  <a:tcPr/>
                </a:tc>
                <a:tc>
                  <a:txBody>
                    <a:bodyPr/>
                    <a:lstStyle/>
                    <a:p>
                      <a:r>
                        <a:rPr lang="en-US" sz="1000"/>
                        <a:t>7</a:t>
                      </a:r>
                    </a:p>
                  </a:txBody>
                  <a:tcPr/>
                </a:tc>
                <a:tc>
                  <a:txBody>
                    <a:bodyPr/>
                    <a:lstStyle/>
                    <a:p>
                      <a:r>
                        <a:rPr lang="en-US" sz="1000"/>
                        <a:t>227</a:t>
                      </a:r>
                    </a:p>
                  </a:txBody>
                  <a:tcPr/>
                </a:tc>
                <a:tc>
                  <a:txBody>
                    <a:bodyPr/>
                    <a:lstStyle/>
                    <a:p>
                      <a:r>
                        <a:rPr lang="en-US" sz="1000"/>
                        <a:t>4</a:t>
                      </a:r>
                    </a:p>
                  </a:txBody>
                  <a:tcPr/>
                </a:tc>
                <a:tc>
                  <a:txBody>
                    <a:bodyPr/>
                    <a:lstStyle/>
                    <a:p>
                      <a:r>
                        <a:rPr lang="en-US" sz="1000"/>
                        <a:t>n/a</a:t>
                      </a:r>
                    </a:p>
                  </a:txBody>
                  <a:tcPr/>
                </a:tc>
                <a:extLst>
                  <a:ext uri="{0D108BD9-81ED-4DB2-BD59-A6C34878D82A}">
                    <a16:rowId xmlns:a16="http://schemas.microsoft.com/office/drawing/2014/main" val="4203172872"/>
                  </a:ext>
                </a:extLst>
              </a:tr>
            </a:tbl>
          </a:graphicData>
        </a:graphic>
      </p:graphicFrame>
      <p:sp>
        <p:nvSpPr>
          <p:cNvPr id="4" name="Text Placeholder 3">
            <a:extLst>
              <a:ext uri="{FF2B5EF4-FFF2-40B4-BE49-F238E27FC236}">
                <a16:creationId xmlns:a16="http://schemas.microsoft.com/office/drawing/2014/main" id="{C3571119-1FC5-4A93-8C05-E852CAC2EB6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51874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F9E88-EA35-4028-801E-B3E70B2F4892}"/>
              </a:ext>
            </a:extLst>
          </p:cNvPr>
          <p:cNvSpPr>
            <a:spLocks noGrp="1"/>
          </p:cNvSpPr>
          <p:nvPr>
            <p:ph type="title"/>
          </p:nvPr>
        </p:nvSpPr>
        <p:spPr/>
        <p:txBody>
          <a:bodyPr/>
          <a:lstStyle/>
          <a:p>
            <a:r>
              <a:rPr lang="en-US"/>
              <a:t>Instagram Followers Total | FPR Core</a:t>
            </a:r>
          </a:p>
        </p:txBody>
      </p:sp>
      <p:graphicFrame>
        <p:nvGraphicFramePr>
          <p:cNvPr id="6" name="Chart Placeholder 5">
            <a:extLst>
              <a:ext uri="{FF2B5EF4-FFF2-40B4-BE49-F238E27FC236}">
                <a16:creationId xmlns:a16="http://schemas.microsoft.com/office/drawing/2014/main" id="{95765297-8946-4FFB-BB27-B0860A8F3B8F}"/>
              </a:ext>
            </a:extLst>
          </p:cNvPr>
          <p:cNvGraphicFramePr>
            <a:graphicFrameLocks noGrp="1"/>
          </p:cNvGraphicFramePr>
          <p:nvPr>
            <p:ph type="chart" sz="quarter" idx="13"/>
            <p:extLst>
              <p:ext uri="{D42A27DB-BD31-4B8C-83A1-F6EECF244321}">
                <p14:modId xmlns:p14="http://schemas.microsoft.com/office/powerpoint/2010/main" val="1072881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2B194-3217-4833-BC20-6E6ED2F2DDE6}"/>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14F198C9-237F-43C8-8475-DF2ED25022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2530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5C09D-7DFA-4FB3-AAAE-1E1573DB744D}"/>
              </a:ext>
            </a:extLst>
          </p:cNvPr>
          <p:cNvSpPr>
            <a:spLocks noGrp="1"/>
          </p:cNvSpPr>
          <p:nvPr>
            <p:ph type="title"/>
          </p:nvPr>
        </p:nvSpPr>
        <p:spPr/>
        <p:txBody>
          <a:bodyPr/>
          <a:lstStyle/>
          <a:p>
            <a:r>
              <a:rPr lang="en-US"/>
              <a:t>Instagram Followers Change Rate | FPR Core</a:t>
            </a:r>
          </a:p>
        </p:txBody>
      </p:sp>
      <p:graphicFrame>
        <p:nvGraphicFramePr>
          <p:cNvPr id="6" name="Chart Placeholder 5">
            <a:extLst>
              <a:ext uri="{FF2B5EF4-FFF2-40B4-BE49-F238E27FC236}">
                <a16:creationId xmlns:a16="http://schemas.microsoft.com/office/drawing/2014/main" id="{3A788BBB-E8B7-4673-8C2B-7862A69C2628}"/>
              </a:ext>
            </a:extLst>
          </p:cNvPr>
          <p:cNvGraphicFramePr>
            <a:graphicFrameLocks noGrp="1"/>
          </p:cNvGraphicFramePr>
          <p:nvPr>
            <p:ph type="chart" sz="quarter" idx="13"/>
            <p:extLst>
              <p:ext uri="{D42A27DB-BD31-4B8C-83A1-F6EECF244321}">
                <p14:modId xmlns:p14="http://schemas.microsoft.com/office/powerpoint/2010/main" val="2405718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48455D-58E5-410F-B57F-ADCC4BFED17E}"/>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780389A3-6EEB-4790-8BB2-F75C159DB0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867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A61F-5F50-4A1A-9534-0E470CD68517}"/>
              </a:ext>
            </a:extLst>
          </p:cNvPr>
          <p:cNvSpPr>
            <a:spLocks noGrp="1"/>
          </p:cNvSpPr>
          <p:nvPr>
            <p:ph type="title"/>
          </p:nvPr>
        </p:nvSpPr>
        <p:spPr/>
        <p:txBody>
          <a:bodyPr/>
          <a:lstStyle/>
          <a:p>
            <a:r>
              <a:rPr lang="en-US"/>
              <a:t>Instagram Posts Table | FPR Core - 1 of 24</a:t>
            </a:r>
          </a:p>
        </p:txBody>
      </p:sp>
      <p:graphicFrame>
        <p:nvGraphicFramePr>
          <p:cNvPr id="5" name="Table Placeholder 4">
            <a:extLst>
              <a:ext uri="{FF2B5EF4-FFF2-40B4-BE49-F238E27FC236}">
                <a16:creationId xmlns:a16="http://schemas.microsoft.com/office/drawing/2014/main" id="{9C47B370-6841-45D7-ABCB-AE2E2A05B6A1}"/>
              </a:ext>
            </a:extLst>
          </p:cNvPr>
          <p:cNvGraphicFramePr>
            <a:graphicFrameLocks noGrp="1"/>
          </p:cNvGraphicFramePr>
          <p:nvPr>
            <p:ph type="tbl" sz="quarter" idx="13"/>
            <p:extLst>
              <p:ext uri="{D42A27DB-BD31-4B8C-83A1-F6EECF244321}">
                <p14:modId xmlns:p14="http://schemas.microsoft.com/office/powerpoint/2010/main" val="2198839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04106787"/>
                    </a:ext>
                  </a:extLst>
                </a:gridCol>
                <a:gridCol w="1810512">
                  <a:extLst>
                    <a:ext uri="{9D8B030D-6E8A-4147-A177-3AD203B41FA5}">
                      <a16:colId xmlns:a16="http://schemas.microsoft.com/office/drawing/2014/main" val="3587892248"/>
                    </a:ext>
                  </a:extLst>
                </a:gridCol>
                <a:gridCol w="822960">
                  <a:extLst>
                    <a:ext uri="{9D8B030D-6E8A-4147-A177-3AD203B41FA5}">
                      <a16:colId xmlns:a16="http://schemas.microsoft.com/office/drawing/2014/main" val="2824319919"/>
                    </a:ext>
                  </a:extLst>
                </a:gridCol>
                <a:gridCol w="822960">
                  <a:extLst>
                    <a:ext uri="{9D8B030D-6E8A-4147-A177-3AD203B41FA5}">
                      <a16:colId xmlns:a16="http://schemas.microsoft.com/office/drawing/2014/main" val="3585073649"/>
                    </a:ext>
                  </a:extLst>
                </a:gridCol>
                <a:gridCol w="822960">
                  <a:extLst>
                    <a:ext uri="{9D8B030D-6E8A-4147-A177-3AD203B41FA5}">
                      <a16:colId xmlns:a16="http://schemas.microsoft.com/office/drawing/2014/main" val="397882245"/>
                    </a:ext>
                  </a:extLst>
                </a:gridCol>
                <a:gridCol w="822960">
                  <a:extLst>
                    <a:ext uri="{9D8B030D-6E8A-4147-A177-3AD203B41FA5}">
                      <a16:colId xmlns:a16="http://schemas.microsoft.com/office/drawing/2014/main" val="1205141328"/>
                    </a:ext>
                  </a:extLst>
                </a:gridCol>
                <a:gridCol w="822960">
                  <a:extLst>
                    <a:ext uri="{9D8B030D-6E8A-4147-A177-3AD203B41FA5}">
                      <a16:colId xmlns:a16="http://schemas.microsoft.com/office/drawing/2014/main" val="2629272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701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- 2020-05-29 12:08:07</a:t>
                      </a:r>
                      <a:r>
                        <a:rPr kumimoji="0" lang="en-US" sz="1000" b="0" i="0" u="none" strike="noStrike" kern="1200" cap="none" spc="0" normalizeH="0" baseline="0" noProof="0">
                          <a:ln>
                            <a:noFill/>
                          </a:ln>
                          <a:solidFill>
                            <a:prstClr val="black"/>
                          </a:solidFill>
                          <a:effectLst/>
                          <a:uLnTx/>
                          <a:uFillTx/>
                          <a:latin typeface="+mn-lt"/>
                          <a:ea typeface="+mn-ea"/>
                          <a:cs typeface="+mn-cs"/>
                        </a:rPr>
                        <a:t>
 Here are some tips to help you make the back-to-school transition more smooth-sailing while keeping your family positive and productive. ⠀
🎒 bit.ly/FPRBackToSchool⠀
⠀
#FrasersPropertyRetail #BacktoSchool #SGkids #SGparents#SGschool #SGeducation #SGliving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https://www.instagram.com/p/CAxJI3wngda/media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3636214"/>
                  </a:ext>
                </a:extLst>
              </a:tr>
            </a:tbl>
          </a:graphicData>
        </a:graphic>
      </p:graphicFrame>
      <p:sp>
        <p:nvSpPr>
          <p:cNvPr id="4" name="Text Placeholder 3">
            <a:extLst>
              <a:ext uri="{FF2B5EF4-FFF2-40B4-BE49-F238E27FC236}">
                <a16:creationId xmlns:a16="http://schemas.microsoft.com/office/drawing/2014/main" id="{7F053255-93F7-4179-B5A3-044201341806}"/>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15050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0B033-E31D-4A63-AAD2-18391FD76C6F}"/>
              </a:ext>
            </a:extLst>
          </p:cNvPr>
          <p:cNvSpPr>
            <a:spLocks noGrp="1"/>
          </p:cNvSpPr>
          <p:nvPr>
            <p:ph type="title"/>
          </p:nvPr>
        </p:nvSpPr>
        <p:spPr/>
        <p:txBody>
          <a:bodyPr/>
          <a:lstStyle/>
          <a:p>
            <a:r>
              <a:rPr lang="en-US"/>
              <a:t>Instagram Posts Table | FPR Core - 2 of 24</a:t>
            </a:r>
          </a:p>
        </p:txBody>
      </p:sp>
      <p:graphicFrame>
        <p:nvGraphicFramePr>
          <p:cNvPr id="5" name="Table Placeholder 4">
            <a:extLst>
              <a:ext uri="{FF2B5EF4-FFF2-40B4-BE49-F238E27FC236}">
                <a16:creationId xmlns:a16="http://schemas.microsoft.com/office/drawing/2014/main" id="{A50C58F7-611C-4614-88A2-07A9DD5FBF75}"/>
              </a:ext>
            </a:extLst>
          </p:cNvPr>
          <p:cNvGraphicFramePr>
            <a:graphicFrameLocks noGrp="1"/>
          </p:cNvGraphicFramePr>
          <p:nvPr>
            <p:ph type="tbl" sz="quarter" idx="13"/>
            <p:extLst>
              <p:ext uri="{D42A27DB-BD31-4B8C-83A1-F6EECF244321}">
                <p14:modId xmlns:p14="http://schemas.microsoft.com/office/powerpoint/2010/main" val="3718802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110901"/>
                    </a:ext>
                  </a:extLst>
                </a:gridCol>
                <a:gridCol w="1810512">
                  <a:extLst>
                    <a:ext uri="{9D8B030D-6E8A-4147-A177-3AD203B41FA5}">
                      <a16:colId xmlns:a16="http://schemas.microsoft.com/office/drawing/2014/main" val="2980022553"/>
                    </a:ext>
                  </a:extLst>
                </a:gridCol>
                <a:gridCol w="822960">
                  <a:extLst>
                    <a:ext uri="{9D8B030D-6E8A-4147-A177-3AD203B41FA5}">
                      <a16:colId xmlns:a16="http://schemas.microsoft.com/office/drawing/2014/main" val="2849829571"/>
                    </a:ext>
                  </a:extLst>
                </a:gridCol>
                <a:gridCol w="822960">
                  <a:extLst>
                    <a:ext uri="{9D8B030D-6E8A-4147-A177-3AD203B41FA5}">
                      <a16:colId xmlns:a16="http://schemas.microsoft.com/office/drawing/2014/main" val="3666038363"/>
                    </a:ext>
                  </a:extLst>
                </a:gridCol>
                <a:gridCol w="822960">
                  <a:extLst>
                    <a:ext uri="{9D8B030D-6E8A-4147-A177-3AD203B41FA5}">
                      <a16:colId xmlns:a16="http://schemas.microsoft.com/office/drawing/2014/main" val="3377835223"/>
                    </a:ext>
                  </a:extLst>
                </a:gridCol>
                <a:gridCol w="822960">
                  <a:extLst>
                    <a:ext uri="{9D8B030D-6E8A-4147-A177-3AD203B41FA5}">
                      <a16:colId xmlns:a16="http://schemas.microsoft.com/office/drawing/2014/main" val="3443313074"/>
                    </a:ext>
                  </a:extLst>
                </a:gridCol>
                <a:gridCol w="822960">
                  <a:extLst>
                    <a:ext uri="{9D8B030D-6E8A-4147-A177-3AD203B41FA5}">
                      <a16:colId xmlns:a16="http://schemas.microsoft.com/office/drawing/2014/main" val="136934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46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waterway_point - 2020-05-29 06:27:30</a:t>
                      </a:r>
                      <a:r>
                        <a:rPr kumimoji="0" lang="en-US" sz="1000" b="0" i="0" u="none" strike="noStrike" kern="1200" cap="none" spc="0" normalizeH="0" baseline="0" noProof="0">
                          <a:ln>
                            <a:noFill/>
                          </a:ln>
                          <a:solidFill>
                            <a:prstClr val="black"/>
                          </a:solidFill>
                          <a:effectLst/>
                          <a:uLnTx/>
                          <a:uFillTx/>
                          <a:latin typeface="+mn-lt"/>
                          <a:ea typeface="+mn-ea"/>
                          <a:cs typeface="+mn-cs"/>
                        </a:rPr>
                        <a:t>
 It took us some time (and a good arm workout), but we’ve finally mastered whipping up the viral Dalgona drink. Share a quick-and-easy recipe you’ve mastered during the Circuit Breaker in the comments below.
.
.
.
#waterwaypoint #fraserspropertyretail #DIYrecipe #dalgonacoffee #stayhomechef #foodsg #circuitbreaker #easyrecipes #foodie #delicious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https://www.instagram.com/p/CAwhzN6FYV7/media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04005411"/>
                  </a:ext>
                </a:extLst>
              </a:tr>
            </a:tbl>
          </a:graphicData>
        </a:graphic>
      </p:graphicFrame>
      <p:sp>
        <p:nvSpPr>
          <p:cNvPr id="4" name="Text Placeholder 3">
            <a:extLst>
              <a:ext uri="{FF2B5EF4-FFF2-40B4-BE49-F238E27FC236}">
                <a16:creationId xmlns:a16="http://schemas.microsoft.com/office/drawing/2014/main" id="{63643A2E-1580-4EEA-94CC-7493D0948A5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550636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9B5FC-4A4D-4615-955E-763FF860B8FB}"/>
              </a:ext>
            </a:extLst>
          </p:cNvPr>
          <p:cNvSpPr>
            <a:spLocks noGrp="1"/>
          </p:cNvSpPr>
          <p:nvPr>
            <p:ph type="title"/>
          </p:nvPr>
        </p:nvSpPr>
        <p:spPr/>
        <p:txBody>
          <a:bodyPr/>
          <a:lstStyle/>
          <a:p>
            <a:r>
              <a:rPr lang="en-US"/>
              <a:t>Instagram Posts Table | FPR Core - 3 of 24</a:t>
            </a:r>
          </a:p>
        </p:txBody>
      </p:sp>
      <p:graphicFrame>
        <p:nvGraphicFramePr>
          <p:cNvPr id="5" name="Table Placeholder 4">
            <a:extLst>
              <a:ext uri="{FF2B5EF4-FFF2-40B4-BE49-F238E27FC236}">
                <a16:creationId xmlns:a16="http://schemas.microsoft.com/office/drawing/2014/main" id="{A93ED673-09E4-4C5A-8CBD-579B963721E6}"/>
              </a:ext>
            </a:extLst>
          </p:cNvPr>
          <p:cNvGraphicFramePr>
            <a:graphicFrameLocks noGrp="1"/>
          </p:cNvGraphicFramePr>
          <p:nvPr>
            <p:ph type="tbl" sz="quarter" idx="13"/>
            <p:extLst>
              <p:ext uri="{D42A27DB-BD31-4B8C-83A1-F6EECF244321}">
                <p14:modId xmlns:p14="http://schemas.microsoft.com/office/powerpoint/2010/main" val="87785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8800607"/>
                    </a:ext>
                  </a:extLst>
                </a:gridCol>
                <a:gridCol w="1810512">
                  <a:extLst>
                    <a:ext uri="{9D8B030D-6E8A-4147-A177-3AD203B41FA5}">
                      <a16:colId xmlns:a16="http://schemas.microsoft.com/office/drawing/2014/main" val="1380364822"/>
                    </a:ext>
                  </a:extLst>
                </a:gridCol>
                <a:gridCol w="822960">
                  <a:extLst>
                    <a:ext uri="{9D8B030D-6E8A-4147-A177-3AD203B41FA5}">
                      <a16:colId xmlns:a16="http://schemas.microsoft.com/office/drawing/2014/main" val="2862501886"/>
                    </a:ext>
                  </a:extLst>
                </a:gridCol>
                <a:gridCol w="822960">
                  <a:extLst>
                    <a:ext uri="{9D8B030D-6E8A-4147-A177-3AD203B41FA5}">
                      <a16:colId xmlns:a16="http://schemas.microsoft.com/office/drawing/2014/main" val="3844945346"/>
                    </a:ext>
                  </a:extLst>
                </a:gridCol>
                <a:gridCol w="822960">
                  <a:extLst>
                    <a:ext uri="{9D8B030D-6E8A-4147-A177-3AD203B41FA5}">
                      <a16:colId xmlns:a16="http://schemas.microsoft.com/office/drawing/2014/main" val="339654064"/>
                    </a:ext>
                  </a:extLst>
                </a:gridCol>
                <a:gridCol w="822960">
                  <a:extLst>
                    <a:ext uri="{9D8B030D-6E8A-4147-A177-3AD203B41FA5}">
                      <a16:colId xmlns:a16="http://schemas.microsoft.com/office/drawing/2014/main" val="1281760010"/>
                    </a:ext>
                  </a:extLst>
                </a:gridCol>
                <a:gridCol w="822960">
                  <a:extLst>
                    <a:ext uri="{9D8B030D-6E8A-4147-A177-3AD203B41FA5}">
                      <a16:colId xmlns:a16="http://schemas.microsoft.com/office/drawing/2014/main" val="56221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4527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waterway_point - 2020-05-27 06:21:59</a:t>
                      </a:r>
                      <a:r>
                        <a:rPr kumimoji="0" lang="en-US" sz="1000" b="0" i="0" u="none" strike="noStrike" kern="1200" cap="none" spc="0" normalizeH="0" baseline="0" noProof="0">
                          <a:ln>
                            <a:noFill/>
                          </a:ln>
                          <a:solidFill>
                            <a:prstClr val="black"/>
                          </a:solidFill>
                          <a:effectLst/>
                          <a:uLnTx/>
                          <a:uFillTx/>
                          <a:latin typeface="+mn-lt"/>
                          <a:ea typeface="+mn-ea"/>
                          <a:cs typeface="+mn-cs"/>
                        </a:rPr>
                        <a:t>
 Upgrade your mane! Now that hair salons have reopened, which of these post-Circuit Breaker looks would you consider? Share your thoughts in the comments below.
.
.
.
#waterwaypoint #fraserspropertyretail #salons #hairdos #beauty #hairstyle #circuitbreaker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https://www.instagram.com/p/CArXyk_F3RR/media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4708141"/>
                  </a:ext>
                </a:extLst>
              </a:tr>
            </a:tbl>
          </a:graphicData>
        </a:graphic>
      </p:graphicFrame>
      <p:sp>
        <p:nvSpPr>
          <p:cNvPr id="4" name="Text Placeholder 3">
            <a:extLst>
              <a:ext uri="{FF2B5EF4-FFF2-40B4-BE49-F238E27FC236}">
                <a16:creationId xmlns:a16="http://schemas.microsoft.com/office/drawing/2014/main" id="{636E76E4-DA8A-4602-AABB-3DE8A634193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432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9991A-3EE0-48B1-A3C4-20291C7CFABF}"/>
              </a:ext>
            </a:extLst>
          </p:cNvPr>
          <p:cNvSpPr>
            <a:spLocks noGrp="1"/>
          </p:cNvSpPr>
          <p:nvPr>
            <p:ph type="title"/>
          </p:nvPr>
        </p:nvSpPr>
        <p:spPr/>
        <p:txBody>
          <a:bodyPr/>
          <a:lstStyle/>
          <a:p>
            <a:r>
              <a:rPr lang="en-US"/>
              <a:t>Instagram Posts Table | FPR Core - 4 of 24</a:t>
            </a:r>
          </a:p>
        </p:txBody>
      </p:sp>
      <p:graphicFrame>
        <p:nvGraphicFramePr>
          <p:cNvPr id="5" name="Table Placeholder 4">
            <a:extLst>
              <a:ext uri="{FF2B5EF4-FFF2-40B4-BE49-F238E27FC236}">
                <a16:creationId xmlns:a16="http://schemas.microsoft.com/office/drawing/2014/main" id="{C86F7035-67C0-456D-A93A-970F0C379AF7}"/>
              </a:ext>
            </a:extLst>
          </p:cNvPr>
          <p:cNvGraphicFramePr>
            <a:graphicFrameLocks noGrp="1"/>
          </p:cNvGraphicFramePr>
          <p:nvPr>
            <p:ph type="tbl" sz="quarter" idx="13"/>
            <p:extLst>
              <p:ext uri="{D42A27DB-BD31-4B8C-83A1-F6EECF244321}">
                <p14:modId xmlns:p14="http://schemas.microsoft.com/office/powerpoint/2010/main" val="2513720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90837528"/>
                    </a:ext>
                  </a:extLst>
                </a:gridCol>
                <a:gridCol w="1810512">
                  <a:extLst>
                    <a:ext uri="{9D8B030D-6E8A-4147-A177-3AD203B41FA5}">
                      <a16:colId xmlns:a16="http://schemas.microsoft.com/office/drawing/2014/main" val="1982957946"/>
                    </a:ext>
                  </a:extLst>
                </a:gridCol>
                <a:gridCol w="822960">
                  <a:extLst>
                    <a:ext uri="{9D8B030D-6E8A-4147-A177-3AD203B41FA5}">
                      <a16:colId xmlns:a16="http://schemas.microsoft.com/office/drawing/2014/main" val="2193420750"/>
                    </a:ext>
                  </a:extLst>
                </a:gridCol>
                <a:gridCol w="822960">
                  <a:extLst>
                    <a:ext uri="{9D8B030D-6E8A-4147-A177-3AD203B41FA5}">
                      <a16:colId xmlns:a16="http://schemas.microsoft.com/office/drawing/2014/main" val="4064475175"/>
                    </a:ext>
                  </a:extLst>
                </a:gridCol>
                <a:gridCol w="822960">
                  <a:extLst>
                    <a:ext uri="{9D8B030D-6E8A-4147-A177-3AD203B41FA5}">
                      <a16:colId xmlns:a16="http://schemas.microsoft.com/office/drawing/2014/main" val="3659599355"/>
                    </a:ext>
                  </a:extLst>
                </a:gridCol>
                <a:gridCol w="822960">
                  <a:extLst>
                    <a:ext uri="{9D8B030D-6E8A-4147-A177-3AD203B41FA5}">
                      <a16:colId xmlns:a16="http://schemas.microsoft.com/office/drawing/2014/main" val="1050982459"/>
                    </a:ext>
                  </a:extLst>
                </a:gridCol>
                <a:gridCol w="822960">
                  <a:extLst>
                    <a:ext uri="{9D8B030D-6E8A-4147-A177-3AD203B41FA5}">
                      <a16:colId xmlns:a16="http://schemas.microsoft.com/office/drawing/2014/main" val="3062489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0606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- 2020-05-27 06:19:08</a:t>
                      </a:r>
                      <a:r>
                        <a:rPr kumimoji="0" lang="en-US" sz="1000" b="0" i="0" u="none" strike="noStrike" kern="1200" cap="none" spc="0" normalizeH="0" baseline="0" noProof="0">
                          <a:ln>
                            <a:noFill/>
                          </a:ln>
                          <a:solidFill>
                            <a:prstClr val="black"/>
                          </a:solidFill>
                          <a:effectLst/>
                          <a:uLnTx/>
                          <a:uFillTx/>
                          <a:latin typeface="+mn-lt"/>
                          <a:ea typeface="+mn-ea"/>
                          <a:cs typeface="+mn-cs"/>
                        </a:rPr>
                        <a:t>
 Keep your hair in tip-top condition easily at home despite May’s blistering heat.
⠀ ⠀
Curious about your hair’s condition? Gently pull at the end of a strand - damaged hair snaps, while dry hair stretches but doesn't return to its original length. Feel for its texture - an uneven surface is a sign of damaged hair.⠀
⠀
Here are some hair care tips and natural remedies to enhance your tresses:⠀
⠀
✔️ Restore hair's luster: Mash a ripe avocado with an egg and apply it to wet hair. Leave on for 20 minutes before rinsing it off thoroughly. The ample vitamins and minerals from the avocado does wonders in repairing damaged hair.⠀
✔️ Add natural shine: Rise your hair with warm tea after shampooing to enhance your hair's shine and colour. Use black tea to deepen the colour of dark hair, while blonde hair can be brightened with chamomile tea.⠀
✔️ Oil it up: Moisturise dry hair by rubbing warm olive oil into your hair before covering it with a plastic bag. Wrap everything with a towel and leave 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https://www.instagram.com/p/CArXnKVHd9b/media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5433669"/>
                  </a:ext>
                </a:extLst>
              </a:tr>
            </a:tbl>
          </a:graphicData>
        </a:graphic>
      </p:graphicFrame>
      <p:sp>
        <p:nvSpPr>
          <p:cNvPr id="4" name="Text Placeholder 3">
            <a:extLst>
              <a:ext uri="{FF2B5EF4-FFF2-40B4-BE49-F238E27FC236}">
                <a16:creationId xmlns:a16="http://schemas.microsoft.com/office/drawing/2014/main" id="{0FA57BD3-6123-4001-98CE-CCF31DBF6F9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468337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59A1E-53B5-405B-8A54-29557C09C71A}"/>
              </a:ext>
            </a:extLst>
          </p:cNvPr>
          <p:cNvSpPr>
            <a:spLocks noGrp="1"/>
          </p:cNvSpPr>
          <p:nvPr>
            <p:ph type="title"/>
          </p:nvPr>
        </p:nvSpPr>
        <p:spPr/>
        <p:txBody>
          <a:bodyPr/>
          <a:lstStyle/>
          <a:p>
            <a:r>
              <a:rPr lang="en-US"/>
              <a:t>Instagram Posts Table | FPR Core - 5 of 24</a:t>
            </a:r>
          </a:p>
        </p:txBody>
      </p:sp>
      <p:graphicFrame>
        <p:nvGraphicFramePr>
          <p:cNvPr id="5" name="Table Placeholder 4">
            <a:extLst>
              <a:ext uri="{FF2B5EF4-FFF2-40B4-BE49-F238E27FC236}">
                <a16:creationId xmlns:a16="http://schemas.microsoft.com/office/drawing/2014/main" id="{5703A2E8-611C-4024-9E54-5598C5CA4094}"/>
              </a:ext>
            </a:extLst>
          </p:cNvPr>
          <p:cNvGraphicFramePr>
            <a:graphicFrameLocks noGrp="1"/>
          </p:cNvGraphicFramePr>
          <p:nvPr>
            <p:ph type="tbl" sz="quarter" idx="13"/>
            <p:extLst>
              <p:ext uri="{D42A27DB-BD31-4B8C-83A1-F6EECF244321}">
                <p14:modId xmlns:p14="http://schemas.microsoft.com/office/powerpoint/2010/main" val="3884091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99759718"/>
                    </a:ext>
                  </a:extLst>
                </a:gridCol>
                <a:gridCol w="1810512">
                  <a:extLst>
                    <a:ext uri="{9D8B030D-6E8A-4147-A177-3AD203B41FA5}">
                      <a16:colId xmlns:a16="http://schemas.microsoft.com/office/drawing/2014/main" val="2470232847"/>
                    </a:ext>
                  </a:extLst>
                </a:gridCol>
                <a:gridCol w="822960">
                  <a:extLst>
                    <a:ext uri="{9D8B030D-6E8A-4147-A177-3AD203B41FA5}">
                      <a16:colId xmlns:a16="http://schemas.microsoft.com/office/drawing/2014/main" val="1906937391"/>
                    </a:ext>
                  </a:extLst>
                </a:gridCol>
                <a:gridCol w="822960">
                  <a:extLst>
                    <a:ext uri="{9D8B030D-6E8A-4147-A177-3AD203B41FA5}">
                      <a16:colId xmlns:a16="http://schemas.microsoft.com/office/drawing/2014/main" val="3689966772"/>
                    </a:ext>
                  </a:extLst>
                </a:gridCol>
                <a:gridCol w="822960">
                  <a:extLst>
                    <a:ext uri="{9D8B030D-6E8A-4147-A177-3AD203B41FA5}">
                      <a16:colId xmlns:a16="http://schemas.microsoft.com/office/drawing/2014/main" val="2899390259"/>
                    </a:ext>
                  </a:extLst>
                </a:gridCol>
                <a:gridCol w="822960">
                  <a:extLst>
                    <a:ext uri="{9D8B030D-6E8A-4147-A177-3AD203B41FA5}">
                      <a16:colId xmlns:a16="http://schemas.microsoft.com/office/drawing/2014/main" val="236237901"/>
                    </a:ext>
                  </a:extLst>
                </a:gridCol>
                <a:gridCol w="822960">
                  <a:extLst>
                    <a:ext uri="{9D8B030D-6E8A-4147-A177-3AD203B41FA5}">
                      <a16:colId xmlns:a16="http://schemas.microsoft.com/office/drawing/2014/main" val="3540303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915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- 2020-05-24 07:04:03</a:t>
                      </a:r>
                      <a:r>
                        <a:rPr kumimoji="0" lang="en-US" sz="1000" b="0" i="0" u="none" strike="noStrike" kern="1200" cap="none" spc="0" normalizeH="0" baseline="0" noProof="0">
                          <a:ln>
                            <a:noFill/>
                          </a:ln>
                          <a:solidFill>
                            <a:prstClr val="black"/>
                          </a:solidFill>
                          <a:effectLst/>
                          <a:uLnTx/>
                          <a:uFillTx/>
                          <a:latin typeface="+mn-lt"/>
                          <a:ea typeface="+mn-ea"/>
                          <a:cs typeface="+mn-cs"/>
                        </a:rPr>
                        <a:t>
 From our families to yours — Selamat Hari Raya Aidilfitri! To celebrate Eid Al-Fitr and mark the end of Ramadan, we share snapshots of some of our intimate family gatherings* and what they are thankful for. ⠀
⠀
*Photos taken during last year's Adilfitri celebrations.⠀
⠀
#FrasersPropertyRetail #SelamatHariRaya #EidAlFitri2020 #Family #Gatherings #SpecialMoments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https://www.instagram.com/p/CAjuXfRHxiH/media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86491413"/>
                  </a:ext>
                </a:extLst>
              </a:tr>
            </a:tbl>
          </a:graphicData>
        </a:graphic>
      </p:graphicFrame>
      <p:sp>
        <p:nvSpPr>
          <p:cNvPr id="4" name="Text Placeholder 3">
            <a:extLst>
              <a:ext uri="{FF2B5EF4-FFF2-40B4-BE49-F238E27FC236}">
                <a16:creationId xmlns:a16="http://schemas.microsoft.com/office/drawing/2014/main" id="{DFE69E83-C06E-4AE4-A089-DB8B6694F39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333479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6D3E9-0FFE-4C20-B587-A1D0A5B08508}"/>
              </a:ext>
            </a:extLst>
          </p:cNvPr>
          <p:cNvSpPr>
            <a:spLocks noGrp="1"/>
          </p:cNvSpPr>
          <p:nvPr>
            <p:ph type="title"/>
          </p:nvPr>
        </p:nvSpPr>
        <p:spPr/>
        <p:txBody>
          <a:bodyPr/>
          <a:lstStyle/>
          <a:p>
            <a:r>
              <a:rPr lang="en-US"/>
              <a:t>Instagram Posts Table | FPR Core - 6 of 24</a:t>
            </a:r>
          </a:p>
        </p:txBody>
      </p:sp>
      <p:graphicFrame>
        <p:nvGraphicFramePr>
          <p:cNvPr id="5" name="Table Placeholder 4">
            <a:extLst>
              <a:ext uri="{FF2B5EF4-FFF2-40B4-BE49-F238E27FC236}">
                <a16:creationId xmlns:a16="http://schemas.microsoft.com/office/drawing/2014/main" id="{04DCEE62-6821-4E82-9329-3F8AC539544F}"/>
              </a:ext>
            </a:extLst>
          </p:cNvPr>
          <p:cNvGraphicFramePr>
            <a:graphicFrameLocks noGrp="1"/>
          </p:cNvGraphicFramePr>
          <p:nvPr>
            <p:ph type="tbl" sz="quarter" idx="13"/>
            <p:extLst>
              <p:ext uri="{D42A27DB-BD31-4B8C-83A1-F6EECF244321}">
                <p14:modId xmlns:p14="http://schemas.microsoft.com/office/powerpoint/2010/main" val="1356099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2021923"/>
                    </a:ext>
                  </a:extLst>
                </a:gridCol>
                <a:gridCol w="1810512">
                  <a:extLst>
                    <a:ext uri="{9D8B030D-6E8A-4147-A177-3AD203B41FA5}">
                      <a16:colId xmlns:a16="http://schemas.microsoft.com/office/drawing/2014/main" val="1125124055"/>
                    </a:ext>
                  </a:extLst>
                </a:gridCol>
                <a:gridCol w="822960">
                  <a:extLst>
                    <a:ext uri="{9D8B030D-6E8A-4147-A177-3AD203B41FA5}">
                      <a16:colId xmlns:a16="http://schemas.microsoft.com/office/drawing/2014/main" val="256152692"/>
                    </a:ext>
                  </a:extLst>
                </a:gridCol>
                <a:gridCol w="822960">
                  <a:extLst>
                    <a:ext uri="{9D8B030D-6E8A-4147-A177-3AD203B41FA5}">
                      <a16:colId xmlns:a16="http://schemas.microsoft.com/office/drawing/2014/main" val="1843725691"/>
                    </a:ext>
                  </a:extLst>
                </a:gridCol>
                <a:gridCol w="822960">
                  <a:extLst>
                    <a:ext uri="{9D8B030D-6E8A-4147-A177-3AD203B41FA5}">
                      <a16:colId xmlns:a16="http://schemas.microsoft.com/office/drawing/2014/main" val="1003732088"/>
                    </a:ext>
                  </a:extLst>
                </a:gridCol>
                <a:gridCol w="822960">
                  <a:extLst>
                    <a:ext uri="{9D8B030D-6E8A-4147-A177-3AD203B41FA5}">
                      <a16:colId xmlns:a16="http://schemas.microsoft.com/office/drawing/2014/main" val="257726048"/>
                    </a:ext>
                  </a:extLst>
                </a:gridCol>
                <a:gridCol w="822960">
                  <a:extLst>
                    <a:ext uri="{9D8B030D-6E8A-4147-A177-3AD203B41FA5}">
                      <a16:colId xmlns:a16="http://schemas.microsoft.com/office/drawing/2014/main" val="1801230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960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waterway_point - 2020-05-24 06:12:16</a:t>
                      </a:r>
                      <a:r>
                        <a:rPr kumimoji="0" lang="en-US" sz="1000" b="0" i="0" u="none" strike="noStrike" kern="1200" cap="none" spc="0" normalizeH="0" baseline="0" noProof="0">
                          <a:ln>
                            <a:noFill/>
                          </a:ln>
                          <a:solidFill>
                            <a:prstClr val="black"/>
                          </a:solidFill>
                          <a:effectLst/>
                          <a:uLnTx/>
                          <a:uFillTx/>
                          <a:latin typeface="+mn-lt"/>
                          <a:ea typeface="+mn-ea"/>
                          <a:cs typeface="+mn-cs"/>
                        </a:rPr>
                        <a:t>
 It may be a smaller celebration with just immediate family members this year, so let's take this opportunity to make Raya festivities at home more meaningful and memorable. Wishing you and your loved ones a Selamat Hari Raya!
.
.
.
#waterwaypoint #fraserspropertyretail #aidilfitri2020 #familytime #stayhomeforSG #IGSG #SGfamily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https://www.instagram.com/p/CAjocO4nFni/media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107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northpointsg - 2020-05-23 19:21:09</a:t>
                      </a:r>
                      <a:r>
                        <a:rPr kumimoji="0" lang="en-US" sz="1000" b="0" i="0" u="none" strike="noStrike" kern="1200" cap="none" spc="0" normalizeH="0" baseline="0" noProof="0">
                          <a:ln>
                            <a:noFill/>
                          </a:ln>
                          <a:solidFill>
                            <a:prstClr val="black"/>
                          </a:solidFill>
                          <a:effectLst/>
                          <a:uLnTx/>
                          <a:uFillTx/>
                          <a:latin typeface="+mn-lt"/>
                          <a:ea typeface="+mn-ea"/>
                          <a:cs typeface="+mn-cs"/>
                        </a:rPr>
                        <a:t>
 Wishing all our Muslim friends a warm and blessed Aidilfitri, showered with love 🥰, happiness 😁, laughters 🤣and joy🙃! #hariraya #sg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https://www.instagram.com/p/CAid7VQHcb9/media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7244724"/>
                  </a:ext>
                </a:extLst>
              </a:tr>
            </a:tbl>
          </a:graphicData>
        </a:graphic>
      </p:graphicFrame>
      <p:sp>
        <p:nvSpPr>
          <p:cNvPr id="4" name="Text Placeholder 3">
            <a:extLst>
              <a:ext uri="{FF2B5EF4-FFF2-40B4-BE49-F238E27FC236}">
                <a16:creationId xmlns:a16="http://schemas.microsoft.com/office/drawing/2014/main" id="{56FD16F7-19A1-4C32-AA85-C62830E684D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29196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66EA9-3CAD-4BC7-AF9A-C2BEBF9E7901}"/>
              </a:ext>
            </a:extLst>
          </p:cNvPr>
          <p:cNvSpPr>
            <a:spLocks noGrp="1"/>
          </p:cNvSpPr>
          <p:nvPr>
            <p:ph type="title"/>
          </p:nvPr>
        </p:nvSpPr>
        <p:spPr/>
        <p:txBody>
          <a:bodyPr/>
          <a:lstStyle/>
          <a:p>
            <a:r>
              <a:rPr lang="en-US"/>
              <a:t>Instagram Posts Table | FPR Core - 7 of 24</a:t>
            </a:r>
          </a:p>
        </p:txBody>
      </p:sp>
      <p:graphicFrame>
        <p:nvGraphicFramePr>
          <p:cNvPr id="5" name="Table Placeholder 4">
            <a:extLst>
              <a:ext uri="{FF2B5EF4-FFF2-40B4-BE49-F238E27FC236}">
                <a16:creationId xmlns:a16="http://schemas.microsoft.com/office/drawing/2014/main" id="{B25A32CC-D4BB-432D-8BF9-5AA1A2893CB8}"/>
              </a:ext>
            </a:extLst>
          </p:cNvPr>
          <p:cNvGraphicFramePr>
            <a:graphicFrameLocks noGrp="1"/>
          </p:cNvGraphicFramePr>
          <p:nvPr>
            <p:ph type="tbl" sz="quarter" idx="13"/>
            <p:extLst>
              <p:ext uri="{D42A27DB-BD31-4B8C-83A1-F6EECF244321}">
                <p14:modId xmlns:p14="http://schemas.microsoft.com/office/powerpoint/2010/main" val="4080738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3347947"/>
                    </a:ext>
                  </a:extLst>
                </a:gridCol>
                <a:gridCol w="1810512">
                  <a:extLst>
                    <a:ext uri="{9D8B030D-6E8A-4147-A177-3AD203B41FA5}">
                      <a16:colId xmlns:a16="http://schemas.microsoft.com/office/drawing/2014/main" val="369264535"/>
                    </a:ext>
                  </a:extLst>
                </a:gridCol>
                <a:gridCol w="822960">
                  <a:extLst>
                    <a:ext uri="{9D8B030D-6E8A-4147-A177-3AD203B41FA5}">
                      <a16:colId xmlns:a16="http://schemas.microsoft.com/office/drawing/2014/main" val="1299612727"/>
                    </a:ext>
                  </a:extLst>
                </a:gridCol>
                <a:gridCol w="822960">
                  <a:extLst>
                    <a:ext uri="{9D8B030D-6E8A-4147-A177-3AD203B41FA5}">
                      <a16:colId xmlns:a16="http://schemas.microsoft.com/office/drawing/2014/main" val="2959311236"/>
                    </a:ext>
                  </a:extLst>
                </a:gridCol>
                <a:gridCol w="822960">
                  <a:extLst>
                    <a:ext uri="{9D8B030D-6E8A-4147-A177-3AD203B41FA5}">
                      <a16:colId xmlns:a16="http://schemas.microsoft.com/office/drawing/2014/main" val="2147848042"/>
                    </a:ext>
                  </a:extLst>
                </a:gridCol>
                <a:gridCol w="822960">
                  <a:extLst>
                    <a:ext uri="{9D8B030D-6E8A-4147-A177-3AD203B41FA5}">
                      <a16:colId xmlns:a16="http://schemas.microsoft.com/office/drawing/2014/main" val="292269980"/>
                    </a:ext>
                  </a:extLst>
                </a:gridCol>
                <a:gridCol w="822960">
                  <a:extLst>
                    <a:ext uri="{9D8B030D-6E8A-4147-A177-3AD203B41FA5}">
                      <a16:colId xmlns:a16="http://schemas.microsoft.com/office/drawing/2014/main" val="1532135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144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waterway_point - 2020-05-23 06:34:02</a:t>
                      </a:r>
                      <a:r>
                        <a:rPr kumimoji="0" lang="en-US" sz="1000" b="0" i="0" u="none" strike="noStrike" kern="1200" cap="none" spc="0" normalizeH="0" baseline="0" noProof="0">
                          <a:ln>
                            <a:noFill/>
                          </a:ln>
                          <a:solidFill>
                            <a:prstClr val="black"/>
                          </a:solidFill>
                          <a:effectLst/>
                          <a:uLnTx/>
                          <a:uFillTx/>
                          <a:latin typeface="+mn-lt"/>
                          <a:ea typeface="+mn-ea"/>
                          <a:cs typeface="+mn-cs"/>
                        </a:rPr>
                        <a:t>
 Order a selected range of essentials from FairPrice Finest in advance and have it waiting for you at the pick-up point (Village Square, Level 1 West Wing) on the same day.
For more information: bit.ly/FairPrice-pick-up. T&amp;Cs apply.
.
.
.
#waterwaypoint #fraserspropertyretail #fairpricefinest #essentials #supermarket #sgunited #circuitbreaker #igsg #sgfoodie #sgfamily #sgfamily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https://www.instagram.com/p/CAhGIucn7m3/media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5582488"/>
                  </a:ext>
                </a:extLst>
              </a:tr>
            </a:tbl>
          </a:graphicData>
        </a:graphic>
      </p:graphicFrame>
      <p:sp>
        <p:nvSpPr>
          <p:cNvPr id="4" name="Text Placeholder 3">
            <a:extLst>
              <a:ext uri="{FF2B5EF4-FFF2-40B4-BE49-F238E27FC236}">
                <a16:creationId xmlns:a16="http://schemas.microsoft.com/office/drawing/2014/main" id="{C042AC85-488E-4EB9-A9DF-215B9F83AC7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84304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A7577-F03D-4625-A463-5DA96B9B126C}"/>
              </a:ext>
            </a:extLst>
          </p:cNvPr>
          <p:cNvSpPr>
            <a:spLocks noGrp="1"/>
          </p:cNvSpPr>
          <p:nvPr>
            <p:ph type="title"/>
          </p:nvPr>
        </p:nvSpPr>
        <p:spPr/>
        <p:txBody>
          <a:bodyPr/>
          <a:lstStyle/>
          <a:p>
            <a:r>
              <a:rPr lang="en-US"/>
              <a:t>Instagram Posts Table | FPR Core - 8 of 24</a:t>
            </a:r>
          </a:p>
        </p:txBody>
      </p:sp>
      <p:graphicFrame>
        <p:nvGraphicFramePr>
          <p:cNvPr id="5" name="Table Placeholder 4">
            <a:extLst>
              <a:ext uri="{FF2B5EF4-FFF2-40B4-BE49-F238E27FC236}">
                <a16:creationId xmlns:a16="http://schemas.microsoft.com/office/drawing/2014/main" id="{6DCF1655-F91D-464E-8BCE-DBA24B4F20EF}"/>
              </a:ext>
            </a:extLst>
          </p:cNvPr>
          <p:cNvGraphicFramePr>
            <a:graphicFrameLocks noGrp="1"/>
          </p:cNvGraphicFramePr>
          <p:nvPr>
            <p:ph type="tbl" sz="quarter" idx="13"/>
            <p:extLst>
              <p:ext uri="{D42A27DB-BD31-4B8C-83A1-F6EECF244321}">
                <p14:modId xmlns:p14="http://schemas.microsoft.com/office/powerpoint/2010/main" val="994663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4328360"/>
                    </a:ext>
                  </a:extLst>
                </a:gridCol>
                <a:gridCol w="1810512">
                  <a:extLst>
                    <a:ext uri="{9D8B030D-6E8A-4147-A177-3AD203B41FA5}">
                      <a16:colId xmlns:a16="http://schemas.microsoft.com/office/drawing/2014/main" val="147506847"/>
                    </a:ext>
                  </a:extLst>
                </a:gridCol>
                <a:gridCol w="822960">
                  <a:extLst>
                    <a:ext uri="{9D8B030D-6E8A-4147-A177-3AD203B41FA5}">
                      <a16:colId xmlns:a16="http://schemas.microsoft.com/office/drawing/2014/main" val="3842164932"/>
                    </a:ext>
                  </a:extLst>
                </a:gridCol>
                <a:gridCol w="822960">
                  <a:extLst>
                    <a:ext uri="{9D8B030D-6E8A-4147-A177-3AD203B41FA5}">
                      <a16:colId xmlns:a16="http://schemas.microsoft.com/office/drawing/2014/main" val="2265651266"/>
                    </a:ext>
                  </a:extLst>
                </a:gridCol>
                <a:gridCol w="822960">
                  <a:extLst>
                    <a:ext uri="{9D8B030D-6E8A-4147-A177-3AD203B41FA5}">
                      <a16:colId xmlns:a16="http://schemas.microsoft.com/office/drawing/2014/main" val="2888670025"/>
                    </a:ext>
                  </a:extLst>
                </a:gridCol>
                <a:gridCol w="822960">
                  <a:extLst>
                    <a:ext uri="{9D8B030D-6E8A-4147-A177-3AD203B41FA5}">
                      <a16:colId xmlns:a16="http://schemas.microsoft.com/office/drawing/2014/main" val="3829452755"/>
                    </a:ext>
                  </a:extLst>
                </a:gridCol>
                <a:gridCol w="822960">
                  <a:extLst>
                    <a:ext uri="{9D8B030D-6E8A-4147-A177-3AD203B41FA5}">
                      <a16:colId xmlns:a16="http://schemas.microsoft.com/office/drawing/2014/main" val="920381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717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northpointsg - 2020-05-23 06:27:23</a:t>
                      </a:r>
                      <a:r>
                        <a:rPr kumimoji="0" lang="en-US" sz="1000" b="0" i="0" u="none" strike="noStrike" kern="1200" cap="none" spc="0" normalizeH="0" baseline="0" noProof="0">
                          <a:ln>
                            <a:noFill/>
                          </a:ln>
                          <a:solidFill>
                            <a:prstClr val="black"/>
                          </a:solidFill>
                          <a:effectLst/>
                          <a:uLnTx/>
                          <a:uFillTx/>
                          <a:latin typeface="+mn-lt"/>
                          <a:ea typeface="+mn-ea"/>
                          <a:cs typeface="+mn-cs"/>
                        </a:rPr>
                        <a:t>
 Feast on nostalgic dishes this Hari Raya with currytimessingapore, B1-201/202 (South Wing)! Order your favourites in advance by dialing 6254 1291☎ for takeaway, or have them delivered right to your doorstep🏘
.
.
.
#northpointcity #fraserspropertyretail #yishun #circuitbreaker #ramadhan #iftar #igsg #sgfood #sgfoodie #goodthingsmustshare #sgunited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https://www.instagram.com/p/CAhFYCDHpIv/media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45310407"/>
                  </a:ext>
                </a:extLst>
              </a:tr>
            </a:tbl>
          </a:graphicData>
        </a:graphic>
      </p:graphicFrame>
      <p:sp>
        <p:nvSpPr>
          <p:cNvPr id="4" name="Text Placeholder 3">
            <a:extLst>
              <a:ext uri="{FF2B5EF4-FFF2-40B4-BE49-F238E27FC236}">
                <a16:creationId xmlns:a16="http://schemas.microsoft.com/office/drawing/2014/main" id="{A1266F86-D797-456F-8A2E-83532AA7990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92619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10016-E867-47F5-9CD1-E94A80821AA9}"/>
              </a:ext>
            </a:extLst>
          </p:cNvPr>
          <p:cNvSpPr>
            <a:spLocks noGrp="1"/>
          </p:cNvSpPr>
          <p:nvPr>
            <p:ph type="title"/>
          </p:nvPr>
        </p:nvSpPr>
        <p:spPr/>
        <p:txBody>
          <a:bodyPr/>
          <a:lstStyle/>
          <a:p>
            <a:r>
              <a:rPr lang="en-US"/>
              <a:t>Instagram Posts Table | FPR Core - 9 of 24</a:t>
            </a:r>
          </a:p>
        </p:txBody>
      </p:sp>
      <p:graphicFrame>
        <p:nvGraphicFramePr>
          <p:cNvPr id="5" name="Table Placeholder 4">
            <a:extLst>
              <a:ext uri="{FF2B5EF4-FFF2-40B4-BE49-F238E27FC236}">
                <a16:creationId xmlns:a16="http://schemas.microsoft.com/office/drawing/2014/main" id="{004140DF-C003-4655-89E7-1EC44D0EF0A9}"/>
              </a:ext>
            </a:extLst>
          </p:cNvPr>
          <p:cNvGraphicFramePr>
            <a:graphicFrameLocks noGrp="1"/>
          </p:cNvGraphicFramePr>
          <p:nvPr>
            <p:ph type="tbl" sz="quarter" idx="13"/>
            <p:extLst>
              <p:ext uri="{D42A27DB-BD31-4B8C-83A1-F6EECF244321}">
                <p14:modId xmlns:p14="http://schemas.microsoft.com/office/powerpoint/2010/main" val="3949488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72400853"/>
                    </a:ext>
                  </a:extLst>
                </a:gridCol>
                <a:gridCol w="1810512">
                  <a:extLst>
                    <a:ext uri="{9D8B030D-6E8A-4147-A177-3AD203B41FA5}">
                      <a16:colId xmlns:a16="http://schemas.microsoft.com/office/drawing/2014/main" val="2491644261"/>
                    </a:ext>
                  </a:extLst>
                </a:gridCol>
                <a:gridCol w="822960">
                  <a:extLst>
                    <a:ext uri="{9D8B030D-6E8A-4147-A177-3AD203B41FA5}">
                      <a16:colId xmlns:a16="http://schemas.microsoft.com/office/drawing/2014/main" val="1112816613"/>
                    </a:ext>
                  </a:extLst>
                </a:gridCol>
                <a:gridCol w="822960">
                  <a:extLst>
                    <a:ext uri="{9D8B030D-6E8A-4147-A177-3AD203B41FA5}">
                      <a16:colId xmlns:a16="http://schemas.microsoft.com/office/drawing/2014/main" val="268676958"/>
                    </a:ext>
                  </a:extLst>
                </a:gridCol>
                <a:gridCol w="822960">
                  <a:extLst>
                    <a:ext uri="{9D8B030D-6E8A-4147-A177-3AD203B41FA5}">
                      <a16:colId xmlns:a16="http://schemas.microsoft.com/office/drawing/2014/main" val="3637151961"/>
                    </a:ext>
                  </a:extLst>
                </a:gridCol>
                <a:gridCol w="822960">
                  <a:extLst>
                    <a:ext uri="{9D8B030D-6E8A-4147-A177-3AD203B41FA5}">
                      <a16:colId xmlns:a16="http://schemas.microsoft.com/office/drawing/2014/main" val="3030106583"/>
                    </a:ext>
                  </a:extLst>
                </a:gridCol>
                <a:gridCol w="822960">
                  <a:extLst>
                    <a:ext uri="{9D8B030D-6E8A-4147-A177-3AD203B41FA5}">
                      <a16:colId xmlns:a16="http://schemas.microsoft.com/office/drawing/2014/main" val="2653655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412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northpointsg - 2020-05-22 06:13:19</a:t>
                      </a:r>
                      <a:r>
                        <a:rPr kumimoji="0" lang="en-US" sz="1000" b="0" i="0" u="none" strike="noStrike" kern="1200" cap="none" spc="0" normalizeH="0" baseline="0" noProof="0">
                          <a:ln>
                            <a:noFill/>
                          </a:ln>
                          <a:solidFill>
                            <a:prstClr val="black"/>
                          </a:solidFill>
                          <a:effectLst/>
                          <a:uLnTx/>
                          <a:uFillTx/>
                          <a:latin typeface="+mn-lt"/>
                          <a:ea typeface="+mn-ea"/>
                          <a:cs typeface="+mn-cs"/>
                        </a:rPr>
                        <a:t>
 Celebrate Iftar and Hari Raya with the family by indulging in Swensen’s Jom, Makan! combos, available for takeaway 🥡 and delivery 🏍️ till 1 Jun 2020. Hit up swensenssingapore, 02-14 (North Wing) for more!
.
.
.
#northpointcity #fraserspropertyretail #yishun #circuitbreaker #ramadhan #iftar #igsg #sgfood #sgfoodie #goodthingsmustshare #sgunited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https://www.instagram.com/p/CAee-HBH3ty/media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9304594"/>
                  </a:ext>
                </a:extLst>
              </a:tr>
            </a:tbl>
          </a:graphicData>
        </a:graphic>
      </p:graphicFrame>
      <p:sp>
        <p:nvSpPr>
          <p:cNvPr id="4" name="Text Placeholder 3">
            <a:extLst>
              <a:ext uri="{FF2B5EF4-FFF2-40B4-BE49-F238E27FC236}">
                <a16:creationId xmlns:a16="http://schemas.microsoft.com/office/drawing/2014/main" id="{3163BB6F-E333-44DC-BF1C-865C7727547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392641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AB284-B32B-417D-9DAE-F4070C5B93A4}"/>
              </a:ext>
            </a:extLst>
          </p:cNvPr>
          <p:cNvSpPr>
            <a:spLocks noGrp="1"/>
          </p:cNvSpPr>
          <p:nvPr>
            <p:ph type="title"/>
          </p:nvPr>
        </p:nvSpPr>
        <p:spPr/>
        <p:txBody>
          <a:bodyPr/>
          <a:lstStyle/>
          <a:p>
            <a:r>
              <a:rPr lang="en-US"/>
              <a:t>Instagram Posts Table | FPR Core - 10 of 24</a:t>
            </a:r>
          </a:p>
        </p:txBody>
      </p:sp>
      <p:graphicFrame>
        <p:nvGraphicFramePr>
          <p:cNvPr id="5" name="Table Placeholder 4">
            <a:extLst>
              <a:ext uri="{FF2B5EF4-FFF2-40B4-BE49-F238E27FC236}">
                <a16:creationId xmlns:a16="http://schemas.microsoft.com/office/drawing/2014/main" id="{3C23D054-BF78-44E5-8B5A-795B6C33EA79}"/>
              </a:ext>
            </a:extLst>
          </p:cNvPr>
          <p:cNvGraphicFramePr>
            <a:graphicFrameLocks noGrp="1"/>
          </p:cNvGraphicFramePr>
          <p:nvPr>
            <p:ph type="tbl" sz="quarter" idx="13"/>
            <p:extLst>
              <p:ext uri="{D42A27DB-BD31-4B8C-83A1-F6EECF244321}">
                <p14:modId xmlns:p14="http://schemas.microsoft.com/office/powerpoint/2010/main" val="4177063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4152080"/>
                    </a:ext>
                  </a:extLst>
                </a:gridCol>
                <a:gridCol w="1810512">
                  <a:extLst>
                    <a:ext uri="{9D8B030D-6E8A-4147-A177-3AD203B41FA5}">
                      <a16:colId xmlns:a16="http://schemas.microsoft.com/office/drawing/2014/main" val="2242807898"/>
                    </a:ext>
                  </a:extLst>
                </a:gridCol>
                <a:gridCol w="822960">
                  <a:extLst>
                    <a:ext uri="{9D8B030D-6E8A-4147-A177-3AD203B41FA5}">
                      <a16:colId xmlns:a16="http://schemas.microsoft.com/office/drawing/2014/main" val="767942610"/>
                    </a:ext>
                  </a:extLst>
                </a:gridCol>
                <a:gridCol w="822960">
                  <a:extLst>
                    <a:ext uri="{9D8B030D-6E8A-4147-A177-3AD203B41FA5}">
                      <a16:colId xmlns:a16="http://schemas.microsoft.com/office/drawing/2014/main" val="2439634029"/>
                    </a:ext>
                  </a:extLst>
                </a:gridCol>
                <a:gridCol w="822960">
                  <a:extLst>
                    <a:ext uri="{9D8B030D-6E8A-4147-A177-3AD203B41FA5}">
                      <a16:colId xmlns:a16="http://schemas.microsoft.com/office/drawing/2014/main" val="1060334140"/>
                    </a:ext>
                  </a:extLst>
                </a:gridCol>
                <a:gridCol w="822960">
                  <a:extLst>
                    <a:ext uri="{9D8B030D-6E8A-4147-A177-3AD203B41FA5}">
                      <a16:colId xmlns:a16="http://schemas.microsoft.com/office/drawing/2014/main" val="3606171665"/>
                    </a:ext>
                  </a:extLst>
                </a:gridCol>
                <a:gridCol w="822960">
                  <a:extLst>
                    <a:ext uri="{9D8B030D-6E8A-4147-A177-3AD203B41FA5}">
                      <a16:colId xmlns:a16="http://schemas.microsoft.com/office/drawing/2014/main" val="2634506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6696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northpointsg - 2020-05-21 12:21:16</a:t>
                      </a:r>
                      <a:r>
                        <a:rPr kumimoji="0" lang="en-US" sz="1000" b="0" i="0" u="none" strike="noStrike" kern="1200" cap="none" spc="0" normalizeH="0" baseline="0" noProof="0">
                          <a:ln>
                            <a:noFill/>
                          </a:ln>
                          <a:solidFill>
                            <a:prstClr val="black"/>
                          </a:solidFill>
                          <a:effectLst/>
                          <a:uLnTx/>
                          <a:uFillTx/>
                          <a:latin typeface="+mn-lt"/>
                          <a:ea typeface="+mn-ea"/>
                          <a:cs typeface="+mn-cs"/>
                        </a:rPr>
                        <a:t>
 In just a few taps, Makan Master on the Frasers Experience (FRx) App, opens a whole world of delicious culinary delights for you to savour. Bon appetit! 🍱🍲🥘
mfmsingapore, 02-07 (North Wing)
thesoupspoonsg, B2-113 (South Wing)
dianxiaoersg, 02-06 (North Wing)
Ichiban Bento @ Kuriya, B1-152 (South Wing)
omusg, 01-168/169 (South Wing)
.
.
.
#northpointcity #fraserspropertyretail #yishun #circuitbreaker #makanmaster #igsg #sgfood #sgfoodie #goodthingsmustshare #sgunited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https://www.instagram.com/p/CAckSSqnd5k/media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41360574"/>
                  </a:ext>
                </a:extLst>
              </a:tr>
            </a:tbl>
          </a:graphicData>
        </a:graphic>
      </p:graphicFrame>
      <p:sp>
        <p:nvSpPr>
          <p:cNvPr id="4" name="Text Placeholder 3">
            <a:extLst>
              <a:ext uri="{FF2B5EF4-FFF2-40B4-BE49-F238E27FC236}">
                <a16:creationId xmlns:a16="http://schemas.microsoft.com/office/drawing/2014/main" id="{707781B2-07AC-4858-B479-EF7A60A8F78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715081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81228-6EA5-4AFC-8478-9A85F37483DF}"/>
              </a:ext>
            </a:extLst>
          </p:cNvPr>
          <p:cNvSpPr>
            <a:spLocks noGrp="1"/>
          </p:cNvSpPr>
          <p:nvPr>
            <p:ph type="title"/>
          </p:nvPr>
        </p:nvSpPr>
        <p:spPr/>
        <p:txBody>
          <a:bodyPr/>
          <a:lstStyle/>
          <a:p>
            <a:r>
              <a:rPr lang="en-US"/>
              <a:t>Instagram Posts Table | FPR Core - 11 of 24</a:t>
            </a:r>
          </a:p>
        </p:txBody>
      </p:sp>
      <p:graphicFrame>
        <p:nvGraphicFramePr>
          <p:cNvPr id="5" name="Table Placeholder 4">
            <a:extLst>
              <a:ext uri="{FF2B5EF4-FFF2-40B4-BE49-F238E27FC236}">
                <a16:creationId xmlns:a16="http://schemas.microsoft.com/office/drawing/2014/main" id="{C56CD7F4-21AF-46B3-8D1E-9156D1D0C535}"/>
              </a:ext>
            </a:extLst>
          </p:cNvPr>
          <p:cNvGraphicFramePr>
            <a:graphicFrameLocks noGrp="1"/>
          </p:cNvGraphicFramePr>
          <p:nvPr>
            <p:ph type="tbl" sz="quarter" idx="13"/>
            <p:extLst>
              <p:ext uri="{D42A27DB-BD31-4B8C-83A1-F6EECF244321}">
                <p14:modId xmlns:p14="http://schemas.microsoft.com/office/powerpoint/2010/main" val="104555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9480848"/>
                    </a:ext>
                  </a:extLst>
                </a:gridCol>
                <a:gridCol w="1810512">
                  <a:extLst>
                    <a:ext uri="{9D8B030D-6E8A-4147-A177-3AD203B41FA5}">
                      <a16:colId xmlns:a16="http://schemas.microsoft.com/office/drawing/2014/main" val="3902868775"/>
                    </a:ext>
                  </a:extLst>
                </a:gridCol>
                <a:gridCol w="822960">
                  <a:extLst>
                    <a:ext uri="{9D8B030D-6E8A-4147-A177-3AD203B41FA5}">
                      <a16:colId xmlns:a16="http://schemas.microsoft.com/office/drawing/2014/main" val="2958952052"/>
                    </a:ext>
                  </a:extLst>
                </a:gridCol>
                <a:gridCol w="822960">
                  <a:extLst>
                    <a:ext uri="{9D8B030D-6E8A-4147-A177-3AD203B41FA5}">
                      <a16:colId xmlns:a16="http://schemas.microsoft.com/office/drawing/2014/main" val="3969668223"/>
                    </a:ext>
                  </a:extLst>
                </a:gridCol>
                <a:gridCol w="822960">
                  <a:extLst>
                    <a:ext uri="{9D8B030D-6E8A-4147-A177-3AD203B41FA5}">
                      <a16:colId xmlns:a16="http://schemas.microsoft.com/office/drawing/2014/main" val="2841373291"/>
                    </a:ext>
                  </a:extLst>
                </a:gridCol>
                <a:gridCol w="822960">
                  <a:extLst>
                    <a:ext uri="{9D8B030D-6E8A-4147-A177-3AD203B41FA5}">
                      <a16:colId xmlns:a16="http://schemas.microsoft.com/office/drawing/2014/main" val="2503551422"/>
                    </a:ext>
                  </a:extLst>
                </a:gridCol>
                <a:gridCol w="822960">
                  <a:extLst>
                    <a:ext uri="{9D8B030D-6E8A-4147-A177-3AD203B41FA5}">
                      <a16:colId xmlns:a16="http://schemas.microsoft.com/office/drawing/2014/main" val="1543087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233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- 2020-05-21 07:48:08</a:t>
                      </a:r>
                      <a:r>
                        <a:rPr kumimoji="0" lang="en-US" sz="1000" b="0" i="0" u="none" strike="noStrike" kern="1200" cap="none" spc="0" normalizeH="0" baseline="0" noProof="0">
                          <a:ln>
                            <a:noFill/>
                          </a:ln>
                          <a:solidFill>
                            <a:prstClr val="black"/>
                          </a:solidFill>
                          <a:effectLst/>
                          <a:uLnTx/>
                          <a:uFillTx/>
                          <a:latin typeface="+mn-lt"/>
                          <a:ea typeface="+mn-ea"/>
                          <a:cs typeface="+mn-cs"/>
                        </a:rPr>
                        <a:t>
 For the final round of our “For the Love of Food” contest, we're calling all food waste warriors to share your tips and DIY hacks with us. Whether it's composting leftover food, growing vegetables using food scraps, making your own beauty mask from overripe fruit or storing your produce properly, we want you to inspire others to take action.⠀
⠀
For a chance to win a  Frasers Property Digital Gift Card, share your tried-and-tested methods to reduce food waste in the comments below! This round ends on Sunday, 24 May 2020 at 11.59pm. The person with our favourite answer will be announced on this post on Tuesday, 26 May 2020.⠀
⠀
By participating in this contest, you agree to be bound by its Terms &amp; Conditions. For full T&amp;Cs, please click on the link in bio.⠀
⠀
Another way to help reduce food waste, is to donate your non-perishable excess food items to Food Bank Singapore's warehouse (218 Pandan Loop, XPACE, S128408). Open Mon-Fri, 10am-5pm; avoid delivery between 1pm-2pm. Attention item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https://www.instagram.com/p/CAcFBv8HrOO/media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6855718"/>
                  </a:ext>
                </a:extLst>
              </a:tr>
            </a:tbl>
          </a:graphicData>
        </a:graphic>
      </p:graphicFrame>
      <p:sp>
        <p:nvSpPr>
          <p:cNvPr id="4" name="Text Placeholder 3">
            <a:extLst>
              <a:ext uri="{FF2B5EF4-FFF2-40B4-BE49-F238E27FC236}">
                <a16:creationId xmlns:a16="http://schemas.microsoft.com/office/drawing/2014/main" id="{98AC2C81-A556-4814-90FC-91A6476F3EB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648907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7E90A-4649-4DA9-AFA7-7D20EE8F06EE}"/>
              </a:ext>
            </a:extLst>
          </p:cNvPr>
          <p:cNvSpPr>
            <a:spLocks noGrp="1"/>
          </p:cNvSpPr>
          <p:nvPr>
            <p:ph type="title"/>
          </p:nvPr>
        </p:nvSpPr>
        <p:spPr/>
        <p:txBody>
          <a:bodyPr/>
          <a:lstStyle/>
          <a:p>
            <a:r>
              <a:rPr lang="en-US"/>
              <a:t>Instagram Posts Table | FPR Core - 12 of 24</a:t>
            </a:r>
          </a:p>
        </p:txBody>
      </p:sp>
      <p:graphicFrame>
        <p:nvGraphicFramePr>
          <p:cNvPr id="5" name="Table Placeholder 4">
            <a:extLst>
              <a:ext uri="{FF2B5EF4-FFF2-40B4-BE49-F238E27FC236}">
                <a16:creationId xmlns:a16="http://schemas.microsoft.com/office/drawing/2014/main" id="{8EF6990F-F221-4C3A-BB73-7BE1FA90806E}"/>
              </a:ext>
            </a:extLst>
          </p:cNvPr>
          <p:cNvGraphicFramePr>
            <a:graphicFrameLocks noGrp="1"/>
          </p:cNvGraphicFramePr>
          <p:nvPr>
            <p:ph type="tbl" sz="quarter" idx="13"/>
            <p:extLst>
              <p:ext uri="{D42A27DB-BD31-4B8C-83A1-F6EECF244321}">
                <p14:modId xmlns:p14="http://schemas.microsoft.com/office/powerpoint/2010/main" val="414321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30776119"/>
                    </a:ext>
                  </a:extLst>
                </a:gridCol>
                <a:gridCol w="1810512">
                  <a:extLst>
                    <a:ext uri="{9D8B030D-6E8A-4147-A177-3AD203B41FA5}">
                      <a16:colId xmlns:a16="http://schemas.microsoft.com/office/drawing/2014/main" val="3773584364"/>
                    </a:ext>
                  </a:extLst>
                </a:gridCol>
                <a:gridCol w="822960">
                  <a:extLst>
                    <a:ext uri="{9D8B030D-6E8A-4147-A177-3AD203B41FA5}">
                      <a16:colId xmlns:a16="http://schemas.microsoft.com/office/drawing/2014/main" val="2440113129"/>
                    </a:ext>
                  </a:extLst>
                </a:gridCol>
                <a:gridCol w="822960">
                  <a:extLst>
                    <a:ext uri="{9D8B030D-6E8A-4147-A177-3AD203B41FA5}">
                      <a16:colId xmlns:a16="http://schemas.microsoft.com/office/drawing/2014/main" val="4193621965"/>
                    </a:ext>
                  </a:extLst>
                </a:gridCol>
                <a:gridCol w="822960">
                  <a:extLst>
                    <a:ext uri="{9D8B030D-6E8A-4147-A177-3AD203B41FA5}">
                      <a16:colId xmlns:a16="http://schemas.microsoft.com/office/drawing/2014/main" val="1069797447"/>
                    </a:ext>
                  </a:extLst>
                </a:gridCol>
                <a:gridCol w="822960">
                  <a:extLst>
                    <a:ext uri="{9D8B030D-6E8A-4147-A177-3AD203B41FA5}">
                      <a16:colId xmlns:a16="http://schemas.microsoft.com/office/drawing/2014/main" val="3505179925"/>
                    </a:ext>
                  </a:extLst>
                </a:gridCol>
                <a:gridCol w="822960">
                  <a:extLst>
                    <a:ext uri="{9D8B030D-6E8A-4147-A177-3AD203B41FA5}">
                      <a16:colId xmlns:a16="http://schemas.microsoft.com/office/drawing/2014/main" val="763264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320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northpointsg - 2020-05-21 06:02:48</a:t>
                      </a:r>
                      <a:r>
                        <a:rPr kumimoji="0" lang="en-US" sz="1000" b="0" i="0" u="none" strike="noStrike" kern="1200" cap="none" spc="0" normalizeH="0" baseline="0" noProof="0">
                          <a:ln>
                            <a:noFill/>
                          </a:ln>
                          <a:solidFill>
                            <a:prstClr val="black"/>
                          </a:solidFill>
                          <a:effectLst/>
                          <a:uLnTx/>
                          <a:uFillTx/>
                          <a:latin typeface="+mn-lt"/>
                          <a:ea typeface="+mn-ea"/>
                          <a:cs typeface="+mn-cs"/>
                        </a:rPr>
                        <a:t>
 Kick back with the family this Ramadhan as Rocky Master, 01-120/121 (South Wing) serves up their mouth-watering Buka Puasa Bundles. 😋 Available via takeaway or delivery, check out rockymaster_sg for more details!
.
.
.
#northpointcity #fraserspropertyretail #yishun #circuitbreaker #ramadhan #iftar #igsg #sgfood #sgfoodie #goodthingsmustshare #sgunited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https://www.instagram.com/p/CAb4-Q0Hwmj/media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2338081"/>
                  </a:ext>
                </a:extLst>
              </a:tr>
            </a:tbl>
          </a:graphicData>
        </a:graphic>
      </p:graphicFrame>
      <p:sp>
        <p:nvSpPr>
          <p:cNvPr id="4" name="Text Placeholder 3">
            <a:extLst>
              <a:ext uri="{FF2B5EF4-FFF2-40B4-BE49-F238E27FC236}">
                <a16:creationId xmlns:a16="http://schemas.microsoft.com/office/drawing/2014/main" id="{D3010B62-2234-4E9D-A37D-BB63A81BE6E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919659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8E980-1204-443D-A2A7-619B87DF9385}"/>
              </a:ext>
            </a:extLst>
          </p:cNvPr>
          <p:cNvSpPr>
            <a:spLocks noGrp="1"/>
          </p:cNvSpPr>
          <p:nvPr>
            <p:ph type="title"/>
          </p:nvPr>
        </p:nvSpPr>
        <p:spPr/>
        <p:txBody>
          <a:bodyPr/>
          <a:lstStyle/>
          <a:p>
            <a:r>
              <a:rPr lang="en-US"/>
              <a:t>Instagram Posts Table | FPR Core - 13 of 24</a:t>
            </a:r>
          </a:p>
        </p:txBody>
      </p:sp>
      <p:graphicFrame>
        <p:nvGraphicFramePr>
          <p:cNvPr id="5" name="Table Placeholder 4">
            <a:extLst>
              <a:ext uri="{FF2B5EF4-FFF2-40B4-BE49-F238E27FC236}">
                <a16:creationId xmlns:a16="http://schemas.microsoft.com/office/drawing/2014/main" id="{6D614DC1-E5C4-4BD7-A779-C701C270223E}"/>
              </a:ext>
            </a:extLst>
          </p:cNvPr>
          <p:cNvGraphicFramePr>
            <a:graphicFrameLocks noGrp="1"/>
          </p:cNvGraphicFramePr>
          <p:nvPr>
            <p:ph type="tbl" sz="quarter" idx="13"/>
            <p:extLst>
              <p:ext uri="{D42A27DB-BD31-4B8C-83A1-F6EECF244321}">
                <p14:modId xmlns:p14="http://schemas.microsoft.com/office/powerpoint/2010/main" val="2657690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6849792"/>
                    </a:ext>
                  </a:extLst>
                </a:gridCol>
                <a:gridCol w="1810512">
                  <a:extLst>
                    <a:ext uri="{9D8B030D-6E8A-4147-A177-3AD203B41FA5}">
                      <a16:colId xmlns:a16="http://schemas.microsoft.com/office/drawing/2014/main" val="2841790607"/>
                    </a:ext>
                  </a:extLst>
                </a:gridCol>
                <a:gridCol w="822960">
                  <a:extLst>
                    <a:ext uri="{9D8B030D-6E8A-4147-A177-3AD203B41FA5}">
                      <a16:colId xmlns:a16="http://schemas.microsoft.com/office/drawing/2014/main" val="2420156079"/>
                    </a:ext>
                  </a:extLst>
                </a:gridCol>
                <a:gridCol w="822960">
                  <a:extLst>
                    <a:ext uri="{9D8B030D-6E8A-4147-A177-3AD203B41FA5}">
                      <a16:colId xmlns:a16="http://schemas.microsoft.com/office/drawing/2014/main" val="1601793166"/>
                    </a:ext>
                  </a:extLst>
                </a:gridCol>
                <a:gridCol w="822960">
                  <a:extLst>
                    <a:ext uri="{9D8B030D-6E8A-4147-A177-3AD203B41FA5}">
                      <a16:colId xmlns:a16="http://schemas.microsoft.com/office/drawing/2014/main" val="1061444930"/>
                    </a:ext>
                  </a:extLst>
                </a:gridCol>
                <a:gridCol w="822960">
                  <a:extLst>
                    <a:ext uri="{9D8B030D-6E8A-4147-A177-3AD203B41FA5}">
                      <a16:colId xmlns:a16="http://schemas.microsoft.com/office/drawing/2014/main" val="3226346834"/>
                    </a:ext>
                  </a:extLst>
                </a:gridCol>
                <a:gridCol w="822960">
                  <a:extLst>
                    <a:ext uri="{9D8B030D-6E8A-4147-A177-3AD203B41FA5}">
                      <a16:colId xmlns:a16="http://schemas.microsoft.com/office/drawing/2014/main" val="912763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0285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waterway_point - 2020-05-20 13:32:10</a:t>
                      </a:r>
                      <a:r>
                        <a:rPr kumimoji="0" lang="en-US" sz="1000" b="0" i="0" u="none" strike="noStrike" kern="1200" cap="none" spc="0" normalizeH="0" baseline="0" noProof="0">
                          <a:ln>
                            <a:noFill/>
                          </a:ln>
                          <a:solidFill>
                            <a:prstClr val="black"/>
                          </a:solidFill>
                          <a:effectLst/>
                          <a:uLnTx/>
                          <a:uFillTx/>
                          <a:latin typeface="+mn-lt"/>
                          <a:ea typeface="+mn-ea"/>
                          <a:cs typeface="+mn-cs"/>
                        </a:rPr>
                        <a:t>
 You don’t need a plane ticket for an around the world culinary experience. Simply tap on Makan Master in the Frasers Experience (FRx) App to enjoy takeaways from thesoupspoonsg (#B1-12), ichibanboshi.sg (#B1-19) and ilovetaimei (#B1-K5) from the comforts of home.
.
.
.
#waterwaypoint #fraserspropertyretail #thesoupspoon #ichibanboshi #ilovetaimei #takeaway #sgeats #sgfoodie #delish #sgfood #igsg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https://www.instagram.com/p/CAaHmovno8B/media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54549940"/>
                  </a:ext>
                </a:extLst>
              </a:tr>
            </a:tbl>
          </a:graphicData>
        </a:graphic>
      </p:graphicFrame>
      <p:sp>
        <p:nvSpPr>
          <p:cNvPr id="4" name="Text Placeholder 3">
            <a:extLst>
              <a:ext uri="{FF2B5EF4-FFF2-40B4-BE49-F238E27FC236}">
                <a16:creationId xmlns:a16="http://schemas.microsoft.com/office/drawing/2014/main" id="{6F7796AF-3FC6-4E02-AF68-29CA7523478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70363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8316-931D-4FCD-A5A3-F9D44986AA6C}"/>
              </a:ext>
            </a:extLst>
          </p:cNvPr>
          <p:cNvSpPr>
            <a:spLocks noGrp="1"/>
          </p:cNvSpPr>
          <p:nvPr>
            <p:ph type="title"/>
          </p:nvPr>
        </p:nvSpPr>
        <p:spPr/>
        <p:txBody>
          <a:bodyPr/>
          <a:lstStyle/>
          <a:p>
            <a:r>
              <a:rPr lang="en-US"/>
              <a:t>Instagram Posts Table | FPR Core - 14 of 24</a:t>
            </a:r>
          </a:p>
        </p:txBody>
      </p:sp>
      <p:graphicFrame>
        <p:nvGraphicFramePr>
          <p:cNvPr id="5" name="Table Placeholder 4">
            <a:extLst>
              <a:ext uri="{FF2B5EF4-FFF2-40B4-BE49-F238E27FC236}">
                <a16:creationId xmlns:a16="http://schemas.microsoft.com/office/drawing/2014/main" id="{64F94E03-F595-47B3-87D2-8EF0E56E282C}"/>
              </a:ext>
            </a:extLst>
          </p:cNvPr>
          <p:cNvGraphicFramePr>
            <a:graphicFrameLocks noGrp="1"/>
          </p:cNvGraphicFramePr>
          <p:nvPr>
            <p:ph type="tbl" sz="quarter" idx="13"/>
            <p:extLst>
              <p:ext uri="{D42A27DB-BD31-4B8C-83A1-F6EECF244321}">
                <p14:modId xmlns:p14="http://schemas.microsoft.com/office/powerpoint/2010/main" val="3380028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75000555"/>
                    </a:ext>
                  </a:extLst>
                </a:gridCol>
                <a:gridCol w="1810512">
                  <a:extLst>
                    <a:ext uri="{9D8B030D-6E8A-4147-A177-3AD203B41FA5}">
                      <a16:colId xmlns:a16="http://schemas.microsoft.com/office/drawing/2014/main" val="1630349372"/>
                    </a:ext>
                  </a:extLst>
                </a:gridCol>
                <a:gridCol w="822960">
                  <a:extLst>
                    <a:ext uri="{9D8B030D-6E8A-4147-A177-3AD203B41FA5}">
                      <a16:colId xmlns:a16="http://schemas.microsoft.com/office/drawing/2014/main" val="542535452"/>
                    </a:ext>
                  </a:extLst>
                </a:gridCol>
                <a:gridCol w="822960">
                  <a:extLst>
                    <a:ext uri="{9D8B030D-6E8A-4147-A177-3AD203B41FA5}">
                      <a16:colId xmlns:a16="http://schemas.microsoft.com/office/drawing/2014/main" val="3627378509"/>
                    </a:ext>
                  </a:extLst>
                </a:gridCol>
                <a:gridCol w="822960">
                  <a:extLst>
                    <a:ext uri="{9D8B030D-6E8A-4147-A177-3AD203B41FA5}">
                      <a16:colId xmlns:a16="http://schemas.microsoft.com/office/drawing/2014/main" val="2951749570"/>
                    </a:ext>
                  </a:extLst>
                </a:gridCol>
                <a:gridCol w="822960">
                  <a:extLst>
                    <a:ext uri="{9D8B030D-6E8A-4147-A177-3AD203B41FA5}">
                      <a16:colId xmlns:a16="http://schemas.microsoft.com/office/drawing/2014/main" val="630593812"/>
                    </a:ext>
                  </a:extLst>
                </a:gridCol>
                <a:gridCol w="822960">
                  <a:extLst>
                    <a:ext uri="{9D8B030D-6E8A-4147-A177-3AD203B41FA5}">
                      <a16:colId xmlns:a16="http://schemas.microsoft.com/office/drawing/2014/main" val="4261560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45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- 2020-05-20 11:36:22</a:t>
                      </a:r>
                      <a:r>
                        <a:rPr kumimoji="0" lang="en-US" sz="1000" b="0" i="0" u="none" strike="noStrike" kern="1200" cap="none" spc="0" normalizeH="0" baseline="0" noProof="0">
                          <a:ln>
                            <a:noFill/>
                          </a:ln>
                          <a:solidFill>
                            <a:prstClr val="black"/>
                          </a:solidFill>
                          <a:effectLst/>
                          <a:uLnTx/>
                          <a:uFillTx/>
                          <a:latin typeface="+mn-lt"/>
                          <a:ea typeface="+mn-ea"/>
                          <a:cs typeface="+mn-cs"/>
                        </a:rPr>
                        <a:t>
 Get creative with your stay-home exercise routine! With these 6 common household items on hand, you can piece together a fun and effective full-body workout. 💪 bit.ly/HouseholdItemsWorkout
#FrasersPropertyRetail #StayHomeWorkOut #SGfitness #Fitness #Wellness #Strength #Flexibility #Training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https://www.instagram.com/p/CAZ6WdYn9An/media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7734221"/>
                  </a:ext>
                </a:extLst>
              </a:tr>
            </a:tbl>
          </a:graphicData>
        </a:graphic>
      </p:graphicFrame>
      <p:sp>
        <p:nvSpPr>
          <p:cNvPr id="4" name="Text Placeholder 3">
            <a:extLst>
              <a:ext uri="{FF2B5EF4-FFF2-40B4-BE49-F238E27FC236}">
                <a16:creationId xmlns:a16="http://schemas.microsoft.com/office/drawing/2014/main" id="{A1D1571A-5F87-49F0-AD76-9F33EBC33E6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919809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F7B99-0859-4152-A1BE-DB876312B2F4}"/>
              </a:ext>
            </a:extLst>
          </p:cNvPr>
          <p:cNvSpPr>
            <a:spLocks noGrp="1"/>
          </p:cNvSpPr>
          <p:nvPr>
            <p:ph type="title"/>
          </p:nvPr>
        </p:nvSpPr>
        <p:spPr/>
        <p:txBody>
          <a:bodyPr/>
          <a:lstStyle/>
          <a:p>
            <a:r>
              <a:rPr lang="en-US"/>
              <a:t>Instagram Posts Table | FPR Core - 15 of 24</a:t>
            </a:r>
          </a:p>
        </p:txBody>
      </p:sp>
      <p:graphicFrame>
        <p:nvGraphicFramePr>
          <p:cNvPr id="5" name="Table Placeholder 4">
            <a:extLst>
              <a:ext uri="{FF2B5EF4-FFF2-40B4-BE49-F238E27FC236}">
                <a16:creationId xmlns:a16="http://schemas.microsoft.com/office/drawing/2014/main" id="{A3296E81-DBEA-45B9-B0D5-45E9878FECA8}"/>
              </a:ext>
            </a:extLst>
          </p:cNvPr>
          <p:cNvGraphicFramePr>
            <a:graphicFrameLocks noGrp="1"/>
          </p:cNvGraphicFramePr>
          <p:nvPr>
            <p:ph type="tbl" sz="quarter" idx="13"/>
            <p:extLst>
              <p:ext uri="{D42A27DB-BD31-4B8C-83A1-F6EECF244321}">
                <p14:modId xmlns:p14="http://schemas.microsoft.com/office/powerpoint/2010/main" val="2020335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66631726"/>
                    </a:ext>
                  </a:extLst>
                </a:gridCol>
                <a:gridCol w="1810512">
                  <a:extLst>
                    <a:ext uri="{9D8B030D-6E8A-4147-A177-3AD203B41FA5}">
                      <a16:colId xmlns:a16="http://schemas.microsoft.com/office/drawing/2014/main" val="1203091511"/>
                    </a:ext>
                  </a:extLst>
                </a:gridCol>
                <a:gridCol w="822960">
                  <a:extLst>
                    <a:ext uri="{9D8B030D-6E8A-4147-A177-3AD203B41FA5}">
                      <a16:colId xmlns:a16="http://schemas.microsoft.com/office/drawing/2014/main" val="2485992047"/>
                    </a:ext>
                  </a:extLst>
                </a:gridCol>
                <a:gridCol w="822960">
                  <a:extLst>
                    <a:ext uri="{9D8B030D-6E8A-4147-A177-3AD203B41FA5}">
                      <a16:colId xmlns:a16="http://schemas.microsoft.com/office/drawing/2014/main" val="1017832533"/>
                    </a:ext>
                  </a:extLst>
                </a:gridCol>
                <a:gridCol w="822960">
                  <a:extLst>
                    <a:ext uri="{9D8B030D-6E8A-4147-A177-3AD203B41FA5}">
                      <a16:colId xmlns:a16="http://schemas.microsoft.com/office/drawing/2014/main" val="3665354084"/>
                    </a:ext>
                  </a:extLst>
                </a:gridCol>
                <a:gridCol w="822960">
                  <a:extLst>
                    <a:ext uri="{9D8B030D-6E8A-4147-A177-3AD203B41FA5}">
                      <a16:colId xmlns:a16="http://schemas.microsoft.com/office/drawing/2014/main" val="2967263444"/>
                    </a:ext>
                  </a:extLst>
                </a:gridCol>
                <a:gridCol w="822960">
                  <a:extLst>
                    <a:ext uri="{9D8B030D-6E8A-4147-A177-3AD203B41FA5}">
                      <a16:colId xmlns:a16="http://schemas.microsoft.com/office/drawing/2014/main" val="438494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556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- 2020-05-19 07:08:29</a:t>
                      </a:r>
                      <a:r>
                        <a:rPr kumimoji="0" lang="en-US" sz="1000" b="0" i="0" u="none" strike="noStrike" kern="1200" cap="none" spc="0" normalizeH="0" baseline="0" noProof="0">
                          <a:ln>
                            <a:noFill/>
                          </a:ln>
                          <a:solidFill>
                            <a:prstClr val="black"/>
                          </a:solidFill>
                          <a:effectLst/>
                          <a:uLnTx/>
                          <a:uFillTx/>
                          <a:latin typeface="+mn-lt"/>
                          <a:ea typeface="+mn-ea"/>
                          <a:cs typeface="+mn-cs"/>
                        </a:rPr>
                        <a:t>
 [Did You Know] Popular Taiwan fried chicken brand Devil Chicken brings their succulent chicken cutlets to fried chicken lovers at northpointsg South Wing, their first outlet in the North. "We love seeing how much people in the North love their fried chicken," gushed their team.
The people behind Devil Chicken revealed the secret ingredient to their crispy, juicy chicken - Heart. Every one of their chicken cutlets are meticulously made, culminating in the final step with just the right sprinkling of their special chilli powder.
Pro tip: Savour their fried chicken the way their team likes it - less spicy to enjoy the original flavour with a light fiery kick!
#FrasersPropertyRetail #NorthpointCity #DevilChicken #DidYouKnow #Interview #BehindtheScenes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https://www.instagram.com/p/CAW25lOnoyz/media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22812882"/>
                  </a:ext>
                </a:extLst>
              </a:tr>
            </a:tbl>
          </a:graphicData>
        </a:graphic>
      </p:graphicFrame>
      <p:sp>
        <p:nvSpPr>
          <p:cNvPr id="4" name="Text Placeholder 3">
            <a:extLst>
              <a:ext uri="{FF2B5EF4-FFF2-40B4-BE49-F238E27FC236}">
                <a16:creationId xmlns:a16="http://schemas.microsoft.com/office/drawing/2014/main" id="{551C60FF-96EF-40BB-95EC-5302EA5E337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84072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1C127-5FE6-47E0-BE5B-778969A4F671}"/>
              </a:ext>
            </a:extLst>
          </p:cNvPr>
          <p:cNvSpPr>
            <a:spLocks noGrp="1"/>
          </p:cNvSpPr>
          <p:nvPr>
            <p:ph type="title"/>
          </p:nvPr>
        </p:nvSpPr>
        <p:spPr/>
        <p:txBody>
          <a:bodyPr/>
          <a:lstStyle/>
          <a:p>
            <a:r>
              <a:rPr lang="en-US"/>
              <a:t>Instagram Posts Table | FPR Core - 16 of 24</a:t>
            </a:r>
          </a:p>
        </p:txBody>
      </p:sp>
      <p:graphicFrame>
        <p:nvGraphicFramePr>
          <p:cNvPr id="5" name="Table Placeholder 4">
            <a:extLst>
              <a:ext uri="{FF2B5EF4-FFF2-40B4-BE49-F238E27FC236}">
                <a16:creationId xmlns:a16="http://schemas.microsoft.com/office/drawing/2014/main" id="{09FDCB4F-2E62-41EE-A346-6775EDC71908}"/>
              </a:ext>
            </a:extLst>
          </p:cNvPr>
          <p:cNvGraphicFramePr>
            <a:graphicFrameLocks noGrp="1"/>
          </p:cNvGraphicFramePr>
          <p:nvPr>
            <p:ph type="tbl" sz="quarter" idx="13"/>
            <p:extLst>
              <p:ext uri="{D42A27DB-BD31-4B8C-83A1-F6EECF244321}">
                <p14:modId xmlns:p14="http://schemas.microsoft.com/office/powerpoint/2010/main" val="3631378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09012327"/>
                    </a:ext>
                  </a:extLst>
                </a:gridCol>
                <a:gridCol w="1810512">
                  <a:extLst>
                    <a:ext uri="{9D8B030D-6E8A-4147-A177-3AD203B41FA5}">
                      <a16:colId xmlns:a16="http://schemas.microsoft.com/office/drawing/2014/main" val="695947905"/>
                    </a:ext>
                  </a:extLst>
                </a:gridCol>
                <a:gridCol w="822960">
                  <a:extLst>
                    <a:ext uri="{9D8B030D-6E8A-4147-A177-3AD203B41FA5}">
                      <a16:colId xmlns:a16="http://schemas.microsoft.com/office/drawing/2014/main" val="3188476102"/>
                    </a:ext>
                  </a:extLst>
                </a:gridCol>
                <a:gridCol w="822960">
                  <a:extLst>
                    <a:ext uri="{9D8B030D-6E8A-4147-A177-3AD203B41FA5}">
                      <a16:colId xmlns:a16="http://schemas.microsoft.com/office/drawing/2014/main" val="1181255946"/>
                    </a:ext>
                  </a:extLst>
                </a:gridCol>
                <a:gridCol w="822960">
                  <a:extLst>
                    <a:ext uri="{9D8B030D-6E8A-4147-A177-3AD203B41FA5}">
                      <a16:colId xmlns:a16="http://schemas.microsoft.com/office/drawing/2014/main" val="1408679565"/>
                    </a:ext>
                  </a:extLst>
                </a:gridCol>
                <a:gridCol w="822960">
                  <a:extLst>
                    <a:ext uri="{9D8B030D-6E8A-4147-A177-3AD203B41FA5}">
                      <a16:colId xmlns:a16="http://schemas.microsoft.com/office/drawing/2014/main" val="2348120127"/>
                    </a:ext>
                  </a:extLst>
                </a:gridCol>
                <a:gridCol w="822960">
                  <a:extLst>
                    <a:ext uri="{9D8B030D-6E8A-4147-A177-3AD203B41FA5}">
                      <a16:colId xmlns:a16="http://schemas.microsoft.com/office/drawing/2014/main" val="446494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732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northpointsg - 2020-05-19 06:21:01</a:t>
                      </a:r>
                      <a:r>
                        <a:rPr kumimoji="0" lang="en-US" sz="1000" b="0" i="0" u="none" strike="noStrike" kern="1200" cap="none" spc="0" normalizeH="0" baseline="0" noProof="0">
                          <a:ln>
                            <a:noFill/>
                          </a:ln>
                          <a:solidFill>
                            <a:prstClr val="black"/>
                          </a:solidFill>
                          <a:effectLst/>
                          <a:uLnTx/>
                          <a:uFillTx/>
                          <a:latin typeface="+mn-lt"/>
                          <a:ea typeface="+mn-ea"/>
                          <a:cs typeface="+mn-cs"/>
                        </a:rPr>
                        <a:t>
 No more 'hangry' strikes! 😈 Indulge in the yummiest treats 🍚🍲🍕served to you at a touch of a button. Only on Makan Master, Frasers Experience (FRx) App.
cravenasilemak, B1-45 (North Wing)
super.makan.asia, B1-112 (South Wing)
pezzopizzasg, B2-152 (South Wing)
eighteenchefs, 02-128/129 (South Wing)
omoomo.sg, B1-191 (South Wing)
.
.
.
#northpointcity #fraserspropertyretail #yishun #circuitbreaker #makanmaster #igsg #sgfood #sgfoodie #goodthingsmustshare #sgunited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https://www.instagram.com/p/CAWxd_DHnse/media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0207219"/>
                  </a:ext>
                </a:extLst>
              </a:tr>
            </a:tbl>
          </a:graphicData>
        </a:graphic>
      </p:graphicFrame>
      <p:sp>
        <p:nvSpPr>
          <p:cNvPr id="4" name="Text Placeholder 3">
            <a:extLst>
              <a:ext uri="{FF2B5EF4-FFF2-40B4-BE49-F238E27FC236}">
                <a16:creationId xmlns:a16="http://schemas.microsoft.com/office/drawing/2014/main" id="{AE637D5E-7609-4CAF-A429-A1E0D641732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839373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BCCD3-BF9D-406C-8930-BFB6049DDCA5}"/>
              </a:ext>
            </a:extLst>
          </p:cNvPr>
          <p:cNvSpPr>
            <a:spLocks noGrp="1"/>
          </p:cNvSpPr>
          <p:nvPr>
            <p:ph type="title"/>
          </p:nvPr>
        </p:nvSpPr>
        <p:spPr/>
        <p:txBody>
          <a:bodyPr/>
          <a:lstStyle/>
          <a:p>
            <a:r>
              <a:rPr lang="en-US"/>
              <a:t>Instagram Posts Table | FPR Core - 17 of 24</a:t>
            </a:r>
          </a:p>
        </p:txBody>
      </p:sp>
      <p:graphicFrame>
        <p:nvGraphicFramePr>
          <p:cNvPr id="5" name="Table Placeholder 4">
            <a:extLst>
              <a:ext uri="{FF2B5EF4-FFF2-40B4-BE49-F238E27FC236}">
                <a16:creationId xmlns:a16="http://schemas.microsoft.com/office/drawing/2014/main" id="{982A8B12-EE12-49B8-841F-5839D062513A}"/>
              </a:ext>
            </a:extLst>
          </p:cNvPr>
          <p:cNvGraphicFramePr>
            <a:graphicFrameLocks noGrp="1"/>
          </p:cNvGraphicFramePr>
          <p:nvPr>
            <p:ph type="tbl" sz="quarter" idx="13"/>
            <p:extLst>
              <p:ext uri="{D42A27DB-BD31-4B8C-83A1-F6EECF244321}">
                <p14:modId xmlns:p14="http://schemas.microsoft.com/office/powerpoint/2010/main" val="3208617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4587841"/>
                    </a:ext>
                  </a:extLst>
                </a:gridCol>
                <a:gridCol w="1810512">
                  <a:extLst>
                    <a:ext uri="{9D8B030D-6E8A-4147-A177-3AD203B41FA5}">
                      <a16:colId xmlns:a16="http://schemas.microsoft.com/office/drawing/2014/main" val="3830695715"/>
                    </a:ext>
                  </a:extLst>
                </a:gridCol>
                <a:gridCol w="822960">
                  <a:extLst>
                    <a:ext uri="{9D8B030D-6E8A-4147-A177-3AD203B41FA5}">
                      <a16:colId xmlns:a16="http://schemas.microsoft.com/office/drawing/2014/main" val="4162650847"/>
                    </a:ext>
                  </a:extLst>
                </a:gridCol>
                <a:gridCol w="822960">
                  <a:extLst>
                    <a:ext uri="{9D8B030D-6E8A-4147-A177-3AD203B41FA5}">
                      <a16:colId xmlns:a16="http://schemas.microsoft.com/office/drawing/2014/main" val="64229884"/>
                    </a:ext>
                  </a:extLst>
                </a:gridCol>
                <a:gridCol w="822960">
                  <a:extLst>
                    <a:ext uri="{9D8B030D-6E8A-4147-A177-3AD203B41FA5}">
                      <a16:colId xmlns:a16="http://schemas.microsoft.com/office/drawing/2014/main" val="775002448"/>
                    </a:ext>
                  </a:extLst>
                </a:gridCol>
                <a:gridCol w="822960">
                  <a:extLst>
                    <a:ext uri="{9D8B030D-6E8A-4147-A177-3AD203B41FA5}">
                      <a16:colId xmlns:a16="http://schemas.microsoft.com/office/drawing/2014/main" val="2087259284"/>
                    </a:ext>
                  </a:extLst>
                </a:gridCol>
                <a:gridCol w="822960">
                  <a:extLst>
                    <a:ext uri="{9D8B030D-6E8A-4147-A177-3AD203B41FA5}">
                      <a16:colId xmlns:a16="http://schemas.microsoft.com/office/drawing/2014/main" val="2618597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194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- 2020-05-18 06:13:22</a:t>
                      </a:r>
                      <a:r>
                        <a:rPr kumimoji="0" lang="en-US" sz="1000" b="0" i="0" u="none" strike="noStrike" kern="1200" cap="none" spc="0" normalizeH="0" baseline="0" noProof="0">
                          <a:ln>
                            <a:noFill/>
                          </a:ln>
                          <a:solidFill>
                            <a:prstClr val="black"/>
                          </a:solidFill>
                          <a:effectLst/>
                          <a:uLnTx/>
                          <a:uFillTx/>
                          <a:latin typeface="+mn-lt"/>
                          <a:ea typeface="+mn-ea"/>
                          <a:cs typeface="+mn-cs"/>
                        </a:rPr>
                        <a:t>
 Thank you 365days2play for sharing your tantalising shots of takeaway treats from LOR Duck, Eastpoint Mall (#01-33)!⠀
⠀
There’s nothing quite like comfort food to brighten up your day during this stay-home period.⠀
⠀
Share with us your favourite stay-home eats from the Malls of Frasers Property by tagging us on IG – feel free to style it for the ‘gram and we might just share it on our feed!⠀
⠀
#FrasersPropertyRetail #EastpointMall #LorDuck #Repost #Regram #SGfoodie #SGfoodies #SGfoodlover #SGfood #SGeats #Singaporefoodie #InstafoodSG #SGinstafood⠀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https://www.instagram.com/p/CAULzA1nrHp/media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19061591"/>
                  </a:ext>
                </a:extLst>
              </a:tr>
            </a:tbl>
          </a:graphicData>
        </a:graphic>
      </p:graphicFrame>
      <p:sp>
        <p:nvSpPr>
          <p:cNvPr id="4" name="Text Placeholder 3">
            <a:extLst>
              <a:ext uri="{FF2B5EF4-FFF2-40B4-BE49-F238E27FC236}">
                <a16:creationId xmlns:a16="http://schemas.microsoft.com/office/drawing/2014/main" id="{913A08F3-7FAB-4B58-949E-6CF3C542C97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86911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DB008-2638-4F89-8262-0B9F043FF21C}"/>
              </a:ext>
            </a:extLst>
          </p:cNvPr>
          <p:cNvSpPr>
            <a:spLocks noGrp="1"/>
          </p:cNvSpPr>
          <p:nvPr>
            <p:ph type="title"/>
          </p:nvPr>
        </p:nvSpPr>
        <p:spPr/>
        <p:txBody>
          <a:bodyPr/>
          <a:lstStyle/>
          <a:p>
            <a:r>
              <a:rPr lang="en-US"/>
              <a:t>Instagram Posts Table | FPR Core - 18 of 24</a:t>
            </a:r>
          </a:p>
        </p:txBody>
      </p:sp>
      <p:graphicFrame>
        <p:nvGraphicFramePr>
          <p:cNvPr id="5" name="Table Placeholder 4">
            <a:extLst>
              <a:ext uri="{FF2B5EF4-FFF2-40B4-BE49-F238E27FC236}">
                <a16:creationId xmlns:a16="http://schemas.microsoft.com/office/drawing/2014/main" id="{764DEB06-426A-4DD2-BF34-049FBF466504}"/>
              </a:ext>
            </a:extLst>
          </p:cNvPr>
          <p:cNvGraphicFramePr>
            <a:graphicFrameLocks noGrp="1"/>
          </p:cNvGraphicFramePr>
          <p:nvPr>
            <p:ph type="tbl" sz="quarter" idx="13"/>
            <p:extLst>
              <p:ext uri="{D42A27DB-BD31-4B8C-83A1-F6EECF244321}">
                <p14:modId xmlns:p14="http://schemas.microsoft.com/office/powerpoint/2010/main" val="4193297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7165301"/>
                    </a:ext>
                  </a:extLst>
                </a:gridCol>
                <a:gridCol w="1810512">
                  <a:extLst>
                    <a:ext uri="{9D8B030D-6E8A-4147-A177-3AD203B41FA5}">
                      <a16:colId xmlns:a16="http://schemas.microsoft.com/office/drawing/2014/main" val="3160649408"/>
                    </a:ext>
                  </a:extLst>
                </a:gridCol>
                <a:gridCol w="822960">
                  <a:extLst>
                    <a:ext uri="{9D8B030D-6E8A-4147-A177-3AD203B41FA5}">
                      <a16:colId xmlns:a16="http://schemas.microsoft.com/office/drawing/2014/main" val="1905142207"/>
                    </a:ext>
                  </a:extLst>
                </a:gridCol>
                <a:gridCol w="822960">
                  <a:extLst>
                    <a:ext uri="{9D8B030D-6E8A-4147-A177-3AD203B41FA5}">
                      <a16:colId xmlns:a16="http://schemas.microsoft.com/office/drawing/2014/main" val="1731104013"/>
                    </a:ext>
                  </a:extLst>
                </a:gridCol>
                <a:gridCol w="822960">
                  <a:extLst>
                    <a:ext uri="{9D8B030D-6E8A-4147-A177-3AD203B41FA5}">
                      <a16:colId xmlns:a16="http://schemas.microsoft.com/office/drawing/2014/main" val="2385763825"/>
                    </a:ext>
                  </a:extLst>
                </a:gridCol>
                <a:gridCol w="822960">
                  <a:extLst>
                    <a:ext uri="{9D8B030D-6E8A-4147-A177-3AD203B41FA5}">
                      <a16:colId xmlns:a16="http://schemas.microsoft.com/office/drawing/2014/main" val="832773722"/>
                    </a:ext>
                  </a:extLst>
                </a:gridCol>
                <a:gridCol w="822960">
                  <a:extLst>
                    <a:ext uri="{9D8B030D-6E8A-4147-A177-3AD203B41FA5}">
                      <a16:colId xmlns:a16="http://schemas.microsoft.com/office/drawing/2014/main" val="2920273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409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- 2020-05-15 08:46:05</a:t>
                      </a:r>
                      <a:r>
                        <a:rPr kumimoji="0" lang="en-US" sz="1000" b="0" i="0" u="none" strike="noStrike" kern="1200" cap="none" spc="0" normalizeH="0" baseline="0" noProof="0">
                          <a:ln>
                            <a:noFill/>
                          </a:ln>
                          <a:solidFill>
                            <a:prstClr val="black"/>
                          </a:solidFill>
                          <a:effectLst/>
                          <a:uLnTx/>
                          <a:uFillTx/>
                          <a:latin typeface="+mn-lt"/>
                          <a:ea typeface="+mn-ea"/>
                          <a:cs typeface="+mn-cs"/>
                        </a:rPr>
                        <a:t>
 We share 4 of our favourite binge-worthy and family-friendly series on Netflix. Gather the family for some stay-home quality time spent in front of the television. 📺 bit.ly/FPRNetflixShows
#FrasersPropertyRetail #StayAtHomeTV #FamilyBonding #TheWorstWitch #Jeopardy #ASeriesofUnfortunateEvents #NailedIt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https://www.instagram.com/p/CAMu49pnN_x/media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2955174"/>
                  </a:ext>
                </a:extLst>
              </a:tr>
            </a:tbl>
          </a:graphicData>
        </a:graphic>
      </p:graphicFrame>
      <p:sp>
        <p:nvSpPr>
          <p:cNvPr id="4" name="Text Placeholder 3">
            <a:extLst>
              <a:ext uri="{FF2B5EF4-FFF2-40B4-BE49-F238E27FC236}">
                <a16:creationId xmlns:a16="http://schemas.microsoft.com/office/drawing/2014/main" id="{E8F8311A-1293-446A-85F3-19C7B91DAF9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59882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E5E7B-0627-44CF-935C-4E0668A01E40}"/>
              </a:ext>
            </a:extLst>
          </p:cNvPr>
          <p:cNvSpPr>
            <a:spLocks noGrp="1"/>
          </p:cNvSpPr>
          <p:nvPr>
            <p:ph type="title"/>
          </p:nvPr>
        </p:nvSpPr>
        <p:spPr/>
        <p:txBody>
          <a:bodyPr/>
          <a:lstStyle/>
          <a:p>
            <a:r>
              <a:rPr lang="en-US"/>
              <a:t>Instagram Posts Table | FPR Core - 19 of 24</a:t>
            </a:r>
          </a:p>
        </p:txBody>
      </p:sp>
      <p:graphicFrame>
        <p:nvGraphicFramePr>
          <p:cNvPr id="5" name="Table Placeholder 4">
            <a:extLst>
              <a:ext uri="{FF2B5EF4-FFF2-40B4-BE49-F238E27FC236}">
                <a16:creationId xmlns:a16="http://schemas.microsoft.com/office/drawing/2014/main" id="{D3EEF7F8-E809-4621-AB81-FA76FC4E6D14}"/>
              </a:ext>
            </a:extLst>
          </p:cNvPr>
          <p:cNvGraphicFramePr>
            <a:graphicFrameLocks noGrp="1"/>
          </p:cNvGraphicFramePr>
          <p:nvPr>
            <p:ph type="tbl" sz="quarter" idx="13"/>
            <p:extLst>
              <p:ext uri="{D42A27DB-BD31-4B8C-83A1-F6EECF244321}">
                <p14:modId xmlns:p14="http://schemas.microsoft.com/office/powerpoint/2010/main" val="3264666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24879149"/>
                    </a:ext>
                  </a:extLst>
                </a:gridCol>
                <a:gridCol w="1810512">
                  <a:extLst>
                    <a:ext uri="{9D8B030D-6E8A-4147-A177-3AD203B41FA5}">
                      <a16:colId xmlns:a16="http://schemas.microsoft.com/office/drawing/2014/main" val="1531080590"/>
                    </a:ext>
                  </a:extLst>
                </a:gridCol>
                <a:gridCol w="822960">
                  <a:extLst>
                    <a:ext uri="{9D8B030D-6E8A-4147-A177-3AD203B41FA5}">
                      <a16:colId xmlns:a16="http://schemas.microsoft.com/office/drawing/2014/main" val="298524415"/>
                    </a:ext>
                  </a:extLst>
                </a:gridCol>
                <a:gridCol w="822960">
                  <a:extLst>
                    <a:ext uri="{9D8B030D-6E8A-4147-A177-3AD203B41FA5}">
                      <a16:colId xmlns:a16="http://schemas.microsoft.com/office/drawing/2014/main" val="555085634"/>
                    </a:ext>
                  </a:extLst>
                </a:gridCol>
                <a:gridCol w="822960">
                  <a:extLst>
                    <a:ext uri="{9D8B030D-6E8A-4147-A177-3AD203B41FA5}">
                      <a16:colId xmlns:a16="http://schemas.microsoft.com/office/drawing/2014/main" val="3292631655"/>
                    </a:ext>
                  </a:extLst>
                </a:gridCol>
                <a:gridCol w="822960">
                  <a:extLst>
                    <a:ext uri="{9D8B030D-6E8A-4147-A177-3AD203B41FA5}">
                      <a16:colId xmlns:a16="http://schemas.microsoft.com/office/drawing/2014/main" val="4223030623"/>
                    </a:ext>
                  </a:extLst>
                </a:gridCol>
                <a:gridCol w="822960">
                  <a:extLst>
                    <a:ext uri="{9D8B030D-6E8A-4147-A177-3AD203B41FA5}">
                      <a16:colId xmlns:a16="http://schemas.microsoft.com/office/drawing/2014/main" val="1362735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781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- 2020-05-14 06:03:51</a:t>
                      </a:r>
                      <a:r>
                        <a:rPr kumimoji="0" lang="en-US" sz="1000" b="0" i="0" u="none" strike="noStrike" kern="1200" cap="none" spc="0" normalizeH="0" baseline="0" noProof="0">
                          <a:ln>
                            <a:noFill/>
                          </a:ln>
                          <a:solidFill>
                            <a:prstClr val="black"/>
                          </a:solidFill>
                          <a:effectLst/>
                          <a:uLnTx/>
                          <a:uFillTx/>
                          <a:latin typeface="+mn-lt"/>
                          <a:ea typeface="+mn-ea"/>
                          <a:cs typeface="+mn-cs"/>
                        </a:rPr>
                        <a:t>
 Pickling is a delicious way to reduce food waste as it’s easy to do, versatile and gives new life to fruits and veggies. Open up a world of different flavours and textures by pickling more often! It is the perfect way to reinvent leftovers while staying mindful of your food and the environment. ⠀
⠀
For a chance to win a  Frasers Property Digital Gift Card, share with us your favourite food to pickle or your go-to-recipe to create that refreshing relish in the comments below! This round ends on Sunday, 17 May 2020 at 11.59pm. The person with our favourite answer will be announced on this post on Tuesday, 19 May 2020.⠀
⠀
By participating in this contest, you agree to be bound by its Terms &amp; Conditions. For full T&amp;Cs, please click on the link in bio.⠀
⠀
Another way to help reduce food waste, is to donate your non-perishable excess food items to Food Bank Singapore's warehouse (218 Pandan Loop, XPACE, S128408). Open Mon-Fri, 10am-5pm; avoid delivery between 1pm-2pm. Attention items to 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https://www.instagram.com/p/CAJ3h3NHPQw/media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5401208"/>
                  </a:ext>
                </a:extLst>
              </a:tr>
            </a:tbl>
          </a:graphicData>
        </a:graphic>
      </p:graphicFrame>
      <p:sp>
        <p:nvSpPr>
          <p:cNvPr id="4" name="Text Placeholder 3">
            <a:extLst>
              <a:ext uri="{FF2B5EF4-FFF2-40B4-BE49-F238E27FC236}">
                <a16:creationId xmlns:a16="http://schemas.microsoft.com/office/drawing/2014/main" id="{7063D776-2A08-43CD-8489-0610FC297A2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139723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F6CA8-6A4D-4716-A8C3-CD8BF745872C}"/>
              </a:ext>
            </a:extLst>
          </p:cNvPr>
          <p:cNvSpPr>
            <a:spLocks noGrp="1"/>
          </p:cNvSpPr>
          <p:nvPr>
            <p:ph type="title"/>
          </p:nvPr>
        </p:nvSpPr>
        <p:spPr/>
        <p:txBody>
          <a:bodyPr/>
          <a:lstStyle/>
          <a:p>
            <a:r>
              <a:rPr lang="en-US"/>
              <a:t>Instagram Posts Table | FPR Core - 20 of 24</a:t>
            </a:r>
          </a:p>
        </p:txBody>
      </p:sp>
      <p:graphicFrame>
        <p:nvGraphicFramePr>
          <p:cNvPr id="5" name="Table Placeholder 4">
            <a:extLst>
              <a:ext uri="{FF2B5EF4-FFF2-40B4-BE49-F238E27FC236}">
                <a16:creationId xmlns:a16="http://schemas.microsoft.com/office/drawing/2014/main" id="{2CF42510-7F46-4F14-9E77-1B9B00370B0C}"/>
              </a:ext>
            </a:extLst>
          </p:cNvPr>
          <p:cNvGraphicFramePr>
            <a:graphicFrameLocks noGrp="1"/>
          </p:cNvGraphicFramePr>
          <p:nvPr>
            <p:ph type="tbl" sz="quarter" idx="13"/>
            <p:extLst>
              <p:ext uri="{D42A27DB-BD31-4B8C-83A1-F6EECF244321}">
                <p14:modId xmlns:p14="http://schemas.microsoft.com/office/powerpoint/2010/main" val="680030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10344961"/>
                    </a:ext>
                  </a:extLst>
                </a:gridCol>
                <a:gridCol w="1810512">
                  <a:extLst>
                    <a:ext uri="{9D8B030D-6E8A-4147-A177-3AD203B41FA5}">
                      <a16:colId xmlns:a16="http://schemas.microsoft.com/office/drawing/2014/main" val="3692193725"/>
                    </a:ext>
                  </a:extLst>
                </a:gridCol>
                <a:gridCol w="822960">
                  <a:extLst>
                    <a:ext uri="{9D8B030D-6E8A-4147-A177-3AD203B41FA5}">
                      <a16:colId xmlns:a16="http://schemas.microsoft.com/office/drawing/2014/main" val="54737642"/>
                    </a:ext>
                  </a:extLst>
                </a:gridCol>
                <a:gridCol w="822960">
                  <a:extLst>
                    <a:ext uri="{9D8B030D-6E8A-4147-A177-3AD203B41FA5}">
                      <a16:colId xmlns:a16="http://schemas.microsoft.com/office/drawing/2014/main" val="1071092785"/>
                    </a:ext>
                  </a:extLst>
                </a:gridCol>
                <a:gridCol w="822960">
                  <a:extLst>
                    <a:ext uri="{9D8B030D-6E8A-4147-A177-3AD203B41FA5}">
                      <a16:colId xmlns:a16="http://schemas.microsoft.com/office/drawing/2014/main" val="1816159189"/>
                    </a:ext>
                  </a:extLst>
                </a:gridCol>
                <a:gridCol w="822960">
                  <a:extLst>
                    <a:ext uri="{9D8B030D-6E8A-4147-A177-3AD203B41FA5}">
                      <a16:colId xmlns:a16="http://schemas.microsoft.com/office/drawing/2014/main" val="4042045950"/>
                    </a:ext>
                  </a:extLst>
                </a:gridCol>
                <a:gridCol w="822960">
                  <a:extLst>
                    <a:ext uri="{9D8B030D-6E8A-4147-A177-3AD203B41FA5}">
                      <a16:colId xmlns:a16="http://schemas.microsoft.com/office/drawing/2014/main" val="826909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723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northpointsg - 2020-05-10 09:54:09</a:t>
                      </a:r>
                      <a:r>
                        <a:rPr kumimoji="0" lang="en-US" sz="1000" b="0" i="0" u="none" strike="noStrike" kern="1200" cap="none" spc="0" normalizeH="0" baseline="0" noProof="0">
                          <a:ln>
                            <a:noFill/>
                          </a:ln>
                          <a:solidFill>
                            <a:prstClr val="black"/>
                          </a:solidFill>
                          <a:effectLst/>
                          <a:uLnTx/>
                          <a:uFillTx/>
                          <a:latin typeface="+mn-lt"/>
                          <a:ea typeface="+mn-ea"/>
                          <a:cs typeface="+mn-cs"/>
                        </a:rPr>
                        <a:t>
 💪Your strength is inspiring 💋Your love is everlasting 😘 Thank you for everything. To all our #sgmummies, have a wonderful Mother's Day!
.
.
.
#northpointcity #fraserspropertyretail #yishun #mothersday2020 #mothersdaysg #sgmoms #sgmummy #sgfamily #sgfamily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https://www.instagram.com/p/B__-tEYHO0i/media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0089852"/>
                  </a:ext>
                </a:extLst>
              </a:tr>
            </a:tbl>
          </a:graphicData>
        </a:graphic>
      </p:graphicFrame>
      <p:sp>
        <p:nvSpPr>
          <p:cNvPr id="4" name="Text Placeholder 3">
            <a:extLst>
              <a:ext uri="{FF2B5EF4-FFF2-40B4-BE49-F238E27FC236}">
                <a16:creationId xmlns:a16="http://schemas.microsoft.com/office/drawing/2014/main" id="{FECCEA46-586F-463B-B9C3-F44B154DEB8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287802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A5FF-D22F-478C-B444-B9BA46A23059}"/>
              </a:ext>
            </a:extLst>
          </p:cNvPr>
          <p:cNvSpPr>
            <a:spLocks noGrp="1"/>
          </p:cNvSpPr>
          <p:nvPr>
            <p:ph type="title"/>
          </p:nvPr>
        </p:nvSpPr>
        <p:spPr/>
        <p:txBody>
          <a:bodyPr/>
          <a:lstStyle/>
          <a:p>
            <a:r>
              <a:rPr lang="en-US"/>
              <a:t>Instagram Posts Table | FPR Core - 21 of 24</a:t>
            </a:r>
          </a:p>
        </p:txBody>
      </p:sp>
      <p:graphicFrame>
        <p:nvGraphicFramePr>
          <p:cNvPr id="5" name="Table Placeholder 4">
            <a:extLst>
              <a:ext uri="{FF2B5EF4-FFF2-40B4-BE49-F238E27FC236}">
                <a16:creationId xmlns:a16="http://schemas.microsoft.com/office/drawing/2014/main" id="{D43DF705-4230-4081-8336-1FF3B793B346}"/>
              </a:ext>
            </a:extLst>
          </p:cNvPr>
          <p:cNvGraphicFramePr>
            <a:graphicFrameLocks noGrp="1"/>
          </p:cNvGraphicFramePr>
          <p:nvPr>
            <p:ph type="tbl" sz="quarter" idx="13"/>
            <p:extLst>
              <p:ext uri="{D42A27DB-BD31-4B8C-83A1-F6EECF244321}">
                <p14:modId xmlns:p14="http://schemas.microsoft.com/office/powerpoint/2010/main" val="1931910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31625739"/>
                    </a:ext>
                  </a:extLst>
                </a:gridCol>
                <a:gridCol w="1810512">
                  <a:extLst>
                    <a:ext uri="{9D8B030D-6E8A-4147-A177-3AD203B41FA5}">
                      <a16:colId xmlns:a16="http://schemas.microsoft.com/office/drawing/2014/main" val="760613417"/>
                    </a:ext>
                  </a:extLst>
                </a:gridCol>
                <a:gridCol w="822960">
                  <a:extLst>
                    <a:ext uri="{9D8B030D-6E8A-4147-A177-3AD203B41FA5}">
                      <a16:colId xmlns:a16="http://schemas.microsoft.com/office/drawing/2014/main" val="1207950371"/>
                    </a:ext>
                  </a:extLst>
                </a:gridCol>
                <a:gridCol w="822960">
                  <a:extLst>
                    <a:ext uri="{9D8B030D-6E8A-4147-A177-3AD203B41FA5}">
                      <a16:colId xmlns:a16="http://schemas.microsoft.com/office/drawing/2014/main" val="3292026807"/>
                    </a:ext>
                  </a:extLst>
                </a:gridCol>
                <a:gridCol w="822960">
                  <a:extLst>
                    <a:ext uri="{9D8B030D-6E8A-4147-A177-3AD203B41FA5}">
                      <a16:colId xmlns:a16="http://schemas.microsoft.com/office/drawing/2014/main" val="2976507094"/>
                    </a:ext>
                  </a:extLst>
                </a:gridCol>
                <a:gridCol w="822960">
                  <a:extLst>
                    <a:ext uri="{9D8B030D-6E8A-4147-A177-3AD203B41FA5}">
                      <a16:colId xmlns:a16="http://schemas.microsoft.com/office/drawing/2014/main" val="1297263901"/>
                    </a:ext>
                  </a:extLst>
                </a:gridCol>
                <a:gridCol w="822960">
                  <a:extLst>
                    <a:ext uri="{9D8B030D-6E8A-4147-A177-3AD203B41FA5}">
                      <a16:colId xmlns:a16="http://schemas.microsoft.com/office/drawing/2014/main" val="1194395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1702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- 2020-05-10 06:13:51</a:t>
                      </a:r>
                      <a:r>
                        <a:rPr kumimoji="0" lang="en-US" sz="1000" b="0" i="0" u="none" strike="noStrike" kern="1200" cap="none" spc="0" normalizeH="0" baseline="0" noProof="0">
                          <a:ln>
                            <a:noFill/>
                          </a:ln>
                          <a:solidFill>
                            <a:prstClr val="black"/>
                          </a:solidFill>
                          <a:effectLst/>
                          <a:uLnTx/>
                          <a:uFillTx/>
                          <a:latin typeface="+mn-lt"/>
                          <a:ea typeface="+mn-ea"/>
                          <a:cs typeface="+mn-cs"/>
                        </a:rPr>
                        <a:t>
 Through it all, mothers are always there for us.
This Mother’s Day, draw your mum close to your heart regardless of the physical distance and let her know that she is the most patient, toughest and amazing all-round mum in the world!
#FrasersPropertyRetail #MothersDay2020 #Love #YoureEveryWoman #StayHomeforSG #LoveFromAfar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https://www.instagram.com/p/B__lfk_nEy-/media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2849170"/>
                  </a:ext>
                </a:extLst>
              </a:tr>
            </a:tbl>
          </a:graphicData>
        </a:graphic>
      </p:graphicFrame>
      <p:sp>
        <p:nvSpPr>
          <p:cNvPr id="4" name="Text Placeholder 3">
            <a:extLst>
              <a:ext uri="{FF2B5EF4-FFF2-40B4-BE49-F238E27FC236}">
                <a16:creationId xmlns:a16="http://schemas.microsoft.com/office/drawing/2014/main" id="{9213708D-64D6-4C9B-81F8-F4DD916D527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014459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F1400-AA46-4F8B-95FA-1F94E30DEDB0}"/>
              </a:ext>
            </a:extLst>
          </p:cNvPr>
          <p:cNvSpPr>
            <a:spLocks noGrp="1"/>
          </p:cNvSpPr>
          <p:nvPr>
            <p:ph type="title"/>
          </p:nvPr>
        </p:nvSpPr>
        <p:spPr/>
        <p:txBody>
          <a:bodyPr/>
          <a:lstStyle/>
          <a:p>
            <a:r>
              <a:rPr lang="en-US"/>
              <a:t>Instagram Posts Table | FPR Core - 22 of 24</a:t>
            </a:r>
          </a:p>
        </p:txBody>
      </p:sp>
      <p:graphicFrame>
        <p:nvGraphicFramePr>
          <p:cNvPr id="5" name="Table Placeholder 4">
            <a:extLst>
              <a:ext uri="{FF2B5EF4-FFF2-40B4-BE49-F238E27FC236}">
                <a16:creationId xmlns:a16="http://schemas.microsoft.com/office/drawing/2014/main" id="{EF4E0E69-6203-4DFF-BAFA-817E3F5A9C83}"/>
              </a:ext>
            </a:extLst>
          </p:cNvPr>
          <p:cNvGraphicFramePr>
            <a:graphicFrameLocks noGrp="1"/>
          </p:cNvGraphicFramePr>
          <p:nvPr>
            <p:ph type="tbl" sz="quarter" idx="13"/>
            <p:extLst>
              <p:ext uri="{D42A27DB-BD31-4B8C-83A1-F6EECF244321}">
                <p14:modId xmlns:p14="http://schemas.microsoft.com/office/powerpoint/2010/main" val="4074242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70473462"/>
                    </a:ext>
                  </a:extLst>
                </a:gridCol>
                <a:gridCol w="1810512">
                  <a:extLst>
                    <a:ext uri="{9D8B030D-6E8A-4147-A177-3AD203B41FA5}">
                      <a16:colId xmlns:a16="http://schemas.microsoft.com/office/drawing/2014/main" val="2133163104"/>
                    </a:ext>
                  </a:extLst>
                </a:gridCol>
                <a:gridCol w="822960">
                  <a:extLst>
                    <a:ext uri="{9D8B030D-6E8A-4147-A177-3AD203B41FA5}">
                      <a16:colId xmlns:a16="http://schemas.microsoft.com/office/drawing/2014/main" val="2126391704"/>
                    </a:ext>
                  </a:extLst>
                </a:gridCol>
                <a:gridCol w="822960">
                  <a:extLst>
                    <a:ext uri="{9D8B030D-6E8A-4147-A177-3AD203B41FA5}">
                      <a16:colId xmlns:a16="http://schemas.microsoft.com/office/drawing/2014/main" val="1031065155"/>
                    </a:ext>
                  </a:extLst>
                </a:gridCol>
                <a:gridCol w="822960">
                  <a:extLst>
                    <a:ext uri="{9D8B030D-6E8A-4147-A177-3AD203B41FA5}">
                      <a16:colId xmlns:a16="http://schemas.microsoft.com/office/drawing/2014/main" val="2567169051"/>
                    </a:ext>
                  </a:extLst>
                </a:gridCol>
                <a:gridCol w="822960">
                  <a:extLst>
                    <a:ext uri="{9D8B030D-6E8A-4147-A177-3AD203B41FA5}">
                      <a16:colId xmlns:a16="http://schemas.microsoft.com/office/drawing/2014/main" val="726752730"/>
                    </a:ext>
                  </a:extLst>
                </a:gridCol>
                <a:gridCol w="822960">
                  <a:extLst>
                    <a:ext uri="{9D8B030D-6E8A-4147-A177-3AD203B41FA5}">
                      <a16:colId xmlns:a16="http://schemas.microsoft.com/office/drawing/2014/main" val="2763369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402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waterway_point - 2020-05-10 04:03:31</a:t>
                      </a:r>
                      <a:r>
                        <a:rPr kumimoji="0" lang="en-US" sz="1000" b="0" i="0" u="none" strike="noStrike" kern="1200" cap="none" spc="0" normalizeH="0" baseline="0" noProof="0">
                          <a:ln>
                            <a:noFill/>
                          </a:ln>
                          <a:solidFill>
                            <a:prstClr val="black"/>
                          </a:solidFill>
                          <a:effectLst/>
                          <a:uLnTx/>
                          <a:uFillTx/>
                          <a:latin typeface="+mn-lt"/>
                          <a:ea typeface="+mn-ea"/>
                          <a:cs typeface="+mn-cs"/>
                        </a:rPr>
                        <a:t>
 On this day blooming with appreciation for all mothers everywhere, Waterway Point wishes you a Happy Mother's Day!
#waterwaypoint #punggolwaterway #punggol #punggolsg #mothersday #greeting #igsg #waterwaypointfun #happymothersday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https://www.instagram.com/p/B__Wk-yHIIR/media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9849991"/>
                  </a:ext>
                </a:extLst>
              </a:tr>
            </a:tbl>
          </a:graphicData>
        </a:graphic>
      </p:graphicFrame>
      <p:sp>
        <p:nvSpPr>
          <p:cNvPr id="4" name="Text Placeholder 3">
            <a:extLst>
              <a:ext uri="{FF2B5EF4-FFF2-40B4-BE49-F238E27FC236}">
                <a16:creationId xmlns:a16="http://schemas.microsoft.com/office/drawing/2014/main" id="{3262A22E-1D58-41EB-B54D-3727776A5C1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186135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801F6-0DBE-4A6C-88B5-05F226811E07}"/>
              </a:ext>
            </a:extLst>
          </p:cNvPr>
          <p:cNvSpPr>
            <a:spLocks noGrp="1"/>
          </p:cNvSpPr>
          <p:nvPr>
            <p:ph type="title"/>
          </p:nvPr>
        </p:nvSpPr>
        <p:spPr/>
        <p:txBody>
          <a:bodyPr/>
          <a:lstStyle/>
          <a:p>
            <a:r>
              <a:rPr lang="en-US"/>
              <a:t>Instagram Posts Table | FPR Core - 23 of 24</a:t>
            </a:r>
          </a:p>
        </p:txBody>
      </p:sp>
      <p:graphicFrame>
        <p:nvGraphicFramePr>
          <p:cNvPr id="5" name="Table Placeholder 4">
            <a:extLst>
              <a:ext uri="{FF2B5EF4-FFF2-40B4-BE49-F238E27FC236}">
                <a16:creationId xmlns:a16="http://schemas.microsoft.com/office/drawing/2014/main" id="{BFE206B1-493D-4EFD-B6EA-5F1B3BE779C6}"/>
              </a:ext>
            </a:extLst>
          </p:cNvPr>
          <p:cNvGraphicFramePr>
            <a:graphicFrameLocks noGrp="1"/>
          </p:cNvGraphicFramePr>
          <p:nvPr>
            <p:ph type="tbl" sz="quarter" idx="13"/>
            <p:extLst>
              <p:ext uri="{D42A27DB-BD31-4B8C-83A1-F6EECF244321}">
                <p14:modId xmlns:p14="http://schemas.microsoft.com/office/powerpoint/2010/main" val="3027344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9022213"/>
                    </a:ext>
                  </a:extLst>
                </a:gridCol>
                <a:gridCol w="1810512">
                  <a:extLst>
                    <a:ext uri="{9D8B030D-6E8A-4147-A177-3AD203B41FA5}">
                      <a16:colId xmlns:a16="http://schemas.microsoft.com/office/drawing/2014/main" val="3217466333"/>
                    </a:ext>
                  </a:extLst>
                </a:gridCol>
                <a:gridCol w="822960">
                  <a:extLst>
                    <a:ext uri="{9D8B030D-6E8A-4147-A177-3AD203B41FA5}">
                      <a16:colId xmlns:a16="http://schemas.microsoft.com/office/drawing/2014/main" val="911778495"/>
                    </a:ext>
                  </a:extLst>
                </a:gridCol>
                <a:gridCol w="822960">
                  <a:extLst>
                    <a:ext uri="{9D8B030D-6E8A-4147-A177-3AD203B41FA5}">
                      <a16:colId xmlns:a16="http://schemas.microsoft.com/office/drawing/2014/main" val="2977735029"/>
                    </a:ext>
                  </a:extLst>
                </a:gridCol>
                <a:gridCol w="822960">
                  <a:extLst>
                    <a:ext uri="{9D8B030D-6E8A-4147-A177-3AD203B41FA5}">
                      <a16:colId xmlns:a16="http://schemas.microsoft.com/office/drawing/2014/main" val="3779044226"/>
                    </a:ext>
                  </a:extLst>
                </a:gridCol>
                <a:gridCol w="822960">
                  <a:extLst>
                    <a:ext uri="{9D8B030D-6E8A-4147-A177-3AD203B41FA5}">
                      <a16:colId xmlns:a16="http://schemas.microsoft.com/office/drawing/2014/main" val="1033739013"/>
                    </a:ext>
                  </a:extLst>
                </a:gridCol>
                <a:gridCol w="822960">
                  <a:extLst>
                    <a:ext uri="{9D8B030D-6E8A-4147-A177-3AD203B41FA5}">
                      <a16:colId xmlns:a16="http://schemas.microsoft.com/office/drawing/2014/main" val="4051112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003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- 2020-05-08 07:04:31</a:t>
                      </a:r>
                      <a:r>
                        <a:rPr kumimoji="0" lang="en-US" sz="1000" b="0" i="0" u="none" strike="noStrike" kern="1200" cap="none" spc="0" normalizeH="0" baseline="0" noProof="0">
                          <a:ln>
                            <a:noFill/>
                          </a:ln>
                          <a:solidFill>
                            <a:prstClr val="black"/>
                          </a:solidFill>
                          <a:effectLst/>
                          <a:uLnTx/>
                          <a:uFillTx/>
                          <a:latin typeface="+mn-lt"/>
                          <a:ea typeface="+mn-ea"/>
                          <a:cs typeface="+mn-cs"/>
                        </a:rPr>
                        <a:t>
 With just 3 ingredients and steps, whip up delicious pancakes to spoil your mum with breakfast in bed this Mother’s Day.⠀
⠀
🥞Create the pancake batter:⠀
•2 eggs⠀
•2 cups of milk
•2 1/4 cups of self raising flour⠀
⠀
👩‍🍳Be the chef:⠀
Step 1: Whisk eggs and milk together, before adding flour. Beat until the batter is smooth and lump free. ⠀
Step 2: Heat a nonstick pan over low-medium heat. Spray cooking oil on pan and pour about 1/3 cup of batter per pancake. ⠀
Step 3: Cook pancakes for 1 to 2 minutes, or until bubbles appear on the surface. Flip and cook until golden!⠀
⠀
🌈Let your creativity run wild:⠀
Customise your pancakes by topping it with tasty spreads, or decorate them with her favourite fruit to create cute characters!⠀
⠀
#FrasersPropertyRetail #MothersDay #Pancakes #DIYrecipe #EasyRecipes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https://www.instagram.com/p/B_6hs4xHgCp/media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0685707"/>
                  </a:ext>
                </a:extLst>
              </a:tr>
            </a:tbl>
          </a:graphicData>
        </a:graphic>
      </p:graphicFrame>
      <p:sp>
        <p:nvSpPr>
          <p:cNvPr id="4" name="Text Placeholder 3">
            <a:extLst>
              <a:ext uri="{FF2B5EF4-FFF2-40B4-BE49-F238E27FC236}">
                <a16:creationId xmlns:a16="http://schemas.microsoft.com/office/drawing/2014/main" id="{B60A6EB2-80A3-4AD7-9BCF-7B71555572B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674210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2037-3F22-4E3D-9952-662A3E1C7BE1}"/>
              </a:ext>
            </a:extLst>
          </p:cNvPr>
          <p:cNvSpPr>
            <a:spLocks noGrp="1"/>
          </p:cNvSpPr>
          <p:nvPr>
            <p:ph type="title"/>
          </p:nvPr>
        </p:nvSpPr>
        <p:spPr/>
        <p:txBody>
          <a:bodyPr/>
          <a:lstStyle/>
          <a:p>
            <a:r>
              <a:rPr lang="en-US"/>
              <a:t>Instagram Posts Table | FPR Core - 24 of 24</a:t>
            </a:r>
          </a:p>
        </p:txBody>
      </p:sp>
      <p:graphicFrame>
        <p:nvGraphicFramePr>
          <p:cNvPr id="5" name="Table Placeholder 4">
            <a:extLst>
              <a:ext uri="{FF2B5EF4-FFF2-40B4-BE49-F238E27FC236}">
                <a16:creationId xmlns:a16="http://schemas.microsoft.com/office/drawing/2014/main" id="{2904F4C1-E3E4-49CC-B8A1-99D5E6282F83}"/>
              </a:ext>
            </a:extLst>
          </p:cNvPr>
          <p:cNvGraphicFramePr>
            <a:graphicFrameLocks noGrp="1"/>
          </p:cNvGraphicFramePr>
          <p:nvPr>
            <p:ph type="tbl" sz="quarter" idx="13"/>
            <p:extLst>
              <p:ext uri="{D42A27DB-BD31-4B8C-83A1-F6EECF244321}">
                <p14:modId xmlns:p14="http://schemas.microsoft.com/office/powerpoint/2010/main" val="3586388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25214024"/>
                    </a:ext>
                  </a:extLst>
                </a:gridCol>
                <a:gridCol w="1810512">
                  <a:extLst>
                    <a:ext uri="{9D8B030D-6E8A-4147-A177-3AD203B41FA5}">
                      <a16:colId xmlns:a16="http://schemas.microsoft.com/office/drawing/2014/main" val="1091575682"/>
                    </a:ext>
                  </a:extLst>
                </a:gridCol>
                <a:gridCol w="822960">
                  <a:extLst>
                    <a:ext uri="{9D8B030D-6E8A-4147-A177-3AD203B41FA5}">
                      <a16:colId xmlns:a16="http://schemas.microsoft.com/office/drawing/2014/main" val="2024680496"/>
                    </a:ext>
                  </a:extLst>
                </a:gridCol>
                <a:gridCol w="822960">
                  <a:extLst>
                    <a:ext uri="{9D8B030D-6E8A-4147-A177-3AD203B41FA5}">
                      <a16:colId xmlns:a16="http://schemas.microsoft.com/office/drawing/2014/main" val="1349235866"/>
                    </a:ext>
                  </a:extLst>
                </a:gridCol>
                <a:gridCol w="822960">
                  <a:extLst>
                    <a:ext uri="{9D8B030D-6E8A-4147-A177-3AD203B41FA5}">
                      <a16:colId xmlns:a16="http://schemas.microsoft.com/office/drawing/2014/main" val="3330070552"/>
                    </a:ext>
                  </a:extLst>
                </a:gridCol>
                <a:gridCol w="822960">
                  <a:extLst>
                    <a:ext uri="{9D8B030D-6E8A-4147-A177-3AD203B41FA5}">
                      <a16:colId xmlns:a16="http://schemas.microsoft.com/office/drawing/2014/main" val="1251040173"/>
                    </a:ext>
                  </a:extLst>
                </a:gridCol>
                <a:gridCol w="822960">
                  <a:extLst>
                    <a:ext uri="{9D8B030D-6E8A-4147-A177-3AD203B41FA5}">
                      <a16:colId xmlns:a16="http://schemas.microsoft.com/office/drawing/2014/main" val="3654136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146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fraserspropertyretail - 2020-05-07 07:23:19</a:t>
                      </a:r>
                      <a:r>
                        <a:rPr kumimoji="0" lang="en-US" sz="1000" b="0" i="0" u="none" strike="noStrike" kern="1200" cap="none" spc="0" normalizeH="0" baseline="0" noProof="0">
                          <a:ln>
                            <a:noFill/>
                          </a:ln>
                          <a:solidFill>
                            <a:prstClr val="black"/>
                          </a:solidFill>
                          <a:effectLst/>
                          <a:uLnTx/>
                          <a:uFillTx/>
                          <a:latin typeface="+mn-lt"/>
                          <a:ea typeface="+mn-ea"/>
                          <a:cs typeface="+mn-cs"/>
                        </a:rPr>
                        <a:t>
 Portion Control is an approach that defines the quantity of food used when preparing a dish. One way to do this is to buy produce that’s easy to portion and store. An example would be salmon, which can be savoured in more ways than one, from a seared salmon fillet to a smoked salmon dip.⠀
⠀
For a chance to win a  Frasers Property Digital Gift Card, tell us what some of the ingredients you buy that can be easily stored and used for multiple meals are in the comments below! This round ends on Sunday, 10 May 2020 at 11.59pm. The person with our favourite answer will be announced on this post on Tuesday, 12 May 2020.⠀
⠀
By participating in this contest, you agree to be bound by its Terms &amp; Conditions. For full T&amp;Cs, please click on the link in bio.⠀
⠀
Another way to help reduce food waste, is to donate your non-perishable excess food items to Food Bank Singapore's warehouse (218 Pandan Loop, XPACE, S128408). Open Mon-Fri, 10am-5pm; avoid delivery between 1pm-2pm. Attention items to Jess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https://www.instagram.com/p/B_3_DuMniOx/media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1490351"/>
                  </a:ext>
                </a:extLst>
              </a:tr>
            </a:tbl>
          </a:graphicData>
        </a:graphic>
      </p:graphicFrame>
      <p:sp>
        <p:nvSpPr>
          <p:cNvPr id="4" name="Text Placeholder 3">
            <a:extLst>
              <a:ext uri="{FF2B5EF4-FFF2-40B4-BE49-F238E27FC236}">
                <a16:creationId xmlns:a16="http://schemas.microsoft.com/office/drawing/2014/main" id="{ECCFAB4F-F203-4262-B051-7385F36FD39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880640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B1D4F-6650-4C3C-88B3-2A20776E1CF1}"/>
              </a:ext>
            </a:extLst>
          </p:cNvPr>
          <p:cNvSpPr>
            <a:spLocks noGrp="1"/>
          </p:cNvSpPr>
          <p:nvPr>
            <p:ph type="title"/>
          </p:nvPr>
        </p:nvSpPr>
        <p:spPr/>
        <p:txBody>
          <a:bodyPr/>
          <a:lstStyle/>
          <a:p>
            <a:r>
              <a:rPr lang="en-US"/>
              <a:t>Instagram Interaction Rate | FPR Core</a:t>
            </a:r>
          </a:p>
        </p:txBody>
      </p:sp>
      <p:graphicFrame>
        <p:nvGraphicFramePr>
          <p:cNvPr id="6" name="Chart Placeholder 5">
            <a:extLst>
              <a:ext uri="{FF2B5EF4-FFF2-40B4-BE49-F238E27FC236}">
                <a16:creationId xmlns:a16="http://schemas.microsoft.com/office/drawing/2014/main" id="{32D982D7-3777-4524-8E9E-C9CA1A6D71A6}"/>
              </a:ext>
            </a:extLst>
          </p:cNvPr>
          <p:cNvGraphicFramePr>
            <a:graphicFrameLocks noGrp="1"/>
          </p:cNvGraphicFramePr>
          <p:nvPr>
            <p:ph type="chart" sz="quarter" idx="13"/>
            <p:extLst>
              <p:ext uri="{D42A27DB-BD31-4B8C-83A1-F6EECF244321}">
                <p14:modId xmlns:p14="http://schemas.microsoft.com/office/powerpoint/2010/main" val="901950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519055-3515-46F7-8B5E-BCFBC7E18114}"/>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75D38A22-348F-4E2A-B8D7-364C68830C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500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79EA9-3491-4EC9-885E-943F38BA0149}"/>
              </a:ext>
            </a:extLst>
          </p:cNvPr>
          <p:cNvSpPr>
            <a:spLocks noGrp="1"/>
          </p:cNvSpPr>
          <p:nvPr>
            <p:ph type="title"/>
          </p:nvPr>
        </p:nvSpPr>
        <p:spPr/>
        <p:txBody>
          <a:bodyPr/>
          <a:lstStyle/>
          <a:p>
            <a:r>
              <a:rPr lang="fr-FR"/>
              <a:t>Instagram Average Interactions Per Post | FPR Core</a:t>
            </a:r>
            <a:endParaRPr lang="en-US"/>
          </a:p>
        </p:txBody>
      </p:sp>
      <p:graphicFrame>
        <p:nvGraphicFramePr>
          <p:cNvPr id="6" name="Chart Placeholder 5">
            <a:extLst>
              <a:ext uri="{FF2B5EF4-FFF2-40B4-BE49-F238E27FC236}">
                <a16:creationId xmlns:a16="http://schemas.microsoft.com/office/drawing/2014/main" id="{0C7FFE47-B1A0-4068-8500-8BEBBBA35391}"/>
              </a:ext>
            </a:extLst>
          </p:cNvPr>
          <p:cNvGraphicFramePr>
            <a:graphicFrameLocks noGrp="1"/>
          </p:cNvGraphicFramePr>
          <p:nvPr>
            <p:ph type="chart" sz="quarter" idx="13"/>
            <p:extLst>
              <p:ext uri="{D42A27DB-BD31-4B8C-83A1-F6EECF244321}">
                <p14:modId xmlns:p14="http://schemas.microsoft.com/office/powerpoint/2010/main" val="2747191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63E815-E2E7-4664-A440-51D1A9ED7AD6}"/>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07F54395-A49B-43DE-BE00-BA09D2C298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23497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1503</Words>
  <Application>Microsoft Office PowerPoint</Application>
  <PresentationFormat>On-screen Show (4:3)</PresentationFormat>
  <Paragraphs>447</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Overview</vt:lpstr>
      <vt:lpstr>Instagram Key Metrics Table | FPR Core</vt:lpstr>
      <vt:lpstr>Instagram Followers Total | FPR Core</vt:lpstr>
      <vt:lpstr>Instagram Followers Change Rate | FPR Core</vt:lpstr>
      <vt:lpstr>Instagram Posts Table | FPR Core - 1 of 24</vt:lpstr>
      <vt:lpstr>Instagram Posts Table | FPR Core - 2 of 24</vt:lpstr>
      <vt:lpstr>Instagram Posts Table | FPR Core - 3 of 24</vt:lpstr>
      <vt:lpstr>Instagram Posts Table | FPR Core - 4 of 24</vt:lpstr>
      <vt:lpstr>Instagram Posts Table | FPR Core - 5 of 24</vt:lpstr>
      <vt:lpstr>Instagram Posts Table | FPR Core - 6 of 24</vt:lpstr>
      <vt:lpstr>Instagram Posts Table | FPR Core - 7 of 24</vt:lpstr>
      <vt:lpstr>Instagram Posts Table | FPR Core - 8 of 24</vt:lpstr>
      <vt:lpstr>Instagram Posts Table | FPR Core - 9 of 24</vt:lpstr>
      <vt:lpstr>Instagram Posts Table | FPR Core - 10 of 24</vt:lpstr>
      <vt:lpstr>Instagram Posts Table | FPR Core - 11 of 24</vt:lpstr>
      <vt:lpstr>Instagram Posts Table | FPR Core - 12 of 24</vt:lpstr>
      <vt:lpstr>Instagram Posts Table | FPR Core - 13 of 24</vt:lpstr>
      <vt:lpstr>Instagram Posts Table | FPR Core - 14 of 24</vt:lpstr>
      <vt:lpstr>Instagram Posts Table | FPR Core - 15 of 24</vt:lpstr>
      <vt:lpstr>Instagram Posts Table | FPR Core - 16 of 24</vt:lpstr>
      <vt:lpstr>Instagram Posts Table | FPR Core - 17 of 24</vt:lpstr>
      <vt:lpstr>Instagram Posts Table | FPR Core - 18 of 24</vt:lpstr>
      <vt:lpstr>Instagram Posts Table | FPR Core - 19 of 24</vt:lpstr>
      <vt:lpstr>Instagram Posts Table | FPR Core - 20 of 24</vt:lpstr>
      <vt:lpstr>Instagram Posts Table | FPR Core - 21 of 24</vt:lpstr>
      <vt:lpstr>Instagram Posts Table | FPR Core - 22 of 24</vt:lpstr>
      <vt:lpstr>Instagram Posts Table | FPR Core - 23 of 24</vt:lpstr>
      <vt:lpstr>Instagram Posts Table | FPR Core - 24 of 24</vt:lpstr>
      <vt:lpstr>Instagram Interaction Rate | FPR Core</vt:lpstr>
      <vt:lpstr>Instagram Average Interactions Per Post | FPR Core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2020-06-24T12:32:50Z</dcterms:created>
  <dcterms:modified xsi:type="dcterms:W3CDTF">2020-06-24T12:33:21Z</dcterms:modified>
</cp:coreProperties>
</file>