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Lst>
  <p:sldSz cx="9144000" cy="6858000" type="screen4x3"/>
  <p:notesSz cx="6858000" cy="9144000"/>
  <p:embeddedFontLst>
    <p:embeddedFont>
      <p:font typeface="Calibri" panose="020F0502020204030204" pitchFamily="34"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 Clicks</c:v>
                </c:pt>
              </c:strCache>
            </c:strRef>
          </c:tx>
          <c:spPr>
            <a:solidFill>
              <a:schemeClr val="accent1"/>
            </a:solidFill>
            <a:ln>
              <a:noFill/>
            </a:ln>
            <a:effectLst/>
          </c:spPr>
          <c:invertIfNegative val="0"/>
          <c:cat>
            <c:strRef>
              <c:f>Sheet1!$A$2:$A$6</c:f>
              <c:strCache>
                <c:ptCount val="5"/>
                <c:pt idx="0">
                  <c:v>Frasers Property Retail</c:v>
                </c:pt>
                <c:pt idx="1">
                  <c:v>Jem</c:v>
                </c:pt>
                <c:pt idx="2">
                  <c:v>Waterway Point</c:v>
                </c:pt>
                <c:pt idx="3">
                  <c:v>Northpoint City, Singapore</c:v>
                </c:pt>
                <c:pt idx="4">
                  <c:v>KINEX</c:v>
                </c:pt>
              </c:strCache>
            </c:strRef>
          </c:cat>
          <c:val>
            <c:numRef>
              <c:f>Sheet1!$B$2:$B$6</c:f>
              <c:numCache>
                <c:formatCode>General</c:formatCode>
                <c:ptCount val="5"/>
                <c:pt idx="0">
                  <c:v>1</c:v>
                </c:pt>
                <c:pt idx="1">
                  <c:v>0</c:v>
                </c:pt>
                <c:pt idx="2">
                  <c:v>0</c:v>
                </c:pt>
                <c:pt idx="3">
                  <c:v>0</c:v>
                </c:pt>
                <c:pt idx="4">
                  <c:v>0</c:v>
                </c:pt>
              </c:numCache>
            </c:numRef>
          </c:val>
          <c:extLst>
            <c:ext xmlns:c16="http://schemas.microsoft.com/office/drawing/2014/chart" uri="{C3380CC4-5D6E-409C-BE32-E72D297353CC}">
              <c16:uniqueId val="{00000000-CC1C-48B3-A042-07FF10A7B291}"/>
            </c:ext>
          </c:extLst>
        </c:ser>
        <c:ser>
          <c:idx val="1"/>
          <c:order val="1"/>
          <c:tx>
            <c:strRef>
              <c:f>Sheet1!$C$1</c:f>
              <c:strCache>
                <c:ptCount val="1"/>
                <c:pt idx="0">
                  <c:v>Post Engagement</c:v>
                </c:pt>
              </c:strCache>
            </c:strRef>
          </c:tx>
          <c:spPr>
            <a:solidFill>
              <a:schemeClr val="accent2"/>
            </a:solidFill>
            <a:ln>
              <a:noFill/>
            </a:ln>
            <a:effectLst/>
          </c:spPr>
          <c:invertIfNegative val="0"/>
          <c:cat>
            <c:strRef>
              <c:f>Sheet1!$A$2:$A$6</c:f>
              <c:strCache>
                <c:ptCount val="5"/>
                <c:pt idx="0">
                  <c:v>Frasers Property Retail</c:v>
                </c:pt>
                <c:pt idx="1">
                  <c:v>Jem</c:v>
                </c:pt>
                <c:pt idx="2">
                  <c:v>Waterway Point</c:v>
                </c:pt>
                <c:pt idx="3">
                  <c:v>Northpoint City, Singapore</c:v>
                </c:pt>
                <c:pt idx="4">
                  <c:v>KINEX</c:v>
                </c:pt>
              </c:strCache>
            </c:strRef>
          </c:cat>
          <c:val>
            <c:numRef>
              <c:f>Sheet1!$C$2:$C$6</c:f>
              <c:numCache>
                <c:formatCode>General</c:formatCode>
                <c:ptCount val="5"/>
                <c:pt idx="0">
                  <c:v>10</c:v>
                </c:pt>
                <c:pt idx="1">
                  <c:v>19</c:v>
                </c:pt>
                <c:pt idx="2">
                  <c:v>5</c:v>
                </c:pt>
                <c:pt idx="3">
                  <c:v>1</c:v>
                </c:pt>
                <c:pt idx="4">
                  <c:v>0</c:v>
                </c:pt>
              </c:numCache>
            </c:numRef>
          </c:val>
          <c:extLst>
            <c:ext xmlns:c16="http://schemas.microsoft.com/office/drawing/2014/chart" uri="{C3380CC4-5D6E-409C-BE32-E72D297353CC}">
              <c16:uniqueId val="{00000001-CC1C-48B3-A042-07FF10A7B291}"/>
            </c:ext>
          </c:extLst>
        </c:ser>
        <c:ser>
          <c:idx val="2"/>
          <c:order val="2"/>
          <c:tx>
            <c:strRef>
              <c:f>Sheet1!$D$1</c:f>
              <c:strCache>
                <c:ptCount val="1"/>
                <c:pt idx="0">
                  <c:v>Reach</c:v>
                </c:pt>
              </c:strCache>
            </c:strRef>
          </c:tx>
          <c:spPr>
            <a:solidFill>
              <a:schemeClr val="accent3"/>
            </a:solidFill>
            <a:ln>
              <a:noFill/>
            </a:ln>
            <a:effectLst/>
          </c:spPr>
          <c:invertIfNegative val="0"/>
          <c:cat>
            <c:strRef>
              <c:f>Sheet1!$A$2:$A$6</c:f>
              <c:strCache>
                <c:ptCount val="5"/>
                <c:pt idx="0">
                  <c:v>Frasers Property Retail</c:v>
                </c:pt>
                <c:pt idx="1">
                  <c:v>Jem</c:v>
                </c:pt>
                <c:pt idx="2">
                  <c:v>Waterway Point</c:v>
                </c:pt>
                <c:pt idx="3">
                  <c:v>Northpoint City, Singapore</c:v>
                </c:pt>
                <c:pt idx="4">
                  <c:v>KINEX</c:v>
                </c:pt>
              </c:strCache>
            </c:strRef>
          </c:cat>
          <c:val>
            <c:numRef>
              <c:f>Sheet1!$D$2:$D$6</c:f>
              <c:numCache>
                <c:formatCode>General</c:formatCode>
                <c:ptCount val="5"/>
                <c:pt idx="0">
                  <c:v>0</c:v>
                </c:pt>
                <c:pt idx="1">
                  <c:v>0</c:v>
                </c:pt>
                <c:pt idx="2">
                  <c:v>0</c:v>
                </c:pt>
                <c:pt idx="3">
                  <c:v>0</c:v>
                </c:pt>
                <c:pt idx="4">
                  <c:v>6</c:v>
                </c:pt>
              </c:numCache>
            </c:numRef>
          </c:val>
          <c:extLst>
            <c:ext xmlns:c16="http://schemas.microsoft.com/office/drawing/2014/chart" uri="{C3380CC4-5D6E-409C-BE32-E72D297353CC}">
              <c16:uniqueId val="{00000002-CC1C-48B3-A042-07FF10A7B291}"/>
            </c:ext>
          </c:extLst>
        </c:ser>
        <c:dLbls>
          <c:showLegendKey val="0"/>
          <c:showVal val="0"/>
          <c:showCatName val="0"/>
          <c:showSerName val="0"/>
          <c:showPercent val="0"/>
          <c:showBubbleSize val="0"/>
        </c:dLbls>
        <c:gapWidth val="150"/>
        <c:overlap val="100"/>
        <c:axId val="307236424"/>
        <c:axId val="307237080"/>
      </c:barChart>
      <c:catAx>
        <c:axId val="307236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237080"/>
        <c:crosses val="autoZero"/>
        <c:auto val="1"/>
        <c:lblAlgn val="ctr"/>
        <c:lblOffset val="100"/>
        <c:noMultiLvlLbl val="0"/>
      </c:catAx>
      <c:valAx>
        <c:axId val="307237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236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Ads based on Organic Posts</c:v>
                </c:pt>
              </c:strCache>
            </c:strRef>
          </c:tx>
          <c:spPr>
            <a:solidFill>
              <a:schemeClr val="accent1"/>
            </a:solidFill>
            <a:ln>
              <a:noFill/>
            </a:ln>
            <a:effectLst/>
          </c:spPr>
          <c:invertIfNegative val="0"/>
          <c:cat>
            <c:strRef>
              <c:f>Sheet1!$A$2:$A$6</c:f>
              <c:strCache>
                <c:ptCount val="5"/>
                <c:pt idx="0">
                  <c:v>Frasers Property Retail</c:v>
                </c:pt>
                <c:pt idx="1">
                  <c:v>Jem</c:v>
                </c:pt>
                <c:pt idx="2">
                  <c:v>Waterway Point</c:v>
                </c:pt>
                <c:pt idx="3">
                  <c:v>Northpoint City, Singapore</c:v>
                </c:pt>
                <c:pt idx="4">
                  <c:v>KINEX</c:v>
                </c:pt>
              </c:strCache>
            </c:strRef>
          </c:cat>
          <c:val>
            <c:numRef>
              <c:f>Sheet1!$B$2:$B$6</c:f>
              <c:numCache>
                <c:formatCode>General</c:formatCode>
                <c:ptCount val="5"/>
                <c:pt idx="0">
                  <c:v>8</c:v>
                </c:pt>
                <c:pt idx="1">
                  <c:v>19</c:v>
                </c:pt>
                <c:pt idx="2">
                  <c:v>5</c:v>
                </c:pt>
                <c:pt idx="3">
                  <c:v>1</c:v>
                </c:pt>
                <c:pt idx="4">
                  <c:v>6</c:v>
                </c:pt>
              </c:numCache>
            </c:numRef>
          </c:val>
          <c:extLst>
            <c:ext xmlns:c16="http://schemas.microsoft.com/office/drawing/2014/chart" uri="{C3380CC4-5D6E-409C-BE32-E72D297353CC}">
              <c16:uniqueId val="{00000000-5C2D-4279-BCEA-B0D42CC656CB}"/>
            </c:ext>
          </c:extLst>
        </c:ser>
        <c:ser>
          <c:idx val="1"/>
          <c:order val="1"/>
          <c:tx>
            <c:strRef>
              <c:f>Sheet1!$C$1</c:f>
              <c:strCache>
                <c:ptCount val="1"/>
                <c:pt idx="0">
                  <c:v>Ads based on Dark Posts</c:v>
                </c:pt>
              </c:strCache>
            </c:strRef>
          </c:tx>
          <c:spPr>
            <a:solidFill>
              <a:schemeClr val="accent2"/>
            </a:solidFill>
            <a:ln>
              <a:noFill/>
            </a:ln>
            <a:effectLst/>
          </c:spPr>
          <c:invertIfNegative val="0"/>
          <c:cat>
            <c:strRef>
              <c:f>Sheet1!$A$2:$A$6</c:f>
              <c:strCache>
                <c:ptCount val="5"/>
                <c:pt idx="0">
                  <c:v>Frasers Property Retail</c:v>
                </c:pt>
                <c:pt idx="1">
                  <c:v>Jem</c:v>
                </c:pt>
                <c:pt idx="2">
                  <c:v>Waterway Point</c:v>
                </c:pt>
                <c:pt idx="3">
                  <c:v>Northpoint City, Singapore</c:v>
                </c:pt>
                <c:pt idx="4">
                  <c:v>KINEX</c:v>
                </c:pt>
              </c:strCache>
            </c:strRef>
          </c:cat>
          <c:val>
            <c:numRef>
              <c:f>Sheet1!$C$2:$C$6</c:f>
              <c:numCache>
                <c:formatCode>General</c:formatCode>
                <c:ptCount val="5"/>
                <c:pt idx="0">
                  <c:v>3</c:v>
                </c:pt>
                <c:pt idx="1">
                  <c:v>0</c:v>
                </c:pt>
                <c:pt idx="2">
                  <c:v>0</c:v>
                </c:pt>
                <c:pt idx="3">
                  <c:v>0</c:v>
                </c:pt>
                <c:pt idx="4">
                  <c:v>0</c:v>
                </c:pt>
              </c:numCache>
            </c:numRef>
          </c:val>
          <c:extLst>
            <c:ext xmlns:c16="http://schemas.microsoft.com/office/drawing/2014/chart" uri="{C3380CC4-5D6E-409C-BE32-E72D297353CC}">
              <c16:uniqueId val="{00000001-5C2D-4279-BCEA-B0D42CC656CB}"/>
            </c:ext>
          </c:extLst>
        </c:ser>
        <c:dLbls>
          <c:showLegendKey val="0"/>
          <c:showVal val="0"/>
          <c:showCatName val="0"/>
          <c:showSerName val="0"/>
          <c:showPercent val="0"/>
          <c:showBubbleSize val="0"/>
        </c:dLbls>
        <c:gapWidth val="150"/>
        <c:overlap val="100"/>
        <c:axId val="307240032"/>
        <c:axId val="307237408"/>
      </c:barChart>
      <c:catAx>
        <c:axId val="307240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237408"/>
        <c:crosses val="autoZero"/>
        <c:auto val="1"/>
        <c:lblAlgn val="ctr"/>
        <c:lblOffset val="100"/>
        <c:noMultiLvlLbl val="0"/>
      </c:catAx>
      <c:valAx>
        <c:axId val="307237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24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EE1EC-C2F2-4386-8A5C-5269B6C75BE1}"/>
              </a:ext>
            </a:extLst>
          </p:cNvPr>
          <p:cNvSpPr>
            <a:spLocks noGrp="1"/>
          </p:cNvSpPr>
          <p:nvPr>
            <p:ph type="ctrTitle"/>
          </p:nvPr>
        </p:nvSpPr>
        <p:spPr/>
        <p:txBody>
          <a:bodyPr/>
          <a:lstStyle/>
          <a:p>
            <a:r>
              <a:rPr lang="en-US"/>
              <a:t>Ads Analytics</a:t>
            </a:r>
          </a:p>
        </p:txBody>
      </p:sp>
      <p:sp>
        <p:nvSpPr>
          <p:cNvPr id="3" name="Subtitle 2">
            <a:extLst>
              <a:ext uri="{FF2B5EF4-FFF2-40B4-BE49-F238E27FC236}">
                <a16:creationId xmlns:a16="http://schemas.microsoft.com/office/drawing/2014/main" id="{265673F8-68A2-4078-BC4B-66A3306CBF5C}"/>
              </a:ext>
            </a:extLst>
          </p:cNvPr>
          <p:cNvSpPr>
            <a:spLocks noGrp="1"/>
          </p:cNvSpPr>
          <p:nvPr>
            <p:ph type="subTitle" idx="1"/>
          </p:nvPr>
        </p:nvSpPr>
        <p:spPr/>
        <p:txBody>
          <a:bodyPr/>
          <a:lstStyle/>
          <a:p>
            <a:r>
              <a:rPr lang="en-US"/>
              <a:t>Spoon Creative Pte Ltd</a:t>
            </a:r>
          </a:p>
        </p:txBody>
      </p:sp>
    </p:spTree>
    <p:extLst>
      <p:ext uri="{BB962C8B-B14F-4D97-AF65-F5344CB8AC3E}">
        <p14:creationId xmlns:p14="http://schemas.microsoft.com/office/powerpoint/2010/main" val="4028726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8A8D5-9655-4DFD-9793-D432281ED545}"/>
              </a:ext>
            </a:extLst>
          </p:cNvPr>
          <p:cNvSpPr>
            <a:spLocks noGrp="1"/>
          </p:cNvSpPr>
          <p:nvPr>
            <p:ph type="title"/>
          </p:nvPr>
        </p:nvSpPr>
        <p:spPr/>
        <p:txBody>
          <a:bodyPr/>
          <a:lstStyle/>
          <a:p>
            <a:r>
              <a:rPr lang="en-US"/>
              <a:t>Facebook Ads Key Metrics Table | All Pages</a:t>
            </a:r>
          </a:p>
        </p:txBody>
      </p:sp>
      <p:graphicFrame>
        <p:nvGraphicFramePr>
          <p:cNvPr id="5" name="Table Placeholder 4">
            <a:extLst>
              <a:ext uri="{FF2B5EF4-FFF2-40B4-BE49-F238E27FC236}">
                <a16:creationId xmlns:a16="http://schemas.microsoft.com/office/drawing/2014/main" id="{EDEC3751-1469-47CE-ABD4-990C4D35FAA6}"/>
              </a:ext>
            </a:extLst>
          </p:cNvPr>
          <p:cNvGraphicFramePr>
            <a:graphicFrameLocks noGrp="1"/>
          </p:cNvGraphicFramePr>
          <p:nvPr>
            <p:ph type="tbl" sz="quarter" idx="13"/>
            <p:extLst>
              <p:ext uri="{D42A27DB-BD31-4B8C-83A1-F6EECF244321}">
                <p14:modId xmlns:p14="http://schemas.microsoft.com/office/powerpoint/2010/main" val="3899002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06088273"/>
                    </a:ext>
                  </a:extLst>
                </a:gridCol>
                <a:gridCol w="411480">
                  <a:extLst>
                    <a:ext uri="{9D8B030D-6E8A-4147-A177-3AD203B41FA5}">
                      <a16:colId xmlns:a16="http://schemas.microsoft.com/office/drawing/2014/main" val="1847256817"/>
                    </a:ext>
                  </a:extLst>
                </a:gridCol>
                <a:gridCol w="411480">
                  <a:extLst>
                    <a:ext uri="{9D8B030D-6E8A-4147-A177-3AD203B41FA5}">
                      <a16:colId xmlns:a16="http://schemas.microsoft.com/office/drawing/2014/main" val="2948817082"/>
                    </a:ext>
                  </a:extLst>
                </a:gridCol>
                <a:gridCol w="411480">
                  <a:extLst>
                    <a:ext uri="{9D8B030D-6E8A-4147-A177-3AD203B41FA5}">
                      <a16:colId xmlns:a16="http://schemas.microsoft.com/office/drawing/2014/main" val="2852613715"/>
                    </a:ext>
                  </a:extLst>
                </a:gridCol>
                <a:gridCol w="411480">
                  <a:extLst>
                    <a:ext uri="{9D8B030D-6E8A-4147-A177-3AD203B41FA5}">
                      <a16:colId xmlns:a16="http://schemas.microsoft.com/office/drawing/2014/main" val="3491529400"/>
                    </a:ext>
                  </a:extLst>
                </a:gridCol>
                <a:gridCol w="411480">
                  <a:extLst>
                    <a:ext uri="{9D8B030D-6E8A-4147-A177-3AD203B41FA5}">
                      <a16:colId xmlns:a16="http://schemas.microsoft.com/office/drawing/2014/main" val="1149356025"/>
                    </a:ext>
                  </a:extLst>
                </a:gridCol>
                <a:gridCol w="411480">
                  <a:extLst>
                    <a:ext uri="{9D8B030D-6E8A-4147-A177-3AD203B41FA5}">
                      <a16:colId xmlns:a16="http://schemas.microsoft.com/office/drawing/2014/main" val="3571666827"/>
                    </a:ext>
                  </a:extLst>
                </a:gridCol>
                <a:gridCol w="411480">
                  <a:extLst>
                    <a:ext uri="{9D8B030D-6E8A-4147-A177-3AD203B41FA5}">
                      <a16:colId xmlns:a16="http://schemas.microsoft.com/office/drawing/2014/main" val="2093564121"/>
                    </a:ext>
                  </a:extLst>
                </a:gridCol>
                <a:gridCol w="411480">
                  <a:extLst>
                    <a:ext uri="{9D8B030D-6E8A-4147-A177-3AD203B41FA5}">
                      <a16:colId xmlns:a16="http://schemas.microsoft.com/office/drawing/2014/main" val="2613470118"/>
                    </a:ext>
                  </a:extLst>
                </a:gridCol>
                <a:gridCol w="411480">
                  <a:extLst>
                    <a:ext uri="{9D8B030D-6E8A-4147-A177-3AD203B41FA5}">
                      <a16:colId xmlns:a16="http://schemas.microsoft.com/office/drawing/2014/main" val="3465490368"/>
                    </a:ext>
                  </a:extLst>
                </a:gridCol>
                <a:gridCol w="411480">
                  <a:extLst>
                    <a:ext uri="{9D8B030D-6E8A-4147-A177-3AD203B41FA5}">
                      <a16:colId xmlns:a16="http://schemas.microsoft.com/office/drawing/2014/main" val="2507666261"/>
                    </a:ext>
                  </a:extLst>
                </a:gridCol>
                <a:gridCol w="411480">
                  <a:extLst>
                    <a:ext uri="{9D8B030D-6E8A-4147-A177-3AD203B41FA5}">
                      <a16:colId xmlns:a16="http://schemas.microsoft.com/office/drawing/2014/main" val="2936917201"/>
                    </a:ext>
                  </a:extLst>
                </a:gridCol>
                <a:gridCol w="411480">
                  <a:extLst>
                    <a:ext uri="{9D8B030D-6E8A-4147-A177-3AD203B41FA5}">
                      <a16:colId xmlns:a16="http://schemas.microsoft.com/office/drawing/2014/main" val="282071680"/>
                    </a:ext>
                  </a:extLst>
                </a:gridCol>
                <a:gridCol w="411480">
                  <a:extLst>
                    <a:ext uri="{9D8B030D-6E8A-4147-A177-3AD203B41FA5}">
                      <a16:colId xmlns:a16="http://schemas.microsoft.com/office/drawing/2014/main" val="3850998213"/>
                    </a:ext>
                  </a:extLst>
                </a:gridCol>
                <a:gridCol w="411480">
                  <a:extLst>
                    <a:ext uri="{9D8B030D-6E8A-4147-A177-3AD203B41FA5}">
                      <a16:colId xmlns:a16="http://schemas.microsoft.com/office/drawing/2014/main" val="2886429149"/>
                    </a:ext>
                  </a:extLst>
                </a:gridCol>
              </a:tblGrid>
              <a:tr h="370840">
                <a:tc>
                  <a:txBody>
                    <a:bodyPr/>
                    <a:lstStyle/>
                    <a:p>
                      <a:r>
                        <a:rPr lang="en-US" sz="1000"/>
                        <a:t>Name</a:t>
                      </a:r>
                    </a:p>
                  </a:txBody>
                  <a:tcPr/>
                </a:tc>
                <a:tc>
                  <a:txBody>
                    <a:bodyPr/>
                    <a:lstStyle/>
                    <a:p>
                      <a:r>
                        <a:rPr lang="en-US" sz="1000"/>
                        <a:t>Ads</a:t>
                      </a:r>
                    </a:p>
                  </a:txBody>
                  <a:tcPr/>
                </a:tc>
                <a:tc>
                  <a:txBody>
                    <a:bodyPr/>
                    <a:lstStyle/>
                    <a:p>
                      <a:r>
                        <a:rPr lang="en-US" sz="1000"/>
                        <a:t>Organic Post Ads</a:t>
                      </a:r>
                    </a:p>
                  </a:txBody>
                  <a:tcPr/>
                </a:tc>
                <a:tc>
                  <a:txBody>
                    <a:bodyPr/>
                    <a:lstStyle/>
                    <a:p>
                      <a:r>
                        <a:rPr lang="en-US" sz="1000"/>
                        <a:t>Dark Post Ads</a:t>
                      </a:r>
                    </a:p>
                  </a:txBody>
                  <a:tcPr/>
                </a:tc>
                <a:tc>
                  <a:txBody>
                    <a:bodyPr/>
                    <a:lstStyle/>
                    <a:p>
                      <a:r>
                        <a:rPr lang="en-US" sz="1000"/>
                        <a:t>Total Spend</a:t>
                      </a:r>
                    </a:p>
                  </a:txBody>
                  <a:tcPr/>
                </a:tc>
                <a:tc>
                  <a:txBody>
                    <a:bodyPr/>
                    <a:lstStyle/>
                    <a:p>
                      <a:r>
                        <a:rPr lang="en-US" sz="1000"/>
                        <a:t>Social Spend</a:t>
                      </a:r>
                    </a:p>
                  </a:txBody>
                  <a:tcPr/>
                </a:tc>
                <a:tc>
                  <a:txBody>
                    <a:bodyPr/>
                    <a:lstStyle/>
                    <a:p>
                      <a:r>
                        <a:rPr lang="en-US" sz="1000"/>
                        <a:t>Page Likes</a:t>
                      </a:r>
                    </a:p>
                  </a:txBody>
                  <a:tcPr/>
                </a:tc>
                <a:tc>
                  <a:txBody>
                    <a:bodyPr/>
                    <a:lstStyle/>
                    <a:p>
                      <a:r>
                        <a:rPr lang="en-US" sz="1000"/>
                        <a:t>Reactions</a:t>
                      </a:r>
                    </a:p>
                  </a:txBody>
                  <a:tcPr/>
                </a:tc>
                <a:tc>
                  <a:txBody>
                    <a:bodyPr/>
                    <a:lstStyle/>
                    <a:p>
                      <a:r>
                        <a:rPr lang="en-US" sz="1000"/>
                        <a:t>Comments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Reach per Ad</a:t>
                      </a:r>
                    </a:p>
                  </a:txBody>
                  <a:tcPr/>
                </a:tc>
                <a:tc>
                  <a:txBody>
                    <a:bodyPr/>
                    <a:lstStyle/>
                    <a:p>
                      <a:r>
                        <a:rPr lang="en-US" sz="1000"/>
                        <a:t>Avg. Frequency per Ad</a:t>
                      </a:r>
                    </a:p>
                  </a:txBody>
                  <a:tcPr/>
                </a:tc>
                <a:tc>
                  <a:txBody>
                    <a:bodyPr/>
                    <a:lstStyle/>
                    <a:p>
                      <a:r>
                        <a:rPr lang="en-US" sz="1000"/>
                        <a:t>Avg. Relevance Score</a:t>
                      </a:r>
                    </a:p>
                  </a:txBody>
                  <a:tcPr/>
                </a:tc>
                <a:tc>
                  <a:txBody>
                    <a:bodyPr/>
                    <a:lstStyle/>
                    <a:p>
                      <a:r>
                        <a:rPr lang="en-US" sz="1000"/>
                        <a:t>Avg. CPC</a:t>
                      </a:r>
                    </a:p>
                  </a:txBody>
                  <a:tcPr/>
                </a:tc>
                <a:extLst>
                  <a:ext uri="{0D108BD9-81ED-4DB2-BD59-A6C34878D82A}">
                    <a16:rowId xmlns:a16="http://schemas.microsoft.com/office/drawing/2014/main" val="328598092"/>
                  </a:ext>
                </a:extLst>
              </a:tr>
              <a:tr h="370840">
                <a:tc>
                  <a:txBody>
                    <a:bodyPr/>
                    <a:lstStyle/>
                    <a:p>
                      <a:r>
                        <a:rPr lang="en-US" sz="1000"/>
                        <a:t>Frasers Property Retail</a:t>
                      </a:r>
                    </a:p>
                  </a:txBody>
                  <a:tcPr/>
                </a:tc>
                <a:tc>
                  <a:txBody>
                    <a:bodyPr/>
                    <a:lstStyle/>
                    <a:p>
                      <a:r>
                        <a:rPr lang="en-US" sz="1000"/>
                        <a:t>20</a:t>
                      </a:r>
                    </a:p>
                  </a:txBody>
                  <a:tcPr/>
                </a:tc>
                <a:tc>
                  <a:txBody>
                    <a:bodyPr/>
                    <a:lstStyle/>
                    <a:p>
                      <a:r>
                        <a:rPr lang="en-US" sz="1000"/>
                        <a:t>9</a:t>
                      </a:r>
                    </a:p>
                  </a:txBody>
                  <a:tcPr/>
                </a:tc>
                <a:tc>
                  <a:txBody>
                    <a:bodyPr/>
                    <a:lstStyle/>
                    <a:p>
                      <a:r>
                        <a:rPr lang="en-US" sz="1000"/>
                        <a:t>11</a:t>
                      </a:r>
                    </a:p>
                  </a:txBody>
                  <a:tcPr/>
                </a:tc>
                <a:tc>
                  <a:txBody>
                    <a:bodyPr/>
                    <a:lstStyle/>
                    <a:p>
                      <a:r>
                        <a:rPr lang="en-US" sz="1000"/>
                        <a:t>1249.91 SGD</a:t>
                      </a:r>
                    </a:p>
                  </a:txBody>
                  <a:tcPr/>
                </a:tc>
                <a:tc>
                  <a:txBody>
                    <a:bodyPr/>
                    <a:lstStyle/>
                    <a:p>
                      <a:r>
                        <a:rPr lang="en-US" sz="1000"/>
                        <a:t>388.46 SGD</a:t>
                      </a:r>
                    </a:p>
                  </a:txBody>
                  <a:tcPr/>
                </a:tc>
                <a:tc>
                  <a:txBody>
                    <a:bodyPr/>
                    <a:lstStyle/>
                    <a:p>
                      <a:r>
                        <a:rPr lang="en-US" sz="1000"/>
                        <a:t>n/a</a:t>
                      </a:r>
                    </a:p>
                  </a:txBody>
                  <a:tcPr/>
                </a:tc>
                <a:tc>
                  <a:txBody>
                    <a:bodyPr/>
                    <a:lstStyle/>
                    <a:p>
                      <a:r>
                        <a:rPr lang="en-US" sz="1000"/>
                        <a:t>6795</a:t>
                      </a:r>
                    </a:p>
                  </a:txBody>
                  <a:tcPr/>
                </a:tc>
                <a:tc>
                  <a:txBody>
                    <a:bodyPr/>
                    <a:lstStyle/>
                    <a:p>
                      <a:r>
                        <a:rPr lang="en-US" sz="1000"/>
                        <a:t>19</a:t>
                      </a:r>
                    </a:p>
                  </a:txBody>
                  <a:tcPr/>
                </a:tc>
                <a:tc>
                  <a:txBody>
                    <a:bodyPr/>
                    <a:lstStyle/>
                    <a:p>
                      <a:r>
                        <a:rPr lang="en-US" sz="1000"/>
                        <a:t>6366</a:t>
                      </a:r>
                    </a:p>
                  </a:txBody>
                  <a:tcPr/>
                </a:tc>
                <a:tc>
                  <a:txBody>
                    <a:bodyPr/>
                    <a:lstStyle/>
                    <a:p>
                      <a:r>
                        <a:rPr lang="en-US" sz="1000"/>
                        <a:t>278217</a:t>
                      </a:r>
                    </a:p>
                  </a:txBody>
                  <a:tcPr/>
                </a:tc>
                <a:tc>
                  <a:txBody>
                    <a:bodyPr/>
                    <a:lstStyle/>
                    <a:p>
                      <a:r>
                        <a:rPr lang="en-US" sz="1000"/>
                        <a:t>9398.6</a:t>
                      </a:r>
                    </a:p>
                  </a:txBody>
                  <a:tcPr/>
                </a:tc>
                <a:tc>
                  <a:txBody>
                    <a:bodyPr/>
                    <a:lstStyle/>
                    <a:p>
                      <a:r>
                        <a:rPr lang="en-US" sz="1000"/>
                        <a:t>1.32</a:t>
                      </a:r>
                    </a:p>
                  </a:txBody>
                  <a:tcPr/>
                </a:tc>
                <a:tc>
                  <a:txBody>
                    <a:bodyPr/>
                    <a:lstStyle/>
                    <a:p>
                      <a:r>
                        <a:rPr lang="en-US" sz="1000"/>
                        <a:t>n/a</a:t>
                      </a:r>
                    </a:p>
                  </a:txBody>
                  <a:tcPr/>
                </a:tc>
                <a:tc>
                  <a:txBody>
                    <a:bodyPr/>
                    <a:lstStyle/>
                    <a:p>
                      <a:r>
                        <a:rPr lang="en-US" sz="1000"/>
                        <a:t>2.3999</a:t>
                      </a:r>
                    </a:p>
                  </a:txBody>
                  <a:tcPr/>
                </a:tc>
                <a:extLst>
                  <a:ext uri="{0D108BD9-81ED-4DB2-BD59-A6C34878D82A}">
                    <a16:rowId xmlns:a16="http://schemas.microsoft.com/office/drawing/2014/main" val="348977419"/>
                  </a:ext>
                </a:extLst>
              </a:tr>
              <a:tr h="370840">
                <a:tc>
                  <a:txBody>
                    <a:bodyPr/>
                    <a:lstStyle/>
                    <a:p>
                      <a:r>
                        <a:rPr lang="en-US" sz="1000"/>
                        <a:t>Jem</a:t>
                      </a:r>
                    </a:p>
                  </a:txBody>
                  <a:tcPr/>
                </a:tc>
                <a:tc>
                  <a:txBody>
                    <a:bodyPr/>
                    <a:lstStyle/>
                    <a:p>
                      <a:r>
                        <a:rPr lang="en-US" sz="1000"/>
                        <a:t>19</a:t>
                      </a:r>
                    </a:p>
                  </a:txBody>
                  <a:tcPr/>
                </a:tc>
                <a:tc>
                  <a:txBody>
                    <a:bodyPr/>
                    <a:lstStyle/>
                    <a:p>
                      <a:r>
                        <a:rPr lang="en-US" sz="1000"/>
                        <a:t>19</a:t>
                      </a:r>
                    </a:p>
                  </a:txBody>
                  <a:tcPr/>
                </a:tc>
                <a:tc>
                  <a:txBody>
                    <a:bodyPr/>
                    <a:lstStyle/>
                    <a:p>
                      <a:r>
                        <a:rPr lang="en-US" sz="1000"/>
                        <a:t>0</a:t>
                      </a:r>
                    </a:p>
                  </a:txBody>
                  <a:tcPr/>
                </a:tc>
                <a:tc>
                  <a:txBody>
                    <a:bodyPr/>
                    <a:lstStyle/>
                    <a:p>
                      <a:r>
                        <a:rPr lang="en-US" sz="1000"/>
                        <a:t>459.97 SGD</a:t>
                      </a:r>
                    </a:p>
                  </a:txBody>
                  <a:tcPr/>
                </a:tc>
                <a:tc>
                  <a:txBody>
                    <a:bodyPr/>
                    <a:lstStyle/>
                    <a:p>
                      <a:r>
                        <a:rPr lang="en-US" sz="1000"/>
                        <a:t>235.88 SGD</a:t>
                      </a:r>
                    </a:p>
                  </a:txBody>
                  <a:tcPr/>
                </a:tc>
                <a:tc>
                  <a:txBody>
                    <a:bodyPr/>
                    <a:lstStyle/>
                    <a:p>
                      <a:r>
                        <a:rPr lang="en-US" sz="1000"/>
                        <a:t>n/a</a:t>
                      </a:r>
                    </a:p>
                  </a:txBody>
                  <a:tcPr/>
                </a:tc>
                <a:tc>
                  <a:txBody>
                    <a:bodyPr/>
                    <a:lstStyle/>
                    <a:p>
                      <a:r>
                        <a:rPr lang="en-US" sz="1000"/>
                        <a:t>2553</a:t>
                      </a:r>
                    </a:p>
                  </a:txBody>
                  <a:tcPr/>
                </a:tc>
                <a:tc>
                  <a:txBody>
                    <a:bodyPr/>
                    <a:lstStyle/>
                    <a:p>
                      <a:r>
                        <a:rPr lang="en-US" sz="1000"/>
                        <a:t>14</a:t>
                      </a:r>
                    </a:p>
                  </a:txBody>
                  <a:tcPr/>
                </a:tc>
                <a:tc>
                  <a:txBody>
                    <a:bodyPr/>
                    <a:lstStyle/>
                    <a:p>
                      <a:r>
                        <a:rPr lang="en-US" sz="1000"/>
                        <a:t>6763</a:t>
                      </a:r>
                    </a:p>
                  </a:txBody>
                  <a:tcPr/>
                </a:tc>
                <a:tc>
                  <a:txBody>
                    <a:bodyPr/>
                    <a:lstStyle/>
                    <a:p>
                      <a:r>
                        <a:rPr lang="en-US" sz="1000"/>
                        <a:t>118420</a:t>
                      </a:r>
                    </a:p>
                  </a:txBody>
                  <a:tcPr/>
                </a:tc>
                <a:tc>
                  <a:txBody>
                    <a:bodyPr/>
                    <a:lstStyle/>
                    <a:p>
                      <a:r>
                        <a:rPr lang="en-US" sz="1000"/>
                        <a:t>4644.1052631579</a:t>
                      </a:r>
                    </a:p>
                  </a:txBody>
                  <a:tcPr/>
                </a:tc>
                <a:tc>
                  <a:txBody>
                    <a:bodyPr/>
                    <a:lstStyle/>
                    <a:p>
                      <a:r>
                        <a:rPr lang="en-US" sz="1000"/>
                        <a:t>1.24</a:t>
                      </a:r>
                    </a:p>
                  </a:txBody>
                  <a:tcPr/>
                </a:tc>
                <a:tc>
                  <a:txBody>
                    <a:bodyPr/>
                    <a:lstStyle/>
                    <a:p>
                      <a:r>
                        <a:rPr lang="en-US" sz="1000"/>
                        <a:t>n/a</a:t>
                      </a:r>
                    </a:p>
                  </a:txBody>
                  <a:tcPr/>
                </a:tc>
                <a:tc>
                  <a:txBody>
                    <a:bodyPr/>
                    <a:lstStyle/>
                    <a:p>
                      <a:r>
                        <a:rPr lang="en-US" sz="1000"/>
                        <a:t>0.0862</a:t>
                      </a:r>
                    </a:p>
                  </a:txBody>
                  <a:tcPr/>
                </a:tc>
                <a:extLst>
                  <a:ext uri="{0D108BD9-81ED-4DB2-BD59-A6C34878D82A}">
                    <a16:rowId xmlns:a16="http://schemas.microsoft.com/office/drawing/2014/main" val="1898026398"/>
                  </a:ext>
                </a:extLst>
              </a:tr>
              <a:tr h="370840">
                <a:tc>
                  <a:txBody>
                    <a:bodyPr/>
                    <a:lstStyle/>
                    <a:p>
                      <a:r>
                        <a:rPr lang="en-US" sz="1000"/>
                        <a:t>KINEX</a:t>
                      </a:r>
                    </a:p>
                  </a:txBody>
                  <a:tcPr/>
                </a:tc>
                <a:tc>
                  <a:txBody>
                    <a:bodyPr/>
                    <a:lstStyle/>
                    <a:p>
                      <a:r>
                        <a:rPr lang="en-US" sz="1000"/>
                        <a:t>18</a:t>
                      </a:r>
                    </a:p>
                  </a:txBody>
                  <a:tcPr/>
                </a:tc>
                <a:tc>
                  <a:txBody>
                    <a:bodyPr/>
                    <a:lstStyle/>
                    <a:p>
                      <a:r>
                        <a:rPr lang="en-US" sz="1000"/>
                        <a:t>6</a:t>
                      </a:r>
                    </a:p>
                  </a:txBody>
                  <a:tcPr/>
                </a:tc>
                <a:tc>
                  <a:txBody>
                    <a:bodyPr/>
                    <a:lstStyle/>
                    <a:p>
                      <a:r>
                        <a:rPr lang="en-US" sz="1000"/>
                        <a:t>12</a:t>
                      </a:r>
                    </a:p>
                  </a:txBody>
                  <a:tcPr/>
                </a:tc>
                <a:tc>
                  <a:txBody>
                    <a:bodyPr/>
                    <a:lstStyle/>
                    <a:p>
                      <a:r>
                        <a:rPr lang="en-US" sz="1000"/>
                        <a:t>599.90 SGD</a:t>
                      </a:r>
                    </a:p>
                  </a:txBody>
                  <a:tcPr/>
                </a:tc>
                <a:tc>
                  <a:txBody>
                    <a:bodyPr/>
                    <a:lstStyle/>
                    <a:p>
                      <a:r>
                        <a:rPr lang="en-US" sz="1000"/>
                        <a:t>54.17 SGD</a:t>
                      </a:r>
                    </a:p>
                  </a:txBody>
                  <a:tcPr/>
                </a:tc>
                <a:tc>
                  <a:txBody>
                    <a:bodyPr/>
                    <a:lstStyle/>
                    <a:p>
                      <a:r>
                        <a:rPr lang="en-US" sz="1000"/>
                        <a:t>n/a</a:t>
                      </a:r>
                    </a:p>
                  </a:txBody>
                  <a:tcPr/>
                </a:tc>
                <a:tc>
                  <a:txBody>
                    <a:bodyPr/>
                    <a:lstStyle/>
                    <a:p>
                      <a:r>
                        <a:rPr lang="en-US" sz="1000"/>
                        <a:t>214</a:t>
                      </a:r>
                    </a:p>
                  </a:txBody>
                  <a:tcPr/>
                </a:tc>
                <a:tc>
                  <a:txBody>
                    <a:bodyPr/>
                    <a:lstStyle/>
                    <a:p>
                      <a:r>
                        <a:rPr lang="en-US" sz="1000"/>
                        <a:t>15</a:t>
                      </a:r>
                    </a:p>
                  </a:txBody>
                  <a:tcPr/>
                </a:tc>
                <a:tc>
                  <a:txBody>
                    <a:bodyPr/>
                    <a:lstStyle/>
                    <a:p>
                      <a:r>
                        <a:rPr lang="en-US" sz="1000"/>
                        <a:t>1683</a:t>
                      </a:r>
                    </a:p>
                  </a:txBody>
                  <a:tcPr/>
                </a:tc>
                <a:tc>
                  <a:txBody>
                    <a:bodyPr/>
                    <a:lstStyle/>
                    <a:p>
                      <a:r>
                        <a:rPr lang="en-US" sz="1000"/>
                        <a:t>467578</a:t>
                      </a:r>
                    </a:p>
                  </a:txBody>
                  <a:tcPr/>
                </a:tc>
                <a:tc>
                  <a:txBody>
                    <a:bodyPr/>
                    <a:lstStyle/>
                    <a:p>
                      <a:r>
                        <a:rPr lang="en-US" sz="1000"/>
                        <a:t>25335.833333333</a:t>
                      </a:r>
                    </a:p>
                  </a:txBody>
                  <a:tcPr/>
                </a:tc>
                <a:tc>
                  <a:txBody>
                    <a:bodyPr/>
                    <a:lstStyle/>
                    <a:p>
                      <a:r>
                        <a:rPr lang="en-US" sz="1000"/>
                        <a:t>1.03</a:t>
                      </a:r>
                    </a:p>
                  </a:txBody>
                  <a:tcPr/>
                </a:tc>
                <a:tc>
                  <a:txBody>
                    <a:bodyPr/>
                    <a:lstStyle/>
                    <a:p>
                      <a:r>
                        <a:rPr lang="en-US" sz="1000"/>
                        <a:t>n/a</a:t>
                      </a:r>
                    </a:p>
                  </a:txBody>
                  <a:tcPr/>
                </a:tc>
                <a:tc>
                  <a:txBody>
                    <a:bodyPr/>
                    <a:lstStyle/>
                    <a:p>
                      <a:r>
                        <a:rPr lang="en-US" sz="1000"/>
                        <a:t>0.5136</a:t>
                      </a:r>
                    </a:p>
                  </a:txBody>
                  <a:tcPr/>
                </a:tc>
                <a:extLst>
                  <a:ext uri="{0D108BD9-81ED-4DB2-BD59-A6C34878D82A}">
                    <a16:rowId xmlns:a16="http://schemas.microsoft.com/office/drawing/2014/main" val="4027560587"/>
                  </a:ext>
                </a:extLst>
              </a:tr>
              <a:tr h="370840">
                <a:tc>
                  <a:txBody>
                    <a:bodyPr/>
                    <a:lstStyle/>
                    <a:p>
                      <a:r>
                        <a:rPr lang="en-US" sz="1000"/>
                        <a:t>Waterway Point</a:t>
                      </a:r>
                    </a:p>
                  </a:txBody>
                  <a:tcPr/>
                </a:tc>
                <a:tc>
                  <a:txBody>
                    <a:bodyPr/>
                    <a:lstStyle/>
                    <a:p>
                      <a:r>
                        <a:rPr lang="en-US" sz="1000"/>
                        <a:t>13</a:t>
                      </a:r>
                    </a:p>
                  </a:txBody>
                  <a:tcPr/>
                </a:tc>
                <a:tc>
                  <a:txBody>
                    <a:bodyPr/>
                    <a:lstStyle/>
                    <a:p>
                      <a:r>
                        <a:rPr lang="en-US" sz="1000"/>
                        <a:t>5</a:t>
                      </a:r>
                    </a:p>
                  </a:txBody>
                  <a:tcPr/>
                </a:tc>
                <a:tc>
                  <a:txBody>
                    <a:bodyPr/>
                    <a:lstStyle/>
                    <a:p>
                      <a:r>
                        <a:rPr lang="en-US" sz="1000"/>
                        <a:t>8</a:t>
                      </a:r>
                    </a:p>
                  </a:txBody>
                  <a:tcPr/>
                </a:tc>
                <a:tc>
                  <a:txBody>
                    <a:bodyPr/>
                    <a:lstStyle/>
                    <a:p>
                      <a:r>
                        <a:rPr lang="en-US" sz="1000"/>
                        <a:t>960.70 SGD</a:t>
                      </a:r>
                    </a:p>
                  </a:txBody>
                  <a:tcPr/>
                </a:tc>
                <a:tc>
                  <a:txBody>
                    <a:bodyPr/>
                    <a:lstStyle/>
                    <a:p>
                      <a:r>
                        <a:rPr lang="en-US" sz="1000"/>
                        <a:t>499.55 SGD</a:t>
                      </a:r>
                    </a:p>
                  </a:txBody>
                  <a:tcPr/>
                </a:tc>
                <a:tc>
                  <a:txBody>
                    <a:bodyPr/>
                    <a:lstStyle/>
                    <a:p>
                      <a:r>
                        <a:rPr lang="en-US" sz="1000"/>
                        <a:t>n/a</a:t>
                      </a:r>
                    </a:p>
                  </a:txBody>
                  <a:tcPr/>
                </a:tc>
                <a:tc>
                  <a:txBody>
                    <a:bodyPr/>
                    <a:lstStyle/>
                    <a:p>
                      <a:r>
                        <a:rPr lang="en-US" sz="1000"/>
                        <a:t>2656</a:t>
                      </a:r>
                    </a:p>
                  </a:txBody>
                  <a:tcPr/>
                </a:tc>
                <a:tc>
                  <a:txBody>
                    <a:bodyPr/>
                    <a:lstStyle/>
                    <a:p>
                      <a:r>
                        <a:rPr lang="en-US" sz="1000"/>
                        <a:t>25</a:t>
                      </a:r>
                    </a:p>
                  </a:txBody>
                  <a:tcPr/>
                </a:tc>
                <a:tc>
                  <a:txBody>
                    <a:bodyPr/>
                    <a:lstStyle/>
                    <a:p>
                      <a:r>
                        <a:rPr lang="en-US" sz="1000"/>
                        <a:t>8380</a:t>
                      </a:r>
                    </a:p>
                  </a:txBody>
                  <a:tcPr/>
                </a:tc>
                <a:tc>
                  <a:txBody>
                    <a:bodyPr/>
                    <a:lstStyle/>
                    <a:p>
                      <a:r>
                        <a:rPr lang="en-US" sz="1000"/>
                        <a:t>309356</a:t>
                      </a:r>
                    </a:p>
                  </a:txBody>
                  <a:tcPr/>
                </a:tc>
                <a:tc>
                  <a:txBody>
                    <a:bodyPr/>
                    <a:lstStyle/>
                    <a:p>
                      <a:r>
                        <a:rPr lang="en-US" sz="1000"/>
                        <a:t>17708.923076923</a:t>
                      </a:r>
                    </a:p>
                  </a:txBody>
                  <a:tcPr/>
                </a:tc>
                <a:tc>
                  <a:txBody>
                    <a:bodyPr/>
                    <a:lstStyle/>
                    <a:p>
                      <a:r>
                        <a:rPr lang="en-US" sz="1000"/>
                        <a:t>1.23</a:t>
                      </a:r>
                    </a:p>
                  </a:txBody>
                  <a:tcPr/>
                </a:tc>
                <a:tc>
                  <a:txBody>
                    <a:bodyPr/>
                    <a:lstStyle/>
                    <a:p>
                      <a:r>
                        <a:rPr lang="en-US" sz="1000"/>
                        <a:t>n/a</a:t>
                      </a:r>
                    </a:p>
                  </a:txBody>
                  <a:tcPr/>
                </a:tc>
                <a:tc>
                  <a:txBody>
                    <a:bodyPr/>
                    <a:lstStyle/>
                    <a:p>
                      <a:r>
                        <a:rPr lang="en-US" sz="1000"/>
                        <a:t>1.2581</a:t>
                      </a:r>
                    </a:p>
                  </a:txBody>
                  <a:tcPr/>
                </a:tc>
                <a:extLst>
                  <a:ext uri="{0D108BD9-81ED-4DB2-BD59-A6C34878D82A}">
                    <a16:rowId xmlns:a16="http://schemas.microsoft.com/office/drawing/2014/main" val="3870642178"/>
                  </a:ext>
                </a:extLst>
              </a:tr>
              <a:tr h="370840">
                <a:tc>
                  <a:txBody>
                    <a:bodyPr/>
                    <a:lstStyle/>
                    <a:p>
                      <a:r>
                        <a:rPr lang="en-US" sz="1000"/>
                        <a:t>Northpoint City, Singapore</a:t>
                      </a:r>
                    </a:p>
                  </a:txBody>
                  <a:tcPr/>
                </a:tc>
                <a:tc>
                  <a:txBody>
                    <a:bodyPr/>
                    <a:lstStyle/>
                    <a:p>
                      <a:r>
                        <a:rPr lang="en-US" sz="1000"/>
                        <a:t>8</a:t>
                      </a:r>
                    </a:p>
                  </a:txBody>
                  <a:tcPr/>
                </a:tc>
                <a:tc>
                  <a:txBody>
                    <a:bodyPr/>
                    <a:lstStyle/>
                    <a:p>
                      <a:r>
                        <a:rPr lang="en-US" sz="1000"/>
                        <a:t>1</a:t>
                      </a:r>
                    </a:p>
                  </a:txBody>
                  <a:tcPr/>
                </a:tc>
                <a:tc>
                  <a:txBody>
                    <a:bodyPr/>
                    <a:lstStyle/>
                    <a:p>
                      <a:r>
                        <a:rPr lang="en-US" sz="1000"/>
                        <a:t>7</a:t>
                      </a:r>
                    </a:p>
                  </a:txBody>
                  <a:tcPr/>
                </a:tc>
                <a:tc>
                  <a:txBody>
                    <a:bodyPr/>
                    <a:lstStyle/>
                    <a:p>
                      <a:r>
                        <a:rPr lang="en-US" sz="1000"/>
                        <a:t>450.00 SGD</a:t>
                      </a:r>
                    </a:p>
                  </a:txBody>
                  <a:tcPr/>
                </a:tc>
                <a:tc>
                  <a:txBody>
                    <a:bodyPr/>
                    <a:lstStyle/>
                    <a:p>
                      <a:r>
                        <a:rPr lang="en-US" sz="1000"/>
                        <a:t>12.24 SGD</a:t>
                      </a:r>
                    </a:p>
                  </a:txBody>
                  <a:tcPr/>
                </a:tc>
                <a:tc>
                  <a:txBody>
                    <a:bodyPr/>
                    <a:lstStyle/>
                    <a:p>
                      <a:r>
                        <a:rPr lang="en-US" sz="1000"/>
                        <a:t>n/a</a:t>
                      </a:r>
                    </a:p>
                  </a:txBody>
                  <a:tcPr/>
                </a:tc>
                <a:tc>
                  <a:txBody>
                    <a:bodyPr/>
                    <a:lstStyle/>
                    <a:p>
                      <a:r>
                        <a:rPr lang="en-US" sz="1000"/>
                        <a:t>1311</a:t>
                      </a:r>
                    </a:p>
                  </a:txBody>
                  <a:tcPr/>
                </a:tc>
                <a:tc>
                  <a:txBody>
                    <a:bodyPr/>
                    <a:lstStyle/>
                    <a:p>
                      <a:r>
                        <a:rPr lang="en-US" sz="1000"/>
                        <a:t>3</a:t>
                      </a:r>
                    </a:p>
                  </a:txBody>
                  <a:tcPr/>
                </a:tc>
                <a:tc>
                  <a:txBody>
                    <a:bodyPr/>
                    <a:lstStyle/>
                    <a:p>
                      <a:r>
                        <a:rPr lang="en-US" sz="1000"/>
                        <a:t>2746</a:t>
                      </a:r>
                    </a:p>
                  </a:txBody>
                  <a:tcPr/>
                </a:tc>
                <a:tc>
                  <a:txBody>
                    <a:bodyPr/>
                    <a:lstStyle/>
                    <a:p>
                      <a:r>
                        <a:rPr lang="en-US" sz="1000"/>
                        <a:t>316916</a:t>
                      </a:r>
                    </a:p>
                  </a:txBody>
                  <a:tcPr/>
                </a:tc>
                <a:tc>
                  <a:txBody>
                    <a:bodyPr/>
                    <a:lstStyle/>
                    <a:p>
                      <a:r>
                        <a:rPr lang="en-US" sz="1000"/>
                        <a:t>29705.25</a:t>
                      </a:r>
                    </a:p>
                  </a:txBody>
                  <a:tcPr/>
                </a:tc>
                <a:tc>
                  <a:txBody>
                    <a:bodyPr/>
                    <a:lstStyle/>
                    <a:p>
                      <a:r>
                        <a:rPr lang="en-US" sz="1000"/>
                        <a:t>1.25</a:t>
                      </a:r>
                    </a:p>
                  </a:txBody>
                  <a:tcPr/>
                </a:tc>
                <a:tc>
                  <a:txBody>
                    <a:bodyPr/>
                    <a:lstStyle/>
                    <a:p>
                      <a:r>
                        <a:rPr lang="en-US" sz="1000"/>
                        <a:t>n/a</a:t>
                      </a:r>
                    </a:p>
                  </a:txBody>
                  <a:tcPr/>
                </a:tc>
                <a:tc>
                  <a:txBody>
                    <a:bodyPr/>
                    <a:lstStyle/>
                    <a:p>
                      <a:r>
                        <a:rPr lang="en-US" sz="1000"/>
                        <a:t>1.2298</a:t>
                      </a:r>
                    </a:p>
                  </a:txBody>
                  <a:tcPr/>
                </a:tc>
                <a:extLst>
                  <a:ext uri="{0D108BD9-81ED-4DB2-BD59-A6C34878D82A}">
                    <a16:rowId xmlns:a16="http://schemas.microsoft.com/office/drawing/2014/main" val="255242420"/>
                  </a:ext>
                </a:extLst>
              </a:tr>
            </a:tbl>
          </a:graphicData>
        </a:graphic>
      </p:graphicFrame>
      <p:sp>
        <p:nvSpPr>
          <p:cNvPr id="4" name="Text Placeholder 3">
            <a:extLst>
              <a:ext uri="{FF2B5EF4-FFF2-40B4-BE49-F238E27FC236}">
                <a16:creationId xmlns:a16="http://schemas.microsoft.com/office/drawing/2014/main" id="{6E958613-0C26-47BF-B379-D94E841303BD}"/>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55430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1AEC3-B496-4F38-A89A-B9A83772B021}"/>
              </a:ext>
            </a:extLst>
          </p:cNvPr>
          <p:cNvSpPr>
            <a:spLocks noGrp="1"/>
          </p:cNvSpPr>
          <p:nvPr>
            <p:ph type="title"/>
          </p:nvPr>
        </p:nvSpPr>
        <p:spPr/>
        <p:txBody>
          <a:bodyPr/>
          <a:lstStyle/>
          <a:p>
            <a:r>
              <a:rPr lang="en-US"/>
              <a:t>Facebook Ads Objective Distribution | All Pages</a:t>
            </a:r>
          </a:p>
        </p:txBody>
      </p:sp>
      <p:graphicFrame>
        <p:nvGraphicFramePr>
          <p:cNvPr id="6" name="Chart Placeholder 5">
            <a:extLst>
              <a:ext uri="{FF2B5EF4-FFF2-40B4-BE49-F238E27FC236}">
                <a16:creationId xmlns:a16="http://schemas.microsoft.com/office/drawing/2014/main" id="{12FCE4D3-9413-458D-AE45-C83A7D814C09}"/>
              </a:ext>
            </a:extLst>
          </p:cNvPr>
          <p:cNvGraphicFramePr>
            <a:graphicFrameLocks noGrp="1"/>
          </p:cNvGraphicFramePr>
          <p:nvPr>
            <p:ph type="chart" sz="quarter" idx="13"/>
            <p:extLst>
              <p:ext uri="{D42A27DB-BD31-4B8C-83A1-F6EECF244321}">
                <p14:modId xmlns:p14="http://schemas.microsoft.com/office/powerpoint/2010/main" val="3519782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C289E7-B336-478F-B989-56C525D9F005}"/>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CE3B58BA-8A84-41E3-AD6A-AAAB9DE754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8108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4BEB5-69BA-4A37-81D6-3E00D29E1FAF}"/>
              </a:ext>
            </a:extLst>
          </p:cNvPr>
          <p:cNvSpPr>
            <a:spLocks noGrp="1"/>
          </p:cNvSpPr>
          <p:nvPr>
            <p:ph type="title"/>
          </p:nvPr>
        </p:nvSpPr>
        <p:spPr/>
        <p:txBody>
          <a:bodyPr/>
          <a:lstStyle/>
          <a:p>
            <a:r>
              <a:rPr lang="en-US"/>
              <a:t>Facebook Ads Creative Type Distribution | All Pages</a:t>
            </a:r>
          </a:p>
        </p:txBody>
      </p:sp>
      <p:graphicFrame>
        <p:nvGraphicFramePr>
          <p:cNvPr id="6" name="Chart Placeholder 5">
            <a:extLst>
              <a:ext uri="{FF2B5EF4-FFF2-40B4-BE49-F238E27FC236}">
                <a16:creationId xmlns:a16="http://schemas.microsoft.com/office/drawing/2014/main" id="{7E9802DE-8E14-44BA-A3A1-17F6CC9A6FD3}"/>
              </a:ext>
            </a:extLst>
          </p:cNvPr>
          <p:cNvGraphicFramePr>
            <a:graphicFrameLocks noGrp="1"/>
          </p:cNvGraphicFramePr>
          <p:nvPr>
            <p:ph type="chart" sz="quarter" idx="13"/>
            <p:extLst>
              <p:ext uri="{D42A27DB-BD31-4B8C-83A1-F6EECF244321}">
                <p14:modId xmlns:p14="http://schemas.microsoft.com/office/powerpoint/2010/main" val="10855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94BEFC-C7A4-4B30-AF7C-3DE15275B496}"/>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D6CC32DB-DB06-41D1-A7F9-2CEBE4C810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7920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2E87D-7E40-4A4A-B230-0FBA8B927BD1}"/>
              </a:ext>
            </a:extLst>
          </p:cNvPr>
          <p:cNvSpPr>
            <a:spLocks noGrp="1"/>
          </p:cNvSpPr>
          <p:nvPr>
            <p:ph type="title"/>
          </p:nvPr>
        </p:nvSpPr>
        <p:spPr/>
        <p:txBody>
          <a:bodyPr/>
          <a:lstStyle/>
          <a:p>
            <a:r>
              <a:rPr lang="en-US"/>
              <a:t>Facebook Ads Costs Table | All Pages - 1 of 26</a:t>
            </a:r>
          </a:p>
        </p:txBody>
      </p:sp>
      <p:graphicFrame>
        <p:nvGraphicFramePr>
          <p:cNvPr id="5" name="Table Placeholder 4">
            <a:extLst>
              <a:ext uri="{FF2B5EF4-FFF2-40B4-BE49-F238E27FC236}">
                <a16:creationId xmlns:a16="http://schemas.microsoft.com/office/drawing/2014/main" id="{047B2432-EED7-46D7-824E-CE3105E1B7A8}"/>
              </a:ext>
            </a:extLst>
          </p:cNvPr>
          <p:cNvGraphicFramePr>
            <a:graphicFrameLocks noGrp="1"/>
          </p:cNvGraphicFramePr>
          <p:nvPr>
            <p:ph type="tbl" sz="quarter" idx="13"/>
            <p:extLst>
              <p:ext uri="{D42A27DB-BD31-4B8C-83A1-F6EECF244321}">
                <p14:modId xmlns:p14="http://schemas.microsoft.com/office/powerpoint/2010/main" val="3087394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697994131"/>
                    </a:ext>
                  </a:extLst>
                </a:gridCol>
                <a:gridCol w="1069848">
                  <a:extLst>
                    <a:ext uri="{9D8B030D-6E8A-4147-A177-3AD203B41FA5}">
                      <a16:colId xmlns:a16="http://schemas.microsoft.com/office/drawing/2014/main" val="3984718843"/>
                    </a:ext>
                  </a:extLst>
                </a:gridCol>
                <a:gridCol w="246888">
                  <a:extLst>
                    <a:ext uri="{9D8B030D-6E8A-4147-A177-3AD203B41FA5}">
                      <a16:colId xmlns:a16="http://schemas.microsoft.com/office/drawing/2014/main" val="4235141461"/>
                    </a:ext>
                  </a:extLst>
                </a:gridCol>
                <a:gridCol w="246888">
                  <a:extLst>
                    <a:ext uri="{9D8B030D-6E8A-4147-A177-3AD203B41FA5}">
                      <a16:colId xmlns:a16="http://schemas.microsoft.com/office/drawing/2014/main" val="3730875119"/>
                    </a:ext>
                  </a:extLst>
                </a:gridCol>
                <a:gridCol w="246888">
                  <a:extLst>
                    <a:ext uri="{9D8B030D-6E8A-4147-A177-3AD203B41FA5}">
                      <a16:colId xmlns:a16="http://schemas.microsoft.com/office/drawing/2014/main" val="1169965585"/>
                    </a:ext>
                  </a:extLst>
                </a:gridCol>
                <a:gridCol w="246888">
                  <a:extLst>
                    <a:ext uri="{9D8B030D-6E8A-4147-A177-3AD203B41FA5}">
                      <a16:colId xmlns:a16="http://schemas.microsoft.com/office/drawing/2014/main" val="1436478556"/>
                    </a:ext>
                  </a:extLst>
                </a:gridCol>
                <a:gridCol w="246888">
                  <a:extLst>
                    <a:ext uri="{9D8B030D-6E8A-4147-A177-3AD203B41FA5}">
                      <a16:colId xmlns:a16="http://schemas.microsoft.com/office/drawing/2014/main" val="1741864720"/>
                    </a:ext>
                  </a:extLst>
                </a:gridCol>
                <a:gridCol w="246888">
                  <a:extLst>
                    <a:ext uri="{9D8B030D-6E8A-4147-A177-3AD203B41FA5}">
                      <a16:colId xmlns:a16="http://schemas.microsoft.com/office/drawing/2014/main" val="3500629357"/>
                    </a:ext>
                  </a:extLst>
                </a:gridCol>
                <a:gridCol w="246888">
                  <a:extLst>
                    <a:ext uri="{9D8B030D-6E8A-4147-A177-3AD203B41FA5}">
                      <a16:colId xmlns:a16="http://schemas.microsoft.com/office/drawing/2014/main" val="103835552"/>
                    </a:ext>
                  </a:extLst>
                </a:gridCol>
                <a:gridCol w="246888">
                  <a:extLst>
                    <a:ext uri="{9D8B030D-6E8A-4147-A177-3AD203B41FA5}">
                      <a16:colId xmlns:a16="http://schemas.microsoft.com/office/drawing/2014/main" val="113285745"/>
                    </a:ext>
                  </a:extLst>
                </a:gridCol>
                <a:gridCol w="246888">
                  <a:extLst>
                    <a:ext uri="{9D8B030D-6E8A-4147-A177-3AD203B41FA5}">
                      <a16:colId xmlns:a16="http://schemas.microsoft.com/office/drawing/2014/main" val="21052357"/>
                    </a:ext>
                  </a:extLst>
                </a:gridCol>
                <a:gridCol w="246888">
                  <a:extLst>
                    <a:ext uri="{9D8B030D-6E8A-4147-A177-3AD203B41FA5}">
                      <a16:colId xmlns:a16="http://schemas.microsoft.com/office/drawing/2014/main" val="2207234740"/>
                    </a:ext>
                  </a:extLst>
                </a:gridCol>
                <a:gridCol w="246888">
                  <a:extLst>
                    <a:ext uri="{9D8B030D-6E8A-4147-A177-3AD203B41FA5}">
                      <a16:colId xmlns:a16="http://schemas.microsoft.com/office/drawing/2014/main" val="869398569"/>
                    </a:ext>
                  </a:extLst>
                </a:gridCol>
                <a:gridCol w="246888">
                  <a:extLst>
                    <a:ext uri="{9D8B030D-6E8A-4147-A177-3AD203B41FA5}">
                      <a16:colId xmlns:a16="http://schemas.microsoft.com/office/drawing/2014/main" val="2088101871"/>
                    </a:ext>
                  </a:extLst>
                </a:gridCol>
                <a:gridCol w="246888">
                  <a:extLst>
                    <a:ext uri="{9D8B030D-6E8A-4147-A177-3AD203B41FA5}">
                      <a16:colId xmlns:a16="http://schemas.microsoft.com/office/drawing/2014/main" val="3672236901"/>
                    </a:ext>
                  </a:extLst>
                </a:gridCol>
                <a:gridCol w="246888">
                  <a:extLst>
                    <a:ext uri="{9D8B030D-6E8A-4147-A177-3AD203B41FA5}">
                      <a16:colId xmlns:a16="http://schemas.microsoft.com/office/drawing/2014/main" val="248035621"/>
                    </a:ext>
                  </a:extLst>
                </a:gridCol>
                <a:gridCol w="246888">
                  <a:extLst>
                    <a:ext uri="{9D8B030D-6E8A-4147-A177-3AD203B41FA5}">
                      <a16:colId xmlns:a16="http://schemas.microsoft.com/office/drawing/2014/main" val="221997717"/>
                    </a:ext>
                  </a:extLst>
                </a:gridCol>
                <a:gridCol w="246888">
                  <a:extLst>
                    <a:ext uri="{9D8B030D-6E8A-4147-A177-3AD203B41FA5}">
                      <a16:colId xmlns:a16="http://schemas.microsoft.com/office/drawing/2014/main" val="2124608326"/>
                    </a:ext>
                  </a:extLst>
                </a:gridCol>
                <a:gridCol w="246888">
                  <a:extLst>
                    <a:ext uri="{9D8B030D-6E8A-4147-A177-3AD203B41FA5}">
                      <a16:colId xmlns:a16="http://schemas.microsoft.com/office/drawing/2014/main" val="3343209627"/>
                    </a:ext>
                  </a:extLst>
                </a:gridCol>
                <a:gridCol w="1069848">
                  <a:extLst>
                    <a:ext uri="{9D8B030D-6E8A-4147-A177-3AD203B41FA5}">
                      <a16:colId xmlns:a16="http://schemas.microsoft.com/office/drawing/2014/main" val="4201065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012981864"/>
                  </a:ext>
                </a:extLst>
              </a:tr>
            </a:tbl>
          </a:graphicData>
        </a:graphic>
      </p:graphicFrame>
      <p:sp>
        <p:nvSpPr>
          <p:cNvPr id="4" name="Text Placeholder 3">
            <a:extLst>
              <a:ext uri="{FF2B5EF4-FFF2-40B4-BE49-F238E27FC236}">
                <a16:creationId xmlns:a16="http://schemas.microsoft.com/office/drawing/2014/main" id="{B1501875-F7E2-45A6-852B-CAB73E459B3A}"/>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008522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DE69A-C469-480C-9EA0-9B3A3934E7F8}"/>
              </a:ext>
            </a:extLst>
          </p:cNvPr>
          <p:cNvSpPr>
            <a:spLocks noGrp="1"/>
          </p:cNvSpPr>
          <p:nvPr>
            <p:ph type="title"/>
          </p:nvPr>
        </p:nvSpPr>
        <p:spPr/>
        <p:txBody>
          <a:bodyPr/>
          <a:lstStyle/>
          <a:p>
            <a:r>
              <a:rPr lang="en-US"/>
              <a:t>Facebook Ads Costs Table | All Pages - 2 of 26</a:t>
            </a:r>
          </a:p>
        </p:txBody>
      </p:sp>
      <p:graphicFrame>
        <p:nvGraphicFramePr>
          <p:cNvPr id="5" name="Table Placeholder 4">
            <a:extLst>
              <a:ext uri="{FF2B5EF4-FFF2-40B4-BE49-F238E27FC236}">
                <a16:creationId xmlns:a16="http://schemas.microsoft.com/office/drawing/2014/main" id="{506C92A8-93F8-4212-9F7B-4E500AFA3AFF}"/>
              </a:ext>
            </a:extLst>
          </p:cNvPr>
          <p:cNvGraphicFramePr>
            <a:graphicFrameLocks noGrp="1"/>
          </p:cNvGraphicFramePr>
          <p:nvPr>
            <p:ph type="tbl" sz="quarter" idx="13"/>
            <p:extLst>
              <p:ext uri="{D42A27DB-BD31-4B8C-83A1-F6EECF244321}">
                <p14:modId xmlns:p14="http://schemas.microsoft.com/office/powerpoint/2010/main" val="3553327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094666794"/>
                    </a:ext>
                  </a:extLst>
                </a:gridCol>
                <a:gridCol w="1069848">
                  <a:extLst>
                    <a:ext uri="{9D8B030D-6E8A-4147-A177-3AD203B41FA5}">
                      <a16:colId xmlns:a16="http://schemas.microsoft.com/office/drawing/2014/main" val="3633038383"/>
                    </a:ext>
                  </a:extLst>
                </a:gridCol>
                <a:gridCol w="246888">
                  <a:extLst>
                    <a:ext uri="{9D8B030D-6E8A-4147-A177-3AD203B41FA5}">
                      <a16:colId xmlns:a16="http://schemas.microsoft.com/office/drawing/2014/main" val="2111144974"/>
                    </a:ext>
                  </a:extLst>
                </a:gridCol>
                <a:gridCol w="246888">
                  <a:extLst>
                    <a:ext uri="{9D8B030D-6E8A-4147-A177-3AD203B41FA5}">
                      <a16:colId xmlns:a16="http://schemas.microsoft.com/office/drawing/2014/main" val="649413673"/>
                    </a:ext>
                  </a:extLst>
                </a:gridCol>
                <a:gridCol w="246888">
                  <a:extLst>
                    <a:ext uri="{9D8B030D-6E8A-4147-A177-3AD203B41FA5}">
                      <a16:colId xmlns:a16="http://schemas.microsoft.com/office/drawing/2014/main" val="3250757372"/>
                    </a:ext>
                  </a:extLst>
                </a:gridCol>
                <a:gridCol w="246888">
                  <a:extLst>
                    <a:ext uri="{9D8B030D-6E8A-4147-A177-3AD203B41FA5}">
                      <a16:colId xmlns:a16="http://schemas.microsoft.com/office/drawing/2014/main" val="1119518903"/>
                    </a:ext>
                  </a:extLst>
                </a:gridCol>
                <a:gridCol w="246888">
                  <a:extLst>
                    <a:ext uri="{9D8B030D-6E8A-4147-A177-3AD203B41FA5}">
                      <a16:colId xmlns:a16="http://schemas.microsoft.com/office/drawing/2014/main" val="118734347"/>
                    </a:ext>
                  </a:extLst>
                </a:gridCol>
                <a:gridCol w="246888">
                  <a:extLst>
                    <a:ext uri="{9D8B030D-6E8A-4147-A177-3AD203B41FA5}">
                      <a16:colId xmlns:a16="http://schemas.microsoft.com/office/drawing/2014/main" val="3590113534"/>
                    </a:ext>
                  </a:extLst>
                </a:gridCol>
                <a:gridCol w="246888">
                  <a:extLst>
                    <a:ext uri="{9D8B030D-6E8A-4147-A177-3AD203B41FA5}">
                      <a16:colId xmlns:a16="http://schemas.microsoft.com/office/drawing/2014/main" val="2118947968"/>
                    </a:ext>
                  </a:extLst>
                </a:gridCol>
                <a:gridCol w="246888">
                  <a:extLst>
                    <a:ext uri="{9D8B030D-6E8A-4147-A177-3AD203B41FA5}">
                      <a16:colId xmlns:a16="http://schemas.microsoft.com/office/drawing/2014/main" val="1673836986"/>
                    </a:ext>
                  </a:extLst>
                </a:gridCol>
                <a:gridCol w="246888">
                  <a:extLst>
                    <a:ext uri="{9D8B030D-6E8A-4147-A177-3AD203B41FA5}">
                      <a16:colId xmlns:a16="http://schemas.microsoft.com/office/drawing/2014/main" val="3556844605"/>
                    </a:ext>
                  </a:extLst>
                </a:gridCol>
                <a:gridCol w="246888">
                  <a:extLst>
                    <a:ext uri="{9D8B030D-6E8A-4147-A177-3AD203B41FA5}">
                      <a16:colId xmlns:a16="http://schemas.microsoft.com/office/drawing/2014/main" val="458824141"/>
                    </a:ext>
                  </a:extLst>
                </a:gridCol>
                <a:gridCol w="246888">
                  <a:extLst>
                    <a:ext uri="{9D8B030D-6E8A-4147-A177-3AD203B41FA5}">
                      <a16:colId xmlns:a16="http://schemas.microsoft.com/office/drawing/2014/main" val="1775956207"/>
                    </a:ext>
                  </a:extLst>
                </a:gridCol>
                <a:gridCol w="246888">
                  <a:extLst>
                    <a:ext uri="{9D8B030D-6E8A-4147-A177-3AD203B41FA5}">
                      <a16:colId xmlns:a16="http://schemas.microsoft.com/office/drawing/2014/main" val="2723368055"/>
                    </a:ext>
                  </a:extLst>
                </a:gridCol>
                <a:gridCol w="246888">
                  <a:extLst>
                    <a:ext uri="{9D8B030D-6E8A-4147-A177-3AD203B41FA5}">
                      <a16:colId xmlns:a16="http://schemas.microsoft.com/office/drawing/2014/main" val="3457243649"/>
                    </a:ext>
                  </a:extLst>
                </a:gridCol>
                <a:gridCol w="246888">
                  <a:extLst>
                    <a:ext uri="{9D8B030D-6E8A-4147-A177-3AD203B41FA5}">
                      <a16:colId xmlns:a16="http://schemas.microsoft.com/office/drawing/2014/main" val="705509966"/>
                    </a:ext>
                  </a:extLst>
                </a:gridCol>
                <a:gridCol w="246888">
                  <a:extLst>
                    <a:ext uri="{9D8B030D-6E8A-4147-A177-3AD203B41FA5}">
                      <a16:colId xmlns:a16="http://schemas.microsoft.com/office/drawing/2014/main" val="2433986722"/>
                    </a:ext>
                  </a:extLst>
                </a:gridCol>
                <a:gridCol w="246888">
                  <a:extLst>
                    <a:ext uri="{9D8B030D-6E8A-4147-A177-3AD203B41FA5}">
                      <a16:colId xmlns:a16="http://schemas.microsoft.com/office/drawing/2014/main" val="1702027712"/>
                    </a:ext>
                  </a:extLst>
                </a:gridCol>
                <a:gridCol w="246888">
                  <a:extLst>
                    <a:ext uri="{9D8B030D-6E8A-4147-A177-3AD203B41FA5}">
                      <a16:colId xmlns:a16="http://schemas.microsoft.com/office/drawing/2014/main" val="659620367"/>
                    </a:ext>
                  </a:extLst>
                </a:gridCol>
                <a:gridCol w="1069848">
                  <a:extLst>
                    <a:ext uri="{9D8B030D-6E8A-4147-A177-3AD203B41FA5}">
                      <a16:colId xmlns:a16="http://schemas.microsoft.com/office/drawing/2014/main" val="901656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01756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KINEX - 2020-05-30 07:46:10</a:t>
                      </a:r>
                      <a:r>
                        <a:rPr kumimoji="0" lang="en-US" sz="1000" b="0" i="0" u="none" strike="noStrike" kern="1200" cap="none" spc="0" normalizeH="0" baseline="0" noProof="0">
                          <a:ln>
                            <a:noFill/>
                          </a:ln>
                          <a:solidFill>
                            <a:prstClr val="black"/>
                          </a:solidFill>
                          <a:effectLst/>
                          <a:uLnTx/>
                          <a:uFillTx/>
                          <a:latin typeface="+mn-lt"/>
                          <a:ea typeface="+mn-ea"/>
                          <a:cs typeface="+mn-cs"/>
                        </a:rPr>
                        <a:t>
 Think you can spot the 5 shy KINEX stickmen hiding in this photo?  (Challenge your eye-power a little!)
.
#kinexsg #puzzles #athometogether #workfromhome #sgunited #eyepower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https://scontent-iad3-1.xx.fbcdn.net/v/t1.0-9/p720x720/101387023_2666073316831397_88266074763558912_o.jpg?_nc_cat=106&amp;_nc_sid=2d5d41&amp;_nc_ohc=EpUfLV76yRUAX_r9iE0&amp;_nc_ht=scontent-iad3-1.xx&amp;_nc_tp=6&amp;oh=94e7e594c6d75df7e19fef817bddc8ab&amp;oe=5F134DE6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May 20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18 - 60; Interests: Shopping and fashion, Shopping, Sales promotion, Shopping malls or Clothing</a:t>
                      </a:r>
                    </a:p>
                  </a:txBody>
                  <a:tcPr/>
                </a:tc>
                <a:extLst>
                  <a:ext uri="{0D108BD9-81ED-4DB2-BD59-A6C34878D82A}">
                    <a16:rowId xmlns:a16="http://schemas.microsoft.com/office/drawing/2014/main" val="1664897997"/>
                  </a:ext>
                </a:extLst>
              </a:tr>
            </a:tbl>
          </a:graphicData>
        </a:graphic>
      </p:graphicFrame>
      <p:sp>
        <p:nvSpPr>
          <p:cNvPr id="4" name="Text Placeholder 3">
            <a:extLst>
              <a:ext uri="{FF2B5EF4-FFF2-40B4-BE49-F238E27FC236}">
                <a16:creationId xmlns:a16="http://schemas.microsoft.com/office/drawing/2014/main" id="{4CBAF9C0-6209-4BE9-BEC0-8116F45D8F03}"/>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678317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3A891-921F-4253-A181-452F873F2872}"/>
              </a:ext>
            </a:extLst>
          </p:cNvPr>
          <p:cNvSpPr>
            <a:spLocks noGrp="1"/>
          </p:cNvSpPr>
          <p:nvPr>
            <p:ph type="title"/>
          </p:nvPr>
        </p:nvSpPr>
        <p:spPr/>
        <p:txBody>
          <a:bodyPr/>
          <a:lstStyle/>
          <a:p>
            <a:r>
              <a:rPr lang="en-US"/>
              <a:t>Facebook Ads Costs Table | All Pages - 3 of 26</a:t>
            </a:r>
          </a:p>
        </p:txBody>
      </p:sp>
      <p:graphicFrame>
        <p:nvGraphicFramePr>
          <p:cNvPr id="5" name="Table Placeholder 4">
            <a:extLst>
              <a:ext uri="{FF2B5EF4-FFF2-40B4-BE49-F238E27FC236}">
                <a16:creationId xmlns:a16="http://schemas.microsoft.com/office/drawing/2014/main" id="{CB498E83-2253-47DC-97B6-07C7B6E484A0}"/>
              </a:ext>
            </a:extLst>
          </p:cNvPr>
          <p:cNvGraphicFramePr>
            <a:graphicFrameLocks noGrp="1"/>
          </p:cNvGraphicFramePr>
          <p:nvPr>
            <p:ph type="tbl" sz="quarter" idx="13"/>
            <p:extLst>
              <p:ext uri="{D42A27DB-BD31-4B8C-83A1-F6EECF244321}">
                <p14:modId xmlns:p14="http://schemas.microsoft.com/office/powerpoint/2010/main" val="3410077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810985535"/>
                    </a:ext>
                  </a:extLst>
                </a:gridCol>
                <a:gridCol w="1069848">
                  <a:extLst>
                    <a:ext uri="{9D8B030D-6E8A-4147-A177-3AD203B41FA5}">
                      <a16:colId xmlns:a16="http://schemas.microsoft.com/office/drawing/2014/main" val="1039346068"/>
                    </a:ext>
                  </a:extLst>
                </a:gridCol>
                <a:gridCol w="246888">
                  <a:extLst>
                    <a:ext uri="{9D8B030D-6E8A-4147-A177-3AD203B41FA5}">
                      <a16:colId xmlns:a16="http://schemas.microsoft.com/office/drawing/2014/main" val="1708939171"/>
                    </a:ext>
                  </a:extLst>
                </a:gridCol>
                <a:gridCol w="246888">
                  <a:extLst>
                    <a:ext uri="{9D8B030D-6E8A-4147-A177-3AD203B41FA5}">
                      <a16:colId xmlns:a16="http://schemas.microsoft.com/office/drawing/2014/main" val="1815450544"/>
                    </a:ext>
                  </a:extLst>
                </a:gridCol>
                <a:gridCol w="246888">
                  <a:extLst>
                    <a:ext uri="{9D8B030D-6E8A-4147-A177-3AD203B41FA5}">
                      <a16:colId xmlns:a16="http://schemas.microsoft.com/office/drawing/2014/main" val="1687839244"/>
                    </a:ext>
                  </a:extLst>
                </a:gridCol>
                <a:gridCol w="246888">
                  <a:extLst>
                    <a:ext uri="{9D8B030D-6E8A-4147-A177-3AD203B41FA5}">
                      <a16:colId xmlns:a16="http://schemas.microsoft.com/office/drawing/2014/main" val="1937110678"/>
                    </a:ext>
                  </a:extLst>
                </a:gridCol>
                <a:gridCol w="246888">
                  <a:extLst>
                    <a:ext uri="{9D8B030D-6E8A-4147-A177-3AD203B41FA5}">
                      <a16:colId xmlns:a16="http://schemas.microsoft.com/office/drawing/2014/main" val="1644521745"/>
                    </a:ext>
                  </a:extLst>
                </a:gridCol>
                <a:gridCol w="246888">
                  <a:extLst>
                    <a:ext uri="{9D8B030D-6E8A-4147-A177-3AD203B41FA5}">
                      <a16:colId xmlns:a16="http://schemas.microsoft.com/office/drawing/2014/main" val="984736931"/>
                    </a:ext>
                  </a:extLst>
                </a:gridCol>
                <a:gridCol w="246888">
                  <a:extLst>
                    <a:ext uri="{9D8B030D-6E8A-4147-A177-3AD203B41FA5}">
                      <a16:colId xmlns:a16="http://schemas.microsoft.com/office/drawing/2014/main" val="1843608887"/>
                    </a:ext>
                  </a:extLst>
                </a:gridCol>
                <a:gridCol w="246888">
                  <a:extLst>
                    <a:ext uri="{9D8B030D-6E8A-4147-A177-3AD203B41FA5}">
                      <a16:colId xmlns:a16="http://schemas.microsoft.com/office/drawing/2014/main" val="1335757336"/>
                    </a:ext>
                  </a:extLst>
                </a:gridCol>
                <a:gridCol w="246888">
                  <a:extLst>
                    <a:ext uri="{9D8B030D-6E8A-4147-A177-3AD203B41FA5}">
                      <a16:colId xmlns:a16="http://schemas.microsoft.com/office/drawing/2014/main" val="3127476756"/>
                    </a:ext>
                  </a:extLst>
                </a:gridCol>
                <a:gridCol w="246888">
                  <a:extLst>
                    <a:ext uri="{9D8B030D-6E8A-4147-A177-3AD203B41FA5}">
                      <a16:colId xmlns:a16="http://schemas.microsoft.com/office/drawing/2014/main" val="22683022"/>
                    </a:ext>
                  </a:extLst>
                </a:gridCol>
                <a:gridCol w="246888">
                  <a:extLst>
                    <a:ext uri="{9D8B030D-6E8A-4147-A177-3AD203B41FA5}">
                      <a16:colId xmlns:a16="http://schemas.microsoft.com/office/drawing/2014/main" val="88748217"/>
                    </a:ext>
                  </a:extLst>
                </a:gridCol>
                <a:gridCol w="246888">
                  <a:extLst>
                    <a:ext uri="{9D8B030D-6E8A-4147-A177-3AD203B41FA5}">
                      <a16:colId xmlns:a16="http://schemas.microsoft.com/office/drawing/2014/main" val="4077922835"/>
                    </a:ext>
                  </a:extLst>
                </a:gridCol>
                <a:gridCol w="246888">
                  <a:extLst>
                    <a:ext uri="{9D8B030D-6E8A-4147-A177-3AD203B41FA5}">
                      <a16:colId xmlns:a16="http://schemas.microsoft.com/office/drawing/2014/main" val="699938130"/>
                    </a:ext>
                  </a:extLst>
                </a:gridCol>
                <a:gridCol w="246888">
                  <a:extLst>
                    <a:ext uri="{9D8B030D-6E8A-4147-A177-3AD203B41FA5}">
                      <a16:colId xmlns:a16="http://schemas.microsoft.com/office/drawing/2014/main" val="2358895866"/>
                    </a:ext>
                  </a:extLst>
                </a:gridCol>
                <a:gridCol w="246888">
                  <a:extLst>
                    <a:ext uri="{9D8B030D-6E8A-4147-A177-3AD203B41FA5}">
                      <a16:colId xmlns:a16="http://schemas.microsoft.com/office/drawing/2014/main" val="3471909546"/>
                    </a:ext>
                  </a:extLst>
                </a:gridCol>
                <a:gridCol w="246888">
                  <a:extLst>
                    <a:ext uri="{9D8B030D-6E8A-4147-A177-3AD203B41FA5}">
                      <a16:colId xmlns:a16="http://schemas.microsoft.com/office/drawing/2014/main" val="615806595"/>
                    </a:ext>
                  </a:extLst>
                </a:gridCol>
                <a:gridCol w="246888">
                  <a:extLst>
                    <a:ext uri="{9D8B030D-6E8A-4147-A177-3AD203B41FA5}">
                      <a16:colId xmlns:a16="http://schemas.microsoft.com/office/drawing/2014/main" val="3411992080"/>
                    </a:ext>
                  </a:extLst>
                </a:gridCol>
                <a:gridCol w="1069848">
                  <a:extLst>
                    <a:ext uri="{9D8B030D-6E8A-4147-A177-3AD203B41FA5}">
                      <a16:colId xmlns:a16="http://schemas.microsoft.com/office/drawing/2014/main" val="1810920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05516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- 2020-05-30 07:43:36</a:t>
                      </a:r>
                      <a:r>
                        <a:rPr kumimoji="0" lang="en-US" sz="1000" b="0" i="0" u="none" strike="noStrike" kern="1200" cap="none" spc="0" normalizeH="0" baseline="0" noProof="0">
                          <a:ln>
                            <a:noFill/>
                          </a:ln>
                          <a:solidFill>
                            <a:prstClr val="black"/>
                          </a:solidFill>
                          <a:effectLst/>
                          <a:uLnTx/>
                          <a:uFillTx/>
                          <a:latin typeface="+mn-lt"/>
                          <a:ea typeface="+mn-ea"/>
                          <a:cs typeface="+mn-cs"/>
                        </a:rPr>
                        <a:t>
 Can't get enough of the monstrous plates of delicious curry from Monster Curry? 🍛 Savour the same great taste while staying home when you order on GrabFood. Plus, enjoy  off on your order with a minimum spend of . Use promo code Grab5Jem. 😋
#02-06, Monster Curry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https://scontent-iad3-1.xx.fbcdn.net/v/t1.0-9/p720x720/101548702_3239373649446841_2300788356692312064_n.jpg?_nc_cat=106&amp;_nc_sid=2d5d41&amp;_nc_ohc=pQfeJk-2mc4AX9H7aL-&amp;_nc_ht=scontent-iad3-1.xx&amp;_nc_tp=6&amp;oh=fb3438e2482204017380fdc04c025a6c&amp;oe=5F183AC8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FB 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18 - 57; Interests: Eating, Shopping and fashion, Shopping, Food, Shopping malls, Restaurants or Food and drink</a:t>
                      </a:r>
                    </a:p>
                  </a:txBody>
                  <a:tcPr/>
                </a:tc>
                <a:extLst>
                  <a:ext uri="{0D108BD9-81ED-4DB2-BD59-A6C34878D82A}">
                    <a16:rowId xmlns:a16="http://schemas.microsoft.com/office/drawing/2014/main" val="3224575589"/>
                  </a:ext>
                </a:extLst>
              </a:tr>
            </a:tbl>
          </a:graphicData>
        </a:graphic>
      </p:graphicFrame>
      <p:sp>
        <p:nvSpPr>
          <p:cNvPr id="4" name="Text Placeholder 3">
            <a:extLst>
              <a:ext uri="{FF2B5EF4-FFF2-40B4-BE49-F238E27FC236}">
                <a16:creationId xmlns:a16="http://schemas.microsoft.com/office/drawing/2014/main" id="{EA5825FC-7EB5-465E-8CD4-9B914103F4AE}"/>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179236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A78AA-3A7B-456E-9211-F7E74917F8EB}"/>
              </a:ext>
            </a:extLst>
          </p:cNvPr>
          <p:cNvSpPr>
            <a:spLocks noGrp="1"/>
          </p:cNvSpPr>
          <p:nvPr>
            <p:ph type="title"/>
          </p:nvPr>
        </p:nvSpPr>
        <p:spPr/>
        <p:txBody>
          <a:bodyPr/>
          <a:lstStyle/>
          <a:p>
            <a:r>
              <a:rPr lang="en-US"/>
              <a:t>Facebook Ads Costs Table | All Pages - 4 of 26</a:t>
            </a:r>
          </a:p>
        </p:txBody>
      </p:sp>
      <p:graphicFrame>
        <p:nvGraphicFramePr>
          <p:cNvPr id="5" name="Table Placeholder 4">
            <a:extLst>
              <a:ext uri="{FF2B5EF4-FFF2-40B4-BE49-F238E27FC236}">
                <a16:creationId xmlns:a16="http://schemas.microsoft.com/office/drawing/2014/main" id="{7864A881-6804-484A-AB7E-722F6424E122}"/>
              </a:ext>
            </a:extLst>
          </p:cNvPr>
          <p:cNvGraphicFramePr>
            <a:graphicFrameLocks noGrp="1"/>
          </p:cNvGraphicFramePr>
          <p:nvPr>
            <p:ph type="tbl" sz="quarter" idx="13"/>
            <p:extLst>
              <p:ext uri="{D42A27DB-BD31-4B8C-83A1-F6EECF244321}">
                <p14:modId xmlns:p14="http://schemas.microsoft.com/office/powerpoint/2010/main" val="2843405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890000420"/>
                    </a:ext>
                  </a:extLst>
                </a:gridCol>
                <a:gridCol w="1069848">
                  <a:extLst>
                    <a:ext uri="{9D8B030D-6E8A-4147-A177-3AD203B41FA5}">
                      <a16:colId xmlns:a16="http://schemas.microsoft.com/office/drawing/2014/main" val="590715759"/>
                    </a:ext>
                  </a:extLst>
                </a:gridCol>
                <a:gridCol w="246888">
                  <a:extLst>
                    <a:ext uri="{9D8B030D-6E8A-4147-A177-3AD203B41FA5}">
                      <a16:colId xmlns:a16="http://schemas.microsoft.com/office/drawing/2014/main" val="607570947"/>
                    </a:ext>
                  </a:extLst>
                </a:gridCol>
                <a:gridCol w="246888">
                  <a:extLst>
                    <a:ext uri="{9D8B030D-6E8A-4147-A177-3AD203B41FA5}">
                      <a16:colId xmlns:a16="http://schemas.microsoft.com/office/drawing/2014/main" val="2964884847"/>
                    </a:ext>
                  </a:extLst>
                </a:gridCol>
                <a:gridCol w="246888">
                  <a:extLst>
                    <a:ext uri="{9D8B030D-6E8A-4147-A177-3AD203B41FA5}">
                      <a16:colId xmlns:a16="http://schemas.microsoft.com/office/drawing/2014/main" val="579753936"/>
                    </a:ext>
                  </a:extLst>
                </a:gridCol>
                <a:gridCol w="246888">
                  <a:extLst>
                    <a:ext uri="{9D8B030D-6E8A-4147-A177-3AD203B41FA5}">
                      <a16:colId xmlns:a16="http://schemas.microsoft.com/office/drawing/2014/main" val="3626347182"/>
                    </a:ext>
                  </a:extLst>
                </a:gridCol>
                <a:gridCol w="246888">
                  <a:extLst>
                    <a:ext uri="{9D8B030D-6E8A-4147-A177-3AD203B41FA5}">
                      <a16:colId xmlns:a16="http://schemas.microsoft.com/office/drawing/2014/main" val="177064968"/>
                    </a:ext>
                  </a:extLst>
                </a:gridCol>
                <a:gridCol w="246888">
                  <a:extLst>
                    <a:ext uri="{9D8B030D-6E8A-4147-A177-3AD203B41FA5}">
                      <a16:colId xmlns:a16="http://schemas.microsoft.com/office/drawing/2014/main" val="3480609271"/>
                    </a:ext>
                  </a:extLst>
                </a:gridCol>
                <a:gridCol w="246888">
                  <a:extLst>
                    <a:ext uri="{9D8B030D-6E8A-4147-A177-3AD203B41FA5}">
                      <a16:colId xmlns:a16="http://schemas.microsoft.com/office/drawing/2014/main" val="3761997985"/>
                    </a:ext>
                  </a:extLst>
                </a:gridCol>
                <a:gridCol w="246888">
                  <a:extLst>
                    <a:ext uri="{9D8B030D-6E8A-4147-A177-3AD203B41FA5}">
                      <a16:colId xmlns:a16="http://schemas.microsoft.com/office/drawing/2014/main" val="503830609"/>
                    </a:ext>
                  </a:extLst>
                </a:gridCol>
                <a:gridCol w="246888">
                  <a:extLst>
                    <a:ext uri="{9D8B030D-6E8A-4147-A177-3AD203B41FA5}">
                      <a16:colId xmlns:a16="http://schemas.microsoft.com/office/drawing/2014/main" val="1248208387"/>
                    </a:ext>
                  </a:extLst>
                </a:gridCol>
                <a:gridCol w="246888">
                  <a:extLst>
                    <a:ext uri="{9D8B030D-6E8A-4147-A177-3AD203B41FA5}">
                      <a16:colId xmlns:a16="http://schemas.microsoft.com/office/drawing/2014/main" val="2823091707"/>
                    </a:ext>
                  </a:extLst>
                </a:gridCol>
                <a:gridCol w="246888">
                  <a:extLst>
                    <a:ext uri="{9D8B030D-6E8A-4147-A177-3AD203B41FA5}">
                      <a16:colId xmlns:a16="http://schemas.microsoft.com/office/drawing/2014/main" val="684215274"/>
                    </a:ext>
                  </a:extLst>
                </a:gridCol>
                <a:gridCol w="246888">
                  <a:extLst>
                    <a:ext uri="{9D8B030D-6E8A-4147-A177-3AD203B41FA5}">
                      <a16:colId xmlns:a16="http://schemas.microsoft.com/office/drawing/2014/main" val="4237400365"/>
                    </a:ext>
                  </a:extLst>
                </a:gridCol>
                <a:gridCol w="246888">
                  <a:extLst>
                    <a:ext uri="{9D8B030D-6E8A-4147-A177-3AD203B41FA5}">
                      <a16:colId xmlns:a16="http://schemas.microsoft.com/office/drawing/2014/main" val="4180279985"/>
                    </a:ext>
                  </a:extLst>
                </a:gridCol>
                <a:gridCol w="246888">
                  <a:extLst>
                    <a:ext uri="{9D8B030D-6E8A-4147-A177-3AD203B41FA5}">
                      <a16:colId xmlns:a16="http://schemas.microsoft.com/office/drawing/2014/main" val="1717715052"/>
                    </a:ext>
                  </a:extLst>
                </a:gridCol>
                <a:gridCol w="246888">
                  <a:extLst>
                    <a:ext uri="{9D8B030D-6E8A-4147-A177-3AD203B41FA5}">
                      <a16:colId xmlns:a16="http://schemas.microsoft.com/office/drawing/2014/main" val="2836455123"/>
                    </a:ext>
                  </a:extLst>
                </a:gridCol>
                <a:gridCol w="246888">
                  <a:extLst>
                    <a:ext uri="{9D8B030D-6E8A-4147-A177-3AD203B41FA5}">
                      <a16:colId xmlns:a16="http://schemas.microsoft.com/office/drawing/2014/main" val="3679084513"/>
                    </a:ext>
                  </a:extLst>
                </a:gridCol>
                <a:gridCol w="246888">
                  <a:extLst>
                    <a:ext uri="{9D8B030D-6E8A-4147-A177-3AD203B41FA5}">
                      <a16:colId xmlns:a16="http://schemas.microsoft.com/office/drawing/2014/main" val="312223237"/>
                    </a:ext>
                  </a:extLst>
                </a:gridCol>
                <a:gridCol w="1069848">
                  <a:extLst>
                    <a:ext uri="{9D8B030D-6E8A-4147-A177-3AD203B41FA5}">
                      <a16:colId xmlns:a16="http://schemas.microsoft.com/office/drawing/2014/main" val="1463959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509409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- 2020-05-30 07:42:09</a:t>
                      </a:r>
                      <a:r>
                        <a:rPr kumimoji="0" lang="en-US" sz="1000" b="0" i="0" u="none" strike="noStrike" kern="1200" cap="none" spc="0" normalizeH="0" baseline="0" noProof="0">
                          <a:ln>
                            <a:noFill/>
                          </a:ln>
                          <a:solidFill>
                            <a:prstClr val="black"/>
                          </a:solidFill>
                          <a:effectLst/>
                          <a:uLnTx/>
                          <a:uFillTx/>
                          <a:latin typeface="+mn-lt"/>
                          <a:ea typeface="+mn-ea"/>
                          <a:cs typeface="+mn-cs"/>
                        </a:rPr>
                        <a:t>
 Keeping our eyes healthy is just as important as eating healthy.😌 Give your peepers a boost with the Acuvue Oasys daily disposable content lenses! Designed for astigmatism, these contact lenses gives you clear, comfortable and stable vision all day long thanks to its Eyelid Stabilized Design. 👀 Oh, did we also mention that they offer the highest level of UV blocking available in a daily disposable? Book an appointment at Capitol Optical to grab yours today!
#02-48, Capitol Optical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https://scontent-iad3-1.xx.fbcdn.net/v/t1.0-9/p720x720/101599842_3239240016126871_2947586693185667072_n.jpg?_nc_cat=102&amp;_nc_sid=2d5d41&amp;_nc_ohc=C6CjHbS0zmQAX9fZbeT&amp;_nc_ht=scontent-iad3-1.xx&amp;_nc_tp=6&amp;oh=b0875f2ee297b26b25afcf09d6e9d3a7&amp;oe=5F176DB1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FB 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18 - 55; Interests: Shopping and fashion, Shopping, Sales promotion, Shopping malls or Retail</a:t>
                      </a:r>
                    </a:p>
                  </a:txBody>
                  <a:tcPr/>
                </a:tc>
                <a:extLst>
                  <a:ext uri="{0D108BD9-81ED-4DB2-BD59-A6C34878D82A}">
                    <a16:rowId xmlns:a16="http://schemas.microsoft.com/office/drawing/2014/main" val="2802235804"/>
                  </a:ext>
                </a:extLst>
              </a:tr>
            </a:tbl>
          </a:graphicData>
        </a:graphic>
      </p:graphicFrame>
      <p:sp>
        <p:nvSpPr>
          <p:cNvPr id="4" name="Text Placeholder 3">
            <a:extLst>
              <a:ext uri="{FF2B5EF4-FFF2-40B4-BE49-F238E27FC236}">
                <a16:creationId xmlns:a16="http://schemas.microsoft.com/office/drawing/2014/main" id="{C9368260-C5AC-498F-A776-F24182CC07F1}"/>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687878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749C6-7437-406F-9C1B-2AD508FEEA51}"/>
              </a:ext>
            </a:extLst>
          </p:cNvPr>
          <p:cNvSpPr>
            <a:spLocks noGrp="1"/>
          </p:cNvSpPr>
          <p:nvPr>
            <p:ph type="title"/>
          </p:nvPr>
        </p:nvSpPr>
        <p:spPr/>
        <p:txBody>
          <a:bodyPr/>
          <a:lstStyle/>
          <a:p>
            <a:r>
              <a:rPr lang="en-US"/>
              <a:t>Facebook Ads Costs Table | All Pages - 5 of 26</a:t>
            </a:r>
          </a:p>
        </p:txBody>
      </p:sp>
      <p:graphicFrame>
        <p:nvGraphicFramePr>
          <p:cNvPr id="5" name="Table Placeholder 4">
            <a:extLst>
              <a:ext uri="{FF2B5EF4-FFF2-40B4-BE49-F238E27FC236}">
                <a16:creationId xmlns:a16="http://schemas.microsoft.com/office/drawing/2014/main" id="{FC40576C-DEFE-426B-A075-A02716A12BA3}"/>
              </a:ext>
            </a:extLst>
          </p:cNvPr>
          <p:cNvGraphicFramePr>
            <a:graphicFrameLocks noGrp="1"/>
          </p:cNvGraphicFramePr>
          <p:nvPr>
            <p:ph type="tbl" sz="quarter" idx="13"/>
            <p:extLst>
              <p:ext uri="{D42A27DB-BD31-4B8C-83A1-F6EECF244321}">
                <p14:modId xmlns:p14="http://schemas.microsoft.com/office/powerpoint/2010/main" val="1297522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234074656"/>
                    </a:ext>
                  </a:extLst>
                </a:gridCol>
                <a:gridCol w="1069848">
                  <a:extLst>
                    <a:ext uri="{9D8B030D-6E8A-4147-A177-3AD203B41FA5}">
                      <a16:colId xmlns:a16="http://schemas.microsoft.com/office/drawing/2014/main" val="1112475423"/>
                    </a:ext>
                  </a:extLst>
                </a:gridCol>
                <a:gridCol w="246888">
                  <a:extLst>
                    <a:ext uri="{9D8B030D-6E8A-4147-A177-3AD203B41FA5}">
                      <a16:colId xmlns:a16="http://schemas.microsoft.com/office/drawing/2014/main" val="3443095716"/>
                    </a:ext>
                  </a:extLst>
                </a:gridCol>
                <a:gridCol w="246888">
                  <a:extLst>
                    <a:ext uri="{9D8B030D-6E8A-4147-A177-3AD203B41FA5}">
                      <a16:colId xmlns:a16="http://schemas.microsoft.com/office/drawing/2014/main" val="4225368986"/>
                    </a:ext>
                  </a:extLst>
                </a:gridCol>
                <a:gridCol w="246888">
                  <a:extLst>
                    <a:ext uri="{9D8B030D-6E8A-4147-A177-3AD203B41FA5}">
                      <a16:colId xmlns:a16="http://schemas.microsoft.com/office/drawing/2014/main" val="693316904"/>
                    </a:ext>
                  </a:extLst>
                </a:gridCol>
                <a:gridCol w="246888">
                  <a:extLst>
                    <a:ext uri="{9D8B030D-6E8A-4147-A177-3AD203B41FA5}">
                      <a16:colId xmlns:a16="http://schemas.microsoft.com/office/drawing/2014/main" val="2238888357"/>
                    </a:ext>
                  </a:extLst>
                </a:gridCol>
                <a:gridCol w="246888">
                  <a:extLst>
                    <a:ext uri="{9D8B030D-6E8A-4147-A177-3AD203B41FA5}">
                      <a16:colId xmlns:a16="http://schemas.microsoft.com/office/drawing/2014/main" val="2308056493"/>
                    </a:ext>
                  </a:extLst>
                </a:gridCol>
                <a:gridCol w="246888">
                  <a:extLst>
                    <a:ext uri="{9D8B030D-6E8A-4147-A177-3AD203B41FA5}">
                      <a16:colId xmlns:a16="http://schemas.microsoft.com/office/drawing/2014/main" val="2508759867"/>
                    </a:ext>
                  </a:extLst>
                </a:gridCol>
                <a:gridCol w="246888">
                  <a:extLst>
                    <a:ext uri="{9D8B030D-6E8A-4147-A177-3AD203B41FA5}">
                      <a16:colId xmlns:a16="http://schemas.microsoft.com/office/drawing/2014/main" val="3449160815"/>
                    </a:ext>
                  </a:extLst>
                </a:gridCol>
                <a:gridCol w="246888">
                  <a:extLst>
                    <a:ext uri="{9D8B030D-6E8A-4147-A177-3AD203B41FA5}">
                      <a16:colId xmlns:a16="http://schemas.microsoft.com/office/drawing/2014/main" val="1868761651"/>
                    </a:ext>
                  </a:extLst>
                </a:gridCol>
                <a:gridCol w="246888">
                  <a:extLst>
                    <a:ext uri="{9D8B030D-6E8A-4147-A177-3AD203B41FA5}">
                      <a16:colId xmlns:a16="http://schemas.microsoft.com/office/drawing/2014/main" val="3056933874"/>
                    </a:ext>
                  </a:extLst>
                </a:gridCol>
                <a:gridCol w="246888">
                  <a:extLst>
                    <a:ext uri="{9D8B030D-6E8A-4147-A177-3AD203B41FA5}">
                      <a16:colId xmlns:a16="http://schemas.microsoft.com/office/drawing/2014/main" val="1403746314"/>
                    </a:ext>
                  </a:extLst>
                </a:gridCol>
                <a:gridCol w="246888">
                  <a:extLst>
                    <a:ext uri="{9D8B030D-6E8A-4147-A177-3AD203B41FA5}">
                      <a16:colId xmlns:a16="http://schemas.microsoft.com/office/drawing/2014/main" val="871725951"/>
                    </a:ext>
                  </a:extLst>
                </a:gridCol>
                <a:gridCol w="246888">
                  <a:extLst>
                    <a:ext uri="{9D8B030D-6E8A-4147-A177-3AD203B41FA5}">
                      <a16:colId xmlns:a16="http://schemas.microsoft.com/office/drawing/2014/main" val="2352320194"/>
                    </a:ext>
                  </a:extLst>
                </a:gridCol>
                <a:gridCol w="246888">
                  <a:extLst>
                    <a:ext uri="{9D8B030D-6E8A-4147-A177-3AD203B41FA5}">
                      <a16:colId xmlns:a16="http://schemas.microsoft.com/office/drawing/2014/main" val="4203153904"/>
                    </a:ext>
                  </a:extLst>
                </a:gridCol>
                <a:gridCol w="246888">
                  <a:extLst>
                    <a:ext uri="{9D8B030D-6E8A-4147-A177-3AD203B41FA5}">
                      <a16:colId xmlns:a16="http://schemas.microsoft.com/office/drawing/2014/main" val="278386063"/>
                    </a:ext>
                  </a:extLst>
                </a:gridCol>
                <a:gridCol w="246888">
                  <a:extLst>
                    <a:ext uri="{9D8B030D-6E8A-4147-A177-3AD203B41FA5}">
                      <a16:colId xmlns:a16="http://schemas.microsoft.com/office/drawing/2014/main" val="3783512530"/>
                    </a:ext>
                  </a:extLst>
                </a:gridCol>
                <a:gridCol w="246888">
                  <a:extLst>
                    <a:ext uri="{9D8B030D-6E8A-4147-A177-3AD203B41FA5}">
                      <a16:colId xmlns:a16="http://schemas.microsoft.com/office/drawing/2014/main" val="1842979083"/>
                    </a:ext>
                  </a:extLst>
                </a:gridCol>
                <a:gridCol w="246888">
                  <a:extLst>
                    <a:ext uri="{9D8B030D-6E8A-4147-A177-3AD203B41FA5}">
                      <a16:colId xmlns:a16="http://schemas.microsoft.com/office/drawing/2014/main" val="1244515702"/>
                    </a:ext>
                  </a:extLst>
                </a:gridCol>
                <a:gridCol w="1069848">
                  <a:extLst>
                    <a:ext uri="{9D8B030D-6E8A-4147-A177-3AD203B41FA5}">
                      <a16:colId xmlns:a16="http://schemas.microsoft.com/office/drawing/2014/main" val="468733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900747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- 2020-05-30 07:40:25</a:t>
                      </a:r>
                      <a:r>
                        <a:rPr kumimoji="0" lang="en-US" sz="1000" b="0" i="0" u="none" strike="noStrike" kern="1200" cap="none" spc="0" normalizeH="0" baseline="0" noProof="0">
                          <a:ln>
                            <a:noFill/>
                          </a:ln>
                          <a:solidFill>
                            <a:prstClr val="black"/>
                          </a:solidFill>
                          <a:effectLst/>
                          <a:uLnTx/>
                          <a:uFillTx/>
                          <a:latin typeface="+mn-lt"/>
                          <a:ea typeface="+mn-ea"/>
                          <a:cs typeface="+mn-cs"/>
                        </a:rPr>
                        <a:t>
 Craving for a healthy #WFH lunch? 😋 We hear you! Be spoilt for choice with the wide range of hearty burritos, wraps and lunch bowl options available at Simply Wrapps! 🌯🥗 Enjoy  off on your order when you spend a minimum of  on GrabFood! Use promo code Grab5Jem.
#02-19, Simply Wrapps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https://scontent-iad3-1.xx.fbcdn.net/v/t1.0-9/s720x720/100731624_3237237319660474_8811732522846126080_n.jpg?_nc_cat=106&amp;_nc_sid=2d5d41&amp;_nc_ohc=W74tXanU0moAX9-cs8s&amp;_nc_ht=scontent-iad3-1.xx&amp;_nc_tp=7&amp;oh=cf09dc68c58a84c69cbba9454290c848&amp;oe=5F1712B9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FB 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16 - 55; Interests: Eating, Food, Shopping malls, Restaurants or Food and drink</a:t>
                      </a:r>
                    </a:p>
                  </a:txBody>
                  <a:tcPr/>
                </a:tc>
                <a:extLst>
                  <a:ext uri="{0D108BD9-81ED-4DB2-BD59-A6C34878D82A}">
                    <a16:rowId xmlns:a16="http://schemas.microsoft.com/office/drawing/2014/main" val="4135080458"/>
                  </a:ext>
                </a:extLst>
              </a:tr>
            </a:tbl>
          </a:graphicData>
        </a:graphic>
      </p:graphicFrame>
      <p:sp>
        <p:nvSpPr>
          <p:cNvPr id="4" name="Text Placeholder 3">
            <a:extLst>
              <a:ext uri="{FF2B5EF4-FFF2-40B4-BE49-F238E27FC236}">
                <a16:creationId xmlns:a16="http://schemas.microsoft.com/office/drawing/2014/main" id="{18D9846B-27A5-45C3-B72D-CF40E2839A7A}"/>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122913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E5CB5-5105-4AE7-91E9-0225D5D9E521}"/>
              </a:ext>
            </a:extLst>
          </p:cNvPr>
          <p:cNvSpPr>
            <a:spLocks noGrp="1"/>
          </p:cNvSpPr>
          <p:nvPr>
            <p:ph type="title"/>
          </p:nvPr>
        </p:nvSpPr>
        <p:spPr/>
        <p:txBody>
          <a:bodyPr/>
          <a:lstStyle/>
          <a:p>
            <a:r>
              <a:rPr lang="en-US"/>
              <a:t>Facebook Ads Costs Table | All Pages - 6 of 26</a:t>
            </a:r>
          </a:p>
        </p:txBody>
      </p:sp>
      <p:graphicFrame>
        <p:nvGraphicFramePr>
          <p:cNvPr id="5" name="Table Placeholder 4">
            <a:extLst>
              <a:ext uri="{FF2B5EF4-FFF2-40B4-BE49-F238E27FC236}">
                <a16:creationId xmlns:a16="http://schemas.microsoft.com/office/drawing/2014/main" id="{7FC13A0B-664B-4B6C-A5C3-008E1ABD8FBE}"/>
              </a:ext>
            </a:extLst>
          </p:cNvPr>
          <p:cNvGraphicFramePr>
            <a:graphicFrameLocks noGrp="1"/>
          </p:cNvGraphicFramePr>
          <p:nvPr>
            <p:ph type="tbl" sz="quarter" idx="13"/>
            <p:extLst>
              <p:ext uri="{D42A27DB-BD31-4B8C-83A1-F6EECF244321}">
                <p14:modId xmlns:p14="http://schemas.microsoft.com/office/powerpoint/2010/main" val="875397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122988512"/>
                    </a:ext>
                  </a:extLst>
                </a:gridCol>
                <a:gridCol w="1069848">
                  <a:extLst>
                    <a:ext uri="{9D8B030D-6E8A-4147-A177-3AD203B41FA5}">
                      <a16:colId xmlns:a16="http://schemas.microsoft.com/office/drawing/2014/main" val="3782311661"/>
                    </a:ext>
                  </a:extLst>
                </a:gridCol>
                <a:gridCol w="246888">
                  <a:extLst>
                    <a:ext uri="{9D8B030D-6E8A-4147-A177-3AD203B41FA5}">
                      <a16:colId xmlns:a16="http://schemas.microsoft.com/office/drawing/2014/main" val="1322200969"/>
                    </a:ext>
                  </a:extLst>
                </a:gridCol>
                <a:gridCol w="246888">
                  <a:extLst>
                    <a:ext uri="{9D8B030D-6E8A-4147-A177-3AD203B41FA5}">
                      <a16:colId xmlns:a16="http://schemas.microsoft.com/office/drawing/2014/main" val="3805249104"/>
                    </a:ext>
                  </a:extLst>
                </a:gridCol>
                <a:gridCol w="246888">
                  <a:extLst>
                    <a:ext uri="{9D8B030D-6E8A-4147-A177-3AD203B41FA5}">
                      <a16:colId xmlns:a16="http://schemas.microsoft.com/office/drawing/2014/main" val="1466095689"/>
                    </a:ext>
                  </a:extLst>
                </a:gridCol>
                <a:gridCol w="246888">
                  <a:extLst>
                    <a:ext uri="{9D8B030D-6E8A-4147-A177-3AD203B41FA5}">
                      <a16:colId xmlns:a16="http://schemas.microsoft.com/office/drawing/2014/main" val="4070485462"/>
                    </a:ext>
                  </a:extLst>
                </a:gridCol>
                <a:gridCol w="246888">
                  <a:extLst>
                    <a:ext uri="{9D8B030D-6E8A-4147-A177-3AD203B41FA5}">
                      <a16:colId xmlns:a16="http://schemas.microsoft.com/office/drawing/2014/main" val="2482895028"/>
                    </a:ext>
                  </a:extLst>
                </a:gridCol>
                <a:gridCol w="246888">
                  <a:extLst>
                    <a:ext uri="{9D8B030D-6E8A-4147-A177-3AD203B41FA5}">
                      <a16:colId xmlns:a16="http://schemas.microsoft.com/office/drawing/2014/main" val="1194340607"/>
                    </a:ext>
                  </a:extLst>
                </a:gridCol>
                <a:gridCol w="246888">
                  <a:extLst>
                    <a:ext uri="{9D8B030D-6E8A-4147-A177-3AD203B41FA5}">
                      <a16:colId xmlns:a16="http://schemas.microsoft.com/office/drawing/2014/main" val="3487972827"/>
                    </a:ext>
                  </a:extLst>
                </a:gridCol>
                <a:gridCol w="246888">
                  <a:extLst>
                    <a:ext uri="{9D8B030D-6E8A-4147-A177-3AD203B41FA5}">
                      <a16:colId xmlns:a16="http://schemas.microsoft.com/office/drawing/2014/main" val="2094843213"/>
                    </a:ext>
                  </a:extLst>
                </a:gridCol>
                <a:gridCol w="246888">
                  <a:extLst>
                    <a:ext uri="{9D8B030D-6E8A-4147-A177-3AD203B41FA5}">
                      <a16:colId xmlns:a16="http://schemas.microsoft.com/office/drawing/2014/main" val="2970601645"/>
                    </a:ext>
                  </a:extLst>
                </a:gridCol>
                <a:gridCol w="246888">
                  <a:extLst>
                    <a:ext uri="{9D8B030D-6E8A-4147-A177-3AD203B41FA5}">
                      <a16:colId xmlns:a16="http://schemas.microsoft.com/office/drawing/2014/main" val="1907347788"/>
                    </a:ext>
                  </a:extLst>
                </a:gridCol>
                <a:gridCol w="246888">
                  <a:extLst>
                    <a:ext uri="{9D8B030D-6E8A-4147-A177-3AD203B41FA5}">
                      <a16:colId xmlns:a16="http://schemas.microsoft.com/office/drawing/2014/main" val="4291425852"/>
                    </a:ext>
                  </a:extLst>
                </a:gridCol>
                <a:gridCol w="246888">
                  <a:extLst>
                    <a:ext uri="{9D8B030D-6E8A-4147-A177-3AD203B41FA5}">
                      <a16:colId xmlns:a16="http://schemas.microsoft.com/office/drawing/2014/main" val="2824561952"/>
                    </a:ext>
                  </a:extLst>
                </a:gridCol>
                <a:gridCol w="246888">
                  <a:extLst>
                    <a:ext uri="{9D8B030D-6E8A-4147-A177-3AD203B41FA5}">
                      <a16:colId xmlns:a16="http://schemas.microsoft.com/office/drawing/2014/main" val="1549331664"/>
                    </a:ext>
                  </a:extLst>
                </a:gridCol>
                <a:gridCol w="246888">
                  <a:extLst>
                    <a:ext uri="{9D8B030D-6E8A-4147-A177-3AD203B41FA5}">
                      <a16:colId xmlns:a16="http://schemas.microsoft.com/office/drawing/2014/main" val="3790340061"/>
                    </a:ext>
                  </a:extLst>
                </a:gridCol>
                <a:gridCol w="246888">
                  <a:extLst>
                    <a:ext uri="{9D8B030D-6E8A-4147-A177-3AD203B41FA5}">
                      <a16:colId xmlns:a16="http://schemas.microsoft.com/office/drawing/2014/main" val="3232873309"/>
                    </a:ext>
                  </a:extLst>
                </a:gridCol>
                <a:gridCol w="246888">
                  <a:extLst>
                    <a:ext uri="{9D8B030D-6E8A-4147-A177-3AD203B41FA5}">
                      <a16:colId xmlns:a16="http://schemas.microsoft.com/office/drawing/2014/main" val="1713994519"/>
                    </a:ext>
                  </a:extLst>
                </a:gridCol>
                <a:gridCol w="246888">
                  <a:extLst>
                    <a:ext uri="{9D8B030D-6E8A-4147-A177-3AD203B41FA5}">
                      <a16:colId xmlns:a16="http://schemas.microsoft.com/office/drawing/2014/main" val="2686893654"/>
                    </a:ext>
                  </a:extLst>
                </a:gridCol>
                <a:gridCol w="1069848">
                  <a:extLst>
                    <a:ext uri="{9D8B030D-6E8A-4147-A177-3AD203B41FA5}">
                      <a16:colId xmlns:a16="http://schemas.microsoft.com/office/drawing/2014/main" val="592263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157777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- 2020-05-30 07:39:03</a:t>
                      </a:r>
                      <a:r>
                        <a:rPr kumimoji="0" lang="en-US" sz="1000" b="0" i="0" u="none" strike="noStrike" kern="1200" cap="none" spc="0" normalizeH="0" baseline="0" noProof="0">
                          <a:ln>
                            <a:noFill/>
                          </a:ln>
                          <a:solidFill>
                            <a:prstClr val="black"/>
                          </a:solidFill>
                          <a:effectLst/>
                          <a:uLnTx/>
                          <a:uFillTx/>
                          <a:latin typeface="+mn-lt"/>
                          <a:ea typeface="+mn-ea"/>
                          <a:cs typeface="+mn-cs"/>
                        </a:rPr>
                        <a:t>
 Has the circuit breaker brought out the inner chef in you? 👩🏻‍🍳👨🏻‍🍳We want to see all your dishes! 🍳 Share your proud creations with us in the comments below and we might just feature all of our favourite submissions in another post!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https://scontent-iad3-1.xx.fbcdn.net/v/t1.0-9/p720x720/101282641_3236802949703911_5471934033279582208_o.jpg?_nc_cat=101&amp;_nc_sid=2d5d41&amp;_nc_ohc=QI-ZW9Wfkf0AX-nJsO9&amp;_nc_ht=scontent-iad3-1.xx&amp;_nc_tp=6&amp;oh=b70d86dc86374be411ef25a37b36b805&amp;oe=5F112BC8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FB 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18 - 57; Interests: Eating, Shopping and fashion, Shopping, Food, Shopping malls, Restaurants or Food and drink</a:t>
                      </a:r>
                    </a:p>
                  </a:txBody>
                  <a:tcPr/>
                </a:tc>
                <a:extLst>
                  <a:ext uri="{0D108BD9-81ED-4DB2-BD59-A6C34878D82A}">
                    <a16:rowId xmlns:a16="http://schemas.microsoft.com/office/drawing/2014/main" val="1260926657"/>
                  </a:ext>
                </a:extLst>
              </a:tr>
            </a:tbl>
          </a:graphicData>
        </a:graphic>
      </p:graphicFrame>
      <p:sp>
        <p:nvSpPr>
          <p:cNvPr id="4" name="Text Placeholder 3">
            <a:extLst>
              <a:ext uri="{FF2B5EF4-FFF2-40B4-BE49-F238E27FC236}">
                <a16:creationId xmlns:a16="http://schemas.microsoft.com/office/drawing/2014/main" id="{C1CB226D-ECC9-4645-8A99-6E48F4B4030B}"/>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919526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A5BA3-6281-4D05-918E-A5B569E86A5F}"/>
              </a:ext>
            </a:extLst>
          </p:cNvPr>
          <p:cNvSpPr>
            <a:spLocks noGrp="1"/>
          </p:cNvSpPr>
          <p:nvPr>
            <p:ph type="title"/>
          </p:nvPr>
        </p:nvSpPr>
        <p:spPr/>
        <p:txBody>
          <a:bodyPr/>
          <a:lstStyle/>
          <a:p>
            <a:r>
              <a:rPr lang="en-US"/>
              <a:t>Facebook Ads Costs Table | All Pages - 7 of 26</a:t>
            </a:r>
          </a:p>
        </p:txBody>
      </p:sp>
      <p:graphicFrame>
        <p:nvGraphicFramePr>
          <p:cNvPr id="5" name="Table Placeholder 4">
            <a:extLst>
              <a:ext uri="{FF2B5EF4-FFF2-40B4-BE49-F238E27FC236}">
                <a16:creationId xmlns:a16="http://schemas.microsoft.com/office/drawing/2014/main" id="{FCF95FB8-3A9A-4510-9510-EAD6E56C4217}"/>
              </a:ext>
            </a:extLst>
          </p:cNvPr>
          <p:cNvGraphicFramePr>
            <a:graphicFrameLocks noGrp="1"/>
          </p:cNvGraphicFramePr>
          <p:nvPr>
            <p:ph type="tbl" sz="quarter" idx="13"/>
            <p:extLst>
              <p:ext uri="{D42A27DB-BD31-4B8C-83A1-F6EECF244321}">
                <p14:modId xmlns:p14="http://schemas.microsoft.com/office/powerpoint/2010/main" val="2105848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83308344"/>
                    </a:ext>
                  </a:extLst>
                </a:gridCol>
                <a:gridCol w="1069848">
                  <a:extLst>
                    <a:ext uri="{9D8B030D-6E8A-4147-A177-3AD203B41FA5}">
                      <a16:colId xmlns:a16="http://schemas.microsoft.com/office/drawing/2014/main" val="2185232651"/>
                    </a:ext>
                  </a:extLst>
                </a:gridCol>
                <a:gridCol w="246888">
                  <a:extLst>
                    <a:ext uri="{9D8B030D-6E8A-4147-A177-3AD203B41FA5}">
                      <a16:colId xmlns:a16="http://schemas.microsoft.com/office/drawing/2014/main" val="2271546054"/>
                    </a:ext>
                  </a:extLst>
                </a:gridCol>
                <a:gridCol w="246888">
                  <a:extLst>
                    <a:ext uri="{9D8B030D-6E8A-4147-A177-3AD203B41FA5}">
                      <a16:colId xmlns:a16="http://schemas.microsoft.com/office/drawing/2014/main" val="3142882615"/>
                    </a:ext>
                  </a:extLst>
                </a:gridCol>
                <a:gridCol w="246888">
                  <a:extLst>
                    <a:ext uri="{9D8B030D-6E8A-4147-A177-3AD203B41FA5}">
                      <a16:colId xmlns:a16="http://schemas.microsoft.com/office/drawing/2014/main" val="1966234105"/>
                    </a:ext>
                  </a:extLst>
                </a:gridCol>
                <a:gridCol w="246888">
                  <a:extLst>
                    <a:ext uri="{9D8B030D-6E8A-4147-A177-3AD203B41FA5}">
                      <a16:colId xmlns:a16="http://schemas.microsoft.com/office/drawing/2014/main" val="1100177139"/>
                    </a:ext>
                  </a:extLst>
                </a:gridCol>
                <a:gridCol w="246888">
                  <a:extLst>
                    <a:ext uri="{9D8B030D-6E8A-4147-A177-3AD203B41FA5}">
                      <a16:colId xmlns:a16="http://schemas.microsoft.com/office/drawing/2014/main" val="1601257603"/>
                    </a:ext>
                  </a:extLst>
                </a:gridCol>
                <a:gridCol w="246888">
                  <a:extLst>
                    <a:ext uri="{9D8B030D-6E8A-4147-A177-3AD203B41FA5}">
                      <a16:colId xmlns:a16="http://schemas.microsoft.com/office/drawing/2014/main" val="430709007"/>
                    </a:ext>
                  </a:extLst>
                </a:gridCol>
                <a:gridCol w="246888">
                  <a:extLst>
                    <a:ext uri="{9D8B030D-6E8A-4147-A177-3AD203B41FA5}">
                      <a16:colId xmlns:a16="http://schemas.microsoft.com/office/drawing/2014/main" val="1440051871"/>
                    </a:ext>
                  </a:extLst>
                </a:gridCol>
                <a:gridCol w="246888">
                  <a:extLst>
                    <a:ext uri="{9D8B030D-6E8A-4147-A177-3AD203B41FA5}">
                      <a16:colId xmlns:a16="http://schemas.microsoft.com/office/drawing/2014/main" val="10423819"/>
                    </a:ext>
                  </a:extLst>
                </a:gridCol>
                <a:gridCol w="246888">
                  <a:extLst>
                    <a:ext uri="{9D8B030D-6E8A-4147-A177-3AD203B41FA5}">
                      <a16:colId xmlns:a16="http://schemas.microsoft.com/office/drawing/2014/main" val="421576339"/>
                    </a:ext>
                  </a:extLst>
                </a:gridCol>
                <a:gridCol w="246888">
                  <a:extLst>
                    <a:ext uri="{9D8B030D-6E8A-4147-A177-3AD203B41FA5}">
                      <a16:colId xmlns:a16="http://schemas.microsoft.com/office/drawing/2014/main" val="2171788529"/>
                    </a:ext>
                  </a:extLst>
                </a:gridCol>
                <a:gridCol w="246888">
                  <a:extLst>
                    <a:ext uri="{9D8B030D-6E8A-4147-A177-3AD203B41FA5}">
                      <a16:colId xmlns:a16="http://schemas.microsoft.com/office/drawing/2014/main" val="387125955"/>
                    </a:ext>
                  </a:extLst>
                </a:gridCol>
                <a:gridCol w="246888">
                  <a:extLst>
                    <a:ext uri="{9D8B030D-6E8A-4147-A177-3AD203B41FA5}">
                      <a16:colId xmlns:a16="http://schemas.microsoft.com/office/drawing/2014/main" val="2955426416"/>
                    </a:ext>
                  </a:extLst>
                </a:gridCol>
                <a:gridCol w="246888">
                  <a:extLst>
                    <a:ext uri="{9D8B030D-6E8A-4147-A177-3AD203B41FA5}">
                      <a16:colId xmlns:a16="http://schemas.microsoft.com/office/drawing/2014/main" val="3888315330"/>
                    </a:ext>
                  </a:extLst>
                </a:gridCol>
                <a:gridCol w="246888">
                  <a:extLst>
                    <a:ext uri="{9D8B030D-6E8A-4147-A177-3AD203B41FA5}">
                      <a16:colId xmlns:a16="http://schemas.microsoft.com/office/drawing/2014/main" val="2095945698"/>
                    </a:ext>
                  </a:extLst>
                </a:gridCol>
                <a:gridCol w="246888">
                  <a:extLst>
                    <a:ext uri="{9D8B030D-6E8A-4147-A177-3AD203B41FA5}">
                      <a16:colId xmlns:a16="http://schemas.microsoft.com/office/drawing/2014/main" val="2023532682"/>
                    </a:ext>
                  </a:extLst>
                </a:gridCol>
                <a:gridCol w="246888">
                  <a:extLst>
                    <a:ext uri="{9D8B030D-6E8A-4147-A177-3AD203B41FA5}">
                      <a16:colId xmlns:a16="http://schemas.microsoft.com/office/drawing/2014/main" val="3819470837"/>
                    </a:ext>
                  </a:extLst>
                </a:gridCol>
                <a:gridCol w="246888">
                  <a:extLst>
                    <a:ext uri="{9D8B030D-6E8A-4147-A177-3AD203B41FA5}">
                      <a16:colId xmlns:a16="http://schemas.microsoft.com/office/drawing/2014/main" val="2319158011"/>
                    </a:ext>
                  </a:extLst>
                </a:gridCol>
                <a:gridCol w="1069848">
                  <a:extLst>
                    <a:ext uri="{9D8B030D-6E8A-4147-A177-3AD203B41FA5}">
                      <a16:colId xmlns:a16="http://schemas.microsoft.com/office/drawing/2014/main" val="2415163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650554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- 2020-05-30 07:36:23</a:t>
                      </a:r>
                      <a:r>
                        <a:rPr kumimoji="0" lang="en-US" sz="1000" b="0" i="0" u="none" strike="noStrike" kern="1200" cap="none" spc="0" normalizeH="0" baseline="0" noProof="0">
                          <a:ln>
                            <a:noFill/>
                          </a:ln>
                          <a:solidFill>
                            <a:prstClr val="black"/>
                          </a:solidFill>
                          <a:effectLst/>
                          <a:uLnTx/>
                          <a:uFillTx/>
                          <a:latin typeface="+mn-lt"/>
                          <a:ea typeface="+mn-ea"/>
                          <a:cs typeface="+mn-cs"/>
                        </a:rPr>
                        <a:t>
 Sushi Tei sure knows the way to our heart! 😋 Indulge in mouthwatering feast with the Spring Bundle Set at just  (U.P )! This delectable spread comes with Konbi Beef Don, Momo Buta Belly Don, Yoshoku Kani Croquette and Hamachi Gyoza so there's something for everyone. 🥢 Want more? Complete your meal with some deep-fried Tako Karaage at .50 (U.P. .80). Available from 29-31 May only. Order now!
#03-18, Sushi Tei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https://scontent-iad3-1.xx.fbcdn.net/v/t1.0-9/p720x720/101418885_3234901339894072_2194834425487818752_n.jpg?_nc_cat=102&amp;_nc_sid=8024bb&amp;_nc_ohc=a4GtV1qBeekAX_KRtX_&amp;_nc_ht=scontent-iad3-1.xx&amp;_nc_tp=6&amp;oh=88d8eece8a33f877a612cba1db7e8f66&amp;oe=5F1A225D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FB 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16 - 55; Interests: Eating, Food, Shopping malls, Restaurants or Food and drink</a:t>
                      </a:r>
                    </a:p>
                  </a:txBody>
                  <a:tcPr/>
                </a:tc>
                <a:extLst>
                  <a:ext uri="{0D108BD9-81ED-4DB2-BD59-A6C34878D82A}">
                    <a16:rowId xmlns:a16="http://schemas.microsoft.com/office/drawing/2014/main" val="927574112"/>
                  </a:ext>
                </a:extLst>
              </a:tr>
            </a:tbl>
          </a:graphicData>
        </a:graphic>
      </p:graphicFrame>
      <p:sp>
        <p:nvSpPr>
          <p:cNvPr id="4" name="Text Placeholder 3">
            <a:extLst>
              <a:ext uri="{FF2B5EF4-FFF2-40B4-BE49-F238E27FC236}">
                <a16:creationId xmlns:a16="http://schemas.microsoft.com/office/drawing/2014/main" id="{8446ECEE-0C6F-446C-BFCB-1A2DF180C90E}"/>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168671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D4676-F913-441A-BA57-648E21DBE8AB}"/>
              </a:ext>
            </a:extLst>
          </p:cNvPr>
          <p:cNvSpPr>
            <a:spLocks noGrp="1"/>
          </p:cNvSpPr>
          <p:nvPr>
            <p:ph type="title"/>
          </p:nvPr>
        </p:nvSpPr>
        <p:spPr/>
        <p:txBody>
          <a:bodyPr/>
          <a:lstStyle/>
          <a:p>
            <a:r>
              <a:rPr lang="en-US"/>
              <a:t>Facebook Ads Costs Table | All Pages - 8 of 26</a:t>
            </a:r>
          </a:p>
        </p:txBody>
      </p:sp>
      <p:graphicFrame>
        <p:nvGraphicFramePr>
          <p:cNvPr id="5" name="Table Placeholder 4">
            <a:extLst>
              <a:ext uri="{FF2B5EF4-FFF2-40B4-BE49-F238E27FC236}">
                <a16:creationId xmlns:a16="http://schemas.microsoft.com/office/drawing/2014/main" id="{EADE7CF4-BFC5-42C5-AA81-14C6159922B0}"/>
              </a:ext>
            </a:extLst>
          </p:cNvPr>
          <p:cNvGraphicFramePr>
            <a:graphicFrameLocks noGrp="1"/>
          </p:cNvGraphicFramePr>
          <p:nvPr>
            <p:ph type="tbl" sz="quarter" idx="13"/>
            <p:extLst>
              <p:ext uri="{D42A27DB-BD31-4B8C-83A1-F6EECF244321}">
                <p14:modId xmlns:p14="http://schemas.microsoft.com/office/powerpoint/2010/main" val="4104028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838632591"/>
                    </a:ext>
                  </a:extLst>
                </a:gridCol>
                <a:gridCol w="1069848">
                  <a:extLst>
                    <a:ext uri="{9D8B030D-6E8A-4147-A177-3AD203B41FA5}">
                      <a16:colId xmlns:a16="http://schemas.microsoft.com/office/drawing/2014/main" val="3681890524"/>
                    </a:ext>
                  </a:extLst>
                </a:gridCol>
                <a:gridCol w="246888">
                  <a:extLst>
                    <a:ext uri="{9D8B030D-6E8A-4147-A177-3AD203B41FA5}">
                      <a16:colId xmlns:a16="http://schemas.microsoft.com/office/drawing/2014/main" val="4010840251"/>
                    </a:ext>
                  </a:extLst>
                </a:gridCol>
                <a:gridCol w="246888">
                  <a:extLst>
                    <a:ext uri="{9D8B030D-6E8A-4147-A177-3AD203B41FA5}">
                      <a16:colId xmlns:a16="http://schemas.microsoft.com/office/drawing/2014/main" val="3048050843"/>
                    </a:ext>
                  </a:extLst>
                </a:gridCol>
                <a:gridCol w="246888">
                  <a:extLst>
                    <a:ext uri="{9D8B030D-6E8A-4147-A177-3AD203B41FA5}">
                      <a16:colId xmlns:a16="http://schemas.microsoft.com/office/drawing/2014/main" val="3190575704"/>
                    </a:ext>
                  </a:extLst>
                </a:gridCol>
                <a:gridCol w="246888">
                  <a:extLst>
                    <a:ext uri="{9D8B030D-6E8A-4147-A177-3AD203B41FA5}">
                      <a16:colId xmlns:a16="http://schemas.microsoft.com/office/drawing/2014/main" val="2693865365"/>
                    </a:ext>
                  </a:extLst>
                </a:gridCol>
                <a:gridCol w="246888">
                  <a:extLst>
                    <a:ext uri="{9D8B030D-6E8A-4147-A177-3AD203B41FA5}">
                      <a16:colId xmlns:a16="http://schemas.microsoft.com/office/drawing/2014/main" val="367826491"/>
                    </a:ext>
                  </a:extLst>
                </a:gridCol>
                <a:gridCol w="246888">
                  <a:extLst>
                    <a:ext uri="{9D8B030D-6E8A-4147-A177-3AD203B41FA5}">
                      <a16:colId xmlns:a16="http://schemas.microsoft.com/office/drawing/2014/main" val="807797963"/>
                    </a:ext>
                  </a:extLst>
                </a:gridCol>
                <a:gridCol w="246888">
                  <a:extLst>
                    <a:ext uri="{9D8B030D-6E8A-4147-A177-3AD203B41FA5}">
                      <a16:colId xmlns:a16="http://schemas.microsoft.com/office/drawing/2014/main" val="3219488457"/>
                    </a:ext>
                  </a:extLst>
                </a:gridCol>
                <a:gridCol w="246888">
                  <a:extLst>
                    <a:ext uri="{9D8B030D-6E8A-4147-A177-3AD203B41FA5}">
                      <a16:colId xmlns:a16="http://schemas.microsoft.com/office/drawing/2014/main" val="3838404362"/>
                    </a:ext>
                  </a:extLst>
                </a:gridCol>
                <a:gridCol w="246888">
                  <a:extLst>
                    <a:ext uri="{9D8B030D-6E8A-4147-A177-3AD203B41FA5}">
                      <a16:colId xmlns:a16="http://schemas.microsoft.com/office/drawing/2014/main" val="1084808443"/>
                    </a:ext>
                  </a:extLst>
                </a:gridCol>
                <a:gridCol w="246888">
                  <a:extLst>
                    <a:ext uri="{9D8B030D-6E8A-4147-A177-3AD203B41FA5}">
                      <a16:colId xmlns:a16="http://schemas.microsoft.com/office/drawing/2014/main" val="4205233527"/>
                    </a:ext>
                  </a:extLst>
                </a:gridCol>
                <a:gridCol w="246888">
                  <a:extLst>
                    <a:ext uri="{9D8B030D-6E8A-4147-A177-3AD203B41FA5}">
                      <a16:colId xmlns:a16="http://schemas.microsoft.com/office/drawing/2014/main" val="3092084677"/>
                    </a:ext>
                  </a:extLst>
                </a:gridCol>
                <a:gridCol w="246888">
                  <a:extLst>
                    <a:ext uri="{9D8B030D-6E8A-4147-A177-3AD203B41FA5}">
                      <a16:colId xmlns:a16="http://schemas.microsoft.com/office/drawing/2014/main" val="2603199081"/>
                    </a:ext>
                  </a:extLst>
                </a:gridCol>
                <a:gridCol w="246888">
                  <a:extLst>
                    <a:ext uri="{9D8B030D-6E8A-4147-A177-3AD203B41FA5}">
                      <a16:colId xmlns:a16="http://schemas.microsoft.com/office/drawing/2014/main" val="3065453369"/>
                    </a:ext>
                  </a:extLst>
                </a:gridCol>
                <a:gridCol w="246888">
                  <a:extLst>
                    <a:ext uri="{9D8B030D-6E8A-4147-A177-3AD203B41FA5}">
                      <a16:colId xmlns:a16="http://schemas.microsoft.com/office/drawing/2014/main" val="1765810089"/>
                    </a:ext>
                  </a:extLst>
                </a:gridCol>
                <a:gridCol w="246888">
                  <a:extLst>
                    <a:ext uri="{9D8B030D-6E8A-4147-A177-3AD203B41FA5}">
                      <a16:colId xmlns:a16="http://schemas.microsoft.com/office/drawing/2014/main" val="2108082181"/>
                    </a:ext>
                  </a:extLst>
                </a:gridCol>
                <a:gridCol w="246888">
                  <a:extLst>
                    <a:ext uri="{9D8B030D-6E8A-4147-A177-3AD203B41FA5}">
                      <a16:colId xmlns:a16="http://schemas.microsoft.com/office/drawing/2014/main" val="3543874936"/>
                    </a:ext>
                  </a:extLst>
                </a:gridCol>
                <a:gridCol w="246888">
                  <a:extLst>
                    <a:ext uri="{9D8B030D-6E8A-4147-A177-3AD203B41FA5}">
                      <a16:colId xmlns:a16="http://schemas.microsoft.com/office/drawing/2014/main" val="921909"/>
                    </a:ext>
                  </a:extLst>
                </a:gridCol>
                <a:gridCol w="1069848">
                  <a:extLst>
                    <a:ext uri="{9D8B030D-6E8A-4147-A177-3AD203B41FA5}">
                      <a16:colId xmlns:a16="http://schemas.microsoft.com/office/drawing/2014/main" val="210221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365464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- 2020-05-29 12:57:34</a:t>
                      </a:r>
                      <a:r>
                        <a:rPr kumimoji="0" lang="en-US" sz="1000" b="0" i="0" u="none" strike="noStrike" kern="1200" cap="none" spc="0" normalizeH="0" baseline="0" noProof="0">
                          <a:ln>
                            <a:noFill/>
                          </a:ln>
                          <a:solidFill>
                            <a:prstClr val="black"/>
                          </a:solidFill>
                          <a:effectLst/>
                          <a:uLnTx/>
                          <a:uFillTx/>
                          <a:latin typeface="+mn-lt"/>
                          <a:ea typeface="+mn-ea"/>
                          <a:cs typeface="+mn-cs"/>
                        </a:rPr>
                        <a:t>
 Here are some tips to help you make the back-to-school transition more smooth-sailing while keeping your family positive and productive. ⠀
🎒 bit.ly/FPRBackToSchool⠀
⠀
#FrasersPropertyRetail #BacktoSchool #SGkids #SGparents#SGschool #SGeducation #SGliving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Singapore; Ages: 18 - 55</a:t>
                      </a:r>
                    </a:p>
                  </a:txBody>
                  <a:tcPr/>
                </a:tc>
                <a:extLst>
                  <a:ext uri="{0D108BD9-81ED-4DB2-BD59-A6C34878D82A}">
                    <a16:rowId xmlns:a16="http://schemas.microsoft.com/office/drawing/2014/main" val="4039169609"/>
                  </a:ext>
                </a:extLst>
              </a:tr>
            </a:tbl>
          </a:graphicData>
        </a:graphic>
      </p:graphicFrame>
      <p:sp>
        <p:nvSpPr>
          <p:cNvPr id="4" name="Text Placeholder 3">
            <a:extLst>
              <a:ext uri="{FF2B5EF4-FFF2-40B4-BE49-F238E27FC236}">
                <a16:creationId xmlns:a16="http://schemas.microsoft.com/office/drawing/2014/main" id="{DF22CF00-DFDF-4664-BF0D-82868C38B2C0}"/>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031130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63AE4-1E78-4D5A-AC3E-2CEB7214F0B2}"/>
              </a:ext>
            </a:extLst>
          </p:cNvPr>
          <p:cNvSpPr>
            <a:spLocks noGrp="1"/>
          </p:cNvSpPr>
          <p:nvPr>
            <p:ph type="title"/>
          </p:nvPr>
        </p:nvSpPr>
        <p:spPr/>
        <p:txBody>
          <a:bodyPr/>
          <a:lstStyle/>
          <a:p>
            <a:r>
              <a:rPr lang="en-US"/>
              <a:t>Facebook Ads Costs Table | All Pages - 9 of 26</a:t>
            </a:r>
          </a:p>
        </p:txBody>
      </p:sp>
      <p:graphicFrame>
        <p:nvGraphicFramePr>
          <p:cNvPr id="5" name="Table Placeholder 4">
            <a:extLst>
              <a:ext uri="{FF2B5EF4-FFF2-40B4-BE49-F238E27FC236}">
                <a16:creationId xmlns:a16="http://schemas.microsoft.com/office/drawing/2014/main" id="{9A84EE44-093A-41EF-A97E-62647426DE75}"/>
              </a:ext>
            </a:extLst>
          </p:cNvPr>
          <p:cNvGraphicFramePr>
            <a:graphicFrameLocks noGrp="1"/>
          </p:cNvGraphicFramePr>
          <p:nvPr>
            <p:ph type="tbl" sz="quarter" idx="13"/>
            <p:extLst>
              <p:ext uri="{D42A27DB-BD31-4B8C-83A1-F6EECF244321}">
                <p14:modId xmlns:p14="http://schemas.microsoft.com/office/powerpoint/2010/main" val="3182908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878619278"/>
                    </a:ext>
                  </a:extLst>
                </a:gridCol>
                <a:gridCol w="1069848">
                  <a:extLst>
                    <a:ext uri="{9D8B030D-6E8A-4147-A177-3AD203B41FA5}">
                      <a16:colId xmlns:a16="http://schemas.microsoft.com/office/drawing/2014/main" val="2478929635"/>
                    </a:ext>
                  </a:extLst>
                </a:gridCol>
                <a:gridCol w="246888">
                  <a:extLst>
                    <a:ext uri="{9D8B030D-6E8A-4147-A177-3AD203B41FA5}">
                      <a16:colId xmlns:a16="http://schemas.microsoft.com/office/drawing/2014/main" val="2446273404"/>
                    </a:ext>
                  </a:extLst>
                </a:gridCol>
                <a:gridCol w="246888">
                  <a:extLst>
                    <a:ext uri="{9D8B030D-6E8A-4147-A177-3AD203B41FA5}">
                      <a16:colId xmlns:a16="http://schemas.microsoft.com/office/drawing/2014/main" val="3270015473"/>
                    </a:ext>
                  </a:extLst>
                </a:gridCol>
                <a:gridCol w="246888">
                  <a:extLst>
                    <a:ext uri="{9D8B030D-6E8A-4147-A177-3AD203B41FA5}">
                      <a16:colId xmlns:a16="http://schemas.microsoft.com/office/drawing/2014/main" val="1620300561"/>
                    </a:ext>
                  </a:extLst>
                </a:gridCol>
                <a:gridCol w="246888">
                  <a:extLst>
                    <a:ext uri="{9D8B030D-6E8A-4147-A177-3AD203B41FA5}">
                      <a16:colId xmlns:a16="http://schemas.microsoft.com/office/drawing/2014/main" val="3445461299"/>
                    </a:ext>
                  </a:extLst>
                </a:gridCol>
                <a:gridCol w="246888">
                  <a:extLst>
                    <a:ext uri="{9D8B030D-6E8A-4147-A177-3AD203B41FA5}">
                      <a16:colId xmlns:a16="http://schemas.microsoft.com/office/drawing/2014/main" val="1864680420"/>
                    </a:ext>
                  </a:extLst>
                </a:gridCol>
                <a:gridCol w="246888">
                  <a:extLst>
                    <a:ext uri="{9D8B030D-6E8A-4147-A177-3AD203B41FA5}">
                      <a16:colId xmlns:a16="http://schemas.microsoft.com/office/drawing/2014/main" val="2132490121"/>
                    </a:ext>
                  </a:extLst>
                </a:gridCol>
                <a:gridCol w="246888">
                  <a:extLst>
                    <a:ext uri="{9D8B030D-6E8A-4147-A177-3AD203B41FA5}">
                      <a16:colId xmlns:a16="http://schemas.microsoft.com/office/drawing/2014/main" val="3240026045"/>
                    </a:ext>
                  </a:extLst>
                </a:gridCol>
                <a:gridCol w="246888">
                  <a:extLst>
                    <a:ext uri="{9D8B030D-6E8A-4147-A177-3AD203B41FA5}">
                      <a16:colId xmlns:a16="http://schemas.microsoft.com/office/drawing/2014/main" val="3328152646"/>
                    </a:ext>
                  </a:extLst>
                </a:gridCol>
                <a:gridCol w="246888">
                  <a:extLst>
                    <a:ext uri="{9D8B030D-6E8A-4147-A177-3AD203B41FA5}">
                      <a16:colId xmlns:a16="http://schemas.microsoft.com/office/drawing/2014/main" val="1819284302"/>
                    </a:ext>
                  </a:extLst>
                </a:gridCol>
                <a:gridCol w="246888">
                  <a:extLst>
                    <a:ext uri="{9D8B030D-6E8A-4147-A177-3AD203B41FA5}">
                      <a16:colId xmlns:a16="http://schemas.microsoft.com/office/drawing/2014/main" val="1494233549"/>
                    </a:ext>
                  </a:extLst>
                </a:gridCol>
                <a:gridCol w="246888">
                  <a:extLst>
                    <a:ext uri="{9D8B030D-6E8A-4147-A177-3AD203B41FA5}">
                      <a16:colId xmlns:a16="http://schemas.microsoft.com/office/drawing/2014/main" val="1135141289"/>
                    </a:ext>
                  </a:extLst>
                </a:gridCol>
                <a:gridCol w="246888">
                  <a:extLst>
                    <a:ext uri="{9D8B030D-6E8A-4147-A177-3AD203B41FA5}">
                      <a16:colId xmlns:a16="http://schemas.microsoft.com/office/drawing/2014/main" val="1145298631"/>
                    </a:ext>
                  </a:extLst>
                </a:gridCol>
                <a:gridCol w="246888">
                  <a:extLst>
                    <a:ext uri="{9D8B030D-6E8A-4147-A177-3AD203B41FA5}">
                      <a16:colId xmlns:a16="http://schemas.microsoft.com/office/drawing/2014/main" val="513745356"/>
                    </a:ext>
                  </a:extLst>
                </a:gridCol>
                <a:gridCol w="246888">
                  <a:extLst>
                    <a:ext uri="{9D8B030D-6E8A-4147-A177-3AD203B41FA5}">
                      <a16:colId xmlns:a16="http://schemas.microsoft.com/office/drawing/2014/main" val="3493603868"/>
                    </a:ext>
                  </a:extLst>
                </a:gridCol>
                <a:gridCol w="246888">
                  <a:extLst>
                    <a:ext uri="{9D8B030D-6E8A-4147-A177-3AD203B41FA5}">
                      <a16:colId xmlns:a16="http://schemas.microsoft.com/office/drawing/2014/main" val="3425733893"/>
                    </a:ext>
                  </a:extLst>
                </a:gridCol>
                <a:gridCol w="246888">
                  <a:extLst>
                    <a:ext uri="{9D8B030D-6E8A-4147-A177-3AD203B41FA5}">
                      <a16:colId xmlns:a16="http://schemas.microsoft.com/office/drawing/2014/main" val="2094876558"/>
                    </a:ext>
                  </a:extLst>
                </a:gridCol>
                <a:gridCol w="246888">
                  <a:extLst>
                    <a:ext uri="{9D8B030D-6E8A-4147-A177-3AD203B41FA5}">
                      <a16:colId xmlns:a16="http://schemas.microsoft.com/office/drawing/2014/main" val="295360636"/>
                    </a:ext>
                  </a:extLst>
                </a:gridCol>
                <a:gridCol w="1069848">
                  <a:extLst>
                    <a:ext uri="{9D8B030D-6E8A-4147-A177-3AD203B41FA5}">
                      <a16:colId xmlns:a16="http://schemas.microsoft.com/office/drawing/2014/main" val="1972798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16906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- 2020-05-29 12:56:13</a:t>
                      </a:r>
                      <a:r>
                        <a:rPr kumimoji="0" lang="en-US" sz="1000" b="0" i="0" u="none" strike="noStrike" kern="1200" cap="none" spc="0" normalizeH="0" baseline="0" noProof="0">
                          <a:ln>
                            <a:noFill/>
                          </a:ln>
                          <a:solidFill>
                            <a:prstClr val="black"/>
                          </a:solidFill>
                          <a:effectLst/>
                          <a:uLnTx/>
                          <a:uFillTx/>
                          <a:latin typeface="+mn-lt"/>
                          <a:ea typeface="+mn-ea"/>
                          <a:cs typeface="+mn-cs"/>
                        </a:rPr>
                        <a:t>
 Here are some tips to help you make the back-to-school transition more smooth-sailing while keeping your family positive and productive. 🎒 bit.ly/FPRBackToSchool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nM1orUjnBNTD_&amp;w=627&amp;h=627&amp;url=https%3A%2F%2Fwww.facebook.com%2Fads%2Fimage%2F%3Fd%3DAQJhcHTjqdWhrylPUa219Siu2HlYWedkptK6KLrL7CUwArYEobjVQdlqXcsB0UTknPydPds0fR4eFjKI3IK0wMrVT2kXQUAqcOxRLCZoKAER1YiGL2xeU8-6g90J06giH8Tg27RNB6G6-S6tPa89QiT1&amp;cfs=1&amp;_nc_hash=AQA3eQndFfvsIuW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Singapore; Ages: 18 - 55</a:t>
                      </a:r>
                    </a:p>
                  </a:txBody>
                  <a:tcPr/>
                </a:tc>
                <a:extLst>
                  <a:ext uri="{0D108BD9-81ED-4DB2-BD59-A6C34878D82A}">
                    <a16:rowId xmlns:a16="http://schemas.microsoft.com/office/drawing/2014/main" val="2271258702"/>
                  </a:ext>
                </a:extLst>
              </a:tr>
            </a:tbl>
          </a:graphicData>
        </a:graphic>
      </p:graphicFrame>
      <p:sp>
        <p:nvSpPr>
          <p:cNvPr id="4" name="Text Placeholder 3">
            <a:extLst>
              <a:ext uri="{FF2B5EF4-FFF2-40B4-BE49-F238E27FC236}">
                <a16:creationId xmlns:a16="http://schemas.microsoft.com/office/drawing/2014/main" id="{D2196077-475C-4D1D-86B3-2F3A5959C009}"/>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52122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C6AAD-0C50-4916-9CCB-F279E0714EE7}"/>
              </a:ext>
            </a:extLst>
          </p:cNvPr>
          <p:cNvSpPr>
            <a:spLocks noGrp="1"/>
          </p:cNvSpPr>
          <p:nvPr>
            <p:ph type="title"/>
          </p:nvPr>
        </p:nvSpPr>
        <p:spPr/>
        <p:txBody>
          <a:bodyPr/>
          <a:lstStyle/>
          <a:p>
            <a:r>
              <a:rPr lang="en-US"/>
              <a:t>Facebook Ads Costs Table | All Pages - 10 of 26</a:t>
            </a:r>
          </a:p>
        </p:txBody>
      </p:sp>
      <p:graphicFrame>
        <p:nvGraphicFramePr>
          <p:cNvPr id="5" name="Table Placeholder 4">
            <a:extLst>
              <a:ext uri="{FF2B5EF4-FFF2-40B4-BE49-F238E27FC236}">
                <a16:creationId xmlns:a16="http://schemas.microsoft.com/office/drawing/2014/main" id="{29AE6C97-108A-4188-A464-D4E534FE98D6}"/>
              </a:ext>
            </a:extLst>
          </p:cNvPr>
          <p:cNvGraphicFramePr>
            <a:graphicFrameLocks noGrp="1"/>
          </p:cNvGraphicFramePr>
          <p:nvPr>
            <p:ph type="tbl" sz="quarter" idx="13"/>
            <p:extLst>
              <p:ext uri="{D42A27DB-BD31-4B8C-83A1-F6EECF244321}">
                <p14:modId xmlns:p14="http://schemas.microsoft.com/office/powerpoint/2010/main" val="357623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827209251"/>
                    </a:ext>
                  </a:extLst>
                </a:gridCol>
                <a:gridCol w="1069848">
                  <a:extLst>
                    <a:ext uri="{9D8B030D-6E8A-4147-A177-3AD203B41FA5}">
                      <a16:colId xmlns:a16="http://schemas.microsoft.com/office/drawing/2014/main" val="970123701"/>
                    </a:ext>
                  </a:extLst>
                </a:gridCol>
                <a:gridCol w="246888">
                  <a:extLst>
                    <a:ext uri="{9D8B030D-6E8A-4147-A177-3AD203B41FA5}">
                      <a16:colId xmlns:a16="http://schemas.microsoft.com/office/drawing/2014/main" val="732913450"/>
                    </a:ext>
                  </a:extLst>
                </a:gridCol>
                <a:gridCol w="246888">
                  <a:extLst>
                    <a:ext uri="{9D8B030D-6E8A-4147-A177-3AD203B41FA5}">
                      <a16:colId xmlns:a16="http://schemas.microsoft.com/office/drawing/2014/main" val="971702476"/>
                    </a:ext>
                  </a:extLst>
                </a:gridCol>
                <a:gridCol w="246888">
                  <a:extLst>
                    <a:ext uri="{9D8B030D-6E8A-4147-A177-3AD203B41FA5}">
                      <a16:colId xmlns:a16="http://schemas.microsoft.com/office/drawing/2014/main" val="206169263"/>
                    </a:ext>
                  </a:extLst>
                </a:gridCol>
                <a:gridCol w="246888">
                  <a:extLst>
                    <a:ext uri="{9D8B030D-6E8A-4147-A177-3AD203B41FA5}">
                      <a16:colId xmlns:a16="http://schemas.microsoft.com/office/drawing/2014/main" val="823908992"/>
                    </a:ext>
                  </a:extLst>
                </a:gridCol>
                <a:gridCol w="246888">
                  <a:extLst>
                    <a:ext uri="{9D8B030D-6E8A-4147-A177-3AD203B41FA5}">
                      <a16:colId xmlns:a16="http://schemas.microsoft.com/office/drawing/2014/main" val="472906134"/>
                    </a:ext>
                  </a:extLst>
                </a:gridCol>
                <a:gridCol w="246888">
                  <a:extLst>
                    <a:ext uri="{9D8B030D-6E8A-4147-A177-3AD203B41FA5}">
                      <a16:colId xmlns:a16="http://schemas.microsoft.com/office/drawing/2014/main" val="3133025859"/>
                    </a:ext>
                  </a:extLst>
                </a:gridCol>
                <a:gridCol w="246888">
                  <a:extLst>
                    <a:ext uri="{9D8B030D-6E8A-4147-A177-3AD203B41FA5}">
                      <a16:colId xmlns:a16="http://schemas.microsoft.com/office/drawing/2014/main" val="3357395777"/>
                    </a:ext>
                  </a:extLst>
                </a:gridCol>
                <a:gridCol w="246888">
                  <a:extLst>
                    <a:ext uri="{9D8B030D-6E8A-4147-A177-3AD203B41FA5}">
                      <a16:colId xmlns:a16="http://schemas.microsoft.com/office/drawing/2014/main" val="3705169771"/>
                    </a:ext>
                  </a:extLst>
                </a:gridCol>
                <a:gridCol w="246888">
                  <a:extLst>
                    <a:ext uri="{9D8B030D-6E8A-4147-A177-3AD203B41FA5}">
                      <a16:colId xmlns:a16="http://schemas.microsoft.com/office/drawing/2014/main" val="1803411481"/>
                    </a:ext>
                  </a:extLst>
                </a:gridCol>
                <a:gridCol w="246888">
                  <a:extLst>
                    <a:ext uri="{9D8B030D-6E8A-4147-A177-3AD203B41FA5}">
                      <a16:colId xmlns:a16="http://schemas.microsoft.com/office/drawing/2014/main" val="1629146191"/>
                    </a:ext>
                  </a:extLst>
                </a:gridCol>
                <a:gridCol w="246888">
                  <a:extLst>
                    <a:ext uri="{9D8B030D-6E8A-4147-A177-3AD203B41FA5}">
                      <a16:colId xmlns:a16="http://schemas.microsoft.com/office/drawing/2014/main" val="2015625989"/>
                    </a:ext>
                  </a:extLst>
                </a:gridCol>
                <a:gridCol w="246888">
                  <a:extLst>
                    <a:ext uri="{9D8B030D-6E8A-4147-A177-3AD203B41FA5}">
                      <a16:colId xmlns:a16="http://schemas.microsoft.com/office/drawing/2014/main" val="2251082595"/>
                    </a:ext>
                  </a:extLst>
                </a:gridCol>
                <a:gridCol w="246888">
                  <a:extLst>
                    <a:ext uri="{9D8B030D-6E8A-4147-A177-3AD203B41FA5}">
                      <a16:colId xmlns:a16="http://schemas.microsoft.com/office/drawing/2014/main" val="1609054395"/>
                    </a:ext>
                  </a:extLst>
                </a:gridCol>
                <a:gridCol w="246888">
                  <a:extLst>
                    <a:ext uri="{9D8B030D-6E8A-4147-A177-3AD203B41FA5}">
                      <a16:colId xmlns:a16="http://schemas.microsoft.com/office/drawing/2014/main" val="4107855640"/>
                    </a:ext>
                  </a:extLst>
                </a:gridCol>
                <a:gridCol w="246888">
                  <a:extLst>
                    <a:ext uri="{9D8B030D-6E8A-4147-A177-3AD203B41FA5}">
                      <a16:colId xmlns:a16="http://schemas.microsoft.com/office/drawing/2014/main" val="3818285554"/>
                    </a:ext>
                  </a:extLst>
                </a:gridCol>
                <a:gridCol w="246888">
                  <a:extLst>
                    <a:ext uri="{9D8B030D-6E8A-4147-A177-3AD203B41FA5}">
                      <a16:colId xmlns:a16="http://schemas.microsoft.com/office/drawing/2014/main" val="2266129118"/>
                    </a:ext>
                  </a:extLst>
                </a:gridCol>
                <a:gridCol w="246888">
                  <a:extLst>
                    <a:ext uri="{9D8B030D-6E8A-4147-A177-3AD203B41FA5}">
                      <a16:colId xmlns:a16="http://schemas.microsoft.com/office/drawing/2014/main" val="2527582617"/>
                    </a:ext>
                  </a:extLst>
                </a:gridCol>
                <a:gridCol w="1069848">
                  <a:extLst>
                    <a:ext uri="{9D8B030D-6E8A-4147-A177-3AD203B41FA5}">
                      <a16:colId xmlns:a16="http://schemas.microsoft.com/office/drawing/2014/main" val="853394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63343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KINEX - 2020-05-29 11:58:05</a:t>
                      </a:r>
                      <a:r>
                        <a:rPr kumimoji="0" lang="en-US" sz="1000" b="0" i="0" u="none" strike="noStrike" kern="1200" cap="none" spc="0" normalizeH="0" baseline="0" noProof="0">
                          <a:ln>
                            <a:noFill/>
                          </a:ln>
                          <a:solidFill>
                            <a:prstClr val="black"/>
                          </a:solidFill>
                          <a:effectLst/>
                          <a:uLnTx/>
                          <a:uFillTx/>
                          <a:latin typeface="+mn-lt"/>
                          <a:ea typeface="+mn-ea"/>
                          <a:cs typeface="+mn-cs"/>
                        </a:rPr>
                        <a:t>
 Think you can spot the 5 shy KINEX stickmen hiding in this photo? (Challenge your eye-power a little!)
.
#kinexsg #puzzles #athometogether #workfromhome #sgunited #eyepower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Think you can spot the 5 shy...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a:t>
                      </a:r>
                    </a:p>
                  </a:txBody>
                  <a:tcPr/>
                </a:tc>
                <a:extLst>
                  <a:ext uri="{0D108BD9-81ED-4DB2-BD59-A6C34878D82A}">
                    <a16:rowId xmlns:a16="http://schemas.microsoft.com/office/drawing/2014/main" val="2571918237"/>
                  </a:ext>
                </a:extLst>
              </a:tr>
            </a:tbl>
          </a:graphicData>
        </a:graphic>
      </p:graphicFrame>
      <p:sp>
        <p:nvSpPr>
          <p:cNvPr id="4" name="Text Placeholder 3">
            <a:extLst>
              <a:ext uri="{FF2B5EF4-FFF2-40B4-BE49-F238E27FC236}">
                <a16:creationId xmlns:a16="http://schemas.microsoft.com/office/drawing/2014/main" id="{5EFE9F84-F39D-4121-ACF6-3DFA67AA62B5}"/>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3617029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6A790-8CCC-411C-B97E-8A557EF6DC7D}"/>
              </a:ext>
            </a:extLst>
          </p:cNvPr>
          <p:cNvSpPr>
            <a:spLocks noGrp="1"/>
          </p:cNvSpPr>
          <p:nvPr>
            <p:ph type="title"/>
          </p:nvPr>
        </p:nvSpPr>
        <p:spPr/>
        <p:txBody>
          <a:bodyPr/>
          <a:lstStyle/>
          <a:p>
            <a:r>
              <a:rPr lang="en-US"/>
              <a:t>Facebook Ads Costs Table | All Pages - 11 of 26</a:t>
            </a:r>
          </a:p>
        </p:txBody>
      </p:sp>
      <p:graphicFrame>
        <p:nvGraphicFramePr>
          <p:cNvPr id="5" name="Table Placeholder 4">
            <a:extLst>
              <a:ext uri="{FF2B5EF4-FFF2-40B4-BE49-F238E27FC236}">
                <a16:creationId xmlns:a16="http://schemas.microsoft.com/office/drawing/2014/main" id="{1D55EF6D-BA6C-4874-B3B0-D2376EE22AE7}"/>
              </a:ext>
            </a:extLst>
          </p:cNvPr>
          <p:cNvGraphicFramePr>
            <a:graphicFrameLocks noGrp="1"/>
          </p:cNvGraphicFramePr>
          <p:nvPr>
            <p:ph type="tbl" sz="quarter" idx="13"/>
            <p:extLst>
              <p:ext uri="{D42A27DB-BD31-4B8C-83A1-F6EECF244321}">
                <p14:modId xmlns:p14="http://schemas.microsoft.com/office/powerpoint/2010/main" val="3702006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874568968"/>
                    </a:ext>
                  </a:extLst>
                </a:gridCol>
                <a:gridCol w="1069848">
                  <a:extLst>
                    <a:ext uri="{9D8B030D-6E8A-4147-A177-3AD203B41FA5}">
                      <a16:colId xmlns:a16="http://schemas.microsoft.com/office/drawing/2014/main" val="1659959701"/>
                    </a:ext>
                  </a:extLst>
                </a:gridCol>
                <a:gridCol w="246888">
                  <a:extLst>
                    <a:ext uri="{9D8B030D-6E8A-4147-A177-3AD203B41FA5}">
                      <a16:colId xmlns:a16="http://schemas.microsoft.com/office/drawing/2014/main" val="3832290279"/>
                    </a:ext>
                  </a:extLst>
                </a:gridCol>
                <a:gridCol w="246888">
                  <a:extLst>
                    <a:ext uri="{9D8B030D-6E8A-4147-A177-3AD203B41FA5}">
                      <a16:colId xmlns:a16="http://schemas.microsoft.com/office/drawing/2014/main" val="3348904080"/>
                    </a:ext>
                  </a:extLst>
                </a:gridCol>
                <a:gridCol w="246888">
                  <a:extLst>
                    <a:ext uri="{9D8B030D-6E8A-4147-A177-3AD203B41FA5}">
                      <a16:colId xmlns:a16="http://schemas.microsoft.com/office/drawing/2014/main" val="3907015812"/>
                    </a:ext>
                  </a:extLst>
                </a:gridCol>
                <a:gridCol w="246888">
                  <a:extLst>
                    <a:ext uri="{9D8B030D-6E8A-4147-A177-3AD203B41FA5}">
                      <a16:colId xmlns:a16="http://schemas.microsoft.com/office/drawing/2014/main" val="3523807487"/>
                    </a:ext>
                  </a:extLst>
                </a:gridCol>
                <a:gridCol w="246888">
                  <a:extLst>
                    <a:ext uri="{9D8B030D-6E8A-4147-A177-3AD203B41FA5}">
                      <a16:colId xmlns:a16="http://schemas.microsoft.com/office/drawing/2014/main" val="3942219021"/>
                    </a:ext>
                  </a:extLst>
                </a:gridCol>
                <a:gridCol w="246888">
                  <a:extLst>
                    <a:ext uri="{9D8B030D-6E8A-4147-A177-3AD203B41FA5}">
                      <a16:colId xmlns:a16="http://schemas.microsoft.com/office/drawing/2014/main" val="4250703365"/>
                    </a:ext>
                  </a:extLst>
                </a:gridCol>
                <a:gridCol w="246888">
                  <a:extLst>
                    <a:ext uri="{9D8B030D-6E8A-4147-A177-3AD203B41FA5}">
                      <a16:colId xmlns:a16="http://schemas.microsoft.com/office/drawing/2014/main" val="1524604207"/>
                    </a:ext>
                  </a:extLst>
                </a:gridCol>
                <a:gridCol w="246888">
                  <a:extLst>
                    <a:ext uri="{9D8B030D-6E8A-4147-A177-3AD203B41FA5}">
                      <a16:colId xmlns:a16="http://schemas.microsoft.com/office/drawing/2014/main" val="2716972263"/>
                    </a:ext>
                  </a:extLst>
                </a:gridCol>
                <a:gridCol w="246888">
                  <a:extLst>
                    <a:ext uri="{9D8B030D-6E8A-4147-A177-3AD203B41FA5}">
                      <a16:colId xmlns:a16="http://schemas.microsoft.com/office/drawing/2014/main" val="1732666086"/>
                    </a:ext>
                  </a:extLst>
                </a:gridCol>
                <a:gridCol w="246888">
                  <a:extLst>
                    <a:ext uri="{9D8B030D-6E8A-4147-A177-3AD203B41FA5}">
                      <a16:colId xmlns:a16="http://schemas.microsoft.com/office/drawing/2014/main" val="1453294334"/>
                    </a:ext>
                  </a:extLst>
                </a:gridCol>
                <a:gridCol w="246888">
                  <a:extLst>
                    <a:ext uri="{9D8B030D-6E8A-4147-A177-3AD203B41FA5}">
                      <a16:colId xmlns:a16="http://schemas.microsoft.com/office/drawing/2014/main" val="3192428725"/>
                    </a:ext>
                  </a:extLst>
                </a:gridCol>
                <a:gridCol w="246888">
                  <a:extLst>
                    <a:ext uri="{9D8B030D-6E8A-4147-A177-3AD203B41FA5}">
                      <a16:colId xmlns:a16="http://schemas.microsoft.com/office/drawing/2014/main" val="1768135062"/>
                    </a:ext>
                  </a:extLst>
                </a:gridCol>
                <a:gridCol w="246888">
                  <a:extLst>
                    <a:ext uri="{9D8B030D-6E8A-4147-A177-3AD203B41FA5}">
                      <a16:colId xmlns:a16="http://schemas.microsoft.com/office/drawing/2014/main" val="3066610402"/>
                    </a:ext>
                  </a:extLst>
                </a:gridCol>
                <a:gridCol w="246888">
                  <a:extLst>
                    <a:ext uri="{9D8B030D-6E8A-4147-A177-3AD203B41FA5}">
                      <a16:colId xmlns:a16="http://schemas.microsoft.com/office/drawing/2014/main" val="3982685954"/>
                    </a:ext>
                  </a:extLst>
                </a:gridCol>
                <a:gridCol w="246888">
                  <a:extLst>
                    <a:ext uri="{9D8B030D-6E8A-4147-A177-3AD203B41FA5}">
                      <a16:colId xmlns:a16="http://schemas.microsoft.com/office/drawing/2014/main" val="2619583265"/>
                    </a:ext>
                  </a:extLst>
                </a:gridCol>
                <a:gridCol w="246888">
                  <a:extLst>
                    <a:ext uri="{9D8B030D-6E8A-4147-A177-3AD203B41FA5}">
                      <a16:colId xmlns:a16="http://schemas.microsoft.com/office/drawing/2014/main" val="643820066"/>
                    </a:ext>
                  </a:extLst>
                </a:gridCol>
                <a:gridCol w="246888">
                  <a:extLst>
                    <a:ext uri="{9D8B030D-6E8A-4147-A177-3AD203B41FA5}">
                      <a16:colId xmlns:a16="http://schemas.microsoft.com/office/drawing/2014/main" val="3178571119"/>
                    </a:ext>
                  </a:extLst>
                </a:gridCol>
                <a:gridCol w="1069848">
                  <a:extLst>
                    <a:ext uri="{9D8B030D-6E8A-4147-A177-3AD203B41FA5}">
                      <a16:colId xmlns:a16="http://schemas.microsoft.com/office/drawing/2014/main" val="1112156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940232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KINEX - 2020-05-29 11:58:05</a:t>
                      </a:r>
                      <a:r>
                        <a:rPr kumimoji="0" lang="en-US" sz="1000" b="0" i="0" u="none" strike="noStrike" kern="1200" cap="none" spc="0" normalizeH="0" baseline="0" noProof="0">
                          <a:ln>
                            <a:noFill/>
                          </a:ln>
                          <a:solidFill>
                            <a:prstClr val="black"/>
                          </a:solidFill>
                          <a:effectLst/>
                          <a:uLnTx/>
                          <a:uFillTx/>
                          <a:latin typeface="+mn-lt"/>
                          <a:ea typeface="+mn-ea"/>
                          <a:cs typeface="+mn-cs"/>
                        </a:rPr>
                        <a:t>
 Think you can spot the 5 shy KINEX stickmen hiding in this photo? (Challenge your eye-power a little!)
.
#kinexsg #puzzles #athometogether #workfromhome #sgunited #eyepower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Think you can spot the 5 shy...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a:t>
                      </a:r>
                    </a:p>
                  </a:txBody>
                  <a:tcPr/>
                </a:tc>
                <a:extLst>
                  <a:ext uri="{0D108BD9-81ED-4DB2-BD59-A6C34878D82A}">
                    <a16:rowId xmlns:a16="http://schemas.microsoft.com/office/drawing/2014/main" val="3714873229"/>
                  </a:ext>
                </a:extLst>
              </a:tr>
            </a:tbl>
          </a:graphicData>
        </a:graphic>
      </p:graphicFrame>
      <p:sp>
        <p:nvSpPr>
          <p:cNvPr id="4" name="Text Placeholder 3">
            <a:extLst>
              <a:ext uri="{FF2B5EF4-FFF2-40B4-BE49-F238E27FC236}">
                <a16:creationId xmlns:a16="http://schemas.microsoft.com/office/drawing/2014/main" id="{EBD34E1C-9739-4EA3-9C94-72D2C0B1B569}"/>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5477113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E4B87-CFE4-49CC-A68C-D13DD526B151}"/>
              </a:ext>
            </a:extLst>
          </p:cNvPr>
          <p:cNvSpPr>
            <a:spLocks noGrp="1"/>
          </p:cNvSpPr>
          <p:nvPr>
            <p:ph type="title"/>
          </p:nvPr>
        </p:nvSpPr>
        <p:spPr/>
        <p:txBody>
          <a:bodyPr/>
          <a:lstStyle/>
          <a:p>
            <a:r>
              <a:rPr lang="en-US"/>
              <a:t>Facebook Ads Costs Table | All Pages - 12 of 26</a:t>
            </a:r>
          </a:p>
        </p:txBody>
      </p:sp>
      <p:graphicFrame>
        <p:nvGraphicFramePr>
          <p:cNvPr id="5" name="Table Placeholder 4">
            <a:extLst>
              <a:ext uri="{FF2B5EF4-FFF2-40B4-BE49-F238E27FC236}">
                <a16:creationId xmlns:a16="http://schemas.microsoft.com/office/drawing/2014/main" id="{5954AC42-CD00-49A9-B6C6-D5DE931342CD}"/>
              </a:ext>
            </a:extLst>
          </p:cNvPr>
          <p:cNvGraphicFramePr>
            <a:graphicFrameLocks noGrp="1"/>
          </p:cNvGraphicFramePr>
          <p:nvPr>
            <p:ph type="tbl" sz="quarter" idx="13"/>
            <p:extLst>
              <p:ext uri="{D42A27DB-BD31-4B8C-83A1-F6EECF244321}">
                <p14:modId xmlns:p14="http://schemas.microsoft.com/office/powerpoint/2010/main" val="4267325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944707386"/>
                    </a:ext>
                  </a:extLst>
                </a:gridCol>
                <a:gridCol w="1069848">
                  <a:extLst>
                    <a:ext uri="{9D8B030D-6E8A-4147-A177-3AD203B41FA5}">
                      <a16:colId xmlns:a16="http://schemas.microsoft.com/office/drawing/2014/main" val="3423863766"/>
                    </a:ext>
                  </a:extLst>
                </a:gridCol>
                <a:gridCol w="246888">
                  <a:extLst>
                    <a:ext uri="{9D8B030D-6E8A-4147-A177-3AD203B41FA5}">
                      <a16:colId xmlns:a16="http://schemas.microsoft.com/office/drawing/2014/main" val="1801840971"/>
                    </a:ext>
                  </a:extLst>
                </a:gridCol>
                <a:gridCol w="246888">
                  <a:extLst>
                    <a:ext uri="{9D8B030D-6E8A-4147-A177-3AD203B41FA5}">
                      <a16:colId xmlns:a16="http://schemas.microsoft.com/office/drawing/2014/main" val="3907286471"/>
                    </a:ext>
                  </a:extLst>
                </a:gridCol>
                <a:gridCol w="246888">
                  <a:extLst>
                    <a:ext uri="{9D8B030D-6E8A-4147-A177-3AD203B41FA5}">
                      <a16:colId xmlns:a16="http://schemas.microsoft.com/office/drawing/2014/main" val="3345622286"/>
                    </a:ext>
                  </a:extLst>
                </a:gridCol>
                <a:gridCol w="246888">
                  <a:extLst>
                    <a:ext uri="{9D8B030D-6E8A-4147-A177-3AD203B41FA5}">
                      <a16:colId xmlns:a16="http://schemas.microsoft.com/office/drawing/2014/main" val="3424897742"/>
                    </a:ext>
                  </a:extLst>
                </a:gridCol>
                <a:gridCol w="246888">
                  <a:extLst>
                    <a:ext uri="{9D8B030D-6E8A-4147-A177-3AD203B41FA5}">
                      <a16:colId xmlns:a16="http://schemas.microsoft.com/office/drawing/2014/main" val="2251421207"/>
                    </a:ext>
                  </a:extLst>
                </a:gridCol>
                <a:gridCol w="246888">
                  <a:extLst>
                    <a:ext uri="{9D8B030D-6E8A-4147-A177-3AD203B41FA5}">
                      <a16:colId xmlns:a16="http://schemas.microsoft.com/office/drawing/2014/main" val="2319525991"/>
                    </a:ext>
                  </a:extLst>
                </a:gridCol>
                <a:gridCol w="246888">
                  <a:extLst>
                    <a:ext uri="{9D8B030D-6E8A-4147-A177-3AD203B41FA5}">
                      <a16:colId xmlns:a16="http://schemas.microsoft.com/office/drawing/2014/main" val="3050410652"/>
                    </a:ext>
                  </a:extLst>
                </a:gridCol>
                <a:gridCol w="246888">
                  <a:extLst>
                    <a:ext uri="{9D8B030D-6E8A-4147-A177-3AD203B41FA5}">
                      <a16:colId xmlns:a16="http://schemas.microsoft.com/office/drawing/2014/main" val="1971322457"/>
                    </a:ext>
                  </a:extLst>
                </a:gridCol>
                <a:gridCol w="246888">
                  <a:extLst>
                    <a:ext uri="{9D8B030D-6E8A-4147-A177-3AD203B41FA5}">
                      <a16:colId xmlns:a16="http://schemas.microsoft.com/office/drawing/2014/main" val="2663003042"/>
                    </a:ext>
                  </a:extLst>
                </a:gridCol>
                <a:gridCol w="246888">
                  <a:extLst>
                    <a:ext uri="{9D8B030D-6E8A-4147-A177-3AD203B41FA5}">
                      <a16:colId xmlns:a16="http://schemas.microsoft.com/office/drawing/2014/main" val="3394371137"/>
                    </a:ext>
                  </a:extLst>
                </a:gridCol>
                <a:gridCol w="246888">
                  <a:extLst>
                    <a:ext uri="{9D8B030D-6E8A-4147-A177-3AD203B41FA5}">
                      <a16:colId xmlns:a16="http://schemas.microsoft.com/office/drawing/2014/main" val="4126483867"/>
                    </a:ext>
                  </a:extLst>
                </a:gridCol>
                <a:gridCol w="246888">
                  <a:extLst>
                    <a:ext uri="{9D8B030D-6E8A-4147-A177-3AD203B41FA5}">
                      <a16:colId xmlns:a16="http://schemas.microsoft.com/office/drawing/2014/main" val="3791528937"/>
                    </a:ext>
                  </a:extLst>
                </a:gridCol>
                <a:gridCol w="246888">
                  <a:extLst>
                    <a:ext uri="{9D8B030D-6E8A-4147-A177-3AD203B41FA5}">
                      <a16:colId xmlns:a16="http://schemas.microsoft.com/office/drawing/2014/main" val="3392090198"/>
                    </a:ext>
                  </a:extLst>
                </a:gridCol>
                <a:gridCol w="246888">
                  <a:extLst>
                    <a:ext uri="{9D8B030D-6E8A-4147-A177-3AD203B41FA5}">
                      <a16:colId xmlns:a16="http://schemas.microsoft.com/office/drawing/2014/main" val="2916801096"/>
                    </a:ext>
                  </a:extLst>
                </a:gridCol>
                <a:gridCol w="246888">
                  <a:extLst>
                    <a:ext uri="{9D8B030D-6E8A-4147-A177-3AD203B41FA5}">
                      <a16:colId xmlns:a16="http://schemas.microsoft.com/office/drawing/2014/main" val="3071750124"/>
                    </a:ext>
                  </a:extLst>
                </a:gridCol>
                <a:gridCol w="246888">
                  <a:extLst>
                    <a:ext uri="{9D8B030D-6E8A-4147-A177-3AD203B41FA5}">
                      <a16:colId xmlns:a16="http://schemas.microsoft.com/office/drawing/2014/main" val="95125329"/>
                    </a:ext>
                  </a:extLst>
                </a:gridCol>
                <a:gridCol w="246888">
                  <a:extLst>
                    <a:ext uri="{9D8B030D-6E8A-4147-A177-3AD203B41FA5}">
                      <a16:colId xmlns:a16="http://schemas.microsoft.com/office/drawing/2014/main" val="3764742730"/>
                    </a:ext>
                  </a:extLst>
                </a:gridCol>
                <a:gridCol w="1069848">
                  <a:extLst>
                    <a:ext uri="{9D8B030D-6E8A-4147-A177-3AD203B41FA5}">
                      <a16:colId xmlns:a16="http://schemas.microsoft.com/office/drawing/2014/main" val="2183260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148237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- 2020-05-29 06:37:25</a:t>
                      </a:r>
                      <a:r>
                        <a:rPr kumimoji="0" lang="en-US" sz="1000" b="0" i="0" u="none" strike="noStrike" kern="1200" cap="none" spc="0" normalizeH="0" baseline="0" noProof="0">
                          <a:ln>
                            <a:noFill/>
                          </a:ln>
                          <a:solidFill>
                            <a:prstClr val="black"/>
                          </a:solidFill>
                          <a:effectLst/>
                          <a:uLnTx/>
                          <a:uFillTx/>
                          <a:latin typeface="+mn-lt"/>
                          <a:ea typeface="+mn-ea"/>
                          <a:cs typeface="+mn-cs"/>
                        </a:rPr>
                        <a:t>
 It took us some time (and a good arm workout), but we’ve finally mastered whipping up the viral Dalgona drink. Share a quick-and-easy recipe you’ve mastered during the Circuit Breaker in the comments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https://scontent-iad3-1.xx.fbcdn.net/v/t15.5256-10/p720x720/101403759_930468794080877_3829948283464187904_n.jpg?_nc_cat=110&amp;_nc_sid=ad6a45&amp;_nc_ohc=K_rQ1toPWewAX-0F_Yc&amp;_nc_ht=scontent-iad3-1.xx&amp;oh=a1c83bfbe3d3181b7bcbc9f5ea05544d&amp;oe=5F108B01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WWP 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18 - 65+; Interests: Shopping and fashion or Food and drink, Parents: Parents (All)</a:t>
                      </a:r>
                    </a:p>
                  </a:txBody>
                  <a:tcPr/>
                </a:tc>
                <a:extLst>
                  <a:ext uri="{0D108BD9-81ED-4DB2-BD59-A6C34878D82A}">
                    <a16:rowId xmlns:a16="http://schemas.microsoft.com/office/drawing/2014/main" val="94638290"/>
                  </a:ext>
                </a:extLst>
              </a:tr>
            </a:tbl>
          </a:graphicData>
        </a:graphic>
      </p:graphicFrame>
      <p:sp>
        <p:nvSpPr>
          <p:cNvPr id="4" name="Text Placeholder 3">
            <a:extLst>
              <a:ext uri="{FF2B5EF4-FFF2-40B4-BE49-F238E27FC236}">
                <a16:creationId xmlns:a16="http://schemas.microsoft.com/office/drawing/2014/main" id="{A8ED6A6A-7780-4338-86CD-9316BF325BC7}"/>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821467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44249-5AA2-4227-BE08-46B09DEFDB71}"/>
              </a:ext>
            </a:extLst>
          </p:cNvPr>
          <p:cNvSpPr>
            <a:spLocks noGrp="1"/>
          </p:cNvSpPr>
          <p:nvPr>
            <p:ph type="title"/>
          </p:nvPr>
        </p:nvSpPr>
        <p:spPr/>
        <p:txBody>
          <a:bodyPr/>
          <a:lstStyle/>
          <a:p>
            <a:r>
              <a:rPr lang="en-US"/>
              <a:t>Facebook Ads Costs Table | All Pages - 13 of 26</a:t>
            </a:r>
          </a:p>
        </p:txBody>
      </p:sp>
      <p:graphicFrame>
        <p:nvGraphicFramePr>
          <p:cNvPr id="5" name="Table Placeholder 4">
            <a:extLst>
              <a:ext uri="{FF2B5EF4-FFF2-40B4-BE49-F238E27FC236}">
                <a16:creationId xmlns:a16="http://schemas.microsoft.com/office/drawing/2014/main" id="{3B6AB49B-F1CF-4174-83C9-CED9D95705F9}"/>
              </a:ext>
            </a:extLst>
          </p:cNvPr>
          <p:cNvGraphicFramePr>
            <a:graphicFrameLocks noGrp="1"/>
          </p:cNvGraphicFramePr>
          <p:nvPr>
            <p:ph type="tbl" sz="quarter" idx="13"/>
            <p:extLst>
              <p:ext uri="{D42A27DB-BD31-4B8C-83A1-F6EECF244321}">
                <p14:modId xmlns:p14="http://schemas.microsoft.com/office/powerpoint/2010/main" val="4264878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789363751"/>
                    </a:ext>
                  </a:extLst>
                </a:gridCol>
                <a:gridCol w="1069848">
                  <a:extLst>
                    <a:ext uri="{9D8B030D-6E8A-4147-A177-3AD203B41FA5}">
                      <a16:colId xmlns:a16="http://schemas.microsoft.com/office/drawing/2014/main" val="189473150"/>
                    </a:ext>
                  </a:extLst>
                </a:gridCol>
                <a:gridCol w="246888">
                  <a:extLst>
                    <a:ext uri="{9D8B030D-6E8A-4147-A177-3AD203B41FA5}">
                      <a16:colId xmlns:a16="http://schemas.microsoft.com/office/drawing/2014/main" val="273737885"/>
                    </a:ext>
                  </a:extLst>
                </a:gridCol>
                <a:gridCol w="246888">
                  <a:extLst>
                    <a:ext uri="{9D8B030D-6E8A-4147-A177-3AD203B41FA5}">
                      <a16:colId xmlns:a16="http://schemas.microsoft.com/office/drawing/2014/main" val="1761543403"/>
                    </a:ext>
                  </a:extLst>
                </a:gridCol>
                <a:gridCol w="246888">
                  <a:extLst>
                    <a:ext uri="{9D8B030D-6E8A-4147-A177-3AD203B41FA5}">
                      <a16:colId xmlns:a16="http://schemas.microsoft.com/office/drawing/2014/main" val="1205154323"/>
                    </a:ext>
                  </a:extLst>
                </a:gridCol>
                <a:gridCol w="246888">
                  <a:extLst>
                    <a:ext uri="{9D8B030D-6E8A-4147-A177-3AD203B41FA5}">
                      <a16:colId xmlns:a16="http://schemas.microsoft.com/office/drawing/2014/main" val="1053907147"/>
                    </a:ext>
                  </a:extLst>
                </a:gridCol>
                <a:gridCol w="246888">
                  <a:extLst>
                    <a:ext uri="{9D8B030D-6E8A-4147-A177-3AD203B41FA5}">
                      <a16:colId xmlns:a16="http://schemas.microsoft.com/office/drawing/2014/main" val="1677864845"/>
                    </a:ext>
                  </a:extLst>
                </a:gridCol>
                <a:gridCol w="246888">
                  <a:extLst>
                    <a:ext uri="{9D8B030D-6E8A-4147-A177-3AD203B41FA5}">
                      <a16:colId xmlns:a16="http://schemas.microsoft.com/office/drawing/2014/main" val="2827916996"/>
                    </a:ext>
                  </a:extLst>
                </a:gridCol>
                <a:gridCol w="246888">
                  <a:extLst>
                    <a:ext uri="{9D8B030D-6E8A-4147-A177-3AD203B41FA5}">
                      <a16:colId xmlns:a16="http://schemas.microsoft.com/office/drawing/2014/main" val="2912536078"/>
                    </a:ext>
                  </a:extLst>
                </a:gridCol>
                <a:gridCol w="246888">
                  <a:extLst>
                    <a:ext uri="{9D8B030D-6E8A-4147-A177-3AD203B41FA5}">
                      <a16:colId xmlns:a16="http://schemas.microsoft.com/office/drawing/2014/main" val="1649781486"/>
                    </a:ext>
                  </a:extLst>
                </a:gridCol>
                <a:gridCol w="246888">
                  <a:extLst>
                    <a:ext uri="{9D8B030D-6E8A-4147-A177-3AD203B41FA5}">
                      <a16:colId xmlns:a16="http://schemas.microsoft.com/office/drawing/2014/main" val="2916086902"/>
                    </a:ext>
                  </a:extLst>
                </a:gridCol>
                <a:gridCol w="246888">
                  <a:extLst>
                    <a:ext uri="{9D8B030D-6E8A-4147-A177-3AD203B41FA5}">
                      <a16:colId xmlns:a16="http://schemas.microsoft.com/office/drawing/2014/main" val="984656854"/>
                    </a:ext>
                  </a:extLst>
                </a:gridCol>
                <a:gridCol w="246888">
                  <a:extLst>
                    <a:ext uri="{9D8B030D-6E8A-4147-A177-3AD203B41FA5}">
                      <a16:colId xmlns:a16="http://schemas.microsoft.com/office/drawing/2014/main" val="3054324930"/>
                    </a:ext>
                  </a:extLst>
                </a:gridCol>
                <a:gridCol w="246888">
                  <a:extLst>
                    <a:ext uri="{9D8B030D-6E8A-4147-A177-3AD203B41FA5}">
                      <a16:colId xmlns:a16="http://schemas.microsoft.com/office/drawing/2014/main" val="3902885049"/>
                    </a:ext>
                  </a:extLst>
                </a:gridCol>
                <a:gridCol w="246888">
                  <a:extLst>
                    <a:ext uri="{9D8B030D-6E8A-4147-A177-3AD203B41FA5}">
                      <a16:colId xmlns:a16="http://schemas.microsoft.com/office/drawing/2014/main" val="217734202"/>
                    </a:ext>
                  </a:extLst>
                </a:gridCol>
                <a:gridCol w="246888">
                  <a:extLst>
                    <a:ext uri="{9D8B030D-6E8A-4147-A177-3AD203B41FA5}">
                      <a16:colId xmlns:a16="http://schemas.microsoft.com/office/drawing/2014/main" val="1168828277"/>
                    </a:ext>
                  </a:extLst>
                </a:gridCol>
                <a:gridCol w="246888">
                  <a:extLst>
                    <a:ext uri="{9D8B030D-6E8A-4147-A177-3AD203B41FA5}">
                      <a16:colId xmlns:a16="http://schemas.microsoft.com/office/drawing/2014/main" val="2085764207"/>
                    </a:ext>
                  </a:extLst>
                </a:gridCol>
                <a:gridCol w="246888">
                  <a:extLst>
                    <a:ext uri="{9D8B030D-6E8A-4147-A177-3AD203B41FA5}">
                      <a16:colId xmlns:a16="http://schemas.microsoft.com/office/drawing/2014/main" val="2877454592"/>
                    </a:ext>
                  </a:extLst>
                </a:gridCol>
                <a:gridCol w="246888">
                  <a:extLst>
                    <a:ext uri="{9D8B030D-6E8A-4147-A177-3AD203B41FA5}">
                      <a16:colId xmlns:a16="http://schemas.microsoft.com/office/drawing/2014/main" val="2668529507"/>
                    </a:ext>
                  </a:extLst>
                </a:gridCol>
                <a:gridCol w="1069848">
                  <a:extLst>
                    <a:ext uri="{9D8B030D-6E8A-4147-A177-3AD203B41FA5}">
                      <a16:colId xmlns:a16="http://schemas.microsoft.com/office/drawing/2014/main" val="2137312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197741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- 2020-05-29 06:30:09</a:t>
                      </a:r>
                      <a:r>
                        <a:rPr kumimoji="0" lang="en-US" sz="1000" b="0" i="0" u="none" strike="noStrike" kern="1200" cap="none" spc="0" normalizeH="0" baseline="0" noProof="0">
                          <a:ln>
                            <a:noFill/>
                          </a:ln>
                          <a:solidFill>
                            <a:prstClr val="black"/>
                          </a:solidFill>
                          <a:effectLst/>
                          <a:uLnTx/>
                          <a:uFillTx/>
                          <a:latin typeface="+mn-lt"/>
                          <a:ea typeface="+mn-ea"/>
                          <a:cs typeface="+mn-cs"/>
                        </a:rPr>
                        <a:t>
 It took us some time (and a good arm workout), but we’ve finally mastered whipping up the viral Dalgona drink. Share a quick-and-easy recipe you’ve mastered during the Circuit Breaker in the comments below.
.
.
.
#waterwaypoint #fraserspropertyretail #DIYrecipe #dalgonacoffee #stayhomechef #foodsg #circuitbreaker #easyrecipes #foodie #delicious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It took us some time (and a 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Interests: Shopping and fashion or Food and drink, Parents: Parents (All)</a:t>
                      </a:r>
                    </a:p>
                  </a:txBody>
                  <a:tcPr/>
                </a:tc>
                <a:extLst>
                  <a:ext uri="{0D108BD9-81ED-4DB2-BD59-A6C34878D82A}">
                    <a16:rowId xmlns:a16="http://schemas.microsoft.com/office/drawing/2014/main" val="3023600967"/>
                  </a:ext>
                </a:extLst>
              </a:tr>
            </a:tbl>
          </a:graphicData>
        </a:graphic>
      </p:graphicFrame>
      <p:sp>
        <p:nvSpPr>
          <p:cNvPr id="4" name="Text Placeholder 3">
            <a:extLst>
              <a:ext uri="{FF2B5EF4-FFF2-40B4-BE49-F238E27FC236}">
                <a16:creationId xmlns:a16="http://schemas.microsoft.com/office/drawing/2014/main" id="{BE2B679B-C674-43C1-9729-335332602DEE}"/>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1072423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E8895-35E1-45B8-AECF-FFBDD29348C2}"/>
              </a:ext>
            </a:extLst>
          </p:cNvPr>
          <p:cNvSpPr>
            <a:spLocks noGrp="1"/>
          </p:cNvSpPr>
          <p:nvPr>
            <p:ph type="title"/>
          </p:nvPr>
        </p:nvSpPr>
        <p:spPr/>
        <p:txBody>
          <a:bodyPr/>
          <a:lstStyle/>
          <a:p>
            <a:r>
              <a:rPr lang="en-US"/>
              <a:t>Facebook Ads Costs Table | All Pages - 14 of 26</a:t>
            </a:r>
          </a:p>
        </p:txBody>
      </p:sp>
      <p:graphicFrame>
        <p:nvGraphicFramePr>
          <p:cNvPr id="5" name="Table Placeholder 4">
            <a:extLst>
              <a:ext uri="{FF2B5EF4-FFF2-40B4-BE49-F238E27FC236}">
                <a16:creationId xmlns:a16="http://schemas.microsoft.com/office/drawing/2014/main" id="{BC4C3602-66B6-4A02-B044-46DEE88766C6}"/>
              </a:ext>
            </a:extLst>
          </p:cNvPr>
          <p:cNvGraphicFramePr>
            <a:graphicFrameLocks noGrp="1"/>
          </p:cNvGraphicFramePr>
          <p:nvPr>
            <p:ph type="tbl" sz="quarter" idx="13"/>
            <p:extLst>
              <p:ext uri="{D42A27DB-BD31-4B8C-83A1-F6EECF244321}">
                <p14:modId xmlns:p14="http://schemas.microsoft.com/office/powerpoint/2010/main" val="528585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91496494"/>
                    </a:ext>
                  </a:extLst>
                </a:gridCol>
                <a:gridCol w="1069848">
                  <a:extLst>
                    <a:ext uri="{9D8B030D-6E8A-4147-A177-3AD203B41FA5}">
                      <a16:colId xmlns:a16="http://schemas.microsoft.com/office/drawing/2014/main" val="1044048979"/>
                    </a:ext>
                  </a:extLst>
                </a:gridCol>
                <a:gridCol w="246888">
                  <a:extLst>
                    <a:ext uri="{9D8B030D-6E8A-4147-A177-3AD203B41FA5}">
                      <a16:colId xmlns:a16="http://schemas.microsoft.com/office/drawing/2014/main" val="1686761960"/>
                    </a:ext>
                  </a:extLst>
                </a:gridCol>
                <a:gridCol w="246888">
                  <a:extLst>
                    <a:ext uri="{9D8B030D-6E8A-4147-A177-3AD203B41FA5}">
                      <a16:colId xmlns:a16="http://schemas.microsoft.com/office/drawing/2014/main" val="2674049004"/>
                    </a:ext>
                  </a:extLst>
                </a:gridCol>
                <a:gridCol w="246888">
                  <a:extLst>
                    <a:ext uri="{9D8B030D-6E8A-4147-A177-3AD203B41FA5}">
                      <a16:colId xmlns:a16="http://schemas.microsoft.com/office/drawing/2014/main" val="313735017"/>
                    </a:ext>
                  </a:extLst>
                </a:gridCol>
                <a:gridCol w="246888">
                  <a:extLst>
                    <a:ext uri="{9D8B030D-6E8A-4147-A177-3AD203B41FA5}">
                      <a16:colId xmlns:a16="http://schemas.microsoft.com/office/drawing/2014/main" val="3224351750"/>
                    </a:ext>
                  </a:extLst>
                </a:gridCol>
                <a:gridCol w="246888">
                  <a:extLst>
                    <a:ext uri="{9D8B030D-6E8A-4147-A177-3AD203B41FA5}">
                      <a16:colId xmlns:a16="http://schemas.microsoft.com/office/drawing/2014/main" val="2168593523"/>
                    </a:ext>
                  </a:extLst>
                </a:gridCol>
                <a:gridCol w="246888">
                  <a:extLst>
                    <a:ext uri="{9D8B030D-6E8A-4147-A177-3AD203B41FA5}">
                      <a16:colId xmlns:a16="http://schemas.microsoft.com/office/drawing/2014/main" val="1779811869"/>
                    </a:ext>
                  </a:extLst>
                </a:gridCol>
                <a:gridCol w="246888">
                  <a:extLst>
                    <a:ext uri="{9D8B030D-6E8A-4147-A177-3AD203B41FA5}">
                      <a16:colId xmlns:a16="http://schemas.microsoft.com/office/drawing/2014/main" val="47911899"/>
                    </a:ext>
                  </a:extLst>
                </a:gridCol>
                <a:gridCol w="246888">
                  <a:extLst>
                    <a:ext uri="{9D8B030D-6E8A-4147-A177-3AD203B41FA5}">
                      <a16:colId xmlns:a16="http://schemas.microsoft.com/office/drawing/2014/main" val="547988336"/>
                    </a:ext>
                  </a:extLst>
                </a:gridCol>
                <a:gridCol w="246888">
                  <a:extLst>
                    <a:ext uri="{9D8B030D-6E8A-4147-A177-3AD203B41FA5}">
                      <a16:colId xmlns:a16="http://schemas.microsoft.com/office/drawing/2014/main" val="469712224"/>
                    </a:ext>
                  </a:extLst>
                </a:gridCol>
                <a:gridCol w="246888">
                  <a:extLst>
                    <a:ext uri="{9D8B030D-6E8A-4147-A177-3AD203B41FA5}">
                      <a16:colId xmlns:a16="http://schemas.microsoft.com/office/drawing/2014/main" val="2468850206"/>
                    </a:ext>
                  </a:extLst>
                </a:gridCol>
                <a:gridCol w="246888">
                  <a:extLst>
                    <a:ext uri="{9D8B030D-6E8A-4147-A177-3AD203B41FA5}">
                      <a16:colId xmlns:a16="http://schemas.microsoft.com/office/drawing/2014/main" val="735894750"/>
                    </a:ext>
                  </a:extLst>
                </a:gridCol>
                <a:gridCol w="246888">
                  <a:extLst>
                    <a:ext uri="{9D8B030D-6E8A-4147-A177-3AD203B41FA5}">
                      <a16:colId xmlns:a16="http://schemas.microsoft.com/office/drawing/2014/main" val="3242950617"/>
                    </a:ext>
                  </a:extLst>
                </a:gridCol>
                <a:gridCol w="246888">
                  <a:extLst>
                    <a:ext uri="{9D8B030D-6E8A-4147-A177-3AD203B41FA5}">
                      <a16:colId xmlns:a16="http://schemas.microsoft.com/office/drawing/2014/main" val="3161567096"/>
                    </a:ext>
                  </a:extLst>
                </a:gridCol>
                <a:gridCol w="246888">
                  <a:extLst>
                    <a:ext uri="{9D8B030D-6E8A-4147-A177-3AD203B41FA5}">
                      <a16:colId xmlns:a16="http://schemas.microsoft.com/office/drawing/2014/main" val="42642241"/>
                    </a:ext>
                  </a:extLst>
                </a:gridCol>
                <a:gridCol w="246888">
                  <a:extLst>
                    <a:ext uri="{9D8B030D-6E8A-4147-A177-3AD203B41FA5}">
                      <a16:colId xmlns:a16="http://schemas.microsoft.com/office/drawing/2014/main" val="1604075422"/>
                    </a:ext>
                  </a:extLst>
                </a:gridCol>
                <a:gridCol w="246888">
                  <a:extLst>
                    <a:ext uri="{9D8B030D-6E8A-4147-A177-3AD203B41FA5}">
                      <a16:colId xmlns:a16="http://schemas.microsoft.com/office/drawing/2014/main" val="2712111007"/>
                    </a:ext>
                  </a:extLst>
                </a:gridCol>
                <a:gridCol w="246888">
                  <a:extLst>
                    <a:ext uri="{9D8B030D-6E8A-4147-A177-3AD203B41FA5}">
                      <a16:colId xmlns:a16="http://schemas.microsoft.com/office/drawing/2014/main" val="946015608"/>
                    </a:ext>
                  </a:extLst>
                </a:gridCol>
                <a:gridCol w="1069848">
                  <a:extLst>
                    <a:ext uri="{9D8B030D-6E8A-4147-A177-3AD203B41FA5}">
                      <a16:colId xmlns:a16="http://schemas.microsoft.com/office/drawing/2014/main" val="4072868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997058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- 2020-05-29 06:30:09</a:t>
                      </a:r>
                      <a:r>
                        <a:rPr kumimoji="0" lang="en-US" sz="1000" b="0" i="0" u="none" strike="noStrike" kern="1200" cap="none" spc="0" normalizeH="0" baseline="0" noProof="0">
                          <a:ln>
                            <a:noFill/>
                          </a:ln>
                          <a:solidFill>
                            <a:prstClr val="black"/>
                          </a:solidFill>
                          <a:effectLst/>
                          <a:uLnTx/>
                          <a:uFillTx/>
                          <a:latin typeface="+mn-lt"/>
                          <a:ea typeface="+mn-ea"/>
                          <a:cs typeface="+mn-cs"/>
                        </a:rPr>
                        <a:t>
 It took us some time (and a good arm workout), but we’ve finally mastered whipping up the viral Dalgona drink. Share a quick-and-easy recipe you’ve mastered during the Circuit Breaker in the comments below.
.
.
.
#waterwaypoint #fraserspropertyretail #DIYrecipe #dalgonacoffee #stayhomechef #foodsg #circuitbreaker #easyrecipes #foodie #delicious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It took us some time (and a 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Interests: Shopping and fashion or Food and drink, Parents: Parents (All)</a:t>
                      </a:r>
                    </a:p>
                  </a:txBody>
                  <a:tcPr/>
                </a:tc>
                <a:extLst>
                  <a:ext uri="{0D108BD9-81ED-4DB2-BD59-A6C34878D82A}">
                    <a16:rowId xmlns:a16="http://schemas.microsoft.com/office/drawing/2014/main" val="3371358257"/>
                  </a:ext>
                </a:extLst>
              </a:tr>
            </a:tbl>
          </a:graphicData>
        </a:graphic>
      </p:graphicFrame>
      <p:sp>
        <p:nvSpPr>
          <p:cNvPr id="4" name="Text Placeholder 3">
            <a:extLst>
              <a:ext uri="{FF2B5EF4-FFF2-40B4-BE49-F238E27FC236}">
                <a16:creationId xmlns:a16="http://schemas.microsoft.com/office/drawing/2014/main" id="{3477C6D2-B864-4696-8FE2-6C6176C7ACB2}"/>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821653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C8785-9960-41EF-B398-B90A705243C5}"/>
              </a:ext>
            </a:extLst>
          </p:cNvPr>
          <p:cNvSpPr>
            <a:spLocks noGrp="1"/>
          </p:cNvSpPr>
          <p:nvPr>
            <p:ph type="title"/>
          </p:nvPr>
        </p:nvSpPr>
        <p:spPr/>
        <p:txBody>
          <a:bodyPr/>
          <a:lstStyle/>
          <a:p>
            <a:r>
              <a:rPr lang="en-US"/>
              <a:t>Facebook Ads Costs Table | All Pages - 15 of 26</a:t>
            </a:r>
          </a:p>
        </p:txBody>
      </p:sp>
      <p:graphicFrame>
        <p:nvGraphicFramePr>
          <p:cNvPr id="5" name="Table Placeholder 4">
            <a:extLst>
              <a:ext uri="{FF2B5EF4-FFF2-40B4-BE49-F238E27FC236}">
                <a16:creationId xmlns:a16="http://schemas.microsoft.com/office/drawing/2014/main" id="{AD954F82-8E9E-45C5-8FD7-EC4DBFB3A436}"/>
              </a:ext>
            </a:extLst>
          </p:cNvPr>
          <p:cNvGraphicFramePr>
            <a:graphicFrameLocks noGrp="1"/>
          </p:cNvGraphicFramePr>
          <p:nvPr>
            <p:ph type="tbl" sz="quarter" idx="13"/>
            <p:extLst>
              <p:ext uri="{D42A27DB-BD31-4B8C-83A1-F6EECF244321}">
                <p14:modId xmlns:p14="http://schemas.microsoft.com/office/powerpoint/2010/main" val="4218214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124745252"/>
                    </a:ext>
                  </a:extLst>
                </a:gridCol>
                <a:gridCol w="1069848">
                  <a:extLst>
                    <a:ext uri="{9D8B030D-6E8A-4147-A177-3AD203B41FA5}">
                      <a16:colId xmlns:a16="http://schemas.microsoft.com/office/drawing/2014/main" val="1147602569"/>
                    </a:ext>
                  </a:extLst>
                </a:gridCol>
                <a:gridCol w="246888">
                  <a:extLst>
                    <a:ext uri="{9D8B030D-6E8A-4147-A177-3AD203B41FA5}">
                      <a16:colId xmlns:a16="http://schemas.microsoft.com/office/drawing/2014/main" val="3304000187"/>
                    </a:ext>
                  </a:extLst>
                </a:gridCol>
                <a:gridCol w="246888">
                  <a:extLst>
                    <a:ext uri="{9D8B030D-6E8A-4147-A177-3AD203B41FA5}">
                      <a16:colId xmlns:a16="http://schemas.microsoft.com/office/drawing/2014/main" val="3402438361"/>
                    </a:ext>
                  </a:extLst>
                </a:gridCol>
                <a:gridCol w="246888">
                  <a:extLst>
                    <a:ext uri="{9D8B030D-6E8A-4147-A177-3AD203B41FA5}">
                      <a16:colId xmlns:a16="http://schemas.microsoft.com/office/drawing/2014/main" val="1402000469"/>
                    </a:ext>
                  </a:extLst>
                </a:gridCol>
                <a:gridCol w="246888">
                  <a:extLst>
                    <a:ext uri="{9D8B030D-6E8A-4147-A177-3AD203B41FA5}">
                      <a16:colId xmlns:a16="http://schemas.microsoft.com/office/drawing/2014/main" val="1172484914"/>
                    </a:ext>
                  </a:extLst>
                </a:gridCol>
                <a:gridCol w="246888">
                  <a:extLst>
                    <a:ext uri="{9D8B030D-6E8A-4147-A177-3AD203B41FA5}">
                      <a16:colId xmlns:a16="http://schemas.microsoft.com/office/drawing/2014/main" val="989160568"/>
                    </a:ext>
                  </a:extLst>
                </a:gridCol>
                <a:gridCol w="246888">
                  <a:extLst>
                    <a:ext uri="{9D8B030D-6E8A-4147-A177-3AD203B41FA5}">
                      <a16:colId xmlns:a16="http://schemas.microsoft.com/office/drawing/2014/main" val="967540126"/>
                    </a:ext>
                  </a:extLst>
                </a:gridCol>
                <a:gridCol w="246888">
                  <a:extLst>
                    <a:ext uri="{9D8B030D-6E8A-4147-A177-3AD203B41FA5}">
                      <a16:colId xmlns:a16="http://schemas.microsoft.com/office/drawing/2014/main" val="2290370097"/>
                    </a:ext>
                  </a:extLst>
                </a:gridCol>
                <a:gridCol w="246888">
                  <a:extLst>
                    <a:ext uri="{9D8B030D-6E8A-4147-A177-3AD203B41FA5}">
                      <a16:colId xmlns:a16="http://schemas.microsoft.com/office/drawing/2014/main" val="2689134336"/>
                    </a:ext>
                  </a:extLst>
                </a:gridCol>
                <a:gridCol w="246888">
                  <a:extLst>
                    <a:ext uri="{9D8B030D-6E8A-4147-A177-3AD203B41FA5}">
                      <a16:colId xmlns:a16="http://schemas.microsoft.com/office/drawing/2014/main" val="506826627"/>
                    </a:ext>
                  </a:extLst>
                </a:gridCol>
                <a:gridCol w="246888">
                  <a:extLst>
                    <a:ext uri="{9D8B030D-6E8A-4147-A177-3AD203B41FA5}">
                      <a16:colId xmlns:a16="http://schemas.microsoft.com/office/drawing/2014/main" val="1282534944"/>
                    </a:ext>
                  </a:extLst>
                </a:gridCol>
                <a:gridCol w="246888">
                  <a:extLst>
                    <a:ext uri="{9D8B030D-6E8A-4147-A177-3AD203B41FA5}">
                      <a16:colId xmlns:a16="http://schemas.microsoft.com/office/drawing/2014/main" val="1407969122"/>
                    </a:ext>
                  </a:extLst>
                </a:gridCol>
                <a:gridCol w="246888">
                  <a:extLst>
                    <a:ext uri="{9D8B030D-6E8A-4147-A177-3AD203B41FA5}">
                      <a16:colId xmlns:a16="http://schemas.microsoft.com/office/drawing/2014/main" val="579367496"/>
                    </a:ext>
                  </a:extLst>
                </a:gridCol>
                <a:gridCol w="246888">
                  <a:extLst>
                    <a:ext uri="{9D8B030D-6E8A-4147-A177-3AD203B41FA5}">
                      <a16:colId xmlns:a16="http://schemas.microsoft.com/office/drawing/2014/main" val="94650680"/>
                    </a:ext>
                  </a:extLst>
                </a:gridCol>
                <a:gridCol w="246888">
                  <a:extLst>
                    <a:ext uri="{9D8B030D-6E8A-4147-A177-3AD203B41FA5}">
                      <a16:colId xmlns:a16="http://schemas.microsoft.com/office/drawing/2014/main" val="1212955883"/>
                    </a:ext>
                  </a:extLst>
                </a:gridCol>
                <a:gridCol w="246888">
                  <a:extLst>
                    <a:ext uri="{9D8B030D-6E8A-4147-A177-3AD203B41FA5}">
                      <a16:colId xmlns:a16="http://schemas.microsoft.com/office/drawing/2014/main" val="908560261"/>
                    </a:ext>
                  </a:extLst>
                </a:gridCol>
                <a:gridCol w="246888">
                  <a:extLst>
                    <a:ext uri="{9D8B030D-6E8A-4147-A177-3AD203B41FA5}">
                      <a16:colId xmlns:a16="http://schemas.microsoft.com/office/drawing/2014/main" val="2744481811"/>
                    </a:ext>
                  </a:extLst>
                </a:gridCol>
                <a:gridCol w="246888">
                  <a:extLst>
                    <a:ext uri="{9D8B030D-6E8A-4147-A177-3AD203B41FA5}">
                      <a16:colId xmlns:a16="http://schemas.microsoft.com/office/drawing/2014/main" val="1875840148"/>
                    </a:ext>
                  </a:extLst>
                </a:gridCol>
                <a:gridCol w="1069848">
                  <a:extLst>
                    <a:ext uri="{9D8B030D-6E8A-4147-A177-3AD203B41FA5}">
                      <a16:colId xmlns:a16="http://schemas.microsoft.com/office/drawing/2014/main" val="2411740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911336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- 2020-05-28 10:54:28</a:t>
                      </a:r>
                      <a:r>
                        <a:rPr kumimoji="0" lang="en-US" sz="1000" b="0" i="0" u="none" strike="noStrike" kern="1200" cap="none" spc="0" normalizeH="0" baseline="0" noProof="0">
                          <a:ln>
                            <a:noFill/>
                          </a:ln>
                          <a:solidFill>
                            <a:prstClr val="black"/>
                          </a:solidFill>
                          <a:effectLst/>
                          <a:uLnTx/>
                          <a:uFillTx/>
                          <a:latin typeface="+mn-lt"/>
                          <a:ea typeface="+mn-ea"/>
                          <a:cs typeface="+mn-cs"/>
                        </a:rPr>
                        <a:t>
 Hear, hear! 🔊 Due to popular demand, we've topped up our 'Grab5Jem' promo codes so you can continue to enjoy your favourite takeout meals from Jem. 😃 Order on GrabFood and get a  off on your order with a minimum spend of . Hurry, grab it now before it runs out!
Terms &amp; Conditions apply. Visit https://bit.ly/JemDelivers for more details.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https://scontent-iad3-1.xx.fbcdn.net/v/t15.5256-10/p720x720/100781962_2639195263001951_8777086481958174720_n.jpg?_nc_cat=105&amp;_nc_sid=ad6a45&amp;_nc_ohc=imEso48FUncAX9_U_-O&amp;_nc_ht=scontent-iad3-1.xx&amp;oh=7763032e3542692488c0b4f57440ef4d&amp;oe=5F17F650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Jem Delivery Campaign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16 - 55; Interests: Eating, Food, Shopping malls, Restaurants or Food and drink</a:t>
                      </a:r>
                    </a:p>
                  </a:txBody>
                  <a:tcPr/>
                </a:tc>
                <a:extLst>
                  <a:ext uri="{0D108BD9-81ED-4DB2-BD59-A6C34878D82A}">
                    <a16:rowId xmlns:a16="http://schemas.microsoft.com/office/drawing/2014/main" val="2905805222"/>
                  </a:ext>
                </a:extLst>
              </a:tr>
            </a:tbl>
          </a:graphicData>
        </a:graphic>
      </p:graphicFrame>
      <p:sp>
        <p:nvSpPr>
          <p:cNvPr id="4" name="Text Placeholder 3">
            <a:extLst>
              <a:ext uri="{FF2B5EF4-FFF2-40B4-BE49-F238E27FC236}">
                <a16:creationId xmlns:a16="http://schemas.microsoft.com/office/drawing/2014/main" id="{EAEDE560-9688-427D-802C-6497A9166BCC}"/>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9676882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8F460-45DA-4C55-8B36-772D2692C653}"/>
              </a:ext>
            </a:extLst>
          </p:cNvPr>
          <p:cNvSpPr>
            <a:spLocks noGrp="1"/>
          </p:cNvSpPr>
          <p:nvPr>
            <p:ph type="title"/>
          </p:nvPr>
        </p:nvSpPr>
        <p:spPr/>
        <p:txBody>
          <a:bodyPr/>
          <a:lstStyle/>
          <a:p>
            <a:r>
              <a:rPr lang="en-US"/>
              <a:t>Facebook Ads Costs Table | All Pages - 16 of 26</a:t>
            </a:r>
          </a:p>
        </p:txBody>
      </p:sp>
      <p:graphicFrame>
        <p:nvGraphicFramePr>
          <p:cNvPr id="5" name="Table Placeholder 4">
            <a:extLst>
              <a:ext uri="{FF2B5EF4-FFF2-40B4-BE49-F238E27FC236}">
                <a16:creationId xmlns:a16="http://schemas.microsoft.com/office/drawing/2014/main" id="{C3EA5F0A-136B-45B2-A83E-245D7A66BAE4}"/>
              </a:ext>
            </a:extLst>
          </p:cNvPr>
          <p:cNvGraphicFramePr>
            <a:graphicFrameLocks noGrp="1"/>
          </p:cNvGraphicFramePr>
          <p:nvPr>
            <p:ph type="tbl" sz="quarter" idx="13"/>
            <p:extLst>
              <p:ext uri="{D42A27DB-BD31-4B8C-83A1-F6EECF244321}">
                <p14:modId xmlns:p14="http://schemas.microsoft.com/office/powerpoint/2010/main" val="4124890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269491455"/>
                    </a:ext>
                  </a:extLst>
                </a:gridCol>
                <a:gridCol w="1069848">
                  <a:extLst>
                    <a:ext uri="{9D8B030D-6E8A-4147-A177-3AD203B41FA5}">
                      <a16:colId xmlns:a16="http://schemas.microsoft.com/office/drawing/2014/main" val="2672991433"/>
                    </a:ext>
                  </a:extLst>
                </a:gridCol>
                <a:gridCol w="246888">
                  <a:extLst>
                    <a:ext uri="{9D8B030D-6E8A-4147-A177-3AD203B41FA5}">
                      <a16:colId xmlns:a16="http://schemas.microsoft.com/office/drawing/2014/main" val="2673969859"/>
                    </a:ext>
                  </a:extLst>
                </a:gridCol>
                <a:gridCol w="246888">
                  <a:extLst>
                    <a:ext uri="{9D8B030D-6E8A-4147-A177-3AD203B41FA5}">
                      <a16:colId xmlns:a16="http://schemas.microsoft.com/office/drawing/2014/main" val="3146871031"/>
                    </a:ext>
                  </a:extLst>
                </a:gridCol>
                <a:gridCol w="246888">
                  <a:extLst>
                    <a:ext uri="{9D8B030D-6E8A-4147-A177-3AD203B41FA5}">
                      <a16:colId xmlns:a16="http://schemas.microsoft.com/office/drawing/2014/main" val="2054702702"/>
                    </a:ext>
                  </a:extLst>
                </a:gridCol>
                <a:gridCol w="246888">
                  <a:extLst>
                    <a:ext uri="{9D8B030D-6E8A-4147-A177-3AD203B41FA5}">
                      <a16:colId xmlns:a16="http://schemas.microsoft.com/office/drawing/2014/main" val="2608604650"/>
                    </a:ext>
                  </a:extLst>
                </a:gridCol>
                <a:gridCol w="246888">
                  <a:extLst>
                    <a:ext uri="{9D8B030D-6E8A-4147-A177-3AD203B41FA5}">
                      <a16:colId xmlns:a16="http://schemas.microsoft.com/office/drawing/2014/main" val="1587200980"/>
                    </a:ext>
                  </a:extLst>
                </a:gridCol>
                <a:gridCol w="246888">
                  <a:extLst>
                    <a:ext uri="{9D8B030D-6E8A-4147-A177-3AD203B41FA5}">
                      <a16:colId xmlns:a16="http://schemas.microsoft.com/office/drawing/2014/main" val="2518953652"/>
                    </a:ext>
                  </a:extLst>
                </a:gridCol>
                <a:gridCol w="246888">
                  <a:extLst>
                    <a:ext uri="{9D8B030D-6E8A-4147-A177-3AD203B41FA5}">
                      <a16:colId xmlns:a16="http://schemas.microsoft.com/office/drawing/2014/main" val="1568863788"/>
                    </a:ext>
                  </a:extLst>
                </a:gridCol>
                <a:gridCol w="246888">
                  <a:extLst>
                    <a:ext uri="{9D8B030D-6E8A-4147-A177-3AD203B41FA5}">
                      <a16:colId xmlns:a16="http://schemas.microsoft.com/office/drawing/2014/main" val="1939403332"/>
                    </a:ext>
                  </a:extLst>
                </a:gridCol>
                <a:gridCol w="246888">
                  <a:extLst>
                    <a:ext uri="{9D8B030D-6E8A-4147-A177-3AD203B41FA5}">
                      <a16:colId xmlns:a16="http://schemas.microsoft.com/office/drawing/2014/main" val="2248413385"/>
                    </a:ext>
                  </a:extLst>
                </a:gridCol>
                <a:gridCol w="246888">
                  <a:extLst>
                    <a:ext uri="{9D8B030D-6E8A-4147-A177-3AD203B41FA5}">
                      <a16:colId xmlns:a16="http://schemas.microsoft.com/office/drawing/2014/main" val="2654593503"/>
                    </a:ext>
                  </a:extLst>
                </a:gridCol>
                <a:gridCol w="246888">
                  <a:extLst>
                    <a:ext uri="{9D8B030D-6E8A-4147-A177-3AD203B41FA5}">
                      <a16:colId xmlns:a16="http://schemas.microsoft.com/office/drawing/2014/main" val="1960860008"/>
                    </a:ext>
                  </a:extLst>
                </a:gridCol>
                <a:gridCol w="246888">
                  <a:extLst>
                    <a:ext uri="{9D8B030D-6E8A-4147-A177-3AD203B41FA5}">
                      <a16:colId xmlns:a16="http://schemas.microsoft.com/office/drawing/2014/main" val="872573983"/>
                    </a:ext>
                  </a:extLst>
                </a:gridCol>
                <a:gridCol w="246888">
                  <a:extLst>
                    <a:ext uri="{9D8B030D-6E8A-4147-A177-3AD203B41FA5}">
                      <a16:colId xmlns:a16="http://schemas.microsoft.com/office/drawing/2014/main" val="1813377024"/>
                    </a:ext>
                  </a:extLst>
                </a:gridCol>
                <a:gridCol w="246888">
                  <a:extLst>
                    <a:ext uri="{9D8B030D-6E8A-4147-A177-3AD203B41FA5}">
                      <a16:colId xmlns:a16="http://schemas.microsoft.com/office/drawing/2014/main" val="1670480379"/>
                    </a:ext>
                  </a:extLst>
                </a:gridCol>
                <a:gridCol w="246888">
                  <a:extLst>
                    <a:ext uri="{9D8B030D-6E8A-4147-A177-3AD203B41FA5}">
                      <a16:colId xmlns:a16="http://schemas.microsoft.com/office/drawing/2014/main" val="1450614536"/>
                    </a:ext>
                  </a:extLst>
                </a:gridCol>
                <a:gridCol w="246888">
                  <a:extLst>
                    <a:ext uri="{9D8B030D-6E8A-4147-A177-3AD203B41FA5}">
                      <a16:colId xmlns:a16="http://schemas.microsoft.com/office/drawing/2014/main" val="3719236381"/>
                    </a:ext>
                  </a:extLst>
                </a:gridCol>
                <a:gridCol w="246888">
                  <a:extLst>
                    <a:ext uri="{9D8B030D-6E8A-4147-A177-3AD203B41FA5}">
                      <a16:colId xmlns:a16="http://schemas.microsoft.com/office/drawing/2014/main" val="1514112811"/>
                    </a:ext>
                  </a:extLst>
                </a:gridCol>
                <a:gridCol w="1069848">
                  <a:extLst>
                    <a:ext uri="{9D8B030D-6E8A-4147-A177-3AD203B41FA5}">
                      <a16:colId xmlns:a16="http://schemas.microsoft.com/office/drawing/2014/main" val="2728631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506721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- 2020-05-28 10:52:06</a:t>
                      </a:r>
                      <a:r>
                        <a:rPr kumimoji="0" lang="en-US" sz="1000" b="0" i="0" u="none" strike="noStrike" kern="1200" cap="none" spc="0" normalizeH="0" baseline="0" noProof="0">
                          <a:ln>
                            <a:noFill/>
                          </a:ln>
                          <a:solidFill>
                            <a:prstClr val="black"/>
                          </a:solidFill>
                          <a:effectLst/>
                          <a:uLnTx/>
                          <a:uFillTx/>
                          <a:latin typeface="+mn-lt"/>
                          <a:ea typeface="+mn-ea"/>
                          <a:cs typeface="+mn-cs"/>
                        </a:rPr>
                        <a:t>
 Your favourite mala xiang guo with a Korean twist? Oh yes! 🤤 Available from now till 30 June, Seoul Yummy's Kimchi Mala Pot is a must-try! 🍜 Consisting of kimchi, ramyon, glass noodles, tteokbokki, assorted vegetables and your choice of protein, this spicy and fragrant dish will be your new favourite.
#03-05/06, Seoul Yummy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https://scontent-iad3-1.xx.fbcdn.net/v/t1.0-9/p720x720/99269442_3232469306803942_4003916547968991232_o.jpg?_nc_cat=101&amp;_nc_sid=2d5d41&amp;_nc_ohc=K4vcFPFAb40AX_W6aSf&amp;_nc_ht=scontent-iad3-1.xx&amp;_nc_tp=6&amp;oh=7ea9081826ad147046c70a1095af284a&amp;oe=5F181937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FB 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16 - 55; Interests: Eating, Food, Shopping malls, Restaurants or Food and drink</a:t>
                      </a:r>
                    </a:p>
                  </a:txBody>
                  <a:tcPr/>
                </a:tc>
                <a:extLst>
                  <a:ext uri="{0D108BD9-81ED-4DB2-BD59-A6C34878D82A}">
                    <a16:rowId xmlns:a16="http://schemas.microsoft.com/office/drawing/2014/main" val="3904204281"/>
                  </a:ext>
                </a:extLst>
              </a:tr>
            </a:tbl>
          </a:graphicData>
        </a:graphic>
      </p:graphicFrame>
      <p:sp>
        <p:nvSpPr>
          <p:cNvPr id="4" name="Text Placeholder 3">
            <a:extLst>
              <a:ext uri="{FF2B5EF4-FFF2-40B4-BE49-F238E27FC236}">
                <a16:creationId xmlns:a16="http://schemas.microsoft.com/office/drawing/2014/main" id="{DA113519-298D-4AD1-88F1-CE30D20B2197}"/>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182177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08A0C-A17D-40D3-B257-8CE190A60BE8}"/>
              </a:ext>
            </a:extLst>
          </p:cNvPr>
          <p:cNvSpPr>
            <a:spLocks noGrp="1"/>
          </p:cNvSpPr>
          <p:nvPr>
            <p:ph type="title"/>
          </p:nvPr>
        </p:nvSpPr>
        <p:spPr/>
        <p:txBody>
          <a:bodyPr/>
          <a:lstStyle/>
          <a:p>
            <a:r>
              <a:rPr lang="en-US"/>
              <a:t>Facebook Ads Costs Table | All Pages - 17 of 26</a:t>
            </a:r>
          </a:p>
        </p:txBody>
      </p:sp>
      <p:graphicFrame>
        <p:nvGraphicFramePr>
          <p:cNvPr id="5" name="Table Placeholder 4">
            <a:extLst>
              <a:ext uri="{FF2B5EF4-FFF2-40B4-BE49-F238E27FC236}">
                <a16:creationId xmlns:a16="http://schemas.microsoft.com/office/drawing/2014/main" id="{E6943558-DE8E-48BD-A90A-323525F24E07}"/>
              </a:ext>
            </a:extLst>
          </p:cNvPr>
          <p:cNvGraphicFramePr>
            <a:graphicFrameLocks noGrp="1"/>
          </p:cNvGraphicFramePr>
          <p:nvPr>
            <p:ph type="tbl" sz="quarter" idx="13"/>
            <p:extLst>
              <p:ext uri="{D42A27DB-BD31-4B8C-83A1-F6EECF244321}">
                <p14:modId xmlns:p14="http://schemas.microsoft.com/office/powerpoint/2010/main" val="1464132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541084526"/>
                    </a:ext>
                  </a:extLst>
                </a:gridCol>
                <a:gridCol w="1069848">
                  <a:extLst>
                    <a:ext uri="{9D8B030D-6E8A-4147-A177-3AD203B41FA5}">
                      <a16:colId xmlns:a16="http://schemas.microsoft.com/office/drawing/2014/main" val="963305639"/>
                    </a:ext>
                  </a:extLst>
                </a:gridCol>
                <a:gridCol w="246888">
                  <a:extLst>
                    <a:ext uri="{9D8B030D-6E8A-4147-A177-3AD203B41FA5}">
                      <a16:colId xmlns:a16="http://schemas.microsoft.com/office/drawing/2014/main" val="3662706438"/>
                    </a:ext>
                  </a:extLst>
                </a:gridCol>
                <a:gridCol w="246888">
                  <a:extLst>
                    <a:ext uri="{9D8B030D-6E8A-4147-A177-3AD203B41FA5}">
                      <a16:colId xmlns:a16="http://schemas.microsoft.com/office/drawing/2014/main" val="21282779"/>
                    </a:ext>
                  </a:extLst>
                </a:gridCol>
                <a:gridCol w="246888">
                  <a:extLst>
                    <a:ext uri="{9D8B030D-6E8A-4147-A177-3AD203B41FA5}">
                      <a16:colId xmlns:a16="http://schemas.microsoft.com/office/drawing/2014/main" val="4113716943"/>
                    </a:ext>
                  </a:extLst>
                </a:gridCol>
                <a:gridCol w="246888">
                  <a:extLst>
                    <a:ext uri="{9D8B030D-6E8A-4147-A177-3AD203B41FA5}">
                      <a16:colId xmlns:a16="http://schemas.microsoft.com/office/drawing/2014/main" val="2828027717"/>
                    </a:ext>
                  </a:extLst>
                </a:gridCol>
                <a:gridCol w="246888">
                  <a:extLst>
                    <a:ext uri="{9D8B030D-6E8A-4147-A177-3AD203B41FA5}">
                      <a16:colId xmlns:a16="http://schemas.microsoft.com/office/drawing/2014/main" val="1971644395"/>
                    </a:ext>
                  </a:extLst>
                </a:gridCol>
                <a:gridCol w="246888">
                  <a:extLst>
                    <a:ext uri="{9D8B030D-6E8A-4147-A177-3AD203B41FA5}">
                      <a16:colId xmlns:a16="http://schemas.microsoft.com/office/drawing/2014/main" val="1617277271"/>
                    </a:ext>
                  </a:extLst>
                </a:gridCol>
                <a:gridCol w="246888">
                  <a:extLst>
                    <a:ext uri="{9D8B030D-6E8A-4147-A177-3AD203B41FA5}">
                      <a16:colId xmlns:a16="http://schemas.microsoft.com/office/drawing/2014/main" val="1459262343"/>
                    </a:ext>
                  </a:extLst>
                </a:gridCol>
                <a:gridCol w="246888">
                  <a:extLst>
                    <a:ext uri="{9D8B030D-6E8A-4147-A177-3AD203B41FA5}">
                      <a16:colId xmlns:a16="http://schemas.microsoft.com/office/drawing/2014/main" val="1859111260"/>
                    </a:ext>
                  </a:extLst>
                </a:gridCol>
                <a:gridCol w="246888">
                  <a:extLst>
                    <a:ext uri="{9D8B030D-6E8A-4147-A177-3AD203B41FA5}">
                      <a16:colId xmlns:a16="http://schemas.microsoft.com/office/drawing/2014/main" val="2898676543"/>
                    </a:ext>
                  </a:extLst>
                </a:gridCol>
                <a:gridCol w="246888">
                  <a:extLst>
                    <a:ext uri="{9D8B030D-6E8A-4147-A177-3AD203B41FA5}">
                      <a16:colId xmlns:a16="http://schemas.microsoft.com/office/drawing/2014/main" val="535557508"/>
                    </a:ext>
                  </a:extLst>
                </a:gridCol>
                <a:gridCol w="246888">
                  <a:extLst>
                    <a:ext uri="{9D8B030D-6E8A-4147-A177-3AD203B41FA5}">
                      <a16:colId xmlns:a16="http://schemas.microsoft.com/office/drawing/2014/main" val="4017058641"/>
                    </a:ext>
                  </a:extLst>
                </a:gridCol>
                <a:gridCol w="246888">
                  <a:extLst>
                    <a:ext uri="{9D8B030D-6E8A-4147-A177-3AD203B41FA5}">
                      <a16:colId xmlns:a16="http://schemas.microsoft.com/office/drawing/2014/main" val="859217223"/>
                    </a:ext>
                  </a:extLst>
                </a:gridCol>
                <a:gridCol w="246888">
                  <a:extLst>
                    <a:ext uri="{9D8B030D-6E8A-4147-A177-3AD203B41FA5}">
                      <a16:colId xmlns:a16="http://schemas.microsoft.com/office/drawing/2014/main" val="3312664975"/>
                    </a:ext>
                  </a:extLst>
                </a:gridCol>
                <a:gridCol w="246888">
                  <a:extLst>
                    <a:ext uri="{9D8B030D-6E8A-4147-A177-3AD203B41FA5}">
                      <a16:colId xmlns:a16="http://schemas.microsoft.com/office/drawing/2014/main" val="2784271060"/>
                    </a:ext>
                  </a:extLst>
                </a:gridCol>
                <a:gridCol w="246888">
                  <a:extLst>
                    <a:ext uri="{9D8B030D-6E8A-4147-A177-3AD203B41FA5}">
                      <a16:colId xmlns:a16="http://schemas.microsoft.com/office/drawing/2014/main" val="2105926753"/>
                    </a:ext>
                  </a:extLst>
                </a:gridCol>
                <a:gridCol w="246888">
                  <a:extLst>
                    <a:ext uri="{9D8B030D-6E8A-4147-A177-3AD203B41FA5}">
                      <a16:colId xmlns:a16="http://schemas.microsoft.com/office/drawing/2014/main" val="3161822288"/>
                    </a:ext>
                  </a:extLst>
                </a:gridCol>
                <a:gridCol w="246888">
                  <a:extLst>
                    <a:ext uri="{9D8B030D-6E8A-4147-A177-3AD203B41FA5}">
                      <a16:colId xmlns:a16="http://schemas.microsoft.com/office/drawing/2014/main" val="1851712670"/>
                    </a:ext>
                  </a:extLst>
                </a:gridCol>
                <a:gridCol w="1069848">
                  <a:extLst>
                    <a:ext uri="{9D8B030D-6E8A-4147-A177-3AD203B41FA5}">
                      <a16:colId xmlns:a16="http://schemas.microsoft.com/office/drawing/2014/main" val="971596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62005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- 2020-05-28 10:49:53</a:t>
                      </a:r>
                      <a:r>
                        <a:rPr kumimoji="0" lang="en-US" sz="1000" b="0" i="0" u="none" strike="noStrike" kern="1200" cap="none" spc="0" normalizeH="0" baseline="0" noProof="0">
                          <a:ln>
                            <a:noFill/>
                          </a:ln>
                          <a:solidFill>
                            <a:prstClr val="black"/>
                          </a:solidFill>
                          <a:effectLst/>
                          <a:uLnTx/>
                          <a:uFillTx/>
                          <a:latin typeface="+mn-lt"/>
                          <a:ea typeface="+mn-ea"/>
                          <a:cs typeface="+mn-cs"/>
                        </a:rPr>
                        <a:t>
 Craving for crispy, buttery roti prata? 😋 You're not alone! Here's our take on how you can easily make it at home. Pair it with your favourite curry for the ultimate indulgence...yum!🍴P.S. This is the last video of our cooking video series and we hope you've enjoyed learning new recipes! Let us know in the comments below if you would like more recipe videos in future.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https://scontent-iad3-1.xx.fbcdn.net/v/t15.5256-10/p720x720/101447912_1805545459582887_870016767643090944_n.jpg?_nc_cat=108&amp;_nc_sid=ad6a45&amp;_nc_ohc=lLVIdbZqzXUAX_Zb_S2&amp;_nc_ht=scontent-iad3-1.xx&amp;oh=095eab29723e02017cc4ef1515bddd1a&amp;oe=5F150917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FB 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18 - 55; Interests: Shopping and fashion, Shopping, Sales promotion, Shopping malls or Retail</a:t>
                      </a:r>
                    </a:p>
                  </a:txBody>
                  <a:tcPr/>
                </a:tc>
                <a:extLst>
                  <a:ext uri="{0D108BD9-81ED-4DB2-BD59-A6C34878D82A}">
                    <a16:rowId xmlns:a16="http://schemas.microsoft.com/office/drawing/2014/main" val="24359607"/>
                  </a:ext>
                </a:extLst>
              </a:tr>
            </a:tbl>
          </a:graphicData>
        </a:graphic>
      </p:graphicFrame>
      <p:sp>
        <p:nvSpPr>
          <p:cNvPr id="4" name="Text Placeholder 3">
            <a:extLst>
              <a:ext uri="{FF2B5EF4-FFF2-40B4-BE49-F238E27FC236}">
                <a16:creationId xmlns:a16="http://schemas.microsoft.com/office/drawing/2014/main" id="{EC9A5FDC-7168-4216-8565-831ED494CE84}"/>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647683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90C08-ACC1-48C4-8587-69C97874657C}"/>
              </a:ext>
            </a:extLst>
          </p:cNvPr>
          <p:cNvSpPr>
            <a:spLocks noGrp="1"/>
          </p:cNvSpPr>
          <p:nvPr>
            <p:ph type="title"/>
          </p:nvPr>
        </p:nvSpPr>
        <p:spPr/>
        <p:txBody>
          <a:bodyPr/>
          <a:lstStyle/>
          <a:p>
            <a:r>
              <a:rPr lang="en-US"/>
              <a:t>Facebook Ads Costs Table | All Pages - 18 of 26</a:t>
            </a:r>
          </a:p>
        </p:txBody>
      </p:sp>
      <p:graphicFrame>
        <p:nvGraphicFramePr>
          <p:cNvPr id="5" name="Table Placeholder 4">
            <a:extLst>
              <a:ext uri="{FF2B5EF4-FFF2-40B4-BE49-F238E27FC236}">
                <a16:creationId xmlns:a16="http://schemas.microsoft.com/office/drawing/2014/main" id="{4FCDD181-CA8A-47AB-A336-28B69C1F82FF}"/>
              </a:ext>
            </a:extLst>
          </p:cNvPr>
          <p:cNvGraphicFramePr>
            <a:graphicFrameLocks noGrp="1"/>
          </p:cNvGraphicFramePr>
          <p:nvPr>
            <p:ph type="tbl" sz="quarter" idx="13"/>
            <p:extLst>
              <p:ext uri="{D42A27DB-BD31-4B8C-83A1-F6EECF244321}">
                <p14:modId xmlns:p14="http://schemas.microsoft.com/office/powerpoint/2010/main" val="2252383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113303677"/>
                    </a:ext>
                  </a:extLst>
                </a:gridCol>
                <a:gridCol w="1069848">
                  <a:extLst>
                    <a:ext uri="{9D8B030D-6E8A-4147-A177-3AD203B41FA5}">
                      <a16:colId xmlns:a16="http://schemas.microsoft.com/office/drawing/2014/main" val="1868825249"/>
                    </a:ext>
                  </a:extLst>
                </a:gridCol>
                <a:gridCol w="246888">
                  <a:extLst>
                    <a:ext uri="{9D8B030D-6E8A-4147-A177-3AD203B41FA5}">
                      <a16:colId xmlns:a16="http://schemas.microsoft.com/office/drawing/2014/main" val="2670788809"/>
                    </a:ext>
                  </a:extLst>
                </a:gridCol>
                <a:gridCol w="246888">
                  <a:extLst>
                    <a:ext uri="{9D8B030D-6E8A-4147-A177-3AD203B41FA5}">
                      <a16:colId xmlns:a16="http://schemas.microsoft.com/office/drawing/2014/main" val="705566188"/>
                    </a:ext>
                  </a:extLst>
                </a:gridCol>
                <a:gridCol w="246888">
                  <a:extLst>
                    <a:ext uri="{9D8B030D-6E8A-4147-A177-3AD203B41FA5}">
                      <a16:colId xmlns:a16="http://schemas.microsoft.com/office/drawing/2014/main" val="3272720605"/>
                    </a:ext>
                  </a:extLst>
                </a:gridCol>
                <a:gridCol w="246888">
                  <a:extLst>
                    <a:ext uri="{9D8B030D-6E8A-4147-A177-3AD203B41FA5}">
                      <a16:colId xmlns:a16="http://schemas.microsoft.com/office/drawing/2014/main" val="2263830527"/>
                    </a:ext>
                  </a:extLst>
                </a:gridCol>
                <a:gridCol w="246888">
                  <a:extLst>
                    <a:ext uri="{9D8B030D-6E8A-4147-A177-3AD203B41FA5}">
                      <a16:colId xmlns:a16="http://schemas.microsoft.com/office/drawing/2014/main" val="877293446"/>
                    </a:ext>
                  </a:extLst>
                </a:gridCol>
                <a:gridCol w="246888">
                  <a:extLst>
                    <a:ext uri="{9D8B030D-6E8A-4147-A177-3AD203B41FA5}">
                      <a16:colId xmlns:a16="http://schemas.microsoft.com/office/drawing/2014/main" val="1168736931"/>
                    </a:ext>
                  </a:extLst>
                </a:gridCol>
                <a:gridCol w="246888">
                  <a:extLst>
                    <a:ext uri="{9D8B030D-6E8A-4147-A177-3AD203B41FA5}">
                      <a16:colId xmlns:a16="http://schemas.microsoft.com/office/drawing/2014/main" val="1649349188"/>
                    </a:ext>
                  </a:extLst>
                </a:gridCol>
                <a:gridCol w="246888">
                  <a:extLst>
                    <a:ext uri="{9D8B030D-6E8A-4147-A177-3AD203B41FA5}">
                      <a16:colId xmlns:a16="http://schemas.microsoft.com/office/drawing/2014/main" val="3443276674"/>
                    </a:ext>
                  </a:extLst>
                </a:gridCol>
                <a:gridCol w="246888">
                  <a:extLst>
                    <a:ext uri="{9D8B030D-6E8A-4147-A177-3AD203B41FA5}">
                      <a16:colId xmlns:a16="http://schemas.microsoft.com/office/drawing/2014/main" val="1229673771"/>
                    </a:ext>
                  </a:extLst>
                </a:gridCol>
                <a:gridCol w="246888">
                  <a:extLst>
                    <a:ext uri="{9D8B030D-6E8A-4147-A177-3AD203B41FA5}">
                      <a16:colId xmlns:a16="http://schemas.microsoft.com/office/drawing/2014/main" val="1532187495"/>
                    </a:ext>
                  </a:extLst>
                </a:gridCol>
                <a:gridCol w="246888">
                  <a:extLst>
                    <a:ext uri="{9D8B030D-6E8A-4147-A177-3AD203B41FA5}">
                      <a16:colId xmlns:a16="http://schemas.microsoft.com/office/drawing/2014/main" val="1440211009"/>
                    </a:ext>
                  </a:extLst>
                </a:gridCol>
                <a:gridCol w="246888">
                  <a:extLst>
                    <a:ext uri="{9D8B030D-6E8A-4147-A177-3AD203B41FA5}">
                      <a16:colId xmlns:a16="http://schemas.microsoft.com/office/drawing/2014/main" val="4143545997"/>
                    </a:ext>
                  </a:extLst>
                </a:gridCol>
                <a:gridCol w="246888">
                  <a:extLst>
                    <a:ext uri="{9D8B030D-6E8A-4147-A177-3AD203B41FA5}">
                      <a16:colId xmlns:a16="http://schemas.microsoft.com/office/drawing/2014/main" val="3305543601"/>
                    </a:ext>
                  </a:extLst>
                </a:gridCol>
                <a:gridCol w="246888">
                  <a:extLst>
                    <a:ext uri="{9D8B030D-6E8A-4147-A177-3AD203B41FA5}">
                      <a16:colId xmlns:a16="http://schemas.microsoft.com/office/drawing/2014/main" val="674308001"/>
                    </a:ext>
                  </a:extLst>
                </a:gridCol>
                <a:gridCol w="246888">
                  <a:extLst>
                    <a:ext uri="{9D8B030D-6E8A-4147-A177-3AD203B41FA5}">
                      <a16:colId xmlns:a16="http://schemas.microsoft.com/office/drawing/2014/main" val="2041341682"/>
                    </a:ext>
                  </a:extLst>
                </a:gridCol>
                <a:gridCol w="246888">
                  <a:extLst>
                    <a:ext uri="{9D8B030D-6E8A-4147-A177-3AD203B41FA5}">
                      <a16:colId xmlns:a16="http://schemas.microsoft.com/office/drawing/2014/main" val="513408319"/>
                    </a:ext>
                  </a:extLst>
                </a:gridCol>
                <a:gridCol w="246888">
                  <a:extLst>
                    <a:ext uri="{9D8B030D-6E8A-4147-A177-3AD203B41FA5}">
                      <a16:colId xmlns:a16="http://schemas.microsoft.com/office/drawing/2014/main" val="1429137444"/>
                    </a:ext>
                  </a:extLst>
                </a:gridCol>
                <a:gridCol w="1069848">
                  <a:extLst>
                    <a:ext uri="{9D8B030D-6E8A-4147-A177-3AD203B41FA5}">
                      <a16:colId xmlns:a16="http://schemas.microsoft.com/office/drawing/2014/main" val="1596826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066562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- 2020-05-28 10:45:02</a:t>
                      </a:r>
                      <a:r>
                        <a:rPr kumimoji="0" lang="en-US" sz="1000" b="0" i="0" u="none" strike="noStrike" kern="1200" cap="none" spc="0" normalizeH="0" baseline="0" noProof="0">
                          <a:ln>
                            <a:noFill/>
                          </a:ln>
                          <a:solidFill>
                            <a:prstClr val="black"/>
                          </a:solidFill>
                          <a:effectLst/>
                          <a:uLnTx/>
                          <a:uFillTx/>
                          <a:latin typeface="+mn-lt"/>
                          <a:ea typeface="+mn-ea"/>
                          <a:cs typeface="+mn-cs"/>
                        </a:rPr>
                        <a:t>
 Make everyday memorable by indulging in something enjoyable! 🌟 Today, we're winding down at home with our loved ones 😌 What about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https://scontent-iad3-1.xx.fbcdn.net/v/t1.0-9/p720x720/97815457_3217388368312036_4906266641165189120_o.jpg?_nc_cat=107&amp;_nc_sid=2d5d41&amp;_nc_ohc=_jZZD5oCDGMAX8lXxuc&amp;_nc_ht=scontent-iad3-1.xx&amp;_nc_tp=6&amp;oh=6335d4d469fe616a2d08169e61d3ff4c&amp;oe=5F13FC52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FB 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18 - 55; Interests: Shopping and fashion, Shopping, Sales promotion, Shopping malls or Retail</a:t>
                      </a:r>
                    </a:p>
                  </a:txBody>
                  <a:tcPr/>
                </a:tc>
                <a:extLst>
                  <a:ext uri="{0D108BD9-81ED-4DB2-BD59-A6C34878D82A}">
                    <a16:rowId xmlns:a16="http://schemas.microsoft.com/office/drawing/2014/main" val="2702648195"/>
                  </a:ext>
                </a:extLst>
              </a:tr>
            </a:tbl>
          </a:graphicData>
        </a:graphic>
      </p:graphicFrame>
      <p:sp>
        <p:nvSpPr>
          <p:cNvPr id="4" name="Text Placeholder 3">
            <a:extLst>
              <a:ext uri="{FF2B5EF4-FFF2-40B4-BE49-F238E27FC236}">
                <a16:creationId xmlns:a16="http://schemas.microsoft.com/office/drawing/2014/main" id="{16633913-5396-45E6-95B2-E42E86310E5A}"/>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633068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E17A0-F089-402A-978D-D7088F6EE714}"/>
              </a:ext>
            </a:extLst>
          </p:cNvPr>
          <p:cNvSpPr>
            <a:spLocks noGrp="1"/>
          </p:cNvSpPr>
          <p:nvPr>
            <p:ph type="title"/>
          </p:nvPr>
        </p:nvSpPr>
        <p:spPr/>
        <p:txBody>
          <a:bodyPr/>
          <a:lstStyle/>
          <a:p>
            <a:r>
              <a:rPr lang="en-US"/>
              <a:t>Facebook Ads Costs Table | All Pages - 19 of 26</a:t>
            </a:r>
          </a:p>
        </p:txBody>
      </p:sp>
      <p:graphicFrame>
        <p:nvGraphicFramePr>
          <p:cNvPr id="5" name="Table Placeholder 4">
            <a:extLst>
              <a:ext uri="{FF2B5EF4-FFF2-40B4-BE49-F238E27FC236}">
                <a16:creationId xmlns:a16="http://schemas.microsoft.com/office/drawing/2014/main" id="{2745DD03-E61B-4450-9532-1390589CFA82}"/>
              </a:ext>
            </a:extLst>
          </p:cNvPr>
          <p:cNvGraphicFramePr>
            <a:graphicFrameLocks noGrp="1"/>
          </p:cNvGraphicFramePr>
          <p:nvPr>
            <p:ph type="tbl" sz="quarter" idx="13"/>
            <p:extLst>
              <p:ext uri="{D42A27DB-BD31-4B8C-83A1-F6EECF244321}">
                <p14:modId xmlns:p14="http://schemas.microsoft.com/office/powerpoint/2010/main" val="338457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444928692"/>
                    </a:ext>
                  </a:extLst>
                </a:gridCol>
                <a:gridCol w="1069848">
                  <a:extLst>
                    <a:ext uri="{9D8B030D-6E8A-4147-A177-3AD203B41FA5}">
                      <a16:colId xmlns:a16="http://schemas.microsoft.com/office/drawing/2014/main" val="3325493580"/>
                    </a:ext>
                  </a:extLst>
                </a:gridCol>
                <a:gridCol w="246888">
                  <a:extLst>
                    <a:ext uri="{9D8B030D-6E8A-4147-A177-3AD203B41FA5}">
                      <a16:colId xmlns:a16="http://schemas.microsoft.com/office/drawing/2014/main" val="1502874792"/>
                    </a:ext>
                  </a:extLst>
                </a:gridCol>
                <a:gridCol w="246888">
                  <a:extLst>
                    <a:ext uri="{9D8B030D-6E8A-4147-A177-3AD203B41FA5}">
                      <a16:colId xmlns:a16="http://schemas.microsoft.com/office/drawing/2014/main" val="604016707"/>
                    </a:ext>
                  </a:extLst>
                </a:gridCol>
                <a:gridCol w="246888">
                  <a:extLst>
                    <a:ext uri="{9D8B030D-6E8A-4147-A177-3AD203B41FA5}">
                      <a16:colId xmlns:a16="http://schemas.microsoft.com/office/drawing/2014/main" val="3710576296"/>
                    </a:ext>
                  </a:extLst>
                </a:gridCol>
                <a:gridCol w="246888">
                  <a:extLst>
                    <a:ext uri="{9D8B030D-6E8A-4147-A177-3AD203B41FA5}">
                      <a16:colId xmlns:a16="http://schemas.microsoft.com/office/drawing/2014/main" val="1394564142"/>
                    </a:ext>
                  </a:extLst>
                </a:gridCol>
                <a:gridCol w="246888">
                  <a:extLst>
                    <a:ext uri="{9D8B030D-6E8A-4147-A177-3AD203B41FA5}">
                      <a16:colId xmlns:a16="http://schemas.microsoft.com/office/drawing/2014/main" val="3733792957"/>
                    </a:ext>
                  </a:extLst>
                </a:gridCol>
                <a:gridCol w="246888">
                  <a:extLst>
                    <a:ext uri="{9D8B030D-6E8A-4147-A177-3AD203B41FA5}">
                      <a16:colId xmlns:a16="http://schemas.microsoft.com/office/drawing/2014/main" val="1407857040"/>
                    </a:ext>
                  </a:extLst>
                </a:gridCol>
                <a:gridCol w="246888">
                  <a:extLst>
                    <a:ext uri="{9D8B030D-6E8A-4147-A177-3AD203B41FA5}">
                      <a16:colId xmlns:a16="http://schemas.microsoft.com/office/drawing/2014/main" val="714943648"/>
                    </a:ext>
                  </a:extLst>
                </a:gridCol>
                <a:gridCol w="246888">
                  <a:extLst>
                    <a:ext uri="{9D8B030D-6E8A-4147-A177-3AD203B41FA5}">
                      <a16:colId xmlns:a16="http://schemas.microsoft.com/office/drawing/2014/main" val="3074994894"/>
                    </a:ext>
                  </a:extLst>
                </a:gridCol>
                <a:gridCol w="246888">
                  <a:extLst>
                    <a:ext uri="{9D8B030D-6E8A-4147-A177-3AD203B41FA5}">
                      <a16:colId xmlns:a16="http://schemas.microsoft.com/office/drawing/2014/main" val="79761824"/>
                    </a:ext>
                  </a:extLst>
                </a:gridCol>
                <a:gridCol w="246888">
                  <a:extLst>
                    <a:ext uri="{9D8B030D-6E8A-4147-A177-3AD203B41FA5}">
                      <a16:colId xmlns:a16="http://schemas.microsoft.com/office/drawing/2014/main" val="3903148923"/>
                    </a:ext>
                  </a:extLst>
                </a:gridCol>
                <a:gridCol w="246888">
                  <a:extLst>
                    <a:ext uri="{9D8B030D-6E8A-4147-A177-3AD203B41FA5}">
                      <a16:colId xmlns:a16="http://schemas.microsoft.com/office/drawing/2014/main" val="1054286659"/>
                    </a:ext>
                  </a:extLst>
                </a:gridCol>
                <a:gridCol w="246888">
                  <a:extLst>
                    <a:ext uri="{9D8B030D-6E8A-4147-A177-3AD203B41FA5}">
                      <a16:colId xmlns:a16="http://schemas.microsoft.com/office/drawing/2014/main" val="104875083"/>
                    </a:ext>
                  </a:extLst>
                </a:gridCol>
                <a:gridCol w="246888">
                  <a:extLst>
                    <a:ext uri="{9D8B030D-6E8A-4147-A177-3AD203B41FA5}">
                      <a16:colId xmlns:a16="http://schemas.microsoft.com/office/drawing/2014/main" val="3508204238"/>
                    </a:ext>
                  </a:extLst>
                </a:gridCol>
                <a:gridCol w="246888">
                  <a:extLst>
                    <a:ext uri="{9D8B030D-6E8A-4147-A177-3AD203B41FA5}">
                      <a16:colId xmlns:a16="http://schemas.microsoft.com/office/drawing/2014/main" val="1897437486"/>
                    </a:ext>
                  </a:extLst>
                </a:gridCol>
                <a:gridCol w="246888">
                  <a:extLst>
                    <a:ext uri="{9D8B030D-6E8A-4147-A177-3AD203B41FA5}">
                      <a16:colId xmlns:a16="http://schemas.microsoft.com/office/drawing/2014/main" val="228415794"/>
                    </a:ext>
                  </a:extLst>
                </a:gridCol>
                <a:gridCol w="246888">
                  <a:extLst>
                    <a:ext uri="{9D8B030D-6E8A-4147-A177-3AD203B41FA5}">
                      <a16:colId xmlns:a16="http://schemas.microsoft.com/office/drawing/2014/main" val="385523450"/>
                    </a:ext>
                  </a:extLst>
                </a:gridCol>
                <a:gridCol w="246888">
                  <a:extLst>
                    <a:ext uri="{9D8B030D-6E8A-4147-A177-3AD203B41FA5}">
                      <a16:colId xmlns:a16="http://schemas.microsoft.com/office/drawing/2014/main" val="3646458380"/>
                    </a:ext>
                  </a:extLst>
                </a:gridCol>
                <a:gridCol w="1069848">
                  <a:extLst>
                    <a:ext uri="{9D8B030D-6E8A-4147-A177-3AD203B41FA5}">
                      <a16:colId xmlns:a16="http://schemas.microsoft.com/office/drawing/2014/main" val="2375203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049714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- 2020-05-27 06:46:50</a:t>
                      </a:r>
                      <a:r>
                        <a:rPr kumimoji="0" lang="en-US" sz="1000" b="0" i="0" u="none" strike="noStrike" kern="1200" cap="none" spc="0" normalizeH="0" baseline="0" noProof="0">
                          <a:ln>
                            <a:noFill/>
                          </a:ln>
                          <a:solidFill>
                            <a:prstClr val="black"/>
                          </a:solidFill>
                          <a:effectLst/>
                          <a:uLnTx/>
                          <a:uFillTx/>
                          <a:latin typeface="+mn-lt"/>
                          <a:ea typeface="+mn-ea"/>
                          <a:cs typeface="+mn-cs"/>
                        </a:rPr>
                        <a:t>
 Upgrade your mane! Now that hair salons have reopened, which of these post-Circuit Breaker looks would you consider? Share your thoughts in the comments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https://scontent-iad3-1.xx.fbcdn.net/v/t15.5256-10/p720x720/100863434_274955436888224_4034182791661879296_n.jpg?_nc_cat=104&amp;_nc_sid=ad6a45&amp;_nc_ohc=OIbnEl4V8qEAX9kvi5x&amp;_nc_ht=scontent-iad3-1.xx&amp;oh=f6dcc8fd842dbff3984a59299338d16f&amp;oe=5F13694D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WWP 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18 - 65+; Interests: Shopping and fashion or Food and drink, Parents: Parents (All)</a:t>
                      </a:r>
                    </a:p>
                  </a:txBody>
                  <a:tcPr/>
                </a:tc>
                <a:extLst>
                  <a:ext uri="{0D108BD9-81ED-4DB2-BD59-A6C34878D82A}">
                    <a16:rowId xmlns:a16="http://schemas.microsoft.com/office/drawing/2014/main" val="543895246"/>
                  </a:ext>
                </a:extLst>
              </a:tr>
            </a:tbl>
          </a:graphicData>
        </a:graphic>
      </p:graphicFrame>
      <p:sp>
        <p:nvSpPr>
          <p:cNvPr id="4" name="Text Placeholder 3">
            <a:extLst>
              <a:ext uri="{FF2B5EF4-FFF2-40B4-BE49-F238E27FC236}">
                <a16:creationId xmlns:a16="http://schemas.microsoft.com/office/drawing/2014/main" id="{FA61A3A9-D074-4C0F-BA3D-E19D2A34E71B}"/>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9788422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69240-5400-4BBA-A5E3-61EEAB5EC67F}"/>
              </a:ext>
            </a:extLst>
          </p:cNvPr>
          <p:cNvSpPr>
            <a:spLocks noGrp="1"/>
          </p:cNvSpPr>
          <p:nvPr>
            <p:ph type="title"/>
          </p:nvPr>
        </p:nvSpPr>
        <p:spPr/>
        <p:txBody>
          <a:bodyPr/>
          <a:lstStyle/>
          <a:p>
            <a:r>
              <a:rPr lang="en-US"/>
              <a:t>Facebook Ads Costs Table | All Pages - 20 of 26</a:t>
            </a:r>
          </a:p>
        </p:txBody>
      </p:sp>
      <p:graphicFrame>
        <p:nvGraphicFramePr>
          <p:cNvPr id="5" name="Table Placeholder 4">
            <a:extLst>
              <a:ext uri="{FF2B5EF4-FFF2-40B4-BE49-F238E27FC236}">
                <a16:creationId xmlns:a16="http://schemas.microsoft.com/office/drawing/2014/main" id="{E25CCCA6-8AF8-44AB-8583-135656AB82EE}"/>
              </a:ext>
            </a:extLst>
          </p:cNvPr>
          <p:cNvGraphicFramePr>
            <a:graphicFrameLocks noGrp="1"/>
          </p:cNvGraphicFramePr>
          <p:nvPr>
            <p:ph type="tbl" sz="quarter" idx="13"/>
            <p:extLst>
              <p:ext uri="{D42A27DB-BD31-4B8C-83A1-F6EECF244321}">
                <p14:modId xmlns:p14="http://schemas.microsoft.com/office/powerpoint/2010/main" val="3521117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61416389"/>
                    </a:ext>
                  </a:extLst>
                </a:gridCol>
                <a:gridCol w="1069848">
                  <a:extLst>
                    <a:ext uri="{9D8B030D-6E8A-4147-A177-3AD203B41FA5}">
                      <a16:colId xmlns:a16="http://schemas.microsoft.com/office/drawing/2014/main" val="2185939913"/>
                    </a:ext>
                  </a:extLst>
                </a:gridCol>
                <a:gridCol w="246888">
                  <a:extLst>
                    <a:ext uri="{9D8B030D-6E8A-4147-A177-3AD203B41FA5}">
                      <a16:colId xmlns:a16="http://schemas.microsoft.com/office/drawing/2014/main" val="2645003007"/>
                    </a:ext>
                  </a:extLst>
                </a:gridCol>
                <a:gridCol w="246888">
                  <a:extLst>
                    <a:ext uri="{9D8B030D-6E8A-4147-A177-3AD203B41FA5}">
                      <a16:colId xmlns:a16="http://schemas.microsoft.com/office/drawing/2014/main" val="2640652665"/>
                    </a:ext>
                  </a:extLst>
                </a:gridCol>
                <a:gridCol w="246888">
                  <a:extLst>
                    <a:ext uri="{9D8B030D-6E8A-4147-A177-3AD203B41FA5}">
                      <a16:colId xmlns:a16="http://schemas.microsoft.com/office/drawing/2014/main" val="1400014825"/>
                    </a:ext>
                  </a:extLst>
                </a:gridCol>
                <a:gridCol w="246888">
                  <a:extLst>
                    <a:ext uri="{9D8B030D-6E8A-4147-A177-3AD203B41FA5}">
                      <a16:colId xmlns:a16="http://schemas.microsoft.com/office/drawing/2014/main" val="3317637840"/>
                    </a:ext>
                  </a:extLst>
                </a:gridCol>
                <a:gridCol w="246888">
                  <a:extLst>
                    <a:ext uri="{9D8B030D-6E8A-4147-A177-3AD203B41FA5}">
                      <a16:colId xmlns:a16="http://schemas.microsoft.com/office/drawing/2014/main" val="217473304"/>
                    </a:ext>
                  </a:extLst>
                </a:gridCol>
                <a:gridCol w="246888">
                  <a:extLst>
                    <a:ext uri="{9D8B030D-6E8A-4147-A177-3AD203B41FA5}">
                      <a16:colId xmlns:a16="http://schemas.microsoft.com/office/drawing/2014/main" val="1801567754"/>
                    </a:ext>
                  </a:extLst>
                </a:gridCol>
                <a:gridCol w="246888">
                  <a:extLst>
                    <a:ext uri="{9D8B030D-6E8A-4147-A177-3AD203B41FA5}">
                      <a16:colId xmlns:a16="http://schemas.microsoft.com/office/drawing/2014/main" val="3029245127"/>
                    </a:ext>
                  </a:extLst>
                </a:gridCol>
                <a:gridCol w="246888">
                  <a:extLst>
                    <a:ext uri="{9D8B030D-6E8A-4147-A177-3AD203B41FA5}">
                      <a16:colId xmlns:a16="http://schemas.microsoft.com/office/drawing/2014/main" val="938695433"/>
                    </a:ext>
                  </a:extLst>
                </a:gridCol>
                <a:gridCol w="246888">
                  <a:extLst>
                    <a:ext uri="{9D8B030D-6E8A-4147-A177-3AD203B41FA5}">
                      <a16:colId xmlns:a16="http://schemas.microsoft.com/office/drawing/2014/main" val="1275135773"/>
                    </a:ext>
                  </a:extLst>
                </a:gridCol>
                <a:gridCol w="246888">
                  <a:extLst>
                    <a:ext uri="{9D8B030D-6E8A-4147-A177-3AD203B41FA5}">
                      <a16:colId xmlns:a16="http://schemas.microsoft.com/office/drawing/2014/main" val="134710293"/>
                    </a:ext>
                  </a:extLst>
                </a:gridCol>
                <a:gridCol w="246888">
                  <a:extLst>
                    <a:ext uri="{9D8B030D-6E8A-4147-A177-3AD203B41FA5}">
                      <a16:colId xmlns:a16="http://schemas.microsoft.com/office/drawing/2014/main" val="4253754189"/>
                    </a:ext>
                  </a:extLst>
                </a:gridCol>
                <a:gridCol w="246888">
                  <a:extLst>
                    <a:ext uri="{9D8B030D-6E8A-4147-A177-3AD203B41FA5}">
                      <a16:colId xmlns:a16="http://schemas.microsoft.com/office/drawing/2014/main" val="1521282543"/>
                    </a:ext>
                  </a:extLst>
                </a:gridCol>
                <a:gridCol w="246888">
                  <a:extLst>
                    <a:ext uri="{9D8B030D-6E8A-4147-A177-3AD203B41FA5}">
                      <a16:colId xmlns:a16="http://schemas.microsoft.com/office/drawing/2014/main" val="1164632378"/>
                    </a:ext>
                  </a:extLst>
                </a:gridCol>
                <a:gridCol w="246888">
                  <a:extLst>
                    <a:ext uri="{9D8B030D-6E8A-4147-A177-3AD203B41FA5}">
                      <a16:colId xmlns:a16="http://schemas.microsoft.com/office/drawing/2014/main" val="3780779041"/>
                    </a:ext>
                  </a:extLst>
                </a:gridCol>
                <a:gridCol w="246888">
                  <a:extLst>
                    <a:ext uri="{9D8B030D-6E8A-4147-A177-3AD203B41FA5}">
                      <a16:colId xmlns:a16="http://schemas.microsoft.com/office/drawing/2014/main" val="554097134"/>
                    </a:ext>
                  </a:extLst>
                </a:gridCol>
                <a:gridCol w="246888">
                  <a:extLst>
                    <a:ext uri="{9D8B030D-6E8A-4147-A177-3AD203B41FA5}">
                      <a16:colId xmlns:a16="http://schemas.microsoft.com/office/drawing/2014/main" val="3962654744"/>
                    </a:ext>
                  </a:extLst>
                </a:gridCol>
                <a:gridCol w="246888">
                  <a:extLst>
                    <a:ext uri="{9D8B030D-6E8A-4147-A177-3AD203B41FA5}">
                      <a16:colId xmlns:a16="http://schemas.microsoft.com/office/drawing/2014/main" val="2803216011"/>
                    </a:ext>
                  </a:extLst>
                </a:gridCol>
                <a:gridCol w="1069848">
                  <a:extLst>
                    <a:ext uri="{9D8B030D-6E8A-4147-A177-3AD203B41FA5}">
                      <a16:colId xmlns:a16="http://schemas.microsoft.com/office/drawing/2014/main" val="4265496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855578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- 2020-05-27 06:27:16</a:t>
                      </a:r>
                      <a:r>
                        <a:rPr kumimoji="0" lang="en-US" sz="1000" b="0" i="0" u="none" strike="noStrike" kern="1200" cap="none" spc="0" normalizeH="0" baseline="0" noProof="0">
                          <a:ln>
                            <a:noFill/>
                          </a:ln>
                          <a:solidFill>
                            <a:prstClr val="black"/>
                          </a:solidFill>
                          <a:effectLst/>
                          <a:uLnTx/>
                          <a:uFillTx/>
                          <a:latin typeface="+mn-lt"/>
                          <a:ea typeface="+mn-ea"/>
                          <a:cs typeface="+mn-cs"/>
                        </a:rPr>
                        <a:t>
 Upgrade your mane! Now that hair salons have reopened, which of these post-Circuit Breaker looks would you consider? Share your thoughts in the comments below.
.
.
.
#waterwaypoint #fraserspropertyretail #salons #hairdos #beauty #hairstyle #circuitbreaker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Upgrade your mane! Now that hair...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Interests: Shopping and fashion or Food and drink, Parents: Parents (All)</a:t>
                      </a:r>
                    </a:p>
                  </a:txBody>
                  <a:tcPr/>
                </a:tc>
                <a:extLst>
                  <a:ext uri="{0D108BD9-81ED-4DB2-BD59-A6C34878D82A}">
                    <a16:rowId xmlns:a16="http://schemas.microsoft.com/office/drawing/2014/main" val="3126302918"/>
                  </a:ext>
                </a:extLst>
              </a:tr>
            </a:tbl>
          </a:graphicData>
        </a:graphic>
      </p:graphicFrame>
      <p:sp>
        <p:nvSpPr>
          <p:cNvPr id="4" name="Text Placeholder 3">
            <a:extLst>
              <a:ext uri="{FF2B5EF4-FFF2-40B4-BE49-F238E27FC236}">
                <a16:creationId xmlns:a16="http://schemas.microsoft.com/office/drawing/2014/main" id="{B95680D7-DC86-46F2-B465-5025E0D0CFF4}"/>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5373411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16BFC-7461-4AA3-8435-21453E4EF22F}"/>
              </a:ext>
            </a:extLst>
          </p:cNvPr>
          <p:cNvSpPr>
            <a:spLocks noGrp="1"/>
          </p:cNvSpPr>
          <p:nvPr>
            <p:ph type="title"/>
          </p:nvPr>
        </p:nvSpPr>
        <p:spPr/>
        <p:txBody>
          <a:bodyPr/>
          <a:lstStyle/>
          <a:p>
            <a:r>
              <a:rPr lang="en-US"/>
              <a:t>Facebook Ads Costs Table | All Pages - 21 of 26</a:t>
            </a:r>
          </a:p>
        </p:txBody>
      </p:sp>
      <p:graphicFrame>
        <p:nvGraphicFramePr>
          <p:cNvPr id="5" name="Table Placeholder 4">
            <a:extLst>
              <a:ext uri="{FF2B5EF4-FFF2-40B4-BE49-F238E27FC236}">
                <a16:creationId xmlns:a16="http://schemas.microsoft.com/office/drawing/2014/main" id="{F8911D33-79B8-4808-BAD4-82DF1BFB45AB}"/>
              </a:ext>
            </a:extLst>
          </p:cNvPr>
          <p:cNvGraphicFramePr>
            <a:graphicFrameLocks noGrp="1"/>
          </p:cNvGraphicFramePr>
          <p:nvPr>
            <p:ph type="tbl" sz="quarter" idx="13"/>
            <p:extLst>
              <p:ext uri="{D42A27DB-BD31-4B8C-83A1-F6EECF244321}">
                <p14:modId xmlns:p14="http://schemas.microsoft.com/office/powerpoint/2010/main" val="3968918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949584831"/>
                    </a:ext>
                  </a:extLst>
                </a:gridCol>
                <a:gridCol w="1069848">
                  <a:extLst>
                    <a:ext uri="{9D8B030D-6E8A-4147-A177-3AD203B41FA5}">
                      <a16:colId xmlns:a16="http://schemas.microsoft.com/office/drawing/2014/main" val="2671060335"/>
                    </a:ext>
                  </a:extLst>
                </a:gridCol>
                <a:gridCol w="246888">
                  <a:extLst>
                    <a:ext uri="{9D8B030D-6E8A-4147-A177-3AD203B41FA5}">
                      <a16:colId xmlns:a16="http://schemas.microsoft.com/office/drawing/2014/main" val="2067195630"/>
                    </a:ext>
                  </a:extLst>
                </a:gridCol>
                <a:gridCol w="246888">
                  <a:extLst>
                    <a:ext uri="{9D8B030D-6E8A-4147-A177-3AD203B41FA5}">
                      <a16:colId xmlns:a16="http://schemas.microsoft.com/office/drawing/2014/main" val="644097257"/>
                    </a:ext>
                  </a:extLst>
                </a:gridCol>
                <a:gridCol w="246888">
                  <a:extLst>
                    <a:ext uri="{9D8B030D-6E8A-4147-A177-3AD203B41FA5}">
                      <a16:colId xmlns:a16="http://schemas.microsoft.com/office/drawing/2014/main" val="2433680234"/>
                    </a:ext>
                  </a:extLst>
                </a:gridCol>
                <a:gridCol w="246888">
                  <a:extLst>
                    <a:ext uri="{9D8B030D-6E8A-4147-A177-3AD203B41FA5}">
                      <a16:colId xmlns:a16="http://schemas.microsoft.com/office/drawing/2014/main" val="2025243299"/>
                    </a:ext>
                  </a:extLst>
                </a:gridCol>
                <a:gridCol w="246888">
                  <a:extLst>
                    <a:ext uri="{9D8B030D-6E8A-4147-A177-3AD203B41FA5}">
                      <a16:colId xmlns:a16="http://schemas.microsoft.com/office/drawing/2014/main" val="3889672595"/>
                    </a:ext>
                  </a:extLst>
                </a:gridCol>
                <a:gridCol w="246888">
                  <a:extLst>
                    <a:ext uri="{9D8B030D-6E8A-4147-A177-3AD203B41FA5}">
                      <a16:colId xmlns:a16="http://schemas.microsoft.com/office/drawing/2014/main" val="1091380989"/>
                    </a:ext>
                  </a:extLst>
                </a:gridCol>
                <a:gridCol w="246888">
                  <a:extLst>
                    <a:ext uri="{9D8B030D-6E8A-4147-A177-3AD203B41FA5}">
                      <a16:colId xmlns:a16="http://schemas.microsoft.com/office/drawing/2014/main" val="4176951869"/>
                    </a:ext>
                  </a:extLst>
                </a:gridCol>
                <a:gridCol w="246888">
                  <a:extLst>
                    <a:ext uri="{9D8B030D-6E8A-4147-A177-3AD203B41FA5}">
                      <a16:colId xmlns:a16="http://schemas.microsoft.com/office/drawing/2014/main" val="1344462224"/>
                    </a:ext>
                  </a:extLst>
                </a:gridCol>
                <a:gridCol w="246888">
                  <a:extLst>
                    <a:ext uri="{9D8B030D-6E8A-4147-A177-3AD203B41FA5}">
                      <a16:colId xmlns:a16="http://schemas.microsoft.com/office/drawing/2014/main" val="1886357135"/>
                    </a:ext>
                  </a:extLst>
                </a:gridCol>
                <a:gridCol w="246888">
                  <a:extLst>
                    <a:ext uri="{9D8B030D-6E8A-4147-A177-3AD203B41FA5}">
                      <a16:colId xmlns:a16="http://schemas.microsoft.com/office/drawing/2014/main" val="100427484"/>
                    </a:ext>
                  </a:extLst>
                </a:gridCol>
                <a:gridCol w="246888">
                  <a:extLst>
                    <a:ext uri="{9D8B030D-6E8A-4147-A177-3AD203B41FA5}">
                      <a16:colId xmlns:a16="http://schemas.microsoft.com/office/drawing/2014/main" val="2475429821"/>
                    </a:ext>
                  </a:extLst>
                </a:gridCol>
                <a:gridCol w="246888">
                  <a:extLst>
                    <a:ext uri="{9D8B030D-6E8A-4147-A177-3AD203B41FA5}">
                      <a16:colId xmlns:a16="http://schemas.microsoft.com/office/drawing/2014/main" val="3758566367"/>
                    </a:ext>
                  </a:extLst>
                </a:gridCol>
                <a:gridCol w="246888">
                  <a:extLst>
                    <a:ext uri="{9D8B030D-6E8A-4147-A177-3AD203B41FA5}">
                      <a16:colId xmlns:a16="http://schemas.microsoft.com/office/drawing/2014/main" val="613247901"/>
                    </a:ext>
                  </a:extLst>
                </a:gridCol>
                <a:gridCol w="246888">
                  <a:extLst>
                    <a:ext uri="{9D8B030D-6E8A-4147-A177-3AD203B41FA5}">
                      <a16:colId xmlns:a16="http://schemas.microsoft.com/office/drawing/2014/main" val="2804946860"/>
                    </a:ext>
                  </a:extLst>
                </a:gridCol>
                <a:gridCol w="246888">
                  <a:extLst>
                    <a:ext uri="{9D8B030D-6E8A-4147-A177-3AD203B41FA5}">
                      <a16:colId xmlns:a16="http://schemas.microsoft.com/office/drawing/2014/main" val="1109759269"/>
                    </a:ext>
                  </a:extLst>
                </a:gridCol>
                <a:gridCol w="246888">
                  <a:extLst>
                    <a:ext uri="{9D8B030D-6E8A-4147-A177-3AD203B41FA5}">
                      <a16:colId xmlns:a16="http://schemas.microsoft.com/office/drawing/2014/main" val="1217452527"/>
                    </a:ext>
                  </a:extLst>
                </a:gridCol>
                <a:gridCol w="246888">
                  <a:extLst>
                    <a:ext uri="{9D8B030D-6E8A-4147-A177-3AD203B41FA5}">
                      <a16:colId xmlns:a16="http://schemas.microsoft.com/office/drawing/2014/main" val="226929216"/>
                    </a:ext>
                  </a:extLst>
                </a:gridCol>
                <a:gridCol w="1069848">
                  <a:extLst>
                    <a:ext uri="{9D8B030D-6E8A-4147-A177-3AD203B41FA5}">
                      <a16:colId xmlns:a16="http://schemas.microsoft.com/office/drawing/2014/main" val="2207938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633847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- 2020-05-27 06:27:16</a:t>
                      </a:r>
                      <a:r>
                        <a:rPr kumimoji="0" lang="en-US" sz="1000" b="0" i="0" u="none" strike="noStrike" kern="1200" cap="none" spc="0" normalizeH="0" baseline="0" noProof="0">
                          <a:ln>
                            <a:noFill/>
                          </a:ln>
                          <a:solidFill>
                            <a:prstClr val="black"/>
                          </a:solidFill>
                          <a:effectLst/>
                          <a:uLnTx/>
                          <a:uFillTx/>
                          <a:latin typeface="+mn-lt"/>
                          <a:ea typeface="+mn-ea"/>
                          <a:cs typeface="+mn-cs"/>
                        </a:rPr>
                        <a:t>
 Upgrade your mane! Now that hair salons have reopened, which of these post-Circuit Breaker looks would you consider? Share your thoughts in the comments below.
.
.
.
#waterwaypoint #fraserspropertyretail #salons #hairdos #beauty #hairstyle #circuitbreaker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Upgrade your mane! Now that hair...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Interests: Shopping and fashion or Food and drink, Parents: Parents (All)</a:t>
                      </a:r>
                    </a:p>
                  </a:txBody>
                  <a:tcPr/>
                </a:tc>
                <a:extLst>
                  <a:ext uri="{0D108BD9-81ED-4DB2-BD59-A6C34878D82A}">
                    <a16:rowId xmlns:a16="http://schemas.microsoft.com/office/drawing/2014/main" val="2329418005"/>
                  </a:ext>
                </a:extLst>
              </a:tr>
            </a:tbl>
          </a:graphicData>
        </a:graphic>
      </p:graphicFrame>
      <p:sp>
        <p:nvSpPr>
          <p:cNvPr id="4" name="Text Placeholder 3">
            <a:extLst>
              <a:ext uri="{FF2B5EF4-FFF2-40B4-BE49-F238E27FC236}">
                <a16:creationId xmlns:a16="http://schemas.microsoft.com/office/drawing/2014/main" id="{264D880E-C7A5-4DE9-80D1-A44804869DA0}"/>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5169924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E36AF-4727-4770-88A0-4B53D8668E21}"/>
              </a:ext>
            </a:extLst>
          </p:cNvPr>
          <p:cNvSpPr>
            <a:spLocks noGrp="1"/>
          </p:cNvSpPr>
          <p:nvPr>
            <p:ph type="title"/>
          </p:nvPr>
        </p:nvSpPr>
        <p:spPr/>
        <p:txBody>
          <a:bodyPr/>
          <a:lstStyle/>
          <a:p>
            <a:r>
              <a:rPr lang="en-US"/>
              <a:t>Facebook Ads Costs Table | All Pages - 22 of 26</a:t>
            </a:r>
          </a:p>
        </p:txBody>
      </p:sp>
      <p:graphicFrame>
        <p:nvGraphicFramePr>
          <p:cNvPr id="5" name="Table Placeholder 4">
            <a:extLst>
              <a:ext uri="{FF2B5EF4-FFF2-40B4-BE49-F238E27FC236}">
                <a16:creationId xmlns:a16="http://schemas.microsoft.com/office/drawing/2014/main" id="{8C0F0EAE-0E46-442E-B89A-ECC2584D8442}"/>
              </a:ext>
            </a:extLst>
          </p:cNvPr>
          <p:cNvGraphicFramePr>
            <a:graphicFrameLocks noGrp="1"/>
          </p:cNvGraphicFramePr>
          <p:nvPr>
            <p:ph type="tbl" sz="quarter" idx="13"/>
            <p:extLst>
              <p:ext uri="{D42A27DB-BD31-4B8C-83A1-F6EECF244321}">
                <p14:modId xmlns:p14="http://schemas.microsoft.com/office/powerpoint/2010/main" val="2219253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565826666"/>
                    </a:ext>
                  </a:extLst>
                </a:gridCol>
                <a:gridCol w="1069848">
                  <a:extLst>
                    <a:ext uri="{9D8B030D-6E8A-4147-A177-3AD203B41FA5}">
                      <a16:colId xmlns:a16="http://schemas.microsoft.com/office/drawing/2014/main" val="209246392"/>
                    </a:ext>
                  </a:extLst>
                </a:gridCol>
                <a:gridCol w="246888">
                  <a:extLst>
                    <a:ext uri="{9D8B030D-6E8A-4147-A177-3AD203B41FA5}">
                      <a16:colId xmlns:a16="http://schemas.microsoft.com/office/drawing/2014/main" val="3847282690"/>
                    </a:ext>
                  </a:extLst>
                </a:gridCol>
                <a:gridCol w="246888">
                  <a:extLst>
                    <a:ext uri="{9D8B030D-6E8A-4147-A177-3AD203B41FA5}">
                      <a16:colId xmlns:a16="http://schemas.microsoft.com/office/drawing/2014/main" val="3573663698"/>
                    </a:ext>
                  </a:extLst>
                </a:gridCol>
                <a:gridCol w="246888">
                  <a:extLst>
                    <a:ext uri="{9D8B030D-6E8A-4147-A177-3AD203B41FA5}">
                      <a16:colId xmlns:a16="http://schemas.microsoft.com/office/drawing/2014/main" val="885958635"/>
                    </a:ext>
                  </a:extLst>
                </a:gridCol>
                <a:gridCol w="246888">
                  <a:extLst>
                    <a:ext uri="{9D8B030D-6E8A-4147-A177-3AD203B41FA5}">
                      <a16:colId xmlns:a16="http://schemas.microsoft.com/office/drawing/2014/main" val="151112977"/>
                    </a:ext>
                  </a:extLst>
                </a:gridCol>
                <a:gridCol w="246888">
                  <a:extLst>
                    <a:ext uri="{9D8B030D-6E8A-4147-A177-3AD203B41FA5}">
                      <a16:colId xmlns:a16="http://schemas.microsoft.com/office/drawing/2014/main" val="39581772"/>
                    </a:ext>
                  </a:extLst>
                </a:gridCol>
                <a:gridCol w="246888">
                  <a:extLst>
                    <a:ext uri="{9D8B030D-6E8A-4147-A177-3AD203B41FA5}">
                      <a16:colId xmlns:a16="http://schemas.microsoft.com/office/drawing/2014/main" val="2138396883"/>
                    </a:ext>
                  </a:extLst>
                </a:gridCol>
                <a:gridCol w="246888">
                  <a:extLst>
                    <a:ext uri="{9D8B030D-6E8A-4147-A177-3AD203B41FA5}">
                      <a16:colId xmlns:a16="http://schemas.microsoft.com/office/drawing/2014/main" val="2816905741"/>
                    </a:ext>
                  </a:extLst>
                </a:gridCol>
                <a:gridCol w="246888">
                  <a:extLst>
                    <a:ext uri="{9D8B030D-6E8A-4147-A177-3AD203B41FA5}">
                      <a16:colId xmlns:a16="http://schemas.microsoft.com/office/drawing/2014/main" val="3036394313"/>
                    </a:ext>
                  </a:extLst>
                </a:gridCol>
                <a:gridCol w="246888">
                  <a:extLst>
                    <a:ext uri="{9D8B030D-6E8A-4147-A177-3AD203B41FA5}">
                      <a16:colId xmlns:a16="http://schemas.microsoft.com/office/drawing/2014/main" val="3902520751"/>
                    </a:ext>
                  </a:extLst>
                </a:gridCol>
                <a:gridCol w="246888">
                  <a:extLst>
                    <a:ext uri="{9D8B030D-6E8A-4147-A177-3AD203B41FA5}">
                      <a16:colId xmlns:a16="http://schemas.microsoft.com/office/drawing/2014/main" val="3950647858"/>
                    </a:ext>
                  </a:extLst>
                </a:gridCol>
                <a:gridCol w="246888">
                  <a:extLst>
                    <a:ext uri="{9D8B030D-6E8A-4147-A177-3AD203B41FA5}">
                      <a16:colId xmlns:a16="http://schemas.microsoft.com/office/drawing/2014/main" val="3567961222"/>
                    </a:ext>
                  </a:extLst>
                </a:gridCol>
                <a:gridCol w="246888">
                  <a:extLst>
                    <a:ext uri="{9D8B030D-6E8A-4147-A177-3AD203B41FA5}">
                      <a16:colId xmlns:a16="http://schemas.microsoft.com/office/drawing/2014/main" val="2293244376"/>
                    </a:ext>
                  </a:extLst>
                </a:gridCol>
                <a:gridCol w="246888">
                  <a:extLst>
                    <a:ext uri="{9D8B030D-6E8A-4147-A177-3AD203B41FA5}">
                      <a16:colId xmlns:a16="http://schemas.microsoft.com/office/drawing/2014/main" val="1814974454"/>
                    </a:ext>
                  </a:extLst>
                </a:gridCol>
                <a:gridCol w="246888">
                  <a:extLst>
                    <a:ext uri="{9D8B030D-6E8A-4147-A177-3AD203B41FA5}">
                      <a16:colId xmlns:a16="http://schemas.microsoft.com/office/drawing/2014/main" val="1148383129"/>
                    </a:ext>
                  </a:extLst>
                </a:gridCol>
                <a:gridCol w="246888">
                  <a:extLst>
                    <a:ext uri="{9D8B030D-6E8A-4147-A177-3AD203B41FA5}">
                      <a16:colId xmlns:a16="http://schemas.microsoft.com/office/drawing/2014/main" val="2225829265"/>
                    </a:ext>
                  </a:extLst>
                </a:gridCol>
                <a:gridCol w="246888">
                  <a:extLst>
                    <a:ext uri="{9D8B030D-6E8A-4147-A177-3AD203B41FA5}">
                      <a16:colId xmlns:a16="http://schemas.microsoft.com/office/drawing/2014/main" val="4193406206"/>
                    </a:ext>
                  </a:extLst>
                </a:gridCol>
                <a:gridCol w="246888">
                  <a:extLst>
                    <a:ext uri="{9D8B030D-6E8A-4147-A177-3AD203B41FA5}">
                      <a16:colId xmlns:a16="http://schemas.microsoft.com/office/drawing/2014/main" val="678866811"/>
                    </a:ext>
                  </a:extLst>
                </a:gridCol>
                <a:gridCol w="1069848">
                  <a:extLst>
                    <a:ext uri="{9D8B030D-6E8A-4147-A177-3AD203B41FA5}">
                      <a16:colId xmlns:a16="http://schemas.microsoft.com/office/drawing/2014/main" val="2610849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040636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KINEX - 2020-05-25 13:48:47</a:t>
                      </a:r>
                      <a:r>
                        <a:rPr kumimoji="0" lang="en-US" sz="1000" b="0" i="0" u="none" strike="noStrike" kern="1200" cap="none" spc="0" normalizeH="0" baseline="0" noProof="0">
                          <a:ln>
                            <a:noFill/>
                          </a:ln>
                          <a:solidFill>
                            <a:prstClr val="black"/>
                          </a:solidFill>
                          <a:effectLst/>
                          <a:uLnTx/>
                          <a:uFillTx/>
                          <a:latin typeface="+mn-lt"/>
                          <a:ea typeface="+mn-ea"/>
                          <a:cs typeface="+mn-cs"/>
                        </a:rPr>
                        <a:t>
 Selamat Hari Raya Adilfitri! 
Wishing everyone the best of health and good fortune.
.
#kinexsg #stayhome #AtHomeTogether #harirayaadilfitri #sgunited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Selamat Hari Raya Adilfitri!...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a:t>
                      </a:r>
                    </a:p>
                  </a:txBody>
                  <a:tcPr/>
                </a:tc>
                <a:extLst>
                  <a:ext uri="{0D108BD9-81ED-4DB2-BD59-A6C34878D82A}">
                    <a16:rowId xmlns:a16="http://schemas.microsoft.com/office/drawing/2014/main" val="2086500172"/>
                  </a:ext>
                </a:extLst>
              </a:tr>
            </a:tbl>
          </a:graphicData>
        </a:graphic>
      </p:graphicFrame>
      <p:sp>
        <p:nvSpPr>
          <p:cNvPr id="4" name="Text Placeholder 3">
            <a:extLst>
              <a:ext uri="{FF2B5EF4-FFF2-40B4-BE49-F238E27FC236}">
                <a16:creationId xmlns:a16="http://schemas.microsoft.com/office/drawing/2014/main" id="{7F59CE90-EB70-4F27-9012-1ADEFDF2FF6D}"/>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7026181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F815C-4643-4B38-855A-2DB13BDA0A4E}"/>
              </a:ext>
            </a:extLst>
          </p:cNvPr>
          <p:cNvSpPr>
            <a:spLocks noGrp="1"/>
          </p:cNvSpPr>
          <p:nvPr>
            <p:ph type="title"/>
          </p:nvPr>
        </p:nvSpPr>
        <p:spPr/>
        <p:txBody>
          <a:bodyPr/>
          <a:lstStyle/>
          <a:p>
            <a:r>
              <a:rPr lang="en-US"/>
              <a:t>Facebook Ads Costs Table | All Pages - 23 of 26</a:t>
            </a:r>
          </a:p>
        </p:txBody>
      </p:sp>
      <p:graphicFrame>
        <p:nvGraphicFramePr>
          <p:cNvPr id="5" name="Table Placeholder 4">
            <a:extLst>
              <a:ext uri="{FF2B5EF4-FFF2-40B4-BE49-F238E27FC236}">
                <a16:creationId xmlns:a16="http://schemas.microsoft.com/office/drawing/2014/main" id="{8D5C8285-AEDE-48D8-86F9-0F54F905E7FE}"/>
              </a:ext>
            </a:extLst>
          </p:cNvPr>
          <p:cNvGraphicFramePr>
            <a:graphicFrameLocks noGrp="1"/>
          </p:cNvGraphicFramePr>
          <p:nvPr>
            <p:ph type="tbl" sz="quarter" idx="13"/>
            <p:extLst>
              <p:ext uri="{D42A27DB-BD31-4B8C-83A1-F6EECF244321}">
                <p14:modId xmlns:p14="http://schemas.microsoft.com/office/powerpoint/2010/main" val="3203451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469429655"/>
                    </a:ext>
                  </a:extLst>
                </a:gridCol>
                <a:gridCol w="1069848">
                  <a:extLst>
                    <a:ext uri="{9D8B030D-6E8A-4147-A177-3AD203B41FA5}">
                      <a16:colId xmlns:a16="http://schemas.microsoft.com/office/drawing/2014/main" val="1016616297"/>
                    </a:ext>
                  </a:extLst>
                </a:gridCol>
                <a:gridCol w="246888">
                  <a:extLst>
                    <a:ext uri="{9D8B030D-6E8A-4147-A177-3AD203B41FA5}">
                      <a16:colId xmlns:a16="http://schemas.microsoft.com/office/drawing/2014/main" val="2302901074"/>
                    </a:ext>
                  </a:extLst>
                </a:gridCol>
                <a:gridCol w="246888">
                  <a:extLst>
                    <a:ext uri="{9D8B030D-6E8A-4147-A177-3AD203B41FA5}">
                      <a16:colId xmlns:a16="http://schemas.microsoft.com/office/drawing/2014/main" val="2234778902"/>
                    </a:ext>
                  </a:extLst>
                </a:gridCol>
                <a:gridCol w="246888">
                  <a:extLst>
                    <a:ext uri="{9D8B030D-6E8A-4147-A177-3AD203B41FA5}">
                      <a16:colId xmlns:a16="http://schemas.microsoft.com/office/drawing/2014/main" val="2661412053"/>
                    </a:ext>
                  </a:extLst>
                </a:gridCol>
                <a:gridCol w="246888">
                  <a:extLst>
                    <a:ext uri="{9D8B030D-6E8A-4147-A177-3AD203B41FA5}">
                      <a16:colId xmlns:a16="http://schemas.microsoft.com/office/drawing/2014/main" val="1847131368"/>
                    </a:ext>
                  </a:extLst>
                </a:gridCol>
                <a:gridCol w="246888">
                  <a:extLst>
                    <a:ext uri="{9D8B030D-6E8A-4147-A177-3AD203B41FA5}">
                      <a16:colId xmlns:a16="http://schemas.microsoft.com/office/drawing/2014/main" val="3564508780"/>
                    </a:ext>
                  </a:extLst>
                </a:gridCol>
                <a:gridCol w="246888">
                  <a:extLst>
                    <a:ext uri="{9D8B030D-6E8A-4147-A177-3AD203B41FA5}">
                      <a16:colId xmlns:a16="http://schemas.microsoft.com/office/drawing/2014/main" val="1085475276"/>
                    </a:ext>
                  </a:extLst>
                </a:gridCol>
                <a:gridCol w="246888">
                  <a:extLst>
                    <a:ext uri="{9D8B030D-6E8A-4147-A177-3AD203B41FA5}">
                      <a16:colId xmlns:a16="http://schemas.microsoft.com/office/drawing/2014/main" val="2558016891"/>
                    </a:ext>
                  </a:extLst>
                </a:gridCol>
                <a:gridCol w="246888">
                  <a:extLst>
                    <a:ext uri="{9D8B030D-6E8A-4147-A177-3AD203B41FA5}">
                      <a16:colId xmlns:a16="http://schemas.microsoft.com/office/drawing/2014/main" val="1010000814"/>
                    </a:ext>
                  </a:extLst>
                </a:gridCol>
                <a:gridCol w="246888">
                  <a:extLst>
                    <a:ext uri="{9D8B030D-6E8A-4147-A177-3AD203B41FA5}">
                      <a16:colId xmlns:a16="http://schemas.microsoft.com/office/drawing/2014/main" val="745337853"/>
                    </a:ext>
                  </a:extLst>
                </a:gridCol>
                <a:gridCol w="246888">
                  <a:extLst>
                    <a:ext uri="{9D8B030D-6E8A-4147-A177-3AD203B41FA5}">
                      <a16:colId xmlns:a16="http://schemas.microsoft.com/office/drawing/2014/main" val="2746512722"/>
                    </a:ext>
                  </a:extLst>
                </a:gridCol>
                <a:gridCol w="246888">
                  <a:extLst>
                    <a:ext uri="{9D8B030D-6E8A-4147-A177-3AD203B41FA5}">
                      <a16:colId xmlns:a16="http://schemas.microsoft.com/office/drawing/2014/main" val="1759000317"/>
                    </a:ext>
                  </a:extLst>
                </a:gridCol>
                <a:gridCol w="246888">
                  <a:extLst>
                    <a:ext uri="{9D8B030D-6E8A-4147-A177-3AD203B41FA5}">
                      <a16:colId xmlns:a16="http://schemas.microsoft.com/office/drawing/2014/main" val="3060144789"/>
                    </a:ext>
                  </a:extLst>
                </a:gridCol>
                <a:gridCol w="246888">
                  <a:extLst>
                    <a:ext uri="{9D8B030D-6E8A-4147-A177-3AD203B41FA5}">
                      <a16:colId xmlns:a16="http://schemas.microsoft.com/office/drawing/2014/main" val="3736089514"/>
                    </a:ext>
                  </a:extLst>
                </a:gridCol>
                <a:gridCol w="246888">
                  <a:extLst>
                    <a:ext uri="{9D8B030D-6E8A-4147-A177-3AD203B41FA5}">
                      <a16:colId xmlns:a16="http://schemas.microsoft.com/office/drawing/2014/main" val="2734426560"/>
                    </a:ext>
                  </a:extLst>
                </a:gridCol>
                <a:gridCol w="246888">
                  <a:extLst>
                    <a:ext uri="{9D8B030D-6E8A-4147-A177-3AD203B41FA5}">
                      <a16:colId xmlns:a16="http://schemas.microsoft.com/office/drawing/2014/main" val="2950202792"/>
                    </a:ext>
                  </a:extLst>
                </a:gridCol>
                <a:gridCol w="246888">
                  <a:extLst>
                    <a:ext uri="{9D8B030D-6E8A-4147-A177-3AD203B41FA5}">
                      <a16:colId xmlns:a16="http://schemas.microsoft.com/office/drawing/2014/main" val="1207297705"/>
                    </a:ext>
                  </a:extLst>
                </a:gridCol>
                <a:gridCol w="246888">
                  <a:extLst>
                    <a:ext uri="{9D8B030D-6E8A-4147-A177-3AD203B41FA5}">
                      <a16:colId xmlns:a16="http://schemas.microsoft.com/office/drawing/2014/main" val="4207966459"/>
                    </a:ext>
                  </a:extLst>
                </a:gridCol>
                <a:gridCol w="1069848">
                  <a:extLst>
                    <a:ext uri="{9D8B030D-6E8A-4147-A177-3AD203B41FA5}">
                      <a16:colId xmlns:a16="http://schemas.microsoft.com/office/drawing/2014/main" val="3281690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788186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KINEX - 2020-05-25 13:48:47</a:t>
                      </a:r>
                      <a:r>
                        <a:rPr kumimoji="0" lang="en-US" sz="1000" b="0" i="0" u="none" strike="noStrike" kern="1200" cap="none" spc="0" normalizeH="0" baseline="0" noProof="0">
                          <a:ln>
                            <a:noFill/>
                          </a:ln>
                          <a:solidFill>
                            <a:prstClr val="black"/>
                          </a:solidFill>
                          <a:effectLst/>
                          <a:uLnTx/>
                          <a:uFillTx/>
                          <a:latin typeface="+mn-lt"/>
                          <a:ea typeface="+mn-ea"/>
                          <a:cs typeface="+mn-cs"/>
                        </a:rPr>
                        <a:t>
 Selamat Hari Raya Adilfitri! 
Wishing everyone the best of health and good fortune.
.
#kinexsg #stayhome #AtHomeTogether #harirayaadilfitri #sgunited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Selamat Hari Raya Adilfitri!...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a:t>
                      </a:r>
                    </a:p>
                  </a:txBody>
                  <a:tcPr/>
                </a:tc>
                <a:extLst>
                  <a:ext uri="{0D108BD9-81ED-4DB2-BD59-A6C34878D82A}">
                    <a16:rowId xmlns:a16="http://schemas.microsoft.com/office/drawing/2014/main" val="2663066560"/>
                  </a:ext>
                </a:extLst>
              </a:tr>
            </a:tbl>
          </a:graphicData>
        </a:graphic>
      </p:graphicFrame>
      <p:sp>
        <p:nvSpPr>
          <p:cNvPr id="4" name="Text Placeholder 3">
            <a:extLst>
              <a:ext uri="{FF2B5EF4-FFF2-40B4-BE49-F238E27FC236}">
                <a16:creationId xmlns:a16="http://schemas.microsoft.com/office/drawing/2014/main" id="{33C24DBE-AF15-426D-8FC9-348896EE7840}"/>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5169026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ED63C-5F5B-43F2-AE5A-FA25678AE059}"/>
              </a:ext>
            </a:extLst>
          </p:cNvPr>
          <p:cNvSpPr>
            <a:spLocks noGrp="1"/>
          </p:cNvSpPr>
          <p:nvPr>
            <p:ph type="title"/>
          </p:nvPr>
        </p:nvSpPr>
        <p:spPr/>
        <p:txBody>
          <a:bodyPr/>
          <a:lstStyle/>
          <a:p>
            <a:r>
              <a:rPr lang="en-US"/>
              <a:t>Facebook Ads Costs Table | All Pages - 24 of 26</a:t>
            </a:r>
          </a:p>
        </p:txBody>
      </p:sp>
      <p:graphicFrame>
        <p:nvGraphicFramePr>
          <p:cNvPr id="5" name="Table Placeholder 4">
            <a:extLst>
              <a:ext uri="{FF2B5EF4-FFF2-40B4-BE49-F238E27FC236}">
                <a16:creationId xmlns:a16="http://schemas.microsoft.com/office/drawing/2014/main" id="{2C106BC0-1829-4A61-A836-79D6FF2A69FC}"/>
              </a:ext>
            </a:extLst>
          </p:cNvPr>
          <p:cNvGraphicFramePr>
            <a:graphicFrameLocks noGrp="1"/>
          </p:cNvGraphicFramePr>
          <p:nvPr>
            <p:ph type="tbl" sz="quarter" idx="13"/>
            <p:extLst>
              <p:ext uri="{D42A27DB-BD31-4B8C-83A1-F6EECF244321}">
                <p14:modId xmlns:p14="http://schemas.microsoft.com/office/powerpoint/2010/main" val="329340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552823775"/>
                    </a:ext>
                  </a:extLst>
                </a:gridCol>
                <a:gridCol w="1069848">
                  <a:extLst>
                    <a:ext uri="{9D8B030D-6E8A-4147-A177-3AD203B41FA5}">
                      <a16:colId xmlns:a16="http://schemas.microsoft.com/office/drawing/2014/main" val="2079961398"/>
                    </a:ext>
                  </a:extLst>
                </a:gridCol>
                <a:gridCol w="246888">
                  <a:extLst>
                    <a:ext uri="{9D8B030D-6E8A-4147-A177-3AD203B41FA5}">
                      <a16:colId xmlns:a16="http://schemas.microsoft.com/office/drawing/2014/main" val="2763453358"/>
                    </a:ext>
                  </a:extLst>
                </a:gridCol>
                <a:gridCol w="246888">
                  <a:extLst>
                    <a:ext uri="{9D8B030D-6E8A-4147-A177-3AD203B41FA5}">
                      <a16:colId xmlns:a16="http://schemas.microsoft.com/office/drawing/2014/main" val="396821847"/>
                    </a:ext>
                  </a:extLst>
                </a:gridCol>
                <a:gridCol w="246888">
                  <a:extLst>
                    <a:ext uri="{9D8B030D-6E8A-4147-A177-3AD203B41FA5}">
                      <a16:colId xmlns:a16="http://schemas.microsoft.com/office/drawing/2014/main" val="3119459708"/>
                    </a:ext>
                  </a:extLst>
                </a:gridCol>
                <a:gridCol w="246888">
                  <a:extLst>
                    <a:ext uri="{9D8B030D-6E8A-4147-A177-3AD203B41FA5}">
                      <a16:colId xmlns:a16="http://schemas.microsoft.com/office/drawing/2014/main" val="4259812981"/>
                    </a:ext>
                  </a:extLst>
                </a:gridCol>
                <a:gridCol w="246888">
                  <a:extLst>
                    <a:ext uri="{9D8B030D-6E8A-4147-A177-3AD203B41FA5}">
                      <a16:colId xmlns:a16="http://schemas.microsoft.com/office/drawing/2014/main" val="2116583322"/>
                    </a:ext>
                  </a:extLst>
                </a:gridCol>
                <a:gridCol w="246888">
                  <a:extLst>
                    <a:ext uri="{9D8B030D-6E8A-4147-A177-3AD203B41FA5}">
                      <a16:colId xmlns:a16="http://schemas.microsoft.com/office/drawing/2014/main" val="4262518655"/>
                    </a:ext>
                  </a:extLst>
                </a:gridCol>
                <a:gridCol w="246888">
                  <a:extLst>
                    <a:ext uri="{9D8B030D-6E8A-4147-A177-3AD203B41FA5}">
                      <a16:colId xmlns:a16="http://schemas.microsoft.com/office/drawing/2014/main" val="2218520141"/>
                    </a:ext>
                  </a:extLst>
                </a:gridCol>
                <a:gridCol w="246888">
                  <a:extLst>
                    <a:ext uri="{9D8B030D-6E8A-4147-A177-3AD203B41FA5}">
                      <a16:colId xmlns:a16="http://schemas.microsoft.com/office/drawing/2014/main" val="2002420394"/>
                    </a:ext>
                  </a:extLst>
                </a:gridCol>
                <a:gridCol w="246888">
                  <a:extLst>
                    <a:ext uri="{9D8B030D-6E8A-4147-A177-3AD203B41FA5}">
                      <a16:colId xmlns:a16="http://schemas.microsoft.com/office/drawing/2014/main" val="3965711357"/>
                    </a:ext>
                  </a:extLst>
                </a:gridCol>
                <a:gridCol w="246888">
                  <a:extLst>
                    <a:ext uri="{9D8B030D-6E8A-4147-A177-3AD203B41FA5}">
                      <a16:colId xmlns:a16="http://schemas.microsoft.com/office/drawing/2014/main" val="553666743"/>
                    </a:ext>
                  </a:extLst>
                </a:gridCol>
                <a:gridCol w="246888">
                  <a:extLst>
                    <a:ext uri="{9D8B030D-6E8A-4147-A177-3AD203B41FA5}">
                      <a16:colId xmlns:a16="http://schemas.microsoft.com/office/drawing/2014/main" val="2097179998"/>
                    </a:ext>
                  </a:extLst>
                </a:gridCol>
                <a:gridCol w="246888">
                  <a:extLst>
                    <a:ext uri="{9D8B030D-6E8A-4147-A177-3AD203B41FA5}">
                      <a16:colId xmlns:a16="http://schemas.microsoft.com/office/drawing/2014/main" val="3379138810"/>
                    </a:ext>
                  </a:extLst>
                </a:gridCol>
                <a:gridCol w="246888">
                  <a:extLst>
                    <a:ext uri="{9D8B030D-6E8A-4147-A177-3AD203B41FA5}">
                      <a16:colId xmlns:a16="http://schemas.microsoft.com/office/drawing/2014/main" val="2068694102"/>
                    </a:ext>
                  </a:extLst>
                </a:gridCol>
                <a:gridCol w="246888">
                  <a:extLst>
                    <a:ext uri="{9D8B030D-6E8A-4147-A177-3AD203B41FA5}">
                      <a16:colId xmlns:a16="http://schemas.microsoft.com/office/drawing/2014/main" val="717610939"/>
                    </a:ext>
                  </a:extLst>
                </a:gridCol>
                <a:gridCol w="246888">
                  <a:extLst>
                    <a:ext uri="{9D8B030D-6E8A-4147-A177-3AD203B41FA5}">
                      <a16:colId xmlns:a16="http://schemas.microsoft.com/office/drawing/2014/main" val="3678382397"/>
                    </a:ext>
                  </a:extLst>
                </a:gridCol>
                <a:gridCol w="246888">
                  <a:extLst>
                    <a:ext uri="{9D8B030D-6E8A-4147-A177-3AD203B41FA5}">
                      <a16:colId xmlns:a16="http://schemas.microsoft.com/office/drawing/2014/main" val="2318122816"/>
                    </a:ext>
                  </a:extLst>
                </a:gridCol>
                <a:gridCol w="246888">
                  <a:extLst>
                    <a:ext uri="{9D8B030D-6E8A-4147-A177-3AD203B41FA5}">
                      <a16:colId xmlns:a16="http://schemas.microsoft.com/office/drawing/2014/main" val="3018295213"/>
                    </a:ext>
                  </a:extLst>
                </a:gridCol>
                <a:gridCol w="1069848">
                  <a:extLst>
                    <a:ext uri="{9D8B030D-6E8A-4147-A177-3AD203B41FA5}">
                      <a16:colId xmlns:a16="http://schemas.microsoft.com/office/drawing/2014/main" val="1846449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217743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KINEX - 2020-05-24 16:29:13</a:t>
                      </a:r>
                      <a:r>
                        <a:rPr kumimoji="0" lang="en-US" sz="1000" b="0" i="0" u="none" strike="noStrike" kern="1200" cap="none" spc="0" normalizeH="0" baseline="0" noProof="0">
                          <a:ln>
                            <a:noFill/>
                          </a:ln>
                          <a:solidFill>
                            <a:prstClr val="black"/>
                          </a:solidFill>
                          <a:effectLst/>
                          <a:uLnTx/>
                          <a:uFillTx/>
                          <a:latin typeface="+mn-lt"/>
                          <a:ea typeface="+mn-ea"/>
                          <a:cs typeface="+mn-cs"/>
                        </a:rPr>
                        <a:t>
 Selamat Hari Raya Adilfitri! 
Wishing everyone the best of health and good fortune.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https://scontent-iad3-1.xx.fbcdn.net/v/t1.0-9/s720x720/98355883_2654655054639890_2424549870846083072_n.jpg?_nc_cat=111&amp;_nc_sid=110474&amp;_nc_ohc=7lm_XGMjeWoAX9o0psg&amp;_nc_ht=scontent-iad3-1.xx&amp;_nc_tp=7&amp;oh=0b3daddab862eb1c6e1f5a9ed977cab0&amp;oe=5F12D792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May 20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18 - 60; Interests: Shopping and fashion, Shopping, Sales promotion, Shopping malls or Clothing</a:t>
                      </a:r>
                    </a:p>
                  </a:txBody>
                  <a:tcPr/>
                </a:tc>
                <a:extLst>
                  <a:ext uri="{0D108BD9-81ED-4DB2-BD59-A6C34878D82A}">
                    <a16:rowId xmlns:a16="http://schemas.microsoft.com/office/drawing/2014/main" val="2825770507"/>
                  </a:ext>
                </a:extLst>
              </a:tr>
            </a:tbl>
          </a:graphicData>
        </a:graphic>
      </p:graphicFrame>
      <p:sp>
        <p:nvSpPr>
          <p:cNvPr id="4" name="Text Placeholder 3">
            <a:extLst>
              <a:ext uri="{FF2B5EF4-FFF2-40B4-BE49-F238E27FC236}">
                <a16:creationId xmlns:a16="http://schemas.microsoft.com/office/drawing/2014/main" id="{11B177CC-0E9D-4293-B4A6-B457D02A11A1}"/>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0623110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33825-5B88-484D-951F-EB88BB768F8D}"/>
              </a:ext>
            </a:extLst>
          </p:cNvPr>
          <p:cNvSpPr>
            <a:spLocks noGrp="1"/>
          </p:cNvSpPr>
          <p:nvPr>
            <p:ph type="title"/>
          </p:nvPr>
        </p:nvSpPr>
        <p:spPr/>
        <p:txBody>
          <a:bodyPr/>
          <a:lstStyle/>
          <a:p>
            <a:r>
              <a:rPr lang="en-US"/>
              <a:t>Facebook Ads Costs Table | All Pages - 25 of 26</a:t>
            </a:r>
          </a:p>
        </p:txBody>
      </p:sp>
      <p:graphicFrame>
        <p:nvGraphicFramePr>
          <p:cNvPr id="5" name="Table Placeholder 4">
            <a:extLst>
              <a:ext uri="{FF2B5EF4-FFF2-40B4-BE49-F238E27FC236}">
                <a16:creationId xmlns:a16="http://schemas.microsoft.com/office/drawing/2014/main" id="{DB098929-5700-4770-B85C-9A0AF5425CB6}"/>
              </a:ext>
            </a:extLst>
          </p:cNvPr>
          <p:cNvGraphicFramePr>
            <a:graphicFrameLocks noGrp="1"/>
          </p:cNvGraphicFramePr>
          <p:nvPr>
            <p:ph type="tbl" sz="quarter" idx="13"/>
            <p:extLst>
              <p:ext uri="{D42A27DB-BD31-4B8C-83A1-F6EECF244321}">
                <p14:modId xmlns:p14="http://schemas.microsoft.com/office/powerpoint/2010/main" val="2835314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596468145"/>
                    </a:ext>
                  </a:extLst>
                </a:gridCol>
                <a:gridCol w="1069848">
                  <a:extLst>
                    <a:ext uri="{9D8B030D-6E8A-4147-A177-3AD203B41FA5}">
                      <a16:colId xmlns:a16="http://schemas.microsoft.com/office/drawing/2014/main" val="3690799996"/>
                    </a:ext>
                  </a:extLst>
                </a:gridCol>
                <a:gridCol w="246888">
                  <a:extLst>
                    <a:ext uri="{9D8B030D-6E8A-4147-A177-3AD203B41FA5}">
                      <a16:colId xmlns:a16="http://schemas.microsoft.com/office/drawing/2014/main" val="3009053240"/>
                    </a:ext>
                  </a:extLst>
                </a:gridCol>
                <a:gridCol w="246888">
                  <a:extLst>
                    <a:ext uri="{9D8B030D-6E8A-4147-A177-3AD203B41FA5}">
                      <a16:colId xmlns:a16="http://schemas.microsoft.com/office/drawing/2014/main" val="1157806344"/>
                    </a:ext>
                  </a:extLst>
                </a:gridCol>
                <a:gridCol w="246888">
                  <a:extLst>
                    <a:ext uri="{9D8B030D-6E8A-4147-A177-3AD203B41FA5}">
                      <a16:colId xmlns:a16="http://schemas.microsoft.com/office/drawing/2014/main" val="2350728905"/>
                    </a:ext>
                  </a:extLst>
                </a:gridCol>
                <a:gridCol w="246888">
                  <a:extLst>
                    <a:ext uri="{9D8B030D-6E8A-4147-A177-3AD203B41FA5}">
                      <a16:colId xmlns:a16="http://schemas.microsoft.com/office/drawing/2014/main" val="4100476324"/>
                    </a:ext>
                  </a:extLst>
                </a:gridCol>
                <a:gridCol w="246888">
                  <a:extLst>
                    <a:ext uri="{9D8B030D-6E8A-4147-A177-3AD203B41FA5}">
                      <a16:colId xmlns:a16="http://schemas.microsoft.com/office/drawing/2014/main" val="2579950183"/>
                    </a:ext>
                  </a:extLst>
                </a:gridCol>
                <a:gridCol w="246888">
                  <a:extLst>
                    <a:ext uri="{9D8B030D-6E8A-4147-A177-3AD203B41FA5}">
                      <a16:colId xmlns:a16="http://schemas.microsoft.com/office/drawing/2014/main" val="3924185173"/>
                    </a:ext>
                  </a:extLst>
                </a:gridCol>
                <a:gridCol w="246888">
                  <a:extLst>
                    <a:ext uri="{9D8B030D-6E8A-4147-A177-3AD203B41FA5}">
                      <a16:colId xmlns:a16="http://schemas.microsoft.com/office/drawing/2014/main" val="4076517389"/>
                    </a:ext>
                  </a:extLst>
                </a:gridCol>
                <a:gridCol w="246888">
                  <a:extLst>
                    <a:ext uri="{9D8B030D-6E8A-4147-A177-3AD203B41FA5}">
                      <a16:colId xmlns:a16="http://schemas.microsoft.com/office/drawing/2014/main" val="4118637635"/>
                    </a:ext>
                  </a:extLst>
                </a:gridCol>
                <a:gridCol w="246888">
                  <a:extLst>
                    <a:ext uri="{9D8B030D-6E8A-4147-A177-3AD203B41FA5}">
                      <a16:colId xmlns:a16="http://schemas.microsoft.com/office/drawing/2014/main" val="2824935471"/>
                    </a:ext>
                  </a:extLst>
                </a:gridCol>
                <a:gridCol w="246888">
                  <a:extLst>
                    <a:ext uri="{9D8B030D-6E8A-4147-A177-3AD203B41FA5}">
                      <a16:colId xmlns:a16="http://schemas.microsoft.com/office/drawing/2014/main" val="1451279534"/>
                    </a:ext>
                  </a:extLst>
                </a:gridCol>
                <a:gridCol w="246888">
                  <a:extLst>
                    <a:ext uri="{9D8B030D-6E8A-4147-A177-3AD203B41FA5}">
                      <a16:colId xmlns:a16="http://schemas.microsoft.com/office/drawing/2014/main" val="789556798"/>
                    </a:ext>
                  </a:extLst>
                </a:gridCol>
                <a:gridCol w="246888">
                  <a:extLst>
                    <a:ext uri="{9D8B030D-6E8A-4147-A177-3AD203B41FA5}">
                      <a16:colId xmlns:a16="http://schemas.microsoft.com/office/drawing/2014/main" val="1859975592"/>
                    </a:ext>
                  </a:extLst>
                </a:gridCol>
                <a:gridCol w="246888">
                  <a:extLst>
                    <a:ext uri="{9D8B030D-6E8A-4147-A177-3AD203B41FA5}">
                      <a16:colId xmlns:a16="http://schemas.microsoft.com/office/drawing/2014/main" val="1570621071"/>
                    </a:ext>
                  </a:extLst>
                </a:gridCol>
                <a:gridCol w="246888">
                  <a:extLst>
                    <a:ext uri="{9D8B030D-6E8A-4147-A177-3AD203B41FA5}">
                      <a16:colId xmlns:a16="http://schemas.microsoft.com/office/drawing/2014/main" val="349652006"/>
                    </a:ext>
                  </a:extLst>
                </a:gridCol>
                <a:gridCol w="246888">
                  <a:extLst>
                    <a:ext uri="{9D8B030D-6E8A-4147-A177-3AD203B41FA5}">
                      <a16:colId xmlns:a16="http://schemas.microsoft.com/office/drawing/2014/main" val="2926106001"/>
                    </a:ext>
                  </a:extLst>
                </a:gridCol>
                <a:gridCol w="246888">
                  <a:extLst>
                    <a:ext uri="{9D8B030D-6E8A-4147-A177-3AD203B41FA5}">
                      <a16:colId xmlns:a16="http://schemas.microsoft.com/office/drawing/2014/main" val="1494875585"/>
                    </a:ext>
                  </a:extLst>
                </a:gridCol>
                <a:gridCol w="246888">
                  <a:extLst>
                    <a:ext uri="{9D8B030D-6E8A-4147-A177-3AD203B41FA5}">
                      <a16:colId xmlns:a16="http://schemas.microsoft.com/office/drawing/2014/main" val="3473180177"/>
                    </a:ext>
                  </a:extLst>
                </a:gridCol>
                <a:gridCol w="1069848">
                  <a:extLst>
                    <a:ext uri="{9D8B030D-6E8A-4147-A177-3AD203B41FA5}">
                      <a16:colId xmlns:a16="http://schemas.microsoft.com/office/drawing/2014/main" val="2507775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115132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- 2020-05-23 07:09:42</a:t>
                      </a:r>
                      <a:r>
                        <a:rPr kumimoji="0" lang="en-US" sz="1000" b="0" i="0" u="none" strike="noStrike" kern="1200" cap="none" spc="0" normalizeH="0" baseline="0" noProof="0">
                          <a:ln>
                            <a:noFill/>
                          </a:ln>
                          <a:solidFill>
                            <a:prstClr val="black"/>
                          </a:solidFill>
                          <a:effectLst/>
                          <a:uLnTx/>
                          <a:uFillTx/>
                          <a:latin typeface="+mn-lt"/>
                          <a:ea typeface="+mn-ea"/>
                          <a:cs typeface="+mn-cs"/>
                        </a:rPr>
                        <a:t>
 Order a selected range of essentials from FairPrice Finest in advance and have it waiting for you at the pick-up point (Village Square, Level 1 West Wing) on the same day. 
For more information: bit.ly/FairPrice-pick-up. T&amp;Cs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https://scontent-iad3-1.xx.fbcdn.net/v/t1.0-9/p720x720/100585491_2621430314844807_6407288592208494592_o.jpg?_nc_cat=101&amp;_nc_sid=2d5d41&amp;_nc_ohc=XGKsadBEl5sAX9X2r4x&amp;_nc_ht=scontent-iad3-1.xx&amp;_nc_tp=6&amp;oh=324b0b09c5316603491434a86609de25&amp;oe=5F135BA9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WWP 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18 - 65+; Interests: Shopping and fashion or Food and drink, Parents: Parents (All)</a:t>
                      </a:r>
                    </a:p>
                  </a:txBody>
                  <a:tcPr/>
                </a:tc>
                <a:extLst>
                  <a:ext uri="{0D108BD9-81ED-4DB2-BD59-A6C34878D82A}">
                    <a16:rowId xmlns:a16="http://schemas.microsoft.com/office/drawing/2014/main" val="4055949010"/>
                  </a:ext>
                </a:extLst>
              </a:tr>
            </a:tbl>
          </a:graphicData>
        </a:graphic>
      </p:graphicFrame>
      <p:sp>
        <p:nvSpPr>
          <p:cNvPr id="4" name="Text Placeholder 3">
            <a:extLst>
              <a:ext uri="{FF2B5EF4-FFF2-40B4-BE49-F238E27FC236}">
                <a16:creationId xmlns:a16="http://schemas.microsoft.com/office/drawing/2014/main" id="{9C57E665-C6F9-42FB-8708-6D4DCAD8E3EE}"/>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5230276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34A0-599E-4C83-84E5-E8330ADA1A67}"/>
              </a:ext>
            </a:extLst>
          </p:cNvPr>
          <p:cNvSpPr>
            <a:spLocks noGrp="1"/>
          </p:cNvSpPr>
          <p:nvPr>
            <p:ph type="title"/>
          </p:nvPr>
        </p:nvSpPr>
        <p:spPr/>
        <p:txBody>
          <a:bodyPr/>
          <a:lstStyle/>
          <a:p>
            <a:r>
              <a:rPr lang="en-US"/>
              <a:t>Facebook Ads Costs Table | All Pages - 26 of 26</a:t>
            </a:r>
          </a:p>
        </p:txBody>
      </p:sp>
      <p:graphicFrame>
        <p:nvGraphicFramePr>
          <p:cNvPr id="5" name="Table Placeholder 4">
            <a:extLst>
              <a:ext uri="{FF2B5EF4-FFF2-40B4-BE49-F238E27FC236}">
                <a16:creationId xmlns:a16="http://schemas.microsoft.com/office/drawing/2014/main" id="{077A3097-3F9D-41C4-90E8-6D61060B26DC}"/>
              </a:ext>
            </a:extLst>
          </p:cNvPr>
          <p:cNvGraphicFramePr>
            <a:graphicFrameLocks noGrp="1"/>
          </p:cNvGraphicFramePr>
          <p:nvPr>
            <p:ph type="tbl" sz="quarter" idx="13"/>
            <p:extLst>
              <p:ext uri="{D42A27DB-BD31-4B8C-83A1-F6EECF244321}">
                <p14:modId xmlns:p14="http://schemas.microsoft.com/office/powerpoint/2010/main" val="264434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903629971"/>
                    </a:ext>
                  </a:extLst>
                </a:gridCol>
                <a:gridCol w="1069848">
                  <a:extLst>
                    <a:ext uri="{9D8B030D-6E8A-4147-A177-3AD203B41FA5}">
                      <a16:colId xmlns:a16="http://schemas.microsoft.com/office/drawing/2014/main" val="3479038549"/>
                    </a:ext>
                  </a:extLst>
                </a:gridCol>
                <a:gridCol w="246888">
                  <a:extLst>
                    <a:ext uri="{9D8B030D-6E8A-4147-A177-3AD203B41FA5}">
                      <a16:colId xmlns:a16="http://schemas.microsoft.com/office/drawing/2014/main" val="2140644992"/>
                    </a:ext>
                  </a:extLst>
                </a:gridCol>
                <a:gridCol w="246888">
                  <a:extLst>
                    <a:ext uri="{9D8B030D-6E8A-4147-A177-3AD203B41FA5}">
                      <a16:colId xmlns:a16="http://schemas.microsoft.com/office/drawing/2014/main" val="2516343978"/>
                    </a:ext>
                  </a:extLst>
                </a:gridCol>
                <a:gridCol w="246888">
                  <a:extLst>
                    <a:ext uri="{9D8B030D-6E8A-4147-A177-3AD203B41FA5}">
                      <a16:colId xmlns:a16="http://schemas.microsoft.com/office/drawing/2014/main" val="766265584"/>
                    </a:ext>
                  </a:extLst>
                </a:gridCol>
                <a:gridCol w="246888">
                  <a:extLst>
                    <a:ext uri="{9D8B030D-6E8A-4147-A177-3AD203B41FA5}">
                      <a16:colId xmlns:a16="http://schemas.microsoft.com/office/drawing/2014/main" val="1145507925"/>
                    </a:ext>
                  </a:extLst>
                </a:gridCol>
                <a:gridCol w="246888">
                  <a:extLst>
                    <a:ext uri="{9D8B030D-6E8A-4147-A177-3AD203B41FA5}">
                      <a16:colId xmlns:a16="http://schemas.microsoft.com/office/drawing/2014/main" val="2944251986"/>
                    </a:ext>
                  </a:extLst>
                </a:gridCol>
                <a:gridCol w="246888">
                  <a:extLst>
                    <a:ext uri="{9D8B030D-6E8A-4147-A177-3AD203B41FA5}">
                      <a16:colId xmlns:a16="http://schemas.microsoft.com/office/drawing/2014/main" val="2103324631"/>
                    </a:ext>
                  </a:extLst>
                </a:gridCol>
                <a:gridCol w="246888">
                  <a:extLst>
                    <a:ext uri="{9D8B030D-6E8A-4147-A177-3AD203B41FA5}">
                      <a16:colId xmlns:a16="http://schemas.microsoft.com/office/drawing/2014/main" val="2029783846"/>
                    </a:ext>
                  </a:extLst>
                </a:gridCol>
                <a:gridCol w="246888">
                  <a:extLst>
                    <a:ext uri="{9D8B030D-6E8A-4147-A177-3AD203B41FA5}">
                      <a16:colId xmlns:a16="http://schemas.microsoft.com/office/drawing/2014/main" val="2244183845"/>
                    </a:ext>
                  </a:extLst>
                </a:gridCol>
                <a:gridCol w="246888">
                  <a:extLst>
                    <a:ext uri="{9D8B030D-6E8A-4147-A177-3AD203B41FA5}">
                      <a16:colId xmlns:a16="http://schemas.microsoft.com/office/drawing/2014/main" val="2622766918"/>
                    </a:ext>
                  </a:extLst>
                </a:gridCol>
                <a:gridCol w="246888">
                  <a:extLst>
                    <a:ext uri="{9D8B030D-6E8A-4147-A177-3AD203B41FA5}">
                      <a16:colId xmlns:a16="http://schemas.microsoft.com/office/drawing/2014/main" val="3329512592"/>
                    </a:ext>
                  </a:extLst>
                </a:gridCol>
                <a:gridCol w="246888">
                  <a:extLst>
                    <a:ext uri="{9D8B030D-6E8A-4147-A177-3AD203B41FA5}">
                      <a16:colId xmlns:a16="http://schemas.microsoft.com/office/drawing/2014/main" val="3656909081"/>
                    </a:ext>
                  </a:extLst>
                </a:gridCol>
                <a:gridCol w="246888">
                  <a:extLst>
                    <a:ext uri="{9D8B030D-6E8A-4147-A177-3AD203B41FA5}">
                      <a16:colId xmlns:a16="http://schemas.microsoft.com/office/drawing/2014/main" val="885042515"/>
                    </a:ext>
                  </a:extLst>
                </a:gridCol>
                <a:gridCol w="246888">
                  <a:extLst>
                    <a:ext uri="{9D8B030D-6E8A-4147-A177-3AD203B41FA5}">
                      <a16:colId xmlns:a16="http://schemas.microsoft.com/office/drawing/2014/main" val="910387951"/>
                    </a:ext>
                  </a:extLst>
                </a:gridCol>
                <a:gridCol w="246888">
                  <a:extLst>
                    <a:ext uri="{9D8B030D-6E8A-4147-A177-3AD203B41FA5}">
                      <a16:colId xmlns:a16="http://schemas.microsoft.com/office/drawing/2014/main" val="411732374"/>
                    </a:ext>
                  </a:extLst>
                </a:gridCol>
                <a:gridCol w="246888">
                  <a:extLst>
                    <a:ext uri="{9D8B030D-6E8A-4147-A177-3AD203B41FA5}">
                      <a16:colId xmlns:a16="http://schemas.microsoft.com/office/drawing/2014/main" val="1275449744"/>
                    </a:ext>
                  </a:extLst>
                </a:gridCol>
                <a:gridCol w="246888">
                  <a:extLst>
                    <a:ext uri="{9D8B030D-6E8A-4147-A177-3AD203B41FA5}">
                      <a16:colId xmlns:a16="http://schemas.microsoft.com/office/drawing/2014/main" val="1414265284"/>
                    </a:ext>
                  </a:extLst>
                </a:gridCol>
                <a:gridCol w="246888">
                  <a:extLst>
                    <a:ext uri="{9D8B030D-6E8A-4147-A177-3AD203B41FA5}">
                      <a16:colId xmlns:a16="http://schemas.microsoft.com/office/drawing/2014/main" val="3071732927"/>
                    </a:ext>
                  </a:extLst>
                </a:gridCol>
                <a:gridCol w="1069848">
                  <a:extLst>
                    <a:ext uri="{9D8B030D-6E8A-4147-A177-3AD203B41FA5}">
                      <a16:colId xmlns:a16="http://schemas.microsoft.com/office/drawing/2014/main" val="2516119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036842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- 2020-05-23 07:09:02</a:t>
                      </a:r>
                      <a:r>
                        <a:rPr kumimoji="0" lang="en-US" sz="1000" b="0" i="0" u="none" strike="noStrike" kern="1200" cap="none" spc="0" normalizeH="0" baseline="0" noProof="0">
                          <a:ln>
                            <a:noFill/>
                          </a:ln>
                          <a:solidFill>
                            <a:prstClr val="black"/>
                          </a:solidFill>
                          <a:effectLst/>
                          <a:uLnTx/>
                          <a:uFillTx/>
                          <a:latin typeface="+mn-lt"/>
                          <a:ea typeface="+mn-ea"/>
                          <a:cs typeface="+mn-cs"/>
                        </a:rPr>
                        <a:t>
 You don’t need a plane ticket for an around the world culinary experience. Simply tap on Makan Master in the Frasers Experience (FRx) App to enjoy takeaways from The Soup Spoon (#B1-12), Ichiban Boshi (#B1-19) and i love taimei </a:t>
                      </a:r>
                      <a:r>
                        <a:rPr kumimoji="0" lang="ja-JP" altLang="en-US" sz="1000" b="0" i="0" u="none" strike="noStrike" kern="1200" cap="none" spc="0" normalizeH="0" baseline="0" noProof="0">
                          <a:ln>
                            <a:noFill/>
                          </a:ln>
                          <a:solidFill>
                            <a:prstClr val="black"/>
                          </a:solidFill>
                          <a:effectLst/>
                          <a:uLnTx/>
                          <a:uFillTx/>
                          <a:latin typeface="+mn-lt"/>
                          <a:ea typeface="+mn-ea"/>
                          <a:cs typeface="+mn-cs"/>
                        </a:rPr>
                        <a:t>我愛台妹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B1-K5) from the comforts of 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https://scontent-iad3-1.xx.fbcdn.net/v/t1.0-9/p720x720/97078370_2619084881746017_6793789636863852544_o.jpg?_nc_cat=111&amp;_nc_sid=8024bb&amp;_nc_ohc=ETEtah60B4oAX8WrRgU&amp;_nc_ht=scontent-iad3-1.xx&amp;_nc_tp=6&amp;oh=84dd11e7c4a4cb1a47e27ba569e1ffbc&amp;oe=5F16ECB8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WWP 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575.46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386.3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18 - 65+; Interests: Shopping and fashion or Food and drink, Parents: Parents (All)</a:t>
                      </a:r>
                    </a:p>
                  </a:txBody>
                  <a:tcPr/>
                </a:tc>
                <a:extLst>
                  <a:ext uri="{0D108BD9-81ED-4DB2-BD59-A6C34878D82A}">
                    <a16:rowId xmlns:a16="http://schemas.microsoft.com/office/drawing/2014/main" val="3792899044"/>
                  </a:ext>
                </a:extLst>
              </a:tr>
            </a:tbl>
          </a:graphicData>
        </a:graphic>
      </p:graphicFrame>
      <p:sp>
        <p:nvSpPr>
          <p:cNvPr id="4" name="Text Placeholder 3">
            <a:extLst>
              <a:ext uri="{FF2B5EF4-FFF2-40B4-BE49-F238E27FC236}">
                <a16:creationId xmlns:a16="http://schemas.microsoft.com/office/drawing/2014/main" id="{AC35D74D-AF0A-413B-B9A1-CAC91933320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0787126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80D50-5A89-446E-9A7E-6FAEBBE4FB49}"/>
              </a:ext>
            </a:extLst>
          </p:cNvPr>
          <p:cNvSpPr>
            <a:spLocks noGrp="1"/>
          </p:cNvSpPr>
          <p:nvPr>
            <p:ph type="title"/>
          </p:nvPr>
        </p:nvSpPr>
        <p:spPr/>
        <p:txBody>
          <a:bodyPr/>
          <a:lstStyle/>
          <a:p>
            <a:r>
              <a:rPr lang="en-US"/>
              <a:t>Facebook Ads Performance Table | All Pages - 1 of 26</a:t>
            </a:r>
          </a:p>
        </p:txBody>
      </p:sp>
      <p:graphicFrame>
        <p:nvGraphicFramePr>
          <p:cNvPr id="5" name="Table Placeholder 4">
            <a:extLst>
              <a:ext uri="{FF2B5EF4-FFF2-40B4-BE49-F238E27FC236}">
                <a16:creationId xmlns:a16="http://schemas.microsoft.com/office/drawing/2014/main" id="{2FDAECA0-1A8F-4130-885D-95B04A67654A}"/>
              </a:ext>
            </a:extLst>
          </p:cNvPr>
          <p:cNvGraphicFramePr>
            <a:graphicFrameLocks noGrp="1"/>
          </p:cNvGraphicFramePr>
          <p:nvPr>
            <p:ph type="tbl" sz="quarter" idx="13"/>
            <p:extLst>
              <p:ext uri="{D42A27DB-BD31-4B8C-83A1-F6EECF244321}">
                <p14:modId xmlns:p14="http://schemas.microsoft.com/office/powerpoint/2010/main" val="4086745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03904057"/>
                    </a:ext>
                  </a:extLst>
                </a:gridCol>
                <a:gridCol w="658368">
                  <a:extLst>
                    <a:ext uri="{9D8B030D-6E8A-4147-A177-3AD203B41FA5}">
                      <a16:colId xmlns:a16="http://schemas.microsoft.com/office/drawing/2014/main" val="3048829974"/>
                    </a:ext>
                  </a:extLst>
                </a:gridCol>
                <a:gridCol w="246888">
                  <a:extLst>
                    <a:ext uri="{9D8B030D-6E8A-4147-A177-3AD203B41FA5}">
                      <a16:colId xmlns:a16="http://schemas.microsoft.com/office/drawing/2014/main" val="2110873095"/>
                    </a:ext>
                  </a:extLst>
                </a:gridCol>
                <a:gridCol w="246888">
                  <a:extLst>
                    <a:ext uri="{9D8B030D-6E8A-4147-A177-3AD203B41FA5}">
                      <a16:colId xmlns:a16="http://schemas.microsoft.com/office/drawing/2014/main" val="3148989776"/>
                    </a:ext>
                  </a:extLst>
                </a:gridCol>
                <a:gridCol w="246888">
                  <a:extLst>
                    <a:ext uri="{9D8B030D-6E8A-4147-A177-3AD203B41FA5}">
                      <a16:colId xmlns:a16="http://schemas.microsoft.com/office/drawing/2014/main" val="2249888464"/>
                    </a:ext>
                  </a:extLst>
                </a:gridCol>
                <a:gridCol w="246888">
                  <a:extLst>
                    <a:ext uri="{9D8B030D-6E8A-4147-A177-3AD203B41FA5}">
                      <a16:colId xmlns:a16="http://schemas.microsoft.com/office/drawing/2014/main" val="959498261"/>
                    </a:ext>
                  </a:extLst>
                </a:gridCol>
                <a:gridCol w="246888">
                  <a:extLst>
                    <a:ext uri="{9D8B030D-6E8A-4147-A177-3AD203B41FA5}">
                      <a16:colId xmlns:a16="http://schemas.microsoft.com/office/drawing/2014/main" val="3738546746"/>
                    </a:ext>
                  </a:extLst>
                </a:gridCol>
                <a:gridCol w="246888">
                  <a:extLst>
                    <a:ext uri="{9D8B030D-6E8A-4147-A177-3AD203B41FA5}">
                      <a16:colId xmlns:a16="http://schemas.microsoft.com/office/drawing/2014/main" val="2276535362"/>
                    </a:ext>
                  </a:extLst>
                </a:gridCol>
                <a:gridCol w="246888">
                  <a:extLst>
                    <a:ext uri="{9D8B030D-6E8A-4147-A177-3AD203B41FA5}">
                      <a16:colId xmlns:a16="http://schemas.microsoft.com/office/drawing/2014/main" val="1267158448"/>
                    </a:ext>
                  </a:extLst>
                </a:gridCol>
                <a:gridCol w="246888">
                  <a:extLst>
                    <a:ext uri="{9D8B030D-6E8A-4147-A177-3AD203B41FA5}">
                      <a16:colId xmlns:a16="http://schemas.microsoft.com/office/drawing/2014/main" val="2069725420"/>
                    </a:ext>
                  </a:extLst>
                </a:gridCol>
                <a:gridCol w="246888">
                  <a:extLst>
                    <a:ext uri="{9D8B030D-6E8A-4147-A177-3AD203B41FA5}">
                      <a16:colId xmlns:a16="http://schemas.microsoft.com/office/drawing/2014/main" val="91512419"/>
                    </a:ext>
                  </a:extLst>
                </a:gridCol>
                <a:gridCol w="246888">
                  <a:extLst>
                    <a:ext uri="{9D8B030D-6E8A-4147-A177-3AD203B41FA5}">
                      <a16:colId xmlns:a16="http://schemas.microsoft.com/office/drawing/2014/main" val="3465316541"/>
                    </a:ext>
                  </a:extLst>
                </a:gridCol>
                <a:gridCol w="246888">
                  <a:extLst>
                    <a:ext uri="{9D8B030D-6E8A-4147-A177-3AD203B41FA5}">
                      <a16:colId xmlns:a16="http://schemas.microsoft.com/office/drawing/2014/main" val="1850072857"/>
                    </a:ext>
                  </a:extLst>
                </a:gridCol>
                <a:gridCol w="246888">
                  <a:extLst>
                    <a:ext uri="{9D8B030D-6E8A-4147-A177-3AD203B41FA5}">
                      <a16:colId xmlns:a16="http://schemas.microsoft.com/office/drawing/2014/main" val="1152103882"/>
                    </a:ext>
                  </a:extLst>
                </a:gridCol>
                <a:gridCol w="246888">
                  <a:extLst>
                    <a:ext uri="{9D8B030D-6E8A-4147-A177-3AD203B41FA5}">
                      <a16:colId xmlns:a16="http://schemas.microsoft.com/office/drawing/2014/main" val="3168640093"/>
                    </a:ext>
                  </a:extLst>
                </a:gridCol>
                <a:gridCol w="246888">
                  <a:extLst>
                    <a:ext uri="{9D8B030D-6E8A-4147-A177-3AD203B41FA5}">
                      <a16:colId xmlns:a16="http://schemas.microsoft.com/office/drawing/2014/main" val="3617151919"/>
                    </a:ext>
                  </a:extLst>
                </a:gridCol>
                <a:gridCol w="246888">
                  <a:extLst>
                    <a:ext uri="{9D8B030D-6E8A-4147-A177-3AD203B41FA5}">
                      <a16:colId xmlns:a16="http://schemas.microsoft.com/office/drawing/2014/main" val="972423311"/>
                    </a:ext>
                  </a:extLst>
                </a:gridCol>
                <a:gridCol w="246888">
                  <a:extLst>
                    <a:ext uri="{9D8B030D-6E8A-4147-A177-3AD203B41FA5}">
                      <a16:colId xmlns:a16="http://schemas.microsoft.com/office/drawing/2014/main" val="1575760444"/>
                    </a:ext>
                  </a:extLst>
                </a:gridCol>
                <a:gridCol w="246888">
                  <a:extLst>
                    <a:ext uri="{9D8B030D-6E8A-4147-A177-3AD203B41FA5}">
                      <a16:colId xmlns:a16="http://schemas.microsoft.com/office/drawing/2014/main" val="2701569108"/>
                    </a:ext>
                  </a:extLst>
                </a:gridCol>
                <a:gridCol w="246888">
                  <a:extLst>
                    <a:ext uri="{9D8B030D-6E8A-4147-A177-3AD203B41FA5}">
                      <a16:colId xmlns:a16="http://schemas.microsoft.com/office/drawing/2014/main" val="3460500741"/>
                    </a:ext>
                  </a:extLst>
                </a:gridCol>
                <a:gridCol w="246888">
                  <a:extLst>
                    <a:ext uri="{9D8B030D-6E8A-4147-A177-3AD203B41FA5}">
                      <a16:colId xmlns:a16="http://schemas.microsoft.com/office/drawing/2014/main" val="1543595684"/>
                    </a:ext>
                  </a:extLst>
                </a:gridCol>
                <a:gridCol w="987552">
                  <a:extLst>
                    <a:ext uri="{9D8B030D-6E8A-4147-A177-3AD203B41FA5}">
                      <a16:colId xmlns:a16="http://schemas.microsoft.com/office/drawing/2014/main" val="280715793"/>
                    </a:ext>
                  </a:extLst>
                </a:gridCol>
                <a:gridCol w="493776">
                  <a:extLst>
                    <a:ext uri="{9D8B030D-6E8A-4147-A177-3AD203B41FA5}">
                      <a16:colId xmlns:a16="http://schemas.microsoft.com/office/drawing/2014/main" val="2897063091"/>
                    </a:ext>
                  </a:extLst>
                </a:gridCol>
                <a:gridCol w="493776">
                  <a:extLst>
                    <a:ext uri="{9D8B030D-6E8A-4147-A177-3AD203B41FA5}">
                      <a16:colId xmlns:a16="http://schemas.microsoft.com/office/drawing/2014/main" val="257428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83376820"/>
                  </a:ext>
                </a:extLst>
              </a:tr>
            </a:tbl>
          </a:graphicData>
        </a:graphic>
      </p:graphicFrame>
      <p:sp>
        <p:nvSpPr>
          <p:cNvPr id="4" name="Text Placeholder 3">
            <a:extLst>
              <a:ext uri="{FF2B5EF4-FFF2-40B4-BE49-F238E27FC236}">
                <a16:creationId xmlns:a16="http://schemas.microsoft.com/office/drawing/2014/main" id="{A6C7CE71-B4E8-4C17-9DF1-A100E3C75B6F}"/>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6696907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D4686-9E2C-4D41-81C8-3A9113022DFB}"/>
              </a:ext>
            </a:extLst>
          </p:cNvPr>
          <p:cNvSpPr>
            <a:spLocks noGrp="1"/>
          </p:cNvSpPr>
          <p:nvPr>
            <p:ph type="title"/>
          </p:nvPr>
        </p:nvSpPr>
        <p:spPr/>
        <p:txBody>
          <a:bodyPr/>
          <a:lstStyle/>
          <a:p>
            <a:r>
              <a:rPr lang="en-US"/>
              <a:t>Facebook Ads Performance Table | All Pages - 2 of 26</a:t>
            </a:r>
          </a:p>
        </p:txBody>
      </p:sp>
      <p:graphicFrame>
        <p:nvGraphicFramePr>
          <p:cNvPr id="5" name="Table Placeholder 4">
            <a:extLst>
              <a:ext uri="{FF2B5EF4-FFF2-40B4-BE49-F238E27FC236}">
                <a16:creationId xmlns:a16="http://schemas.microsoft.com/office/drawing/2014/main" id="{2351D480-FF45-4CB7-8ED1-6227C17206B3}"/>
              </a:ext>
            </a:extLst>
          </p:cNvPr>
          <p:cNvGraphicFramePr>
            <a:graphicFrameLocks noGrp="1"/>
          </p:cNvGraphicFramePr>
          <p:nvPr>
            <p:ph type="tbl" sz="quarter" idx="13"/>
            <p:extLst>
              <p:ext uri="{D42A27DB-BD31-4B8C-83A1-F6EECF244321}">
                <p14:modId xmlns:p14="http://schemas.microsoft.com/office/powerpoint/2010/main" val="4285588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0491009"/>
                    </a:ext>
                  </a:extLst>
                </a:gridCol>
                <a:gridCol w="658368">
                  <a:extLst>
                    <a:ext uri="{9D8B030D-6E8A-4147-A177-3AD203B41FA5}">
                      <a16:colId xmlns:a16="http://schemas.microsoft.com/office/drawing/2014/main" val="440246402"/>
                    </a:ext>
                  </a:extLst>
                </a:gridCol>
                <a:gridCol w="246888">
                  <a:extLst>
                    <a:ext uri="{9D8B030D-6E8A-4147-A177-3AD203B41FA5}">
                      <a16:colId xmlns:a16="http://schemas.microsoft.com/office/drawing/2014/main" val="2990096536"/>
                    </a:ext>
                  </a:extLst>
                </a:gridCol>
                <a:gridCol w="246888">
                  <a:extLst>
                    <a:ext uri="{9D8B030D-6E8A-4147-A177-3AD203B41FA5}">
                      <a16:colId xmlns:a16="http://schemas.microsoft.com/office/drawing/2014/main" val="1871191534"/>
                    </a:ext>
                  </a:extLst>
                </a:gridCol>
                <a:gridCol w="246888">
                  <a:extLst>
                    <a:ext uri="{9D8B030D-6E8A-4147-A177-3AD203B41FA5}">
                      <a16:colId xmlns:a16="http://schemas.microsoft.com/office/drawing/2014/main" val="59649789"/>
                    </a:ext>
                  </a:extLst>
                </a:gridCol>
                <a:gridCol w="246888">
                  <a:extLst>
                    <a:ext uri="{9D8B030D-6E8A-4147-A177-3AD203B41FA5}">
                      <a16:colId xmlns:a16="http://schemas.microsoft.com/office/drawing/2014/main" val="1175664849"/>
                    </a:ext>
                  </a:extLst>
                </a:gridCol>
                <a:gridCol w="246888">
                  <a:extLst>
                    <a:ext uri="{9D8B030D-6E8A-4147-A177-3AD203B41FA5}">
                      <a16:colId xmlns:a16="http://schemas.microsoft.com/office/drawing/2014/main" val="2111912585"/>
                    </a:ext>
                  </a:extLst>
                </a:gridCol>
                <a:gridCol w="246888">
                  <a:extLst>
                    <a:ext uri="{9D8B030D-6E8A-4147-A177-3AD203B41FA5}">
                      <a16:colId xmlns:a16="http://schemas.microsoft.com/office/drawing/2014/main" val="162205175"/>
                    </a:ext>
                  </a:extLst>
                </a:gridCol>
                <a:gridCol w="246888">
                  <a:extLst>
                    <a:ext uri="{9D8B030D-6E8A-4147-A177-3AD203B41FA5}">
                      <a16:colId xmlns:a16="http://schemas.microsoft.com/office/drawing/2014/main" val="3975589819"/>
                    </a:ext>
                  </a:extLst>
                </a:gridCol>
                <a:gridCol w="246888">
                  <a:extLst>
                    <a:ext uri="{9D8B030D-6E8A-4147-A177-3AD203B41FA5}">
                      <a16:colId xmlns:a16="http://schemas.microsoft.com/office/drawing/2014/main" val="4136744532"/>
                    </a:ext>
                  </a:extLst>
                </a:gridCol>
                <a:gridCol w="246888">
                  <a:extLst>
                    <a:ext uri="{9D8B030D-6E8A-4147-A177-3AD203B41FA5}">
                      <a16:colId xmlns:a16="http://schemas.microsoft.com/office/drawing/2014/main" val="2412857273"/>
                    </a:ext>
                  </a:extLst>
                </a:gridCol>
                <a:gridCol w="246888">
                  <a:extLst>
                    <a:ext uri="{9D8B030D-6E8A-4147-A177-3AD203B41FA5}">
                      <a16:colId xmlns:a16="http://schemas.microsoft.com/office/drawing/2014/main" val="3474463888"/>
                    </a:ext>
                  </a:extLst>
                </a:gridCol>
                <a:gridCol w="246888">
                  <a:extLst>
                    <a:ext uri="{9D8B030D-6E8A-4147-A177-3AD203B41FA5}">
                      <a16:colId xmlns:a16="http://schemas.microsoft.com/office/drawing/2014/main" val="1862472537"/>
                    </a:ext>
                  </a:extLst>
                </a:gridCol>
                <a:gridCol w="246888">
                  <a:extLst>
                    <a:ext uri="{9D8B030D-6E8A-4147-A177-3AD203B41FA5}">
                      <a16:colId xmlns:a16="http://schemas.microsoft.com/office/drawing/2014/main" val="1252097860"/>
                    </a:ext>
                  </a:extLst>
                </a:gridCol>
                <a:gridCol w="246888">
                  <a:extLst>
                    <a:ext uri="{9D8B030D-6E8A-4147-A177-3AD203B41FA5}">
                      <a16:colId xmlns:a16="http://schemas.microsoft.com/office/drawing/2014/main" val="1989705418"/>
                    </a:ext>
                  </a:extLst>
                </a:gridCol>
                <a:gridCol w="246888">
                  <a:extLst>
                    <a:ext uri="{9D8B030D-6E8A-4147-A177-3AD203B41FA5}">
                      <a16:colId xmlns:a16="http://schemas.microsoft.com/office/drawing/2014/main" val="2675377675"/>
                    </a:ext>
                  </a:extLst>
                </a:gridCol>
                <a:gridCol w="246888">
                  <a:extLst>
                    <a:ext uri="{9D8B030D-6E8A-4147-A177-3AD203B41FA5}">
                      <a16:colId xmlns:a16="http://schemas.microsoft.com/office/drawing/2014/main" val="2060101353"/>
                    </a:ext>
                  </a:extLst>
                </a:gridCol>
                <a:gridCol w="246888">
                  <a:extLst>
                    <a:ext uri="{9D8B030D-6E8A-4147-A177-3AD203B41FA5}">
                      <a16:colId xmlns:a16="http://schemas.microsoft.com/office/drawing/2014/main" val="2064893735"/>
                    </a:ext>
                  </a:extLst>
                </a:gridCol>
                <a:gridCol w="246888">
                  <a:extLst>
                    <a:ext uri="{9D8B030D-6E8A-4147-A177-3AD203B41FA5}">
                      <a16:colId xmlns:a16="http://schemas.microsoft.com/office/drawing/2014/main" val="1787412637"/>
                    </a:ext>
                  </a:extLst>
                </a:gridCol>
                <a:gridCol w="246888">
                  <a:extLst>
                    <a:ext uri="{9D8B030D-6E8A-4147-A177-3AD203B41FA5}">
                      <a16:colId xmlns:a16="http://schemas.microsoft.com/office/drawing/2014/main" val="2369033881"/>
                    </a:ext>
                  </a:extLst>
                </a:gridCol>
                <a:gridCol w="246888">
                  <a:extLst>
                    <a:ext uri="{9D8B030D-6E8A-4147-A177-3AD203B41FA5}">
                      <a16:colId xmlns:a16="http://schemas.microsoft.com/office/drawing/2014/main" val="1950263448"/>
                    </a:ext>
                  </a:extLst>
                </a:gridCol>
                <a:gridCol w="987552">
                  <a:extLst>
                    <a:ext uri="{9D8B030D-6E8A-4147-A177-3AD203B41FA5}">
                      <a16:colId xmlns:a16="http://schemas.microsoft.com/office/drawing/2014/main" val="3828135174"/>
                    </a:ext>
                  </a:extLst>
                </a:gridCol>
                <a:gridCol w="493776">
                  <a:extLst>
                    <a:ext uri="{9D8B030D-6E8A-4147-A177-3AD203B41FA5}">
                      <a16:colId xmlns:a16="http://schemas.microsoft.com/office/drawing/2014/main" val="3079712048"/>
                    </a:ext>
                  </a:extLst>
                </a:gridCol>
                <a:gridCol w="493776">
                  <a:extLst>
                    <a:ext uri="{9D8B030D-6E8A-4147-A177-3AD203B41FA5}">
                      <a16:colId xmlns:a16="http://schemas.microsoft.com/office/drawing/2014/main" val="1507894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822834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KINEX - 2020-05-30 07:46:10</a:t>
                      </a:r>
                      <a:r>
                        <a:rPr kumimoji="0" lang="en-US" sz="1000" b="0" i="0" u="none" strike="noStrike" kern="1200" cap="none" spc="0" normalizeH="0" baseline="0" noProof="0">
                          <a:ln>
                            <a:noFill/>
                          </a:ln>
                          <a:solidFill>
                            <a:prstClr val="black"/>
                          </a:solidFill>
                          <a:effectLst/>
                          <a:uLnTx/>
                          <a:uFillTx/>
                          <a:latin typeface="+mn-lt"/>
                          <a:ea typeface="+mn-ea"/>
                          <a:cs typeface="+mn-cs"/>
                        </a:rPr>
                        <a:t>
 Think you can spot the 5 shy KINEX stickmen hiding in this photo?  (Challenge your eye-power a little!)
.
#kinexsg #puzzles #athometogether #workfromhome #sgunited #eyepower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https://scontent-iad3-1.xx.fbcdn.net/v/t1.0-9/p720x720/101387023_2666073316831397_88266074763558912_o.jpg?_nc_cat=106&amp;_nc_sid=2d5d41&amp;_nc_ohc=EpUfLV76yRUAX_r9iE0&amp;_nc_ht=scontent-iad3-1.xx&amp;_nc_tp=6&amp;oh=94e7e594c6d75df7e19fef817bddc8ab&amp;oe=5F134DE6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May 20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18 - 60; Interests: Shopping and fashion, Shopping, Sales promotion, Shopping malls or Clothing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3522569920"/>
                  </a:ext>
                </a:extLst>
              </a:tr>
            </a:tbl>
          </a:graphicData>
        </a:graphic>
      </p:graphicFrame>
      <p:sp>
        <p:nvSpPr>
          <p:cNvPr id="4" name="Text Placeholder 3">
            <a:extLst>
              <a:ext uri="{FF2B5EF4-FFF2-40B4-BE49-F238E27FC236}">
                <a16:creationId xmlns:a16="http://schemas.microsoft.com/office/drawing/2014/main" id="{20873145-7E06-4989-8612-EDD964053A8E}"/>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5141435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CC984-A763-4DA4-8256-FFFDD37F7CC7}"/>
              </a:ext>
            </a:extLst>
          </p:cNvPr>
          <p:cNvSpPr>
            <a:spLocks noGrp="1"/>
          </p:cNvSpPr>
          <p:nvPr>
            <p:ph type="title"/>
          </p:nvPr>
        </p:nvSpPr>
        <p:spPr/>
        <p:txBody>
          <a:bodyPr/>
          <a:lstStyle/>
          <a:p>
            <a:r>
              <a:rPr lang="en-US"/>
              <a:t>Facebook Ads Performance Table | All Pages - 3 of 26</a:t>
            </a:r>
          </a:p>
        </p:txBody>
      </p:sp>
      <p:graphicFrame>
        <p:nvGraphicFramePr>
          <p:cNvPr id="5" name="Table Placeholder 4">
            <a:extLst>
              <a:ext uri="{FF2B5EF4-FFF2-40B4-BE49-F238E27FC236}">
                <a16:creationId xmlns:a16="http://schemas.microsoft.com/office/drawing/2014/main" id="{D11AB528-9830-45A9-BABE-1A7947FDFF00}"/>
              </a:ext>
            </a:extLst>
          </p:cNvPr>
          <p:cNvGraphicFramePr>
            <a:graphicFrameLocks noGrp="1"/>
          </p:cNvGraphicFramePr>
          <p:nvPr>
            <p:ph type="tbl" sz="quarter" idx="13"/>
            <p:extLst>
              <p:ext uri="{D42A27DB-BD31-4B8C-83A1-F6EECF244321}">
                <p14:modId xmlns:p14="http://schemas.microsoft.com/office/powerpoint/2010/main" val="2826832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44438113"/>
                    </a:ext>
                  </a:extLst>
                </a:gridCol>
                <a:gridCol w="658368">
                  <a:extLst>
                    <a:ext uri="{9D8B030D-6E8A-4147-A177-3AD203B41FA5}">
                      <a16:colId xmlns:a16="http://schemas.microsoft.com/office/drawing/2014/main" val="2484376991"/>
                    </a:ext>
                  </a:extLst>
                </a:gridCol>
                <a:gridCol w="246888">
                  <a:extLst>
                    <a:ext uri="{9D8B030D-6E8A-4147-A177-3AD203B41FA5}">
                      <a16:colId xmlns:a16="http://schemas.microsoft.com/office/drawing/2014/main" val="4213479978"/>
                    </a:ext>
                  </a:extLst>
                </a:gridCol>
                <a:gridCol w="246888">
                  <a:extLst>
                    <a:ext uri="{9D8B030D-6E8A-4147-A177-3AD203B41FA5}">
                      <a16:colId xmlns:a16="http://schemas.microsoft.com/office/drawing/2014/main" val="3797319870"/>
                    </a:ext>
                  </a:extLst>
                </a:gridCol>
                <a:gridCol w="246888">
                  <a:extLst>
                    <a:ext uri="{9D8B030D-6E8A-4147-A177-3AD203B41FA5}">
                      <a16:colId xmlns:a16="http://schemas.microsoft.com/office/drawing/2014/main" val="586661032"/>
                    </a:ext>
                  </a:extLst>
                </a:gridCol>
                <a:gridCol w="246888">
                  <a:extLst>
                    <a:ext uri="{9D8B030D-6E8A-4147-A177-3AD203B41FA5}">
                      <a16:colId xmlns:a16="http://schemas.microsoft.com/office/drawing/2014/main" val="2663219043"/>
                    </a:ext>
                  </a:extLst>
                </a:gridCol>
                <a:gridCol w="246888">
                  <a:extLst>
                    <a:ext uri="{9D8B030D-6E8A-4147-A177-3AD203B41FA5}">
                      <a16:colId xmlns:a16="http://schemas.microsoft.com/office/drawing/2014/main" val="2212677447"/>
                    </a:ext>
                  </a:extLst>
                </a:gridCol>
                <a:gridCol w="246888">
                  <a:extLst>
                    <a:ext uri="{9D8B030D-6E8A-4147-A177-3AD203B41FA5}">
                      <a16:colId xmlns:a16="http://schemas.microsoft.com/office/drawing/2014/main" val="1080132220"/>
                    </a:ext>
                  </a:extLst>
                </a:gridCol>
                <a:gridCol w="246888">
                  <a:extLst>
                    <a:ext uri="{9D8B030D-6E8A-4147-A177-3AD203B41FA5}">
                      <a16:colId xmlns:a16="http://schemas.microsoft.com/office/drawing/2014/main" val="2477159397"/>
                    </a:ext>
                  </a:extLst>
                </a:gridCol>
                <a:gridCol w="246888">
                  <a:extLst>
                    <a:ext uri="{9D8B030D-6E8A-4147-A177-3AD203B41FA5}">
                      <a16:colId xmlns:a16="http://schemas.microsoft.com/office/drawing/2014/main" val="4128786002"/>
                    </a:ext>
                  </a:extLst>
                </a:gridCol>
                <a:gridCol w="246888">
                  <a:extLst>
                    <a:ext uri="{9D8B030D-6E8A-4147-A177-3AD203B41FA5}">
                      <a16:colId xmlns:a16="http://schemas.microsoft.com/office/drawing/2014/main" val="1849624680"/>
                    </a:ext>
                  </a:extLst>
                </a:gridCol>
                <a:gridCol w="246888">
                  <a:extLst>
                    <a:ext uri="{9D8B030D-6E8A-4147-A177-3AD203B41FA5}">
                      <a16:colId xmlns:a16="http://schemas.microsoft.com/office/drawing/2014/main" val="3482625012"/>
                    </a:ext>
                  </a:extLst>
                </a:gridCol>
                <a:gridCol w="246888">
                  <a:extLst>
                    <a:ext uri="{9D8B030D-6E8A-4147-A177-3AD203B41FA5}">
                      <a16:colId xmlns:a16="http://schemas.microsoft.com/office/drawing/2014/main" val="1450595286"/>
                    </a:ext>
                  </a:extLst>
                </a:gridCol>
                <a:gridCol w="246888">
                  <a:extLst>
                    <a:ext uri="{9D8B030D-6E8A-4147-A177-3AD203B41FA5}">
                      <a16:colId xmlns:a16="http://schemas.microsoft.com/office/drawing/2014/main" val="2785953102"/>
                    </a:ext>
                  </a:extLst>
                </a:gridCol>
                <a:gridCol w="246888">
                  <a:extLst>
                    <a:ext uri="{9D8B030D-6E8A-4147-A177-3AD203B41FA5}">
                      <a16:colId xmlns:a16="http://schemas.microsoft.com/office/drawing/2014/main" val="3277745735"/>
                    </a:ext>
                  </a:extLst>
                </a:gridCol>
                <a:gridCol w="246888">
                  <a:extLst>
                    <a:ext uri="{9D8B030D-6E8A-4147-A177-3AD203B41FA5}">
                      <a16:colId xmlns:a16="http://schemas.microsoft.com/office/drawing/2014/main" val="3056626275"/>
                    </a:ext>
                  </a:extLst>
                </a:gridCol>
                <a:gridCol w="246888">
                  <a:extLst>
                    <a:ext uri="{9D8B030D-6E8A-4147-A177-3AD203B41FA5}">
                      <a16:colId xmlns:a16="http://schemas.microsoft.com/office/drawing/2014/main" val="2963635460"/>
                    </a:ext>
                  </a:extLst>
                </a:gridCol>
                <a:gridCol w="246888">
                  <a:extLst>
                    <a:ext uri="{9D8B030D-6E8A-4147-A177-3AD203B41FA5}">
                      <a16:colId xmlns:a16="http://schemas.microsoft.com/office/drawing/2014/main" val="1896810792"/>
                    </a:ext>
                  </a:extLst>
                </a:gridCol>
                <a:gridCol w="246888">
                  <a:extLst>
                    <a:ext uri="{9D8B030D-6E8A-4147-A177-3AD203B41FA5}">
                      <a16:colId xmlns:a16="http://schemas.microsoft.com/office/drawing/2014/main" val="2803450622"/>
                    </a:ext>
                  </a:extLst>
                </a:gridCol>
                <a:gridCol w="246888">
                  <a:extLst>
                    <a:ext uri="{9D8B030D-6E8A-4147-A177-3AD203B41FA5}">
                      <a16:colId xmlns:a16="http://schemas.microsoft.com/office/drawing/2014/main" val="703499197"/>
                    </a:ext>
                  </a:extLst>
                </a:gridCol>
                <a:gridCol w="246888">
                  <a:extLst>
                    <a:ext uri="{9D8B030D-6E8A-4147-A177-3AD203B41FA5}">
                      <a16:colId xmlns:a16="http://schemas.microsoft.com/office/drawing/2014/main" val="1888520120"/>
                    </a:ext>
                  </a:extLst>
                </a:gridCol>
                <a:gridCol w="987552">
                  <a:extLst>
                    <a:ext uri="{9D8B030D-6E8A-4147-A177-3AD203B41FA5}">
                      <a16:colId xmlns:a16="http://schemas.microsoft.com/office/drawing/2014/main" val="3945956724"/>
                    </a:ext>
                  </a:extLst>
                </a:gridCol>
                <a:gridCol w="493776">
                  <a:extLst>
                    <a:ext uri="{9D8B030D-6E8A-4147-A177-3AD203B41FA5}">
                      <a16:colId xmlns:a16="http://schemas.microsoft.com/office/drawing/2014/main" val="4248936203"/>
                    </a:ext>
                  </a:extLst>
                </a:gridCol>
                <a:gridCol w="493776">
                  <a:extLst>
                    <a:ext uri="{9D8B030D-6E8A-4147-A177-3AD203B41FA5}">
                      <a16:colId xmlns:a16="http://schemas.microsoft.com/office/drawing/2014/main" val="1108382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365668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- 2020-05-30 07:43:36</a:t>
                      </a:r>
                      <a:r>
                        <a:rPr kumimoji="0" lang="en-US" sz="1000" b="0" i="0" u="none" strike="noStrike" kern="1200" cap="none" spc="0" normalizeH="0" baseline="0" noProof="0">
                          <a:ln>
                            <a:noFill/>
                          </a:ln>
                          <a:solidFill>
                            <a:prstClr val="black"/>
                          </a:solidFill>
                          <a:effectLst/>
                          <a:uLnTx/>
                          <a:uFillTx/>
                          <a:latin typeface="+mn-lt"/>
                          <a:ea typeface="+mn-ea"/>
                          <a:cs typeface="+mn-cs"/>
                        </a:rPr>
                        <a:t>
 Can't get enough of the monstrous plates of delicious curry from Monster Curry? 🍛 Savour the same great taste while staying home when you order on GrabFood. Plus, enjoy  off on your order with a minimum spend of . Use promo code Grab5Jem. 😋
#02-06, Monster Curry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https://scontent-iad3-1.xx.fbcdn.net/v/t1.0-9/p720x720/101548702_3239373649446841_2300788356692312064_n.jpg?_nc_cat=106&amp;_nc_sid=2d5d41&amp;_nc_ohc=pQfeJk-2mc4AX9H7aL-&amp;_nc_ht=scontent-iad3-1.xx&amp;_nc_tp=6&amp;oh=fb3438e2482204017380fdc04c025a6c&amp;oe=5F183AC8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FB 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18 - 57; Interests: Eating, Shopping and fashion, Shopping, Food, Shopping malls, Restaurants or Food and drink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1118264786"/>
                  </a:ext>
                </a:extLst>
              </a:tr>
            </a:tbl>
          </a:graphicData>
        </a:graphic>
      </p:graphicFrame>
      <p:sp>
        <p:nvSpPr>
          <p:cNvPr id="4" name="Text Placeholder 3">
            <a:extLst>
              <a:ext uri="{FF2B5EF4-FFF2-40B4-BE49-F238E27FC236}">
                <a16:creationId xmlns:a16="http://schemas.microsoft.com/office/drawing/2014/main" id="{0B635C5C-5497-4E61-AAFF-047179975D6F}"/>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4025702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61C61-9F41-4853-AAFF-A63536557882}"/>
              </a:ext>
            </a:extLst>
          </p:cNvPr>
          <p:cNvSpPr>
            <a:spLocks noGrp="1"/>
          </p:cNvSpPr>
          <p:nvPr>
            <p:ph type="title"/>
          </p:nvPr>
        </p:nvSpPr>
        <p:spPr/>
        <p:txBody>
          <a:bodyPr/>
          <a:lstStyle/>
          <a:p>
            <a:r>
              <a:rPr lang="en-US"/>
              <a:t>Facebook Ads Performance Table | All Pages - 4 of 26</a:t>
            </a:r>
          </a:p>
        </p:txBody>
      </p:sp>
      <p:graphicFrame>
        <p:nvGraphicFramePr>
          <p:cNvPr id="5" name="Table Placeholder 4">
            <a:extLst>
              <a:ext uri="{FF2B5EF4-FFF2-40B4-BE49-F238E27FC236}">
                <a16:creationId xmlns:a16="http://schemas.microsoft.com/office/drawing/2014/main" id="{75DE3AF9-55AA-485C-9C8A-42E8C9843D1B}"/>
              </a:ext>
            </a:extLst>
          </p:cNvPr>
          <p:cNvGraphicFramePr>
            <a:graphicFrameLocks noGrp="1"/>
          </p:cNvGraphicFramePr>
          <p:nvPr>
            <p:ph type="tbl" sz="quarter" idx="13"/>
            <p:extLst>
              <p:ext uri="{D42A27DB-BD31-4B8C-83A1-F6EECF244321}">
                <p14:modId xmlns:p14="http://schemas.microsoft.com/office/powerpoint/2010/main" val="1016520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83199141"/>
                    </a:ext>
                  </a:extLst>
                </a:gridCol>
                <a:gridCol w="658368">
                  <a:extLst>
                    <a:ext uri="{9D8B030D-6E8A-4147-A177-3AD203B41FA5}">
                      <a16:colId xmlns:a16="http://schemas.microsoft.com/office/drawing/2014/main" val="780589013"/>
                    </a:ext>
                  </a:extLst>
                </a:gridCol>
                <a:gridCol w="246888">
                  <a:extLst>
                    <a:ext uri="{9D8B030D-6E8A-4147-A177-3AD203B41FA5}">
                      <a16:colId xmlns:a16="http://schemas.microsoft.com/office/drawing/2014/main" val="2578321015"/>
                    </a:ext>
                  </a:extLst>
                </a:gridCol>
                <a:gridCol w="246888">
                  <a:extLst>
                    <a:ext uri="{9D8B030D-6E8A-4147-A177-3AD203B41FA5}">
                      <a16:colId xmlns:a16="http://schemas.microsoft.com/office/drawing/2014/main" val="2749659657"/>
                    </a:ext>
                  </a:extLst>
                </a:gridCol>
                <a:gridCol w="246888">
                  <a:extLst>
                    <a:ext uri="{9D8B030D-6E8A-4147-A177-3AD203B41FA5}">
                      <a16:colId xmlns:a16="http://schemas.microsoft.com/office/drawing/2014/main" val="2450838648"/>
                    </a:ext>
                  </a:extLst>
                </a:gridCol>
                <a:gridCol w="246888">
                  <a:extLst>
                    <a:ext uri="{9D8B030D-6E8A-4147-A177-3AD203B41FA5}">
                      <a16:colId xmlns:a16="http://schemas.microsoft.com/office/drawing/2014/main" val="3514610286"/>
                    </a:ext>
                  </a:extLst>
                </a:gridCol>
                <a:gridCol w="246888">
                  <a:extLst>
                    <a:ext uri="{9D8B030D-6E8A-4147-A177-3AD203B41FA5}">
                      <a16:colId xmlns:a16="http://schemas.microsoft.com/office/drawing/2014/main" val="928764608"/>
                    </a:ext>
                  </a:extLst>
                </a:gridCol>
                <a:gridCol w="246888">
                  <a:extLst>
                    <a:ext uri="{9D8B030D-6E8A-4147-A177-3AD203B41FA5}">
                      <a16:colId xmlns:a16="http://schemas.microsoft.com/office/drawing/2014/main" val="19227498"/>
                    </a:ext>
                  </a:extLst>
                </a:gridCol>
                <a:gridCol w="246888">
                  <a:extLst>
                    <a:ext uri="{9D8B030D-6E8A-4147-A177-3AD203B41FA5}">
                      <a16:colId xmlns:a16="http://schemas.microsoft.com/office/drawing/2014/main" val="1841111922"/>
                    </a:ext>
                  </a:extLst>
                </a:gridCol>
                <a:gridCol w="246888">
                  <a:extLst>
                    <a:ext uri="{9D8B030D-6E8A-4147-A177-3AD203B41FA5}">
                      <a16:colId xmlns:a16="http://schemas.microsoft.com/office/drawing/2014/main" val="3465781469"/>
                    </a:ext>
                  </a:extLst>
                </a:gridCol>
                <a:gridCol w="246888">
                  <a:extLst>
                    <a:ext uri="{9D8B030D-6E8A-4147-A177-3AD203B41FA5}">
                      <a16:colId xmlns:a16="http://schemas.microsoft.com/office/drawing/2014/main" val="2381576764"/>
                    </a:ext>
                  </a:extLst>
                </a:gridCol>
                <a:gridCol w="246888">
                  <a:extLst>
                    <a:ext uri="{9D8B030D-6E8A-4147-A177-3AD203B41FA5}">
                      <a16:colId xmlns:a16="http://schemas.microsoft.com/office/drawing/2014/main" val="4050460115"/>
                    </a:ext>
                  </a:extLst>
                </a:gridCol>
                <a:gridCol w="246888">
                  <a:extLst>
                    <a:ext uri="{9D8B030D-6E8A-4147-A177-3AD203B41FA5}">
                      <a16:colId xmlns:a16="http://schemas.microsoft.com/office/drawing/2014/main" val="2237134839"/>
                    </a:ext>
                  </a:extLst>
                </a:gridCol>
                <a:gridCol w="246888">
                  <a:extLst>
                    <a:ext uri="{9D8B030D-6E8A-4147-A177-3AD203B41FA5}">
                      <a16:colId xmlns:a16="http://schemas.microsoft.com/office/drawing/2014/main" val="3203424021"/>
                    </a:ext>
                  </a:extLst>
                </a:gridCol>
                <a:gridCol w="246888">
                  <a:extLst>
                    <a:ext uri="{9D8B030D-6E8A-4147-A177-3AD203B41FA5}">
                      <a16:colId xmlns:a16="http://schemas.microsoft.com/office/drawing/2014/main" val="2197001710"/>
                    </a:ext>
                  </a:extLst>
                </a:gridCol>
                <a:gridCol w="246888">
                  <a:extLst>
                    <a:ext uri="{9D8B030D-6E8A-4147-A177-3AD203B41FA5}">
                      <a16:colId xmlns:a16="http://schemas.microsoft.com/office/drawing/2014/main" val="4082005771"/>
                    </a:ext>
                  </a:extLst>
                </a:gridCol>
                <a:gridCol w="246888">
                  <a:extLst>
                    <a:ext uri="{9D8B030D-6E8A-4147-A177-3AD203B41FA5}">
                      <a16:colId xmlns:a16="http://schemas.microsoft.com/office/drawing/2014/main" val="1171826012"/>
                    </a:ext>
                  </a:extLst>
                </a:gridCol>
                <a:gridCol w="246888">
                  <a:extLst>
                    <a:ext uri="{9D8B030D-6E8A-4147-A177-3AD203B41FA5}">
                      <a16:colId xmlns:a16="http://schemas.microsoft.com/office/drawing/2014/main" val="806753937"/>
                    </a:ext>
                  </a:extLst>
                </a:gridCol>
                <a:gridCol w="246888">
                  <a:extLst>
                    <a:ext uri="{9D8B030D-6E8A-4147-A177-3AD203B41FA5}">
                      <a16:colId xmlns:a16="http://schemas.microsoft.com/office/drawing/2014/main" val="1654630671"/>
                    </a:ext>
                  </a:extLst>
                </a:gridCol>
                <a:gridCol w="246888">
                  <a:extLst>
                    <a:ext uri="{9D8B030D-6E8A-4147-A177-3AD203B41FA5}">
                      <a16:colId xmlns:a16="http://schemas.microsoft.com/office/drawing/2014/main" val="4039681820"/>
                    </a:ext>
                  </a:extLst>
                </a:gridCol>
                <a:gridCol w="246888">
                  <a:extLst>
                    <a:ext uri="{9D8B030D-6E8A-4147-A177-3AD203B41FA5}">
                      <a16:colId xmlns:a16="http://schemas.microsoft.com/office/drawing/2014/main" val="3824139071"/>
                    </a:ext>
                  </a:extLst>
                </a:gridCol>
                <a:gridCol w="987552">
                  <a:extLst>
                    <a:ext uri="{9D8B030D-6E8A-4147-A177-3AD203B41FA5}">
                      <a16:colId xmlns:a16="http://schemas.microsoft.com/office/drawing/2014/main" val="3933778380"/>
                    </a:ext>
                  </a:extLst>
                </a:gridCol>
                <a:gridCol w="493776">
                  <a:extLst>
                    <a:ext uri="{9D8B030D-6E8A-4147-A177-3AD203B41FA5}">
                      <a16:colId xmlns:a16="http://schemas.microsoft.com/office/drawing/2014/main" val="1581792020"/>
                    </a:ext>
                  </a:extLst>
                </a:gridCol>
                <a:gridCol w="493776">
                  <a:extLst>
                    <a:ext uri="{9D8B030D-6E8A-4147-A177-3AD203B41FA5}">
                      <a16:colId xmlns:a16="http://schemas.microsoft.com/office/drawing/2014/main" val="3090529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895389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- 2020-05-30 07:42:09</a:t>
                      </a:r>
                      <a:r>
                        <a:rPr kumimoji="0" lang="en-US" sz="1000" b="0" i="0" u="none" strike="noStrike" kern="1200" cap="none" spc="0" normalizeH="0" baseline="0" noProof="0">
                          <a:ln>
                            <a:noFill/>
                          </a:ln>
                          <a:solidFill>
                            <a:prstClr val="black"/>
                          </a:solidFill>
                          <a:effectLst/>
                          <a:uLnTx/>
                          <a:uFillTx/>
                          <a:latin typeface="+mn-lt"/>
                          <a:ea typeface="+mn-ea"/>
                          <a:cs typeface="+mn-cs"/>
                        </a:rPr>
                        <a:t>
 Keeping our eyes healthy is just as important as eating healthy.😌 Give your peepers a boost with the Acuvue Oasys daily disposable content lenses! Designed for astigmatism, these contact lenses gives you clear, comfortable and stable vision all day long thanks to its Eyelid Stabilized Design. 👀 Oh, did we also mention that they offer the highest level of UV blocking available in a daily disposable? Book an appointment at Capitol Optical to grab yours today!
#02-48, Capitol Optical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https://scontent-iad3-1.xx.fbcdn.net/v/t1.0-9/p720x720/101599842_3239240016126871_2947586693185667072_n.jpg?_nc_cat=102&amp;_nc_sid=2d5d41&amp;_nc_ohc=C6CjHbS0zmQAX9fZbeT&amp;_nc_ht=scontent-iad3-1.xx&amp;_nc_tp=6&amp;oh=b0875f2ee297b26b25afcf09d6e9d3a7&amp;oe=5F176DB1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FB 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18 - 55; Interests: Shopping and fashion, Shopping, Sales promotion, Shopping malls or Retail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987413636"/>
                  </a:ext>
                </a:extLst>
              </a:tr>
            </a:tbl>
          </a:graphicData>
        </a:graphic>
      </p:graphicFrame>
      <p:sp>
        <p:nvSpPr>
          <p:cNvPr id="4" name="Text Placeholder 3">
            <a:extLst>
              <a:ext uri="{FF2B5EF4-FFF2-40B4-BE49-F238E27FC236}">
                <a16:creationId xmlns:a16="http://schemas.microsoft.com/office/drawing/2014/main" id="{176F6B6C-621A-4680-993C-5023F1AA8ADD}"/>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8397832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5D87F-12F3-46A7-97B7-6C72CD944E56}"/>
              </a:ext>
            </a:extLst>
          </p:cNvPr>
          <p:cNvSpPr>
            <a:spLocks noGrp="1"/>
          </p:cNvSpPr>
          <p:nvPr>
            <p:ph type="title"/>
          </p:nvPr>
        </p:nvSpPr>
        <p:spPr/>
        <p:txBody>
          <a:bodyPr/>
          <a:lstStyle/>
          <a:p>
            <a:r>
              <a:rPr lang="en-US"/>
              <a:t>Facebook Ads Performance Table | All Pages - 5 of 26</a:t>
            </a:r>
          </a:p>
        </p:txBody>
      </p:sp>
      <p:graphicFrame>
        <p:nvGraphicFramePr>
          <p:cNvPr id="5" name="Table Placeholder 4">
            <a:extLst>
              <a:ext uri="{FF2B5EF4-FFF2-40B4-BE49-F238E27FC236}">
                <a16:creationId xmlns:a16="http://schemas.microsoft.com/office/drawing/2014/main" id="{37E9973F-60C7-41DC-999B-C14E1D0193D2}"/>
              </a:ext>
            </a:extLst>
          </p:cNvPr>
          <p:cNvGraphicFramePr>
            <a:graphicFrameLocks noGrp="1"/>
          </p:cNvGraphicFramePr>
          <p:nvPr>
            <p:ph type="tbl" sz="quarter" idx="13"/>
            <p:extLst>
              <p:ext uri="{D42A27DB-BD31-4B8C-83A1-F6EECF244321}">
                <p14:modId xmlns:p14="http://schemas.microsoft.com/office/powerpoint/2010/main" val="1419052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75666250"/>
                    </a:ext>
                  </a:extLst>
                </a:gridCol>
                <a:gridCol w="658368">
                  <a:extLst>
                    <a:ext uri="{9D8B030D-6E8A-4147-A177-3AD203B41FA5}">
                      <a16:colId xmlns:a16="http://schemas.microsoft.com/office/drawing/2014/main" val="364223988"/>
                    </a:ext>
                  </a:extLst>
                </a:gridCol>
                <a:gridCol w="246888">
                  <a:extLst>
                    <a:ext uri="{9D8B030D-6E8A-4147-A177-3AD203B41FA5}">
                      <a16:colId xmlns:a16="http://schemas.microsoft.com/office/drawing/2014/main" val="3134394850"/>
                    </a:ext>
                  </a:extLst>
                </a:gridCol>
                <a:gridCol w="246888">
                  <a:extLst>
                    <a:ext uri="{9D8B030D-6E8A-4147-A177-3AD203B41FA5}">
                      <a16:colId xmlns:a16="http://schemas.microsoft.com/office/drawing/2014/main" val="1471586494"/>
                    </a:ext>
                  </a:extLst>
                </a:gridCol>
                <a:gridCol w="246888">
                  <a:extLst>
                    <a:ext uri="{9D8B030D-6E8A-4147-A177-3AD203B41FA5}">
                      <a16:colId xmlns:a16="http://schemas.microsoft.com/office/drawing/2014/main" val="3052719651"/>
                    </a:ext>
                  </a:extLst>
                </a:gridCol>
                <a:gridCol w="246888">
                  <a:extLst>
                    <a:ext uri="{9D8B030D-6E8A-4147-A177-3AD203B41FA5}">
                      <a16:colId xmlns:a16="http://schemas.microsoft.com/office/drawing/2014/main" val="3637635657"/>
                    </a:ext>
                  </a:extLst>
                </a:gridCol>
                <a:gridCol w="246888">
                  <a:extLst>
                    <a:ext uri="{9D8B030D-6E8A-4147-A177-3AD203B41FA5}">
                      <a16:colId xmlns:a16="http://schemas.microsoft.com/office/drawing/2014/main" val="3580574904"/>
                    </a:ext>
                  </a:extLst>
                </a:gridCol>
                <a:gridCol w="246888">
                  <a:extLst>
                    <a:ext uri="{9D8B030D-6E8A-4147-A177-3AD203B41FA5}">
                      <a16:colId xmlns:a16="http://schemas.microsoft.com/office/drawing/2014/main" val="50554277"/>
                    </a:ext>
                  </a:extLst>
                </a:gridCol>
                <a:gridCol w="246888">
                  <a:extLst>
                    <a:ext uri="{9D8B030D-6E8A-4147-A177-3AD203B41FA5}">
                      <a16:colId xmlns:a16="http://schemas.microsoft.com/office/drawing/2014/main" val="624129966"/>
                    </a:ext>
                  </a:extLst>
                </a:gridCol>
                <a:gridCol w="246888">
                  <a:extLst>
                    <a:ext uri="{9D8B030D-6E8A-4147-A177-3AD203B41FA5}">
                      <a16:colId xmlns:a16="http://schemas.microsoft.com/office/drawing/2014/main" val="803741500"/>
                    </a:ext>
                  </a:extLst>
                </a:gridCol>
                <a:gridCol w="246888">
                  <a:extLst>
                    <a:ext uri="{9D8B030D-6E8A-4147-A177-3AD203B41FA5}">
                      <a16:colId xmlns:a16="http://schemas.microsoft.com/office/drawing/2014/main" val="3084328303"/>
                    </a:ext>
                  </a:extLst>
                </a:gridCol>
                <a:gridCol w="246888">
                  <a:extLst>
                    <a:ext uri="{9D8B030D-6E8A-4147-A177-3AD203B41FA5}">
                      <a16:colId xmlns:a16="http://schemas.microsoft.com/office/drawing/2014/main" val="827027655"/>
                    </a:ext>
                  </a:extLst>
                </a:gridCol>
                <a:gridCol w="246888">
                  <a:extLst>
                    <a:ext uri="{9D8B030D-6E8A-4147-A177-3AD203B41FA5}">
                      <a16:colId xmlns:a16="http://schemas.microsoft.com/office/drawing/2014/main" val="1883571357"/>
                    </a:ext>
                  </a:extLst>
                </a:gridCol>
                <a:gridCol w="246888">
                  <a:extLst>
                    <a:ext uri="{9D8B030D-6E8A-4147-A177-3AD203B41FA5}">
                      <a16:colId xmlns:a16="http://schemas.microsoft.com/office/drawing/2014/main" val="1824178888"/>
                    </a:ext>
                  </a:extLst>
                </a:gridCol>
                <a:gridCol w="246888">
                  <a:extLst>
                    <a:ext uri="{9D8B030D-6E8A-4147-A177-3AD203B41FA5}">
                      <a16:colId xmlns:a16="http://schemas.microsoft.com/office/drawing/2014/main" val="2636333130"/>
                    </a:ext>
                  </a:extLst>
                </a:gridCol>
                <a:gridCol w="246888">
                  <a:extLst>
                    <a:ext uri="{9D8B030D-6E8A-4147-A177-3AD203B41FA5}">
                      <a16:colId xmlns:a16="http://schemas.microsoft.com/office/drawing/2014/main" val="4171484370"/>
                    </a:ext>
                  </a:extLst>
                </a:gridCol>
                <a:gridCol w="246888">
                  <a:extLst>
                    <a:ext uri="{9D8B030D-6E8A-4147-A177-3AD203B41FA5}">
                      <a16:colId xmlns:a16="http://schemas.microsoft.com/office/drawing/2014/main" val="3698991793"/>
                    </a:ext>
                  </a:extLst>
                </a:gridCol>
                <a:gridCol w="246888">
                  <a:extLst>
                    <a:ext uri="{9D8B030D-6E8A-4147-A177-3AD203B41FA5}">
                      <a16:colId xmlns:a16="http://schemas.microsoft.com/office/drawing/2014/main" val="3825175868"/>
                    </a:ext>
                  </a:extLst>
                </a:gridCol>
                <a:gridCol w="246888">
                  <a:extLst>
                    <a:ext uri="{9D8B030D-6E8A-4147-A177-3AD203B41FA5}">
                      <a16:colId xmlns:a16="http://schemas.microsoft.com/office/drawing/2014/main" val="1249899666"/>
                    </a:ext>
                  </a:extLst>
                </a:gridCol>
                <a:gridCol w="246888">
                  <a:extLst>
                    <a:ext uri="{9D8B030D-6E8A-4147-A177-3AD203B41FA5}">
                      <a16:colId xmlns:a16="http://schemas.microsoft.com/office/drawing/2014/main" val="3292037127"/>
                    </a:ext>
                  </a:extLst>
                </a:gridCol>
                <a:gridCol w="246888">
                  <a:extLst>
                    <a:ext uri="{9D8B030D-6E8A-4147-A177-3AD203B41FA5}">
                      <a16:colId xmlns:a16="http://schemas.microsoft.com/office/drawing/2014/main" val="4156916869"/>
                    </a:ext>
                  </a:extLst>
                </a:gridCol>
                <a:gridCol w="987552">
                  <a:extLst>
                    <a:ext uri="{9D8B030D-6E8A-4147-A177-3AD203B41FA5}">
                      <a16:colId xmlns:a16="http://schemas.microsoft.com/office/drawing/2014/main" val="2550910924"/>
                    </a:ext>
                  </a:extLst>
                </a:gridCol>
                <a:gridCol w="493776">
                  <a:extLst>
                    <a:ext uri="{9D8B030D-6E8A-4147-A177-3AD203B41FA5}">
                      <a16:colId xmlns:a16="http://schemas.microsoft.com/office/drawing/2014/main" val="2981239178"/>
                    </a:ext>
                  </a:extLst>
                </a:gridCol>
                <a:gridCol w="493776">
                  <a:extLst>
                    <a:ext uri="{9D8B030D-6E8A-4147-A177-3AD203B41FA5}">
                      <a16:colId xmlns:a16="http://schemas.microsoft.com/office/drawing/2014/main" val="4161833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564738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- 2020-05-30 07:40:25</a:t>
                      </a:r>
                      <a:r>
                        <a:rPr kumimoji="0" lang="en-US" sz="1000" b="0" i="0" u="none" strike="noStrike" kern="1200" cap="none" spc="0" normalizeH="0" baseline="0" noProof="0">
                          <a:ln>
                            <a:noFill/>
                          </a:ln>
                          <a:solidFill>
                            <a:prstClr val="black"/>
                          </a:solidFill>
                          <a:effectLst/>
                          <a:uLnTx/>
                          <a:uFillTx/>
                          <a:latin typeface="+mn-lt"/>
                          <a:ea typeface="+mn-ea"/>
                          <a:cs typeface="+mn-cs"/>
                        </a:rPr>
                        <a:t>
 Craving for a healthy #WFH lunch? 😋 We hear you! Be spoilt for choice with the wide range of hearty burritos, wraps and lunch bowl options available at Simply Wrapps! 🌯🥗 Enjoy  off on your order when you spend a minimum of  on GrabFood! Use promo code Grab5Jem.
#02-19, Simply Wrapps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https://scontent-iad3-1.xx.fbcdn.net/v/t1.0-9/s720x720/100731624_3237237319660474_8811732522846126080_n.jpg?_nc_cat=106&amp;_nc_sid=2d5d41&amp;_nc_ohc=W74tXanU0moAX9-cs8s&amp;_nc_ht=scontent-iad3-1.xx&amp;_nc_tp=7&amp;oh=cf09dc68c58a84c69cbba9454290c848&amp;oe=5F1712B9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FB 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16 - 55; Interests: Eating, Food, Shopping malls, Restaurants or Food and drink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131615600"/>
                  </a:ext>
                </a:extLst>
              </a:tr>
            </a:tbl>
          </a:graphicData>
        </a:graphic>
      </p:graphicFrame>
      <p:sp>
        <p:nvSpPr>
          <p:cNvPr id="4" name="Text Placeholder 3">
            <a:extLst>
              <a:ext uri="{FF2B5EF4-FFF2-40B4-BE49-F238E27FC236}">
                <a16:creationId xmlns:a16="http://schemas.microsoft.com/office/drawing/2014/main" id="{31F2F416-508A-4547-B130-8C508CF8F591}"/>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0178929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30F32-A5F2-47BF-8D15-CEE90404DFDE}"/>
              </a:ext>
            </a:extLst>
          </p:cNvPr>
          <p:cNvSpPr>
            <a:spLocks noGrp="1"/>
          </p:cNvSpPr>
          <p:nvPr>
            <p:ph type="title"/>
          </p:nvPr>
        </p:nvSpPr>
        <p:spPr/>
        <p:txBody>
          <a:bodyPr/>
          <a:lstStyle/>
          <a:p>
            <a:r>
              <a:rPr lang="en-US"/>
              <a:t>Facebook Ads Performance Table | All Pages - 6 of 26</a:t>
            </a:r>
          </a:p>
        </p:txBody>
      </p:sp>
      <p:graphicFrame>
        <p:nvGraphicFramePr>
          <p:cNvPr id="5" name="Table Placeholder 4">
            <a:extLst>
              <a:ext uri="{FF2B5EF4-FFF2-40B4-BE49-F238E27FC236}">
                <a16:creationId xmlns:a16="http://schemas.microsoft.com/office/drawing/2014/main" id="{068A50F9-5C61-499B-A73C-63C65ACE994C}"/>
              </a:ext>
            </a:extLst>
          </p:cNvPr>
          <p:cNvGraphicFramePr>
            <a:graphicFrameLocks noGrp="1"/>
          </p:cNvGraphicFramePr>
          <p:nvPr>
            <p:ph type="tbl" sz="quarter" idx="13"/>
            <p:extLst>
              <p:ext uri="{D42A27DB-BD31-4B8C-83A1-F6EECF244321}">
                <p14:modId xmlns:p14="http://schemas.microsoft.com/office/powerpoint/2010/main" val="3810174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153945275"/>
                    </a:ext>
                  </a:extLst>
                </a:gridCol>
                <a:gridCol w="658368">
                  <a:extLst>
                    <a:ext uri="{9D8B030D-6E8A-4147-A177-3AD203B41FA5}">
                      <a16:colId xmlns:a16="http://schemas.microsoft.com/office/drawing/2014/main" val="3459104908"/>
                    </a:ext>
                  </a:extLst>
                </a:gridCol>
                <a:gridCol w="246888">
                  <a:extLst>
                    <a:ext uri="{9D8B030D-6E8A-4147-A177-3AD203B41FA5}">
                      <a16:colId xmlns:a16="http://schemas.microsoft.com/office/drawing/2014/main" val="1909146914"/>
                    </a:ext>
                  </a:extLst>
                </a:gridCol>
                <a:gridCol w="246888">
                  <a:extLst>
                    <a:ext uri="{9D8B030D-6E8A-4147-A177-3AD203B41FA5}">
                      <a16:colId xmlns:a16="http://schemas.microsoft.com/office/drawing/2014/main" val="2001524545"/>
                    </a:ext>
                  </a:extLst>
                </a:gridCol>
                <a:gridCol w="246888">
                  <a:extLst>
                    <a:ext uri="{9D8B030D-6E8A-4147-A177-3AD203B41FA5}">
                      <a16:colId xmlns:a16="http://schemas.microsoft.com/office/drawing/2014/main" val="3578693509"/>
                    </a:ext>
                  </a:extLst>
                </a:gridCol>
                <a:gridCol w="246888">
                  <a:extLst>
                    <a:ext uri="{9D8B030D-6E8A-4147-A177-3AD203B41FA5}">
                      <a16:colId xmlns:a16="http://schemas.microsoft.com/office/drawing/2014/main" val="2014081553"/>
                    </a:ext>
                  </a:extLst>
                </a:gridCol>
                <a:gridCol w="246888">
                  <a:extLst>
                    <a:ext uri="{9D8B030D-6E8A-4147-A177-3AD203B41FA5}">
                      <a16:colId xmlns:a16="http://schemas.microsoft.com/office/drawing/2014/main" val="3265693814"/>
                    </a:ext>
                  </a:extLst>
                </a:gridCol>
                <a:gridCol w="246888">
                  <a:extLst>
                    <a:ext uri="{9D8B030D-6E8A-4147-A177-3AD203B41FA5}">
                      <a16:colId xmlns:a16="http://schemas.microsoft.com/office/drawing/2014/main" val="2338205178"/>
                    </a:ext>
                  </a:extLst>
                </a:gridCol>
                <a:gridCol w="246888">
                  <a:extLst>
                    <a:ext uri="{9D8B030D-6E8A-4147-A177-3AD203B41FA5}">
                      <a16:colId xmlns:a16="http://schemas.microsoft.com/office/drawing/2014/main" val="2284474114"/>
                    </a:ext>
                  </a:extLst>
                </a:gridCol>
                <a:gridCol w="246888">
                  <a:extLst>
                    <a:ext uri="{9D8B030D-6E8A-4147-A177-3AD203B41FA5}">
                      <a16:colId xmlns:a16="http://schemas.microsoft.com/office/drawing/2014/main" val="824953995"/>
                    </a:ext>
                  </a:extLst>
                </a:gridCol>
                <a:gridCol w="246888">
                  <a:extLst>
                    <a:ext uri="{9D8B030D-6E8A-4147-A177-3AD203B41FA5}">
                      <a16:colId xmlns:a16="http://schemas.microsoft.com/office/drawing/2014/main" val="566793560"/>
                    </a:ext>
                  </a:extLst>
                </a:gridCol>
                <a:gridCol w="246888">
                  <a:extLst>
                    <a:ext uri="{9D8B030D-6E8A-4147-A177-3AD203B41FA5}">
                      <a16:colId xmlns:a16="http://schemas.microsoft.com/office/drawing/2014/main" val="1664710483"/>
                    </a:ext>
                  </a:extLst>
                </a:gridCol>
                <a:gridCol w="246888">
                  <a:extLst>
                    <a:ext uri="{9D8B030D-6E8A-4147-A177-3AD203B41FA5}">
                      <a16:colId xmlns:a16="http://schemas.microsoft.com/office/drawing/2014/main" val="1991934543"/>
                    </a:ext>
                  </a:extLst>
                </a:gridCol>
                <a:gridCol w="246888">
                  <a:extLst>
                    <a:ext uri="{9D8B030D-6E8A-4147-A177-3AD203B41FA5}">
                      <a16:colId xmlns:a16="http://schemas.microsoft.com/office/drawing/2014/main" val="257711883"/>
                    </a:ext>
                  </a:extLst>
                </a:gridCol>
                <a:gridCol w="246888">
                  <a:extLst>
                    <a:ext uri="{9D8B030D-6E8A-4147-A177-3AD203B41FA5}">
                      <a16:colId xmlns:a16="http://schemas.microsoft.com/office/drawing/2014/main" val="4266289737"/>
                    </a:ext>
                  </a:extLst>
                </a:gridCol>
                <a:gridCol w="246888">
                  <a:extLst>
                    <a:ext uri="{9D8B030D-6E8A-4147-A177-3AD203B41FA5}">
                      <a16:colId xmlns:a16="http://schemas.microsoft.com/office/drawing/2014/main" val="1214957655"/>
                    </a:ext>
                  </a:extLst>
                </a:gridCol>
                <a:gridCol w="246888">
                  <a:extLst>
                    <a:ext uri="{9D8B030D-6E8A-4147-A177-3AD203B41FA5}">
                      <a16:colId xmlns:a16="http://schemas.microsoft.com/office/drawing/2014/main" val="3541819689"/>
                    </a:ext>
                  </a:extLst>
                </a:gridCol>
                <a:gridCol w="246888">
                  <a:extLst>
                    <a:ext uri="{9D8B030D-6E8A-4147-A177-3AD203B41FA5}">
                      <a16:colId xmlns:a16="http://schemas.microsoft.com/office/drawing/2014/main" val="2088840468"/>
                    </a:ext>
                  </a:extLst>
                </a:gridCol>
                <a:gridCol w="246888">
                  <a:extLst>
                    <a:ext uri="{9D8B030D-6E8A-4147-A177-3AD203B41FA5}">
                      <a16:colId xmlns:a16="http://schemas.microsoft.com/office/drawing/2014/main" val="1242914624"/>
                    </a:ext>
                  </a:extLst>
                </a:gridCol>
                <a:gridCol w="246888">
                  <a:extLst>
                    <a:ext uri="{9D8B030D-6E8A-4147-A177-3AD203B41FA5}">
                      <a16:colId xmlns:a16="http://schemas.microsoft.com/office/drawing/2014/main" val="2038488497"/>
                    </a:ext>
                  </a:extLst>
                </a:gridCol>
                <a:gridCol w="246888">
                  <a:extLst>
                    <a:ext uri="{9D8B030D-6E8A-4147-A177-3AD203B41FA5}">
                      <a16:colId xmlns:a16="http://schemas.microsoft.com/office/drawing/2014/main" val="1501770690"/>
                    </a:ext>
                  </a:extLst>
                </a:gridCol>
                <a:gridCol w="987552">
                  <a:extLst>
                    <a:ext uri="{9D8B030D-6E8A-4147-A177-3AD203B41FA5}">
                      <a16:colId xmlns:a16="http://schemas.microsoft.com/office/drawing/2014/main" val="3875305720"/>
                    </a:ext>
                  </a:extLst>
                </a:gridCol>
                <a:gridCol w="493776">
                  <a:extLst>
                    <a:ext uri="{9D8B030D-6E8A-4147-A177-3AD203B41FA5}">
                      <a16:colId xmlns:a16="http://schemas.microsoft.com/office/drawing/2014/main" val="2581367386"/>
                    </a:ext>
                  </a:extLst>
                </a:gridCol>
                <a:gridCol w="493776">
                  <a:extLst>
                    <a:ext uri="{9D8B030D-6E8A-4147-A177-3AD203B41FA5}">
                      <a16:colId xmlns:a16="http://schemas.microsoft.com/office/drawing/2014/main" val="56536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788434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- 2020-05-30 07:39:03</a:t>
                      </a:r>
                      <a:r>
                        <a:rPr kumimoji="0" lang="en-US" sz="1000" b="0" i="0" u="none" strike="noStrike" kern="1200" cap="none" spc="0" normalizeH="0" baseline="0" noProof="0">
                          <a:ln>
                            <a:noFill/>
                          </a:ln>
                          <a:solidFill>
                            <a:prstClr val="black"/>
                          </a:solidFill>
                          <a:effectLst/>
                          <a:uLnTx/>
                          <a:uFillTx/>
                          <a:latin typeface="+mn-lt"/>
                          <a:ea typeface="+mn-ea"/>
                          <a:cs typeface="+mn-cs"/>
                        </a:rPr>
                        <a:t>
 Has the circuit breaker brought out the inner chef in you? 👩🏻‍🍳👨🏻‍🍳We want to see all your dishes! 🍳 Share your proud creations with us in the comments below and we might just feature all of our favourite submissions in another post!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https://scontent-iad3-1.xx.fbcdn.net/v/t1.0-9/p720x720/101282641_3236802949703911_5471934033279582208_o.jpg?_nc_cat=101&amp;_nc_sid=2d5d41&amp;_nc_ohc=QI-ZW9Wfkf0AX-nJsO9&amp;_nc_ht=scontent-iad3-1.xx&amp;_nc_tp=6&amp;oh=b70d86dc86374be411ef25a37b36b805&amp;oe=5F112BC8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FB 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18 - 57; Interests: Eating, Shopping and fashion, Shopping, Food, Shopping malls, Restaurants or Food and drink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3049875126"/>
                  </a:ext>
                </a:extLst>
              </a:tr>
            </a:tbl>
          </a:graphicData>
        </a:graphic>
      </p:graphicFrame>
      <p:sp>
        <p:nvSpPr>
          <p:cNvPr id="4" name="Text Placeholder 3">
            <a:extLst>
              <a:ext uri="{FF2B5EF4-FFF2-40B4-BE49-F238E27FC236}">
                <a16:creationId xmlns:a16="http://schemas.microsoft.com/office/drawing/2014/main" id="{3FDF41F8-93EF-4BDD-A380-0155E55270E5}"/>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0410249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C7691-D280-48A6-86FC-FFCD9168CC5D}"/>
              </a:ext>
            </a:extLst>
          </p:cNvPr>
          <p:cNvSpPr>
            <a:spLocks noGrp="1"/>
          </p:cNvSpPr>
          <p:nvPr>
            <p:ph type="title"/>
          </p:nvPr>
        </p:nvSpPr>
        <p:spPr/>
        <p:txBody>
          <a:bodyPr/>
          <a:lstStyle/>
          <a:p>
            <a:r>
              <a:rPr lang="en-US"/>
              <a:t>Facebook Ads Performance Table | All Pages - 7 of 26</a:t>
            </a:r>
          </a:p>
        </p:txBody>
      </p:sp>
      <p:graphicFrame>
        <p:nvGraphicFramePr>
          <p:cNvPr id="5" name="Table Placeholder 4">
            <a:extLst>
              <a:ext uri="{FF2B5EF4-FFF2-40B4-BE49-F238E27FC236}">
                <a16:creationId xmlns:a16="http://schemas.microsoft.com/office/drawing/2014/main" id="{27933212-67E7-47F6-8924-0C5F0E887FE4}"/>
              </a:ext>
            </a:extLst>
          </p:cNvPr>
          <p:cNvGraphicFramePr>
            <a:graphicFrameLocks noGrp="1"/>
          </p:cNvGraphicFramePr>
          <p:nvPr>
            <p:ph type="tbl" sz="quarter" idx="13"/>
            <p:extLst>
              <p:ext uri="{D42A27DB-BD31-4B8C-83A1-F6EECF244321}">
                <p14:modId xmlns:p14="http://schemas.microsoft.com/office/powerpoint/2010/main" val="956486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388571612"/>
                    </a:ext>
                  </a:extLst>
                </a:gridCol>
                <a:gridCol w="658368">
                  <a:extLst>
                    <a:ext uri="{9D8B030D-6E8A-4147-A177-3AD203B41FA5}">
                      <a16:colId xmlns:a16="http://schemas.microsoft.com/office/drawing/2014/main" val="330850720"/>
                    </a:ext>
                  </a:extLst>
                </a:gridCol>
                <a:gridCol w="246888">
                  <a:extLst>
                    <a:ext uri="{9D8B030D-6E8A-4147-A177-3AD203B41FA5}">
                      <a16:colId xmlns:a16="http://schemas.microsoft.com/office/drawing/2014/main" val="1371914048"/>
                    </a:ext>
                  </a:extLst>
                </a:gridCol>
                <a:gridCol w="246888">
                  <a:extLst>
                    <a:ext uri="{9D8B030D-6E8A-4147-A177-3AD203B41FA5}">
                      <a16:colId xmlns:a16="http://schemas.microsoft.com/office/drawing/2014/main" val="1554560929"/>
                    </a:ext>
                  </a:extLst>
                </a:gridCol>
                <a:gridCol w="246888">
                  <a:extLst>
                    <a:ext uri="{9D8B030D-6E8A-4147-A177-3AD203B41FA5}">
                      <a16:colId xmlns:a16="http://schemas.microsoft.com/office/drawing/2014/main" val="470625947"/>
                    </a:ext>
                  </a:extLst>
                </a:gridCol>
                <a:gridCol w="246888">
                  <a:extLst>
                    <a:ext uri="{9D8B030D-6E8A-4147-A177-3AD203B41FA5}">
                      <a16:colId xmlns:a16="http://schemas.microsoft.com/office/drawing/2014/main" val="2737189968"/>
                    </a:ext>
                  </a:extLst>
                </a:gridCol>
                <a:gridCol w="246888">
                  <a:extLst>
                    <a:ext uri="{9D8B030D-6E8A-4147-A177-3AD203B41FA5}">
                      <a16:colId xmlns:a16="http://schemas.microsoft.com/office/drawing/2014/main" val="1203670021"/>
                    </a:ext>
                  </a:extLst>
                </a:gridCol>
                <a:gridCol w="246888">
                  <a:extLst>
                    <a:ext uri="{9D8B030D-6E8A-4147-A177-3AD203B41FA5}">
                      <a16:colId xmlns:a16="http://schemas.microsoft.com/office/drawing/2014/main" val="4155041234"/>
                    </a:ext>
                  </a:extLst>
                </a:gridCol>
                <a:gridCol w="246888">
                  <a:extLst>
                    <a:ext uri="{9D8B030D-6E8A-4147-A177-3AD203B41FA5}">
                      <a16:colId xmlns:a16="http://schemas.microsoft.com/office/drawing/2014/main" val="1448197542"/>
                    </a:ext>
                  </a:extLst>
                </a:gridCol>
                <a:gridCol w="246888">
                  <a:extLst>
                    <a:ext uri="{9D8B030D-6E8A-4147-A177-3AD203B41FA5}">
                      <a16:colId xmlns:a16="http://schemas.microsoft.com/office/drawing/2014/main" val="1435132809"/>
                    </a:ext>
                  </a:extLst>
                </a:gridCol>
                <a:gridCol w="246888">
                  <a:extLst>
                    <a:ext uri="{9D8B030D-6E8A-4147-A177-3AD203B41FA5}">
                      <a16:colId xmlns:a16="http://schemas.microsoft.com/office/drawing/2014/main" val="2086963275"/>
                    </a:ext>
                  </a:extLst>
                </a:gridCol>
                <a:gridCol w="246888">
                  <a:extLst>
                    <a:ext uri="{9D8B030D-6E8A-4147-A177-3AD203B41FA5}">
                      <a16:colId xmlns:a16="http://schemas.microsoft.com/office/drawing/2014/main" val="614368603"/>
                    </a:ext>
                  </a:extLst>
                </a:gridCol>
                <a:gridCol w="246888">
                  <a:extLst>
                    <a:ext uri="{9D8B030D-6E8A-4147-A177-3AD203B41FA5}">
                      <a16:colId xmlns:a16="http://schemas.microsoft.com/office/drawing/2014/main" val="4025644530"/>
                    </a:ext>
                  </a:extLst>
                </a:gridCol>
                <a:gridCol w="246888">
                  <a:extLst>
                    <a:ext uri="{9D8B030D-6E8A-4147-A177-3AD203B41FA5}">
                      <a16:colId xmlns:a16="http://schemas.microsoft.com/office/drawing/2014/main" val="2383885645"/>
                    </a:ext>
                  </a:extLst>
                </a:gridCol>
                <a:gridCol w="246888">
                  <a:extLst>
                    <a:ext uri="{9D8B030D-6E8A-4147-A177-3AD203B41FA5}">
                      <a16:colId xmlns:a16="http://schemas.microsoft.com/office/drawing/2014/main" val="971751465"/>
                    </a:ext>
                  </a:extLst>
                </a:gridCol>
                <a:gridCol w="246888">
                  <a:extLst>
                    <a:ext uri="{9D8B030D-6E8A-4147-A177-3AD203B41FA5}">
                      <a16:colId xmlns:a16="http://schemas.microsoft.com/office/drawing/2014/main" val="4264227598"/>
                    </a:ext>
                  </a:extLst>
                </a:gridCol>
                <a:gridCol w="246888">
                  <a:extLst>
                    <a:ext uri="{9D8B030D-6E8A-4147-A177-3AD203B41FA5}">
                      <a16:colId xmlns:a16="http://schemas.microsoft.com/office/drawing/2014/main" val="879625657"/>
                    </a:ext>
                  </a:extLst>
                </a:gridCol>
                <a:gridCol w="246888">
                  <a:extLst>
                    <a:ext uri="{9D8B030D-6E8A-4147-A177-3AD203B41FA5}">
                      <a16:colId xmlns:a16="http://schemas.microsoft.com/office/drawing/2014/main" val="104386413"/>
                    </a:ext>
                  </a:extLst>
                </a:gridCol>
                <a:gridCol w="246888">
                  <a:extLst>
                    <a:ext uri="{9D8B030D-6E8A-4147-A177-3AD203B41FA5}">
                      <a16:colId xmlns:a16="http://schemas.microsoft.com/office/drawing/2014/main" val="3161481188"/>
                    </a:ext>
                  </a:extLst>
                </a:gridCol>
                <a:gridCol w="246888">
                  <a:extLst>
                    <a:ext uri="{9D8B030D-6E8A-4147-A177-3AD203B41FA5}">
                      <a16:colId xmlns:a16="http://schemas.microsoft.com/office/drawing/2014/main" val="169786924"/>
                    </a:ext>
                  </a:extLst>
                </a:gridCol>
                <a:gridCol w="246888">
                  <a:extLst>
                    <a:ext uri="{9D8B030D-6E8A-4147-A177-3AD203B41FA5}">
                      <a16:colId xmlns:a16="http://schemas.microsoft.com/office/drawing/2014/main" val="3493466829"/>
                    </a:ext>
                  </a:extLst>
                </a:gridCol>
                <a:gridCol w="987552">
                  <a:extLst>
                    <a:ext uri="{9D8B030D-6E8A-4147-A177-3AD203B41FA5}">
                      <a16:colId xmlns:a16="http://schemas.microsoft.com/office/drawing/2014/main" val="3362658398"/>
                    </a:ext>
                  </a:extLst>
                </a:gridCol>
                <a:gridCol w="493776">
                  <a:extLst>
                    <a:ext uri="{9D8B030D-6E8A-4147-A177-3AD203B41FA5}">
                      <a16:colId xmlns:a16="http://schemas.microsoft.com/office/drawing/2014/main" val="2686983131"/>
                    </a:ext>
                  </a:extLst>
                </a:gridCol>
                <a:gridCol w="493776">
                  <a:extLst>
                    <a:ext uri="{9D8B030D-6E8A-4147-A177-3AD203B41FA5}">
                      <a16:colId xmlns:a16="http://schemas.microsoft.com/office/drawing/2014/main" val="2396222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618509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- 2020-05-30 07:36:23</a:t>
                      </a:r>
                      <a:r>
                        <a:rPr kumimoji="0" lang="en-US" sz="1000" b="0" i="0" u="none" strike="noStrike" kern="1200" cap="none" spc="0" normalizeH="0" baseline="0" noProof="0">
                          <a:ln>
                            <a:noFill/>
                          </a:ln>
                          <a:solidFill>
                            <a:prstClr val="black"/>
                          </a:solidFill>
                          <a:effectLst/>
                          <a:uLnTx/>
                          <a:uFillTx/>
                          <a:latin typeface="+mn-lt"/>
                          <a:ea typeface="+mn-ea"/>
                          <a:cs typeface="+mn-cs"/>
                        </a:rPr>
                        <a:t>
 Sushi Tei sure knows the way to our heart! 😋 Indulge in mouthwatering feast with the Spring Bundle Set at just  (U.P )! This delectable spread comes with Konbi Beef Don, Momo Buta Belly Don, Yoshoku Kani Croquette and Hamachi Gyoza so there's something for everyone. 🥢 Want more? Complete your meal with some deep-fried Tako Karaage at .50 (U.P. .80). Available from 29-31 May only. Order now!
#03-18, Sushi Tei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https://scontent-iad3-1.xx.fbcdn.net/v/t1.0-9/p720x720/101418885_3234901339894072_2194834425487818752_n.jpg?_nc_cat=102&amp;_nc_sid=8024bb&amp;_nc_ohc=a4GtV1qBeekAX_KRtX_&amp;_nc_ht=scontent-iad3-1.xx&amp;_nc_tp=6&amp;oh=88d8eece8a33f877a612cba1db7e8f66&amp;oe=5F1A225D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FB 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16 - 55; Interests: Eating, Food, Shopping malls, Restaurants or Food and drink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1058295270"/>
                  </a:ext>
                </a:extLst>
              </a:tr>
            </a:tbl>
          </a:graphicData>
        </a:graphic>
      </p:graphicFrame>
      <p:sp>
        <p:nvSpPr>
          <p:cNvPr id="4" name="Text Placeholder 3">
            <a:extLst>
              <a:ext uri="{FF2B5EF4-FFF2-40B4-BE49-F238E27FC236}">
                <a16:creationId xmlns:a16="http://schemas.microsoft.com/office/drawing/2014/main" id="{D9D7AF78-3ED7-46AC-8AD3-184A80441182}"/>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9536078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B9DF1-3EFC-4773-9AD9-CF60321E42DD}"/>
              </a:ext>
            </a:extLst>
          </p:cNvPr>
          <p:cNvSpPr>
            <a:spLocks noGrp="1"/>
          </p:cNvSpPr>
          <p:nvPr>
            <p:ph type="title"/>
          </p:nvPr>
        </p:nvSpPr>
        <p:spPr/>
        <p:txBody>
          <a:bodyPr/>
          <a:lstStyle/>
          <a:p>
            <a:r>
              <a:rPr lang="en-US"/>
              <a:t>Facebook Ads Performance Table | All Pages - 8 of 26</a:t>
            </a:r>
          </a:p>
        </p:txBody>
      </p:sp>
      <p:graphicFrame>
        <p:nvGraphicFramePr>
          <p:cNvPr id="5" name="Table Placeholder 4">
            <a:extLst>
              <a:ext uri="{FF2B5EF4-FFF2-40B4-BE49-F238E27FC236}">
                <a16:creationId xmlns:a16="http://schemas.microsoft.com/office/drawing/2014/main" id="{ADD118DF-3E30-4E74-B00E-B541422B9A4C}"/>
              </a:ext>
            </a:extLst>
          </p:cNvPr>
          <p:cNvGraphicFramePr>
            <a:graphicFrameLocks noGrp="1"/>
          </p:cNvGraphicFramePr>
          <p:nvPr>
            <p:ph type="tbl" sz="quarter" idx="13"/>
            <p:extLst>
              <p:ext uri="{D42A27DB-BD31-4B8C-83A1-F6EECF244321}">
                <p14:modId xmlns:p14="http://schemas.microsoft.com/office/powerpoint/2010/main" val="3084732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328385211"/>
                    </a:ext>
                  </a:extLst>
                </a:gridCol>
                <a:gridCol w="658368">
                  <a:extLst>
                    <a:ext uri="{9D8B030D-6E8A-4147-A177-3AD203B41FA5}">
                      <a16:colId xmlns:a16="http://schemas.microsoft.com/office/drawing/2014/main" val="3721501595"/>
                    </a:ext>
                  </a:extLst>
                </a:gridCol>
                <a:gridCol w="246888">
                  <a:extLst>
                    <a:ext uri="{9D8B030D-6E8A-4147-A177-3AD203B41FA5}">
                      <a16:colId xmlns:a16="http://schemas.microsoft.com/office/drawing/2014/main" val="1156177926"/>
                    </a:ext>
                  </a:extLst>
                </a:gridCol>
                <a:gridCol w="246888">
                  <a:extLst>
                    <a:ext uri="{9D8B030D-6E8A-4147-A177-3AD203B41FA5}">
                      <a16:colId xmlns:a16="http://schemas.microsoft.com/office/drawing/2014/main" val="2193188065"/>
                    </a:ext>
                  </a:extLst>
                </a:gridCol>
                <a:gridCol w="246888">
                  <a:extLst>
                    <a:ext uri="{9D8B030D-6E8A-4147-A177-3AD203B41FA5}">
                      <a16:colId xmlns:a16="http://schemas.microsoft.com/office/drawing/2014/main" val="2908304940"/>
                    </a:ext>
                  </a:extLst>
                </a:gridCol>
                <a:gridCol w="246888">
                  <a:extLst>
                    <a:ext uri="{9D8B030D-6E8A-4147-A177-3AD203B41FA5}">
                      <a16:colId xmlns:a16="http://schemas.microsoft.com/office/drawing/2014/main" val="2579817571"/>
                    </a:ext>
                  </a:extLst>
                </a:gridCol>
                <a:gridCol w="246888">
                  <a:extLst>
                    <a:ext uri="{9D8B030D-6E8A-4147-A177-3AD203B41FA5}">
                      <a16:colId xmlns:a16="http://schemas.microsoft.com/office/drawing/2014/main" val="3840535515"/>
                    </a:ext>
                  </a:extLst>
                </a:gridCol>
                <a:gridCol w="246888">
                  <a:extLst>
                    <a:ext uri="{9D8B030D-6E8A-4147-A177-3AD203B41FA5}">
                      <a16:colId xmlns:a16="http://schemas.microsoft.com/office/drawing/2014/main" val="1754488643"/>
                    </a:ext>
                  </a:extLst>
                </a:gridCol>
                <a:gridCol w="246888">
                  <a:extLst>
                    <a:ext uri="{9D8B030D-6E8A-4147-A177-3AD203B41FA5}">
                      <a16:colId xmlns:a16="http://schemas.microsoft.com/office/drawing/2014/main" val="3841092203"/>
                    </a:ext>
                  </a:extLst>
                </a:gridCol>
                <a:gridCol w="246888">
                  <a:extLst>
                    <a:ext uri="{9D8B030D-6E8A-4147-A177-3AD203B41FA5}">
                      <a16:colId xmlns:a16="http://schemas.microsoft.com/office/drawing/2014/main" val="2428843376"/>
                    </a:ext>
                  </a:extLst>
                </a:gridCol>
                <a:gridCol w="246888">
                  <a:extLst>
                    <a:ext uri="{9D8B030D-6E8A-4147-A177-3AD203B41FA5}">
                      <a16:colId xmlns:a16="http://schemas.microsoft.com/office/drawing/2014/main" val="2195442762"/>
                    </a:ext>
                  </a:extLst>
                </a:gridCol>
                <a:gridCol w="246888">
                  <a:extLst>
                    <a:ext uri="{9D8B030D-6E8A-4147-A177-3AD203B41FA5}">
                      <a16:colId xmlns:a16="http://schemas.microsoft.com/office/drawing/2014/main" val="173666583"/>
                    </a:ext>
                  </a:extLst>
                </a:gridCol>
                <a:gridCol w="246888">
                  <a:extLst>
                    <a:ext uri="{9D8B030D-6E8A-4147-A177-3AD203B41FA5}">
                      <a16:colId xmlns:a16="http://schemas.microsoft.com/office/drawing/2014/main" val="1798027659"/>
                    </a:ext>
                  </a:extLst>
                </a:gridCol>
                <a:gridCol w="246888">
                  <a:extLst>
                    <a:ext uri="{9D8B030D-6E8A-4147-A177-3AD203B41FA5}">
                      <a16:colId xmlns:a16="http://schemas.microsoft.com/office/drawing/2014/main" val="2085111211"/>
                    </a:ext>
                  </a:extLst>
                </a:gridCol>
                <a:gridCol w="246888">
                  <a:extLst>
                    <a:ext uri="{9D8B030D-6E8A-4147-A177-3AD203B41FA5}">
                      <a16:colId xmlns:a16="http://schemas.microsoft.com/office/drawing/2014/main" val="1375725466"/>
                    </a:ext>
                  </a:extLst>
                </a:gridCol>
                <a:gridCol w="246888">
                  <a:extLst>
                    <a:ext uri="{9D8B030D-6E8A-4147-A177-3AD203B41FA5}">
                      <a16:colId xmlns:a16="http://schemas.microsoft.com/office/drawing/2014/main" val="1363830880"/>
                    </a:ext>
                  </a:extLst>
                </a:gridCol>
                <a:gridCol w="246888">
                  <a:extLst>
                    <a:ext uri="{9D8B030D-6E8A-4147-A177-3AD203B41FA5}">
                      <a16:colId xmlns:a16="http://schemas.microsoft.com/office/drawing/2014/main" val="3290719865"/>
                    </a:ext>
                  </a:extLst>
                </a:gridCol>
                <a:gridCol w="246888">
                  <a:extLst>
                    <a:ext uri="{9D8B030D-6E8A-4147-A177-3AD203B41FA5}">
                      <a16:colId xmlns:a16="http://schemas.microsoft.com/office/drawing/2014/main" val="2363962512"/>
                    </a:ext>
                  </a:extLst>
                </a:gridCol>
                <a:gridCol w="246888">
                  <a:extLst>
                    <a:ext uri="{9D8B030D-6E8A-4147-A177-3AD203B41FA5}">
                      <a16:colId xmlns:a16="http://schemas.microsoft.com/office/drawing/2014/main" val="1082656215"/>
                    </a:ext>
                  </a:extLst>
                </a:gridCol>
                <a:gridCol w="246888">
                  <a:extLst>
                    <a:ext uri="{9D8B030D-6E8A-4147-A177-3AD203B41FA5}">
                      <a16:colId xmlns:a16="http://schemas.microsoft.com/office/drawing/2014/main" val="2158223288"/>
                    </a:ext>
                  </a:extLst>
                </a:gridCol>
                <a:gridCol w="246888">
                  <a:extLst>
                    <a:ext uri="{9D8B030D-6E8A-4147-A177-3AD203B41FA5}">
                      <a16:colId xmlns:a16="http://schemas.microsoft.com/office/drawing/2014/main" val="2282884248"/>
                    </a:ext>
                  </a:extLst>
                </a:gridCol>
                <a:gridCol w="987552">
                  <a:extLst>
                    <a:ext uri="{9D8B030D-6E8A-4147-A177-3AD203B41FA5}">
                      <a16:colId xmlns:a16="http://schemas.microsoft.com/office/drawing/2014/main" val="1806682242"/>
                    </a:ext>
                  </a:extLst>
                </a:gridCol>
                <a:gridCol w="493776">
                  <a:extLst>
                    <a:ext uri="{9D8B030D-6E8A-4147-A177-3AD203B41FA5}">
                      <a16:colId xmlns:a16="http://schemas.microsoft.com/office/drawing/2014/main" val="73202426"/>
                    </a:ext>
                  </a:extLst>
                </a:gridCol>
                <a:gridCol w="493776">
                  <a:extLst>
                    <a:ext uri="{9D8B030D-6E8A-4147-A177-3AD203B41FA5}">
                      <a16:colId xmlns:a16="http://schemas.microsoft.com/office/drawing/2014/main" val="2194197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566721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- 2020-05-29 12:57:34</a:t>
                      </a:r>
                      <a:r>
                        <a:rPr kumimoji="0" lang="en-US" sz="1000" b="0" i="0" u="none" strike="noStrike" kern="1200" cap="none" spc="0" normalizeH="0" baseline="0" noProof="0">
                          <a:ln>
                            <a:noFill/>
                          </a:ln>
                          <a:solidFill>
                            <a:prstClr val="black"/>
                          </a:solidFill>
                          <a:effectLst/>
                          <a:uLnTx/>
                          <a:uFillTx/>
                          <a:latin typeface="+mn-lt"/>
                          <a:ea typeface="+mn-ea"/>
                          <a:cs typeface="+mn-cs"/>
                        </a:rPr>
                        <a:t>
 Here are some tips to help you make the back-to-school transition more smooth-sailing while keeping your family positive and productive. ⠀
🎒 bit.ly/FPRBackToSchool⠀
⠀
#FrasersPropertyRetail #BacktoSchool #SGkids #SGparents#SGschool #SGeducation #SGliving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49.99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Singapore; Ages: 18 - 55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a:t>
                      </a:r>
                    </a:p>
                  </a:txBody>
                  <a:tcPr/>
                </a:tc>
                <a:extLst>
                  <a:ext uri="{0D108BD9-81ED-4DB2-BD59-A6C34878D82A}">
                    <a16:rowId xmlns:a16="http://schemas.microsoft.com/office/drawing/2014/main" val="1591283515"/>
                  </a:ext>
                </a:extLst>
              </a:tr>
            </a:tbl>
          </a:graphicData>
        </a:graphic>
      </p:graphicFrame>
      <p:sp>
        <p:nvSpPr>
          <p:cNvPr id="4" name="Text Placeholder 3">
            <a:extLst>
              <a:ext uri="{FF2B5EF4-FFF2-40B4-BE49-F238E27FC236}">
                <a16:creationId xmlns:a16="http://schemas.microsoft.com/office/drawing/2014/main" id="{38E14885-D0C1-4B9D-96F6-8FF7590D979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8303431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9515E-8388-4E82-B586-43A106DB5ED5}"/>
              </a:ext>
            </a:extLst>
          </p:cNvPr>
          <p:cNvSpPr>
            <a:spLocks noGrp="1"/>
          </p:cNvSpPr>
          <p:nvPr>
            <p:ph type="title"/>
          </p:nvPr>
        </p:nvSpPr>
        <p:spPr/>
        <p:txBody>
          <a:bodyPr/>
          <a:lstStyle/>
          <a:p>
            <a:r>
              <a:rPr lang="en-US"/>
              <a:t>Facebook Ads Performance Table | All Pages - 9 of 26</a:t>
            </a:r>
          </a:p>
        </p:txBody>
      </p:sp>
      <p:graphicFrame>
        <p:nvGraphicFramePr>
          <p:cNvPr id="5" name="Table Placeholder 4">
            <a:extLst>
              <a:ext uri="{FF2B5EF4-FFF2-40B4-BE49-F238E27FC236}">
                <a16:creationId xmlns:a16="http://schemas.microsoft.com/office/drawing/2014/main" id="{39E8A768-46DD-4EDA-A62F-12132EFD5F0F}"/>
              </a:ext>
            </a:extLst>
          </p:cNvPr>
          <p:cNvGraphicFramePr>
            <a:graphicFrameLocks noGrp="1"/>
          </p:cNvGraphicFramePr>
          <p:nvPr>
            <p:ph type="tbl" sz="quarter" idx="13"/>
            <p:extLst>
              <p:ext uri="{D42A27DB-BD31-4B8C-83A1-F6EECF244321}">
                <p14:modId xmlns:p14="http://schemas.microsoft.com/office/powerpoint/2010/main" val="1958367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145062938"/>
                    </a:ext>
                  </a:extLst>
                </a:gridCol>
                <a:gridCol w="658368">
                  <a:extLst>
                    <a:ext uri="{9D8B030D-6E8A-4147-A177-3AD203B41FA5}">
                      <a16:colId xmlns:a16="http://schemas.microsoft.com/office/drawing/2014/main" val="4197774215"/>
                    </a:ext>
                  </a:extLst>
                </a:gridCol>
                <a:gridCol w="246888">
                  <a:extLst>
                    <a:ext uri="{9D8B030D-6E8A-4147-A177-3AD203B41FA5}">
                      <a16:colId xmlns:a16="http://schemas.microsoft.com/office/drawing/2014/main" val="3029782237"/>
                    </a:ext>
                  </a:extLst>
                </a:gridCol>
                <a:gridCol w="246888">
                  <a:extLst>
                    <a:ext uri="{9D8B030D-6E8A-4147-A177-3AD203B41FA5}">
                      <a16:colId xmlns:a16="http://schemas.microsoft.com/office/drawing/2014/main" val="1515474212"/>
                    </a:ext>
                  </a:extLst>
                </a:gridCol>
                <a:gridCol w="246888">
                  <a:extLst>
                    <a:ext uri="{9D8B030D-6E8A-4147-A177-3AD203B41FA5}">
                      <a16:colId xmlns:a16="http://schemas.microsoft.com/office/drawing/2014/main" val="161786768"/>
                    </a:ext>
                  </a:extLst>
                </a:gridCol>
                <a:gridCol w="246888">
                  <a:extLst>
                    <a:ext uri="{9D8B030D-6E8A-4147-A177-3AD203B41FA5}">
                      <a16:colId xmlns:a16="http://schemas.microsoft.com/office/drawing/2014/main" val="2854993194"/>
                    </a:ext>
                  </a:extLst>
                </a:gridCol>
                <a:gridCol w="246888">
                  <a:extLst>
                    <a:ext uri="{9D8B030D-6E8A-4147-A177-3AD203B41FA5}">
                      <a16:colId xmlns:a16="http://schemas.microsoft.com/office/drawing/2014/main" val="3693720805"/>
                    </a:ext>
                  </a:extLst>
                </a:gridCol>
                <a:gridCol w="246888">
                  <a:extLst>
                    <a:ext uri="{9D8B030D-6E8A-4147-A177-3AD203B41FA5}">
                      <a16:colId xmlns:a16="http://schemas.microsoft.com/office/drawing/2014/main" val="1126593781"/>
                    </a:ext>
                  </a:extLst>
                </a:gridCol>
                <a:gridCol w="246888">
                  <a:extLst>
                    <a:ext uri="{9D8B030D-6E8A-4147-A177-3AD203B41FA5}">
                      <a16:colId xmlns:a16="http://schemas.microsoft.com/office/drawing/2014/main" val="925970116"/>
                    </a:ext>
                  </a:extLst>
                </a:gridCol>
                <a:gridCol w="246888">
                  <a:extLst>
                    <a:ext uri="{9D8B030D-6E8A-4147-A177-3AD203B41FA5}">
                      <a16:colId xmlns:a16="http://schemas.microsoft.com/office/drawing/2014/main" val="2614588066"/>
                    </a:ext>
                  </a:extLst>
                </a:gridCol>
                <a:gridCol w="246888">
                  <a:extLst>
                    <a:ext uri="{9D8B030D-6E8A-4147-A177-3AD203B41FA5}">
                      <a16:colId xmlns:a16="http://schemas.microsoft.com/office/drawing/2014/main" val="73480605"/>
                    </a:ext>
                  </a:extLst>
                </a:gridCol>
                <a:gridCol w="246888">
                  <a:extLst>
                    <a:ext uri="{9D8B030D-6E8A-4147-A177-3AD203B41FA5}">
                      <a16:colId xmlns:a16="http://schemas.microsoft.com/office/drawing/2014/main" val="3523703829"/>
                    </a:ext>
                  </a:extLst>
                </a:gridCol>
                <a:gridCol w="246888">
                  <a:extLst>
                    <a:ext uri="{9D8B030D-6E8A-4147-A177-3AD203B41FA5}">
                      <a16:colId xmlns:a16="http://schemas.microsoft.com/office/drawing/2014/main" val="2806084493"/>
                    </a:ext>
                  </a:extLst>
                </a:gridCol>
                <a:gridCol w="246888">
                  <a:extLst>
                    <a:ext uri="{9D8B030D-6E8A-4147-A177-3AD203B41FA5}">
                      <a16:colId xmlns:a16="http://schemas.microsoft.com/office/drawing/2014/main" val="3161902734"/>
                    </a:ext>
                  </a:extLst>
                </a:gridCol>
                <a:gridCol w="246888">
                  <a:extLst>
                    <a:ext uri="{9D8B030D-6E8A-4147-A177-3AD203B41FA5}">
                      <a16:colId xmlns:a16="http://schemas.microsoft.com/office/drawing/2014/main" val="210016547"/>
                    </a:ext>
                  </a:extLst>
                </a:gridCol>
                <a:gridCol w="246888">
                  <a:extLst>
                    <a:ext uri="{9D8B030D-6E8A-4147-A177-3AD203B41FA5}">
                      <a16:colId xmlns:a16="http://schemas.microsoft.com/office/drawing/2014/main" val="2391678489"/>
                    </a:ext>
                  </a:extLst>
                </a:gridCol>
                <a:gridCol w="246888">
                  <a:extLst>
                    <a:ext uri="{9D8B030D-6E8A-4147-A177-3AD203B41FA5}">
                      <a16:colId xmlns:a16="http://schemas.microsoft.com/office/drawing/2014/main" val="1188186450"/>
                    </a:ext>
                  </a:extLst>
                </a:gridCol>
                <a:gridCol w="246888">
                  <a:extLst>
                    <a:ext uri="{9D8B030D-6E8A-4147-A177-3AD203B41FA5}">
                      <a16:colId xmlns:a16="http://schemas.microsoft.com/office/drawing/2014/main" val="1141593300"/>
                    </a:ext>
                  </a:extLst>
                </a:gridCol>
                <a:gridCol w="246888">
                  <a:extLst>
                    <a:ext uri="{9D8B030D-6E8A-4147-A177-3AD203B41FA5}">
                      <a16:colId xmlns:a16="http://schemas.microsoft.com/office/drawing/2014/main" val="4186367733"/>
                    </a:ext>
                  </a:extLst>
                </a:gridCol>
                <a:gridCol w="246888">
                  <a:extLst>
                    <a:ext uri="{9D8B030D-6E8A-4147-A177-3AD203B41FA5}">
                      <a16:colId xmlns:a16="http://schemas.microsoft.com/office/drawing/2014/main" val="691654824"/>
                    </a:ext>
                  </a:extLst>
                </a:gridCol>
                <a:gridCol w="246888">
                  <a:extLst>
                    <a:ext uri="{9D8B030D-6E8A-4147-A177-3AD203B41FA5}">
                      <a16:colId xmlns:a16="http://schemas.microsoft.com/office/drawing/2014/main" val="4228409862"/>
                    </a:ext>
                  </a:extLst>
                </a:gridCol>
                <a:gridCol w="987552">
                  <a:extLst>
                    <a:ext uri="{9D8B030D-6E8A-4147-A177-3AD203B41FA5}">
                      <a16:colId xmlns:a16="http://schemas.microsoft.com/office/drawing/2014/main" val="1550970784"/>
                    </a:ext>
                  </a:extLst>
                </a:gridCol>
                <a:gridCol w="493776">
                  <a:extLst>
                    <a:ext uri="{9D8B030D-6E8A-4147-A177-3AD203B41FA5}">
                      <a16:colId xmlns:a16="http://schemas.microsoft.com/office/drawing/2014/main" val="4132130325"/>
                    </a:ext>
                  </a:extLst>
                </a:gridCol>
                <a:gridCol w="493776">
                  <a:extLst>
                    <a:ext uri="{9D8B030D-6E8A-4147-A177-3AD203B41FA5}">
                      <a16:colId xmlns:a16="http://schemas.microsoft.com/office/drawing/2014/main" val="2955677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325237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Frasers Property Retail - 2020-05-29 12:56:13</a:t>
                      </a:r>
                      <a:r>
                        <a:rPr kumimoji="0" lang="en-US" sz="1000" b="0" i="0" u="none" strike="noStrike" kern="1200" cap="none" spc="0" normalizeH="0" baseline="0" noProof="0">
                          <a:ln>
                            <a:noFill/>
                          </a:ln>
                          <a:solidFill>
                            <a:prstClr val="black"/>
                          </a:solidFill>
                          <a:effectLst/>
                          <a:uLnTx/>
                          <a:uFillTx/>
                          <a:latin typeface="+mn-lt"/>
                          <a:ea typeface="+mn-ea"/>
                          <a:cs typeface="+mn-cs"/>
                        </a:rPr>
                        <a:t>
 Here are some tips to help you make the back-to-school transition more smooth-sailing while keeping your family positive and productive. 🎒 bit.ly/FPRBackToSchool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nM1orUjnBNTD_&amp;w=627&amp;h=627&amp;url=https%3A%2F%2Fwww.facebook.com%2Fads%2Fimage%2F%3Fd%3DAQJhcHTjqdWhrylPUa219Siu2HlYWedkptK6KLrL7CUwArYEobjVQdlqXcsB0UTknPydPds0fR4eFjKI3IK0wMrVT2kXQUAqcOxRLCZoKAER1YiGL2xeU8-6g90J06giH8Tg27RNB6G6-S6tPa89QiT1&amp;cfs=1&amp;_nc_hash=AQA3eQndFfvsIuW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Singapore; Ages: 18 - 55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News Feed on mobile devices or Instant Article</a:t>
                      </a:r>
                    </a:p>
                  </a:txBody>
                  <a:tcPr/>
                </a:tc>
                <a:extLst>
                  <a:ext uri="{0D108BD9-81ED-4DB2-BD59-A6C34878D82A}">
                    <a16:rowId xmlns:a16="http://schemas.microsoft.com/office/drawing/2014/main" val="1130862985"/>
                  </a:ext>
                </a:extLst>
              </a:tr>
            </a:tbl>
          </a:graphicData>
        </a:graphic>
      </p:graphicFrame>
      <p:sp>
        <p:nvSpPr>
          <p:cNvPr id="4" name="Text Placeholder 3">
            <a:extLst>
              <a:ext uri="{FF2B5EF4-FFF2-40B4-BE49-F238E27FC236}">
                <a16:creationId xmlns:a16="http://schemas.microsoft.com/office/drawing/2014/main" id="{DB8220F2-B114-4FBF-A968-88555E007266}"/>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2938555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EADBB-6257-4B55-9E8C-CEAD9AFA5476}"/>
              </a:ext>
            </a:extLst>
          </p:cNvPr>
          <p:cNvSpPr>
            <a:spLocks noGrp="1"/>
          </p:cNvSpPr>
          <p:nvPr>
            <p:ph type="title"/>
          </p:nvPr>
        </p:nvSpPr>
        <p:spPr/>
        <p:txBody>
          <a:bodyPr/>
          <a:lstStyle/>
          <a:p>
            <a:r>
              <a:rPr lang="en-US"/>
              <a:t>Facebook Ads Performance Table | All Pages - 10 of 26</a:t>
            </a:r>
          </a:p>
        </p:txBody>
      </p:sp>
      <p:graphicFrame>
        <p:nvGraphicFramePr>
          <p:cNvPr id="5" name="Table Placeholder 4">
            <a:extLst>
              <a:ext uri="{FF2B5EF4-FFF2-40B4-BE49-F238E27FC236}">
                <a16:creationId xmlns:a16="http://schemas.microsoft.com/office/drawing/2014/main" id="{64C9F6A3-A990-472C-8FED-4CF9CE0D4254}"/>
              </a:ext>
            </a:extLst>
          </p:cNvPr>
          <p:cNvGraphicFramePr>
            <a:graphicFrameLocks noGrp="1"/>
          </p:cNvGraphicFramePr>
          <p:nvPr>
            <p:ph type="tbl" sz="quarter" idx="13"/>
            <p:extLst>
              <p:ext uri="{D42A27DB-BD31-4B8C-83A1-F6EECF244321}">
                <p14:modId xmlns:p14="http://schemas.microsoft.com/office/powerpoint/2010/main" val="567620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12344092"/>
                    </a:ext>
                  </a:extLst>
                </a:gridCol>
                <a:gridCol w="658368">
                  <a:extLst>
                    <a:ext uri="{9D8B030D-6E8A-4147-A177-3AD203B41FA5}">
                      <a16:colId xmlns:a16="http://schemas.microsoft.com/office/drawing/2014/main" val="3013551219"/>
                    </a:ext>
                  </a:extLst>
                </a:gridCol>
                <a:gridCol w="246888">
                  <a:extLst>
                    <a:ext uri="{9D8B030D-6E8A-4147-A177-3AD203B41FA5}">
                      <a16:colId xmlns:a16="http://schemas.microsoft.com/office/drawing/2014/main" val="483553218"/>
                    </a:ext>
                  </a:extLst>
                </a:gridCol>
                <a:gridCol w="246888">
                  <a:extLst>
                    <a:ext uri="{9D8B030D-6E8A-4147-A177-3AD203B41FA5}">
                      <a16:colId xmlns:a16="http://schemas.microsoft.com/office/drawing/2014/main" val="2265395029"/>
                    </a:ext>
                  </a:extLst>
                </a:gridCol>
                <a:gridCol w="246888">
                  <a:extLst>
                    <a:ext uri="{9D8B030D-6E8A-4147-A177-3AD203B41FA5}">
                      <a16:colId xmlns:a16="http://schemas.microsoft.com/office/drawing/2014/main" val="3854959150"/>
                    </a:ext>
                  </a:extLst>
                </a:gridCol>
                <a:gridCol w="246888">
                  <a:extLst>
                    <a:ext uri="{9D8B030D-6E8A-4147-A177-3AD203B41FA5}">
                      <a16:colId xmlns:a16="http://schemas.microsoft.com/office/drawing/2014/main" val="1175621199"/>
                    </a:ext>
                  </a:extLst>
                </a:gridCol>
                <a:gridCol w="246888">
                  <a:extLst>
                    <a:ext uri="{9D8B030D-6E8A-4147-A177-3AD203B41FA5}">
                      <a16:colId xmlns:a16="http://schemas.microsoft.com/office/drawing/2014/main" val="1354362980"/>
                    </a:ext>
                  </a:extLst>
                </a:gridCol>
                <a:gridCol w="246888">
                  <a:extLst>
                    <a:ext uri="{9D8B030D-6E8A-4147-A177-3AD203B41FA5}">
                      <a16:colId xmlns:a16="http://schemas.microsoft.com/office/drawing/2014/main" val="2827976094"/>
                    </a:ext>
                  </a:extLst>
                </a:gridCol>
                <a:gridCol w="246888">
                  <a:extLst>
                    <a:ext uri="{9D8B030D-6E8A-4147-A177-3AD203B41FA5}">
                      <a16:colId xmlns:a16="http://schemas.microsoft.com/office/drawing/2014/main" val="3275153832"/>
                    </a:ext>
                  </a:extLst>
                </a:gridCol>
                <a:gridCol w="246888">
                  <a:extLst>
                    <a:ext uri="{9D8B030D-6E8A-4147-A177-3AD203B41FA5}">
                      <a16:colId xmlns:a16="http://schemas.microsoft.com/office/drawing/2014/main" val="2513508616"/>
                    </a:ext>
                  </a:extLst>
                </a:gridCol>
                <a:gridCol w="246888">
                  <a:extLst>
                    <a:ext uri="{9D8B030D-6E8A-4147-A177-3AD203B41FA5}">
                      <a16:colId xmlns:a16="http://schemas.microsoft.com/office/drawing/2014/main" val="217090181"/>
                    </a:ext>
                  </a:extLst>
                </a:gridCol>
                <a:gridCol w="246888">
                  <a:extLst>
                    <a:ext uri="{9D8B030D-6E8A-4147-A177-3AD203B41FA5}">
                      <a16:colId xmlns:a16="http://schemas.microsoft.com/office/drawing/2014/main" val="666821036"/>
                    </a:ext>
                  </a:extLst>
                </a:gridCol>
                <a:gridCol w="246888">
                  <a:extLst>
                    <a:ext uri="{9D8B030D-6E8A-4147-A177-3AD203B41FA5}">
                      <a16:colId xmlns:a16="http://schemas.microsoft.com/office/drawing/2014/main" val="3765288334"/>
                    </a:ext>
                  </a:extLst>
                </a:gridCol>
                <a:gridCol w="246888">
                  <a:extLst>
                    <a:ext uri="{9D8B030D-6E8A-4147-A177-3AD203B41FA5}">
                      <a16:colId xmlns:a16="http://schemas.microsoft.com/office/drawing/2014/main" val="2504547420"/>
                    </a:ext>
                  </a:extLst>
                </a:gridCol>
                <a:gridCol w="246888">
                  <a:extLst>
                    <a:ext uri="{9D8B030D-6E8A-4147-A177-3AD203B41FA5}">
                      <a16:colId xmlns:a16="http://schemas.microsoft.com/office/drawing/2014/main" val="522815297"/>
                    </a:ext>
                  </a:extLst>
                </a:gridCol>
                <a:gridCol w="246888">
                  <a:extLst>
                    <a:ext uri="{9D8B030D-6E8A-4147-A177-3AD203B41FA5}">
                      <a16:colId xmlns:a16="http://schemas.microsoft.com/office/drawing/2014/main" val="1176280623"/>
                    </a:ext>
                  </a:extLst>
                </a:gridCol>
                <a:gridCol w="246888">
                  <a:extLst>
                    <a:ext uri="{9D8B030D-6E8A-4147-A177-3AD203B41FA5}">
                      <a16:colId xmlns:a16="http://schemas.microsoft.com/office/drawing/2014/main" val="46441803"/>
                    </a:ext>
                  </a:extLst>
                </a:gridCol>
                <a:gridCol w="246888">
                  <a:extLst>
                    <a:ext uri="{9D8B030D-6E8A-4147-A177-3AD203B41FA5}">
                      <a16:colId xmlns:a16="http://schemas.microsoft.com/office/drawing/2014/main" val="2934944846"/>
                    </a:ext>
                  </a:extLst>
                </a:gridCol>
                <a:gridCol w="246888">
                  <a:extLst>
                    <a:ext uri="{9D8B030D-6E8A-4147-A177-3AD203B41FA5}">
                      <a16:colId xmlns:a16="http://schemas.microsoft.com/office/drawing/2014/main" val="2951044503"/>
                    </a:ext>
                  </a:extLst>
                </a:gridCol>
                <a:gridCol w="246888">
                  <a:extLst>
                    <a:ext uri="{9D8B030D-6E8A-4147-A177-3AD203B41FA5}">
                      <a16:colId xmlns:a16="http://schemas.microsoft.com/office/drawing/2014/main" val="2266253555"/>
                    </a:ext>
                  </a:extLst>
                </a:gridCol>
                <a:gridCol w="246888">
                  <a:extLst>
                    <a:ext uri="{9D8B030D-6E8A-4147-A177-3AD203B41FA5}">
                      <a16:colId xmlns:a16="http://schemas.microsoft.com/office/drawing/2014/main" val="2691436411"/>
                    </a:ext>
                  </a:extLst>
                </a:gridCol>
                <a:gridCol w="987552">
                  <a:extLst>
                    <a:ext uri="{9D8B030D-6E8A-4147-A177-3AD203B41FA5}">
                      <a16:colId xmlns:a16="http://schemas.microsoft.com/office/drawing/2014/main" val="3792085991"/>
                    </a:ext>
                  </a:extLst>
                </a:gridCol>
                <a:gridCol w="493776">
                  <a:extLst>
                    <a:ext uri="{9D8B030D-6E8A-4147-A177-3AD203B41FA5}">
                      <a16:colId xmlns:a16="http://schemas.microsoft.com/office/drawing/2014/main" val="1265555464"/>
                    </a:ext>
                  </a:extLst>
                </a:gridCol>
                <a:gridCol w="493776">
                  <a:extLst>
                    <a:ext uri="{9D8B030D-6E8A-4147-A177-3AD203B41FA5}">
                      <a16:colId xmlns:a16="http://schemas.microsoft.com/office/drawing/2014/main" val="2770670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689816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KINEX - 2020-05-29 11:58:05</a:t>
                      </a:r>
                      <a:r>
                        <a:rPr kumimoji="0" lang="en-US" sz="1000" b="0" i="0" u="none" strike="noStrike" kern="1200" cap="none" spc="0" normalizeH="0" baseline="0" noProof="0">
                          <a:ln>
                            <a:noFill/>
                          </a:ln>
                          <a:solidFill>
                            <a:prstClr val="black"/>
                          </a:solidFill>
                          <a:effectLst/>
                          <a:uLnTx/>
                          <a:uFillTx/>
                          <a:latin typeface="+mn-lt"/>
                          <a:ea typeface="+mn-ea"/>
                          <a:cs typeface="+mn-cs"/>
                        </a:rPr>
                        <a:t>
 Think you can spot the 5 shy KINEX stickmen hiding in this photo? (Challenge your eye-power a little!)
.
#kinexsg #puzzles #athometogether #workfromhome #sgunited #eyepower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Think you can spot the 5 shy...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 or Instagram Stories</a:t>
                      </a:r>
                    </a:p>
                  </a:txBody>
                  <a:tcPr/>
                </a:tc>
                <a:extLst>
                  <a:ext uri="{0D108BD9-81ED-4DB2-BD59-A6C34878D82A}">
                    <a16:rowId xmlns:a16="http://schemas.microsoft.com/office/drawing/2014/main" val="1508127314"/>
                  </a:ext>
                </a:extLst>
              </a:tr>
            </a:tbl>
          </a:graphicData>
        </a:graphic>
      </p:graphicFrame>
      <p:sp>
        <p:nvSpPr>
          <p:cNvPr id="4" name="Text Placeholder 3">
            <a:extLst>
              <a:ext uri="{FF2B5EF4-FFF2-40B4-BE49-F238E27FC236}">
                <a16:creationId xmlns:a16="http://schemas.microsoft.com/office/drawing/2014/main" id="{A3E2B0B8-53A5-4684-8EA6-78E1D5B5B61F}"/>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3581322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C8162-14D9-4053-AC77-A4B66559D1D2}"/>
              </a:ext>
            </a:extLst>
          </p:cNvPr>
          <p:cNvSpPr>
            <a:spLocks noGrp="1"/>
          </p:cNvSpPr>
          <p:nvPr>
            <p:ph type="title"/>
          </p:nvPr>
        </p:nvSpPr>
        <p:spPr/>
        <p:txBody>
          <a:bodyPr/>
          <a:lstStyle/>
          <a:p>
            <a:r>
              <a:rPr lang="en-US"/>
              <a:t>Facebook Ads Performance Table | All Pages - 11 of 26</a:t>
            </a:r>
          </a:p>
        </p:txBody>
      </p:sp>
      <p:graphicFrame>
        <p:nvGraphicFramePr>
          <p:cNvPr id="5" name="Table Placeholder 4">
            <a:extLst>
              <a:ext uri="{FF2B5EF4-FFF2-40B4-BE49-F238E27FC236}">
                <a16:creationId xmlns:a16="http://schemas.microsoft.com/office/drawing/2014/main" id="{56CA39CD-993B-4CF0-80D3-E3B2C534458D}"/>
              </a:ext>
            </a:extLst>
          </p:cNvPr>
          <p:cNvGraphicFramePr>
            <a:graphicFrameLocks noGrp="1"/>
          </p:cNvGraphicFramePr>
          <p:nvPr>
            <p:ph type="tbl" sz="quarter" idx="13"/>
            <p:extLst>
              <p:ext uri="{D42A27DB-BD31-4B8C-83A1-F6EECF244321}">
                <p14:modId xmlns:p14="http://schemas.microsoft.com/office/powerpoint/2010/main" val="2882491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47277846"/>
                    </a:ext>
                  </a:extLst>
                </a:gridCol>
                <a:gridCol w="658368">
                  <a:extLst>
                    <a:ext uri="{9D8B030D-6E8A-4147-A177-3AD203B41FA5}">
                      <a16:colId xmlns:a16="http://schemas.microsoft.com/office/drawing/2014/main" val="1012397283"/>
                    </a:ext>
                  </a:extLst>
                </a:gridCol>
                <a:gridCol w="246888">
                  <a:extLst>
                    <a:ext uri="{9D8B030D-6E8A-4147-A177-3AD203B41FA5}">
                      <a16:colId xmlns:a16="http://schemas.microsoft.com/office/drawing/2014/main" val="2244878060"/>
                    </a:ext>
                  </a:extLst>
                </a:gridCol>
                <a:gridCol w="246888">
                  <a:extLst>
                    <a:ext uri="{9D8B030D-6E8A-4147-A177-3AD203B41FA5}">
                      <a16:colId xmlns:a16="http://schemas.microsoft.com/office/drawing/2014/main" val="1502354137"/>
                    </a:ext>
                  </a:extLst>
                </a:gridCol>
                <a:gridCol w="246888">
                  <a:extLst>
                    <a:ext uri="{9D8B030D-6E8A-4147-A177-3AD203B41FA5}">
                      <a16:colId xmlns:a16="http://schemas.microsoft.com/office/drawing/2014/main" val="1827331502"/>
                    </a:ext>
                  </a:extLst>
                </a:gridCol>
                <a:gridCol w="246888">
                  <a:extLst>
                    <a:ext uri="{9D8B030D-6E8A-4147-A177-3AD203B41FA5}">
                      <a16:colId xmlns:a16="http://schemas.microsoft.com/office/drawing/2014/main" val="1458618137"/>
                    </a:ext>
                  </a:extLst>
                </a:gridCol>
                <a:gridCol w="246888">
                  <a:extLst>
                    <a:ext uri="{9D8B030D-6E8A-4147-A177-3AD203B41FA5}">
                      <a16:colId xmlns:a16="http://schemas.microsoft.com/office/drawing/2014/main" val="3831549882"/>
                    </a:ext>
                  </a:extLst>
                </a:gridCol>
                <a:gridCol w="246888">
                  <a:extLst>
                    <a:ext uri="{9D8B030D-6E8A-4147-A177-3AD203B41FA5}">
                      <a16:colId xmlns:a16="http://schemas.microsoft.com/office/drawing/2014/main" val="2670920355"/>
                    </a:ext>
                  </a:extLst>
                </a:gridCol>
                <a:gridCol w="246888">
                  <a:extLst>
                    <a:ext uri="{9D8B030D-6E8A-4147-A177-3AD203B41FA5}">
                      <a16:colId xmlns:a16="http://schemas.microsoft.com/office/drawing/2014/main" val="1395396480"/>
                    </a:ext>
                  </a:extLst>
                </a:gridCol>
                <a:gridCol w="246888">
                  <a:extLst>
                    <a:ext uri="{9D8B030D-6E8A-4147-A177-3AD203B41FA5}">
                      <a16:colId xmlns:a16="http://schemas.microsoft.com/office/drawing/2014/main" val="740405277"/>
                    </a:ext>
                  </a:extLst>
                </a:gridCol>
                <a:gridCol w="246888">
                  <a:extLst>
                    <a:ext uri="{9D8B030D-6E8A-4147-A177-3AD203B41FA5}">
                      <a16:colId xmlns:a16="http://schemas.microsoft.com/office/drawing/2014/main" val="3693221436"/>
                    </a:ext>
                  </a:extLst>
                </a:gridCol>
                <a:gridCol w="246888">
                  <a:extLst>
                    <a:ext uri="{9D8B030D-6E8A-4147-A177-3AD203B41FA5}">
                      <a16:colId xmlns:a16="http://schemas.microsoft.com/office/drawing/2014/main" val="88590906"/>
                    </a:ext>
                  </a:extLst>
                </a:gridCol>
                <a:gridCol w="246888">
                  <a:extLst>
                    <a:ext uri="{9D8B030D-6E8A-4147-A177-3AD203B41FA5}">
                      <a16:colId xmlns:a16="http://schemas.microsoft.com/office/drawing/2014/main" val="107076261"/>
                    </a:ext>
                  </a:extLst>
                </a:gridCol>
                <a:gridCol w="246888">
                  <a:extLst>
                    <a:ext uri="{9D8B030D-6E8A-4147-A177-3AD203B41FA5}">
                      <a16:colId xmlns:a16="http://schemas.microsoft.com/office/drawing/2014/main" val="3982222725"/>
                    </a:ext>
                  </a:extLst>
                </a:gridCol>
                <a:gridCol w="246888">
                  <a:extLst>
                    <a:ext uri="{9D8B030D-6E8A-4147-A177-3AD203B41FA5}">
                      <a16:colId xmlns:a16="http://schemas.microsoft.com/office/drawing/2014/main" val="352344821"/>
                    </a:ext>
                  </a:extLst>
                </a:gridCol>
                <a:gridCol w="246888">
                  <a:extLst>
                    <a:ext uri="{9D8B030D-6E8A-4147-A177-3AD203B41FA5}">
                      <a16:colId xmlns:a16="http://schemas.microsoft.com/office/drawing/2014/main" val="4181072998"/>
                    </a:ext>
                  </a:extLst>
                </a:gridCol>
                <a:gridCol w="246888">
                  <a:extLst>
                    <a:ext uri="{9D8B030D-6E8A-4147-A177-3AD203B41FA5}">
                      <a16:colId xmlns:a16="http://schemas.microsoft.com/office/drawing/2014/main" val="1154234756"/>
                    </a:ext>
                  </a:extLst>
                </a:gridCol>
                <a:gridCol w="246888">
                  <a:extLst>
                    <a:ext uri="{9D8B030D-6E8A-4147-A177-3AD203B41FA5}">
                      <a16:colId xmlns:a16="http://schemas.microsoft.com/office/drawing/2014/main" val="1895121989"/>
                    </a:ext>
                  </a:extLst>
                </a:gridCol>
                <a:gridCol w="246888">
                  <a:extLst>
                    <a:ext uri="{9D8B030D-6E8A-4147-A177-3AD203B41FA5}">
                      <a16:colId xmlns:a16="http://schemas.microsoft.com/office/drawing/2014/main" val="774649581"/>
                    </a:ext>
                  </a:extLst>
                </a:gridCol>
                <a:gridCol w="246888">
                  <a:extLst>
                    <a:ext uri="{9D8B030D-6E8A-4147-A177-3AD203B41FA5}">
                      <a16:colId xmlns:a16="http://schemas.microsoft.com/office/drawing/2014/main" val="1982292362"/>
                    </a:ext>
                  </a:extLst>
                </a:gridCol>
                <a:gridCol w="246888">
                  <a:extLst>
                    <a:ext uri="{9D8B030D-6E8A-4147-A177-3AD203B41FA5}">
                      <a16:colId xmlns:a16="http://schemas.microsoft.com/office/drawing/2014/main" val="1714052553"/>
                    </a:ext>
                  </a:extLst>
                </a:gridCol>
                <a:gridCol w="987552">
                  <a:extLst>
                    <a:ext uri="{9D8B030D-6E8A-4147-A177-3AD203B41FA5}">
                      <a16:colId xmlns:a16="http://schemas.microsoft.com/office/drawing/2014/main" val="2311693374"/>
                    </a:ext>
                  </a:extLst>
                </a:gridCol>
                <a:gridCol w="493776">
                  <a:extLst>
                    <a:ext uri="{9D8B030D-6E8A-4147-A177-3AD203B41FA5}">
                      <a16:colId xmlns:a16="http://schemas.microsoft.com/office/drawing/2014/main" val="2479774278"/>
                    </a:ext>
                  </a:extLst>
                </a:gridCol>
                <a:gridCol w="493776">
                  <a:extLst>
                    <a:ext uri="{9D8B030D-6E8A-4147-A177-3AD203B41FA5}">
                      <a16:colId xmlns:a16="http://schemas.microsoft.com/office/drawing/2014/main" val="3645230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696008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KINEX - 2020-05-29 11:58:05</a:t>
                      </a:r>
                      <a:r>
                        <a:rPr kumimoji="0" lang="en-US" sz="1000" b="0" i="0" u="none" strike="noStrike" kern="1200" cap="none" spc="0" normalizeH="0" baseline="0" noProof="0">
                          <a:ln>
                            <a:noFill/>
                          </a:ln>
                          <a:solidFill>
                            <a:prstClr val="black"/>
                          </a:solidFill>
                          <a:effectLst/>
                          <a:uLnTx/>
                          <a:uFillTx/>
                          <a:latin typeface="+mn-lt"/>
                          <a:ea typeface="+mn-ea"/>
                          <a:cs typeface="+mn-cs"/>
                        </a:rPr>
                        <a:t>
 Think you can spot the 5 shy KINEX stickmen hiding in this photo? (Challenge your eye-power a little!)
.
#kinexsg #puzzles #athometogether #workfromhome #sgunited #eyepower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Think you can spot the 5 shy...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 or Instagram Stories</a:t>
                      </a:r>
                    </a:p>
                  </a:txBody>
                  <a:tcPr/>
                </a:tc>
                <a:extLst>
                  <a:ext uri="{0D108BD9-81ED-4DB2-BD59-A6C34878D82A}">
                    <a16:rowId xmlns:a16="http://schemas.microsoft.com/office/drawing/2014/main" val="520577881"/>
                  </a:ext>
                </a:extLst>
              </a:tr>
            </a:tbl>
          </a:graphicData>
        </a:graphic>
      </p:graphicFrame>
      <p:sp>
        <p:nvSpPr>
          <p:cNvPr id="4" name="Text Placeholder 3">
            <a:extLst>
              <a:ext uri="{FF2B5EF4-FFF2-40B4-BE49-F238E27FC236}">
                <a16:creationId xmlns:a16="http://schemas.microsoft.com/office/drawing/2014/main" id="{8DEF846C-5563-4581-9F92-9819C2AB37A5}"/>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2289922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9433C-B3B9-4587-9B92-E085D8D9DF60}"/>
              </a:ext>
            </a:extLst>
          </p:cNvPr>
          <p:cNvSpPr>
            <a:spLocks noGrp="1"/>
          </p:cNvSpPr>
          <p:nvPr>
            <p:ph type="title"/>
          </p:nvPr>
        </p:nvSpPr>
        <p:spPr/>
        <p:txBody>
          <a:bodyPr/>
          <a:lstStyle/>
          <a:p>
            <a:r>
              <a:rPr lang="en-US"/>
              <a:t>Facebook Ads Performance Table | All Pages - 12 of 26</a:t>
            </a:r>
          </a:p>
        </p:txBody>
      </p:sp>
      <p:graphicFrame>
        <p:nvGraphicFramePr>
          <p:cNvPr id="5" name="Table Placeholder 4">
            <a:extLst>
              <a:ext uri="{FF2B5EF4-FFF2-40B4-BE49-F238E27FC236}">
                <a16:creationId xmlns:a16="http://schemas.microsoft.com/office/drawing/2014/main" id="{C8823149-FC13-49CB-96C3-A126CA5A48DB}"/>
              </a:ext>
            </a:extLst>
          </p:cNvPr>
          <p:cNvGraphicFramePr>
            <a:graphicFrameLocks noGrp="1"/>
          </p:cNvGraphicFramePr>
          <p:nvPr>
            <p:ph type="tbl" sz="quarter" idx="13"/>
            <p:extLst>
              <p:ext uri="{D42A27DB-BD31-4B8C-83A1-F6EECF244321}">
                <p14:modId xmlns:p14="http://schemas.microsoft.com/office/powerpoint/2010/main" val="2813747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18061001"/>
                    </a:ext>
                  </a:extLst>
                </a:gridCol>
                <a:gridCol w="658368">
                  <a:extLst>
                    <a:ext uri="{9D8B030D-6E8A-4147-A177-3AD203B41FA5}">
                      <a16:colId xmlns:a16="http://schemas.microsoft.com/office/drawing/2014/main" val="1633163317"/>
                    </a:ext>
                  </a:extLst>
                </a:gridCol>
                <a:gridCol w="246888">
                  <a:extLst>
                    <a:ext uri="{9D8B030D-6E8A-4147-A177-3AD203B41FA5}">
                      <a16:colId xmlns:a16="http://schemas.microsoft.com/office/drawing/2014/main" val="3628323666"/>
                    </a:ext>
                  </a:extLst>
                </a:gridCol>
                <a:gridCol w="246888">
                  <a:extLst>
                    <a:ext uri="{9D8B030D-6E8A-4147-A177-3AD203B41FA5}">
                      <a16:colId xmlns:a16="http://schemas.microsoft.com/office/drawing/2014/main" val="2918037301"/>
                    </a:ext>
                  </a:extLst>
                </a:gridCol>
                <a:gridCol w="246888">
                  <a:extLst>
                    <a:ext uri="{9D8B030D-6E8A-4147-A177-3AD203B41FA5}">
                      <a16:colId xmlns:a16="http://schemas.microsoft.com/office/drawing/2014/main" val="1910967730"/>
                    </a:ext>
                  </a:extLst>
                </a:gridCol>
                <a:gridCol w="246888">
                  <a:extLst>
                    <a:ext uri="{9D8B030D-6E8A-4147-A177-3AD203B41FA5}">
                      <a16:colId xmlns:a16="http://schemas.microsoft.com/office/drawing/2014/main" val="3475295618"/>
                    </a:ext>
                  </a:extLst>
                </a:gridCol>
                <a:gridCol w="246888">
                  <a:extLst>
                    <a:ext uri="{9D8B030D-6E8A-4147-A177-3AD203B41FA5}">
                      <a16:colId xmlns:a16="http://schemas.microsoft.com/office/drawing/2014/main" val="3360007054"/>
                    </a:ext>
                  </a:extLst>
                </a:gridCol>
                <a:gridCol w="246888">
                  <a:extLst>
                    <a:ext uri="{9D8B030D-6E8A-4147-A177-3AD203B41FA5}">
                      <a16:colId xmlns:a16="http://schemas.microsoft.com/office/drawing/2014/main" val="3763076374"/>
                    </a:ext>
                  </a:extLst>
                </a:gridCol>
                <a:gridCol w="246888">
                  <a:extLst>
                    <a:ext uri="{9D8B030D-6E8A-4147-A177-3AD203B41FA5}">
                      <a16:colId xmlns:a16="http://schemas.microsoft.com/office/drawing/2014/main" val="838315279"/>
                    </a:ext>
                  </a:extLst>
                </a:gridCol>
                <a:gridCol w="246888">
                  <a:extLst>
                    <a:ext uri="{9D8B030D-6E8A-4147-A177-3AD203B41FA5}">
                      <a16:colId xmlns:a16="http://schemas.microsoft.com/office/drawing/2014/main" val="3937291024"/>
                    </a:ext>
                  </a:extLst>
                </a:gridCol>
                <a:gridCol w="246888">
                  <a:extLst>
                    <a:ext uri="{9D8B030D-6E8A-4147-A177-3AD203B41FA5}">
                      <a16:colId xmlns:a16="http://schemas.microsoft.com/office/drawing/2014/main" val="3978892785"/>
                    </a:ext>
                  </a:extLst>
                </a:gridCol>
                <a:gridCol w="246888">
                  <a:extLst>
                    <a:ext uri="{9D8B030D-6E8A-4147-A177-3AD203B41FA5}">
                      <a16:colId xmlns:a16="http://schemas.microsoft.com/office/drawing/2014/main" val="3597745828"/>
                    </a:ext>
                  </a:extLst>
                </a:gridCol>
                <a:gridCol w="246888">
                  <a:extLst>
                    <a:ext uri="{9D8B030D-6E8A-4147-A177-3AD203B41FA5}">
                      <a16:colId xmlns:a16="http://schemas.microsoft.com/office/drawing/2014/main" val="2152605408"/>
                    </a:ext>
                  </a:extLst>
                </a:gridCol>
                <a:gridCol w="246888">
                  <a:extLst>
                    <a:ext uri="{9D8B030D-6E8A-4147-A177-3AD203B41FA5}">
                      <a16:colId xmlns:a16="http://schemas.microsoft.com/office/drawing/2014/main" val="1211768190"/>
                    </a:ext>
                  </a:extLst>
                </a:gridCol>
                <a:gridCol w="246888">
                  <a:extLst>
                    <a:ext uri="{9D8B030D-6E8A-4147-A177-3AD203B41FA5}">
                      <a16:colId xmlns:a16="http://schemas.microsoft.com/office/drawing/2014/main" val="3754243642"/>
                    </a:ext>
                  </a:extLst>
                </a:gridCol>
                <a:gridCol w="246888">
                  <a:extLst>
                    <a:ext uri="{9D8B030D-6E8A-4147-A177-3AD203B41FA5}">
                      <a16:colId xmlns:a16="http://schemas.microsoft.com/office/drawing/2014/main" val="3762792945"/>
                    </a:ext>
                  </a:extLst>
                </a:gridCol>
                <a:gridCol w="246888">
                  <a:extLst>
                    <a:ext uri="{9D8B030D-6E8A-4147-A177-3AD203B41FA5}">
                      <a16:colId xmlns:a16="http://schemas.microsoft.com/office/drawing/2014/main" val="252503129"/>
                    </a:ext>
                  </a:extLst>
                </a:gridCol>
                <a:gridCol w="246888">
                  <a:extLst>
                    <a:ext uri="{9D8B030D-6E8A-4147-A177-3AD203B41FA5}">
                      <a16:colId xmlns:a16="http://schemas.microsoft.com/office/drawing/2014/main" val="1503290406"/>
                    </a:ext>
                  </a:extLst>
                </a:gridCol>
                <a:gridCol w="246888">
                  <a:extLst>
                    <a:ext uri="{9D8B030D-6E8A-4147-A177-3AD203B41FA5}">
                      <a16:colId xmlns:a16="http://schemas.microsoft.com/office/drawing/2014/main" val="14332519"/>
                    </a:ext>
                  </a:extLst>
                </a:gridCol>
                <a:gridCol w="246888">
                  <a:extLst>
                    <a:ext uri="{9D8B030D-6E8A-4147-A177-3AD203B41FA5}">
                      <a16:colId xmlns:a16="http://schemas.microsoft.com/office/drawing/2014/main" val="644762342"/>
                    </a:ext>
                  </a:extLst>
                </a:gridCol>
                <a:gridCol w="246888">
                  <a:extLst>
                    <a:ext uri="{9D8B030D-6E8A-4147-A177-3AD203B41FA5}">
                      <a16:colId xmlns:a16="http://schemas.microsoft.com/office/drawing/2014/main" val="1316963536"/>
                    </a:ext>
                  </a:extLst>
                </a:gridCol>
                <a:gridCol w="987552">
                  <a:extLst>
                    <a:ext uri="{9D8B030D-6E8A-4147-A177-3AD203B41FA5}">
                      <a16:colId xmlns:a16="http://schemas.microsoft.com/office/drawing/2014/main" val="3030618747"/>
                    </a:ext>
                  </a:extLst>
                </a:gridCol>
                <a:gridCol w="493776">
                  <a:extLst>
                    <a:ext uri="{9D8B030D-6E8A-4147-A177-3AD203B41FA5}">
                      <a16:colId xmlns:a16="http://schemas.microsoft.com/office/drawing/2014/main" val="1260603743"/>
                    </a:ext>
                  </a:extLst>
                </a:gridCol>
                <a:gridCol w="493776">
                  <a:extLst>
                    <a:ext uri="{9D8B030D-6E8A-4147-A177-3AD203B41FA5}">
                      <a16:colId xmlns:a16="http://schemas.microsoft.com/office/drawing/2014/main" val="549564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669717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- 2020-05-29 06:37:25</a:t>
                      </a:r>
                      <a:r>
                        <a:rPr kumimoji="0" lang="en-US" sz="1000" b="0" i="0" u="none" strike="noStrike" kern="1200" cap="none" spc="0" normalizeH="0" baseline="0" noProof="0">
                          <a:ln>
                            <a:noFill/>
                          </a:ln>
                          <a:solidFill>
                            <a:prstClr val="black"/>
                          </a:solidFill>
                          <a:effectLst/>
                          <a:uLnTx/>
                          <a:uFillTx/>
                          <a:latin typeface="+mn-lt"/>
                          <a:ea typeface="+mn-ea"/>
                          <a:cs typeface="+mn-cs"/>
                        </a:rPr>
                        <a:t>
 It took us some time (and a good arm workout), but we’ve finally mastered whipping up the viral Dalgona drink. Share a quick-and-easy recipe you’ve mastered during the Circuit Breaker in the comments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https://scontent-iad3-1.xx.fbcdn.net/v/t15.5256-10/p720x720/101403759_930468794080877_3829948283464187904_n.jpg?_nc_cat=110&amp;_nc_sid=ad6a45&amp;_nc_ohc=K_rQ1toPWewAX-0F_Yc&amp;_nc_ht=scontent-iad3-1.xx&amp;oh=a1c83bfbe3d3181b7bcbc9f5ea05544d&amp;oe=5F108B01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WWP 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18 - 65+; Interests: Shopping and fashion or Food and drink, Parents: Parents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News Feed on desktop computers, News Feed on mobile devices, Video Feeds on mobile devices, Instream Video on mobile devices, Instream Video on desktop computers or Instant Article</a:t>
                      </a:r>
                    </a:p>
                  </a:txBody>
                  <a:tcPr/>
                </a:tc>
                <a:extLst>
                  <a:ext uri="{0D108BD9-81ED-4DB2-BD59-A6C34878D82A}">
                    <a16:rowId xmlns:a16="http://schemas.microsoft.com/office/drawing/2014/main" val="4155460313"/>
                  </a:ext>
                </a:extLst>
              </a:tr>
            </a:tbl>
          </a:graphicData>
        </a:graphic>
      </p:graphicFrame>
      <p:sp>
        <p:nvSpPr>
          <p:cNvPr id="4" name="Text Placeholder 3">
            <a:extLst>
              <a:ext uri="{FF2B5EF4-FFF2-40B4-BE49-F238E27FC236}">
                <a16:creationId xmlns:a16="http://schemas.microsoft.com/office/drawing/2014/main" id="{E7B35419-511E-40AF-9F10-5A6F12FB97BF}"/>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9930346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2E2B2-FB7F-4897-84A8-1D655EE2D860}"/>
              </a:ext>
            </a:extLst>
          </p:cNvPr>
          <p:cNvSpPr>
            <a:spLocks noGrp="1"/>
          </p:cNvSpPr>
          <p:nvPr>
            <p:ph type="title"/>
          </p:nvPr>
        </p:nvSpPr>
        <p:spPr/>
        <p:txBody>
          <a:bodyPr/>
          <a:lstStyle/>
          <a:p>
            <a:r>
              <a:rPr lang="en-US"/>
              <a:t>Facebook Ads Performance Table | All Pages - 13 of 26</a:t>
            </a:r>
          </a:p>
        </p:txBody>
      </p:sp>
      <p:graphicFrame>
        <p:nvGraphicFramePr>
          <p:cNvPr id="5" name="Table Placeholder 4">
            <a:extLst>
              <a:ext uri="{FF2B5EF4-FFF2-40B4-BE49-F238E27FC236}">
                <a16:creationId xmlns:a16="http://schemas.microsoft.com/office/drawing/2014/main" id="{455B0F81-C73B-4203-B2FB-CD20FBC75F3E}"/>
              </a:ext>
            </a:extLst>
          </p:cNvPr>
          <p:cNvGraphicFramePr>
            <a:graphicFrameLocks noGrp="1"/>
          </p:cNvGraphicFramePr>
          <p:nvPr>
            <p:ph type="tbl" sz="quarter" idx="13"/>
            <p:extLst>
              <p:ext uri="{D42A27DB-BD31-4B8C-83A1-F6EECF244321}">
                <p14:modId xmlns:p14="http://schemas.microsoft.com/office/powerpoint/2010/main" val="2115196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591890175"/>
                    </a:ext>
                  </a:extLst>
                </a:gridCol>
                <a:gridCol w="658368">
                  <a:extLst>
                    <a:ext uri="{9D8B030D-6E8A-4147-A177-3AD203B41FA5}">
                      <a16:colId xmlns:a16="http://schemas.microsoft.com/office/drawing/2014/main" val="2242301188"/>
                    </a:ext>
                  </a:extLst>
                </a:gridCol>
                <a:gridCol w="246888">
                  <a:extLst>
                    <a:ext uri="{9D8B030D-6E8A-4147-A177-3AD203B41FA5}">
                      <a16:colId xmlns:a16="http://schemas.microsoft.com/office/drawing/2014/main" val="196630020"/>
                    </a:ext>
                  </a:extLst>
                </a:gridCol>
                <a:gridCol w="246888">
                  <a:extLst>
                    <a:ext uri="{9D8B030D-6E8A-4147-A177-3AD203B41FA5}">
                      <a16:colId xmlns:a16="http://schemas.microsoft.com/office/drawing/2014/main" val="570167113"/>
                    </a:ext>
                  </a:extLst>
                </a:gridCol>
                <a:gridCol w="246888">
                  <a:extLst>
                    <a:ext uri="{9D8B030D-6E8A-4147-A177-3AD203B41FA5}">
                      <a16:colId xmlns:a16="http://schemas.microsoft.com/office/drawing/2014/main" val="47154362"/>
                    </a:ext>
                  </a:extLst>
                </a:gridCol>
                <a:gridCol w="246888">
                  <a:extLst>
                    <a:ext uri="{9D8B030D-6E8A-4147-A177-3AD203B41FA5}">
                      <a16:colId xmlns:a16="http://schemas.microsoft.com/office/drawing/2014/main" val="1895970840"/>
                    </a:ext>
                  </a:extLst>
                </a:gridCol>
                <a:gridCol w="246888">
                  <a:extLst>
                    <a:ext uri="{9D8B030D-6E8A-4147-A177-3AD203B41FA5}">
                      <a16:colId xmlns:a16="http://schemas.microsoft.com/office/drawing/2014/main" val="2628241813"/>
                    </a:ext>
                  </a:extLst>
                </a:gridCol>
                <a:gridCol w="246888">
                  <a:extLst>
                    <a:ext uri="{9D8B030D-6E8A-4147-A177-3AD203B41FA5}">
                      <a16:colId xmlns:a16="http://schemas.microsoft.com/office/drawing/2014/main" val="3598093940"/>
                    </a:ext>
                  </a:extLst>
                </a:gridCol>
                <a:gridCol w="246888">
                  <a:extLst>
                    <a:ext uri="{9D8B030D-6E8A-4147-A177-3AD203B41FA5}">
                      <a16:colId xmlns:a16="http://schemas.microsoft.com/office/drawing/2014/main" val="1698083737"/>
                    </a:ext>
                  </a:extLst>
                </a:gridCol>
                <a:gridCol w="246888">
                  <a:extLst>
                    <a:ext uri="{9D8B030D-6E8A-4147-A177-3AD203B41FA5}">
                      <a16:colId xmlns:a16="http://schemas.microsoft.com/office/drawing/2014/main" val="3411351381"/>
                    </a:ext>
                  </a:extLst>
                </a:gridCol>
                <a:gridCol w="246888">
                  <a:extLst>
                    <a:ext uri="{9D8B030D-6E8A-4147-A177-3AD203B41FA5}">
                      <a16:colId xmlns:a16="http://schemas.microsoft.com/office/drawing/2014/main" val="568234309"/>
                    </a:ext>
                  </a:extLst>
                </a:gridCol>
                <a:gridCol w="246888">
                  <a:extLst>
                    <a:ext uri="{9D8B030D-6E8A-4147-A177-3AD203B41FA5}">
                      <a16:colId xmlns:a16="http://schemas.microsoft.com/office/drawing/2014/main" val="1829384196"/>
                    </a:ext>
                  </a:extLst>
                </a:gridCol>
                <a:gridCol w="246888">
                  <a:extLst>
                    <a:ext uri="{9D8B030D-6E8A-4147-A177-3AD203B41FA5}">
                      <a16:colId xmlns:a16="http://schemas.microsoft.com/office/drawing/2014/main" val="917623881"/>
                    </a:ext>
                  </a:extLst>
                </a:gridCol>
                <a:gridCol w="246888">
                  <a:extLst>
                    <a:ext uri="{9D8B030D-6E8A-4147-A177-3AD203B41FA5}">
                      <a16:colId xmlns:a16="http://schemas.microsoft.com/office/drawing/2014/main" val="1927403551"/>
                    </a:ext>
                  </a:extLst>
                </a:gridCol>
                <a:gridCol w="246888">
                  <a:extLst>
                    <a:ext uri="{9D8B030D-6E8A-4147-A177-3AD203B41FA5}">
                      <a16:colId xmlns:a16="http://schemas.microsoft.com/office/drawing/2014/main" val="1435256656"/>
                    </a:ext>
                  </a:extLst>
                </a:gridCol>
                <a:gridCol w="246888">
                  <a:extLst>
                    <a:ext uri="{9D8B030D-6E8A-4147-A177-3AD203B41FA5}">
                      <a16:colId xmlns:a16="http://schemas.microsoft.com/office/drawing/2014/main" val="1398179351"/>
                    </a:ext>
                  </a:extLst>
                </a:gridCol>
                <a:gridCol w="246888">
                  <a:extLst>
                    <a:ext uri="{9D8B030D-6E8A-4147-A177-3AD203B41FA5}">
                      <a16:colId xmlns:a16="http://schemas.microsoft.com/office/drawing/2014/main" val="96746517"/>
                    </a:ext>
                  </a:extLst>
                </a:gridCol>
                <a:gridCol w="246888">
                  <a:extLst>
                    <a:ext uri="{9D8B030D-6E8A-4147-A177-3AD203B41FA5}">
                      <a16:colId xmlns:a16="http://schemas.microsoft.com/office/drawing/2014/main" val="1033634767"/>
                    </a:ext>
                  </a:extLst>
                </a:gridCol>
                <a:gridCol w="246888">
                  <a:extLst>
                    <a:ext uri="{9D8B030D-6E8A-4147-A177-3AD203B41FA5}">
                      <a16:colId xmlns:a16="http://schemas.microsoft.com/office/drawing/2014/main" val="1425821953"/>
                    </a:ext>
                  </a:extLst>
                </a:gridCol>
                <a:gridCol w="246888">
                  <a:extLst>
                    <a:ext uri="{9D8B030D-6E8A-4147-A177-3AD203B41FA5}">
                      <a16:colId xmlns:a16="http://schemas.microsoft.com/office/drawing/2014/main" val="1811799793"/>
                    </a:ext>
                  </a:extLst>
                </a:gridCol>
                <a:gridCol w="246888">
                  <a:extLst>
                    <a:ext uri="{9D8B030D-6E8A-4147-A177-3AD203B41FA5}">
                      <a16:colId xmlns:a16="http://schemas.microsoft.com/office/drawing/2014/main" val="2954999403"/>
                    </a:ext>
                  </a:extLst>
                </a:gridCol>
                <a:gridCol w="987552">
                  <a:extLst>
                    <a:ext uri="{9D8B030D-6E8A-4147-A177-3AD203B41FA5}">
                      <a16:colId xmlns:a16="http://schemas.microsoft.com/office/drawing/2014/main" val="593249530"/>
                    </a:ext>
                  </a:extLst>
                </a:gridCol>
                <a:gridCol w="493776">
                  <a:extLst>
                    <a:ext uri="{9D8B030D-6E8A-4147-A177-3AD203B41FA5}">
                      <a16:colId xmlns:a16="http://schemas.microsoft.com/office/drawing/2014/main" val="4034013123"/>
                    </a:ext>
                  </a:extLst>
                </a:gridCol>
                <a:gridCol w="493776">
                  <a:extLst>
                    <a:ext uri="{9D8B030D-6E8A-4147-A177-3AD203B41FA5}">
                      <a16:colId xmlns:a16="http://schemas.microsoft.com/office/drawing/2014/main" val="1077259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196719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- 2020-05-29 06:30:09</a:t>
                      </a:r>
                      <a:r>
                        <a:rPr kumimoji="0" lang="en-US" sz="1000" b="0" i="0" u="none" strike="noStrike" kern="1200" cap="none" spc="0" normalizeH="0" baseline="0" noProof="0">
                          <a:ln>
                            <a:noFill/>
                          </a:ln>
                          <a:solidFill>
                            <a:prstClr val="black"/>
                          </a:solidFill>
                          <a:effectLst/>
                          <a:uLnTx/>
                          <a:uFillTx/>
                          <a:latin typeface="+mn-lt"/>
                          <a:ea typeface="+mn-ea"/>
                          <a:cs typeface="+mn-cs"/>
                        </a:rPr>
                        <a:t>
 It took us some time (and a good arm workout), but we’ve finally mastered whipping up the viral Dalgona drink. Share a quick-and-easy recipe you’ve mastered during the Circuit Breaker in the comments below.
.
.
.
#waterwaypoint #fraserspropertyretail #DIYrecipe #dalgonacoffee #stayhomechef #foodsg #circuitbreaker #easyrecipes #foodie #delicious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It took us some time (and a 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Interests: Shopping and fashion or Food and drink, Parents: Parents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 or Instagram Stories</a:t>
                      </a:r>
                    </a:p>
                  </a:txBody>
                  <a:tcPr/>
                </a:tc>
                <a:extLst>
                  <a:ext uri="{0D108BD9-81ED-4DB2-BD59-A6C34878D82A}">
                    <a16:rowId xmlns:a16="http://schemas.microsoft.com/office/drawing/2014/main" val="1907139898"/>
                  </a:ext>
                </a:extLst>
              </a:tr>
            </a:tbl>
          </a:graphicData>
        </a:graphic>
      </p:graphicFrame>
      <p:sp>
        <p:nvSpPr>
          <p:cNvPr id="4" name="Text Placeholder 3">
            <a:extLst>
              <a:ext uri="{FF2B5EF4-FFF2-40B4-BE49-F238E27FC236}">
                <a16:creationId xmlns:a16="http://schemas.microsoft.com/office/drawing/2014/main" id="{4CCAD4A7-62F2-4B47-846B-8A94ADCB721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5520473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E8932-B6CA-4098-8849-EB5EF9909EAB}"/>
              </a:ext>
            </a:extLst>
          </p:cNvPr>
          <p:cNvSpPr>
            <a:spLocks noGrp="1"/>
          </p:cNvSpPr>
          <p:nvPr>
            <p:ph type="title"/>
          </p:nvPr>
        </p:nvSpPr>
        <p:spPr/>
        <p:txBody>
          <a:bodyPr/>
          <a:lstStyle/>
          <a:p>
            <a:r>
              <a:rPr lang="en-US"/>
              <a:t>Facebook Ads Performance Table | All Pages - 14 of 26</a:t>
            </a:r>
          </a:p>
        </p:txBody>
      </p:sp>
      <p:graphicFrame>
        <p:nvGraphicFramePr>
          <p:cNvPr id="5" name="Table Placeholder 4">
            <a:extLst>
              <a:ext uri="{FF2B5EF4-FFF2-40B4-BE49-F238E27FC236}">
                <a16:creationId xmlns:a16="http://schemas.microsoft.com/office/drawing/2014/main" id="{F603FDF3-C0B3-4AEC-907F-10608A2C5DBB}"/>
              </a:ext>
            </a:extLst>
          </p:cNvPr>
          <p:cNvGraphicFramePr>
            <a:graphicFrameLocks noGrp="1"/>
          </p:cNvGraphicFramePr>
          <p:nvPr>
            <p:ph type="tbl" sz="quarter" idx="13"/>
            <p:extLst>
              <p:ext uri="{D42A27DB-BD31-4B8C-83A1-F6EECF244321}">
                <p14:modId xmlns:p14="http://schemas.microsoft.com/office/powerpoint/2010/main" val="1981651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339327595"/>
                    </a:ext>
                  </a:extLst>
                </a:gridCol>
                <a:gridCol w="658368">
                  <a:extLst>
                    <a:ext uri="{9D8B030D-6E8A-4147-A177-3AD203B41FA5}">
                      <a16:colId xmlns:a16="http://schemas.microsoft.com/office/drawing/2014/main" val="2688777313"/>
                    </a:ext>
                  </a:extLst>
                </a:gridCol>
                <a:gridCol w="246888">
                  <a:extLst>
                    <a:ext uri="{9D8B030D-6E8A-4147-A177-3AD203B41FA5}">
                      <a16:colId xmlns:a16="http://schemas.microsoft.com/office/drawing/2014/main" val="1919809406"/>
                    </a:ext>
                  </a:extLst>
                </a:gridCol>
                <a:gridCol w="246888">
                  <a:extLst>
                    <a:ext uri="{9D8B030D-6E8A-4147-A177-3AD203B41FA5}">
                      <a16:colId xmlns:a16="http://schemas.microsoft.com/office/drawing/2014/main" val="1865819524"/>
                    </a:ext>
                  </a:extLst>
                </a:gridCol>
                <a:gridCol w="246888">
                  <a:extLst>
                    <a:ext uri="{9D8B030D-6E8A-4147-A177-3AD203B41FA5}">
                      <a16:colId xmlns:a16="http://schemas.microsoft.com/office/drawing/2014/main" val="1907910177"/>
                    </a:ext>
                  </a:extLst>
                </a:gridCol>
                <a:gridCol w="246888">
                  <a:extLst>
                    <a:ext uri="{9D8B030D-6E8A-4147-A177-3AD203B41FA5}">
                      <a16:colId xmlns:a16="http://schemas.microsoft.com/office/drawing/2014/main" val="3057591318"/>
                    </a:ext>
                  </a:extLst>
                </a:gridCol>
                <a:gridCol w="246888">
                  <a:extLst>
                    <a:ext uri="{9D8B030D-6E8A-4147-A177-3AD203B41FA5}">
                      <a16:colId xmlns:a16="http://schemas.microsoft.com/office/drawing/2014/main" val="3458819153"/>
                    </a:ext>
                  </a:extLst>
                </a:gridCol>
                <a:gridCol w="246888">
                  <a:extLst>
                    <a:ext uri="{9D8B030D-6E8A-4147-A177-3AD203B41FA5}">
                      <a16:colId xmlns:a16="http://schemas.microsoft.com/office/drawing/2014/main" val="2954294280"/>
                    </a:ext>
                  </a:extLst>
                </a:gridCol>
                <a:gridCol w="246888">
                  <a:extLst>
                    <a:ext uri="{9D8B030D-6E8A-4147-A177-3AD203B41FA5}">
                      <a16:colId xmlns:a16="http://schemas.microsoft.com/office/drawing/2014/main" val="3160285682"/>
                    </a:ext>
                  </a:extLst>
                </a:gridCol>
                <a:gridCol w="246888">
                  <a:extLst>
                    <a:ext uri="{9D8B030D-6E8A-4147-A177-3AD203B41FA5}">
                      <a16:colId xmlns:a16="http://schemas.microsoft.com/office/drawing/2014/main" val="3091055922"/>
                    </a:ext>
                  </a:extLst>
                </a:gridCol>
                <a:gridCol w="246888">
                  <a:extLst>
                    <a:ext uri="{9D8B030D-6E8A-4147-A177-3AD203B41FA5}">
                      <a16:colId xmlns:a16="http://schemas.microsoft.com/office/drawing/2014/main" val="3405636096"/>
                    </a:ext>
                  </a:extLst>
                </a:gridCol>
                <a:gridCol w="246888">
                  <a:extLst>
                    <a:ext uri="{9D8B030D-6E8A-4147-A177-3AD203B41FA5}">
                      <a16:colId xmlns:a16="http://schemas.microsoft.com/office/drawing/2014/main" val="442953175"/>
                    </a:ext>
                  </a:extLst>
                </a:gridCol>
                <a:gridCol w="246888">
                  <a:extLst>
                    <a:ext uri="{9D8B030D-6E8A-4147-A177-3AD203B41FA5}">
                      <a16:colId xmlns:a16="http://schemas.microsoft.com/office/drawing/2014/main" val="2287147170"/>
                    </a:ext>
                  </a:extLst>
                </a:gridCol>
                <a:gridCol w="246888">
                  <a:extLst>
                    <a:ext uri="{9D8B030D-6E8A-4147-A177-3AD203B41FA5}">
                      <a16:colId xmlns:a16="http://schemas.microsoft.com/office/drawing/2014/main" val="1722841269"/>
                    </a:ext>
                  </a:extLst>
                </a:gridCol>
                <a:gridCol w="246888">
                  <a:extLst>
                    <a:ext uri="{9D8B030D-6E8A-4147-A177-3AD203B41FA5}">
                      <a16:colId xmlns:a16="http://schemas.microsoft.com/office/drawing/2014/main" val="3092419642"/>
                    </a:ext>
                  </a:extLst>
                </a:gridCol>
                <a:gridCol w="246888">
                  <a:extLst>
                    <a:ext uri="{9D8B030D-6E8A-4147-A177-3AD203B41FA5}">
                      <a16:colId xmlns:a16="http://schemas.microsoft.com/office/drawing/2014/main" val="2268445243"/>
                    </a:ext>
                  </a:extLst>
                </a:gridCol>
                <a:gridCol w="246888">
                  <a:extLst>
                    <a:ext uri="{9D8B030D-6E8A-4147-A177-3AD203B41FA5}">
                      <a16:colId xmlns:a16="http://schemas.microsoft.com/office/drawing/2014/main" val="370245038"/>
                    </a:ext>
                  </a:extLst>
                </a:gridCol>
                <a:gridCol w="246888">
                  <a:extLst>
                    <a:ext uri="{9D8B030D-6E8A-4147-A177-3AD203B41FA5}">
                      <a16:colId xmlns:a16="http://schemas.microsoft.com/office/drawing/2014/main" val="1279049732"/>
                    </a:ext>
                  </a:extLst>
                </a:gridCol>
                <a:gridCol w="246888">
                  <a:extLst>
                    <a:ext uri="{9D8B030D-6E8A-4147-A177-3AD203B41FA5}">
                      <a16:colId xmlns:a16="http://schemas.microsoft.com/office/drawing/2014/main" val="2664244312"/>
                    </a:ext>
                  </a:extLst>
                </a:gridCol>
                <a:gridCol w="246888">
                  <a:extLst>
                    <a:ext uri="{9D8B030D-6E8A-4147-A177-3AD203B41FA5}">
                      <a16:colId xmlns:a16="http://schemas.microsoft.com/office/drawing/2014/main" val="3787037683"/>
                    </a:ext>
                  </a:extLst>
                </a:gridCol>
                <a:gridCol w="246888">
                  <a:extLst>
                    <a:ext uri="{9D8B030D-6E8A-4147-A177-3AD203B41FA5}">
                      <a16:colId xmlns:a16="http://schemas.microsoft.com/office/drawing/2014/main" val="3781191539"/>
                    </a:ext>
                  </a:extLst>
                </a:gridCol>
                <a:gridCol w="987552">
                  <a:extLst>
                    <a:ext uri="{9D8B030D-6E8A-4147-A177-3AD203B41FA5}">
                      <a16:colId xmlns:a16="http://schemas.microsoft.com/office/drawing/2014/main" val="2198497354"/>
                    </a:ext>
                  </a:extLst>
                </a:gridCol>
                <a:gridCol w="493776">
                  <a:extLst>
                    <a:ext uri="{9D8B030D-6E8A-4147-A177-3AD203B41FA5}">
                      <a16:colId xmlns:a16="http://schemas.microsoft.com/office/drawing/2014/main" val="1676723312"/>
                    </a:ext>
                  </a:extLst>
                </a:gridCol>
                <a:gridCol w="493776">
                  <a:extLst>
                    <a:ext uri="{9D8B030D-6E8A-4147-A177-3AD203B41FA5}">
                      <a16:colId xmlns:a16="http://schemas.microsoft.com/office/drawing/2014/main" val="2405101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425368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- 2020-05-29 06:30:09</a:t>
                      </a:r>
                      <a:r>
                        <a:rPr kumimoji="0" lang="en-US" sz="1000" b="0" i="0" u="none" strike="noStrike" kern="1200" cap="none" spc="0" normalizeH="0" baseline="0" noProof="0">
                          <a:ln>
                            <a:noFill/>
                          </a:ln>
                          <a:solidFill>
                            <a:prstClr val="black"/>
                          </a:solidFill>
                          <a:effectLst/>
                          <a:uLnTx/>
                          <a:uFillTx/>
                          <a:latin typeface="+mn-lt"/>
                          <a:ea typeface="+mn-ea"/>
                          <a:cs typeface="+mn-cs"/>
                        </a:rPr>
                        <a:t>
 It took us some time (and a good arm workout), but we’ve finally mastered whipping up the viral Dalgona drink. Share a quick-and-easy recipe you’ve mastered during the Circuit Breaker in the comments below.
.
.
.
#waterwaypoint #fraserspropertyretail #DIYrecipe #dalgonacoffee #stayhomechef #foodsg #circuitbreaker #easyrecipes #foodie #delicious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It took us some time (and a 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Interests: Shopping and fashion or Food and drink, Parents: Parents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 or Instagram Stories</a:t>
                      </a:r>
                    </a:p>
                  </a:txBody>
                  <a:tcPr/>
                </a:tc>
                <a:extLst>
                  <a:ext uri="{0D108BD9-81ED-4DB2-BD59-A6C34878D82A}">
                    <a16:rowId xmlns:a16="http://schemas.microsoft.com/office/drawing/2014/main" val="3195470131"/>
                  </a:ext>
                </a:extLst>
              </a:tr>
            </a:tbl>
          </a:graphicData>
        </a:graphic>
      </p:graphicFrame>
      <p:sp>
        <p:nvSpPr>
          <p:cNvPr id="4" name="Text Placeholder 3">
            <a:extLst>
              <a:ext uri="{FF2B5EF4-FFF2-40B4-BE49-F238E27FC236}">
                <a16:creationId xmlns:a16="http://schemas.microsoft.com/office/drawing/2014/main" id="{79D658FD-C0B4-4BBF-9C68-DCA1939D05CA}"/>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3333566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F757C-7447-43F7-9042-7D69C272717E}"/>
              </a:ext>
            </a:extLst>
          </p:cNvPr>
          <p:cNvSpPr>
            <a:spLocks noGrp="1"/>
          </p:cNvSpPr>
          <p:nvPr>
            <p:ph type="title"/>
          </p:nvPr>
        </p:nvSpPr>
        <p:spPr/>
        <p:txBody>
          <a:bodyPr/>
          <a:lstStyle/>
          <a:p>
            <a:r>
              <a:rPr lang="en-US"/>
              <a:t>Facebook Ads Performance Table | All Pages - 15 of 26</a:t>
            </a:r>
          </a:p>
        </p:txBody>
      </p:sp>
      <p:graphicFrame>
        <p:nvGraphicFramePr>
          <p:cNvPr id="5" name="Table Placeholder 4">
            <a:extLst>
              <a:ext uri="{FF2B5EF4-FFF2-40B4-BE49-F238E27FC236}">
                <a16:creationId xmlns:a16="http://schemas.microsoft.com/office/drawing/2014/main" id="{E74E6384-7F24-4A9C-A401-FD1BBD0724FA}"/>
              </a:ext>
            </a:extLst>
          </p:cNvPr>
          <p:cNvGraphicFramePr>
            <a:graphicFrameLocks noGrp="1"/>
          </p:cNvGraphicFramePr>
          <p:nvPr>
            <p:ph type="tbl" sz="quarter" idx="13"/>
            <p:extLst>
              <p:ext uri="{D42A27DB-BD31-4B8C-83A1-F6EECF244321}">
                <p14:modId xmlns:p14="http://schemas.microsoft.com/office/powerpoint/2010/main" val="3682238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85206503"/>
                    </a:ext>
                  </a:extLst>
                </a:gridCol>
                <a:gridCol w="658368">
                  <a:extLst>
                    <a:ext uri="{9D8B030D-6E8A-4147-A177-3AD203B41FA5}">
                      <a16:colId xmlns:a16="http://schemas.microsoft.com/office/drawing/2014/main" val="1286175538"/>
                    </a:ext>
                  </a:extLst>
                </a:gridCol>
                <a:gridCol w="246888">
                  <a:extLst>
                    <a:ext uri="{9D8B030D-6E8A-4147-A177-3AD203B41FA5}">
                      <a16:colId xmlns:a16="http://schemas.microsoft.com/office/drawing/2014/main" val="4069517923"/>
                    </a:ext>
                  </a:extLst>
                </a:gridCol>
                <a:gridCol w="246888">
                  <a:extLst>
                    <a:ext uri="{9D8B030D-6E8A-4147-A177-3AD203B41FA5}">
                      <a16:colId xmlns:a16="http://schemas.microsoft.com/office/drawing/2014/main" val="1234955782"/>
                    </a:ext>
                  </a:extLst>
                </a:gridCol>
                <a:gridCol w="246888">
                  <a:extLst>
                    <a:ext uri="{9D8B030D-6E8A-4147-A177-3AD203B41FA5}">
                      <a16:colId xmlns:a16="http://schemas.microsoft.com/office/drawing/2014/main" val="2167459283"/>
                    </a:ext>
                  </a:extLst>
                </a:gridCol>
                <a:gridCol w="246888">
                  <a:extLst>
                    <a:ext uri="{9D8B030D-6E8A-4147-A177-3AD203B41FA5}">
                      <a16:colId xmlns:a16="http://schemas.microsoft.com/office/drawing/2014/main" val="3452816659"/>
                    </a:ext>
                  </a:extLst>
                </a:gridCol>
                <a:gridCol w="246888">
                  <a:extLst>
                    <a:ext uri="{9D8B030D-6E8A-4147-A177-3AD203B41FA5}">
                      <a16:colId xmlns:a16="http://schemas.microsoft.com/office/drawing/2014/main" val="1405985909"/>
                    </a:ext>
                  </a:extLst>
                </a:gridCol>
                <a:gridCol w="246888">
                  <a:extLst>
                    <a:ext uri="{9D8B030D-6E8A-4147-A177-3AD203B41FA5}">
                      <a16:colId xmlns:a16="http://schemas.microsoft.com/office/drawing/2014/main" val="3858930925"/>
                    </a:ext>
                  </a:extLst>
                </a:gridCol>
                <a:gridCol w="246888">
                  <a:extLst>
                    <a:ext uri="{9D8B030D-6E8A-4147-A177-3AD203B41FA5}">
                      <a16:colId xmlns:a16="http://schemas.microsoft.com/office/drawing/2014/main" val="3867051534"/>
                    </a:ext>
                  </a:extLst>
                </a:gridCol>
                <a:gridCol w="246888">
                  <a:extLst>
                    <a:ext uri="{9D8B030D-6E8A-4147-A177-3AD203B41FA5}">
                      <a16:colId xmlns:a16="http://schemas.microsoft.com/office/drawing/2014/main" val="2317216548"/>
                    </a:ext>
                  </a:extLst>
                </a:gridCol>
                <a:gridCol w="246888">
                  <a:extLst>
                    <a:ext uri="{9D8B030D-6E8A-4147-A177-3AD203B41FA5}">
                      <a16:colId xmlns:a16="http://schemas.microsoft.com/office/drawing/2014/main" val="3715160279"/>
                    </a:ext>
                  </a:extLst>
                </a:gridCol>
                <a:gridCol w="246888">
                  <a:extLst>
                    <a:ext uri="{9D8B030D-6E8A-4147-A177-3AD203B41FA5}">
                      <a16:colId xmlns:a16="http://schemas.microsoft.com/office/drawing/2014/main" val="3107475173"/>
                    </a:ext>
                  </a:extLst>
                </a:gridCol>
                <a:gridCol w="246888">
                  <a:extLst>
                    <a:ext uri="{9D8B030D-6E8A-4147-A177-3AD203B41FA5}">
                      <a16:colId xmlns:a16="http://schemas.microsoft.com/office/drawing/2014/main" val="2990897496"/>
                    </a:ext>
                  </a:extLst>
                </a:gridCol>
                <a:gridCol w="246888">
                  <a:extLst>
                    <a:ext uri="{9D8B030D-6E8A-4147-A177-3AD203B41FA5}">
                      <a16:colId xmlns:a16="http://schemas.microsoft.com/office/drawing/2014/main" val="889612899"/>
                    </a:ext>
                  </a:extLst>
                </a:gridCol>
                <a:gridCol w="246888">
                  <a:extLst>
                    <a:ext uri="{9D8B030D-6E8A-4147-A177-3AD203B41FA5}">
                      <a16:colId xmlns:a16="http://schemas.microsoft.com/office/drawing/2014/main" val="2016659232"/>
                    </a:ext>
                  </a:extLst>
                </a:gridCol>
                <a:gridCol w="246888">
                  <a:extLst>
                    <a:ext uri="{9D8B030D-6E8A-4147-A177-3AD203B41FA5}">
                      <a16:colId xmlns:a16="http://schemas.microsoft.com/office/drawing/2014/main" val="849888902"/>
                    </a:ext>
                  </a:extLst>
                </a:gridCol>
                <a:gridCol w="246888">
                  <a:extLst>
                    <a:ext uri="{9D8B030D-6E8A-4147-A177-3AD203B41FA5}">
                      <a16:colId xmlns:a16="http://schemas.microsoft.com/office/drawing/2014/main" val="3332198129"/>
                    </a:ext>
                  </a:extLst>
                </a:gridCol>
                <a:gridCol w="246888">
                  <a:extLst>
                    <a:ext uri="{9D8B030D-6E8A-4147-A177-3AD203B41FA5}">
                      <a16:colId xmlns:a16="http://schemas.microsoft.com/office/drawing/2014/main" val="3487575306"/>
                    </a:ext>
                  </a:extLst>
                </a:gridCol>
                <a:gridCol w="246888">
                  <a:extLst>
                    <a:ext uri="{9D8B030D-6E8A-4147-A177-3AD203B41FA5}">
                      <a16:colId xmlns:a16="http://schemas.microsoft.com/office/drawing/2014/main" val="3308766489"/>
                    </a:ext>
                  </a:extLst>
                </a:gridCol>
                <a:gridCol w="246888">
                  <a:extLst>
                    <a:ext uri="{9D8B030D-6E8A-4147-A177-3AD203B41FA5}">
                      <a16:colId xmlns:a16="http://schemas.microsoft.com/office/drawing/2014/main" val="813153499"/>
                    </a:ext>
                  </a:extLst>
                </a:gridCol>
                <a:gridCol w="246888">
                  <a:extLst>
                    <a:ext uri="{9D8B030D-6E8A-4147-A177-3AD203B41FA5}">
                      <a16:colId xmlns:a16="http://schemas.microsoft.com/office/drawing/2014/main" val="3281988845"/>
                    </a:ext>
                  </a:extLst>
                </a:gridCol>
                <a:gridCol w="987552">
                  <a:extLst>
                    <a:ext uri="{9D8B030D-6E8A-4147-A177-3AD203B41FA5}">
                      <a16:colId xmlns:a16="http://schemas.microsoft.com/office/drawing/2014/main" val="305841188"/>
                    </a:ext>
                  </a:extLst>
                </a:gridCol>
                <a:gridCol w="493776">
                  <a:extLst>
                    <a:ext uri="{9D8B030D-6E8A-4147-A177-3AD203B41FA5}">
                      <a16:colId xmlns:a16="http://schemas.microsoft.com/office/drawing/2014/main" val="3653472668"/>
                    </a:ext>
                  </a:extLst>
                </a:gridCol>
                <a:gridCol w="493776">
                  <a:extLst>
                    <a:ext uri="{9D8B030D-6E8A-4147-A177-3AD203B41FA5}">
                      <a16:colId xmlns:a16="http://schemas.microsoft.com/office/drawing/2014/main" val="1411045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490843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- 2020-05-28 10:54:28</a:t>
                      </a:r>
                      <a:r>
                        <a:rPr kumimoji="0" lang="en-US" sz="1000" b="0" i="0" u="none" strike="noStrike" kern="1200" cap="none" spc="0" normalizeH="0" baseline="0" noProof="0">
                          <a:ln>
                            <a:noFill/>
                          </a:ln>
                          <a:solidFill>
                            <a:prstClr val="black"/>
                          </a:solidFill>
                          <a:effectLst/>
                          <a:uLnTx/>
                          <a:uFillTx/>
                          <a:latin typeface="+mn-lt"/>
                          <a:ea typeface="+mn-ea"/>
                          <a:cs typeface="+mn-cs"/>
                        </a:rPr>
                        <a:t>
 Hear, hear! 🔊 Due to popular demand, we've topped up our 'Grab5Jem' promo codes so you can continue to enjoy your favourite takeout meals from Jem. 😃 Order on GrabFood and get a  off on your order with a minimum spend of . Hurry, grab it now before it runs out!
Terms &amp; Conditions apply. Visit https://bit.ly/JemDelivers for more details.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https://scontent-iad3-1.xx.fbcdn.net/v/t15.5256-10/p720x720/100781962_2639195263001951_8777086481958174720_n.jpg?_nc_cat=105&amp;_nc_sid=ad6a45&amp;_nc_ohc=imEso48FUncAX9_U_-O&amp;_nc_ht=scontent-iad3-1.xx&amp;oh=7763032e3542692488c0b4f57440ef4d&amp;oe=5F17F650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Jem Delivery Campaign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16 - 55; Interests: Eating, Food, Shopping malls, Restaurants or Food and drink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2871025845"/>
                  </a:ext>
                </a:extLst>
              </a:tr>
            </a:tbl>
          </a:graphicData>
        </a:graphic>
      </p:graphicFrame>
      <p:sp>
        <p:nvSpPr>
          <p:cNvPr id="4" name="Text Placeholder 3">
            <a:extLst>
              <a:ext uri="{FF2B5EF4-FFF2-40B4-BE49-F238E27FC236}">
                <a16:creationId xmlns:a16="http://schemas.microsoft.com/office/drawing/2014/main" id="{2612529E-B3A4-434E-B46E-EE15BEF0F026}"/>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7106256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B0A33-168A-457B-BA93-7DD651966981}"/>
              </a:ext>
            </a:extLst>
          </p:cNvPr>
          <p:cNvSpPr>
            <a:spLocks noGrp="1"/>
          </p:cNvSpPr>
          <p:nvPr>
            <p:ph type="title"/>
          </p:nvPr>
        </p:nvSpPr>
        <p:spPr/>
        <p:txBody>
          <a:bodyPr/>
          <a:lstStyle/>
          <a:p>
            <a:r>
              <a:rPr lang="en-US"/>
              <a:t>Facebook Ads Performance Table | All Pages - 16 of 26</a:t>
            </a:r>
          </a:p>
        </p:txBody>
      </p:sp>
      <p:graphicFrame>
        <p:nvGraphicFramePr>
          <p:cNvPr id="5" name="Table Placeholder 4">
            <a:extLst>
              <a:ext uri="{FF2B5EF4-FFF2-40B4-BE49-F238E27FC236}">
                <a16:creationId xmlns:a16="http://schemas.microsoft.com/office/drawing/2014/main" id="{53ED23EF-C4D5-4D23-B450-ECFCE129761D}"/>
              </a:ext>
            </a:extLst>
          </p:cNvPr>
          <p:cNvGraphicFramePr>
            <a:graphicFrameLocks noGrp="1"/>
          </p:cNvGraphicFramePr>
          <p:nvPr>
            <p:ph type="tbl" sz="quarter" idx="13"/>
            <p:extLst>
              <p:ext uri="{D42A27DB-BD31-4B8C-83A1-F6EECF244321}">
                <p14:modId xmlns:p14="http://schemas.microsoft.com/office/powerpoint/2010/main" val="1468354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52815148"/>
                    </a:ext>
                  </a:extLst>
                </a:gridCol>
                <a:gridCol w="658368">
                  <a:extLst>
                    <a:ext uri="{9D8B030D-6E8A-4147-A177-3AD203B41FA5}">
                      <a16:colId xmlns:a16="http://schemas.microsoft.com/office/drawing/2014/main" val="450384035"/>
                    </a:ext>
                  </a:extLst>
                </a:gridCol>
                <a:gridCol w="246888">
                  <a:extLst>
                    <a:ext uri="{9D8B030D-6E8A-4147-A177-3AD203B41FA5}">
                      <a16:colId xmlns:a16="http://schemas.microsoft.com/office/drawing/2014/main" val="4056315382"/>
                    </a:ext>
                  </a:extLst>
                </a:gridCol>
                <a:gridCol w="246888">
                  <a:extLst>
                    <a:ext uri="{9D8B030D-6E8A-4147-A177-3AD203B41FA5}">
                      <a16:colId xmlns:a16="http://schemas.microsoft.com/office/drawing/2014/main" val="295706114"/>
                    </a:ext>
                  </a:extLst>
                </a:gridCol>
                <a:gridCol w="246888">
                  <a:extLst>
                    <a:ext uri="{9D8B030D-6E8A-4147-A177-3AD203B41FA5}">
                      <a16:colId xmlns:a16="http://schemas.microsoft.com/office/drawing/2014/main" val="337720921"/>
                    </a:ext>
                  </a:extLst>
                </a:gridCol>
                <a:gridCol w="246888">
                  <a:extLst>
                    <a:ext uri="{9D8B030D-6E8A-4147-A177-3AD203B41FA5}">
                      <a16:colId xmlns:a16="http://schemas.microsoft.com/office/drawing/2014/main" val="1856708395"/>
                    </a:ext>
                  </a:extLst>
                </a:gridCol>
                <a:gridCol w="246888">
                  <a:extLst>
                    <a:ext uri="{9D8B030D-6E8A-4147-A177-3AD203B41FA5}">
                      <a16:colId xmlns:a16="http://schemas.microsoft.com/office/drawing/2014/main" val="1027828610"/>
                    </a:ext>
                  </a:extLst>
                </a:gridCol>
                <a:gridCol w="246888">
                  <a:extLst>
                    <a:ext uri="{9D8B030D-6E8A-4147-A177-3AD203B41FA5}">
                      <a16:colId xmlns:a16="http://schemas.microsoft.com/office/drawing/2014/main" val="530383414"/>
                    </a:ext>
                  </a:extLst>
                </a:gridCol>
                <a:gridCol w="246888">
                  <a:extLst>
                    <a:ext uri="{9D8B030D-6E8A-4147-A177-3AD203B41FA5}">
                      <a16:colId xmlns:a16="http://schemas.microsoft.com/office/drawing/2014/main" val="4193455464"/>
                    </a:ext>
                  </a:extLst>
                </a:gridCol>
                <a:gridCol w="246888">
                  <a:extLst>
                    <a:ext uri="{9D8B030D-6E8A-4147-A177-3AD203B41FA5}">
                      <a16:colId xmlns:a16="http://schemas.microsoft.com/office/drawing/2014/main" val="2713333998"/>
                    </a:ext>
                  </a:extLst>
                </a:gridCol>
                <a:gridCol w="246888">
                  <a:extLst>
                    <a:ext uri="{9D8B030D-6E8A-4147-A177-3AD203B41FA5}">
                      <a16:colId xmlns:a16="http://schemas.microsoft.com/office/drawing/2014/main" val="1004648601"/>
                    </a:ext>
                  </a:extLst>
                </a:gridCol>
                <a:gridCol w="246888">
                  <a:extLst>
                    <a:ext uri="{9D8B030D-6E8A-4147-A177-3AD203B41FA5}">
                      <a16:colId xmlns:a16="http://schemas.microsoft.com/office/drawing/2014/main" val="2850380719"/>
                    </a:ext>
                  </a:extLst>
                </a:gridCol>
                <a:gridCol w="246888">
                  <a:extLst>
                    <a:ext uri="{9D8B030D-6E8A-4147-A177-3AD203B41FA5}">
                      <a16:colId xmlns:a16="http://schemas.microsoft.com/office/drawing/2014/main" val="846588389"/>
                    </a:ext>
                  </a:extLst>
                </a:gridCol>
                <a:gridCol w="246888">
                  <a:extLst>
                    <a:ext uri="{9D8B030D-6E8A-4147-A177-3AD203B41FA5}">
                      <a16:colId xmlns:a16="http://schemas.microsoft.com/office/drawing/2014/main" val="4193427113"/>
                    </a:ext>
                  </a:extLst>
                </a:gridCol>
                <a:gridCol w="246888">
                  <a:extLst>
                    <a:ext uri="{9D8B030D-6E8A-4147-A177-3AD203B41FA5}">
                      <a16:colId xmlns:a16="http://schemas.microsoft.com/office/drawing/2014/main" val="2897435680"/>
                    </a:ext>
                  </a:extLst>
                </a:gridCol>
                <a:gridCol w="246888">
                  <a:extLst>
                    <a:ext uri="{9D8B030D-6E8A-4147-A177-3AD203B41FA5}">
                      <a16:colId xmlns:a16="http://schemas.microsoft.com/office/drawing/2014/main" val="2823057923"/>
                    </a:ext>
                  </a:extLst>
                </a:gridCol>
                <a:gridCol w="246888">
                  <a:extLst>
                    <a:ext uri="{9D8B030D-6E8A-4147-A177-3AD203B41FA5}">
                      <a16:colId xmlns:a16="http://schemas.microsoft.com/office/drawing/2014/main" val="3726547396"/>
                    </a:ext>
                  </a:extLst>
                </a:gridCol>
                <a:gridCol w="246888">
                  <a:extLst>
                    <a:ext uri="{9D8B030D-6E8A-4147-A177-3AD203B41FA5}">
                      <a16:colId xmlns:a16="http://schemas.microsoft.com/office/drawing/2014/main" val="1583270046"/>
                    </a:ext>
                  </a:extLst>
                </a:gridCol>
                <a:gridCol w="246888">
                  <a:extLst>
                    <a:ext uri="{9D8B030D-6E8A-4147-A177-3AD203B41FA5}">
                      <a16:colId xmlns:a16="http://schemas.microsoft.com/office/drawing/2014/main" val="2326323784"/>
                    </a:ext>
                  </a:extLst>
                </a:gridCol>
                <a:gridCol w="246888">
                  <a:extLst>
                    <a:ext uri="{9D8B030D-6E8A-4147-A177-3AD203B41FA5}">
                      <a16:colId xmlns:a16="http://schemas.microsoft.com/office/drawing/2014/main" val="1777578553"/>
                    </a:ext>
                  </a:extLst>
                </a:gridCol>
                <a:gridCol w="246888">
                  <a:extLst>
                    <a:ext uri="{9D8B030D-6E8A-4147-A177-3AD203B41FA5}">
                      <a16:colId xmlns:a16="http://schemas.microsoft.com/office/drawing/2014/main" val="3224634744"/>
                    </a:ext>
                  </a:extLst>
                </a:gridCol>
                <a:gridCol w="987552">
                  <a:extLst>
                    <a:ext uri="{9D8B030D-6E8A-4147-A177-3AD203B41FA5}">
                      <a16:colId xmlns:a16="http://schemas.microsoft.com/office/drawing/2014/main" val="337923106"/>
                    </a:ext>
                  </a:extLst>
                </a:gridCol>
                <a:gridCol w="493776">
                  <a:extLst>
                    <a:ext uri="{9D8B030D-6E8A-4147-A177-3AD203B41FA5}">
                      <a16:colId xmlns:a16="http://schemas.microsoft.com/office/drawing/2014/main" val="507381223"/>
                    </a:ext>
                  </a:extLst>
                </a:gridCol>
                <a:gridCol w="493776">
                  <a:extLst>
                    <a:ext uri="{9D8B030D-6E8A-4147-A177-3AD203B41FA5}">
                      <a16:colId xmlns:a16="http://schemas.microsoft.com/office/drawing/2014/main" val="4227476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996154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- 2020-05-28 10:52:06</a:t>
                      </a:r>
                      <a:r>
                        <a:rPr kumimoji="0" lang="en-US" sz="1000" b="0" i="0" u="none" strike="noStrike" kern="1200" cap="none" spc="0" normalizeH="0" baseline="0" noProof="0">
                          <a:ln>
                            <a:noFill/>
                          </a:ln>
                          <a:solidFill>
                            <a:prstClr val="black"/>
                          </a:solidFill>
                          <a:effectLst/>
                          <a:uLnTx/>
                          <a:uFillTx/>
                          <a:latin typeface="+mn-lt"/>
                          <a:ea typeface="+mn-ea"/>
                          <a:cs typeface="+mn-cs"/>
                        </a:rPr>
                        <a:t>
 Your favourite mala xiang guo with a Korean twist? Oh yes! 🤤 Available from now till 30 June, Seoul Yummy's Kimchi Mala Pot is a must-try! 🍜 Consisting of kimchi, ramyon, glass noodles, tteokbokki, assorted vegetables and your choice of protein, this spicy and fragrant dish will be your new favourite.
#03-05/06, Seoul Yummy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https://scontent-iad3-1.xx.fbcdn.net/v/t1.0-9/p720x720/99269442_3232469306803942_4003916547968991232_o.jpg?_nc_cat=101&amp;_nc_sid=2d5d41&amp;_nc_ohc=K4vcFPFAb40AX_W6aSf&amp;_nc_ht=scontent-iad3-1.xx&amp;_nc_tp=6&amp;oh=7ea9081826ad147046c70a1095af284a&amp;oe=5F181937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FB 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16 - 55; Interests: Eating, Food, Shopping malls, Restaurants or Food and drink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68628341"/>
                  </a:ext>
                </a:extLst>
              </a:tr>
            </a:tbl>
          </a:graphicData>
        </a:graphic>
      </p:graphicFrame>
      <p:sp>
        <p:nvSpPr>
          <p:cNvPr id="4" name="Text Placeholder 3">
            <a:extLst>
              <a:ext uri="{FF2B5EF4-FFF2-40B4-BE49-F238E27FC236}">
                <a16:creationId xmlns:a16="http://schemas.microsoft.com/office/drawing/2014/main" id="{2B23C152-7782-445A-AAFB-F4206BAC8D69}"/>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0885788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85A0F-B87A-45D3-BD27-7F965FDEB45F}"/>
              </a:ext>
            </a:extLst>
          </p:cNvPr>
          <p:cNvSpPr>
            <a:spLocks noGrp="1"/>
          </p:cNvSpPr>
          <p:nvPr>
            <p:ph type="title"/>
          </p:nvPr>
        </p:nvSpPr>
        <p:spPr/>
        <p:txBody>
          <a:bodyPr/>
          <a:lstStyle/>
          <a:p>
            <a:r>
              <a:rPr lang="en-US"/>
              <a:t>Facebook Ads Performance Table | All Pages - 17 of 26</a:t>
            </a:r>
          </a:p>
        </p:txBody>
      </p:sp>
      <p:graphicFrame>
        <p:nvGraphicFramePr>
          <p:cNvPr id="5" name="Table Placeholder 4">
            <a:extLst>
              <a:ext uri="{FF2B5EF4-FFF2-40B4-BE49-F238E27FC236}">
                <a16:creationId xmlns:a16="http://schemas.microsoft.com/office/drawing/2014/main" id="{FB95D35D-FF3D-4478-A142-0759EB81F4B5}"/>
              </a:ext>
            </a:extLst>
          </p:cNvPr>
          <p:cNvGraphicFramePr>
            <a:graphicFrameLocks noGrp="1"/>
          </p:cNvGraphicFramePr>
          <p:nvPr>
            <p:ph type="tbl" sz="quarter" idx="13"/>
            <p:extLst>
              <p:ext uri="{D42A27DB-BD31-4B8C-83A1-F6EECF244321}">
                <p14:modId xmlns:p14="http://schemas.microsoft.com/office/powerpoint/2010/main" val="4074189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803784"/>
                    </a:ext>
                  </a:extLst>
                </a:gridCol>
                <a:gridCol w="658368">
                  <a:extLst>
                    <a:ext uri="{9D8B030D-6E8A-4147-A177-3AD203B41FA5}">
                      <a16:colId xmlns:a16="http://schemas.microsoft.com/office/drawing/2014/main" val="3546271483"/>
                    </a:ext>
                  </a:extLst>
                </a:gridCol>
                <a:gridCol w="246888">
                  <a:extLst>
                    <a:ext uri="{9D8B030D-6E8A-4147-A177-3AD203B41FA5}">
                      <a16:colId xmlns:a16="http://schemas.microsoft.com/office/drawing/2014/main" val="515000020"/>
                    </a:ext>
                  </a:extLst>
                </a:gridCol>
                <a:gridCol w="246888">
                  <a:extLst>
                    <a:ext uri="{9D8B030D-6E8A-4147-A177-3AD203B41FA5}">
                      <a16:colId xmlns:a16="http://schemas.microsoft.com/office/drawing/2014/main" val="1666469702"/>
                    </a:ext>
                  </a:extLst>
                </a:gridCol>
                <a:gridCol w="246888">
                  <a:extLst>
                    <a:ext uri="{9D8B030D-6E8A-4147-A177-3AD203B41FA5}">
                      <a16:colId xmlns:a16="http://schemas.microsoft.com/office/drawing/2014/main" val="2938380960"/>
                    </a:ext>
                  </a:extLst>
                </a:gridCol>
                <a:gridCol w="246888">
                  <a:extLst>
                    <a:ext uri="{9D8B030D-6E8A-4147-A177-3AD203B41FA5}">
                      <a16:colId xmlns:a16="http://schemas.microsoft.com/office/drawing/2014/main" val="2903230400"/>
                    </a:ext>
                  </a:extLst>
                </a:gridCol>
                <a:gridCol w="246888">
                  <a:extLst>
                    <a:ext uri="{9D8B030D-6E8A-4147-A177-3AD203B41FA5}">
                      <a16:colId xmlns:a16="http://schemas.microsoft.com/office/drawing/2014/main" val="3592188494"/>
                    </a:ext>
                  </a:extLst>
                </a:gridCol>
                <a:gridCol w="246888">
                  <a:extLst>
                    <a:ext uri="{9D8B030D-6E8A-4147-A177-3AD203B41FA5}">
                      <a16:colId xmlns:a16="http://schemas.microsoft.com/office/drawing/2014/main" val="373004097"/>
                    </a:ext>
                  </a:extLst>
                </a:gridCol>
                <a:gridCol w="246888">
                  <a:extLst>
                    <a:ext uri="{9D8B030D-6E8A-4147-A177-3AD203B41FA5}">
                      <a16:colId xmlns:a16="http://schemas.microsoft.com/office/drawing/2014/main" val="3793644769"/>
                    </a:ext>
                  </a:extLst>
                </a:gridCol>
                <a:gridCol w="246888">
                  <a:extLst>
                    <a:ext uri="{9D8B030D-6E8A-4147-A177-3AD203B41FA5}">
                      <a16:colId xmlns:a16="http://schemas.microsoft.com/office/drawing/2014/main" val="2341517266"/>
                    </a:ext>
                  </a:extLst>
                </a:gridCol>
                <a:gridCol w="246888">
                  <a:extLst>
                    <a:ext uri="{9D8B030D-6E8A-4147-A177-3AD203B41FA5}">
                      <a16:colId xmlns:a16="http://schemas.microsoft.com/office/drawing/2014/main" val="3920225734"/>
                    </a:ext>
                  </a:extLst>
                </a:gridCol>
                <a:gridCol w="246888">
                  <a:extLst>
                    <a:ext uri="{9D8B030D-6E8A-4147-A177-3AD203B41FA5}">
                      <a16:colId xmlns:a16="http://schemas.microsoft.com/office/drawing/2014/main" val="4084887958"/>
                    </a:ext>
                  </a:extLst>
                </a:gridCol>
                <a:gridCol w="246888">
                  <a:extLst>
                    <a:ext uri="{9D8B030D-6E8A-4147-A177-3AD203B41FA5}">
                      <a16:colId xmlns:a16="http://schemas.microsoft.com/office/drawing/2014/main" val="1680266434"/>
                    </a:ext>
                  </a:extLst>
                </a:gridCol>
                <a:gridCol w="246888">
                  <a:extLst>
                    <a:ext uri="{9D8B030D-6E8A-4147-A177-3AD203B41FA5}">
                      <a16:colId xmlns:a16="http://schemas.microsoft.com/office/drawing/2014/main" val="2858941919"/>
                    </a:ext>
                  </a:extLst>
                </a:gridCol>
                <a:gridCol w="246888">
                  <a:extLst>
                    <a:ext uri="{9D8B030D-6E8A-4147-A177-3AD203B41FA5}">
                      <a16:colId xmlns:a16="http://schemas.microsoft.com/office/drawing/2014/main" val="789990108"/>
                    </a:ext>
                  </a:extLst>
                </a:gridCol>
                <a:gridCol w="246888">
                  <a:extLst>
                    <a:ext uri="{9D8B030D-6E8A-4147-A177-3AD203B41FA5}">
                      <a16:colId xmlns:a16="http://schemas.microsoft.com/office/drawing/2014/main" val="3684509765"/>
                    </a:ext>
                  </a:extLst>
                </a:gridCol>
                <a:gridCol w="246888">
                  <a:extLst>
                    <a:ext uri="{9D8B030D-6E8A-4147-A177-3AD203B41FA5}">
                      <a16:colId xmlns:a16="http://schemas.microsoft.com/office/drawing/2014/main" val="2766613065"/>
                    </a:ext>
                  </a:extLst>
                </a:gridCol>
                <a:gridCol w="246888">
                  <a:extLst>
                    <a:ext uri="{9D8B030D-6E8A-4147-A177-3AD203B41FA5}">
                      <a16:colId xmlns:a16="http://schemas.microsoft.com/office/drawing/2014/main" val="1960267022"/>
                    </a:ext>
                  </a:extLst>
                </a:gridCol>
                <a:gridCol w="246888">
                  <a:extLst>
                    <a:ext uri="{9D8B030D-6E8A-4147-A177-3AD203B41FA5}">
                      <a16:colId xmlns:a16="http://schemas.microsoft.com/office/drawing/2014/main" val="1528127011"/>
                    </a:ext>
                  </a:extLst>
                </a:gridCol>
                <a:gridCol w="246888">
                  <a:extLst>
                    <a:ext uri="{9D8B030D-6E8A-4147-A177-3AD203B41FA5}">
                      <a16:colId xmlns:a16="http://schemas.microsoft.com/office/drawing/2014/main" val="2743963779"/>
                    </a:ext>
                  </a:extLst>
                </a:gridCol>
                <a:gridCol w="246888">
                  <a:extLst>
                    <a:ext uri="{9D8B030D-6E8A-4147-A177-3AD203B41FA5}">
                      <a16:colId xmlns:a16="http://schemas.microsoft.com/office/drawing/2014/main" val="3609395930"/>
                    </a:ext>
                  </a:extLst>
                </a:gridCol>
                <a:gridCol w="987552">
                  <a:extLst>
                    <a:ext uri="{9D8B030D-6E8A-4147-A177-3AD203B41FA5}">
                      <a16:colId xmlns:a16="http://schemas.microsoft.com/office/drawing/2014/main" val="2000046899"/>
                    </a:ext>
                  </a:extLst>
                </a:gridCol>
                <a:gridCol w="493776">
                  <a:extLst>
                    <a:ext uri="{9D8B030D-6E8A-4147-A177-3AD203B41FA5}">
                      <a16:colId xmlns:a16="http://schemas.microsoft.com/office/drawing/2014/main" val="951695349"/>
                    </a:ext>
                  </a:extLst>
                </a:gridCol>
                <a:gridCol w="493776">
                  <a:extLst>
                    <a:ext uri="{9D8B030D-6E8A-4147-A177-3AD203B41FA5}">
                      <a16:colId xmlns:a16="http://schemas.microsoft.com/office/drawing/2014/main" val="608781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919322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- 2020-05-28 10:49:53</a:t>
                      </a:r>
                      <a:r>
                        <a:rPr kumimoji="0" lang="en-US" sz="1000" b="0" i="0" u="none" strike="noStrike" kern="1200" cap="none" spc="0" normalizeH="0" baseline="0" noProof="0">
                          <a:ln>
                            <a:noFill/>
                          </a:ln>
                          <a:solidFill>
                            <a:prstClr val="black"/>
                          </a:solidFill>
                          <a:effectLst/>
                          <a:uLnTx/>
                          <a:uFillTx/>
                          <a:latin typeface="+mn-lt"/>
                          <a:ea typeface="+mn-ea"/>
                          <a:cs typeface="+mn-cs"/>
                        </a:rPr>
                        <a:t>
 Craving for crispy, buttery roti prata? 😋 You're not alone! Here's our take on how you can easily make it at home. Pair it with your favourite curry for the ultimate indulgence...yum!🍴P.S. This is the last video of our cooking video series and we hope you've enjoyed learning new recipes! Let us know in the comments below if you would like more recipe videos in future.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https://scontent-iad3-1.xx.fbcdn.net/v/t15.5256-10/p720x720/101447912_1805545459582887_870016767643090944_n.jpg?_nc_cat=108&amp;_nc_sid=ad6a45&amp;_nc_ohc=lLVIdbZqzXUAX_Zb_S2&amp;_nc_ht=scontent-iad3-1.xx&amp;oh=095eab29723e02017cc4ef1515bddd1a&amp;oe=5F150917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FB 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18 - 55; Interests: Shopping and fashion, Shopping, Sales promotion, Shopping malls or Retail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1671820075"/>
                  </a:ext>
                </a:extLst>
              </a:tr>
            </a:tbl>
          </a:graphicData>
        </a:graphic>
      </p:graphicFrame>
      <p:sp>
        <p:nvSpPr>
          <p:cNvPr id="4" name="Text Placeholder 3">
            <a:extLst>
              <a:ext uri="{FF2B5EF4-FFF2-40B4-BE49-F238E27FC236}">
                <a16:creationId xmlns:a16="http://schemas.microsoft.com/office/drawing/2014/main" id="{011C3032-BE52-46E0-89AF-7D5A95409FA5}"/>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2285810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5F6EA-64A5-4468-9CD4-B2930754A20A}"/>
              </a:ext>
            </a:extLst>
          </p:cNvPr>
          <p:cNvSpPr>
            <a:spLocks noGrp="1"/>
          </p:cNvSpPr>
          <p:nvPr>
            <p:ph type="title"/>
          </p:nvPr>
        </p:nvSpPr>
        <p:spPr/>
        <p:txBody>
          <a:bodyPr/>
          <a:lstStyle/>
          <a:p>
            <a:r>
              <a:rPr lang="en-US"/>
              <a:t>Facebook Ads Performance Table | All Pages - 18 of 26</a:t>
            </a:r>
          </a:p>
        </p:txBody>
      </p:sp>
      <p:graphicFrame>
        <p:nvGraphicFramePr>
          <p:cNvPr id="5" name="Table Placeholder 4">
            <a:extLst>
              <a:ext uri="{FF2B5EF4-FFF2-40B4-BE49-F238E27FC236}">
                <a16:creationId xmlns:a16="http://schemas.microsoft.com/office/drawing/2014/main" id="{8BA6BA8E-B5E3-4E22-AFBF-F0893E1F8408}"/>
              </a:ext>
            </a:extLst>
          </p:cNvPr>
          <p:cNvGraphicFramePr>
            <a:graphicFrameLocks noGrp="1"/>
          </p:cNvGraphicFramePr>
          <p:nvPr>
            <p:ph type="tbl" sz="quarter" idx="13"/>
            <p:extLst>
              <p:ext uri="{D42A27DB-BD31-4B8C-83A1-F6EECF244321}">
                <p14:modId xmlns:p14="http://schemas.microsoft.com/office/powerpoint/2010/main" val="1899610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717834414"/>
                    </a:ext>
                  </a:extLst>
                </a:gridCol>
                <a:gridCol w="658368">
                  <a:extLst>
                    <a:ext uri="{9D8B030D-6E8A-4147-A177-3AD203B41FA5}">
                      <a16:colId xmlns:a16="http://schemas.microsoft.com/office/drawing/2014/main" val="56269985"/>
                    </a:ext>
                  </a:extLst>
                </a:gridCol>
                <a:gridCol w="246888">
                  <a:extLst>
                    <a:ext uri="{9D8B030D-6E8A-4147-A177-3AD203B41FA5}">
                      <a16:colId xmlns:a16="http://schemas.microsoft.com/office/drawing/2014/main" val="1850561610"/>
                    </a:ext>
                  </a:extLst>
                </a:gridCol>
                <a:gridCol w="246888">
                  <a:extLst>
                    <a:ext uri="{9D8B030D-6E8A-4147-A177-3AD203B41FA5}">
                      <a16:colId xmlns:a16="http://schemas.microsoft.com/office/drawing/2014/main" val="561846401"/>
                    </a:ext>
                  </a:extLst>
                </a:gridCol>
                <a:gridCol w="246888">
                  <a:extLst>
                    <a:ext uri="{9D8B030D-6E8A-4147-A177-3AD203B41FA5}">
                      <a16:colId xmlns:a16="http://schemas.microsoft.com/office/drawing/2014/main" val="1188948029"/>
                    </a:ext>
                  </a:extLst>
                </a:gridCol>
                <a:gridCol w="246888">
                  <a:extLst>
                    <a:ext uri="{9D8B030D-6E8A-4147-A177-3AD203B41FA5}">
                      <a16:colId xmlns:a16="http://schemas.microsoft.com/office/drawing/2014/main" val="358589042"/>
                    </a:ext>
                  </a:extLst>
                </a:gridCol>
                <a:gridCol w="246888">
                  <a:extLst>
                    <a:ext uri="{9D8B030D-6E8A-4147-A177-3AD203B41FA5}">
                      <a16:colId xmlns:a16="http://schemas.microsoft.com/office/drawing/2014/main" val="1694657767"/>
                    </a:ext>
                  </a:extLst>
                </a:gridCol>
                <a:gridCol w="246888">
                  <a:extLst>
                    <a:ext uri="{9D8B030D-6E8A-4147-A177-3AD203B41FA5}">
                      <a16:colId xmlns:a16="http://schemas.microsoft.com/office/drawing/2014/main" val="3980761335"/>
                    </a:ext>
                  </a:extLst>
                </a:gridCol>
                <a:gridCol w="246888">
                  <a:extLst>
                    <a:ext uri="{9D8B030D-6E8A-4147-A177-3AD203B41FA5}">
                      <a16:colId xmlns:a16="http://schemas.microsoft.com/office/drawing/2014/main" val="1173569234"/>
                    </a:ext>
                  </a:extLst>
                </a:gridCol>
                <a:gridCol w="246888">
                  <a:extLst>
                    <a:ext uri="{9D8B030D-6E8A-4147-A177-3AD203B41FA5}">
                      <a16:colId xmlns:a16="http://schemas.microsoft.com/office/drawing/2014/main" val="4130304863"/>
                    </a:ext>
                  </a:extLst>
                </a:gridCol>
                <a:gridCol w="246888">
                  <a:extLst>
                    <a:ext uri="{9D8B030D-6E8A-4147-A177-3AD203B41FA5}">
                      <a16:colId xmlns:a16="http://schemas.microsoft.com/office/drawing/2014/main" val="18295141"/>
                    </a:ext>
                  </a:extLst>
                </a:gridCol>
                <a:gridCol w="246888">
                  <a:extLst>
                    <a:ext uri="{9D8B030D-6E8A-4147-A177-3AD203B41FA5}">
                      <a16:colId xmlns:a16="http://schemas.microsoft.com/office/drawing/2014/main" val="2740482937"/>
                    </a:ext>
                  </a:extLst>
                </a:gridCol>
                <a:gridCol w="246888">
                  <a:extLst>
                    <a:ext uri="{9D8B030D-6E8A-4147-A177-3AD203B41FA5}">
                      <a16:colId xmlns:a16="http://schemas.microsoft.com/office/drawing/2014/main" val="3466702316"/>
                    </a:ext>
                  </a:extLst>
                </a:gridCol>
                <a:gridCol w="246888">
                  <a:extLst>
                    <a:ext uri="{9D8B030D-6E8A-4147-A177-3AD203B41FA5}">
                      <a16:colId xmlns:a16="http://schemas.microsoft.com/office/drawing/2014/main" val="4131281536"/>
                    </a:ext>
                  </a:extLst>
                </a:gridCol>
                <a:gridCol w="246888">
                  <a:extLst>
                    <a:ext uri="{9D8B030D-6E8A-4147-A177-3AD203B41FA5}">
                      <a16:colId xmlns:a16="http://schemas.microsoft.com/office/drawing/2014/main" val="2882277779"/>
                    </a:ext>
                  </a:extLst>
                </a:gridCol>
                <a:gridCol w="246888">
                  <a:extLst>
                    <a:ext uri="{9D8B030D-6E8A-4147-A177-3AD203B41FA5}">
                      <a16:colId xmlns:a16="http://schemas.microsoft.com/office/drawing/2014/main" val="1002694458"/>
                    </a:ext>
                  </a:extLst>
                </a:gridCol>
                <a:gridCol w="246888">
                  <a:extLst>
                    <a:ext uri="{9D8B030D-6E8A-4147-A177-3AD203B41FA5}">
                      <a16:colId xmlns:a16="http://schemas.microsoft.com/office/drawing/2014/main" val="2603773083"/>
                    </a:ext>
                  </a:extLst>
                </a:gridCol>
                <a:gridCol w="246888">
                  <a:extLst>
                    <a:ext uri="{9D8B030D-6E8A-4147-A177-3AD203B41FA5}">
                      <a16:colId xmlns:a16="http://schemas.microsoft.com/office/drawing/2014/main" val="295107628"/>
                    </a:ext>
                  </a:extLst>
                </a:gridCol>
                <a:gridCol w="246888">
                  <a:extLst>
                    <a:ext uri="{9D8B030D-6E8A-4147-A177-3AD203B41FA5}">
                      <a16:colId xmlns:a16="http://schemas.microsoft.com/office/drawing/2014/main" val="2230467521"/>
                    </a:ext>
                  </a:extLst>
                </a:gridCol>
                <a:gridCol w="246888">
                  <a:extLst>
                    <a:ext uri="{9D8B030D-6E8A-4147-A177-3AD203B41FA5}">
                      <a16:colId xmlns:a16="http://schemas.microsoft.com/office/drawing/2014/main" val="2189686774"/>
                    </a:ext>
                  </a:extLst>
                </a:gridCol>
                <a:gridCol w="246888">
                  <a:extLst>
                    <a:ext uri="{9D8B030D-6E8A-4147-A177-3AD203B41FA5}">
                      <a16:colId xmlns:a16="http://schemas.microsoft.com/office/drawing/2014/main" val="2773667568"/>
                    </a:ext>
                  </a:extLst>
                </a:gridCol>
                <a:gridCol w="987552">
                  <a:extLst>
                    <a:ext uri="{9D8B030D-6E8A-4147-A177-3AD203B41FA5}">
                      <a16:colId xmlns:a16="http://schemas.microsoft.com/office/drawing/2014/main" val="3963620352"/>
                    </a:ext>
                  </a:extLst>
                </a:gridCol>
                <a:gridCol w="493776">
                  <a:extLst>
                    <a:ext uri="{9D8B030D-6E8A-4147-A177-3AD203B41FA5}">
                      <a16:colId xmlns:a16="http://schemas.microsoft.com/office/drawing/2014/main" val="2625243258"/>
                    </a:ext>
                  </a:extLst>
                </a:gridCol>
                <a:gridCol w="493776">
                  <a:extLst>
                    <a:ext uri="{9D8B030D-6E8A-4147-A177-3AD203B41FA5}">
                      <a16:colId xmlns:a16="http://schemas.microsoft.com/office/drawing/2014/main" val="2143091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636247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Jem - 2020-05-28 10:45:02</a:t>
                      </a:r>
                      <a:r>
                        <a:rPr kumimoji="0" lang="en-US" sz="1000" b="0" i="0" u="none" strike="noStrike" kern="1200" cap="none" spc="0" normalizeH="0" baseline="0" noProof="0">
                          <a:ln>
                            <a:noFill/>
                          </a:ln>
                          <a:solidFill>
                            <a:prstClr val="black"/>
                          </a:solidFill>
                          <a:effectLst/>
                          <a:uLnTx/>
                          <a:uFillTx/>
                          <a:latin typeface="+mn-lt"/>
                          <a:ea typeface="+mn-ea"/>
                          <a:cs typeface="+mn-cs"/>
                        </a:rPr>
                        <a:t>
 Make everyday memorable by indulging in something enjoyable! 🌟 Today, we're winding down at home with our loved ones 😌 What about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https://scontent-iad3-1.xx.fbcdn.net/v/t1.0-9/p720x720/97815457_3217388368312036_4906266641165189120_o.jpg?_nc_cat=107&amp;_nc_sid=2d5d41&amp;_nc_ohc=_jZZD5oCDGMAX8lXxuc&amp;_nc_ht=scontent-iad3-1.xx&amp;_nc_tp=6&amp;oh=6335d4d469fe616a2d08169e61d3ff4c&amp;oe=5F13FC52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FB 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18 - 55; Interests: Shopping and fashion, Shopping, Sales promotion, Shopping malls or Retail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3924381997"/>
                  </a:ext>
                </a:extLst>
              </a:tr>
            </a:tbl>
          </a:graphicData>
        </a:graphic>
      </p:graphicFrame>
      <p:sp>
        <p:nvSpPr>
          <p:cNvPr id="4" name="Text Placeholder 3">
            <a:extLst>
              <a:ext uri="{FF2B5EF4-FFF2-40B4-BE49-F238E27FC236}">
                <a16:creationId xmlns:a16="http://schemas.microsoft.com/office/drawing/2014/main" id="{584684DA-1F95-447F-90E6-F8B865233D8A}"/>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743981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A1BC3-E6AE-40E1-8CE7-34DB43EBEE2A}"/>
              </a:ext>
            </a:extLst>
          </p:cNvPr>
          <p:cNvSpPr>
            <a:spLocks noGrp="1"/>
          </p:cNvSpPr>
          <p:nvPr>
            <p:ph type="title"/>
          </p:nvPr>
        </p:nvSpPr>
        <p:spPr/>
        <p:txBody>
          <a:bodyPr/>
          <a:lstStyle/>
          <a:p>
            <a:r>
              <a:rPr lang="en-US"/>
              <a:t>Facebook Ads Performance Table | All Pages - 19 of 26</a:t>
            </a:r>
          </a:p>
        </p:txBody>
      </p:sp>
      <p:graphicFrame>
        <p:nvGraphicFramePr>
          <p:cNvPr id="5" name="Table Placeholder 4">
            <a:extLst>
              <a:ext uri="{FF2B5EF4-FFF2-40B4-BE49-F238E27FC236}">
                <a16:creationId xmlns:a16="http://schemas.microsoft.com/office/drawing/2014/main" id="{402871DA-37DB-4FAD-83BB-597332646838}"/>
              </a:ext>
            </a:extLst>
          </p:cNvPr>
          <p:cNvGraphicFramePr>
            <a:graphicFrameLocks noGrp="1"/>
          </p:cNvGraphicFramePr>
          <p:nvPr>
            <p:ph type="tbl" sz="quarter" idx="13"/>
            <p:extLst>
              <p:ext uri="{D42A27DB-BD31-4B8C-83A1-F6EECF244321}">
                <p14:modId xmlns:p14="http://schemas.microsoft.com/office/powerpoint/2010/main" val="3878238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35519276"/>
                    </a:ext>
                  </a:extLst>
                </a:gridCol>
                <a:gridCol w="658368">
                  <a:extLst>
                    <a:ext uri="{9D8B030D-6E8A-4147-A177-3AD203B41FA5}">
                      <a16:colId xmlns:a16="http://schemas.microsoft.com/office/drawing/2014/main" val="3321165594"/>
                    </a:ext>
                  </a:extLst>
                </a:gridCol>
                <a:gridCol w="246888">
                  <a:extLst>
                    <a:ext uri="{9D8B030D-6E8A-4147-A177-3AD203B41FA5}">
                      <a16:colId xmlns:a16="http://schemas.microsoft.com/office/drawing/2014/main" val="2649728241"/>
                    </a:ext>
                  </a:extLst>
                </a:gridCol>
                <a:gridCol w="246888">
                  <a:extLst>
                    <a:ext uri="{9D8B030D-6E8A-4147-A177-3AD203B41FA5}">
                      <a16:colId xmlns:a16="http://schemas.microsoft.com/office/drawing/2014/main" val="2395533543"/>
                    </a:ext>
                  </a:extLst>
                </a:gridCol>
                <a:gridCol w="246888">
                  <a:extLst>
                    <a:ext uri="{9D8B030D-6E8A-4147-A177-3AD203B41FA5}">
                      <a16:colId xmlns:a16="http://schemas.microsoft.com/office/drawing/2014/main" val="3763944645"/>
                    </a:ext>
                  </a:extLst>
                </a:gridCol>
                <a:gridCol w="246888">
                  <a:extLst>
                    <a:ext uri="{9D8B030D-6E8A-4147-A177-3AD203B41FA5}">
                      <a16:colId xmlns:a16="http://schemas.microsoft.com/office/drawing/2014/main" val="1586380150"/>
                    </a:ext>
                  </a:extLst>
                </a:gridCol>
                <a:gridCol w="246888">
                  <a:extLst>
                    <a:ext uri="{9D8B030D-6E8A-4147-A177-3AD203B41FA5}">
                      <a16:colId xmlns:a16="http://schemas.microsoft.com/office/drawing/2014/main" val="2538600799"/>
                    </a:ext>
                  </a:extLst>
                </a:gridCol>
                <a:gridCol w="246888">
                  <a:extLst>
                    <a:ext uri="{9D8B030D-6E8A-4147-A177-3AD203B41FA5}">
                      <a16:colId xmlns:a16="http://schemas.microsoft.com/office/drawing/2014/main" val="2857273772"/>
                    </a:ext>
                  </a:extLst>
                </a:gridCol>
                <a:gridCol w="246888">
                  <a:extLst>
                    <a:ext uri="{9D8B030D-6E8A-4147-A177-3AD203B41FA5}">
                      <a16:colId xmlns:a16="http://schemas.microsoft.com/office/drawing/2014/main" val="2802940893"/>
                    </a:ext>
                  </a:extLst>
                </a:gridCol>
                <a:gridCol w="246888">
                  <a:extLst>
                    <a:ext uri="{9D8B030D-6E8A-4147-A177-3AD203B41FA5}">
                      <a16:colId xmlns:a16="http://schemas.microsoft.com/office/drawing/2014/main" val="4191760782"/>
                    </a:ext>
                  </a:extLst>
                </a:gridCol>
                <a:gridCol w="246888">
                  <a:extLst>
                    <a:ext uri="{9D8B030D-6E8A-4147-A177-3AD203B41FA5}">
                      <a16:colId xmlns:a16="http://schemas.microsoft.com/office/drawing/2014/main" val="2740446288"/>
                    </a:ext>
                  </a:extLst>
                </a:gridCol>
                <a:gridCol w="246888">
                  <a:extLst>
                    <a:ext uri="{9D8B030D-6E8A-4147-A177-3AD203B41FA5}">
                      <a16:colId xmlns:a16="http://schemas.microsoft.com/office/drawing/2014/main" val="2145857022"/>
                    </a:ext>
                  </a:extLst>
                </a:gridCol>
                <a:gridCol w="246888">
                  <a:extLst>
                    <a:ext uri="{9D8B030D-6E8A-4147-A177-3AD203B41FA5}">
                      <a16:colId xmlns:a16="http://schemas.microsoft.com/office/drawing/2014/main" val="1742212306"/>
                    </a:ext>
                  </a:extLst>
                </a:gridCol>
                <a:gridCol w="246888">
                  <a:extLst>
                    <a:ext uri="{9D8B030D-6E8A-4147-A177-3AD203B41FA5}">
                      <a16:colId xmlns:a16="http://schemas.microsoft.com/office/drawing/2014/main" val="4027070017"/>
                    </a:ext>
                  </a:extLst>
                </a:gridCol>
                <a:gridCol w="246888">
                  <a:extLst>
                    <a:ext uri="{9D8B030D-6E8A-4147-A177-3AD203B41FA5}">
                      <a16:colId xmlns:a16="http://schemas.microsoft.com/office/drawing/2014/main" val="484875574"/>
                    </a:ext>
                  </a:extLst>
                </a:gridCol>
                <a:gridCol w="246888">
                  <a:extLst>
                    <a:ext uri="{9D8B030D-6E8A-4147-A177-3AD203B41FA5}">
                      <a16:colId xmlns:a16="http://schemas.microsoft.com/office/drawing/2014/main" val="1175540739"/>
                    </a:ext>
                  </a:extLst>
                </a:gridCol>
                <a:gridCol w="246888">
                  <a:extLst>
                    <a:ext uri="{9D8B030D-6E8A-4147-A177-3AD203B41FA5}">
                      <a16:colId xmlns:a16="http://schemas.microsoft.com/office/drawing/2014/main" val="4292248208"/>
                    </a:ext>
                  </a:extLst>
                </a:gridCol>
                <a:gridCol w="246888">
                  <a:extLst>
                    <a:ext uri="{9D8B030D-6E8A-4147-A177-3AD203B41FA5}">
                      <a16:colId xmlns:a16="http://schemas.microsoft.com/office/drawing/2014/main" val="1568500909"/>
                    </a:ext>
                  </a:extLst>
                </a:gridCol>
                <a:gridCol w="246888">
                  <a:extLst>
                    <a:ext uri="{9D8B030D-6E8A-4147-A177-3AD203B41FA5}">
                      <a16:colId xmlns:a16="http://schemas.microsoft.com/office/drawing/2014/main" val="4285130309"/>
                    </a:ext>
                  </a:extLst>
                </a:gridCol>
                <a:gridCol w="246888">
                  <a:extLst>
                    <a:ext uri="{9D8B030D-6E8A-4147-A177-3AD203B41FA5}">
                      <a16:colId xmlns:a16="http://schemas.microsoft.com/office/drawing/2014/main" val="3124320381"/>
                    </a:ext>
                  </a:extLst>
                </a:gridCol>
                <a:gridCol w="246888">
                  <a:extLst>
                    <a:ext uri="{9D8B030D-6E8A-4147-A177-3AD203B41FA5}">
                      <a16:colId xmlns:a16="http://schemas.microsoft.com/office/drawing/2014/main" val="3966794134"/>
                    </a:ext>
                  </a:extLst>
                </a:gridCol>
                <a:gridCol w="987552">
                  <a:extLst>
                    <a:ext uri="{9D8B030D-6E8A-4147-A177-3AD203B41FA5}">
                      <a16:colId xmlns:a16="http://schemas.microsoft.com/office/drawing/2014/main" val="4231365329"/>
                    </a:ext>
                  </a:extLst>
                </a:gridCol>
                <a:gridCol w="493776">
                  <a:extLst>
                    <a:ext uri="{9D8B030D-6E8A-4147-A177-3AD203B41FA5}">
                      <a16:colId xmlns:a16="http://schemas.microsoft.com/office/drawing/2014/main" val="3899490488"/>
                    </a:ext>
                  </a:extLst>
                </a:gridCol>
                <a:gridCol w="493776">
                  <a:extLst>
                    <a:ext uri="{9D8B030D-6E8A-4147-A177-3AD203B41FA5}">
                      <a16:colId xmlns:a16="http://schemas.microsoft.com/office/drawing/2014/main" val="2601396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185247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- 2020-05-27 06:46:50</a:t>
                      </a:r>
                      <a:r>
                        <a:rPr kumimoji="0" lang="en-US" sz="1000" b="0" i="0" u="none" strike="noStrike" kern="1200" cap="none" spc="0" normalizeH="0" baseline="0" noProof="0">
                          <a:ln>
                            <a:noFill/>
                          </a:ln>
                          <a:solidFill>
                            <a:prstClr val="black"/>
                          </a:solidFill>
                          <a:effectLst/>
                          <a:uLnTx/>
                          <a:uFillTx/>
                          <a:latin typeface="+mn-lt"/>
                          <a:ea typeface="+mn-ea"/>
                          <a:cs typeface="+mn-cs"/>
                        </a:rPr>
                        <a:t>
 Upgrade your mane! Now that hair salons have reopened, which of these post-Circuit Breaker looks would you consider? Share your thoughts in the comments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https://scontent-iad3-1.xx.fbcdn.net/v/t15.5256-10/p720x720/100863434_274955436888224_4034182791661879296_n.jpg?_nc_cat=104&amp;_nc_sid=ad6a45&amp;_nc_ohc=OIbnEl4V8qEAX9kvi5x&amp;_nc_ht=scontent-iad3-1.xx&amp;oh=f6dcc8fd842dbff3984a59299338d16f&amp;oe=5F13694D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WWP 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18 - 65+; Interests: Shopping and fashion or Food and drink, Parents: Parents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News Feed on desktop computers, News Feed on mobile devices, Video Feeds on mobile devices, Instream Video on mobile devices, Instream Video on desktop computers or Instant Article</a:t>
                      </a:r>
                    </a:p>
                  </a:txBody>
                  <a:tcPr/>
                </a:tc>
                <a:extLst>
                  <a:ext uri="{0D108BD9-81ED-4DB2-BD59-A6C34878D82A}">
                    <a16:rowId xmlns:a16="http://schemas.microsoft.com/office/drawing/2014/main" val="3434056355"/>
                  </a:ext>
                </a:extLst>
              </a:tr>
            </a:tbl>
          </a:graphicData>
        </a:graphic>
      </p:graphicFrame>
      <p:sp>
        <p:nvSpPr>
          <p:cNvPr id="4" name="Text Placeholder 3">
            <a:extLst>
              <a:ext uri="{FF2B5EF4-FFF2-40B4-BE49-F238E27FC236}">
                <a16:creationId xmlns:a16="http://schemas.microsoft.com/office/drawing/2014/main" id="{F03DEA44-EEAC-425F-A9EC-02EFCBBAA48D}"/>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89419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8C5D2-EABB-4968-B03A-1977DF15EFAB}"/>
              </a:ext>
            </a:extLst>
          </p:cNvPr>
          <p:cNvSpPr>
            <a:spLocks noGrp="1"/>
          </p:cNvSpPr>
          <p:nvPr>
            <p:ph type="title"/>
          </p:nvPr>
        </p:nvSpPr>
        <p:spPr/>
        <p:txBody>
          <a:bodyPr/>
          <a:lstStyle/>
          <a:p>
            <a:r>
              <a:rPr lang="en-US"/>
              <a:t>Facebook Ads Performance Table | All Pages - 20 of 26</a:t>
            </a:r>
          </a:p>
        </p:txBody>
      </p:sp>
      <p:graphicFrame>
        <p:nvGraphicFramePr>
          <p:cNvPr id="5" name="Table Placeholder 4">
            <a:extLst>
              <a:ext uri="{FF2B5EF4-FFF2-40B4-BE49-F238E27FC236}">
                <a16:creationId xmlns:a16="http://schemas.microsoft.com/office/drawing/2014/main" id="{50B1CED7-E82F-488D-B78D-C5967E9DB99C}"/>
              </a:ext>
            </a:extLst>
          </p:cNvPr>
          <p:cNvGraphicFramePr>
            <a:graphicFrameLocks noGrp="1"/>
          </p:cNvGraphicFramePr>
          <p:nvPr>
            <p:ph type="tbl" sz="quarter" idx="13"/>
            <p:extLst>
              <p:ext uri="{D42A27DB-BD31-4B8C-83A1-F6EECF244321}">
                <p14:modId xmlns:p14="http://schemas.microsoft.com/office/powerpoint/2010/main" val="1027131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68166420"/>
                    </a:ext>
                  </a:extLst>
                </a:gridCol>
                <a:gridCol w="658368">
                  <a:extLst>
                    <a:ext uri="{9D8B030D-6E8A-4147-A177-3AD203B41FA5}">
                      <a16:colId xmlns:a16="http://schemas.microsoft.com/office/drawing/2014/main" val="1471934444"/>
                    </a:ext>
                  </a:extLst>
                </a:gridCol>
                <a:gridCol w="246888">
                  <a:extLst>
                    <a:ext uri="{9D8B030D-6E8A-4147-A177-3AD203B41FA5}">
                      <a16:colId xmlns:a16="http://schemas.microsoft.com/office/drawing/2014/main" val="1240440744"/>
                    </a:ext>
                  </a:extLst>
                </a:gridCol>
                <a:gridCol w="246888">
                  <a:extLst>
                    <a:ext uri="{9D8B030D-6E8A-4147-A177-3AD203B41FA5}">
                      <a16:colId xmlns:a16="http://schemas.microsoft.com/office/drawing/2014/main" val="146969867"/>
                    </a:ext>
                  </a:extLst>
                </a:gridCol>
                <a:gridCol w="246888">
                  <a:extLst>
                    <a:ext uri="{9D8B030D-6E8A-4147-A177-3AD203B41FA5}">
                      <a16:colId xmlns:a16="http://schemas.microsoft.com/office/drawing/2014/main" val="359693578"/>
                    </a:ext>
                  </a:extLst>
                </a:gridCol>
                <a:gridCol w="246888">
                  <a:extLst>
                    <a:ext uri="{9D8B030D-6E8A-4147-A177-3AD203B41FA5}">
                      <a16:colId xmlns:a16="http://schemas.microsoft.com/office/drawing/2014/main" val="191235683"/>
                    </a:ext>
                  </a:extLst>
                </a:gridCol>
                <a:gridCol w="246888">
                  <a:extLst>
                    <a:ext uri="{9D8B030D-6E8A-4147-A177-3AD203B41FA5}">
                      <a16:colId xmlns:a16="http://schemas.microsoft.com/office/drawing/2014/main" val="4104367122"/>
                    </a:ext>
                  </a:extLst>
                </a:gridCol>
                <a:gridCol w="246888">
                  <a:extLst>
                    <a:ext uri="{9D8B030D-6E8A-4147-A177-3AD203B41FA5}">
                      <a16:colId xmlns:a16="http://schemas.microsoft.com/office/drawing/2014/main" val="3191919096"/>
                    </a:ext>
                  </a:extLst>
                </a:gridCol>
                <a:gridCol w="246888">
                  <a:extLst>
                    <a:ext uri="{9D8B030D-6E8A-4147-A177-3AD203B41FA5}">
                      <a16:colId xmlns:a16="http://schemas.microsoft.com/office/drawing/2014/main" val="2878160081"/>
                    </a:ext>
                  </a:extLst>
                </a:gridCol>
                <a:gridCol w="246888">
                  <a:extLst>
                    <a:ext uri="{9D8B030D-6E8A-4147-A177-3AD203B41FA5}">
                      <a16:colId xmlns:a16="http://schemas.microsoft.com/office/drawing/2014/main" val="401885196"/>
                    </a:ext>
                  </a:extLst>
                </a:gridCol>
                <a:gridCol w="246888">
                  <a:extLst>
                    <a:ext uri="{9D8B030D-6E8A-4147-A177-3AD203B41FA5}">
                      <a16:colId xmlns:a16="http://schemas.microsoft.com/office/drawing/2014/main" val="3267594155"/>
                    </a:ext>
                  </a:extLst>
                </a:gridCol>
                <a:gridCol w="246888">
                  <a:extLst>
                    <a:ext uri="{9D8B030D-6E8A-4147-A177-3AD203B41FA5}">
                      <a16:colId xmlns:a16="http://schemas.microsoft.com/office/drawing/2014/main" val="1941415565"/>
                    </a:ext>
                  </a:extLst>
                </a:gridCol>
                <a:gridCol w="246888">
                  <a:extLst>
                    <a:ext uri="{9D8B030D-6E8A-4147-A177-3AD203B41FA5}">
                      <a16:colId xmlns:a16="http://schemas.microsoft.com/office/drawing/2014/main" val="2643672220"/>
                    </a:ext>
                  </a:extLst>
                </a:gridCol>
                <a:gridCol w="246888">
                  <a:extLst>
                    <a:ext uri="{9D8B030D-6E8A-4147-A177-3AD203B41FA5}">
                      <a16:colId xmlns:a16="http://schemas.microsoft.com/office/drawing/2014/main" val="2238408140"/>
                    </a:ext>
                  </a:extLst>
                </a:gridCol>
                <a:gridCol w="246888">
                  <a:extLst>
                    <a:ext uri="{9D8B030D-6E8A-4147-A177-3AD203B41FA5}">
                      <a16:colId xmlns:a16="http://schemas.microsoft.com/office/drawing/2014/main" val="1616982152"/>
                    </a:ext>
                  </a:extLst>
                </a:gridCol>
                <a:gridCol w="246888">
                  <a:extLst>
                    <a:ext uri="{9D8B030D-6E8A-4147-A177-3AD203B41FA5}">
                      <a16:colId xmlns:a16="http://schemas.microsoft.com/office/drawing/2014/main" val="2947348955"/>
                    </a:ext>
                  </a:extLst>
                </a:gridCol>
                <a:gridCol w="246888">
                  <a:extLst>
                    <a:ext uri="{9D8B030D-6E8A-4147-A177-3AD203B41FA5}">
                      <a16:colId xmlns:a16="http://schemas.microsoft.com/office/drawing/2014/main" val="1828672284"/>
                    </a:ext>
                  </a:extLst>
                </a:gridCol>
                <a:gridCol w="246888">
                  <a:extLst>
                    <a:ext uri="{9D8B030D-6E8A-4147-A177-3AD203B41FA5}">
                      <a16:colId xmlns:a16="http://schemas.microsoft.com/office/drawing/2014/main" val="1613362956"/>
                    </a:ext>
                  </a:extLst>
                </a:gridCol>
                <a:gridCol w="246888">
                  <a:extLst>
                    <a:ext uri="{9D8B030D-6E8A-4147-A177-3AD203B41FA5}">
                      <a16:colId xmlns:a16="http://schemas.microsoft.com/office/drawing/2014/main" val="1875874315"/>
                    </a:ext>
                  </a:extLst>
                </a:gridCol>
                <a:gridCol w="246888">
                  <a:extLst>
                    <a:ext uri="{9D8B030D-6E8A-4147-A177-3AD203B41FA5}">
                      <a16:colId xmlns:a16="http://schemas.microsoft.com/office/drawing/2014/main" val="2476713542"/>
                    </a:ext>
                  </a:extLst>
                </a:gridCol>
                <a:gridCol w="246888">
                  <a:extLst>
                    <a:ext uri="{9D8B030D-6E8A-4147-A177-3AD203B41FA5}">
                      <a16:colId xmlns:a16="http://schemas.microsoft.com/office/drawing/2014/main" val="68882213"/>
                    </a:ext>
                  </a:extLst>
                </a:gridCol>
                <a:gridCol w="987552">
                  <a:extLst>
                    <a:ext uri="{9D8B030D-6E8A-4147-A177-3AD203B41FA5}">
                      <a16:colId xmlns:a16="http://schemas.microsoft.com/office/drawing/2014/main" val="1809359455"/>
                    </a:ext>
                  </a:extLst>
                </a:gridCol>
                <a:gridCol w="493776">
                  <a:extLst>
                    <a:ext uri="{9D8B030D-6E8A-4147-A177-3AD203B41FA5}">
                      <a16:colId xmlns:a16="http://schemas.microsoft.com/office/drawing/2014/main" val="4065095053"/>
                    </a:ext>
                  </a:extLst>
                </a:gridCol>
                <a:gridCol w="493776">
                  <a:extLst>
                    <a:ext uri="{9D8B030D-6E8A-4147-A177-3AD203B41FA5}">
                      <a16:colId xmlns:a16="http://schemas.microsoft.com/office/drawing/2014/main" val="1334308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818089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- 2020-05-27 06:27:16</a:t>
                      </a:r>
                      <a:r>
                        <a:rPr kumimoji="0" lang="en-US" sz="1000" b="0" i="0" u="none" strike="noStrike" kern="1200" cap="none" spc="0" normalizeH="0" baseline="0" noProof="0">
                          <a:ln>
                            <a:noFill/>
                          </a:ln>
                          <a:solidFill>
                            <a:prstClr val="black"/>
                          </a:solidFill>
                          <a:effectLst/>
                          <a:uLnTx/>
                          <a:uFillTx/>
                          <a:latin typeface="+mn-lt"/>
                          <a:ea typeface="+mn-ea"/>
                          <a:cs typeface="+mn-cs"/>
                        </a:rPr>
                        <a:t>
 Upgrade your mane! Now that hair salons have reopened, which of these post-Circuit Breaker looks would you consider? Share your thoughts in the comments below.
.
.
.
#waterwaypoint #fraserspropertyretail #salons #hairdos #beauty #hairstyle #circuitbreaker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Upgrade your mane! Now that hair...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Interests: Shopping and fashion or Food and drink, Parents: Parents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extLst>
                  <a:ext uri="{0D108BD9-81ED-4DB2-BD59-A6C34878D82A}">
                    <a16:rowId xmlns:a16="http://schemas.microsoft.com/office/drawing/2014/main" val="3127725253"/>
                  </a:ext>
                </a:extLst>
              </a:tr>
            </a:tbl>
          </a:graphicData>
        </a:graphic>
      </p:graphicFrame>
      <p:sp>
        <p:nvSpPr>
          <p:cNvPr id="4" name="Text Placeholder 3">
            <a:extLst>
              <a:ext uri="{FF2B5EF4-FFF2-40B4-BE49-F238E27FC236}">
                <a16:creationId xmlns:a16="http://schemas.microsoft.com/office/drawing/2014/main" id="{D1D62BBD-CC11-42A1-BE92-0B48C9EB630B}"/>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7060870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9B9CD-B35F-4ED8-9D67-7365D276B487}"/>
              </a:ext>
            </a:extLst>
          </p:cNvPr>
          <p:cNvSpPr>
            <a:spLocks noGrp="1"/>
          </p:cNvSpPr>
          <p:nvPr>
            <p:ph type="title"/>
          </p:nvPr>
        </p:nvSpPr>
        <p:spPr/>
        <p:txBody>
          <a:bodyPr/>
          <a:lstStyle/>
          <a:p>
            <a:r>
              <a:rPr lang="en-US"/>
              <a:t>Facebook Ads Performance Table | All Pages - 21 of 26</a:t>
            </a:r>
          </a:p>
        </p:txBody>
      </p:sp>
      <p:graphicFrame>
        <p:nvGraphicFramePr>
          <p:cNvPr id="5" name="Table Placeholder 4">
            <a:extLst>
              <a:ext uri="{FF2B5EF4-FFF2-40B4-BE49-F238E27FC236}">
                <a16:creationId xmlns:a16="http://schemas.microsoft.com/office/drawing/2014/main" id="{75C4A551-D4D1-4629-B5F8-3D0CEE9F77E3}"/>
              </a:ext>
            </a:extLst>
          </p:cNvPr>
          <p:cNvGraphicFramePr>
            <a:graphicFrameLocks noGrp="1"/>
          </p:cNvGraphicFramePr>
          <p:nvPr>
            <p:ph type="tbl" sz="quarter" idx="13"/>
            <p:extLst>
              <p:ext uri="{D42A27DB-BD31-4B8C-83A1-F6EECF244321}">
                <p14:modId xmlns:p14="http://schemas.microsoft.com/office/powerpoint/2010/main" val="2069205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058383119"/>
                    </a:ext>
                  </a:extLst>
                </a:gridCol>
                <a:gridCol w="658368">
                  <a:extLst>
                    <a:ext uri="{9D8B030D-6E8A-4147-A177-3AD203B41FA5}">
                      <a16:colId xmlns:a16="http://schemas.microsoft.com/office/drawing/2014/main" val="2819771664"/>
                    </a:ext>
                  </a:extLst>
                </a:gridCol>
                <a:gridCol w="246888">
                  <a:extLst>
                    <a:ext uri="{9D8B030D-6E8A-4147-A177-3AD203B41FA5}">
                      <a16:colId xmlns:a16="http://schemas.microsoft.com/office/drawing/2014/main" val="2441186521"/>
                    </a:ext>
                  </a:extLst>
                </a:gridCol>
                <a:gridCol w="246888">
                  <a:extLst>
                    <a:ext uri="{9D8B030D-6E8A-4147-A177-3AD203B41FA5}">
                      <a16:colId xmlns:a16="http://schemas.microsoft.com/office/drawing/2014/main" val="2204189076"/>
                    </a:ext>
                  </a:extLst>
                </a:gridCol>
                <a:gridCol w="246888">
                  <a:extLst>
                    <a:ext uri="{9D8B030D-6E8A-4147-A177-3AD203B41FA5}">
                      <a16:colId xmlns:a16="http://schemas.microsoft.com/office/drawing/2014/main" val="37377084"/>
                    </a:ext>
                  </a:extLst>
                </a:gridCol>
                <a:gridCol w="246888">
                  <a:extLst>
                    <a:ext uri="{9D8B030D-6E8A-4147-A177-3AD203B41FA5}">
                      <a16:colId xmlns:a16="http://schemas.microsoft.com/office/drawing/2014/main" val="1567015474"/>
                    </a:ext>
                  </a:extLst>
                </a:gridCol>
                <a:gridCol w="246888">
                  <a:extLst>
                    <a:ext uri="{9D8B030D-6E8A-4147-A177-3AD203B41FA5}">
                      <a16:colId xmlns:a16="http://schemas.microsoft.com/office/drawing/2014/main" val="1161440576"/>
                    </a:ext>
                  </a:extLst>
                </a:gridCol>
                <a:gridCol w="246888">
                  <a:extLst>
                    <a:ext uri="{9D8B030D-6E8A-4147-A177-3AD203B41FA5}">
                      <a16:colId xmlns:a16="http://schemas.microsoft.com/office/drawing/2014/main" val="2247436504"/>
                    </a:ext>
                  </a:extLst>
                </a:gridCol>
                <a:gridCol w="246888">
                  <a:extLst>
                    <a:ext uri="{9D8B030D-6E8A-4147-A177-3AD203B41FA5}">
                      <a16:colId xmlns:a16="http://schemas.microsoft.com/office/drawing/2014/main" val="1371021052"/>
                    </a:ext>
                  </a:extLst>
                </a:gridCol>
                <a:gridCol w="246888">
                  <a:extLst>
                    <a:ext uri="{9D8B030D-6E8A-4147-A177-3AD203B41FA5}">
                      <a16:colId xmlns:a16="http://schemas.microsoft.com/office/drawing/2014/main" val="2803485262"/>
                    </a:ext>
                  </a:extLst>
                </a:gridCol>
                <a:gridCol w="246888">
                  <a:extLst>
                    <a:ext uri="{9D8B030D-6E8A-4147-A177-3AD203B41FA5}">
                      <a16:colId xmlns:a16="http://schemas.microsoft.com/office/drawing/2014/main" val="3968063761"/>
                    </a:ext>
                  </a:extLst>
                </a:gridCol>
                <a:gridCol w="246888">
                  <a:extLst>
                    <a:ext uri="{9D8B030D-6E8A-4147-A177-3AD203B41FA5}">
                      <a16:colId xmlns:a16="http://schemas.microsoft.com/office/drawing/2014/main" val="2425391445"/>
                    </a:ext>
                  </a:extLst>
                </a:gridCol>
                <a:gridCol w="246888">
                  <a:extLst>
                    <a:ext uri="{9D8B030D-6E8A-4147-A177-3AD203B41FA5}">
                      <a16:colId xmlns:a16="http://schemas.microsoft.com/office/drawing/2014/main" val="275978623"/>
                    </a:ext>
                  </a:extLst>
                </a:gridCol>
                <a:gridCol w="246888">
                  <a:extLst>
                    <a:ext uri="{9D8B030D-6E8A-4147-A177-3AD203B41FA5}">
                      <a16:colId xmlns:a16="http://schemas.microsoft.com/office/drawing/2014/main" val="1883727570"/>
                    </a:ext>
                  </a:extLst>
                </a:gridCol>
                <a:gridCol w="246888">
                  <a:extLst>
                    <a:ext uri="{9D8B030D-6E8A-4147-A177-3AD203B41FA5}">
                      <a16:colId xmlns:a16="http://schemas.microsoft.com/office/drawing/2014/main" val="502902673"/>
                    </a:ext>
                  </a:extLst>
                </a:gridCol>
                <a:gridCol w="246888">
                  <a:extLst>
                    <a:ext uri="{9D8B030D-6E8A-4147-A177-3AD203B41FA5}">
                      <a16:colId xmlns:a16="http://schemas.microsoft.com/office/drawing/2014/main" val="469585202"/>
                    </a:ext>
                  </a:extLst>
                </a:gridCol>
                <a:gridCol w="246888">
                  <a:extLst>
                    <a:ext uri="{9D8B030D-6E8A-4147-A177-3AD203B41FA5}">
                      <a16:colId xmlns:a16="http://schemas.microsoft.com/office/drawing/2014/main" val="3122317671"/>
                    </a:ext>
                  </a:extLst>
                </a:gridCol>
                <a:gridCol w="246888">
                  <a:extLst>
                    <a:ext uri="{9D8B030D-6E8A-4147-A177-3AD203B41FA5}">
                      <a16:colId xmlns:a16="http://schemas.microsoft.com/office/drawing/2014/main" val="2895238028"/>
                    </a:ext>
                  </a:extLst>
                </a:gridCol>
                <a:gridCol w="246888">
                  <a:extLst>
                    <a:ext uri="{9D8B030D-6E8A-4147-A177-3AD203B41FA5}">
                      <a16:colId xmlns:a16="http://schemas.microsoft.com/office/drawing/2014/main" val="1082294105"/>
                    </a:ext>
                  </a:extLst>
                </a:gridCol>
                <a:gridCol w="246888">
                  <a:extLst>
                    <a:ext uri="{9D8B030D-6E8A-4147-A177-3AD203B41FA5}">
                      <a16:colId xmlns:a16="http://schemas.microsoft.com/office/drawing/2014/main" val="1340839748"/>
                    </a:ext>
                  </a:extLst>
                </a:gridCol>
                <a:gridCol w="246888">
                  <a:extLst>
                    <a:ext uri="{9D8B030D-6E8A-4147-A177-3AD203B41FA5}">
                      <a16:colId xmlns:a16="http://schemas.microsoft.com/office/drawing/2014/main" val="1704119589"/>
                    </a:ext>
                  </a:extLst>
                </a:gridCol>
                <a:gridCol w="987552">
                  <a:extLst>
                    <a:ext uri="{9D8B030D-6E8A-4147-A177-3AD203B41FA5}">
                      <a16:colId xmlns:a16="http://schemas.microsoft.com/office/drawing/2014/main" val="3846994085"/>
                    </a:ext>
                  </a:extLst>
                </a:gridCol>
                <a:gridCol w="493776">
                  <a:extLst>
                    <a:ext uri="{9D8B030D-6E8A-4147-A177-3AD203B41FA5}">
                      <a16:colId xmlns:a16="http://schemas.microsoft.com/office/drawing/2014/main" val="107795340"/>
                    </a:ext>
                  </a:extLst>
                </a:gridCol>
                <a:gridCol w="493776">
                  <a:extLst>
                    <a:ext uri="{9D8B030D-6E8A-4147-A177-3AD203B41FA5}">
                      <a16:colId xmlns:a16="http://schemas.microsoft.com/office/drawing/2014/main" val="1701120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813758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- 2020-05-27 06:27:16</a:t>
                      </a:r>
                      <a:r>
                        <a:rPr kumimoji="0" lang="en-US" sz="1000" b="0" i="0" u="none" strike="noStrike" kern="1200" cap="none" spc="0" normalizeH="0" baseline="0" noProof="0">
                          <a:ln>
                            <a:noFill/>
                          </a:ln>
                          <a:solidFill>
                            <a:prstClr val="black"/>
                          </a:solidFill>
                          <a:effectLst/>
                          <a:uLnTx/>
                          <a:uFillTx/>
                          <a:latin typeface="+mn-lt"/>
                          <a:ea typeface="+mn-ea"/>
                          <a:cs typeface="+mn-cs"/>
                        </a:rPr>
                        <a:t>
 Upgrade your mane! Now that hair salons have reopened, which of these post-Circuit Breaker looks would you consider? Share your thoughts in the comments below.
.
.
.
#waterwaypoint #fraserspropertyretail #salons #hairdos #beauty #hairstyle #circuitbreaker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Upgrade your mane! Now that hair...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 Interests: Shopping and fashion or Food and drink, Parents: Parents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 or Instagram Stories</a:t>
                      </a:r>
                    </a:p>
                  </a:txBody>
                  <a:tcPr/>
                </a:tc>
                <a:extLst>
                  <a:ext uri="{0D108BD9-81ED-4DB2-BD59-A6C34878D82A}">
                    <a16:rowId xmlns:a16="http://schemas.microsoft.com/office/drawing/2014/main" val="433426039"/>
                  </a:ext>
                </a:extLst>
              </a:tr>
            </a:tbl>
          </a:graphicData>
        </a:graphic>
      </p:graphicFrame>
      <p:sp>
        <p:nvSpPr>
          <p:cNvPr id="4" name="Text Placeholder 3">
            <a:extLst>
              <a:ext uri="{FF2B5EF4-FFF2-40B4-BE49-F238E27FC236}">
                <a16:creationId xmlns:a16="http://schemas.microsoft.com/office/drawing/2014/main" id="{5FF87BE9-E90A-459F-ADFA-304F6058641D}"/>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292526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744C3-15E2-43EF-A8B7-8361B05BC6B1}"/>
              </a:ext>
            </a:extLst>
          </p:cNvPr>
          <p:cNvSpPr>
            <a:spLocks noGrp="1"/>
          </p:cNvSpPr>
          <p:nvPr>
            <p:ph type="title"/>
          </p:nvPr>
        </p:nvSpPr>
        <p:spPr/>
        <p:txBody>
          <a:bodyPr/>
          <a:lstStyle/>
          <a:p>
            <a:r>
              <a:rPr lang="en-US"/>
              <a:t>Facebook Ads Performance Table | All Pages - 22 of 26</a:t>
            </a:r>
          </a:p>
        </p:txBody>
      </p:sp>
      <p:graphicFrame>
        <p:nvGraphicFramePr>
          <p:cNvPr id="5" name="Table Placeholder 4">
            <a:extLst>
              <a:ext uri="{FF2B5EF4-FFF2-40B4-BE49-F238E27FC236}">
                <a16:creationId xmlns:a16="http://schemas.microsoft.com/office/drawing/2014/main" id="{1B918733-7F07-40D1-BC86-69013888A8E1}"/>
              </a:ext>
            </a:extLst>
          </p:cNvPr>
          <p:cNvGraphicFramePr>
            <a:graphicFrameLocks noGrp="1"/>
          </p:cNvGraphicFramePr>
          <p:nvPr>
            <p:ph type="tbl" sz="quarter" idx="13"/>
            <p:extLst>
              <p:ext uri="{D42A27DB-BD31-4B8C-83A1-F6EECF244321}">
                <p14:modId xmlns:p14="http://schemas.microsoft.com/office/powerpoint/2010/main" val="4137497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15639492"/>
                    </a:ext>
                  </a:extLst>
                </a:gridCol>
                <a:gridCol w="658368">
                  <a:extLst>
                    <a:ext uri="{9D8B030D-6E8A-4147-A177-3AD203B41FA5}">
                      <a16:colId xmlns:a16="http://schemas.microsoft.com/office/drawing/2014/main" val="3198177275"/>
                    </a:ext>
                  </a:extLst>
                </a:gridCol>
                <a:gridCol w="246888">
                  <a:extLst>
                    <a:ext uri="{9D8B030D-6E8A-4147-A177-3AD203B41FA5}">
                      <a16:colId xmlns:a16="http://schemas.microsoft.com/office/drawing/2014/main" val="1587534195"/>
                    </a:ext>
                  </a:extLst>
                </a:gridCol>
                <a:gridCol w="246888">
                  <a:extLst>
                    <a:ext uri="{9D8B030D-6E8A-4147-A177-3AD203B41FA5}">
                      <a16:colId xmlns:a16="http://schemas.microsoft.com/office/drawing/2014/main" val="1885497473"/>
                    </a:ext>
                  </a:extLst>
                </a:gridCol>
                <a:gridCol w="246888">
                  <a:extLst>
                    <a:ext uri="{9D8B030D-6E8A-4147-A177-3AD203B41FA5}">
                      <a16:colId xmlns:a16="http://schemas.microsoft.com/office/drawing/2014/main" val="1189215502"/>
                    </a:ext>
                  </a:extLst>
                </a:gridCol>
                <a:gridCol w="246888">
                  <a:extLst>
                    <a:ext uri="{9D8B030D-6E8A-4147-A177-3AD203B41FA5}">
                      <a16:colId xmlns:a16="http://schemas.microsoft.com/office/drawing/2014/main" val="3278679572"/>
                    </a:ext>
                  </a:extLst>
                </a:gridCol>
                <a:gridCol w="246888">
                  <a:extLst>
                    <a:ext uri="{9D8B030D-6E8A-4147-A177-3AD203B41FA5}">
                      <a16:colId xmlns:a16="http://schemas.microsoft.com/office/drawing/2014/main" val="2277880337"/>
                    </a:ext>
                  </a:extLst>
                </a:gridCol>
                <a:gridCol w="246888">
                  <a:extLst>
                    <a:ext uri="{9D8B030D-6E8A-4147-A177-3AD203B41FA5}">
                      <a16:colId xmlns:a16="http://schemas.microsoft.com/office/drawing/2014/main" val="1644212900"/>
                    </a:ext>
                  </a:extLst>
                </a:gridCol>
                <a:gridCol w="246888">
                  <a:extLst>
                    <a:ext uri="{9D8B030D-6E8A-4147-A177-3AD203B41FA5}">
                      <a16:colId xmlns:a16="http://schemas.microsoft.com/office/drawing/2014/main" val="1257297577"/>
                    </a:ext>
                  </a:extLst>
                </a:gridCol>
                <a:gridCol w="246888">
                  <a:extLst>
                    <a:ext uri="{9D8B030D-6E8A-4147-A177-3AD203B41FA5}">
                      <a16:colId xmlns:a16="http://schemas.microsoft.com/office/drawing/2014/main" val="4224725015"/>
                    </a:ext>
                  </a:extLst>
                </a:gridCol>
                <a:gridCol w="246888">
                  <a:extLst>
                    <a:ext uri="{9D8B030D-6E8A-4147-A177-3AD203B41FA5}">
                      <a16:colId xmlns:a16="http://schemas.microsoft.com/office/drawing/2014/main" val="386216593"/>
                    </a:ext>
                  </a:extLst>
                </a:gridCol>
                <a:gridCol w="246888">
                  <a:extLst>
                    <a:ext uri="{9D8B030D-6E8A-4147-A177-3AD203B41FA5}">
                      <a16:colId xmlns:a16="http://schemas.microsoft.com/office/drawing/2014/main" val="3486831693"/>
                    </a:ext>
                  </a:extLst>
                </a:gridCol>
                <a:gridCol w="246888">
                  <a:extLst>
                    <a:ext uri="{9D8B030D-6E8A-4147-A177-3AD203B41FA5}">
                      <a16:colId xmlns:a16="http://schemas.microsoft.com/office/drawing/2014/main" val="3115950693"/>
                    </a:ext>
                  </a:extLst>
                </a:gridCol>
                <a:gridCol w="246888">
                  <a:extLst>
                    <a:ext uri="{9D8B030D-6E8A-4147-A177-3AD203B41FA5}">
                      <a16:colId xmlns:a16="http://schemas.microsoft.com/office/drawing/2014/main" val="804084510"/>
                    </a:ext>
                  </a:extLst>
                </a:gridCol>
                <a:gridCol w="246888">
                  <a:extLst>
                    <a:ext uri="{9D8B030D-6E8A-4147-A177-3AD203B41FA5}">
                      <a16:colId xmlns:a16="http://schemas.microsoft.com/office/drawing/2014/main" val="4105568754"/>
                    </a:ext>
                  </a:extLst>
                </a:gridCol>
                <a:gridCol w="246888">
                  <a:extLst>
                    <a:ext uri="{9D8B030D-6E8A-4147-A177-3AD203B41FA5}">
                      <a16:colId xmlns:a16="http://schemas.microsoft.com/office/drawing/2014/main" val="3301167712"/>
                    </a:ext>
                  </a:extLst>
                </a:gridCol>
                <a:gridCol w="246888">
                  <a:extLst>
                    <a:ext uri="{9D8B030D-6E8A-4147-A177-3AD203B41FA5}">
                      <a16:colId xmlns:a16="http://schemas.microsoft.com/office/drawing/2014/main" val="3821678048"/>
                    </a:ext>
                  </a:extLst>
                </a:gridCol>
                <a:gridCol w="246888">
                  <a:extLst>
                    <a:ext uri="{9D8B030D-6E8A-4147-A177-3AD203B41FA5}">
                      <a16:colId xmlns:a16="http://schemas.microsoft.com/office/drawing/2014/main" val="3728333284"/>
                    </a:ext>
                  </a:extLst>
                </a:gridCol>
                <a:gridCol w="246888">
                  <a:extLst>
                    <a:ext uri="{9D8B030D-6E8A-4147-A177-3AD203B41FA5}">
                      <a16:colId xmlns:a16="http://schemas.microsoft.com/office/drawing/2014/main" val="2577737656"/>
                    </a:ext>
                  </a:extLst>
                </a:gridCol>
                <a:gridCol w="246888">
                  <a:extLst>
                    <a:ext uri="{9D8B030D-6E8A-4147-A177-3AD203B41FA5}">
                      <a16:colId xmlns:a16="http://schemas.microsoft.com/office/drawing/2014/main" val="1527928368"/>
                    </a:ext>
                  </a:extLst>
                </a:gridCol>
                <a:gridCol w="246888">
                  <a:extLst>
                    <a:ext uri="{9D8B030D-6E8A-4147-A177-3AD203B41FA5}">
                      <a16:colId xmlns:a16="http://schemas.microsoft.com/office/drawing/2014/main" val="1610030717"/>
                    </a:ext>
                  </a:extLst>
                </a:gridCol>
                <a:gridCol w="987552">
                  <a:extLst>
                    <a:ext uri="{9D8B030D-6E8A-4147-A177-3AD203B41FA5}">
                      <a16:colId xmlns:a16="http://schemas.microsoft.com/office/drawing/2014/main" val="1436997150"/>
                    </a:ext>
                  </a:extLst>
                </a:gridCol>
                <a:gridCol w="493776">
                  <a:extLst>
                    <a:ext uri="{9D8B030D-6E8A-4147-A177-3AD203B41FA5}">
                      <a16:colId xmlns:a16="http://schemas.microsoft.com/office/drawing/2014/main" val="3515542399"/>
                    </a:ext>
                  </a:extLst>
                </a:gridCol>
                <a:gridCol w="493776">
                  <a:extLst>
                    <a:ext uri="{9D8B030D-6E8A-4147-A177-3AD203B41FA5}">
                      <a16:colId xmlns:a16="http://schemas.microsoft.com/office/drawing/2014/main" val="3191070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068319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KINEX - 2020-05-25 13:48:47</a:t>
                      </a:r>
                      <a:r>
                        <a:rPr kumimoji="0" lang="en-US" sz="1000" b="0" i="0" u="none" strike="noStrike" kern="1200" cap="none" spc="0" normalizeH="0" baseline="0" noProof="0">
                          <a:ln>
                            <a:noFill/>
                          </a:ln>
                          <a:solidFill>
                            <a:prstClr val="black"/>
                          </a:solidFill>
                          <a:effectLst/>
                          <a:uLnTx/>
                          <a:uFillTx/>
                          <a:latin typeface="+mn-lt"/>
                          <a:ea typeface="+mn-ea"/>
                          <a:cs typeface="+mn-cs"/>
                        </a:rPr>
                        <a:t>
 Selamat Hari Raya Adilfitri! 
Wishing everyone the best of health and good fortune.
.
#kinexsg #stayhome #AtHomeTogether #harirayaadilfitri #sgunited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Selamat Hari Raya Adilfitri!...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 or Instagram Stories</a:t>
                      </a:r>
                    </a:p>
                  </a:txBody>
                  <a:tcPr/>
                </a:tc>
                <a:extLst>
                  <a:ext uri="{0D108BD9-81ED-4DB2-BD59-A6C34878D82A}">
                    <a16:rowId xmlns:a16="http://schemas.microsoft.com/office/drawing/2014/main" val="1845048582"/>
                  </a:ext>
                </a:extLst>
              </a:tr>
            </a:tbl>
          </a:graphicData>
        </a:graphic>
      </p:graphicFrame>
      <p:sp>
        <p:nvSpPr>
          <p:cNvPr id="4" name="Text Placeholder 3">
            <a:extLst>
              <a:ext uri="{FF2B5EF4-FFF2-40B4-BE49-F238E27FC236}">
                <a16:creationId xmlns:a16="http://schemas.microsoft.com/office/drawing/2014/main" id="{2A2ED064-0084-4806-93FF-7B3F87518EE1}"/>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2032455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962A4-01ED-41D3-83CE-67030D586CF1}"/>
              </a:ext>
            </a:extLst>
          </p:cNvPr>
          <p:cNvSpPr>
            <a:spLocks noGrp="1"/>
          </p:cNvSpPr>
          <p:nvPr>
            <p:ph type="title"/>
          </p:nvPr>
        </p:nvSpPr>
        <p:spPr/>
        <p:txBody>
          <a:bodyPr/>
          <a:lstStyle/>
          <a:p>
            <a:r>
              <a:rPr lang="en-US"/>
              <a:t>Facebook Ads Performance Table | All Pages - 23 of 26</a:t>
            </a:r>
          </a:p>
        </p:txBody>
      </p:sp>
      <p:graphicFrame>
        <p:nvGraphicFramePr>
          <p:cNvPr id="5" name="Table Placeholder 4">
            <a:extLst>
              <a:ext uri="{FF2B5EF4-FFF2-40B4-BE49-F238E27FC236}">
                <a16:creationId xmlns:a16="http://schemas.microsoft.com/office/drawing/2014/main" id="{AE79307F-0163-48F9-B600-BBD423CB9980}"/>
              </a:ext>
            </a:extLst>
          </p:cNvPr>
          <p:cNvGraphicFramePr>
            <a:graphicFrameLocks noGrp="1"/>
          </p:cNvGraphicFramePr>
          <p:nvPr>
            <p:ph type="tbl" sz="quarter" idx="13"/>
            <p:extLst>
              <p:ext uri="{D42A27DB-BD31-4B8C-83A1-F6EECF244321}">
                <p14:modId xmlns:p14="http://schemas.microsoft.com/office/powerpoint/2010/main" val="2217339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67408877"/>
                    </a:ext>
                  </a:extLst>
                </a:gridCol>
                <a:gridCol w="658368">
                  <a:extLst>
                    <a:ext uri="{9D8B030D-6E8A-4147-A177-3AD203B41FA5}">
                      <a16:colId xmlns:a16="http://schemas.microsoft.com/office/drawing/2014/main" val="972126299"/>
                    </a:ext>
                  </a:extLst>
                </a:gridCol>
                <a:gridCol w="246888">
                  <a:extLst>
                    <a:ext uri="{9D8B030D-6E8A-4147-A177-3AD203B41FA5}">
                      <a16:colId xmlns:a16="http://schemas.microsoft.com/office/drawing/2014/main" val="1063740527"/>
                    </a:ext>
                  </a:extLst>
                </a:gridCol>
                <a:gridCol w="246888">
                  <a:extLst>
                    <a:ext uri="{9D8B030D-6E8A-4147-A177-3AD203B41FA5}">
                      <a16:colId xmlns:a16="http://schemas.microsoft.com/office/drawing/2014/main" val="1695973109"/>
                    </a:ext>
                  </a:extLst>
                </a:gridCol>
                <a:gridCol w="246888">
                  <a:extLst>
                    <a:ext uri="{9D8B030D-6E8A-4147-A177-3AD203B41FA5}">
                      <a16:colId xmlns:a16="http://schemas.microsoft.com/office/drawing/2014/main" val="2763108959"/>
                    </a:ext>
                  </a:extLst>
                </a:gridCol>
                <a:gridCol w="246888">
                  <a:extLst>
                    <a:ext uri="{9D8B030D-6E8A-4147-A177-3AD203B41FA5}">
                      <a16:colId xmlns:a16="http://schemas.microsoft.com/office/drawing/2014/main" val="2288660317"/>
                    </a:ext>
                  </a:extLst>
                </a:gridCol>
                <a:gridCol w="246888">
                  <a:extLst>
                    <a:ext uri="{9D8B030D-6E8A-4147-A177-3AD203B41FA5}">
                      <a16:colId xmlns:a16="http://schemas.microsoft.com/office/drawing/2014/main" val="3910831261"/>
                    </a:ext>
                  </a:extLst>
                </a:gridCol>
                <a:gridCol w="246888">
                  <a:extLst>
                    <a:ext uri="{9D8B030D-6E8A-4147-A177-3AD203B41FA5}">
                      <a16:colId xmlns:a16="http://schemas.microsoft.com/office/drawing/2014/main" val="662923454"/>
                    </a:ext>
                  </a:extLst>
                </a:gridCol>
                <a:gridCol w="246888">
                  <a:extLst>
                    <a:ext uri="{9D8B030D-6E8A-4147-A177-3AD203B41FA5}">
                      <a16:colId xmlns:a16="http://schemas.microsoft.com/office/drawing/2014/main" val="331786379"/>
                    </a:ext>
                  </a:extLst>
                </a:gridCol>
                <a:gridCol w="246888">
                  <a:extLst>
                    <a:ext uri="{9D8B030D-6E8A-4147-A177-3AD203B41FA5}">
                      <a16:colId xmlns:a16="http://schemas.microsoft.com/office/drawing/2014/main" val="537305757"/>
                    </a:ext>
                  </a:extLst>
                </a:gridCol>
                <a:gridCol w="246888">
                  <a:extLst>
                    <a:ext uri="{9D8B030D-6E8A-4147-A177-3AD203B41FA5}">
                      <a16:colId xmlns:a16="http://schemas.microsoft.com/office/drawing/2014/main" val="1862898250"/>
                    </a:ext>
                  </a:extLst>
                </a:gridCol>
                <a:gridCol w="246888">
                  <a:extLst>
                    <a:ext uri="{9D8B030D-6E8A-4147-A177-3AD203B41FA5}">
                      <a16:colId xmlns:a16="http://schemas.microsoft.com/office/drawing/2014/main" val="2046895370"/>
                    </a:ext>
                  </a:extLst>
                </a:gridCol>
                <a:gridCol w="246888">
                  <a:extLst>
                    <a:ext uri="{9D8B030D-6E8A-4147-A177-3AD203B41FA5}">
                      <a16:colId xmlns:a16="http://schemas.microsoft.com/office/drawing/2014/main" val="1560495126"/>
                    </a:ext>
                  </a:extLst>
                </a:gridCol>
                <a:gridCol w="246888">
                  <a:extLst>
                    <a:ext uri="{9D8B030D-6E8A-4147-A177-3AD203B41FA5}">
                      <a16:colId xmlns:a16="http://schemas.microsoft.com/office/drawing/2014/main" val="1231715096"/>
                    </a:ext>
                  </a:extLst>
                </a:gridCol>
                <a:gridCol w="246888">
                  <a:extLst>
                    <a:ext uri="{9D8B030D-6E8A-4147-A177-3AD203B41FA5}">
                      <a16:colId xmlns:a16="http://schemas.microsoft.com/office/drawing/2014/main" val="2386627365"/>
                    </a:ext>
                  </a:extLst>
                </a:gridCol>
                <a:gridCol w="246888">
                  <a:extLst>
                    <a:ext uri="{9D8B030D-6E8A-4147-A177-3AD203B41FA5}">
                      <a16:colId xmlns:a16="http://schemas.microsoft.com/office/drawing/2014/main" val="2699106522"/>
                    </a:ext>
                  </a:extLst>
                </a:gridCol>
                <a:gridCol w="246888">
                  <a:extLst>
                    <a:ext uri="{9D8B030D-6E8A-4147-A177-3AD203B41FA5}">
                      <a16:colId xmlns:a16="http://schemas.microsoft.com/office/drawing/2014/main" val="3095267101"/>
                    </a:ext>
                  </a:extLst>
                </a:gridCol>
                <a:gridCol w="246888">
                  <a:extLst>
                    <a:ext uri="{9D8B030D-6E8A-4147-A177-3AD203B41FA5}">
                      <a16:colId xmlns:a16="http://schemas.microsoft.com/office/drawing/2014/main" val="390873166"/>
                    </a:ext>
                  </a:extLst>
                </a:gridCol>
                <a:gridCol w="246888">
                  <a:extLst>
                    <a:ext uri="{9D8B030D-6E8A-4147-A177-3AD203B41FA5}">
                      <a16:colId xmlns:a16="http://schemas.microsoft.com/office/drawing/2014/main" val="3619785689"/>
                    </a:ext>
                  </a:extLst>
                </a:gridCol>
                <a:gridCol w="246888">
                  <a:extLst>
                    <a:ext uri="{9D8B030D-6E8A-4147-A177-3AD203B41FA5}">
                      <a16:colId xmlns:a16="http://schemas.microsoft.com/office/drawing/2014/main" val="2045364993"/>
                    </a:ext>
                  </a:extLst>
                </a:gridCol>
                <a:gridCol w="246888">
                  <a:extLst>
                    <a:ext uri="{9D8B030D-6E8A-4147-A177-3AD203B41FA5}">
                      <a16:colId xmlns:a16="http://schemas.microsoft.com/office/drawing/2014/main" val="2782203981"/>
                    </a:ext>
                  </a:extLst>
                </a:gridCol>
                <a:gridCol w="987552">
                  <a:extLst>
                    <a:ext uri="{9D8B030D-6E8A-4147-A177-3AD203B41FA5}">
                      <a16:colId xmlns:a16="http://schemas.microsoft.com/office/drawing/2014/main" val="3694806673"/>
                    </a:ext>
                  </a:extLst>
                </a:gridCol>
                <a:gridCol w="493776">
                  <a:extLst>
                    <a:ext uri="{9D8B030D-6E8A-4147-A177-3AD203B41FA5}">
                      <a16:colId xmlns:a16="http://schemas.microsoft.com/office/drawing/2014/main" val="2165091287"/>
                    </a:ext>
                  </a:extLst>
                </a:gridCol>
                <a:gridCol w="493776">
                  <a:extLst>
                    <a:ext uri="{9D8B030D-6E8A-4147-A177-3AD203B41FA5}">
                      <a16:colId xmlns:a16="http://schemas.microsoft.com/office/drawing/2014/main" val="1714477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704203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KINEX - 2020-05-25 13:48:47</a:t>
                      </a:r>
                      <a:r>
                        <a:rPr kumimoji="0" lang="en-US" sz="1000" b="0" i="0" u="none" strike="noStrike" kern="1200" cap="none" spc="0" normalizeH="0" baseline="0" noProof="0">
                          <a:ln>
                            <a:noFill/>
                          </a:ln>
                          <a:solidFill>
                            <a:prstClr val="black"/>
                          </a:solidFill>
                          <a:effectLst/>
                          <a:uLnTx/>
                          <a:uFillTx/>
                          <a:latin typeface="+mn-lt"/>
                          <a:ea typeface="+mn-ea"/>
                          <a:cs typeface="+mn-cs"/>
                        </a:rPr>
                        <a:t>
 Selamat Hari Raya Adilfitri! 
Wishing everyone the best of health and good fortune.
.
#kinexsg #stayhome #AtHomeTogether #harirayaadilfitri #sgunited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 Selamat Hari Raya Adilfitri!...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Ages: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 or Instagram Stories</a:t>
                      </a:r>
                    </a:p>
                  </a:txBody>
                  <a:tcPr/>
                </a:tc>
                <a:extLst>
                  <a:ext uri="{0D108BD9-81ED-4DB2-BD59-A6C34878D82A}">
                    <a16:rowId xmlns:a16="http://schemas.microsoft.com/office/drawing/2014/main" val="3192673262"/>
                  </a:ext>
                </a:extLst>
              </a:tr>
            </a:tbl>
          </a:graphicData>
        </a:graphic>
      </p:graphicFrame>
      <p:sp>
        <p:nvSpPr>
          <p:cNvPr id="4" name="Text Placeholder 3">
            <a:extLst>
              <a:ext uri="{FF2B5EF4-FFF2-40B4-BE49-F238E27FC236}">
                <a16:creationId xmlns:a16="http://schemas.microsoft.com/office/drawing/2014/main" id="{84D65795-7A31-417E-9EA3-60C3F17DCF2C}"/>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3971724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7A0D2-5545-4A43-B6ED-D73FD97A6E12}"/>
              </a:ext>
            </a:extLst>
          </p:cNvPr>
          <p:cNvSpPr>
            <a:spLocks noGrp="1"/>
          </p:cNvSpPr>
          <p:nvPr>
            <p:ph type="title"/>
          </p:nvPr>
        </p:nvSpPr>
        <p:spPr/>
        <p:txBody>
          <a:bodyPr/>
          <a:lstStyle/>
          <a:p>
            <a:r>
              <a:rPr lang="en-US"/>
              <a:t>Facebook Ads Performance Table | All Pages - 24 of 26</a:t>
            </a:r>
          </a:p>
        </p:txBody>
      </p:sp>
      <p:graphicFrame>
        <p:nvGraphicFramePr>
          <p:cNvPr id="5" name="Table Placeholder 4">
            <a:extLst>
              <a:ext uri="{FF2B5EF4-FFF2-40B4-BE49-F238E27FC236}">
                <a16:creationId xmlns:a16="http://schemas.microsoft.com/office/drawing/2014/main" id="{CB2703D5-3D75-42AC-B66C-6F8FC555C6B3}"/>
              </a:ext>
            </a:extLst>
          </p:cNvPr>
          <p:cNvGraphicFramePr>
            <a:graphicFrameLocks noGrp="1"/>
          </p:cNvGraphicFramePr>
          <p:nvPr>
            <p:ph type="tbl" sz="quarter" idx="13"/>
            <p:extLst>
              <p:ext uri="{D42A27DB-BD31-4B8C-83A1-F6EECF244321}">
                <p14:modId xmlns:p14="http://schemas.microsoft.com/office/powerpoint/2010/main" val="2038188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387834818"/>
                    </a:ext>
                  </a:extLst>
                </a:gridCol>
                <a:gridCol w="658368">
                  <a:extLst>
                    <a:ext uri="{9D8B030D-6E8A-4147-A177-3AD203B41FA5}">
                      <a16:colId xmlns:a16="http://schemas.microsoft.com/office/drawing/2014/main" val="2155461125"/>
                    </a:ext>
                  </a:extLst>
                </a:gridCol>
                <a:gridCol w="246888">
                  <a:extLst>
                    <a:ext uri="{9D8B030D-6E8A-4147-A177-3AD203B41FA5}">
                      <a16:colId xmlns:a16="http://schemas.microsoft.com/office/drawing/2014/main" val="3343315775"/>
                    </a:ext>
                  </a:extLst>
                </a:gridCol>
                <a:gridCol w="246888">
                  <a:extLst>
                    <a:ext uri="{9D8B030D-6E8A-4147-A177-3AD203B41FA5}">
                      <a16:colId xmlns:a16="http://schemas.microsoft.com/office/drawing/2014/main" val="1983579287"/>
                    </a:ext>
                  </a:extLst>
                </a:gridCol>
                <a:gridCol w="246888">
                  <a:extLst>
                    <a:ext uri="{9D8B030D-6E8A-4147-A177-3AD203B41FA5}">
                      <a16:colId xmlns:a16="http://schemas.microsoft.com/office/drawing/2014/main" val="702464717"/>
                    </a:ext>
                  </a:extLst>
                </a:gridCol>
                <a:gridCol w="246888">
                  <a:extLst>
                    <a:ext uri="{9D8B030D-6E8A-4147-A177-3AD203B41FA5}">
                      <a16:colId xmlns:a16="http://schemas.microsoft.com/office/drawing/2014/main" val="3552678447"/>
                    </a:ext>
                  </a:extLst>
                </a:gridCol>
                <a:gridCol w="246888">
                  <a:extLst>
                    <a:ext uri="{9D8B030D-6E8A-4147-A177-3AD203B41FA5}">
                      <a16:colId xmlns:a16="http://schemas.microsoft.com/office/drawing/2014/main" val="3362266195"/>
                    </a:ext>
                  </a:extLst>
                </a:gridCol>
                <a:gridCol w="246888">
                  <a:extLst>
                    <a:ext uri="{9D8B030D-6E8A-4147-A177-3AD203B41FA5}">
                      <a16:colId xmlns:a16="http://schemas.microsoft.com/office/drawing/2014/main" val="2320801028"/>
                    </a:ext>
                  </a:extLst>
                </a:gridCol>
                <a:gridCol w="246888">
                  <a:extLst>
                    <a:ext uri="{9D8B030D-6E8A-4147-A177-3AD203B41FA5}">
                      <a16:colId xmlns:a16="http://schemas.microsoft.com/office/drawing/2014/main" val="1716086434"/>
                    </a:ext>
                  </a:extLst>
                </a:gridCol>
                <a:gridCol w="246888">
                  <a:extLst>
                    <a:ext uri="{9D8B030D-6E8A-4147-A177-3AD203B41FA5}">
                      <a16:colId xmlns:a16="http://schemas.microsoft.com/office/drawing/2014/main" val="4158138954"/>
                    </a:ext>
                  </a:extLst>
                </a:gridCol>
                <a:gridCol w="246888">
                  <a:extLst>
                    <a:ext uri="{9D8B030D-6E8A-4147-A177-3AD203B41FA5}">
                      <a16:colId xmlns:a16="http://schemas.microsoft.com/office/drawing/2014/main" val="1716450364"/>
                    </a:ext>
                  </a:extLst>
                </a:gridCol>
                <a:gridCol w="246888">
                  <a:extLst>
                    <a:ext uri="{9D8B030D-6E8A-4147-A177-3AD203B41FA5}">
                      <a16:colId xmlns:a16="http://schemas.microsoft.com/office/drawing/2014/main" val="2885681359"/>
                    </a:ext>
                  </a:extLst>
                </a:gridCol>
                <a:gridCol w="246888">
                  <a:extLst>
                    <a:ext uri="{9D8B030D-6E8A-4147-A177-3AD203B41FA5}">
                      <a16:colId xmlns:a16="http://schemas.microsoft.com/office/drawing/2014/main" val="705258149"/>
                    </a:ext>
                  </a:extLst>
                </a:gridCol>
                <a:gridCol w="246888">
                  <a:extLst>
                    <a:ext uri="{9D8B030D-6E8A-4147-A177-3AD203B41FA5}">
                      <a16:colId xmlns:a16="http://schemas.microsoft.com/office/drawing/2014/main" val="2885801343"/>
                    </a:ext>
                  </a:extLst>
                </a:gridCol>
                <a:gridCol w="246888">
                  <a:extLst>
                    <a:ext uri="{9D8B030D-6E8A-4147-A177-3AD203B41FA5}">
                      <a16:colId xmlns:a16="http://schemas.microsoft.com/office/drawing/2014/main" val="3582608928"/>
                    </a:ext>
                  </a:extLst>
                </a:gridCol>
                <a:gridCol w="246888">
                  <a:extLst>
                    <a:ext uri="{9D8B030D-6E8A-4147-A177-3AD203B41FA5}">
                      <a16:colId xmlns:a16="http://schemas.microsoft.com/office/drawing/2014/main" val="1151029185"/>
                    </a:ext>
                  </a:extLst>
                </a:gridCol>
                <a:gridCol w="246888">
                  <a:extLst>
                    <a:ext uri="{9D8B030D-6E8A-4147-A177-3AD203B41FA5}">
                      <a16:colId xmlns:a16="http://schemas.microsoft.com/office/drawing/2014/main" val="1134273822"/>
                    </a:ext>
                  </a:extLst>
                </a:gridCol>
                <a:gridCol w="246888">
                  <a:extLst>
                    <a:ext uri="{9D8B030D-6E8A-4147-A177-3AD203B41FA5}">
                      <a16:colId xmlns:a16="http://schemas.microsoft.com/office/drawing/2014/main" val="2593639035"/>
                    </a:ext>
                  </a:extLst>
                </a:gridCol>
                <a:gridCol w="246888">
                  <a:extLst>
                    <a:ext uri="{9D8B030D-6E8A-4147-A177-3AD203B41FA5}">
                      <a16:colId xmlns:a16="http://schemas.microsoft.com/office/drawing/2014/main" val="3547972076"/>
                    </a:ext>
                  </a:extLst>
                </a:gridCol>
                <a:gridCol w="246888">
                  <a:extLst>
                    <a:ext uri="{9D8B030D-6E8A-4147-A177-3AD203B41FA5}">
                      <a16:colId xmlns:a16="http://schemas.microsoft.com/office/drawing/2014/main" val="327171905"/>
                    </a:ext>
                  </a:extLst>
                </a:gridCol>
                <a:gridCol w="246888">
                  <a:extLst>
                    <a:ext uri="{9D8B030D-6E8A-4147-A177-3AD203B41FA5}">
                      <a16:colId xmlns:a16="http://schemas.microsoft.com/office/drawing/2014/main" val="640327926"/>
                    </a:ext>
                  </a:extLst>
                </a:gridCol>
                <a:gridCol w="987552">
                  <a:extLst>
                    <a:ext uri="{9D8B030D-6E8A-4147-A177-3AD203B41FA5}">
                      <a16:colId xmlns:a16="http://schemas.microsoft.com/office/drawing/2014/main" val="2760832227"/>
                    </a:ext>
                  </a:extLst>
                </a:gridCol>
                <a:gridCol w="493776">
                  <a:extLst>
                    <a:ext uri="{9D8B030D-6E8A-4147-A177-3AD203B41FA5}">
                      <a16:colId xmlns:a16="http://schemas.microsoft.com/office/drawing/2014/main" val="2403358641"/>
                    </a:ext>
                  </a:extLst>
                </a:gridCol>
                <a:gridCol w="493776">
                  <a:extLst>
                    <a:ext uri="{9D8B030D-6E8A-4147-A177-3AD203B41FA5}">
                      <a16:colId xmlns:a16="http://schemas.microsoft.com/office/drawing/2014/main" val="415666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607065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KINEX - 2020-05-24 16:29:13</a:t>
                      </a:r>
                      <a:r>
                        <a:rPr kumimoji="0" lang="en-US" sz="1000" b="0" i="0" u="none" strike="noStrike" kern="1200" cap="none" spc="0" normalizeH="0" baseline="0" noProof="0">
                          <a:ln>
                            <a:noFill/>
                          </a:ln>
                          <a:solidFill>
                            <a:prstClr val="black"/>
                          </a:solidFill>
                          <a:effectLst/>
                          <a:uLnTx/>
                          <a:uFillTx/>
                          <a:latin typeface="+mn-lt"/>
                          <a:ea typeface="+mn-ea"/>
                          <a:cs typeface="+mn-cs"/>
                        </a:rPr>
                        <a:t>
 Selamat Hari Raya Adilfitri! 
Wishing everyone the best of health and good fortune.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https://scontent-iad3-1.xx.fbcdn.net/v/t1.0-9/s720x720/98355883_2654655054639890_2424549870846083072_n.jpg?_nc_cat=111&amp;_nc_sid=110474&amp;_nc_ohc=7lm_XGMjeWoAX9o0psg&amp;_nc_ht=scontent-iad3-1.xx&amp;_nc_tp=7&amp;oh=0b3daddab862eb1c6e1f5a9ed977cab0&amp;oe=5F12D792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May 20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18 - 60; Interests: Shopping and fashion, Shopping, Sales promotion, Shopping malls or Clothing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1879126072"/>
                  </a:ext>
                </a:extLst>
              </a:tr>
            </a:tbl>
          </a:graphicData>
        </a:graphic>
      </p:graphicFrame>
      <p:sp>
        <p:nvSpPr>
          <p:cNvPr id="4" name="Text Placeholder 3">
            <a:extLst>
              <a:ext uri="{FF2B5EF4-FFF2-40B4-BE49-F238E27FC236}">
                <a16:creationId xmlns:a16="http://schemas.microsoft.com/office/drawing/2014/main" id="{8806A1F5-9D9A-4503-82B2-2E900EC7788B}"/>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7746240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8ED90-0243-4C2E-9ED8-0564A512A2F3}"/>
              </a:ext>
            </a:extLst>
          </p:cNvPr>
          <p:cNvSpPr>
            <a:spLocks noGrp="1"/>
          </p:cNvSpPr>
          <p:nvPr>
            <p:ph type="title"/>
          </p:nvPr>
        </p:nvSpPr>
        <p:spPr/>
        <p:txBody>
          <a:bodyPr/>
          <a:lstStyle/>
          <a:p>
            <a:r>
              <a:rPr lang="en-US"/>
              <a:t>Facebook Ads Performance Table | All Pages - 25 of 26</a:t>
            </a:r>
          </a:p>
        </p:txBody>
      </p:sp>
      <p:graphicFrame>
        <p:nvGraphicFramePr>
          <p:cNvPr id="5" name="Table Placeholder 4">
            <a:extLst>
              <a:ext uri="{FF2B5EF4-FFF2-40B4-BE49-F238E27FC236}">
                <a16:creationId xmlns:a16="http://schemas.microsoft.com/office/drawing/2014/main" id="{5B3C5023-8B88-4757-AA63-C00B4129D959}"/>
              </a:ext>
            </a:extLst>
          </p:cNvPr>
          <p:cNvGraphicFramePr>
            <a:graphicFrameLocks noGrp="1"/>
          </p:cNvGraphicFramePr>
          <p:nvPr>
            <p:ph type="tbl" sz="quarter" idx="13"/>
            <p:extLst>
              <p:ext uri="{D42A27DB-BD31-4B8C-83A1-F6EECF244321}">
                <p14:modId xmlns:p14="http://schemas.microsoft.com/office/powerpoint/2010/main" val="765081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46896413"/>
                    </a:ext>
                  </a:extLst>
                </a:gridCol>
                <a:gridCol w="658368">
                  <a:extLst>
                    <a:ext uri="{9D8B030D-6E8A-4147-A177-3AD203B41FA5}">
                      <a16:colId xmlns:a16="http://schemas.microsoft.com/office/drawing/2014/main" val="3333319902"/>
                    </a:ext>
                  </a:extLst>
                </a:gridCol>
                <a:gridCol w="246888">
                  <a:extLst>
                    <a:ext uri="{9D8B030D-6E8A-4147-A177-3AD203B41FA5}">
                      <a16:colId xmlns:a16="http://schemas.microsoft.com/office/drawing/2014/main" val="1525524143"/>
                    </a:ext>
                  </a:extLst>
                </a:gridCol>
                <a:gridCol w="246888">
                  <a:extLst>
                    <a:ext uri="{9D8B030D-6E8A-4147-A177-3AD203B41FA5}">
                      <a16:colId xmlns:a16="http://schemas.microsoft.com/office/drawing/2014/main" val="2538321274"/>
                    </a:ext>
                  </a:extLst>
                </a:gridCol>
                <a:gridCol w="246888">
                  <a:extLst>
                    <a:ext uri="{9D8B030D-6E8A-4147-A177-3AD203B41FA5}">
                      <a16:colId xmlns:a16="http://schemas.microsoft.com/office/drawing/2014/main" val="2554021201"/>
                    </a:ext>
                  </a:extLst>
                </a:gridCol>
                <a:gridCol w="246888">
                  <a:extLst>
                    <a:ext uri="{9D8B030D-6E8A-4147-A177-3AD203B41FA5}">
                      <a16:colId xmlns:a16="http://schemas.microsoft.com/office/drawing/2014/main" val="22149976"/>
                    </a:ext>
                  </a:extLst>
                </a:gridCol>
                <a:gridCol w="246888">
                  <a:extLst>
                    <a:ext uri="{9D8B030D-6E8A-4147-A177-3AD203B41FA5}">
                      <a16:colId xmlns:a16="http://schemas.microsoft.com/office/drawing/2014/main" val="3727370291"/>
                    </a:ext>
                  </a:extLst>
                </a:gridCol>
                <a:gridCol w="246888">
                  <a:extLst>
                    <a:ext uri="{9D8B030D-6E8A-4147-A177-3AD203B41FA5}">
                      <a16:colId xmlns:a16="http://schemas.microsoft.com/office/drawing/2014/main" val="580793120"/>
                    </a:ext>
                  </a:extLst>
                </a:gridCol>
                <a:gridCol w="246888">
                  <a:extLst>
                    <a:ext uri="{9D8B030D-6E8A-4147-A177-3AD203B41FA5}">
                      <a16:colId xmlns:a16="http://schemas.microsoft.com/office/drawing/2014/main" val="3957283709"/>
                    </a:ext>
                  </a:extLst>
                </a:gridCol>
                <a:gridCol w="246888">
                  <a:extLst>
                    <a:ext uri="{9D8B030D-6E8A-4147-A177-3AD203B41FA5}">
                      <a16:colId xmlns:a16="http://schemas.microsoft.com/office/drawing/2014/main" val="299820076"/>
                    </a:ext>
                  </a:extLst>
                </a:gridCol>
                <a:gridCol w="246888">
                  <a:extLst>
                    <a:ext uri="{9D8B030D-6E8A-4147-A177-3AD203B41FA5}">
                      <a16:colId xmlns:a16="http://schemas.microsoft.com/office/drawing/2014/main" val="4234636861"/>
                    </a:ext>
                  </a:extLst>
                </a:gridCol>
                <a:gridCol w="246888">
                  <a:extLst>
                    <a:ext uri="{9D8B030D-6E8A-4147-A177-3AD203B41FA5}">
                      <a16:colId xmlns:a16="http://schemas.microsoft.com/office/drawing/2014/main" val="1706037555"/>
                    </a:ext>
                  </a:extLst>
                </a:gridCol>
                <a:gridCol w="246888">
                  <a:extLst>
                    <a:ext uri="{9D8B030D-6E8A-4147-A177-3AD203B41FA5}">
                      <a16:colId xmlns:a16="http://schemas.microsoft.com/office/drawing/2014/main" val="2339274477"/>
                    </a:ext>
                  </a:extLst>
                </a:gridCol>
                <a:gridCol w="246888">
                  <a:extLst>
                    <a:ext uri="{9D8B030D-6E8A-4147-A177-3AD203B41FA5}">
                      <a16:colId xmlns:a16="http://schemas.microsoft.com/office/drawing/2014/main" val="3323334405"/>
                    </a:ext>
                  </a:extLst>
                </a:gridCol>
                <a:gridCol w="246888">
                  <a:extLst>
                    <a:ext uri="{9D8B030D-6E8A-4147-A177-3AD203B41FA5}">
                      <a16:colId xmlns:a16="http://schemas.microsoft.com/office/drawing/2014/main" val="737112838"/>
                    </a:ext>
                  </a:extLst>
                </a:gridCol>
                <a:gridCol w="246888">
                  <a:extLst>
                    <a:ext uri="{9D8B030D-6E8A-4147-A177-3AD203B41FA5}">
                      <a16:colId xmlns:a16="http://schemas.microsoft.com/office/drawing/2014/main" val="3972065714"/>
                    </a:ext>
                  </a:extLst>
                </a:gridCol>
                <a:gridCol w="246888">
                  <a:extLst>
                    <a:ext uri="{9D8B030D-6E8A-4147-A177-3AD203B41FA5}">
                      <a16:colId xmlns:a16="http://schemas.microsoft.com/office/drawing/2014/main" val="3721305891"/>
                    </a:ext>
                  </a:extLst>
                </a:gridCol>
                <a:gridCol w="246888">
                  <a:extLst>
                    <a:ext uri="{9D8B030D-6E8A-4147-A177-3AD203B41FA5}">
                      <a16:colId xmlns:a16="http://schemas.microsoft.com/office/drawing/2014/main" val="3027286009"/>
                    </a:ext>
                  </a:extLst>
                </a:gridCol>
                <a:gridCol w="246888">
                  <a:extLst>
                    <a:ext uri="{9D8B030D-6E8A-4147-A177-3AD203B41FA5}">
                      <a16:colId xmlns:a16="http://schemas.microsoft.com/office/drawing/2014/main" val="1171540067"/>
                    </a:ext>
                  </a:extLst>
                </a:gridCol>
                <a:gridCol w="246888">
                  <a:extLst>
                    <a:ext uri="{9D8B030D-6E8A-4147-A177-3AD203B41FA5}">
                      <a16:colId xmlns:a16="http://schemas.microsoft.com/office/drawing/2014/main" val="3997148522"/>
                    </a:ext>
                  </a:extLst>
                </a:gridCol>
                <a:gridCol w="246888">
                  <a:extLst>
                    <a:ext uri="{9D8B030D-6E8A-4147-A177-3AD203B41FA5}">
                      <a16:colId xmlns:a16="http://schemas.microsoft.com/office/drawing/2014/main" val="1832275853"/>
                    </a:ext>
                  </a:extLst>
                </a:gridCol>
                <a:gridCol w="987552">
                  <a:extLst>
                    <a:ext uri="{9D8B030D-6E8A-4147-A177-3AD203B41FA5}">
                      <a16:colId xmlns:a16="http://schemas.microsoft.com/office/drawing/2014/main" val="677526131"/>
                    </a:ext>
                  </a:extLst>
                </a:gridCol>
                <a:gridCol w="493776">
                  <a:extLst>
                    <a:ext uri="{9D8B030D-6E8A-4147-A177-3AD203B41FA5}">
                      <a16:colId xmlns:a16="http://schemas.microsoft.com/office/drawing/2014/main" val="3372029638"/>
                    </a:ext>
                  </a:extLst>
                </a:gridCol>
                <a:gridCol w="493776">
                  <a:extLst>
                    <a:ext uri="{9D8B030D-6E8A-4147-A177-3AD203B41FA5}">
                      <a16:colId xmlns:a16="http://schemas.microsoft.com/office/drawing/2014/main" val="153002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187827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- 2020-05-23 07:09:42</a:t>
                      </a:r>
                      <a:r>
                        <a:rPr kumimoji="0" lang="en-US" sz="1000" b="0" i="0" u="none" strike="noStrike" kern="1200" cap="none" spc="0" normalizeH="0" baseline="0" noProof="0">
                          <a:ln>
                            <a:noFill/>
                          </a:ln>
                          <a:solidFill>
                            <a:prstClr val="black"/>
                          </a:solidFill>
                          <a:effectLst/>
                          <a:uLnTx/>
                          <a:uFillTx/>
                          <a:latin typeface="+mn-lt"/>
                          <a:ea typeface="+mn-ea"/>
                          <a:cs typeface="+mn-cs"/>
                        </a:rPr>
                        <a:t>
 Order a selected range of essentials from FairPrice Finest in advance and have it waiting for you at the pick-up point (Village Square, Level 1 West Wing) on the same day. 
For more information: bit.ly/FairPrice-pick-up. T&amp;Cs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https://scontent-iad3-1.xx.fbcdn.net/v/t1.0-9/p720x720/100585491_2621430314844807_6407288592208494592_o.jpg?_nc_cat=101&amp;_nc_sid=2d5d41&amp;_nc_ohc=XGKsadBEl5sAX9X2r4x&amp;_nc_ht=scontent-iad3-1.xx&amp;_nc_tp=6&amp;oh=324b0b09c5316603491434a86609de25&amp;oe=5F135BA9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35.25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WWP 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18 - 65+; Interests: Shopping and fashion or Food and drink, Parents: Parents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News Feed on desktop computers, News Feed on mobile devices, Video Feeds on mobile devices, Instream Video on mobile devices, Instream Video on desktop computers or Instant Article</a:t>
                      </a:r>
                    </a:p>
                  </a:txBody>
                  <a:tcPr/>
                </a:tc>
                <a:extLst>
                  <a:ext uri="{0D108BD9-81ED-4DB2-BD59-A6C34878D82A}">
                    <a16:rowId xmlns:a16="http://schemas.microsoft.com/office/drawing/2014/main" val="207300652"/>
                  </a:ext>
                </a:extLst>
              </a:tr>
            </a:tbl>
          </a:graphicData>
        </a:graphic>
      </p:graphicFrame>
      <p:sp>
        <p:nvSpPr>
          <p:cNvPr id="4" name="Text Placeholder 3">
            <a:extLst>
              <a:ext uri="{FF2B5EF4-FFF2-40B4-BE49-F238E27FC236}">
                <a16:creationId xmlns:a16="http://schemas.microsoft.com/office/drawing/2014/main" id="{86BB33B1-C079-47CF-8A2E-8B9732992DF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0913517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E4DA0-2A12-48F6-9C5A-844EE1755366}"/>
              </a:ext>
            </a:extLst>
          </p:cNvPr>
          <p:cNvSpPr>
            <a:spLocks noGrp="1"/>
          </p:cNvSpPr>
          <p:nvPr>
            <p:ph type="title"/>
          </p:nvPr>
        </p:nvSpPr>
        <p:spPr/>
        <p:txBody>
          <a:bodyPr/>
          <a:lstStyle/>
          <a:p>
            <a:r>
              <a:rPr lang="en-US"/>
              <a:t>Facebook Ads Performance Table | All Pages - 26 of 26</a:t>
            </a:r>
          </a:p>
        </p:txBody>
      </p:sp>
      <p:graphicFrame>
        <p:nvGraphicFramePr>
          <p:cNvPr id="5" name="Table Placeholder 4">
            <a:extLst>
              <a:ext uri="{FF2B5EF4-FFF2-40B4-BE49-F238E27FC236}">
                <a16:creationId xmlns:a16="http://schemas.microsoft.com/office/drawing/2014/main" id="{C7FDE927-55E4-4030-863A-DFBB7ECC8B38}"/>
              </a:ext>
            </a:extLst>
          </p:cNvPr>
          <p:cNvGraphicFramePr>
            <a:graphicFrameLocks noGrp="1"/>
          </p:cNvGraphicFramePr>
          <p:nvPr>
            <p:ph type="tbl" sz="quarter" idx="13"/>
            <p:extLst>
              <p:ext uri="{D42A27DB-BD31-4B8C-83A1-F6EECF244321}">
                <p14:modId xmlns:p14="http://schemas.microsoft.com/office/powerpoint/2010/main" val="4016410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59726517"/>
                    </a:ext>
                  </a:extLst>
                </a:gridCol>
                <a:gridCol w="658368">
                  <a:extLst>
                    <a:ext uri="{9D8B030D-6E8A-4147-A177-3AD203B41FA5}">
                      <a16:colId xmlns:a16="http://schemas.microsoft.com/office/drawing/2014/main" val="2496034424"/>
                    </a:ext>
                  </a:extLst>
                </a:gridCol>
                <a:gridCol w="246888">
                  <a:extLst>
                    <a:ext uri="{9D8B030D-6E8A-4147-A177-3AD203B41FA5}">
                      <a16:colId xmlns:a16="http://schemas.microsoft.com/office/drawing/2014/main" val="3062346899"/>
                    </a:ext>
                  </a:extLst>
                </a:gridCol>
                <a:gridCol w="246888">
                  <a:extLst>
                    <a:ext uri="{9D8B030D-6E8A-4147-A177-3AD203B41FA5}">
                      <a16:colId xmlns:a16="http://schemas.microsoft.com/office/drawing/2014/main" val="1609918403"/>
                    </a:ext>
                  </a:extLst>
                </a:gridCol>
                <a:gridCol w="246888">
                  <a:extLst>
                    <a:ext uri="{9D8B030D-6E8A-4147-A177-3AD203B41FA5}">
                      <a16:colId xmlns:a16="http://schemas.microsoft.com/office/drawing/2014/main" val="2242581632"/>
                    </a:ext>
                  </a:extLst>
                </a:gridCol>
                <a:gridCol w="246888">
                  <a:extLst>
                    <a:ext uri="{9D8B030D-6E8A-4147-A177-3AD203B41FA5}">
                      <a16:colId xmlns:a16="http://schemas.microsoft.com/office/drawing/2014/main" val="2839747543"/>
                    </a:ext>
                  </a:extLst>
                </a:gridCol>
                <a:gridCol w="246888">
                  <a:extLst>
                    <a:ext uri="{9D8B030D-6E8A-4147-A177-3AD203B41FA5}">
                      <a16:colId xmlns:a16="http://schemas.microsoft.com/office/drawing/2014/main" val="3844449100"/>
                    </a:ext>
                  </a:extLst>
                </a:gridCol>
                <a:gridCol w="246888">
                  <a:extLst>
                    <a:ext uri="{9D8B030D-6E8A-4147-A177-3AD203B41FA5}">
                      <a16:colId xmlns:a16="http://schemas.microsoft.com/office/drawing/2014/main" val="2560186981"/>
                    </a:ext>
                  </a:extLst>
                </a:gridCol>
                <a:gridCol w="246888">
                  <a:extLst>
                    <a:ext uri="{9D8B030D-6E8A-4147-A177-3AD203B41FA5}">
                      <a16:colId xmlns:a16="http://schemas.microsoft.com/office/drawing/2014/main" val="1738709600"/>
                    </a:ext>
                  </a:extLst>
                </a:gridCol>
                <a:gridCol w="246888">
                  <a:extLst>
                    <a:ext uri="{9D8B030D-6E8A-4147-A177-3AD203B41FA5}">
                      <a16:colId xmlns:a16="http://schemas.microsoft.com/office/drawing/2014/main" val="9248373"/>
                    </a:ext>
                  </a:extLst>
                </a:gridCol>
                <a:gridCol w="246888">
                  <a:extLst>
                    <a:ext uri="{9D8B030D-6E8A-4147-A177-3AD203B41FA5}">
                      <a16:colId xmlns:a16="http://schemas.microsoft.com/office/drawing/2014/main" val="4011501515"/>
                    </a:ext>
                  </a:extLst>
                </a:gridCol>
                <a:gridCol w="246888">
                  <a:extLst>
                    <a:ext uri="{9D8B030D-6E8A-4147-A177-3AD203B41FA5}">
                      <a16:colId xmlns:a16="http://schemas.microsoft.com/office/drawing/2014/main" val="1909207324"/>
                    </a:ext>
                  </a:extLst>
                </a:gridCol>
                <a:gridCol w="246888">
                  <a:extLst>
                    <a:ext uri="{9D8B030D-6E8A-4147-A177-3AD203B41FA5}">
                      <a16:colId xmlns:a16="http://schemas.microsoft.com/office/drawing/2014/main" val="1174919561"/>
                    </a:ext>
                  </a:extLst>
                </a:gridCol>
                <a:gridCol w="246888">
                  <a:extLst>
                    <a:ext uri="{9D8B030D-6E8A-4147-A177-3AD203B41FA5}">
                      <a16:colId xmlns:a16="http://schemas.microsoft.com/office/drawing/2014/main" val="2256572672"/>
                    </a:ext>
                  </a:extLst>
                </a:gridCol>
                <a:gridCol w="246888">
                  <a:extLst>
                    <a:ext uri="{9D8B030D-6E8A-4147-A177-3AD203B41FA5}">
                      <a16:colId xmlns:a16="http://schemas.microsoft.com/office/drawing/2014/main" val="1044924105"/>
                    </a:ext>
                  </a:extLst>
                </a:gridCol>
                <a:gridCol w="246888">
                  <a:extLst>
                    <a:ext uri="{9D8B030D-6E8A-4147-A177-3AD203B41FA5}">
                      <a16:colId xmlns:a16="http://schemas.microsoft.com/office/drawing/2014/main" val="186598811"/>
                    </a:ext>
                  </a:extLst>
                </a:gridCol>
                <a:gridCol w="246888">
                  <a:extLst>
                    <a:ext uri="{9D8B030D-6E8A-4147-A177-3AD203B41FA5}">
                      <a16:colId xmlns:a16="http://schemas.microsoft.com/office/drawing/2014/main" val="1839346549"/>
                    </a:ext>
                  </a:extLst>
                </a:gridCol>
                <a:gridCol w="246888">
                  <a:extLst>
                    <a:ext uri="{9D8B030D-6E8A-4147-A177-3AD203B41FA5}">
                      <a16:colId xmlns:a16="http://schemas.microsoft.com/office/drawing/2014/main" val="1322539934"/>
                    </a:ext>
                  </a:extLst>
                </a:gridCol>
                <a:gridCol w="246888">
                  <a:extLst>
                    <a:ext uri="{9D8B030D-6E8A-4147-A177-3AD203B41FA5}">
                      <a16:colId xmlns:a16="http://schemas.microsoft.com/office/drawing/2014/main" val="214150985"/>
                    </a:ext>
                  </a:extLst>
                </a:gridCol>
                <a:gridCol w="246888">
                  <a:extLst>
                    <a:ext uri="{9D8B030D-6E8A-4147-A177-3AD203B41FA5}">
                      <a16:colId xmlns:a16="http://schemas.microsoft.com/office/drawing/2014/main" val="1837620294"/>
                    </a:ext>
                  </a:extLst>
                </a:gridCol>
                <a:gridCol w="246888">
                  <a:extLst>
                    <a:ext uri="{9D8B030D-6E8A-4147-A177-3AD203B41FA5}">
                      <a16:colId xmlns:a16="http://schemas.microsoft.com/office/drawing/2014/main" val="2705639104"/>
                    </a:ext>
                  </a:extLst>
                </a:gridCol>
                <a:gridCol w="987552">
                  <a:extLst>
                    <a:ext uri="{9D8B030D-6E8A-4147-A177-3AD203B41FA5}">
                      <a16:colId xmlns:a16="http://schemas.microsoft.com/office/drawing/2014/main" val="3240420846"/>
                    </a:ext>
                  </a:extLst>
                </a:gridCol>
                <a:gridCol w="493776">
                  <a:extLst>
                    <a:ext uri="{9D8B030D-6E8A-4147-A177-3AD203B41FA5}">
                      <a16:colId xmlns:a16="http://schemas.microsoft.com/office/drawing/2014/main" val="499723364"/>
                    </a:ext>
                  </a:extLst>
                </a:gridCol>
                <a:gridCol w="493776">
                  <a:extLst>
                    <a:ext uri="{9D8B030D-6E8A-4147-A177-3AD203B41FA5}">
                      <a16:colId xmlns:a16="http://schemas.microsoft.com/office/drawing/2014/main" val="2759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013174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Waterway Point - 2020-05-23 07:09:02</a:t>
                      </a:r>
                      <a:r>
                        <a:rPr kumimoji="0" lang="en-US" sz="1000" b="0" i="0" u="none" strike="noStrike" kern="1200" cap="none" spc="0" normalizeH="0" baseline="0" noProof="0">
                          <a:ln>
                            <a:noFill/>
                          </a:ln>
                          <a:solidFill>
                            <a:prstClr val="black"/>
                          </a:solidFill>
                          <a:effectLst/>
                          <a:uLnTx/>
                          <a:uFillTx/>
                          <a:latin typeface="+mn-lt"/>
                          <a:ea typeface="+mn-ea"/>
                          <a:cs typeface="+mn-cs"/>
                        </a:rPr>
                        <a:t>
 You don’t need a plane ticket for an around the world culinary experience. Simply tap on Makan Master in the Frasers Experience (FRx) App to enjoy takeaways from The Soup Spoon (#B1-12), Ichiban Boshi (#B1-19) and i love taimei </a:t>
                      </a:r>
                      <a:r>
                        <a:rPr kumimoji="0" lang="ja-JP" altLang="en-US" sz="1000" b="0" i="0" u="none" strike="noStrike" kern="1200" cap="none" spc="0" normalizeH="0" baseline="0" noProof="0">
                          <a:ln>
                            <a:noFill/>
                          </a:ln>
                          <a:solidFill>
                            <a:prstClr val="black"/>
                          </a:solidFill>
                          <a:effectLst/>
                          <a:uLnTx/>
                          <a:uFillTx/>
                          <a:latin typeface="+mn-lt"/>
                          <a:ea typeface="+mn-ea"/>
                          <a:cs typeface="+mn-cs"/>
                        </a:rPr>
                        <a:t>我愛台妹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B1-K5) from the comforts of 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https://scontent-iad3-1.xx.fbcdn.net/v/t1.0-9/p720x720/97078370_2619084881746017_6793789636863852544_o.jpg?_nc_cat=111&amp;_nc_sid=8024bb&amp;_nc_ohc=ETEtah60B4oAX8WrRgU&amp;_nc_ht=scontent-iad3-1.xx&amp;_nc_tp=6&amp;oh=84dd11e7c4a4cb1a47e27ba569e1ffbc&amp;oe=5F16ECB8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08:52:51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575.46 SGD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WWP May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18 - 65+; Interests: Shopping and fashion or Food and drink, Parents: Parents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News Feed on desktop computers, News Feed on mobile devices, Video Feeds on mobile devices, Instream Video on mobile devices, Instream Video on desktop computers or Instant Article</a:t>
                      </a:r>
                    </a:p>
                  </a:txBody>
                  <a:tcPr/>
                </a:tc>
                <a:extLst>
                  <a:ext uri="{0D108BD9-81ED-4DB2-BD59-A6C34878D82A}">
                    <a16:rowId xmlns:a16="http://schemas.microsoft.com/office/drawing/2014/main" val="3970745641"/>
                  </a:ext>
                </a:extLst>
              </a:tr>
            </a:tbl>
          </a:graphicData>
        </a:graphic>
      </p:graphicFrame>
      <p:sp>
        <p:nvSpPr>
          <p:cNvPr id="4" name="Text Placeholder 3">
            <a:extLst>
              <a:ext uri="{FF2B5EF4-FFF2-40B4-BE49-F238E27FC236}">
                <a16:creationId xmlns:a16="http://schemas.microsoft.com/office/drawing/2014/main" id="{EAA072AD-5412-4CA5-9EF4-CB687F12930C}"/>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1204888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7</TotalTime>
  <Words>8706</Words>
  <Application>Microsoft Office PowerPoint</Application>
  <PresentationFormat>On-screen Show (4:3)</PresentationFormat>
  <Paragraphs>2446</Paragraphs>
  <Slides>56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Arial</vt:lpstr>
      <vt:lpstr>Calibri</vt:lpstr>
      <vt:lpstr>quintly_template</vt:lpstr>
      <vt:lpstr>Ads Analytics</vt:lpstr>
      <vt:lpstr>Facebook Ads Key Metrics Table | All Pages</vt:lpstr>
      <vt:lpstr>Facebook Ads Objective Distribution | All Pages</vt:lpstr>
      <vt:lpstr>Facebook Ads Creative Type Distribution | All Pages</vt:lpstr>
      <vt:lpstr>Facebook Ads Costs Table | All Pages - 1 of 26</vt:lpstr>
      <vt:lpstr>Facebook Ads Costs Table | All Pages - 2 of 26</vt:lpstr>
      <vt:lpstr>Facebook Ads Costs Table | All Pages - 3 of 26</vt:lpstr>
      <vt:lpstr>Facebook Ads Costs Table | All Pages - 4 of 26</vt:lpstr>
      <vt:lpstr>Facebook Ads Costs Table | All Pages - 5 of 26</vt:lpstr>
      <vt:lpstr>Facebook Ads Costs Table | All Pages - 6 of 26</vt:lpstr>
      <vt:lpstr>Facebook Ads Costs Table | All Pages - 7 of 26</vt:lpstr>
      <vt:lpstr>Facebook Ads Costs Table | All Pages - 8 of 26</vt:lpstr>
      <vt:lpstr>Facebook Ads Costs Table | All Pages - 9 of 26</vt:lpstr>
      <vt:lpstr>Facebook Ads Costs Table | All Pages - 10 of 26</vt:lpstr>
      <vt:lpstr>Facebook Ads Costs Table | All Pages - 11 of 26</vt:lpstr>
      <vt:lpstr>Facebook Ads Costs Table | All Pages - 12 of 26</vt:lpstr>
      <vt:lpstr>Facebook Ads Costs Table | All Pages - 13 of 26</vt:lpstr>
      <vt:lpstr>Facebook Ads Costs Table | All Pages - 14 of 26</vt:lpstr>
      <vt:lpstr>Facebook Ads Costs Table | All Pages - 15 of 26</vt:lpstr>
      <vt:lpstr>Facebook Ads Costs Table | All Pages - 16 of 26</vt:lpstr>
      <vt:lpstr>Facebook Ads Costs Table | All Pages - 17 of 26</vt:lpstr>
      <vt:lpstr>Facebook Ads Costs Table | All Pages - 18 of 26</vt:lpstr>
      <vt:lpstr>Facebook Ads Costs Table | All Pages - 19 of 26</vt:lpstr>
      <vt:lpstr>Facebook Ads Costs Table | All Pages - 20 of 26</vt:lpstr>
      <vt:lpstr>Facebook Ads Costs Table | All Pages - 21 of 26</vt:lpstr>
      <vt:lpstr>Facebook Ads Costs Table | All Pages - 22 of 26</vt:lpstr>
      <vt:lpstr>Facebook Ads Costs Table | All Pages - 23 of 26</vt:lpstr>
      <vt:lpstr>Facebook Ads Costs Table | All Pages - 24 of 26</vt:lpstr>
      <vt:lpstr>Facebook Ads Costs Table | All Pages - 25 of 26</vt:lpstr>
      <vt:lpstr>Facebook Ads Costs Table | All Pages - 26 of 26</vt:lpstr>
      <vt:lpstr>Facebook Ads Performance Table | All Pages - 1 of 26</vt:lpstr>
      <vt:lpstr>Facebook Ads Performance Table | All Pages - 2 of 26</vt:lpstr>
      <vt:lpstr>Facebook Ads Performance Table | All Pages - 3 of 26</vt:lpstr>
      <vt:lpstr>Facebook Ads Performance Table | All Pages - 4 of 26</vt:lpstr>
      <vt:lpstr>Facebook Ads Performance Table | All Pages - 5 of 26</vt:lpstr>
      <vt:lpstr>Facebook Ads Performance Table | All Pages - 6 of 26</vt:lpstr>
      <vt:lpstr>Facebook Ads Performance Table | All Pages - 7 of 26</vt:lpstr>
      <vt:lpstr>Facebook Ads Performance Table | All Pages - 8 of 26</vt:lpstr>
      <vt:lpstr>Facebook Ads Performance Table | All Pages - 9 of 26</vt:lpstr>
      <vt:lpstr>Facebook Ads Performance Table | All Pages - 10 of 26</vt:lpstr>
      <vt:lpstr>Facebook Ads Performance Table | All Pages - 11 of 26</vt:lpstr>
      <vt:lpstr>Facebook Ads Performance Table | All Pages - 12 of 26</vt:lpstr>
      <vt:lpstr>Facebook Ads Performance Table | All Pages - 13 of 26</vt:lpstr>
      <vt:lpstr>Facebook Ads Performance Table | All Pages - 14 of 26</vt:lpstr>
      <vt:lpstr>Facebook Ads Performance Table | All Pages - 15 of 26</vt:lpstr>
      <vt:lpstr>Facebook Ads Performance Table | All Pages - 16 of 26</vt:lpstr>
      <vt:lpstr>Facebook Ads Performance Table | All Pages - 17 of 26</vt:lpstr>
      <vt:lpstr>Facebook Ads Performance Table | All Pages - 18 of 26</vt:lpstr>
      <vt:lpstr>Facebook Ads Performance Table | All Pages - 19 of 26</vt:lpstr>
      <vt:lpstr>Facebook Ads Performance Table | All Pages - 20 of 26</vt:lpstr>
      <vt:lpstr>Facebook Ads Performance Table | All Pages - 21 of 26</vt:lpstr>
      <vt:lpstr>Facebook Ads Performance Table | All Pages - 22 of 26</vt:lpstr>
      <vt:lpstr>Facebook Ads Performance Table | All Pages - 23 of 26</vt:lpstr>
      <vt:lpstr>Facebook Ads Performance Table | All Pages - 24 of 26</vt:lpstr>
      <vt:lpstr>Facebook Ads Performance Table | All Pages - 25 of 26</vt:lpstr>
      <vt:lpstr>Facebook Ads Performance Table | All Pages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Ads Analytics</dc:title>
  <dc:creator>Frederik Peiniger</dc:creator>
  <cp:lastModifiedBy>Frederik Peiniger</cp:lastModifiedBy>
  <cp:revision>1</cp:revision>
  <dcterms:created xsi:type="dcterms:W3CDTF">2020-06-24T12:09:39Z</dcterms:created>
  <dcterms:modified xsi:type="dcterms:W3CDTF">2020-06-24T12:17:36Z</dcterms:modified>
</cp:coreProperties>
</file>