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Lst>
  <p:sldSz cx="9144000" cy="6858000" type="screen4x3"/>
  <p:notesSz cx="6858000" cy="9144000"/>
  <p:embeddedFontLst>
    <p:embeddedFont>
      <p:font typeface="Calibri" panose="020F0502020204030204" pitchFamily="34" charset="0"/>
      <p:regular r:id="rId3"/>
      <p:bold r:id="rId4"/>
      <p:italic r:id="rId5"/>
      <p:boldItalic r:id="rId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font" Target="fonts/font1.fntdata"/><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4.fntdata"/><Relationship Id="rId5" Type="http://schemas.openxmlformats.org/officeDocument/2006/relationships/font" Target="fonts/font3.fntdata"/><Relationship Id="rId10" Type="http://schemas.openxmlformats.org/officeDocument/2006/relationships/tableStyles" Target="tableStyles.xml"/><Relationship Id="rId4" Type="http://schemas.openxmlformats.org/officeDocument/2006/relationships/font" Target="fonts/font2.fntdata"/><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AA727-535A-46C8-9F08-5DEE4894E7EC}"/>
              </a:ext>
            </a:extLst>
          </p:cNvPr>
          <p:cNvSpPr>
            <a:spLocks noGrp="1"/>
          </p:cNvSpPr>
          <p:nvPr>
            <p:ph type="title"/>
          </p:nvPr>
        </p:nvSpPr>
        <p:spPr/>
        <p:txBody>
          <a:bodyPr/>
          <a:lstStyle/>
          <a:p>
            <a:r>
              <a:rPr lang="en-US"/>
              <a:t>Overall Top Post Table | All Pages</a:t>
            </a:r>
          </a:p>
        </p:txBody>
      </p:sp>
      <p:graphicFrame>
        <p:nvGraphicFramePr>
          <p:cNvPr id="5" name="Table Placeholder 4">
            <a:extLst>
              <a:ext uri="{FF2B5EF4-FFF2-40B4-BE49-F238E27FC236}">
                <a16:creationId xmlns:a16="http://schemas.microsoft.com/office/drawing/2014/main" id="{418BB765-8ED8-4D8F-A293-59AE34602595}"/>
              </a:ext>
            </a:extLst>
          </p:cNvPr>
          <p:cNvGraphicFramePr>
            <a:graphicFrameLocks noGrp="1"/>
          </p:cNvGraphicFramePr>
          <p:nvPr>
            <p:ph type="tbl" sz="quarter" idx="13"/>
            <p:extLst>
              <p:ext uri="{D42A27DB-BD31-4B8C-83A1-F6EECF244321}">
                <p14:modId xmlns:p14="http://schemas.microsoft.com/office/powerpoint/2010/main" val="1208282302"/>
              </p:ext>
            </p:extLst>
          </p:nvPr>
        </p:nvGraphicFramePr>
        <p:xfrm>
          <a:off x="457200" y="1731963"/>
          <a:ext cx="7982712" cy="11399520"/>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091862808"/>
                    </a:ext>
                  </a:extLst>
                </a:gridCol>
                <a:gridCol w="576072">
                  <a:extLst>
                    <a:ext uri="{9D8B030D-6E8A-4147-A177-3AD203B41FA5}">
                      <a16:colId xmlns:a16="http://schemas.microsoft.com/office/drawing/2014/main" val="3429664322"/>
                    </a:ext>
                  </a:extLst>
                </a:gridCol>
                <a:gridCol w="576072">
                  <a:extLst>
                    <a:ext uri="{9D8B030D-6E8A-4147-A177-3AD203B41FA5}">
                      <a16:colId xmlns:a16="http://schemas.microsoft.com/office/drawing/2014/main" val="2672190545"/>
                    </a:ext>
                  </a:extLst>
                </a:gridCol>
                <a:gridCol w="576072">
                  <a:extLst>
                    <a:ext uri="{9D8B030D-6E8A-4147-A177-3AD203B41FA5}">
                      <a16:colId xmlns:a16="http://schemas.microsoft.com/office/drawing/2014/main" val="4228816551"/>
                    </a:ext>
                  </a:extLst>
                </a:gridCol>
                <a:gridCol w="905256">
                  <a:extLst>
                    <a:ext uri="{9D8B030D-6E8A-4147-A177-3AD203B41FA5}">
                      <a16:colId xmlns:a16="http://schemas.microsoft.com/office/drawing/2014/main" val="2166646488"/>
                    </a:ext>
                  </a:extLst>
                </a:gridCol>
                <a:gridCol w="1152144">
                  <a:extLst>
                    <a:ext uri="{9D8B030D-6E8A-4147-A177-3AD203B41FA5}">
                      <a16:colId xmlns:a16="http://schemas.microsoft.com/office/drawing/2014/main" val="230625740"/>
                    </a:ext>
                  </a:extLst>
                </a:gridCol>
                <a:gridCol w="740664">
                  <a:extLst>
                    <a:ext uri="{9D8B030D-6E8A-4147-A177-3AD203B41FA5}">
                      <a16:colId xmlns:a16="http://schemas.microsoft.com/office/drawing/2014/main" val="1654955752"/>
                    </a:ext>
                  </a:extLst>
                </a:gridCol>
                <a:gridCol w="576072">
                  <a:extLst>
                    <a:ext uri="{9D8B030D-6E8A-4147-A177-3AD203B41FA5}">
                      <a16:colId xmlns:a16="http://schemas.microsoft.com/office/drawing/2014/main" val="6846364"/>
                    </a:ext>
                  </a:extLst>
                </a:gridCol>
                <a:gridCol w="576072">
                  <a:extLst>
                    <a:ext uri="{9D8B030D-6E8A-4147-A177-3AD203B41FA5}">
                      <a16:colId xmlns:a16="http://schemas.microsoft.com/office/drawing/2014/main" val="1715911148"/>
                    </a:ext>
                  </a:extLst>
                </a:gridCol>
                <a:gridCol w="576072">
                  <a:extLst>
                    <a:ext uri="{9D8B030D-6E8A-4147-A177-3AD203B41FA5}">
                      <a16:colId xmlns:a16="http://schemas.microsoft.com/office/drawing/2014/main" val="3454759659"/>
                    </a:ext>
                  </a:extLst>
                </a:gridCol>
                <a:gridCol w="576072">
                  <a:extLst>
                    <a:ext uri="{9D8B030D-6E8A-4147-A177-3AD203B41FA5}">
                      <a16:colId xmlns:a16="http://schemas.microsoft.com/office/drawing/2014/main" val="871389793"/>
                    </a:ext>
                  </a:extLst>
                </a:gridCol>
                <a:gridCol w="576072">
                  <a:extLst>
                    <a:ext uri="{9D8B030D-6E8A-4147-A177-3AD203B41FA5}">
                      <a16:colId xmlns:a16="http://schemas.microsoft.com/office/drawing/2014/main" val="413126527"/>
                    </a:ext>
                  </a:extLst>
                </a:gridCol>
              </a:tblGrid>
              <a:tr h="370840">
                <a:tc>
                  <a:txBody>
                    <a:bodyPr/>
                    <a:lstStyle/>
                    <a:p>
                      <a:r>
                        <a:rPr lang="en-US" sz="1000"/>
                        <a:t>Network</a:t>
                      </a:r>
                    </a:p>
                  </a:txBody>
                  <a:tcPr/>
                </a:tc>
                <a:tc>
                  <a:txBody>
                    <a:bodyPr/>
                    <a:lstStyle/>
                    <a:p>
                      <a:r>
                        <a:rPr lang="en-US" sz="1000"/>
                        <a:t>Page Name</a:t>
                      </a:r>
                    </a:p>
                  </a:txBody>
                  <a:tcPr/>
                </a:tc>
                <a:tc>
                  <a:txBody>
                    <a:bodyPr/>
                    <a:lstStyle/>
                    <a:p>
                      <a:r>
                        <a:rPr lang="en-US" sz="1000"/>
                        <a:t>Creation Time</a:t>
                      </a:r>
                    </a:p>
                  </a:txBody>
                  <a:tcPr/>
                </a:tc>
                <a:tc>
                  <a:txBody>
                    <a:bodyPr/>
                    <a:lstStyle/>
                    <a:p>
                      <a:r>
                        <a:rPr lang="en-US" sz="1000"/>
                        <a:t>Last Updated</a:t>
                      </a:r>
                    </a:p>
                  </a:txBody>
                  <a:tcPr/>
                </a:tc>
                <a:tc>
                  <a:txBody>
                    <a:bodyPr/>
                    <a:lstStyle/>
                    <a:p>
                      <a:r>
                        <a:rPr lang="en-US" sz="1000"/>
                        <a:t>Message</a:t>
                      </a:r>
                    </a:p>
                  </a:txBody>
                  <a:tcPr/>
                </a:tc>
                <a:tc>
                  <a:txBody>
                    <a:bodyPr/>
                    <a:lstStyle/>
                    <a:p>
                      <a:r>
                        <a:rPr lang="en-US" sz="1000"/>
                        <a:t>Thumbnail</a:t>
                      </a:r>
                    </a:p>
                  </a:txBody>
                  <a:tcPr/>
                </a:tc>
                <a:tc>
                  <a:txBody>
                    <a:bodyPr/>
                    <a:lstStyle/>
                    <a:p>
                      <a:r>
                        <a:rPr lang="en-US" sz="1000"/>
                        <a:t>Link</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Interaction Rate</a:t>
                      </a:r>
                    </a:p>
                  </a:txBody>
                  <a:tcPr/>
                </a:tc>
                <a:extLst>
                  <a:ext uri="{0D108BD9-81ED-4DB2-BD59-A6C34878D82A}">
                    <a16:rowId xmlns:a16="http://schemas.microsoft.com/office/drawing/2014/main" val="1424268518"/>
                  </a:ext>
                </a:extLst>
              </a:tr>
              <a:tr h="370840">
                <a:tc>
                  <a:txBody>
                    <a:bodyPr/>
                    <a:lstStyle/>
                    <a:p>
                      <a:r>
                        <a:rPr lang="en-US" sz="1000"/>
                        <a:t>Instagram</a:t>
                      </a:r>
                    </a:p>
                  </a:txBody>
                  <a:tcPr/>
                </a:tc>
                <a:tc>
                  <a:txBody>
                    <a:bodyPr/>
                    <a:lstStyle/>
                    <a:p>
                      <a:r>
                        <a:rPr lang="en-US" sz="1000"/>
                        <a:t>mcdonaldsqatar</a:t>
                      </a:r>
                    </a:p>
                  </a:txBody>
                  <a:tcPr/>
                </a:tc>
                <a:tc>
                  <a:txBody>
                    <a:bodyPr/>
                    <a:lstStyle/>
                    <a:p>
                      <a:r>
                        <a:rPr lang="en-US" sz="1000"/>
                        <a:t>01/18/2020 13:00:48</a:t>
                      </a:r>
                    </a:p>
                  </a:txBody>
                  <a:tcPr/>
                </a:tc>
                <a:tc>
                  <a:txBody>
                    <a:bodyPr/>
                    <a:lstStyle/>
                    <a:p>
                      <a:r>
                        <a:rPr lang="en-US" sz="1000"/>
                        <a:t>02/24/2020 18:14:52</a:t>
                      </a:r>
                    </a:p>
                  </a:txBody>
                  <a:tcPr/>
                </a:tc>
                <a:tc>
                  <a:txBody>
                    <a:bodyPr/>
                    <a:lstStyle/>
                    <a:p>
                      <a:r>
                        <a:rPr lang="en-US" sz="1000"/>
                        <a:t>What’s cooking on our app?
Comment below
H
O
O
D
I
E
With no interruptions if you want this
Stay tuned</a:t>
                      </a:r>
                    </a:p>
                  </a:txBody>
                  <a:tcPr/>
                </a:tc>
                <a:tc>
                  <a:txBody>
                    <a:bodyPr/>
                    <a:lstStyle/>
                    <a:p>
                      <a:r>
                        <a:rPr lang="en-US" sz="1000"/>
                        <a:t>https://www.instagram.com/p/B7dj-LJCuEw/media</a:t>
                      </a:r>
                    </a:p>
                  </a:txBody>
                  <a:tcPr/>
                </a:tc>
                <a:tc>
                  <a:txBody>
                    <a:bodyPr/>
                    <a:lstStyle/>
                    <a:p>
                      <a:r>
                        <a:rPr lang="en-US" sz="1000"/>
                        <a:t>https://www.instagram.com/p/B7dj-LJCuEw/</a:t>
                      </a:r>
                    </a:p>
                  </a:txBody>
                  <a:tcPr/>
                </a:tc>
                <a:tc>
                  <a:txBody>
                    <a:bodyPr/>
                    <a:lstStyle/>
                    <a:p>
                      <a:r>
                        <a:rPr lang="en-US" sz="1000"/>
                        <a:t>350</a:t>
                      </a:r>
                    </a:p>
                  </a:txBody>
                  <a:tcPr/>
                </a:tc>
                <a:tc>
                  <a:txBody>
                    <a:bodyPr/>
                    <a:lstStyle/>
                    <a:p>
                      <a:r>
                        <a:rPr lang="en-US" sz="1000"/>
                        <a:t>1585</a:t>
                      </a:r>
                    </a:p>
                  </a:txBody>
                  <a:tcPr/>
                </a:tc>
                <a:tc>
                  <a:txBody>
                    <a:bodyPr/>
                    <a:lstStyle/>
                    <a:p>
                      <a:r>
                        <a:rPr lang="en-US" sz="1000"/>
                        <a:t>n/a</a:t>
                      </a:r>
                    </a:p>
                  </a:txBody>
                  <a:tcPr/>
                </a:tc>
                <a:tc>
                  <a:txBody>
                    <a:bodyPr/>
                    <a:lstStyle/>
                    <a:p>
                      <a:r>
                        <a:rPr lang="en-US" sz="1000"/>
                        <a:t>1935</a:t>
                      </a:r>
                    </a:p>
                  </a:txBody>
                  <a:tcPr/>
                </a:tc>
                <a:tc>
                  <a:txBody>
                    <a:bodyPr/>
                    <a:lstStyle/>
                    <a:p>
                      <a:r>
                        <a:rPr lang="en-US" sz="1000"/>
                        <a:t>n/a</a:t>
                      </a:r>
                    </a:p>
                  </a:txBody>
                  <a:tcPr/>
                </a:tc>
                <a:extLst>
                  <a:ext uri="{0D108BD9-81ED-4DB2-BD59-A6C34878D82A}">
                    <a16:rowId xmlns:a16="http://schemas.microsoft.com/office/drawing/2014/main" val="3682734193"/>
                  </a:ext>
                </a:extLst>
              </a:tr>
              <a:tr h="370840">
                <a:tc>
                  <a:txBody>
                    <a:bodyPr/>
                    <a:lstStyle/>
                    <a:p>
                      <a:r>
                        <a:rPr lang="en-US" sz="1000"/>
                        <a:t>Facebook</a:t>
                      </a:r>
                    </a:p>
                  </a:txBody>
                  <a:tcPr/>
                </a:tc>
                <a:tc>
                  <a:txBody>
                    <a:bodyPr/>
                    <a:lstStyle/>
                    <a:p>
                      <a:r>
                        <a:rPr lang="en-US" sz="1000"/>
                        <a:t>McDonald's</a:t>
                      </a:r>
                    </a:p>
                  </a:txBody>
                  <a:tcPr/>
                </a:tc>
                <a:tc>
                  <a:txBody>
                    <a:bodyPr/>
                    <a:lstStyle/>
                    <a:p>
                      <a:r>
                        <a:rPr lang="en-US" sz="1000"/>
                        <a:t>01/19/2020 14:05:06</a:t>
                      </a:r>
                    </a:p>
                  </a:txBody>
                  <a:tcPr/>
                </a:tc>
                <a:tc>
                  <a:txBody>
                    <a:bodyPr/>
                    <a:lstStyle/>
                    <a:p>
                      <a:r>
                        <a:rPr lang="en-US" sz="1000"/>
                        <a:t>02/07/2020 11:02:11</a:t>
                      </a:r>
                    </a:p>
                  </a:txBody>
                  <a:tcPr/>
                </a:tc>
                <a:tc>
                  <a:txBody>
                    <a:bodyPr/>
                    <a:lstStyle/>
                    <a:p>
                      <a:r>
                        <a:rPr lang="en-US" sz="1000"/>
                        <a:t>Want to win free meals for a year or cool and exclusive merchandise?
Download the McDonald's App and start redeeming offers from now till February 28th for a chance to win weekly prizes!
The more offers you redeem, the higher your chances are of winning!
*Winners will be announced on a weekly basis so stay tuned!
</a:t>
                      </a:r>
                      <a:r>
                        <a:rPr lang="ar-AE" sz="1000"/>
                        <a:t>تبغي ربح وجبات مجانية طوال العام أو منتجات حصرية من ماكدونالدز؟
حمّل تطبيقنا واستبدل العروض التي تريدها ابتداءً من الحين وحتى ٢٨ فبراير لفرصة ربح جوائز أسبوعية
استبدل عروضاً أكثر لتزداد فرصك بالربح
*سيتم الإعلان عن أسماء الرابحين أسبوعياً، تابعونا!</a:t>
                      </a:r>
                      <a:endParaRPr lang="en-US" sz="1000"/>
                    </a:p>
                  </a:txBody>
                  <a:tcPr/>
                </a:tc>
                <a:tc>
                  <a:txBody>
                    <a:bodyPr/>
                    <a:lstStyle/>
                    <a:p>
                      <a:r>
                        <a:rPr lang="en-US" sz="1000"/>
                        <a:t>https://scontent.xx.fbcdn.net/v/t1.0-9/p720x720/83097522_2663660297022807_5544271852458737664_o.png?_nc_cat=102&amp;_nc_ohc=XMxhujiy2h0AX8w8HwH&amp;_nc_ht=scontent.xx&amp;oh=49a47636f8ac1e68a625ecdd02221425&amp;oe=5EC09CA9</a:t>
                      </a:r>
                    </a:p>
                  </a:txBody>
                  <a:tcPr/>
                </a:tc>
                <a:tc>
                  <a:txBody>
                    <a:bodyPr/>
                    <a:lstStyle/>
                    <a:p>
                      <a:r>
                        <a:rPr lang="en-US" sz="1000"/>
                        <a:t>http://www.facebook.com/permalink.php?story_fbid=2663683547020482&amp;id=717037171685139</a:t>
                      </a:r>
                    </a:p>
                  </a:txBody>
                  <a:tcPr/>
                </a:tc>
                <a:tc>
                  <a:txBody>
                    <a:bodyPr/>
                    <a:lstStyle/>
                    <a:p>
                      <a:r>
                        <a:rPr lang="en-US" sz="1000"/>
                        <a:t>853</a:t>
                      </a:r>
                    </a:p>
                  </a:txBody>
                  <a:tcPr/>
                </a:tc>
                <a:tc>
                  <a:txBody>
                    <a:bodyPr/>
                    <a:lstStyle/>
                    <a:p>
                      <a:r>
                        <a:rPr lang="en-US" sz="1000"/>
                        <a:t>16</a:t>
                      </a:r>
                    </a:p>
                  </a:txBody>
                  <a:tcPr/>
                </a:tc>
                <a:tc>
                  <a:txBody>
                    <a:bodyPr/>
                    <a:lstStyle/>
                    <a:p>
                      <a:r>
                        <a:rPr lang="en-US" sz="1000"/>
                        <a:t>14</a:t>
                      </a:r>
                    </a:p>
                  </a:txBody>
                  <a:tcPr/>
                </a:tc>
                <a:tc>
                  <a:txBody>
                    <a:bodyPr/>
                    <a:lstStyle/>
                    <a:p>
                      <a:r>
                        <a:rPr lang="en-US" sz="1000"/>
                        <a:t>883</a:t>
                      </a:r>
                    </a:p>
                  </a:txBody>
                  <a:tcPr/>
                </a:tc>
                <a:tc>
                  <a:txBody>
                    <a:bodyPr/>
                    <a:lstStyle/>
                    <a:p>
                      <a:r>
                        <a:rPr lang="en-US" sz="1000"/>
                        <a:t>0.0011 %</a:t>
                      </a:r>
                    </a:p>
                  </a:txBody>
                  <a:tcPr/>
                </a:tc>
                <a:extLst>
                  <a:ext uri="{0D108BD9-81ED-4DB2-BD59-A6C34878D82A}">
                    <a16:rowId xmlns:a16="http://schemas.microsoft.com/office/drawing/2014/main" val="2483025790"/>
                  </a:ext>
                </a:extLst>
              </a:tr>
            </a:tbl>
          </a:graphicData>
        </a:graphic>
      </p:graphicFrame>
      <p:sp>
        <p:nvSpPr>
          <p:cNvPr id="4" name="Text Placeholder 3">
            <a:extLst>
              <a:ext uri="{FF2B5EF4-FFF2-40B4-BE49-F238E27FC236}">
                <a16:creationId xmlns:a16="http://schemas.microsoft.com/office/drawing/2014/main" id="{093200E5-656B-4313-95D5-A3E91643FB21}"/>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27919855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167</Words>
  <Application>Microsoft Office PowerPoint</Application>
  <PresentationFormat>On-screen Show (4:3)</PresentationFormat>
  <Paragraphs>38</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quintly_template</vt:lpstr>
      <vt:lpstr>Overall Top Post Table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Overall Top Post Table | All Pages</dc:title>
  <dc:creator>Frederik Peiniger</dc:creator>
  <cp:lastModifiedBy>Frederik Peiniger</cp:lastModifiedBy>
  <cp:revision>1</cp:revision>
  <dcterms:created xsi:type="dcterms:W3CDTF">2020-02-26T11:34:40Z</dcterms:created>
  <dcterms:modified xsi:type="dcterms:W3CDTF">2020-02-26T11:34:51Z</dcterms:modified>
</cp:coreProperties>
</file>