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Bab Rizq Jameel BRJ</c:v>
                </c:pt>
              </c:strCache>
            </c:strRef>
          </c:tx>
          <c:spPr>
            <a:ln w="28575" cap="rnd">
              <a:solidFill>
                <a:schemeClr val="accent1"/>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Sheet1!$B$2:$B$32</c:f>
              <c:numCache>
                <c:formatCode>General</c:formatCode>
                <c:ptCount val="31"/>
                <c:pt idx="0">
                  <c:v>1443193</c:v>
                </c:pt>
                <c:pt idx="1">
                  <c:v>1443140</c:v>
                </c:pt>
                <c:pt idx="2">
                  <c:v>1443052</c:v>
                </c:pt>
                <c:pt idx="3">
                  <c:v>1442982</c:v>
                </c:pt>
                <c:pt idx="4">
                  <c:v>1442942</c:v>
                </c:pt>
                <c:pt idx="5">
                  <c:v>1442883</c:v>
                </c:pt>
                <c:pt idx="6">
                  <c:v>1442825</c:v>
                </c:pt>
                <c:pt idx="7">
                  <c:v>1442731</c:v>
                </c:pt>
                <c:pt idx="8">
                  <c:v>1442671</c:v>
                </c:pt>
                <c:pt idx="9">
                  <c:v>1442626</c:v>
                </c:pt>
                <c:pt idx="10">
                  <c:v>1442577</c:v>
                </c:pt>
                <c:pt idx="11">
                  <c:v>1442514</c:v>
                </c:pt>
                <c:pt idx="12">
                  <c:v>1442457</c:v>
                </c:pt>
                <c:pt idx="13">
                  <c:v>1442393</c:v>
                </c:pt>
                <c:pt idx="14">
                  <c:v>1442340</c:v>
                </c:pt>
                <c:pt idx="15">
                  <c:v>1442291</c:v>
                </c:pt>
                <c:pt idx="16">
                  <c:v>1442239</c:v>
                </c:pt>
                <c:pt idx="17">
                  <c:v>1442180</c:v>
                </c:pt>
                <c:pt idx="18">
                  <c:v>1442121</c:v>
                </c:pt>
                <c:pt idx="19">
                  <c:v>1442077</c:v>
                </c:pt>
                <c:pt idx="20">
                  <c:v>1442016</c:v>
                </c:pt>
                <c:pt idx="21">
                  <c:v>1441957</c:v>
                </c:pt>
                <c:pt idx="22">
                  <c:v>1441879</c:v>
                </c:pt>
                <c:pt idx="23">
                  <c:v>1441800</c:v>
                </c:pt>
                <c:pt idx="24">
                  <c:v>1441732</c:v>
                </c:pt>
                <c:pt idx="25">
                  <c:v>1441677</c:v>
                </c:pt>
                <c:pt idx="26">
                  <c:v>1441619</c:v>
                </c:pt>
                <c:pt idx="27">
                  <c:v>1441559</c:v>
                </c:pt>
                <c:pt idx="28">
                  <c:v>1441494</c:v>
                </c:pt>
                <c:pt idx="29">
                  <c:v>1441425</c:v>
                </c:pt>
                <c:pt idx="30">
                  <c:v>1441366</c:v>
                </c:pt>
              </c:numCache>
            </c:numRef>
          </c:val>
          <c:smooth val="0"/>
          <c:extLst>
            <c:ext xmlns:c16="http://schemas.microsoft.com/office/drawing/2014/chart" uri="{C3380CC4-5D6E-409C-BE32-E72D297353CC}">
              <c16:uniqueId val="{00000000-7C34-4527-96BB-6E51ECBD5780}"/>
            </c:ext>
          </c:extLst>
        </c:ser>
        <c:dLbls>
          <c:showLegendKey val="0"/>
          <c:showVal val="0"/>
          <c:showCatName val="0"/>
          <c:showSerName val="0"/>
          <c:showPercent val="0"/>
          <c:showBubbleSize val="0"/>
        </c:dLbls>
        <c:smooth val="0"/>
        <c:axId val="247681904"/>
        <c:axId val="247684200"/>
      </c:lineChart>
      <c:catAx>
        <c:axId val="24768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84200"/>
        <c:crosses val="autoZero"/>
        <c:auto val="1"/>
        <c:lblAlgn val="ctr"/>
        <c:lblOffset val="100"/>
        <c:noMultiLvlLbl val="0"/>
      </c:catAx>
      <c:valAx>
        <c:axId val="24768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8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Bab Rizq Jameel BRJ</c:v>
                </c:pt>
              </c:strCache>
            </c:strRef>
          </c:tx>
          <c:spPr>
            <a:ln w="28575" cap="rnd">
              <a:solidFill>
                <a:schemeClr val="accent1"/>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Sheet1!$B$2:$B$32</c:f>
              <c:numCache>
                <c:formatCode>General</c:formatCode>
                <c:ptCount val="31"/>
                <c:pt idx="0">
                  <c:v>-65</c:v>
                </c:pt>
                <c:pt idx="1">
                  <c:v>-53</c:v>
                </c:pt>
                <c:pt idx="2">
                  <c:v>-88</c:v>
                </c:pt>
                <c:pt idx="3">
                  <c:v>-70</c:v>
                </c:pt>
                <c:pt idx="4">
                  <c:v>-40</c:v>
                </c:pt>
                <c:pt idx="5">
                  <c:v>-59</c:v>
                </c:pt>
                <c:pt idx="6">
                  <c:v>-58</c:v>
                </c:pt>
                <c:pt idx="7">
                  <c:v>-94</c:v>
                </c:pt>
                <c:pt idx="8">
                  <c:v>-60</c:v>
                </c:pt>
                <c:pt idx="9">
                  <c:v>-45</c:v>
                </c:pt>
                <c:pt idx="10">
                  <c:v>-49</c:v>
                </c:pt>
                <c:pt idx="11">
                  <c:v>-63</c:v>
                </c:pt>
                <c:pt idx="12">
                  <c:v>-57</c:v>
                </c:pt>
                <c:pt idx="13">
                  <c:v>-64</c:v>
                </c:pt>
                <c:pt idx="14">
                  <c:v>-53</c:v>
                </c:pt>
                <c:pt idx="15">
                  <c:v>-49</c:v>
                </c:pt>
                <c:pt idx="16">
                  <c:v>-52</c:v>
                </c:pt>
                <c:pt idx="17">
                  <c:v>-59</c:v>
                </c:pt>
                <c:pt idx="18">
                  <c:v>-59</c:v>
                </c:pt>
                <c:pt idx="19">
                  <c:v>-44</c:v>
                </c:pt>
                <c:pt idx="20">
                  <c:v>-61</c:v>
                </c:pt>
                <c:pt idx="21">
                  <c:v>-59</c:v>
                </c:pt>
                <c:pt idx="22">
                  <c:v>-78</c:v>
                </c:pt>
                <c:pt idx="23">
                  <c:v>-79</c:v>
                </c:pt>
                <c:pt idx="24">
                  <c:v>-68</c:v>
                </c:pt>
                <c:pt idx="25">
                  <c:v>-55</c:v>
                </c:pt>
                <c:pt idx="26">
                  <c:v>-58</c:v>
                </c:pt>
                <c:pt idx="27">
                  <c:v>-60</c:v>
                </c:pt>
                <c:pt idx="28">
                  <c:v>-65</c:v>
                </c:pt>
                <c:pt idx="29">
                  <c:v>-69</c:v>
                </c:pt>
                <c:pt idx="30">
                  <c:v>-59</c:v>
                </c:pt>
              </c:numCache>
            </c:numRef>
          </c:val>
          <c:smooth val="0"/>
          <c:extLst>
            <c:ext xmlns:c16="http://schemas.microsoft.com/office/drawing/2014/chart" uri="{C3380CC4-5D6E-409C-BE32-E72D297353CC}">
              <c16:uniqueId val="{00000000-2DAB-4EB9-9985-45373096C1DE}"/>
            </c:ext>
          </c:extLst>
        </c:ser>
        <c:dLbls>
          <c:showLegendKey val="0"/>
          <c:showVal val="0"/>
          <c:showCatName val="0"/>
          <c:showSerName val="0"/>
          <c:showPercent val="0"/>
          <c:showBubbleSize val="0"/>
        </c:dLbls>
        <c:smooth val="0"/>
        <c:axId val="297131408"/>
        <c:axId val="297135016"/>
      </c:lineChart>
      <c:catAx>
        <c:axId val="29713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135016"/>
        <c:crosses val="autoZero"/>
        <c:auto val="1"/>
        <c:lblAlgn val="ctr"/>
        <c:lblOffset val="100"/>
        <c:noMultiLvlLbl val="0"/>
      </c:catAx>
      <c:valAx>
        <c:axId val="29713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13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Bab Rizq Jameel BRJ</c:v>
                </c:pt>
              </c:strCache>
            </c:strRef>
          </c:tx>
          <c:spPr>
            <a:solidFill>
              <a:schemeClr val="accent1"/>
            </a:solidFill>
            <a:ln>
              <a:noFill/>
            </a:ln>
            <a:effectLst/>
          </c:spPr>
          <c:invertIfNegative val="0"/>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Sheet1!$B$2:$B$32</c:f>
              <c:numCache>
                <c:formatCode>General</c:formatCode>
                <c:ptCount val="31"/>
                <c:pt idx="0">
                  <c:v>1</c:v>
                </c:pt>
                <c:pt idx="1">
                  <c:v>1</c:v>
                </c:pt>
                <c:pt idx="2">
                  <c:v>0</c:v>
                </c:pt>
                <c:pt idx="3">
                  <c:v>0</c:v>
                </c:pt>
                <c:pt idx="4">
                  <c:v>1</c:v>
                </c:pt>
                <c:pt idx="5">
                  <c:v>1</c:v>
                </c:pt>
                <c:pt idx="6">
                  <c:v>1</c:v>
                </c:pt>
                <c:pt idx="7">
                  <c:v>1</c:v>
                </c:pt>
                <c:pt idx="8">
                  <c:v>1</c:v>
                </c:pt>
                <c:pt idx="9">
                  <c:v>0</c:v>
                </c:pt>
                <c:pt idx="10">
                  <c:v>0</c:v>
                </c:pt>
                <c:pt idx="11">
                  <c:v>0</c:v>
                </c:pt>
                <c:pt idx="12">
                  <c:v>1</c:v>
                </c:pt>
                <c:pt idx="13">
                  <c:v>0</c:v>
                </c:pt>
                <c:pt idx="14">
                  <c:v>0</c:v>
                </c:pt>
                <c:pt idx="15">
                  <c:v>1</c:v>
                </c:pt>
                <c:pt idx="16">
                  <c:v>0</c:v>
                </c:pt>
                <c:pt idx="17">
                  <c:v>0</c:v>
                </c:pt>
                <c:pt idx="18">
                  <c:v>0</c:v>
                </c:pt>
                <c:pt idx="19">
                  <c:v>0</c:v>
                </c:pt>
                <c:pt idx="20">
                  <c:v>3</c:v>
                </c:pt>
                <c:pt idx="21">
                  <c:v>3</c:v>
                </c:pt>
                <c:pt idx="22">
                  <c:v>1</c:v>
                </c:pt>
                <c:pt idx="23">
                  <c:v>0</c:v>
                </c:pt>
                <c:pt idx="24">
                  <c:v>0</c:v>
                </c:pt>
                <c:pt idx="25">
                  <c:v>0</c:v>
                </c:pt>
                <c:pt idx="26">
                  <c:v>0</c:v>
                </c:pt>
                <c:pt idx="27">
                  <c:v>0</c:v>
                </c:pt>
                <c:pt idx="28">
                  <c:v>0</c:v>
                </c:pt>
                <c:pt idx="29">
                  <c:v>0</c:v>
                </c:pt>
                <c:pt idx="30">
                  <c:v>0</c:v>
                </c:pt>
              </c:numCache>
            </c:numRef>
          </c:val>
          <c:extLst>
            <c:ext xmlns:c16="http://schemas.microsoft.com/office/drawing/2014/chart" uri="{C3380CC4-5D6E-409C-BE32-E72D297353CC}">
              <c16:uniqueId val="{00000000-8FBB-4A51-9138-2CB993440131}"/>
            </c:ext>
          </c:extLst>
        </c:ser>
        <c:dLbls>
          <c:showLegendKey val="0"/>
          <c:showVal val="0"/>
          <c:showCatName val="0"/>
          <c:showSerName val="0"/>
          <c:showPercent val="0"/>
          <c:showBubbleSize val="0"/>
        </c:dLbls>
        <c:gapWidth val="219"/>
        <c:overlap val="-27"/>
        <c:axId val="297131080"/>
        <c:axId val="297129768"/>
      </c:barChart>
      <c:catAx>
        <c:axId val="297131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129768"/>
        <c:crosses val="autoZero"/>
        <c:auto val="1"/>
        <c:lblAlgn val="ctr"/>
        <c:lblOffset val="100"/>
        <c:noMultiLvlLbl val="0"/>
      </c:catAx>
      <c:valAx>
        <c:axId val="29712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13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3398</c:v>
                </c:pt>
                <c:pt idx="1">
                  <c:v>208570</c:v>
                </c:pt>
                <c:pt idx="2">
                  <c:v>452093</c:v>
                </c:pt>
                <c:pt idx="3">
                  <c:v>199626</c:v>
                </c:pt>
                <c:pt idx="4">
                  <c:v>63941</c:v>
                </c:pt>
                <c:pt idx="5">
                  <c:v>19633</c:v>
                </c:pt>
                <c:pt idx="6">
                  <c:v>11179</c:v>
                </c:pt>
              </c:numCache>
            </c:numRef>
          </c:val>
          <c:extLst>
            <c:ext xmlns:c16="http://schemas.microsoft.com/office/drawing/2014/chart" uri="{C3380CC4-5D6E-409C-BE32-E72D297353CC}">
              <c16:uniqueId val="{00000000-05D2-4872-866D-0D2F8282153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3070</c:v>
                </c:pt>
                <c:pt idx="1">
                  <c:v>119850</c:v>
                </c:pt>
                <c:pt idx="2">
                  <c:v>233613</c:v>
                </c:pt>
                <c:pt idx="3">
                  <c:v>83470</c:v>
                </c:pt>
                <c:pt idx="4">
                  <c:v>25389</c:v>
                </c:pt>
                <c:pt idx="5">
                  <c:v>8539</c:v>
                </c:pt>
                <c:pt idx="6">
                  <c:v>5532</c:v>
                </c:pt>
              </c:numCache>
            </c:numRef>
          </c:val>
          <c:extLst>
            <c:ext xmlns:c16="http://schemas.microsoft.com/office/drawing/2014/chart" uri="{C3380CC4-5D6E-409C-BE32-E72D297353CC}">
              <c16:uniqueId val="{00000001-05D2-4872-866D-0D2F8282153C}"/>
            </c:ext>
          </c:extLst>
        </c:ser>
        <c:dLbls>
          <c:showLegendKey val="0"/>
          <c:showVal val="0"/>
          <c:showCatName val="0"/>
          <c:showSerName val="0"/>
          <c:showPercent val="0"/>
          <c:showBubbleSize val="0"/>
        </c:dLbls>
        <c:gapWidth val="219"/>
        <c:overlap val="-27"/>
        <c:axId val="173806496"/>
        <c:axId val="173806168"/>
      </c:barChart>
      <c:catAx>
        <c:axId val="17380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806168"/>
        <c:crosses val="autoZero"/>
        <c:auto val="1"/>
        <c:lblAlgn val="ctr"/>
        <c:lblOffset val="100"/>
        <c:noMultiLvlLbl val="0"/>
      </c:catAx>
      <c:valAx>
        <c:axId val="17380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80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Bab Rizq Jameel BRJ</c:v>
                </c:pt>
              </c:strCache>
            </c:strRef>
          </c:cat>
          <c:val>
            <c:numRef>
              <c:f>Sheet1!$B$2</c:f>
              <c:numCache>
                <c:formatCode>General</c:formatCode>
                <c:ptCount val="1"/>
                <c:pt idx="0">
                  <c:v>76</c:v>
                </c:pt>
              </c:numCache>
            </c:numRef>
          </c:val>
          <c:extLst>
            <c:ext xmlns:c16="http://schemas.microsoft.com/office/drawing/2014/chart" uri="{C3380CC4-5D6E-409C-BE32-E72D297353CC}">
              <c16:uniqueId val="{00000000-8A83-417B-8B43-890E750A274E}"/>
            </c:ext>
          </c:extLst>
        </c:ser>
        <c:dLbls>
          <c:showLegendKey val="0"/>
          <c:showVal val="0"/>
          <c:showCatName val="0"/>
          <c:showSerName val="0"/>
          <c:showPercent val="0"/>
          <c:showBubbleSize val="0"/>
        </c:dLbls>
        <c:gapWidth val="219"/>
        <c:overlap val="-27"/>
        <c:axId val="300514336"/>
        <c:axId val="300512696"/>
      </c:barChart>
      <c:catAx>
        <c:axId val="300514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12696"/>
        <c:crosses val="autoZero"/>
        <c:auto val="1"/>
        <c:lblAlgn val="ctr"/>
        <c:lblOffset val="100"/>
        <c:noMultiLvlLbl val="0"/>
      </c:catAx>
      <c:valAx>
        <c:axId val="30051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1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Bab Rizq Jameel BRJ</c:v>
                </c:pt>
              </c:strCache>
            </c:strRef>
          </c:tx>
          <c:spPr>
            <a:ln w="28575" cap="rnd">
              <a:solidFill>
                <a:schemeClr val="accent1"/>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Sheet1!$B$2:$B$32</c:f>
              <c:numCache>
                <c:formatCode>General</c:formatCode>
                <c:ptCount val="31"/>
                <c:pt idx="0">
                  <c:v>4</c:v>
                </c:pt>
                <c:pt idx="1">
                  <c:v>9</c:v>
                </c:pt>
                <c:pt idx="2">
                  <c:v>0</c:v>
                </c:pt>
                <c:pt idx="3">
                  <c:v>0</c:v>
                </c:pt>
                <c:pt idx="4">
                  <c:v>10</c:v>
                </c:pt>
                <c:pt idx="5">
                  <c:v>7</c:v>
                </c:pt>
                <c:pt idx="6">
                  <c:v>8</c:v>
                </c:pt>
                <c:pt idx="7">
                  <c:v>4</c:v>
                </c:pt>
                <c:pt idx="8">
                  <c:v>15</c:v>
                </c:pt>
                <c:pt idx="9">
                  <c:v>0</c:v>
                </c:pt>
                <c:pt idx="10">
                  <c:v>0</c:v>
                </c:pt>
                <c:pt idx="11">
                  <c:v>0</c:v>
                </c:pt>
                <c:pt idx="12">
                  <c:v>3</c:v>
                </c:pt>
                <c:pt idx="13">
                  <c:v>0</c:v>
                </c:pt>
                <c:pt idx="14">
                  <c:v>0</c:v>
                </c:pt>
                <c:pt idx="15">
                  <c:v>1</c:v>
                </c:pt>
                <c:pt idx="16">
                  <c:v>0</c:v>
                </c:pt>
                <c:pt idx="17">
                  <c:v>0</c:v>
                </c:pt>
                <c:pt idx="18">
                  <c:v>0</c:v>
                </c:pt>
                <c:pt idx="19">
                  <c:v>0</c:v>
                </c:pt>
                <c:pt idx="20">
                  <c:v>0</c:v>
                </c:pt>
                <c:pt idx="21">
                  <c:v>3</c:v>
                </c:pt>
                <c:pt idx="22">
                  <c:v>2</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A2B-4BE8-9FC2-58B72480DE29}"/>
            </c:ext>
          </c:extLst>
        </c:ser>
        <c:dLbls>
          <c:showLegendKey val="0"/>
          <c:showVal val="0"/>
          <c:showCatName val="0"/>
          <c:showSerName val="0"/>
          <c:showPercent val="0"/>
          <c:showBubbleSize val="0"/>
        </c:dLbls>
        <c:smooth val="0"/>
        <c:axId val="300509416"/>
        <c:axId val="300507776"/>
      </c:lineChart>
      <c:catAx>
        <c:axId val="30050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07776"/>
        <c:crosses val="autoZero"/>
        <c:auto val="1"/>
        <c:lblAlgn val="ctr"/>
        <c:lblOffset val="100"/>
        <c:noMultiLvlLbl val="0"/>
      </c:catAx>
      <c:valAx>
        <c:axId val="30050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0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Bab Rizq Jameel BRJ</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3.46673563159416E-4</c:v>
                </c:pt>
                <c:pt idx="1">
                  <c:v>1.73336781579708E-4</c:v>
                </c:pt>
                <c:pt idx="2">
                  <c:v>2.63471908001157E-4</c:v>
                </c:pt>
                <c:pt idx="3">
                  <c:v>4.6800931026521198E-4</c:v>
                </c:pt>
                <c:pt idx="6">
                  <c:v>6.9334712631883297E-4</c:v>
                </c:pt>
              </c:numCache>
            </c:numRef>
          </c:val>
          <c:extLst>
            <c:ext xmlns:c16="http://schemas.microsoft.com/office/drawing/2014/chart" uri="{C3380CC4-5D6E-409C-BE32-E72D297353CC}">
              <c16:uniqueId val="{00000000-DA51-4E40-9BF0-44C09B9A69D8}"/>
            </c:ext>
          </c:extLst>
        </c:ser>
        <c:dLbls>
          <c:showLegendKey val="0"/>
          <c:showVal val="0"/>
          <c:showCatName val="0"/>
          <c:showSerName val="0"/>
          <c:showPercent val="0"/>
          <c:showBubbleSize val="0"/>
        </c:dLbls>
        <c:gapWidth val="219"/>
        <c:overlap val="-27"/>
        <c:axId val="300512368"/>
        <c:axId val="300516632"/>
      </c:barChart>
      <c:catAx>
        <c:axId val="30051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16632"/>
        <c:crosses val="autoZero"/>
        <c:auto val="1"/>
        <c:lblAlgn val="ctr"/>
        <c:lblOffset val="100"/>
        <c:noMultiLvlLbl val="0"/>
      </c:catAx>
      <c:valAx>
        <c:axId val="30051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1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Bab Rizq Jameel BRJ</c:v>
                </c:pt>
              </c:strCache>
            </c:strRef>
          </c:tx>
          <c:spPr>
            <a:ln w="28575" cap="rnd">
              <a:solidFill>
                <a:schemeClr val="accent1"/>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Sheet1!$B$2:$B$32</c:f>
              <c:numCache>
                <c:formatCode>General</c:formatCode>
                <c:ptCount val="31"/>
                <c:pt idx="0">
                  <c:v>1.7578554163919999</c:v>
                </c:pt>
                <c:pt idx="1">
                  <c:v>1.3927576601671301</c:v>
                </c:pt>
                <c:pt idx="2">
                  <c:v>2.1064950263311899</c:v>
                </c:pt>
                <c:pt idx="3">
                  <c:v>5.0480769230769198</c:v>
                </c:pt>
                <c:pt idx="4">
                  <c:v>8.0610021786492396</c:v>
                </c:pt>
                <c:pt idx="5">
                  <c:v>1.34788189987163</c:v>
                </c:pt>
                <c:pt idx="6">
                  <c:v>1.6352201257861601</c:v>
                </c:pt>
                <c:pt idx="7">
                  <c:v>2.22412318220701</c:v>
                </c:pt>
                <c:pt idx="8">
                  <c:v>3.60307147076196</c:v>
                </c:pt>
                <c:pt idx="9">
                  <c:v>1.9833333333333301</c:v>
                </c:pt>
                <c:pt idx="10">
                  <c:v>6.0913705583756403</c:v>
                </c:pt>
                <c:pt idx="11">
                  <c:v>9.8214285714285694</c:v>
                </c:pt>
                <c:pt idx="12">
                  <c:v>11.926605504587201</c:v>
                </c:pt>
                <c:pt idx="13">
                  <c:v>1.5241320914479299</c:v>
                </c:pt>
                <c:pt idx="14">
                  <c:v>8.8676671214188296</c:v>
                </c:pt>
                <c:pt idx="15">
                  <c:v>5.5555555555555598</c:v>
                </c:pt>
                <c:pt idx="16">
                  <c:v>3.6036036036036001</c:v>
                </c:pt>
                <c:pt idx="17">
                  <c:v>12.139917695473301</c:v>
                </c:pt>
                <c:pt idx="18">
                  <c:v>11.0778443113772</c:v>
                </c:pt>
                <c:pt idx="19">
                  <c:v>17.3431734317343</c:v>
                </c:pt>
                <c:pt idx="20">
                  <c:v>13.149847094801199</c:v>
                </c:pt>
                <c:pt idx="21">
                  <c:v>2.5149700598802398</c:v>
                </c:pt>
                <c:pt idx="22">
                  <c:v>2.0427330359239302</c:v>
                </c:pt>
                <c:pt idx="23">
                  <c:v>2.0155038759689901</c:v>
                </c:pt>
                <c:pt idx="24">
                  <c:v>4.5353982300885001</c:v>
                </c:pt>
                <c:pt idx="25">
                  <c:v>8.4558823529411793</c:v>
                </c:pt>
                <c:pt idx="26">
                  <c:v>14.4444444444444</c:v>
                </c:pt>
                <c:pt idx="27">
                  <c:v>25.116279069767401</c:v>
                </c:pt>
                <c:pt idx="28">
                  <c:v>13.636363636363599</c:v>
                </c:pt>
                <c:pt idx="29">
                  <c:v>20.197044334975399</c:v>
                </c:pt>
                <c:pt idx="30">
                  <c:v>25.324675324675301</c:v>
                </c:pt>
              </c:numCache>
            </c:numRef>
          </c:val>
          <c:smooth val="0"/>
          <c:extLst>
            <c:ext xmlns:c16="http://schemas.microsoft.com/office/drawing/2014/chart" uri="{C3380CC4-5D6E-409C-BE32-E72D297353CC}">
              <c16:uniqueId val="{00000000-67BD-43CF-8DC4-0F0CB43F40A4}"/>
            </c:ext>
          </c:extLst>
        </c:ser>
        <c:dLbls>
          <c:showLegendKey val="0"/>
          <c:showVal val="0"/>
          <c:showCatName val="0"/>
          <c:showSerName val="0"/>
          <c:showPercent val="0"/>
          <c:showBubbleSize val="0"/>
        </c:dLbls>
        <c:smooth val="0"/>
        <c:axId val="300521552"/>
        <c:axId val="300522536"/>
      </c:lineChart>
      <c:catAx>
        <c:axId val="30052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22536"/>
        <c:crosses val="autoZero"/>
        <c:auto val="1"/>
        <c:lblAlgn val="ctr"/>
        <c:lblOffset val="100"/>
        <c:noMultiLvlLbl val="0"/>
      </c:catAx>
      <c:valAx>
        <c:axId val="30052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2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Bab Rizq Jameel BRJ</c:v>
                </c:pt>
              </c:strCache>
            </c:strRef>
          </c:tx>
          <c:spPr>
            <a:ln w="28575" cap="rnd">
              <a:solidFill>
                <a:schemeClr val="accent1"/>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Sheet1!$B$2:$B$32</c:f>
              <c:numCache>
                <c:formatCode>General</c:formatCode>
                <c:ptCount val="31"/>
                <c:pt idx="0">
                  <c:v>8286</c:v>
                </c:pt>
                <c:pt idx="1">
                  <c:v>9658</c:v>
                </c:pt>
                <c:pt idx="2">
                  <c:v>4532</c:v>
                </c:pt>
                <c:pt idx="3">
                  <c:v>1472</c:v>
                </c:pt>
                <c:pt idx="4">
                  <c:v>768</c:v>
                </c:pt>
                <c:pt idx="5">
                  <c:v>4758</c:v>
                </c:pt>
                <c:pt idx="6">
                  <c:v>4625</c:v>
                </c:pt>
                <c:pt idx="7">
                  <c:v>2707</c:v>
                </c:pt>
                <c:pt idx="8">
                  <c:v>2302</c:v>
                </c:pt>
                <c:pt idx="9">
                  <c:v>6673</c:v>
                </c:pt>
                <c:pt idx="10">
                  <c:v>1341</c:v>
                </c:pt>
                <c:pt idx="11">
                  <c:v>764</c:v>
                </c:pt>
                <c:pt idx="12">
                  <c:v>638</c:v>
                </c:pt>
                <c:pt idx="13">
                  <c:v>3808</c:v>
                </c:pt>
                <c:pt idx="14">
                  <c:v>1086</c:v>
                </c:pt>
                <c:pt idx="15">
                  <c:v>1583</c:v>
                </c:pt>
                <c:pt idx="16">
                  <c:v>2631</c:v>
                </c:pt>
                <c:pt idx="17">
                  <c:v>750</c:v>
                </c:pt>
                <c:pt idx="18">
                  <c:v>592</c:v>
                </c:pt>
                <c:pt idx="19">
                  <c:v>599</c:v>
                </c:pt>
                <c:pt idx="20">
                  <c:v>639</c:v>
                </c:pt>
                <c:pt idx="21">
                  <c:v>6724</c:v>
                </c:pt>
                <c:pt idx="22">
                  <c:v>8715</c:v>
                </c:pt>
                <c:pt idx="23">
                  <c:v>5332</c:v>
                </c:pt>
                <c:pt idx="24">
                  <c:v>1644</c:v>
                </c:pt>
                <c:pt idx="25">
                  <c:v>1037</c:v>
                </c:pt>
                <c:pt idx="26">
                  <c:v>496</c:v>
                </c:pt>
                <c:pt idx="27">
                  <c:v>439</c:v>
                </c:pt>
                <c:pt idx="28">
                  <c:v>563</c:v>
                </c:pt>
                <c:pt idx="29">
                  <c:v>441</c:v>
                </c:pt>
                <c:pt idx="30">
                  <c:v>321</c:v>
                </c:pt>
              </c:numCache>
            </c:numRef>
          </c:val>
          <c:smooth val="0"/>
          <c:extLst>
            <c:ext xmlns:c16="http://schemas.microsoft.com/office/drawing/2014/chart" uri="{C3380CC4-5D6E-409C-BE32-E72D297353CC}">
              <c16:uniqueId val="{00000000-6E6D-4844-9E16-BE604D5296F9}"/>
            </c:ext>
          </c:extLst>
        </c:ser>
        <c:dLbls>
          <c:showLegendKey val="0"/>
          <c:showVal val="0"/>
          <c:showCatName val="0"/>
          <c:showSerName val="0"/>
          <c:showPercent val="0"/>
          <c:showBubbleSize val="0"/>
        </c:dLbls>
        <c:smooth val="0"/>
        <c:axId val="175088384"/>
        <c:axId val="175084448"/>
      </c:lineChart>
      <c:catAx>
        <c:axId val="17508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84448"/>
        <c:crosses val="autoZero"/>
        <c:auto val="1"/>
        <c:lblAlgn val="ctr"/>
        <c:lblOffset val="100"/>
        <c:noMultiLvlLbl val="0"/>
      </c:catAx>
      <c:valAx>
        <c:axId val="17508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8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Bab Rizq Jameel BRJ</c:v>
                </c:pt>
              </c:strCache>
            </c:strRef>
          </c:tx>
          <c:spPr>
            <a:ln w="28575" cap="rnd">
              <a:solidFill>
                <a:schemeClr val="accent1"/>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Sheet1!$B$2:$B$32</c:f>
              <c:numCache>
                <c:formatCode>General</c:formatCode>
                <c:ptCount val="31"/>
                <c:pt idx="0">
                  <c:v>4551</c:v>
                </c:pt>
                <c:pt idx="1">
                  <c:v>6462</c:v>
                </c:pt>
                <c:pt idx="2">
                  <c:v>3418</c:v>
                </c:pt>
                <c:pt idx="3">
                  <c:v>832</c:v>
                </c:pt>
                <c:pt idx="4">
                  <c:v>459</c:v>
                </c:pt>
                <c:pt idx="5">
                  <c:v>4674</c:v>
                </c:pt>
                <c:pt idx="6">
                  <c:v>3975</c:v>
                </c:pt>
                <c:pt idx="7">
                  <c:v>2338</c:v>
                </c:pt>
                <c:pt idx="8">
                  <c:v>1693</c:v>
                </c:pt>
                <c:pt idx="9">
                  <c:v>6000</c:v>
                </c:pt>
                <c:pt idx="10">
                  <c:v>985</c:v>
                </c:pt>
                <c:pt idx="11">
                  <c:v>448</c:v>
                </c:pt>
                <c:pt idx="12">
                  <c:v>327</c:v>
                </c:pt>
                <c:pt idx="13">
                  <c:v>3543</c:v>
                </c:pt>
                <c:pt idx="14">
                  <c:v>733</c:v>
                </c:pt>
                <c:pt idx="15">
                  <c:v>1368</c:v>
                </c:pt>
                <c:pt idx="16">
                  <c:v>1998</c:v>
                </c:pt>
                <c:pt idx="17">
                  <c:v>486</c:v>
                </c:pt>
                <c:pt idx="18">
                  <c:v>334</c:v>
                </c:pt>
                <c:pt idx="19">
                  <c:v>271</c:v>
                </c:pt>
                <c:pt idx="20">
                  <c:v>327</c:v>
                </c:pt>
                <c:pt idx="21">
                  <c:v>3340</c:v>
                </c:pt>
                <c:pt idx="22">
                  <c:v>4259</c:v>
                </c:pt>
                <c:pt idx="23">
                  <c:v>3225</c:v>
                </c:pt>
                <c:pt idx="24">
                  <c:v>904</c:v>
                </c:pt>
                <c:pt idx="25">
                  <c:v>544</c:v>
                </c:pt>
                <c:pt idx="26">
                  <c:v>270</c:v>
                </c:pt>
                <c:pt idx="27">
                  <c:v>215</c:v>
                </c:pt>
                <c:pt idx="28">
                  <c:v>286</c:v>
                </c:pt>
                <c:pt idx="29">
                  <c:v>203</c:v>
                </c:pt>
                <c:pt idx="30">
                  <c:v>154</c:v>
                </c:pt>
              </c:numCache>
            </c:numRef>
          </c:val>
          <c:smooth val="0"/>
          <c:extLst>
            <c:ext xmlns:c16="http://schemas.microsoft.com/office/drawing/2014/chart" uri="{C3380CC4-5D6E-409C-BE32-E72D297353CC}">
              <c16:uniqueId val="{00000000-8EF1-412A-B06A-20AC5CFFA7DE}"/>
            </c:ext>
          </c:extLst>
        </c:ser>
        <c:dLbls>
          <c:showLegendKey val="0"/>
          <c:showVal val="0"/>
          <c:showCatName val="0"/>
          <c:showSerName val="0"/>
          <c:showPercent val="0"/>
          <c:showBubbleSize val="0"/>
        </c:dLbls>
        <c:smooth val="0"/>
        <c:axId val="175090024"/>
        <c:axId val="175090352"/>
      </c:lineChart>
      <c:catAx>
        <c:axId val="17509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90352"/>
        <c:crosses val="autoZero"/>
        <c:auto val="1"/>
        <c:lblAlgn val="ctr"/>
        <c:lblOffset val="100"/>
        <c:noMultiLvlLbl val="0"/>
      </c:catAx>
      <c:valAx>
        <c:axId val="17509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9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Bab Rizq Jameel BRJ Organic Impressions</c:v>
                </c:pt>
              </c:strCache>
            </c:strRef>
          </c:tx>
          <c:spPr>
            <a:ln w="28575" cap="rnd">
              <a:solidFill>
                <a:schemeClr val="accent1"/>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Sheet1!$B$2:$B$32</c:f>
              <c:numCache>
                <c:formatCode>General</c:formatCode>
                <c:ptCount val="31"/>
                <c:pt idx="0">
                  <c:v>8164</c:v>
                </c:pt>
                <c:pt idx="1">
                  <c:v>9557</c:v>
                </c:pt>
                <c:pt idx="2">
                  <c:v>4451</c:v>
                </c:pt>
                <c:pt idx="3">
                  <c:v>1402</c:v>
                </c:pt>
                <c:pt idx="4">
                  <c:v>705</c:v>
                </c:pt>
                <c:pt idx="5">
                  <c:v>4700</c:v>
                </c:pt>
                <c:pt idx="6">
                  <c:v>4526</c:v>
                </c:pt>
                <c:pt idx="7">
                  <c:v>2645</c:v>
                </c:pt>
                <c:pt idx="8">
                  <c:v>2200</c:v>
                </c:pt>
                <c:pt idx="9">
                  <c:v>6605</c:v>
                </c:pt>
                <c:pt idx="10">
                  <c:v>1278</c:v>
                </c:pt>
                <c:pt idx="11">
                  <c:v>702</c:v>
                </c:pt>
                <c:pt idx="12">
                  <c:v>572</c:v>
                </c:pt>
                <c:pt idx="13">
                  <c:v>3735</c:v>
                </c:pt>
                <c:pt idx="14">
                  <c:v>1010</c:v>
                </c:pt>
                <c:pt idx="15">
                  <c:v>1531</c:v>
                </c:pt>
                <c:pt idx="16">
                  <c:v>2579</c:v>
                </c:pt>
                <c:pt idx="17">
                  <c:v>694</c:v>
                </c:pt>
                <c:pt idx="18">
                  <c:v>536</c:v>
                </c:pt>
                <c:pt idx="19">
                  <c:v>503</c:v>
                </c:pt>
                <c:pt idx="20">
                  <c:v>549</c:v>
                </c:pt>
                <c:pt idx="21">
                  <c:v>6613</c:v>
                </c:pt>
                <c:pt idx="22">
                  <c:v>8604</c:v>
                </c:pt>
                <c:pt idx="23">
                  <c:v>5246</c:v>
                </c:pt>
                <c:pt idx="24">
                  <c:v>1587</c:v>
                </c:pt>
                <c:pt idx="25">
                  <c:v>985</c:v>
                </c:pt>
                <c:pt idx="26">
                  <c:v>443</c:v>
                </c:pt>
                <c:pt idx="27">
                  <c:v>377</c:v>
                </c:pt>
                <c:pt idx="28">
                  <c:v>479</c:v>
                </c:pt>
                <c:pt idx="29">
                  <c:v>383</c:v>
                </c:pt>
                <c:pt idx="30">
                  <c:v>266</c:v>
                </c:pt>
              </c:numCache>
            </c:numRef>
          </c:val>
          <c:smooth val="0"/>
          <c:extLst>
            <c:ext xmlns:c16="http://schemas.microsoft.com/office/drawing/2014/chart" uri="{C3380CC4-5D6E-409C-BE32-E72D297353CC}">
              <c16:uniqueId val="{00000000-115A-474A-9339-72662B2783B3}"/>
            </c:ext>
          </c:extLst>
        </c:ser>
        <c:ser>
          <c:idx val="1"/>
          <c:order val="1"/>
          <c:tx>
            <c:strRef>
              <c:f>Sheet1!$C$1</c:f>
              <c:strCache>
                <c:ptCount val="1"/>
                <c:pt idx="0">
                  <c:v>Bab Rizq Jameel BRJ Paid Impressions</c:v>
                </c:pt>
              </c:strCache>
            </c:strRef>
          </c:tx>
          <c:spPr>
            <a:ln w="28575" cap="rnd">
              <a:solidFill>
                <a:schemeClr val="accent2"/>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115A-474A-9339-72662B2783B3}"/>
            </c:ext>
          </c:extLst>
        </c:ser>
        <c:ser>
          <c:idx val="2"/>
          <c:order val="2"/>
          <c:tx>
            <c:strRef>
              <c:f>Sheet1!$D$1</c:f>
              <c:strCache>
                <c:ptCount val="1"/>
                <c:pt idx="0">
                  <c:v>Bab Rizq Jameel BRJ Viral Impressions</c:v>
                </c:pt>
              </c:strCache>
            </c:strRef>
          </c:tx>
          <c:spPr>
            <a:ln w="28575" cap="rnd">
              <a:solidFill>
                <a:schemeClr val="accent3"/>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Sheet1!$D$2:$D$32</c:f>
              <c:numCache>
                <c:formatCode>General</c:formatCode>
                <c:ptCount val="31"/>
                <c:pt idx="0">
                  <c:v>111</c:v>
                </c:pt>
                <c:pt idx="1">
                  <c:v>119</c:v>
                </c:pt>
                <c:pt idx="2">
                  <c:v>145</c:v>
                </c:pt>
                <c:pt idx="3">
                  <c:v>144</c:v>
                </c:pt>
                <c:pt idx="4">
                  <c:v>150</c:v>
                </c:pt>
                <c:pt idx="5">
                  <c:v>125</c:v>
                </c:pt>
                <c:pt idx="6">
                  <c:v>180</c:v>
                </c:pt>
                <c:pt idx="7">
                  <c:v>156</c:v>
                </c:pt>
                <c:pt idx="8">
                  <c:v>179</c:v>
                </c:pt>
                <c:pt idx="9">
                  <c:v>216</c:v>
                </c:pt>
                <c:pt idx="10">
                  <c:v>207</c:v>
                </c:pt>
                <c:pt idx="11">
                  <c:v>149</c:v>
                </c:pt>
                <c:pt idx="12">
                  <c:v>136</c:v>
                </c:pt>
                <c:pt idx="13">
                  <c:v>182</c:v>
                </c:pt>
                <c:pt idx="14">
                  <c:v>182</c:v>
                </c:pt>
                <c:pt idx="15">
                  <c:v>245</c:v>
                </c:pt>
                <c:pt idx="16">
                  <c:v>240</c:v>
                </c:pt>
                <c:pt idx="17">
                  <c:v>202</c:v>
                </c:pt>
                <c:pt idx="18">
                  <c:v>157</c:v>
                </c:pt>
                <c:pt idx="19">
                  <c:v>162</c:v>
                </c:pt>
                <c:pt idx="20">
                  <c:v>291</c:v>
                </c:pt>
                <c:pt idx="21">
                  <c:v>268</c:v>
                </c:pt>
                <c:pt idx="22">
                  <c:v>173</c:v>
                </c:pt>
                <c:pt idx="23">
                  <c:v>148</c:v>
                </c:pt>
                <c:pt idx="24">
                  <c:v>161</c:v>
                </c:pt>
                <c:pt idx="25">
                  <c:v>154</c:v>
                </c:pt>
                <c:pt idx="26">
                  <c:v>133</c:v>
                </c:pt>
                <c:pt idx="27">
                  <c:v>166</c:v>
                </c:pt>
                <c:pt idx="28">
                  <c:v>240</c:v>
                </c:pt>
                <c:pt idx="29">
                  <c:v>184</c:v>
                </c:pt>
                <c:pt idx="30">
                  <c:v>132</c:v>
                </c:pt>
              </c:numCache>
            </c:numRef>
          </c:val>
          <c:smooth val="0"/>
          <c:extLst>
            <c:ext xmlns:c16="http://schemas.microsoft.com/office/drawing/2014/chart" uri="{C3380CC4-5D6E-409C-BE32-E72D297353CC}">
              <c16:uniqueId val="{00000002-115A-474A-9339-72662B2783B3}"/>
            </c:ext>
          </c:extLst>
        </c:ser>
        <c:dLbls>
          <c:showLegendKey val="0"/>
          <c:showVal val="0"/>
          <c:showCatName val="0"/>
          <c:showSerName val="0"/>
          <c:showPercent val="0"/>
          <c:showBubbleSize val="0"/>
        </c:dLbls>
        <c:smooth val="0"/>
        <c:axId val="173810760"/>
        <c:axId val="173808792"/>
      </c:lineChart>
      <c:catAx>
        <c:axId val="17381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808792"/>
        <c:crosses val="autoZero"/>
        <c:auto val="1"/>
        <c:lblAlgn val="ctr"/>
        <c:lblOffset val="100"/>
        <c:noMultiLvlLbl val="0"/>
      </c:catAx>
      <c:valAx>
        <c:axId val="17380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81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Bab Rizq Jameel BRJ Organic Reach</c:v>
                </c:pt>
              </c:strCache>
            </c:strRef>
          </c:tx>
          <c:spPr>
            <a:ln w="28575" cap="rnd">
              <a:solidFill>
                <a:schemeClr val="accent1"/>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Sheet1!$B$2:$B$32</c:f>
              <c:numCache>
                <c:formatCode>General</c:formatCode>
                <c:ptCount val="31"/>
                <c:pt idx="0">
                  <c:v>4541</c:v>
                </c:pt>
                <c:pt idx="1">
                  <c:v>6443</c:v>
                </c:pt>
                <c:pt idx="2">
                  <c:v>3407</c:v>
                </c:pt>
                <c:pt idx="3">
                  <c:v>814</c:v>
                </c:pt>
                <c:pt idx="4">
                  <c:v>441</c:v>
                </c:pt>
                <c:pt idx="5">
                  <c:v>4655</c:v>
                </c:pt>
                <c:pt idx="6">
                  <c:v>3961</c:v>
                </c:pt>
                <c:pt idx="7">
                  <c:v>2328</c:v>
                </c:pt>
                <c:pt idx="8">
                  <c:v>1673</c:v>
                </c:pt>
                <c:pt idx="9">
                  <c:v>5994</c:v>
                </c:pt>
                <c:pt idx="10">
                  <c:v>966</c:v>
                </c:pt>
                <c:pt idx="11">
                  <c:v>428</c:v>
                </c:pt>
                <c:pt idx="12">
                  <c:v>315</c:v>
                </c:pt>
                <c:pt idx="13">
                  <c:v>3538</c:v>
                </c:pt>
                <c:pt idx="14">
                  <c:v>716</c:v>
                </c:pt>
                <c:pt idx="15">
                  <c:v>1339</c:v>
                </c:pt>
                <c:pt idx="16">
                  <c:v>1982</c:v>
                </c:pt>
                <c:pt idx="17">
                  <c:v>478</c:v>
                </c:pt>
                <c:pt idx="18">
                  <c:v>324</c:v>
                </c:pt>
                <c:pt idx="19">
                  <c:v>253</c:v>
                </c:pt>
                <c:pt idx="20">
                  <c:v>309</c:v>
                </c:pt>
                <c:pt idx="21">
                  <c:v>3334</c:v>
                </c:pt>
                <c:pt idx="22">
                  <c:v>4227</c:v>
                </c:pt>
                <c:pt idx="23">
                  <c:v>3187</c:v>
                </c:pt>
                <c:pt idx="24">
                  <c:v>887</c:v>
                </c:pt>
                <c:pt idx="25">
                  <c:v>538</c:v>
                </c:pt>
                <c:pt idx="26">
                  <c:v>255</c:v>
                </c:pt>
                <c:pt idx="27">
                  <c:v>197</c:v>
                </c:pt>
                <c:pt idx="28">
                  <c:v>269</c:v>
                </c:pt>
                <c:pt idx="29">
                  <c:v>192</c:v>
                </c:pt>
                <c:pt idx="30">
                  <c:v>141</c:v>
                </c:pt>
              </c:numCache>
            </c:numRef>
          </c:val>
          <c:smooth val="0"/>
          <c:extLst>
            <c:ext xmlns:c16="http://schemas.microsoft.com/office/drawing/2014/chart" uri="{C3380CC4-5D6E-409C-BE32-E72D297353CC}">
              <c16:uniqueId val="{00000000-FE55-4432-AAAC-11224653E4DC}"/>
            </c:ext>
          </c:extLst>
        </c:ser>
        <c:ser>
          <c:idx val="1"/>
          <c:order val="1"/>
          <c:tx>
            <c:strRef>
              <c:f>Sheet1!$C$1</c:f>
              <c:strCache>
                <c:ptCount val="1"/>
                <c:pt idx="0">
                  <c:v>Bab Rizq Jameel BRJ Paid Reach</c:v>
                </c:pt>
              </c:strCache>
            </c:strRef>
          </c:tx>
          <c:spPr>
            <a:ln w="28575" cap="rnd">
              <a:solidFill>
                <a:schemeClr val="accent2"/>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FE55-4432-AAAC-11224653E4DC}"/>
            </c:ext>
          </c:extLst>
        </c:ser>
        <c:ser>
          <c:idx val="2"/>
          <c:order val="2"/>
          <c:tx>
            <c:strRef>
              <c:f>Sheet1!$D$1</c:f>
              <c:strCache>
                <c:ptCount val="1"/>
                <c:pt idx="0">
                  <c:v>Bab Rizq Jameel BRJ Viral Reach</c:v>
                </c:pt>
              </c:strCache>
            </c:strRef>
          </c:tx>
          <c:spPr>
            <a:ln w="28575" cap="rnd">
              <a:solidFill>
                <a:schemeClr val="accent3"/>
              </a:solidFill>
              <a:round/>
            </a:ln>
            <a:effectLst/>
          </c:spPr>
          <c:marker>
            <c:symbol val="none"/>
          </c:marker>
          <c:cat>
            <c:strRef>
              <c:f>Sheet1!$A$2:$A$32</c:f>
              <c:strCache>
                <c:ptCount val="31"/>
                <c:pt idx="0">
                  <c:v>1/1/2020</c:v>
                </c:pt>
                <c:pt idx="1">
                  <c:v>2/1/2020</c:v>
                </c:pt>
                <c:pt idx="2">
                  <c:v>3/1/2020</c:v>
                </c:pt>
                <c:pt idx="3">
                  <c:v>4/1/2020</c:v>
                </c:pt>
                <c:pt idx="4">
                  <c:v>5/1/2020</c:v>
                </c:pt>
                <c:pt idx="5">
                  <c:v>6/1/2020</c:v>
                </c:pt>
                <c:pt idx="6">
                  <c:v>7/1/2020</c:v>
                </c:pt>
                <c:pt idx="7">
                  <c:v>8/1/2020</c:v>
                </c:pt>
                <c:pt idx="8">
                  <c:v>9/1/2020</c:v>
                </c:pt>
                <c:pt idx="9">
                  <c:v>10/1/2020</c:v>
                </c:pt>
                <c:pt idx="10">
                  <c:v>11/1/2020</c:v>
                </c:pt>
                <c:pt idx="11">
                  <c:v>12/1/2020</c:v>
                </c:pt>
                <c:pt idx="12">
                  <c:v>13/01/2020</c:v>
                </c:pt>
                <c:pt idx="13">
                  <c:v>14/01/2020</c:v>
                </c:pt>
                <c:pt idx="14">
                  <c:v>15/01/2020</c:v>
                </c:pt>
                <c:pt idx="15">
                  <c:v>16/01/2020</c:v>
                </c:pt>
                <c:pt idx="16">
                  <c:v>17/01/2020</c:v>
                </c:pt>
                <c:pt idx="17">
                  <c:v>18/01/2020</c:v>
                </c:pt>
                <c:pt idx="18">
                  <c:v>19/01/2020</c:v>
                </c:pt>
                <c:pt idx="19">
                  <c:v>20/01/2020</c:v>
                </c:pt>
                <c:pt idx="20">
                  <c:v>21/01/2020</c:v>
                </c:pt>
                <c:pt idx="21">
                  <c:v>22/01/2020</c:v>
                </c:pt>
                <c:pt idx="22">
                  <c:v>23/01/2020</c:v>
                </c:pt>
                <c:pt idx="23">
                  <c:v>24/01/2020</c:v>
                </c:pt>
                <c:pt idx="24">
                  <c:v>25/01/2020</c:v>
                </c:pt>
                <c:pt idx="25">
                  <c:v>26/01/2020</c:v>
                </c:pt>
                <c:pt idx="26">
                  <c:v>27/01/2020</c:v>
                </c:pt>
                <c:pt idx="27">
                  <c:v>28/01/2020</c:v>
                </c:pt>
                <c:pt idx="28">
                  <c:v>29/01/2020</c:v>
                </c:pt>
                <c:pt idx="29">
                  <c:v>30/01/2020</c:v>
                </c:pt>
                <c:pt idx="30">
                  <c:v>31/01/2020</c:v>
                </c:pt>
              </c:strCache>
            </c:strRef>
          </c:cat>
          <c:val>
            <c:numRef>
              <c:f>Sheet1!$D$2:$D$32</c:f>
              <c:numCache>
                <c:formatCode>General</c:formatCode>
                <c:ptCount val="31"/>
                <c:pt idx="0">
                  <c:v>101</c:v>
                </c:pt>
                <c:pt idx="1">
                  <c:v>106</c:v>
                </c:pt>
                <c:pt idx="2">
                  <c:v>122</c:v>
                </c:pt>
                <c:pt idx="3">
                  <c:v>108</c:v>
                </c:pt>
                <c:pt idx="4">
                  <c:v>114</c:v>
                </c:pt>
                <c:pt idx="5">
                  <c:v>91</c:v>
                </c:pt>
                <c:pt idx="6">
                  <c:v>128</c:v>
                </c:pt>
                <c:pt idx="7">
                  <c:v>128</c:v>
                </c:pt>
                <c:pt idx="8">
                  <c:v>159</c:v>
                </c:pt>
                <c:pt idx="9">
                  <c:v>190</c:v>
                </c:pt>
                <c:pt idx="10">
                  <c:v>173</c:v>
                </c:pt>
                <c:pt idx="11">
                  <c:v>122</c:v>
                </c:pt>
                <c:pt idx="12">
                  <c:v>118</c:v>
                </c:pt>
                <c:pt idx="13">
                  <c:v>155</c:v>
                </c:pt>
                <c:pt idx="14">
                  <c:v>162</c:v>
                </c:pt>
                <c:pt idx="15">
                  <c:v>230</c:v>
                </c:pt>
                <c:pt idx="16">
                  <c:v>218</c:v>
                </c:pt>
                <c:pt idx="17">
                  <c:v>177</c:v>
                </c:pt>
                <c:pt idx="18">
                  <c:v>135</c:v>
                </c:pt>
                <c:pt idx="19">
                  <c:v>127</c:v>
                </c:pt>
                <c:pt idx="20">
                  <c:v>264</c:v>
                </c:pt>
                <c:pt idx="21">
                  <c:v>235</c:v>
                </c:pt>
                <c:pt idx="22">
                  <c:v>145</c:v>
                </c:pt>
                <c:pt idx="23">
                  <c:v>126</c:v>
                </c:pt>
                <c:pt idx="24">
                  <c:v>136</c:v>
                </c:pt>
                <c:pt idx="25">
                  <c:v>122</c:v>
                </c:pt>
                <c:pt idx="26">
                  <c:v>113</c:v>
                </c:pt>
                <c:pt idx="27">
                  <c:v>145</c:v>
                </c:pt>
                <c:pt idx="28">
                  <c:v>223</c:v>
                </c:pt>
                <c:pt idx="29">
                  <c:v>156</c:v>
                </c:pt>
                <c:pt idx="30">
                  <c:v>118</c:v>
                </c:pt>
              </c:numCache>
            </c:numRef>
          </c:val>
          <c:smooth val="0"/>
          <c:extLst>
            <c:ext xmlns:c16="http://schemas.microsoft.com/office/drawing/2014/chart" uri="{C3380CC4-5D6E-409C-BE32-E72D297353CC}">
              <c16:uniqueId val="{00000002-FE55-4432-AAAC-11224653E4DC}"/>
            </c:ext>
          </c:extLst>
        </c:ser>
        <c:dLbls>
          <c:showLegendKey val="0"/>
          <c:showVal val="0"/>
          <c:showCatName val="0"/>
          <c:showSerName val="0"/>
          <c:showPercent val="0"/>
          <c:showBubbleSize val="0"/>
        </c:dLbls>
        <c:smooth val="0"/>
        <c:axId val="251417720"/>
        <c:axId val="251418048"/>
      </c:lineChart>
      <c:catAx>
        <c:axId val="25141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18048"/>
        <c:crosses val="autoZero"/>
        <c:auto val="1"/>
        <c:lblAlgn val="ctr"/>
        <c:lblOffset val="100"/>
        <c:noMultiLvlLbl val="0"/>
      </c:catAx>
      <c:valAx>
        <c:axId val="25141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1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519C2-E621-4B5A-9F3A-7621B6C537DF}"/>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499584C0-40D8-47F9-B41D-CB9312E791BC}"/>
              </a:ext>
            </a:extLst>
          </p:cNvPr>
          <p:cNvSpPr>
            <a:spLocks noGrp="1"/>
          </p:cNvSpPr>
          <p:nvPr>
            <p:ph type="subTitle" idx="1"/>
          </p:nvPr>
        </p:nvSpPr>
        <p:spPr/>
        <p:txBody>
          <a:bodyPr/>
          <a:lstStyle/>
          <a:p>
            <a:r>
              <a:rPr lang="en-US"/>
              <a:t>Digital Cloud</a:t>
            </a:r>
          </a:p>
        </p:txBody>
      </p:sp>
    </p:spTree>
    <p:extLst>
      <p:ext uri="{BB962C8B-B14F-4D97-AF65-F5344CB8AC3E}">
        <p14:creationId xmlns:p14="http://schemas.microsoft.com/office/powerpoint/2010/main" val="2391385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D24B2-307D-40E7-AD7A-6F616ED52B2B}"/>
              </a:ext>
            </a:extLst>
          </p:cNvPr>
          <p:cNvSpPr>
            <a:spLocks noGrp="1"/>
          </p:cNvSpPr>
          <p:nvPr>
            <p:ph type="title"/>
          </p:nvPr>
        </p:nvSpPr>
        <p:spPr/>
        <p:txBody>
          <a:bodyPr/>
          <a:lstStyle/>
          <a:p>
            <a:r>
              <a:rPr lang="en-US"/>
              <a:t>Facebook Fans Total | Bab Rizq Jameel BRJ</a:t>
            </a:r>
          </a:p>
        </p:txBody>
      </p:sp>
      <p:graphicFrame>
        <p:nvGraphicFramePr>
          <p:cNvPr id="6" name="Chart Placeholder 5">
            <a:extLst>
              <a:ext uri="{FF2B5EF4-FFF2-40B4-BE49-F238E27FC236}">
                <a16:creationId xmlns:a16="http://schemas.microsoft.com/office/drawing/2014/main" id="{A903EA4C-F04C-4502-B81A-B7456C40865A}"/>
              </a:ext>
            </a:extLst>
          </p:cNvPr>
          <p:cNvGraphicFramePr>
            <a:graphicFrameLocks noGrp="1"/>
          </p:cNvGraphicFramePr>
          <p:nvPr>
            <p:ph type="chart" sz="quarter" idx="13"/>
            <p:extLst>
              <p:ext uri="{D42A27DB-BD31-4B8C-83A1-F6EECF244321}">
                <p14:modId xmlns:p14="http://schemas.microsoft.com/office/powerpoint/2010/main" val="2355431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EE49E2-7A63-46DD-B6E2-ADF74C9B039F}"/>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F8F40D21-ECB8-40B6-8D72-5CF2A686F7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1207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F12E-90FF-48CB-9104-77FE56B9956E}"/>
              </a:ext>
            </a:extLst>
          </p:cNvPr>
          <p:cNvSpPr>
            <a:spLocks noGrp="1"/>
          </p:cNvSpPr>
          <p:nvPr>
            <p:ph type="title"/>
          </p:nvPr>
        </p:nvSpPr>
        <p:spPr/>
        <p:txBody>
          <a:bodyPr/>
          <a:lstStyle/>
          <a:p>
            <a:r>
              <a:rPr lang="en-US"/>
              <a:t>Facebook Fans Change | Bab Rizq Jameel BRJ</a:t>
            </a:r>
          </a:p>
        </p:txBody>
      </p:sp>
      <p:graphicFrame>
        <p:nvGraphicFramePr>
          <p:cNvPr id="6" name="Chart Placeholder 5">
            <a:extLst>
              <a:ext uri="{FF2B5EF4-FFF2-40B4-BE49-F238E27FC236}">
                <a16:creationId xmlns:a16="http://schemas.microsoft.com/office/drawing/2014/main" id="{3CDDDA00-73CF-4A19-A2F2-7F97635CCBCB}"/>
              </a:ext>
            </a:extLst>
          </p:cNvPr>
          <p:cNvGraphicFramePr>
            <a:graphicFrameLocks noGrp="1"/>
          </p:cNvGraphicFramePr>
          <p:nvPr>
            <p:ph type="chart" sz="quarter" idx="13"/>
            <p:extLst>
              <p:ext uri="{D42A27DB-BD31-4B8C-83A1-F6EECF244321}">
                <p14:modId xmlns:p14="http://schemas.microsoft.com/office/powerpoint/2010/main" val="126448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5F31A1-B6C3-4521-88E9-BFB300C9EFB0}"/>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66B326CF-44AB-415A-A0E8-16A7CFC523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2823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CFB50-15FA-442B-9FC3-7EA3040A0BE4}"/>
              </a:ext>
            </a:extLst>
          </p:cNvPr>
          <p:cNvSpPr>
            <a:spLocks noGrp="1"/>
          </p:cNvSpPr>
          <p:nvPr>
            <p:ph type="title"/>
          </p:nvPr>
        </p:nvSpPr>
        <p:spPr/>
        <p:txBody>
          <a:bodyPr/>
          <a:lstStyle/>
          <a:p>
            <a:r>
              <a:rPr lang="en-US"/>
              <a:t>Facebook Own Posts | Bab Rizq Jameel BRJ</a:t>
            </a:r>
          </a:p>
        </p:txBody>
      </p:sp>
      <p:graphicFrame>
        <p:nvGraphicFramePr>
          <p:cNvPr id="6" name="Chart Placeholder 5">
            <a:extLst>
              <a:ext uri="{FF2B5EF4-FFF2-40B4-BE49-F238E27FC236}">
                <a16:creationId xmlns:a16="http://schemas.microsoft.com/office/drawing/2014/main" id="{569F0519-57A8-4F90-94A9-03DC7F62ADF9}"/>
              </a:ext>
            </a:extLst>
          </p:cNvPr>
          <p:cNvGraphicFramePr>
            <a:graphicFrameLocks noGrp="1"/>
          </p:cNvGraphicFramePr>
          <p:nvPr>
            <p:ph type="chart" sz="quarter" idx="13"/>
            <p:extLst>
              <p:ext uri="{D42A27DB-BD31-4B8C-83A1-F6EECF244321}">
                <p14:modId xmlns:p14="http://schemas.microsoft.com/office/powerpoint/2010/main" val="1463204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25A852-E819-4825-86B4-7EA2173AD43B}"/>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4B22D447-97E6-417F-8240-DCF4F76AF1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8594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9C8BD-80EC-4792-BAA9-C4864DB4CE94}"/>
              </a:ext>
            </a:extLst>
          </p:cNvPr>
          <p:cNvSpPr>
            <a:spLocks noGrp="1"/>
          </p:cNvSpPr>
          <p:nvPr>
            <p:ph type="title"/>
          </p:nvPr>
        </p:nvSpPr>
        <p:spPr/>
        <p:txBody>
          <a:bodyPr/>
          <a:lstStyle/>
          <a:p>
            <a:r>
              <a:rPr lang="en-US"/>
              <a:t>Facebook Fan Demographics | Bab Rizq Jameel BRJ</a:t>
            </a:r>
          </a:p>
        </p:txBody>
      </p:sp>
      <p:graphicFrame>
        <p:nvGraphicFramePr>
          <p:cNvPr id="6" name="Chart Placeholder 5">
            <a:extLst>
              <a:ext uri="{FF2B5EF4-FFF2-40B4-BE49-F238E27FC236}">
                <a16:creationId xmlns:a16="http://schemas.microsoft.com/office/drawing/2014/main" id="{DF514ADE-23F1-45BF-95B3-61A82AEB6600}"/>
              </a:ext>
            </a:extLst>
          </p:cNvPr>
          <p:cNvGraphicFramePr>
            <a:graphicFrameLocks noGrp="1"/>
          </p:cNvGraphicFramePr>
          <p:nvPr>
            <p:ph type="chart" sz="quarter" idx="13"/>
            <p:extLst>
              <p:ext uri="{D42A27DB-BD31-4B8C-83A1-F6EECF244321}">
                <p14:modId xmlns:p14="http://schemas.microsoft.com/office/powerpoint/2010/main" val="3526582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A5C22F-7CB2-4497-B173-FE077B419311}"/>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DA647169-3D49-4C24-9049-C55B4EC009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766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5DAA7-89C2-4E5A-AD6C-410CD8C26609}"/>
              </a:ext>
            </a:extLst>
          </p:cNvPr>
          <p:cNvSpPr>
            <a:spLocks noGrp="1"/>
          </p:cNvSpPr>
          <p:nvPr>
            <p:ph type="title"/>
          </p:nvPr>
        </p:nvSpPr>
        <p:spPr/>
        <p:txBody>
          <a:bodyPr/>
          <a:lstStyle/>
          <a:p>
            <a:r>
              <a:rPr lang="en-US"/>
              <a:t>Facebook Total Interactions | Bab Rizq Jameel BRJ</a:t>
            </a:r>
          </a:p>
        </p:txBody>
      </p:sp>
      <p:graphicFrame>
        <p:nvGraphicFramePr>
          <p:cNvPr id="6" name="Chart Placeholder 5">
            <a:extLst>
              <a:ext uri="{FF2B5EF4-FFF2-40B4-BE49-F238E27FC236}">
                <a16:creationId xmlns:a16="http://schemas.microsoft.com/office/drawing/2014/main" id="{BC1B1EB0-A376-48A5-9FBB-40E2436D01F6}"/>
              </a:ext>
            </a:extLst>
          </p:cNvPr>
          <p:cNvGraphicFramePr>
            <a:graphicFrameLocks noGrp="1"/>
          </p:cNvGraphicFramePr>
          <p:nvPr>
            <p:ph type="chart" sz="quarter" idx="13"/>
            <p:extLst>
              <p:ext uri="{D42A27DB-BD31-4B8C-83A1-F6EECF244321}">
                <p14:modId xmlns:p14="http://schemas.microsoft.com/office/powerpoint/2010/main" val="208398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3C33C5-3C9A-4593-A335-B121BC19A711}"/>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444DF7D4-3B5C-4317-8F0C-58DCBF6179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3366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A216-3A5F-4FF4-8150-9B8BE7137BDB}"/>
              </a:ext>
            </a:extLst>
          </p:cNvPr>
          <p:cNvSpPr>
            <a:spLocks noGrp="1"/>
          </p:cNvSpPr>
          <p:nvPr>
            <p:ph type="title"/>
          </p:nvPr>
        </p:nvSpPr>
        <p:spPr/>
        <p:txBody>
          <a:bodyPr/>
          <a:lstStyle/>
          <a:p>
            <a:r>
              <a:rPr lang="en-US"/>
              <a:t>Facebook Average Interactions Per Post | Bab Rizq Jameel BRJ</a:t>
            </a:r>
          </a:p>
        </p:txBody>
      </p:sp>
      <p:graphicFrame>
        <p:nvGraphicFramePr>
          <p:cNvPr id="6" name="Chart Placeholder 5">
            <a:extLst>
              <a:ext uri="{FF2B5EF4-FFF2-40B4-BE49-F238E27FC236}">
                <a16:creationId xmlns:a16="http://schemas.microsoft.com/office/drawing/2014/main" id="{7F4CC0C0-C014-4612-A96F-F7DA6B7837C7}"/>
              </a:ext>
            </a:extLst>
          </p:cNvPr>
          <p:cNvGraphicFramePr>
            <a:graphicFrameLocks noGrp="1"/>
          </p:cNvGraphicFramePr>
          <p:nvPr>
            <p:ph type="chart" sz="quarter" idx="13"/>
            <p:extLst>
              <p:ext uri="{D42A27DB-BD31-4B8C-83A1-F6EECF244321}">
                <p14:modId xmlns:p14="http://schemas.microsoft.com/office/powerpoint/2010/main" val="130755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C4CD46-EA86-4B0A-9DD4-218D57B38BAE}"/>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99FC9BE2-5004-426E-ABE8-CD985C8C39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7882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FA53-16A7-422C-B0D2-2E30B6BB6D33}"/>
              </a:ext>
            </a:extLst>
          </p:cNvPr>
          <p:cNvSpPr>
            <a:spLocks noGrp="1"/>
          </p:cNvSpPr>
          <p:nvPr>
            <p:ph type="title"/>
          </p:nvPr>
        </p:nvSpPr>
        <p:spPr/>
        <p:txBody>
          <a:bodyPr/>
          <a:lstStyle/>
          <a:p>
            <a:r>
              <a:rPr lang="en-US"/>
              <a:t>Facebook Interaction Rate By Weekday | Bab Rizq Jameel BRJ</a:t>
            </a:r>
          </a:p>
        </p:txBody>
      </p:sp>
      <p:graphicFrame>
        <p:nvGraphicFramePr>
          <p:cNvPr id="6" name="Chart Placeholder 5">
            <a:extLst>
              <a:ext uri="{FF2B5EF4-FFF2-40B4-BE49-F238E27FC236}">
                <a16:creationId xmlns:a16="http://schemas.microsoft.com/office/drawing/2014/main" id="{CC30A978-16E8-424F-A27C-64BD62D5E8CD}"/>
              </a:ext>
            </a:extLst>
          </p:cNvPr>
          <p:cNvGraphicFramePr>
            <a:graphicFrameLocks noGrp="1"/>
          </p:cNvGraphicFramePr>
          <p:nvPr>
            <p:ph type="chart" sz="quarter" idx="13"/>
            <p:extLst>
              <p:ext uri="{D42A27DB-BD31-4B8C-83A1-F6EECF244321}">
                <p14:modId xmlns:p14="http://schemas.microsoft.com/office/powerpoint/2010/main" val="1804787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8FA421-7A81-4938-A4AF-2246335E3248}"/>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F5BAD167-2F64-4B0C-A36A-AFAEE30E83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5011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3FA92-59C2-47FD-9A9A-F880E2326D03}"/>
              </a:ext>
            </a:extLst>
          </p:cNvPr>
          <p:cNvSpPr>
            <a:spLocks noGrp="1"/>
          </p:cNvSpPr>
          <p:nvPr>
            <p:ph type="title"/>
          </p:nvPr>
        </p:nvSpPr>
        <p:spPr/>
        <p:txBody>
          <a:bodyPr/>
          <a:lstStyle/>
          <a:p>
            <a:r>
              <a:rPr lang="en-US"/>
              <a:t>Facebook Engagement Rate | Bab Rizq Jameel BRJ</a:t>
            </a:r>
          </a:p>
        </p:txBody>
      </p:sp>
      <p:graphicFrame>
        <p:nvGraphicFramePr>
          <p:cNvPr id="6" name="Chart Placeholder 5">
            <a:extLst>
              <a:ext uri="{FF2B5EF4-FFF2-40B4-BE49-F238E27FC236}">
                <a16:creationId xmlns:a16="http://schemas.microsoft.com/office/drawing/2014/main" id="{99466812-1C11-4752-A8B0-CFB07D5E14E9}"/>
              </a:ext>
            </a:extLst>
          </p:cNvPr>
          <p:cNvGraphicFramePr>
            <a:graphicFrameLocks noGrp="1"/>
          </p:cNvGraphicFramePr>
          <p:nvPr>
            <p:ph type="chart" sz="quarter" idx="13"/>
            <p:extLst>
              <p:ext uri="{D42A27DB-BD31-4B8C-83A1-F6EECF244321}">
                <p14:modId xmlns:p14="http://schemas.microsoft.com/office/powerpoint/2010/main" val="529999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8E0674-DA13-4E13-9B14-26BC72CE0317}"/>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493F7C36-7699-4287-8826-EC9C1A32C2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7994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1FA4A-998F-4635-B00E-C809D3C747BF}"/>
              </a:ext>
            </a:extLst>
          </p:cNvPr>
          <p:cNvSpPr>
            <a:spLocks noGrp="1"/>
          </p:cNvSpPr>
          <p:nvPr>
            <p:ph type="title"/>
          </p:nvPr>
        </p:nvSpPr>
        <p:spPr/>
        <p:txBody>
          <a:bodyPr/>
          <a:lstStyle/>
          <a:p>
            <a:r>
              <a:rPr lang="en-US"/>
              <a:t>Facebook Impressions | Bab Rizq Jameel BRJ</a:t>
            </a:r>
          </a:p>
        </p:txBody>
      </p:sp>
      <p:graphicFrame>
        <p:nvGraphicFramePr>
          <p:cNvPr id="6" name="Chart Placeholder 5">
            <a:extLst>
              <a:ext uri="{FF2B5EF4-FFF2-40B4-BE49-F238E27FC236}">
                <a16:creationId xmlns:a16="http://schemas.microsoft.com/office/drawing/2014/main" id="{F4500D49-57DE-4242-B9F9-8112B98E0019}"/>
              </a:ext>
            </a:extLst>
          </p:cNvPr>
          <p:cNvGraphicFramePr>
            <a:graphicFrameLocks noGrp="1"/>
          </p:cNvGraphicFramePr>
          <p:nvPr>
            <p:ph type="chart" sz="quarter" idx="13"/>
            <p:extLst>
              <p:ext uri="{D42A27DB-BD31-4B8C-83A1-F6EECF244321}">
                <p14:modId xmlns:p14="http://schemas.microsoft.com/office/powerpoint/2010/main" val="2036326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A1C6AA-9F32-40BC-97EC-C290D7A328B0}"/>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923C7471-91DF-4CAA-8914-C8517A2BB0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1637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9589D-C06D-4FF4-9C78-BBF68305D449}"/>
              </a:ext>
            </a:extLst>
          </p:cNvPr>
          <p:cNvSpPr>
            <a:spLocks noGrp="1"/>
          </p:cNvSpPr>
          <p:nvPr>
            <p:ph type="title"/>
          </p:nvPr>
        </p:nvSpPr>
        <p:spPr/>
        <p:txBody>
          <a:bodyPr/>
          <a:lstStyle/>
          <a:p>
            <a:r>
              <a:rPr lang="en-US"/>
              <a:t>Facebook Reach | Bab Rizq Jameel BRJ</a:t>
            </a:r>
          </a:p>
        </p:txBody>
      </p:sp>
      <p:graphicFrame>
        <p:nvGraphicFramePr>
          <p:cNvPr id="6" name="Chart Placeholder 5">
            <a:extLst>
              <a:ext uri="{FF2B5EF4-FFF2-40B4-BE49-F238E27FC236}">
                <a16:creationId xmlns:a16="http://schemas.microsoft.com/office/drawing/2014/main" id="{F4E20C01-B758-474E-8D75-8AE53F3E9711}"/>
              </a:ext>
            </a:extLst>
          </p:cNvPr>
          <p:cNvGraphicFramePr>
            <a:graphicFrameLocks noGrp="1"/>
          </p:cNvGraphicFramePr>
          <p:nvPr>
            <p:ph type="chart" sz="quarter" idx="13"/>
            <p:extLst>
              <p:ext uri="{D42A27DB-BD31-4B8C-83A1-F6EECF244321}">
                <p14:modId xmlns:p14="http://schemas.microsoft.com/office/powerpoint/2010/main" val="1908871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F71730-5B08-49FA-85F5-9CC05AA5BE66}"/>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DD448D52-5668-4336-97ED-29550C3B07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539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D2B32-651D-4F24-825F-18D3E2DA9E84}"/>
              </a:ext>
            </a:extLst>
          </p:cNvPr>
          <p:cNvSpPr>
            <a:spLocks noGrp="1"/>
          </p:cNvSpPr>
          <p:nvPr>
            <p:ph type="title"/>
          </p:nvPr>
        </p:nvSpPr>
        <p:spPr/>
        <p:txBody>
          <a:bodyPr/>
          <a:lstStyle/>
          <a:p>
            <a:r>
              <a:rPr lang="en-US"/>
              <a:t>Facebook Paid, Organic &amp; Viral Impressions over Time | Bab Rizq Jameel BRJ</a:t>
            </a:r>
          </a:p>
        </p:txBody>
      </p:sp>
      <p:graphicFrame>
        <p:nvGraphicFramePr>
          <p:cNvPr id="6" name="Chart Placeholder 5">
            <a:extLst>
              <a:ext uri="{FF2B5EF4-FFF2-40B4-BE49-F238E27FC236}">
                <a16:creationId xmlns:a16="http://schemas.microsoft.com/office/drawing/2014/main" id="{03188C49-8F54-4410-B8C5-75E4E0E124C6}"/>
              </a:ext>
            </a:extLst>
          </p:cNvPr>
          <p:cNvGraphicFramePr>
            <a:graphicFrameLocks noGrp="1"/>
          </p:cNvGraphicFramePr>
          <p:nvPr>
            <p:ph type="chart" sz="quarter" idx="13"/>
            <p:extLst>
              <p:ext uri="{D42A27DB-BD31-4B8C-83A1-F6EECF244321}">
                <p14:modId xmlns:p14="http://schemas.microsoft.com/office/powerpoint/2010/main" val="827465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722F0D-4FFE-4B69-A69D-34586E0A2678}"/>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BCE40DFA-1EDB-4F97-8276-3C0144521B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3600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02163-87F6-42C9-A9BB-B03387BC10E0}"/>
              </a:ext>
            </a:extLst>
          </p:cNvPr>
          <p:cNvSpPr>
            <a:spLocks noGrp="1"/>
          </p:cNvSpPr>
          <p:nvPr>
            <p:ph type="title"/>
          </p:nvPr>
        </p:nvSpPr>
        <p:spPr/>
        <p:txBody>
          <a:bodyPr/>
          <a:lstStyle/>
          <a:p>
            <a:r>
              <a:rPr lang="en-US"/>
              <a:t>Facebook Organic, Viral &amp; Paid Reach over Time | Bab Rizq Jameel BRJ</a:t>
            </a:r>
          </a:p>
        </p:txBody>
      </p:sp>
      <p:graphicFrame>
        <p:nvGraphicFramePr>
          <p:cNvPr id="6" name="Chart Placeholder 5">
            <a:extLst>
              <a:ext uri="{FF2B5EF4-FFF2-40B4-BE49-F238E27FC236}">
                <a16:creationId xmlns:a16="http://schemas.microsoft.com/office/drawing/2014/main" id="{EC2147C5-B0DE-4C7B-9585-D1BC9FC57B7A}"/>
              </a:ext>
            </a:extLst>
          </p:cNvPr>
          <p:cNvGraphicFramePr>
            <a:graphicFrameLocks noGrp="1"/>
          </p:cNvGraphicFramePr>
          <p:nvPr>
            <p:ph type="chart" sz="quarter" idx="13"/>
            <p:extLst>
              <p:ext uri="{D42A27DB-BD31-4B8C-83A1-F6EECF244321}">
                <p14:modId xmlns:p14="http://schemas.microsoft.com/office/powerpoint/2010/main" val="3026904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45BED3-7604-47E7-9842-441CCEB0CB17}"/>
              </a:ext>
            </a:extLst>
          </p:cNvPr>
          <p:cNvSpPr>
            <a:spLocks noGrp="1"/>
          </p:cNvSpPr>
          <p:nvPr>
            <p:ph type="body" sz="quarter" idx="14"/>
          </p:nvPr>
        </p:nvSpPr>
        <p:spPr/>
        <p:txBody>
          <a:bodyPr/>
          <a:lstStyle/>
          <a:p>
            <a:r>
              <a:rPr lang="en-US"/>
              <a:t>01/01/2020 - 31/01/2020</a:t>
            </a:r>
          </a:p>
        </p:txBody>
      </p:sp>
      <p:sp>
        <p:nvSpPr>
          <p:cNvPr id="5" name="Footer Placeholder 4">
            <a:extLst>
              <a:ext uri="{FF2B5EF4-FFF2-40B4-BE49-F238E27FC236}">
                <a16:creationId xmlns:a16="http://schemas.microsoft.com/office/drawing/2014/main" id="{AC929FC9-FBCE-4836-A431-2308EA2044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2439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1691B-2CDE-483B-901A-9963D8E63305}"/>
              </a:ext>
            </a:extLst>
          </p:cNvPr>
          <p:cNvSpPr>
            <a:spLocks noGrp="1"/>
          </p:cNvSpPr>
          <p:nvPr>
            <p:ph type="title"/>
          </p:nvPr>
        </p:nvSpPr>
        <p:spPr/>
        <p:txBody>
          <a:bodyPr/>
          <a:lstStyle/>
          <a:p>
            <a:r>
              <a:rPr lang="en-US"/>
              <a:t>Facebook Fans By Country Table | Bab Rizq Jameel BRJ - 1 of 3</a:t>
            </a:r>
          </a:p>
        </p:txBody>
      </p:sp>
      <p:graphicFrame>
        <p:nvGraphicFramePr>
          <p:cNvPr id="5" name="Table Placeholder 4">
            <a:extLst>
              <a:ext uri="{FF2B5EF4-FFF2-40B4-BE49-F238E27FC236}">
                <a16:creationId xmlns:a16="http://schemas.microsoft.com/office/drawing/2014/main" id="{06D78F5E-1C74-4B35-B684-C38ABDF72627}"/>
              </a:ext>
            </a:extLst>
          </p:cNvPr>
          <p:cNvGraphicFramePr>
            <a:graphicFrameLocks noGrp="1"/>
          </p:cNvGraphicFramePr>
          <p:nvPr>
            <p:ph type="tbl" sz="quarter" idx="13"/>
            <p:extLst>
              <p:ext uri="{D42A27DB-BD31-4B8C-83A1-F6EECF244321}">
                <p14:modId xmlns:p14="http://schemas.microsoft.com/office/powerpoint/2010/main" val="2431736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00633959"/>
                    </a:ext>
                  </a:extLst>
                </a:gridCol>
                <a:gridCol w="1645920">
                  <a:extLst>
                    <a:ext uri="{9D8B030D-6E8A-4147-A177-3AD203B41FA5}">
                      <a16:colId xmlns:a16="http://schemas.microsoft.com/office/drawing/2014/main" val="1116732313"/>
                    </a:ext>
                  </a:extLst>
                </a:gridCol>
                <a:gridCol w="1645920">
                  <a:extLst>
                    <a:ext uri="{9D8B030D-6E8A-4147-A177-3AD203B41FA5}">
                      <a16:colId xmlns:a16="http://schemas.microsoft.com/office/drawing/2014/main" val="1417594214"/>
                    </a:ext>
                  </a:extLst>
                </a:gridCol>
                <a:gridCol w="1645920">
                  <a:extLst>
                    <a:ext uri="{9D8B030D-6E8A-4147-A177-3AD203B41FA5}">
                      <a16:colId xmlns:a16="http://schemas.microsoft.com/office/drawing/2014/main" val="1983307213"/>
                    </a:ext>
                  </a:extLst>
                </a:gridCol>
                <a:gridCol w="1645920">
                  <a:extLst>
                    <a:ext uri="{9D8B030D-6E8A-4147-A177-3AD203B41FA5}">
                      <a16:colId xmlns:a16="http://schemas.microsoft.com/office/drawing/2014/main" val="3572155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419696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44.657823663426 %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994561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 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15.205693138163 %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311194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Morocco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4.6821202080348 %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125708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Tunisia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4.2961220602061 %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333185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4.2860513185277 %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97686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4.0831575648524 %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75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3.4209534809202 %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379400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Palestinian Territory, occupied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2.507192129328 %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69917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1.4186365060865 %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412716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1.412509551359 %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994151057"/>
                  </a:ext>
                </a:extLst>
              </a:tr>
            </a:tbl>
          </a:graphicData>
        </a:graphic>
      </p:graphicFrame>
      <p:sp>
        <p:nvSpPr>
          <p:cNvPr id="4" name="Text Placeholder 3">
            <a:extLst>
              <a:ext uri="{FF2B5EF4-FFF2-40B4-BE49-F238E27FC236}">
                <a16:creationId xmlns:a16="http://schemas.microsoft.com/office/drawing/2014/main" id="{E198DA91-648C-498A-9C29-951D15A04DD4}"/>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2064025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AD478-12BD-4E5A-9095-1B6EDD87FBE6}"/>
              </a:ext>
            </a:extLst>
          </p:cNvPr>
          <p:cNvSpPr>
            <a:spLocks noGrp="1"/>
          </p:cNvSpPr>
          <p:nvPr>
            <p:ph type="title"/>
          </p:nvPr>
        </p:nvSpPr>
        <p:spPr/>
        <p:txBody>
          <a:bodyPr/>
          <a:lstStyle/>
          <a:p>
            <a:r>
              <a:rPr lang="en-US"/>
              <a:t>Facebook Fans By Country Table | Bab Rizq Jameel BRJ - 2 of 3</a:t>
            </a:r>
          </a:p>
        </p:txBody>
      </p:sp>
      <p:graphicFrame>
        <p:nvGraphicFramePr>
          <p:cNvPr id="5" name="Table Placeholder 4">
            <a:extLst>
              <a:ext uri="{FF2B5EF4-FFF2-40B4-BE49-F238E27FC236}">
                <a16:creationId xmlns:a16="http://schemas.microsoft.com/office/drawing/2014/main" id="{E4281212-FB7B-42AD-A3B7-AD205D4CD320}"/>
              </a:ext>
            </a:extLst>
          </p:cNvPr>
          <p:cNvGraphicFramePr>
            <a:graphicFrameLocks noGrp="1"/>
          </p:cNvGraphicFramePr>
          <p:nvPr>
            <p:ph type="tbl" sz="quarter" idx="13"/>
            <p:extLst>
              <p:ext uri="{D42A27DB-BD31-4B8C-83A1-F6EECF244321}">
                <p14:modId xmlns:p14="http://schemas.microsoft.com/office/powerpoint/2010/main" val="3646734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23450420"/>
                    </a:ext>
                  </a:extLst>
                </a:gridCol>
                <a:gridCol w="1645920">
                  <a:extLst>
                    <a:ext uri="{9D8B030D-6E8A-4147-A177-3AD203B41FA5}">
                      <a16:colId xmlns:a16="http://schemas.microsoft.com/office/drawing/2014/main" val="1010913375"/>
                    </a:ext>
                  </a:extLst>
                </a:gridCol>
                <a:gridCol w="1645920">
                  <a:extLst>
                    <a:ext uri="{9D8B030D-6E8A-4147-A177-3AD203B41FA5}">
                      <a16:colId xmlns:a16="http://schemas.microsoft.com/office/drawing/2014/main" val="3018207265"/>
                    </a:ext>
                  </a:extLst>
                </a:gridCol>
                <a:gridCol w="1645920">
                  <a:extLst>
                    <a:ext uri="{9D8B030D-6E8A-4147-A177-3AD203B41FA5}">
                      <a16:colId xmlns:a16="http://schemas.microsoft.com/office/drawing/2014/main" val="4217884160"/>
                    </a:ext>
                  </a:extLst>
                </a:gridCol>
                <a:gridCol w="1645920">
                  <a:extLst>
                    <a:ext uri="{9D8B030D-6E8A-4147-A177-3AD203B41FA5}">
                      <a16:colId xmlns:a16="http://schemas.microsoft.com/office/drawing/2014/main" val="2676161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00247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Syrian Arab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1.2178554954206 %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372023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Libyan Arab Jamahiriya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1.1642622477473 %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35844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1.0938374807652 %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83141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1.0145391931434 %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43018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0.9232686951347 %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416656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0.76523551802698 %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607808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0.74347426502953 %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21790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0.7074872091017 %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55846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0.66797891482477 %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106688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0.56642640083665 %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2609932743"/>
                  </a:ext>
                </a:extLst>
              </a:tr>
            </a:tbl>
          </a:graphicData>
        </a:graphic>
      </p:graphicFrame>
      <p:sp>
        <p:nvSpPr>
          <p:cNvPr id="4" name="Text Placeholder 3">
            <a:extLst>
              <a:ext uri="{FF2B5EF4-FFF2-40B4-BE49-F238E27FC236}">
                <a16:creationId xmlns:a16="http://schemas.microsoft.com/office/drawing/2014/main" id="{7FEF86E1-3D6A-44D7-B2CF-2E28882ACBE6}"/>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2074923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2F2B7-A73B-4E05-BCC6-1FFA3EA8DBEE}"/>
              </a:ext>
            </a:extLst>
          </p:cNvPr>
          <p:cNvSpPr>
            <a:spLocks noGrp="1"/>
          </p:cNvSpPr>
          <p:nvPr>
            <p:ph type="title"/>
          </p:nvPr>
        </p:nvSpPr>
        <p:spPr/>
        <p:txBody>
          <a:bodyPr/>
          <a:lstStyle/>
          <a:p>
            <a:r>
              <a:rPr lang="en-US"/>
              <a:t>Facebook Fans By Country Table | Bab Rizq Jameel BRJ - 3 of 3</a:t>
            </a:r>
          </a:p>
        </p:txBody>
      </p:sp>
      <p:graphicFrame>
        <p:nvGraphicFramePr>
          <p:cNvPr id="5" name="Table Placeholder 4">
            <a:extLst>
              <a:ext uri="{FF2B5EF4-FFF2-40B4-BE49-F238E27FC236}">
                <a16:creationId xmlns:a16="http://schemas.microsoft.com/office/drawing/2014/main" id="{A50FAFAD-A9EC-4B5A-B7BD-3ECB7DC94C14}"/>
              </a:ext>
            </a:extLst>
          </p:cNvPr>
          <p:cNvGraphicFramePr>
            <a:graphicFrameLocks noGrp="1"/>
          </p:cNvGraphicFramePr>
          <p:nvPr>
            <p:ph type="tbl" sz="quarter" idx="13"/>
            <p:extLst>
              <p:ext uri="{D42A27DB-BD31-4B8C-83A1-F6EECF244321}">
                <p14:modId xmlns:p14="http://schemas.microsoft.com/office/powerpoint/2010/main" val="973895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11557648"/>
                    </a:ext>
                  </a:extLst>
                </a:gridCol>
                <a:gridCol w="1645920">
                  <a:extLst>
                    <a:ext uri="{9D8B030D-6E8A-4147-A177-3AD203B41FA5}">
                      <a16:colId xmlns:a16="http://schemas.microsoft.com/office/drawing/2014/main" val="3697639454"/>
                    </a:ext>
                  </a:extLst>
                </a:gridCol>
                <a:gridCol w="1645920">
                  <a:extLst>
                    <a:ext uri="{9D8B030D-6E8A-4147-A177-3AD203B41FA5}">
                      <a16:colId xmlns:a16="http://schemas.microsoft.com/office/drawing/2014/main" val="2116135091"/>
                    </a:ext>
                  </a:extLst>
                </a:gridCol>
                <a:gridCol w="1645920">
                  <a:extLst>
                    <a:ext uri="{9D8B030D-6E8A-4147-A177-3AD203B41FA5}">
                      <a16:colId xmlns:a16="http://schemas.microsoft.com/office/drawing/2014/main" val="3569175165"/>
                    </a:ext>
                  </a:extLst>
                </a:gridCol>
                <a:gridCol w="1645920">
                  <a:extLst>
                    <a:ext uri="{9D8B030D-6E8A-4147-A177-3AD203B41FA5}">
                      <a16:colId xmlns:a16="http://schemas.microsoft.com/office/drawing/2014/main" val="3673580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385447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0.48198710522517 %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27613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0.41804141680546 %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56698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0.41409762985447 %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84082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0.38888556327489 %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11218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0.34571518111489 %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3308171544"/>
                  </a:ext>
                </a:extLst>
              </a:tr>
            </a:tbl>
          </a:graphicData>
        </a:graphic>
      </p:graphicFrame>
      <p:sp>
        <p:nvSpPr>
          <p:cNvPr id="4" name="Text Placeholder 3">
            <a:extLst>
              <a:ext uri="{FF2B5EF4-FFF2-40B4-BE49-F238E27FC236}">
                <a16:creationId xmlns:a16="http://schemas.microsoft.com/office/drawing/2014/main" id="{8A7B8597-37A4-4FE5-AB3B-03B87CE2084A}"/>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683113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1B2F0-DF80-4003-9980-E73B64999A47}"/>
              </a:ext>
            </a:extLst>
          </p:cNvPr>
          <p:cNvSpPr>
            <a:spLocks noGrp="1"/>
          </p:cNvSpPr>
          <p:nvPr>
            <p:ph type="title"/>
          </p:nvPr>
        </p:nvSpPr>
        <p:spPr/>
        <p:txBody>
          <a:bodyPr/>
          <a:lstStyle/>
          <a:p>
            <a:r>
              <a:rPr lang="en-US"/>
              <a:t>Facebook Published Posts Table | Bab Rizq Jameel BRJ - 1 of 15</a:t>
            </a:r>
          </a:p>
        </p:txBody>
      </p:sp>
      <p:graphicFrame>
        <p:nvGraphicFramePr>
          <p:cNvPr id="5" name="Table Placeholder 4">
            <a:extLst>
              <a:ext uri="{FF2B5EF4-FFF2-40B4-BE49-F238E27FC236}">
                <a16:creationId xmlns:a16="http://schemas.microsoft.com/office/drawing/2014/main" id="{AC7828EF-281F-467C-A46D-37E2A9238EBB}"/>
              </a:ext>
            </a:extLst>
          </p:cNvPr>
          <p:cNvGraphicFramePr>
            <a:graphicFrameLocks noGrp="1"/>
          </p:cNvGraphicFramePr>
          <p:nvPr>
            <p:ph type="tbl" sz="quarter" idx="13"/>
            <p:extLst>
              <p:ext uri="{D42A27DB-BD31-4B8C-83A1-F6EECF244321}">
                <p14:modId xmlns:p14="http://schemas.microsoft.com/office/powerpoint/2010/main" val="216586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56910383"/>
                    </a:ext>
                  </a:extLst>
                </a:gridCol>
                <a:gridCol w="822960">
                  <a:extLst>
                    <a:ext uri="{9D8B030D-6E8A-4147-A177-3AD203B41FA5}">
                      <a16:colId xmlns:a16="http://schemas.microsoft.com/office/drawing/2014/main" val="3732646873"/>
                    </a:ext>
                  </a:extLst>
                </a:gridCol>
                <a:gridCol w="246888">
                  <a:extLst>
                    <a:ext uri="{9D8B030D-6E8A-4147-A177-3AD203B41FA5}">
                      <a16:colId xmlns:a16="http://schemas.microsoft.com/office/drawing/2014/main" val="1580640888"/>
                    </a:ext>
                  </a:extLst>
                </a:gridCol>
                <a:gridCol w="246888">
                  <a:extLst>
                    <a:ext uri="{9D8B030D-6E8A-4147-A177-3AD203B41FA5}">
                      <a16:colId xmlns:a16="http://schemas.microsoft.com/office/drawing/2014/main" val="2006811361"/>
                    </a:ext>
                  </a:extLst>
                </a:gridCol>
                <a:gridCol w="246888">
                  <a:extLst>
                    <a:ext uri="{9D8B030D-6E8A-4147-A177-3AD203B41FA5}">
                      <a16:colId xmlns:a16="http://schemas.microsoft.com/office/drawing/2014/main" val="2276385690"/>
                    </a:ext>
                  </a:extLst>
                </a:gridCol>
                <a:gridCol w="246888">
                  <a:extLst>
                    <a:ext uri="{9D8B030D-6E8A-4147-A177-3AD203B41FA5}">
                      <a16:colId xmlns:a16="http://schemas.microsoft.com/office/drawing/2014/main" val="383670211"/>
                    </a:ext>
                  </a:extLst>
                </a:gridCol>
                <a:gridCol w="246888">
                  <a:extLst>
                    <a:ext uri="{9D8B030D-6E8A-4147-A177-3AD203B41FA5}">
                      <a16:colId xmlns:a16="http://schemas.microsoft.com/office/drawing/2014/main" val="1506582487"/>
                    </a:ext>
                  </a:extLst>
                </a:gridCol>
                <a:gridCol w="246888">
                  <a:extLst>
                    <a:ext uri="{9D8B030D-6E8A-4147-A177-3AD203B41FA5}">
                      <a16:colId xmlns:a16="http://schemas.microsoft.com/office/drawing/2014/main" val="1978009701"/>
                    </a:ext>
                  </a:extLst>
                </a:gridCol>
                <a:gridCol w="246888">
                  <a:extLst>
                    <a:ext uri="{9D8B030D-6E8A-4147-A177-3AD203B41FA5}">
                      <a16:colId xmlns:a16="http://schemas.microsoft.com/office/drawing/2014/main" val="1016644785"/>
                    </a:ext>
                  </a:extLst>
                </a:gridCol>
                <a:gridCol w="246888">
                  <a:extLst>
                    <a:ext uri="{9D8B030D-6E8A-4147-A177-3AD203B41FA5}">
                      <a16:colId xmlns:a16="http://schemas.microsoft.com/office/drawing/2014/main" val="4054561109"/>
                    </a:ext>
                  </a:extLst>
                </a:gridCol>
                <a:gridCol w="246888">
                  <a:extLst>
                    <a:ext uri="{9D8B030D-6E8A-4147-A177-3AD203B41FA5}">
                      <a16:colId xmlns:a16="http://schemas.microsoft.com/office/drawing/2014/main" val="2327705259"/>
                    </a:ext>
                  </a:extLst>
                </a:gridCol>
                <a:gridCol w="246888">
                  <a:extLst>
                    <a:ext uri="{9D8B030D-6E8A-4147-A177-3AD203B41FA5}">
                      <a16:colId xmlns:a16="http://schemas.microsoft.com/office/drawing/2014/main" val="4170976970"/>
                    </a:ext>
                  </a:extLst>
                </a:gridCol>
                <a:gridCol w="246888">
                  <a:extLst>
                    <a:ext uri="{9D8B030D-6E8A-4147-A177-3AD203B41FA5}">
                      <a16:colId xmlns:a16="http://schemas.microsoft.com/office/drawing/2014/main" val="1923860715"/>
                    </a:ext>
                  </a:extLst>
                </a:gridCol>
                <a:gridCol w="246888">
                  <a:extLst>
                    <a:ext uri="{9D8B030D-6E8A-4147-A177-3AD203B41FA5}">
                      <a16:colId xmlns:a16="http://schemas.microsoft.com/office/drawing/2014/main" val="281697166"/>
                    </a:ext>
                  </a:extLst>
                </a:gridCol>
                <a:gridCol w="246888">
                  <a:extLst>
                    <a:ext uri="{9D8B030D-6E8A-4147-A177-3AD203B41FA5}">
                      <a16:colId xmlns:a16="http://schemas.microsoft.com/office/drawing/2014/main" val="777346075"/>
                    </a:ext>
                  </a:extLst>
                </a:gridCol>
                <a:gridCol w="246888">
                  <a:extLst>
                    <a:ext uri="{9D8B030D-6E8A-4147-A177-3AD203B41FA5}">
                      <a16:colId xmlns:a16="http://schemas.microsoft.com/office/drawing/2014/main" val="2000951628"/>
                    </a:ext>
                  </a:extLst>
                </a:gridCol>
                <a:gridCol w="246888">
                  <a:extLst>
                    <a:ext uri="{9D8B030D-6E8A-4147-A177-3AD203B41FA5}">
                      <a16:colId xmlns:a16="http://schemas.microsoft.com/office/drawing/2014/main" val="3221862399"/>
                    </a:ext>
                  </a:extLst>
                </a:gridCol>
                <a:gridCol w="246888">
                  <a:extLst>
                    <a:ext uri="{9D8B030D-6E8A-4147-A177-3AD203B41FA5}">
                      <a16:colId xmlns:a16="http://schemas.microsoft.com/office/drawing/2014/main" val="2207726351"/>
                    </a:ext>
                  </a:extLst>
                </a:gridCol>
                <a:gridCol w="246888">
                  <a:extLst>
                    <a:ext uri="{9D8B030D-6E8A-4147-A177-3AD203B41FA5}">
                      <a16:colId xmlns:a16="http://schemas.microsoft.com/office/drawing/2014/main" val="1047166894"/>
                    </a:ext>
                  </a:extLst>
                </a:gridCol>
                <a:gridCol w="246888">
                  <a:extLst>
                    <a:ext uri="{9D8B030D-6E8A-4147-A177-3AD203B41FA5}">
                      <a16:colId xmlns:a16="http://schemas.microsoft.com/office/drawing/2014/main" val="3875540269"/>
                    </a:ext>
                  </a:extLst>
                </a:gridCol>
                <a:gridCol w="246888">
                  <a:extLst>
                    <a:ext uri="{9D8B030D-6E8A-4147-A177-3AD203B41FA5}">
                      <a16:colId xmlns:a16="http://schemas.microsoft.com/office/drawing/2014/main" val="3996915188"/>
                    </a:ext>
                  </a:extLst>
                </a:gridCol>
                <a:gridCol w="246888">
                  <a:extLst>
                    <a:ext uri="{9D8B030D-6E8A-4147-A177-3AD203B41FA5}">
                      <a16:colId xmlns:a16="http://schemas.microsoft.com/office/drawing/2014/main" val="511881200"/>
                    </a:ext>
                  </a:extLst>
                </a:gridCol>
                <a:gridCol w="246888">
                  <a:extLst>
                    <a:ext uri="{9D8B030D-6E8A-4147-A177-3AD203B41FA5}">
                      <a16:colId xmlns:a16="http://schemas.microsoft.com/office/drawing/2014/main" val="2274235120"/>
                    </a:ext>
                  </a:extLst>
                </a:gridCol>
                <a:gridCol w="246888">
                  <a:extLst>
                    <a:ext uri="{9D8B030D-6E8A-4147-A177-3AD203B41FA5}">
                      <a16:colId xmlns:a16="http://schemas.microsoft.com/office/drawing/2014/main" val="3373760247"/>
                    </a:ext>
                  </a:extLst>
                </a:gridCol>
                <a:gridCol w="246888">
                  <a:extLst>
                    <a:ext uri="{9D8B030D-6E8A-4147-A177-3AD203B41FA5}">
                      <a16:colId xmlns:a16="http://schemas.microsoft.com/office/drawing/2014/main" val="1246246180"/>
                    </a:ext>
                  </a:extLst>
                </a:gridCol>
                <a:gridCol w="246888">
                  <a:extLst>
                    <a:ext uri="{9D8B030D-6E8A-4147-A177-3AD203B41FA5}">
                      <a16:colId xmlns:a16="http://schemas.microsoft.com/office/drawing/2014/main" val="3304413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5292295"/>
                  </a:ext>
                </a:extLst>
              </a:tr>
            </a:tbl>
          </a:graphicData>
        </a:graphic>
      </p:graphicFrame>
      <p:sp>
        <p:nvSpPr>
          <p:cNvPr id="4" name="Text Placeholder 3">
            <a:extLst>
              <a:ext uri="{FF2B5EF4-FFF2-40B4-BE49-F238E27FC236}">
                <a16:creationId xmlns:a16="http://schemas.microsoft.com/office/drawing/2014/main" id="{1DD5F425-5CFF-4C08-9EA4-BFA1D9D43CFA}"/>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2700895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0A12-A5ED-4CF2-9434-84164B36BABD}"/>
              </a:ext>
            </a:extLst>
          </p:cNvPr>
          <p:cNvSpPr>
            <a:spLocks noGrp="1"/>
          </p:cNvSpPr>
          <p:nvPr>
            <p:ph type="title"/>
          </p:nvPr>
        </p:nvSpPr>
        <p:spPr/>
        <p:txBody>
          <a:bodyPr/>
          <a:lstStyle/>
          <a:p>
            <a:r>
              <a:rPr lang="en-US"/>
              <a:t>Facebook Published Posts Table | Bab Rizq Jameel BRJ - 2 of 15</a:t>
            </a:r>
          </a:p>
        </p:txBody>
      </p:sp>
      <p:graphicFrame>
        <p:nvGraphicFramePr>
          <p:cNvPr id="5" name="Table Placeholder 4">
            <a:extLst>
              <a:ext uri="{FF2B5EF4-FFF2-40B4-BE49-F238E27FC236}">
                <a16:creationId xmlns:a16="http://schemas.microsoft.com/office/drawing/2014/main" id="{F666ED11-3736-4D14-88E3-8C01A8B858D9}"/>
              </a:ext>
            </a:extLst>
          </p:cNvPr>
          <p:cNvGraphicFramePr>
            <a:graphicFrameLocks noGrp="1"/>
          </p:cNvGraphicFramePr>
          <p:nvPr>
            <p:ph type="tbl" sz="quarter" idx="13"/>
            <p:extLst>
              <p:ext uri="{D42A27DB-BD31-4B8C-83A1-F6EECF244321}">
                <p14:modId xmlns:p14="http://schemas.microsoft.com/office/powerpoint/2010/main" val="427391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70524258"/>
                    </a:ext>
                  </a:extLst>
                </a:gridCol>
                <a:gridCol w="822960">
                  <a:extLst>
                    <a:ext uri="{9D8B030D-6E8A-4147-A177-3AD203B41FA5}">
                      <a16:colId xmlns:a16="http://schemas.microsoft.com/office/drawing/2014/main" val="1593864924"/>
                    </a:ext>
                  </a:extLst>
                </a:gridCol>
                <a:gridCol w="246888">
                  <a:extLst>
                    <a:ext uri="{9D8B030D-6E8A-4147-A177-3AD203B41FA5}">
                      <a16:colId xmlns:a16="http://schemas.microsoft.com/office/drawing/2014/main" val="1761532176"/>
                    </a:ext>
                  </a:extLst>
                </a:gridCol>
                <a:gridCol w="246888">
                  <a:extLst>
                    <a:ext uri="{9D8B030D-6E8A-4147-A177-3AD203B41FA5}">
                      <a16:colId xmlns:a16="http://schemas.microsoft.com/office/drawing/2014/main" val="1882108043"/>
                    </a:ext>
                  </a:extLst>
                </a:gridCol>
                <a:gridCol w="246888">
                  <a:extLst>
                    <a:ext uri="{9D8B030D-6E8A-4147-A177-3AD203B41FA5}">
                      <a16:colId xmlns:a16="http://schemas.microsoft.com/office/drawing/2014/main" val="3573178773"/>
                    </a:ext>
                  </a:extLst>
                </a:gridCol>
                <a:gridCol w="246888">
                  <a:extLst>
                    <a:ext uri="{9D8B030D-6E8A-4147-A177-3AD203B41FA5}">
                      <a16:colId xmlns:a16="http://schemas.microsoft.com/office/drawing/2014/main" val="1965214039"/>
                    </a:ext>
                  </a:extLst>
                </a:gridCol>
                <a:gridCol w="246888">
                  <a:extLst>
                    <a:ext uri="{9D8B030D-6E8A-4147-A177-3AD203B41FA5}">
                      <a16:colId xmlns:a16="http://schemas.microsoft.com/office/drawing/2014/main" val="3746924955"/>
                    </a:ext>
                  </a:extLst>
                </a:gridCol>
                <a:gridCol w="246888">
                  <a:extLst>
                    <a:ext uri="{9D8B030D-6E8A-4147-A177-3AD203B41FA5}">
                      <a16:colId xmlns:a16="http://schemas.microsoft.com/office/drawing/2014/main" val="913301702"/>
                    </a:ext>
                  </a:extLst>
                </a:gridCol>
                <a:gridCol w="246888">
                  <a:extLst>
                    <a:ext uri="{9D8B030D-6E8A-4147-A177-3AD203B41FA5}">
                      <a16:colId xmlns:a16="http://schemas.microsoft.com/office/drawing/2014/main" val="211494743"/>
                    </a:ext>
                  </a:extLst>
                </a:gridCol>
                <a:gridCol w="246888">
                  <a:extLst>
                    <a:ext uri="{9D8B030D-6E8A-4147-A177-3AD203B41FA5}">
                      <a16:colId xmlns:a16="http://schemas.microsoft.com/office/drawing/2014/main" val="171730600"/>
                    </a:ext>
                  </a:extLst>
                </a:gridCol>
                <a:gridCol w="246888">
                  <a:extLst>
                    <a:ext uri="{9D8B030D-6E8A-4147-A177-3AD203B41FA5}">
                      <a16:colId xmlns:a16="http://schemas.microsoft.com/office/drawing/2014/main" val="601318880"/>
                    </a:ext>
                  </a:extLst>
                </a:gridCol>
                <a:gridCol w="246888">
                  <a:extLst>
                    <a:ext uri="{9D8B030D-6E8A-4147-A177-3AD203B41FA5}">
                      <a16:colId xmlns:a16="http://schemas.microsoft.com/office/drawing/2014/main" val="628039846"/>
                    </a:ext>
                  </a:extLst>
                </a:gridCol>
                <a:gridCol w="246888">
                  <a:extLst>
                    <a:ext uri="{9D8B030D-6E8A-4147-A177-3AD203B41FA5}">
                      <a16:colId xmlns:a16="http://schemas.microsoft.com/office/drawing/2014/main" val="1748620369"/>
                    </a:ext>
                  </a:extLst>
                </a:gridCol>
                <a:gridCol w="246888">
                  <a:extLst>
                    <a:ext uri="{9D8B030D-6E8A-4147-A177-3AD203B41FA5}">
                      <a16:colId xmlns:a16="http://schemas.microsoft.com/office/drawing/2014/main" val="796913629"/>
                    </a:ext>
                  </a:extLst>
                </a:gridCol>
                <a:gridCol w="246888">
                  <a:extLst>
                    <a:ext uri="{9D8B030D-6E8A-4147-A177-3AD203B41FA5}">
                      <a16:colId xmlns:a16="http://schemas.microsoft.com/office/drawing/2014/main" val="3950638956"/>
                    </a:ext>
                  </a:extLst>
                </a:gridCol>
                <a:gridCol w="246888">
                  <a:extLst>
                    <a:ext uri="{9D8B030D-6E8A-4147-A177-3AD203B41FA5}">
                      <a16:colId xmlns:a16="http://schemas.microsoft.com/office/drawing/2014/main" val="1777151667"/>
                    </a:ext>
                  </a:extLst>
                </a:gridCol>
                <a:gridCol w="246888">
                  <a:extLst>
                    <a:ext uri="{9D8B030D-6E8A-4147-A177-3AD203B41FA5}">
                      <a16:colId xmlns:a16="http://schemas.microsoft.com/office/drawing/2014/main" val="2824111730"/>
                    </a:ext>
                  </a:extLst>
                </a:gridCol>
                <a:gridCol w="246888">
                  <a:extLst>
                    <a:ext uri="{9D8B030D-6E8A-4147-A177-3AD203B41FA5}">
                      <a16:colId xmlns:a16="http://schemas.microsoft.com/office/drawing/2014/main" val="160397661"/>
                    </a:ext>
                  </a:extLst>
                </a:gridCol>
                <a:gridCol w="246888">
                  <a:extLst>
                    <a:ext uri="{9D8B030D-6E8A-4147-A177-3AD203B41FA5}">
                      <a16:colId xmlns:a16="http://schemas.microsoft.com/office/drawing/2014/main" val="3739381433"/>
                    </a:ext>
                  </a:extLst>
                </a:gridCol>
                <a:gridCol w="246888">
                  <a:extLst>
                    <a:ext uri="{9D8B030D-6E8A-4147-A177-3AD203B41FA5}">
                      <a16:colId xmlns:a16="http://schemas.microsoft.com/office/drawing/2014/main" val="4273009163"/>
                    </a:ext>
                  </a:extLst>
                </a:gridCol>
                <a:gridCol w="246888">
                  <a:extLst>
                    <a:ext uri="{9D8B030D-6E8A-4147-A177-3AD203B41FA5}">
                      <a16:colId xmlns:a16="http://schemas.microsoft.com/office/drawing/2014/main" val="436761877"/>
                    </a:ext>
                  </a:extLst>
                </a:gridCol>
                <a:gridCol w="246888">
                  <a:extLst>
                    <a:ext uri="{9D8B030D-6E8A-4147-A177-3AD203B41FA5}">
                      <a16:colId xmlns:a16="http://schemas.microsoft.com/office/drawing/2014/main" val="735761586"/>
                    </a:ext>
                  </a:extLst>
                </a:gridCol>
                <a:gridCol w="246888">
                  <a:extLst>
                    <a:ext uri="{9D8B030D-6E8A-4147-A177-3AD203B41FA5}">
                      <a16:colId xmlns:a16="http://schemas.microsoft.com/office/drawing/2014/main" val="778591856"/>
                    </a:ext>
                  </a:extLst>
                </a:gridCol>
                <a:gridCol w="246888">
                  <a:extLst>
                    <a:ext uri="{9D8B030D-6E8A-4147-A177-3AD203B41FA5}">
                      <a16:colId xmlns:a16="http://schemas.microsoft.com/office/drawing/2014/main" val="2263819088"/>
                    </a:ext>
                  </a:extLst>
                </a:gridCol>
                <a:gridCol w="246888">
                  <a:extLst>
                    <a:ext uri="{9D8B030D-6E8A-4147-A177-3AD203B41FA5}">
                      <a16:colId xmlns:a16="http://schemas.microsoft.com/office/drawing/2014/main" val="2468227919"/>
                    </a:ext>
                  </a:extLst>
                </a:gridCol>
                <a:gridCol w="246888">
                  <a:extLst>
                    <a:ext uri="{9D8B030D-6E8A-4147-A177-3AD203B41FA5}">
                      <a16:colId xmlns:a16="http://schemas.microsoft.com/office/drawing/2014/main" val="1832651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2024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- 2020-01-23 16:28:34</a:t>
                      </a:r>
                      <a:r>
                        <a:rPr kumimoji="0" lang="en-US" sz="1000" b="0" i="0" u="none" strike="noStrike" kern="1200" cap="none" spc="0" normalizeH="0" baseline="0" noProof="0">
                          <a:ln>
                            <a:noFill/>
                          </a:ln>
                          <a:solidFill>
                            <a:prstClr val="black"/>
                          </a:solidFill>
                          <a:effectLst/>
                          <a:uLnTx/>
                          <a:uFillTx/>
                          <a:latin typeface="+mn-lt"/>
                          <a:ea typeface="+mn-ea"/>
                          <a:cs typeface="+mn-cs"/>
                        </a:rPr>
                        <a:t>
 Very excited to have Trad Basonbul as our MC at the futuristic advancement forum! 
Trad is a presenter at Mix FM Radio. He is also the founder and CEO of Trad Trading Group, a certified coach from ICF and  an accredited assessor from Birkman.He is passionate about public speaking, and has been a Master of Ceremony at many important and high profile events since 2011.
@trad_b
#be_futuristic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82660337_3234357083245111_1049318097334304768_o.jpg?_nc_cat=100&amp;_nc_oc=AQmrjRW_vLkULDvZnEQQ0T7dvV0vnMdU8jKD1RzYLWUTg2SL482-wI8j_JqxvH03cbY&amp;_nc_ht=scontent.xx&amp;_nc_tp=6&amp;oh=123d0439f83695173497b2f9c99e416b&amp;oe=5ED58C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4008070"/>
                  </a:ext>
                </a:extLst>
              </a:tr>
            </a:tbl>
          </a:graphicData>
        </a:graphic>
      </p:graphicFrame>
      <p:sp>
        <p:nvSpPr>
          <p:cNvPr id="4" name="Text Placeholder 3">
            <a:extLst>
              <a:ext uri="{FF2B5EF4-FFF2-40B4-BE49-F238E27FC236}">
                <a16:creationId xmlns:a16="http://schemas.microsoft.com/office/drawing/2014/main" id="{631DDE3F-84B1-43C0-9BE4-6FC0543CA898}"/>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88290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F648B-AD71-4070-9C0B-E8D3DD697C5C}"/>
              </a:ext>
            </a:extLst>
          </p:cNvPr>
          <p:cNvSpPr>
            <a:spLocks noGrp="1"/>
          </p:cNvSpPr>
          <p:nvPr>
            <p:ph type="title"/>
          </p:nvPr>
        </p:nvSpPr>
        <p:spPr/>
        <p:txBody>
          <a:bodyPr/>
          <a:lstStyle/>
          <a:p>
            <a:r>
              <a:rPr lang="en-US"/>
              <a:t>Facebook Published Posts Table | Bab Rizq Jameel BRJ - 3 of 15</a:t>
            </a:r>
          </a:p>
        </p:txBody>
      </p:sp>
      <p:graphicFrame>
        <p:nvGraphicFramePr>
          <p:cNvPr id="5" name="Table Placeholder 4">
            <a:extLst>
              <a:ext uri="{FF2B5EF4-FFF2-40B4-BE49-F238E27FC236}">
                <a16:creationId xmlns:a16="http://schemas.microsoft.com/office/drawing/2014/main" id="{AB29E3C7-DD0E-448E-B88F-959924151F49}"/>
              </a:ext>
            </a:extLst>
          </p:cNvPr>
          <p:cNvGraphicFramePr>
            <a:graphicFrameLocks noGrp="1"/>
          </p:cNvGraphicFramePr>
          <p:nvPr>
            <p:ph type="tbl" sz="quarter" idx="13"/>
            <p:extLst>
              <p:ext uri="{D42A27DB-BD31-4B8C-83A1-F6EECF244321}">
                <p14:modId xmlns:p14="http://schemas.microsoft.com/office/powerpoint/2010/main" val="164917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93947235"/>
                    </a:ext>
                  </a:extLst>
                </a:gridCol>
                <a:gridCol w="822960">
                  <a:extLst>
                    <a:ext uri="{9D8B030D-6E8A-4147-A177-3AD203B41FA5}">
                      <a16:colId xmlns:a16="http://schemas.microsoft.com/office/drawing/2014/main" val="774451823"/>
                    </a:ext>
                  </a:extLst>
                </a:gridCol>
                <a:gridCol w="246888">
                  <a:extLst>
                    <a:ext uri="{9D8B030D-6E8A-4147-A177-3AD203B41FA5}">
                      <a16:colId xmlns:a16="http://schemas.microsoft.com/office/drawing/2014/main" val="2011514268"/>
                    </a:ext>
                  </a:extLst>
                </a:gridCol>
                <a:gridCol w="246888">
                  <a:extLst>
                    <a:ext uri="{9D8B030D-6E8A-4147-A177-3AD203B41FA5}">
                      <a16:colId xmlns:a16="http://schemas.microsoft.com/office/drawing/2014/main" val="136575372"/>
                    </a:ext>
                  </a:extLst>
                </a:gridCol>
                <a:gridCol w="246888">
                  <a:extLst>
                    <a:ext uri="{9D8B030D-6E8A-4147-A177-3AD203B41FA5}">
                      <a16:colId xmlns:a16="http://schemas.microsoft.com/office/drawing/2014/main" val="4009338525"/>
                    </a:ext>
                  </a:extLst>
                </a:gridCol>
                <a:gridCol w="246888">
                  <a:extLst>
                    <a:ext uri="{9D8B030D-6E8A-4147-A177-3AD203B41FA5}">
                      <a16:colId xmlns:a16="http://schemas.microsoft.com/office/drawing/2014/main" val="3291995117"/>
                    </a:ext>
                  </a:extLst>
                </a:gridCol>
                <a:gridCol w="246888">
                  <a:extLst>
                    <a:ext uri="{9D8B030D-6E8A-4147-A177-3AD203B41FA5}">
                      <a16:colId xmlns:a16="http://schemas.microsoft.com/office/drawing/2014/main" val="2091910812"/>
                    </a:ext>
                  </a:extLst>
                </a:gridCol>
                <a:gridCol w="246888">
                  <a:extLst>
                    <a:ext uri="{9D8B030D-6E8A-4147-A177-3AD203B41FA5}">
                      <a16:colId xmlns:a16="http://schemas.microsoft.com/office/drawing/2014/main" val="2384935360"/>
                    </a:ext>
                  </a:extLst>
                </a:gridCol>
                <a:gridCol w="246888">
                  <a:extLst>
                    <a:ext uri="{9D8B030D-6E8A-4147-A177-3AD203B41FA5}">
                      <a16:colId xmlns:a16="http://schemas.microsoft.com/office/drawing/2014/main" val="933157268"/>
                    </a:ext>
                  </a:extLst>
                </a:gridCol>
                <a:gridCol w="246888">
                  <a:extLst>
                    <a:ext uri="{9D8B030D-6E8A-4147-A177-3AD203B41FA5}">
                      <a16:colId xmlns:a16="http://schemas.microsoft.com/office/drawing/2014/main" val="2676446770"/>
                    </a:ext>
                  </a:extLst>
                </a:gridCol>
                <a:gridCol w="246888">
                  <a:extLst>
                    <a:ext uri="{9D8B030D-6E8A-4147-A177-3AD203B41FA5}">
                      <a16:colId xmlns:a16="http://schemas.microsoft.com/office/drawing/2014/main" val="4110187584"/>
                    </a:ext>
                  </a:extLst>
                </a:gridCol>
                <a:gridCol w="246888">
                  <a:extLst>
                    <a:ext uri="{9D8B030D-6E8A-4147-A177-3AD203B41FA5}">
                      <a16:colId xmlns:a16="http://schemas.microsoft.com/office/drawing/2014/main" val="3875759078"/>
                    </a:ext>
                  </a:extLst>
                </a:gridCol>
                <a:gridCol w="246888">
                  <a:extLst>
                    <a:ext uri="{9D8B030D-6E8A-4147-A177-3AD203B41FA5}">
                      <a16:colId xmlns:a16="http://schemas.microsoft.com/office/drawing/2014/main" val="2851089066"/>
                    </a:ext>
                  </a:extLst>
                </a:gridCol>
                <a:gridCol w="246888">
                  <a:extLst>
                    <a:ext uri="{9D8B030D-6E8A-4147-A177-3AD203B41FA5}">
                      <a16:colId xmlns:a16="http://schemas.microsoft.com/office/drawing/2014/main" val="2202306132"/>
                    </a:ext>
                  </a:extLst>
                </a:gridCol>
                <a:gridCol w="246888">
                  <a:extLst>
                    <a:ext uri="{9D8B030D-6E8A-4147-A177-3AD203B41FA5}">
                      <a16:colId xmlns:a16="http://schemas.microsoft.com/office/drawing/2014/main" val="3571047727"/>
                    </a:ext>
                  </a:extLst>
                </a:gridCol>
                <a:gridCol w="246888">
                  <a:extLst>
                    <a:ext uri="{9D8B030D-6E8A-4147-A177-3AD203B41FA5}">
                      <a16:colId xmlns:a16="http://schemas.microsoft.com/office/drawing/2014/main" val="1156833729"/>
                    </a:ext>
                  </a:extLst>
                </a:gridCol>
                <a:gridCol w="246888">
                  <a:extLst>
                    <a:ext uri="{9D8B030D-6E8A-4147-A177-3AD203B41FA5}">
                      <a16:colId xmlns:a16="http://schemas.microsoft.com/office/drawing/2014/main" val="2830345668"/>
                    </a:ext>
                  </a:extLst>
                </a:gridCol>
                <a:gridCol w="246888">
                  <a:extLst>
                    <a:ext uri="{9D8B030D-6E8A-4147-A177-3AD203B41FA5}">
                      <a16:colId xmlns:a16="http://schemas.microsoft.com/office/drawing/2014/main" val="3099544184"/>
                    </a:ext>
                  </a:extLst>
                </a:gridCol>
                <a:gridCol w="246888">
                  <a:extLst>
                    <a:ext uri="{9D8B030D-6E8A-4147-A177-3AD203B41FA5}">
                      <a16:colId xmlns:a16="http://schemas.microsoft.com/office/drawing/2014/main" val="3971175243"/>
                    </a:ext>
                  </a:extLst>
                </a:gridCol>
                <a:gridCol w="246888">
                  <a:extLst>
                    <a:ext uri="{9D8B030D-6E8A-4147-A177-3AD203B41FA5}">
                      <a16:colId xmlns:a16="http://schemas.microsoft.com/office/drawing/2014/main" val="4020555558"/>
                    </a:ext>
                  </a:extLst>
                </a:gridCol>
                <a:gridCol w="246888">
                  <a:extLst>
                    <a:ext uri="{9D8B030D-6E8A-4147-A177-3AD203B41FA5}">
                      <a16:colId xmlns:a16="http://schemas.microsoft.com/office/drawing/2014/main" val="4036732680"/>
                    </a:ext>
                  </a:extLst>
                </a:gridCol>
                <a:gridCol w="246888">
                  <a:extLst>
                    <a:ext uri="{9D8B030D-6E8A-4147-A177-3AD203B41FA5}">
                      <a16:colId xmlns:a16="http://schemas.microsoft.com/office/drawing/2014/main" val="889337864"/>
                    </a:ext>
                  </a:extLst>
                </a:gridCol>
                <a:gridCol w="246888">
                  <a:extLst>
                    <a:ext uri="{9D8B030D-6E8A-4147-A177-3AD203B41FA5}">
                      <a16:colId xmlns:a16="http://schemas.microsoft.com/office/drawing/2014/main" val="896928344"/>
                    </a:ext>
                  </a:extLst>
                </a:gridCol>
                <a:gridCol w="246888">
                  <a:extLst>
                    <a:ext uri="{9D8B030D-6E8A-4147-A177-3AD203B41FA5}">
                      <a16:colId xmlns:a16="http://schemas.microsoft.com/office/drawing/2014/main" val="932325517"/>
                    </a:ext>
                  </a:extLst>
                </a:gridCol>
                <a:gridCol w="246888">
                  <a:extLst>
                    <a:ext uri="{9D8B030D-6E8A-4147-A177-3AD203B41FA5}">
                      <a16:colId xmlns:a16="http://schemas.microsoft.com/office/drawing/2014/main" val="3881285167"/>
                    </a:ext>
                  </a:extLst>
                </a:gridCol>
                <a:gridCol w="246888">
                  <a:extLst>
                    <a:ext uri="{9D8B030D-6E8A-4147-A177-3AD203B41FA5}">
                      <a16:colId xmlns:a16="http://schemas.microsoft.com/office/drawing/2014/main" val="506034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111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- 2020-01-22 13:44:57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اصنع_المستقبل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ملتقى_مستقبل_التقدم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والذي سيناقش الإبتكارات الرائدة في عالم التقنية والتدريب
كما سيتضمن الملتقى ورش عمل مبتكرة للشباب و الشابات لتوفير مهارات مواكبة لرؤية ٢٠٣٠، يمكنك الاستفادة بالتسجيل على هذا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https://www.futuristicadvancementforum.com/workshop-registration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https://scontent.xx.fbcdn.net/v/t1.0-9/s720x720/83104591_3231646256849527_5426220334116241408_o.jpg?_nc_cat=103&amp;_nc_oc=AQmw5HFqiUn-oAxiSlcjdK9NW-tf4N28y9Mb99Bvd4Cm87H-H4cUcf1Kd7fMHLDaPqA&amp;_nc_ht=scontent.xx&amp;oh=10b5daa74c92046dc193e62296e80a44&amp;oe=5ED5EA71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1065536"/>
                  </a:ext>
                </a:extLst>
              </a:tr>
            </a:tbl>
          </a:graphicData>
        </a:graphic>
      </p:graphicFrame>
      <p:sp>
        <p:nvSpPr>
          <p:cNvPr id="4" name="Text Placeholder 3">
            <a:extLst>
              <a:ext uri="{FF2B5EF4-FFF2-40B4-BE49-F238E27FC236}">
                <a16:creationId xmlns:a16="http://schemas.microsoft.com/office/drawing/2014/main" id="{6765BFD1-8116-4FA6-A97F-B51C23579562}"/>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4130859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AAB5D-CBE8-4358-A8F8-912D0EA2551D}"/>
              </a:ext>
            </a:extLst>
          </p:cNvPr>
          <p:cNvSpPr>
            <a:spLocks noGrp="1"/>
          </p:cNvSpPr>
          <p:nvPr>
            <p:ph type="title"/>
          </p:nvPr>
        </p:nvSpPr>
        <p:spPr/>
        <p:txBody>
          <a:bodyPr/>
          <a:lstStyle/>
          <a:p>
            <a:r>
              <a:rPr lang="en-US"/>
              <a:t>Facebook Published Posts Table | Bab Rizq Jameel BRJ - 4 of 15</a:t>
            </a:r>
          </a:p>
        </p:txBody>
      </p:sp>
      <p:graphicFrame>
        <p:nvGraphicFramePr>
          <p:cNvPr id="5" name="Table Placeholder 4">
            <a:extLst>
              <a:ext uri="{FF2B5EF4-FFF2-40B4-BE49-F238E27FC236}">
                <a16:creationId xmlns:a16="http://schemas.microsoft.com/office/drawing/2014/main" id="{968220F4-CD2E-4818-AFAF-6E30779BACEA}"/>
              </a:ext>
            </a:extLst>
          </p:cNvPr>
          <p:cNvGraphicFramePr>
            <a:graphicFrameLocks noGrp="1"/>
          </p:cNvGraphicFramePr>
          <p:nvPr>
            <p:ph type="tbl" sz="quarter" idx="13"/>
            <p:extLst>
              <p:ext uri="{D42A27DB-BD31-4B8C-83A1-F6EECF244321}">
                <p14:modId xmlns:p14="http://schemas.microsoft.com/office/powerpoint/2010/main" val="1521695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1193455"/>
                    </a:ext>
                  </a:extLst>
                </a:gridCol>
                <a:gridCol w="822960">
                  <a:extLst>
                    <a:ext uri="{9D8B030D-6E8A-4147-A177-3AD203B41FA5}">
                      <a16:colId xmlns:a16="http://schemas.microsoft.com/office/drawing/2014/main" val="4122930761"/>
                    </a:ext>
                  </a:extLst>
                </a:gridCol>
                <a:gridCol w="246888">
                  <a:extLst>
                    <a:ext uri="{9D8B030D-6E8A-4147-A177-3AD203B41FA5}">
                      <a16:colId xmlns:a16="http://schemas.microsoft.com/office/drawing/2014/main" val="3484002672"/>
                    </a:ext>
                  </a:extLst>
                </a:gridCol>
                <a:gridCol w="246888">
                  <a:extLst>
                    <a:ext uri="{9D8B030D-6E8A-4147-A177-3AD203B41FA5}">
                      <a16:colId xmlns:a16="http://schemas.microsoft.com/office/drawing/2014/main" val="3806930047"/>
                    </a:ext>
                  </a:extLst>
                </a:gridCol>
                <a:gridCol w="246888">
                  <a:extLst>
                    <a:ext uri="{9D8B030D-6E8A-4147-A177-3AD203B41FA5}">
                      <a16:colId xmlns:a16="http://schemas.microsoft.com/office/drawing/2014/main" val="591747793"/>
                    </a:ext>
                  </a:extLst>
                </a:gridCol>
                <a:gridCol w="246888">
                  <a:extLst>
                    <a:ext uri="{9D8B030D-6E8A-4147-A177-3AD203B41FA5}">
                      <a16:colId xmlns:a16="http://schemas.microsoft.com/office/drawing/2014/main" val="1991839773"/>
                    </a:ext>
                  </a:extLst>
                </a:gridCol>
                <a:gridCol w="246888">
                  <a:extLst>
                    <a:ext uri="{9D8B030D-6E8A-4147-A177-3AD203B41FA5}">
                      <a16:colId xmlns:a16="http://schemas.microsoft.com/office/drawing/2014/main" val="2757393976"/>
                    </a:ext>
                  </a:extLst>
                </a:gridCol>
                <a:gridCol w="246888">
                  <a:extLst>
                    <a:ext uri="{9D8B030D-6E8A-4147-A177-3AD203B41FA5}">
                      <a16:colId xmlns:a16="http://schemas.microsoft.com/office/drawing/2014/main" val="3901041160"/>
                    </a:ext>
                  </a:extLst>
                </a:gridCol>
                <a:gridCol w="246888">
                  <a:extLst>
                    <a:ext uri="{9D8B030D-6E8A-4147-A177-3AD203B41FA5}">
                      <a16:colId xmlns:a16="http://schemas.microsoft.com/office/drawing/2014/main" val="2480917803"/>
                    </a:ext>
                  </a:extLst>
                </a:gridCol>
                <a:gridCol w="246888">
                  <a:extLst>
                    <a:ext uri="{9D8B030D-6E8A-4147-A177-3AD203B41FA5}">
                      <a16:colId xmlns:a16="http://schemas.microsoft.com/office/drawing/2014/main" val="1837860939"/>
                    </a:ext>
                  </a:extLst>
                </a:gridCol>
                <a:gridCol w="246888">
                  <a:extLst>
                    <a:ext uri="{9D8B030D-6E8A-4147-A177-3AD203B41FA5}">
                      <a16:colId xmlns:a16="http://schemas.microsoft.com/office/drawing/2014/main" val="2725397828"/>
                    </a:ext>
                  </a:extLst>
                </a:gridCol>
                <a:gridCol w="246888">
                  <a:extLst>
                    <a:ext uri="{9D8B030D-6E8A-4147-A177-3AD203B41FA5}">
                      <a16:colId xmlns:a16="http://schemas.microsoft.com/office/drawing/2014/main" val="622499311"/>
                    </a:ext>
                  </a:extLst>
                </a:gridCol>
                <a:gridCol w="246888">
                  <a:extLst>
                    <a:ext uri="{9D8B030D-6E8A-4147-A177-3AD203B41FA5}">
                      <a16:colId xmlns:a16="http://schemas.microsoft.com/office/drawing/2014/main" val="3046957306"/>
                    </a:ext>
                  </a:extLst>
                </a:gridCol>
                <a:gridCol w="246888">
                  <a:extLst>
                    <a:ext uri="{9D8B030D-6E8A-4147-A177-3AD203B41FA5}">
                      <a16:colId xmlns:a16="http://schemas.microsoft.com/office/drawing/2014/main" val="577685302"/>
                    </a:ext>
                  </a:extLst>
                </a:gridCol>
                <a:gridCol w="246888">
                  <a:extLst>
                    <a:ext uri="{9D8B030D-6E8A-4147-A177-3AD203B41FA5}">
                      <a16:colId xmlns:a16="http://schemas.microsoft.com/office/drawing/2014/main" val="1733178946"/>
                    </a:ext>
                  </a:extLst>
                </a:gridCol>
                <a:gridCol w="246888">
                  <a:extLst>
                    <a:ext uri="{9D8B030D-6E8A-4147-A177-3AD203B41FA5}">
                      <a16:colId xmlns:a16="http://schemas.microsoft.com/office/drawing/2014/main" val="3435462605"/>
                    </a:ext>
                  </a:extLst>
                </a:gridCol>
                <a:gridCol w="246888">
                  <a:extLst>
                    <a:ext uri="{9D8B030D-6E8A-4147-A177-3AD203B41FA5}">
                      <a16:colId xmlns:a16="http://schemas.microsoft.com/office/drawing/2014/main" val="3294699712"/>
                    </a:ext>
                  </a:extLst>
                </a:gridCol>
                <a:gridCol w="246888">
                  <a:extLst>
                    <a:ext uri="{9D8B030D-6E8A-4147-A177-3AD203B41FA5}">
                      <a16:colId xmlns:a16="http://schemas.microsoft.com/office/drawing/2014/main" val="1217372345"/>
                    </a:ext>
                  </a:extLst>
                </a:gridCol>
                <a:gridCol w="246888">
                  <a:extLst>
                    <a:ext uri="{9D8B030D-6E8A-4147-A177-3AD203B41FA5}">
                      <a16:colId xmlns:a16="http://schemas.microsoft.com/office/drawing/2014/main" val="3586820780"/>
                    </a:ext>
                  </a:extLst>
                </a:gridCol>
                <a:gridCol w="246888">
                  <a:extLst>
                    <a:ext uri="{9D8B030D-6E8A-4147-A177-3AD203B41FA5}">
                      <a16:colId xmlns:a16="http://schemas.microsoft.com/office/drawing/2014/main" val="1334951215"/>
                    </a:ext>
                  </a:extLst>
                </a:gridCol>
                <a:gridCol w="246888">
                  <a:extLst>
                    <a:ext uri="{9D8B030D-6E8A-4147-A177-3AD203B41FA5}">
                      <a16:colId xmlns:a16="http://schemas.microsoft.com/office/drawing/2014/main" val="76482975"/>
                    </a:ext>
                  </a:extLst>
                </a:gridCol>
                <a:gridCol w="246888">
                  <a:extLst>
                    <a:ext uri="{9D8B030D-6E8A-4147-A177-3AD203B41FA5}">
                      <a16:colId xmlns:a16="http://schemas.microsoft.com/office/drawing/2014/main" val="371178005"/>
                    </a:ext>
                  </a:extLst>
                </a:gridCol>
                <a:gridCol w="246888">
                  <a:extLst>
                    <a:ext uri="{9D8B030D-6E8A-4147-A177-3AD203B41FA5}">
                      <a16:colId xmlns:a16="http://schemas.microsoft.com/office/drawing/2014/main" val="2821258065"/>
                    </a:ext>
                  </a:extLst>
                </a:gridCol>
                <a:gridCol w="246888">
                  <a:extLst>
                    <a:ext uri="{9D8B030D-6E8A-4147-A177-3AD203B41FA5}">
                      <a16:colId xmlns:a16="http://schemas.microsoft.com/office/drawing/2014/main" val="1583903495"/>
                    </a:ext>
                  </a:extLst>
                </a:gridCol>
                <a:gridCol w="246888">
                  <a:extLst>
                    <a:ext uri="{9D8B030D-6E8A-4147-A177-3AD203B41FA5}">
                      <a16:colId xmlns:a16="http://schemas.microsoft.com/office/drawing/2014/main" val="3957432875"/>
                    </a:ext>
                  </a:extLst>
                </a:gridCol>
                <a:gridCol w="246888">
                  <a:extLst>
                    <a:ext uri="{9D8B030D-6E8A-4147-A177-3AD203B41FA5}">
                      <a16:colId xmlns:a16="http://schemas.microsoft.com/office/drawing/2014/main" val="3863298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198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- 2020-01-22 13:43:38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تجارب استثنائية تشاركها معنا د.منيرة جمجوم الحاصلة على الدكتوراة في التعليم من جامعة اكسفورد و شهادة الماجستير من جامعة كولومبيا و شهادة البكالوريوس في
التربية الخاصة من جامعة دار الحكمة. 
@</a:t>
                      </a:r>
                      <a:r>
                        <a:rPr kumimoji="0" lang="en-US" sz="1000" b="0" i="0" u="none" strike="noStrike" kern="1200" cap="none" spc="0" normalizeH="0" baseline="0" noProof="0">
                          <a:ln>
                            <a:noFill/>
                          </a:ln>
                          <a:solidFill>
                            <a:prstClr val="black"/>
                          </a:solidFill>
                          <a:effectLst/>
                          <a:uLnTx/>
                          <a:uFillTx/>
                          <a:latin typeface="+mn-lt"/>
                          <a:ea typeface="+mn-ea"/>
                          <a:cs typeface="+mn-cs"/>
                        </a:rPr>
                        <a:t>MouniraJamjoom
#</a:t>
                      </a:r>
                      <a:r>
                        <a:rPr kumimoji="0" lang="ar-AE" sz="1000" b="0" i="0" u="none" strike="noStrike" kern="1200" cap="none" spc="0" normalizeH="0" baseline="0" noProof="0">
                          <a:ln>
                            <a:noFill/>
                          </a:ln>
                          <a:solidFill>
                            <a:prstClr val="black"/>
                          </a:solidFill>
                          <a:effectLst/>
                          <a:uLnTx/>
                          <a:uFillTx/>
                          <a:latin typeface="+mn-lt"/>
                          <a:ea typeface="+mn-ea"/>
                          <a:cs typeface="+mn-cs"/>
                        </a:rPr>
                        <a:t>اصنع_المستقبل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https://scontent.xx.fbcdn.net/v/t1.0-9/s720x720/83084866_3231643573516462_2907596772383653888_o.jpg?_nc_cat=106&amp;_nc_oc=AQkeZJ_PWFRAIc__YDQtlwYYuNozEbtCiGBtxUdCmGZWl2wgArJ7xFgieBue9_vEIy0&amp;_nc_ht=scontent.xx&amp;oh=130f901e344aac69a421c66a4e944c15&amp;oe=5EC8A4D6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5001923"/>
                  </a:ext>
                </a:extLst>
              </a:tr>
            </a:tbl>
          </a:graphicData>
        </a:graphic>
      </p:graphicFrame>
      <p:sp>
        <p:nvSpPr>
          <p:cNvPr id="4" name="Text Placeholder 3">
            <a:extLst>
              <a:ext uri="{FF2B5EF4-FFF2-40B4-BE49-F238E27FC236}">
                <a16:creationId xmlns:a16="http://schemas.microsoft.com/office/drawing/2014/main" id="{7D03605E-33D1-4BC4-A6B4-BBFECF23A522}"/>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444798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D87F-0586-4D3A-B8FE-9464BDD9BF3E}"/>
              </a:ext>
            </a:extLst>
          </p:cNvPr>
          <p:cNvSpPr>
            <a:spLocks noGrp="1"/>
          </p:cNvSpPr>
          <p:nvPr>
            <p:ph type="title"/>
          </p:nvPr>
        </p:nvSpPr>
        <p:spPr/>
        <p:txBody>
          <a:bodyPr/>
          <a:lstStyle/>
          <a:p>
            <a:r>
              <a:rPr lang="en-US"/>
              <a:t>Facebook Published Posts Table | Bab Rizq Jameel BRJ - 5 of 15</a:t>
            </a:r>
          </a:p>
        </p:txBody>
      </p:sp>
      <p:graphicFrame>
        <p:nvGraphicFramePr>
          <p:cNvPr id="5" name="Table Placeholder 4">
            <a:extLst>
              <a:ext uri="{FF2B5EF4-FFF2-40B4-BE49-F238E27FC236}">
                <a16:creationId xmlns:a16="http://schemas.microsoft.com/office/drawing/2014/main" id="{EDF92F0E-87DF-4C50-A8E2-6805F4191C92}"/>
              </a:ext>
            </a:extLst>
          </p:cNvPr>
          <p:cNvGraphicFramePr>
            <a:graphicFrameLocks noGrp="1"/>
          </p:cNvGraphicFramePr>
          <p:nvPr>
            <p:ph type="tbl" sz="quarter" idx="13"/>
            <p:extLst>
              <p:ext uri="{D42A27DB-BD31-4B8C-83A1-F6EECF244321}">
                <p14:modId xmlns:p14="http://schemas.microsoft.com/office/powerpoint/2010/main" val="3950421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19586095"/>
                    </a:ext>
                  </a:extLst>
                </a:gridCol>
                <a:gridCol w="822960">
                  <a:extLst>
                    <a:ext uri="{9D8B030D-6E8A-4147-A177-3AD203B41FA5}">
                      <a16:colId xmlns:a16="http://schemas.microsoft.com/office/drawing/2014/main" val="2624861979"/>
                    </a:ext>
                  </a:extLst>
                </a:gridCol>
                <a:gridCol w="246888">
                  <a:extLst>
                    <a:ext uri="{9D8B030D-6E8A-4147-A177-3AD203B41FA5}">
                      <a16:colId xmlns:a16="http://schemas.microsoft.com/office/drawing/2014/main" val="3537337798"/>
                    </a:ext>
                  </a:extLst>
                </a:gridCol>
                <a:gridCol w="246888">
                  <a:extLst>
                    <a:ext uri="{9D8B030D-6E8A-4147-A177-3AD203B41FA5}">
                      <a16:colId xmlns:a16="http://schemas.microsoft.com/office/drawing/2014/main" val="1525196356"/>
                    </a:ext>
                  </a:extLst>
                </a:gridCol>
                <a:gridCol w="246888">
                  <a:extLst>
                    <a:ext uri="{9D8B030D-6E8A-4147-A177-3AD203B41FA5}">
                      <a16:colId xmlns:a16="http://schemas.microsoft.com/office/drawing/2014/main" val="1493953232"/>
                    </a:ext>
                  </a:extLst>
                </a:gridCol>
                <a:gridCol w="246888">
                  <a:extLst>
                    <a:ext uri="{9D8B030D-6E8A-4147-A177-3AD203B41FA5}">
                      <a16:colId xmlns:a16="http://schemas.microsoft.com/office/drawing/2014/main" val="3485097768"/>
                    </a:ext>
                  </a:extLst>
                </a:gridCol>
                <a:gridCol w="246888">
                  <a:extLst>
                    <a:ext uri="{9D8B030D-6E8A-4147-A177-3AD203B41FA5}">
                      <a16:colId xmlns:a16="http://schemas.microsoft.com/office/drawing/2014/main" val="1818724228"/>
                    </a:ext>
                  </a:extLst>
                </a:gridCol>
                <a:gridCol w="246888">
                  <a:extLst>
                    <a:ext uri="{9D8B030D-6E8A-4147-A177-3AD203B41FA5}">
                      <a16:colId xmlns:a16="http://schemas.microsoft.com/office/drawing/2014/main" val="3242761884"/>
                    </a:ext>
                  </a:extLst>
                </a:gridCol>
                <a:gridCol w="246888">
                  <a:extLst>
                    <a:ext uri="{9D8B030D-6E8A-4147-A177-3AD203B41FA5}">
                      <a16:colId xmlns:a16="http://schemas.microsoft.com/office/drawing/2014/main" val="1517956335"/>
                    </a:ext>
                  </a:extLst>
                </a:gridCol>
                <a:gridCol w="246888">
                  <a:extLst>
                    <a:ext uri="{9D8B030D-6E8A-4147-A177-3AD203B41FA5}">
                      <a16:colId xmlns:a16="http://schemas.microsoft.com/office/drawing/2014/main" val="882071233"/>
                    </a:ext>
                  </a:extLst>
                </a:gridCol>
                <a:gridCol w="246888">
                  <a:extLst>
                    <a:ext uri="{9D8B030D-6E8A-4147-A177-3AD203B41FA5}">
                      <a16:colId xmlns:a16="http://schemas.microsoft.com/office/drawing/2014/main" val="2825882349"/>
                    </a:ext>
                  </a:extLst>
                </a:gridCol>
                <a:gridCol w="246888">
                  <a:extLst>
                    <a:ext uri="{9D8B030D-6E8A-4147-A177-3AD203B41FA5}">
                      <a16:colId xmlns:a16="http://schemas.microsoft.com/office/drawing/2014/main" val="1857187710"/>
                    </a:ext>
                  </a:extLst>
                </a:gridCol>
                <a:gridCol w="246888">
                  <a:extLst>
                    <a:ext uri="{9D8B030D-6E8A-4147-A177-3AD203B41FA5}">
                      <a16:colId xmlns:a16="http://schemas.microsoft.com/office/drawing/2014/main" val="2242977369"/>
                    </a:ext>
                  </a:extLst>
                </a:gridCol>
                <a:gridCol w="246888">
                  <a:extLst>
                    <a:ext uri="{9D8B030D-6E8A-4147-A177-3AD203B41FA5}">
                      <a16:colId xmlns:a16="http://schemas.microsoft.com/office/drawing/2014/main" val="3733083902"/>
                    </a:ext>
                  </a:extLst>
                </a:gridCol>
                <a:gridCol w="246888">
                  <a:extLst>
                    <a:ext uri="{9D8B030D-6E8A-4147-A177-3AD203B41FA5}">
                      <a16:colId xmlns:a16="http://schemas.microsoft.com/office/drawing/2014/main" val="1490472239"/>
                    </a:ext>
                  </a:extLst>
                </a:gridCol>
                <a:gridCol w="246888">
                  <a:extLst>
                    <a:ext uri="{9D8B030D-6E8A-4147-A177-3AD203B41FA5}">
                      <a16:colId xmlns:a16="http://schemas.microsoft.com/office/drawing/2014/main" val="634509345"/>
                    </a:ext>
                  </a:extLst>
                </a:gridCol>
                <a:gridCol w="246888">
                  <a:extLst>
                    <a:ext uri="{9D8B030D-6E8A-4147-A177-3AD203B41FA5}">
                      <a16:colId xmlns:a16="http://schemas.microsoft.com/office/drawing/2014/main" val="425626389"/>
                    </a:ext>
                  </a:extLst>
                </a:gridCol>
                <a:gridCol w="246888">
                  <a:extLst>
                    <a:ext uri="{9D8B030D-6E8A-4147-A177-3AD203B41FA5}">
                      <a16:colId xmlns:a16="http://schemas.microsoft.com/office/drawing/2014/main" val="3710499601"/>
                    </a:ext>
                  </a:extLst>
                </a:gridCol>
                <a:gridCol w="246888">
                  <a:extLst>
                    <a:ext uri="{9D8B030D-6E8A-4147-A177-3AD203B41FA5}">
                      <a16:colId xmlns:a16="http://schemas.microsoft.com/office/drawing/2014/main" val="1402087097"/>
                    </a:ext>
                  </a:extLst>
                </a:gridCol>
                <a:gridCol w="246888">
                  <a:extLst>
                    <a:ext uri="{9D8B030D-6E8A-4147-A177-3AD203B41FA5}">
                      <a16:colId xmlns:a16="http://schemas.microsoft.com/office/drawing/2014/main" val="1972477950"/>
                    </a:ext>
                  </a:extLst>
                </a:gridCol>
                <a:gridCol w="246888">
                  <a:extLst>
                    <a:ext uri="{9D8B030D-6E8A-4147-A177-3AD203B41FA5}">
                      <a16:colId xmlns:a16="http://schemas.microsoft.com/office/drawing/2014/main" val="2169042931"/>
                    </a:ext>
                  </a:extLst>
                </a:gridCol>
                <a:gridCol w="246888">
                  <a:extLst>
                    <a:ext uri="{9D8B030D-6E8A-4147-A177-3AD203B41FA5}">
                      <a16:colId xmlns:a16="http://schemas.microsoft.com/office/drawing/2014/main" val="3068267507"/>
                    </a:ext>
                  </a:extLst>
                </a:gridCol>
                <a:gridCol w="246888">
                  <a:extLst>
                    <a:ext uri="{9D8B030D-6E8A-4147-A177-3AD203B41FA5}">
                      <a16:colId xmlns:a16="http://schemas.microsoft.com/office/drawing/2014/main" val="2722396754"/>
                    </a:ext>
                  </a:extLst>
                </a:gridCol>
                <a:gridCol w="246888">
                  <a:extLst>
                    <a:ext uri="{9D8B030D-6E8A-4147-A177-3AD203B41FA5}">
                      <a16:colId xmlns:a16="http://schemas.microsoft.com/office/drawing/2014/main" val="1764350949"/>
                    </a:ext>
                  </a:extLst>
                </a:gridCol>
                <a:gridCol w="246888">
                  <a:extLst>
                    <a:ext uri="{9D8B030D-6E8A-4147-A177-3AD203B41FA5}">
                      <a16:colId xmlns:a16="http://schemas.microsoft.com/office/drawing/2014/main" val="600336582"/>
                    </a:ext>
                  </a:extLst>
                </a:gridCol>
                <a:gridCol w="246888">
                  <a:extLst>
                    <a:ext uri="{9D8B030D-6E8A-4147-A177-3AD203B41FA5}">
                      <a16:colId xmlns:a16="http://schemas.microsoft.com/office/drawing/2014/main" val="56621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8757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- 2020-01-22 13:43:12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 خاص للراعي المجتمعي باب رزق جميل على مساندتهم لنا في صناعة المستقبل من خلال ملتقى مستقبل التقدم، ٢٧ يناير ٢٠٢٠ / الرياض.
كن من قادة صناع المستقبل و بادر بالتسجيل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https://futuristicadvancementforum.com/main-event-rsvp
#</a:t>
                      </a:r>
                      <a:r>
                        <a:rPr kumimoji="0" lang="ar-AE" sz="1000" b="0" i="0" u="none" strike="noStrike" kern="1200" cap="none" spc="0" normalizeH="0" baseline="0" noProof="0">
                          <a:ln>
                            <a:noFill/>
                          </a:ln>
                          <a:solidFill>
                            <a:prstClr val="black"/>
                          </a:solidFill>
                          <a:effectLst/>
                          <a:uLnTx/>
                          <a:uFillTx/>
                          <a:latin typeface="+mn-lt"/>
                          <a:ea typeface="+mn-ea"/>
                          <a:cs typeface="+mn-cs"/>
                        </a:rPr>
                        <a:t>اصنع_المستقبل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82854911_3231642820183204_8110104139930796032_o.jpg?_nc_cat=108&amp;_nc_oc=AQmK7OUOBO0ZtVHwMA6ecnRbPE6F-qF1SDTwKgWlZyi4cP3sknp5aTw6KO_bQEL5Z4o&amp;_nc_ht=scontent.xx&amp;_nc_tp=6&amp;oh=42da8dabf7073c508618028bdc269370&amp;oe=5ECFF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5164983"/>
                  </a:ext>
                </a:extLst>
              </a:tr>
            </a:tbl>
          </a:graphicData>
        </a:graphic>
      </p:graphicFrame>
      <p:sp>
        <p:nvSpPr>
          <p:cNvPr id="4" name="Text Placeholder 3">
            <a:extLst>
              <a:ext uri="{FF2B5EF4-FFF2-40B4-BE49-F238E27FC236}">
                <a16:creationId xmlns:a16="http://schemas.microsoft.com/office/drawing/2014/main" id="{D856FFE3-ABE5-4F43-BED8-A1F56B1376AE}"/>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3838700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1BE0E-D79D-4443-8B23-85D434C791C2}"/>
              </a:ext>
            </a:extLst>
          </p:cNvPr>
          <p:cNvSpPr>
            <a:spLocks noGrp="1"/>
          </p:cNvSpPr>
          <p:nvPr>
            <p:ph type="title"/>
          </p:nvPr>
        </p:nvSpPr>
        <p:spPr/>
        <p:txBody>
          <a:bodyPr/>
          <a:lstStyle/>
          <a:p>
            <a:r>
              <a:rPr lang="en-US"/>
              <a:t>Facebook Published Posts Table | Bab Rizq Jameel BRJ - 6 of 15</a:t>
            </a:r>
          </a:p>
        </p:txBody>
      </p:sp>
      <p:graphicFrame>
        <p:nvGraphicFramePr>
          <p:cNvPr id="5" name="Table Placeholder 4">
            <a:extLst>
              <a:ext uri="{FF2B5EF4-FFF2-40B4-BE49-F238E27FC236}">
                <a16:creationId xmlns:a16="http://schemas.microsoft.com/office/drawing/2014/main" id="{0A36B48A-375E-467C-BAC3-320AA1ED521B}"/>
              </a:ext>
            </a:extLst>
          </p:cNvPr>
          <p:cNvGraphicFramePr>
            <a:graphicFrameLocks noGrp="1"/>
          </p:cNvGraphicFramePr>
          <p:nvPr>
            <p:ph type="tbl" sz="quarter" idx="13"/>
            <p:extLst>
              <p:ext uri="{D42A27DB-BD31-4B8C-83A1-F6EECF244321}">
                <p14:modId xmlns:p14="http://schemas.microsoft.com/office/powerpoint/2010/main" val="276693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88430188"/>
                    </a:ext>
                  </a:extLst>
                </a:gridCol>
                <a:gridCol w="822960">
                  <a:extLst>
                    <a:ext uri="{9D8B030D-6E8A-4147-A177-3AD203B41FA5}">
                      <a16:colId xmlns:a16="http://schemas.microsoft.com/office/drawing/2014/main" val="2261809026"/>
                    </a:ext>
                  </a:extLst>
                </a:gridCol>
                <a:gridCol w="246888">
                  <a:extLst>
                    <a:ext uri="{9D8B030D-6E8A-4147-A177-3AD203B41FA5}">
                      <a16:colId xmlns:a16="http://schemas.microsoft.com/office/drawing/2014/main" val="435137715"/>
                    </a:ext>
                  </a:extLst>
                </a:gridCol>
                <a:gridCol w="246888">
                  <a:extLst>
                    <a:ext uri="{9D8B030D-6E8A-4147-A177-3AD203B41FA5}">
                      <a16:colId xmlns:a16="http://schemas.microsoft.com/office/drawing/2014/main" val="2873620712"/>
                    </a:ext>
                  </a:extLst>
                </a:gridCol>
                <a:gridCol w="246888">
                  <a:extLst>
                    <a:ext uri="{9D8B030D-6E8A-4147-A177-3AD203B41FA5}">
                      <a16:colId xmlns:a16="http://schemas.microsoft.com/office/drawing/2014/main" val="2138008986"/>
                    </a:ext>
                  </a:extLst>
                </a:gridCol>
                <a:gridCol w="246888">
                  <a:extLst>
                    <a:ext uri="{9D8B030D-6E8A-4147-A177-3AD203B41FA5}">
                      <a16:colId xmlns:a16="http://schemas.microsoft.com/office/drawing/2014/main" val="2497401135"/>
                    </a:ext>
                  </a:extLst>
                </a:gridCol>
                <a:gridCol w="246888">
                  <a:extLst>
                    <a:ext uri="{9D8B030D-6E8A-4147-A177-3AD203B41FA5}">
                      <a16:colId xmlns:a16="http://schemas.microsoft.com/office/drawing/2014/main" val="3517932483"/>
                    </a:ext>
                  </a:extLst>
                </a:gridCol>
                <a:gridCol w="246888">
                  <a:extLst>
                    <a:ext uri="{9D8B030D-6E8A-4147-A177-3AD203B41FA5}">
                      <a16:colId xmlns:a16="http://schemas.microsoft.com/office/drawing/2014/main" val="1046842139"/>
                    </a:ext>
                  </a:extLst>
                </a:gridCol>
                <a:gridCol w="246888">
                  <a:extLst>
                    <a:ext uri="{9D8B030D-6E8A-4147-A177-3AD203B41FA5}">
                      <a16:colId xmlns:a16="http://schemas.microsoft.com/office/drawing/2014/main" val="1049452350"/>
                    </a:ext>
                  </a:extLst>
                </a:gridCol>
                <a:gridCol w="246888">
                  <a:extLst>
                    <a:ext uri="{9D8B030D-6E8A-4147-A177-3AD203B41FA5}">
                      <a16:colId xmlns:a16="http://schemas.microsoft.com/office/drawing/2014/main" val="1810334651"/>
                    </a:ext>
                  </a:extLst>
                </a:gridCol>
                <a:gridCol w="246888">
                  <a:extLst>
                    <a:ext uri="{9D8B030D-6E8A-4147-A177-3AD203B41FA5}">
                      <a16:colId xmlns:a16="http://schemas.microsoft.com/office/drawing/2014/main" val="1314672450"/>
                    </a:ext>
                  </a:extLst>
                </a:gridCol>
                <a:gridCol w="246888">
                  <a:extLst>
                    <a:ext uri="{9D8B030D-6E8A-4147-A177-3AD203B41FA5}">
                      <a16:colId xmlns:a16="http://schemas.microsoft.com/office/drawing/2014/main" val="1477096890"/>
                    </a:ext>
                  </a:extLst>
                </a:gridCol>
                <a:gridCol w="246888">
                  <a:extLst>
                    <a:ext uri="{9D8B030D-6E8A-4147-A177-3AD203B41FA5}">
                      <a16:colId xmlns:a16="http://schemas.microsoft.com/office/drawing/2014/main" val="3956235974"/>
                    </a:ext>
                  </a:extLst>
                </a:gridCol>
                <a:gridCol w="246888">
                  <a:extLst>
                    <a:ext uri="{9D8B030D-6E8A-4147-A177-3AD203B41FA5}">
                      <a16:colId xmlns:a16="http://schemas.microsoft.com/office/drawing/2014/main" val="2557839882"/>
                    </a:ext>
                  </a:extLst>
                </a:gridCol>
                <a:gridCol w="246888">
                  <a:extLst>
                    <a:ext uri="{9D8B030D-6E8A-4147-A177-3AD203B41FA5}">
                      <a16:colId xmlns:a16="http://schemas.microsoft.com/office/drawing/2014/main" val="1953889214"/>
                    </a:ext>
                  </a:extLst>
                </a:gridCol>
                <a:gridCol w="246888">
                  <a:extLst>
                    <a:ext uri="{9D8B030D-6E8A-4147-A177-3AD203B41FA5}">
                      <a16:colId xmlns:a16="http://schemas.microsoft.com/office/drawing/2014/main" val="3741434503"/>
                    </a:ext>
                  </a:extLst>
                </a:gridCol>
                <a:gridCol w="246888">
                  <a:extLst>
                    <a:ext uri="{9D8B030D-6E8A-4147-A177-3AD203B41FA5}">
                      <a16:colId xmlns:a16="http://schemas.microsoft.com/office/drawing/2014/main" val="421709518"/>
                    </a:ext>
                  </a:extLst>
                </a:gridCol>
                <a:gridCol w="246888">
                  <a:extLst>
                    <a:ext uri="{9D8B030D-6E8A-4147-A177-3AD203B41FA5}">
                      <a16:colId xmlns:a16="http://schemas.microsoft.com/office/drawing/2014/main" val="1252747148"/>
                    </a:ext>
                  </a:extLst>
                </a:gridCol>
                <a:gridCol w="246888">
                  <a:extLst>
                    <a:ext uri="{9D8B030D-6E8A-4147-A177-3AD203B41FA5}">
                      <a16:colId xmlns:a16="http://schemas.microsoft.com/office/drawing/2014/main" val="1150801949"/>
                    </a:ext>
                  </a:extLst>
                </a:gridCol>
                <a:gridCol w="246888">
                  <a:extLst>
                    <a:ext uri="{9D8B030D-6E8A-4147-A177-3AD203B41FA5}">
                      <a16:colId xmlns:a16="http://schemas.microsoft.com/office/drawing/2014/main" val="4106518696"/>
                    </a:ext>
                  </a:extLst>
                </a:gridCol>
                <a:gridCol w="246888">
                  <a:extLst>
                    <a:ext uri="{9D8B030D-6E8A-4147-A177-3AD203B41FA5}">
                      <a16:colId xmlns:a16="http://schemas.microsoft.com/office/drawing/2014/main" val="1526037061"/>
                    </a:ext>
                  </a:extLst>
                </a:gridCol>
                <a:gridCol w="246888">
                  <a:extLst>
                    <a:ext uri="{9D8B030D-6E8A-4147-A177-3AD203B41FA5}">
                      <a16:colId xmlns:a16="http://schemas.microsoft.com/office/drawing/2014/main" val="2865881301"/>
                    </a:ext>
                  </a:extLst>
                </a:gridCol>
                <a:gridCol w="246888">
                  <a:extLst>
                    <a:ext uri="{9D8B030D-6E8A-4147-A177-3AD203B41FA5}">
                      <a16:colId xmlns:a16="http://schemas.microsoft.com/office/drawing/2014/main" val="828136415"/>
                    </a:ext>
                  </a:extLst>
                </a:gridCol>
                <a:gridCol w="246888">
                  <a:extLst>
                    <a:ext uri="{9D8B030D-6E8A-4147-A177-3AD203B41FA5}">
                      <a16:colId xmlns:a16="http://schemas.microsoft.com/office/drawing/2014/main" val="2707112717"/>
                    </a:ext>
                  </a:extLst>
                </a:gridCol>
                <a:gridCol w="246888">
                  <a:extLst>
                    <a:ext uri="{9D8B030D-6E8A-4147-A177-3AD203B41FA5}">
                      <a16:colId xmlns:a16="http://schemas.microsoft.com/office/drawing/2014/main" val="1004018018"/>
                    </a:ext>
                  </a:extLst>
                </a:gridCol>
                <a:gridCol w="246888">
                  <a:extLst>
                    <a:ext uri="{9D8B030D-6E8A-4147-A177-3AD203B41FA5}">
                      <a16:colId xmlns:a16="http://schemas.microsoft.com/office/drawing/2014/main" val="1675225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666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Bab Rizq Jameel BRJ - 2020-01-21 13:00:47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https://scontent.xx.fbcdn.net/v/t1.0-9/s720x720/83239595_117811743072880_1253846544503799808_n.jpg?_nc_cat=109&amp;_nc_oc=AQkQrPDOxI16pZwK1Q9uFOVFtnhYQVox_WXabjvXpmF1s8EiJTJ4xGZEmHCiejAKb9c&amp;_nc_ht=scontent.xx&amp;oh=e2f0ff3099e6bb3690d74a1ba4a373e1&amp;oe=5EB88587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9156048"/>
                  </a:ext>
                </a:extLst>
              </a:tr>
            </a:tbl>
          </a:graphicData>
        </a:graphic>
      </p:graphicFrame>
      <p:sp>
        <p:nvSpPr>
          <p:cNvPr id="4" name="Text Placeholder 3">
            <a:extLst>
              <a:ext uri="{FF2B5EF4-FFF2-40B4-BE49-F238E27FC236}">
                <a16:creationId xmlns:a16="http://schemas.microsoft.com/office/drawing/2014/main" id="{3DBBC00B-BC61-40F4-9AC7-EC8622C5E5C6}"/>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2926800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D65D-A28D-4F5B-8498-FB4C97301D05}"/>
              </a:ext>
            </a:extLst>
          </p:cNvPr>
          <p:cNvSpPr>
            <a:spLocks noGrp="1"/>
          </p:cNvSpPr>
          <p:nvPr>
            <p:ph type="title"/>
          </p:nvPr>
        </p:nvSpPr>
        <p:spPr/>
        <p:txBody>
          <a:bodyPr/>
          <a:lstStyle/>
          <a:p>
            <a:r>
              <a:rPr lang="en-US"/>
              <a:t>Facebook Published Posts Table | Bab Rizq Jameel BRJ - 7 of 15</a:t>
            </a:r>
          </a:p>
        </p:txBody>
      </p:sp>
      <p:graphicFrame>
        <p:nvGraphicFramePr>
          <p:cNvPr id="5" name="Table Placeholder 4">
            <a:extLst>
              <a:ext uri="{FF2B5EF4-FFF2-40B4-BE49-F238E27FC236}">
                <a16:creationId xmlns:a16="http://schemas.microsoft.com/office/drawing/2014/main" id="{8EF839F9-9C51-4073-9467-9517482224BF}"/>
              </a:ext>
            </a:extLst>
          </p:cNvPr>
          <p:cNvGraphicFramePr>
            <a:graphicFrameLocks noGrp="1"/>
          </p:cNvGraphicFramePr>
          <p:nvPr>
            <p:ph type="tbl" sz="quarter" idx="13"/>
            <p:extLst>
              <p:ext uri="{D42A27DB-BD31-4B8C-83A1-F6EECF244321}">
                <p14:modId xmlns:p14="http://schemas.microsoft.com/office/powerpoint/2010/main" val="3193304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95081091"/>
                    </a:ext>
                  </a:extLst>
                </a:gridCol>
                <a:gridCol w="822960">
                  <a:extLst>
                    <a:ext uri="{9D8B030D-6E8A-4147-A177-3AD203B41FA5}">
                      <a16:colId xmlns:a16="http://schemas.microsoft.com/office/drawing/2014/main" val="1977549470"/>
                    </a:ext>
                  </a:extLst>
                </a:gridCol>
                <a:gridCol w="246888">
                  <a:extLst>
                    <a:ext uri="{9D8B030D-6E8A-4147-A177-3AD203B41FA5}">
                      <a16:colId xmlns:a16="http://schemas.microsoft.com/office/drawing/2014/main" val="1270153591"/>
                    </a:ext>
                  </a:extLst>
                </a:gridCol>
                <a:gridCol w="246888">
                  <a:extLst>
                    <a:ext uri="{9D8B030D-6E8A-4147-A177-3AD203B41FA5}">
                      <a16:colId xmlns:a16="http://schemas.microsoft.com/office/drawing/2014/main" val="4032285005"/>
                    </a:ext>
                  </a:extLst>
                </a:gridCol>
                <a:gridCol w="246888">
                  <a:extLst>
                    <a:ext uri="{9D8B030D-6E8A-4147-A177-3AD203B41FA5}">
                      <a16:colId xmlns:a16="http://schemas.microsoft.com/office/drawing/2014/main" val="3304390003"/>
                    </a:ext>
                  </a:extLst>
                </a:gridCol>
                <a:gridCol w="246888">
                  <a:extLst>
                    <a:ext uri="{9D8B030D-6E8A-4147-A177-3AD203B41FA5}">
                      <a16:colId xmlns:a16="http://schemas.microsoft.com/office/drawing/2014/main" val="3815927824"/>
                    </a:ext>
                  </a:extLst>
                </a:gridCol>
                <a:gridCol w="246888">
                  <a:extLst>
                    <a:ext uri="{9D8B030D-6E8A-4147-A177-3AD203B41FA5}">
                      <a16:colId xmlns:a16="http://schemas.microsoft.com/office/drawing/2014/main" val="3868019920"/>
                    </a:ext>
                  </a:extLst>
                </a:gridCol>
                <a:gridCol w="246888">
                  <a:extLst>
                    <a:ext uri="{9D8B030D-6E8A-4147-A177-3AD203B41FA5}">
                      <a16:colId xmlns:a16="http://schemas.microsoft.com/office/drawing/2014/main" val="4079524390"/>
                    </a:ext>
                  </a:extLst>
                </a:gridCol>
                <a:gridCol w="246888">
                  <a:extLst>
                    <a:ext uri="{9D8B030D-6E8A-4147-A177-3AD203B41FA5}">
                      <a16:colId xmlns:a16="http://schemas.microsoft.com/office/drawing/2014/main" val="4039394023"/>
                    </a:ext>
                  </a:extLst>
                </a:gridCol>
                <a:gridCol w="246888">
                  <a:extLst>
                    <a:ext uri="{9D8B030D-6E8A-4147-A177-3AD203B41FA5}">
                      <a16:colId xmlns:a16="http://schemas.microsoft.com/office/drawing/2014/main" val="2136792293"/>
                    </a:ext>
                  </a:extLst>
                </a:gridCol>
                <a:gridCol w="246888">
                  <a:extLst>
                    <a:ext uri="{9D8B030D-6E8A-4147-A177-3AD203B41FA5}">
                      <a16:colId xmlns:a16="http://schemas.microsoft.com/office/drawing/2014/main" val="3696487069"/>
                    </a:ext>
                  </a:extLst>
                </a:gridCol>
                <a:gridCol w="246888">
                  <a:extLst>
                    <a:ext uri="{9D8B030D-6E8A-4147-A177-3AD203B41FA5}">
                      <a16:colId xmlns:a16="http://schemas.microsoft.com/office/drawing/2014/main" val="2713820268"/>
                    </a:ext>
                  </a:extLst>
                </a:gridCol>
                <a:gridCol w="246888">
                  <a:extLst>
                    <a:ext uri="{9D8B030D-6E8A-4147-A177-3AD203B41FA5}">
                      <a16:colId xmlns:a16="http://schemas.microsoft.com/office/drawing/2014/main" val="2065909388"/>
                    </a:ext>
                  </a:extLst>
                </a:gridCol>
                <a:gridCol w="246888">
                  <a:extLst>
                    <a:ext uri="{9D8B030D-6E8A-4147-A177-3AD203B41FA5}">
                      <a16:colId xmlns:a16="http://schemas.microsoft.com/office/drawing/2014/main" val="1877454731"/>
                    </a:ext>
                  </a:extLst>
                </a:gridCol>
                <a:gridCol w="246888">
                  <a:extLst>
                    <a:ext uri="{9D8B030D-6E8A-4147-A177-3AD203B41FA5}">
                      <a16:colId xmlns:a16="http://schemas.microsoft.com/office/drawing/2014/main" val="3610670141"/>
                    </a:ext>
                  </a:extLst>
                </a:gridCol>
                <a:gridCol w="246888">
                  <a:extLst>
                    <a:ext uri="{9D8B030D-6E8A-4147-A177-3AD203B41FA5}">
                      <a16:colId xmlns:a16="http://schemas.microsoft.com/office/drawing/2014/main" val="75177262"/>
                    </a:ext>
                  </a:extLst>
                </a:gridCol>
                <a:gridCol w="246888">
                  <a:extLst>
                    <a:ext uri="{9D8B030D-6E8A-4147-A177-3AD203B41FA5}">
                      <a16:colId xmlns:a16="http://schemas.microsoft.com/office/drawing/2014/main" val="3635448085"/>
                    </a:ext>
                  </a:extLst>
                </a:gridCol>
                <a:gridCol w="246888">
                  <a:extLst>
                    <a:ext uri="{9D8B030D-6E8A-4147-A177-3AD203B41FA5}">
                      <a16:colId xmlns:a16="http://schemas.microsoft.com/office/drawing/2014/main" val="13691178"/>
                    </a:ext>
                  </a:extLst>
                </a:gridCol>
                <a:gridCol w="246888">
                  <a:extLst>
                    <a:ext uri="{9D8B030D-6E8A-4147-A177-3AD203B41FA5}">
                      <a16:colId xmlns:a16="http://schemas.microsoft.com/office/drawing/2014/main" val="2018913061"/>
                    </a:ext>
                  </a:extLst>
                </a:gridCol>
                <a:gridCol w="246888">
                  <a:extLst>
                    <a:ext uri="{9D8B030D-6E8A-4147-A177-3AD203B41FA5}">
                      <a16:colId xmlns:a16="http://schemas.microsoft.com/office/drawing/2014/main" val="1211101894"/>
                    </a:ext>
                  </a:extLst>
                </a:gridCol>
                <a:gridCol w="246888">
                  <a:extLst>
                    <a:ext uri="{9D8B030D-6E8A-4147-A177-3AD203B41FA5}">
                      <a16:colId xmlns:a16="http://schemas.microsoft.com/office/drawing/2014/main" val="2183173256"/>
                    </a:ext>
                  </a:extLst>
                </a:gridCol>
                <a:gridCol w="246888">
                  <a:extLst>
                    <a:ext uri="{9D8B030D-6E8A-4147-A177-3AD203B41FA5}">
                      <a16:colId xmlns:a16="http://schemas.microsoft.com/office/drawing/2014/main" val="3230111214"/>
                    </a:ext>
                  </a:extLst>
                </a:gridCol>
                <a:gridCol w="246888">
                  <a:extLst>
                    <a:ext uri="{9D8B030D-6E8A-4147-A177-3AD203B41FA5}">
                      <a16:colId xmlns:a16="http://schemas.microsoft.com/office/drawing/2014/main" val="3804572136"/>
                    </a:ext>
                  </a:extLst>
                </a:gridCol>
                <a:gridCol w="246888">
                  <a:extLst>
                    <a:ext uri="{9D8B030D-6E8A-4147-A177-3AD203B41FA5}">
                      <a16:colId xmlns:a16="http://schemas.microsoft.com/office/drawing/2014/main" val="4004833339"/>
                    </a:ext>
                  </a:extLst>
                </a:gridCol>
                <a:gridCol w="246888">
                  <a:extLst>
                    <a:ext uri="{9D8B030D-6E8A-4147-A177-3AD203B41FA5}">
                      <a16:colId xmlns:a16="http://schemas.microsoft.com/office/drawing/2014/main" val="1199620782"/>
                    </a:ext>
                  </a:extLst>
                </a:gridCol>
                <a:gridCol w="246888">
                  <a:extLst>
                    <a:ext uri="{9D8B030D-6E8A-4147-A177-3AD203B41FA5}">
                      <a16:colId xmlns:a16="http://schemas.microsoft.com/office/drawing/2014/main" val="684590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9535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Bab Rizq Jameel BRJ - 2020-01-21 13:00:25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82432381_119534299567291_4957864355329736704_o.jpg?_nc_cat=108&amp;_nc_oc=AQndy6UB1F_oM9tVTio8cQnQh--9-H9AdtdhVyBh3pcQf-MpliublhOHo-rYda6fY64&amp;_nc_ht=scontent.xx&amp;_nc_tp=6&amp;oh=aa04d4e509e2f2950878842c4db8f22e&amp;oe=5EC0DE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5906870"/>
                  </a:ext>
                </a:extLst>
              </a:tr>
            </a:tbl>
          </a:graphicData>
        </a:graphic>
      </p:graphicFrame>
      <p:sp>
        <p:nvSpPr>
          <p:cNvPr id="4" name="Text Placeholder 3">
            <a:extLst>
              <a:ext uri="{FF2B5EF4-FFF2-40B4-BE49-F238E27FC236}">
                <a16:creationId xmlns:a16="http://schemas.microsoft.com/office/drawing/2014/main" id="{9CCA9785-A7A2-4061-B016-C9F2E8312AF8}"/>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3365946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F7CCD-A56F-45C1-80C8-1C25F2570478}"/>
              </a:ext>
            </a:extLst>
          </p:cNvPr>
          <p:cNvSpPr>
            <a:spLocks noGrp="1"/>
          </p:cNvSpPr>
          <p:nvPr>
            <p:ph type="title"/>
          </p:nvPr>
        </p:nvSpPr>
        <p:spPr/>
        <p:txBody>
          <a:bodyPr/>
          <a:lstStyle/>
          <a:p>
            <a:r>
              <a:rPr lang="en-US"/>
              <a:t>Facebook Published Posts Table | Bab Rizq Jameel BRJ - 8 of 15</a:t>
            </a:r>
          </a:p>
        </p:txBody>
      </p:sp>
      <p:graphicFrame>
        <p:nvGraphicFramePr>
          <p:cNvPr id="5" name="Table Placeholder 4">
            <a:extLst>
              <a:ext uri="{FF2B5EF4-FFF2-40B4-BE49-F238E27FC236}">
                <a16:creationId xmlns:a16="http://schemas.microsoft.com/office/drawing/2014/main" id="{4172091C-D1D0-48FE-A0CD-C3CE9E9D35B1}"/>
              </a:ext>
            </a:extLst>
          </p:cNvPr>
          <p:cNvGraphicFramePr>
            <a:graphicFrameLocks noGrp="1"/>
          </p:cNvGraphicFramePr>
          <p:nvPr>
            <p:ph type="tbl" sz="quarter" idx="13"/>
            <p:extLst>
              <p:ext uri="{D42A27DB-BD31-4B8C-83A1-F6EECF244321}">
                <p14:modId xmlns:p14="http://schemas.microsoft.com/office/powerpoint/2010/main" val="40910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61672364"/>
                    </a:ext>
                  </a:extLst>
                </a:gridCol>
                <a:gridCol w="822960">
                  <a:extLst>
                    <a:ext uri="{9D8B030D-6E8A-4147-A177-3AD203B41FA5}">
                      <a16:colId xmlns:a16="http://schemas.microsoft.com/office/drawing/2014/main" val="1026180444"/>
                    </a:ext>
                  </a:extLst>
                </a:gridCol>
                <a:gridCol w="246888">
                  <a:extLst>
                    <a:ext uri="{9D8B030D-6E8A-4147-A177-3AD203B41FA5}">
                      <a16:colId xmlns:a16="http://schemas.microsoft.com/office/drawing/2014/main" val="3395911421"/>
                    </a:ext>
                  </a:extLst>
                </a:gridCol>
                <a:gridCol w="246888">
                  <a:extLst>
                    <a:ext uri="{9D8B030D-6E8A-4147-A177-3AD203B41FA5}">
                      <a16:colId xmlns:a16="http://schemas.microsoft.com/office/drawing/2014/main" val="2168876173"/>
                    </a:ext>
                  </a:extLst>
                </a:gridCol>
                <a:gridCol w="246888">
                  <a:extLst>
                    <a:ext uri="{9D8B030D-6E8A-4147-A177-3AD203B41FA5}">
                      <a16:colId xmlns:a16="http://schemas.microsoft.com/office/drawing/2014/main" val="848144990"/>
                    </a:ext>
                  </a:extLst>
                </a:gridCol>
                <a:gridCol w="246888">
                  <a:extLst>
                    <a:ext uri="{9D8B030D-6E8A-4147-A177-3AD203B41FA5}">
                      <a16:colId xmlns:a16="http://schemas.microsoft.com/office/drawing/2014/main" val="1553817185"/>
                    </a:ext>
                  </a:extLst>
                </a:gridCol>
                <a:gridCol w="246888">
                  <a:extLst>
                    <a:ext uri="{9D8B030D-6E8A-4147-A177-3AD203B41FA5}">
                      <a16:colId xmlns:a16="http://schemas.microsoft.com/office/drawing/2014/main" val="71375741"/>
                    </a:ext>
                  </a:extLst>
                </a:gridCol>
                <a:gridCol w="246888">
                  <a:extLst>
                    <a:ext uri="{9D8B030D-6E8A-4147-A177-3AD203B41FA5}">
                      <a16:colId xmlns:a16="http://schemas.microsoft.com/office/drawing/2014/main" val="2321828095"/>
                    </a:ext>
                  </a:extLst>
                </a:gridCol>
                <a:gridCol w="246888">
                  <a:extLst>
                    <a:ext uri="{9D8B030D-6E8A-4147-A177-3AD203B41FA5}">
                      <a16:colId xmlns:a16="http://schemas.microsoft.com/office/drawing/2014/main" val="2554297645"/>
                    </a:ext>
                  </a:extLst>
                </a:gridCol>
                <a:gridCol w="246888">
                  <a:extLst>
                    <a:ext uri="{9D8B030D-6E8A-4147-A177-3AD203B41FA5}">
                      <a16:colId xmlns:a16="http://schemas.microsoft.com/office/drawing/2014/main" val="992363938"/>
                    </a:ext>
                  </a:extLst>
                </a:gridCol>
                <a:gridCol w="246888">
                  <a:extLst>
                    <a:ext uri="{9D8B030D-6E8A-4147-A177-3AD203B41FA5}">
                      <a16:colId xmlns:a16="http://schemas.microsoft.com/office/drawing/2014/main" val="3724272419"/>
                    </a:ext>
                  </a:extLst>
                </a:gridCol>
                <a:gridCol w="246888">
                  <a:extLst>
                    <a:ext uri="{9D8B030D-6E8A-4147-A177-3AD203B41FA5}">
                      <a16:colId xmlns:a16="http://schemas.microsoft.com/office/drawing/2014/main" val="1135120128"/>
                    </a:ext>
                  </a:extLst>
                </a:gridCol>
                <a:gridCol w="246888">
                  <a:extLst>
                    <a:ext uri="{9D8B030D-6E8A-4147-A177-3AD203B41FA5}">
                      <a16:colId xmlns:a16="http://schemas.microsoft.com/office/drawing/2014/main" val="3354504261"/>
                    </a:ext>
                  </a:extLst>
                </a:gridCol>
                <a:gridCol w="246888">
                  <a:extLst>
                    <a:ext uri="{9D8B030D-6E8A-4147-A177-3AD203B41FA5}">
                      <a16:colId xmlns:a16="http://schemas.microsoft.com/office/drawing/2014/main" val="3067354171"/>
                    </a:ext>
                  </a:extLst>
                </a:gridCol>
                <a:gridCol w="246888">
                  <a:extLst>
                    <a:ext uri="{9D8B030D-6E8A-4147-A177-3AD203B41FA5}">
                      <a16:colId xmlns:a16="http://schemas.microsoft.com/office/drawing/2014/main" val="390284793"/>
                    </a:ext>
                  </a:extLst>
                </a:gridCol>
                <a:gridCol w="246888">
                  <a:extLst>
                    <a:ext uri="{9D8B030D-6E8A-4147-A177-3AD203B41FA5}">
                      <a16:colId xmlns:a16="http://schemas.microsoft.com/office/drawing/2014/main" val="3622555055"/>
                    </a:ext>
                  </a:extLst>
                </a:gridCol>
                <a:gridCol w="246888">
                  <a:extLst>
                    <a:ext uri="{9D8B030D-6E8A-4147-A177-3AD203B41FA5}">
                      <a16:colId xmlns:a16="http://schemas.microsoft.com/office/drawing/2014/main" val="3785269471"/>
                    </a:ext>
                  </a:extLst>
                </a:gridCol>
                <a:gridCol w="246888">
                  <a:extLst>
                    <a:ext uri="{9D8B030D-6E8A-4147-A177-3AD203B41FA5}">
                      <a16:colId xmlns:a16="http://schemas.microsoft.com/office/drawing/2014/main" val="3992798459"/>
                    </a:ext>
                  </a:extLst>
                </a:gridCol>
                <a:gridCol w="246888">
                  <a:extLst>
                    <a:ext uri="{9D8B030D-6E8A-4147-A177-3AD203B41FA5}">
                      <a16:colId xmlns:a16="http://schemas.microsoft.com/office/drawing/2014/main" val="3884365399"/>
                    </a:ext>
                  </a:extLst>
                </a:gridCol>
                <a:gridCol w="246888">
                  <a:extLst>
                    <a:ext uri="{9D8B030D-6E8A-4147-A177-3AD203B41FA5}">
                      <a16:colId xmlns:a16="http://schemas.microsoft.com/office/drawing/2014/main" val="2641916763"/>
                    </a:ext>
                  </a:extLst>
                </a:gridCol>
                <a:gridCol w="246888">
                  <a:extLst>
                    <a:ext uri="{9D8B030D-6E8A-4147-A177-3AD203B41FA5}">
                      <a16:colId xmlns:a16="http://schemas.microsoft.com/office/drawing/2014/main" val="914514313"/>
                    </a:ext>
                  </a:extLst>
                </a:gridCol>
                <a:gridCol w="246888">
                  <a:extLst>
                    <a:ext uri="{9D8B030D-6E8A-4147-A177-3AD203B41FA5}">
                      <a16:colId xmlns:a16="http://schemas.microsoft.com/office/drawing/2014/main" val="2977665162"/>
                    </a:ext>
                  </a:extLst>
                </a:gridCol>
                <a:gridCol w="246888">
                  <a:extLst>
                    <a:ext uri="{9D8B030D-6E8A-4147-A177-3AD203B41FA5}">
                      <a16:colId xmlns:a16="http://schemas.microsoft.com/office/drawing/2014/main" val="3577154735"/>
                    </a:ext>
                  </a:extLst>
                </a:gridCol>
                <a:gridCol w="246888">
                  <a:extLst>
                    <a:ext uri="{9D8B030D-6E8A-4147-A177-3AD203B41FA5}">
                      <a16:colId xmlns:a16="http://schemas.microsoft.com/office/drawing/2014/main" val="3338181388"/>
                    </a:ext>
                  </a:extLst>
                </a:gridCol>
                <a:gridCol w="246888">
                  <a:extLst>
                    <a:ext uri="{9D8B030D-6E8A-4147-A177-3AD203B41FA5}">
                      <a16:colId xmlns:a16="http://schemas.microsoft.com/office/drawing/2014/main" val="12219956"/>
                    </a:ext>
                  </a:extLst>
                </a:gridCol>
                <a:gridCol w="246888">
                  <a:extLst>
                    <a:ext uri="{9D8B030D-6E8A-4147-A177-3AD203B41FA5}">
                      <a16:colId xmlns:a16="http://schemas.microsoft.com/office/drawing/2014/main" val="601419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9328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Bab Rizq Jameel BRJ - 2020-01-21 12:59:41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https://scontent.xx.fbcdn.net/v/t1.0-9/s720x720/83026430_119531556234232_5674828335587262464_o.jpg?_nc_cat=101&amp;_nc_oc=AQnrr5JKH3c6oG0SkVlgO2EnzH4K_Vl8UU26J4U1pDhKZ6ONpGDj1vOSEJWrI7-gG4g&amp;_nc_ht=scontent.xx&amp;oh=e7510646c27e881868f02a19cf3ffa9a&amp;oe=5ED1E3D2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0475682"/>
                  </a:ext>
                </a:extLst>
              </a:tr>
            </a:tbl>
          </a:graphicData>
        </a:graphic>
      </p:graphicFrame>
      <p:sp>
        <p:nvSpPr>
          <p:cNvPr id="4" name="Text Placeholder 3">
            <a:extLst>
              <a:ext uri="{FF2B5EF4-FFF2-40B4-BE49-F238E27FC236}">
                <a16:creationId xmlns:a16="http://schemas.microsoft.com/office/drawing/2014/main" id="{59370852-0678-4A32-B26E-F38B27411A62}"/>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1044498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4FD25-EB91-4B66-ACD0-AF53DBF308A6}"/>
              </a:ext>
            </a:extLst>
          </p:cNvPr>
          <p:cNvSpPr>
            <a:spLocks noGrp="1"/>
          </p:cNvSpPr>
          <p:nvPr>
            <p:ph type="title"/>
          </p:nvPr>
        </p:nvSpPr>
        <p:spPr/>
        <p:txBody>
          <a:bodyPr/>
          <a:lstStyle/>
          <a:p>
            <a:r>
              <a:rPr lang="en-US"/>
              <a:t>Facebook Published Posts Table | Bab Rizq Jameel BRJ - 9 of 15</a:t>
            </a:r>
          </a:p>
        </p:txBody>
      </p:sp>
      <p:graphicFrame>
        <p:nvGraphicFramePr>
          <p:cNvPr id="5" name="Table Placeholder 4">
            <a:extLst>
              <a:ext uri="{FF2B5EF4-FFF2-40B4-BE49-F238E27FC236}">
                <a16:creationId xmlns:a16="http://schemas.microsoft.com/office/drawing/2014/main" id="{2715BB2E-3C24-46C4-A5D6-93025A8B507F}"/>
              </a:ext>
            </a:extLst>
          </p:cNvPr>
          <p:cNvGraphicFramePr>
            <a:graphicFrameLocks noGrp="1"/>
          </p:cNvGraphicFramePr>
          <p:nvPr>
            <p:ph type="tbl" sz="quarter" idx="13"/>
            <p:extLst>
              <p:ext uri="{D42A27DB-BD31-4B8C-83A1-F6EECF244321}">
                <p14:modId xmlns:p14="http://schemas.microsoft.com/office/powerpoint/2010/main" val="1127884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88426306"/>
                    </a:ext>
                  </a:extLst>
                </a:gridCol>
                <a:gridCol w="822960">
                  <a:extLst>
                    <a:ext uri="{9D8B030D-6E8A-4147-A177-3AD203B41FA5}">
                      <a16:colId xmlns:a16="http://schemas.microsoft.com/office/drawing/2014/main" val="3132398332"/>
                    </a:ext>
                  </a:extLst>
                </a:gridCol>
                <a:gridCol w="246888">
                  <a:extLst>
                    <a:ext uri="{9D8B030D-6E8A-4147-A177-3AD203B41FA5}">
                      <a16:colId xmlns:a16="http://schemas.microsoft.com/office/drawing/2014/main" val="4146683628"/>
                    </a:ext>
                  </a:extLst>
                </a:gridCol>
                <a:gridCol w="246888">
                  <a:extLst>
                    <a:ext uri="{9D8B030D-6E8A-4147-A177-3AD203B41FA5}">
                      <a16:colId xmlns:a16="http://schemas.microsoft.com/office/drawing/2014/main" val="3032374988"/>
                    </a:ext>
                  </a:extLst>
                </a:gridCol>
                <a:gridCol w="246888">
                  <a:extLst>
                    <a:ext uri="{9D8B030D-6E8A-4147-A177-3AD203B41FA5}">
                      <a16:colId xmlns:a16="http://schemas.microsoft.com/office/drawing/2014/main" val="1989602391"/>
                    </a:ext>
                  </a:extLst>
                </a:gridCol>
                <a:gridCol w="246888">
                  <a:extLst>
                    <a:ext uri="{9D8B030D-6E8A-4147-A177-3AD203B41FA5}">
                      <a16:colId xmlns:a16="http://schemas.microsoft.com/office/drawing/2014/main" val="2251395660"/>
                    </a:ext>
                  </a:extLst>
                </a:gridCol>
                <a:gridCol w="246888">
                  <a:extLst>
                    <a:ext uri="{9D8B030D-6E8A-4147-A177-3AD203B41FA5}">
                      <a16:colId xmlns:a16="http://schemas.microsoft.com/office/drawing/2014/main" val="3649384891"/>
                    </a:ext>
                  </a:extLst>
                </a:gridCol>
                <a:gridCol w="246888">
                  <a:extLst>
                    <a:ext uri="{9D8B030D-6E8A-4147-A177-3AD203B41FA5}">
                      <a16:colId xmlns:a16="http://schemas.microsoft.com/office/drawing/2014/main" val="3788775315"/>
                    </a:ext>
                  </a:extLst>
                </a:gridCol>
                <a:gridCol w="246888">
                  <a:extLst>
                    <a:ext uri="{9D8B030D-6E8A-4147-A177-3AD203B41FA5}">
                      <a16:colId xmlns:a16="http://schemas.microsoft.com/office/drawing/2014/main" val="4123528002"/>
                    </a:ext>
                  </a:extLst>
                </a:gridCol>
                <a:gridCol w="246888">
                  <a:extLst>
                    <a:ext uri="{9D8B030D-6E8A-4147-A177-3AD203B41FA5}">
                      <a16:colId xmlns:a16="http://schemas.microsoft.com/office/drawing/2014/main" val="3704963392"/>
                    </a:ext>
                  </a:extLst>
                </a:gridCol>
                <a:gridCol w="246888">
                  <a:extLst>
                    <a:ext uri="{9D8B030D-6E8A-4147-A177-3AD203B41FA5}">
                      <a16:colId xmlns:a16="http://schemas.microsoft.com/office/drawing/2014/main" val="2688180610"/>
                    </a:ext>
                  </a:extLst>
                </a:gridCol>
                <a:gridCol w="246888">
                  <a:extLst>
                    <a:ext uri="{9D8B030D-6E8A-4147-A177-3AD203B41FA5}">
                      <a16:colId xmlns:a16="http://schemas.microsoft.com/office/drawing/2014/main" val="945754878"/>
                    </a:ext>
                  </a:extLst>
                </a:gridCol>
                <a:gridCol w="246888">
                  <a:extLst>
                    <a:ext uri="{9D8B030D-6E8A-4147-A177-3AD203B41FA5}">
                      <a16:colId xmlns:a16="http://schemas.microsoft.com/office/drawing/2014/main" val="1040651396"/>
                    </a:ext>
                  </a:extLst>
                </a:gridCol>
                <a:gridCol w="246888">
                  <a:extLst>
                    <a:ext uri="{9D8B030D-6E8A-4147-A177-3AD203B41FA5}">
                      <a16:colId xmlns:a16="http://schemas.microsoft.com/office/drawing/2014/main" val="1190055313"/>
                    </a:ext>
                  </a:extLst>
                </a:gridCol>
                <a:gridCol w="246888">
                  <a:extLst>
                    <a:ext uri="{9D8B030D-6E8A-4147-A177-3AD203B41FA5}">
                      <a16:colId xmlns:a16="http://schemas.microsoft.com/office/drawing/2014/main" val="2653265557"/>
                    </a:ext>
                  </a:extLst>
                </a:gridCol>
                <a:gridCol w="246888">
                  <a:extLst>
                    <a:ext uri="{9D8B030D-6E8A-4147-A177-3AD203B41FA5}">
                      <a16:colId xmlns:a16="http://schemas.microsoft.com/office/drawing/2014/main" val="4293980123"/>
                    </a:ext>
                  </a:extLst>
                </a:gridCol>
                <a:gridCol w="246888">
                  <a:extLst>
                    <a:ext uri="{9D8B030D-6E8A-4147-A177-3AD203B41FA5}">
                      <a16:colId xmlns:a16="http://schemas.microsoft.com/office/drawing/2014/main" val="596544813"/>
                    </a:ext>
                  </a:extLst>
                </a:gridCol>
                <a:gridCol w="246888">
                  <a:extLst>
                    <a:ext uri="{9D8B030D-6E8A-4147-A177-3AD203B41FA5}">
                      <a16:colId xmlns:a16="http://schemas.microsoft.com/office/drawing/2014/main" val="737018278"/>
                    </a:ext>
                  </a:extLst>
                </a:gridCol>
                <a:gridCol w="246888">
                  <a:extLst>
                    <a:ext uri="{9D8B030D-6E8A-4147-A177-3AD203B41FA5}">
                      <a16:colId xmlns:a16="http://schemas.microsoft.com/office/drawing/2014/main" val="2418398084"/>
                    </a:ext>
                  </a:extLst>
                </a:gridCol>
                <a:gridCol w="246888">
                  <a:extLst>
                    <a:ext uri="{9D8B030D-6E8A-4147-A177-3AD203B41FA5}">
                      <a16:colId xmlns:a16="http://schemas.microsoft.com/office/drawing/2014/main" val="4002947770"/>
                    </a:ext>
                  </a:extLst>
                </a:gridCol>
                <a:gridCol w="246888">
                  <a:extLst>
                    <a:ext uri="{9D8B030D-6E8A-4147-A177-3AD203B41FA5}">
                      <a16:colId xmlns:a16="http://schemas.microsoft.com/office/drawing/2014/main" val="1472907206"/>
                    </a:ext>
                  </a:extLst>
                </a:gridCol>
                <a:gridCol w="246888">
                  <a:extLst>
                    <a:ext uri="{9D8B030D-6E8A-4147-A177-3AD203B41FA5}">
                      <a16:colId xmlns:a16="http://schemas.microsoft.com/office/drawing/2014/main" val="1487650641"/>
                    </a:ext>
                  </a:extLst>
                </a:gridCol>
                <a:gridCol w="246888">
                  <a:extLst>
                    <a:ext uri="{9D8B030D-6E8A-4147-A177-3AD203B41FA5}">
                      <a16:colId xmlns:a16="http://schemas.microsoft.com/office/drawing/2014/main" val="3141601933"/>
                    </a:ext>
                  </a:extLst>
                </a:gridCol>
                <a:gridCol w="246888">
                  <a:extLst>
                    <a:ext uri="{9D8B030D-6E8A-4147-A177-3AD203B41FA5}">
                      <a16:colId xmlns:a16="http://schemas.microsoft.com/office/drawing/2014/main" val="1782397468"/>
                    </a:ext>
                  </a:extLst>
                </a:gridCol>
                <a:gridCol w="246888">
                  <a:extLst>
                    <a:ext uri="{9D8B030D-6E8A-4147-A177-3AD203B41FA5}">
                      <a16:colId xmlns:a16="http://schemas.microsoft.com/office/drawing/2014/main" val="1443551231"/>
                    </a:ext>
                  </a:extLst>
                </a:gridCol>
                <a:gridCol w="246888">
                  <a:extLst>
                    <a:ext uri="{9D8B030D-6E8A-4147-A177-3AD203B41FA5}">
                      <a16:colId xmlns:a16="http://schemas.microsoft.com/office/drawing/2014/main" val="3284734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258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- 2020-01-16 10:43:14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المقابلات الشخصية</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دائماً مايتم التركيز على أسئلة معينة  يتم تكرارها في أغلب التخصصات الوظيفية.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برأيك ماهي الأسئلة الأكثر شيوعاً فيها؟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#ت_التوظيف #عبداللطيف_جميل
#السعودية #توطين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82954045_3217915371555949_1042012233409757184_o.jpg?_nc_cat=108&amp;_nc_oc=AQlzLxOw5Sb7nVMOZwv_B8kK5GFQmi0d8K6KhC1UtY4I3J5yeG1yRPdAoYlnAp7ZrzQ&amp;_nc_ht=scontent.xx&amp;_nc_tp=6&amp;oh=ccdd28f664169eb78ad6d35508271b72&amp;oe=5E8FCA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3721103"/>
                  </a:ext>
                </a:extLst>
              </a:tr>
            </a:tbl>
          </a:graphicData>
        </a:graphic>
      </p:graphicFrame>
      <p:sp>
        <p:nvSpPr>
          <p:cNvPr id="4" name="Text Placeholder 3">
            <a:extLst>
              <a:ext uri="{FF2B5EF4-FFF2-40B4-BE49-F238E27FC236}">
                <a16:creationId xmlns:a16="http://schemas.microsoft.com/office/drawing/2014/main" id="{54C245C4-85A2-47D5-8CBA-D72C56D7F90D}"/>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3253727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FA7FA-7EE6-4526-95DB-B2BC17F25268}"/>
              </a:ext>
            </a:extLst>
          </p:cNvPr>
          <p:cNvSpPr>
            <a:spLocks noGrp="1"/>
          </p:cNvSpPr>
          <p:nvPr>
            <p:ph type="title"/>
          </p:nvPr>
        </p:nvSpPr>
        <p:spPr/>
        <p:txBody>
          <a:bodyPr/>
          <a:lstStyle/>
          <a:p>
            <a:r>
              <a:rPr lang="en-US"/>
              <a:t>Facebook Published Posts Table | Bab Rizq Jameel BRJ - 10 of 15</a:t>
            </a:r>
          </a:p>
        </p:txBody>
      </p:sp>
      <p:graphicFrame>
        <p:nvGraphicFramePr>
          <p:cNvPr id="5" name="Table Placeholder 4">
            <a:extLst>
              <a:ext uri="{FF2B5EF4-FFF2-40B4-BE49-F238E27FC236}">
                <a16:creationId xmlns:a16="http://schemas.microsoft.com/office/drawing/2014/main" id="{4597B09F-7888-4D03-805D-CCDFE2E4D10E}"/>
              </a:ext>
            </a:extLst>
          </p:cNvPr>
          <p:cNvGraphicFramePr>
            <a:graphicFrameLocks noGrp="1"/>
          </p:cNvGraphicFramePr>
          <p:nvPr>
            <p:ph type="tbl" sz="quarter" idx="13"/>
            <p:extLst>
              <p:ext uri="{D42A27DB-BD31-4B8C-83A1-F6EECF244321}">
                <p14:modId xmlns:p14="http://schemas.microsoft.com/office/powerpoint/2010/main" val="3986012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70308875"/>
                    </a:ext>
                  </a:extLst>
                </a:gridCol>
                <a:gridCol w="822960">
                  <a:extLst>
                    <a:ext uri="{9D8B030D-6E8A-4147-A177-3AD203B41FA5}">
                      <a16:colId xmlns:a16="http://schemas.microsoft.com/office/drawing/2014/main" val="3429637938"/>
                    </a:ext>
                  </a:extLst>
                </a:gridCol>
                <a:gridCol w="246888">
                  <a:extLst>
                    <a:ext uri="{9D8B030D-6E8A-4147-A177-3AD203B41FA5}">
                      <a16:colId xmlns:a16="http://schemas.microsoft.com/office/drawing/2014/main" val="3051366149"/>
                    </a:ext>
                  </a:extLst>
                </a:gridCol>
                <a:gridCol w="246888">
                  <a:extLst>
                    <a:ext uri="{9D8B030D-6E8A-4147-A177-3AD203B41FA5}">
                      <a16:colId xmlns:a16="http://schemas.microsoft.com/office/drawing/2014/main" val="1674465406"/>
                    </a:ext>
                  </a:extLst>
                </a:gridCol>
                <a:gridCol w="246888">
                  <a:extLst>
                    <a:ext uri="{9D8B030D-6E8A-4147-A177-3AD203B41FA5}">
                      <a16:colId xmlns:a16="http://schemas.microsoft.com/office/drawing/2014/main" val="97150917"/>
                    </a:ext>
                  </a:extLst>
                </a:gridCol>
                <a:gridCol w="246888">
                  <a:extLst>
                    <a:ext uri="{9D8B030D-6E8A-4147-A177-3AD203B41FA5}">
                      <a16:colId xmlns:a16="http://schemas.microsoft.com/office/drawing/2014/main" val="2101796866"/>
                    </a:ext>
                  </a:extLst>
                </a:gridCol>
                <a:gridCol w="246888">
                  <a:extLst>
                    <a:ext uri="{9D8B030D-6E8A-4147-A177-3AD203B41FA5}">
                      <a16:colId xmlns:a16="http://schemas.microsoft.com/office/drawing/2014/main" val="3780679657"/>
                    </a:ext>
                  </a:extLst>
                </a:gridCol>
                <a:gridCol w="246888">
                  <a:extLst>
                    <a:ext uri="{9D8B030D-6E8A-4147-A177-3AD203B41FA5}">
                      <a16:colId xmlns:a16="http://schemas.microsoft.com/office/drawing/2014/main" val="3190596220"/>
                    </a:ext>
                  </a:extLst>
                </a:gridCol>
                <a:gridCol w="246888">
                  <a:extLst>
                    <a:ext uri="{9D8B030D-6E8A-4147-A177-3AD203B41FA5}">
                      <a16:colId xmlns:a16="http://schemas.microsoft.com/office/drawing/2014/main" val="1003463779"/>
                    </a:ext>
                  </a:extLst>
                </a:gridCol>
                <a:gridCol w="246888">
                  <a:extLst>
                    <a:ext uri="{9D8B030D-6E8A-4147-A177-3AD203B41FA5}">
                      <a16:colId xmlns:a16="http://schemas.microsoft.com/office/drawing/2014/main" val="735197699"/>
                    </a:ext>
                  </a:extLst>
                </a:gridCol>
                <a:gridCol w="246888">
                  <a:extLst>
                    <a:ext uri="{9D8B030D-6E8A-4147-A177-3AD203B41FA5}">
                      <a16:colId xmlns:a16="http://schemas.microsoft.com/office/drawing/2014/main" val="2219321276"/>
                    </a:ext>
                  </a:extLst>
                </a:gridCol>
                <a:gridCol w="246888">
                  <a:extLst>
                    <a:ext uri="{9D8B030D-6E8A-4147-A177-3AD203B41FA5}">
                      <a16:colId xmlns:a16="http://schemas.microsoft.com/office/drawing/2014/main" val="1362035617"/>
                    </a:ext>
                  </a:extLst>
                </a:gridCol>
                <a:gridCol w="246888">
                  <a:extLst>
                    <a:ext uri="{9D8B030D-6E8A-4147-A177-3AD203B41FA5}">
                      <a16:colId xmlns:a16="http://schemas.microsoft.com/office/drawing/2014/main" val="338590991"/>
                    </a:ext>
                  </a:extLst>
                </a:gridCol>
                <a:gridCol w="246888">
                  <a:extLst>
                    <a:ext uri="{9D8B030D-6E8A-4147-A177-3AD203B41FA5}">
                      <a16:colId xmlns:a16="http://schemas.microsoft.com/office/drawing/2014/main" val="4274255034"/>
                    </a:ext>
                  </a:extLst>
                </a:gridCol>
                <a:gridCol w="246888">
                  <a:extLst>
                    <a:ext uri="{9D8B030D-6E8A-4147-A177-3AD203B41FA5}">
                      <a16:colId xmlns:a16="http://schemas.microsoft.com/office/drawing/2014/main" val="2443099999"/>
                    </a:ext>
                  </a:extLst>
                </a:gridCol>
                <a:gridCol w="246888">
                  <a:extLst>
                    <a:ext uri="{9D8B030D-6E8A-4147-A177-3AD203B41FA5}">
                      <a16:colId xmlns:a16="http://schemas.microsoft.com/office/drawing/2014/main" val="2414728603"/>
                    </a:ext>
                  </a:extLst>
                </a:gridCol>
                <a:gridCol w="246888">
                  <a:extLst>
                    <a:ext uri="{9D8B030D-6E8A-4147-A177-3AD203B41FA5}">
                      <a16:colId xmlns:a16="http://schemas.microsoft.com/office/drawing/2014/main" val="572250182"/>
                    </a:ext>
                  </a:extLst>
                </a:gridCol>
                <a:gridCol w="246888">
                  <a:extLst>
                    <a:ext uri="{9D8B030D-6E8A-4147-A177-3AD203B41FA5}">
                      <a16:colId xmlns:a16="http://schemas.microsoft.com/office/drawing/2014/main" val="4186462165"/>
                    </a:ext>
                  </a:extLst>
                </a:gridCol>
                <a:gridCol w="246888">
                  <a:extLst>
                    <a:ext uri="{9D8B030D-6E8A-4147-A177-3AD203B41FA5}">
                      <a16:colId xmlns:a16="http://schemas.microsoft.com/office/drawing/2014/main" val="3321738026"/>
                    </a:ext>
                  </a:extLst>
                </a:gridCol>
                <a:gridCol w="246888">
                  <a:extLst>
                    <a:ext uri="{9D8B030D-6E8A-4147-A177-3AD203B41FA5}">
                      <a16:colId xmlns:a16="http://schemas.microsoft.com/office/drawing/2014/main" val="1010908771"/>
                    </a:ext>
                  </a:extLst>
                </a:gridCol>
                <a:gridCol w="246888">
                  <a:extLst>
                    <a:ext uri="{9D8B030D-6E8A-4147-A177-3AD203B41FA5}">
                      <a16:colId xmlns:a16="http://schemas.microsoft.com/office/drawing/2014/main" val="622109244"/>
                    </a:ext>
                  </a:extLst>
                </a:gridCol>
                <a:gridCol w="246888">
                  <a:extLst>
                    <a:ext uri="{9D8B030D-6E8A-4147-A177-3AD203B41FA5}">
                      <a16:colId xmlns:a16="http://schemas.microsoft.com/office/drawing/2014/main" val="1267903869"/>
                    </a:ext>
                  </a:extLst>
                </a:gridCol>
                <a:gridCol w="246888">
                  <a:extLst>
                    <a:ext uri="{9D8B030D-6E8A-4147-A177-3AD203B41FA5}">
                      <a16:colId xmlns:a16="http://schemas.microsoft.com/office/drawing/2014/main" val="281634265"/>
                    </a:ext>
                  </a:extLst>
                </a:gridCol>
                <a:gridCol w="246888">
                  <a:extLst>
                    <a:ext uri="{9D8B030D-6E8A-4147-A177-3AD203B41FA5}">
                      <a16:colId xmlns:a16="http://schemas.microsoft.com/office/drawing/2014/main" val="1906589159"/>
                    </a:ext>
                  </a:extLst>
                </a:gridCol>
                <a:gridCol w="246888">
                  <a:extLst>
                    <a:ext uri="{9D8B030D-6E8A-4147-A177-3AD203B41FA5}">
                      <a16:colId xmlns:a16="http://schemas.microsoft.com/office/drawing/2014/main" val="2960955952"/>
                    </a:ext>
                  </a:extLst>
                </a:gridCol>
                <a:gridCol w="246888">
                  <a:extLst>
                    <a:ext uri="{9D8B030D-6E8A-4147-A177-3AD203B41FA5}">
                      <a16:colId xmlns:a16="http://schemas.microsoft.com/office/drawing/2014/main" val="1551163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507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- 2020-01-13 16:15:50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إحدى تحليلات اكسفورد الإقتصادية توقعت بأن 20 مليون وظيفة صناعية ستختفي لصالح الروبوتات في حلول 2030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فبعد 20 سنة من الآن، هل تتوقع وظيفتك الحالية ستكون موجودة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#ت_التوظيف #عبداللطيف_جميل
#السعودية #توطين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81979759_3211396122207874_7623368192198443008_o.jpg?_nc_cat=110&amp;_nc_oc=AQkuUPMkYW6hU88HCKLZSYhdjj2BFbJ3CVcER1AfyPLm8GacD-oG7261tz44gwo-1AQ&amp;_nc_ht=scontent.xx&amp;_nc_tp=6&amp;oh=2dc68b40d586cbbe1cfd46ae70dbb4a8&amp;oe=5EC60D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4564331"/>
                  </a:ext>
                </a:extLst>
              </a:tr>
            </a:tbl>
          </a:graphicData>
        </a:graphic>
      </p:graphicFrame>
      <p:sp>
        <p:nvSpPr>
          <p:cNvPr id="4" name="Text Placeholder 3">
            <a:extLst>
              <a:ext uri="{FF2B5EF4-FFF2-40B4-BE49-F238E27FC236}">
                <a16:creationId xmlns:a16="http://schemas.microsoft.com/office/drawing/2014/main" id="{1600B733-62DC-4028-9B21-0A624966FCFF}"/>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607398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DCD0-B08C-41AD-A817-67D38419FF3A}"/>
              </a:ext>
            </a:extLst>
          </p:cNvPr>
          <p:cNvSpPr>
            <a:spLocks noGrp="1"/>
          </p:cNvSpPr>
          <p:nvPr>
            <p:ph type="title"/>
          </p:nvPr>
        </p:nvSpPr>
        <p:spPr/>
        <p:txBody>
          <a:bodyPr/>
          <a:lstStyle/>
          <a:p>
            <a:r>
              <a:rPr lang="en-US"/>
              <a:t>Facebook Published Posts Table | Bab Rizq Jameel BRJ - 11 of 15</a:t>
            </a:r>
          </a:p>
        </p:txBody>
      </p:sp>
      <p:graphicFrame>
        <p:nvGraphicFramePr>
          <p:cNvPr id="5" name="Table Placeholder 4">
            <a:extLst>
              <a:ext uri="{FF2B5EF4-FFF2-40B4-BE49-F238E27FC236}">
                <a16:creationId xmlns:a16="http://schemas.microsoft.com/office/drawing/2014/main" id="{0B85A088-416F-472A-B07C-0B4D6C1D6673}"/>
              </a:ext>
            </a:extLst>
          </p:cNvPr>
          <p:cNvGraphicFramePr>
            <a:graphicFrameLocks noGrp="1"/>
          </p:cNvGraphicFramePr>
          <p:nvPr>
            <p:ph type="tbl" sz="quarter" idx="13"/>
            <p:extLst>
              <p:ext uri="{D42A27DB-BD31-4B8C-83A1-F6EECF244321}">
                <p14:modId xmlns:p14="http://schemas.microsoft.com/office/powerpoint/2010/main" val="242321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54081670"/>
                    </a:ext>
                  </a:extLst>
                </a:gridCol>
                <a:gridCol w="822960">
                  <a:extLst>
                    <a:ext uri="{9D8B030D-6E8A-4147-A177-3AD203B41FA5}">
                      <a16:colId xmlns:a16="http://schemas.microsoft.com/office/drawing/2014/main" val="1292903134"/>
                    </a:ext>
                  </a:extLst>
                </a:gridCol>
                <a:gridCol w="246888">
                  <a:extLst>
                    <a:ext uri="{9D8B030D-6E8A-4147-A177-3AD203B41FA5}">
                      <a16:colId xmlns:a16="http://schemas.microsoft.com/office/drawing/2014/main" val="4126097162"/>
                    </a:ext>
                  </a:extLst>
                </a:gridCol>
                <a:gridCol w="246888">
                  <a:extLst>
                    <a:ext uri="{9D8B030D-6E8A-4147-A177-3AD203B41FA5}">
                      <a16:colId xmlns:a16="http://schemas.microsoft.com/office/drawing/2014/main" val="1325144496"/>
                    </a:ext>
                  </a:extLst>
                </a:gridCol>
                <a:gridCol w="246888">
                  <a:extLst>
                    <a:ext uri="{9D8B030D-6E8A-4147-A177-3AD203B41FA5}">
                      <a16:colId xmlns:a16="http://schemas.microsoft.com/office/drawing/2014/main" val="4113644048"/>
                    </a:ext>
                  </a:extLst>
                </a:gridCol>
                <a:gridCol w="246888">
                  <a:extLst>
                    <a:ext uri="{9D8B030D-6E8A-4147-A177-3AD203B41FA5}">
                      <a16:colId xmlns:a16="http://schemas.microsoft.com/office/drawing/2014/main" val="2696188946"/>
                    </a:ext>
                  </a:extLst>
                </a:gridCol>
                <a:gridCol w="246888">
                  <a:extLst>
                    <a:ext uri="{9D8B030D-6E8A-4147-A177-3AD203B41FA5}">
                      <a16:colId xmlns:a16="http://schemas.microsoft.com/office/drawing/2014/main" val="3856060330"/>
                    </a:ext>
                  </a:extLst>
                </a:gridCol>
                <a:gridCol w="246888">
                  <a:extLst>
                    <a:ext uri="{9D8B030D-6E8A-4147-A177-3AD203B41FA5}">
                      <a16:colId xmlns:a16="http://schemas.microsoft.com/office/drawing/2014/main" val="2276877812"/>
                    </a:ext>
                  </a:extLst>
                </a:gridCol>
                <a:gridCol w="246888">
                  <a:extLst>
                    <a:ext uri="{9D8B030D-6E8A-4147-A177-3AD203B41FA5}">
                      <a16:colId xmlns:a16="http://schemas.microsoft.com/office/drawing/2014/main" val="3678640211"/>
                    </a:ext>
                  </a:extLst>
                </a:gridCol>
                <a:gridCol w="246888">
                  <a:extLst>
                    <a:ext uri="{9D8B030D-6E8A-4147-A177-3AD203B41FA5}">
                      <a16:colId xmlns:a16="http://schemas.microsoft.com/office/drawing/2014/main" val="1732821368"/>
                    </a:ext>
                  </a:extLst>
                </a:gridCol>
                <a:gridCol w="246888">
                  <a:extLst>
                    <a:ext uri="{9D8B030D-6E8A-4147-A177-3AD203B41FA5}">
                      <a16:colId xmlns:a16="http://schemas.microsoft.com/office/drawing/2014/main" val="91297664"/>
                    </a:ext>
                  </a:extLst>
                </a:gridCol>
                <a:gridCol w="246888">
                  <a:extLst>
                    <a:ext uri="{9D8B030D-6E8A-4147-A177-3AD203B41FA5}">
                      <a16:colId xmlns:a16="http://schemas.microsoft.com/office/drawing/2014/main" val="899009066"/>
                    </a:ext>
                  </a:extLst>
                </a:gridCol>
                <a:gridCol w="246888">
                  <a:extLst>
                    <a:ext uri="{9D8B030D-6E8A-4147-A177-3AD203B41FA5}">
                      <a16:colId xmlns:a16="http://schemas.microsoft.com/office/drawing/2014/main" val="3233265782"/>
                    </a:ext>
                  </a:extLst>
                </a:gridCol>
                <a:gridCol w="246888">
                  <a:extLst>
                    <a:ext uri="{9D8B030D-6E8A-4147-A177-3AD203B41FA5}">
                      <a16:colId xmlns:a16="http://schemas.microsoft.com/office/drawing/2014/main" val="3946441614"/>
                    </a:ext>
                  </a:extLst>
                </a:gridCol>
                <a:gridCol w="246888">
                  <a:extLst>
                    <a:ext uri="{9D8B030D-6E8A-4147-A177-3AD203B41FA5}">
                      <a16:colId xmlns:a16="http://schemas.microsoft.com/office/drawing/2014/main" val="3116456936"/>
                    </a:ext>
                  </a:extLst>
                </a:gridCol>
                <a:gridCol w="246888">
                  <a:extLst>
                    <a:ext uri="{9D8B030D-6E8A-4147-A177-3AD203B41FA5}">
                      <a16:colId xmlns:a16="http://schemas.microsoft.com/office/drawing/2014/main" val="744273125"/>
                    </a:ext>
                  </a:extLst>
                </a:gridCol>
                <a:gridCol w="246888">
                  <a:extLst>
                    <a:ext uri="{9D8B030D-6E8A-4147-A177-3AD203B41FA5}">
                      <a16:colId xmlns:a16="http://schemas.microsoft.com/office/drawing/2014/main" val="3363538104"/>
                    </a:ext>
                  </a:extLst>
                </a:gridCol>
                <a:gridCol w="246888">
                  <a:extLst>
                    <a:ext uri="{9D8B030D-6E8A-4147-A177-3AD203B41FA5}">
                      <a16:colId xmlns:a16="http://schemas.microsoft.com/office/drawing/2014/main" val="1701119197"/>
                    </a:ext>
                  </a:extLst>
                </a:gridCol>
                <a:gridCol w="246888">
                  <a:extLst>
                    <a:ext uri="{9D8B030D-6E8A-4147-A177-3AD203B41FA5}">
                      <a16:colId xmlns:a16="http://schemas.microsoft.com/office/drawing/2014/main" val="2357243750"/>
                    </a:ext>
                  </a:extLst>
                </a:gridCol>
                <a:gridCol w="246888">
                  <a:extLst>
                    <a:ext uri="{9D8B030D-6E8A-4147-A177-3AD203B41FA5}">
                      <a16:colId xmlns:a16="http://schemas.microsoft.com/office/drawing/2014/main" val="3816949544"/>
                    </a:ext>
                  </a:extLst>
                </a:gridCol>
                <a:gridCol w="246888">
                  <a:extLst>
                    <a:ext uri="{9D8B030D-6E8A-4147-A177-3AD203B41FA5}">
                      <a16:colId xmlns:a16="http://schemas.microsoft.com/office/drawing/2014/main" val="3889828651"/>
                    </a:ext>
                  </a:extLst>
                </a:gridCol>
                <a:gridCol w="246888">
                  <a:extLst>
                    <a:ext uri="{9D8B030D-6E8A-4147-A177-3AD203B41FA5}">
                      <a16:colId xmlns:a16="http://schemas.microsoft.com/office/drawing/2014/main" val="108151972"/>
                    </a:ext>
                  </a:extLst>
                </a:gridCol>
                <a:gridCol w="246888">
                  <a:extLst>
                    <a:ext uri="{9D8B030D-6E8A-4147-A177-3AD203B41FA5}">
                      <a16:colId xmlns:a16="http://schemas.microsoft.com/office/drawing/2014/main" val="3669218009"/>
                    </a:ext>
                  </a:extLst>
                </a:gridCol>
                <a:gridCol w="246888">
                  <a:extLst>
                    <a:ext uri="{9D8B030D-6E8A-4147-A177-3AD203B41FA5}">
                      <a16:colId xmlns:a16="http://schemas.microsoft.com/office/drawing/2014/main" val="232366590"/>
                    </a:ext>
                  </a:extLst>
                </a:gridCol>
                <a:gridCol w="246888">
                  <a:extLst>
                    <a:ext uri="{9D8B030D-6E8A-4147-A177-3AD203B41FA5}">
                      <a16:colId xmlns:a16="http://schemas.microsoft.com/office/drawing/2014/main" val="2558299321"/>
                    </a:ext>
                  </a:extLst>
                </a:gridCol>
                <a:gridCol w="246888">
                  <a:extLst>
                    <a:ext uri="{9D8B030D-6E8A-4147-A177-3AD203B41FA5}">
                      <a16:colId xmlns:a16="http://schemas.microsoft.com/office/drawing/2014/main" val="285477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7027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- 2020-01-09 14:39:05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تعلم ان عدد الموظفين في جوجل تقريبا 100 الف موظف وان قيمة الشركة السوقية  900 مليار دولار  تقريبا، وان في الثانيه الواحدة محرك بحث جوجل يستقبل 40 الف طلب بحث.
لكن السؤال هو.. 
هل تتذكر الوان شعار جوجل بالترتيب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#ت_التوظيف #عبداللطيف_جميل
#السعودية #توطين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81545653_3201729219841231_5083571326459838464_o.jpg?_nc_cat=107&amp;_nc_oc=AQm7vU_Rl3rFg1NnNLvog6ImJs1mUs7HzRePjEot-Wb5XPF2MjhyU9_-2_GbcRcX4bE&amp;_nc_ht=scontent.xx&amp;_nc_tp=6&amp;oh=74e628f92f909061e559e27b92f1dcd6&amp;oe=5EC73A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0372374"/>
                  </a:ext>
                </a:extLst>
              </a:tr>
            </a:tbl>
          </a:graphicData>
        </a:graphic>
      </p:graphicFrame>
      <p:sp>
        <p:nvSpPr>
          <p:cNvPr id="4" name="Text Placeholder 3">
            <a:extLst>
              <a:ext uri="{FF2B5EF4-FFF2-40B4-BE49-F238E27FC236}">
                <a16:creationId xmlns:a16="http://schemas.microsoft.com/office/drawing/2014/main" id="{B10625D1-D5BF-433C-8669-F5A87B00DA1A}"/>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428941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D04E0-3A27-485F-9C85-FE39DBB8E385}"/>
              </a:ext>
            </a:extLst>
          </p:cNvPr>
          <p:cNvSpPr>
            <a:spLocks noGrp="1"/>
          </p:cNvSpPr>
          <p:nvPr>
            <p:ph type="title"/>
          </p:nvPr>
        </p:nvSpPr>
        <p:spPr/>
        <p:txBody>
          <a:bodyPr/>
          <a:lstStyle/>
          <a:p>
            <a:r>
              <a:rPr lang="en-US"/>
              <a:t>Facebook Published Posts Table | Bab Rizq Jameel BRJ - 12 of 15</a:t>
            </a:r>
          </a:p>
        </p:txBody>
      </p:sp>
      <p:graphicFrame>
        <p:nvGraphicFramePr>
          <p:cNvPr id="5" name="Table Placeholder 4">
            <a:extLst>
              <a:ext uri="{FF2B5EF4-FFF2-40B4-BE49-F238E27FC236}">
                <a16:creationId xmlns:a16="http://schemas.microsoft.com/office/drawing/2014/main" id="{7999C953-28D6-4B6D-8D3F-668E9AE79A47}"/>
              </a:ext>
            </a:extLst>
          </p:cNvPr>
          <p:cNvGraphicFramePr>
            <a:graphicFrameLocks noGrp="1"/>
          </p:cNvGraphicFramePr>
          <p:nvPr>
            <p:ph type="tbl" sz="quarter" idx="13"/>
            <p:extLst>
              <p:ext uri="{D42A27DB-BD31-4B8C-83A1-F6EECF244321}">
                <p14:modId xmlns:p14="http://schemas.microsoft.com/office/powerpoint/2010/main" val="2161502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888042579"/>
                    </a:ext>
                  </a:extLst>
                </a:gridCol>
                <a:gridCol w="822960">
                  <a:extLst>
                    <a:ext uri="{9D8B030D-6E8A-4147-A177-3AD203B41FA5}">
                      <a16:colId xmlns:a16="http://schemas.microsoft.com/office/drawing/2014/main" val="1410372931"/>
                    </a:ext>
                  </a:extLst>
                </a:gridCol>
                <a:gridCol w="246888">
                  <a:extLst>
                    <a:ext uri="{9D8B030D-6E8A-4147-A177-3AD203B41FA5}">
                      <a16:colId xmlns:a16="http://schemas.microsoft.com/office/drawing/2014/main" val="3794815110"/>
                    </a:ext>
                  </a:extLst>
                </a:gridCol>
                <a:gridCol w="246888">
                  <a:extLst>
                    <a:ext uri="{9D8B030D-6E8A-4147-A177-3AD203B41FA5}">
                      <a16:colId xmlns:a16="http://schemas.microsoft.com/office/drawing/2014/main" val="2629885783"/>
                    </a:ext>
                  </a:extLst>
                </a:gridCol>
                <a:gridCol w="246888">
                  <a:extLst>
                    <a:ext uri="{9D8B030D-6E8A-4147-A177-3AD203B41FA5}">
                      <a16:colId xmlns:a16="http://schemas.microsoft.com/office/drawing/2014/main" val="455422627"/>
                    </a:ext>
                  </a:extLst>
                </a:gridCol>
                <a:gridCol w="246888">
                  <a:extLst>
                    <a:ext uri="{9D8B030D-6E8A-4147-A177-3AD203B41FA5}">
                      <a16:colId xmlns:a16="http://schemas.microsoft.com/office/drawing/2014/main" val="2657920728"/>
                    </a:ext>
                  </a:extLst>
                </a:gridCol>
                <a:gridCol w="246888">
                  <a:extLst>
                    <a:ext uri="{9D8B030D-6E8A-4147-A177-3AD203B41FA5}">
                      <a16:colId xmlns:a16="http://schemas.microsoft.com/office/drawing/2014/main" val="801882439"/>
                    </a:ext>
                  </a:extLst>
                </a:gridCol>
                <a:gridCol w="246888">
                  <a:extLst>
                    <a:ext uri="{9D8B030D-6E8A-4147-A177-3AD203B41FA5}">
                      <a16:colId xmlns:a16="http://schemas.microsoft.com/office/drawing/2014/main" val="3729619416"/>
                    </a:ext>
                  </a:extLst>
                </a:gridCol>
                <a:gridCol w="246888">
                  <a:extLst>
                    <a:ext uri="{9D8B030D-6E8A-4147-A177-3AD203B41FA5}">
                      <a16:colId xmlns:a16="http://schemas.microsoft.com/office/drawing/2014/main" val="2583134449"/>
                    </a:ext>
                  </a:extLst>
                </a:gridCol>
                <a:gridCol w="246888">
                  <a:extLst>
                    <a:ext uri="{9D8B030D-6E8A-4147-A177-3AD203B41FA5}">
                      <a16:colId xmlns:a16="http://schemas.microsoft.com/office/drawing/2014/main" val="4159253370"/>
                    </a:ext>
                  </a:extLst>
                </a:gridCol>
                <a:gridCol w="246888">
                  <a:extLst>
                    <a:ext uri="{9D8B030D-6E8A-4147-A177-3AD203B41FA5}">
                      <a16:colId xmlns:a16="http://schemas.microsoft.com/office/drawing/2014/main" val="1194408481"/>
                    </a:ext>
                  </a:extLst>
                </a:gridCol>
                <a:gridCol w="246888">
                  <a:extLst>
                    <a:ext uri="{9D8B030D-6E8A-4147-A177-3AD203B41FA5}">
                      <a16:colId xmlns:a16="http://schemas.microsoft.com/office/drawing/2014/main" val="3671085091"/>
                    </a:ext>
                  </a:extLst>
                </a:gridCol>
                <a:gridCol w="246888">
                  <a:extLst>
                    <a:ext uri="{9D8B030D-6E8A-4147-A177-3AD203B41FA5}">
                      <a16:colId xmlns:a16="http://schemas.microsoft.com/office/drawing/2014/main" val="3439424730"/>
                    </a:ext>
                  </a:extLst>
                </a:gridCol>
                <a:gridCol w="246888">
                  <a:extLst>
                    <a:ext uri="{9D8B030D-6E8A-4147-A177-3AD203B41FA5}">
                      <a16:colId xmlns:a16="http://schemas.microsoft.com/office/drawing/2014/main" val="3441171618"/>
                    </a:ext>
                  </a:extLst>
                </a:gridCol>
                <a:gridCol w="246888">
                  <a:extLst>
                    <a:ext uri="{9D8B030D-6E8A-4147-A177-3AD203B41FA5}">
                      <a16:colId xmlns:a16="http://schemas.microsoft.com/office/drawing/2014/main" val="1538893021"/>
                    </a:ext>
                  </a:extLst>
                </a:gridCol>
                <a:gridCol w="246888">
                  <a:extLst>
                    <a:ext uri="{9D8B030D-6E8A-4147-A177-3AD203B41FA5}">
                      <a16:colId xmlns:a16="http://schemas.microsoft.com/office/drawing/2014/main" val="538066914"/>
                    </a:ext>
                  </a:extLst>
                </a:gridCol>
                <a:gridCol w="246888">
                  <a:extLst>
                    <a:ext uri="{9D8B030D-6E8A-4147-A177-3AD203B41FA5}">
                      <a16:colId xmlns:a16="http://schemas.microsoft.com/office/drawing/2014/main" val="3984784195"/>
                    </a:ext>
                  </a:extLst>
                </a:gridCol>
                <a:gridCol w="246888">
                  <a:extLst>
                    <a:ext uri="{9D8B030D-6E8A-4147-A177-3AD203B41FA5}">
                      <a16:colId xmlns:a16="http://schemas.microsoft.com/office/drawing/2014/main" val="1261291096"/>
                    </a:ext>
                  </a:extLst>
                </a:gridCol>
                <a:gridCol w="246888">
                  <a:extLst>
                    <a:ext uri="{9D8B030D-6E8A-4147-A177-3AD203B41FA5}">
                      <a16:colId xmlns:a16="http://schemas.microsoft.com/office/drawing/2014/main" val="1760989653"/>
                    </a:ext>
                  </a:extLst>
                </a:gridCol>
                <a:gridCol w="246888">
                  <a:extLst>
                    <a:ext uri="{9D8B030D-6E8A-4147-A177-3AD203B41FA5}">
                      <a16:colId xmlns:a16="http://schemas.microsoft.com/office/drawing/2014/main" val="1804519724"/>
                    </a:ext>
                  </a:extLst>
                </a:gridCol>
                <a:gridCol w="246888">
                  <a:extLst>
                    <a:ext uri="{9D8B030D-6E8A-4147-A177-3AD203B41FA5}">
                      <a16:colId xmlns:a16="http://schemas.microsoft.com/office/drawing/2014/main" val="3221694297"/>
                    </a:ext>
                  </a:extLst>
                </a:gridCol>
                <a:gridCol w="246888">
                  <a:extLst>
                    <a:ext uri="{9D8B030D-6E8A-4147-A177-3AD203B41FA5}">
                      <a16:colId xmlns:a16="http://schemas.microsoft.com/office/drawing/2014/main" val="1017239495"/>
                    </a:ext>
                  </a:extLst>
                </a:gridCol>
                <a:gridCol w="246888">
                  <a:extLst>
                    <a:ext uri="{9D8B030D-6E8A-4147-A177-3AD203B41FA5}">
                      <a16:colId xmlns:a16="http://schemas.microsoft.com/office/drawing/2014/main" val="4132044604"/>
                    </a:ext>
                  </a:extLst>
                </a:gridCol>
                <a:gridCol w="246888">
                  <a:extLst>
                    <a:ext uri="{9D8B030D-6E8A-4147-A177-3AD203B41FA5}">
                      <a16:colId xmlns:a16="http://schemas.microsoft.com/office/drawing/2014/main" val="1635639624"/>
                    </a:ext>
                  </a:extLst>
                </a:gridCol>
                <a:gridCol w="246888">
                  <a:extLst>
                    <a:ext uri="{9D8B030D-6E8A-4147-A177-3AD203B41FA5}">
                      <a16:colId xmlns:a16="http://schemas.microsoft.com/office/drawing/2014/main" val="1502673610"/>
                    </a:ext>
                  </a:extLst>
                </a:gridCol>
                <a:gridCol w="246888">
                  <a:extLst>
                    <a:ext uri="{9D8B030D-6E8A-4147-A177-3AD203B41FA5}">
                      <a16:colId xmlns:a16="http://schemas.microsoft.com/office/drawing/2014/main" val="2369380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676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- 2020-01-08 18:01:03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هدف بدون خطة، هو مجرد حلم". شاركنا ايش كانت خطواتك الأولى لتحديد أهدافك في 2020 ؟
#باب_رزق_جميل‬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توطين‬</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عبد_اللطيف_جميل‬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التوظيف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81924768_3199801223367364_1446063845876432896_o.jpg?_nc_cat=106&amp;_nc_oc=AQnHyZ9kdevnHEC46TzjHHBgI1p13QeKGu5WeS8_lK1DD-ZqimJMNDbk9UhplJ6hLmM&amp;_nc_ht=scontent.xx&amp;_nc_tp=6&amp;oh=8f434422424aa6ce207096ac769d8965&amp;oe=5ED4AA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8264841"/>
                  </a:ext>
                </a:extLst>
              </a:tr>
            </a:tbl>
          </a:graphicData>
        </a:graphic>
      </p:graphicFrame>
      <p:sp>
        <p:nvSpPr>
          <p:cNvPr id="4" name="Text Placeholder 3">
            <a:extLst>
              <a:ext uri="{FF2B5EF4-FFF2-40B4-BE49-F238E27FC236}">
                <a16:creationId xmlns:a16="http://schemas.microsoft.com/office/drawing/2014/main" id="{AD831490-B3E3-4F6C-AB9E-C9B603693AAC}"/>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3898666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F98CE-D4CE-410E-8313-112BB1328748}"/>
              </a:ext>
            </a:extLst>
          </p:cNvPr>
          <p:cNvSpPr>
            <a:spLocks noGrp="1"/>
          </p:cNvSpPr>
          <p:nvPr>
            <p:ph type="title"/>
          </p:nvPr>
        </p:nvSpPr>
        <p:spPr/>
        <p:txBody>
          <a:bodyPr/>
          <a:lstStyle/>
          <a:p>
            <a:r>
              <a:rPr lang="en-US"/>
              <a:t>Facebook Published Posts Table | Bab Rizq Jameel BRJ - 13 of 15</a:t>
            </a:r>
          </a:p>
        </p:txBody>
      </p:sp>
      <p:graphicFrame>
        <p:nvGraphicFramePr>
          <p:cNvPr id="5" name="Table Placeholder 4">
            <a:extLst>
              <a:ext uri="{FF2B5EF4-FFF2-40B4-BE49-F238E27FC236}">
                <a16:creationId xmlns:a16="http://schemas.microsoft.com/office/drawing/2014/main" id="{52A545D7-B54E-47F1-A81C-5615D8F88A47}"/>
              </a:ext>
            </a:extLst>
          </p:cNvPr>
          <p:cNvGraphicFramePr>
            <a:graphicFrameLocks noGrp="1"/>
          </p:cNvGraphicFramePr>
          <p:nvPr>
            <p:ph type="tbl" sz="quarter" idx="13"/>
            <p:extLst>
              <p:ext uri="{D42A27DB-BD31-4B8C-83A1-F6EECF244321}">
                <p14:modId xmlns:p14="http://schemas.microsoft.com/office/powerpoint/2010/main" val="66624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97760545"/>
                    </a:ext>
                  </a:extLst>
                </a:gridCol>
                <a:gridCol w="822960">
                  <a:extLst>
                    <a:ext uri="{9D8B030D-6E8A-4147-A177-3AD203B41FA5}">
                      <a16:colId xmlns:a16="http://schemas.microsoft.com/office/drawing/2014/main" val="308226846"/>
                    </a:ext>
                  </a:extLst>
                </a:gridCol>
                <a:gridCol w="246888">
                  <a:extLst>
                    <a:ext uri="{9D8B030D-6E8A-4147-A177-3AD203B41FA5}">
                      <a16:colId xmlns:a16="http://schemas.microsoft.com/office/drawing/2014/main" val="170238317"/>
                    </a:ext>
                  </a:extLst>
                </a:gridCol>
                <a:gridCol w="246888">
                  <a:extLst>
                    <a:ext uri="{9D8B030D-6E8A-4147-A177-3AD203B41FA5}">
                      <a16:colId xmlns:a16="http://schemas.microsoft.com/office/drawing/2014/main" val="1620354532"/>
                    </a:ext>
                  </a:extLst>
                </a:gridCol>
                <a:gridCol w="246888">
                  <a:extLst>
                    <a:ext uri="{9D8B030D-6E8A-4147-A177-3AD203B41FA5}">
                      <a16:colId xmlns:a16="http://schemas.microsoft.com/office/drawing/2014/main" val="1634562100"/>
                    </a:ext>
                  </a:extLst>
                </a:gridCol>
                <a:gridCol w="246888">
                  <a:extLst>
                    <a:ext uri="{9D8B030D-6E8A-4147-A177-3AD203B41FA5}">
                      <a16:colId xmlns:a16="http://schemas.microsoft.com/office/drawing/2014/main" val="1265910201"/>
                    </a:ext>
                  </a:extLst>
                </a:gridCol>
                <a:gridCol w="246888">
                  <a:extLst>
                    <a:ext uri="{9D8B030D-6E8A-4147-A177-3AD203B41FA5}">
                      <a16:colId xmlns:a16="http://schemas.microsoft.com/office/drawing/2014/main" val="2306748862"/>
                    </a:ext>
                  </a:extLst>
                </a:gridCol>
                <a:gridCol w="246888">
                  <a:extLst>
                    <a:ext uri="{9D8B030D-6E8A-4147-A177-3AD203B41FA5}">
                      <a16:colId xmlns:a16="http://schemas.microsoft.com/office/drawing/2014/main" val="1681701378"/>
                    </a:ext>
                  </a:extLst>
                </a:gridCol>
                <a:gridCol w="246888">
                  <a:extLst>
                    <a:ext uri="{9D8B030D-6E8A-4147-A177-3AD203B41FA5}">
                      <a16:colId xmlns:a16="http://schemas.microsoft.com/office/drawing/2014/main" val="1766752290"/>
                    </a:ext>
                  </a:extLst>
                </a:gridCol>
                <a:gridCol w="246888">
                  <a:extLst>
                    <a:ext uri="{9D8B030D-6E8A-4147-A177-3AD203B41FA5}">
                      <a16:colId xmlns:a16="http://schemas.microsoft.com/office/drawing/2014/main" val="2391218691"/>
                    </a:ext>
                  </a:extLst>
                </a:gridCol>
                <a:gridCol w="246888">
                  <a:extLst>
                    <a:ext uri="{9D8B030D-6E8A-4147-A177-3AD203B41FA5}">
                      <a16:colId xmlns:a16="http://schemas.microsoft.com/office/drawing/2014/main" val="1004261717"/>
                    </a:ext>
                  </a:extLst>
                </a:gridCol>
                <a:gridCol w="246888">
                  <a:extLst>
                    <a:ext uri="{9D8B030D-6E8A-4147-A177-3AD203B41FA5}">
                      <a16:colId xmlns:a16="http://schemas.microsoft.com/office/drawing/2014/main" val="3586703508"/>
                    </a:ext>
                  </a:extLst>
                </a:gridCol>
                <a:gridCol w="246888">
                  <a:extLst>
                    <a:ext uri="{9D8B030D-6E8A-4147-A177-3AD203B41FA5}">
                      <a16:colId xmlns:a16="http://schemas.microsoft.com/office/drawing/2014/main" val="666509806"/>
                    </a:ext>
                  </a:extLst>
                </a:gridCol>
                <a:gridCol w="246888">
                  <a:extLst>
                    <a:ext uri="{9D8B030D-6E8A-4147-A177-3AD203B41FA5}">
                      <a16:colId xmlns:a16="http://schemas.microsoft.com/office/drawing/2014/main" val="1737937020"/>
                    </a:ext>
                  </a:extLst>
                </a:gridCol>
                <a:gridCol w="246888">
                  <a:extLst>
                    <a:ext uri="{9D8B030D-6E8A-4147-A177-3AD203B41FA5}">
                      <a16:colId xmlns:a16="http://schemas.microsoft.com/office/drawing/2014/main" val="176404534"/>
                    </a:ext>
                  </a:extLst>
                </a:gridCol>
                <a:gridCol w="246888">
                  <a:extLst>
                    <a:ext uri="{9D8B030D-6E8A-4147-A177-3AD203B41FA5}">
                      <a16:colId xmlns:a16="http://schemas.microsoft.com/office/drawing/2014/main" val="3079561150"/>
                    </a:ext>
                  </a:extLst>
                </a:gridCol>
                <a:gridCol w="246888">
                  <a:extLst>
                    <a:ext uri="{9D8B030D-6E8A-4147-A177-3AD203B41FA5}">
                      <a16:colId xmlns:a16="http://schemas.microsoft.com/office/drawing/2014/main" val="3459690987"/>
                    </a:ext>
                  </a:extLst>
                </a:gridCol>
                <a:gridCol w="246888">
                  <a:extLst>
                    <a:ext uri="{9D8B030D-6E8A-4147-A177-3AD203B41FA5}">
                      <a16:colId xmlns:a16="http://schemas.microsoft.com/office/drawing/2014/main" val="4232602672"/>
                    </a:ext>
                  </a:extLst>
                </a:gridCol>
                <a:gridCol w="246888">
                  <a:extLst>
                    <a:ext uri="{9D8B030D-6E8A-4147-A177-3AD203B41FA5}">
                      <a16:colId xmlns:a16="http://schemas.microsoft.com/office/drawing/2014/main" val="3071150085"/>
                    </a:ext>
                  </a:extLst>
                </a:gridCol>
                <a:gridCol w="246888">
                  <a:extLst>
                    <a:ext uri="{9D8B030D-6E8A-4147-A177-3AD203B41FA5}">
                      <a16:colId xmlns:a16="http://schemas.microsoft.com/office/drawing/2014/main" val="1987894117"/>
                    </a:ext>
                  </a:extLst>
                </a:gridCol>
                <a:gridCol w="246888">
                  <a:extLst>
                    <a:ext uri="{9D8B030D-6E8A-4147-A177-3AD203B41FA5}">
                      <a16:colId xmlns:a16="http://schemas.microsoft.com/office/drawing/2014/main" val="2825719280"/>
                    </a:ext>
                  </a:extLst>
                </a:gridCol>
                <a:gridCol w="246888">
                  <a:extLst>
                    <a:ext uri="{9D8B030D-6E8A-4147-A177-3AD203B41FA5}">
                      <a16:colId xmlns:a16="http://schemas.microsoft.com/office/drawing/2014/main" val="4143729478"/>
                    </a:ext>
                  </a:extLst>
                </a:gridCol>
                <a:gridCol w="246888">
                  <a:extLst>
                    <a:ext uri="{9D8B030D-6E8A-4147-A177-3AD203B41FA5}">
                      <a16:colId xmlns:a16="http://schemas.microsoft.com/office/drawing/2014/main" val="153143875"/>
                    </a:ext>
                  </a:extLst>
                </a:gridCol>
                <a:gridCol w="246888">
                  <a:extLst>
                    <a:ext uri="{9D8B030D-6E8A-4147-A177-3AD203B41FA5}">
                      <a16:colId xmlns:a16="http://schemas.microsoft.com/office/drawing/2014/main" val="730968390"/>
                    </a:ext>
                  </a:extLst>
                </a:gridCol>
                <a:gridCol w="246888">
                  <a:extLst>
                    <a:ext uri="{9D8B030D-6E8A-4147-A177-3AD203B41FA5}">
                      <a16:colId xmlns:a16="http://schemas.microsoft.com/office/drawing/2014/main" val="1817630470"/>
                    </a:ext>
                  </a:extLst>
                </a:gridCol>
                <a:gridCol w="246888">
                  <a:extLst>
                    <a:ext uri="{9D8B030D-6E8A-4147-A177-3AD203B41FA5}">
                      <a16:colId xmlns:a16="http://schemas.microsoft.com/office/drawing/2014/main" val="3273304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701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- 2020-01-07 13:47:26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اجمل الاشياء في رحلتك المهنية ان يكون لديك شخص محفز دائما يدفعك للأمام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إعملوا تاق للمحفزين في حياتك.</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توطين‬</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عبد_اللطيف_جميل‬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ت_التوظيف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83004576_3197061560307997_630649813511176192_o.jpg?_nc_cat=108&amp;_nc_oc=AQnXQDiCkeh4LGh0IwpDlCNy0jNZi6wSJkRBynxVF4quXYZUZ08hG0mORvVXogB9lT4&amp;_nc_ht=scontent.xx&amp;_nc_tp=6&amp;oh=e14d9ab1543171a85f42b10da3ecc7b6&amp;oe=5ED37E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3436227"/>
                  </a:ext>
                </a:extLst>
              </a:tr>
            </a:tbl>
          </a:graphicData>
        </a:graphic>
      </p:graphicFrame>
      <p:sp>
        <p:nvSpPr>
          <p:cNvPr id="4" name="Text Placeholder 3">
            <a:extLst>
              <a:ext uri="{FF2B5EF4-FFF2-40B4-BE49-F238E27FC236}">
                <a16:creationId xmlns:a16="http://schemas.microsoft.com/office/drawing/2014/main" id="{72E8541A-B6E8-4460-96B3-08BF7D2DA679}"/>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2697508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BE9BA-F4CE-4DDF-883D-B01EFB40DCDC}"/>
              </a:ext>
            </a:extLst>
          </p:cNvPr>
          <p:cNvSpPr>
            <a:spLocks noGrp="1"/>
          </p:cNvSpPr>
          <p:nvPr>
            <p:ph type="title"/>
          </p:nvPr>
        </p:nvSpPr>
        <p:spPr/>
        <p:txBody>
          <a:bodyPr/>
          <a:lstStyle/>
          <a:p>
            <a:r>
              <a:rPr lang="en-US"/>
              <a:t>Facebook Published Posts Table | Bab Rizq Jameel BRJ - 14 of 15</a:t>
            </a:r>
          </a:p>
        </p:txBody>
      </p:sp>
      <p:graphicFrame>
        <p:nvGraphicFramePr>
          <p:cNvPr id="5" name="Table Placeholder 4">
            <a:extLst>
              <a:ext uri="{FF2B5EF4-FFF2-40B4-BE49-F238E27FC236}">
                <a16:creationId xmlns:a16="http://schemas.microsoft.com/office/drawing/2014/main" id="{B1F0E60C-90EC-4D76-9591-8CBC39AF2444}"/>
              </a:ext>
            </a:extLst>
          </p:cNvPr>
          <p:cNvGraphicFramePr>
            <a:graphicFrameLocks noGrp="1"/>
          </p:cNvGraphicFramePr>
          <p:nvPr>
            <p:ph type="tbl" sz="quarter" idx="13"/>
            <p:extLst>
              <p:ext uri="{D42A27DB-BD31-4B8C-83A1-F6EECF244321}">
                <p14:modId xmlns:p14="http://schemas.microsoft.com/office/powerpoint/2010/main" val="957657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14656924"/>
                    </a:ext>
                  </a:extLst>
                </a:gridCol>
                <a:gridCol w="822960">
                  <a:extLst>
                    <a:ext uri="{9D8B030D-6E8A-4147-A177-3AD203B41FA5}">
                      <a16:colId xmlns:a16="http://schemas.microsoft.com/office/drawing/2014/main" val="173256991"/>
                    </a:ext>
                  </a:extLst>
                </a:gridCol>
                <a:gridCol w="246888">
                  <a:extLst>
                    <a:ext uri="{9D8B030D-6E8A-4147-A177-3AD203B41FA5}">
                      <a16:colId xmlns:a16="http://schemas.microsoft.com/office/drawing/2014/main" val="4282471316"/>
                    </a:ext>
                  </a:extLst>
                </a:gridCol>
                <a:gridCol w="246888">
                  <a:extLst>
                    <a:ext uri="{9D8B030D-6E8A-4147-A177-3AD203B41FA5}">
                      <a16:colId xmlns:a16="http://schemas.microsoft.com/office/drawing/2014/main" val="1553725399"/>
                    </a:ext>
                  </a:extLst>
                </a:gridCol>
                <a:gridCol w="246888">
                  <a:extLst>
                    <a:ext uri="{9D8B030D-6E8A-4147-A177-3AD203B41FA5}">
                      <a16:colId xmlns:a16="http://schemas.microsoft.com/office/drawing/2014/main" val="479693308"/>
                    </a:ext>
                  </a:extLst>
                </a:gridCol>
                <a:gridCol w="246888">
                  <a:extLst>
                    <a:ext uri="{9D8B030D-6E8A-4147-A177-3AD203B41FA5}">
                      <a16:colId xmlns:a16="http://schemas.microsoft.com/office/drawing/2014/main" val="80214107"/>
                    </a:ext>
                  </a:extLst>
                </a:gridCol>
                <a:gridCol w="246888">
                  <a:extLst>
                    <a:ext uri="{9D8B030D-6E8A-4147-A177-3AD203B41FA5}">
                      <a16:colId xmlns:a16="http://schemas.microsoft.com/office/drawing/2014/main" val="453223352"/>
                    </a:ext>
                  </a:extLst>
                </a:gridCol>
                <a:gridCol w="246888">
                  <a:extLst>
                    <a:ext uri="{9D8B030D-6E8A-4147-A177-3AD203B41FA5}">
                      <a16:colId xmlns:a16="http://schemas.microsoft.com/office/drawing/2014/main" val="3682176254"/>
                    </a:ext>
                  </a:extLst>
                </a:gridCol>
                <a:gridCol w="246888">
                  <a:extLst>
                    <a:ext uri="{9D8B030D-6E8A-4147-A177-3AD203B41FA5}">
                      <a16:colId xmlns:a16="http://schemas.microsoft.com/office/drawing/2014/main" val="571285717"/>
                    </a:ext>
                  </a:extLst>
                </a:gridCol>
                <a:gridCol w="246888">
                  <a:extLst>
                    <a:ext uri="{9D8B030D-6E8A-4147-A177-3AD203B41FA5}">
                      <a16:colId xmlns:a16="http://schemas.microsoft.com/office/drawing/2014/main" val="3136407826"/>
                    </a:ext>
                  </a:extLst>
                </a:gridCol>
                <a:gridCol w="246888">
                  <a:extLst>
                    <a:ext uri="{9D8B030D-6E8A-4147-A177-3AD203B41FA5}">
                      <a16:colId xmlns:a16="http://schemas.microsoft.com/office/drawing/2014/main" val="489068302"/>
                    </a:ext>
                  </a:extLst>
                </a:gridCol>
                <a:gridCol w="246888">
                  <a:extLst>
                    <a:ext uri="{9D8B030D-6E8A-4147-A177-3AD203B41FA5}">
                      <a16:colId xmlns:a16="http://schemas.microsoft.com/office/drawing/2014/main" val="1939876683"/>
                    </a:ext>
                  </a:extLst>
                </a:gridCol>
                <a:gridCol w="246888">
                  <a:extLst>
                    <a:ext uri="{9D8B030D-6E8A-4147-A177-3AD203B41FA5}">
                      <a16:colId xmlns:a16="http://schemas.microsoft.com/office/drawing/2014/main" val="455289608"/>
                    </a:ext>
                  </a:extLst>
                </a:gridCol>
                <a:gridCol w="246888">
                  <a:extLst>
                    <a:ext uri="{9D8B030D-6E8A-4147-A177-3AD203B41FA5}">
                      <a16:colId xmlns:a16="http://schemas.microsoft.com/office/drawing/2014/main" val="43303400"/>
                    </a:ext>
                  </a:extLst>
                </a:gridCol>
                <a:gridCol w="246888">
                  <a:extLst>
                    <a:ext uri="{9D8B030D-6E8A-4147-A177-3AD203B41FA5}">
                      <a16:colId xmlns:a16="http://schemas.microsoft.com/office/drawing/2014/main" val="983683630"/>
                    </a:ext>
                  </a:extLst>
                </a:gridCol>
                <a:gridCol w="246888">
                  <a:extLst>
                    <a:ext uri="{9D8B030D-6E8A-4147-A177-3AD203B41FA5}">
                      <a16:colId xmlns:a16="http://schemas.microsoft.com/office/drawing/2014/main" val="3335149762"/>
                    </a:ext>
                  </a:extLst>
                </a:gridCol>
                <a:gridCol w="246888">
                  <a:extLst>
                    <a:ext uri="{9D8B030D-6E8A-4147-A177-3AD203B41FA5}">
                      <a16:colId xmlns:a16="http://schemas.microsoft.com/office/drawing/2014/main" val="898700972"/>
                    </a:ext>
                  </a:extLst>
                </a:gridCol>
                <a:gridCol w="246888">
                  <a:extLst>
                    <a:ext uri="{9D8B030D-6E8A-4147-A177-3AD203B41FA5}">
                      <a16:colId xmlns:a16="http://schemas.microsoft.com/office/drawing/2014/main" val="1161670246"/>
                    </a:ext>
                  </a:extLst>
                </a:gridCol>
                <a:gridCol w="246888">
                  <a:extLst>
                    <a:ext uri="{9D8B030D-6E8A-4147-A177-3AD203B41FA5}">
                      <a16:colId xmlns:a16="http://schemas.microsoft.com/office/drawing/2014/main" val="3899449035"/>
                    </a:ext>
                  </a:extLst>
                </a:gridCol>
                <a:gridCol w="246888">
                  <a:extLst>
                    <a:ext uri="{9D8B030D-6E8A-4147-A177-3AD203B41FA5}">
                      <a16:colId xmlns:a16="http://schemas.microsoft.com/office/drawing/2014/main" val="826775263"/>
                    </a:ext>
                  </a:extLst>
                </a:gridCol>
                <a:gridCol w="246888">
                  <a:extLst>
                    <a:ext uri="{9D8B030D-6E8A-4147-A177-3AD203B41FA5}">
                      <a16:colId xmlns:a16="http://schemas.microsoft.com/office/drawing/2014/main" val="4108027020"/>
                    </a:ext>
                  </a:extLst>
                </a:gridCol>
                <a:gridCol w="246888">
                  <a:extLst>
                    <a:ext uri="{9D8B030D-6E8A-4147-A177-3AD203B41FA5}">
                      <a16:colId xmlns:a16="http://schemas.microsoft.com/office/drawing/2014/main" val="3284971710"/>
                    </a:ext>
                  </a:extLst>
                </a:gridCol>
                <a:gridCol w="246888">
                  <a:extLst>
                    <a:ext uri="{9D8B030D-6E8A-4147-A177-3AD203B41FA5}">
                      <a16:colId xmlns:a16="http://schemas.microsoft.com/office/drawing/2014/main" val="1828241596"/>
                    </a:ext>
                  </a:extLst>
                </a:gridCol>
                <a:gridCol w="246888">
                  <a:extLst>
                    <a:ext uri="{9D8B030D-6E8A-4147-A177-3AD203B41FA5}">
                      <a16:colId xmlns:a16="http://schemas.microsoft.com/office/drawing/2014/main" val="4175190112"/>
                    </a:ext>
                  </a:extLst>
                </a:gridCol>
                <a:gridCol w="246888">
                  <a:extLst>
                    <a:ext uri="{9D8B030D-6E8A-4147-A177-3AD203B41FA5}">
                      <a16:colId xmlns:a16="http://schemas.microsoft.com/office/drawing/2014/main" val="676779912"/>
                    </a:ext>
                  </a:extLst>
                </a:gridCol>
                <a:gridCol w="246888">
                  <a:extLst>
                    <a:ext uri="{9D8B030D-6E8A-4147-A177-3AD203B41FA5}">
                      <a16:colId xmlns:a16="http://schemas.microsoft.com/office/drawing/2014/main" val="1650350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710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- 2020-01-06 15:40:15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خبراتك العملية السابقة تعتبر من اهم الموارد الشخصيه لديك، لاتهملها، طورها، اصقلها وانطلق.
#باب_رزق_جميل #ت_التوظيف #عبداللطيف_جميل
#السعودية #توطين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82474875_3194988313848655_4531150060162908160_o.jpg?_nc_cat=105&amp;_nc_oc=AQkSKrF3kd5YWJenzdeFchOOkgF02gJoWK91QQyu3aQcT2V2FcUc0aY4F8qgqb4RxiI&amp;_nc_ht=scontent.xx&amp;_nc_tp=6&amp;oh=76767ffacb163c26466f7aac82febc1e&amp;oe=5EBF34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05/02/2020 09:34:50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9749901"/>
                  </a:ext>
                </a:extLst>
              </a:tr>
            </a:tbl>
          </a:graphicData>
        </a:graphic>
      </p:graphicFrame>
      <p:sp>
        <p:nvSpPr>
          <p:cNvPr id="4" name="Text Placeholder 3">
            <a:extLst>
              <a:ext uri="{FF2B5EF4-FFF2-40B4-BE49-F238E27FC236}">
                <a16:creationId xmlns:a16="http://schemas.microsoft.com/office/drawing/2014/main" id="{5E65389D-D229-41CB-96C7-7498ED25F5DF}"/>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1237259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D2DA-EAD2-4A49-B235-FB28A601F18B}"/>
              </a:ext>
            </a:extLst>
          </p:cNvPr>
          <p:cNvSpPr>
            <a:spLocks noGrp="1"/>
          </p:cNvSpPr>
          <p:nvPr>
            <p:ph type="title"/>
          </p:nvPr>
        </p:nvSpPr>
        <p:spPr/>
        <p:txBody>
          <a:bodyPr/>
          <a:lstStyle/>
          <a:p>
            <a:r>
              <a:rPr lang="en-US"/>
              <a:t>Facebook Published Posts Table | Bab Rizq Jameel BRJ - 15 of 15</a:t>
            </a:r>
          </a:p>
        </p:txBody>
      </p:sp>
      <p:graphicFrame>
        <p:nvGraphicFramePr>
          <p:cNvPr id="5" name="Table Placeholder 4">
            <a:extLst>
              <a:ext uri="{FF2B5EF4-FFF2-40B4-BE49-F238E27FC236}">
                <a16:creationId xmlns:a16="http://schemas.microsoft.com/office/drawing/2014/main" id="{AF332828-9127-4C73-9F88-E0C6C76EB0AB}"/>
              </a:ext>
            </a:extLst>
          </p:cNvPr>
          <p:cNvGraphicFramePr>
            <a:graphicFrameLocks noGrp="1"/>
          </p:cNvGraphicFramePr>
          <p:nvPr>
            <p:ph type="tbl" sz="quarter" idx="13"/>
            <p:extLst>
              <p:ext uri="{D42A27DB-BD31-4B8C-83A1-F6EECF244321}">
                <p14:modId xmlns:p14="http://schemas.microsoft.com/office/powerpoint/2010/main" val="1263138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27908856"/>
                    </a:ext>
                  </a:extLst>
                </a:gridCol>
                <a:gridCol w="822960">
                  <a:extLst>
                    <a:ext uri="{9D8B030D-6E8A-4147-A177-3AD203B41FA5}">
                      <a16:colId xmlns:a16="http://schemas.microsoft.com/office/drawing/2014/main" val="3184924480"/>
                    </a:ext>
                  </a:extLst>
                </a:gridCol>
                <a:gridCol w="246888">
                  <a:extLst>
                    <a:ext uri="{9D8B030D-6E8A-4147-A177-3AD203B41FA5}">
                      <a16:colId xmlns:a16="http://schemas.microsoft.com/office/drawing/2014/main" val="2641976560"/>
                    </a:ext>
                  </a:extLst>
                </a:gridCol>
                <a:gridCol w="246888">
                  <a:extLst>
                    <a:ext uri="{9D8B030D-6E8A-4147-A177-3AD203B41FA5}">
                      <a16:colId xmlns:a16="http://schemas.microsoft.com/office/drawing/2014/main" val="1778864447"/>
                    </a:ext>
                  </a:extLst>
                </a:gridCol>
                <a:gridCol w="246888">
                  <a:extLst>
                    <a:ext uri="{9D8B030D-6E8A-4147-A177-3AD203B41FA5}">
                      <a16:colId xmlns:a16="http://schemas.microsoft.com/office/drawing/2014/main" val="678375457"/>
                    </a:ext>
                  </a:extLst>
                </a:gridCol>
                <a:gridCol w="246888">
                  <a:extLst>
                    <a:ext uri="{9D8B030D-6E8A-4147-A177-3AD203B41FA5}">
                      <a16:colId xmlns:a16="http://schemas.microsoft.com/office/drawing/2014/main" val="548253265"/>
                    </a:ext>
                  </a:extLst>
                </a:gridCol>
                <a:gridCol w="246888">
                  <a:extLst>
                    <a:ext uri="{9D8B030D-6E8A-4147-A177-3AD203B41FA5}">
                      <a16:colId xmlns:a16="http://schemas.microsoft.com/office/drawing/2014/main" val="1470354438"/>
                    </a:ext>
                  </a:extLst>
                </a:gridCol>
                <a:gridCol w="246888">
                  <a:extLst>
                    <a:ext uri="{9D8B030D-6E8A-4147-A177-3AD203B41FA5}">
                      <a16:colId xmlns:a16="http://schemas.microsoft.com/office/drawing/2014/main" val="2170681178"/>
                    </a:ext>
                  </a:extLst>
                </a:gridCol>
                <a:gridCol w="246888">
                  <a:extLst>
                    <a:ext uri="{9D8B030D-6E8A-4147-A177-3AD203B41FA5}">
                      <a16:colId xmlns:a16="http://schemas.microsoft.com/office/drawing/2014/main" val="1669177191"/>
                    </a:ext>
                  </a:extLst>
                </a:gridCol>
                <a:gridCol w="246888">
                  <a:extLst>
                    <a:ext uri="{9D8B030D-6E8A-4147-A177-3AD203B41FA5}">
                      <a16:colId xmlns:a16="http://schemas.microsoft.com/office/drawing/2014/main" val="3465645815"/>
                    </a:ext>
                  </a:extLst>
                </a:gridCol>
                <a:gridCol w="246888">
                  <a:extLst>
                    <a:ext uri="{9D8B030D-6E8A-4147-A177-3AD203B41FA5}">
                      <a16:colId xmlns:a16="http://schemas.microsoft.com/office/drawing/2014/main" val="2763048402"/>
                    </a:ext>
                  </a:extLst>
                </a:gridCol>
                <a:gridCol w="246888">
                  <a:extLst>
                    <a:ext uri="{9D8B030D-6E8A-4147-A177-3AD203B41FA5}">
                      <a16:colId xmlns:a16="http://schemas.microsoft.com/office/drawing/2014/main" val="1889939802"/>
                    </a:ext>
                  </a:extLst>
                </a:gridCol>
                <a:gridCol w="246888">
                  <a:extLst>
                    <a:ext uri="{9D8B030D-6E8A-4147-A177-3AD203B41FA5}">
                      <a16:colId xmlns:a16="http://schemas.microsoft.com/office/drawing/2014/main" val="4221627909"/>
                    </a:ext>
                  </a:extLst>
                </a:gridCol>
                <a:gridCol w="246888">
                  <a:extLst>
                    <a:ext uri="{9D8B030D-6E8A-4147-A177-3AD203B41FA5}">
                      <a16:colId xmlns:a16="http://schemas.microsoft.com/office/drawing/2014/main" val="89969218"/>
                    </a:ext>
                  </a:extLst>
                </a:gridCol>
                <a:gridCol w="246888">
                  <a:extLst>
                    <a:ext uri="{9D8B030D-6E8A-4147-A177-3AD203B41FA5}">
                      <a16:colId xmlns:a16="http://schemas.microsoft.com/office/drawing/2014/main" val="1448734468"/>
                    </a:ext>
                  </a:extLst>
                </a:gridCol>
                <a:gridCol w="246888">
                  <a:extLst>
                    <a:ext uri="{9D8B030D-6E8A-4147-A177-3AD203B41FA5}">
                      <a16:colId xmlns:a16="http://schemas.microsoft.com/office/drawing/2014/main" val="900263175"/>
                    </a:ext>
                  </a:extLst>
                </a:gridCol>
                <a:gridCol w="246888">
                  <a:extLst>
                    <a:ext uri="{9D8B030D-6E8A-4147-A177-3AD203B41FA5}">
                      <a16:colId xmlns:a16="http://schemas.microsoft.com/office/drawing/2014/main" val="1682335128"/>
                    </a:ext>
                  </a:extLst>
                </a:gridCol>
                <a:gridCol w="246888">
                  <a:extLst>
                    <a:ext uri="{9D8B030D-6E8A-4147-A177-3AD203B41FA5}">
                      <a16:colId xmlns:a16="http://schemas.microsoft.com/office/drawing/2014/main" val="1373985529"/>
                    </a:ext>
                  </a:extLst>
                </a:gridCol>
                <a:gridCol w="246888">
                  <a:extLst>
                    <a:ext uri="{9D8B030D-6E8A-4147-A177-3AD203B41FA5}">
                      <a16:colId xmlns:a16="http://schemas.microsoft.com/office/drawing/2014/main" val="3169651824"/>
                    </a:ext>
                  </a:extLst>
                </a:gridCol>
                <a:gridCol w="246888">
                  <a:extLst>
                    <a:ext uri="{9D8B030D-6E8A-4147-A177-3AD203B41FA5}">
                      <a16:colId xmlns:a16="http://schemas.microsoft.com/office/drawing/2014/main" val="784833626"/>
                    </a:ext>
                  </a:extLst>
                </a:gridCol>
                <a:gridCol w="246888">
                  <a:extLst>
                    <a:ext uri="{9D8B030D-6E8A-4147-A177-3AD203B41FA5}">
                      <a16:colId xmlns:a16="http://schemas.microsoft.com/office/drawing/2014/main" val="4144197195"/>
                    </a:ext>
                  </a:extLst>
                </a:gridCol>
                <a:gridCol w="246888">
                  <a:extLst>
                    <a:ext uri="{9D8B030D-6E8A-4147-A177-3AD203B41FA5}">
                      <a16:colId xmlns:a16="http://schemas.microsoft.com/office/drawing/2014/main" val="452393984"/>
                    </a:ext>
                  </a:extLst>
                </a:gridCol>
                <a:gridCol w="246888">
                  <a:extLst>
                    <a:ext uri="{9D8B030D-6E8A-4147-A177-3AD203B41FA5}">
                      <a16:colId xmlns:a16="http://schemas.microsoft.com/office/drawing/2014/main" val="1454157229"/>
                    </a:ext>
                  </a:extLst>
                </a:gridCol>
                <a:gridCol w="246888">
                  <a:extLst>
                    <a:ext uri="{9D8B030D-6E8A-4147-A177-3AD203B41FA5}">
                      <a16:colId xmlns:a16="http://schemas.microsoft.com/office/drawing/2014/main" val="2102967394"/>
                    </a:ext>
                  </a:extLst>
                </a:gridCol>
                <a:gridCol w="246888">
                  <a:extLst>
                    <a:ext uri="{9D8B030D-6E8A-4147-A177-3AD203B41FA5}">
                      <a16:colId xmlns:a16="http://schemas.microsoft.com/office/drawing/2014/main" val="2861528561"/>
                    </a:ext>
                  </a:extLst>
                </a:gridCol>
                <a:gridCol w="246888">
                  <a:extLst>
                    <a:ext uri="{9D8B030D-6E8A-4147-A177-3AD203B41FA5}">
                      <a16:colId xmlns:a16="http://schemas.microsoft.com/office/drawing/2014/main" val="1869475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931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 Rizq Jameel BRJ - 2020-01-05 18:23:07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اغلب الأشخاص يبدأوا يومهم بكوب من قهوتهم المفضلة.☕
ما هو روتينك الصباحي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#ت_التوظيف #عبداللطيف_جميل
#السعودية #توطين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82344884_3192980747382745_7268603030260416512_o.jpg?_nc_cat=111&amp;_nc_oc=AQnGWCgXd72roKb_usMo402wVsVlnRAeHsxUXqolEoJaiqiz9aotF-UTi2ExOWTY1eQ&amp;_nc_ht=scontent.xx&amp;_nc_tp=6&amp;oh=7f51bc2bf16e69f6b603df0e0470f8b8&amp;oe=5ECE53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04/02/2020 15:29:58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7152862"/>
                  </a:ext>
                </a:extLst>
              </a:tr>
            </a:tbl>
          </a:graphicData>
        </a:graphic>
      </p:graphicFrame>
      <p:sp>
        <p:nvSpPr>
          <p:cNvPr id="4" name="Text Placeholder 3">
            <a:extLst>
              <a:ext uri="{FF2B5EF4-FFF2-40B4-BE49-F238E27FC236}">
                <a16:creationId xmlns:a16="http://schemas.microsoft.com/office/drawing/2014/main" id="{A72BA0BC-3B66-4CC7-B309-11140B75B777}"/>
              </a:ext>
            </a:extLst>
          </p:cNvPr>
          <p:cNvSpPr>
            <a:spLocks noGrp="1"/>
          </p:cNvSpPr>
          <p:nvPr>
            <p:ph type="body" sz="quarter" idx="14"/>
          </p:nvPr>
        </p:nvSpPr>
        <p:spPr/>
        <p:txBody>
          <a:bodyPr/>
          <a:lstStyle/>
          <a:p>
            <a:r>
              <a:rPr lang="en-US"/>
              <a:t>01/01/2020 - 31/01/2020</a:t>
            </a:r>
          </a:p>
        </p:txBody>
      </p:sp>
    </p:spTree>
    <p:extLst>
      <p:ext uri="{BB962C8B-B14F-4D97-AF65-F5344CB8AC3E}">
        <p14:creationId xmlns:p14="http://schemas.microsoft.com/office/powerpoint/2010/main" val="25970323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2608</Words>
  <Application>Microsoft Office PowerPoint</Application>
  <PresentationFormat>On-screen Show (4:3)</PresentationFormat>
  <Paragraphs>968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Deep Insights</vt:lpstr>
      <vt:lpstr>Facebook Fans Total | Bab Rizq Jameel BRJ</vt:lpstr>
      <vt:lpstr>Facebook Fans Change | Bab Rizq Jameel BRJ</vt:lpstr>
      <vt:lpstr>Facebook Own Posts | Bab Rizq Jameel BRJ</vt:lpstr>
      <vt:lpstr>Facebook Fan Demographics | Bab Rizq Jameel BRJ</vt:lpstr>
      <vt:lpstr>Facebook Total Interactions | Bab Rizq Jameel BRJ</vt:lpstr>
      <vt:lpstr>Facebook Average Interactions Per Post | Bab Rizq Jameel BRJ</vt:lpstr>
      <vt:lpstr>Facebook Interaction Rate By Weekday | Bab Rizq Jameel BRJ</vt:lpstr>
      <vt:lpstr>Facebook Engagement Rate | Bab Rizq Jameel BRJ</vt:lpstr>
      <vt:lpstr>Facebook Impressions | Bab Rizq Jameel BRJ</vt:lpstr>
      <vt:lpstr>Facebook Reach | Bab Rizq Jameel BRJ</vt:lpstr>
      <vt:lpstr>Facebook Paid, Organic &amp; Viral Impressions over Time | Bab Rizq Jameel BRJ</vt:lpstr>
      <vt:lpstr>Facebook Organic, Viral &amp; Paid Reach over Time | Bab Rizq Jameel BRJ</vt:lpstr>
      <vt:lpstr>Facebook Fans By Country Table | Bab Rizq Jameel BRJ - 1 of 3</vt:lpstr>
      <vt:lpstr>Facebook Fans By Country Table | Bab Rizq Jameel BRJ - 2 of 3</vt:lpstr>
      <vt:lpstr>Facebook Fans By Country Table | Bab Rizq Jameel BRJ - 3 of 3</vt:lpstr>
      <vt:lpstr>Facebook Published Posts Table | Bab Rizq Jameel BRJ - 1 of 15</vt:lpstr>
      <vt:lpstr>Facebook Published Posts Table | Bab Rizq Jameel BRJ - 2 of 15</vt:lpstr>
      <vt:lpstr>Facebook Published Posts Table | Bab Rizq Jameel BRJ - 3 of 15</vt:lpstr>
      <vt:lpstr>Facebook Published Posts Table | Bab Rizq Jameel BRJ - 4 of 15</vt:lpstr>
      <vt:lpstr>Facebook Published Posts Table | Bab Rizq Jameel BRJ - 5 of 15</vt:lpstr>
      <vt:lpstr>Facebook Published Posts Table | Bab Rizq Jameel BRJ - 6 of 15</vt:lpstr>
      <vt:lpstr>Facebook Published Posts Table | Bab Rizq Jameel BRJ - 7 of 15</vt:lpstr>
      <vt:lpstr>Facebook Published Posts Table | Bab Rizq Jameel BRJ - 8 of 15</vt:lpstr>
      <vt:lpstr>Facebook Published Posts Table | Bab Rizq Jameel BRJ - 9 of 15</vt:lpstr>
      <vt:lpstr>Facebook Published Posts Table | Bab Rizq Jameel BRJ - 10 of 15</vt:lpstr>
      <vt:lpstr>Facebook Published Posts Table | Bab Rizq Jameel BRJ - 11 of 15</vt:lpstr>
      <vt:lpstr>Facebook Published Posts Table | Bab Rizq Jameel BRJ - 12 of 15</vt:lpstr>
      <vt:lpstr>Facebook Published Posts Table | Bab Rizq Jameel BRJ - 13 of 15</vt:lpstr>
      <vt:lpstr>Facebook Published Posts Table | Bab Rizq Jameel BRJ - 14 of 15</vt:lpstr>
      <vt:lpstr>Facebook Published Posts Table | Bab Rizq Jameel BRJ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Frederik Peiniger</dc:creator>
  <cp:lastModifiedBy>Frederik Peiniger</cp:lastModifiedBy>
  <cp:revision>1</cp:revision>
  <dcterms:created xsi:type="dcterms:W3CDTF">2020-02-05T11:16:14Z</dcterms:created>
  <dcterms:modified xsi:type="dcterms:W3CDTF">2020-02-05T11:18:16Z</dcterms:modified>
</cp:coreProperties>
</file>