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ppt/charts/chart23.xml" ContentType="application/vnd.openxmlformats-officedocument.drawingml.chart+xml"/>
  <Override PartName="/ppt/charts/style23.xml" ContentType="application/vnd.ms-office.chartstyle+xml"/>
  <Override PartName="/ppt/charts/colors23.xml" ContentType="application/vnd.ms-office.chartcolorstyle+xml"/>
  <Override PartName="/ppt/charts/chart24.xml" ContentType="application/vnd.openxmlformats-officedocument.drawingml.chart+xml"/>
  <Override PartName="/ppt/charts/style24.xml" ContentType="application/vnd.ms-office.chartstyle+xml"/>
  <Override PartName="/ppt/charts/colors24.xml" ContentType="application/vnd.ms-office.chartcolorstyle+xml"/>
  <Override PartName="/ppt/charts/chart25.xml" ContentType="application/vnd.openxmlformats-officedocument.drawingml.chart+xml"/>
  <Override PartName="/ppt/charts/style25.xml" ContentType="application/vnd.ms-office.chartstyle+xml"/>
  <Override PartName="/ppt/charts/colors25.xml" ContentType="application/vnd.ms-office.chartcolorstyle+xml"/>
  <Override PartName="/ppt/charts/chart26.xml" ContentType="application/vnd.openxmlformats-officedocument.drawingml.chart+xml"/>
  <Override PartName="/ppt/charts/style26.xml" ContentType="application/vnd.ms-office.chartstyle+xml"/>
  <Override PartName="/ppt/charts/colors2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1" r:id="rId16"/>
    <p:sldId id="272" r:id="rId17"/>
    <p:sldId id="273" r:id="rId18"/>
    <p:sldId id="274" r:id="rId19"/>
    <p:sldId id="275" r:id="rId20"/>
    <p:sldId id="276" r:id="rId21"/>
    <p:sldId id="277" r:id="rId22"/>
    <p:sldId id="278" r:id="rId23"/>
    <p:sldId id="279"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299" r:id="rId43"/>
    <p:sldId id="300" r:id="rId44"/>
    <p:sldId id="301" r:id="rId45"/>
    <p:sldId id="302" r:id="rId46"/>
    <p:sldId id="303" r:id="rId47"/>
    <p:sldId id="304" r:id="rId48"/>
    <p:sldId id="305" r:id="rId49"/>
    <p:sldId id="306" r:id="rId50"/>
    <p:sldId id="307" r:id="rId51"/>
    <p:sldId id="308" r:id="rId52"/>
    <p:sldId id="309" r:id="rId53"/>
    <p:sldId id="310" r:id="rId54"/>
    <p:sldId id="311" r:id="rId55"/>
    <p:sldId id="312" r:id="rId56"/>
    <p:sldId id="313" r:id="rId57"/>
  </p:sldIdLst>
  <p:sldSz cx="9144000" cy="6858000" type="screen4x3"/>
  <p:notesSz cx="6858000" cy="9144000"/>
  <p:embeddedFontLst>
    <p:embeddedFont>
      <p:font typeface="Calibri" panose="020F0502020204030204" pitchFamily="34" charset="0"/>
      <p:regular r:id="rId58"/>
      <p:bold r:id="rId59"/>
      <p:italic r:id="rId60"/>
      <p:boldItalic r:id="rId6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4" autoAdjust="0"/>
    <p:restoredTop sz="94692" autoAdjust="0"/>
  </p:normalViewPr>
  <p:slideViewPr>
    <p:cSldViewPr snapToGrid="0">
      <p:cViewPr varScale="1">
        <p:scale>
          <a:sx n="59" d="100"/>
          <a:sy n="59" d="100"/>
        </p:scale>
        <p:origin x="84" y="57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font" Target="fonts/font3.fntdata"/><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2.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20.xml"/><Relationship Id="rId1" Type="http://schemas.microsoft.com/office/2011/relationships/chartStyle" Target="style20.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21.xml"/><Relationship Id="rId1" Type="http://schemas.microsoft.com/office/2011/relationships/chartStyle" Target="style21.xml"/></Relationships>
</file>

<file path=ppt/charts/_rels/chart22.xml.rels><?xml version="1.0" encoding="UTF-8" standalone="yes"?>
<Relationships xmlns="http://schemas.openxmlformats.org/package/2006/relationships"><Relationship Id="rId3" Type="http://schemas.openxmlformats.org/officeDocument/2006/relationships/package" Target="../embeddings/Microsoft_Excel_Worksheet21.xlsx"/><Relationship Id="rId2" Type="http://schemas.microsoft.com/office/2011/relationships/chartColorStyle" Target="colors22.xml"/><Relationship Id="rId1" Type="http://schemas.microsoft.com/office/2011/relationships/chartStyle" Target="style22.xml"/></Relationships>
</file>

<file path=ppt/charts/_rels/chart23.xml.rels><?xml version="1.0" encoding="UTF-8" standalone="yes"?>
<Relationships xmlns="http://schemas.openxmlformats.org/package/2006/relationships"><Relationship Id="rId3" Type="http://schemas.openxmlformats.org/officeDocument/2006/relationships/package" Target="../embeddings/Microsoft_Excel_Worksheet22.xlsx"/><Relationship Id="rId2" Type="http://schemas.microsoft.com/office/2011/relationships/chartColorStyle" Target="colors23.xml"/><Relationship Id="rId1" Type="http://schemas.microsoft.com/office/2011/relationships/chartStyle" Target="style23.xml"/></Relationships>
</file>

<file path=ppt/charts/_rels/chart24.xml.rels><?xml version="1.0" encoding="UTF-8" standalone="yes"?>
<Relationships xmlns="http://schemas.openxmlformats.org/package/2006/relationships"><Relationship Id="rId3" Type="http://schemas.openxmlformats.org/officeDocument/2006/relationships/package" Target="../embeddings/Microsoft_Excel_Worksheet23.xlsx"/><Relationship Id="rId2" Type="http://schemas.microsoft.com/office/2011/relationships/chartColorStyle" Target="colors24.xml"/><Relationship Id="rId1" Type="http://schemas.microsoft.com/office/2011/relationships/chartStyle" Target="style24.xml"/></Relationships>
</file>

<file path=ppt/charts/_rels/chart25.xml.rels><?xml version="1.0" encoding="UTF-8" standalone="yes"?>
<Relationships xmlns="http://schemas.openxmlformats.org/package/2006/relationships"><Relationship Id="rId3" Type="http://schemas.openxmlformats.org/officeDocument/2006/relationships/package" Target="../embeddings/Microsoft_Excel_Worksheet24.xlsx"/><Relationship Id="rId2" Type="http://schemas.microsoft.com/office/2011/relationships/chartColorStyle" Target="colors25.xml"/><Relationship Id="rId1" Type="http://schemas.microsoft.com/office/2011/relationships/chartStyle" Target="style25.xml"/></Relationships>
</file>

<file path=ppt/charts/_rels/chart26.xml.rels><?xml version="1.0" encoding="UTF-8" standalone="yes"?>
<Relationships xmlns="http://schemas.openxmlformats.org/package/2006/relationships"><Relationship Id="rId3" Type="http://schemas.openxmlformats.org/officeDocument/2006/relationships/package" Target="../embeddings/Microsoft_Excel_Worksheet25.xlsx"/><Relationship Id="rId2" Type="http://schemas.microsoft.com/office/2011/relationships/chartColorStyle" Target="colors26.xml"/><Relationship Id="rId1" Type="http://schemas.microsoft.com/office/2011/relationships/chartStyle" Target="style2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Eclosia Organic Reach</c:v>
                </c:pt>
              </c:strCache>
            </c:strRef>
          </c:tx>
          <c:spPr>
            <a:ln w="28575" cap="rnd">
              <a:solidFill>
                <a:schemeClr val="accent1"/>
              </a:solidFill>
              <a:round/>
            </a:ln>
            <a:effectLst/>
          </c:spPr>
          <c:marker>
            <c:symbol val="none"/>
          </c:marker>
          <c:cat>
            <c:strRef>
              <c:f>Sheet1!$A$2:$A$5</c:f>
              <c:strCache>
                <c:ptCount val="4"/>
                <c:pt idx="0">
                  <c:v>30/12/2019</c:v>
                </c:pt>
                <c:pt idx="1">
                  <c:v>6/1/2020</c:v>
                </c:pt>
                <c:pt idx="2">
                  <c:v>13/01/2020</c:v>
                </c:pt>
                <c:pt idx="3">
                  <c:v>20/01/2020</c:v>
                </c:pt>
              </c:strCache>
            </c:strRef>
          </c:cat>
          <c:val>
            <c:numRef>
              <c:f>Sheet1!$B$2:$B$5</c:f>
              <c:numCache>
                <c:formatCode>General</c:formatCode>
                <c:ptCount val="4"/>
                <c:pt idx="0">
                  <c:v>2060</c:v>
                </c:pt>
                <c:pt idx="1">
                  <c:v>21863</c:v>
                </c:pt>
                <c:pt idx="2">
                  <c:v>29092</c:v>
                </c:pt>
                <c:pt idx="3">
                  <c:v>9988</c:v>
                </c:pt>
              </c:numCache>
            </c:numRef>
          </c:val>
          <c:smooth val="0"/>
          <c:extLst>
            <c:ext xmlns:c16="http://schemas.microsoft.com/office/drawing/2014/chart" uri="{C3380CC4-5D6E-409C-BE32-E72D297353CC}">
              <c16:uniqueId val="{00000000-8B85-4377-A54F-1D6729C6FD7D}"/>
            </c:ext>
          </c:extLst>
        </c:ser>
        <c:ser>
          <c:idx val="1"/>
          <c:order val="1"/>
          <c:tx>
            <c:strRef>
              <c:f>Sheet1!$C$1</c:f>
              <c:strCache>
                <c:ptCount val="1"/>
                <c:pt idx="0">
                  <c:v>Eclosia Paid Reach</c:v>
                </c:pt>
              </c:strCache>
            </c:strRef>
          </c:tx>
          <c:spPr>
            <a:ln w="28575" cap="rnd">
              <a:solidFill>
                <a:schemeClr val="accent2"/>
              </a:solidFill>
              <a:round/>
            </a:ln>
            <a:effectLst/>
          </c:spPr>
          <c:marker>
            <c:symbol val="none"/>
          </c:marker>
          <c:cat>
            <c:strRef>
              <c:f>Sheet1!$A$2:$A$5</c:f>
              <c:strCache>
                <c:ptCount val="4"/>
                <c:pt idx="0">
                  <c:v>30/12/2019</c:v>
                </c:pt>
                <c:pt idx="1">
                  <c:v>6/1/2020</c:v>
                </c:pt>
                <c:pt idx="2">
                  <c:v>13/01/2020</c:v>
                </c:pt>
                <c:pt idx="3">
                  <c:v>20/01/2020</c:v>
                </c:pt>
              </c:strCache>
            </c:strRef>
          </c:cat>
          <c:val>
            <c:numRef>
              <c:f>Sheet1!$C$2:$C$5</c:f>
              <c:numCache>
                <c:formatCode>General</c:formatCode>
                <c:ptCount val="4"/>
                <c:pt idx="0">
                  <c:v>42237</c:v>
                </c:pt>
                <c:pt idx="1">
                  <c:v>148648</c:v>
                </c:pt>
                <c:pt idx="2">
                  <c:v>129675</c:v>
                </c:pt>
                <c:pt idx="3">
                  <c:v>65211</c:v>
                </c:pt>
              </c:numCache>
            </c:numRef>
          </c:val>
          <c:smooth val="0"/>
          <c:extLst>
            <c:ext xmlns:c16="http://schemas.microsoft.com/office/drawing/2014/chart" uri="{C3380CC4-5D6E-409C-BE32-E72D297353CC}">
              <c16:uniqueId val="{00000001-8B85-4377-A54F-1D6729C6FD7D}"/>
            </c:ext>
          </c:extLst>
        </c:ser>
        <c:ser>
          <c:idx val="2"/>
          <c:order val="2"/>
          <c:tx>
            <c:strRef>
              <c:f>Sheet1!$D$1</c:f>
              <c:strCache>
                <c:ptCount val="1"/>
                <c:pt idx="0">
                  <c:v>Eclosia Viral Reach</c:v>
                </c:pt>
              </c:strCache>
            </c:strRef>
          </c:tx>
          <c:spPr>
            <a:ln w="28575" cap="rnd">
              <a:solidFill>
                <a:schemeClr val="accent3"/>
              </a:solidFill>
              <a:round/>
            </a:ln>
            <a:effectLst/>
          </c:spPr>
          <c:marker>
            <c:symbol val="none"/>
          </c:marker>
          <c:cat>
            <c:strRef>
              <c:f>Sheet1!$A$2:$A$5</c:f>
              <c:strCache>
                <c:ptCount val="4"/>
                <c:pt idx="0">
                  <c:v>30/12/2019</c:v>
                </c:pt>
                <c:pt idx="1">
                  <c:v>6/1/2020</c:v>
                </c:pt>
                <c:pt idx="2">
                  <c:v>13/01/2020</c:v>
                </c:pt>
                <c:pt idx="3">
                  <c:v>20/01/2020</c:v>
                </c:pt>
              </c:strCache>
            </c:strRef>
          </c:cat>
          <c:val>
            <c:numRef>
              <c:f>Sheet1!$D$2:$D$5</c:f>
              <c:numCache>
                <c:formatCode>General</c:formatCode>
                <c:ptCount val="4"/>
                <c:pt idx="0">
                  <c:v>1799</c:v>
                </c:pt>
                <c:pt idx="1">
                  <c:v>13504</c:v>
                </c:pt>
                <c:pt idx="2">
                  <c:v>20745</c:v>
                </c:pt>
                <c:pt idx="3">
                  <c:v>4837</c:v>
                </c:pt>
              </c:numCache>
            </c:numRef>
          </c:val>
          <c:smooth val="0"/>
          <c:extLst>
            <c:ext xmlns:c16="http://schemas.microsoft.com/office/drawing/2014/chart" uri="{C3380CC4-5D6E-409C-BE32-E72D297353CC}">
              <c16:uniqueId val="{00000002-8B85-4377-A54F-1D6729C6FD7D}"/>
            </c:ext>
          </c:extLst>
        </c:ser>
        <c:dLbls>
          <c:showLegendKey val="0"/>
          <c:showVal val="0"/>
          <c:showCatName val="0"/>
          <c:showSerName val="0"/>
          <c:showPercent val="0"/>
          <c:showBubbleSize val="0"/>
        </c:dLbls>
        <c:smooth val="0"/>
        <c:axId val="333803056"/>
        <c:axId val="333799776"/>
      </c:lineChart>
      <c:catAx>
        <c:axId val="3338030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3799776"/>
        <c:crosses val="autoZero"/>
        <c:auto val="1"/>
        <c:lblAlgn val="ctr"/>
        <c:lblOffset val="100"/>
        <c:noMultiLvlLbl val="0"/>
      </c:catAx>
      <c:valAx>
        <c:axId val="3337997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38030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areaChart>
        <c:grouping val="stacked"/>
        <c:varyColors val="0"/>
        <c:ser>
          <c:idx val="0"/>
          <c:order val="0"/>
          <c:tx>
            <c:strRef>
              <c:f>Sheet1!$B$1</c:f>
              <c:strCache>
                <c:ptCount val="1"/>
                <c:pt idx="0">
                  <c:v>Eclosia</c:v>
                </c:pt>
              </c:strCache>
            </c:strRef>
          </c:tx>
          <c:spPr>
            <a:solidFill>
              <a:schemeClr val="accent1"/>
            </a:solidFill>
            <a:ln>
              <a:noFill/>
            </a:ln>
            <a:effectLst/>
          </c:spPr>
          <c:cat>
            <c:strRef>
              <c:f>Sheet1!$A$2:$A$5</c:f>
              <c:strCache>
                <c:ptCount val="4"/>
                <c:pt idx="0">
                  <c:v>30/12/2019</c:v>
                </c:pt>
                <c:pt idx="1">
                  <c:v>6/1/2020</c:v>
                </c:pt>
                <c:pt idx="2">
                  <c:v>13/01/2020</c:v>
                </c:pt>
                <c:pt idx="3">
                  <c:v>20/01/2020</c:v>
                </c:pt>
              </c:strCache>
            </c:strRef>
          </c:cat>
          <c:val>
            <c:numRef>
              <c:f>Sheet1!$B$2:$B$5</c:f>
              <c:numCache>
                <c:formatCode>General</c:formatCode>
                <c:ptCount val="4"/>
                <c:pt idx="0">
                  <c:v>44920</c:v>
                </c:pt>
                <c:pt idx="1">
                  <c:v>161440</c:v>
                </c:pt>
                <c:pt idx="2">
                  <c:v>147631</c:v>
                </c:pt>
                <c:pt idx="3">
                  <c:v>72063</c:v>
                </c:pt>
              </c:numCache>
            </c:numRef>
          </c:val>
          <c:extLst>
            <c:ext xmlns:c16="http://schemas.microsoft.com/office/drawing/2014/chart" uri="{C3380CC4-5D6E-409C-BE32-E72D297353CC}">
              <c16:uniqueId val="{00000000-E8EA-4FF2-9415-C54C23753C4E}"/>
            </c:ext>
          </c:extLst>
        </c:ser>
        <c:dLbls>
          <c:showLegendKey val="0"/>
          <c:showVal val="0"/>
          <c:showCatName val="0"/>
          <c:showSerName val="0"/>
          <c:showPercent val="0"/>
          <c:showBubbleSize val="0"/>
        </c:dLbls>
        <c:axId val="286672760"/>
        <c:axId val="286670136"/>
      </c:areaChart>
      <c:catAx>
        <c:axId val="286672760"/>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6670136"/>
        <c:crosses val="autoZero"/>
        <c:auto val="1"/>
        <c:lblAlgn val="ctr"/>
        <c:lblOffset val="100"/>
        <c:noMultiLvlLbl val="0"/>
      </c:catAx>
      <c:valAx>
        <c:axId val="2866701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6672760"/>
        <c:crosses val="autoZero"/>
        <c:crossBetween val="midCat"/>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zero"/>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Eclosia Organic Reach</c:v>
                </c:pt>
              </c:strCache>
            </c:strRef>
          </c:tx>
          <c:spPr>
            <a:ln w="28575" cap="rnd">
              <a:solidFill>
                <a:schemeClr val="accent1"/>
              </a:solidFill>
              <a:round/>
            </a:ln>
            <a:effectLst/>
          </c:spPr>
          <c:marker>
            <c:symbol val="none"/>
          </c:marker>
          <c:cat>
            <c:strRef>
              <c:f>Sheet1!$A$2:$A$5</c:f>
              <c:strCache>
                <c:ptCount val="4"/>
                <c:pt idx="0">
                  <c:v>30/12/2019</c:v>
                </c:pt>
                <c:pt idx="1">
                  <c:v>6/1/2020</c:v>
                </c:pt>
                <c:pt idx="2">
                  <c:v>13/01/2020</c:v>
                </c:pt>
                <c:pt idx="3">
                  <c:v>20/01/2020</c:v>
                </c:pt>
              </c:strCache>
            </c:strRef>
          </c:cat>
          <c:val>
            <c:numRef>
              <c:f>Sheet1!$B$2:$B$5</c:f>
              <c:numCache>
                <c:formatCode>General</c:formatCode>
                <c:ptCount val="4"/>
                <c:pt idx="0">
                  <c:v>2060</c:v>
                </c:pt>
                <c:pt idx="1">
                  <c:v>21863</c:v>
                </c:pt>
                <c:pt idx="2">
                  <c:v>29092</c:v>
                </c:pt>
                <c:pt idx="3">
                  <c:v>9988</c:v>
                </c:pt>
              </c:numCache>
            </c:numRef>
          </c:val>
          <c:smooth val="0"/>
          <c:extLst>
            <c:ext xmlns:c16="http://schemas.microsoft.com/office/drawing/2014/chart" uri="{C3380CC4-5D6E-409C-BE32-E72D297353CC}">
              <c16:uniqueId val="{00000000-3B58-4391-9897-B487B5B94D29}"/>
            </c:ext>
          </c:extLst>
        </c:ser>
        <c:dLbls>
          <c:showLegendKey val="0"/>
          <c:showVal val="0"/>
          <c:showCatName val="0"/>
          <c:showSerName val="0"/>
          <c:showPercent val="0"/>
          <c:showBubbleSize val="0"/>
        </c:dLbls>
        <c:smooth val="0"/>
        <c:axId val="336793216"/>
        <c:axId val="336800104"/>
      </c:lineChart>
      <c:catAx>
        <c:axId val="3367932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800104"/>
        <c:crosses val="autoZero"/>
        <c:auto val="1"/>
        <c:lblAlgn val="ctr"/>
        <c:lblOffset val="100"/>
        <c:noMultiLvlLbl val="0"/>
      </c:catAx>
      <c:valAx>
        <c:axId val="3368001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793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Eclosia Viral Reach</c:v>
                </c:pt>
              </c:strCache>
            </c:strRef>
          </c:tx>
          <c:spPr>
            <a:ln w="28575" cap="rnd">
              <a:solidFill>
                <a:schemeClr val="accent1"/>
              </a:solidFill>
              <a:round/>
            </a:ln>
            <a:effectLst/>
          </c:spPr>
          <c:marker>
            <c:symbol val="none"/>
          </c:marker>
          <c:cat>
            <c:strRef>
              <c:f>Sheet1!$A$2:$A$5</c:f>
              <c:strCache>
                <c:ptCount val="4"/>
                <c:pt idx="0">
                  <c:v>30/12/2019</c:v>
                </c:pt>
                <c:pt idx="1">
                  <c:v>6/1/2020</c:v>
                </c:pt>
                <c:pt idx="2">
                  <c:v>13/01/2020</c:v>
                </c:pt>
                <c:pt idx="3">
                  <c:v>20/01/2020</c:v>
                </c:pt>
              </c:strCache>
            </c:strRef>
          </c:cat>
          <c:val>
            <c:numRef>
              <c:f>Sheet1!$B$2:$B$5</c:f>
              <c:numCache>
                <c:formatCode>General</c:formatCode>
                <c:ptCount val="4"/>
                <c:pt idx="0">
                  <c:v>1799</c:v>
                </c:pt>
                <c:pt idx="1">
                  <c:v>13504</c:v>
                </c:pt>
                <c:pt idx="2">
                  <c:v>20745</c:v>
                </c:pt>
                <c:pt idx="3">
                  <c:v>4837</c:v>
                </c:pt>
              </c:numCache>
            </c:numRef>
          </c:val>
          <c:smooth val="0"/>
          <c:extLst>
            <c:ext xmlns:c16="http://schemas.microsoft.com/office/drawing/2014/chart" uri="{C3380CC4-5D6E-409C-BE32-E72D297353CC}">
              <c16:uniqueId val="{00000000-7F71-4D43-8D1A-48EB1B635543}"/>
            </c:ext>
          </c:extLst>
        </c:ser>
        <c:dLbls>
          <c:showLegendKey val="0"/>
          <c:showVal val="0"/>
          <c:showCatName val="0"/>
          <c:showSerName val="0"/>
          <c:showPercent val="0"/>
          <c:showBubbleSize val="0"/>
        </c:dLbls>
        <c:smooth val="0"/>
        <c:axId val="50031448"/>
        <c:axId val="50034728"/>
      </c:lineChart>
      <c:catAx>
        <c:axId val="500314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034728"/>
        <c:crosses val="autoZero"/>
        <c:auto val="1"/>
        <c:lblAlgn val="ctr"/>
        <c:lblOffset val="100"/>
        <c:noMultiLvlLbl val="0"/>
      </c:catAx>
      <c:valAx>
        <c:axId val="500347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031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Eclosia Paid Reach</c:v>
                </c:pt>
              </c:strCache>
            </c:strRef>
          </c:tx>
          <c:spPr>
            <a:ln w="28575" cap="rnd">
              <a:solidFill>
                <a:schemeClr val="accent1"/>
              </a:solidFill>
              <a:round/>
            </a:ln>
            <a:effectLst/>
          </c:spPr>
          <c:marker>
            <c:symbol val="none"/>
          </c:marker>
          <c:cat>
            <c:strRef>
              <c:f>Sheet1!$A$2:$A$5</c:f>
              <c:strCache>
                <c:ptCount val="4"/>
                <c:pt idx="0">
                  <c:v>30/12/2019</c:v>
                </c:pt>
                <c:pt idx="1">
                  <c:v>6/1/2020</c:v>
                </c:pt>
                <c:pt idx="2">
                  <c:v>13/01/2020</c:v>
                </c:pt>
                <c:pt idx="3">
                  <c:v>20/01/2020</c:v>
                </c:pt>
              </c:strCache>
            </c:strRef>
          </c:cat>
          <c:val>
            <c:numRef>
              <c:f>Sheet1!$B$2:$B$5</c:f>
              <c:numCache>
                <c:formatCode>General</c:formatCode>
                <c:ptCount val="4"/>
                <c:pt idx="0">
                  <c:v>42237</c:v>
                </c:pt>
                <c:pt idx="1">
                  <c:v>148648</c:v>
                </c:pt>
                <c:pt idx="2">
                  <c:v>129675</c:v>
                </c:pt>
                <c:pt idx="3">
                  <c:v>65211</c:v>
                </c:pt>
              </c:numCache>
            </c:numRef>
          </c:val>
          <c:smooth val="0"/>
          <c:extLst>
            <c:ext xmlns:c16="http://schemas.microsoft.com/office/drawing/2014/chart" uri="{C3380CC4-5D6E-409C-BE32-E72D297353CC}">
              <c16:uniqueId val="{00000000-B319-40E3-933E-78266AA3E6E7}"/>
            </c:ext>
          </c:extLst>
        </c:ser>
        <c:dLbls>
          <c:showLegendKey val="0"/>
          <c:showVal val="0"/>
          <c:showCatName val="0"/>
          <c:showSerName val="0"/>
          <c:showPercent val="0"/>
          <c:showBubbleSize val="0"/>
        </c:dLbls>
        <c:smooth val="0"/>
        <c:axId val="50033088"/>
        <c:axId val="50033744"/>
      </c:lineChart>
      <c:catAx>
        <c:axId val="500330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033744"/>
        <c:crosses val="autoZero"/>
        <c:auto val="1"/>
        <c:lblAlgn val="ctr"/>
        <c:lblOffset val="100"/>
        <c:noMultiLvlLbl val="0"/>
      </c:catAx>
      <c:valAx>
        <c:axId val="500337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0330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Eclosia</c:v>
                </c:pt>
              </c:strCache>
            </c:strRef>
          </c:tx>
          <c:spPr>
            <a:ln w="28575" cap="rnd">
              <a:solidFill>
                <a:schemeClr val="accent1"/>
              </a:solidFill>
              <a:round/>
            </a:ln>
            <a:effectLst/>
          </c:spPr>
          <c:marker>
            <c:symbol val="none"/>
          </c:marker>
          <c:cat>
            <c:strRef>
              <c:f>Sheet1!$A$2:$A$5</c:f>
              <c:strCache>
                <c:ptCount val="4"/>
                <c:pt idx="0">
                  <c:v>30/12/2019</c:v>
                </c:pt>
                <c:pt idx="1">
                  <c:v>6/1/2020</c:v>
                </c:pt>
                <c:pt idx="2">
                  <c:v>13/01/2020</c:v>
                </c:pt>
                <c:pt idx="3">
                  <c:v>20/01/2020</c:v>
                </c:pt>
              </c:strCache>
            </c:strRef>
          </c:cat>
          <c:val>
            <c:numRef>
              <c:f>Sheet1!$B$2:$B$5</c:f>
              <c:numCache>
                <c:formatCode>General</c:formatCode>
                <c:ptCount val="4"/>
                <c:pt idx="0">
                  <c:v>81869</c:v>
                </c:pt>
                <c:pt idx="1">
                  <c:v>340430</c:v>
                </c:pt>
                <c:pt idx="2">
                  <c:v>240986</c:v>
                </c:pt>
                <c:pt idx="3">
                  <c:v>98701</c:v>
                </c:pt>
              </c:numCache>
            </c:numRef>
          </c:val>
          <c:smooth val="0"/>
          <c:extLst>
            <c:ext xmlns:c16="http://schemas.microsoft.com/office/drawing/2014/chart" uri="{C3380CC4-5D6E-409C-BE32-E72D297353CC}">
              <c16:uniqueId val="{00000000-8524-4EB4-A872-B02B9FCBDFAD}"/>
            </c:ext>
          </c:extLst>
        </c:ser>
        <c:dLbls>
          <c:showLegendKey val="0"/>
          <c:showVal val="0"/>
          <c:showCatName val="0"/>
          <c:showSerName val="0"/>
          <c:showPercent val="0"/>
          <c:showBubbleSize val="0"/>
        </c:dLbls>
        <c:smooth val="0"/>
        <c:axId val="335647624"/>
        <c:axId val="335648280"/>
      </c:lineChart>
      <c:catAx>
        <c:axId val="3356476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5648280"/>
        <c:crosses val="autoZero"/>
        <c:auto val="1"/>
        <c:lblAlgn val="ctr"/>
        <c:lblOffset val="100"/>
        <c:noMultiLvlLbl val="0"/>
      </c:catAx>
      <c:valAx>
        <c:axId val="3356482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56476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Eclosia Organic Impressions</c:v>
                </c:pt>
              </c:strCache>
            </c:strRef>
          </c:tx>
          <c:spPr>
            <a:ln w="28575" cap="rnd">
              <a:solidFill>
                <a:schemeClr val="accent1"/>
              </a:solidFill>
              <a:round/>
            </a:ln>
            <a:effectLst/>
          </c:spPr>
          <c:marker>
            <c:symbol val="none"/>
          </c:marker>
          <c:cat>
            <c:strRef>
              <c:f>Sheet1!$A$2:$A$5</c:f>
              <c:strCache>
                <c:ptCount val="4"/>
                <c:pt idx="0">
                  <c:v>30/12/2019</c:v>
                </c:pt>
                <c:pt idx="1">
                  <c:v>6/1/2020</c:v>
                </c:pt>
                <c:pt idx="2">
                  <c:v>13/01/2020</c:v>
                </c:pt>
                <c:pt idx="3">
                  <c:v>20/01/2020</c:v>
                </c:pt>
              </c:strCache>
            </c:strRef>
          </c:cat>
          <c:val>
            <c:numRef>
              <c:f>Sheet1!$B$2:$B$5</c:f>
              <c:numCache>
                <c:formatCode>General</c:formatCode>
                <c:ptCount val="4"/>
                <c:pt idx="0">
                  <c:v>2426</c:v>
                </c:pt>
                <c:pt idx="1">
                  <c:v>28703</c:v>
                </c:pt>
                <c:pt idx="2">
                  <c:v>39418</c:v>
                </c:pt>
                <c:pt idx="3">
                  <c:v>10547</c:v>
                </c:pt>
              </c:numCache>
            </c:numRef>
          </c:val>
          <c:smooth val="0"/>
          <c:extLst>
            <c:ext xmlns:c16="http://schemas.microsoft.com/office/drawing/2014/chart" uri="{C3380CC4-5D6E-409C-BE32-E72D297353CC}">
              <c16:uniqueId val="{00000000-D4C7-47EE-BD06-B430F7FDA493}"/>
            </c:ext>
          </c:extLst>
        </c:ser>
        <c:ser>
          <c:idx val="1"/>
          <c:order val="1"/>
          <c:tx>
            <c:strRef>
              <c:f>Sheet1!$C$1</c:f>
              <c:strCache>
                <c:ptCount val="1"/>
                <c:pt idx="0">
                  <c:v>Eclosia Paid Impressions</c:v>
                </c:pt>
              </c:strCache>
            </c:strRef>
          </c:tx>
          <c:spPr>
            <a:ln w="28575" cap="rnd">
              <a:solidFill>
                <a:schemeClr val="accent2"/>
              </a:solidFill>
              <a:round/>
            </a:ln>
            <a:effectLst/>
          </c:spPr>
          <c:marker>
            <c:symbol val="none"/>
          </c:marker>
          <c:cat>
            <c:strRef>
              <c:f>Sheet1!$A$2:$A$5</c:f>
              <c:strCache>
                <c:ptCount val="4"/>
                <c:pt idx="0">
                  <c:v>30/12/2019</c:v>
                </c:pt>
                <c:pt idx="1">
                  <c:v>6/1/2020</c:v>
                </c:pt>
                <c:pt idx="2">
                  <c:v>13/01/2020</c:v>
                </c:pt>
                <c:pt idx="3">
                  <c:v>20/01/2020</c:v>
                </c:pt>
              </c:strCache>
            </c:strRef>
          </c:cat>
          <c:val>
            <c:numRef>
              <c:f>Sheet1!$C$2:$C$5</c:f>
              <c:numCache>
                <c:formatCode>General</c:formatCode>
                <c:ptCount val="4"/>
                <c:pt idx="0">
                  <c:v>79285</c:v>
                </c:pt>
                <c:pt idx="1">
                  <c:v>311136</c:v>
                </c:pt>
                <c:pt idx="2">
                  <c:v>200102</c:v>
                </c:pt>
                <c:pt idx="3">
                  <c:v>87829</c:v>
                </c:pt>
              </c:numCache>
            </c:numRef>
          </c:val>
          <c:smooth val="0"/>
          <c:extLst>
            <c:ext xmlns:c16="http://schemas.microsoft.com/office/drawing/2014/chart" uri="{C3380CC4-5D6E-409C-BE32-E72D297353CC}">
              <c16:uniqueId val="{00000001-D4C7-47EE-BD06-B430F7FDA493}"/>
            </c:ext>
          </c:extLst>
        </c:ser>
        <c:ser>
          <c:idx val="2"/>
          <c:order val="2"/>
          <c:tx>
            <c:strRef>
              <c:f>Sheet1!$D$1</c:f>
              <c:strCache>
                <c:ptCount val="1"/>
                <c:pt idx="0">
                  <c:v>Eclosia Viral Impressions</c:v>
                </c:pt>
              </c:strCache>
            </c:strRef>
          </c:tx>
          <c:spPr>
            <a:ln w="28575" cap="rnd">
              <a:solidFill>
                <a:schemeClr val="accent3"/>
              </a:solidFill>
              <a:round/>
            </a:ln>
            <a:effectLst/>
          </c:spPr>
          <c:marker>
            <c:symbol val="none"/>
          </c:marker>
          <c:cat>
            <c:strRef>
              <c:f>Sheet1!$A$2:$A$5</c:f>
              <c:strCache>
                <c:ptCount val="4"/>
                <c:pt idx="0">
                  <c:v>30/12/2019</c:v>
                </c:pt>
                <c:pt idx="1">
                  <c:v>6/1/2020</c:v>
                </c:pt>
                <c:pt idx="2">
                  <c:v>13/01/2020</c:v>
                </c:pt>
                <c:pt idx="3">
                  <c:v>20/01/2020</c:v>
                </c:pt>
              </c:strCache>
            </c:strRef>
          </c:cat>
          <c:val>
            <c:numRef>
              <c:f>Sheet1!$D$2:$D$5</c:f>
              <c:numCache>
                <c:formatCode>General</c:formatCode>
                <c:ptCount val="4"/>
                <c:pt idx="0">
                  <c:v>1832</c:v>
                </c:pt>
                <c:pt idx="1">
                  <c:v>13618</c:v>
                </c:pt>
                <c:pt idx="2">
                  <c:v>21271</c:v>
                </c:pt>
                <c:pt idx="3">
                  <c:v>4690</c:v>
                </c:pt>
              </c:numCache>
            </c:numRef>
          </c:val>
          <c:smooth val="0"/>
          <c:extLst>
            <c:ext xmlns:c16="http://schemas.microsoft.com/office/drawing/2014/chart" uri="{C3380CC4-5D6E-409C-BE32-E72D297353CC}">
              <c16:uniqueId val="{00000002-D4C7-47EE-BD06-B430F7FDA493}"/>
            </c:ext>
          </c:extLst>
        </c:ser>
        <c:dLbls>
          <c:showLegendKey val="0"/>
          <c:showVal val="0"/>
          <c:showCatName val="0"/>
          <c:showSerName val="0"/>
          <c:showPercent val="0"/>
          <c:showBubbleSize val="0"/>
        </c:dLbls>
        <c:smooth val="0"/>
        <c:axId val="335650248"/>
        <c:axId val="335651232"/>
      </c:lineChart>
      <c:catAx>
        <c:axId val="3356502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5651232"/>
        <c:crosses val="autoZero"/>
        <c:auto val="1"/>
        <c:lblAlgn val="ctr"/>
        <c:lblOffset val="100"/>
        <c:noMultiLvlLbl val="0"/>
      </c:catAx>
      <c:valAx>
        <c:axId val="3356512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56502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c:f>
              <c:strCache>
                <c:ptCount val="1"/>
                <c:pt idx="0">
                  <c:v>Eclosia</c:v>
                </c:pt>
              </c:strCache>
            </c:strRef>
          </c:cat>
          <c:val>
            <c:numRef>
              <c:f>Sheet1!$B$2</c:f>
              <c:numCache>
                <c:formatCode>General</c:formatCode>
                <c:ptCount val="1"/>
                <c:pt idx="0">
                  <c:v>5659</c:v>
                </c:pt>
              </c:numCache>
            </c:numRef>
          </c:val>
          <c:extLst>
            <c:ext xmlns:c16="http://schemas.microsoft.com/office/drawing/2014/chart" uri="{C3380CC4-5D6E-409C-BE32-E72D297353CC}">
              <c16:uniqueId val="{00000000-9FDB-4F6D-A6F0-A7A67BAC80C3}"/>
            </c:ext>
          </c:extLst>
        </c:ser>
        <c:dLbls>
          <c:showLegendKey val="0"/>
          <c:showVal val="0"/>
          <c:showCatName val="0"/>
          <c:showSerName val="0"/>
          <c:showPercent val="0"/>
          <c:showBubbleSize val="0"/>
        </c:dLbls>
        <c:gapWidth val="219"/>
        <c:overlap val="-27"/>
        <c:axId val="49459904"/>
        <c:axId val="49462200"/>
      </c:barChart>
      <c:catAx>
        <c:axId val="494599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462200"/>
        <c:crosses val="autoZero"/>
        <c:auto val="1"/>
        <c:lblAlgn val="ctr"/>
        <c:lblOffset val="100"/>
        <c:noMultiLvlLbl val="0"/>
      </c:catAx>
      <c:valAx>
        <c:axId val="494622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459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Eclosia</c:v>
                </c:pt>
              </c:strCache>
            </c:strRef>
          </c:cat>
          <c:val>
            <c:numRef>
              <c:f>Sheet1!$B$2</c:f>
              <c:numCache>
                <c:formatCode>General</c:formatCode>
                <c:ptCount val="1"/>
                <c:pt idx="0">
                  <c:v>4104</c:v>
                </c:pt>
              </c:numCache>
            </c:numRef>
          </c:val>
          <c:extLst>
            <c:ext xmlns:c16="http://schemas.microsoft.com/office/drawing/2014/chart" uri="{C3380CC4-5D6E-409C-BE32-E72D297353CC}">
              <c16:uniqueId val="{00000000-AF3D-4D32-BE82-439BC6B751C4}"/>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Eclosia</c:v>
                </c:pt>
              </c:strCache>
            </c:strRef>
          </c:cat>
          <c:val>
            <c:numRef>
              <c:f>Sheet1!$C$2</c:f>
              <c:numCache>
                <c:formatCode>General</c:formatCode>
                <c:ptCount val="1"/>
                <c:pt idx="0">
                  <c:v>356</c:v>
                </c:pt>
              </c:numCache>
            </c:numRef>
          </c:val>
          <c:extLst>
            <c:ext xmlns:c16="http://schemas.microsoft.com/office/drawing/2014/chart" uri="{C3380CC4-5D6E-409C-BE32-E72D297353CC}">
              <c16:uniqueId val="{00000001-AF3D-4D32-BE82-439BC6B751C4}"/>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Eclosia</c:v>
                </c:pt>
              </c:strCache>
            </c:strRef>
          </c:cat>
          <c:val>
            <c:numRef>
              <c:f>Sheet1!$D$2</c:f>
              <c:numCache>
                <c:formatCode>General</c:formatCode>
                <c:ptCount val="1"/>
                <c:pt idx="0">
                  <c:v>417</c:v>
                </c:pt>
              </c:numCache>
            </c:numRef>
          </c:val>
          <c:extLst>
            <c:ext xmlns:c16="http://schemas.microsoft.com/office/drawing/2014/chart" uri="{C3380CC4-5D6E-409C-BE32-E72D297353CC}">
              <c16:uniqueId val="{00000002-AF3D-4D32-BE82-439BC6B751C4}"/>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Eclosia</c:v>
                </c:pt>
              </c:strCache>
            </c:strRef>
          </c:cat>
          <c:val>
            <c:numRef>
              <c:f>Sheet1!$E$2</c:f>
              <c:numCache>
                <c:formatCode>General</c:formatCode>
                <c:ptCount val="1"/>
                <c:pt idx="0">
                  <c:v>48</c:v>
                </c:pt>
              </c:numCache>
            </c:numRef>
          </c:val>
          <c:extLst>
            <c:ext xmlns:c16="http://schemas.microsoft.com/office/drawing/2014/chart" uri="{C3380CC4-5D6E-409C-BE32-E72D297353CC}">
              <c16:uniqueId val="{00000003-AF3D-4D32-BE82-439BC6B751C4}"/>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Eclosia</c:v>
                </c:pt>
              </c:strCache>
            </c:strRef>
          </c:cat>
          <c:val>
            <c:numRef>
              <c:f>Sheet1!$F$2</c:f>
              <c:numCache>
                <c:formatCode>General</c:formatCode>
                <c:ptCount val="1"/>
                <c:pt idx="0">
                  <c:v>22</c:v>
                </c:pt>
              </c:numCache>
            </c:numRef>
          </c:val>
          <c:extLst>
            <c:ext xmlns:c16="http://schemas.microsoft.com/office/drawing/2014/chart" uri="{C3380CC4-5D6E-409C-BE32-E72D297353CC}">
              <c16:uniqueId val="{00000004-AF3D-4D32-BE82-439BC6B751C4}"/>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Eclosia</c:v>
                </c:pt>
              </c:strCache>
            </c:strRef>
          </c:cat>
          <c:val>
            <c:numRef>
              <c:f>Sheet1!$G$2</c:f>
              <c:numCache>
                <c:formatCode>General</c:formatCode>
                <c:ptCount val="1"/>
                <c:pt idx="0">
                  <c:v>2</c:v>
                </c:pt>
              </c:numCache>
            </c:numRef>
          </c:val>
          <c:extLst>
            <c:ext xmlns:c16="http://schemas.microsoft.com/office/drawing/2014/chart" uri="{C3380CC4-5D6E-409C-BE32-E72D297353CC}">
              <c16:uniqueId val="{00000005-AF3D-4D32-BE82-439BC6B751C4}"/>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Eclosia</c:v>
                </c:pt>
              </c:strCache>
            </c:strRef>
          </c:cat>
          <c:val>
            <c:numRef>
              <c:f>Sheet1!$H$2</c:f>
              <c:numCache>
                <c:formatCode>General</c:formatCode>
                <c:ptCount val="1"/>
                <c:pt idx="0">
                  <c:v>132</c:v>
                </c:pt>
              </c:numCache>
            </c:numRef>
          </c:val>
          <c:extLst>
            <c:ext xmlns:c16="http://schemas.microsoft.com/office/drawing/2014/chart" uri="{C3380CC4-5D6E-409C-BE32-E72D297353CC}">
              <c16:uniqueId val="{00000006-AF3D-4D32-BE82-439BC6B751C4}"/>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Eclosia</c:v>
                </c:pt>
              </c:strCache>
            </c:strRef>
          </c:cat>
          <c:val>
            <c:numRef>
              <c:f>Sheet1!$I$2</c:f>
              <c:numCache>
                <c:formatCode>General</c:formatCode>
                <c:ptCount val="1"/>
                <c:pt idx="0">
                  <c:v>578</c:v>
                </c:pt>
              </c:numCache>
            </c:numRef>
          </c:val>
          <c:extLst>
            <c:ext xmlns:c16="http://schemas.microsoft.com/office/drawing/2014/chart" uri="{C3380CC4-5D6E-409C-BE32-E72D297353CC}">
              <c16:uniqueId val="{00000007-AF3D-4D32-BE82-439BC6B751C4}"/>
            </c:ext>
          </c:extLst>
        </c:ser>
        <c:dLbls>
          <c:showLegendKey val="0"/>
          <c:showVal val="0"/>
          <c:showCatName val="0"/>
          <c:showSerName val="0"/>
          <c:showPercent val="0"/>
          <c:showBubbleSize val="0"/>
        </c:dLbls>
        <c:gapWidth val="150"/>
        <c:overlap val="100"/>
        <c:axId val="49463512"/>
        <c:axId val="49460232"/>
      </c:barChart>
      <c:catAx>
        <c:axId val="49463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460232"/>
        <c:crosses val="autoZero"/>
        <c:auto val="1"/>
        <c:lblAlgn val="ctr"/>
        <c:lblOffset val="100"/>
        <c:noMultiLvlLbl val="0"/>
      </c:catAx>
      <c:valAx>
        <c:axId val="4946023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4635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Eclosia</c:v>
                </c:pt>
              </c:strCache>
            </c:strRef>
          </c:tx>
          <c:spPr>
            <a:ln w="28575" cap="rnd">
              <a:solidFill>
                <a:schemeClr val="accent1"/>
              </a:solidFill>
              <a:round/>
            </a:ln>
            <a:effectLst/>
          </c:spPr>
          <c:marker>
            <c:symbol val="none"/>
          </c:marker>
          <c:cat>
            <c:strRef>
              <c:f>Sheet1!$A$2:$A$5</c:f>
              <c:strCache>
                <c:ptCount val="4"/>
                <c:pt idx="0">
                  <c:v>30/12/2019</c:v>
                </c:pt>
                <c:pt idx="1">
                  <c:v>6/1/2020</c:v>
                </c:pt>
                <c:pt idx="2">
                  <c:v>13/01/2020</c:v>
                </c:pt>
                <c:pt idx="3">
                  <c:v>20/01/2020</c:v>
                </c:pt>
              </c:strCache>
            </c:strRef>
          </c:cat>
          <c:val>
            <c:numRef>
              <c:f>Sheet1!$B$2:$B$5</c:f>
              <c:numCache>
                <c:formatCode>General</c:formatCode>
                <c:ptCount val="4"/>
                <c:pt idx="0">
                  <c:v>0</c:v>
                </c:pt>
                <c:pt idx="1">
                  <c:v>880</c:v>
                </c:pt>
                <c:pt idx="2">
                  <c:v>922</c:v>
                </c:pt>
                <c:pt idx="3">
                  <c:v>251</c:v>
                </c:pt>
              </c:numCache>
            </c:numRef>
          </c:val>
          <c:smooth val="0"/>
          <c:extLst>
            <c:ext xmlns:c16="http://schemas.microsoft.com/office/drawing/2014/chart" uri="{C3380CC4-5D6E-409C-BE32-E72D297353CC}">
              <c16:uniqueId val="{00000000-A346-4809-A605-2D130A196067}"/>
            </c:ext>
          </c:extLst>
        </c:ser>
        <c:dLbls>
          <c:showLegendKey val="0"/>
          <c:showVal val="0"/>
          <c:showCatName val="0"/>
          <c:showSerName val="0"/>
          <c:showPercent val="0"/>
          <c:showBubbleSize val="0"/>
        </c:dLbls>
        <c:smooth val="0"/>
        <c:axId val="49456624"/>
        <c:axId val="49465152"/>
      </c:lineChart>
      <c:catAx>
        <c:axId val="494566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465152"/>
        <c:crosses val="autoZero"/>
        <c:auto val="1"/>
        <c:lblAlgn val="ctr"/>
        <c:lblOffset val="100"/>
        <c:noMultiLvlLbl val="0"/>
      </c:catAx>
      <c:valAx>
        <c:axId val="494651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4566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Eclosia</c:v>
                </c:pt>
              </c:strCache>
            </c:strRef>
          </c:cat>
          <c:val>
            <c:numRef>
              <c:f>Sheet1!$B$2</c:f>
              <c:numCache>
                <c:formatCode>General</c:formatCode>
                <c:ptCount val="1"/>
                <c:pt idx="0">
                  <c:v>5050</c:v>
                </c:pt>
              </c:numCache>
            </c:numRef>
          </c:val>
          <c:extLst>
            <c:ext xmlns:c16="http://schemas.microsoft.com/office/drawing/2014/chart" uri="{C3380CC4-5D6E-409C-BE32-E72D297353CC}">
              <c16:uniqueId val="{00000000-B86E-49C9-AA0F-4CAAD1ECD16A}"/>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Eclosia</c:v>
                </c:pt>
              </c:strCache>
            </c:strRef>
          </c:cat>
          <c:val>
            <c:numRef>
              <c:f>Sheet1!$C$2</c:f>
              <c:numCache>
                <c:formatCode>General</c:formatCode>
                <c:ptCount val="1"/>
                <c:pt idx="0">
                  <c:v>435</c:v>
                </c:pt>
              </c:numCache>
            </c:numRef>
          </c:val>
          <c:extLst>
            <c:ext xmlns:c16="http://schemas.microsoft.com/office/drawing/2014/chart" uri="{C3380CC4-5D6E-409C-BE32-E72D297353CC}">
              <c16:uniqueId val="{00000001-B86E-49C9-AA0F-4CAAD1ECD16A}"/>
            </c:ext>
          </c:extLst>
        </c:ser>
        <c:ser>
          <c:idx val="2"/>
          <c:order val="2"/>
          <c:tx>
            <c:strRef>
              <c:f>Sheet1!$D$1</c:f>
              <c:strCache>
                <c:ptCount val="1"/>
                <c:pt idx="0">
                  <c:v>Wow</c:v>
                </c:pt>
              </c:strCache>
            </c:strRef>
          </c:tx>
          <c:spPr>
            <a:solidFill>
              <a:schemeClr val="accent3"/>
            </a:solidFill>
            <a:ln>
              <a:noFill/>
            </a:ln>
            <a:effectLst/>
          </c:spPr>
          <c:invertIfNegative val="0"/>
          <c:cat>
            <c:strRef>
              <c:f>Sheet1!$A$2</c:f>
              <c:strCache>
                <c:ptCount val="1"/>
                <c:pt idx="0">
                  <c:v>Eclosia</c:v>
                </c:pt>
              </c:strCache>
            </c:strRef>
          </c:cat>
          <c:val>
            <c:numRef>
              <c:f>Sheet1!$D$2</c:f>
              <c:numCache>
                <c:formatCode>General</c:formatCode>
                <c:ptCount val="1"/>
                <c:pt idx="0">
                  <c:v>56</c:v>
                </c:pt>
              </c:numCache>
            </c:numRef>
          </c:val>
          <c:extLst>
            <c:ext xmlns:c16="http://schemas.microsoft.com/office/drawing/2014/chart" uri="{C3380CC4-5D6E-409C-BE32-E72D297353CC}">
              <c16:uniqueId val="{00000002-B86E-49C9-AA0F-4CAAD1ECD16A}"/>
            </c:ext>
          </c:extLst>
        </c:ser>
        <c:ser>
          <c:idx val="3"/>
          <c:order val="3"/>
          <c:tx>
            <c:strRef>
              <c:f>Sheet1!$E$1</c:f>
              <c:strCache>
                <c:ptCount val="1"/>
                <c:pt idx="0">
                  <c:v>Haha</c:v>
                </c:pt>
              </c:strCache>
            </c:strRef>
          </c:tx>
          <c:spPr>
            <a:solidFill>
              <a:schemeClr val="accent4"/>
            </a:solidFill>
            <a:ln>
              <a:noFill/>
            </a:ln>
            <a:effectLst/>
          </c:spPr>
          <c:invertIfNegative val="0"/>
          <c:cat>
            <c:strRef>
              <c:f>Sheet1!$A$2</c:f>
              <c:strCache>
                <c:ptCount val="1"/>
                <c:pt idx="0">
                  <c:v>Eclosia</c:v>
                </c:pt>
              </c:strCache>
            </c:strRef>
          </c:cat>
          <c:val>
            <c:numRef>
              <c:f>Sheet1!$E$2</c:f>
              <c:numCache>
                <c:formatCode>General</c:formatCode>
                <c:ptCount val="1"/>
                <c:pt idx="0">
                  <c:v>845</c:v>
                </c:pt>
              </c:numCache>
            </c:numRef>
          </c:val>
          <c:extLst>
            <c:ext xmlns:c16="http://schemas.microsoft.com/office/drawing/2014/chart" uri="{C3380CC4-5D6E-409C-BE32-E72D297353CC}">
              <c16:uniqueId val="{00000003-B86E-49C9-AA0F-4CAAD1ECD16A}"/>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Eclosia</c:v>
                </c:pt>
              </c:strCache>
            </c:strRef>
          </c:cat>
          <c:val>
            <c:numRef>
              <c:f>Sheet1!$F$2</c:f>
              <c:numCache>
                <c:formatCode>General</c:formatCode>
                <c:ptCount val="1"/>
                <c:pt idx="0">
                  <c:v>37</c:v>
                </c:pt>
              </c:numCache>
            </c:numRef>
          </c:val>
          <c:extLst>
            <c:ext xmlns:c16="http://schemas.microsoft.com/office/drawing/2014/chart" uri="{C3380CC4-5D6E-409C-BE32-E72D297353CC}">
              <c16:uniqueId val="{00000004-B86E-49C9-AA0F-4CAAD1ECD16A}"/>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Eclosia</c:v>
                </c:pt>
              </c:strCache>
            </c:strRef>
          </c:cat>
          <c:val>
            <c:numRef>
              <c:f>Sheet1!$G$2</c:f>
              <c:numCache>
                <c:formatCode>General</c:formatCode>
                <c:ptCount val="1"/>
                <c:pt idx="0">
                  <c:v>2</c:v>
                </c:pt>
              </c:numCache>
            </c:numRef>
          </c:val>
          <c:extLst>
            <c:ext xmlns:c16="http://schemas.microsoft.com/office/drawing/2014/chart" uri="{C3380CC4-5D6E-409C-BE32-E72D297353CC}">
              <c16:uniqueId val="{00000005-B86E-49C9-AA0F-4CAAD1ECD16A}"/>
            </c:ext>
          </c:extLst>
        </c:ser>
        <c:dLbls>
          <c:showLegendKey val="0"/>
          <c:showVal val="0"/>
          <c:showCatName val="0"/>
          <c:showSerName val="0"/>
          <c:showPercent val="0"/>
          <c:showBubbleSize val="0"/>
        </c:dLbls>
        <c:gapWidth val="150"/>
        <c:overlap val="100"/>
        <c:axId val="49470072"/>
        <c:axId val="49469088"/>
      </c:barChart>
      <c:catAx>
        <c:axId val="494700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469088"/>
        <c:crosses val="autoZero"/>
        <c:auto val="1"/>
        <c:lblAlgn val="ctr"/>
        <c:lblOffset val="100"/>
        <c:noMultiLvlLbl val="0"/>
      </c:catAx>
      <c:valAx>
        <c:axId val="4946908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470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Eclosia</c:v>
                </c:pt>
              </c:strCache>
            </c:strRef>
          </c:tx>
          <c:spPr>
            <a:ln w="28575" cap="rnd">
              <a:solidFill>
                <a:schemeClr val="accent1"/>
              </a:solidFill>
              <a:round/>
            </a:ln>
            <a:effectLst/>
          </c:spPr>
          <c:marker>
            <c:symbol val="none"/>
          </c:marker>
          <c:cat>
            <c:strRef>
              <c:f>Sheet1!$A$2:$A$5</c:f>
              <c:strCache>
                <c:ptCount val="4"/>
                <c:pt idx="0">
                  <c:v>30/12/2019</c:v>
                </c:pt>
                <c:pt idx="1">
                  <c:v>6/1/2020</c:v>
                </c:pt>
                <c:pt idx="2">
                  <c:v>13/01/2020</c:v>
                </c:pt>
                <c:pt idx="3">
                  <c:v>20/01/2020</c:v>
                </c:pt>
              </c:strCache>
            </c:strRef>
          </c:cat>
          <c:val>
            <c:numRef>
              <c:f>Sheet1!$B$2:$B$5</c:f>
              <c:numCache>
                <c:formatCode>General</c:formatCode>
                <c:ptCount val="4"/>
                <c:pt idx="0">
                  <c:v>0</c:v>
                </c:pt>
                <c:pt idx="1">
                  <c:v>0</c:v>
                </c:pt>
                <c:pt idx="2">
                  <c:v>0</c:v>
                </c:pt>
                <c:pt idx="3">
                  <c:v>1</c:v>
                </c:pt>
              </c:numCache>
            </c:numRef>
          </c:val>
          <c:smooth val="0"/>
          <c:extLst>
            <c:ext xmlns:c16="http://schemas.microsoft.com/office/drawing/2014/chart" uri="{C3380CC4-5D6E-409C-BE32-E72D297353CC}">
              <c16:uniqueId val="{00000000-9608-446A-8AA3-DEBDCF54905C}"/>
            </c:ext>
          </c:extLst>
        </c:ser>
        <c:dLbls>
          <c:showLegendKey val="0"/>
          <c:showVal val="0"/>
          <c:showCatName val="0"/>
          <c:showSerName val="0"/>
          <c:showPercent val="0"/>
          <c:showBubbleSize val="0"/>
        </c:dLbls>
        <c:smooth val="0"/>
        <c:axId val="49468104"/>
        <c:axId val="49468432"/>
      </c:lineChart>
      <c:catAx>
        <c:axId val="494681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468432"/>
        <c:crosses val="autoZero"/>
        <c:auto val="1"/>
        <c:lblAlgn val="ctr"/>
        <c:lblOffset val="100"/>
        <c:noMultiLvlLbl val="0"/>
      </c:catAx>
      <c:valAx>
        <c:axId val="494684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468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Eclosia</c:v>
                </c:pt>
              </c:strCache>
            </c:strRef>
          </c:tx>
          <c:spPr>
            <a:ln w="28575" cap="rnd">
              <a:solidFill>
                <a:schemeClr val="accent1"/>
              </a:solidFill>
              <a:round/>
            </a:ln>
            <a:effectLst/>
          </c:spPr>
          <c:marker>
            <c:symbol val="none"/>
          </c:marker>
          <c:cat>
            <c:strRef>
              <c:f>Sheet1!$A$2:$A$5</c:f>
              <c:strCache>
                <c:ptCount val="4"/>
                <c:pt idx="0">
                  <c:v>30/12/2019</c:v>
                </c:pt>
                <c:pt idx="1">
                  <c:v>6/1/2020</c:v>
                </c:pt>
                <c:pt idx="2">
                  <c:v>13/01/2020</c:v>
                </c:pt>
                <c:pt idx="3">
                  <c:v>20/01/2020</c:v>
                </c:pt>
              </c:strCache>
            </c:strRef>
          </c:cat>
          <c:val>
            <c:numRef>
              <c:f>Sheet1!$B$2:$B$5</c:f>
              <c:numCache>
                <c:formatCode>General</c:formatCode>
                <c:ptCount val="4"/>
                <c:pt idx="0">
                  <c:v>13026</c:v>
                </c:pt>
                <c:pt idx="1">
                  <c:v>994</c:v>
                </c:pt>
                <c:pt idx="2">
                  <c:v>20113</c:v>
                </c:pt>
                <c:pt idx="3">
                  <c:v>14900</c:v>
                </c:pt>
              </c:numCache>
            </c:numRef>
          </c:val>
          <c:smooth val="0"/>
          <c:extLst>
            <c:ext xmlns:c16="http://schemas.microsoft.com/office/drawing/2014/chart" uri="{C3380CC4-5D6E-409C-BE32-E72D297353CC}">
              <c16:uniqueId val="{00000000-A12C-47EF-80DA-2AD5C8342900}"/>
            </c:ext>
          </c:extLst>
        </c:ser>
        <c:dLbls>
          <c:showLegendKey val="0"/>
          <c:showVal val="0"/>
          <c:showCatName val="0"/>
          <c:showSerName val="0"/>
          <c:showPercent val="0"/>
          <c:showBubbleSize val="0"/>
        </c:dLbls>
        <c:smooth val="0"/>
        <c:axId val="338168376"/>
        <c:axId val="338167720"/>
      </c:lineChart>
      <c:catAx>
        <c:axId val="3381683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8167720"/>
        <c:crosses val="autoZero"/>
        <c:auto val="1"/>
        <c:lblAlgn val="ctr"/>
        <c:lblOffset val="100"/>
        <c:noMultiLvlLbl val="0"/>
      </c:catAx>
      <c:valAx>
        <c:axId val="3381677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8168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Eclosia</c:v>
                </c:pt>
              </c:strCache>
            </c:strRef>
          </c:tx>
          <c:spPr>
            <a:ln w="28575" cap="rnd">
              <a:solidFill>
                <a:schemeClr val="accent1"/>
              </a:solidFill>
              <a:round/>
            </a:ln>
            <a:effectLst/>
          </c:spPr>
          <c:marker>
            <c:symbol val="none"/>
          </c:marker>
          <c:cat>
            <c:strRef>
              <c:f>Sheet1!$A$2:$A$5</c:f>
              <c:strCache>
                <c:ptCount val="4"/>
                <c:pt idx="0">
                  <c:v>30/12/2019</c:v>
                </c:pt>
                <c:pt idx="1">
                  <c:v>6/1/2020</c:v>
                </c:pt>
                <c:pt idx="2">
                  <c:v>13/01/2020</c:v>
                </c:pt>
                <c:pt idx="3">
                  <c:v>20/01/2020</c:v>
                </c:pt>
              </c:strCache>
            </c:strRef>
          </c:cat>
          <c:val>
            <c:numRef>
              <c:f>Sheet1!$B$2:$B$5</c:f>
              <c:numCache>
                <c:formatCode>General</c:formatCode>
                <c:ptCount val="4"/>
                <c:pt idx="0">
                  <c:v>42617</c:v>
                </c:pt>
                <c:pt idx="1">
                  <c:v>42794</c:v>
                </c:pt>
                <c:pt idx="2">
                  <c:v>43115</c:v>
                </c:pt>
                <c:pt idx="3">
                  <c:v>43180</c:v>
                </c:pt>
              </c:numCache>
            </c:numRef>
          </c:val>
          <c:smooth val="0"/>
          <c:extLst>
            <c:ext xmlns:c16="http://schemas.microsoft.com/office/drawing/2014/chart" uri="{C3380CC4-5D6E-409C-BE32-E72D297353CC}">
              <c16:uniqueId val="{00000000-9734-4325-9F37-9A91C2F43B44}"/>
            </c:ext>
          </c:extLst>
        </c:ser>
        <c:dLbls>
          <c:showLegendKey val="0"/>
          <c:showVal val="0"/>
          <c:showCatName val="0"/>
          <c:showSerName val="0"/>
          <c:showPercent val="0"/>
          <c:showBubbleSize val="0"/>
        </c:dLbls>
        <c:smooth val="0"/>
        <c:axId val="429320504"/>
        <c:axId val="429327720"/>
      </c:lineChart>
      <c:catAx>
        <c:axId val="42932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9327720"/>
        <c:crosses val="autoZero"/>
        <c:auto val="1"/>
        <c:lblAlgn val="ctr"/>
        <c:lblOffset val="100"/>
        <c:noMultiLvlLbl val="0"/>
      </c:catAx>
      <c:valAx>
        <c:axId val="4293277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9320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Eclosia</c:v>
                </c:pt>
              </c:strCache>
            </c:strRef>
          </c:tx>
          <c:spPr>
            <a:ln w="28575" cap="rnd">
              <a:solidFill>
                <a:schemeClr val="accent1"/>
              </a:solidFill>
              <a:round/>
            </a:ln>
            <a:effectLst/>
          </c:spPr>
          <c:marker>
            <c:symbol val="none"/>
          </c:marker>
          <c:cat>
            <c:strRef>
              <c:f>Sheet1!$A$2:$A$5</c:f>
              <c:strCache>
                <c:ptCount val="4"/>
                <c:pt idx="0">
                  <c:v>30/12/2019</c:v>
                </c:pt>
                <c:pt idx="1">
                  <c:v>6/1/2020</c:v>
                </c:pt>
                <c:pt idx="2">
                  <c:v>13/01/2020</c:v>
                </c:pt>
                <c:pt idx="3">
                  <c:v>20/01/2020</c:v>
                </c:pt>
              </c:strCache>
            </c:strRef>
          </c:cat>
          <c:val>
            <c:numRef>
              <c:f>Sheet1!$B$2:$B$5</c:f>
              <c:numCache>
                <c:formatCode>General</c:formatCode>
                <c:ptCount val="4"/>
                <c:pt idx="0">
                  <c:v>-11</c:v>
                </c:pt>
                <c:pt idx="1">
                  <c:v>177</c:v>
                </c:pt>
                <c:pt idx="2">
                  <c:v>321</c:v>
                </c:pt>
                <c:pt idx="3">
                  <c:v>65</c:v>
                </c:pt>
              </c:numCache>
            </c:numRef>
          </c:val>
          <c:smooth val="0"/>
          <c:extLst>
            <c:ext xmlns:c16="http://schemas.microsoft.com/office/drawing/2014/chart" uri="{C3380CC4-5D6E-409C-BE32-E72D297353CC}">
              <c16:uniqueId val="{00000000-0E09-434A-9FAA-DFF2F13AC14E}"/>
            </c:ext>
          </c:extLst>
        </c:ser>
        <c:dLbls>
          <c:showLegendKey val="0"/>
          <c:showVal val="0"/>
          <c:showCatName val="0"/>
          <c:showSerName val="0"/>
          <c:showPercent val="0"/>
          <c:showBubbleSize val="0"/>
        </c:dLbls>
        <c:smooth val="0"/>
        <c:axId val="437665008"/>
        <c:axId val="437668616"/>
      </c:lineChart>
      <c:catAx>
        <c:axId val="4376650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7668616"/>
        <c:crosses val="autoZero"/>
        <c:auto val="1"/>
        <c:lblAlgn val="ctr"/>
        <c:lblOffset val="100"/>
        <c:noMultiLvlLbl val="0"/>
      </c:catAx>
      <c:valAx>
        <c:axId val="4376686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76650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Eclosia</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100</c:v>
                </c:pt>
                <c:pt idx="1">
                  <c:v>100</c:v>
                </c:pt>
                <c:pt idx="2">
                  <c:v>100</c:v>
                </c:pt>
                <c:pt idx="3">
                  <c:v>0</c:v>
                </c:pt>
                <c:pt idx="4">
                  <c:v>100</c:v>
                </c:pt>
                <c:pt idx="5">
                  <c:v>100</c:v>
                </c:pt>
              </c:numCache>
            </c:numRef>
          </c:val>
          <c:extLst>
            <c:ext xmlns:c16="http://schemas.microsoft.com/office/drawing/2014/chart" uri="{C3380CC4-5D6E-409C-BE32-E72D297353CC}">
              <c16:uniqueId val="{00000000-5448-481E-9B1D-3F8DA0BEB2F2}"/>
            </c:ext>
          </c:extLst>
        </c:ser>
        <c:dLbls>
          <c:showLegendKey val="0"/>
          <c:showVal val="0"/>
          <c:showCatName val="0"/>
          <c:showSerName val="0"/>
          <c:showPercent val="0"/>
          <c:showBubbleSize val="0"/>
        </c:dLbls>
        <c:axId val="437672880"/>
        <c:axId val="437673208"/>
      </c:radarChart>
      <c:catAx>
        <c:axId val="4376728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7673208"/>
        <c:crosses val="autoZero"/>
        <c:auto val="1"/>
        <c:lblAlgn val="ctr"/>
        <c:lblOffset val="100"/>
        <c:noMultiLvlLbl val="0"/>
      </c:catAx>
      <c:valAx>
        <c:axId val="437673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76728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Eclosia</c:v>
                </c:pt>
              </c:strCache>
            </c:strRef>
          </c:tx>
          <c:spPr>
            <a:solidFill>
              <a:schemeClr val="accent1"/>
            </a:solidFill>
            <a:ln>
              <a:noFill/>
            </a:ln>
            <a:effectLst/>
          </c:spPr>
          <c:invertIfNegative val="0"/>
          <c:cat>
            <c:strRef>
              <c:f>Sheet1!$A$2:$A$3</c:f>
              <c:strCache>
                <c:ptCount val="2"/>
                <c:pt idx="0">
                  <c:v>Photo</c:v>
                </c:pt>
                <c:pt idx="1">
                  <c:v>Video</c:v>
                </c:pt>
              </c:strCache>
            </c:strRef>
          </c:cat>
          <c:val>
            <c:numRef>
              <c:f>Sheet1!$B$2:$B$3</c:f>
              <c:numCache>
                <c:formatCode>General</c:formatCode>
                <c:ptCount val="2"/>
                <c:pt idx="0">
                  <c:v>11.7311310161059</c:v>
                </c:pt>
                <c:pt idx="1">
                  <c:v>2.3698158960226698</c:v>
                </c:pt>
              </c:numCache>
            </c:numRef>
          </c:val>
          <c:extLst>
            <c:ext xmlns:c16="http://schemas.microsoft.com/office/drawing/2014/chart" uri="{C3380CC4-5D6E-409C-BE32-E72D297353CC}">
              <c16:uniqueId val="{00000000-343B-486E-BF4C-5C566E62E5E2}"/>
            </c:ext>
          </c:extLst>
        </c:ser>
        <c:dLbls>
          <c:showLegendKey val="0"/>
          <c:showVal val="0"/>
          <c:showCatName val="0"/>
          <c:showSerName val="0"/>
          <c:showPercent val="0"/>
          <c:showBubbleSize val="0"/>
        </c:dLbls>
        <c:gapWidth val="219"/>
        <c:overlap val="-27"/>
        <c:axId val="437673864"/>
        <c:axId val="437674520"/>
      </c:barChart>
      <c:catAx>
        <c:axId val="4376738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7674520"/>
        <c:crosses val="autoZero"/>
        <c:auto val="1"/>
        <c:lblAlgn val="ctr"/>
        <c:lblOffset val="100"/>
        <c:noMultiLvlLbl val="0"/>
      </c:catAx>
      <c:valAx>
        <c:axId val="4376745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7673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Checkin</c:v>
                </c:pt>
              </c:strCache>
            </c:strRef>
          </c:tx>
          <c:spPr>
            <a:solidFill>
              <a:schemeClr val="accent1"/>
            </a:solidFill>
            <a:ln>
              <a:noFill/>
            </a:ln>
            <a:effectLst/>
          </c:spPr>
          <c:invertIfNegative val="0"/>
          <c:cat>
            <c:strRef>
              <c:f>Sheet1!$A$2</c:f>
              <c:strCache>
                <c:ptCount val="1"/>
                <c:pt idx="0">
                  <c:v>Eclosia</c:v>
                </c:pt>
              </c:strCache>
            </c:strRef>
          </c:cat>
          <c:val>
            <c:numRef>
              <c:f>Sheet1!$B$2</c:f>
              <c:numCache>
                <c:formatCode>General</c:formatCode>
                <c:ptCount val="1"/>
                <c:pt idx="0">
                  <c:v>1</c:v>
                </c:pt>
              </c:numCache>
            </c:numRef>
          </c:val>
          <c:extLst>
            <c:ext xmlns:c16="http://schemas.microsoft.com/office/drawing/2014/chart" uri="{C3380CC4-5D6E-409C-BE32-E72D297353CC}">
              <c16:uniqueId val="{00000000-9860-44E1-85AA-5CAC9C0E4786}"/>
            </c:ext>
          </c:extLst>
        </c:ser>
        <c:ser>
          <c:idx val="1"/>
          <c:order val="1"/>
          <c:tx>
            <c:strRef>
              <c:f>Sheet1!$C$1</c:f>
              <c:strCache>
                <c:ptCount val="1"/>
                <c:pt idx="0">
                  <c:v>Fan</c:v>
                </c:pt>
              </c:strCache>
            </c:strRef>
          </c:tx>
          <c:spPr>
            <a:solidFill>
              <a:schemeClr val="accent2"/>
            </a:solidFill>
            <a:ln>
              <a:noFill/>
            </a:ln>
            <a:effectLst/>
          </c:spPr>
          <c:invertIfNegative val="0"/>
          <c:cat>
            <c:strRef>
              <c:f>Sheet1!$A$2</c:f>
              <c:strCache>
                <c:ptCount val="1"/>
                <c:pt idx="0">
                  <c:v>Eclosia</c:v>
                </c:pt>
              </c:strCache>
            </c:strRef>
          </c:cat>
          <c:val>
            <c:numRef>
              <c:f>Sheet1!$C$2</c:f>
              <c:numCache>
                <c:formatCode>General</c:formatCode>
                <c:ptCount val="1"/>
                <c:pt idx="0">
                  <c:v>684</c:v>
                </c:pt>
              </c:numCache>
            </c:numRef>
          </c:val>
          <c:extLst>
            <c:ext xmlns:c16="http://schemas.microsoft.com/office/drawing/2014/chart" uri="{C3380CC4-5D6E-409C-BE32-E72D297353CC}">
              <c16:uniqueId val="{00000001-9860-44E1-85AA-5CAC9C0E4786}"/>
            </c:ext>
          </c:extLst>
        </c:ser>
        <c:ser>
          <c:idx val="2"/>
          <c:order val="2"/>
          <c:tx>
            <c:strRef>
              <c:f>Sheet1!$D$1</c:f>
              <c:strCache>
                <c:ptCount val="1"/>
                <c:pt idx="0">
                  <c:v>Other</c:v>
                </c:pt>
              </c:strCache>
            </c:strRef>
          </c:tx>
          <c:spPr>
            <a:solidFill>
              <a:schemeClr val="accent3"/>
            </a:solidFill>
            <a:ln>
              <a:noFill/>
            </a:ln>
            <a:effectLst/>
          </c:spPr>
          <c:invertIfNegative val="0"/>
          <c:cat>
            <c:strRef>
              <c:f>Sheet1!$A$2</c:f>
              <c:strCache>
                <c:ptCount val="1"/>
                <c:pt idx="0">
                  <c:v>Eclosia</c:v>
                </c:pt>
              </c:strCache>
            </c:strRef>
          </c:cat>
          <c:val>
            <c:numRef>
              <c:f>Sheet1!$D$2</c:f>
              <c:numCache>
                <c:formatCode>General</c:formatCode>
                <c:ptCount val="1"/>
                <c:pt idx="0">
                  <c:v>5813</c:v>
                </c:pt>
              </c:numCache>
            </c:numRef>
          </c:val>
          <c:extLst>
            <c:ext xmlns:c16="http://schemas.microsoft.com/office/drawing/2014/chart" uri="{C3380CC4-5D6E-409C-BE32-E72D297353CC}">
              <c16:uniqueId val="{00000002-9860-44E1-85AA-5CAC9C0E4786}"/>
            </c:ext>
          </c:extLst>
        </c:ser>
        <c:ser>
          <c:idx val="3"/>
          <c:order val="3"/>
          <c:tx>
            <c:strRef>
              <c:f>Sheet1!$E$1</c:f>
              <c:strCache>
                <c:ptCount val="1"/>
                <c:pt idx="0">
                  <c:v>Page post</c:v>
                </c:pt>
              </c:strCache>
            </c:strRef>
          </c:tx>
          <c:spPr>
            <a:solidFill>
              <a:schemeClr val="accent4"/>
            </a:solidFill>
            <a:ln>
              <a:noFill/>
            </a:ln>
            <a:effectLst/>
          </c:spPr>
          <c:invertIfNegative val="0"/>
          <c:cat>
            <c:strRef>
              <c:f>Sheet1!$A$2</c:f>
              <c:strCache>
                <c:ptCount val="1"/>
                <c:pt idx="0">
                  <c:v>Eclosia</c:v>
                </c:pt>
              </c:strCache>
            </c:strRef>
          </c:cat>
          <c:val>
            <c:numRef>
              <c:f>Sheet1!$E$2</c:f>
              <c:numCache>
                <c:formatCode>General</c:formatCode>
                <c:ptCount val="1"/>
                <c:pt idx="0">
                  <c:v>605</c:v>
                </c:pt>
              </c:numCache>
            </c:numRef>
          </c:val>
          <c:extLst>
            <c:ext xmlns:c16="http://schemas.microsoft.com/office/drawing/2014/chart" uri="{C3380CC4-5D6E-409C-BE32-E72D297353CC}">
              <c16:uniqueId val="{00000003-9860-44E1-85AA-5CAC9C0E4786}"/>
            </c:ext>
          </c:extLst>
        </c:ser>
        <c:dLbls>
          <c:showLegendKey val="0"/>
          <c:showVal val="0"/>
          <c:showCatName val="0"/>
          <c:showSerName val="0"/>
          <c:showPercent val="0"/>
          <c:showBubbleSize val="0"/>
        </c:dLbls>
        <c:gapWidth val="150"/>
        <c:overlap val="100"/>
        <c:axId val="437651232"/>
        <c:axId val="437646640"/>
      </c:barChart>
      <c:catAx>
        <c:axId val="4376512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7646640"/>
        <c:crosses val="autoZero"/>
        <c:auto val="1"/>
        <c:lblAlgn val="ctr"/>
        <c:lblOffset val="100"/>
        <c:noMultiLvlLbl val="0"/>
      </c:catAx>
      <c:valAx>
        <c:axId val="43764664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7651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Eclosia</c:v>
                </c:pt>
              </c:strCache>
            </c:strRef>
          </c:tx>
          <c:spPr>
            <a:ln w="28575" cap="rnd">
              <a:solidFill>
                <a:schemeClr val="accent1"/>
              </a:solidFill>
              <a:round/>
            </a:ln>
            <a:effectLst/>
          </c:spPr>
          <c:marker>
            <c:symbol val="none"/>
          </c:marker>
          <c:cat>
            <c:strRef>
              <c:f>Sheet1!$A$2:$A$5</c:f>
              <c:strCache>
                <c:ptCount val="4"/>
                <c:pt idx="0">
                  <c:v>30/12/2019</c:v>
                </c:pt>
                <c:pt idx="1">
                  <c:v>6/1/2020</c:v>
                </c:pt>
                <c:pt idx="2">
                  <c:v>13/01/2020</c:v>
                </c:pt>
                <c:pt idx="3">
                  <c:v>20/01/2020</c:v>
                </c:pt>
              </c:strCache>
            </c:strRef>
          </c:cat>
          <c:val>
            <c:numRef>
              <c:f>Sheet1!$B$2:$B$5</c:f>
              <c:numCache>
                <c:formatCode>General</c:formatCode>
                <c:ptCount val="4"/>
                <c:pt idx="0">
                  <c:v>747</c:v>
                </c:pt>
                <c:pt idx="1">
                  <c:v>14772</c:v>
                </c:pt>
                <c:pt idx="2">
                  <c:v>14263</c:v>
                </c:pt>
                <c:pt idx="3">
                  <c:v>1980</c:v>
                </c:pt>
              </c:numCache>
            </c:numRef>
          </c:val>
          <c:smooth val="0"/>
          <c:extLst>
            <c:ext xmlns:c16="http://schemas.microsoft.com/office/drawing/2014/chart" uri="{C3380CC4-5D6E-409C-BE32-E72D297353CC}">
              <c16:uniqueId val="{00000000-29FD-488E-8A60-FF65851A6509}"/>
            </c:ext>
          </c:extLst>
        </c:ser>
        <c:dLbls>
          <c:showLegendKey val="0"/>
          <c:showVal val="0"/>
          <c:showCatName val="0"/>
          <c:showSerName val="0"/>
          <c:showPercent val="0"/>
          <c:showBubbleSize val="0"/>
        </c:dLbls>
        <c:smooth val="0"/>
        <c:axId val="437652544"/>
        <c:axId val="437644016"/>
      </c:lineChart>
      <c:catAx>
        <c:axId val="4376525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7644016"/>
        <c:crosses val="autoZero"/>
        <c:auto val="1"/>
        <c:lblAlgn val="ctr"/>
        <c:lblOffset val="100"/>
        <c:noMultiLvlLbl val="0"/>
      </c:catAx>
      <c:valAx>
        <c:axId val="4376440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7652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Questions with negative Feedback</c:v>
                </c:pt>
              </c:strCache>
            </c:strRef>
          </c:tx>
          <c:spPr>
            <a:solidFill>
              <a:schemeClr val="accent1"/>
            </a:solidFill>
            <a:ln>
              <a:noFill/>
            </a:ln>
            <a:effectLst/>
          </c:spPr>
          <c:invertIfNegative val="0"/>
          <c:cat>
            <c:strRef>
              <c:f>Sheet1!$A$2</c:f>
              <c:strCache>
                <c:ptCount val="1"/>
                <c:pt idx="0">
                  <c:v>Eclosia</c:v>
                </c:pt>
              </c:strCache>
            </c:strRef>
          </c:cat>
          <c:val>
            <c:numRef>
              <c:f>Sheet1!$B$2</c:f>
              <c:numCache>
                <c:formatCode>General</c:formatCode>
                <c:ptCount val="1"/>
                <c:pt idx="0">
                  <c:v>0</c:v>
                </c:pt>
              </c:numCache>
            </c:numRef>
          </c:val>
          <c:extLst>
            <c:ext xmlns:c16="http://schemas.microsoft.com/office/drawing/2014/chart" uri="{C3380CC4-5D6E-409C-BE32-E72D297353CC}">
              <c16:uniqueId val="{00000000-4611-425F-99AD-5A750B3388FB}"/>
            </c:ext>
          </c:extLst>
        </c:ser>
        <c:ser>
          <c:idx val="1"/>
          <c:order val="1"/>
          <c:tx>
            <c:strRef>
              <c:f>Sheet1!$C$1</c:f>
              <c:strCache>
                <c:ptCount val="1"/>
                <c:pt idx="0">
                  <c:v>Questions without negative Feedback</c:v>
                </c:pt>
              </c:strCache>
            </c:strRef>
          </c:tx>
          <c:spPr>
            <a:solidFill>
              <a:schemeClr val="accent2"/>
            </a:solidFill>
            <a:ln>
              <a:noFill/>
            </a:ln>
            <a:effectLst/>
          </c:spPr>
          <c:invertIfNegative val="0"/>
          <c:cat>
            <c:strRef>
              <c:f>Sheet1!$A$2</c:f>
              <c:strCache>
                <c:ptCount val="1"/>
                <c:pt idx="0">
                  <c:v>Eclosia</c:v>
                </c:pt>
              </c:strCache>
            </c:strRef>
          </c:cat>
          <c:val>
            <c:numRef>
              <c:f>Sheet1!$C$2</c:f>
              <c:numCache>
                <c:formatCode>General</c:formatCode>
                <c:ptCount val="1"/>
                <c:pt idx="0">
                  <c:v>0</c:v>
                </c:pt>
              </c:numCache>
            </c:numRef>
          </c:val>
          <c:extLst>
            <c:ext xmlns:c16="http://schemas.microsoft.com/office/drawing/2014/chart" uri="{C3380CC4-5D6E-409C-BE32-E72D297353CC}">
              <c16:uniqueId val="{00000001-4611-425F-99AD-5A750B3388FB}"/>
            </c:ext>
          </c:extLst>
        </c:ser>
        <c:dLbls>
          <c:showLegendKey val="0"/>
          <c:showVal val="0"/>
          <c:showCatName val="0"/>
          <c:showSerName val="0"/>
          <c:showPercent val="0"/>
          <c:showBubbleSize val="0"/>
        </c:dLbls>
        <c:gapWidth val="150"/>
        <c:overlap val="100"/>
        <c:axId val="612564672"/>
        <c:axId val="612567952"/>
      </c:barChart>
      <c:catAx>
        <c:axId val="6125646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12567952"/>
        <c:crosses val="autoZero"/>
        <c:auto val="1"/>
        <c:lblAlgn val="ctr"/>
        <c:lblOffset val="100"/>
        <c:noMultiLvlLbl val="0"/>
      </c:catAx>
      <c:valAx>
        <c:axId val="61256795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125646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Eclosia</c:v>
                </c:pt>
              </c:strCache>
            </c:strRef>
          </c:tx>
          <c:spPr>
            <a:ln w="28575" cap="rnd">
              <a:solidFill>
                <a:schemeClr val="accent1"/>
              </a:solidFill>
              <a:round/>
            </a:ln>
            <a:effectLst/>
          </c:spPr>
          <c:marker>
            <c:symbol val="none"/>
          </c:marker>
          <c:cat>
            <c:strRef>
              <c:f>Sheet1!$A$2:$A$5</c:f>
              <c:strCache>
                <c:ptCount val="4"/>
                <c:pt idx="0">
                  <c:v>30/12/2019</c:v>
                </c:pt>
                <c:pt idx="1">
                  <c:v>6/1/2020</c:v>
                </c:pt>
                <c:pt idx="2">
                  <c:v>13/01/2020</c:v>
                </c:pt>
                <c:pt idx="3">
                  <c:v>20/01/2020</c:v>
                </c:pt>
              </c:strCache>
            </c:strRef>
          </c:cat>
          <c:val>
            <c:numRef>
              <c:f>Sheet1!$B$2:$B$5</c:f>
              <c:numCache>
                <c:formatCode>General</c:formatCode>
                <c:ptCount val="4"/>
                <c:pt idx="0">
                  <c:v>0</c:v>
                </c:pt>
                <c:pt idx="1">
                  <c:v>0</c:v>
                </c:pt>
                <c:pt idx="2">
                  <c:v>0</c:v>
                </c:pt>
                <c:pt idx="3">
                  <c:v>1</c:v>
                </c:pt>
              </c:numCache>
            </c:numRef>
          </c:val>
          <c:smooth val="0"/>
          <c:extLst>
            <c:ext xmlns:c16="http://schemas.microsoft.com/office/drawing/2014/chart" uri="{C3380CC4-5D6E-409C-BE32-E72D297353CC}">
              <c16:uniqueId val="{00000000-B607-4086-9E65-9FF2B50AAFE5}"/>
            </c:ext>
          </c:extLst>
        </c:ser>
        <c:dLbls>
          <c:showLegendKey val="0"/>
          <c:showVal val="0"/>
          <c:showCatName val="0"/>
          <c:showSerName val="0"/>
          <c:showPercent val="0"/>
          <c:showBubbleSize val="0"/>
        </c:dLbls>
        <c:smooth val="0"/>
        <c:axId val="612563032"/>
        <c:axId val="612563688"/>
      </c:lineChart>
      <c:catAx>
        <c:axId val="6125630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12563688"/>
        <c:crosses val="autoZero"/>
        <c:auto val="1"/>
        <c:lblAlgn val="ctr"/>
        <c:lblOffset val="100"/>
        <c:noMultiLvlLbl val="0"/>
      </c:catAx>
      <c:valAx>
        <c:axId val="6125636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125630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Video</c:v>
                </c:pt>
              </c:strCache>
            </c:strRef>
          </c:tx>
          <c:spPr>
            <a:solidFill>
              <a:schemeClr val="accent1"/>
            </a:solidFill>
            <a:ln>
              <a:noFill/>
            </a:ln>
            <a:effectLst/>
          </c:spPr>
          <c:invertIfNegative val="0"/>
          <c:cat>
            <c:strRef>
              <c:f>Sheet1!$A$2</c:f>
              <c:strCache>
                <c:ptCount val="1"/>
                <c:pt idx="0">
                  <c:v>Eclosia</c:v>
                </c:pt>
              </c:strCache>
            </c:strRef>
          </c:cat>
          <c:val>
            <c:numRef>
              <c:f>Sheet1!$B$2</c:f>
              <c:numCache>
                <c:formatCode>General</c:formatCode>
                <c:ptCount val="1"/>
                <c:pt idx="0">
                  <c:v>1</c:v>
                </c:pt>
              </c:numCache>
            </c:numRef>
          </c:val>
          <c:extLst>
            <c:ext xmlns:c16="http://schemas.microsoft.com/office/drawing/2014/chart" uri="{C3380CC4-5D6E-409C-BE32-E72D297353CC}">
              <c16:uniqueId val="{00000000-02F2-4DAE-8FD8-3839D772D270}"/>
            </c:ext>
          </c:extLst>
        </c:ser>
        <c:dLbls>
          <c:showLegendKey val="0"/>
          <c:showVal val="0"/>
          <c:showCatName val="0"/>
          <c:showSerName val="0"/>
          <c:showPercent val="0"/>
          <c:showBubbleSize val="0"/>
        </c:dLbls>
        <c:gapWidth val="219"/>
        <c:overlap val="-27"/>
        <c:axId val="612580088"/>
        <c:axId val="612571888"/>
      </c:barChart>
      <c:catAx>
        <c:axId val="6125800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12571888"/>
        <c:crosses val="autoZero"/>
        <c:auto val="1"/>
        <c:lblAlgn val="ctr"/>
        <c:lblOffset val="100"/>
        <c:noMultiLvlLbl val="0"/>
      </c:catAx>
      <c:valAx>
        <c:axId val="6125718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125800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Eclosia</c:v>
                </c:pt>
              </c:strCache>
            </c:strRef>
          </c:tx>
          <c:spPr>
            <a:ln w="28575" cap="rnd">
              <a:solidFill>
                <a:schemeClr val="accent1"/>
              </a:solidFill>
              <a:round/>
            </a:ln>
            <a:effectLst/>
          </c:spPr>
          <c:marker>
            <c:symbol val="none"/>
          </c:marker>
          <c:cat>
            <c:strRef>
              <c:f>Sheet1!$A$2:$A$5</c:f>
              <c:strCache>
                <c:ptCount val="4"/>
                <c:pt idx="0">
                  <c:v>30/12/2019</c:v>
                </c:pt>
                <c:pt idx="1">
                  <c:v>6/1/2020</c:v>
                </c:pt>
                <c:pt idx="2">
                  <c:v>13/01/2020</c:v>
                </c:pt>
                <c:pt idx="3">
                  <c:v>20/01/2020</c:v>
                </c:pt>
              </c:strCache>
            </c:strRef>
          </c:cat>
          <c:val>
            <c:numRef>
              <c:f>Sheet1!$B$2:$B$5</c:f>
              <c:numCache>
                <c:formatCode>General</c:formatCode>
                <c:ptCount val="4"/>
                <c:pt idx="0">
                  <c:v>1.66295636687444</c:v>
                </c:pt>
                <c:pt idx="1">
                  <c:v>9.1501486620416195</c:v>
                </c:pt>
                <c:pt idx="2">
                  <c:v>9.6612500084670607</c:v>
                </c:pt>
                <c:pt idx="3">
                  <c:v>2.7475958536280798</c:v>
                </c:pt>
              </c:numCache>
            </c:numRef>
          </c:val>
          <c:smooth val="0"/>
          <c:extLst>
            <c:ext xmlns:c16="http://schemas.microsoft.com/office/drawing/2014/chart" uri="{C3380CC4-5D6E-409C-BE32-E72D297353CC}">
              <c16:uniqueId val="{00000000-DE2B-4F98-8B5E-2C03829B9DD8}"/>
            </c:ext>
          </c:extLst>
        </c:ser>
        <c:dLbls>
          <c:showLegendKey val="0"/>
          <c:showVal val="0"/>
          <c:showCatName val="0"/>
          <c:showSerName val="0"/>
          <c:showPercent val="0"/>
          <c:showBubbleSize val="0"/>
        </c:dLbls>
        <c:smooth val="0"/>
        <c:axId val="612574184"/>
        <c:axId val="612578448"/>
      </c:lineChart>
      <c:catAx>
        <c:axId val="61257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12578448"/>
        <c:crosses val="autoZero"/>
        <c:auto val="1"/>
        <c:lblAlgn val="ctr"/>
        <c:lblOffset val="100"/>
        <c:noMultiLvlLbl val="0"/>
      </c:catAx>
      <c:valAx>
        <c:axId val="6125784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12574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Eclosia</c:v>
                </c:pt>
              </c:strCache>
            </c:strRef>
          </c:tx>
          <c:spPr>
            <a:ln w="28575" cap="rnd">
              <a:solidFill>
                <a:schemeClr val="accent1"/>
              </a:solidFill>
              <a:round/>
            </a:ln>
            <a:effectLst/>
          </c:spPr>
          <c:marker>
            <c:symbol val="none"/>
          </c:marker>
          <c:cat>
            <c:strRef>
              <c:f>Sheet1!$A$2:$A$5</c:f>
              <c:strCache>
                <c:ptCount val="4"/>
                <c:pt idx="0">
                  <c:v>30/12/2019</c:v>
                </c:pt>
                <c:pt idx="1">
                  <c:v>6/1/2020</c:v>
                </c:pt>
                <c:pt idx="2">
                  <c:v>13/01/2020</c:v>
                </c:pt>
                <c:pt idx="3">
                  <c:v>20/01/2020</c:v>
                </c:pt>
              </c:strCache>
            </c:strRef>
          </c:cat>
          <c:val>
            <c:numRef>
              <c:f>Sheet1!$B$2:$B$5</c:f>
              <c:numCache>
                <c:formatCode>General</c:formatCode>
                <c:ptCount val="4"/>
                <c:pt idx="0">
                  <c:v>13026</c:v>
                </c:pt>
                <c:pt idx="1">
                  <c:v>994</c:v>
                </c:pt>
                <c:pt idx="2">
                  <c:v>20113</c:v>
                </c:pt>
                <c:pt idx="3">
                  <c:v>14900</c:v>
                </c:pt>
              </c:numCache>
            </c:numRef>
          </c:val>
          <c:smooth val="0"/>
          <c:extLst>
            <c:ext xmlns:c16="http://schemas.microsoft.com/office/drawing/2014/chart" uri="{C3380CC4-5D6E-409C-BE32-E72D297353CC}">
              <c16:uniqueId val="{00000000-C6BD-4607-B4E5-82860433BA76}"/>
            </c:ext>
          </c:extLst>
        </c:ser>
        <c:dLbls>
          <c:showLegendKey val="0"/>
          <c:showVal val="0"/>
          <c:showCatName val="0"/>
          <c:showSerName val="0"/>
          <c:showPercent val="0"/>
          <c:showBubbleSize val="0"/>
        </c:dLbls>
        <c:smooth val="0"/>
        <c:axId val="612583368"/>
        <c:axId val="612587632"/>
      </c:lineChart>
      <c:catAx>
        <c:axId val="6125833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12587632"/>
        <c:crosses val="autoZero"/>
        <c:auto val="1"/>
        <c:lblAlgn val="ctr"/>
        <c:lblOffset val="100"/>
        <c:noMultiLvlLbl val="0"/>
      </c:catAx>
      <c:valAx>
        <c:axId val="6125876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125833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cat>
            <c:strRef>
              <c:f>Sheet1!$A$1:$C$1</c:f>
              <c:strCache>
                <c:ptCount val="3"/>
                <c:pt idx="0">
                  <c:v>Link</c:v>
                </c:pt>
                <c:pt idx="1">
                  <c:v>Photo</c:v>
                </c:pt>
                <c:pt idx="2">
                  <c:v>Video</c:v>
                </c:pt>
              </c:strCache>
            </c:strRef>
          </c:cat>
          <c:val>
            <c:numRef>
              <c:f>Sheet1!$A$2:$C$2</c:f>
              <c:numCache>
                <c:formatCode>General</c:formatCode>
                <c:ptCount val="3"/>
                <c:pt idx="0">
                  <c:v>1</c:v>
                </c:pt>
                <c:pt idx="1">
                  <c:v>5</c:v>
                </c:pt>
                <c:pt idx="2">
                  <c:v>1</c:v>
                </c:pt>
              </c:numCache>
            </c:numRef>
          </c:val>
          <c:extLst>
            <c:ext xmlns:c16="http://schemas.microsoft.com/office/drawing/2014/chart" uri="{C3380CC4-5D6E-409C-BE32-E72D297353CC}">
              <c16:uniqueId val="{00000000-9A2B-4934-83DB-477E3F3469AB}"/>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areaChart>
        <c:grouping val="percentStacked"/>
        <c:varyColors val="0"/>
        <c:ser>
          <c:idx val="0"/>
          <c:order val="0"/>
          <c:tx>
            <c:strRef>
              <c:f>Sheet1!$B$1</c:f>
              <c:strCache>
                <c:ptCount val="1"/>
                <c:pt idx="0">
                  <c:v>Negative Reactions</c:v>
                </c:pt>
              </c:strCache>
            </c:strRef>
          </c:tx>
          <c:spPr>
            <a:solidFill>
              <a:schemeClr val="accent1"/>
            </a:solidFill>
            <a:ln>
              <a:noFill/>
            </a:ln>
            <a:effectLst/>
          </c:spPr>
          <c:cat>
            <c:strRef>
              <c:f>Sheet1!$A$2:$A$5</c:f>
              <c:strCache>
                <c:ptCount val="4"/>
                <c:pt idx="0">
                  <c:v>30/12/2019</c:v>
                </c:pt>
                <c:pt idx="1">
                  <c:v>6/1/2020</c:v>
                </c:pt>
                <c:pt idx="2">
                  <c:v>13/01/2020</c:v>
                </c:pt>
                <c:pt idx="3">
                  <c:v>20/01/2020</c:v>
                </c:pt>
              </c:strCache>
            </c:strRef>
          </c:cat>
          <c:val>
            <c:numRef>
              <c:f>Sheet1!$B$2:$B$5</c:f>
              <c:numCache>
                <c:formatCode>General</c:formatCode>
                <c:ptCount val="4"/>
                <c:pt idx="0">
                  <c:v>0</c:v>
                </c:pt>
                <c:pt idx="1">
                  <c:v>1.0530934620447601</c:v>
                </c:pt>
                <c:pt idx="2">
                  <c:v>0</c:v>
                </c:pt>
                <c:pt idx="3">
                  <c:v>0</c:v>
                </c:pt>
              </c:numCache>
            </c:numRef>
          </c:val>
          <c:extLst>
            <c:ext xmlns:c16="http://schemas.microsoft.com/office/drawing/2014/chart" uri="{C3380CC4-5D6E-409C-BE32-E72D297353CC}">
              <c16:uniqueId val="{00000000-5376-49F2-BB43-4875E9D13DE0}"/>
            </c:ext>
          </c:extLst>
        </c:ser>
        <c:ser>
          <c:idx val="1"/>
          <c:order val="1"/>
          <c:tx>
            <c:strRef>
              <c:f>Sheet1!$C$1</c:f>
              <c:strCache>
                <c:ptCount val="1"/>
                <c:pt idx="0">
                  <c:v>Positive Reactions</c:v>
                </c:pt>
              </c:strCache>
            </c:strRef>
          </c:tx>
          <c:spPr>
            <a:solidFill>
              <a:schemeClr val="accent2"/>
            </a:solidFill>
            <a:ln>
              <a:noFill/>
            </a:ln>
            <a:effectLst/>
          </c:spPr>
          <c:cat>
            <c:strRef>
              <c:f>Sheet1!$A$2:$A$5</c:f>
              <c:strCache>
                <c:ptCount val="4"/>
                <c:pt idx="0">
                  <c:v>30/12/2019</c:v>
                </c:pt>
                <c:pt idx="1">
                  <c:v>6/1/2020</c:v>
                </c:pt>
                <c:pt idx="2">
                  <c:v>13/01/2020</c:v>
                </c:pt>
                <c:pt idx="3">
                  <c:v>20/01/2020</c:v>
                </c:pt>
              </c:strCache>
            </c:strRef>
          </c:cat>
          <c:val>
            <c:numRef>
              <c:f>Sheet1!$C$2:$C$5</c:f>
              <c:numCache>
                <c:formatCode>General</c:formatCode>
                <c:ptCount val="4"/>
                <c:pt idx="0">
                  <c:v>0</c:v>
                </c:pt>
                <c:pt idx="1">
                  <c:v>98.946906537955201</c:v>
                </c:pt>
                <c:pt idx="2">
                  <c:v>100</c:v>
                </c:pt>
                <c:pt idx="3">
                  <c:v>100</c:v>
                </c:pt>
              </c:numCache>
            </c:numRef>
          </c:val>
          <c:extLst>
            <c:ext xmlns:c16="http://schemas.microsoft.com/office/drawing/2014/chart" uri="{C3380CC4-5D6E-409C-BE32-E72D297353CC}">
              <c16:uniqueId val="{00000001-5376-49F2-BB43-4875E9D13DE0}"/>
            </c:ext>
          </c:extLst>
        </c:ser>
        <c:dLbls>
          <c:showLegendKey val="0"/>
          <c:showVal val="0"/>
          <c:showCatName val="0"/>
          <c:showSerName val="0"/>
          <c:showPercent val="0"/>
          <c:showBubbleSize val="0"/>
        </c:dLbls>
        <c:axId val="612588288"/>
        <c:axId val="612588944"/>
      </c:areaChart>
      <c:catAx>
        <c:axId val="612588288"/>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12588944"/>
        <c:crosses val="autoZero"/>
        <c:auto val="1"/>
        <c:lblAlgn val="ctr"/>
        <c:lblOffset val="100"/>
        <c:noMultiLvlLbl val="0"/>
      </c:catAx>
      <c:valAx>
        <c:axId val="61258894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12588288"/>
        <c:crosses val="autoZero"/>
        <c:crossBetween val="midCat"/>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zero"/>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19.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2" Type="http://schemas.openxmlformats.org/officeDocument/2006/relationships/chart" Target="../charts/chart2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chart" Target="../charts/chart2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chart" Target="../charts/chart2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chart" Target="../charts/chart2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chart" Target="../charts/chart2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chart" Target="../charts/chart2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chart" Target="../charts/chart2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3F065E-6E90-44B9-9660-96E5B22030A7}"/>
              </a:ext>
            </a:extLst>
          </p:cNvPr>
          <p:cNvSpPr>
            <a:spLocks noGrp="1"/>
          </p:cNvSpPr>
          <p:nvPr>
            <p:ph type="ctrTitle"/>
          </p:nvPr>
        </p:nvSpPr>
        <p:spPr/>
        <p:txBody>
          <a:bodyPr/>
          <a:lstStyle/>
          <a:p>
            <a:r>
              <a:rPr lang="en-US"/>
              <a:t>Global</a:t>
            </a:r>
          </a:p>
        </p:txBody>
      </p:sp>
      <p:sp>
        <p:nvSpPr>
          <p:cNvPr id="3" name="Subtitle 2">
            <a:extLst>
              <a:ext uri="{FF2B5EF4-FFF2-40B4-BE49-F238E27FC236}">
                <a16:creationId xmlns:a16="http://schemas.microsoft.com/office/drawing/2014/main" id="{62FE9092-E63B-4BCF-9341-08FEAA4B29E0}"/>
              </a:ext>
            </a:extLst>
          </p:cNvPr>
          <p:cNvSpPr>
            <a:spLocks noGrp="1"/>
          </p:cNvSpPr>
          <p:nvPr>
            <p:ph type="subTitle" idx="1"/>
          </p:nvPr>
        </p:nvSpPr>
        <p:spPr/>
        <p:txBody>
          <a:bodyPr/>
          <a:lstStyle/>
          <a:p>
            <a:r>
              <a:rPr lang="en-US"/>
              <a:t>CIRCUS! Advertising</a:t>
            </a:r>
          </a:p>
        </p:txBody>
      </p:sp>
    </p:spTree>
    <p:extLst>
      <p:ext uri="{BB962C8B-B14F-4D97-AF65-F5344CB8AC3E}">
        <p14:creationId xmlns:p14="http://schemas.microsoft.com/office/powerpoint/2010/main" val="37617013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98D171-5167-4BA8-99F7-65FD815C3469}"/>
              </a:ext>
            </a:extLst>
          </p:cNvPr>
          <p:cNvSpPr>
            <a:spLocks noGrp="1"/>
          </p:cNvSpPr>
          <p:nvPr>
            <p:ph type="title"/>
          </p:nvPr>
        </p:nvSpPr>
        <p:spPr/>
        <p:txBody>
          <a:bodyPr/>
          <a:lstStyle/>
          <a:p>
            <a:r>
              <a:rPr lang="en-US"/>
              <a:t>Facebook Organic, Viral &amp; Paid Reach over Time | Eclosia</a:t>
            </a:r>
          </a:p>
        </p:txBody>
      </p:sp>
      <p:graphicFrame>
        <p:nvGraphicFramePr>
          <p:cNvPr id="6" name="Chart Placeholder 5">
            <a:extLst>
              <a:ext uri="{FF2B5EF4-FFF2-40B4-BE49-F238E27FC236}">
                <a16:creationId xmlns:a16="http://schemas.microsoft.com/office/drawing/2014/main" id="{E05DFFE9-325D-4D29-B500-76C014FD00AE}"/>
              </a:ext>
            </a:extLst>
          </p:cNvPr>
          <p:cNvGraphicFramePr>
            <a:graphicFrameLocks noGrp="1"/>
          </p:cNvGraphicFramePr>
          <p:nvPr>
            <p:ph type="chart" sz="quarter" idx="13"/>
            <p:extLst>
              <p:ext uri="{D42A27DB-BD31-4B8C-83A1-F6EECF244321}">
                <p14:modId xmlns:p14="http://schemas.microsoft.com/office/powerpoint/2010/main" val="16919364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83DBDDC-588C-4407-811F-D8092E60371D}"/>
              </a:ext>
            </a:extLst>
          </p:cNvPr>
          <p:cNvSpPr>
            <a:spLocks noGrp="1"/>
          </p:cNvSpPr>
          <p:nvPr>
            <p:ph type="body" sz="quarter" idx="14"/>
          </p:nvPr>
        </p:nvSpPr>
        <p:spPr/>
        <p:txBody>
          <a:bodyPr/>
          <a:lstStyle/>
          <a:p>
            <a:r>
              <a:rPr lang="en-US"/>
              <a:t>30/12/2019 - 26/01/2020</a:t>
            </a:r>
          </a:p>
        </p:txBody>
      </p:sp>
      <p:sp>
        <p:nvSpPr>
          <p:cNvPr id="5" name="Footer Placeholder 4">
            <a:extLst>
              <a:ext uri="{FF2B5EF4-FFF2-40B4-BE49-F238E27FC236}">
                <a16:creationId xmlns:a16="http://schemas.microsoft.com/office/drawing/2014/main" id="{B415F2E2-CC96-4EB6-A6C3-56A18C21C8E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745462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0B860E-CDA3-4C88-9058-3D23F24090AF}"/>
              </a:ext>
            </a:extLst>
          </p:cNvPr>
          <p:cNvSpPr>
            <a:spLocks noGrp="1"/>
          </p:cNvSpPr>
          <p:nvPr>
            <p:ph type="title"/>
          </p:nvPr>
        </p:nvSpPr>
        <p:spPr/>
        <p:txBody>
          <a:bodyPr/>
          <a:lstStyle/>
          <a:p>
            <a:r>
              <a:rPr lang="en-US"/>
              <a:t>Facebook Reach | Eclosia</a:t>
            </a:r>
          </a:p>
        </p:txBody>
      </p:sp>
      <p:graphicFrame>
        <p:nvGraphicFramePr>
          <p:cNvPr id="6" name="Chart Placeholder 5">
            <a:extLst>
              <a:ext uri="{FF2B5EF4-FFF2-40B4-BE49-F238E27FC236}">
                <a16:creationId xmlns:a16="http://schemas.microsoft.com/office/drawing/2014/main" id="{55AD6CD6-6FB6-4256-AAB6-605DC3BB0927}"/>
              </a:ext>
            </a:extLst>
          </p:cNvPr>
          <p:cNvGraphicFramePr>
            <a:graphicFrameLocks noGrp="1"/>
          </p:cNvGraphicFramePr>
          <p:nvPr>
            <p:ph type="chart" sz="quarter" idx="13"/>
            <p:extLst>
              <p:ext uri="{D42A27DB-BD31-4B8C-83A1-F6EECF244321}">
                <p14:modId xmlns:p14="http://schemas.microsoft.com/office/powerpoint/2010/main" val="30653645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8779485-C0D1-4D62-8D9C-3166B2F146C1}"/>
              </a:ext>
            </a:extLst>
          </p:cNvPr>
          <p:cNvSpPr>
            <a:spLocks noGrp="1"/>
          </p:cNvSpPr>
          <p:nvPr>
            <p:ph type="body" sz="quarter" idx="14"/>
          </p:nvPr>
        </p:nvSpPr>
        <p:spPr/>
        <p:txBody>
          <a:bodyPr/>
          <a:lstStyle/>
          <a:p>
            <a:r>
              <a:rPr lang="en-US"/>
              <a:t>30/12/2019 - 26/01/2020</a:t>
            </a:r>
          </a:p>
        </p:txBody>
      </p:sp>
      <p:sp>
        <p:nvSpPr>
          <p:cNvPr id="5" name="Footer Placeholder 4">
            <a:extLst>
              <a:ext uri="{FF2B5EF4-FFF2-40B4-BE49-F238E27FC236}">
                <a16:creationId xmlns:a16="http://schemas.microsoft.com/office/drawing/2014/main" id="{92D8321B-1379-439A-90EF-B34167AC188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943481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78851B-FED3-43F4-82A1-9E191201F1B2}"/>
              </a:ext>
            </a:extLst>
          </p:cNvPr>
          <p:cNvSpPr>
            <a:spLocks noGrp="1"/>
          </p:cNvSpPr>
          <p:nvPr>
            <p:ph type="title"/>
          </p:nvPr>
        </p:nvSpPr>
        <p:spPr/>
        <p:txBody>
          <a:bodyPr/>
          <a:lstStyle/>
          <a:p>
            <a:r>
              <a:rPr lang="en-US"/>
              <a:t>Facebook Organic Reach over Time | Eclosia</a:t>
            </a:r>
          </a:p>
        </p:txBody>
      </p:sp>
      <p:graphicFrame>
        <p:nvGraphicFramePr>
          <p:cNvPr id="6" name="Chart Placeholder 5">
            <a:extLst>
              <a:ext uri="{FF2B5EF4-FFF2-40B4-BE49-F238E27FC236}">
                <a16:creationId xmlns:a16="http://schemas.microsoft.com/office/drawing/2014/main" id="{D7EA231A-8133-40AF-8C16-3B69370AACB2}"/>
              </a:ext>
            </a:extLst>
          </p:cNvPr>
          <p:cNvGraphicFramePr>
            <a:graphicFrameLocks noGrp="1"/>
          </p:cNvGraphicFramePr>
          <p:nvPr>
            <p:ph type="chart" sz="quarter" idx="13"/>
            <p:extLst>
              <p:ext uri="{D42A27DB-BD31-4B8C-83A1-F6EECF244321}">
                <p14:modId xmlns:p14="http://schemas.microsoft.com/office/powerpoint/2010/main" val="42669844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B14AA46-613D-4649-8730-83BE5268AD21}"/>
              </a:ext>
            </a:extLst>
          </p:cNvPr>
          <p:cNvSpPr>
            <a:spLocks noGrp="1"/>
          </p:cNvSpPr>
          <p:nvPr>
            <p:ph type="body" sz="quarter" idx="14"/>
          </p:nvPr>
        </p:nvSpPr>
        <p:spPr/>
        <p:txBody>
          <a:bodyPr/>
          <a:lstStyle/>
          <a:p>
            <a:r>
              <a:rPr lang="en-US"/>
              <a:t>30/12/2019 - 26/01/2020</a:t>
            </a:r>
          </a:p>
        </p:txBody>
      </p:sp>
      <p:sp>
        <p:nvSpPr>
          <p:cNvPr id="5" name="Footer Placeholder 4">
            <a:extLst>
              <a:ext uri="{FF2B5EF4-FFF2-40B4-BE49-F238E27FC236}">
                <a16:creationId xmlns:a16="http://schemas.microsoft.com/office/drawing/2014/main" id="{9D2EE380-11B2-49EB-BA1D-4D994E74CBA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912164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588BAE-2905-4767-A7B1-3798734BC98B}"/>
              </a:ext>
            </a:extLst>
          </p:cNvPr>
          <p:cNvSpPr>
            <a:spLocks noGrp="1"/>
          </p:cNvSpPr>
          <p:nvPr>
            <p:ph type="title"/>
          </p:nvPr>
        </p:nvSpPr>
        <p:spPr/>
        <p:txBody>
          <a:bodyPr/>
          <a:lstStyle/>
          <a:p>
            <a:r>
              <a:rPr lang="en-US"/>
              <a:t>Facebook Viral Reach over Time | Eclosia</a:t>
            </a:r>
          </a:p>
        </p:txBody>
      </p:sp>
      <p:graphicFrame>
        <p:nvGraphicFramePr>
          <p:cNvPr id="6" name="Chart Placeholder 5">
            <a:extLst>
              <a:ext uri="{FF2B5EF4-FFF2-40B4-BE49-F238E27FC236}">
                <a16:creationId xmlns:a16="http://schemas.microsoft.com/office/drawing/2014/main" id="{ADB25484-5743-41F0-94CD-288B849A210F}"/>
              </a:ext>
            </a:extLst>
          </p:cNvPr>
          <p:cNvGraphicFramePr>
            <a:graphicFrameLocks noGrp="1"/>
          </p:cNvGraphicFramePr>
          <p:nvPr>
            <p:ph type="chart" sz="quarter" idx="13"/>
            <p:extLst>
              <p:ext uri="{D42A27DB-BD31-4B8C-83A1-F6EECF244321}">
                <p14:modId xmlns:p14="http://schemas.microsoft.com/office/powerpoint/2010/main" val="33318496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0DEE085-07F9-407A-891B-CFF2D38807D7}"/>
              </a:ext>
            </a:extLst>
          </p:cNvPr>
          <p:cNvSpPr>
            <a:spLocks noGrp="1"/>
          </p:cNvSpPr>
          <p:nvPr>
            <p:ph type="body" sz="quarter" idx="14"/>
          </p:nvPr>
        </p:nvSpPr>
        <p:spPr/>
        <p:txBody>
          <a:bodyPr/>
          <a:lstStyle/>
          <a:p>
            <a:r>
              <a:rPr lang="en-US"/>
              <a:t>30/12/2019 - 26/01/2020</a:t>
            </a:r>
          </a:p>
        </p:txBody>
      </p:sp>
      <p:sp>
        <p:nvSpPr>
          <p:cNvPr id="5" name="Footer Placeholder 4">
            <a:extLst>
              <a:ext uri="{FF2B5EF4-FFF2-40B4-BE49-F238E27FC236}">
                <a16:creationId xmlns:a16="http://schemas.microsoft.com/office/drawing/2014/main" id="{42BCEB55-8458-4766-B352-3C74B3DDFBF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329595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5B32F6-A051-4E76-BA7D-8440B0311C2E}"/>
              </a:ext>
            </a:extLst>
          </p:cNvPr>
          <p:cNvSpPr>
            <a:spLocks noGrp="1"/>
          </p:cNvSpPr>
          <p:nvPr>
            <p:ph type="title"/>
          </p:nvPr>
        </p:nvSpPr>
        <p:spPr/>
        <p:txBody>
          <a:bodyPr/>
          <a:lstStyle/>
          <a:p>
            <a:r>
              <a:rPr lang="en-US"/>
              <a:t>Facebook Paid Reach over Time | Eclosia</a:t>
            </a:r>
          </a:p>
        </p:txBody>
      </p:sp>
      <p:graphicFrame>
        <p:nvGraphicFramePr>
          <p:cNvPr id="6" name="Chart Placeholder 5">
            <a:extLst>
              <a:ext uri="{FF2B5EF4-FFF2-40B4-BE49-F238E27FC236}">
                <a16:creationId xmlns:a16="http://schemas.microsoft.com/office/drawing/2014/main" id="{639164D4-DCA3-46E6-BEA2-9C3BD63F6014}"/>
              </a:ext>
            </a:extLst>
          </p:cNvPr>
          <p:cNvGraphicFramePr>
            <a:graphicFrameLocks noGrp="1"/>
          </p:cNvGraphicFramePr>
          <p:nvPr>
            <p:ph type="chart" sz="quarter" idx="13"/>
            <p:extLst>
              <p:ext uri="{D42A27DB-BD31-4B8C-83A1-F6EECF244321}">
                <p14:modId xmlns:p14="http://schemas.microsoft.com/office/powerpoint/2010/main" val="24408471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1E5E5EA-8C2F-4CE9-88CC-18A1264FC601}"/>
              </a:ext>
            </a:extLst>
          </p:cNvPr>
          <p:cNvSpPr>
            <a:spLocks noGrp="1"/>
          </p:cNvSpPr>
          <p:nvPr>
            <p:ph type="body" sz="quarter" idx="14"/>
          </p:nvPr>
        </p:nvSpPr>
        <p:spPr/>
        <p:txBody>
          <a:bodyPr/>
          <a:lstStyle/>
          <a:p>
            <a:r>
              <a:rPr lang="en-US"/>
              <a:t>30/12/2019 - 26/01/2020</a:t>
            </a:r>
          </a:p>
        </p:txBody>
      </p:sp>
      <p:sp>
        <p:nvSpPr>
          <p:cNvPr id="5" name="Footer Placeholder 4">
            <a:extLst>
              <a:ext uri="{FF2B5EF4-FFF2-40B4-BE49-F238E27FC236}">
                <a16:creationId xmlns:a16="http://schemas.microsoft.com/office/drawing/2014/main" id="{1B60B6F4-BBF9-41C2-BCF7-F6951FA1638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858742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E3BA05-C389-4BBD-B6E9-BB91EDC983D8}"/>
              </a:ext>
            </a:extLst>
          </p:cNvPr>
          <p:cNvSpPr>
            <a:spLocks noGrp="1"/>
          </p:cNvSpPr>
          <p:nvPr>
            <p:ph type="title"/>
          </p:nvPr>
        </p:nvSpPr>
        <p:spPr/>
        <p:txBody>
          <a:bodyPr/>
          <a:lstStyle/>
          <a:p>
            <a:r>
              <a:rPr lang="en-US"/>
              <a:t>Facebook Impressions | Eclosia</a:t>
            </a:r>
          </a:p>
        </p:txBody>
      </p:sp>
      <p:graphicFrame>
        <p:nvGraphicFramePr>
          <p:cNvPr id="6" name="Chart Placeholder 5">
            <a:extLst>
              <a:ext uri="{FF2B5EF4-FFF2-40B4-BE49-F238E27FC236}">
                <a16:creationId xmlns:a16="http://schemas.microsoft.com/office/drawing/2014/main" id="{126AC19A-6B0F-45F1-80AD-86CE4429575A}"/>
              </a:ext>
            </a:extLst>
          </p:cNvPr>
          <p:cNvGraphicFramePr>
            <a:graphicFrameLocks noGrp="1"/>
          </p:cNvGraphicFramePr>
          <p:nvPr>
            <p:ph type="chart" sz="quarter" idx="13"/>
            <p:extLst>
              <p:ext uri="{D42A27DB-BD31-4B8C-83A1-F6EECF244321}">
                <p14:modId xmlns:p14="http://schemas.microsoft.com/office/powerpoint/2010/main" val="22768297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106FCC2-D191-4A46-A1A3-384CECEDEFD5}"/>
              </a:ext>
            </a:extLst>
          </p:cNvPr>
          <p:cNvSpPr>
            <a:spLocks noGrp="1"/>
          </p:cNvSpPr>
          <p:nvPr>
            <p:ph type="body" sz="quarter" idx="14"/>
          </p:nvPr>
        </p:nvSpPr>
        <p:spPr/>
        <p:txBody>
          <a:bodyPr/>
          <a:lstStyle/>
          <a:p>
            <a:r>
              <a:rPr lang="en-US"/>
              <a:t>30/12/2019 - 26/01/2020</a:t>
            </a:r>
          </a:p>
        </p:txBody>
      </p:sp>
      <p:sp>
        <p:nvSpPr>
          <p:cNvPr id="5" name="Footer Placeholder 4">
            <a:extLst>
              <a:ext uri="{FF2B5EF4-FFF2-40B4-BE49-F238E27FC236}">
                <a16:creationId xmlns:a16="http://schemas.microsoft.com/office/drawing/2014/main" id="{A907A123-383D-439A-BFC5-3A19A59EEB5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510066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05AD41-D4D4-49CE-A640-EFC8335996E5}"/>
              </a:ext>
            </a:extLst>
          </p:cNvPr>
          <p:cNvSpPr>
            <a:spLocks noGrp="1"/>
          </p:cNvSpPr>
          <p:nvPr>
            <p:ph type="title"/>
          </p:nvPr>
        </p:nvSpPr>
        <p:spPr/>
        <p:txBody>
          <a:bodyPr/>
          <a:lstStyle/>
          <a:p>
            <a:r>
              <a:rPr lang="en-US"/>
              <a:t>Facebook Paid, Organic &amp; Viral Impressions over Time | Eclosia</a:t>
            </a:r>
          </a:p>
        </p:txBody>
      </p:sp>
      <p:graphicFrame>
        <p:nvGraphicFramePr>
          <p:cNvPr id="6" name="Chart Placeholder 5">
            <a:extLst>
              <a:ext uri="{FF2B5EF4-FFF2-40B4-BE49-F238E27FC236}">
                <a16:creationId xmlns:a16="http://schemas.microsoft.com/office/drawing/2014/main" id="{6338A036-FC8D-4CA1-8555-E65D503BB164}"/>
              </a:ext>
            </a:extLst>
          </p:cNvPr>
          <p:cNvGraphicFramePr>
            <a:graphicFrameLocks noGrp="1"/>
          </p:cNvGraphicFramePr>
          <p:nvPr>
            <p:ph type="chart" sz="quarter" idx="13"/>
            <p:extLst>
              <p:ext uri="{D42A27DB-BD31-4B8C-83A1-F6EECF244321}">
                <p14:modId xmlns:p14="http://schemas.microsoft.com/office/powerpoint/2010/main" val="14122121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1C96C1B-CD51-4BD5-832D-49EBA3853F6C}"/>
              </a:ext>
            </a:extLst>
          </p:cNvPr>
          <p:cNvSpPr>
            <a:spLocks noGrp="1"/>
          </p:cNvSpPr>
          <p:nvPr>
            <p:ph type="body" sz="quarter" idx="14"/>
          </p:nvPr>
        </p:nvSpPr>
        <p:spPr/>
        <p:txBody>
          <a:bodyPr/>
          <a:lstStyle/>
          <a:p>
            <a:r>
              <a:rPr lang="en-US"/>
              <a:t>30/12/2019 - 26/01/2020</a:t>
            </a:r>
          </a:p>
        </p:txBody>
      </p:sp>
      <p:sp>
        <p:nvSpPr>
          <p:cNvPr id="5" name="Footer Placeholder 4">
            <a:extLst>
              <a:ext uri="{FF2B5EF4-FFF2-40B4-BE49-F238E27FC236}">
                <a16:creationId xmlns:a16="http://schemas.microsoft.com/office/drawing/2014/main" id="{A38EDC84-D424-4C53-8A8C-4E16F8F2402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865936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59E5DB-1F28-4BA0-8FEE-08D82769BA0B}"/>
              </a:ext>
            </a:extLst>
          </p:cNvPr>
          <p:cNvSpPr>
            <a:spLocks noGrp="1"/>
          </p:cNvSpPr>
          <p:nvPr>
            <p:ph type="title"/>
          </p:nvPr>
        </p:nvSpPr>
        <p:spPr/>
        <p:txBody>
          <a:bodyPr/>
          <a:lstStyle/>
          <a:p>
            <a:r>
              <a:rPr lang="en-US"/>
              <a:t>Facebook Total Interactions | Eclosia</a:t>
            </a:r>
          </a:p>
        </p:txBody>
      </p:sp>
      <p:graphicFrame>
        <p:nvGraphicFramePr>
          <p:cNvPr id="6" name="Chart Placeholder 5">
            <a:extLst>
              <a:ext uri="{FF2B5EF4-FFF2-40B4-BE49-F238E27FC236}">
                <a16:creationId xmlns:a16="http://schemas.microsoft.com/office/drawing/2014/main" id="{6270B226-7937-4677-83D1-23072C7031D6}"/>
              </a:ext>
            </a:extLst>
          </p:cNvPr>
          <p:cNvGraphicFramePr>
            <a:graphicFrameLocks noGrp="1"/>
          </p:cNvGraphicFramePr>
          <p:nvPr>
            <p:ph type="chart" sz="quarter" idx="13"/>
            <p:extLst>
              <p:ext uri="{D42A27DB-BD31-4B8C-83A1-F6EECF244321}">
                <p14:modId xmlns:p14="http://schemas.microsoft.com/office/powerpoint/2010/main" val="8073785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43F2130-322B-47DD-BFE2-BCA4F6411952}"/>
              </a:ext>
            </a:extLst>
          </p:cNvPr>
          <p:cNvSpPr>
            <a:spLocks noGrp="1"/>
          </p:cNvSpPr>
          <p:nvPr>
            <p:ph type="body" sz="quarter" idx="14"/>
          </p:nvPr>
        </p:nvSpPr>
        <p:spPr/>
        <p:txBody>
          <a:bodyPr/>
          <a:lstStyle/>
          <a:p>
            <a:r>
              <a:rPr lang="en-US"/>
              <a:t>01/01/2020 - 21/01/2020</a:t>
            </a:r>
          </a:p>
        </p:txBody>
      </p:sp>
      <p:sp>
        <p:nvSpPr>
          <p:cNvPr id="5" name="Footer Placeholder 4">
            <a:extLst>
              <a:ext uri="{FF2B5EF4-FFF2-40B4-BE49-F238E27FC236}">
                <a16:creationId xmlns:a16="http://schemas.microsoft.com/office/drawing/2014/main" id="{32B165AF-7F72-4D69-976E-9B3E2A352AE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687913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ED46E5-8AFE-42FA-ACCC-7C5809CBC812}"/>
              </a:ext>
            </a:extLst>
          </p:cNvPr>
          <p:cNvSpPr>
            <a:spLocks noGrp="1"/>
          </p:cNvSpPr>
          <p:nvPr>
            <p:ph type="title"/>
          </p:nvPr>
        </p:nvSpPr>
        <p:spPr/>
        <p:txBody>
          <a:bodyPr/>
          <a:lstStyle/>
          <a:p>
            <a:r>
              <a:rPr lang="en-US"/>
              <a:t>Facebook Interactions Distribution | Eclosia</a:t>
            </a:r>
          </a:p>
        </p:txBody>
      </p:sp>
      <p:graphicFrame>
        <p:nvGraphicFramePr>
          <p:cNvPr id="6" name="Chart Placeholder 5">
            <a:extLst>
              <a:ext uri="{FF2B5EF4-FFF2-40B4-BE49-F238E27FC236}">
                <a16:creationId xmlns:a16="http://schemas.microsoft.com/office/drawing/2014/main" id="{92F5FE52-C467-4B0D-887D-9780DD8CE29A}"/>
              </a:ext>
            </a:extLst>
          </p:cNvPr>
          <p:cNvGraphicFramePr>
            <a:graphicFrameLocks noGrp="1"/>
          </p:cNvGraphicFramePr>
          <p:nvPr>
            <p:ph type="chart" sz="quarter" idx="13"/>
            <p:extLst>
              <p:ext uri="{D42A27DB-BD31-4B8C-83A1-F6EECF244321}">
                <p14:modId xmlns:p14="http://schemas.microsoft.com/office/powerpoint/2010/main" val="39861527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1F852CA-722D-46B0-A288-CEB65500346B}"/>
              </a:ext>
            </a:extLst>
          </p:cNvPr>
          <p:cNvSpPr>
            <a:spLocks noGrp="1"/>
          </p:cNvSpPr>
          <p:nvPr>
            <p:ph type="body" sz="quarter" idx="14"/>
          </p:nvPr>
        </p:nvSpPr>
        <p:spPr/>
        <p:txBody>
          <a:bodyPr/>
          <a:lstStyle/>
          <a:p>
            <a:r>
              <a:rPr lang="en-US"/>
              <a:t>01/01/2020 - 21/01/2020</a:t>
            </a:r>
          </a:p>
        </p:txBody>
      </p:sp>
      <p:sp>
        <p:nvSpPr>
          <p:cNvPr id="5" name="Footer Placeholder 4">
            <a:extLst>
              <a:ext uri="{FF2B5EF4-FFF2-40B4-BE49-F238E27FC236}">
                <a16:creationId xmlns:a16="http://schemas.microsoft.com/office/drawing/2014/main" id="{B5B82917-3116-4875-896A-A16F0D8D296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567846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DEB060-AA57-4C4C-89B2-C33AC70A27BF}"/>
              </a:ext>
            </a:extLst>
          </p:cNvPr>
          <p:cNvSpPr>
            <a:spLocks noGrp="1"/>
          </p:cNvSpPr>
          <p:nvPr>
            <p:ph type="title"/>
          </p:nvPr>
        </p:nvSpPr>
        <p:spPr/>
        <p:txBody>
          <a:bodyPr/>
          <a:lstStyle/>
          <a:p>
            <a:r>
              <a:rPr lang="en-US"/>
              <a:t>Facebook Average Interactions Per Post | Eclosia</a:t>
            </a:r>
          </a:p>
        </p:txBody>
      </p:sp>
      <p:graphicFrame>
        <p:nvGraphicFramePr>
          <p:cNvPr id="6" name="Chart Placeholder 5">
            <a:extLst>
              <a:ext uri="{FF2B5EF4-FFF2-40B4-BE49-F238E27FC236}">
                <a16:creationId xmlns:a16="http://schemas.microsoft.com/office/drawing/2014/main" id="{4A5BE922-36EE-42D5-ABD9-54DC5C68E4C6}"/>
              </a:ext>
            </a:extLst>
          </p:cNvPr>
          <p:cNvGraphicFramePr>
            <a:graphicFrameLocks noGrp="1"/>
          </p:cNvGraphicFramePr>
          <p:nvPr>
            <p:ph type="chart" sz="quarter" idx="13"/>
            <p:extLst>
              <p:ext uri="{D42A27DB-BD31-4B8C-83A1-F6EECF244321}">
                <p14:modId xmlns:p14="http://schemas.microsoft.com/office/powerpoint/2010/main" val="40908612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B79E74D-BC31-4192-B712-77280D9F0E23}"/>
              </a:ext>
            </a:extLst>
          </p:cNvPr>
          <p:cNvSpPr>
            <a:spLocks noGrp="1"/>
          </p:cNvSpPr>
          <p:nvPr>
            <p:ph type="body" sz="quarter" idx="14"/>
          </p:nvPr>
        </p:nvSpPr>
        <p:spPr/>
        <p:txBody>
          <a:bodyPr/>
          <a:lstStyle/>
          <a:p>
            <a:r>
              <a:rPr lang="en-US"/>
              <a:t>30/12/2019 - 26/01/2020</a:t>
            </a:r>
          </a:p>
        </p:txBody>
      </p:sp>
      <p:sp>
        <p:nvSpPr>
          <p:cNvPr id="5" name="Footer Placeholder 4">
            <a:extLst>
              <a:ext uri="{FF2B5EF4-FFF2-40B4-BE49-F238E27FC236}">
                <a16:creationId xmlns:a16="http://schemas.microsoft.com/office/drawing/2014/main" id="{33F2B7A2-B0E3-470D-B526-94B69BF3F73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804039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1B8FCD-7013-44D8-90CB-3149D3D5A86E}"/>
              </a:ext>
            </a:extLst>
          </p:cNvPr>
          <p:cNvSpPr>
            <a:spLocks noGrp="1"/>
          </p:cNvSpPr>
          <p:nvPr>
            <p:ph type="title"/>
          </p:nvPr>
        </p:nvSpPr>
        <p:spPr/>
        <p:txBody>
          <a:bodyPr/>
          <a:lstStyle/>
          <a:p>
            <a:r>
              <a:rPr lang="en-US"/>
              <a:t>Facebook Reactions Distribution | Eclosia</a:t>
            </a:r>
          </a:p>
        </p:txBody>
      </p:sp>
      <p:graphicFrame>
        <p:nvGraphicFramePr>
          <p:cNvPr id="6" name="Chart Placeholder 5">
            <a:extLst>
              <a:ext uri="{FF2B5EF4-FFF2-40B4-BE49-F238E27FC236}">
                <a16:creationId xmlns:a16="http://schemas.microsoft.com/office/drawing/2014/main" id="{0C203AF1-9C55-4F60-AA8A-187B3CC6CA5C}"/>
              </a:ext>
            </a:extLst>
          </p:cNvPr>
          <p:cNvGraphicFramePr>
            <a:graphicFrameLocks noGrp="1"/>
          </p:cNvGraphicFramePr>
          <p:nvPr>
            <p:ph type="chart" sz="quarter" idx="13"/>
            <p:extLst>
              <p:ext uri="{D42A27DB-BD31-4B8C-83A1-F6EECF244321}">
                <p14:modId xmlns:p14="http://schemas.microsoft.com/office/powerpoint/2010/main" val="7327027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7DDCF33-329E-404A-96DE-A47A5816CC58}"/>
              </a:ext>
            </a:extLst>
          </p:cNvPr>
          <p:cNvSpPr>
            <a:spLocks noGrp="1"/>
          </p:cNvSpPr>
          <p:nvPr>
            <p:ph type="body" sz="quarter" idx="14"/>
          </p:nvPr>
        </p:nvSpPr>
        <p:spPr/>
        <p:txBody>
          <a:bodyPr/>
          <a:lstStyle/>
          <a:p>
            <a:r>
              <a:rPr lang="en-US"/>
              <a:t>01/01/2020 - 21/01/2020</a:t>
            </a:r>
          </a:p>
        </p:txBody>
      </p:sp>
      <p:sp>
        <p:nvSpPr>
          <p:cNvPr id="5" name="Footer Placeholder 4">
            <a:extLst>
              <a:ext uri="{FF2B5EF4-FFF2-40B4-BE49-F238E27FC236}">
                <a16:creationId xmlns:a16="http://schemas.microsoft.com/office/drawing/2014/main" id="{5E4260D3-5DE4-43F1-84D1-6CA6CEB286D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343740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68ECFA-8573-4499-91ED-59CD26B4092D}"/>
              </a:ext>
            </a:extLst>
          </p:cNvPr>
          <p:cNvSpPr>
            <a:spLocks noGrp="1"/>
          </p:cNvSpPr>
          <p:nvPr>
            <p:ph type="title"/>
          </p:nvPr>
        </p:nvSpPr>
        <p:spPr/>
        <p:txBody>
          <a:bodyPr/>
          <a:lstStyle/>
          <a:p>
            <a:r>
              <a:rPr lang="en-US"/>
              <a:t>Facebook Own Video Posts | Eclosia</a:t>
            </a:r>
          </a:p>
        </p:txBody>
      </p:sp>
      <p:graphicFrame>
        <p:nvGraphicFramePr>
          <p:cNvPr id="6" name="Chart Placeholder 5">
            <a:extLst>
              <a:ext uri="{FF2B5EF4-FFF2-40B4-BE49-F238E27FC236}">
                <a16:creationId xmlns:a16="http://schemas.microsoft.com/office/drawing/2014/main" id="{097CA994-C142-4CE7-A0A1-E80CA2E1B884}"/>
              </a:ext>
            </a:extLst>
          </p:cNvPr>
          <p:cNvGraphicFramePr>
            <a:graphicFrameLocks noGrp="1"/>
          </p:cNvGraphicFramePr>
          <p:nvPr>
            <p:ph type="chart" sz="quarter" idx="13"/>
            <p:extLst>
              <p:ext uri="{D42A27DB-BD31-4B8C-83A1-F6EECF244321}">
                <p14:modId xmlns:p14="http://schemas.microsoft.com/office/powerpoint/2010/main" val="32120059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DBD8FF1-A904-4A55-8F59-888E7D36FFE2}"/>
              </a:ext>
            </a:extLst>
          </p:cNvPr>
          <p:cNvSpPr>
            <a:spLocks noGrp="1"/>
          </p:cNvSpPr>
          <p:nvPr>
            <p:ph type="body" sz="quarter" idx="14"/>
          </p:nvPr>
        </p:nvSpPr>
        <p:spPr/>
        <p:txBody>
          <a:bodyPr/>
          <a:lstStyle/>
          <a:p>
            <a:r>
              <a:rPr lang="en-US"/>
              <a:t>30/12/2019 - 26/01/2020</a:t>
            </a:r>
          </a:p>
        </p:txBody>
      </p:sp>
      <p:sp>
        <p:nvSpPr>
          <p:cNvPr id="5" name="Footer Placeholder 4">
            <a:extLst>
              <a:ext uri="{FF2B5EF4-FFF2-40B4-BE49-F238E27FC236}">
                <a16:creationId xmlns:a16="http://schemas.microsoft.com/office/drawing/2014/main" id="{0F9E7BAA-42DE-4C65-9330-94E591086E0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194157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670FF4-A842-40EE-ABC4-11D4B4480311}"/>
              </a:ext>
            </a:extLst>
          </p:cNvPr>
          <p:cNvSpPr>
            <a:spLocks noGrp="1"/>
          </p:cNvSpPr>
          <p:nvPr>
            <p:ph type="title"/>
          </p:nvPr>
        </p:nvSpPr>
        <p:spPr/>
        <p:txBody>
          <a:bodyPr/>
          <a:lstStyle/>
          <a:p>
            <a:r>
              <a:rPr lang="en-US"/>
              <a:t>Facebook Video Views | Eclosia</a:t>
            </a:r>
          </a:p>
        </p:txBody>
      </p:sp>
      <p:graphicFrame>
        <p:nvGraphicFramePr>
          <p:cNvPr id="6" name="Chart Placeholder 5">
            <a:extLst>
              <a:ext uri="{FF2B5EF4-FFF2-40B4-BE49-F238E27FC236}">
                <a16:creationId xmlns:a16="http://schemas.microsoft.com/office/drawing/2014/main" id="{8CE8F4A8-E66E-475C-9294-D9AA6147AEFF}"/>
              </a:ext>
            </a:extLst>
          </p:cNvPr>
          <p:cNvGraphicFramePr>
            <a:graphicFrameLocks noGrp="1"/>
          </p:cNvGraphicFramePr>
          <p:nvPr>
            <p:ph type="chart" sz="quarter" idx="13"/>
            <p:extLst>
              <p:ext uri="{D42A27DB-BD31-4B8C-83A1-F6EECF244321}">
                <p14:modId xmlns:p14="http://schemas.microsoft.com/office/powerpoint/2010/main" val="38073813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5E36630-DA17-47D9-8714-3278B38D46D5}"/>
              </a:ext>
            </a:extLst>
          </p:cNvPr>
          <p:cNvSpPr>
            <a:spLocks noGrp="1"/>
          </p:cNvSpPr>
          <p:nvPr>
            <p:ph type="body" sz="quarter" idx="14"/>
          </p:nvPr>
        </p:nvSpPr>
        <p:spPr/>
        <p:txBody>
          <a:bodyPr/>
          <a:lstStyle/>
          <a:p>
            <a:r>
              <a:rPr lang="en-US"/>
              <a:t>30/12/2019 - 26/01/2020</a:t>
            </a:r>
          </a:p>
        </p:txBody>
      </p:sp>
      <p:sp>
        <p:nvSpPr>
          <p:cNvPr id="5" name="Footer Placeholder 4">
            <a:extLst>
              <a:ext uri="{FF2B5EF4-FFF2-40B4-BE49-F238E27FC236}">
                <a16:creationId xmlns:a16="http://schemas.microsoft.com/office/drawing/2014/main" id="{EB93284E-CEF2-45BD-9DD3-723D3472A8A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412547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59B125-EC28-49AC-B047-09A9EAF60886}"/>
              </a:ext>
            </a:extLst>
          </p:cNvPr>
          <p:cNvSpPr>
            <a:spLocks noGrp="1"/>
          </p:cNvSpPr>
          <p:nvPr>
            <p:ph type="title"/>
          </p:nvPr>
        </p:nvSpPr>
        <p:spPr/>
        <p:txBody>
          <a:bodyPr/>
          <a:lstStyle/>
          <a:p>
            <a:r>
              <a:rPr lang="en-US"/>
              <a:t>Facebook Own Videos Table | Eclosia - 1 of 3</a:t>
            </a:r>
          </a:p>
        </p:txBody>
      </p:sp>
      <p:graphicFrame>
        <p:nvGraphicFramePr>
          <p:cNvPr id="5" name="Table Placeholder 4">
            <a:extLst>
              <a:ext uri="{FF2B5EF4-FFF2-40B4-BE49-F238E27FC236}">
                <a16:creationId xmlns:a16="http://schemas.microsoft.com/office/drawing/2014/main" id="{583DB316-5FAF-4AD0-B2F1-B96B219D300E}"/>
              </a:ext>
            </a:extLst>
          </p:cNvPr>
          <p:cNvGraphicFramePr>
            <a:graphicFrameLocks noGrp="1"/>
          </p:cNvGraphicFramePr>
          <p:nvPr>
            <p:ph type="tbl" sz="quarter" idx="13"/>
            <p:extLst>
              <p:ext uri="{D42A27DB-BD31-4B8C-83A1-F6EECF244321}">
                <p14:modId xmlns:p14="http://schemas.microsoft.com/office/powerpoint/2010/main" val="29930135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945795631"/>
                    </a:ext>
                  </a:extLst>
                </a:gridCol>
                <a:gridCol w="822960">
                  <a:extLst>
                    <a:ext uri="{9D8B030D-6E8A-4147-A177-3AD203B41FA5}">
                      <a16:colId xmlns:a16="http://schemas.microsoft.com/office/drawing/2014/main" val="1719309840"/>
                    </a:ext>
                  </a:extLst>
                </a:gridCol>
                <a:gridCol w="208280">
                  <a:extLst>
                    <a:ext uri="{9D8B030D-6E8A-4147-A177-3AD203B41FA5}">
                      <a16:colId xmlns:a16="http://schemas.microsoft.com/office/drawing/2014/main" val="2858377026"/>
                    </a:ext>
                  </a:extLst>
                </a:gridCol>
                <a:gridCol w="246888">
                  <a:extLst>
                    <a:ext uri="{9D8B030D-6E8A-4147-A177-3AD203B41FA5}">
                      <a16:colId xmlns:a16="http://schemas.microsoft.com/office/drawing/2014/main" val="2645383011"/>
                    </a:ext>
                  </a:extLst>
                </a:gridCol>
                <a:gridCol w="246888">
                  <a:extLst>
                    <a:ext uri="{9D8B030D-6E8A-4147-A177-3AD203B41FA5}">
                      <a16:colId xmlns:a16="http://schemas.microsoft.com/office/drawing/2014/main" val="4180453014"/>
                    </a:ext>
                  </a:extLst>
                </a:gridCol>
                <a:gridCol w="246888">
                  <a:extLst>
                    <a:ext uri="{9D8B030D-6E8A-4147-A177-3AD203B41FA5}">
                      <a16:colId xmlns:a16="http://schemas.microsoft.com/office/drawing/2014/main" val="1198428476"/>
                    </a:ext>
                  </a:extLst>
                </a:gridCol>
                <a:gridCol w="246888">
                  <a:extLst>
                    <a:ext uri="{9D8B030D-6E8A-4147-A177-3AD203B41FA5}">
                      <a16:colId xmlns:a16="http://schemas.microsoft.com/office/drawing/2014/main" val="3210971649"/>
                    </a:ext>
                  </a:extLst>
                </a:gridCol>
                <a:gridCol w="246888">
                  <a:extLst>
                    <a:ext uri="{9D8B030D-6E8A-4147-A177-3AD203B41FA5}">
                      <a16:colId xmlns:a16="http://schemas.microsoft.com/office/drawing/2014/main" val="910861065"/>
                    </a:ext>
                  </a:extLst>
                </a:gridCol>
                <a:gridCol w="246888">
                  <a:extLst>
                    <a:ext uri="{9D8B030D-6E8A-4147-A177-3AD203B41FA5}">
                      <a16:colId xmlns:a16="http://schemas.microsoft.com/office/drawing/2014/main" val="1658639493"/>
                    </a:ext>
                  </a:extLst>
                </a:gridCol>
                <a:gridCol w="246888">
                  <a:extLst>
                    <a:ext uri="{9D8B030D-6E8A-4147-A177-3AD203B41FA5}">
                      <a16:colId xmlns:a16="http://schemas.microsoft.com/office/drawing/2014/main" val="4091624096"/>
                    </a:ext>
                  </a:extLst>
                </a:gridCol>
                <a:gridCol w="246888">
                  <a:extLst>
                    <a:ext uri="{9D8B030D-6E8A-4147-A177-3AD203B41FA5}">
                      <a16:colId xmlns:a16="http://schemas.microsoft.com/office/drawing/2014/main" val="2058717152"/>
                    </a:ext>
                  </a:extLst>
                </a:gridCol>
                <a:gridCol w="246888">
                  <a:extLst>
                    <a:ext uri="{9D8B030D-6E8A-4147-A177-3AD203B41FA5}">
                      <a16:colId xmlns:a16="http://schemas.microsoft.com/office/drawing/2014/main" val="3081298572"/>
                    </a:ext>
                  </a:extLst>
                </a:gridCol>
                <a:gridCol w="246888">
                  <a:extLst>
                    <a:ext uri="{9D8B030D-6E8A-4147-A177-3AD203B41FA5}">
                      <a16:colId xmlns:a16="http://schemas.microsoft.com/office/drawing/2014/main" val="49096355"/>
                    </a:ext>
                  </a:extLst>
                </a:gridCol>
                <a:gridCol w="246888">
                  <a:extLst>
                    <a:ext uri="{9D8B030D-6E8A-4147-A177-3AD203B41FA5}">
                      <a16:colId xmlns:a16="http://schemas.microsoft.com/office/drawing/2014/main" val="1295469324"/>
                    </a:ext>
                  </a:extLst>
                </a:gridCol>
                <a:gridCol w="246888">
                  <a:extLst>
                    <a:ext uri="{9D8B030D-6E8A-4147-A177-3AD203B41FA5}">
                      <a16:colId xmlns:a16="http://schemas.microsoft.com/office/drawing/2014/main" val="2587162689"/>
                    </a:ext>
                  </a:extLst>
                </a:gridCol>
                <a:gridCol w="246888">
                  <a:extLst>
                    <a:ext uri="{9D8B030D-6E8A-4147-A177-3AD203B41FA5}">
                      <a16:colId xmlns:a16="http://schemas.microsoft.com/office/drawing/2014/main" val="1084202697"/>
                    </a:ext>
                  </a:extLst>
                </a:gridCol>
                <a:gridCol w="246888">
                  <a:extLst>
                    <a:ext uri="{9D8B030D-6E8A-4147-A177-3AD203B41FA5}">
                      <a16:colId xmlns:a16="http://schemas.microsoft.com/office/drawing/2014/main" val="4199634036"/>
                    </a:ext>
                  </a:extLst>
                </a:gridCol>
                <a:gridCol w="246888">
                  <a:extLst>
                    <a:ext uri="{9D8B030D-6E8A-4147-A177-3AD203B41FA5}">
                      <a16:colId xmlns:a16="http://schemas.microsoft.com/office/drawing/2014/main" val="3787253946"/>
                    </a:ext>
                  </a:extLst>
                </a:gridCol>
                <a:gridCol w="246888">
                  <a:extLst>
                    <a:ext uri="{9D8B030D-6E8A-4147-A177-3AD203B41FA5}">
                      <a16:colId xmlns:a16="http://schemas.microsoft.com/office/drawing/2014/main" val="2007214878"/>
                    </a:ext>
                  </a:extLst>
                </a:gridCol>
                <a:gridCol w="246888">
                  <a:extLst>
                    <a:ext uri="{9D8B030D-6E8A-4147-A177-3AD203B41FA5}">
                      <a16:colId xmlns:a16="http://schemas.microsoft.com/office/drawing/2014/main" val="3403739760"/>
                    </a:ext>
                  </a:extLst>
                </a:gridCol>
                <a:gridCol w="246888">
                  <a:extLst>
                    <a:ext uri="{9D8B030D-6E8A-4147-A177-3AD203B41FA5}">
                      <a16:colId xmlns:a16="http://schemas.microsoft.com/office/drawing/2014/main" val="2402367203"/>
                    </a:ext>
                  </a:extLst>
                </a:gridCol>
                <a:gridCol w="246888">
                  <a:extLst>
                    <a:ext uri="{9D8B030D-6E8A-4147-A177-3AD203B41FA5}">
                      <a16:colId xmlns:a16="http://schemas.microsoft.com/office/drawing/2014/main" val="1567706989"/>
                    </a:ext>
                  </a:extLst>
                </a:gridCol>
                <a:gridCol w="208280">
                  <a:extLst>
                    <a:ext uri="{9D8B030D-6E8A-4147-A177-3AD203B41FA5}">
                      <a16:colId xmlns:a16="http://schemas.microsoft.com/office/drawing/2014/main" val="2478201141"/>
                    </a:ext>
                  </a:extLst>
                </a:gridCol>
                <a:gridCol w="208280">
                  <a:extLst>
                    <a:ext uri="{9D8B030D-6E8A-4147-A177-3AD203B41FA5}">
                      <a16:colId xmlns:a16="http://schemas.microsoft.com/office/drawing/2014/main" val="22347082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4232457859"/>
                  </a:ext>
                </a:extLst>
              </a:tr>
            </a:tbl>
          </a:graphicData>
        </a:graphic>
      </p:graphicFrame>
      <p:sp>
        <p:nvSpPr>
          <p:cNvPr id="4" name="Text Placeholder 3">
            <a:extLst>
              <a:ext uri="{FF2B5EF4-FFF2-40B4-BE49-F238E27FC236}">
                <a16:creationId xmlns:a16="http://schemas.microsoft.com/office/drawing/2014/main" id="{F0B282A1-65EA-49F2-8D80-0BF1AD362076}"/>
              </a:ext>
            </a:extLst>
          </p:cNvPr>
          <p:cNvSpPr>
            <a:spLocks noGrp="1"/>
          </p:cNvSpPr>
          <p:nvPr>
            <p:ph type="body" sz="quarter" idx="14"/>
          </p:nvPr>
        </p:nvSpPr>
        <p:spPr/>
        <p:txBody>
          <a:bodyPr/>
          <a:lstStyle/>
          <a:p>
            <a:r>
              <a:rPr lang="en-US"/>
              <a:t>01/01/2020 - 21/01/2020</a:t>
            </a:r>
          </a:p>
        </p:txBody>
      </p:sp>
    </p:spTree>
    <p:extLst>
      <p:ext uri="{BB962C8B-B14F-4D97-AF65-F5344CB8AC3E}">
        <p14:creationId xmlns:p14="http://schemas.microsoft.com/office/powerpoint/2010/main" val="34947361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CAE9B1-3653-4223-BDC4-A625507C592B}"/>
              </a:ext>
            </a:extLst>
          </p:cNvPr>
          <p:cNvSpPr>
            <a:spLocks noGrp="1"/>
          </p:cNvSpPr>
          <p:nvPr>
            <p:ph type="title"/>
          </p:nvPr>
        </p:nvSpPr>
        <p:spPr/>
        <p:txBody>
          <a:bodyPr/>
          <a:lstStyle/>
          <a:p>
            <a:r>
              <a:rPr lang="en-US"/>
              <a:t>Facebook Own Videos Table | Eclosia - 2 of 3</a:t>
            </a:r>
          </a:p>
        </p:txBody>
      </p:sp>
      <p:graphicFrame>
        <p:nvGraphicFramePr>
          <p:cNvPr id="5" name="Table Placeholder 4">
            <a:extLst>
              <a:ext uri="{FF2B5EF4-FFF2-40B4-BE49-F238E27FC236}">
                <a16:creationId xmlns:a16="http://schemas.microsoft.com/office/drawing/2014/main" id="{0728BEDF-3C69-493A-ABAD-252F8EBB2B74}"/>
              </a:ext>
            </a:extLst>
          </p:cNvPr>
          <p:cNvGraphicFramePr>
            <a:graphicFrameLocks noGrp="1"/>
          </p:cNvGraphicFramePr>
          <p:nvPr>
            <p:ph type="tbl" sz="quarter" idx="13"/>
            <p:extLst>
              <p:ext uri="{D42A27DB-BD31-4B8C-83A1-F6EECF244321}">
                <p14:modId xmlns:p14="http://schemas.microsoft.com/office/powerpoint/2010/main" val="31771137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450199363"/>
                    </a:ext>
                  </a:extLst>
                </a:gridCol>
                <a:gridCol w="822960">
                  <a:extLst>
                    <a:ext uri="{9D8B030D-6E8A-4147-A177-3AD203B41FA5}">
                      <a16:colId xmlns:a16="http://schemas.microsoft.com/office/drawing/2014/main" val="3552431643"/>
                    </a:ext>
                  </a:extLst>
                </a:gridCol>
                <a:gridCol w="208280">
                  <a:extLst>
                    <a:ext uri="{9D8B030D-6E8A-4147-A177-3AD203B41FA5}">
                      <a16:colId xmlns:a16="http://schemas.microsoft.com/office/drawing/2014/main" val="3017034434"/>
                    </a:ext>
                  </a:extLst>
                </a:gridCol>
                <a:gridCol w="246888">
                  <a:extLst>
                    <a:ext uri="{9D8B030D-6E8A-4147-A177-3AD203B41FA5}">
                      <a16:colId xmlns:a16="http://schemas.microsoft.com/office/drawing/2014/main" val="718446752"/>
                    </a:ext>
                  </a:extLst>
                </a:gridCol>
                <a:gridCol w="246888">
                  <a:extLst>
                    <a:ext uri="{9D8B030D-6E8A-4147-A177-3AD203B41FA5}">
                      <a16:colId xmlns:a16="http://schemas.microsoft.com/office/drawing/2014/main" val="2499662765"/>
                    </a:ext>
                  </a:extLst>
                </a:gridCol>
                <a:gridCol w="246888">
                  <a:extLst>
                    <a:ext uri="{9D8B030D-6E8A-4147-A177-3AD203B41FA5}">
                      <a16:colId xmlns:a16="http://schemas.microsoft.com/office/drawing/2014/main" val="2015957974"/>
                    </a:ext>
                  </a:extLst>
                </a:gridCol>
                <a:gridCol w="246888">
                  <a:extLst>
                    <a:ext uri="{9D8B030D-6E8A-4147-A177-3AD203B41FA5}">
                      <a16:colId xmlns:a16="http://schemas.microsoft.com/office/drawing/2014/main" val="2316791416"/>
                    </a:ext>
                  </a:extLst>
                </a:gridCol>
                <a:gridCol w="246888">
                  <a:extLst>
                    <a:ext uri="{9D8B030D-6E8A-4147-A177-3AD203B41FA5}">
                      <a16:colId xmlns:a16="http://schemas.microsoft.com/office/drawing/2014/main" val="3801366017"/>
                    </a:ext>
                  </a:extLst>
                </a:gridCol>
                <a:gridCol w="246888">
                  <a:extLst>
                    <a:ext uri="{9D8B030D-6E8A-4147-A177-3AD203B41FA5}">
                      <a16:colId xmlns:a16="http://schemas.microsoft.com/office/drawing/2014/main" val="1464814763"/>
                    </a:ext>
                  </a:extLst>
                </a:gridCol>
                <a:gridCol w="246888">
                  <a:extLst>
                    <a:ext uri="{9D8B030D-6E8A-4147-A177-3AD203B41FA5}">
                      <a16:colId xmlns:a16="http://schemas.microsoft.com/office/drawing/2014/main" val="3258079074"/>
                    </a:ext>
                  </a:extLst>
                </a:gridCol>
                <a:gridCol w="246888">
                  <a:extLst>
                    <a:ext uri="{9D8B030D-6E8A-4147-A177-3AD203B41FA5}">
                      <a16:colId xmlns:a16="http://schemas.microsoft.com/office/drawing/2014/main" val="3719804867"/>
                    </a:ext>
                  </a:extLst>
                </a:gridCol>
                <a:gridCol w="246888">
                  <a:extLst>
                    <a:ext uri="{9D8B030D-6E8A-4147-A177-3AD203B41FA5}">
                      <a16:colId xmlns:a16="http://schemas.microsoft.com/office/drawing/2014/main" val="543673307"/>
                    </a:ext>
                  </a:extLst>
                </a:gridCol>
                <a:gridCol w="246888">
                  <a:extLst>
                    <a:ext uri="{9D8B030D-6E8A-4147-A177-3AD203B41FA5}">
                      <a16:colId xmlns:a16="http://schemas.microsoft.com/office/drawing/2014/main" val="1684999447"/>
                    </a:ext>
                  </a:extLst>
                </a:gridCol>
                <a:gridCol w="246888">
                  <a:extLst>
                    <a:ext uri="{9D8B030D-6E8A-4147-A177-3AD203B41FA5}">
                      <a16:colId xmlns:a16="http://schemas.microsoft.com/office/drawing/2014/main" val="2388227631"/>
                    </a:ext>
                  </a:extLst>
                </a:gridCol>
                <a:gridCol w="246888">
                  <a:extLst>
                    <a:ext uri="{9D8B030D-6E8A-4147-A177-3AD203B41FA5}">
                      <a16:colId xmlns:a16="http://schemas.microsoft.com/office/drawing/2014/main" val="10518346"/>
                    </a:ext>
                  </a:extLst>
                </a:gridCol>
                <a:gridCol w="246888">
                  <a:extLst>
                    <a:ext uri="{9D8B030D-6E8A-4147-A177-3AD203B41FA5}">
                      <a16:colId xmlns:a16="http://schemas.microsoft.com/office/drawing/2014/main" val="3476285941"/>
                    </a:ext>
                  </a:extLst>
                </a:gridCol>
                <a:gridCol w="246888">
                  <a:extLst>
                    <a:ext uri="{9D8B030D-6E8A-4147-A177-3AD203B41FA5}">
                      <a16:colId xmlns:a16="http://schemas.microsoft.com/office/drawing/2014/main" val="2213791724"/>
                    </a:ext>
                  </a:extLst>
                </a:gridCol>
                <a:gridCol w="246888">
                  <a:extLst>
                    <a:ext uri="{9D8B030D-6E8A-4147-A177-3AD203B41FA5}">
                      <a16:colId xmlns:a16="http://schemas.microsoft.com/office/drawing/2014/main" val="2323407783"/>
                    </a:ext>
                  </a:extLst>
                </a:gridCol>
                <a:gridCol w="246888">
                  <a:extLst>
                    <a:ext uri="{9D8B030D-6E8A-4147-A177-3AD203B41FA5}">
                      <a16:colId xmlns:a16="http://schemas.microsoft.com/office/drawing/2014/main" val="1816407779"/>
                    </a:ext>
                  </a:extLst>
                </a:gridCol>
                <a:gridCol w="246888">
                  <a:extLst>
                    <a:ext uri="{9D8B030D-6E8A-4147-A177-3AD203B41FA5}">
                      <a16:colId xmlns:a16="http://schemas.microsoft.com/office/drawing/2014/main" val="1233989349"/>
                    </a:ext>
                  </a:extLst>
                </a:gridCol>
                <a:gridCol w="246888">
                  <a:extLst>
                    <a:ext uri="{9D8B030D-6E8A-4147-A177-3AD203B41FA5}">
                      <a16:colId xmlns:a16="http://schemas.microsoft.com/office/drawing/2014/main" val="3683724702"/>
                    </a:ext>
                  </a:extLst>
                </a:gridCol>
                <a:gridCol w="246888">
                  <a:extLst>
                    <a:ext uri="{9D8B030D-6E8A-4147-A177-3AD203B41FA5}">
                      <a16:colId xmlns:a16="http://schemas.microsoft.com/office/drawing/2014/main" val="2057728211"/>
                    </a:ext>
                  </a:extLst>
                </a:gridCol>
                <a:gridCol w="208280">
                  <a:extLst>
                    <a:ext uri="{9D8B030D-6E8A-4147-A177-3AD203B41FA5}">
                      <a16:colId xmlns:a16="http://schemas.microsoft.com/office/drawing/2014/main" val="876620047"/>
                    </a:ext>
                  </a:extLst>
                </a:gridCol>
                <a:gridCol w="208280">
                  <a:extLst>
                    <a:ext uri="{9D8B030D-6E8A-4147-A177-3AD203B41FA5}">
                      <a16:colId xmlns:a16="http://schemas.microsoft.com/office/drawing/2014/main" val="26944504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14297786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Eclosia - 2020-01-20 16:52:58</a:t>
                      </a:r>
                      <a:r>
                        <a:rPr kumimoji="0" lang="fr-FR" sz="1000" b="0" i="0" u="none" strike="noStrike" kern="1200" cap="none" spc="0" normalizeH="0" baseline="0" noProof="0">
                          <a:ln>
                            <a:noFill/>
                          </a:ln>
                          <a:solidFill>
                            <a:prstClr val="black"/>
                          </a:solidFill>
                          <a:effectLst/>
                          <a:uLnTx/>
                          <a:uFillTx/>
                          <a:latin typeface="+mn-lt"/>
                          <a:ea typeface="+mn-ea"/>
                          <a:cs typeface="+mn-cs"/>
                        </a:rPr>
                        <a:t>
 Début de semaine difficile ? 
Voici une recette facile et bien mauricienne pour donner un coup de boost à tout le monde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https://scontent.xx.fbcdn.net/v/t15.13418-10/p168x128/74291314_114171683257612_5855535992190009344_n.jpeg?_nc_cat=100&amp;_nc_ohc=Mm4YB2XpkxgAX8N-CSG&amp;_nc_ht=scontent.xx&amp;oh=dca292e14f187a755f8a482c29a1361b&amp;oe=5EA069B6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22/01/2020 10:28:05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15.47 %</a:t>
                      </a:r>
                    </a:p>
                  </a:txBody>
                  <a:tcPr/>
                </a:tc>
                <a:extLst>
                  <a:ext uri="{0D108BD9-81ED-4DB2-BD59-A6C34878D82A}">
                    <a16:rowId xmlns:a16="http://schemas.microsoft.com/office/drawing/2014/main" val="2186079776"/>
                  </a:ext>
                </a:extLst>
              </a:tr>
            </a:tbl>
          </a:graphicData>
        </a:graphic>
      </p:graphicFrame>
      <p:sp>
        <p:nvSpPr>
          <p:cNvPr id="4" name="Text Placeholder 3">
            <a:extLst>
              <a:ext uri="{FF2B5EF4-FFF2-40B4-BE49-F238E27FC236}">
                <a16:creationId xmlns:a16="http://schemas.microsoft.com/office/drawing/2014/main" id="{B62B87CB-33F8-4B38-B8D7-CA07A1E1DF25}"/>
              </a:ext>
            </a:extLst>
          </p:cNvPr>
          <p:cNvSpPr>
            <a:spLocks noGrp="1"/>
          </p:cNvSpPr>
          <p:nvPr>
            <p:ph type="body" sz="quarter" idx="14"/>
          </p:nvPr>
        </p:nvSpPr>
        <p:spPr/>
        <p:txBody>
          <a:bodyPr/>
          <a:lstStyle/>
          <a:p>
            <a:r>
              <a:rPr lang="en-US"/>
              <a:t>01/01/2020 - 21/01/2020</a:t>
            </a:r>
          </a:p>
        </p:txBody>
      </p:sp>
    </p:spTree>
    <p:extLst>
      <p:ext uri="{BB962C8B-B14F-4D97-AF65-F5344CB8AC3E}">
        <p14:creationId xmlns:p14="http://schemas.microsoft.com/office/powerpoint/2010/main" val="21221103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566298-D845-476B-B8A4-DA77F039153E}"/>
              </a:ext>
            </a:extLst>
          </p:cNvPr>
          <p:cNvSpPr>
            <a:spLocks noGrp="1"/>
          </p:cNvSpPr>
          <p:nvPr>
            <p:ph type="title"/>
          </p:nvPr>
        </p:nvSpPr>
        <p:spPr/>
        <p:txBody>
          <a:bodyPr/>
          <a:lstStyle/>
          <a:p>
            <a:r>
              <a:rPr lang="en-US"/>
              <a:t>Facebook Own Videos Table | Eclosia - 3 of 3</a:t>
            </a:r>
          </a:p>
        </p:txBody>
      </p:sp>
      <p:graphicFrame>
        <p:nvGraphicFramePr>
          <p:cNvPr id="5" name="Table Placeholder 4">
            <a:extLst>
              <a:ext uri="{FF2B5EF4-FFF2-40B4-BE49-F238E27FC236}">
                <a16:creationId xmlns:a16="http://schemas.microsoft.com/office/drawing/2014/main" id="{023E378D-009C-467C-9E75-834D573D2FBB}"/>
              </a:ext>
            </a:extLst>
          </p:cNvPr>
          <p:cNvGraphicFramePr>
            <a:graphicFrameLocks noGrp="1"/>
          </p:cNvGraphicFramePr>
          <p:nvPr>
            <p:ph type="tbl" sz="quarter" idx="13"/>
            <p:extLst>
              <p:ext uri="{D42A27DB-BD31-4B8C-83A1-F6EECF244321}">
                <p14:modId xmlns:p14="http://schemas.microsoft.com/office/powerpoint/2010/main" val="41634779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896709744"/>
                    </a:ext>
                  </a:extLst>
                </a:gridCol>
                <a:gridCol w="822960">
                  <a:extLst>
                    <a:ext uri="{9D8B030D-6E8A-4147-A177-3AD203B41FA5}">
                      <a16:colId xmlns:a16="http://schemas.microsoft.com/office/drawing/2014/main" val="2534575499"/>
                    </a:ext>
                  </a:extLst>
                </a:gridCol>
                <a:gridCol w="208280">
                  <a:extLst>
                    <a:ext uri="{9D8B030D-6E8A-4147-A177-3AD203B41FA5}">
                      <a16:colId xmlns:a16="http://schemas.microsoft.com/office/drawing/2014/main" val="3082605316"/>
                    </a:ext>
                  </a:extLst>
                </a:gridCol>
                <a:gridCol w="246888">
                  <a:extLst>
                    <a:ext uri="{9D8B030D-6E8A-4147-A177-3AD203B41FA5}">
                      <a16:colId xmlns:a16="http://schemas.microsoft.com/office/drawing/2014/main" val="2101044458"/>
                    </a:ext>
                  </a:extLst>
                </a:gridCol>
                <a:gridCol w="246888">
                  <a:extLst>
                    <a:ext uri="{9D8B030D-6E8A-4147-A177-3AD203B41FA5}">
                      <a16:colId xmlns:a16="http://schemas.microsoft.com/office/drawing/2014/main" val="2681377320"/>
                    </a:ext>
                  </a:extLst>
                </a:gridCol>
                <a:gridCol w="246888">
                  <a:extLst>
                    <a:ext uri="{9D8B030D-6E8A-4147-A177-3AD203B41FA5}">
                      <a16:colId xmlns:a16="http://schemas.microsoft.com/office/drawing/2014/main" val="1370711503"/>
                    </a:ext>
                  </a:extLst>
                </a:gridCol>
                <a:gridCol w="246888">
                  <a:extLst>
                    <a:ext uri="{9D8B030D-6E8A-4147-A177-3AD203B41FA5}">
                      <a16:colId xmlns:a16="http://schemas.microsoft.com/office/drawing/2014/main" val="1590353234"/>
                    </a:ext>
                  </a:extLst>
                </a:gridCol>
                <a:gridCol w="246888">
                  <a:extLst>
                    <a:ext uri="{9D8B030D-6E8A-4147-A177-3AD203B41FA5}">
                      <a16:colId xmlns:a16="http://schemas.microsoft.com/office/drawing/2014/main" val="2298700794"/>
                    </a:ext>
                  </a:extLst>
                </a:gridCol>
                <a:gridCol w="246888">
                  <a:extLst>
                    <a:ext uri="{9D8B030D-6E8A-4147-A177-3AD203B41FA5}">
                      <a16:colId xmlns:a16="http://schemas.microsoft.com/office/drawing/2014/main" val="153720331"/>
                    </a:ext>
                  </a:extLst>
                </a:gridCol>
                <a:gridCol w="246888">
                  <a:extLst>
                    <a:ext uri="{9D8B030D-6E8A-4147-A177-3AD203B41FA5}">
                      <a16:colId xmlns:a16="http://schemas.microsoft.com/office/drawing/2014/main" val="4188691060"/>
                    </a:ext>
                  </a:extLst>
                </a:gridCol>
                <a:gridCol w="246888">
                  <a:extLst>
                    <a:ext uri="{9D8B030D-6E8A-4147-A177-3AD203B41FA5}">
                      <a16:colId xmlns:a16="http://schemas.microsoft.com/office/drawing/2014/main" val="1952247887"/>
                    </a:ext>
                  </a:extLst>
                </a:gridCol>
                <a:gridCol w="246888">
                  <a:extLst>
                    <a:ext uri="{9D8B030D-6E8A-4147-A177-3AD203B41FA5}">
                      <a16:colId xmlns:a16="http://schemas.microsoft.com/office/drawing/2014/main" val="1418466826"/>
                    </a:ext>
                  </a:extLst>
                </a:gridCol>
                <a:gridCol w="246888">
                  <a:extLst>
                    <a:ext uri="{9D8B030D-6E8A-4147-A177-3AD203B41FA5}">
                      <a16:colId xmlns:a16="http://schemas.microsoft.com/office/drawing/2014/main" val="1618492072"/>
                    </a:ext>
                  </a:extLst>
                </a:gridCol>
                <a:gridCol w="246888">
                  <a:extLst>
                    <a:ext uri="{9D8B030D-6E8A-4147-A177-3AD203B41FA5}">
                      <a16:colId xmlns:a16="http://schemas.microsoft.com/office/drawing/2014/main" val="1405618007"/>
                    </a:ext>
                  </a:extLst>
                </a:gridCol>
                <a:gridCol w="246888">
                  <a:extLst>
                    <a:ext uri="{9D8B030D-6E8A-4147-A177-3AD203B41FA5}">
                      <a16:colId xmlns:a16="http://schemas.microsoft.com/office/drawing/2014/main" val="1431610538"/>
                    </a:ext>
                  </a:extLst>
                </a:gridCol>
                <a:gridCol w="246888">
                  <a:extLst>
                    <a:ext uri="{9D8B030D-6E8A-4147-A177-3AD203B41FA5}">
                      <a16:colId xmlns:a16="http://schemas.microsoft.com/office/drawing/2014/main" val="3531987557"/>
                    </a:ext>
                  </a:extLst>
                </a:gridCol>
                <a:gridCol w="246888">
                  <a:extLst>
                    <a:ext uri="{9D8B030D-6E8A-4147-A177-3AD203B41FA5}">
                      <a16:colId xmlns:a16="http://schemas.microsoft.com/office/drawing/2014/main" val="2869481721"/>
                    </a:ext>
                  </a:extLst>
                </a:gridCol>
                <a:gridCol w="246888">
                  <a:extLst>
                    <a:ext uri="{9D8B030D-6E8A-4147-A177-3AD203B41FA5}">
                      <a16:colId xmlns:a16="http://schemas.microsoft.com/office/drawing/2014/main" val="2502909188"/>
                    </a:ext>
                  </a:extLst>
                </a:gridCol>
                <a:gridCol w="246888">
                  <a:extLst>
                    <a:ext uri="{9D8B030D-6E8A-4147-A177-3AD203B41FA5}">
                      <a16:colId xmlns:a16="http://schemas.microsoft.com/office/drawing/2014/main" val="170164857"/>
                    </a:ext>
                  </a:extLst>
                </a:gridCol>
                <a:gridCol w="246888">
                  <a:extLst>
                    <a:ext uri="{9D8B030D-6E8A-4147-A177-3AD203B41FA5}">
                      <a16:colId xmlns:a16="http://schemas.microsoft.com/office/drawing/2014/main" val="1082766227"/>
                    </a:ext>
                  </a:extLst>
                </a:gridCol>
                <a:gridCol w="246888">
                  <a:extLst>
                    <a:ext uri="{9D8B030D-6E8A-4147-A177-3AD203B41FA5}">
                      <a16:colId xmlns:a16="http://schemas.microsoft.com/office/drawing/2014/main" val="3166959257"/>
                    </a:ext>
                  </a:extLst>
                </a:gridCol>
                <a:gridCol w="246888">
                  <a:extLst>
                    <a:ext uri="{9D8B030D-6E8A-4147-A177-3AD203B41FA5}">
                      <a16:colId xmlns:a16="http://schemas.microsoft.com/office/drawing/2014/main" val="2508631944"/>
                    </a:ext>
                  </a:extLst>
                </a:gridCol>
                <a:gridCol w="208280">
                  <a:extLst>
                    <a:ext uri="{9D8B030D-6E8A-4147-A177-3AD203B41FA5}">
                      <a16:colId xmlns:a16="http://schemas.microsoft.com/office/drawing/2014/main" val="2509253407"/>
                    </a:ext>
                  </a:extLst>
                </a:gridCol>
                <a:gridCol w="208280">
                  <a:extLst>
                    <a:ext uri="{9D8B030D-6E8A-4147-A177-3AD203B41FA5}">
                      <a16:colId xmlns:a16="http://schemas.microsoft.com/office/drawing/2014/main" val="38717927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25651863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Eclosia - 2020-01-17 14:22:28</a:t>
                      </a:r>
                      <a:r>
                        <a:rPr kumimoji="0" lang="fr-FR" sz="1000" b="0" i="0" u="none" strike="noStrike" kern="1200" cap="none" spc="0" normalizeH="0" baseline="0" noProof="0">
                          <a:ln>
                            <a:noFill/>
                          </a:ln>
                          <a:solidFill>
                            <a:prstClr val="black"/>
                          </a:solidFill>
                          <a:effectLst/>
                          <a:uLnTx/>
                          <a:uFillTx/>
                          <a:latin typeface="+mn-lt"/>
                          <a:ea typeface="+mn-ea"/>
                          <a:cs typeface="+mn-cs"/>
                        </a:rPr>
                        <a:t>
 On a tous une perle dans notre vie... 🙂 Mais comment sont-elles faites ?
Crédit vidéo : Brut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https://scontent.xx.fbcdn.net/v/t15.13418-10/p160x160/73380929_465763720997521_4450269018456064_n.jpeg?_nc_cat=103&amp;_nc_ohc=zSkcAxOWDf8AX9FuScV&amp;_nc_ht=scontent.xx&amp;oh=e8ee6bb416e352afde7823d7fb35fe3b&amp;oe=5EDA0ABD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22/01/2020 10:28:05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13.15 %</a:t>
                      </a:r>
                    </a:p>
                  </a:txBody>
                  <a:tcPr/>
                </a:tc>
                <a:extLst>
                  <a:ext uri="{0D108BD9-81ED-4DB2-BD59-A6C34878D82A}">
                    <a16:rowId xmlns:a16="http://schemas.microsoft.com/office/drawing/2014/main" val="3122455734"/>
                  </a:ext>
                </a:extLst>
              </a:tr>
            </a:tbl>
          </a:graphicData>
        </a:graphic>
      </p:graphicFrame>
      <p:sp>
        <p:nvSpPr>
          <p:cNvPr id="4" name="Text Placeholder 3">
            <a:extLst>
              <a:ext uri="{FF2B5EF4-FFF2-40B4-BE49-F238E27FC236}">
                <a16:creationId xmlns:a16="http://schemas.microsoft.com/office/drawing/2014/main" id="{17838587-A30F-47F1-9EAC-8ADAD1A0ABDF}"/>
              </a:ext>
            </a:extLst>
          </p:cNvPr>
          <p:cNvSpPr>
            <a:spLocks noGrp="1"/>
          </p:cNvSpPr>
          <p:nvPr>
            <p:ph type="body" sz="quarter" idx="14"/>
          </p:nvPr>
        </p:nvSpPr>
        <p:spPr/>
        <p:txBody>
          <a:bodyPr/>
          <a:lstStyle/>
          <a:p>
            <a:r>
              <a:rPr lang="en-US"/>
              <a:t>01/01/2020 - 21/01/2020</a:t>
            </a:r>
          </a:p>
        </p:txBody>
      </p:sp>
    </p:spTree>
    <p:extLst>
      <p:ext uri="{BB962C8B-B14F-4D97-AF65-F5344CB8AC3E}">
        <p14:creationId xmlns:p14="http://schemas.microsoft.com/office/powerpoint/2010/main" val="111823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002978-148F-4248-9012-38900EF326B8}"/>
              </a:ext>
            </a:extLst>
          </p:cNvPr>
          <p:cNvSpPr>
            <a:spLocks noGrp="1"/>
          </p:cNvSpPr>
          <p:nvPr>
            <p:ph type="title"/>
          </p:nvPr>
        </p:nvSpPr>
        <p:spPr/>
        <p:txBody>
          <a:bodyPr/>
          <a:lstStyle/>
          <a:p>
            <a:r>
              <a:rPr lang="en-US"/>
              <a:t>Facebook Fans Total | Eclosia</a:t>
            </a:r>
          </a:p>
        </p:txBody>
      </p:sp>
      <p:graphicFrame>
        <p:nvGraphicFramePr>
          <p:cNvPr id="6" name="Chart Placeholder 5">
            <a:extLst>
              <a:ext uri="{FF2B5EF4-FFF2-40B4-BE49-F238E27FC236}">
                <a16:creationId xmlns:a16="http://schemas.microsoft.com/office/drawing/2014/main" id="{88C19056-0F1D-4B78-B217-A7022FEFCA22}"/>
              </a:ext>
            </a:extLst>
          </p:cNvPr>
          <p:cNvGraphicFramePr>
            <a:graphicFrameLocks noGrp="1"/>
          </p:cNvGraphicFramePr>
          <p:nvPr>
            <p:ph type="chart" sz="quarter" idx="13"/>
            <p:extLst>
              <p:ext uri="{D42A27DB-BD31-4B8C-83A1-F6EECF244321}">
                <p14:modId xmlns:p14="http://schemas.microsoft.com/office/powerpoint/2010/main" val="2502057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65FBB78-04A2-454E-A80B-A946E74A4226}"/>
              </a:ext>
            </a:extLst>
          </p:cNvPr>
          <p:cNvSpPr>
            <a:spLocks noGrp="1"/>
          </p:cNvSpPr>
          <p:nvPr>
            <p:ph type="body" sz="quarter" idx="14"/>
          </p:nvPr>
        </p:nvSpPr>
        <p:spPr/>
        <p:txBody>
          <a:bodyPr/>
          <a:lstStyle/>
          <a:p>
            <a:r>
              <a:rPr lang="en-US"/>
              <a:t>30/12/2019 - 26/01/2020</a:t>
            </a:r>
          </a:p>
        </p:txBody>
      </p:sp>
      <p:sp>
        <p:nvSpPr>
          <p:cNvPr id="5" name="Footer Placeholder 4">
            <a:extLst>
              <a:ext uri="{FF2B5EF4-FFF2-40B4-BE49-F238E27FC236}">
                <a16:creationId xmlns:a16="http://schemas.microsoft.com/office/drawing/2014/main" id="{81E340BB-4D3E-4B61-8507-1F80DEFCA1A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931340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5010B0-54DF-4608-8A6C-9C2C3984CCA5}"/>
              </a:ext>
            </a:extLst>
          </p:cNvPr>
          <p:cNvSpPr>
            <a:spLocks noGrp="1"/>
          </p:cNvSpPr>
          <p:nvPr>
            <p:ph type="title"/>
          </p:nvPr>
        </p:nvSpPr>
        <p:spPr/>
        <p:txBody>
          <a:bodyPr/>
          <a:lstStyle/>
          <a:p>
            <a:r>
              <a:rPr lang="en-US"/>
              <a:t>Facebook Fans Change | Eclosia</a:t>
            </a:r>
          </a:p>
        </p:txBody>
      </p:sp>
      <p:graphicFrame>
        <p:nvGraphicFramePr>
          <p:cNvPr id="6" name="Chart Placeholder 5">
            <a:extLst>
              <a:ext uri="{FF2B5EF4-FFF2-40B4-BE49-F238E27FC236}">
                <a16:creationId xmlns:a16="http://schemas.microsoft.com/office/drawing/2014/main" id="{AC4B6C33-A080-40AA-95E2-B9651948B230}"/>
              </a:ext>
            </a:extLst>
          </p:cNvPr>
          <p:cNvGraphicFramePr>
            <a:graphicFrameLocks noGrp="1"/>
          </p:cNvGraphicFramePr>
          <p:nvPr>
            <p:ph type="chart" sz="quarter" idx="13"/>
            <p:extLst>
              <p:ext uri="{D42A27DB-BD31-4B8C-83A1-F6EECF244321}">
                <p14:modId xmlns:p14="http://schemas.microsoft.com/office/powerpoint/2010/main" val="29753342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BDC18C4-4E6C-45A4-90F6-1A256A40AECD}"/>
              </a:ext>
            </a:extLst>
          </p:cNvPr>
          <p:cNvSpPr>
            <a:spLocks noGrp="1"/>
          </p:cNvSpPr>
          <p:nvPr>
            <p:ph type="body" sz="quarter" idx="14"/>
          </p:nvPr>
        </p:nvSpPr>
        <p:spPr/>
        <p:txBody>
          <a:bodyPr/>
          <a:lstStyle/>
          <a:p>
            <a:r>
              <a:rPr lang="en-US"/>
              <a:t>30/12/2019 - 26/01/2020</a:t>
            </a:r>
          </a:p>
        </p:txBody>
      </p:sp>
      <p:sp>
        <p:nvSpPr>
          <p:cNvPr id="5" name="Footer Placeholder 4">
            <a:extLst>
              <a:ext uri="{FF2B5EF4-FFF2-40B4-BE49-F238E27FC236}">
                <a16:creationId xmlns:a16="http://schemas.microsoft.com/office/drawing/2014/main" id="{61944E84-A878-4A36-A378-8781E38614F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4160595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DE1B29-F51F-4977-8E5C-0ED49D68148B}"/>
              </a:ext>
            </a:extLst>
          </p:cNvPr>
          <p:cNvSpPr>
            <a:spLocks noGrp="1"/>
          </p:cNvSpPr>
          <p:nvPr>
            <p:ph type="title"/>
          </p:nvPr>
        </p:nvSpPr>
        <p:spPr/>
        <p:txBody>
          <a:bodyPr/>
          <a:lstStyle/>
          <a:p>
            <a:r>
              <a:rPr lang="en-US"/>
              <a:t>Facebook Key Metrics Radar | Eclosia</a:t>
            </a:r>
          </a:p>
        </p:txBody>
      </p:sp>
      <p:graphicFrame>
        <p:nvGraphicFramePr>
          <p:cNvPr id="6" name="Chart Placeholder 5">
            <a:extLst>
              <a:ext uri="{FF2B5EF4-FFF2-40B4-BE49-F238E27FC236}">
                <a16:creationId xmlns:a16="http://schemas.microsoft.com/office/drawing/2014/main" id="{29F09E45-F94E-4857-84EF-B1234FA94716}"/>
              </a:ext>
            </a:extLst>
          </p:cNvPr>
          <p:cNvGraphicFramePr>
            <a:graphicFrameLocks noGrp="1"/>
          </p:cNvGraphicFramePr>
          <p:nvPr>
            <p:ph type="chart" sz="quarter" idx="13"/>
            <p:extLst>
              <p:ext uri="{D42A27DB-BD31-4B8C-83A1-F6EECF244321}">
                <p14:modId xmlns:p14="http://schemas.microsoft.com/office/powerpoint/2010/main" val="22728907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DB160B4-13CC-4BA6-91BC-9C2B584BB7A1}"/>
              </a:ext>
            </a:extLst>
          </p:cNvPr>
          <p:cNvSpPr>
            <a:spLocks noGrp="1"/>
          </p:cNvSpPr>
          <p:nvPr>
            <p:ph type="body" sz="quarter" idx="14"/>
          </p:nvPr>
        </p:nvSpPr>
        <p:spPr/>
        <p:txBody>
          <a:bodyPr/>
          <a:lstStyle/>
          <a:p>
            <a:r>
              <a:rPr lang="en-US"/>
              <a:t>01/01/2020 - 21/01/2020</a:t>
            </a:r>
          </a:p>
        </p:txBody>
      </p:sp>
      <p:sp>
        <p:nvSpPr>
          <p:cNvPr id="5" name="Footer Placeholder 4">
            <a:extLst>
              <a:ext uri="{FF2B5EF4-FFF2-40B4-BE49-F238E27FC236}">
                <a16:creationId xmlns:a16="http://schemas.microsoft.com/office/drawing/2014/main" id="{CA0384DA-AD4E-4FD3-BDE0-0FFE884B6C6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3475562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CCA49A-C67D-4D12-AF9A-60496EFF2883}"/>
              </a:ext>
            </a:extLst>
          </p:cNvPr>
          <p:cNvSpPr>
            <a:spLocks noGrp="1"/>
          </p:cNvSpPr>
          <p:nvPr>
            <p:ph type="title"/>
          </p:nvPr>
        </p:nvSpPr>
        <p:spPr/>
        <p:txBody>
          <a:bodyPr/>
          <a:lstStyle/>
          <a:p>
            <a:r>
              <a:rPr lang="en-US"/>
              <a:t>Facebook Engagement Rate By Post Type | Eclosia</a:t>
            </a:r>
          </a:p>
        </p:txBody>
      </p:sp>
      <p:graphicFrame>
        <p:nvGraphicFramePr>
          <p:cNvPr id="6" name="Chart Placeholder 5">
            <a:extLst>
              <a:ext uri="{FF2B5EF4-FFF2-40B4-BE49-F238E27FC236}">
                <a16:creationId xmlns:a16="http://schemas.microsoft.com/office/drawing/2014/main" id="{7913B3EC-BE44-43FF-832E-082B158E81AA}"/>
              </a:ext>
            </a:extLst>
          </p:cNvPr>
          <p:cNvGraphicFramePr>
            <a:graphicFrameLocks noGrp="1"/>
          </p:cNvGraphicFramePr>
          <p:nvPr>
            <p:ph type="chart" sz="quarter" idx="13"/>
            <p:extLst>
              <p:ext uri="{D42A27DB-BD31-4B8C-83A1-F6EECF244321}">
                <p14:modId xmlns:p14="http://schemas.microsoft.com/office/powerpoint/2010/main" val="576828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20E13B7-30B7-42A9-A08C-A8CE679DE9B1}"/>
              </a:ext>
            </a:extLst>
          </p:cNvPr>
          <p:cNvSpPr>
            <a:spLocks noGrp="1"/>
          </p:cNvSpPr>
          <p:nvPr>
            <p:ph type="body" sz="quarter" idx="14"/>
          </p:nvPr>
        </p:nvSpPr>
        <p:spPr/>
        <p:txBody>
          <a:bodyPr/>
          <a:lstStyle/>
          <a:p>
            <a:r>
              <a:rPr lang="en-US"/>
              <a:t>01/01/2020 - 21/01/2020</a:t>
            </a:r>
          </a:p>
        </p:txBody>
      </p:sp>
      <p:sp>
        <p:nvSpPr>
          <p:cNvPr id="5" name="Footer Placeholder 4">
            <a:extLst>
              <a:ext uri="{FF2B5EF4-FFF2-40B4-BE49-F238E27FC236}">
                <a16:creationId xmlns:a16="http://schemas.microsoft.com/office/drawing/2014/main" id="{FFB3CDDF-5AC9-4949-8118-B50441F6ED5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0366841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67A3BA-BF28-45FF-B395-3034359A2272}"/>
              </a:ext>
            </a:extLst>
          </p:cNvPr>
          <p:cNvSpPr>
            <a:spLocks noGrp="1"/>
          </p:cNvSpPr>
          <p:nvPr>
            <p:ph type="title"/>
          </p:nvPr>
        </p:nvSpPr>
        <p:spPr/>
        <p:txBody>
          <a:bodyPr/>
          <a:lstStyle/>
          <a:p>
            <a:r>
              <a:rPr lang="en-US"/>
              <a:t>Facebook Stories Type Distribution | Eclosia</a:t>
            </a:r>
          </a:p>
        </p:txBody>
      </p:sp>
      <p:graphicFrame>
        <p:nvGraphicFramePr>
          <p:cNvPr id="6" name="Chart Placeholder 5">
            <a:extLst>
              <a:ext uri="{FF2B5EF4-FFF2-40B4-BE49-F238E27FC236}">
                <a16:creationId xmlns:a16="http://schemas.microsoft.com/office/drawing/2014/main" id="{6F0E1CFD-D553-4291-B537-0E088E7DA7FD}"/>
              </a:ext>
            </a:extLst>
          </p:cNvPr>
          <p:cNvGraphicFramePr>
            <a:graphicFrameLocks noGrp="1"/>
          </p:cNvGraphicFramePr>
          <p:nvPr>
            <p:ph type="chart" sz="quarter" idx="13"/>
            <p:extLst>
              <p:ext uri="{D42A27DB-BD31-4B8C-83A1-F6EECF244321}">
                <p14:modId xmlns:p14="http://schemas.microsoft.com/office/powerpoint/2010/main" val="8841896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6CBA49A-8B13-4A33-A521-06C9EBC05C04}"/>
              </a:ext>
            </a:extLst>
          </p:cNvPr>
          <p:cNvSpPr>
            <a:spLocks noGrp="1"/>
          </p:cNvSpPr>
          <p:nvPr>
            <p:ph type="body" sz="quarter" idx="14"/>
          </p:nvPr>
        </p:nvSpPr>
        <p:spPr/>
        <p:txBody>
          <a:bodyPr/>
          <a:lstStyle/>
          <a:p>
            <a:r>
              <a:rPr lang="en-US"/>
              <a:t>01/01/2020 - 21/01/2020</a:t>
            </a:r>
          </a:p>
        </p:txBody>
      </p:sp>
      <p:sp>
        <p:nvSpPr>
          <p:cNvPr id="5" name="Footer Placeholder 4">
            <a:extLst>
              <a:ext uri="{FF2B5EF4-FFF2-40B4-BE49-F238E27FC236}">
                <a16:creationId xmlns:a16="http://schemas.microsoft.com/office/drawing/2014/main" id="{3BE72E89-477D-48F3-A702-7C5C05CB5C3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9555307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0F3800-34B6-4CE3-B63E-0DBCB0D82894}"/>
              </a:ext>
            </a:extLst>
          </p:cNvPr>
          <p:cNvSpPr>
            <a:spLocks noGrp="1"/>
          </p:cNvSpPr>
          <p:nvPr>
            <p:ph type="title"/>
          </p:nvPr>
        </p:nvSpPr>
        <p:spPr/>
        <p:txBody>
          <a:bodyPr/>
          <a:lstStyle/>
          <a:p>
            <a:r>
              <a:rPr lang="en-US"/>
              <a:t>Facebook Engaged Users | Eclosia</a:t>
            </a:r>
          </a:p>
        </p:txBody>
      </p:sp>
      <p:graphicFrame>
        <p:nvGraphicFramePr>
          <p:cNvPr id="6" name="Chart Placeholder 5">
            <a:extLst>
              <a:ext uri="{FF2B5EF4-FFF2-40B4-BE49-F238E27FC236}">
                <a16:creationId xmlns:a16="http://schemas.microsoft.com/office/drawing/2014/main" id="{C663CC45-200D-4EB1-941D-625F349C9BCE}"/>
              </a:ext>
            </a:extLst>
          </p:cNvPr>
          <p:cNvGraphicFramePr>
            <a:graphicFrameLocks noGrp="1"/>
          </p:cNvGraphicFramePr>
          <p:nvPr>
            <p:ph type="chart" sz="quarter" idx="13"/>
            <p:extLst>
              <p:ext uri="{D42A27DB-BD31-4B8C-83A1-F6EECF244321}">
                <p14:modId xmlns:p14="http://schemas.microsoft.com/office/powerpoint/2010/main" val="7574117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2563F5A-E156-41D9-BC75-B507D9D26616}"/>
              </a:ext>
            </a:extLst>
          </p:cNvPr>
          <p:cNvSpPr>
            <a:spLocks noGrp="1"/>
          </p:cNvSpPr>
          <p:nvPr>
            <p:ph type="body" sz="quarter" idx="14"/>
          </p:nvPr>
        </p:nvSpPr>
        <p:spPr/>
        <p:txBody>
          <a:bodyPr/>
          <a:lstStyle/>
          <a:p>
            <a:r>
              <a:rPr lang="en-US"/>
              <a:t>30/12/2019 - 26/01/2020</a:t>
            </a:r>
          </a:p>
        </p:txBody>
      </p:sp>
      <p:sp>
        <p:nvSpPr>
          <p:cNvPr id="5" name="Footer Placeholder 4">
            <a:extLst>
              <a:ext uri="{FF2B5EF4-FFF2-40B4-BE49-F238E27FC236}">
                <a16:creationId xmlns:a16="http://schemas.microsoft.com/office/drawing/2014/main" id="{F8F3372F-F002-47B4-BE59-70BB49CC237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0486177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A78317-5092-445F-B7D9-2ABACF94EF40}"/>
              </a:ext>
            </a:extLst>
          </p:cNvPr>
          <p:cNvSpPr>
            <a:spLocks noGrp="1"/>
          </p:cNvSpPr>
          <p:nvPr>
            <p:ph type="title"/>
          </p:nvPr>
        </p:nvSpPr>
        <p:spPr/>
        <p:txBody>
          <a:bodyPr/>
          <a:lstStyle/>
          <a:p>
            <a:r>
              <a:rPr lang="en-US"/>
              <a:t>Facebook Ads Costs Table | Eclosia - 1 of 26</a:t>
            </a:r>
          </a:p>
        </p:txBody>
      </p:sp>
      <p:graphicFrame>
        <p:nvGraphicFramePr>
          <p:cNvPr id="5" name="Table Placeholder 4">
            <a:extLst>
              <a:ext uri="{FF2B5EF4-FFF2-40B4-BE49-F238E27FC236}">
                <a16:creationId xmlns:a16="http://schemas.microsoft.com/office/drawing/2014/main" id="{3208D101-225F-400A-91C1-A550EDB552B2}"/>
              </a:ext>
            </a:extLst>
          </p:cNvPr>
          <p:cNvGraphicFramePr>
            <a:graphicFrameLocks noGrp="1"/>
          </p:cNvGraphicFramePr>
          <p:nvPr>
            <p:ph type="tbl" sz="quarter" idx="13"/>
            <p:extLst>
              <p:ext uri="{D42A27DB-BD31-4B8C-83A1-F6EECF244321}">
                <p14:modId xmlns:p14="http://schemas.microsoft.com/office/powerpoint/2010/main" val="12126932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216340471"/>
                    </a:ext>
                  </a:extLst>
                </a:gridCol>
                <a:gridCol w="1069848">
                  <a:extLst>
                    <a:ext uri="{9D8B030D-6E8A-4147-A177-3AD203B41FA5}">
                      <a16:colId xmlns:a16="http://schemas.microsoft.com/office/drawing/2014/main" val="1830317421"/>
                    </a:ext>
                  </a:extLst>
                </a:gridCol>
                <a:gridCol w="246888">
                  <a:extLst>
                    <a:ext uri="{9D8B030D-6E8A-4147-A177-3AD203B41FA5}">
                      <a16:colId xmlns:a16="http://schemas.microsoft.com/office/drawing/2014/main" val="3870168189"/>
                    </a:ext>
                  </a:extLst>
                </a:gridCol>
                <a:gridCol w="246888">
                  <a:extLst>
                    <a:ext uri="{9D8B030D-6E8A-4147-A177-3AD203B41FA5}">
                      <a16:colId xmlns:a16="http://schemas.microsoft.com/office/drawing/2014/main" val="1644528433"/>
                    </a:ext>
                  </a:extLst>
                </a:gridCol>
                <a:gridCol w="246888">
                  <a:extLst>
                    <a:ext uri="{9D8B030D-6E8A-4147-A177-3AD203B41FA5}">
                      <a16:colId xmlns:a16="http://schemas.microsoft.com/office/drawing/2014/main" val="2695211098"/>
                    </a:ext>
                  </a:extLst>
                </a:gridCol>
                <a:gridCol w="246888">
                  <a:extLst>
                    <a:ext uri="{9D8B030D-6E8A-4147-A177-3AD203B41FA5}">
                      <a16:colId xmlns:a16="http://schemas.microsoft.com/office/drawing/2014/main" val="4171333102"/>
                    </a:ext>
                  </a:extLst>
                </a:gridCol>
                <a:gridCol w="246888">
                  <a:extLst>
                    <a:ext uri="{9D8B030D-6E8A-4147-A177-3AD203B41FA5}">
                      <a16:colId xmlns:a16="http://schemas.microsoft.com/office/drawing/2014/main" val="4129545564"/>
                    </a:ext>
                  </a:extLst>
                </a:gridCol>
                <a:gridCol w="246888">
                  <a:extLst>
                    <a:ext uri="{9D8B030D-6E8A-4147-A177-3AD203B41FA5}">
                      <a16:colId xmlns:a16="http://schemas.microsoft.com/office/drawing/2014/main" val="2225641012"/>
                    </a:ext>
                  </a:extLst>
                </a:gridCol>
                <a:gridCol w="246888">
                  <a:extLst>
                    <a:ext uri="{9D8B030D-6E8A-4147-A177-3AD203B41FA5}">
                      <a16:colId xmlns:a16="http://schemas.microsoft.com/office/drawing/2014/main" val="3334136490"/>
                    </a:ext>
                  </a:extLst>
                </a:gridCol>
                <a:gridCol w="246888">
                  <a:extLst>
                    <a:ext uri="{9D8B030D-6E8A-4147-A177-3AD203B41FA5}">
                      <a16:colId xmlns:a16="http://schemas.microsoft.com/office/drawing/2014/main" val="3557592565"/>
                    </a:ext>
                  </a:extLst>
                </a:gridCol>
                <a:gridCol w="246888">
                  <a:extLst>
                    <a:ext uri="{9D8B030D-6E8A-4147-A177-3AD203B41FA5}">
                      <a16:colId xmlns:a16="http://schemas.microsoft.com/office/drawing/2014/main" val="1580318283"/>
                    </a:ext>
                  </a:extLst>
                </a:gridCol>
                <a:gridCol w="246888">
                  <a:extLst>
                    <a:ext uri="{9D8B030D-6E8A-4147-A177-3AD203B41FA5}">
                      <a16:colId xmlns:a16="http://schemas.microsoft.com/office/drawing/2014/main" val="3212301101"/>
                    </a:ext>
                  </a:extLst>
                </a:gridCol>
                <a:gridCol w="246888">
                  <a:extLst>
                    <a:ext uri="{9D8B030D-6E8A-4147-A177-3AD203B41FA5}">
                      <a16:colId xmlns:a16="http://schemas.microsoft.com/office/drawing/2014/main" val="280193172"/>
                    </a:ext>
                  </a:extLst>
                </a:gridCol>
                <a:gridCol w="246888">
                  <a:extLst>
                    <a:ext uri="{9D8B030D-6E8A-4147-A177-3AD203B41FA5}">
                      <a16:colId xmlns:a16="http://schemas.microsoft.com/office/drawing/2014/main" val="3247505151"/>
                    </a:ext>
                  </a:extLst>
                </a:gridCol>
                <a:gridCol w="246888">
                  <a:extLst>
                    <a:ext uri="{9D8B030D-6E8A-4147-A177-3AD203B41FA5}">
                      <a16:colId xmlns:a16="http://schemas.microsoft.com/office/drawing/2014/main" val="2967584127"/>
                    </a:ext>
                  </a:extLst>
                </a:gridCol>
                <a:gridCol w="246888">
                  <a:extLst>
                    <a:ext uri="{9D8B030D-6E8A-4147-A177-3AD203B41FA5}">
                      <a16:colId xmlns:a16="http://schemas.microsoft.com/office/drawing/2014/main" val="3937218739"/>
                    </a:ext>
                  </a:extLst>
                </a:gridCol>
                <a:gridCol w="246888">
                  <a:extLst>
                    <a:ext uri="{9D8B030D-6E8A-4147-A177-3AD203B41FA5}">
                      <a16:colId xmlns:a16="http://schemas.microsoft.com/office/drawing/2014/main" val="2652876957"/>
                    </a:ext>
                  </a:extLst>
                </a:gridCol>
                <a:gridCol w="246888">
                  <a:extLst>
                    <a:ext uri="{9D8B030D-6E8A-4147-A177-3AD203B41FA5}">
                      <a16:colId xmlns:a16="http://schemas.microsoft.com/office/drawing/2014/main" val="1329773349"/>
                    </a:ext>
                  </a:extLst>
                </a:gridCol>
                <a:gridCol w="246888">
                  <a:extLst>
                    <a:ext uri="{9D8B030D-6E8A-4147-A177-3AD203B41FA5}">
                      <a16:colId xmlns:a16="http://schemas.microsoft.com/office/drawing/2014/main" val="1897463454"/>
                    </a:ext>
                  </a:extLst>
                </a:gridCol>
                <a:gridCol w="1069848">
                  <a:extLst>
                    <a:ext uri="{9D8B030D-6E8A-4147-A177-3AD203B41FA5}">
                      <a16:colId xmlns:a16="http://schemas.microsoft.com/office/drawing/2014/main" val="30851742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3146810000"/>
                  </a:ext>
                </a:extLst>
              </a:tr>
            </a:tbl>
          </a:graphicData>
        </a:graphic>
      </p:graphicFrame>
      <p:sp>
        <p:nvSpPr>
          <p:cNvPr id="4" name="Text Placeholder 3">
            <a:extLst>
              <a:ext uri="{FF2B5EF4-FFF2-40B4-BE49-F238E27FC236}">
                <a16:creationId xmlns:a16="http://schemas.microsoft.com/office/drawing/2014/main" id="{357CCC1E-7D88-460D-A538-10E446DDC81E}"/>
              </a:ext>
            </a:extLst>
          </p:cNvPr>
          <p:cNvSpPr>
            <a:spLocks noGrp="1"/>
          </p:cNvSpPr>
          <p:nvPr>
            <p:ph type="body" sz="quarter" idx="14"/>
          </p:nvPr>
        </p:nvSpPr>
        <p:spPr/>
        <p:txBody>
          <a:bodyPr/>
          <a:lstStyle/>
          <a:p>
            <a:r>
              <a:rPr lang="en-US"/>
              <a:t>01/01/2020 - 21/01/2020</a:t>
            </a:r>
          </a:p>
        </p:txBody>
      </p:sp>
    </p:spTree>
    <p:extLst>
      <p:ext uri="{BB962C8B-B14F-4D97-AF65-F5344CB8AC3E}">
        <p14:creationId xmlns:p14="http://schemas.microsoft.com/office/powerpoint/2010/main" val="396884163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AD4B7F-C80C-4581-A9DE-87552EF21AA5}"/>
              </a:ext>
            </a:extLst>
          </p:cNvPr>
          <p:cNvSpPr>
            <a:spLocks noGrp="1"/>
          </p:cNvSpPr>
          <p:nvPr>
            <p:ph type="title"/>
          </p:nvPr>
        </p:nvSpPr>
        <p:spPr/>
        <p:txBody>
          <a:bodyPr/>
          <a:lstStyle/>
          <a:p>
            <a:r>
              <a:rPr lang="en-US"/>
              <a:t>Facebook Ads Costs Table | Eclosia - 2 of 26</a:t>
            </a:r>
          </a:p>
        </p:txBody>
      </p:sp>
      <p:graphicFrame>
        <p:nvGraphicFramePr>
          <p:cNvPr id="5" name="Table Placeholder 4">
            <a:extLst>
              <a:ext uri="{FF2B5EF4-FFF2-40B4-BE49-F238E27FC236}">
                <a16:creationId xmlns:a16="http://schemas.microsoft.com/office/drawing/2014/main" id="{051F381C-7F23-42E0-9E4D-E8EF3CE70B40}"/>
              </a:ext>
            </a:extLst>
          </p:cNvPr>
          <p:cNvGraphicFramePr>
            <a:graphicFrameLocks noGrp="1"/>
          </p:cNvGraphicFramePr>
          <p:nvPr>
            <p:ph type="tbl" sz="quarter" idx="13"/>
            <p:extLst>
              <p:ext uri="{D42A27DB-BD31-4B8C-83A1-F6EECF244321}">
                <p14:modId xmlns:p14="http://schemas.microsoft.com/office/powerpoint/2010/main" val="39554155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3924003881"/>
                    </a:ext>
                  </a:extLst>
                </a:gridCol>
                <a:gridCol w="1069848">
                  <a:extLst>
                    <a:ext uri="{9D8B030D-6E8A-4147-A177-3AD203B41FA5}">
                      <a16:colId xmlns:a16="http://schemas.microsoft.com/office/drawing/2014/main" val="4294037664"/>
                    </a:ext>
                  </a:extLst>
                </a:gridCol>
                <a:gridCol w="246888">
                  <a:extLst>
                    <a:ext uri="{9D8B030D-6E8A-4147-A177-3AD203B41FA5}">
                      <a16:colId xmlns:a16="http://schemas.microsoft.com/office/drawing/2014/main" val="2770152349"/>
                    </a:ext>
                  </a:extLst>
                </a:gridCol>
                <a:gridCol w="246888">
                  <a:extLst>
                    <a:ext uri="{9D8B030D-6E8A-4147-A177-3AD203B41FA5}">
                      <a16:colId xmlns:a16="http://schemas.microsoft.com/office/drawing/2014/main" val="1903256928"/>
                    </a:ext>
                  </a:extLst>
                </a:gridCol>
                <a:gridCol w="246888">
                  <a:extLst>
                    <a:ext uri="{9D8B030D-6E8A-4147-A177-3AD203B41FA5}">
                      <a16:colId xmlns:a16="http://schemas.microsoft.com/office/drawing/2014/main" val="2451054982"/>
                    </a:ext>
                  </a:extLst>
                </a:gridCol>
                <a:gridCol w="246888">
                  <a:extLst>
                    <a:ext uri="{9D8B030D-6E8A-4147-A177-3AD203B41FA5}">
                      <a16:colId xmlns:a16="http://schemas.microsoft.com/office/drawing/2014/main" val="233270578"/>
                    </a:ext>
                  </a:extLst>
                </a:gridCol>
                <a:gridCol w="246888">
                  <a:extLst>
                    <a:ext uri="{9D8B030D-6E8A-4147-A177-3AD203B41FA5}">
                      <a16:colId xmlns:a16="http://schemas.microsoft.com/office/drawing/2014/main" val="2319618792"/>
                    </a:ext>
                  </a:extLst>
                </a:gridCol>
                <a:gridCol w="246888">
                  <a:extLst>
                    <a:ext uri="{9D8B030D-6E8A-4147-A177-3AD203B41FA5}">
                      <a16:colId xmlns:a16="http://schemas.microsoft.com/office/drawing/2014/main" val="3889995819"/>
                    </a:ext>
                  </a:extLst>
                </a:gridCol>
                <a:gridCol w="246888">
                  <a:extLst>
                    <a:ext uri="{9D8B030D-6E8A-4147-A177-3AD203B41FA5}">
                      <a16:colId xmlns:a16="http://schemas.microsoft.com/office/drawing/2014/main" val="825803103"/>
                    </a:ext>
                  </a:extLst>
                </a:gridCol>
                <a:gridCol w="246888">
                  <a:extLst>
                    <a:ext uri="{9D8B030D-6E8A-4147-A177-3AD203B41FA5}">
                      <a16:colId xmlns:a16="http://schemas.microsoft.com/office/drawing/2014/main" val="2607344146"/>
                    </a:ext>
                  </a:extLst>
                </a:gridCol>
                <a:gridCol w="246888">
                  <a:extLst>
                    <a:ext uri="{9D8B030D-6E8A-4147-A177-3AD203B41FA5}">
                      <a16:colId xmlns:a16="http://schemas.microsoft.com/office/drawing/2014/main" val="1969330437"/>
                    </a:ext>
                  </a:extLst>
                </a:gridCol>
                <a:gridCol w="246888">
                  <a:extLst>
                    <a:ext uri="{9D8B030D-6E8A-4147-A177-3AD203B41FA5}">
                      <a16:colId xmlns:a16="http://schemas.microsoft.com/office/drawing/2014/main" val="1076129328"/>
                    </a:ext>
                  </a:extLst>
                </a:gridCol>
                <a:gridCol w="246888">
                  <a:extLst>
                    <a:ext uri="{9D8B030D-6E8A-4147-A177-3AD203B41FA5}">
                      <a16:colId xmlns:a16="http://schemas.microsoft.com/office/drawing/2014/main" val="3699225155"/>
                    </a:ext>
                  </a:extLst>
                </a:gridCol>
                <a:gridCol w="246888">
                  <a:extLst>
                    <a:ext uri="{9D8B030D-6E8A-4147-A177-3AD203B41FA5}">
                      <a16:colId xmlns:a16="http://schemas.microsoft.com/office/drawing/2014/main" val="300181724"/>
                    </a:ext>
                  </a:extLst>
                </a:gridCol>
                <a:gridCol w="246888">
                  <a:extLst>
                    <a:ext uri="{9D8B030D-6E8A-4147-A177-3AD203B41FA5}">
                      <a16:colId xmlns:a16="http://schemas.microsoft.com/office/drawing/2014/main" val="1520252940"/>
                    </a:ext>
                  </a:extLst>
                </a:gridCol>
                <a:gridCol w="246888">
                  <a:extLst>
                    <a:ext uri="{9D8B030D-6E8A-4147-A177-3AD203B41FA5}">
                      <a16:colId xmlns:a16="http://schemas.microsoft.com/office/drawing/2014/main" val="4168760858"/>
                    </a:ext>
                  </a:extLst>
                </a:gridCol>
                <a:gridCol w="246888">
                  <a:extLst>
                    <a:ext uri="{9D8B030D-6E8A-4147-A177-3AD203B41FA5}">
                      <a16:colId xmlns:a16="http://schemas.microsoft.com/office/drawing/2014/main" val="1990794419"/>
                    </a:ext>
                  </a:extLst>
                </a:gridCol>
                <a:gridCol w="246888">
                  <a:extLst>
                    <a:ext uri="{9D8B030D-6E8A-4147-A177-3AD203B41FA5}">
                      <a16:colId xmlns:a16="http://schemas.microsoft.com/office/drawing/2014/main" val="1044557922"/>
                    </a:ext>
                  </a:extLst>
                </a:gridCol>
                <a:gridCol w="246888">
                  <a:extLst>
                    <a:ext uri="{9D8B030D-6E8A-4147-A177-3AD203B41FA5}">
                      <a16:colId xmlns:a16="http://schemas.microsoft.com/office/drawing/2014/main" val="3662955939"/>
                    </a:ext>
                  </a:extLst>
                </a:gridCol>
                <a:gridCol w="1069848">
                  <a:extLst>
                    <a:ext uri="{9D8B030D-6E8A-4147-A177-3AD203B41FA5}">
                      <a16:colId xmlns:a16="http://schemas.microsoft.com/office/drawing/2014/main" val="12953192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5691801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Eclosia - 2020-01-20 16:55:31</a:t>
                      </a:r>
                      <a:r>
                        <a:rPr kumimoji="0" lang="fr-FR" sz="1000" b="0" i="0" u="none" strike="noStrike" kern="1200" cap="none" spc="0" normalizeH="0" baseline="0" noProof="0">
                          <a:ln>
                            <a:noFill/>
                          </a:ln>
                          <a:solidFill>
                            <a:prstClr val="black"/>
                          </a:solidFill>
                          <a:effectLst/>
                          <a:uLnTx/>
                          <a:uFillTx/>
                          <a:latin typeface="+mn-lt"/>
                          <a:ea typeface="+mn-ea"/>
                          <a:cs typeface="+mn-cs"/>
                        </a:rPr>
                        <a:t>
 Début de semaine difficile ? 
Voici une recette facile et bien mauricienne pour donner un coup de boost à tout le monde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https://scontent.xx.fbcdn.net/v/t15.13418-10/s720x720/74291314_114171683257612_5855535992190009344_n.jpeg?_nc_cat=100&amp;_nc_oc=AQneVQcroVXYgwbTLDS1KB-7ogMpHj1_CrrjaQFP1oTCKFivYkERk0tj5n3iHruGJc0&amp;_nc_ht=scontent.xx&amp;oh=ce44889b0f99946d0be2a02d3d6fc75b&amp;oe=5E9F52C6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21/01/2020 22:15:21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Tarte coco-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16.53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11.00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0.35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Ages: 18 - 55; Interests: Food</a:t>
                      </a:r>
                    </a:p>
                  </a:txBody>
                  <a:tcPr/>
                </a:tc>
                <a:extLst>
                  <a:ext uri="{0D108BD9-81ED-4DB2-BD59-A6C34878D82A}">
                    <a16:rowId xmlns:a16="http://schemas.microsoft.com/office/drawing/2014/main" val="3094295197"/>
                  </a:ext>
                </a:extLst>
              </a:tr>
            </a:tbl>
          </a:graphicData>
        </a:graphic>
      </p:graphicFrame>
      <p:sp>
        <p:nvSpPr>
          <p:cNvPr id="4" name="Text Placeholder 3">
            <a:extLst>
              <a:ext uri="{FF2B5EF4-FFF2-40B4-BE49-F238E27FC236}">
                <a16:creationId xmlns:a16="http://schemas.microsoft.com/office/drawing/2014/main" id="{A4F3C6AD-E3AD-4B51-8486-2A49389DC225}"/>
              </a:ext>
            </a:extLst>
          </p:cNvPr>
          <p:cNvSpPr>
            <a:spLocks noGrp="1"/>
          </p:cNvSpPr>
          <p:nvPr>
            <p:ph type="body" sz="quarter" idx="14"/>
          </p:nvPr>
        </p:nvSpPr>
        <p:spPr/>
        <p:txBody>
          <a:bodyPr/>
          <a:lstStyle/>
          <a:p>
            <a:r>
              <a:rPr lang="en-US"/>
              <a:t>01/01/2020 - 21/01/2020</a:t>
            </a:r>
          </a:p>
        </p:txBody>
      </p:sp>
    </p:spTree>
    <p:extLst>
      <p:ext uri="{BB962C8B-B14F-4D97-AF65-F5344CB8AC3E}">
        <p14:creationId xmlns:p14="http://schemas.microsoft.com/office/powerpoint/2010/main" val="37223834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94DAFB-4ACF-4B74-ACC9-3A86EE428F29}"/>
              </a:ext>
            </a:extLst>
          </p:cNvPr>
          <p:cNvSpPr>
            <a:spLocks noGrp="1"/>
          </p:cNvSpPr>
          <p:nvPr>
            <p:ph type="title"/>
          </p:nvPr>
        </p:nvSpPr>
        <p:spPr/>
        <p:txBody>
          <a:bodyPr/>
          <a:lstStyle/>
          <a:p>
            <a:r>
              <a:rPr lang="en-US"/>
              <a:t>Facebook Ads Costs Table | Eclosia - 3 of 26</a:t>
            </a:r>
          </a:p>
        </p:txBody>
      </p:sp>
      <p:graphicFrame>
        <p:nvGraphicFramePr>
          <p:cNvPr id="5" name="Table Placeholder 4">
            <a:extLst>
              <a:ext uri="{FF2B5EF4-FFF2-40B4-BE49-F238E27FC236}">
                <a16:creationId xmlns:a16="http://schemas.microsoft.com/office/drawing/2014/main" id="{20B08981-488E-4474-910F-40CE9B6A45F0}"/>
              </a:ext>
            </a:extLst>
          </p:cNvPr>
          <p:cNvGraphicFramePr>
            <a:graphicFrameLocks noGrp="1"/>
          </p:cNvGraphicFramePr>
          <p:nvPr>
            <p:ph type="tbl" sz="quarter" idx="13"/>
            <p:extLst>
              <p:ext uri="{D42A27DB-BD31-4B8C-83A1-F6EECF244321}">
                <p14:modId xmlns:p14="http://schemas.microsoft.com/office/powerpoint/2010/main" val="2768776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3097971506"/>
                    </a:ext>
                  </a:extLst>
                </a:gridCol>
                <a:gridCol w="1069848">
                  <a:extLst>
                    <a:ext uri="{9D8B030D-6E8A-4147-A177-3AD203B41FA5}">
                      <a16:colId xmlns:a16="http://schemas.microsoft.com/office/drawing/2014/main" val="3768401222"/>
                    </a:ext>
                  </a:extLst>
                </a:gridCol>
                <a:gridCol w="246888">
                  <a:extLst>
                    <a:ext uri="{9D8B030D-6E8A-4147-A177-3AD203B41FA5}">
                      <a16:colId xmlns:a16="http://schemas.microsoft.com/office/drawing/2014/main" val="3080334643"/>
                    </a:ext>
                  </a:extLst>
                </a:gridCol>
                <a:gridCol w="246888">
                  <a:extLst>
                    <a:ext uri="{9D8B030D-6E8A-4147-A177-3AD203B41FA5}">
                      <a16:colId xmlns:a16="http://schemas.microsoft.com/office/drawing/2014/main" val="3237854139"/>
                    </a:ext>
                  </a:extLst>
                </a:gridCol>
                <a:gridCol w="246888">
                  <a:extLst>
                    <a:ext uri="{9D8B030D-6E8A-4147-A177-3AD203B41FA5}">
                      <a16:colId xmlns:a16="http://schemas.microsoft.com/office/drawing/2014/main" val="3417367284"/>
                    </a:ext>
                  </a:extLst>
                </a:gridCol>
                <a:gridCol w="246888">
                  <a:extLst>
                    <a:ext uri="{9D8B030D-6E8A-4147-A177-3AD203B41FA5}">
                      <a16:colId xmlns:a16="http://schemas.microsoft.com/office/drawing/2014/main" val="2508803171"/>
                    </a:ext>
                  </a:extLst>
                </a:gridCol>
                <a:gridCol w="246888">
                  <a:extLst>
                    <a:ext uri="{9D8B030D-6E8A-4147-A177-3AD203B41FA5}">
                      <a16:colId xmlns:a16="http://schemas.microsoft.com/office/drawing/2014/main" val="3634999464"/>
                    </a:ext>
                  </a:extLst>
                </a:gridCol>
                <a:gridCol w="246888">
                  <a:extLst>
                    <a:ext uri="{9D8B030D-6E8A-4147-A177-3AD203B41FA5}">
                      <a16:colId xmlns:a16="http://schemas.microsoft.com/office/drawing/2014/main" val="2259655688"/>
                    </a:ext>
                  </a:extLst>
                </a:gridCol>
                <a:gridCol w="246888">
                  <a:extLst>
                    <a:ext uri="{9D8B030D-6E8A-4147-A177-3AD203B41FA5}">
                      <a16:colId xmlns:a16="http://schemas.microsoft.com/office/drawing/2014/main" val="704265834"/>
                    </a:ext>
                  </a:extLst>
                </a:gridCol>
                <a:gridCol w="246888">
                  <a:extLst>
                    <a:ext uri="{9D8B030D-6E8A-4147-A177-3AD203B41FA5}">
                      <a16:colId xmlns:a16="http://schemas.microsoft.com/office/drawing/2014/main" val="445516172"/>
                    </a:ext>
                  </a:extLst>
                </a:gridCol>
                <a:gridCol w="246888">
                  <a:extLst>
                    <a:ext uri="{9D8B030D-6E8A-4147-A177-3AD203B41FA5}">
                      <a16:colId xmlns:a16="http://schemas.microsoft.com/office/drawing/2014/main" val="1752104772"/>
                    </a:ext>
                  </a:extLst>
                </a:gridCol>
                <a:gridCol w="246888">
                  <a:extLst>
                    <a:ext uri="{9D8B030D-6E8A-4147-A177-3AD203B41FA5}">
                      <a16:colId xmlns:a16="http://schemas.microsoft.com/office/drawing/2014/main" val="1567209853"/>
                    </a:ext>
                  </a:extLst>
                </a:gridCol>
                <a:gridCol w="246888">
                  <a:extLst>
                    <a:ext uri="{9D8B030D-6E8A-4147-A177-3AD203B41FA5}">
                      <a16:colId xmlns:a16="http://schemas.microsoft.com/office/drawing/2014/main" val="1630631769"/>
                    </a:ext>
                  </a:extLst>
                </a:gridCol>
                <a:gridCol w="246888">
                  <a:extLst>
                    <a:ext uri="{9D8B030D-6E8A-4147-A177-3AD203B41FA5}">
                      <a16:colId xmlns:a16="http://schemas.microsoft.com/office/drawing/2014/main" val="4092958323"/>
                    </a:ext>
                  </a:extLst>
                </a:gridCol>
                <a:gridCol w="246888">
                  <a:extLst>
                    <a:ext uri="{9D8B030D-6E8A-4147-A177-3AD203B41FA5}">
                      <a16:colId xmlns:a16="http://schemas.microsoft.com/office/drawing/2014/main" val="1713288847"/>
                    </a:ext>
                  </a:extLst>
                </a:gridCol>
                <a:gridCol w="246888">
                  <a:extLst>
                    <a:ext uri="{9D8B030D-6E8A-4147-A177-3AD203B41FA5}">
                      <a16:colId xmlns:a16="http://schemas.microsoft.com/office/drawing/2014/main" val="2104652465"/>
                    </a:ext>
                  </a:extLst>
                </a:gridCol>
                <a:gridCol w="246888">
                  <a:extLst>
                    <a:ext uri="{9D8B030D-6E8A-4147-A177-3AD203B41FA5}">
                      <a16:colId xmlns:a16="http://schemas.microsoft.com/office/drawing/2014/main" val="747586782"/>
                    </a:ext>
                  </a:extLst>
                </a:gridCol>
                <a:gridCol w="246888">
                  <a:extLst>
                    <a:ext uri="{9D8B030D-6E8A-4147-A177-3AD203B41FA5}">
                      <a16:colId xmlns:a16="http://schemas.microsoft.com/office/drawing/2014/main" val="2773329277"/>
                    </a:ext>
                  </a:extLst>
                </a:gridCol>
                <a:gridCol w="246888">
                  <a:extLst>
                    <a:ext uri="{9D8B030D-6E8A-4147-A177-3AD203B41FA5}">
                      <a16:colId xmlns:a16="http://schemas.microsoft.com/office/drawing/2014/main" val="4244836700"/>
                    </a:ext>
                  </a:extLst>
                </a:gridCol>
                <a:gridCol w="1069848">
                  <a:extLst>
                    <a:ext uri="{9D8B030D-6E8A-4147-A177-3AD203B41FA5}">
                      <a16:colId xmlns:a16="http://schemas.microsoft.com/office/drawing/2014/main" val="21755254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21194147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Eclosia - 2020-01-20 16:43:26</a:t>
                      </a:r>
                      <a:r>
                        <a:rPr kumimoji="0" lang="en-US" sz="1000" b="0" i="0" u="none" strike="noStrike" kern="1200" cap="none" spc="0" normalizeH="0" baseline="0" noProof="0">
                          <a:ln>
                            <a:noFill/>
                          </a:ln>
                          <a:solidFill>
                            <a:prstClr val="black"/>
                          </a:solidFill>
                          <a:effectLst/>
                          <a:uLnTx/>
                          <a:uFillTx/>
                          <a:latin typeface="+mn-lt"/>
                          <a:ea typeface="+mn-ea"/>
                          <a:cs typeface="+mn-cs"/>
                        </a:rPr>
                        <a:t>
 Mangouste so mine bwi gro-pwa, ki zot dir? 🤤
#foodiesmoris #mauritianfood #bazmanze #minnbwi #local #mauritius #mangouste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22/01/2020 04:15:43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Publication Instagram : Mangouste so mine bwi...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11.02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0.76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Instagram; Ages: 18 - 65+; Lookalike (MU, 1%) - Instagram Automatic Audience</a:t>
                      </a:r>
                    </a:p>
                  </a:txBody>
                  <a:tcPr/>
                </a:tc>
                <a:extLst>
                  <a:ext uri="{0D108BD9-81ED-4DB2-BD59-A6C34878D82A}">
                    <a16:rowId xmlns:a16="http://schemas.microsoft.com/office/drawing/2014/main" val="3395489035"/>
                  </a:ext>
                </a:extLst>
              </a:tr>
            </a:tbl>
          </a:graphicData>
        </a:graphic>
      </p:graphicFrame>
      <p:sp>
        <p:nvSpPr>
          <p:cNvPr id="4" name="Text Placeholder 3">
            <a:extLst>
              <a:ext uri="{FF2B5EF4-FFF2-40B4-BE49-F238E27FC236}">
                <a16:creationId xmlns:a16="http://schemas.microsoft.com/office/drawing/2014/main" id="{81E0B0E0-34A8-40A9-AECB-0B4F7F7FC4BB}"/>
              </a:ext>
            </a:extLst>
          </p:cNvPr>
          <p:cNvSpPr>
            <a:spLocks noGrp="1"/>
          </p:cNvSpPr>
          <p:nvPr>
            <p:ph type="body" sz="quarter" idx="14"/>
          </p:nvPr>
        </p:nvSpPr>
        <p:spPr/>
        <p:txBody>
          <a:bodyPr/>
          <a:lstStyle/>
          <a:p>
            <a:r>
              <a:rPr lang="en-US"/>
              <a:t>01/01/2020 - 21/01/2020</a:t>
            </a:r>
          </a:p>
        </p:txBody>
      </p:sp>
    </p:spTree>
    <p:extLst>
      <p:ext uri="{BB962C8B-B14F-4D97-AF65-F5344CB8AC3E}">
        <p14:creationId xmlns:p14="http://schemas.microsoft.com/office/powerpoint/2010/main" val="98769492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4DF570-7C45-4E48-A66E-4E7015B54C30}"/>
              </a:ext>
            </a:extLst>
          </p:cNvPr>
          <p:cNvSpPr>
            <a:spLocks noGrp="1"/>
          </p:cNvSpPr>
          <p:nvPr>
            <p:ph type="title"/>
          </p:nvPr>
        </p:nvSpPr>
        <p:spPr/>
        <p:txBody>
          <a:bodyPr/>
          <a:lstStyle/>
          <a:p>
            <a:r>
              <a:rPr lang="en-US"/>
              <a:t>Facebook Ads Costs Table | Eclosia - 4 of 26</a:t>
            </a:r>
          </a:p>
        </p:txBody>
      </p:sp>
      <p:graphicFrame>
        <p:nvGraphicFramePr>
          <p:cNvPr id="5" name="Table Placeholder 4">
            <a:extLst>
              <a:ext uri="{FF2B5EF4-FFF2-40B4-BE49-F238E27FC236}">
                <a16:creationId xmlns:a16="http://schemas.microsoft.com/office/drawing/2014/main" id="{F838A690-9F23-45C7-BBA4-7353AA3B3F28}"/>
              </a:ext>
            </a:extLst>
          </p:cNvPr>
          <p:cNvGraphicFramePr>
            <a:graphicFrameLocks noGrp="1"/>
          </p:cNvGraphicFramePr>
          <p:nvPr>
            <p:ph type="tbl" sz="quarter" idx="13"/>
            <p:extLst>
              <p:ext uri="{D42A27DB-BD31-4B8C-83A1-F6EECF244321}">
                <p14:modId xmlns:p14="http://schemas.microsoft.com/office/powerpoint/2010/main" val="16567608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1677690234"/>
                    </a:ext>
                  </a:extLst>
                </a:gridCol>
                <a:gridCol w="1069848">
                  <a:extLst>
                    <a:ext uri="{9D8B030D-6E8A-4147-A177-3AD203B41FA5}">
                      <a16:colId xmlns:a16="http://schemas.microsoft.com/office/drawing/2014/main" val="424045428"/>
                    </a:ext>
                  </a:extLst>
                </a:gridCol>
                <a:gridCol w="246888">
                  <a:extLst>
                    <a:ext uri="{9D8B030D-6E8A-4147-A177-3AD203B41FA5}">
                      <a16:colId xmlns:a16="http://schemas.microsoft.com/office/drawing/2014/main" val="4283727927"/>
                    </a:ext>
                  </a:extLst>
                </a:gridCol>
                <a:gridCol w="246888">
                  <a:extLst>
                    <a:ext uri="{9D8B030D-6E8A-4147-A177-3AD203B41FA5}">
                      <a16:colId xmlns:a16="http://schemas.microsoft.com/office/drawing/2014/main" val="849949582"/>
                    </a:ext>
                  </a:extLst>
                </a:gridCol>
                <a:gridCol w="246888">
                  <a:extLst>
                    <a:ext uri="{9D8B030D-6E8A-4147-A177-3AD203B41FA5}">
                      <a16:colId xmlns:a16="http://schemas.microsoft.com/office/drawing/2014/main" val="45995366"/>
                    </a:ext>
                  </a:extLst>
                </a:gridCol>
                <a:gridCol w="246888">
                  <a:extLst>
                    <a:ext uri="{9D8B030D-6E8A-4147-A177-3AD203B41FA5}">
                      <a16:colId xmlns:a16="http://schemas.microsoft.com/office/drawing/2014/main" val="3116649660"/>
                    </a:ext>
                  </a:extLst>
                </a:gridCol>
                <a:gridCol w="246888">
                  <a:extLst>
                    <a:ext uri="{9D8B030D-6E8A-4147-A177-3AD203B41FA5}">
                      <a16:colId xmlns:a16="http://schemas.microsoft.com/office/drawing/2014/main" val="514346006"/>
                    </a:ext>
                  </a:extLst>
                </a:gridCol>
                <a:gridCol w="246888">
                  <a:extLst>
                    <a:ext uri="{9D8B030D-6E8A-4147-A177-3AD203B41FA5}">
                      <a16:colId xmlns:a16="http://schemas.microsoft.com/office/drawing/2014/main" val="130726870"/>
                    </a:ext>
                  </a:extLst>
                </a:gridCol>
                <a:gridCol w="246888">
                  <a:extLst>
                    <a:ext uri="{9D8B030D-6E8A-4147-A177-3AD203B41FA5}">
                      <a16:colId xmlns:a16="http://schemas.microsoft.com/office/drawing/2014/main" val="2419023255"/>
                    </a:ext>
                  </a:extLst>
                </a:gridCol>
                <a:gridCol w="246888">
                  <a:extLst>
                    <a:ext uri="{9D8B030D-6E8A-4147-A177-3AD203B41FA5}">
                      <a16:colId xmlns:a16="http://schemas.microsoft.com/office/drawing/2014/main" val="3384027363"/>
                    </a:ext>
                  </a:extLst>
                </a:gridCol>
                <a:gridCol w="246888">
                  <a:extLst>
                    <a:ext uri="{9D8B030D-6E8A-4147-A177-3AD203B41FA5}">
                      <a16:colId xmlns:a16="http://schemas.microsoft.com/office/drawing/2014/main" val="4077529845"/>
                    </a:ext>
                  </a:extLst>
                </a:gridCol>
                <a:gridCol w="246888">
                  <a:extLst>
                    <a:ext uri="{9D8B030D-6E8A-4147-A177-3AD203B41FA5}">
                      <a16:colId xmlns:a16="http://schemas.microsoft.com/office/drawing/2014/main" val="36081307"/>
                    </a:ext>
                  </a:extLst>
                </a:gridCol>
                <a:gridCol w="246888">
                  <a:extLst>
                    <a:ext uri="{9D8B030D-6E8A-4147-A177-3AD203B41FA5}">
                      <a16:colId xmlns:a16="http://schemas.microsoft.com/office/drawing/2014/main" val="827376378"/>
                    </a:ext>
                  </a:extLst>
                </a:gridCol>
                <a:gridCol w="246888">
                  <a:extLst>
                    <a:ext uri="{9D8B030D-6E8A-4147-A177-3AD203B41FA5}">
                      <a16:colId xmlns:a16="http://schemas.microsoft.com/office/drawing/2014/main" val="1442181231"/>
                    </a:ext>
                  </a:extLst>
                </a:gridCol>
                <a:gridCol w="246888">
                  <a:extLst>
                    <a:ext uri="{9D8B030D-6E8A-4147-A177-3AD203B41FA5}">
                      <a16:colId xmlns:a16="http://schemas.microsoft.com/office/drawing/2014/main" val="1401100186"/>
                    </a:ext>
                  </a:extLst>
                </a:gridCol>
                <a:gridCol w="246888">
                  <a:extLst>
                    <a:ext uri="{9D8B030D-6E8A-4147-A177-3AD203B41FA5}">
                      <a16:colId xmlns:a16="http://schemas.microsoft.com/office/drawing/2014/main" val="3469241665"/>
                    </a:ext>
                  </a:extLst>
                </a:gridCol>
                <a:gridCol w="246888">
                  <a:extLst>
                    <a:ext uri="{9D8B030D-6E8A-4147-A177-3AD203B41FA5}">
                      <a16:colId xmlns:a16="http://schemas.microsoft.com/office/drawing/2014/main" val="3501040865"/>
                    </a:ext>
                  </a:extLst>
                </a:gridCol>
                <a:gridCol w="246888">
                  <a:extLst>
                    <a:ext uri="{9D8B030D-6E8A-4147-A177-3AD203B41FA5}">
                      <a16:colId xmlns:a16="http://schemas.microsoft.com/office/drawing/2014/main" val="736190744"/>
                    </a:ext>
                  </a:extLst>
                </a:gridCol>
                <a:gridCol w="246888">
                  <a:extLst>
                    <a:ext uri="{9D8B030D-6E8A-4147-A177-3AD203B41FA5}">
                      <a16:colId xmlns:a16="http://schemas.microsoft.com/office/drawing/2014/main" val="2636808206"/>
                    </a:ext>
                  </a:extLst>
                </a:gridCol>
                <a:gridCol w="1069848">
                  <a:extLst>
                    <a:ext uri="{9D8B030D-6E8A-4147-A177-3AD203B41FA5}">
                      <a16:colId xmlns:a16="http://schemas.microsoft.com/office/drawing/2014/main" val="6096512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31134025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Eclosia - 2020-01-20 16:43:26</a:t>
                      </a:r>
                      <a:r>
                        <a:rPr kumimoji="0" lang="en-US" sz="1000" b="0" i="0" u="none" strike="noStrike" kern="1200" cap="none" spc="0" normalizeH="0" baseline="0" noProof="0">
                          <a:ln>
                            <a:noFill/>
                          </a:ln>
                          <a:solidFill>
                            <a:prstClr val="black"/>
                          </a:solidFill>
                          <a:effectLst/>
                          <a:uLnTx/>
                          <a:uFillTx/>
                          <a:latin typeface="+mn-lt"/>
                          <a:ea typeface="+mn-ea"/>
                          <a:cs typeface="+mn-cs"/>
                        </a:rPr>
                        <a:t>
 Mangouste so mine bwi gro-pwa, ki zot dir? 🤤
#foodiesmoris #mauritianfood #bazmanze #minnbwi #local #mauritius #mangouste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21/01/2020 22:15:21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Publication Instagram : Mangouste so mine bwi...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0.98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Instagram; Ages: 18 - 65+; Lookalike (MU, 1%) - Instagram Automatic Audience</a:t>
                      </a:r>
                    </a:p>
                  </a:txBody>
                  <a:tcPr/>
                </a:tc>
                <a:extLst>
                  <a:ext uri="{0D108BD9-81ED-4DB2-BD59-A6C34878D82A}">
                    <a16:rowId xmlns:a16="http://schemas.microsoft.com/office/drawing/2014/main" val="306639927"/>
                  </a:ext>
                </a:extLst>
              </a:tr>
            </a:tbl>
          </a:graphicData>
        </a:graphic>
      </p:graphicFrame>
      <p:sp>
        <p:nvSpPr>
          <p:cNvPr id="4" name="Text Placeholder 3">
            <a:extLst>
              <a:ext uri="{FF2B5EF4-FFF2-40B4-BE49-F238E27FC236}">
                <a16:creationId xmlns:a16="http://schemas.microsoft.com/office/drawing/2014/main" id="{74831BC7-1773-4362-B700-14BF5F2492FD}"/>
              </a:ext>
            </a:extLst>
          </p:cNvPr>
          <p:cNvSpPr>
            <a:spLocks noGrp="1"/>
          </p:cNvSpPr>
          <p:nvPr>
            <p:ph type="body" sz="quarter" idx="14"/>
          </p:nvPr>
        </p:nvSpPr>
        <p:spPr/>
        <p:txBody>
          <a:bodyPr/>
          <a:lstStyle/>
          <a:p>
            <a:r>
              <a:rPr lang="en-US"/>
              <a:t>01/01/2020 - 21/01/2020</a:t>
            </a:r>
          </a:p>
        </p:txBody>
      </p:sp>
    </p:spTree>
    <p:extLst>
      <p:ext uri="{BB962C8B-B14F-4D97-AF65-F5344CB8AC3E}">
        <p14:creationId xmlns:p14="http://schemas.microsoft.com/office/powerpoint/2010/main" val="417200834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6D411-7A76-46AF-944E-685AE358BDF9}"/>
              </a:ext>
            </a:extLst>
          </p:cNvPr>
          <p:cNvSpPr>
            <a:spLocks noGrp="1"/>
          </p:cNvSpPr>
          <p:nvPr>
            <p:ph type="title"/>
          </p:nvPr>
        </p:nvSpPr>
        <p:spPr/>
        <p:txBody>
          <a:bodyPr/>
          <a:lstStyle/>
          <a:p>
            <a:r>
              <a:rPr lang="en-US"/>
              <a:t>Facebook Ads Costs Table | Eclosia - 5 of 26</a:t>
            </a:r>
          </a:p>
        </p:txBody>
      </p:sp>
      <p:graphicFrame>
        <p:nvGraphicFramePr>
          <p:cNvPr id="5" name="Table Placeholder 4">
            <a:extLst>
              <a:ext uri="{FF2B5EF4-FFF2-40B4-BE49-F238E27FC236}">
                <a16:creationId xmlns:a16="http://schemas.microsoft.com/office/drawing/2014/main" id="{73C51136-D51C-4D08-B1DD-EBE048AF92A0}"/>
              </a:ext>
            </a:extLst>
          </p:cNvPr>
          <p:cNvGraphicFramePr>
            <a:graphicFrameLocks noGrp="1"/>
          </p:cNvGraphicFramePr>
          <p:nvPr>
            <p:ph type="tbl" sz="quarter" idx="13"/>
            <p:extLst>
              <p:ext uri="{D42A27DB-BD31-4B8C-83A1-F6EECF244321}">
                <p14:modId xmlns:p14="http://schemas.microsoft.com/office/powerpoint/2010/main" val="29588557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397287594"/>
                    </a:ext>
                  </a:extLst>
                </a:gridCol>
                <a:gridCol w="1069848">
                  <a:extLst>
                    <a:ext uri="{9D8B030D-6E8A-4147-A177-3AD203B41FA5}">
                      <a16:colId xmlns:a16="http://schemas.microsoft.com/office/drawing/2014/main" val="4083687248"/>
                    </a:ext>
                  </a:extLst>
                </a:gridCol>
                <a:gridCol w="246888">
                  <a:extLst>
                    <a:ext uri="{9D8B030D-6E8A-4147-A177-3AD203B41FA5}">
                      <a16:colId xmlns:a16="http://schemas.microsoft.com/office/drawing/2014/main" val="1334295593"/>
                    </a:ext>
                  </a:extLst>
                </a:gridCol>
                <a:gridCol w="246888">
                  <a:extLst>
                    <a:ext uri="{9D8B030D-6E8A-4147-A177-3AD203B41FA5}">
                      <a16:colId xmlns:a16="http://schemas.microsoft.com/office/drawing/2014/main" val="1150405814"/>
                    </a:ext>
                  </a:extLst>
                </a:gridCol>
                <a:gridCol w="246888">
                  <a:extLst>
                    <a:ext uri="{9D8B030D-6E8A-4147-A177-3AD203B41FA5}">
                      <a16:colId xmlns:a16="http://schemas.microsoft.com/office/drawing/2014/main" val="2923000755"/>
                    </a:ext>
                  </a:extLst>
                </a:gridCol>
                <a:gridCol w="246888">
                  <a:extLst>
                    <a:ext uri="{9D8B030D-6E8A-4147-A177-3AD203B41FA5}">
                      <a16:colId xmlns:a16="http://schemas.microsoft.com/office/drawing/2014/main" val="2730846520"/>
                    </a:ext>
                  </a:extLst>
                </a:gridCol>
                <a:gridCol w="246888">
                  <a:extLst>
                    <a:ext uri="{9D8B030D-6E8A-4147-A177-3AD203B41FA5}">
                      <a16:colId xmlns:a16="http://schemas.microsoft.com/office/drawing/2014/main" val="3624135311"/>
                    </a:ext>
                  </a:extLst>
                </a:gridCol>
                <a:gridCol w="246888">
                  <a:extLst>
                    <a:ext uri="{9D8B030D-6E8A-4147-A177-3AD203B41FA5}">
                      <a16:colId xmlns:a16="http://schemas.microsoft.com/office/drawing/2014/main" val="2850051449"/>
                    </a:ext>
                  </a:extLst>
                </a:gridCol>
                <a:gridCol w="246888">
                  <a:extLst>
                    <a:ext uri="{9D8B030D-6E8A-4147-A177-3AD203B41FA5}">
                      <a16:colId xmlns:a16="http://schemas.microsoft.com/office/drawing/2014/main" val="3564128238"/>
                    </a:ext>
                  </a:extLst>
                </a:gridCol>
                <a:gridCol w="246888">
                  <a:extLst>
                    <a:ext uri="{9D8B030D-6E8A-4147-A177-3AD203B41FA5}">
                      <a16:colId xmlns:a16="http://schemas.microsoft.com/office/drawing/2014/main" val="1314931455"/>
                    </a:ext>
                  </a:extLst>
                </a:gridCol>
                <a:gridCol w="246888">
                  <a:extLst>
                    <a:ext uri="{9D8B030D-6E8A-4147-A177-3AD203B41FA5}">
                      <a16:colId xmlns:a16="http://schemas.microsoft.com/office/drawing/2014/main" val="2299563339"/>
                    </a:ext>
                  </a:extLst>
                </a:gridCol>
                <a:gridCol w="246888">
                  <a:extLst>
                    <a:ext uri="{9D8B030D-6E8A-4147-A177-3AD203B41FA5}">
                      <a16:colId xmlns:a16="http://schemas.microsoft.com/office/drawing/2014/main" val="798283774"/>
                    </a:ext>
                  </a:extLst>
                </a:gridCol>
                <a:gridCol w="246888">
                  <a:extLst>
                    <a:ext uri="{9D8B030D-6E8A-4147-A177-3AD203B41FA5}">
                      <a16:colId xmlns:a16="http://schemas.microsoft.com/office/drawing/2014/main" val="203036785"/>
                    </a:ext>
                  </a:extLst>
                </a:gridCol>
                <a:gridCol w="246888">
                  <a:extLst>
                    <a:ext uri="{9D8B030D-6E8A-4147-A177-3AD203B41FA5}">
                      <a16:colId xmlns:a16="http://schemas.microsoft.com/office/drawing/2014/main" val="3913171136"/>
                    </a:ext>
                  </a:extLst>
                </a:gridCol>
                <a:gridCol w="246888">
                  <a:extLst>
                    <a:ext uri="{9D8B030D-6E8A-4147-A177-3AD203B41FA5}">
                      <a16:colId xmlns:a16="http://schemas.microsoft.com/office/drawing/2014/main" val="2411361073"/>
                    </a:ext>
                  </a:extLst>
                </a:gridCol>
                <a:gridCol w="246888">
                  <a:extLst>
                    <a:ext uri="{9D8B030D-6E8A-4147-A177-3AD203B41FA5}">
                      <a16:colId xmlns:a16="http://schemas.microsoft.com/office/drawing/2014/main" val="293902812"/>
                    </a:ext>
                  </a:extLst>
                </a:gridCol>
                <a:gridCol w="246888">
                  <a:extLst>
                    <a:ext uri="{9D8B030D-6E8A-4147-A177-3AD203B41FA5}">
                      <a16:colId xmlns:a16="http://schemas.microsoft.com/office/drawing/2014/main" val="3642926563"/>
                    </a:ext>
                  </a:extLst>
                </a:gridCol>
                <a:gridCol w="246888">
                  <a:extLst>
                    <a:ext uri="{9D8B030D-6E8A-4147-A177-3AD203B41FA5}">
                      <a16:colId xmlns:a16="http://schemas.microsoft.com/office/drawing/2014/main" val="2852063939"/>
                    </a:ext>
                  </a:extLst>
                </a:gridCol>
                <a:gridCol w="246888">
                  <a:extLst>
                    <a:ext uri="{9D8B030D-6E8A-4147-A177-3AD203B41FA5}">
                      <a16:colId xmlns:a16="http://schemas.microsoft.com/office/drawing/2014/main" val="4127824262"/>
                    </a:ext>
                  </a:extLst>
                </a:gridCol>
                <a:gridCol w="1069848">
                  <a:extLst>
                    <a:ext uri="{9D8B030D-6E8A-4147-A177-3AD203B41FA5}">
                      <a16:colId xmlns:a16="http://schemas.microsoft.com/office/drawing/2014/main" val="22042147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11661006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Eclosia - 2020-01-17 16:54:09</a:t>
                      </a:r>
                      <a:r>
                        <a:rPr kumimoji="0" lang="en-US" sz="1000" b="0" i="0" u="none" strike="noStrike" kern="1200" cap="none" spc="0" normalizeH="0" baseline="0" noProof="0">
                          <a:ln>
                            <a:noFill/>
                          </a:ln>
                          <a:solidFill>
                            <a:prstClr val="black"/>
                          </a:solidFill>
                          <a:effectLst/>
                          <a:uLnTx/>
                          <a:uFillTx/>
                          <a:latin typeface="+mn-lt"/>
                          <a:ea typeface="+mn-ea"/>
                          <a:cs typeface="+mn-cs"/>
                        </a:rPr>
                        <a:t>
 Dan tou lakour ena bred mouroum. Me eski zot kone ki li kasiet ladan? 
#foodiesmoris #bredlakour #healthy #moringa #manzelontan #mauritianfood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19/01/2020 22:14:58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Publication Instagram : Dan tou lakour ena bred...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14.04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0.63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Instagram; Ages: 18 - 65+; Lookalike (MU, 1%) - Instagram Automatic Audience</a:t>
                      </a:r>
                    </a:p>
                  </a:txBody>
                  <a:tcPr/>
                </a:tc>
                <a:extLst>
                  <a:ext uri="{0D108BD9-81ED-4DB2-BD59-A6C34878D82A}">
                    <a16:rowId xmlns:a16="http://schemas.microsoft.com/office/drawing/2014/main" val="3709794728"/>
                  </a:ext>
                </a:extLst>
              </a:tr>
            </a:tbl>
          </a:graphicData>
        </a:graphic>
      </p:graphicFrame>
      <p:sp>
        <p:nvSpPr>
          <p:cNvPr id="4" name="Text Placeholder 3">
            <a:extLst>
              <a:ext uri="{FF2B5EF4-FFF2-40B4-BE49-F238E27FC236}">
                <a16:creationId xmlns:a16="http://schemas.microsoft.com/office/drawing/2014/main" id="{CD730C17-2658-49FC-A999-43DFD0AB47E3}"/>
              </a:ext>
            </a:extLst>
          </p:cNvPr>
          <p:cNvSpPr>
            <a:spLocks noGrp="1"/>
          </p:cNvSpPr>
          <p:nvPr>
            <p:ph type="body" sz="quarter" idx="14"/>
          </p:nvPr>
        </p:nvSpPr>
        <p:spPr/>
        <p:txBody>
          <a:bodyPr/>
          <a:lstStyle/>
          <a:p>
            <a:r>
              <a:rPr lang="en-US"/>
              <a:t>01/01/2020 - 21/01/2020</a:t>
            </a:r>
          </a:p>
        </p:txBody>
      </p:sp>
    </p:spTree>
    <p:extLst>
      <p:ext uri="{BB962C8B-B14F-4D97-AF65-F5344CB8AC3E}">
        <p14:creationId xmlns:p14="http://schemas.microsoft.com/office/powerpoint/2010/main" val="387184588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3D0BBC-7788-4330-9210-3378AA3FFD82}"/>
              </a:ext>
            </a:extLst>
          </p:cNvPr>
          <p:cNvSpPr>
            <a:spLocks noGrp="1"/>
          </p:cNvSpPr>
          <p:nvPr>
            <p:ph type="title"/>
          </p:nvPr>
        </p:nvSpPr>
        <p:spPr/>
        <p:txBody>
          <a:bodyPr/>
          <a:lstStyle/>
          <a:p>
            <a:r>
              <a:rPr lang="en-US"/>
              <a:t>Facebook Ads Costs Table | Eclosia - 6 of 26</a:t>
            </a:r>
          </a:p>
        </p:txBody>
      </p:sp>
      <p:graphicFrame>
        <p:nvGraphicFramePr>
          <p:cNvPr id="5" name="Table Placeholder 4">
            <a:extLst>
              <a:ext uri="{FF2B5EF4-FFF2-40B4-BE49-F238E27FC236}">
                <a16:creationId xmlns:a16="http://schemas.microsoft.com/office/drawing/2014/main" id="{9199B4F1-F713-44F8-832B-D434CE6CD72A}"/>
              </a:ext>
            </a:extLst>
          </p:cNvPr>
          <p:cNvGraphicFramePr>
            <a:graphicFrameLocks noGrp="1"/>
          </p:cNvGraphicFramePr>
          <p:nvPr>
            <p:ph type="tbl" sz="quarter" idx="13"/>
            <p:extLst>
              <p:ext uri="{D42A27DB-BD31-4B8C-83A1-F6EECF244321}">
                <p14:modId xmlns:p14="http://schemas.microsoft.com/office/powerpoint/2010/main" val="40798601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4088319126"/>
                    </a:ext>
                  </a:extLst>
                </a:gridCol>
                <a:gridCol w="1069848">
                  <a:extLst>
                    <a:ext uri="{9D8B030D-6E8A-4147-A177-3AD203B41FA5}">
                      <a16:colId xmlns:a16="http://schemas.microsoft.com/office/drawing/2014/main" val="100998576"/>
                    </a:ext>
                  </a:extLst>
                </a:gridCol>
                <a:gridCol w="246888">
                  <a:extLst>
                    <a:ext uri="{9D8B030D-6E8A-4147-A177-3AD203B41FA5}">
                      <a16:colId xmlns:a16="http://schemas.microsoft.com/office/drawing/2014/main" val="2338327068"/>
                    </a:ext>
                  </a:extLst>
                </a:gridCol>
                <a:gridCol w="246888">
                  <a:extLst>
                    <a:ext uri="{9D8B030D-6E8A-4147-A177-3AD203B41FA5}">
                      <a16:colId xmlns:a16="http://schemas.microsoft.com/office/drawing/2014/main" val="4071358904"/>
                    </a:ext>
                  </a:extLst>
                </a:gridCol>
                <a:gridCol w="246888">
                  <a:extLst>
                    <a:ext uri="{9D8B030D-6E8A-4147-A177-3AD203B41FA5}">
                      <a16:colId xmlns:a16="http://schemas.microsoft.com/office/drawing/2014/main" val="1341059680"/>
                    </a:ext>
                  </a:extLst>
                </a:gridCol>
                <a:gridCol w="246888">
                  <a:extLst>
                    <a:ext uri="{9D8B030D-6E8A-4147-A177-3AD203B41FA5}">
                      <a16:colId xmlns:a16="http://schemas.microsoft.com/office/drawing/2014/main" val="3194217031"/>
                    </a:ext>
                  </a:extLst>
                </a:gridCol>
                <a:gridCol w="246888">
                  <a:extLst>
                    <a:ext uri="{9D8B030D-6E8A-4147-A177-3AD203B41FA5}">
                      <a16:colId xmlns:a16="http://schemas.microsoft.com/office/drawing/2014/main" val="211012829"/>
                    </a:ext>
                  </a:extLst>
                </a:gridCol>
                <a:gridCol w="246888">
                  <a:extLst>
                    <a:ext uri="{9D8B030D-6E8A-4147-A177-3AD203B41FA5}">
                      <a16:colId xmlns:a16="http://schemas.microsoft.com/office/drawing/2014/main" val="2464866736"/>
                    </a:ext>
                  </a:extLst>
                </a:gridCol>
                <a:gridCol w="246888">
                  <a:extLst>
                    <a:ext uri="{9D8B030D-6E8A-4147-A177-3AD203B41FA5}">
                      <a16:colId xmlns:a16="http://schemas.microsoft.com/office/drawing/2014/main" val="76182741"/>
                    </a:ext>
                  </a:extLst>
                </a:gridCol>
                <a:gridCol w="246888">
                  <a:extLst>
                    <a:ext uri="{9D8B030D-6E8A-4147-A177-3AD203B41FA5}">
                      <a16:colId xmlns:a16="http://schemas.microsoft.com/office/drawing/2014/main" val="3139645413"/>
                    </a:ext>
                  </a:extLst>
                </a:gridCol>
                <a:gridCol w="246888">
                  <a:extLst>
                    <a:ext uri="{9D8B030D-6E8A-4147-A177-3AD203B41FA5}">
                      <a16:colId xmlns:a16="http://schemas.microsoft.com/office/drawing/2014/main" val="2709979841"/>
                    </a:ext>
                  </a:extLst>
                </a:gridCol>
                <a:gridCol w="246888">
                  <a:extLst>
                    <a:ext uri="{9D8B030D-6E8A-4147-A177-3AD203B41FA5}">
                      <a16:colId xmlns:a16="http://schemas.microsoft.com/office/drawing/2014/main" val="2238921484"/>
                    </a:ext>
                  </a:extLst>
                </a:gridCol>
                <a:gridCol w="246888">
                  <a:extLst>
                    <a:ext uri="{9D8B030D-6E8A-4147-A177-3AD203B41FA5}">
                      <a16:colId xmlns:a16="http://schemas.microsoft.com/office/drawing/2014/main" val="4161575414"/>
                    </a:ext>
                  </a:extLst>
                </a:gridCol>
                <a:gridCol w="246888">
                  <a:extLst>
                    <a:ext uri="{9D8B030D-6E8A-4147-A177-3AD203B41FA5}">
                      <a16:colId xmlns:a16="http://schemas.microsoft.com/office/drawing/2014/main" val="3467362126"/>
                    </a:ext>
                  </a:extLst>
                </a:gridCol>
                <a:gridCol w="246888">
                  <a:extLst>
                    <a:ext uri="{9D8B030D-6E8A-4147-A177-3AD203B41FA5}">
                      <a16:colId xmlns:a16="http://schemas.microsoft.com/office/drawing/2014/main" val="913925904"/>
                    </a:ext>
                  </a:extLst>
                </a:gridCol>
                <a:gridCol w="246888">
                  <a:extLst>
                    <a:ext uri="{9D8B030D-6E8A-4147-A177-3AD203B41FA5}">
                      <a16:colId xmlns:a16="http://schemas.microsoft.com/office/drawing/2014/main" val="3906924113"/>
                    </a:ext>
                  </a:extLst>
                </a:gridCol>
                <a:gridCol w="246888">
                  <a:extLst>
                    <a:ext uri="{9D8B030D-6E8A-4147-A177-3AD203B41FA5}">
                      <a16:colId xmlns:a16="http://schemas.microsoft.com/office/drawing/2014/main" val="3139159845"/>
                    </a:ext>
                  </a:extLst>
                </a:gridCol>
                <a:gridCol w="246888">
                  <a:extLst>
                    <a:ext uri="{9D8B030D-6E8A-4147-A177-3AD203B41FA5}">
                      <a16:colId xmlns:a16="http://schemas.microsoft.com/office/drawing/2014/main" val="3626089230"/>
                    </a:ext>
                  </a:extLst>
                </a:gridCol>
                <a:gridCol w="246888">
                  <a:extLst>
                    <a:ext uri="{9D8B030D-6E8A-4147-A177-3AD203B41FA5}">
                      <a16:colId xmlns:a16="http://schemas.microsoft.com/office/drawing/2014/main" val="2016386054"/>
                    </a:ext>
                  </a:extLst>
                </a:gridCol>
                <a:gridCol w="1069848">
                  <a:extLst>
                    <a:ext uri="{9D8B030D-6E8A-4147-A177-3AD203B41FA5}">
                      <a16:colId xmlns:a16="http://schemas.microsoft.com/office/drawing/2014/main" val="41786911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14390852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Eclosia - 2020-01-17 16:54:09</a:t>
                      </a:r>
                      <a:r>
                        <a:rPr kumimoji="0" lang="en-US" sz="1000" b="0" i="0" u="none" strike="noStrike" kern="1200" cap="none" spc="0" normalizeH="0" baseline="0" noProof="0">
                          <a:ln>
                            <a:noFill/>
                          </a:ln>
                          <a:solidFill>
                            <a:prstClr val="black"/>
                          </a:solidFill>
                          <a:effectLst/>
                          <a:uLnTx/>
                          <a:uFillTx/>
                          <a:latin typeface="+mn-lt"/>
                          <a:ea typeface="+mn-ea"/>
                          <a:cs typeface="+mn-cs"/>
                        </a:rPr>
                        <a:t>
 Dan tou lakour ena bred mouroum. Me eski zot kone ki li kasiet ladan? 
#foodiesmoris #bredlakour #healthy #moringa #manzelontan #mauritianfood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19/01/2020 22:14:58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Publication Instagram : Dan tou lakour ena bred...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0.39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0.39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Instagram; Ages: 18 - 65+; Lookalike (MU, 1%) - Instagram Automatic Audience</a:t>
                      </a:r>
                    </a:p>
                  </a:txBody>
                  <a:tcPr/>
                </a:tc>
                <a:extLst>
                  <a:ext uri="{0D108BD9-81ED-4DB2-BD59-A6C34878D82A}">
                    <a16:rowId xmlns:a16="http://schemas.microsoft.com/office/drawing/2014/main" val="3312332348"/>
                  </a:ext>
                </a:extLst>
              </a:tr>
            </a:tbl>
          </a:graphicData>
        </a:graphic>
      </p:graphicFrame>
      <p:sp>
        <p:nvSpPr>
          <p:cNvPr id="4" name="Text Placeholder 3">
            <a:extLst>
              <a:ext uri="{FF2B5EF4-FFF2-40B4-BE49-F238E27FC236}">
                <a16:creationId xmlns:a16="http://schemas.microsoft.com/office/drawing/2014/main" id="{F80282E5-DDCF-4C97-8B1B-0FF48607C60B}"/>
              </a:ext>
            </a:extLst>
          </p:cNvPr>
          <p:cNvSpPr>
            <a:spLocks noGrp="1"/>
          </p:cNvSpPr>
          <p:nvPr>
            <p:ph type="body" sz="quarter" idx="14"/>
          </p:nvPr>
        </p:nvSpPr>
        <p:spPr/>
        <p:txBody>
          <a:bodyPr/>
          <a:lstStyle/>
          <a:p>
            <a:r>
              <a:rPr lang="en-US"/>
              <a:t>01/01/2020 - 21/01/2020</a:t>
            </a:r>
          </a:p>
        </p:txBody>
      </p:sp>
    </p:spTree>
    <p:extLst>
      <p:ext uri="{BB962C8B-B14F-4D97-AF65-F5344CB8AC3E}">
        <p14:creationId xmlns:p14="http://schemas.microsoft.com/office/powerpoint/2010/main" val="137451325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44C2F4-4E99-4F1B-A15F-327422302CCF}"/>
              </a:ext>
            </a:extLst>
          </p:cNvPr>
          <p:cNvSpPr>
            <a:spLocks noGrp="1"/>
          </p:cNvSpPr>
          <p:nvPr>
            <p:ph type="title"/>
          </p:nvPr>
        </p:nvSpPr>
        <p:spPr/>
        <p:txBody>
          <a:bodyPr/>
          <a:lstStyle/>
          <a:p>
            <a:r>
              <a:rPr lang="en-US"/>
              <a:t>Facebook Ads Costs Table | Eclosia - 7 of 26</a:t>
            </a:r>
          </a:p>
        </p:txBody>
      </p:sp>
      <p:graphicFrame>
        <p:nvGraphicFramePr>
          <p:cNvPr id="5" name="Table Placeholder 4">
            <a:extLst>
              <a:ext uri="{FF2B5EF4-FFF2-40B4-BE49-F238E27FC236}">
                <a16:creationId xmlns:a16="http://schemas.microsoft.com/office/drawing/2014/main" id="{F592C0B1-63D7-4A54-A2B7-223A969A540C}"/>
              </a:ext>
            </a:extLst>
          </p:cNvPr>
          <p:cNvGraphicFramePr>
            <a:graphicFrameLocks noGrp="1"/>
          </p:cNvGraphicFramePr>
          <p:nvPr>
            <p:ph type="tbl" sz="quarter" idx="13"/>
            <p:extLst>
              <p:ext uri="{D42A27DB-BD31-4B8C-83A1-F6EECF244321}">
                <p14:modId xmlns:p14="http://schemas.microsoft.com/office/powerpoint/2010/main" val="31611067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644645542"/>
                    </a:ext>
                  </a:extLst>
                </a:gridCol>
                <a:gridCol w="1069848">
                  <a:extLst>
                    <a:ext uri="{9D8B030D-6E8A-4147-A177-3AD203B41FA5}">
                      <a16:colId xmlns:a16="http://schemas.microsoft.com/office/drawing/2014/main" val="929409186"/>
                    </a:ext>
                  </a:extLst>
                </a:gridCol>
                <a:gridCol w="246888">
                  <a:extLst>
                    <a:ext uri="{9D8B030D-6E8A-4147-A177-3AD203B41FA5}">
                      <a16:colId xmlns:a16="http://schemas.microsoft.com/office/drawing/2014/main" val="1695999836"/>
                    </a:ext>
                  </a:extLst>
                </a:gridCol>
                <a:gridCol w="246888">
                  <a:extLst>
                    <a:ext uri="{9D8B030D-6E8A-4147-A177-3AD203B41FA5}">
                      <a16:colId xmlns:a16="http://schemas.microsoft.com/office/drawing/2014/main" val="1439110290"/>
                    </a:ext>
                  </a:extLst>
                </a:gridCol>
                <a:gridCol w="246888">
                  <a:extLst>
                    <a:ext uri="{9D8B030D-6E8A-4147-A177-3AD203B41FA5}">
                      <a16:colId xmlns:a16="http://schemas.microsoft.com/office/drawing/2014/main" val="2398230271"/>
                    </a:ext>
                  </a:extLst>
                </a:gridCol>
                <a:gridCol w="246888">
                  <a:extLst>
                    <a:ext uri="{9D8B030D-6E8A-4147-A177-3AD203B41FA5}">
                      <a16:colId xmlns:a16="http://schemas.microsoft.com/office/drawing/2014/main" val="4240307090"/>
                    </a:ext>
                  </a:extLst>
                </a:gridCol>
                <a:gridCol w="246888">
                  <a:extLst>
                    <a:ext uri="{9D8B030D-6E8A-4147-A177-3AD203B41FA5}">
                      <a16:colId xmlns:a16="http://schemas.microsoft.com/office/drawing/2014/main" val="967221134"/>
                    </a:ext>
                  </a:extLst>
                </a:gridCol>
                <a:gridCol w="246888">
                  <a:extLst>
                    <a:ext uri="{9D8B030D-6E8A-4147-A177-3AD203B41FA5}">
                      <a16:colId xmlns:a16="http://schemas.microsoft.com/office/drawing/2014/main" val="2339034385"/>
                    </a:ext>
                  </a:extLst>
                </a:gridCol>
                <a:gridCol w="246888">
                  <a:extLst>
                    <a:ext uri="{9D8B030D-6E8A-4147-A177-3AD203B41FA5}">
                      <a16:colId xmlns:a16="http://schemas.microsoft.com/office/drawing/2014/main" val="3374777607"/>
                    </a:ext>
                  </a:extLst>
                </a:gridCol>
                <a:gridCol w="246888">
                  <a:extLst>
                    <a:ext uri="{9D8B030D-6E8A-4147-A177-3AD203B41FA5}">
                      <a16:colId xmlns:a16="http://schemas.microsoft.com/office/drawing/2014/main" val="3337134823"/>
                    </a:ext>
                  </a:extLst>
                </a:gridCol>
                <a:gridCol w="246888">
                  <a:extLst>
                    <a:ext uri="{9D8B030D-6E8A-4147-A177-3AD203B41FA5}">
                      <a16:colId xmlns:a16="http://schemas.microsoft.com/office/drawing/2014/main" val="613900399"/>
                    </a:ext>
                  </a:extLst>
                </a:gridCol>
                <a:gridCol w="246888">
                  <a:extLst>
                    <a:ext uri="{9D8B030D-6E8A-4147-A177-3AD203B41FA5}">
                      <a16:colId xmlns:a16="http://schemas.microsoft.com/office/drawing/2014/main" val="430460333"/>
                    </a:ext>
                  </a:extLst>
                </a:gridCol>
                <a:gridCol w="246888">
                  <a:extLst>
                    <a:ext uri="{9D8B030D-6E8A-4147-A177-3AD203B41FA5}">
                      <a16:colId xmlns:a16="http://schemas.microsoft.com/office/drawing/2014/main" val="1535247228"/>
                    </a:ext>
                  </a:extLst>
                </a:gridCol>
                <a:gridCol w="246888">
                  <a:extLst>
                    <a:ext uri="{9D8B030D-6E8A-4147-A177-3AD203B41FA5}">
                      <a16:colId xmlns:a16="http://schemas.microsoft.com/office/drawing/2014/main" val="2186551699"/>
                    </a:ext>
                  </a:extLst>
                </a:gridCol>
                <a:gridCol w="246888">
                  <a:extLst>
                    <a:ext uri="{9D8B030D-6E8A-4147-A177-3AD203B41FA5}">
                      <a16:colId xmlns:a16="http://schemas.microsoft.com/office/drawing/2014/main" val="1496714469"/>
                    </a:ext>
                  </a:extLst>
                </a:gridCol>
                <a:gridCol w="246888">
                  <a:extLst>
                    <a:ext uri="{9D8B030D-6E8A-4147-A177-3AD203B41FA5}">
                      <a16:colId xmlns:a16="http://schemas.microsoft.com/office/drawing/2014/main" val="4035392117"/>
                    </a:ext>
                  </a:extLst>
                </a:gridCol>
                <a:gridCol w="246888">
                  <a:extLst>
                    <a:ext uri="{9D8B030D-6E8A-4147-A177-3AD203B41FA5}">
                      <a16:colId xmlns:a16="http://schemas.microsoft.com/office/drawing/2014/main" val="2783564689"/>
                    </a:ext>
                  </a:extLst>
                </a:gridCol>
                <a:gridCol w="246888">
                  <a:extLst>
                    <a:ext uri="{9D8B030D-6E8A-4147-A177-3AD203B41FA5}">
                      <a16:colId xmlns:a16="http://schemas.microsoft.com/office/drawing/2014/main" val="1567507825"/>
                    </a:ext>
                  </a:extLst>
                </a:gridCol>
                <a:gridCol w="246888">
                  <a:extLst>
                    <a:ext uri="{9D8B030D-6E8A-4147-A177-3AD203B41FA5}">
                      <a16:colId xmlns:a16="http://schemas.microsoft.com/office/drawing/2014/main" val="2435697863"/>
                    </a:ext>
                  </a:extLst>
                </a:gridCol>
                <a:gridCol w="1069848">
                  <a:extLst>
                    <a:ext uri="{9D8B030D-6E8A-4147-A177-3AD203B41FA5}">
                      <a16:colId xmlns:a16="http://schemas.microsoft.com/office/drawing/2014/main" val="40951264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12784066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Eclosia - 2020-01-17 14:31:27</a:t>
                      </a:r>
                      <a:r>
                        <a:rPr kumimoji="0" lang="fr-FR" sz="1000" b="0" i="0" u="none" strike="noStrike" kern="1200" cap="none" spc="0" normalizeH="0" baseline="0" noProof="0">
                          <a:ln>
                            <a:noFill/>
                          </a:ln>
                          <a:solidFill>
                            <a:prstClr val="black"/>
                          </a:solidFill>
                          <a:effectLst/>
                          <a:uLnTx/>
                          <a:uFillTx/>
                          <a:latin typeface="+mn-lt"/>
                          <a:ea typeface="+mn-ea"/>
                          <a:cs typeface="+mn-cs"/>
                        </a:rPr>
                        <a:t>
 On a tous une perle dans notre vie... 🙂 Mais comment sont-elles faites ?
Crédit vidéo : Brut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18/01/2020 22:14:31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mn-lt"/>
                          <a:ea typeface="+mn-ea"/>
                          <a:cs typeface="+mn-cs"/>
                        </a:rPr>
                        <a:t>Comment les huîtres forment des perles - Reach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7.22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Location(s): Mauritius; Ages: 18 - 65+; Interests: Pearl or Jewelry</a:t>
                      </a:r>
                    </a:p>
                  </a:txBody>
                  <a:tcPr/>
                </a:tc>
                <a:extLst>
                  <a:ext uri="{0D108BD9-81ED-4DB2-BD59-A6C34878D82A}">
                    <a16:rowId xmlns:a16="http://schemas.microsoft.com/office/drawing/2014/main" val="3945724345"/>
                  </a:ext>
                </a:extLst>
              </a:tr>
            </a:tbl>
          </a:graphicData>
        </a:graphic>
      </p:graphicFrame>
      <p:sp>
        <p:nvSpPr>
          <p:cNvPr id="4" name="Text Placeholder 3">
            <a:extLst>
              <a:ext uri="{FF2B5EF4-FFF2-40B4-BE49-F238E27FC236}">
                <a16:creationId xmlns:a16="http://schemas.microsoft.com/office/drawing/2014/main" id="{BC8C9116-DFBB-4FE3-9074-551A83064697}"/>
              </a:ext>
            </a:extLst>
          </p:cNvPr>
          <p:cNvSpPr>
            <a:spLocks noGrp="1"/>
          </p:cNvSpPr>
          <p:nvPr>
            <p:ph type="body" sz="quarter" idx="14"/>
          </p:nvPr>
        </p:nvSpPr>
        <p:spPr/>
        <p:txBody>
          <a:bodyPr/>
          <a:lstStyle/>
          <a:p>
            <a:r>
              <a:rPr lang="en-US"/>
              <a:t>01/01/2020 - 21/01/2020</a:t>
            </a:r>
          </a:p>
        </p:txBody>
      </p:sp>
    </p:spTree>
    <p:extLst>
      <p:ext uri="{BB962C8B-B14F-4D97-AF65-F5344CB8AC3E}">
        <p14:creationId xmlns:p14="http://schemas.microsoft.com/office/powerpoint/2010/main" val="334080377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784E56-FE90-4D0C-85F1-CE2B4894AFBE}"/>
              </a:ext>
            </a:extLst>
          </p:cNvPr>
          <p:cNvSpPr>
            <a:spLocks noGrp="1"/>
          </p:cNvSpPr>
          <p:nvPr>
            <p:ph type="title"/>
          </p:nvPr>
        </p:nvSpPr>
        <p:spPr/>
        <p:txBody>
          <a:bodyPr/>
          <a:lstStyle/>
          <a:p>
            <a:r>
              <a:rPr lang="en-US"/>
              <a:t>Facebook Ads Costs Table | Eclosia - 8 of 26</a:t>
            </a:r>
          </a:p>
        </p:txBody>
      </p:sp>
      <p:graphicFrame>
        <p:nvGraphicFramePr>
          <p:cNvPr id="5" name="Table Placeholder 4">
            <a:extLst>
              <a:ext uri="{FF2B5EF4-FFF2-40B4-BE49-F238E27FC236}">
                <a16:creationId xmlns:a16="http://schemas.microsoft.com/office/drawing/2014/main" id="{C684CC2B-2AA0-4409-AAFD-E676AEBFD7AD}"/>
              </a:ext>
            </a:extLst>
          </p:cNvPr>
          <p:cNvGraphicFramePr>
            <a:graphicFrameLocks noGrp="1"/>
          </p:cNvGraphicFramePr>
          <p:nvPr>
            <p:ph type="tbl" sz="quarter" idx="13"/>
            <p:extLst>
              <p:ext uri="{D42A27DB-BD31-4B8C-83A1-F6EECF244321}">
                <p14:modId xmlns:p14="http://schemas.microsoft.com/office/powerpoint/2010/main" val="24611037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510096805"/>
                    </a:ext>
                  </a:extLst>
                </a:gridCol>
                <a:gridCol w="1069848">
                  <a:extLst>
                    <a:ext uri="{9D8B030D-6E8A-4147-A177-3AD203B41FA5}">
                      <a16:colId xmlns:a16="http://schemas.microsoft.com/office/drawing/2014/main" val="1148818234"/>
                    </a:ext>
                  </a:extLst>
                </a:gridCol>
                <a:gridCol w="246888">
                  <a:extLst>
                    <a:ext uri="{9D8B030D-6E8A-4147-A177-3AD203B41FA5}">
                      <a16:colId xmlns:a16="http://schemas.microsoft.com/office/drawing/2014/main" val="4051900141"/>
                    </a:ext>
                  </a:extLst>
                </a:gridCol>
                <a:gridCol w="246888">
                  <a:extLst>
                    <a:ext uri="{9D8B030D-6E8A-4147-A177-3AD203B41FA5}">
                      <a16:colId xmlns:a16="http://schemas.microsoft.com/office/drawing/2014/main" val="803077124"/>
                    </a:ext>
                  </a:extLst>
                </a:gridCol>
                <a:gridCol w="246888">
                  <a:extLst>
                    <a:ext uri="{9D8B030D-6E8A-4147-A177-3AD203B41FA5}">
                      <a16:colId xmlns:a16="http://schemas.microsoft.com/office/drawing/2014/main" val="2204431278"/>
                    </a:ext>
                  </a:extLst>
                </a:gridCol>
                <a:gridCol w="246888">
                  <a:extLst>
                    <a:ext uri="{9D8B030D-6E8A-4147-A177-3AD203B41FA5}">
                      <a16:colId xmlns:a16="http://schemas.microsoft.com/office/drawing/2014/main" val="1024097930"/>
                    </a:ext>
                  </a:extLst>
                </a:gridCol>
                <a:gridCol w="246888">
                  <a:extLst>
                    <a:ext uri="{9D8B030D-6E8A-4147-A177-3AD203B41FA5}">
                      <a16:colId xmlns:a16="http://schemas.microsoft.com/office/drawing/2014/main" val="3023514796"/>
                    </a:ext>
                  </a:extLst>
                </a:gridCol>
                <a:gridCol w="246888">
                  <a:extLst>
                    <a:ext uri="{9D8B030D-6E8A-4147-A177-3AD203B41FA5}">
                      <a16:colId xmlns:a16="http://schemas.microsoft.com/office/drawing/2014/main" val="3157784869"/>
                    </a:ext>
                  </a:extLst>
                </a:gridCol>
                <a:gridCol w="246888">
                  <a:extLst>
                    <a:ext uri="{9D8B030D-6E8A-4147-A177-3AD203B41FA5}">
                      <a16:colId xmlns:a16="http://schemas.microsoft.com/office/drawing/2014/main" val="4089588160"/>
                    </a:ext>
                  </a:extLst>
                </a:gridCol>
                <a:gridCol w="246888">
                  <a:extLst>
                    <a:ext uri="{9D8B030D-6E8A-4147-A177-3AD203B41FA5}">
                      <a16:colId xmlns:a16="http://schemas.microsoft.com/office/drawing/2014/main" val="2204516739"/>
                    </a:ext>
                  </a:extLst>
                </a:gridCol>
                <a:gridCol w="246888">
                  <a:extLst>
                    <a:ext uri="{9D8B030D-6E8A-4147-A177-3AD203B41FA5}">
                      <a16:colId xmlns:a16="http://schemas.microsoft.com/office/drawing/2014/main" val="1165910109"/>
                    </a:ext>
                  </a:extLst>
                </a:gridCol>
                <a:gridCol w="246888">
                  <a:extLst>
                    <a:ext uri="{9D8B030D-6E8A-4147-A177-3AD203B41FA5}">
                      <a16:colId xmlns:a16="http://schemas.microsoft.com/office/drawing/2014/main" val="1854234540"/>
                    </a:ext>
                  </a:extLst>
                </a:gridCol>
                <a:gridCol w="246888">
                  <a:extLst>
                    <a:ext uri="{9D8B030D-6E8A-4147-A177-3AD203B41FA5}">
                      <a16:colId xmlns:a16="http://schemas.microsoft.com/office/drawing/2014/main" val="1943322229"/>
                    </a:ext>
                  </a:extLst>
                </a:gridCol>
                <a:gridCol w="246888">
                  <a:extLst>
                    <a:ext uri="{9D8B030D-6E8A-4147-A177-3AD203B41FA5}">
                      <a16:colId xmlns:a16="http://schemas.microsoft.com/office/drawing/2014/main" val="1538202668"/>
                    </a:ext>
                  </a:extLst>
                </a:gridCol>
                <a:gridCol w="246888">
                  <a:extLst>
                    <a:ext uri="{9D8B030D-6E8A-4147-A177-3AD203B41FA5}">
                      <a16:colId xmlns:a16="http://schemas.microsoft.com/office/drawing/2014/main" val="1437384291"/>
                    </a:ext>
                  </a:extLst>
                </a:gridCol>
                <a:gridCol w="246888">
                  <a:extLst>
                    <a:ext uri="{9D8B030D-6E8A-4147-A177-3AD203B41FA5}">
                      <a16:colId xmlns:a16="http://schemas.microsoft.com/office/drawing/2014/main" val="2099496837"/>
                    </a:ext>
                  </a:extLst>
                </a:gridCol>
                <a:gridCol w="246888">
                  <a:extLst>
                    <a:ext uri="{9D8B030D-6E8A-4147-A177-3AD203B41FA5}">
                      <a16:colId xmlns:a16="http://schemas.microsoft.com/office/drawing/2014/main" val="3211688892"/>
                    </a:ext>
                  </a:extLst>
                </a:gridCol>
                <a:gridCol w="246888">
                  <a:extLst>
                    <a:ext uri="{9D8B030D-6E8A-4147-A177-3AD203B41FA5}">
                      <a16:colId xmlns:a16="http://schemas.microsoft.com/office/drawing/2014/main" val="1875785827"/>
                    </a:ext>
                  </a:extLst>
                </a:gridCol>
                <a:gridCol w="246888">
                  <a:extLst>
                    <a:ext uri="{9D8B030D-6E8A-4147-A177-3AD203B41FA5}">
                      <a16:colId xmlns:a16="http://schemas.microsoft.com/office/drawing/2014/main" val="3160520347"/>
                    </a:ext>
                  </a:extLst>
                </a:gridCol>
                <a:gridCol w="1069848">
                  <a:extLst>
                    <a:ext uri="{9D8B030D-6E8A-4147-A177-3AD203B41FA5}">
                      <a16:colId xmlns:a16="http://schemas.microsoft.com/office/drawing/2014/main" val="6860981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17067517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Eclosia - 2020-01-17 14:29:14</a:t>
                      </a:r>
                      <a:r>
                        <a:rPr kumimoji="0" lang="fr-FR" sz="1000" b="0" i="0" u="none" strike="noStrike" kern="1200" cap="none" spc="0" normalizeH="0" baseline="0" noProof="0">
                          <a:ln>
                            <a:noFill/>
                          </a:ln>
                          <a:solidFill>
                            <a:prstClr val="black"/>
                          </a:solidFill>
                          <a:effectLst/>
                          <a:uLnTx/>
                          <a:uFillTx/>
                          <a:latin typeface="+mn-lt"/>
                          <a:ea typeface="+mn-ea"/>
                          <a:cs typeface="+mn-cs"/>
                        </a:rPr>
                        <a:t>
 On a tous une perle dans notre vie... 🙂 Mais comment sont-elles faites ?
Crédit vidéo : Brut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18/01/2020 22:14:31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mn-lt"/>
                          <a:ea typeface="+mn-ea"/>
                          <a:cs typeface="+mn-cs"/>
                        </a:rPr>
                        <a:t>Comment les huîtres forment des perles - Engagement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11.99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0.47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Location(s): Mauritius; Ages: 18 - 65+; Interests: Pearl or Jewelry</a:t>
                      </a:r>
                    </a:p>
                  </a:txBody>
                  <a:tcPr/>
                </a:tc>
                <a:extLst>
                  <a:ext uri="{0D108BD9-81ED-4DB2-BD59-A6C34878D82A}">
                    <a16:rowId xmlns:a16="http://schemas.microsoft.com/office/drawing/2014/main" val="569959087"/>
                  </a:ext>
                </a:extLst>
              </a:tr>
            </a:tbl>
          </a:graphicData>
        </a:graphic>
      </p:graphicFrame>
      <p:sp>
        <p:nvSpPr>
          <p:cNvPr id="4" name="Text Placeholder 3">
            <a:extLst>
              <a:ext uri="{FF2B5EF4-FFF2-40B4-BE49-F238E27FC236}">
                <a16:creationId xmlns:a16="http://schemas.microsoft.com/office/drawing/2014/main" id="{CDD6D098-478A-4973-BBCD-24E905F82A48}"/>
              </a:ext>
            </a:extLst>
          </p:cNvPr>
          <p:cNvSpPr>
            <a:spLocks noGrp="1"/>
          </p:cNvSpPr>
          <p:nvPr>
            <p:ph type="body" sz="quarter" idx="14"/>
          </p:nvPr>
        </p:nvSpPr>
        <p:spPr/>
        <p:txBody>
          <a:bodyPr/>
          <a:lstStyle/>
          <a:p>
            <a:r>
              <a:rPr lang="en-US"/>
              <a:t>01/01/2020 - 21/01/2020</a:t>
            </a:r>
          </a:p>
        </p:txBody>
      </p:sp>
    </p:spTree>
    <p:extLst>
      <p:ext uri="{BB962C8B-B14F-4D97-AF65-F5344CB8AC3E}">
        <p14:creationId xmlns:p14="http://schemas.microsoft.com/office/powerpoint/2010/main" val="208495054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67D244-593D-4A09-8605-C7BF678D7EBA}"/>
              </a:ext>
            </a:extLst>
          </p:cNvPr>
          <p:cNvSpPr>
            <a:spLocks noGrp="1"/>
          </p:cNvSpPr>
          <p:nvPr>
            <p:ph type="title"/>
          </p:nvPr>
        </p:nvSpPr>
        <p:spPr/>
        <p:txBody>
          <a:bodyPr/>
          <a:lstStyle/>
          <a:p>
            <a:r>
              <a:rPr lang="en-US"/>
              <a:t>Facebook Ads Costs Table | Eclosia - 9 of 26</a:t>
            </a:r>
          </a:p>
        </p:txBody>
      </p:sp>
      <p:graphicFrame>
        <p:nvGraphicFramePr>
          <p:cNvPr id="5" name="Table Placeholder 4">
            <a:extLst>
              <a:ext uri="{FF2B5EF4-FFF2-40B4-BE49-F238E27FC236}">
                <a16:creationId xmlns:a16="http://schemas.microsoft.com/office/drawing/2014/main" id="{DC1230CE-A3EA-42F7-BB04-9B45A0EA8DE1}"/>
              </a:ext>
            </a:extLst>
          </p:cNvPr>
          <p:cNvGraphicFramePr>
            <a:graphicFrameLocks noGrp="1"/>
          </p:cNvGraphicFramePr>
          <p:nvPr>
            <p:ph type="tbl" sz="quarter" idx="13"/>
            <p:extLst>
              <p:ext uri="{D42A27DB-BD31-4B8C-83A1-F6EECF244321}">
                <p14:modId xmlns:p14="http://schemas.microsoft.com/office/powerpoint/2010/main" val="13470892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1962918319"/>
                    </a:ext>
                  </a:extLst>
                </a:gridCol>
                <a:gridCol w="1069848">
                  <a:extLst>
                    <a:ext uri="{9D8B030D-6E8A-4147-A177-3AD203B41FA5}">
                      <a16:colId xmlns:a16="http://schemas.microsoft.com/office/drawing/2014/main" val="2751599877"/>
                    </a:ext>
                  </a:extLst>
                </a:gridCol>
                <a:gridCol w="246888">
                  <a:extLst>
                    <a:ext uri="{9D8B030D-6E8A-4147-A177-3AD203B41FA5}">
                      <a16:colId xmlns:a16="http://schemas.microsoft.com/office/drawing/2014/main" val="1931767072"/>
                    </a:ext>
                  </a:extLst>
                </a:gridCol>
                <a:gridCol w="246888">
                  <a:extLst>
                    <a:ext uri="{9D8B030D-6E8A-4147-A177-3AD203B41FA5}">
                      <a16:colId xmlns:a16="http://schemas.microsoft.com/office/drawing/2014/main" val="13551057"/>
                    </a:ext>
                  </a:extLst>
                </a:gridCol>
                <a:gridCol w="246888">
                  <a:extLst>
                    <a:ext uri="{9D8B030D-6E8A-4147-A177-3AD203B41FA5}">
                      <a16:colId xmlns:a16="http://schemas.microsoft.com/office/drawing/2014/main" val="2023498503"/>
                    </a:ext>
                  </a:extLst>
                </a:gridCol>
                <a:gridCol w="246888">
                  <a:extLst>
                    <a:ext uri="{9D8B030D-6E8A-4147-A177-3AD203B41FA5}">
                      <a16:colId xmlns:a16="http://schemas.microsoft.com/office/drawing/2014/main" val="4014063607"/>
                    </a:ext>
                  </a:extLst>
                </a:gridCol>
                <a:gridCol w="246888">
                  <a:extLst>
                    <a:ext uri="{9D8B030D-6E8A-4147-A177-3AD203B41FA5}">
                      <a16:colId xmlns:a16="http://schemas.microsoft.com/office/drawing/2014/main" val="1743649815"/>
                    </a:ext>
                  </a:extLst>
                </a:gridCol>
                <a:gridCol w="246888">
                  <a:extLst>
                    <a:ext uri="{9D8B030D-6E8A-4147-A177-3AD203B41FA5}">
                      <a16:colId xmlns:a16="http://schemas.microsoft.com/office/drawing/2014/main" val="1960447406"/>
                    </a:ext>
                  </a:extLst>
                </a:gridCol>
                <a:gridCol w="246888">
                  <a:extLst>
                    <a:ext uri="{9D8B030D-6E8A-4147-A177-3AD203B41FA5}">
                      <a16:colId xmlns:a16="http://schemas.microsoft.com/office/drawing/2014/main" val="3906309508"/>
                    </a:ext>
                  </a:extLst>
                </a:gridCol>
                <a:gridCol w="246888">
                  <a:extLst>
                    <a:ext uri="{9D8B030D-6E8A-4147-A177-3AD203B41FA5}">
                      <a16:colId xmlns:a16="http://schemas.microsoft.com/office/drawing/2014/main" val="1903272153"/>
                    </a:ext>
                  </a:extLst>
                </a:gridCol>
                <a:gridCol w="246888">
                  <a:extLst>
                    <a:ext uri="{9D8B030D-6E8A-4147-A177-3AD203B41FA5}">
                      <a16:colId xmlns:a16="http://schemas.microsoft.com/office/drawing/2014/main" val="3673954625"/>
                    </a:ext>
                  </a:extLst>
                </a:gridCol>
                <a:gridCol w="246888">
                  <a:extLst>
                    <a:ext uri="{9D8B030D-6E8A-4147-A177-3AD203B41FA5}">
                      <a16:colId xmlns:a16="http://schemas.microsoft.com/office/drawing/2014/main" val="4176721193"/>
                    </a:ext>
                  </a:extLst>
                </a:gridCol>
                <a:gridCol w="246888">
                  <a:extLst>
                    <a:ext uri="{9D8B030D-6E8A-4147-A177-3AD203B41FA5}">
                      <a16:colId xmlns:a16="http://schemas.microsoft.com/office/drawing/2014/main" val="4157346497"/>
                    </a:ext>
                  </a:extLst>
                </a:gridCol>
                <a:gridCol w="246888">
                  <a:extLst>
                    <a:ext uri="{9D8B030D-6E8A-4147-A177-3AD203B41FA5}">
                      <a16:colId xmlns:a16="http://schemas.microsoft.com/office/drawing/2014/main" val="1264051372"/>
                    </a:ext>
                  </a:extLst>
                </a:gridCol>
                <a:gridCol w="246888">
                  <a:extLst>
                    <a:ext uri="{9D8B030D-6E8A-4147-A177-3AD203B41FA5}">
                      <a16:colId xmlns:a16="http://schemas.microsoft.com/office/drawing/2014/main" val="4051729570"/>
                    </a:ext>
                  </a:extLst>
                </a:gridCol>
                <a:gridCol w="246888">
                  <a:extLst>
                    <a:ext uri="{9D8B030D-6E8A-4147-A177-3AD203B41FA5}">
                      <a16:colId xmlns:a16="http://schemas.microsoft.com/office/drawing/2014/main" val="4090415700"/>
                    </a:ext>
                  </a:extLst>
                </a:gridCol>
                <a:gridCol w="246888">
                  <a:extLst>
                    <a:ext uri="{9D8B030D-6E8A-4147-A177-3AD203B41FA5}">
                      <a16:colId xmlns:a16="http://schemas.microsoft.com/office/drawing/2014/main" val="1428083232"/>
                    </a:ext>
                  </a:extLst>
                </a:gridCol>
                <a:gridCol w="246888">
                  <a:extLst>
                    <a:ext uri="{9D8B030D-6E8A-4147-A177-3AD203B41FA5}">
                      <a16:colId xmlns:a16="http://schemas.microsoft.com/office/drawing/2014/main" val="497418937"/>
                    </a:ext>
                  </a:extLst>
                </a:gridCol>
                <a:gridCol w="246888">
                  <a:extLst>
                    <a:ext uri="{9D8B030D-6E8A-4147-A177-3AD203B41FA5}">
                      <a16:colId xmlns:a16="http://schemas.microsoft.com/office/drawing/2014/main" val="4045735835"/>
                    </a:ext>
                  </a:extLst>
                </a:gridCol>
                <a:gridCol w="1069848">
                  <a:extLst>
                    <a:ext uri="{9D8B030D-6E8A-4147-A177-3AD203B41FA5}">
                      <a16:colId xmlns:a16="http://schemas.microsoft.com/office/drawing/2014/main" val="13904182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17437176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Eclosia - 2020-01-15 17:54:21</a:t>
                      </a:r>
                      <a:r>
                        <a:rPr kumimoji="0" lang="fr-FR" sz="1000" b="0" i="0" u="none" strike="noStrike" kern="1200" cap="none" spc="0" normalizeH="0" baseline="0" noProof="0">
                          <a:ln>
                            <a:noFill/>
                          </a:ln>
                          <a:solidFill>
                            <a:prstClr val="black"/>
                          </a:solidFill>
                          <a:effectLst/>
                          <a:uLnTx/>
                          <a:uFillTx/>
                          <a:latin typeface="+mn-lt"/>
                          <a:ea typeface="+mn-ea"/>
                          <a:cs typeface="+mn-cs"/>
                        </a:rPr>
                        <a:t>
 Plusieurs postes sont à pourvoir au sein de nos entreprises. Retrouvez tous les détails sur notre site: http://bit.ly/eclosiacareers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81330621_2263683617261099_4455256892825927680_o.jpg?_nc_cat=108&amp;_nc_oc=AQmtY2RojOyaaYbHJLrOWgQIjklRAWArE3A7kaCglMt8ceLMkCRKJWNvVwZHGBJ99xc&amp;_nc_ht=scontent.xx&amp;_nc_tp=1002&amp;oh=7453774be8c0a132d677067bcf4f8986&amp;oe=5EA603E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20/01/2020 10:15:16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mn-lt"/>
                          <a:ea typeface="+mn-ea"/>
                          <a:cs typeface="+mn-cs"/>
                        </a:rPr>
                        <a:t>Post: "Plusieurs postes sont à pourvoir au sein de nos..."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14.25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0.64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Instagram, Messenger; Ages: 18 - 45</a:t>
                      </a:r>
                    </a:p>
                  </a:txBody>
                  <a:tcPr/>
                </a:tc>
                <a:extLst>
                  <a:ext uri="{0D108BD9-81ED-4DB2-BD59-A6C34878D82A}">
                    <a16:rowId xmlns:a16="http://schemas.microsoft.com/office/drawing/2014/main" val="567299005"/>
                  </a:ext>
                </a:extLst>
              </a:tr>
            </a:tbl>
          </a:graphicData>
        </a:graphic>
      </p:graphicFrame>
      <p:sp>
        <p:nvSpPr>
          <p:cNvPr id="4" name="Text Placeholder 3">
            <a:extLst>
              <a:ext uri="{FF2B5EF4-FFF2-40B4-BE49-F238E27FC236}">
                <a16:creationId xmlns:a16="http://schemas.microsoft.com/office/drawing/2014/main" id="{14D01B08-27BF-44C4-814A-6BD567481180}"/>
              </a:ext>
            </a:extLst>
          </p:cNvPr>
          <p:cNvSpPr>
            <a:spLocks noGrp="1"/>
          </p:cNvSpPr>
          <p:nvPr>
            <p:ph type="body" sz="quarter" idx="14"/>
          </p:nvPr>
        </p:nvSpPr>
        <p:spPr/>
        <p:txBody>
          <a:bodyPr/>
          <a:lstStyle/>
          <a:p>
            <a:r>
              <a:rPr lang="en-US"/>
              <a:t>01/01/2020 - 21/01/2020</a:t>
            </a:r>
          </a:p>
        </p:txBody>
      </p:sp>
    </p:spTree>
    <p:extLst>
      <p:ext uri="{BB962C8B-B14F-4D97-AF65-F5344CB8AC3E}">
        <p14:creationId xmlns:p14="http://schemas.microsoft.com/office/powerpoint/2010/main" val="125407191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A8644A-04A3-4045-A537-C8650F8FE225}"/>
              </a:ext>
            </a:extLst>
          </p:cNvPr>
          <p:cNvSpPr>
            <a:spLocks noGrp="1"/>
          </p:cNvSpPr>
          <p:nvPr>
            <p:ph type="title"/>
          </p:nvPr>
        </p:nvSpPr>
        <p:spPr/>
        <p:txBody>
          <a:bodyPr/>
          <a:lstStyle/>
          <a:p>
            <a:r>
              <a:rPr lang="en-US"/>
              <a:t>Facebook Ads Costs Table | Eclosia - 10 of 26</a:t>
            </a:r>
          </a:p>
        </p:txBody>
      </p:sp>
      <p:graphicFrame>
        <p:nvGraphicFramePr>
          <p:cNvPr id="5" name="Table Placeholder 4">
            <a:extLst>
              <a:ext uri="{FF2B5EF4-FFF2-40B4-BE49-F238E27FC236}">
                <a16:creationId xmlns:a16="http://schemas.microsoft.com/office/drawing/2014/main" id="{92E13E6C-F62D-422C-AF38-1A26544EB9AC}"/>
              </a:ext>
            </a:extLst>
          </p:cNvPr>
          <p:cNvGraphicFramePr>
            <a:graphicFrameLocks noGrp="1"/>
          </p:cNvGraphicFramePr>
          <p:nvPr>
            <p:ph type="tbl" sz="quarter" idx="13"/>
            <p:extLst>
              <p:ext uri="{D42A27DB-BD31-4B8C-83A1-F6EECF244321}">
                <p14:modId xmlns:p14="http://schemas.microsoft.com/office/powerpoint/2010/main" val="25202833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2971840163"/>
                    </a:ext>
                  </a:extLst>
                </a:gridCol>
                <a:gridCol w="1069848">
                  <a:extLst>
                    <a:ext uri="{9D8B030D-6E8A-4147-A177-3AD203B41FA5}">
                      <a16:colId xmlns:a16="http://schemas.microsoft.com/office/drawing/2014/main" val="1853006461"/>
                    </a:ext>
                  </a:extLst>
                </a:gridCol>
                <a:gridCol w="246888">
                  <a:extLst>
                    <a:ext uri="{9D8B030D-6E8A-4147-A177-3AD203B41FA5}">
                      <a16:colId xmlns:a16="http://schemas.microsoft.com/office/drawing/2014/main" val="1495065272"/>
                    </a:ext>
                  </a:extLst>
                </a:gridCol>
                <a:gridCol w="246888">
                  <a:extLst>
                    <a:ext uri="{9D8B030D-6E8A-4147-A177-3AD203B41FA5}">
                      <a16:colId xmlns:a16="http://schemas.microsoft.com/office/drawing/2014/main" val="1246898749"/>
                    </a:ext>
                  </a:extLst>
                </a:gridCol>
                <a:gridCol w="246888">
                  <a:extLst>
                    <a:ext uri="{9D8B030D-6E8A-4147-A177-3AD203B41FA5}">
                      <a16:colId xmlns:a16="http://schemas.microsoft.com/office/drawing/2014/main" val="217976720"/>
                    </a:ext>
                  </a:extLst>
                </a:gridCol>
                <a:gridCol w="246888">
                  <a:extLst>
                    <a:ext uri="{9D8B030D-6E8A-4147-A177-3AD203B41FA5}">
                      <a16:colId xmlns:a16="http://schemas.microsoft.com/office/drawing/2014/main" val="1939112540"/>
                    </a:ext>
                  </a:extLst>
                </a:gridCol>
                <a:gridCol w="246888">
                  <a:extLst>
                    <a:ext uri="{9D8B030D-6E8A-4147-A177-3AD203B41FA5}">
                      <a16:colId xmlns:a16="http://schemas.microsoft.com/office/drawing/2014/main" val="3491238239"/>
                    </a:ext>
                  </a:extLst>
                </a:gridCol>
                <a:gridCol w="246888">
                  <a:extLst>
                    <a:ext uri="{9D8B030D-6E8A-4147-A177-3AD203B41FA5}">
                      <a16:colId xmlns:a16="http://schemas.microsoft.com/office/drawing/2014/main" val="1211159627"/>
                    </a:ext>
                  </a:extLst>
                </a:gridCol>
                <a:gridCol w="246888">
                  <a:extLst>
                    <a:ext uri="{9D8B030D-6E8A-4147-A177-3AD203B41FA5}">
                      <a16:colId xmlns:a16="http://schemas.microsoft.com/office/drawing/2014/main" val="1511970977"/>
                    </a:ext>
                  </a:extLst>
                </a:gridCol>
                <a:gridCol w="246888">
                  <a:extLst>
                    <a:ext uri="{9D8B030D-6E8A-4147-A177-3AD203B41FA5}">
                      <a16:colId xmlns:a16="http://schemas.microsoft.com/office/drawing/2014/main" val="2385012383"/>
                    </a:ext>
                  </a:extLst>
                </a:gridCol>
                <a:gridCol w="246888">
                  <a:extLst>
                    <a:ext uri="{9D8B030D-6E8A-4147-A177-3AD203B41FA5}">
                      <a16:colId xmlns:a16="http://schemas.microsoft.com/office/drawing/2014/main" val="3995913466"/>
                    </a:ext>
                  </a:extLst>
                </a:gridCol>
                <a:gridCol w="246888">
                  <a:extLst>
                    <a:ext uri="{9D8B030D-6E8A-4147-A177-3AD203B41FA5}">
                      <a16:colId xmlns:a16="http://schemas.microsoft.com/office/drawing/2014/main" val="2208157582"/>
                    </a:ext>
                  </a:extLst>
                </a:gridCol>
                <a:gridCol w="246888">
                  <a:extLst>
                    <a:ext uri="{9D8B030D-6E8A-4147-A177-3AD203B41FA5}">
                      <a16:colId xmlns:a16="http://schemas.microsoft.com/office/drawing/2014/main" val="4062171598"/>
                    </a:ext>
                  </a:extLst>
                </a:gridCol>
                <a:gridCol w="246888">
                  <a:extLst>
                    <a:ext uri="{9D8B030D-6E8A-4147-A177-3AD203B41FA5}">
                      <a16:colId xmlns:a16="http://schemas.microsoft.com/office/drawing/2014/main" val="2593120360"/>
                    </a:ext>
                  </a:extLst>
                </a:gridCol>
                <a:gridCol w="246888">
                  <a:extLst>
                    <a:ext uri="{9D8B030D-6E8A-4147-A177-3AD203B41FA5}">
                      <a16:colId xmlns:a16="http://schemas.microsoft.com/office/drawing/2014/main" val="90733701"/>
                    </a:ext>
                  </a:extLst>
                </a:gridCol>
                <a:gridCol w="246888">
                  <a:extLst>
                    <a:ext uri="{9D8B030D-6E8A-4147-A177-3AD203B41FA5}">
                      <a16:colId xmlns:a16="http://schemas.microsoft.com/office/drawing/2014/main" val="2673388364"/>
                    </a:ext>
                  </a:extLst>
                </a:gridCol>
                <a:gridCol w="246888">
                  <a:extLst>
                    <a:ext uri="{9D8B030D-6E8A-4147-A177-3AD203B41FA5}">
                      <a16:colId xmlns:a16="http://schemas.microsoft.com/office/drawing/2014/main" val="1570886924"/>
                    </a:ext>
                  </a:extLst>
                </a:gridCol>
                <a:gridCol w="246888">
                  <a:extLst>
                    <a:ext uri="{9D8B030D-6E8A-4147-A177-3AD203B41FA5}">
                      <a16:colId xmlns:a16="http://schemas.microsoft.com/office/drawing/2014/main" val="2717673569"/>
                    </a:ext>
                  </a:extLst>
                </a:gridCol>
                <a:gridCol w="246888">
                  <a:extLst>
                    <a:ext uri="{9D8B030D-6E8A-4147-A177-3AD203B41FA5}">
                      <a16:colId xmlns:a16="http://schemas.microsoft.com/office/drawing/2014/main" val="1160422880"/>
                    </a:ext>
                  </a:extLst>
                </a:gridCol>
                <a:gridCol w="1069848">
                  <a:extLst>
                    <a:ext uri="{9D8B030D-6E8A-4147-A177-3AD203B41FA5}">
                      <a16:colId xmlns:a16="http://schemas.microsoft.com/office/drawing/2014/main" val="4964262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28323633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Eclosia - 2020-01-13 17:04:02</a:t>
                      </a:r>
                      <a:r>
                        <a:rPr kumimoji="0" lang="fr-FR" sz="1000" b="0" i="0" u="none" strike="noStrike" kern="1200" cap="none" spc="0" normalizeH="0" baseline="0" noProof="0">
                          <a:ln>
                            <a:noFill/>
                          </a:ln>
                          <a:solidFill>
                            <a:prstClr val="black"/>
                          </a:solidFill>
                          <a:effectLst/>
                          <a:uLnTx/>
                          <a:uFillTx/>
                          <a:latin typeface="+mn-lt"/>
                          <a:ea typeface="+mn-ea"/>
                          <a:cs typeface="+mn-cs"/>
                        </a:rPr>
                        <a:t>
 La meilleure cuisine est celle du coeur ! 
On vous partage ici la recette d'une maman qui nous est chère. Ki zot manze lakaz prefere ? ❤️
 #foodiesmoris #lakazmama
Retrouvez la recette ici : 
http://foodies.panagora.mu/sagoo-manioc</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82193791_2261867037442757_5833762969015549952_o.jpg?_nc_cat=104&amp;_nc_oc=AQkVRrNGWtZ1ly1X3ylk0s7jkUGWMEoFlrpz2GZQ5WXwHnWTYOaMcEz-7NEgQBl04Fg&amp;_nc_ht=scontent.xx&amp;_nc_tp=1002&amp;oh=ca9197da2cf4de5145c46fbcd74450d5&amp;oe=5ED9EA8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16/01/2020 22:18:01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mn-lt"/>
                          <a:ea typeface="+mn-ea"/>
                          <a:cs typeface="+mn-cs"/>
                        </a:rPr>
                        <a:t>Post: "La meilleure cuisine est celle du coeur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17.06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0.46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0.74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Ages: 18 - 65+</a:t>
                      </a:r>
                    </a:p>
                  </a:txBody>
                  <a:tcPr/>
                </a:tc>
                <a:extLst>
                  <a:ext uri="{0D108BD9-81ED-4DB2-BD59-A6C34878D82A}">
                    <a16:rowId xmlns:a16="http://schemas.microsoft.com/office/drawing/2014/main" val="1120887851"/>
                  </a:ext>
                </a:extLst>
              </a:tr>
            </a:tbl>
          </a:graphicData>
        </a:graphic>
      </p:graphicFrame>
      <p:sp>
        <p:nvSpPr>
          <p:cNvPr id="4" name="Text Placeholder 3">
            <a:extLst>
              <a:ext uri="{FF2B5EF4-FFF2-40B4-BE49-F238E27FC236}">
                <a16:creationId xmlns:a16="http://schemas.microsoft.com/office/drawing/2014/main" id="{F8C5F538-7472-4B51-8607-A87A48CD6B4E}"/>
              </a:ext>
            </a:extLst>
          </p:cNvPr>
          <p:cNvSpPr>
            <a:spLocks noGrp="1"/>
          </p:cNvSpPr>
          <p:nvPr>
            <p:ph type="body" sz="quarter" idx="14"/>
          </p:nvPr>
        </p:nvSpPr>
        <p:spPr/>
        <p:txBody>
          <a:bodyPr/>
          <a:lstStyle/>
          <a:p>
            <a:r>
              <a:rPr lang="en-US"/>
              <a:t>01/01/2020 - 21/01/2020</a:t>
            </a:r>
          </a:p>
        </p:txBody>
      </p:sp>
    </p:spTree>
    <p:extLst>
      <p:ext uri="{BB962C8B-B14F-4D97-AF65-F5344CB8AC3E}">
        <p14:creationId xmlns:p14="http://schemas.microsoft.com/office/powerpoint/2010/main" val="72814366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B90178-89E8-495A-9856-6F36BC5939E4}"/>
              </a:ext>
            </a:extLst>
          </p:cNvPr>
          <p:cNvSpPr>
            <a:spLocks noGrp="1"/>
          </p:cNvSpPr>
          <p:nvPr>
            <p:ph type="title"/>
          </p:nvPr>
        </p:nvSpPr>
        <p:spPr/>
        <p:txBody>
          <a:bodyPr/>
          <a:lstStyle/>
          <a:p>
            <a:r>
              <a:rPr lang="en-US"/>
              <a:t>Facebook Ads Costs Table | Eclosia - 11 of 26</a:t>
            </a:r>
          </a:p>
        </p:txBody>
      </p:sp>
      <p:graphicFrame>
        <p:nvGraphicFramePr>
          <p:cNvPr id="5" name="Table Placeholder 4">
            <a:extLst>
              <a:ext uri="{FF2B5EF4-FFF2-40B4-BE49-F238E27FC236}">
                <a16:creationId xmlns:a16="http://schemas.microsoft.com/office/drawing/2014/main" id="{5C302315-16F9-40F5-B1CF-6D6CFA60FDF1}"/>
              </a:ext>
            </a:extLst>
          </p:cNvPr>
          <p:cNvGraphicFramePr>
            <a:graphicFrameLocks noGrp="1"/>
          </p:cNvGraphicFramePr>
          <p:nvPr>
            <p:ph type="tbl" sz="quarter" idx="13"/>
            <p:extLst>
              <p:ext uri="{D42A27DB-BD31-4B8C-83A1-F6EECF244321}">
                <p14:modId xmlns:p14="http://schemas.microsoft.com/office/powerpoint/2010/main" val="17840013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3555388404"/>
                    </a:ext>
                  </a:extLst>
                </a:gridCol>
                <a:gridCol w="1069848">
                  <a:extLst>
                    <a:ext uri="{9D8B030D-6E8A-4147-A177-3AD203B41FA5}">
                      <a16:colId xmlns:a16="http://schemas.microsoft.com/office/drawing/2014/main" val="3550627368"/>
                    </a:ext>
                  </a:extLst>
                </a:gridCol>
                <a:gridCol w="246888">
                  <a:extLst>
                    <a:ext uri="{9D8B030D-6E8A-4147-A177-3AD203B41FA5}">
                      <a16:colId xmlns:a16="http://schemas.microsoft.com/office/drawing/2014/main" val="2436573553"/>
                    </a:ext>
                  </a:extLst>
                </a:gridCol>
                <a:gridCol w="246888">
                  <a:extLst>
                    <a:ext uri="{9D8B030D-6E8A-4147-A177-3AD203B41FA5}">
                      <a16:colId xmlns:a16="http://schemas.microsoft.com/office/drawing/2014/main" val="1071528913"/>
                    </a:ext>
                  </a:extLst>
                </a:gridCol>
                <a:gridCol w="246888">
                  <a:extLst>
                    <a:ext uri="{9D8B030D-6E8A-4147-A177-3AD203B41FA5}">
                      <a16:colId xmlns:a16="http://schemas.microsoft.com/office/drawing/2014/main" val="1823380421"/>
                    </a:ext>
                  </a:extLst>
                </a:gridCol>
                <a:gridCol w="246888">
                  <a:extLst>
                    <a:ext uri="{9D8B030D-6E8A-4147-A177-3AD203B41FA5}">
                      <a16:colId xmlns:a16="http://schemas.microsoft.com/office/drawing/2014/main" val="1102416101"/>
                    </a:ext>
                  </a:extLst>
                </a:gridCol>
                <a:gridCol w="246888">
                  <a:extLst>
                    <a:ext uri="{9D8B030D-6E8A-4147-A177-3AD203B41FA5}">
                      <a16:colId xmlns:a16="http://schemas.microsoft.com/office/drawing/2014/main" val="2821395911"/>
                    </a:ext>
                  </a:extLst>
                </a:gridCol>
                <a:gridCol w="246888">
                  <a:extLst>
                    <a:ext uri="{9D8B030D-6E8A-4147-A177-3AD203B41FA5}">
                      <a16:colId xmlns:a16="http://schemas.microsoft.com/office/drawing/2014/main" val="773550213"/>
                    </a:ext>
                  </a:extLst>
                </a:gridCol>
                <a:gridCol w="246888">
                  <a:extLst>
                    <a:ext uri="{9D8B030D-6E8A-4147-A177-3AD203B41FA5}">
                      <a16:colId xmlns:a16="http://schemas.microsoft.com/office/drawing/2014/main" val="2345185207"/>
                    </a:ext>
                  </a:extLst>
                </a:gridCol>
                <a:gridCol w="246888">
                  <a:extLst>
                    <a:ext uri="{9D8B030D-6E8A-4147-A177-3AD203B41FA5}">
                      <a16:colId xmlns:a16="http://schemas.microsoft.com/office/drawing/2014/main" val="2828899000"/>
                    </a:ext>
                  </a:extLst>
                </a:gridCol>
                <a:gridCol w="246888">
                  <a:extLst>
                    <a:ext uri="{9D8B030D-6E8A-4147-A177-3AD203B41FA5}">
                      <a16:colId xmlns:a16="http://schemas.microsoft.com/office/drawing/2014/main" val="317019112"/>
                    </a:ext>
                  </a:extLst>
                </a:gridCol>
                <a:gridCol w="246888">
                  <a:extLst>
                    <a:ext uri="{9D8B030D-6E8A-4147-A177-3AD203B41FA5}">
                      <a16:colId xmlns:a16="http://schemas.microsoft.com/office/drawing/2014/main" val="2634771927"/>
                    </a:ext>
                  </a:extLst>
                </a:gridCol>
                <a:gridCol w="246888">
                  <a:extLst>
                    <a:ext uri="{9D8B030D-6E8A-4147-A177-3AD203B41FA5}">
                      <a16:colId xmlns:a16="http://schemas.microsoft.com/office/drawing/2014/main" val="3977792616"/>
                    </a:ext>
                  </a:extLst>
                </a:gridCol>
                <a:gridCol w="246888">
                  <a:extLst>
                    <a:ext uri="{9D8B030D-6E8A-4147-A177-3AD203B41FA5}">
                      <a16:colId xmlns:a16="http://schemas.microsoft.com/office/drawing/2014/main" val="2537918704"/>
                    </a:ext>
                  </a:extLst>
                </a:gridCol>
                <a:gridCol w="246888">
                  <a:extLst>
                    <a:ext uri="{9D8B030D-6E8A-4147-A177-3AD203B41FA5}">
                      <a16:colId xmlns:a16="http://schemas.microsoft.com/office/drawing/2014/main" val="2970944276"/>
                    </a:ext>
                  </a:extLst>
                </a:gridCol>
                <a:gridCol w="246888">
                  <a:extLst>
                    <a:ext uri="{9D8B030D-6E8A-4147-A177-3AD203B41FA5}">
                      <a16:colId xmlns:a16="http://schemas.microsoft.com/office/drawing/2014/main" val="327143812"/>
                    </a:ext>
                  </a:extLst>
                </a:gridCol>
                <a:gridCol w="246888">
                  <a:extLst>
                    <a:ext uri="{9D8B030D-6E8A-4147-A177-3AD203B41FA5}">
                      <a16:colId xmlns:a16="http://schemas.microsoft.com/office/drawing/2014/main" val="3025587763"/>
                    </a:ext>
                  </a:extLst>
                </a:gridCol>
                <a:gridCol w="246888">
                  <a:extLst>
                    <a:ext uri="{9D8B030D-6E8A-4147-A177-3AD203B41FA5}">
                      <a16:colId xmlns:a16="http://schemas.microsoft.com/office/drawing/2014/main" val="1579130255"/>
                    </a:ext>
                  </a:extLst>
                </a:gridCol>
                <a:gridCol w="246888">
                  <a:extLst>
                    <a:ext uri="{9D8B030D-6E8A-4147-A177-3AD203B41FA5}">
                      <a16:colId xmlns:a16="http://schemas.microsoft.com/office/drawing/2014/main" val="3736239170"/>
                    </a:ext>
                  </a:extLst>
                </a:gridCol>
                <a:gridCol w="1069848">
                  <a:extLst>
                    <a:ext uri="{9D8B030D-6E8A-4147-A177-3AD203B41FA5}">
                      <a16:colId xmlns:a16="http://schemas.microsoft.com/office/drawing/2014/main" val="40819002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26518592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Eclosia - 2020-01-10 16:58:54</a:t>
                      </a:r>
                      <a:r>
                        <a:rPr kumimoji="0" lang="fr-FR" sz="1000" b="0" i="0" u="none" strike="noStrike" kern="1200" cap="none" spc="0" normalizeH="0" baseline="0" noProof="0">
                          <a:ln>
                            <a:noFill/>
                          </a:ln>
                          <a:solidFill>
                            <a:prstClr val="black"/>
                          </a:solidFill>
                          <a:effectLst/>
                          <a:uLnTx/>
                          <a:uFillTx/>
                          <a:latin typeface="+mn-lt"/>
                          <a:ea typeface="+mn-ea"/>
                          <a:cs typeface="+mn-cs"/>
                        </a:rPr>
                        <a:t>
 En 2020, on planifie les longs week-ends ! 
Voici la liste des congés publics des artisans typographes de City Press à Port-Louis.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81854114_2259045021058292_1939423036906143744_o.jpg?_nc_cat=103&amp;_nc_oc=AQnWTim0QBvw3FNrX3BYMpN256sF2MyIRktVztrBqbX7_oeHzxRfZ8lqfrDu3pxr_gg&amp;_nc_ht=scontent.xx&amp;_nc_tp=1002&amp;oh=8e17be36635babb9e1dc4b6d8f3510a8&amp;oe=5ED97867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16/01/2020 22:18:01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mn-lt"/>
                          <a:ea typeface="+mn-ea"/>
                          <a:cs typeface="+mn-cs"/>
                        </a:rPr>
                        <a:t>Post: "En 2020, on planifie les longs week-ends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16.08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Ages: 18 - 65+</a:t>
                      </a:r>
                    </a:p>
                  </a:txBody>
                  <a:tcPr/>
                </a:tc>
                <a:extLst>
                  <a:ext uri="{0D108BD9-81ED-4DB2-BD59-A6C34878D82A}">
                    <a16:rowId xmlns:a16="http://schemas.microsoft.com/office/drawing/2014/main" val="845935742"/>
                  </a:ext>
                </a:extLst>
              </a:tr>
            </a:tbl>
          </a:graphicData>
        </a:graphic>
      </p:graphicFrame>
      <p:sp>
        <p:nvSpPr>
          <p:cNvPr id="4" name="Text Placeholder 3">
            <a:extLst>
              <a:ext uri="{FF2B5EF4-FFF2-40B4-BE49-F238E27FC236}">
                <a16:creationId xmlns:a16="http://schemas.microsoft.com/office/drawing/2014/main" id="{C10624EC-F063-488B-8FD0-2F97767FDCB0}"/>
              </a:ext>
            </a:extLst>
          </p:cNvPr>
          <p:cNvSpPr>
            <a:spLocks noGrp="1"/>
          </p:cNvSpPr>
          <p:nvPr>
            <p:ph type="body" sz="quarter" idx="14"/>
          </p:nvPr>
        </p:nvSpPr>
        <p:spPr/>
        <p:txBody>
          <a:bodyPr/>
          <a:lstStyle/>
          <a:p>
            <a:r>
              <a:rPr lang="en-US"/>
              <a:t>01/01/2020 - 21/01/2020</a:t>
            </a:r>
          </a:p>
        </p:txBody>
      </p:sp>
    </p:spTree>
    <p:extLst>
      <p:ext uri="{BB962C8B-B14F-4D97-AF65-F5344CB8AC3E}">
        <p14:creationId xmlns:p14="http://schemas.microsoft.com/office/powerpoint/2010/main" val="110140885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A3E2A1-6981-441E-A97C-123260D39A78}"/>
              </a:ext>
            </a:extLst>
          </p:cNvPr>
          <p:cNvSpPr>
            <a:spLocks noGrp="1"/>
          </p:cNvSpPr>
          <p:nvPr>
            <p:ph type="title"/>
          </p:nvPr>
        </p:nvSpPr>
        <p:spPr/>
        <p:txBody>
          <a:bodyPr/>
          <a:lstStyle/>
          <a:p>
            <a:r>
              <a:rPr lang="en-US"/>
              <a:t>Facebook Ads Costs Table | Eclosia - 12 of 26</a:t>
            </a:r>
          </a:p>
        </p:txBody>
      </p:sp>
      <p:graphicFrame>
        <p:nvGraphicFramePr>
          <p:cNvPr id="5" name="Table Placeholder 4">
            <a:extLst>
              <a:ext uri="{FF2B5EF4-FFF2-40B4-BE49-F238E27FC236}">
                <a16:creationId xmlns:a16="http://schemas.microsoft.com/office/drawing/2014/main" id="{6B797826-A6B7-4B74-AF4E-94D49ED618E2}"/>
              </a:ext>
            </a:extLst>
          </p:cNvPr>
          <p:cNvGraphicFramePr>
            <a:graphicFrameLocks noGrp="1"/>
          </p:cNvGraphicFramePr>
          <p:nvPr>
            <p:ph type="tbl" sz="quarter" idx="13"/>
            <p:extLst>
              <p:ext uri="{D42A27DB-BD31-4B8C-83A1-F6EECF244321}">
                <p14:modId xmlns:p14="http://schemas.microsoft.com/office/powerpoint/2010/main" val="17320415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3758810401"/>
                    </a:ext>
                  </a:extLst>
                </a:gridCol>
                <a:gridCol w="1069848">
                  <a:extLst>
                    <a:ext uri="{9D8B030D-6E8A-4147-A177-3AD203B41FA5}">
                      <a16:colId xmlns:a16="http://schemas.microsoft.com/office/drawing/2014/main" val="3701062078"/>
                    </a:ext>
                  </a:extLst>
                </a:gridCol>
                <a:gridCol w="246888">
                  <a:extLst>
                    <a:ext uri="{9D8B030D-6E8A-4147-A177-3AD203B41FA5}">
                      <a16:colId xmlns:a16="http://schemas.microsoft.com/office/drawing/2014/main" val="2838192830"/>
                    </a:ext>
                  </a:extLst>
                </a:gridCol>
                <a:gridCol w="246888">
                  <a:extLst>
                    <a:ext uri="{9D8B030D-6E8A-4147-A177-3AD203B41FA5}">
                      <a16:colId xmlns:a16="http://schemas.microsoft.com/office/drawing/2014/main" val="466843715"/>
                    </a:ext>
                  </a:extLst>
                </a:gridCol>
                <a:gridCol w="246888">
                  <a:extLst>
                    <a:ext uri="{9D8B030D-6E8A-4147-A177-3AD203B41FA5}">
                      <a16:colId xmlns:a16="http://schemas.microsoft.com/office/drawing/2014/main" val="2299670230"/>
                    </a:ext>
                  </a:extLst>
                </a:gridCol>
                <a:gridCol w="246888">
                  <a:extLst>
                    <a:ext uri="{9D8B030D-6E8A-4147-A177-3AD203B41FA5}">
                      <a16:colId xmlns:a16="http://schemas.microsoft.com/office/drawing/2014/main" val="2376438138"/>
                    </a:ext>
                  </a:extLst>
                </a:gridCol>
                <a:gridCol w="246888">
                  <a:extLst>
                    <a:ext uri="{9D8B030D-6E8A-4147-A177-3AD203B41FA5}">
                      <a16:colId xmlns:a16="http://schemas.microsoft.com/office/drawing/2014/main" val="3785270441"/>
                    </a:ext>
                  </a:extLst>
                </a:gridCol>
                <a:gridCol w="246888">
                  <a:extLst>
                    <a:ext uri="{9D8B030D-6E8A-4147-A177-3AD203B41FA5}">
                      <a16:colId xmlns:a16="http://schemas.microsoft.com/office/drawing/2014/main" val="12077765"/>
                    </a:ext>
                  </a:extLst>
                </a:gridCol>
                <a:gridCol w="246888">
                  <a:extLst>
                    <a:ext uri="{9D8B030D-6E8A-4147-A177-3AD203B41FA5}">
                      <a16:colId xmlns:a16="http://schemas.microsoft.com/office/drawing/2014/main" val="730947426"/>
                    </a:ext>
                  </a:extLst>
                </a:gridCol>
                <a:gridCol w="246888">
                  <a:extLst>
                    <a:ext uri="{9D8B030D-6E8A-4147-A177-3AD203B41FA5}">
                      <a16:colId xmlns:a16="http://schemas.microsoft.com/office/drawing/2014/main" val="863780560"/>
                    </a:ext>
                  </a:extLst>
                </a:gridCol>
                <a:gridCol w="246888">
                  <a:extLst>
                    <a:ext uri="{9D8B030D-6E8A-4147-A177-3AD203B41FA5}">
                      <a16:colId xmlns:a16="http://schemas.microsoft.com/office/drawing/2014/main" val="2743922790"/>
                    </a:ext>
                  </a:extLst>
                </a:gridCol>
                <a:gridCol w="246888">
                  <a:extLst>
                    <a:ext uri="{9D8B030D-6E8A-4147-A177-3AD203B41FA5}">
                      <a16:colId xmlns:a16="http://schemas.microsoft.com/office/drawing/2014/main" val="4241862931"/>
                    </a:ext>
                  </a:extLst>
                </a:gridCol>
                <a:gridCol w="246888">
                  <a:extLst>
                    <a:ext uri="{9D8B030D-6E8A-4147-A177-3AD203B41FA5}">
                      <a16:colId xmlns:a16="http://schemas.microsoft.com/office/drawing/2014/main" val="3151561524"/>
                    </a:ext>
                  </a:extLst>
                </a:gridCol>
                <a:gridCol w="246888">
                  <a:extLst>
                    <a:ext uri="{9D8B030D-6E8A-4147-A177-3AD203B41FA5}">
                      <a16:colId xmlns:a16="http://schemas.microsoft.com/office/drawing/2014/main" val="1656556269"/>
                    </a:ext>
                  </a:extLst>
                </a:gridCol>
                <a:gridCol w="246888">
                  <a:extLst>
                    <a:ext uri="{9D8B030D-6E8A-4147-A177-3AD203B41FA5}">
                      <a16:colId xmlns:a16="http://schemas.microsoft.com/office/drawing/2014/main" val="3914457289"/>
                    </a:ext>
                  </a:extLst>
                </a:gridCol>
                <a:gridCol w="246888">
                  <a:extLst>
                    <a:ext uri="{9D8B030D-6E8A-4147-A177-3AD203B41FA5}">
                      <a16:colId xmlns:a16="http://schemas.microsoft.com/office/drawing/2014/main" val="505980947"/>
                    </a:ext>
                  </a:extLst>
                </a:gridCol>
                <a:gridCol w="246888">
                  <a:extLst>
                    <a:ext uri="{9D8B030D-6E8A-4147-A177-3AD203B41FA5}">
                      <a16:colId xmlns:a16="http://schemas.microsoft.com/office/drawing/2014/main" val="3435258734"/>
                    </a:ext>
                  </a:extLst>
                </a:gridCol>
                <a:gridCol w="246888">
                  <a:extLst>
                    <a:ext uri="{9D8B030D-6E8A-4147-A177-3AD203B41FA5}">
                      <a16:colId xmlns:a16="http://schemas.microsoft.com/office/drawing/2014/main" val="603977862"/>
                    </a:ext>
                  </a:extLst>
                </a:gridCol>
                <a:gridCol w="246888">
                  <a:extLst>
                    <a:ext uri="{9D8B030D-6E8A-4147-A177-3AD203B41FA5}">
                      <a16:colId xmlns:a16="http://schemas.microsoft.com/office/drawing/2014/main" val="3538551316"/>
                    </a:ext>
                  </a:extLst>
                </a:gridCol>
                <a:gridCol w="1069848">
                  <a:extLst>
                    <a:ext uri="{9D8B030D-6E8A-4147-A177-3AD203B41FA5}">
                      <a16:colId xmlns:a16="http://schemas.microsoft.com/office/drawing/2014/main" val="40612972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36415105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Eclosia - 2020-01-10 15:13:00</a:t>
                      </a:r>
                      <a:r>
                        <a:rPr kumimoji="0" lang="en-US" sz="1000" b="0" i="0" u="none" strike="noStrike" kern="1200" cap="none" spc="0" normalizeH="0" baseline="0" noProof="0">
                          <a:ln>
                            <a:noFill/>
                          </a:ln>
                          <a:solidFill>
                            <a:prstClr val="black"/>
                          </a:solidFill>
                          <a:effectLst/>
                          <a:uLnTx/>
                          <a:uFillTx/>
                          <a:latin typeface="+mn-lt"/>
                          <a:ea typeface="+mn-ea"/>
                          <a:cs typeface="+mn-cs"/>
                        </a:rPr>
                        <a:t>
 Dapre sondaz nou finn fer gramatin, zot tou kontan margoz frir.
Voici une proposition de @ever_peckish!
#foodiesmoris #moris #margoz #mauritianfood #mauritius #islandfood #exoticfood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16/01/2020 22:18:01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Publication Instagram : Dapre sondaz nou finn fer...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Instagram; Ages: 13 - 65+</a:t>
                      </a:r>
                    </a:p>
                  </a:txBody>
                  <a:tcPr/>
                </a:tc>
                <a:extLst>
                  <a:ext uri="{0D108BD9-81ED-4DB2-BD59-A6C34878D82A}">
                    <a16:rowId xmlns:a16="http://schemas.microsoft.com/office/drawing/2014/main" val="2654190519"/>
                  </a:ext>
                </a:extLst>
              </a:tr>
            </a:tbl>
          </a:graphicData>
        </a:graphic>
      </p:graphicFrame>
      <p:sp>
        <p:nvSpPr>
          <p:cNvPr id="4" name="Text Placeholder 3">
            <a:extLst>
              <a:ext uri="{FF2B5EF4-FFF2-40B4-BE49-F238E27FC236}">
                <a16:creationId xmlns:a16="http://schemas.microsoft.com/office/drawing/2014/main" id="{F0E38DDB-1ED6-473D-9C39-90D32AB83129}"/>
              </a:ext>
            </a:extLst>
          </p:cNvPr>
          <p:cNvSpPr>
            <a:spLocks noGrp="1"/>
          </p:cNvSpPr>
          <p:nvPr>
            <p:ph type="body" sz="quarter" idx="14"/>
          </p:nvPr>
        </p:nvSpPr>
        <p:spPr/>
        <p:txBody>
          <a:bodyPr/>
          <a:lstStyle/>
          <a:p>
            <a:r>
              <a:rPr lang="en-US"/>
              <a:t>01/01/2020 - 21/01/2020</a:t>
            </a:r>
          </a:p>
        </p:txBody>
      </p:sp>
    </p:spTree>
    <p:extLst>
      <p:ext uri="{BB962C8B-B14F-4D97-AF65-F5344CB8AC3E}">
        <p14:creationId xmlns:p14="http://schemas.microsoft.com/office/powerpoint/2010/main" val="202579621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006FF9-6322-4A95-AE89-054824131B46}"/>
              </a:ext>
            </a:extLst>
          </p:cNvPr>
          <p:cNvSpPr>
            <a:spLocks noGrp="1"/>
          </p:cNvSpPr>
          <p:nvPr>
            <p:ph type="title"/>
          </p:nvPr>
        </p:nvSpPr>
        <p:spPr/>
        <p:txBody>
          <a:bodyPr/>
          <a:lstStyle/>
          <a:p>
            <a:r>
              <a:rPr lang="en-US"/>
              <a:t>Facebook Ads Costs Table | Eclosia - 13 of 26</a:t>
            </a:r>
          </a:p>
        </p:txBody>
      </p:sp>
      <p:graphicFrame>
        <p:nvGraphicFramePr>
          <p:cNvPr id="5" name="Table Placeholder 4">
            <a:extLst>
              <a:ext uri="{FF2B5EF4-FFF2-40B4-BE49-F238E27FC236}">
                <a16:creationId xmlns:a16="http://schemas.microsoft.com/office/drawing/2014/main" id="{297163E1-C722-4A2B-A207-084A0FE81B0F}"/>
              </a:ext>
            </a:extLst>
          </p:cNvPr>
          <p:cNvGraphicFramePr>
            <a:graphicFrameLocks noGrp="1"/>
          </p:cNvGraphicFramePr>
          <p:nvPr>
            <p:ph type="tbl" sz="quarter" idx="13"/>
            <p:extLst>
              <p:ext uri="{D42A27DB-BD31-4B8C-83A1-F6EECF244321}">
                <p14:modId xmlns:p14="http://schemas.microsoft.com/office/powerpoint/2010/main" val="7159210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3075706974"/>
                    </a:ext>
                  </a:extLst>
                </a:gridCol>
                <a:gridCol w="1069848">
                  <a:extLst>
                    <a:ext uri="{9D8B030D-6E8A-4147-A177-3AD203B41FA5}">
                      <a16:colId xmlns:a16="http://schemas.microsoft.com/office/drawing/2014/main" val="3979546904"/>
                    </a:ext>
                  </a:extLst>
                </a:gridCol>
                <a:gridCol w="246888">
                  <a:extLst>
                    <a:ext uri="{9D8B030D-6E8A-4147-A177-3AD203B41FA5}">
                      <a16:colId xmlns:a16="http://schemas.microsoft.com/office/drawing/2014/main" val="729187924"/>
                    </a:ext>
                  </a:extLst>
                </a:gridCol>
                <a:gridCol w="246888">
                  <a:extLst>
                    <a:ext uri="{9D8B030D-6E8A-4147-A177-3AD203B41FA5}">
                      <a16:colId xmlns:a16="http://schemas.microsoft.com/office/drawing/2014/main" val="361936626"/>
                    </a:ext>
                  </a:extLst>
                </a:gridCol>
                <a:gridCol w="246888">
                  <a:extLst>
                    <a:ext uri="{9D8B030D-6E8A-4147-A177-3AD203B41FA5}">
                      <a16:colId xmlns:a16="http://schemas.microsoft.com/office/drawing/2014/main" val="496725346"/>
                    </a:ext>
                  </a:extLst>
                </a:gridCol>
                <a:gridCol w="246888">
                  <a:extLst>
                    <a:ext uri="{9D8B030D-6E8A-4147-A177-3AD203B41FA5}">
                      <a16:colId xmlns:a16="http://schemas.microsoft.com/office/drawing/2014/main" val="1224311937"/>
                    </a:ext>
                  </a:extLst>
                </a:gridCol>
                <a:gridCol w="246888">
                  <a:extLst>
                    <a:ext uri="{9D8B030D-6E8A-4147-A177-3AD203B41FA5}">
                      <a16:colId xmlns:a16="http://schemas.microsoft.com/office/drawing/2014/main" val="3371393149"/>
                    </a:ext>
                  </a:extLst>
                </a:gridCol>
                <a:gridCol w="246888">
                  <a:extLst>
                    <a:ext uri="{9D8B030D-6E8A-4147-A177-3AD203B41FA5}">
                      <a16:colId xmlns:a16="http://schemas.microsoft.com/office/drawing/2014/main" val="732308856"/>
                    </a:ext>
                  </a:extLst>
                </a:gridCol>
                <a:gridCol w="246888">
                  <a:extLst>
                    <a:ext uri="{9D8B030D-6E8A-4147-A177-3AD203B41FA5}">
                      <a16:colId xmlns:a16="http://schemas.microsoft.com/office/drawing/2014/main" val="2445582492"/>
                    </a:ext>
                  </a:extLst>
                </a:gridCol>
                <a:gridCol w="246888">
                  <a:extLst>
                    <a:ext uri="{9D8B030D-6E8A-4147-A177-3AD203B41FA5}">
                      <a16:colId xmlns:a16="http://schemas.microsoft.com/office/drawing/2014/main" val="3306500"/>
                    </a:ext>
                  </a:extLst>
                </a:gridCol>
                <a:gridCol w="246888">
                  <a:extLst>
                    <a:ext uri="{9D8B030D-6E8A-4147-A177-3AD203B41FA5}">
                      <a16:colId xmlns:a16="http://schemas.microsoft.com/office/drawing/2014/main" val="3058266636"/>
                    </a:ext>
                  </a:extLst>
                </a:gridCol>
                <a:gridCol w="246888">
                  <a:extLst>
                    <a:ext uri="{9D8B030D-6E8A-4147-A177-3AD203B41FA5}">
                      <a16:colId xmlns:a16="http://schemas.microsoft.com/office/drawing/2014/main" val="1089362136"/>
                    </a:ext>
                  </a:extLst>
                </a:gridCol>
                <a:gridCol w="246888">
                  <a:extLst>
                    <a:ext uri="{9D8B030D-6E8A-4147-A177-3AD203B41FA5}">
                      <a16:colId xmlns:a16="http://schemas.microsoft.com/office/drawing/2014/main" val="1811902960"/>
                    </a:ext>
                  </a:extLst>
                </a:gridCol>
                <a:gridCol w="246888">
                  <a:extLst>
                    <a:ext uri="{9D8B030D-6E8A-4147-A177-3AD203B41FA5}">
                      <a16:colId xmlns:a16="http://schemas.microsoft.com/office/drawing/2014/main" val="1380068033"/>
                    </a:ext>
                  </a:extLst>
                </a:gridCol>
                <a:gridCol w="246888">
                  <a:extLst>
                    <a:ext uri="{9D8B030D-6E8A-4147-A177-3AD203B41FA5}">
                      <a16:colId xmlns:a16="http://schemas.microsoft.com/office/drawing/2014/main" val="1211586530"/>
                    </a:ext>
                  </a:extLst>
                </a:gridCol>
                <a:gridCol w="246888">
                  <a:extLst>
                    <a:ext uri="{9D8B030D-6E8A-4147-A177-3AD203B41FA5}">
                      <a16:colId xmlns:a16="http://schemas.microsoft.com/office/drawing/2014/main" val="1366725038"/>
                    </a:ext>
                  </a:extLst>
                </a:gridCol>
                <a:gridCol w="246888">
                  <a:extLst>
                    <a:ext uri="{9D8B030D-6E8A-4147-A177-3AD203B41FA5}">
                      <a16:colId xmlns:a16="http://schemas.microsoft.com/office/drawing/2014/main" val="1256733665"/>
                    </a:ext>
                  </a:extLst>
                </a:gridCol>
                <a:gridCol w="246888">
                  <a:extLst>
                    <a:ext uri="{9D8B030D-6E8A-4147-A177-3AD203B41FA5}">
                      <a16:colId xmlns:a16="http://schemas.microsoft.com/office/drawing/2014/main" val="3088974926"/>
                    </a:ext>
                  </a:extLst>
                </a:gridCol>
                <a:gridCol w="246888">
                  <a:extLst>
                    <a:ext uri="{9D8B030D-6E8A-4147-A177-3AD203B41FA5}">
                      <a16:colId xmlns:a16="http://schemas.microsoft.com/office/drawing/2014/main" val="694566592"/>
                    </a:ext>
                  </a:extLst>
                </a:gridCol>
                <a:gridCol w="1069848">
                  <a:extLst>
                    <a:ext uri="{9D8B030D-6E8A-4147-A177-3AD203B41FA5}">
                      <a16:colId xmlns:a16="http://schemas.microsoft.com/office/drawing/2014/main" val="12228447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18610595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Eclosia - 2020-01-10 15:13:00</a:t>
                      </a:r>
                      <a:r>
                        <a:rPr kumimoji="0" lang="en-US" sz="1000" b="0" i="0" u="none" strike="noStrike" kern="1200" cap="none" spc="0" normalizeH="0" baseline="0" noProof="0">
                          <a:ln>
                            <a:noFill/>
                          </a:ln>
                          <a:solidFill>
                            <a:prstClr val="black"/>
                          </a:solidFill>
                          <a:effectLst/>
                          <a:uLnTx/>
                          <a:uFillTx/>
                          <a:latin typeface="+mn-lt"/>
                          <a:ea typeface="+mn-ea"/>
                          <a:cs typeface="+mn-cs"/>
                        </a:rPr>
                        <a:t>
 Dapre sondaz nou finn fer gramatin, zot tou kontan margoz frir.
Voici une proposition de @ever_peckish!
#foodiesmoris #moris #margoz #mauritianfood #mauritius #islandfood #exoticfood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16/01/2020 22:18:01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Publication Instagram : Dapre sondaz nou finn fer...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12.04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6.02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Instagram; Ages: 13 - 65+</a:t>
                      </a:r>
                    </a:p>
                  </a:txBody>
                  <a:tcPr/>
                </a:tc>
                <a:extLst>
                  <a:ext uri="{0D108BD9-81ED-4DB2-BD59-A6C34878D82A}">
                    <a16:rowId xmlns:a16="http://schemas.microsoft.com/office/drawing/2014/main" val="2000787368"/>
                  </a:ext>
                </a:extLst>
              </a:tr>
            </a:tbl>
          </a:graphicData>
        </a:graphic>
      </p:graphicFrame>
      <p:sp>
        <p:nvSpPr>
          <p:cNvPr id="4" name="Text Placeholder 3">
            <a:extLst>
              <a:ext uri="{FF2B5EF4-FFF2-40B4-BE49-F238E27FC236}">
                <a16:creationId xmlns:a16="http://schemas.microsoft.com/office/drawing/2014/main" id="{6BA43F1A-C4B5-42F7-B4C7-1577662DC48B}"/>
              </a:ext>
            </a:extLst>
          </p:cNvPr>
          <p:cNvSpPr>
            <a:spLocks noGrp="1"/>
          </p:cNvSpPr>
          <p:nvPr>
            <p:ph type="body" sz="quarter" idx="14"/>
          </p:nvPr>
        </p:nvSpPr>
        <p:spPr/>
        <p:txBody>
          <a:bodyPr/>
          <a:lstStyle/>
          <a:p>
            <a:r>
              <a:rPr lang="en-US"/>
              <a:t>01/01/2020 - 21/01/2020</a:t>
            </a:r>
          </a:p>
        </p:txBody>
      </p:sp>
    </p:spTree>
    <p:extLst>
      <p:ext uri="{BB962C8B-B14F-4D97-AF65-F5344CB8AC3E}">
        <p14:creationId xmlns:p14="http://schemas.microsoft.com/office/powerpoint/2010/main" val="374485004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5D2BC-C119-4E99-A007-051E9C6D9458}"/>
              </a:ext>
            </a:extLst>
          </p:cNvPr>
          <p:cNvSpPr>
            <a:spLocks noGrp="1"/>
          </p:cNvSpPr>
          <p:nvPr>
            <p:ph type="title"/>
          </p:nvPr>
        </p:nvSpPr>
        <p:spPr/>
        <p:txBody>
          <a:bodyPr/>
          <a:lstStyle/>
          <a:p>
            <a:r>
              <a:rPr lang="en-US"/>
              <a:t>Facebook Ads Costs Table | Eclosia - 14 of 26</a:t>
            </a:r>
          </a:p>
        </p:txBody>
      </p:sp>
      <p:graphicFrame>
        <p:nvGraphicFramePr>
          <p:cNvPr id="5" name="Table Placeholder 4">
            <a:extLst>
              <a:ext uri="{FF2B5EF4-FFF2-40B4-BE49-F238E27FC236}">
                <a16:creationId xmlns:a16="http://schemas.microsoft.com/office/drawing/2014/main" id="{A99E64F2-7DCE-47DB-AE71-FF0EE20A31DC}"/>
              </a:ext>
            </a:extLst>
          </p:cNvPr>
          <p:cNvGraphicFramePr>
            <a:graphicFrameLocks noGrp="1"/>
          </p:cNvGraphicFramePr>
          <p:nvPr>
            <p:ph type="tbl" sz="quarter" idx="13"/>
            <p:extLst>
              <p:ext uri="{D42A27DB-BD31-4B8C-83A1-F6EECF244321}">
                <p14:modId xmlns:p14="http://schemas.microsoft.com/office/powerpoint/2010/main" val="34789780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195796183"/>
                    </a:ext>
                  </a:extLst>
                </a:gridCol>
                <a:gridCol w="1069848">
                  <a:extLst>
                    <a:ext uri="{9D8B030D-6E8A-4147-A177-3AD203B41FA5}">
                      <a16:colId xmlns:a16="http://schemas.microsoft.com/office/drawing/2014/main" val="1842414819"/>
                    </a:ext>
                  </a:extLst>
                </a:gridCol>
                <a:gridCol w="246888">
                  <a:extLst>
                    <a:ext uri="{9D8B030D-6E8A-4147-A177-3AD203B41FA5}">
                      <a16:colId xmlns:a16="http://schemas.microsoft.com/office/drawing/2014/main" val="3148200794"/>
                    </a:ext>
                  </a:extLst>
                </a:gridCol>
                <a:gridCol w="246888">
                  <a:extLst>
                    <a:ext uri="{9D8B030D-6E8A-4147-A177-3AD203B41FA5}">
                      <a16:colId xmlns:a16="http://schemas.microsoft.com/office/drawing/2014/main" val="3366343140"/>
                    </a:ext>
                  </a:extLst>
                </a:gridCol>
                <a:gridCol w="246888">
                  <a:extLst>
                    <a:ext uri="{9D8B030D-6E8A-4147-A177-3AD203B41FA5}">
                      <a16:colId xmlns:a16="http://schemas.microsoft.com/office/drawing/2014/main" val="2302629745"/>
                    </a:ext>
                  </a:extLst>
                </a:gridCol>
                <a:gridCol w="246888">
                  <a:extLst>
                    <a:ext uri="{9D8B030D-6E8A-4147-A177-3AD203B41FA5}">
                      <a16:colId xmlns:a16="http://schemas.microsoft.com/office/drawing/2014/main" val="1175883914"/>
                    </a:ext>
                  </a:extLst>
                </a:gridCol>
                <a:gridCol w="246888">
                  <a:extLst>
                    <a:ext uri="{9D8B030D-6E8A-4147-A177-3AD203B41FA5}">
                      <a16:colId xmlns:a16="http://schemas.microsoft.com/office/drawing/2014/main" val="2621941979"/>
                    </a:ext>
                  </a:extLst>
                </a:gridCol>
                <a:gridCol w="246888">
                  <a:extLst>
                    <a:ext uri="{9D8B030D-6E8A-4147-A177-3AD203B41FA5}">
                      <a16:colId xmlns:a16="http://schemas.microsoft.com/office/drawing/2014/main" val="1869792237"/>
                    </a:ext>
                  </a:extLst>
                </a:gridCol>
                <a:gridCol w="246888">
                  <a:extLst>
                    <a:ext uri="{9D8B030D-6E8A-4147-A177-3AD203B41FA5}">
                      <a16:colId xmlns:a16="http://schemas.microsoft.com/office/drawing/2014/main" val="4182208696"/>
                    </a:ext>
                  </a:extLst>
                </a:gridCol>
                <a:gridCol w="246888">
                  <a:extLst>
                    <a:ext uri="{9D8B030D-6E8A-4147-A177-3AD203B41FA5}">
                      <a16:colId xmlns:a16="http://schemas.microsoft.com/office/drawing/2014/main" val="489933744"/>
                    </a:ext>
                  </a:extLst>
                </a:gridCol>
                <a:gridCol w="246888">
                  <a:extLst>
                    <a:ext uri="{9D8B030D-6E8A-4147-A177-3AD203B41FA5}">
                      <a16:colId xmlns:a16="http://schemas.microsoft.com/office/drawing/2014/main" val="3447484691"/>
                    </a:ext>
                  </a:extLst>
                </a:gridCol>
                <a:gridCol w="246888">
                  <a:extLst>
                    <a:ext uri="{9D8B030D-6E8A-4147-A177-3AD203B41FA5}">
                      <a16:colId xmlns:a16="http://schemas.microsoft.com/office/drawing/2014/main" val="3675795917"/>
                    </a:ext>
                  </a:extLst>
                </a:gridCol>
                <a:gridCol w="246888">
                  <a:extLst>
                    <a:ext uri="{9D8B030D-6E8A-4147-A177-3AD203B41FA5}">
                      <a16:colId xmlns:a16="http://schemas.microsoft.com/office/drawing/2014/main" val="768285399"/>
                    </a:ext>
                  </a:extLst>
                </a:gridCol>
                <a:gridCol w="246888">
                  <a:extLst>
                    <a:ext uri="{9D8B030D-6E8A-4147-A177-3AD203B41FA5}">
                      <a16:colId xmlns:a16="http://schemas.microsoft.com/office/drawing/2014/main" val="3289693863"/>
                    </a:ext>
                  </a:extLst>
                </a:gridCol>
                <a:gridCol w="246888">
                  <a:extLst>
                    <a:ext uri="{9D8B030D-6E8A-4147-A177-3AD203B41FA5}">
                      <a16:colId xmlns:a16="http://schemas.microsoft.com/office/drawing/2014/main" val="905919142"/>
                    </a:ext>
                  </a:extLst>
                </a:gridCol>
                <a:gridCol w="246888">
                  <a:extLst>
                    <a:ext uri="{9D8B030D-6E8A-4147-A177-3AD203B41FA5}">
                      <a16:colId xmlns:a16="http://schemas.microsoft.com/office/drawing/2014/main" val="1367030818"/>
                    </a:ext>
                  </a:extLst>
                </a:gridCol>
                <a:gridCol w="246888">
                  <a:extLst>
                    <a:ext uri="{9D8B030D-6E8A-4147-A177-3AD203B41FA5}">
                      <a16:colId xmlns:a16="http://schemas.microsoft.com/office/drawing/2014/main" val="2094600562"/>
                    </a:ext>
                  </a:extLst>
                </a:gridCol>
                <a:gridCol w="246888">
                  <a:extLst>
                    <a:ext uri="{9D8B030D-6E8A-4147-A177-3AD203B41FA5}">
                      <a16:colId xmlns:a16="http://schemas.microsoft.com/office/drawing/2014/main" val="2699691688"/>
                    </a:ext>
                  </a:extLst>
                </a:gridCol>
                <a:gridCol w="246888">
                  <a:extLst>
                    <a:ext uri="{9D8B030D-6E8A-4147-A177-3AD203B41FA5}">
                      <a16:colId xmlns:a16="http://schemas.microsoft.com/office/drawing/2014/main" val="3996793667"/>
                    </a:ext>
                  </a:extLst>
                </a:gridCol>
                <a:gridCol w="1069848">
                  <a:extLst>
                    <a:ext uri="{9D8B030D-6E8A-4147-A177-3AD203B41FA5}">
                      <a16:colId xmlns:a16="http://schemas.microsoft.com/office/drawing/2014/main" val="29988920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8077666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Eclosia - 2020-01-09 17:41:56</a:t>
                      </a:r>
                      <a:r>
                        <a:rPr kumimoji="0" lang="en-US" sz="1000" b="0" i="0" u="none" strike="noStrike" kern="1200" cap="none" spc="0" normalizeH="0" baseline="0" noProof="0">
                          <a:ln>
                            <a:noFill/>
                          </a:ln>
                          <a:solidFill>
                            <a:prstClr val="black"/>
                          </a:solidFill>
                          <a:effectLst/>
                          <a:uLnTx/>
                          <a:uFillTx/>
                          <a:latin typeface="+mn-lt"/>
                          <a:ea typeface="+mn-ea"/>
                          <a:cs typeface="+mn-cs"/>
                        </a:rPr>
                        <a:t>
 Biscuit manioc, galette manioc, manioc bouilli, on connait. Avec ceux trouvés au bazar, Foodies a imaginé un dessert : le sagoo manioc. Retrouvez la recette sur le blog (lien en bio)
#sagoo #manioc #mauritianfood #mauritius #cassava #deserts #foodiesmoris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16/01/2020 22:18:01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mn-lt"/>
                          <a:ea typeface="+mn-ea"/>
                          <a:cs typeface="+mn-cs"/>
                        </a:rPr>
                        <a:t>Publication Instagram : Biscuit manioc, galette...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14.04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0.77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Instagram; Ages: 18 - 65+; Lookalike (MU, 1%) - Instagram Automatic Audience</a:t>
                      </a:r>
                    </a:p>
                  </a:txBody>
                  <a:tcPr/>
                </a:tc>
                <a:extLst>
                  <a:ext uri="{0D108BD9-81ED-4DB2-BD59-A6C34878D82A}">
                    <a16:rowId xmlns:a16="http://schemas.microsoft.com/office/drawing/2014/main" val="2115799772"/>
                  </a:ext>
                </a:extLst>
              </a:tr>
            </a:tbl>
          </a:graphicData>
        </a:graphic>
      </p:graphicFrame>
      <p:sp>
        <p:nvSpPr>
          <p:cNvPr id="4" name="Text Placeholder 3">
            <a:extLst>
              <a:ext uri="{FF2B5EF4-FFF2-40B4-BE49-F238E27FC236}">
                <a16:creationId xmlns:a16="http://schemas.microsoft.com/office/drawing/2014/main" id="{54D095FE-4C00-40A2-97D0-72D60C821D37}"/>
              </a:ext>
            </a:extLst>
          </p:cNvPr>
          <p:cNvSpPr>
            <a:spLocks noGrp="1"/>
          </p:cNvSpPr>
          <p:nvPr>
            <p:ph type="body" sz="quarter" idx="14"/>
          </p:nvPr>
        </p:nvSpPr>
        <p:spPr/>
        <p:txBody>
          <a:bodyPr/>
          <a:lstStyle/>
          <a:p>
            <a:r>
              <a:rPr lang="en-US"/>
              <a:t>01/01/2020 - 21/01/2020</a:t>
            </a:r>
          </a:p>
        </p:txBody>
      </p:sp>
    </p:spTree>
    <p:extLst>
      <p:ext uri="{BB962C8B-B14F-4D97-AF65-F5344CB8AC3E}">
        <p14:creationId xmlns:p14="http://schemas.microsoft.com/office/powerpoint/2010/main" val="234855064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E571AD-A0A1-4189-9034-86F2F28C9D42}"/>
              </a:ext>
            </a:extLst>
          </p:cNvPr>
          <p:cNvSpPr>
            <a:spLocks noGrp="1"/>
          </p:cNvSpPr>
          <p:nvPr>
            <p:ph type="title"/>
          </p:nvPr>
        </p:nvSpPr>
        <p:spPr/>
        <p:txBody>
          <a:bodyPr/>
          <a:lstStyle/>
          <a:p>
            <a:r>
              <a:rPr lang="en-US"/>
              <a:t>Facebook Ads Costs Table | Eclosia - 15 of 26</a:t>
            </a:r>
          </a:p>
        </p:txBody>
      </p:sp>
      <p:graphicFrame>
        <p:nvGraphicFramePr>
          <p:cNvPr id="5" name="Table Placeholder 4">
            <a:extLst>
              <a:ext uri="{FF2B5EF4-FFF2-40B4-BE49-F238E27FC236}">
                <a16:creationId xmlns:a16="http://schemas.microsoft.com/office/drawing/2014/main" id="{1388199C-AFC9-4B01-90C2-9E60C34ACBFF}"/>
              </a:ext>
            </a:extLst>
          </p:cNvPr>
          <p:cNvGraphicFramePr>
            <a:graphicFrameLocks noGrp="1"/>
          </p:cNvGraphicFramePr>
          <p:nvPr>
            <p:ph type="tbl" sz="quarter" idx="13"/>
            <p:extLst>
              <p:ext uri="{D42A27DB-BD31-4B8C-83A1-F6EECF244321}">
                <p14:modId xmlns:p14="http://schemas.microsoft.com/office/powerpoint/2010/main" val="7370148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3394436645"/>
                    </a:ext>
                  </a:extLst>
                </a:gridCol>
                <a:gridCol w="1069848">
                  <a:extLst>
                    <a:ext uri="{9D8B030D-6E8A-4147-A177-3AD203B41FA5}">
                      <a16:colId xmlns:a16="http://schemas.microsoft.com/office/drawing/2014/main" val="3437282537"/>
                    </a:ext>
                  </a:extLst>
                </a:gridCol>
                <a:gridCol w="246888">
                  <a:extLst>
                    <a:ext uri="{9D8B030D-6E8A-4147-A177-3AD203B41FA5}">
                      <a16:colId xmlns:a16="http://schemas.microsoft.com/office/drawing/2014/main" val="83163601"/>
                    </a:ext>
                  </a:extLst>
                </a:gridCol>
                <a:gridCol w="246888">
                  <a:extLst>
                    <a:ext uri="{9D8B030D-6E8A-4147-A177-3AD203B41FA5}">
                      <a16:colId xmlns:a16="http://schemas.microsoft.com/office/drawing/2014/main" val="3537833997"/>
                    </a:ext>
                  </a:extLst>
                </a:gridCol>
                <a:gridCol w="246888">
                  <a:extLst>
                    <a:ext uri="{9D8B030D-6E8A-4147-A177-3AD203B41FA5}">
                      <a16:colId xmlns:a16="http://schemas.microsoft.com/office/drawing/2014/main" val="2296232051"/>
                    </a:ext>
                  </a:extLst>
                </a:gridCol>
                <a:gridCol w="246888">
                  <a:extLst>
                    <a:ext uri="{9D8B030D-6E8A-4147-A177-3AD203B41FA5}">
                      <a16:colId xmlns:a16="http://schemas.microsoft.com/office/drawing/2014/main" val="3994435507"/>
                    </a:ext>
                  </a:extLst>
                </a:gridCol>
                <a:gridCol w="246888">
                  <a:extLst>
                    <a:ext uri="{9D8B030D-6E8A-4147-A177-3AD203B41FA5}">
                      <a16:colId xmlns:a16="http://schemas.microsoft.com/office/drawing/2014/main" val="2497112499"/>
                    </a:ext>
                  </a:extLst>
                </a:gridCol>
                <a:gridCol w="246888">
                  <a:extLst>
                    <a:ext uri="{9D8B030D-6E8A-4147-A177-3AD203B41FA5}">
                      <a16:colId xmlns:a16="http://schemas.microsoft.com/office/drawing/2014/main" val="15387599"/>
                    </a:ext>
                  </a:extLst>
                </a:gridCol>
                <a:gridCol w="246888">
                  <a:extLst>
                    <a:ext uri="{9D8B030D-6E8A-4147-A177-3AD203B41FA5}">
                      <a16:colId xmlns:a16="http://schemas.microsoft.com/office/drawing/2014/main" val="1424100779"/>
                    </a:ext>
                  </a:extLst>
                </a:gridCol>
                <a:gridCol w="246888">
                  <a:extLst>
                    <a:ext uri="{9D8B030D-6E8A-4147-A177-3AD203B41FA5}">
                      <a16:colId xmlns:a16="http://schemas.microsoft.com/office/drawing/2014/main" val="721048524"/>
                    </a:ext>
                  </a:extLst>
                </a:gridCol>
                <a:gridCol w="246888">
                  <a:extLst>
                    <a:ext uri="{9D8B030D-6E8A-4147-A177-3AD203B41FA5}">
                      <a16:colId xmlns:a16="http://schemas.microsoft.com/office/drawing/2014/main" val="88336182"/>
                    </a:ext>
                  </a:extLst>
                </a:gridCol>
                <a:gridCol w="246888">
                  <a:extLst>
                    <a:ext uri="{9D8B030D-6E8A-4147-A177-3AD203B41FA5}">
                      <a16:colId xmlns:a16="http://schemas.microsoft.com/office/drawing/2014/main" val="2903309319"/>
                    </a:ext>
                  </a:extLst>
                </a:gridCol>
                <a:gridCol w="246888">
                  <a:extLst>
                    <a:ext uri="{9D8B030D-6E8A-4147-A177-3AD203B41FA5}">
                      <a16:colId xmlns:a16="http://schemas.microsoft.com/office/drawing/2014/main" val="3411090467"/>
                    </a:ext>
                  </a:extLst>
                </a:gridCol>
                <a:gridCol w="246888">
                  <a:extLst>
                    <a:ext uri="{9D8B030D-6E8A-4147-A177-3AD203B41FA5}">
                      <a16:colId xmlns:a16="http://schemas.microsoft.com/office/drawing/2014/main" val="1177416935"/>
                    </a:ext>
                  </a:extLst>
                </a:gridCol>
                <a:gridCol w="246888">
                  <a:extLst>
                    <a:ext uri="{9D8B030D-6E8A-4147-A177-3AD203B41FA5}">
                      <a16:colId xmlns:a16="http://schemas.microsoft.com/office/drawing/2014/main" val="1510448104"/>
                    </a:ext>
                  </a:extLst>
                </a:gridCol>
                <a:gridCol w="246888">
                  <a:extLst>
                    <a:ext uri="{9D8B030D-6E8A-4147-A177-3AD203B41FA5}">
                      <a16:colId xmlns:a16="http://schemas.microsoft.com/office/drawing/2014/main" val="3747356148"/>
                    </a:ext>
                  </a:extLst>
                </a:gridCol>
                <a:gridCol w="246888">
                  <a:extLst>
                    <a:ext uri="{9D8B030D-6E8A-4147-A177-3AD203B41FA5}">
                      <a16:colId xmlns:a16="http://schemas.microsoft.com/office/drawing/2014/main" val="2629674907"/>
                    </a:ext>
                  </a:extLst>
                </a:gridCol>
                <a:gridCol w="246888">
                  <a:extLst>
                    <a:ext uri="{9D8B030D-6E8A-4147-A177-3AD203B41FA5}">
                      <a16:colId xmlns:a16="http://schemas.microsoft.com/office/drawing/2014/main" val="1354367159"/>
                    </a:ext>
                  </a:extLst>
                </a:gridCol>
                <a:gridCol w="246888">
                  <a:extLst>
                    <a:ext uri="{9D8B030D-6E8A-4147-A177-3AD203B41FA5}">
                      <a16:colId xmlns:a16="http://schemas.microsoft.com/office/drawing/2014/main" val="513036913"/>
                    </a:ext>
                  </a:extLst>
                </a:gridCol>
                <a:gridCol w="1069848">
                  <a:extLst>
                    <a:ext uri="{9D8B030D-6E8A-4147-A177-3AD203B41FA5}">
                      <a16:colId xmlns:a16="http://schemas.microsoft.com/office/drawing/2014/main" val="19086718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5375821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Eclosia - 2020-01-09 17:41:56</a:t>
                      </a:r>
                      <a:r>
                        <a:rPr kumimoji="0" lang="en-US" sz="1000" b="0" i="0" u="none" strike="noStrike" kern="1200" cap="none" spc="0" normalizeH="0" baseline="0" noProof="0">
                          <a:ln>
                            <a:noFill/>
                          </a:ln>
                          <a:solidFill>
                            <a:prstClr val="black"/>
                          </a:solidFill>
                          <a:effectLst/>
                          <a:uLnTx/>
                          <a:uFillTx/>
                          <a:latin typeface="+mn-lt"/>
                          <a:ea typeface="+mn-ea"/>
                          <a:cs typeface="+mn-cs"/>
                        </a:rPr>
                        <a:t>
 Biscuit manioc, galette manioc, manioc bouilli, on connait. Avec ceux trouvés au bazar, Foodies a imaginé un dessert : le sagoo manioc. Retrouvez la recette sur le blog (lien en bio)
#sagoo #manioc #mauritianfood #mauritius #cassava #deserts #foodiesmoris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16/01/2020 22:18:01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mn-lt"/>
                          <a:ea typeface="+mn-ea"/>
                          <a:cs typeface="+mn-cs"/>
                        </a:rPr>
                        <a:t>Publication Instagram : Biscuit manioc, galette...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Instagram; Ages: 18 - 65+; Lookalike (MU, 1%) - Instagram Automatic Audience</a:t>
                      </a:r>
                    </a:p>
                  </a:txBody>
                  <a:tcPr/>
                </a:tc>
                <a:extLst>
                  <a:ext uri="{0D108BD9-81ED-4DB2-BD59-A6C34878D82A}">
                    <a16:rowId xmlns:a16="http://schemas.microsoft.com/office/drawing/2014/main" val="2739854170"/>
                  </a:ext>
                </a:extLst>
              </a:tr>
            </a:tbl>
          </a:graphicData>
        </a:graphic>
      </p:graphicFrame>
      <p:sp>
        <p:nvSpPr>
          <p:cNvPr id="4" name="Text Placeholder 3">
            <a:extLst>
              <a:ext uri="{FF2B5EF4-FFF2-40B4-BE49-F238E27FC236}">
                <a16:creationId xmlns:a16="http://schemas.microsoft.com/office/drawing/2014/main" id="{3CFD6586-BB9A-4E11-A440-2896107076AE}"/>
              </a:ext>
            </a:extLst>
          </p:cNvPr>
          <p:cNvSpPr>
            <a:spLocks noGrp="1"/>
          </p:cNvSpPr>
          <p:nvPr>
            <p:ph type="body" sz="quarter" idx="14"/>
          </p:nvPr>
        </p:nvSpPr>
        <p:spPr/>
        <p:txBody>
          <a:bodyPr/>
          <a:lstStyle/>
          <a:p>
            <a:r>
              <a:rPr lang="en-US"/>
              <a:t>01/01/2020 - 21/01/2020</a:t>
            </a:r>
          </a:p>
        </p:txBody>
      </p:sp>
    </p:spTree>
    <p:extLst>
      <p:ext uri="{BB962C8B-B14F-4D97-AF65-F5344CB8AC3E}">
        <p14:creationId xmlns:p14="http://schemas.microsoft.com/office/powerpoint/2010/main" val="72098312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C0DE4E-5676-47E1-91E9-E066424D07D4}"/>
              </a:ext>
            </a:extLst>
          </p:cNvPr>
          <p:cNvSpPr>
            <a:spLocks noGrp="1"/>
          </p:cNvSpPr>
          <p:nvPr>
            <p:ph type="title"/>
          </p:nvPr>
        </p:nvSpPr>
        <p:spPr/>
        <p:txBody>
          <a:bodyPr/>
          <a:lstStyle/>
          <a:p>
            <a:r>
              <a:rPr lang="en-US"/>
              <a:t>Facebook Ads Costs Table | Eclosia - 16 of 26</a:t>
            </a:r>
          </a:p>
        </p:txBody>
      </p:sp>
      <p:graphicFrame>
        <p:nvGraphicFramePr>
          <p:cNvPr id="5" name="Table Placeholder 4">
            <a:extLst>
              <a:ext uri="{FF2B5EF4-FFF2-40B4-BE49-F238E27FC236}">
                <a16:creationId xmlns:a16="http://schemas.microsoft.com/office/drawing/2014/main" id="{3B04C8E4-3312-42B3-9C6D-7CEFCC3777CF}"/>
              </a:ext>
            </a:extLst>
          </p:cNvPr>
          <p:cNvGraphicFramePr>
            <a:graphicFrameLocks noGrp="1"/>
          </p:cNvGraphicFramePr>
          <p:nvPr>
            <p:ph type="tbl" sz="quarter" idx="13"/>
            <p:extLst>
              <p:ext uri="{D42A27DB-BD31-4B8C-83A1-F6EECF244321}">
                <p14:modId xmlns:p14="http://schemas.microsoft.com/office/powerpoint/2010/main" val="1702135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2867942107"/>
                    </a:ext>
                  </a:extLst>
                </a:gridCol>
                <a:gridCol w="1069848">
                  <a:extLst>
                    <a:ext uri="{9D8B030D-6E8A-4147-A177-3AD203B41FA5}">
                      <a16:colId xmlns:a16="http://schemas.microsoft.com/office/drawing/2014/main" val="3746421470"/>
                    </a:ext>
                  </a:extLst>
                </a:gridCol>
                <a:gridCol w="246888">
                  <a:extLst>
                    <a:ext uri="{9D8B030D-6E8A-4147-A177-3AD203B41FA5}">
                      <a16:colId xmlns:a16="http://schemas.microsoft.com/office/drawing/2014/main" val="506493563"/>
                    </a:ext>
                  </a:extLst>
                </a:gridCol>
                <a:gridCol w="246888">
                  <a:extLst>
                    <a:ext uri="{9D8B030D-6E8A-4147-A177-3AD203B41FA5}">
                      <a16:colId xmlns:a16="http://schemas.microsoft.com/office/drawing/2014/main" val="1661313454"/>
                    </a:ext>
                  </a:extLst>
                </a:gridCol>
                <a:gridCol w="246888">
                  <a:extLst>
                    <a:ext uri="{9D8B030D-6E8A-4147-A177-3AD203B41FA5}">
                      <a16:colId xmlns:a16="http://schemas.microsoft.com/office/drawing/2014/main" val="103415089"/>
                    </a:ext>
                  </a:extLst>
                </a:gridCol>
                <a:gridCol w="246888">
                  <a:extLst>
                    <a:ext uri="{9D8B030D-6E8A-4147-A177-3AD203B41FA5}">
                      <a16:colId xmlns:a16="http://schemas.microsoft.com/office/drawing/2014/main" val="2563243162"/>
                    </a:ext>
                  </a:extLst>
                </a:gridCol>
                <a:gridCol w="246888">
                  <a:extLst>
                    <a:ext uri="{9D8B030D-6E8A-4147-A177-3AD203B41FA5}">
                      <a16:colId xmlns:a16="http://schemas.microsoft.com/office/drawing/2014/main" val="4010705354"/>
                    </a:ext>
                  </a:extLst>
                </a:gridCol>
                <a:gridCol w="246888">
                  <a:extLst>
                    <a:ext uri="{9D8B030D-6E8A-4147-A177-3AD203B41FA5}">
                      <a16:colId xmlns:a16="http://schemas.microsoft.com/office/drawing/2014/main" val="4220432337"/>
                    </a:ext>
                  </a:extLst>
                </a:gridCol>
                <a:gridCol w="246888">
                  <a:extLst>
                    <a:ext uri="{9D8B030D-6E8A-4147-A177-3AD203B41FA5}">
                      <a16:colId xmlns:a16="http://schemas.microsoft.com/office/drawing/2014/main" val="800898415"/>
                    </a:ext>
                  </a:extLst>
                </a:gridCol>
                <a:gridCol w="246888">
                  <a:extLst>
                    <a:ext uri="{9D8B030D-6E8A-4147-A177-3AD203B41FA5}">
                      <a16:colId xmlns:a16="http://schemas.microsoft.com/office/drawing/2014/main" val="1872415982"/>
                    </a:ext>
                  </a:extLst>
                </a:gridCol>
                <a:gridCol w="246888">
                  <a:extLst>
                    <a:ext uri="{9D8B030D-6E8A-4147-A177-3AD203B41FA5}">
                      <a16:colId xmlns:a16="http://schemas.microsoft.com/office/drawing/2014/main" val="297411163"/>
                    </a:ext>
                  </a:extLst>
                </a:gridCol>
                <a:gridCol w="246888">
                  <a:extLst>
                    <a:ext uri="{9D8B030D-6E8A-4147-A177-3AD203B41FA5}">
                      <a16:colId xmlns:a16="http://schemas.microsoft.com/office/drawing/2014/main" val="184072831"/>
                    </a:ext>
                  </a:extLst>
                </a:gridCol>
                <a:gridCol w="246888">
                  <a:extLst>
                    <a:ext uri="{9D8B030D-6E8A-4147-A177-3AD203B41FA5}">
                      <a16:colId xmlns:a16="http://schemas.microsoft.com/office/drawing/2014/main" val="3434991537"/>
                    </a:ext>
                  </a:extLst>
                </a:gridCol>
                <a:gridCol w="246888">
                  <a:extLst>
                    <a:ext uri="{9D8B030D-6E8A-4147-A177-3AD203B41FA5}">
                      <a16:colId xmlns:a16="http://schemas.microsoft.com/office/drawing/2014/main" val="1132497161"/>
                    </a:ext>
                  </a:extLst>
                </a:gridCol>
                <a:gridCol w="246888">
                  <a:extLst>
                    <a:ext uri="{9D8B030D-6E8A-4147-A177-3AD203B41FA5}">
                      <a16:colId xmlns:a16="http://schemas.microsoft.com/office/drawing/2014/main" val="1818984334"/>
                    </a:ext>
                  </a:extLst>
                </a:gridCol>
                <a:gridCol w="246888">
                  <a:extLst>
                    <a:ext uri="{9D8B030D-6E8A-4147-A177-3AD203B41FA5}">
                      <a16:colId xmlns:a16="http://schemas.microsoft.com/office/drawing/2014/main" val="340007448"/>
                    </a:ext>
                  </a:extLst>
                </a:gridCol>
                <a:gridCol w="246888">
                  <a:extLst>
                    <a:ext uri="{9D8B030D-6E8A-4147-A177-3AD203B41FA5}">
                      <a16:colId xmlns:a16="http://schemas.microsoft.com/office/drawing/2014/main" val="2820915061"/>
                    </a:ext>
                  </a:extLst>
                </a:gridCol>
                <a:gridCol w="246888">
                  <a:extLst>
                    <a:ext uri="{9D8B030D-6E8A-4147-A177-3AD203B41FA5}">
                      <a16:colId xmlns:a16="http://schemas.microsoft.com/office/drawing/2014/main" val="1124917614"/>
                    </a:ext>
                  </a:extLst>
                </a:gridCol>
                <a:gridCol w="246888">
                  <a:extLst>
                    <a:ext uri="{9D8B030D-6E8A-4147-A177-3AD203B41FA5}">
                      <a16:colId xmlns:a16="http://schemas.microsoft.com/office/drawing/2014/main" val="3041388501"/>
                    </a:ext>
                  </a:extLst>
                </a:gridCol>
                <a:gridCol w="1069848">
                  <a:extLst>
                    <a:ext uri="{9D8B030D-6E8A-4147-A177-3AD203B41FA5}">
                      <a16:colId xmlns:a16="http://schemas.microsoft.com/office/drawing/2014/main" val="14632665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11743717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Eclosia - 2020-01-09 17:22:09</a:t>
                      </a:r>
                      <a:r>
                        <a:rPr kumimoji="0" lang="fr-FR" sz="1000" b="0" i="0" u="none" strike="noStrike" kern="1200" cap="none" spc="0" normalizeH="0" baseline="0" noProof="0">
                          <a:ln>
                            <a:noFill/>
                          </a:ln>
                          <a:solidFill>
                            <a:prstClr val="black"/>
                          </a:solidFill>
                          <a:effectLst/>
                          <a:uLnTx/>
                          <a:uFillTx/>
                          <a:latin typeface="+mn-lt"/>
                          <a:ea typeface="+mn-ea"/>
                          <a:cs typeface="+mn-cs"/>
                        </a:rPr>
                        <a:t>
 Merci à tous ceux qui nous ont inspirés cette année, les créatifs de tous bords, les entrepreneurs externes et internes, nos partenaires et tous nos collègues. Suivez la page d’Eclosia pour vivre cette nouvelle année avec nous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22/01/2020 10:15:50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Recrutement Jan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33.99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29.76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0.37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Instagram; Location(s): Mauritius; Ages: 25 - 50</a:t>
                      </a:r>
                    </a:p>
                  </a:txBody>
                  <a:tcPr/>
                </a:tc>
                <a:extLst>
                  <a:ext uri="{0D108BD9-81ED-4DB2-BD59-A6C34878D82A}">
                    <a16:rowId xmlns:a16="http://schemas.microsoft.com/office/drawing/2014/main" val="1824896941"/>
                  </a:ext>
                </a:extLst>
              </a:tr>
            </a:tbl>
          </a:graphicData>
        </a:graphic>
      </p:graphicFrame>
      <p:sp>
        <p:nvSpPr>
          <p:cNvPr id="4" name="Text Placeholder 3">
            <a:extLst>
              <a:ext uri="{FF2B5EF4-FFF2-40B4-BE49-F238E27FC236}">
                <a16:creationId xmlns:a16="http://schemas.microsoft.com/office/drawing/2014/main" id="{658FB223-162C-480D-B849-8F0AA245A367}"/>
              </a:ext>
            </a:extLst>
          </p:cNvPr>
          <p:cNvSpPr>
            <a:spLocks noGrp="1"/>
          </p:cNvSpPr>
          <p:nvPr>
            <p:ph type="body" sz="quarter" idx="14"/>
          </p:nvPr>
        </p:nvSpPr>
        <p:spPr/>
        <p:txBody>
          <a:bodyPr/>
          <a:lstStyle/>
          <a:p>
            <a:r>
              <a:rPr lang="en-US"/>
              <a:t>01/01/2020 - 21/01/2020</a:t>
            </a:r>
          </a:p>
        </p:txBody>
      </p:sp>
    </p:spTree>
    <p:extLst>
      <p:ext uri="{BB962C8B-B14F-4D97-AF65-F5344CB8AC3E}">
        <p14:creationId xmlns:p14="http://schemas.microsoft.com/office/powerpoint/2010/main" val="270272914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1E2E07-287A-4935-8E42-A74DDE240EE5}"/>
              </a:ext>
            </a:extLst>
          </p:cNvPr>
          <p:cNvSpPr>
            <a:spLocks noGrp="1"/>
          </p:cNvSpPr>
          <p:nvPr>
            <p:ph type="title"/>
          </p:nvPr>
        </p:nvSpPr>
        <p:spPr/>
        <p:txBody>
          <a:bodyPr/>
          <a:lstStyle/>
          <a:p>
            <a:r>
              <a:rPr lang="en-US"/>
              <a:t>Facebook Ads Costs Table | Eclosia - 17 of 26</a:t>
            </a:r>
          </a:p>
        </p:txBody>
      </p:sp>
      <p:graphicFrame>
        <p:nvGraphicFramePr>
          <p:cNvPr id="5" name="Table Placeholder 4">
            <a:extLst>
              <a:ext uri="{FF2B5EF4-FFF2-40B4-BE49-F238E27FC236}">
                <a16:creationId xmlns:a16="http://schemas.microsoft.com/office/drawing/2014/main" id="{047EB591-713B-4569-AD05-42A9C64A9295}"/>
              </a:ext>
            </a:extLst>
          </p:cNvPr>
          <p:cNvGraphicFramePr>
            <a:graphicFrameLocks noGrp="1"/>
          </p:cNvGraphicFramePr>
          <p:nvPr>
            <p:ph type="tbl" sz="quarter" idx="13"/>
            <p:extLst>
              <p:ext uri="{D42A27DB-BD31-4B8C-83A1-F6EECF244321}">
                <p14:modId xmlns:p14="http://schemas.microsoft.com/office/powerpoint/2010/main" val="7591435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1854134392"/>
                    </a:ext>
                  </a:extLst>
                </a:gridCol>
                <a:gridCol w="1069848">
                  <a:extLst>
                    <a:ext uri="{9D8B030D-6E8A-4147-A177-3AD203B41FA5}">
                      <a16:colId xmlns:a16="http://schemas.microsoft.com/office/drawing/2014/main" val="2877613183"/>
                    </a:ext>
                  </a:extLst>
                </a:gridCol>
                <a:gridCol w="246888">
                  <a:extLst>
                    <a:ext uri="{9D8B030D-6E8A-4147-A177-3AD203B41FA5}">
                      <a16:colId xmlns:a16="http://schemas.microsoft.com/office/drawing/2014/main" val="3655601866"/>
                    </a:ext>
                  </a:extLst>
                </a:gridCol>
                <a:gridCol w="246888">
                  <a:extLst>
                    <a:ext uri="{9D8B030D-6E8A-4147-A177-3AD203B41FA5}">
                      <a16:colId xmlns:a16="http://schemas.microsoft.com/office/drawing/2014/main" val="813244005"/>
                    </a:ext>
                  </a:extLst>
                </a:gridCol>
                <a:gridCol w="246888">
                  <a:extLst>
                    <a:ext uri="{9D8B030D-6E8A-4147-A177-3AD203B41FA5}">
                      <a16:colId xmlns:a16="http://schemas.microsoft.com/office/drawing/2014/main" val="241432699"/>
                    </a:ext>
                  </a:extLst>
                </a:gridCol>
                <a:gridCol w="246888">
                  <a:extLst>
                    <a:ext uri="{9D8B030D-6E8A-4147-A177-3AD203B41FA5}">
                      <a16:colId xmlns:a16="http://schemas.microsoft.com/office/drawing/2014/main" val="2047435563"/>
                    </a:ext>
                  </a:extLst>
                </a:gridCol>
                <a:gridCol w="246888">
                  <a:extLst>
                    <a:ext uri="{9D8B030D-6E8A-4147-A177-3AD203B41FA5}">
                      <a16:colId xmlns:a16="http://schemas.microsoft.com/office/drawing/2014/main" val="54676093"/>
                    </a:ext>
                  </a:extLst>
                </a:gridCol>
                <a:gridCol w="246888">
                  <a:extLst>
                    <a:ext uri="{9D8B030D-6E8A-4147-A177-3AD203B41FA5}">
                      <a16:colId xmlns:a16="http://schemas.microsoft.com/office/drawing/2014/main" val="559235300"/>
                    </a:ext>
                  </a:extLst>
                </a:gridCol>
                <a:gridCol w="246888">
                  <a:extLst>
                    <a:ext uri="{9D8B030D-6E8A-4147-A177-3AD203B41FA5}">
                      <a16:colId xmlns:a16="http://schemas.microsoft.com/office/drawing/2014/main" val="2003599912"/>
                    </a:ext>
                  </a:extLst>
                </a:gridCol>
                <a:gridCol w="246888">
                  <a:extLst>
                    <a:ext uri="{9D8B030D-6E8A-4147-A177-3AD203B41FA5}">
                      <a16:colId xmlns:a16="http://schemas.microsoft.com/office/drawing/2014/main" val="2868050159"/>
                    </a:ext>
                  </a:extLst>
                </a:gridCol>
                <a:gridCol w="246888">
                  <a:extLst>
                    <a:ext uri="{9D8B030D-6E8A-4147-A177-3AD203B41FA5}">
                      <a16:colId xmlns:a16="http://schemas.microsoft.com/office/drawing/2014/main" val="3676014257"/>
                    </a:ext>
                  </a:extLst>
                </a:gridCol>
                <a:gridCol w="246888">
                  <a:extLst>
                    <a:ext uri="{9D8B030D-6E8A-4147-A177-3AD203B41FA5}">
                      <a16:colId xmlns:a16="http://schemas.microsoft.com/office/drawing/2014/main" val="2818218103"/>
                    </a:ext>
                  </a:extLst>
                </a:gridCol>
                <a:gridCol w="246888">
                  <a:extLst>
                    <a:ext uri="{9D8B030D-6E8A-4147-A177-3AD203B41FA5}">
                      <a16:colId xmlns:a16="http://schemas.microsoft.com/office/drawing/2014/main" val="1090565056"/>
                    </a:ext>
                  </a:extLst>
                </a:gridCol>
                <a:gridCol w="246888">
                  <a:extLst>
                    <a:ext uri="{9D8B030D-6E8A-4147-A177-3AD203B41FA5}">
                      <a16:colId xmlns:a16="http://schemas.microsoft.com/office/drawing/2014/main" val="2828687154"/>
                    </a:ext>
                  </a:extLst>
                </a:gridCol>
                <a:gridCol w="246888">
                  <a:extLst>
                    <a:ext uri="{9D8B030D-6E8A-4147-A177-3AD203B41FA5}">
                      <a16:colId xmlns:a16="http://schemas.microsoft.com/office/drawing/2014/main" val="1179035514"/>
                    </a:ext>
                  </a:extLst>
                </a:gridCol>
                <a:gridCol w="246888">
                  <a:extLst>
                    <a:ext uri="{9D8B030D-6E8A-4147-A177-3AD203B41FA5}">
                      <a16:colId xmlns:a16="http://schemas.microsoft.com/office/drawing/2014/main" val="3849464282"/>
                    </a:ext>
                  </a:extLst>
                </a:gridCol>
                <a:gridCol w="246888">
                  <a:extLst>
                    <a:ext uri="{9D8B030D-6E8A-4147-A177-3AD203B41FA5}">
                      <a16:colId xmlns:a16="http://schemas.microsoft.com/office/drawing/2014/main" val="1724107310"/>
                    </a:ext>
                  </a:extLst>
                </a:gridCol>
                <a:gridCol w="246888">
                  <a:extLst>
                    <a:ext uri="{9D8B030D-6E8A-4147-A177-3AD203B41FA5}">
                      <a16:colId xmlns:a16="http://schemas.microsoft.com/office/drawing/2014/main" val="3648745312"/>
                    </a:ext>
                  </a:extLst>
                </a:gridCol>
                <a:gridCol w="246888">
                  <a:extLst>
                    <a:ext uri="{9D8B030D-6E8A-4147-A177-3AD203B41FA5}">
                      <a16:colId xmlns:a16="http://schemas.microsoft.com/office/drawing/2014/main" val="675535990"/>
                    </a:ext>
                  </a:extLst>
                </a:gridCol>
                <a:gridCol w="1069848">
                  <a:extLst>
                    <a:ext uri="{9D8B030D-6E8A-4147-A177-3AD203B41FA5}">
                      <a16:colId xmlns:a16="http://schemas.microsoft.com/office/drawing/2014/main" val="28698380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29336846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Eclosia - 2020-01-08 17:02:44</a:t>
                      </a:r>
                      <a:r>
                        <a:rPr kumimoji="0" lang="fr-FR" sz="1000" b="0" i="0" u="none" strike="noStrike" kern="1200" cap="none" spc="0" normalizeH="0" baseline="0" noProof="0">
                          <a:ln>
                            <a:noFill/>
                          </a:ln>
                          <a:solidFill>
                            <a:prstClr val="black"/>
                          </a:solidFill>
                          <a:effectLst/>
                          <a:uLnTx/>
                          <a:uFillTx/>
                          <a:latin typeface="+mn-lt"/>
                          <a:ea typeface="+mn-ea"/>
                          <a:cs typeface="+mn-cs"/>
                        </a:rPr>
                        <a:t>
 Un peu de musique pour attaquer la rentrée dans la bonne humeur... Nous ça nous aide ! 
♪♫  http://bit.ly/2Nm7e11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https://scontent.xx.fbcdn.net/v/t1.0-9/s720x720/81850459_2257202711242523_5033674818776465408_o.jpg?_nc_cat=110&amp;_nc_ohc=KdiWsxuUMbAAX--6c8-&amp;_nc_ht=scontent.xx&amp;_nc_tp=1002&amp;oh=f561ad74f1ebca52996adba37aabc795&amp;oe=5EA9241F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16/01/2020 22:18:01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mn-lt"/>
                          <a:ea typeface="+mn-ea"/>
                          <a:cs typeface="+mn-cs"/>
                        </a:rPr>
                        <a:t>Post: "Un peu de musique pour attaquer la rentrée dans..."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14.78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4.40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Ages: 18 - 65+</a:t>
                      </a:r>
                    </a:p>
                  </a:txBody>
                  <a:tcPr/>
                </a:tc>
                <a:extLst>
                  <a:ext uri="{0D108BD9-81ED-4DB2-BD59-A6C34878D82A}">
                    <a16:rowId xmlns:a16="http://schemas.microsoft.com/office/drawing/2014/main" val="342183556"/>
                  </a:ext>
                </a:extLst>
              </a:tr>
            </a:tbl>
          </a:graphicData>
        </a:graphic>
      </p:graphicFrame>
      <p:sp>
        <p:nvSpPr>
          <p:cNvPr id="4" name="Text Placeholder 3">
            <a:extLst>
              <a:ext uri="{FF2B5EF4-FFF2-40B4-BE49-F238E27FC236}">
                <a16:creationId xmlns:a16="http://schemas.microsoft.com/office/drawing/2014/main" id="{50703A05-99AF-492F-9A5F-96FC00CADC31}"/>
              </a:ext>
            </a:extLst>
          </p:cNvPr>
          <p:cNvSpPr>
            <a:spLocks noGrp="1"/>
          </p:cNvSpPr>
          <p:nvPr>
            <p:ph type="body" sz="quarter" idx="14"/>
          </p:nvPr>
        </p:nvSpPr>
        <p:spPr/>
        <p:txBody>
          <a:bodyPr/>
          <a:lstStyle/>
          <a:p>
            <a:r>
              <a:rPr lang="en-US"/>
              <a:t>01/01/2020 - 21/01/2020</a:t>
            </a:r>
          </a:p>
        </p:txBody>
      </p:sp>
    </p:spTree>
    <p:extLst>
      <p:ext uri="{BB962C8B-B14F-4D97-AF65-F5344CB8AC3E}">
        <p14:creationId xmlns:p14="http://schemas.microsoft.com/office/powerpoint/2010/main" val="239249848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0C0C7A-9175-44F0-9370-0D24543D7023}"/>
              </a:ext>
            </a:extLst>
          </p:cNvPr>
          <p:cNvSpPr>
            <a:spLocks noGrp="1"/>
          </p:cNvSpPr>
          <p:nvPr>
            <p:ph type="title"/>
          </p:nvPr>
        </p:nvSpPr>
        <p:spPr/>
        <p:txBody>
          <a:bodyPr/>
          <a:lstStyle/>
          <a:p>
            <a:r>
              <a:rPr lang="en-US"/>
              <a:t>Facebook Ads Costs Table | Eclosia - 18 of 26</a:t>
            </a:r>
          </a:p>
        </p:txBody>
      </p:sp>
      <p:graphicFrame>
        <p:nvGraphicFramePr>
          <p:cNvPr id="5" name="Table Placeholder 4">
            <a:extLst>
              <a:ext uri="{FF2B5EF4-FFF2-40B4-BE49-F238E27FC236}">
                <a16:creationId xmlns:a16="http://schemas.microsoft.com/office/drawing/2014/main" id="{62A7B77F-36A8-4AAA-9F61-B6C297717927}"/>
              </a:ext>
            </a:extLst>
          </p:cNvPr>
          <p:cNvGraphicFramePr>
            <a:graphicFrameLocks noGrp="1"/>
          </p:cNvGraphicFramePr>
          <p:nvPr>
            <p:ph type="tbl" sz="quarter" idx="13"/>
            <p:extLst>
              <p:ext uri="{D42A27DB-BD31-4B8C-83A1-F6EECF244321}">
                <p14:modId xmlns:p14="http://schemas.microsoft.com/office/powerpoint/2010/main" val="36318325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1006192949"/>
                    </a:ext>
                  </a:extLst>
                </a:gridCol>
                <a:gridCol w="1069848">
                  <a:extLst>
                    <a:ext uri="{9D8B030D-6E8A-4147-A177-3AD203B41FA5}">
                      <a16:colId xmlns:a16="http://schemas.microsoft.com/office/drawing/2014/main" val="1351029354"/>
                    </a:ext>
                  </a:extLst>
                </a:gridCol>
                <a:gridCol w="246888">
                  <a:extLst>
                    <a:ext uri="{9D8B030D-6E8A-4147-A177-3AD203B41FA5}">
                      <a16:colId xmlns:a16="http://schemas.microsoft.com/office/drawing/2014/main" val="4043201866"/>
                    </a:ext>
                  </a:extLst>
                </a:gridCol>
                <a:gridCol w="246888">
                  <a:extLst>
                    <a:ext uri="{9D8B030D-6E8A-4147-A177-3AD203B41FA5}">
                      <a16:colId xmlns:a16="http://schemas.microsoft.com/office/drawing/2014/main" val="1476789117"/>
                    </a:ext>
                  </a:extLst>
                </a:gridCol>
                <a:gridCol w="246888">
                  <a:extLst>
                    <a:ext uri="{9D8B030D-6E8A-4147-A177-3AD203B41FA5}">
                      <a16:colId xmlns:a16="http://schemas.microsoft.com/office/drawing/2014/main" val="2929214810"/>
                    </a:ext>
                  </a:extLst>
                </a:gridCol>
                <a:gridCol w="246888">
                  <a:extLst>
                    <a:ext uri="{9D8B030D-6E8A-4147-A177-3AD203B41FA5}">
                      <a16:colId xmlns:a16="http://schemas.microsoft.com/office/drawing/2014/main" val="26444095"/>
                    </a:ext>
                  </a:extLst>
                </a:gridCol>
                <a:gridCol w="246888">
                  <a:extLst>
                    <a:ext uri="{9D8B030D-6E8A-4147-A177-3AD203B41FA5}">
                      <a16:colId xmlns:a16="http://schemas.microsoft.com/office/drawing/2014/main" val="179931156"/>
                    </a:ext>
                  </a:extLst>
                </a:gridCol>
                <a:gridCol w="246888">
                  <a:extLst>
                    <a:ext uri="{9D8B030D-6E8A-4147-A177-3AD203B41FA5}">
                      <a16:colId xmlns:a16="http://schemas.microsoft.com/office/drawing/2014/main" val="1650742513"/>
                    </a:ext>
                  </a:extLst>
                </a:gridCol>
                <a:gridCol w="246888">
                  <a:extLst>
                    <a:ext uri="{9D8B030D-6E8A-4147-A177-3AD203B41FA5}">
                      <a16:colId xmlns:a16="http://schemas.microsoft.com/office/drawing/2014/main" val="3939173350"/>
                    </a:ext>
                  </a:extLst>
                </a:gridCol>
                <a:gridCol w="246888">
                  <a:extLst>
                    <a:ext uri="{9D8B030D-6E8A-4147-A177-3AD203B41FA5}">
                      <a16:colId xmlns:a16="http://schemas.microsoft.com/office/drawing/2014/main" val="1116282047"/>
                    </a:ext>
                  </a:extLst>
                </a:gridCol>
                <a:gridCol w="246888">
                  <a:extLst>
                    <a:ext uri="{9D8B030D-6E8A-4147-A177-3AD203B41FA5}">
                      <a16:colId xmlns:a16="http://schemas.microsoft.com/office/drawing/2014/main" val="1153696813"/>
                    </a:ext>
                  </a:extLst>
                </a:gridCol>
                <a:gridCol w="246888">
                  <a:extLst>
                    <a:ext uri="{9D8B030D-6E8A-4147-A177-3AD203B41FA5}">
                      <a16:colId xmlns:a16="http://schemas.microsoft.com/office/drawing/2014/main" val="1823846615"/>
                    </a:ext>
                  </a:extLst>
                </a:gridCol>
                <a:gridCol w="246888">
                  <a:extLst>
                    <a:ext uri="{9D8B030D-6E8A-4147-A177-3AD203B41FA5}">
                      <a16:colId xmlns:a16="http://schemas.microsoft.com/office/drawing/2014/main" val="571352111"/>
                    </a:ext>
                  </a:extLst>
                </a:gridCol>
                <a:gridCol w="246888">
                  <a:extLst>
                    <a:ext uri="{9D8B030D-6E8A-4147-A177-3AD203B41FA5}">
                      <a16:colId xmlns:a16="http://schemas.microsoft.com/office/drawing/2014/main" val="3795289494"/>
                    </a:ext>
                  </a:extLst>
                </a:gridCol>
                <a:gridCol w="246888">
                  <a:extLst>
                    <a:ext uri="{9D8B030D-6E8A-4147-A177-3AD203B41FA5}">
                      <a16:colId xmlns:a16="http://schemas.microsoft.com/office/drawing/2014/main" val="1668268053"/>
                    </a:ext>
                  </a:extLst>
                </a:gridCol>
                <a:gridCol w="246888">
                  <a:extLst>
                    <a:ext uri="{9D8B030D-6E8A-4147-A177-3AD203B41FA5}">
                      <a16:colId xmlns:a16="http://schemas.microsoft.com/office/drawing/2014/main" val="4000192345"/>
                    </a:ext>
                  </a:extLst>
                </a:gridCol>
                <a:gridCol w="246888">
                  <a:extLst>
                    <a:ext uri="{9D8B030D-6E8A-4147-A177-3AD203B41FA5}">
                      <a16:colId xmlns:a16="http://schemas.microsoft.com/office/drawing/2014/main" val="2399697418"/>
                    </a:ext>
                  </a:extLst>
                </a:gridCol>
                <a:gridCol w="246888">
                  <a:extLst>
                    <a:ext uri="{9D8B030D-6E8A-4147-A177-3AD203B41FA5}">
                      <a16:colId xmlns:a16="http://schemas.microsoft.com/office/drawing/2014/main" val="3177256990"/>
                    </a:ext>
                  </a:extLst>
                </a:gridCol>
                <a:gridCol w="246888">
                  <a:extLst>
                    <a:ext uri="{9D8B030D-6E8A-4147-A177-3AD203B41FA5}">
                      <a16:colId xmlns:a16="http://schemas.microsoft.com/office/drawing/2014/main" val="1765243896"/>
                    </a:ext>
                  </a:extLst>
                </a:gridCol>
                <a:gridCol w="1069848">
                  <a:extLst>
                    <a:ext uri="{9D8B030D-6E8A-4147-A177-3AD203B41FA5}">
                      <a16:colId xmlns:a16="http://schemas.microsoft.com/office/drawing/2014/main" val="42130475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12869872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Eclosia - 2020-01-08 16:58:16</a:t>
                      </a:r>
                      <a:r>
                        <a:rPr kumimoji="0" lang="en-US" sz="1000" b="0" i="0" u="none" strike="noStrike" kern="1200" cap="none" spc="0" normalizeH="0" baseline="0" noProof="0">
                          <a:ln>
                            <a:noFill/>
                          </a:ln>
                          <a:solidFill>
                            <a:prstClr val="black"/>
                          </a:solidFill>
                          <a:effectLst/>
                          <a:uLnTx/>
                          <a:uFillTx/>
                          <a:latin typeface="+mn-lt"/>
                          <a:ea typeface="+mn-ea"/>
                          <a:cs typeface="+mn-cs"/>
                        </a:rPr>
                        <a:t>
 Zot pou les mama kwi so bomli trankil aster! Au bazar de Port Louis on nous a conseillé de rajouter beaucoup de kotomili à la préparation pour atténuer son odeur. Eski zot ena enn lot tips? 
#tipik #manzelontan #manzegranmer #foodiesmoris #foodies #mauritius #mauritianfood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16/01/2020 22:18:01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mn-lt"/>
                          <a:ea typeface="+mn-ea"/>
                          <a:cs typeface="+mn-cs"/>
                        </a:rPr>
                        <a:t>Publication Instagram : Zot pou les mama kwi so...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11.02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5.51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0.95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Instagram; Ages: 18 - 65+; Lookalike (MU, 1%) - Instagram Automatic Audience</a:t>
                      </a:r>
                    </a:p>
                  </a:txBody>
                  <a:tcPr/>
                </a:tc>
                <a:extLst>
                  <a:ext uri="{0D108BD9-81ED-4DB2-BD59-A6C34878D82A}">
                    <a16:rowId xmlns:a16="http://schemas.microsoft.com/office/drawing/2014/main" val="4110026463"/>
                  </a:ext>
                </a:extLst>
              </a:tr>
            </a:tbl>
          </a:graphicData>
        </a:graphic>
      </p:graphicFrame>
      <p:sp>
        <p:nvSpPr>
          <p:cNvPr id="4" name="Text Placeholder 3">
            <a:extLst>
              <a:ext uri="{FF2B5EF4-FFF2-40B4-BE49-F238E27FC236}">
                <a16:creationId xmlns:a16="http://schemas.microsoft.com/office/drawing/2014/main" id="{1A9BF562-7A53-4F14-A5E8-095C6AABD57C}"/>
              </a:ext>
            </a:extLst>
          </p:cNvPr>
          <p:cNvSpPr>
            <a:spLocks noGrp="1"/>
          </p:cNvSpPr>
          <p:nvPr>
            <p:ph type="body" sz="quarter" idx="14"/>
          </p:nvPr>
        </p:nvSpPr>
        <p:spPr/>
        <p:txBody>
          <a:bodyPr/>
          <a:lstStyle/>
          <a:p>
            <a:r>
              <a:rPr lang="en-US"/>
              <a:t>01/01/2020 - 21/01/2020</a:t>
            </a:r>
          </a:p>
        </p:txBody>
      </p:sp>
    </p:spTree>
    <p:extLst>
      <p:ext uri="{BB962C8B-B14F-4D97-AF65-F5344CB8AC3E}">
        <p14:creationId xmlns:p14="http://schemas.microsoft.com/office/powerpoint/2010/main" val="26645641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EFD980-322E-4E5A-AAC2-BDBD0DD81358}"/>
              </a:ext>
            </a:extLst>
          </p:cNvPr>
          <p:cNvSpPr>
            <a:spLocks noGrp="1"/>
          </p:cNvSpPr>
          <p:nvPr>
            <p:ph type="title"/>
          </p:nvPr>
        </p:nvSpPr>
        <p:spPr/>
        <p:txBody>
          <a:bodyPr/>
          <a:lstStyle/>
          <a:p>
            <a:r>
              <a:rPr lang="en-US"/>
              <a:t>Facebook Ads Costs Table | Eclosia - 19 of 26</a:t>
            </a:r>
          </a:p>
        </p:txBody>
      </p:sp>
      <p:graphicFrame>
        <p:nvGraphicFramePr>
          <p:cNvPr id="5" name="Table Placeholder 4">
            <a:extLst>
              <a:ext uri="{FF2B5EF4-FFF2-40B4-BE49-F238E27FC236}">
                <a16:creationId xmlns:a16="http://schemas.microsoft.com/office/drawing/2014/main" id="{FAAEA40E-0BED-4BDD-886A-914C4DCECA1E}"/>
              </a:ext>
            </a:extLst>
          </p:cNvPr>
          <p:cNvGraphicFramePr>
            <a:graphicFrameLocks noGrp="1"/>
          </p:cNvGraphicFramePr>
          <p:nvPr>
            <p:ph type="tbl" sz="quarter" idx="13"/>
            <p:extLst>
              <p:ext uri="{D42A27DB-BD31-4B8C-83A1-F6EECF244321}">
                <p14:modId xmlns:p14="http://schemas.microsoft.com/office/powerpoint/2010/main" val="29885800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2179818121"/>
                    </a:ext>
                  </a:extLst>
                </a:gridCol>
                <a:gridCol w="1069848">
                  <a:extLst>
                    <a:ext uri="{9D8B030D-6E8A-4147-A177-3AD203B41FA5}">
                      <a16:colId xmlns:a16="http://schemas.microsoft.com/office/drawing/2014/main" val="811429937"/>
                    </a:ext>
                  </a:extLst>
                </a:gridCol>
                <a:gridCol w="246888">
                  <a:extLst>
                    <a:ext uri="{9D8B030D-6E8A-4147-A177-3AD203B41FA5}">
                      <a16:colId xmlns:a16="http://schemas.microsoft.com/office/drawing/2014/main" val="1151417045"/>
                    </a:ext>
                  </a:extLst>
                </a:gridCol>
                <a:gridCol w="246888">
                  <a:extLst>
                    <a:ext uri="{9D8B030D-6E8A-4147-A177-3AD203B41FA5}">
                      <a16:colId xmlns:a16="http://schemas.microsoft.com/office/drawing/2014/main" val="1107163287"/>
                    </a:ext>
                  </a:extLst>
                </a:gridCol>
                <a:gridCol w="246888">
                  <a:extLst>
                    <a:ext uri="{9D8B030D-6E8A-4147-A177-3AD203B41FA5}">
                      <a16:colId xmlns:a16="http://schemas.microsoft.com/office/drawing/2014/main" val="3074447108"/>
                    </a:ext>
                  </a:extLst>
                </a:gridCol>
                <a:gridCol w="246888">
                  <a:extLst>
                    <a:ext uri="{9D8B030D-6E8A-4147-A177-3AD203B41FA5}">
                      <a16:colId xmlns:a16="http://schemas.microsoft.com/office/drawing/2014/main" val="3563207747"/>
                    </a:ext>
                  </a:extLst>
                </a:gridCol>
                <a:gridCol w="246888">
                  <a:extLst>
                    <a:ext uri="{9D8B030D-6E8A-4147-A177-3AD203B41FA5}">
                      <a16:colId xmlns:a16="http://schemas.microsoft.com/office/drawing/2014/main" val="1569947662"/>
                    </a:ext>
                  </a:extLst>
                </a:gridCol>
                <a:gridCol w="246888">
                  <a:extLst>
                    <a:ext uri="{9D8B030D-6E8A-4147-A177-3AD203B41FA5}">
                      <a16:colId xmlns:a16="http://schemas.microsoft.com/office/drawing/2014/main" val="8654944"/>
                    </a:ext>
                  </a:extLst>
                </a:gridCol>
                <a:gridCol w="246888">
                  <a:extLst>
                    <a:ext uri="{9D8B030D-6E8A-4147-A177-3AD203B41FA5}">
                      <a16:colId xmlns:a16="http://schemas.microsoft.com/office/drawing/2014/main" val="837522790"/>
                    </a:ext>
                  </a:extLst>
                </a:gridCol>
                <a:gridCol w="246888">
                  <a:extLst>
                    <a:ext uri="{9D8B030D-6E8A-4147-A177-3AD203B41FA5}">
                      <a16:colId xmlns:a16="http://schemas.microsoft.com/office/drawing/2014/main" val="893348431"/>
                    </a:ext>
                  </a:extLst>
                </a:gridCol>
                <a:gridCol w="246888">
                  <a:extLst>
                    <a:ext uri="{9D8B030D-6E8A-4147-A177-3AD203B41FA5}">
                      <a16:colId xmlns:a16="http://schemas.microsoft.com/office/drawing/2014/main" val="2816087834"/>
                    </a:ext>
                  </a:extLst>
                </a:gridCol>
                <a:gridCol w="246888">
                  <a:extLst>
                    <a:ext uri="{9D8B030D-6E8A-4147-A177-3AD203B41FA5}">
                      <a16:colId xmlns:a16="http://schemas.microsoft.com/office/drawing/2014/main" val="3830192735"/>
                    </a:ext>
                  </a:extLst>
                </a:gridCol>
                <a:gridCol w="246888">
                  <a:extLst>
                    <a:ext uri="{9D8B030D-6E8A-4147-A177-3AD203B41FA5}">
                      <a16:colId xmlns:a16="http://schemas.microsoft.com/office/drawing/2014/main" val="2358737374"/>
                    </a:ext>
                  </a:extLst>
                </a:gridCol>
                <a:gridCol w="246888">
                  <a:extLst>
                    <a:ext uri="{9D8B030D-6E8A-4147-A177-3AD203B41FA5}">
                      <a16:colId xmlns:a16="http://schemas.microsoft.com/office/drawing/2014/main" val="1239611883"/>
                    </a:ext>
                  </a:extLst>
                </a:gridCol>
                <a:gridCol w="246888">
                  <a:extLst>
                    <a:ext uri="{9D8B030D-6E8A-4147-A177-3AD203B41FA5}">
                      <a16:colId xmlns:a16="http://schemas.microsoft.com/office/drawing/2014/main" val="2321426233"/>
                    </a:ext>
                  </a:extLst>
                </a:gridCol>
                <a:gridCol w="246888">
                  <a:extLst>
                    <a:ext uri="{9D8B030D-6E8A-4147-A177-3AD203B41FA5}">
                      <a16:colId xmlns:a16="http://schemas.microsoft.com/office/drawing/2014/main" val="3279480563"/>
                    </a:ext>
                  </a:extLst>
                </a:gridCol>
                <a:gridCol w="246888">
                  <a:extLst>
                    <a:ext uri="{9D8B030D-6E8A-4147-A177-3AD203B41FA5}">
                      <a16:colId xmlns:a16="http://schemas.microsoft.com/office/drawing/2014/main" val="794706707"/>
                    </a:ext>
                  </a:extLst>
                </a:gridCol>
                <a:gridCol w="246888">
                  <a:extLst>
                    <a:ext uri="{9D8B030D-6E8A-4147-A177-3AD203B41FA5}">
                      <a16:colId xmlns:a16="http://schemas.microsoft.com/office/drawing/2014/main" val="3094776545"/>
                    </a:ext>
                  </a:extLst>
                </a:gridCol>
                <a:gridCol w="246888">
                  <a:extLst>
                    <a:ext uri="{9D8B030D-6E8A-4147-A177-3AD203B41FA5}">
                      <a16:colId xmlns:a16="http://schemas.microsoft.com/office/drawing/2014/main" val="3468209537"/>
                    </a:ext>
                  </a:extLst>
                </a:gridCol>
                <a:gridCol w="1069848">
                  <a:extLst>
                    <a:ext uri="{9D8B030D-6E8A-4147-A177-3AD203B41FA5}">
                      <a16:colId xmlns:a16="http://schemas.microsoft.com/office/drawing/2014/main" val="4186544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7935628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Eclosia - 2020-01-08 16:58:16</a:t>
                      </a:r>
                      <a:r>
                        <a:rPr kumimoji="0" lang="en-US" sz="1000" b="0" i="0" u="none" strike="noStrike" kern="1200" cap="none" spc="0" normalizeH="0" baseline="0" noProof="0">
                          <a:ln>
                            <a:noFill/>
                          </a:ln>
                          <a:solidFill>
                            <a:prstClr val="black"/>
                          </a:solidFill>
                          <a:effectLst/>
                          <a:uLnTx/>
                          <a:uFillTx/>
                          <a:latin typeface="+mn-lt"/>
                          <a:ea typeface="+mn-ea"/>
                          <a:cs typeface="+mn-cs"/>
                        </a:rPr>
                        <a:t>
 Zot pou les mama kwi so bomli trankil aster! Au bazar de Port Louis on nous a conseillé de rajouter beaucoup de kotomili à la préparation pour atténuer son odeur. Eski zot ena enn lot tips? 
#tipik #manzelontan #manzegranmer #foodiesmoris #foodies #mauritius #mauritianfood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16/01/2020 22:18:01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mn-lt"/>
                          <a:ea typeface="+mn-ea"/>
                          <a:cs typeface="+mn-cs"/>
                        </a:rPr>
                        <a:t>Publication Instagram : Zot pou les mama kwi so...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0.98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3.73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Instagram; Ages: 18 - 65+; Lookalike (MU, 1%) - Instagram Automatic Audience</a:t>
                      </a:r>
                    </a:p>
                  </a:txBody>
                  <a:tcPr/>
                </a:tc>
                <a:extLst>
                  <a:ext uri="{0D108BD9-81ED-4DB2-BD59-A6C34878D82A}">
                    <a16:rowId xmlns:a16="http://schemas.microsoft.com/office/drawing/2014/main" val="1347055577"/>
                  </a:ext>
                </a:extLst>
              </a:tr>
            </a:tbl>
          </a:graphicData>
        </a:graphic>
      </p:graphicFrame>
      <p:sp>
        <p:nvSpPr>
          <p:cNvPr id="4" name="Text Placeholder 3">
            <a:extLst>
              <a:ext uri="{FF2B5EF4-FFF2-40B4-BE49-F238E27FC236}">
                <a16:creationId xmlns:a16="http://schemas.microsoft.com/office/drawing/2014/main" id="{034DD4C9-36F1-4664-882C-1A13F4543964}"/>
              </a:ext>
            </a:extLst>
          </p:cNvPr>
          <p:cNvSpPr>
            <a:spLocks noGrp="1"/>
          </p:cNvSpPr>
          <p:nvPr>
            <p:ph type="body" sz="quarter" idx="14"/>
          </p:nvPr>
        </p:nvSpPr>
        <p:spPr/>
        <p:txBody>
          <a:bodyPr/>
          <a:lstStyle/>
          <a:p>
            <a:r>
              <a:rPr lang="en-US"/>
              <a:t>01/01/2020 - 21/01/2020</a:t>
            </a:r>
          </a:p>
        </p:txBody>
      </p:sp>
    </p:spTree>
    <p:extLst>
      <p:ext uri="{BB962C8B-B14F-4D97-AF65-F5344CB8AC3E}">
        <p14:creationId xmlns:p14="http://schemas.microsoft.com/office/powerpoint/2010/main" val="380071016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1D72EA-DF9E-4546-85C9-A899FC6E46D1}"/>
              </a:ext>
            </a:extLst>
          </p:cNvPr>
          <p:cNvSpPr>
            <a:spLocks noGrp="1"/>
          </p:cNvSpPr>
          <p:nvPr>
            <p:ph type="title"/>
          </p:nvPr>
        </p:nvSpPr>
        <p:spPr/>
        <p:txBody>
          <a:bodyPr/>
          <a:lstStyle/>
          <a:p>
            <a:r>
              <a:rPr lang="en-US"/>
              <a:t>Facebook Ads Costs Table | Eclosia - 20 of 26</a:t>
            </a:r>
          </a:p>
        </p:txBody>
      </p:sp>
      <p:graphicFrame>
        <p:nvGraphicFramePr>
          <p:cNvPr id="5" name="Table Placeholder 4">
            <a:extLst>
              <a:ext uri="{FF2B5EF4-FFF2-40B4-BE49-F238E27FC236}">
                <a16:creationId xmlns:a16="http://schemas.microsoft.com/office/drawing/2014/main" id="{3D4184B9-8B77-4584-BED7-202D79018E2C}"/>
              </a:ext>
            </a:extLst>
          </p:cNvPr>
          <p:cNvGraphicFramePr>
            <a:graphicFrameLocks noGrp="1"/>
          </p:cNvGraphicFramePr>
          <p:nvPr>
            <p:ph type="tbl" sz="quarter" idx="13"/>
            <p:extLst>
              <p:ext uri="{D42A27DB-BD31-4B8C-83A1-F6EECF244321}">
                <p14:modId xmlns:p14="http://schemas.microsoft.com/office/powerpoint/2010/main" val="39923124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878017541"/>
                    </a:ext>
                  </a:extLst>
                </a:gridCol>
                <a:gridCol w="1069848">
                  <a:extLst>
                    <a:ext uri="{9D8B030D-6E8A-4147-A177-3AD203B41FA5}">
                      <a16:colId xmlns:a16="http://schemas.microsoft.com/office/drawing/2014/main" val="2573396032"/>
                    </a:ext>
                  </a:extLst>
                </a:gridCol>
                <a:gridCol w="246888">
                  <a:extLst>
                    <a:ext uri="{9D8B030D-6E8A-4147-A177-3AD203B41FA5}">
                      <a16:colId xmlns:a16="http://schemas.microsoft.com/office/drawing/2014/main" val="1897410115"/>
                    </a:ext>
                  </a:extLst>
                </a:gridCol>
                <a:gridCol w="246888">
                  <a:extLst>
                    <a:ext uri="{9D8B030D-6E8A-4147-A177-3AD203B41FA5}">
                      <a16:colId xmlns:a16="http://schemas.microsoft.com/office/drawing/2014/main" val="1081697094"/>
                    </a:ext>
                  </a:extLst>
                </a:gridCol>
                <a:gridCol w="246888">
                  <a:extLst>
                    <a:ext uri="{9D8B030D-6E8A-4147-A177-3AD203B41FA5}">
                      <a16:colId xmlns:a16="http://schemas.microsoft.com/office/drawing/2014/main" val="2072222957"/>
                    </a:ext>
                  </a:extLst>
                </a:gridCol>
                <a:gridCol w="246888">
                  <a:extLst>
                    <a:ext uri="{9D8B030D-6E8A-4147-A177-3AD203B41FA5}">
                      <a16:colId xmlns:a16="http://schemas.microsoft.com/office/drawing/2014/main" val="3370042166"/>
                    </a:ext>
                  </a:extLst>
                </a:gridCol>
                <a:gridCol w="246888">
                  <a:extLst>
                    <a:ext uri="{9D8B030D-6E8A-4147-A177-3AD203B41FA5}">
                      <a16:colId xmlns:a16="http://schemas.microsoft.com/office/drawing/2014/main" val="67907788"/>
                    </a:ext>
                  </a:extLst>
                </a:gridCol>
                <a:gridCol w="246888">
                  <a:extLst>
                    <a:ext uri="{9D8B030D-6E8A-4147-A177-3AD203B41FA5}">
                      <a16:colId xmlns:a16="http://schemas.microsoft.com/office/drawing/2014/main" val="3122195704"/>
                    </a:ext>
                  </a:extLst>
                </a:gridCol>
                <a:gridCol w="246888">
                  <a:extLst>
                    <a:ext uri="{9D8B030D-6E8A-4147-A177-3AD203B41FA5}">
                      <a16:colId xmlns:a16="http://schemas.microsoft.com/office/drawing/2014/main" val="936107261"/>
                    </a:ext>
                  </a:extLst>
                </a:gridCol>
                <a:gridCol w="246888">
                  <a:extLst>
                    <a:ext uri="{9D8B030D-6E8A-4147-A177-3AD203B41FA5}">
                      <a16:colId xmlns:a16="http://schemas.microsoft.com/office/drawing/2014/main" val="802112133"/>
                    </a:ext>
                  </a:extLst>
                </a:gridCol>
                <a:gridCol w="246888">
                  <a:extLst>
                    <a:ext uri="{9D8B030D-6E8A-4147-A177-3AD203B41FA5}">
                      <a16:colId xmlns:a16="http://schemas.microsoft.com/office/drawing/2014/main" val="2724414759"/>
                    </a:ext>
                  </a:extLst>
                </a:gridCol>
                <a:gridCol w="246888">
                  <a:extLst>
                    <a:ext uri="{9D8B030D-6E8A-4147-A177-3AD203B41FA5}">
                      <a16:colId xmlns:a16="http://schemas.microsoft.com/office/drawing/2014/main" val="4138847790"/>
                    </a:ext>
                  </a:extLst>
                </a:gridCol>
                <a:gridCol w="246888">
                  <a:extLst>
                    <a:ext uri="{9D8B030D-6E8A-4147-A177-3AD203B41FA5}">
                      <a16:colId xmlns:a16="http://schemas.microsoft.com/office/drawing/2014/main" val="2555178563"/>
                    </a:ext>
                  </a:extLst>
                </a:gridCol>
                <a:gridCol w="246888">
                  <a:extLst>
                    <a:ext uri="{9D8B030D-6E8A-4147-A177-3AD203B41FA5}">
                      <a16:colId xmlns:a16="http://schemas.microsoft.com/office/drawing/2014/main" val="880701440"/>
                    </a:ext>
                  </a:extLst>
                </a:gridCol>
                <a:gridCol w="246888">
                  <a:extLst>
                    <a:ext uri="{9D8B030D-6E8A-4147-A177-3AD203B41FA5}">
                      <a16:colId xmlns:a16="http://schemas.microsoft.com/office/drawing/2014/main" val="3378414476"/>
                    </a:ext>
                  </a:extLst>
                </a:gridCol>
                <a:gridCol w="246888">
                  <a:extLst>
                    <a:ext uri="{9D8B030D-6E8A-4147-A177-3AD203B41FA5}">
                      <a16:colId xmlns:a16="http://schemas.microsoft.com/office/drawing/2014/main" val="771632869"/>
                    </a:ext>
                  </a:extLst>
                </a:gridCol>
                <a:gridCol w="246888">
                  <a:extLst>
                    <a:ext uri="{9D8B030D-6E8A-4147-A177-3AD203B41FA5}">
                      <a16:colId xmlns:a16="http://schemas.microsoft.com/office/drawing/2014/main" val="2454054151"/>
                    </a:ext>
                  </a:extLst>
                </a:gridCol>
                <a:gridCol w="246888">
                  <a:extLst>
                    <a:ext uri="{9D8B030D-6E8A-4147-A177-3AD203B41FA5}">
                      <a16:colId xmlns:a16="http://schemas.microsoft.com/office/drawing/2014/main" val="3499421768"/>
                    </a:ext>
                  </a:extLst>
                </a:gridCol>
                <a:gridCol w="246888">
                  <a:extLst>
                    <a:ext uri="{9D8B030D-6E8A-4147-A177-3AD203B41FA5}">
                      <a16:colId xmlns:a16="http://schemas.microsoft.com/office/drawing/2014/main" val="2738377215"/>
                    </a:ext>
                  </a:extLst>
                </a:gridCol>
                <a:gridCol w="1069848">
                  <a:extLst>
                    <a:ext uri="{9D8B030D-6E8A-4147-A177-3AD203B41FA5}">
                      <a16:colId xmlns:a16="http://schemas.microsoft.com/office/drawing/2014/main" val="29836651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34820922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Eclosia - 2020-01-07 21:01:41</a:t>
                      </a:r>
                      <a:r>
                        <a:rPr kumimoji="0" lang="fr-FR" sz="1000" b="0" i="0" u="none" strike="noStrike" kern="1200" cap="none" spc="0" normalizeH="0" baseline="0" noProof="0">
                          <a:ln>
                            <a:noFill/>
                          </a:ln>
                          <a:solidFill>
                            <a:prstClr val="black"/>
                          </a:solidFill>
                          <a:effectLst/>
                          <a:uLnTx/>
                          <a:uFillTx/>
                          <a:latin typeface="+mn-lt"/>
                          <a:ea typeface="+mn-ea"/>
                          <a:cs typeface="+mn-cs"/>
                        </a:rPr>
                        <a:t>
 Le marché de Port-Louis est aussi connu pour ses herboristes, dont le célèbre M. Mootoosamy. Tisanes et remèdes n'ont pas de secret pour lui. Transmis de génération en génération elles soignent tous les maux. Ki zot remed granmer?
#foodiesmoris #foodies #tisanes #naturalremedies #bazar #mauritius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16/01/2020 22:18:01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mn-lt"/>
                          <a:ea typeface="+mn-ea"/>
                          <a:cs typeface="+mn-cs"/>
                        </a:rPr>
                        <a:t>Publication Instagram : Le marché de Port-Louis...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9.02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Instagram; Ages: 18 - 65+; Lookalike (MU, 1%) - Instagram Automatic Audience</a:t>
                      </a:r>
                    </a:p>
                  </a:txBody>
                  <a:tcPr/>
                </a:tc>
                <a:extLst>
                  <a:ext uri="{0D108BD9-81ED-4DB2-BD59-A6C34878D82A}">
                    <a16:rowId xmlns:a16="http://schemas.microsoft.com/office/drawing/2014/main" val="1040189618"/>
                  </a:ext>
                </a:extLst>
              </a:tr>
            </a:tbl>
          </a:graphicData>
        </a:graphic>
      </p:graphicFrame>
      <p:sp>
        <p:nvSpPr>
          <p:cNvPr id="4" name="Text Placeholder 3">
            <a:extLst>
              <a:ext uri="{FF2B5EF4-FFF2-40B4-BE49-F238E27FC236}">
                <a16:creationId xmlns:a16="http://schemas.microsoft.com/office/drawing/2014/main" id="{E90EF6FA-D5E2-480B-83DA-256994E3359D}"/>
              </a:ext>
            </a:extLst>
          </p:cNvPr>
          <p:cNvSpPr>
            <a:spLocks noGrp="1"/>
          </p:cNvSpPr>
          <p:nvPr>
            <p:ph type="body" sz="quarter" idx="14"/>
          </p:nvPr>
        </p:nvSpPr>
        <p:spPr/>
        <p:txBody>
          <a:bodyPr/>
          <a:lstStyle/>
          <a:p>
            <a:r>
              <a:rPr lang="en-US"/>
              <a:t>01/01/2020 - 21/01/2020</a:t>
            </a:r>
          </a:p>
        </p:txBody>
      </p:sp>
    </p:spTree>
    <p:extLst>
      <p:ext uri="{BB962C8B-B14F-4D97-AF65-F5344CB8AC3E}">
        <p14:creationId xmlns:p14="http://schemas.microsoft.com/office/powerpoint/2010/main" val="147639852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959A6-29CC-4FE6-9684-40287E1288F9}"/>
              </a:ext>
            </a:extLst>
          </p:cNvPr>
          <p:cNvSpPr>
            <a:spLocks noGrp="1"/>
          </p:cNvSpPr>
          <p:nvPr>
            <p:ph type="title"/>
          </p:nvPr>
        </p:nvSpPr>
        <p:spPr/>
        <p:txBody>
          <a:bodyPr/>
          <a:lstStyle/>
          <a:p>
            <a:r>
              <a:rPr lang="en-US"/>
              <a:t>Facebook Ads Costs Table | Eclosia - 21 of 26</a:t>
            </a:r>
          </a:p>
        </p:txBody>
      </p:sp>
      <p:graphicFrame>
        <p:nvGraphicFramePr>
          <p:cNvPr id="5" name="Table Placeholder 4">
            <a:extLst>
              <a:ext uri="{FF2B5EF4-FFF2-40B4-BE49-F238E27FC236}">
                <a16:creationId xmlns:a16="http://schemas.microsoft.com/office/drawing/2014/main" id="{5D0D1B02-3B32-4C33-8F01-08934C0FC4A5}"/>
              </a:ext>
            </a:extLst>
          </p:cNvPr>
          <p:cNvGraphicFramePr>
            <a:graphicFrameLocks noGrp="1"/>
          </p:cNvGraphicFramePr>
          <p:nvPr>
            <p:ph type="tbl" sz="quarter" idx="13"/>
            <p:extLst>
              <p:ext uri="{D42A27DB-BD31-4B8C-83A1-F6EECF244321}">
                <p14:modId xmlns:p14="http://schemas.microsoft.com/office/powerpoint/2010/main" val="6758716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2991963433"/>
                    </a:ext>
                  </a:extLst>
                </a:gridCol>
                <a:gridCol w="1069848">
                  <a:extLst>
                    <a:ext uri="{9D8B030D-6E8A-4147-A177-3AD203B41FA5}">
                      <a16:colId xmlns:a16="http://schemas.microsoft.com/office/drawing/2014/main" val="1014450725"/>
                    </a:ext>
                  </a:extLst>
                </a:gridCol>
                <a:gridCol w="246888">
                  <a:extLst>
                    <a:ext uri="{9D8B030D-6E8A-4147-A177-3AD203B41FA5}">
                      <a16:colId xmlns:a16="http://schemas.microsoft.com/office/drawing/2014/main" val="122747721"/>
                    </a:ext>
                  </a:extLst>
                </a:gridCol>
                <a:gridCol w="246888">
                  <a:extLst>
                    <a:ext uri="{9D8B030D-6E8A-4147-A177-3AD203B41FA5}">
                      <a16:colId xmlns:a16="http://schemas.microsoft.com/office/drawing/2014/main" val="3209441189"/>
                    </a:ext>
                  </a:extLst>
                </a:gridCol>
                <a:gridCol w="246888">
                  <a:extLst>
                    <a:ext uri="{9D8B030D-6E8A-4147-A177-3AD203B41FA5}">
                      <a16:colId xmlns:a16="http://schemas.microsoft.com/office/drawing/2014/main" val="941560239"/>
                    </a:ext>
                  </a:extLst>
                </a:gridCol>
                <a:gridCol w="246888">
                  <a:extLst>
                    <a:ext uri="{9D8B030D-6E8A-4147-A177-3AD203B41FA5}">
                      <a16:colId xmlns:a16="http://schemas.microsoft.com/office/drawing/2014/main" val="657453721"/>
                    </a:ext>
                  </a:extLst>
                </a:gridCol>
                <a:gridCol w="246888">
                  <a:extLst>
                    <a:ext uri="{9D8B030D-6E8A-4147-A177-3AD203B41FA5}">
                      <a16:colId xmlns:a16="http://schemas.microsoft.com/office/drawing/2014/main" val="2560846491"/>
                    </a:ext>
                  </a:extLst>
                </a:gridCol>
                <a:gridCol w="246888">
                  <a:extLst>
                    <a:ext uri="{9D8B030D-6E8A-4147-A177-3AD203B41FA5}">
                      <a16:colId xmlns:a16="http://schemas.microsoft.com/office/drawing/2014/main" val="752557766"/>
                    </a:ext>
                  </a:extLst>
                </a:gridCol>
                <a:gridCol w="246888">
                  <a:extLst>
                    <a:ext uri="{9D8B030D-6E8A-4147-A177-3AD203B41FA5}">
                      <a16:colId xmlns:a16="http://schemas.microsoft.com/office/drawing/2014/main" val="2215115727"/>
                    </a:ext>
                  </a:extLst>
                </a:gridCol>
                <a:gridCol w="246888">
                  <a:extLst>
                    <a:ext uri="{9D8B030D-6E8A-4147-A177-3AD203B41FA5}">
                      <a16:colId xmlns:a16="http://schemas.microsoft.com/office/drawing/2014/main" val="3948294750"/>
                    </a:ext>
                  </a:extLst>
                </a:gridCol>
                <a:gridCol w="246888">
                  <a:extLst>
                    <a:ext uri="{9D8B030D-6E8A-4147-A177-3AD203B41FA5}">
                      <a16:colId xmlns:a16="http://schemas.microsoft.com/office/drawing/2014/main" val="923289083"/>
                    </a:ext>
                  </a:extLst>
                </a:gridCol>
                <a:gridCol w="246888">
                  <a:extLst>
                    <a:ext uri="{9D8B030D-6E8A-4147-A177-3AD203B41FA5}">
                      <a16:colId xmlns:a16="http://schemas.microsoft.com/office/drawing/2014/main" val="433404762"/>
                    </a:ext>
                  </a:extLst>
                </a:gridCol>
                <a:gridCol w="246888">
                  <a:extLst>
                    <a:ext uri="{9D8B030D-6E8A-4147-A177-3AD203B41FA5}">
                      <a16:colId xmlns:a16="http://schemas.microsoft.com/office/drawing/2014/main" val="3257293791"/>
                    </a:ext>
                  </a:extLst>
                </a:gridCol>
                <a:gridCol w="246888">
                  <a:extLst>
                    <a:ext uri="{9D8B030D-6E8A-4147-A177-3AD203B41FA5}">
                      <a16:colId xmlns:a16="http://schemas.microsoft.com/office/drawing/2014/main" val="1618563007"/>
                    </a:ext>
                  </a:extLst>
                </a:gridCol>
                <a:gridCol w="246888">
                  <a:extLst>
                    <a:ext uri="{9D8B030D-6E8A-4147-A177-3AD203B41FA5}">
                      <a16:colId xmlns:a16="http://schemas.microsoft.com/office/drawing/2014/main" val="2379869761"/>
                    </a:ext>
                  </a:extLst>
                </a:gridCol>
                <a:gridCol w="246888">
                  <a:extLst>
                    <a:ext uri="{9D8B030D-6E8A-4147-A177-3AD203B41FA5}">
                      <a16:colId xmlns:a16="http://schemas.microsoft.com/office/drawing/2014/main" val="3096552172"/>
                    </a:ext>
                  </a:extLst>
                </a:gridCol>
                <a:gridCol w="246888">
                  <a:extLst>
                    <a:ext uri="{9D8B030D-6E8A-4147-A177-3AD203B41FA5}">
                      <a16:colId xmlns:a16="http://schemas.microsoft.com/office/drawing/2014/main" val="1268703227"/>
                    </a:ext>
                  </a:extLst>
                </a:gridCol>
                <a:gridCol w="246888">
                  <a:extLst>
                    <a:ext uri="{9D8B030D-6E8A-4147-A177-3AD203B41FA5}">
                      <a16:colId xmlns:a16="http://schemas.microsoft.com/office/drawing/2014/main" val="2898490798"/>
                    </a:ext>
                  </a:extLst>
                </a:gridCol>
                <a:gridCol w="246888">
                  <a:extLst>
                    <a:ext uri="{9D8B030D-6E8A-4147-A177-3AD203B41FA5}">
                      <a16:colId xmlns:a16="http://schemas.microsoft.com/office/drawing/2014/main" val="633369375"/>
                    </a:ext>
                  </a:extLst>
                </a:gridCol>
                <a:gridCol w="1069848">
                  <a:extLst>
                    <a:ext uri="{9D8B030D-6E8A-4147-A177-3AD203B41FA5}">
                      <a16:colId xmlns:a16="http://schemas.microsoft.com/office/drawing/2014/main" val="13161052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22945250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Eclosia - 2020-01-07 21:01:41</a:t>
                      </a:r>
                      <a:r>
                        <a:rPr kumimoji="0" lang="fr-FR" sz="1000" b="0" i="0" u="none" strike="noStrike" kern="1200" cap="none" spc="0" normalizeH="0" baseline="0" noProof="0">
                          <a:ln>
                            <a:noFill/>
                          </a:ln>
                          <a:solidFill>
                            <a:prstClr val="black"/>
                          </a:solidFill>
                          <a:effectLst/>
                          <a:uLnTx/>
                          <a:uFillTx/>
                          <a:latin typeface="+mn-lt"/>
                          <a:ea typeface="+mn-ea"/>
                          <a:cs typeface="+mn-cs"/>
                        </a:rPr>
                        <a:t>
 Le marché de Port-Louis est aussi connu pour ses herboristes, dont le célèbre M. Mootoosamy. Tisanes et remèdes n'ont pas de secret pour lui. Transmis de génération en génération elles soignent tous les maux. Ki zot remed granmer?
#foodiesmoris #foodies #tisanes #naturalremedies #bazar #mauritius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16/01/2020 22:18:01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mn-lt"/>
                          <a:ea typeface="+mn-ea"/>
                          <a:cs typeface="+mn-cs"/>
                        </a:rPr>
                        <a:t>Publication Instagram : Le marché de Port-Louis...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0.98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Instagram; Ages: 18 - 65+; Lookalike (MU, 1%) - Instagram Automatic Audience</a:t>
                      </a:r>
                    </a:p>
                  </a:txBody>
                  <a:tcPr/>
                </a:tc>
                <a:extLst>
                  <a:ext uri="{0D108BD9-81ED-4DB2-BD59-A6C34878D82A}">
                    <a16:rowId xmlns:a16="http://schemas.microsoft.com/office/drawing/2014/main" val="3388131966"/>
                  </a:ext>
                </a:extLst>
              </a:tr>
            </a:tbl>
          </a:graphicData>
        </a:graphic>
      </p:graphicFrame>
      <p:sp>
        <p:nvSpPr>
          <p:cNvPr id="4" name="Text Placeholder 3">
            <a:extLst>
              <a:ext uri="{FF2B5EF4-FFF2-40B4-BE49-F238E27FC236}">
                <a16:creationId xmlns:a16="http://schemas.microsoft.com/office/drawing/2014/main" id="{283B0921-9AE1-4563-9A5B-9339303E0D9E}"/>
              </a:ext>
            </a:extLst>
          </p:cNvPr>
          <p:cNvSpPr>
            <a:spLocks noGrp="1"/>
          </p:cNvSpPr>
          <p:nvPr>
            <p:ph type="body" sz="quarter" idx="14"/>
          </p:nvPr>
        </p:nvSpPr>
        <p:spPr/>
        <p:txBody>
          <a:bodyPr/>
          <a:lstStyle/>
          <a:p>
            <a:r>
              <a:rPr lang="en-US"/>
              <a:t>01/01/2020 - 21/01/2020</a:t>
            </a:r>
          </a:p>
        </p:txBody>
      </p:sp>
    </p:spTree>
    <p:extLst>
      <p:ext uri="{BB962C8B-B14F-4D97-AF65-F5344CB8AC3E}">
        <p14:creationId xmlns:p14="http://schemas.microsoft.com/office/powerpoint/2010/main" val="55438128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7A8A55-75EA-43F2-B4F5-21C62EB011E6}"/>
              </a:ext>
            </a:extLst>
          </p:cNvPr>
          <p:cNvSpPr>
            <a:spLocks noGrp="1"/>
          </p:cNvSpPr>
          <p:nvPr>
            <p:ph type="title"/>
          </p:nvPr>
        </p:nvSpPr>
        <p:spPr/>
        <p:txBody>
          <a:bodyPr/>
          <a:lstStyle/>
          <a:p>
            <a:r>
              <a:rPr lang="en-US"/>
              <a:t>Facebook Ads Costs Table | Eclosia - 22 of 26</a:t>
            </a:r>
          </a:p>
        </p:txBody>
      </p:sp>
      <p:graphicFrame>
        <p:nvGraphicFramePr>
          <p:cNvPr id="5" name="Table Placeholder 4">
            <a:extLst>
              <a:ext uri="{FF2B5EF4-FFF2-40B4-BE49-F238E27FC236}">
                <a16:creationId xmlns:a16="http://schemas.microsoft.com/office/drawing/2014/main" id="{8BD9A39A-9792-4771-82B4-82200EFE5D44}"/>
              </a:ext>
            </a:extLst>
          </p:cNvPr>
          <p:cNvGraphicFramePr>
            <a:graphicFrameLocks noGrp="1"/>
          </p:cNvGraphicFramePr>
          <p:nvPr>
            <p:ph type="tbl" sz="quarter" idx="13"/>
            <p:extLst>
              <p:ext uri="{D42A27DB-BD31-4B8C-83A1-F6EECF244321}">
                <p14:modId xmlns:p14="http://schemas.microsoft.com/office/powerpoint/2010/main" val="824746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30708526"/>
                    </a:ext>
                  </a:extLst>
                </a:gridCol>
                <a:gridCol w="1069848">
                  <a:extLst>
                    <a:ext uri="{9D8B030D-6E8A-4147-A177-3AD203B41FA5}">
                      <a16:colId xmlns:a16="http://schemas.microsoft.com/office/drawing/2014/main" val="196657491"/>
                    </a:ext>
                  </a:extLst>
                </a:gridCol>
                <a:gridCol w="246888">
                  <a:extLst>
                    <a:ext uri="{9D8B030D-6E8A-4147-A177-3AD203B41FA5}">
                      <a16:colId xmlns:a16="http://schemas.microsoft.com/office/drawing/2014/main" val="146725401"/>
                    </a:ext>
                  </a:extLst>
                </a:gridCol>
                <a:gridCol w="246888">
                  <a:extLst>
                    <a:ext uri="{9D8B030D-6E8A-4147-A177-3AD203B41FA5}">
                      <a16:colId xmlns:a16="http://schemas.microsoft.com/office/drawing/2014/main" val="4292467721"/>
                    </a:ext>
                  </a:extLst>
                </a:gridCol>
                <a:gridCol w="246888">
                  <a:extLst>
                    <a:ext uri="{9D8B030D-6E8A-4147-A177-3AD203B41FA5}">
                      <a16:colId xmlns:a16="http://schemas.microsoft.com/office/drawing/2014/main" val="204429359"/>
                    </a:ext>
                  </a:extLst>
                </a:gridCol>
                <a:gridCol w="246888">
                  <a:extLst>
                    <a:ext uri="{9D8B030D-6E8A-4147-A177-3AD203B41FA5}">
                      <a16:colId xmlns:a16="http://schemas.microsoft.com/office/drawing/2014/main" val="1148698294"/>
                    </a:ext>
                  </a:extLst>
                </a:gridCol>
                <a:gridCol w="246888">
                  <a:extLst>
                    <a:ext uri="{9D8B030D-6E8A-4147-A177-3AD203B41FA5}">
                      <a16:colId xmlns:a16="http://schemas.microsoft.com/office/drawing/2014/main" val="4160670969"/>
                    </a:ext>
                  </a:extLst>
                </a:gridCol>
                <a:gridCol w="246888">
                  <a:extLst>
                    <a:ext uri="{9D8B030D-6E8A-4147-A177-3AD203B41FA5}">
                      <a16:colId xmlns:a16="http://schemas.microsoft.com/office/drawing/2014/main" val="384523155"/>
                    </a:ext>
                  </a:extLst>
                </a:gridCol>
                <a:gridCol w="246888">
                  <a:extLst>
                    <a:ext uri="{9D8B030D-6E8A-4147-A177-3AD203B41FA5}">
                      <a16:colId xmlns:a16="http://schemas.microsoft.com/office/drawing/2014/main" val="204997362"/>
                    </a:ext>
                  </a:extLst>
                </a:gridCol>
                <a:gridCol w="246888">
                  <a:extLst>
                    <a:ext uri="{9D8B030D-6E8A-4147-A177-3AD203B41FA5}">
                      <a16:colId xmlns:a16="http://schemas.microsoft.com/office/drawing/2014/main" val="3533301915"/>
                    </a:ext>
                  </a:extLst>
                </a:gridCol>
                <a:gridCol w="246888">
                  <a:extLst>
                    <a:ext uri="{9D8B030D-6E8A-4147-A177-3AD203B41FA5}">
                      <a16:colId xmlns:a16="http://schemas.microsoft.com/office/drawing/2014/main" val="59196010"/>
                    </a:ext>
                  </a:extLst>
                </a:gridCol>
                <a:gridCol w="246888">
                  <a:extLst>
                    <a:ext uri="{9D8B030D-6E8A-4147-A177-3AD203B41FA5}">
                      <a16:colId xmlns:a16="http://schemas.microsoft.com/office/drawing/2014/main" val="1286841052"/>
                    </a:ext>
                  </a:extLst>
                </a:gridCol>
                <a:gridCol w="246888">
                  <a:extLst>
                    <a:ext uri="{9D8B030D-6E8A-4147-A177-3AD203B41FA5}">
                      <a16:colId xmlns:a16="http://schemas.microsoft.com/office/drawing/2014/main" val="3317612212"/>
                    </a:ext>
                  </a:extLst>
                </a:gridCol>
                <a:gridCol w="246888">
                  <a:extLst>
                    <a:ext uri="{9D8B030D-6E8A-4147-A177-3AD203B41FA5}">
                      <a16:colId xmlns:a16="http://schemas.microsoft.com/office/drawing/2014/main" val="1288665945"/>
                    </a:ext>
                  </a:extLst>
                </a:gridCol>
                <a:gridCol w="246888">
                  <a:extLst>
                    <a:ext uri="{9D8B030D-6E8A-4147-A177-3AD203B41FA5}">
                      <a16:colId xmlns:a16="http://schemas.microsoft.com/office/drawing/2014/main" val="2293997466"/>
                    </a:ext>
                  </a:extLst>
                </a:gridCol>
                <a:gridCol w="246888">
                  <a:extLst>
                    <a:ext uri="{9D8B030D-6E8A-4147-A177-3AD203B41FA5}">
                      <a16:colId xmlns:a16="http://schemas.microsoft.com/office/drawing/2014/main" val="1758343582"/>
                    </a:ext>
                  </a:extLst>
                </a:gridCol>
                <a:gridCol w="246888">
                  <a:extLst>
                    <a:ext uri="{9D8B030D-6E8A-4147-A177-3AD203B41FA5}">
                      <a16:colId xmlns:a16="http://schemas.microsoft.com/office/drawing/2014/main" val="2241974898"/>
                    </a:ext>
                  </a:extLst>
                </a:gridCol>
                <a:gridCol w="246888">
                  <a:extLst>
                    <a:ext uri="{9D8B030D-6E8A-4147-A177-3AD203B41FA5}">
                      <a16:colId xmlns:a16="http://schemas.microsoft.com/office/drawing/2014/main" val="2109958198"/>
                    </a:ext>
                  </a:extLst>
                </a:gridCol>
                <a:gridCol w="246888">
                  <a:extLst>
                    <a:ext uri="{9D8B030D-6E8A-4147-A177-3AD203B41FA5}">
                      <a16:colId xmlns:a16="http://schemas.microsoft.com/office/drawing/2014/main" val="409436341"/>
                    </a:ext>
                  </a:extLst>
                </a:gridCol>
                <a:gridCol w="1069848">
                  <a:extLst>
                    <a:ext uri="{9D8B030D-6E8A-4147-A177-3AD203B41FA5}">
                      <a16:colId xmlns:a16="http://schemas.microsoft.com/office/drawing/2014/main" val="23484364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810473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Eclosia - 2020-01-06 18:21:43</a:t>
                      </a:r>
                      <a:r>
                        <a:rPr kumimoji="0" lang="en-US" sz="1000" b="0" i="0" u="none" strike="noStrike" kern="1200" cap="none" spc="0" normalizeH="0" baseline="0" noProof="0">
                          <a:ln>
                            <a:noFill/>
                          </a:ln>
                          <a:solidFill>
                            <a:prstClr val="black"/>
                          </a:solidFill>
                          <a:effectLst/>
                          <a:uLnTx/>
                          <a:uFillTx/>
                          <a:latin typeface="+mn-lt"/>
                          <a:ea typeface="+mn-ea"/>
                          <a:cs typeface="+mn-cs"/>
                        </a:rPr>
                        <a:t>
 Met inpe pima dan zot lavi pou koumans lane 2020! Noun gagn sa 3 kalite pima la dan bazar Porlwi. Lakel pli petar?
#foodiesmoris #foodies #mauritianfood #mauritius #chilli #pima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16/01/2020 22:18:01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0" i="0" u="none" strike="noStrike" kern="1200" cap="none" spc="0" normalizeH="0" baseline="0" noProof="0">
                          <a:ln>
                            <a:noFill/>
                          </a:ln>
                          <a:solidFill>
                            <a:prstClr val="black"/>
                          </a:solidFill>
                          <a:effectLst/>
                          <a:uLnTx/>
                          <a:uFillTx/>
                          <a:latin typeface="+mn-lt"/>
                          <a:ea typeface="+mn-ea"/>
                          <a:cs typeface="+mn-cs"/>
                        </a:rPr>
                        <a:t>Publication Instagram : Met inpe pima dan zot...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9.02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9.02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Instagram; Ages: 13 - 65+</a:t>
                      </a:r>
                    </a:p>
                  </a:txBody>
                  <a:tcPr/>
                </a:tc>
                <a:extLst>
                  <a:ext uri="{0D108BD9-81ED-4DB2-BD59-A6C34878D82A}">
                    <a16:rowId xmlns:a16="http://schemas.microsoft.com/office/drawing/2014/main" val="3675640461"/>
                  </a:ext>
                </a:extLst>
              </a:tr>
            </a:tbl>
          </a:graphicData>
        </a:graphic>
      </p:graphicFrame>
      <p:sp>
        <p:nvSpPr>
          <p:cNvPr id="4" name="Text Placeholder 3">
            <a:extLst>
              <a:ext uri="{FF2B5EF4-FFF2-40B4-BE49-F238E27FC236}">
                <a16:creationId xmlns:a16="http://schemas.microsoft.com/office/drawing/2014/main" id="{AB1E782C-AA24-4744-B4F5-662C550413CB}"/>
              </a:ext>
            </a:extLst>
          </p:cNvPr>
          <p:cNvSpPr>
            <a:spLocks noGrp="1"/>
          </p:cNvSpPr>
          <p:nvPr>
            <p:ph type="body" sz="quarter" idx="14"/>
          </p:nvPr>
        </p:nvSpPr>
        <p:spPr/>
        <p:txBody>
          <a:bodyPr/>
          <a:lstStyle/>
          <a:p>
            <a:r>
              <a:rPr lang="en-US"/>
              <a:t>01/01/2020 - 21/01/2020</a:t>
            </a:r>
          </a:p>
        </p:txBody>
      </p:sp>
    </p:spTree>
    <p:extLst>
      <p:ext uri="{BB962C8B-B14F-4D97-AF65-F5344CB8AC3E}">
        <p14:creationId xmlns:p14="http://schemas.microsoft.com/office/powerpoint/2010/main" val="393313949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8D22F6-CE25-4C78-B9A3-D6BDE353EFFD}"/>
              </a:ext>
            </a:extLst>
          </p:cNvPr>
          <p:cNvSpPr>
            <a:spLocks noGrp="1"/>
          </p:cNvSpPr>
          <p:nvPr>
            <p:ph type="title"/>
          </p:nvPr>
        </p:nvSpPr>
        <p:spPr/>
        <p:txBody>
          <a:bodyPr/>
          <a:lstStyle/>
          <a:p>
            <a:r>
              <a:rPr lang="en-US"/>
              <a:t>Facebook Ads Costs Table | Eclosia - 23 of 26</a:t>
            </a:r>
          </a:p>
        </p:txBody>
      </p:sp>
      <p:graphicFrame>
        <p:nvGraphicFramePr>
          <p:cNvPr id="5" name="Table Placeholder 4">
            <a:extLst>
              <a:ext uri="{FF2B5EF4-FFF2-40B4-BE49-F238E27FC236}">
                <a16:creationId xmlns:a16="http://schemas.microsoft.com/office/drawing/2014/main" id="{8C532FC8-B6B3-4A3A-850C-643FE0E9A460}"/>
              </a:ext>
            </a:extLst>
          </p:cNvPr>
          <p:cNvGraphicFramePr>
            <a:graphicFrameLocks noGrp="1"/>
          </p:cNvGraphicFramePr>
          <p:nvPr>
            <p:ph type="tbl" sz="quarter" idx="13"/>
            <p:extLst>
              <p:ext uri="{D42A27DB-BD31-4B8C-83A1-F6EECF244321}">
                <p14:modId xmlns:p14="http://schemas.microsoft.com/office/powerpoint/2010/main" val="26101632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3363629087"/>
                    </a:ext>
                  </a:extLst>
                </a:gridCol>
                <a:gridCol w="1069848">
                  <a:extLst>
                    <a:ext uri="{9D8B030D-6E8A-4147-A177-3AD203B41FA5}">
                      <a16:colId xmlns:a16="http://schemas.microsoft.com/office/drawing/2014/main" val="3665209579"/>
                    </a:ext>
                  </a:extLst>
                </a:gridCol>
                <a:gridCol w="246888">
                  <a:extLst>
                    <a:ext uri="{9D8B030D-6E8A-4147-A177-3AD203B41FA5}">
                      <a16:colId xmlns:a16="http://schemas.microsoft.com/office/drawing/2014/main" val="3991527400"/>
                    </a:ext>
                  </a:extLst>
                </a:gridCol>
                <a:gridCol w="246888">
                  <a:extLst>
                    <a:ext uri="{9D8B030D-6E8A-4147-A177-3AD203B41FA5}">
                      <a16:colId xmlns:a16="http://schemas.microsoft.com/office/drawing/2014/main" val="3183720760"/>
                    </a:ext>
                  </a:extLst>
                </a:gridCol>
                <a:gridCol w="246888">
                  <a:extLst>
                    <a:ext uri="{9D8B030D-6E8A-4147-A177-3AD203B41FA5}">
                      <a16:colId xmlns:a16="http://schemas.microsoft.com/office/drawing/2014/main" val="4034924831"/>
                    </a:ext>
                  </a:extLst>
                </a:gridCol>
                <a:gridCol w="246888">
                  <a:extLst>
                    <a:ext uri="{9D8B030D-6E8A-4147-A177-3AD203B41FA5}">
                      <a16:colId xmlns:a16="http://schemas.microsoft.com/office/drawing/2014/main" val="2079170855"/>
                    </a:ext>
                  </a:extLst>
                </a:gridCol>
                <a:gridCol w="246888">
                  <a:extLst>
                    <a:ext uri="{9D8B030D-6E8A-4147-A177-3AD203B41FA5}">
                      <a16:colId xmlns:a16="http://schemas.microsoft.com/office/drawing/2014/main" val="3487309765"/>
                    </a:ext>
                  </a:extLst>
                </a:gridCol>
                <a:gridCol w="246888">
                  <a:extLst>
                    <a:ext uri="{9D8B030D-6E8A-4147-A177-3AD203B41FA5}">
                      <a16:colId xmlns:a16="http://schemas.microsoft.com/office/drawing/2014/main" val="3934227745"/>
                    </a:ext>
                  </a:extLst>
                </a:gridCol>
                <a:gridCol w="246888">
                  <a:extLst>
                    <a:ext uri="{9D8B030D-6E8A-4147-A177-3AD203B41FA5}">
                      <a16:colId xmlns:a16="http://schemas.microsoft.com/office/drawing/2014/main" val="699339663"/>
                    </a:ext>
                  </a:extLst>
                </a:gridCol>
                <a:gridCol w="246888">
                  <a:extLst>
                    <a:ext uri="{9D8B030D-6E8A-4147-A177-3AD203B41FA5}">
                      <a16:colId xmlns:a16="http://schemas.microsoft.com/office/drawing/2014/main" val="1773140450"/>
                    </a:ext>
                  </a:extLst>
                </a:gridCol>
                <a:gridCol w="246888">
                  <a:extLst>
                    <a:ext uri="{9D8B030D-6E8A-4147-A177-3AD203B41FA5}">
                      <a16:colId xmlns:a16="http://schemas.microsoft.com/office/drawing/2014/main" val="683292677"/>
                    </a:ext>
                  </a:extLst>
                </a:gridCol>
                <a:gridCol w="246888">
                  <a:extLst>
                    <a:ext uri="{9D8B030D-6E8A-4147-A177-3AD203B41FA5}">
                      <a16:colId xmlns:a16="http://schemas.microsoft.com/office/drawing/2014/main" val="3756366285"/>
                    </a:ext>
                  </a:extLst>
                </a:gridCol>
                <a:gridCol w="246888">
                  <a:extLst>
                    <a:ext uri="{9D8B030D-6E8A-4147-A177-3AD203B41FA5}">
                      <a16:colId xmlns:a16="http://schemas.microsoft.com/office/drawing/2014/main" val="152803004"/>
                    </a:ext>
                  </a:extLst>
                </a:gridCol>
                <a:gridCol w="246888">
                  <a:extLst>
                    <a:ext uri="{9D8B030D-6E8A-4147-A177-3AD203B41FA5}">
                      <a16:colId xmlns:a16="http://schemas.microsoft.com/office/drawing/2014/main" val="4099164764"/>
                    </a:ext>
                  </a:extLst>
                </a:gridCol>
                <a:gridCol w="246888">
                  <a:extLst>
                    <a:ext uri="{9D8B030D-6E8A-4147-A177-3AD203B41FA5}">
                      <a16:colId xmlns:a16="http://schemas.microsoft.com/office/drawing/2014/main" val="236333445"/>
                    </a:ext>
                  </a:extLst>
                </a:gridCol>
                <a:gridCol w="246888">
                  <a:extLst>
                    <a:ext uri="{9D8B030D-6E8A-4147-A177-3AD203B41FA5}">
                      <a16:colId xmlns:a16="http://schemas.microsoft.com/office/drawing/2014/main" val="1871868823"/>
                    </a:ext>
                  </a:extLst>
                </a:gridCol>
                <a:gridCol w="246888">
                  <a:extLst>
                    <a:ext uri="{9D8B030D-6E8A-4147-A177-3AD203B41FA5}">
                      <a16:colId xmlns:a16="http://schemas.microsoft.com/office/drawing/2014/main" val="3812322239"/>
                    </a:ext>
                  </a:extLst>
                </a:gridCol>
                <a:gridCol w="246888">
                  <a:extLst>
                    <a:ext uri="{9D8B030D-6E8A-4147-A177-3AD203B41FA5}">
                      <a16:colId xmlns:a16="http://schemas.microsoft.com/office/drawing/2014/main" val="2230363819"/>
                    </a:ext>
                  </a:extLst>
                </a:gridCol>
                <a:gridCol w="246888">
                  <a:extLst>
                    <a:ext uri="{9D8B030D-6E8A-4147-A177-3AD203B41FA5}">
                      <a16:colId xmlns:a16="http://schemas.microsoft.com/office/drawing/2014/main" val="2310099617"/>
                    </a:ext>
                  </a:extLst>
                </a:gridCol>
                <a:gridCol w="1069848">
                  <a:extLst>
                    <a:ext uri="{9D8B030D-6E8A-4147-A177-3AD203B41FA5}">
                      <a16:colId xmlns:a16="http://schemas.microsoft.com/office/drawing/2014/main" val="32469152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18804209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Eclosia - 2020-01-06 18:21:43</a:t>
                      </a:r>
                      <a:r>
                        <a:rPr kumimoji="0" lang="en-US" sz="1000" b="0" i="0" u="none" strike="noStrike" kern="1200" cap="none" spc="0" normalizeH="0" baseline="0" noProof="0">
                          <a:ln>
                            <a:noFill/>
                          </a:ln>
                          <a:solidFill>
                            <a:prstClr val="black"/>
                          </a:solidFill>
                          <a:effectLst/>
                          <a:uLnTx/>
                          <a:uFillTx/>
                          <a:latin typeface="+mn-lt"/>
                          <a:ea typeface="+mn-ea"/>
                          <a:cs typeface="+mn-cs"/>
                        </a:rPr>
                        <a:t>
 Met inpe pima dan zot lavi pou koumans lane 2020! Noun gagn sa 3 kalite pima la dan bazar Porlwi. Lakel pli petar?
#foodiesmoris #foodies #mauritianfood #mauritius #chilli #pima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16/01/2020 22:18:01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0" i="0" u="none" strike="noStrike" kern="1200" cap="none" spc="0" normalizeH="0" baseline="0" noProof="0">
                          <a:ln>
                            <a:noFill/>
                          </a:ln>
                          <a:solidFill>
                            <a:prstClr val="black"/>
                          </a:solidFill>
                          <a:effectLst/>
                          <a:uLnTx/>
                          <a:uFillTx/>
                          <a:latin typeface="+mn-lt"/>
                          <a:ea typeface="+mn-ea"/>
                          <a:cs typeface="+mn-cs"/>
                        </a:rPr>
                        <a:t>Publication Instagram : Met inpe pima dan zot...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0.98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0.49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0.49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Instagram; Ages: 13 - 65+</a:t>
                      </a:r>
                    </a:p>
                  </a:txBody>
                  <a:tcPr/>
                </a:tc>
                <a:extLst>
                  <a:ext uri="{0D108BD9-81ED-4DB2-BD59-A6C34878D82A}">
                    <a16:rowId xmlns:a16="http://schemas.microsoft.com/office/drawing/2014/main" val="1551912946"/>
                  </a:ext>
                </a:extLst>
              </a:tr>
            </a:tbl>
          </a:graphicData>
        </a:graphic>
      </p:graphicFrame>
      <p:sp>
        <p:nvSpPr>
          <p:cNvPr id="4" name="Text Placeholder 3">
            <a:extLst>
              <a:ext uri="{FF2B5EF4-FFF2-40B4-BE49-F238E27FC236}">
                <a16:creationId xmlns:a16="http://schemas.microsoft.com/office/drawing/2014/main" id="{ED959B93-17AA-4913-BE80-33751E5D115D}"/>
              </a:ext>
            </a:extLst>
          </p:cNvPr>
          <p:cNvSpPr>
            <a:spLocks noGrp="1"/>
          </p:cNvSpPr>
          <p:nvPr>
            <p:ph type="body" sz="quarter" idx="14"/>
          </p:nvPr>
        </p:nvSpPr>
        <p:spPr/>
        <p:txBody>
          <a:bodyPr/>
          <a:lstStyle/>
          <a:p>
            <a:r>
              <a:rPr lang="en-US"/>
              <a:t>01/01/2020 - 21/01/2020</a:t>
            </a:r>
          </a:p>
        </p:txBody>
      </p:sp>
    </p:spTree>
    <p:extLst>
      <p:ext uri="{BB962C8B-B14F-4D97-AF65-F5344CB8AC3E}">
        <p14:creationId xmlns:p14="http://schemas.microsoft.com/office/powerpoint/2010/main" val="311775866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D793D-9ECD-481D-818C-E5175C48F7C4}"/>
              </a:ext>
            </a:extLst>
          </p:cNvPr>
          <p:cNvSpPr>
            <a:spLocks noGrp="1"/>
          </p:cNvSpPr>
          <p:nvPr>
            <p:ph type="title"/>
          </p:nvPr>
        </p:nvSpPr>
        <p:spPr/>
        <p:txBody>
          <a:bodyPr/>
          <a:lstStyle/>
          <a:p>
            <a:r>
              <a:rPr lang="en-US"/>
              <a:t>Facebook Ads Costs Table | Eclosia - 24 of 26</a:t>
            </a:r>
          </a:p>
        </p:txBody>
      </p:sp>
      <p:graphicFrame>
        <p:nvGraphicFramePr>
          <p:cNvPr id="5" name="Table Placeholder 4">
            <a:extLst>
              <a:ext uri="{FF2B5EF4-FFF2-40B4-BE49-F238E27FC236}">
                <a16:creationId xmlns:a16="http://schemas.microsoft.com/office/drawing/2014/main" id="{3D269072-4D87-444F-8F47-3B77344FB8B4}"/>
              </a:ext>
            </a:extLst>
          </p:cNvPr>
          <p:cNvGraphicFramePr>
            <a:graphicFrameLocks noGrp="1"/>
          </p:cNvGraphicFramePr>
          <p:nvPr>
            <p:ph type="tbl" sz="quarter" idx="13"/>
            <p:extLst>
              <p:ext uri="{D42A27DB-BD31-4B8C-83A1-F6EECF244321}">
                <p14:modId xmlns:p14="http://schemas.microsoft.com/office/powerpoint/2010/main" val="27632704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2999192157"/>
                    </a:ext>
                  </a:extLst>
                </a:gridCol>
                <a:gridCol w="1069848">
                  <a:extLst>
                    <a:ext uri="{9D8B030D-6E8A-4147-A177-3AD203B41FA5}">
                      <a16:colId xmlns:a16="http://schemas.microsoft.com/office/drawing/2014/main" val="1970137991"/>
                    </a:ext>
                  </a:extLst>
                </a:gridCol>
                <a:gridCol w="246888">
                  <a:extLst>
                    <a:ext uri="{9D8B030D-6E8A-4147-A177-3AD203B41FA5}">
                      <a16:colId xmlns:a16="http://schemas.microsoft.com/office/drawing/2014/main" val="3928142604"/>
                    </a:ext>
                  </a:extLst>
                </a:gridCol>
                <a:gridCol w="246888">
                  <a:extLst>
                    <a:ext uri="{9D8B030D-6E8A-4147-A177-3AD203B41FA5}">
                      <a16:colId xmlns:a16="http://schemas.microsoft.com/office/drawing/2014/main" val="482962566"/>
                    </a:ext>
                  </a:extLst>
                </a:gridCol>
                <a:gridCol w="246888">
                  <a:extLst>
                    <a:ext uri="{9D8B030D-6E8A-4147-A177-3AD203B41FA5}">
                      <a16:colId xmlns:a16="http://schemas.microsoft.com/office/drawing/2014/main" val="2400486821"/>
                    </a:ext>
                  </a:extLst>
                </a:gridCol>
                <a:gridCol w="246888">
                  <a:extLst>
                    <a:ext uri="{9D8B030D-6E8A-4147-A177-3AD203B41FA5}">
                      <a16:colId xmlns:a16="http://schemas.microsoft.com/office/drawing/2014/main" val="3085086220"/>
                    </a:ext>
                  </a:extLst>
                </a:gridCol>
                <a:gridCol w="246888">
                  <a:extLst>
                    <a:ext uri="{9D8B030D-6E8A-4147-A177-3AD203B41FA5}">
                      <a16:colId xmlns:a16="http://schemas.microsoft.com/office/drawing/2014/main" val="3780895232"/>
                    </a:ext>
                  </a:extLst>
                </a:gridCol>
                <a:gridCol w="246888">
                  <a:extLst>
                    <a:ext uri="{9D8B030D-6E8A-4147-A177-3AD203B41FA5}">
                      <a16:colId xmlns:a16="http://schemas.microsoft.com/office/drawing/2014/main" val="370603864"/>
                    </a:ext>
                  </a:extLst>
                </a:gridCol>
                <a:gridCol w="246888">
                  <a:extLst>
                    <a:ext uri="{9D8B030D-6E8A-4147-A177-3AD203B41FA5}">
                      <a16:colId xmlns:a16="http://schemas.microsoft.com/office/drawing/2014/main" val="933101327"/>
                    </a:ext>
                  </a:extLst>
                </a:gridCol>
                <a:gridCol w="246888">
                  <a:extLst>
                    <a:ext uri="{9D8B030D-6E8A-4147-A177-3AD203B41FA5}">
                      <a16:colId xmlns:a16="http://schemas.microsoft.com/office/drawing/2014/main" val="3732560548"/>
                    </a:ext>
                  </a:extLst>
                </a:gridCol>
                <a:gridCol w="246888">
                  <a:extLst>
                    <a:ext uri="{9D8B030D-6E8A-4147-A177-3AD203B41FA5}">
                      <a16:colId xmlns:a16="http://schemas.microsoft.com/office/drawing/2014/main" val="1106177989"/>
                    </a:ext>
                  </a:extLst>
                </a:gridCol>
                <a:gridCol w="246888">
                  <a:extLst>
                    <a:ext uri="{9D8B030D-6E8A-4147-A177-3AD203B41FA5}">
                      <a16:colId xmlns:a16="http://schemas.microsoft.com/office/drawing/2014/main" val="3413846026"/>
                    </a:ext>
                  </a:extLst>
                </a:gridCol>
                <a:gridCol w="246888">
                  <a:extLst>
                    <a:ext uri="{9D8B030D-6E8A-4147-A177-3AD203B41FA5}">
                      <a16:colId xmlns:a16="http://schemas.microsoft.com/office/drawing/2014/main" val="2678697998"/>
                    </a:ext>
                  </a:extLst>
                </a:gridCol>
                <a:gridCol w="246888">
                  <a:extLst>
                    <a:ext uri="{9D8B030D-6E8A-4147-A177-3AD203B41FA5}">
                      <a16:colId xmlns:a16="http://schemas.microsoft.com/office/drawing/2014/main" val="342642485"/>
                    </a:ext>
                  </a:extLst>
                </a:gridCol>
                <a:gridCol w="246888">
                  <a:extLst>
                    <a:ext uri="{9D8B030D-6E8A-4147-A177-3AD203B41FA5}">
                      <a16:colId xmlns:a16="http://schemas.microsoft.com/office/drawing/2014/main" val="3259293406"/>
                    </a:ext>
                  </a:extLst>
                </a:gridCol>
                <a:gridCol w="246888">
                  <a:extLst>
                    <a:ext uri="{9D8B030D-6E8A-4147-A177-3AD203B41FA5}">
                      <a16:colId xmlns:a16="http://schemas.microsoft.com/office/drawing/2014/main" val="2043701354"/>
                    </a:ext>
                  </a:extLst>
                </a:gridCol>
                <a:gridCol w="246888">
                  <a:extLst>
                    <a:ext uri="{9D8B030D-6E8A-4147-A177-3AD203B41FA5}">
                      <a16:colId xmlns:a16="http://schemas.microsoft.com/office/drawing/2014/main" val="4257007529"/>
                    </a:ext>
                  </a:extLst>
                </a:gridCol>
                <a:gridCol w="246888">
                  <a:extLst>
                    <a:ext uri="{9D8B030D-6E8A-4147-A177-3AD203B41FA5}">
                      <a16:colId xmlns:a16="http://schemas.microsoft.com/office/drawing/2014/main" val="3571694672"/>
                    </a:ext>
                  </a:extLst>
                </a:gridCol>
                <a:gridCol w="246888">
                  <a:extLst>
                    <a:ext uri="{9D8B030D-6E8A-4147-A177-3AD203B41FA5}">
                      <a16:colId xmlns:a16="http://schemas.microsoft.com/office/drawing/2014/main" val="672447431"/>
                    </a:ext>
                  </a:extLst>
                </a:gridCol>
                <a:gridCol w="1069848">
                  <a:extLst>
                    <a:ext uri="{9D8B030D-6E8A-4147-A177-3AD203B41FA5}">
                      <a16:colId xmlns:a16="http://schemas.microsoft.com/office/drawing/2014/main" val="31285043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36273099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Eclosia - 2020-01-06 09:37:34</a:t>
                      </a:r>
                      <a:r>
                        <a:rPr kumimoji="0" lang="fr-FR" sz="1000" b="0" i="0" u="none" strike="noStrike" kern="1200" cap="none" spc="0" normalizeH="0" baseline="0" noProof="0">
                          <a:ln>
                            <a:noFill/>
                          </a:ln>
                          <a:solidFill>
                            <a:prstClr val="black"/>
                          </a:solidFill>
                          <a:effectLst/>
                          <a:uLnTx/>
                          <a:uFillTx/>
                          <a:latin typeface="+mn-lt"/>
                          <a:ea typeface="+mn-ea"/>
                          <a:cs typeface="+mn-cs"/>
                        </a:rPr>
                        <a:t>
 "Ramass pavion", ou les visites aux grandes tantes et cousins éloignés en début d'année. 
Est-ce que ça se fait encore chez vous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16/01/2020 22:18:01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Ramass pavion -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10.75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0.79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Ages: 18 - 65+; Interests: Family</a:t>
                      </a:r>
                    </a:p>
                  </a:txBody>
                  <a:tcPr/>
                </a:tc>
                <a:extLst>
                  <a:ext uri="{0D108BD9-81ED-4DB2-BD59-A6C34878D82A}">
                    <a16:rowId xmlns:a16="http://schemas.microsoft.com/office/drawing/2014/main" val="4236570497"/>
                  </a:ext>
                </a:extLst>
              </a:tr>
            </a:tbl>
          </a:graphicData>
        </a:graphic>
      </p:graphicFrame>
      <p:sp>
        <p:nvSpPr>
          <p:cNvPr id="4" name="Text Placeholder 3">
            <a:extLst>
              <a:ext uri="{FF2B5EF4-FFF2-40B4-BE49-F238E27FC236}">
                <a16:creationId xmlns:a16="http://schemas.microsoft.com/office/drawing/2014/main" id="{7F7BE715-B568-4C22-8AF8-AE540291D484}"/>
              </a:ext>
            </a:extLst>
          </p:cNvPr>
          <p:cNvSpPr>
            <a:spLocks noGrp="1"/>
          </p:cNvSpPr>
          <p:nvPr>
            <p:ph type="body" sz="quarter" idx="14"/>
          </p:nvPr>
        </p:nvSpPr>
        <p:spPr/>
        <p:txBody>
          <a:bodyPr/>
          <a:lstStyle/>
          <a:p>
            <a:r>
              <a:rPr lang="en-US"/>
              <a:t>01/01/2020 - 21/01/2020</a:t>
            </a:r>
          </a:p>
        </p:txBody>
      </p:sp>
    </p:spTree>
    <p:extLst>
      <p:ext uri="{BB962C8B-B14F-4D97-AF65-F5344CB8AC3E}">
        <p14:creationId xmlns:p14="http://schemas.microsoft.com/office/powerpoint/2010/main" val="171430484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8E7AF7-9583-48EE-83F6-8574C236E8FB}"/>
              </a:ext>
            </a:extLst>
          </p:cNvPr>
          <p:cNvSpPr>
            <a:spLocks noGrp="1"/>
          </p:cNvSpPr>
          <p:nvPr>
            <p:ph type="title"/>
          </p:nvPr>
        </p:nvSpPr>
        <p:spPr/>
        <p:txBody>
          <a:bodyPr/>
          <a:lstStyle/>
          <a:p>
            <a:r>
              <a:rPr lang="en-US"/>
              <a:t>Facebook Ads Costs Table | Eclosia - 25 of 26</a:t>
            </a:r>
          </a:p>
        </p:txBody>
      </p:sp>
      <p:graphicFrame>
        <p:nvGraphicFramePr>
          <p:cNvPr id="5" name="Table Placeholder 4">
            <a:extLst>
              <a:ext uri="{FF2B5EF4-FFF2-40B4-BE49-F238E27FC236}">
                <a16:creationId xmlns:a16="http://schemas.microsoft.com/office/drawing/2014/main" id="{A8FA4AE7-D185-461B-B698-DC22234FD454}"/>
              </a:ext>
            </a:extLst>
          </p:cNvPr>
          <p:cNvGraphicFramePr>
            <a:graphicFrameLocks noGrp="1"/>
          </p:cNvGraphicFramePr>
          <p:nvPr>
            <p:ph type="tbl" sz="quarter" idx="13"/>
            <p:extLst>
              <p:ext uri="{D42A27DB-BD31-4B8C-83A1-F6EECF244321}">
                <p14:modId xmlns:p14="http://schemas.microsoft.com/office/powerpoint/2010/main" val="33525543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2967750235"/>
                    </a:ext>
                  </a:extLst>
                </a:gridCol>
                <a:gridCol w="1069848">
                  <a:extLst>
                    <a:ext uri="{9D8B030D-6E8A-4147-A177-3AD203B41FA5}">
                      <a16:colId xmlns:a16="http://schemas.microsoft.com/office/drawing/2014/main" val="1598690192"/>
                    </a:ext>
                  </a:extLst>
                </a:gridCol>
                <a:gridCol w="246888">
                  <a:extLst>
                    <a:ext uri="{9D8B030D-6E8A-4147-A177-3AD203B41FA5}">
                      <a16:colId xmlns:a16="http://schemas.microsoft.com/office/drawing/2014/main" val="3246995429"/>
                    </a:ext>
                  </a:extLst>
                </a:gridCol>
                <a:gridCol w="246888">
                  <a:extLst>
                    <a:ext uri="{9D8B030D-6E8A-4147-A177-3AD203B41FA5}">
                      <a16:colId xmlns:a16="http://schemas.microsoft.com/office/drawing/2014/main" val="1495827197"/>
                    </a:ext>
                  </a:extLst>
                </a:gridCol>
                <a:gridCol w="246888">
                  <a:extLst>
                    <a:ext uri="{9D8B030D-6E8A-4147-A177-3AD203B41FA5}">
                      <a16:colId xmlns:a16="http://schemas.microsoft.com/office/drawing/2014/main" val="1533615576"/>
                    </a:ext>
                  </a:extLst>
                </a:gridCol>
                <a:gridCol w="246888">
                  <a:extLst>
                    <a:ext uri="{9D8B030D-6E8A-4147-A177-3AD203B41FA5}">
                      <a16:colId xmlns:a16="http://schemas.microsoft.com/office/drawing/2014/main" val="1282062619"/>
                    </a:ext>
                  </a:extLst>
                </a:gridCol>
                <a:gridCol w="246888">
                  <a:extLst>
                    <a:ext uri="{9D8B030D-6E8A-4147-A177-3AD203B41FA5}">
                      <a16:colId xmlns:a16="http://schemas.microsoft.com/office/drawing/2014/main" val="1118058900"/>
                    </a:ext>
                  </a:extLst>
                </a:gridCol>
                <a:gridCol w="246888">
                  <a:extLst>
                    <a:ext uri="{9D8B030D-6E8A-4147-A177-3AD203B41FA5}">
                      <a16:colId xmlns:a16="http://schemas.microsoft.com/office/drawing/2014/main" val="983900106"/>
                    </a:ext>
                  </a:extLst>
                </a:gridCol>
                <a:gridCol w="246888">
                  <a:extLst>
                    <a:ext uri="{9D8B030D-6E8A-4147-A177-3AD203B41FA5}">
                      <a16:colId xmlns:a16="http://schemas.microsoft.com/office/drawing/2014/main" val="1475798143"/>
                    </a:ext>
                  </a:extLst>
                </a:gridCol>
                <a:gridCol w="246888">
                  <a:extLst>
                    <a:ext uri="{9D8B030D-6E8A-4147-A177-3AD203B41FA5}">
                      <a16:colId xmlns:a16="http://schemas.microsoft.com/office/drawing/2014/main" val="3860147421"/>
                    </a:ext>
                  </a:extLst>
                </a:gridCol>
                <a:gridCol w="246888">
                  <a:extLst>
                    <a:ext uri="{9D8B030D-6E8A-4147-A177-3AD203B41FA5}">
                      <a16:colId xmlns:a16="http://schemas.microsoft.com/office/drawing/2014/main" val="1080235072"/>
                    </a:ext>
                  </a:extLst>
                </a:gridCol>
                <a:gridCol w="246888">
                  <a:extLst>
                    <a:ext uri="{9D8B030D-6E8A-4147-A177-3AD203B41FA5}">
                      <a16:colId xmlns:a16="http://schemas.microsoft.com/office/drawing/2014/main" val="2490703508"/>
                    </a:ext>
                  </a:extLst>
                </a:gridCol>
                <a:gridCol w="246888">
                  <a:extLst>
                    <a:ext uri="{9D8B030D-6E8A-4147-A177-3AD203B41FA5}">
                      <a16:colId xmlns:a16="http://schemas.microsoft.com/office/drawing/2014/main" val="4149216649"/>
                    </a:ext>
                  </a:extLst>
                </a:gridCol>
                <a:gridCol w="246888">
                  <a:extLst>
                    <a:ext uri="{9D8B030D-6E8A-4147-A177-3AD203B41FA5}">
                      <a16:colId xmlns:a16="http://schemas.microsoft.com/office/drawing/2014/main" val="153170627"/>
                    </a:ext>
                  </a:extLst>
                </a:gridCol>
                <a:gridCol w="246888">
                  <a:extLst>
                    <a:ext uri="{9D8B030D-6E8A-4147-A177-3AD203B41FA5}">
                      <a16:colId xmlns:a16="http://schemas.microsoft.com/office/drawing/2014/main" val="2534614882"/>
                    </a:ext>
                  </a:extLst>
                </a:gridCol>
                <a:gridCol w="246888">
                  <a:extLst>
                    <a:ext uri="{9D8B030D-6E8A-4147-A177-3AD203B41FA5}">
                      <a16:colId xmlns:a16="http://schemas.microsoft.com/office/drawing/2014/main" val="813001174"/>
                    </a:ext>
                  </a:extLst>
                </a:gridCol>
                <a:gridCol w="246888">
                  <a:extLst>
                    <a:ext uri="{9D8B030D-6E8A-4147-A177-3AD203B41FA5}">
                      <a16:colId xmlns:a16="http://schemas.microsoft.com/office/drawing/2014/main" val="2168859608"/>
                    </a:ext>
                  </a:extLst>
                </a:gridCol>
                <a:gridCol w="246888">
                  <a:extLst>
                    <a:ext uri="{9D8B030D-6E8A-4147-A177-3AD203B41FA5}">
                      <a16:colId xmlns:a16="http://schemas.microsoft.com/office/drawing/2014/main" val="2101980662"/>
                    </a:ext>
                  </a:extLst>
                </a:gridCol>
                <a:gridCol w="246888">
                  <a:extLst>
                    <a:ext uri="{9D8B030D-6E8A-4147-A177-3AD203B41FA5}">
                      <a16:colId xmlns:a16="http://schemas.microsoft.com/office/drawing/2014/main" val="2569441267"/>
                    </a:ext>
                  </a:extLst>
                </a:gridCol>
                <a:gridCol w="1069848">
                  <a:extLst>
                    <a:ext uri="{9D8B030D-6E8A-4147-A177-3AD203B41FA5}">
                      <a16:colId xmlns:a16="http://schemas.microsoft.com/office/drawing/2014/main" val="39818676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40270985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Eclosia - 2020-01-04 19:45:48</a:t>
                      </a:r>
                      <a:r>
                        <a:rPr kumimoji="0" lang="fr-FR" sz="1000" b="0" i="0" u="none" strike="noStrike" kern="1200" cap="none" spc="0" normalizeH="0" baseline="0" noProof="0">
                          <a:ln>
                            <a:noFill/>
                          </a:ln>
                          <a:solidFill>
                            <a:prstClr val="black"/>
                          </a:solidFill>
                          <a:effectLst/>
                          <a:uLnTx/>
                          <a:uFillTx/>
                          <a:latin typeface="+mn-lt"/>
                          <a:ea typeface="+mn-ea"/>
                          <a:cs typeface="+mn-cs"/>
                        </a:rPr>
                        <a:t>
 Kotsa sa? 👀 Pouvez-vous deviner le sujet de notre prochaine série Foodies?
#foodiesmoris #foodies #mauritius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16/01/2020 22:18:01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mn-lt"/>
                          <a:ea typeface="+mn-ea"/>
                          <a:cs typeface="+mn-cs"/>
                        </a:rPr>
                        <a:t>Publication Instagram : Kotsa sa? 👀 Pouvez-vous...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12.04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4.01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Instagram; Ages: 18 - 65+; Lookalike (MU, 1%) - Instagram Automatic Audience</a:t>
                      </a:r>
                    </a:p>
                  </a:txBody>
                  <a:tcPr/>
                </a:tc>
                <a:extLst>
                  <a:ext uri="{0D108BD9-81ED-4DB2-BD59-A6C34878D82A}">
                    <a16:rowId xmlns:a16="http://schemas.microsoft.com/office/drawing/2014/main" val="2947972255"/>
                  </a:ext>
                </a:extLst>
              </a:tr>
            </a:tbl>
          </a:graphicData>
        </a:graphic>
      </p:graphicFrame>
      <p:sp>
        <p:nvSpPr>
          <p:cNvPr id="4" name="Text Placeholder 3">
            <a:extLst>
              <a:ext uri="{FF2B5EF4-FFF2-40B4-BE49-F238E27FC236}">
                <a16:creationId xmlns:a16="http://schemas.microsoft.com/office/drawing/2014/main" id="{80B6EC68-935E-4981-A748-7ABD64B2B352}"/>
              </a:ext>
            </a:extLst>
          </p:cNvPr>
          <p:cNvSpPr>
            <a:spLocks noGrp="1"/>
          </p:cNvSpPr>
          <p:nvPr>
            <p:ph type="body" sz="quarter" idx="14"/>
          </p:nvPr>
        </p:nvSpPr>
        <p:spPr/>
        <p:txBody>
          <a:bodyPr/>
          <a:lstStyle/>
          <a:p>
            <a:r>
              <a:rPr lang="en-US"/>
              <a:t>01/01/2020 - 21/01/2020</a:t>
            </a:r>
          </a:p>
        </p:txBody>
      </p:sp>
    </p:spTree>
    <p:extLst>
      <p:ext uri="{BB962C8B-B14F-4D97-AF65-F5344CB8AC3E}">
        <p14:creationId xmlns:p14="http://schemas.microsoft.com/office/powerpoint/2010/main" val="145825951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A386B0-FCF0-413F-B0BB-87566F0D4DA7}"/>
              </a:ext>
            </a:extLst>
          </p:cNvPr>
          <p:cNvSpPr>
            <a:spLocks noGrp="1"/>
          </p:cNvSpPr>
          <p:nvPr>
            <p:ph type="title"/>
          </p:nvPr>
        </p:nvSpPr>
        <p:spPr/>
        <p:txBody>
          <a:bodyPr/>
          <a:lstStyle/>
          <a:p>
            <a:r>
              <a:rPr lang="en-US"/>
              <a:t>Facebook Ads Costs Table | Eclosia - 26 of 26</a:t>
            </a:r>
          </a:p>
        </p:txBody>
      </p:sp>
      <p:graphicFrame>
        <p:nvGraphicFramePr>
          <p:cNvPr id="5" name="Table Placeholder 4">
            <a:extLst>
              <a:ext uri="{FF2B5EF4-FFF2-40B4-BE49-F238E27FC236}">
                <a16:creationId xmlns:a16="http://schemas.microsoft.com/office/drawing/2014/main" id="{217F7D1E-9339-4889-9919-236208B5FE08}"/>
              </a:ext>
            </a:extLst>
          </p:cNvPr>
          <p:cNvGraphicFramePr>
            <a:graphicFrameLocks noGrp="1"/>
          </p:cNvGraphicFramePr>
          <p:nvPr>
            <p:ph type="tbl" sz="quarter" idx="13"/>
            <p:extLst>
              <p:ext uri="{D42A27DB-BD31-4B8C-83A1-F6EECF244321}">
                <p14:modId xmlns:p14="http://schemas.microsoft.com/office/powerpoint/2010/main" val="3212642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2013678553"/>
                    </a:ext>
                  </a:extLst>
                </a:gridCol>
                <a:gridCol w="1069848">
                  <a:extLst>
                    <a:ext uri="{9D8B030D-6E8A-4147-A177-3AD203B41FA5}">
                      <a16:colId xmlns:a16="http://schemas.microsoft.com/office/drawing/2014/main" val="3091439326"/>
                    </a:ext>
                  </a:extLst>
                </a:gridCol>
                <a:gridCol w="246888">
                  <a:extLst>
                    <a:ext uri="{9D8B030D-6E8A-4147-A177-3AD203B41FA5}">
                      <a16:colId xmlns:a16="http://schemas.microsoft.com/office/drawing/2014/main" val="1193801534"/>
                    </a:ext>
                  </a:extLst>
                </a:gridCol>
                <a:gridCol w="246888">
                  <a:extLst>
                    <a:ext uri="{9D8B030D-6E8A-4147-A177-3AD203B41FA5}">
                      <a16:colId xmlns:a16="http://schemas.microsoft.com/office/drawing/2014/main" val="2634250683"/>
                    </a:ext>
                  </a:extLst>
                </a:gridCol>
                <a:gridCol w="246888">
                  <a:extLst>
                    <a:ext uri="{9D8B030D-6E8A-4147-A177-3AD203B41FA5}">
                      <a16:colId xmlns:a16="http://schemas.microsoft.com/office/drawing/2014/main" val="4226115751"/>
                    </a:ext>
                  </a:extLst>
                </a:gridCol>
                <a:gridCol w="246888">
                  <a:extLst>
                    <a:ext uri="{9D8B030D-6E8A-4147-A177-3AD203B41FA5}">
                      <a16:colId xmlns:a16="http://schemas.microsoft.com/office/drawing/2014/main" val="71214072"/>
                    </a:ext>
                  </a:extLst>
                </a:gridCol>
                <a:gridCol w="246888">
                  <a:extLst>
                    <a:ext uri="{9D8B030D-6E8A-4147-A177-3AD203B41FA5}">
                      <a16:colId xmlns:a16="http://schemas.microsoft.com/office/drawing/2014/main" val="2290537224"/>
                    </a:ext>
                  </a:extLst>
                </a:gridCol>
                <a:gridCol w="246888">
                  <a:extLst>
                    <a:ext uri="{9D8B030D-6E8A-4147-A177-3AD203B41FA5}">
                      <a16:colId xmlns:a16="http://schemas.microsoft.com/office/drawing/2014/main" val="2953908694"/>
                    </a:ext>
                  </a:extLst>
                </a:gridCol>
                <a:gridCol w="246888">
                  <a:extLst>
                    <a:ext uri="{9D8B030D-6E8A-4147-A177-3AD203B41FA5}">
                      <a16:colId xmlns:a16="http://schemas.microsoft.com/office/drawing/2014/main" val="295856949"/>
                    </a:ext>
                  </a:extLst>
                </a:gridCol>
                <a:gridCol w="246888">
                  <a:extLst>
                    <a:ext uri="{9D8B030D-6E8A-4147-A177-3AD203B41FA5}">
                      <a16:colId xmlns:a16="http://schemas.microsoft.com/office/drawing/2014/main" val="500884162"/>
                    </a:ext>
                  </a:extLst>
                </a:gridCol>
                <a:gridCol w="246888">
                  <a:extLst>
                    <a:ext uri="{9D8B030D-6E8A-4147-A177-3AD203B41FA5}">
                      <a16:colId xmlns:a16="http://schemas.microsoft.com/office/drawing/2014/main" val="3911309695"/>
                    </a:ext>
                  </a:extLst>
                </a:gridCol>
                <a:gridCol w="246888">
                  <a:extLst>
                    <a:ext uri="{9D8B030D-6E8A-4147-A177-3AD203B41FA5}">
                      <a16:colId xmlns:a16="http://schemas.microsoft.com/office/drawing/2014/main" val="2647758443"/>
                    </a:ext>
                  </a:extLst>
                </a:gridCol>
                <a:gridCol w="246888">
                  <a:extLst>
                    <a:ext uri="{9D8B030D-6E8A-4147-A177-3AD203B41FA5}">
                      <a16:colId xmlns:a16="http://schemas.microsoft.com/office/drawing/2014/main" val="3410207378"/>
                    </a:ext>
                  </a:extLst>
                </a:gridCol>
                <a:gridCol w="246888">
                  <a:extLst>
                    <a:ext uri="{9D8B030D-6E8A-4147-A177-3AD203B41FA5}">
                      <a16:colId xmlns:a16="http://schemas.microsoft.com/office/drawing/2014/main" val="348795423"/>
                    </a:ext>
                  </a:extLst>
                </a:gridCol>
                <a:gridCol w="246888">
                  <a:extLst>
                    <a:ext uri="{9D8B030D-6E8A-4147-A177-3AD203B41FA5}">
                      <a16:colId xmlns:a16="http://schemas.microsoft.com/office/drawing/2014/main" val="2398875922"/>
                    </a:ext>
                  </a:extLst>
                </a:gridCol>
                <a:gridCol w="246888">
                  <a:extLst>
                    <a:ext uri="{9D8B030D-6E8A-4147-A177-3AD203B41FA5}">
                      <a16:colId xmlns:a16="http://schemas.microsoft.com/office/drawing/2014/main" val="3273654087"/>
                    </a:ext>
                  </a:extLst>
                </a:gridCol>
                <a:gridCol w="246888">
                  <a:extLst>
                    <a:ext uri="{9D8B030D-6E8A-4147-A177-3AD203B41FA5}">
                      <a16:colId xmlns:a16="http://schemas.microsoft.com/office/drawing/2014/main" val="2655590736"/>
                    </a:ext>
                  </a:extLst>
                </a:gridCol>
                <a:gridCol w="246888">
                  <a:extLst>
                    <a:ext uri="{9D8B030D-6E8A-4147-A177-3AD203B41FA5}">
                      <a16:colId xmlns:a16="http://schemas.microsoft.com/office/drawing/2014/main" val="1912114362"/>
                    </a:ext>
                  </a:extLst>
                </a:gridCol>
                <a:gridCol w="246888">
                  <a:extLst>
                    <a:ext uri="{9D8B030D-6E8A-4147-A177-3AD203B41FA5}">
                      <a16:colId xmlns:a16="http://schemas.microsoft.com/office/drawing/2014/main" val="68470839"/>
                    </a:ext>
                  </a:extLst>
                </a:gridCol>
                <a:gridCol w="1069848">
                  <a:extLst>
                    <a:ext uri="{9D8B030D-6E8A-4147-A177-3AD203B41FA5}">
                      <a16:colId xmlns:a16="http://schemas.microsoft.com/office/drawing/2014/main" val="37901786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3572879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Eclosia - 2020-01-04 19:45:48</a:t>
                      </a:r>
                      <a:r>
                        <a:rPr kumimoji="0" lang="fr-FR" sz="1000" b="0" i="0" u="none" strike="noStrike" kern="1200" cap="none" spc="0" normalizeH="0" baseline="0" noProof="0">
                          <a:ln>
                            <a:noFill/>
                          </a:ln>
                          <a:solidFill>
                            <a:prstClr val="black"/>
                          </a:solidFill>
                          <a:effectLst/>
                          <a:uLnTx/>
                          <a:uFillTx/>
                          <a:latin typeface="+mn-lt"/>
                          <a:ea typeface="+mn-ea"/>
                          <a:cs typeface="+mn-cs"/>
                        </a:rPr>
                        <a:t>
 Kotsa sa? 👀 Pouvez-vous deviner le sujet de notre prochaine série Foodies?
#foodiesmoris #foodies #mauritius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16/01/2020 22:18:01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mn-lt"/>
                          <a:ea typeface="+mn-ea"/>
                          <a:cs typeface="+mn-cs"/>
                        </a:rPr>
                        <a:t>Publication Instagram : Kotsa sa? 👀 Pouvez-vous...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0.49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0.49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Instagram; Ages: 18 - 65+; Lookalike (MU, 1%) - Instagram Automatic Audience</a:t>
                      </a:r>
                    </a:p>
                  </a:txBody>
                  <a:tcPr/>
                </a:tc>
                <a:extLst>
                  <a:ext uri="{0D108BD9-81ED-4DB2-BD59-A6C34878D82A}">
                    <a16:rowId xmlns:a16="http://schemas.microsoft.com/office/drawing/2014/main" val="1825876655"/>
                  </a:ext>
                </a:extLst>
              </a:tr>
            </a:tbl>
          </a:graphicData>
        </a:graphic>
      </p:graphicFrame>
      <p:sp>
        <p:nvSpPr>
          <p:cNvPr id="4" name="Text Placeholder 3">
            <a:extLst>
              <a:ext uri="{FF2B5EF4-FFF2-40B4-BE49-F238E27FC236}">
                <a16:creationId xmlns:a16="http://schemas.microsoft.com/office/drawing/2014/main" id="{80B2F6B6-03E6-45F6-9BA7-8494D9FEE0E1}"/>
              </a:ext>
            </a:extLst>
          </p:cNvPr>
          <p:cNvSpPr>
            <a:spLocks noGrp="1"/>
          </p:cNvSpPr>
          <p:nvPr>
            <p:ph type="body" sz="quarter" idx="14"/>
          </p:nvPr>
        </p:nvSpPr>
        <p:spPr/>
        <p:txBody>
          <a:bodyPr/>
          <a:lstStyle/>
          <a:p>
            <a:r>
              <a:rPr lang="en-US"/>
              <a:t>01/01/2020 - 21/01/2020</a:t>
            </a:r>
          </a:p>
        </p:txBody>
      </p:sp>
    </p:spTree>
    <p:extLst>
      <p:ext uri="{BB962C8B-B14F-4D97-AF65-F5344CB8AC3E}">
        <p14:creationId xmlns:p14="http://schemas.microsoft.com/office/powerpoint/2010/main" val="201140348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2A210F-E050-4AFE-8993-37E05C752DC5}"/>
              </a:ext>
            </a:extLst>
          </p:cNvPr>
          <p:cNvSpPr>
            <a:spLocks noGrp="1"/>
          </p:cNvSpPr>
          <p:nvPr>
            <p:ph type="title"/>
          </p:nvPr>
        </p:nvSpPr>
        <p:spPr/>
        <p:txBody>
          <a:bodyPr/>
          <a:lstStyle/>
          <a:p>
            <a:r>
              <a:rPr lang="en-US"/>
              <a:t>Facebook Share of User Questions with negative Feedback | Eclosia</a:t>
            </a:r>
          </a:p>
        </p:txBody>
      </p:sp>
      <p:graphicFrame>
        <p:nvGraphicFramePr>
          <p:cNvPr id="6" name="Chart Placeholder 5">
            <a:extLst>
              <a:ext uri="{FF2B5EF4-FFF2-40B4-BE49-F238E27FC236}">
                <a16:creationId xmlns:a16="http://schemas.microsoft.com/office/drawing/2014/main" id="{1ACA9F30-A9A0-4A23-B679-3F8964BABF35}"/>
              </a:ext>
            </a:extLst>
          </p:cNvPr>
          <p:cNvGraphicFramePr>
            <a:graphicFrameLocks noGrp="1"/>
          </p:cNvGraphicFramePr>
          <p:nvPr>
            <p:ph type="chart" sz="quarter" idx="13"/>
            <p:extLst>
              <p:ext uri="{D42A27DB-BD31-4B8C-83A1-F6EECF244321}">
                <p14:modId xmlns:p14="http://schemas.microsoft.com/office/powerpoint/2010/main" val="23236651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166DDF5-1DBE-4AD6-9FDD-8D576E9C4853}"/>
              </a:ext>
            </a:extLst>
          </p:cNvPr>
          <p:cNvSpPr>
            <a:spLocks noGrp="1"/>
          </p:cNvSpPr>
          <p:nvPr>
            <p:ph type="body" sz="quarter" idx="14"/>
          </p:nvPr>
        </p:nvSpPr>
        <p:spPr/>
        <p:txBody>
          <a:bodyPr/>
          <a:lstStyle/>
          <a:p>
            <a:r>
              <a:rPr lang="en-US"/>
              <a:t>30/12/2019 - 26/01/2020</a:t>
            </a:r>
          </a:p>
        </p:txBody>
      </p:sp>
      <p:sp>
        <p:nvSpPr>
          <p:cNvPr id="5" name="Footer Placeholder 4">
            <a:extLst>
              <a:ext uri="{FF2B5EF4-FFF2-40B4-BE49-F238E27FC236}">
                <a16:creationId xmlns:a16="http://schemas.microsoft.com/office/drawing/2014/main" id="{EA922F68-3EE0-4DA6-97DA-D76041D5CA8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4438079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6AF880-3A0E-4077-A3BB-2ACA83C25E98}"/>
              </a:ext>
            </a:extLst>
          </p:cNvPr>
          <p:cNvSpPr>
            <a:spLocks noGrp="1"/>
          </p:cNvSpPr>
          <p:nvPr>
            <p:ph type="title"/>
          </p:nvPr>
        </p:nvSpPr>
        <p:spPr/>
        <p:txBody>
          <a:bodyPr/>
          <a:lstStyle/>
          <a:p>
            <a:r>
              <a:rPr lang="en-US"/>
              <a:t>Facebook Own Video Posts | Eclosia</a:t>
            </a:r>
          </a:p>
        </p:txBody>
      </p:sp>
      <p:graphicFrame>
        <p:nvGraphicFramePr>
          <p:cNvPr id="6" name="Chart Placeholder 5">
            <a:extLst>
              <a:ext uri="{FF2B5EF4-FFF2-40B4-BE49-F238E27FC236}">
                <a16:creationId xmlns:a16="http://schemas.microsoft.com/office/drawing/2014/main" id="{A8948C3E-292B-4EC8-9394-82628D6B7B7F}"/>
              </a:ext>
            </a:extLst>
          </p:cNvPr>
          <p:cNvGraphicFramePr>
            <a:graphicFrameLocks noGrp="1"/>
          </p:cNvGraphicFramePr>
          <p:nvPr>
            <p:ph type="chart" sz="quarter" idx="13"/>
            <p:extLst>
              <p:ext uri="{D42A27DB-BD31-4B8C-83A1-F6EECF244321}">
                <p14:modId xmlns:p14="http://schemas.microsoft.com/office/powerpoint/2010/main" val="26993199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EF09238-6651-4E8B-A752-9F255C9AC67C}"/>
              </a:ext>
            </a:extLst>
          </p:cNvPr>
          <p:cNvSpPr>
            <a:spLocks noGrp="1"/>
          </p:cNvSpPr>
          <p:nvPr>
            <p:ph type="body" sz="quarter" idx="14"/>
          </p:nvPr>
        </p:nvSpPr>
        <p:spPr/>
        <p:txBody>
          <a:bodyPr/>
          <a:lstStyle/>
          <a:p>
            <a:r>
              <a:rPr lang="en-US"/>
              <a:t>30/12/2019 - 26/01/2020</a:t>
            </a:r>
          </a:p>
        </p:txBody>
      </p:sp>
      <p:sp>
        <p:nvSpPr>
          <p:cNvPr id="5" name="Footer Placeholder 4">
            <a:extLst>
              <a:ext uri="{FF2B5EF4-FFF2-40B4-BE49-F238E27FC236}">
                <a16:creationId xmlns:a16="http://schemas.microsoft.com/office/drawing/2014/main" id="{8CED2CD0-B861-42E3-814D-07E8B62D613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6477018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79D543-3123-4C8A-9102-157F86D36E6B}"/>
              </a:ext>
            </a:extLst>
          </p:cNvPr>
          <p:cNvSpPr>
            <a:spLocks noGrp="1"/>
          </p:cNvSpPr>
          <p:nvPr>
            <p:ph type="title"/>
          </p:nvPr>
        </p:nvSpPr>
        <p:spPr/>
        <p:txBody>
          <a:bodyPr/>
          <a:lstStyle/>
          <a:p>
            <a:r>
              <a:rPr lang="en-US"/>
              <a:t>Facebook Video Type Distribution | Eclosia</a:t>
            </a:r>
          </a:p>
        </p:txBody>
      </p:sp>
      <p:graphicFrame>
        <p:nvGraphicFramePr>
          <p:cNvPr id="6" name="Chart Placeholder 5">
            <a:extLst>
              <a:ext uri="{FF2B5EF4-FFF2-40B4-BE49-F238E27FC236}">
                <a16:creationId xmlns:a16="http://schemas.microsoft.com/office/drawing/2014/main" id="{7C2AF43B-9989-479B-92B4-DB8910197F66}"/>
              </a:ext>
            </a:extLst>
          </p:cNvPr>
          <p:cNvGraphicFramePr>
            <a:graphicFrameLocks noGrp="1"/>
          </p:cNvGraphicFramePr>
          <p:nvPr>
            <p:ph type="chart" sz="quarter" idx="13"/>
            <p:extLst>
              <p:ext uri="{D42A27DB-BD31-4B8C-83A1-F6EECF244321}">
                <p14:modId xmlns:p14="http://schemas.microsoft.com/office/powerpoint/2010/main" val="733752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5294057-7F0B-4239-947B-7C80F59C580E}"/>
              </a:ext>
            </a:extLst>
          </p:cNvPr>
          <p:cNvSpPr>
            <a:spLocks noGrp="1"/>
          </p:cNvSpPr>
          <p:nvPr>
            <p:ph type="body" sz="quarter" idx="14"/>
          </p:nvPr>
        </p:nvSpPr>
        <p:spPr/>
        <p:txBody>
          <a:bodyPr/>
          <a:lstStyle/>
          <a:p>
            <a:r>
              <a:rPr lang="en-US"/>
              <a:t>01/01/2020 - 21/01/2020</a:t>
            </a:r>
          </a:p>
        </p:txBody>
      </p:sp>
      <p:sp>
        <p:nvSpPr>
          <p:cNvPr id="5" name="Footer Placeholder 4">
            <a:extLst>
              <a:ext uri="{FF2B5EF4-FFF2-40B4-BE49-F238E27FC236}">
                <a16:creationId xmlns:a16="http://schemas.microsoft.com/office/drawing/2014/main" id="{DF6700B3-2368-4CA2-8102-20198A58CDE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2027623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87F726-698C-401E-9C18-2BC37F315B6E}"/>
              </a:ext>
            </a:extLst>
          </p:cNvPr>
          <p:cNvSpPr>
            <a:spLocks noGrp="1"/>
          </p:cNvSpPr>
          <p:nvPr>
            <p:ph type="title"/>
          </p:nvPr>
        </p:nvSpPr>
        <p:spPr/>
        <p:txBody>
          <a:bodyPr/>
          <a:lstStyle/>
          <a:p>
            <a:r>
              <a:rPr lang="en-US"/>
              <a:t>Facebook Engagement Rate | Eclosia</a:t>
            </a:r>
          </a:p>
        </p:txBody>
      </p:sp>
      <p:graphicFrame>
        <p:nvGraphicFramePr>
          <p:cNvPr id="6" name="Chart Placeholder 5">
            <a:extLst>
              <a:ext uri="{FF2B5EF4-FFF2-40B4-BE49-F238E27FC236}">
                <a16:creationId xmlns:a16="http://schemas.microsoft.com/office/drawing/2014/main" id="{6C192B68-9C30-47DF-8E1F-6DA70F6E5AB0}"/>
              </a:ext>
            </a:extLst>
          </p:cNvPr>
          <p:cNvGraphicFramePr>
            <a:graphicFrameLocks noGrp="1"/>
          </p:cNvGraphicFramePr>
          <p:nvPr>
            <p:ph type="chart" sz="quarter" idx="13"/>
            <p:extLst>
              <p:ext uri="{D42A27DB-BD31-4B8C-83A1-F6EECF244321}">
                <p14:modId xmlns:p14="http://schemas.microsoft.com/office/powerpoint/2010/main" val="27765504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449CC0F-75F7-462A-B803-2EC6CEC4A738}"/>
              </a:ext>
            </a:extLst>
          </p:cNvPr>
          <p:cNvSpPr>
            <a:spLocks noGrp="1"/>
          </p:cNvSpPr>
          <p:nvPr>
            <p:ph type="body" sz="quarter" idx="14"/>
          </p:nvPr>
        </p:nvSpPr>
        <p:spPr/>
        <p:txBody>
          <a:bodyPr/>
          <a:lstStyle/>
          <a:p>
            <a:r>
              <a:rPr lang="en-US"/>
              <a:t>30/12/2019 - 26/01/2020</a:t>
            </a:r>
          </a:p>
        </p:txBody>
      </p:sp>
      <p:sp>
        <p:nvSpPr>
          <p:cNvPr id="5" name="Footer Placeholder 4">
            <a:extLst>
              <a:ext uri="{FF2B5EF4-FFF2-40B4-BE49-F238E27FC236}">
                <a16:creationId xmlns:a16="http://schemas.microsoft.com/office/drawing/2014/main" id="{05FE396B-355C-43BA-AC23-772D54B40EB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8574664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8FCDA4-D77B-4F41-82D6-DA12E5A3209B}"/>
              </a:ext>
            </a:extLst>
          </p:cNvPr>
          <p:cNvSpPr>
            <a:spLocks noGrp="1"/>
          </p:cNvSpPr>
          <p:nvPr>
            <p:ph type="title"/>
          </p:nvPr>
        </p:nvSpPr>
        <p:spPr/>
        <p:txBody>
          <a:bodyPr/>
          <a:lstStyle/>
          <a:p>
            <a:r>
              <a:rPr lang="en-US"/>
              <a:t>Facebook Video Views | Eclosia</a:t>
            </a:r>
          </a:p>
        </p:txBody>
      </p:sp>
      <p:graphicFrame>
        <p:nvGraphicFramePr>
          <p:cNvPr id="6" name="Chart Placeholder 5">
            <a:extLst>
              <a:ext uri="{FF2B5EF4-FFF2-40B4-BE49-F238E27FC236}">
                <a16:creationId xmlns:a16="http://schemas.microsoft.com/office/drawing/2014/main" id="{1749CDFE-795A-4916-890A-08B01F441A4E}"/>
              </a:ext>
            </a:extLst>
          </p:cNvPr>
          <p:cNvGraphicFramePr>
            <a:graphicFrameLocks noGrp="1"/>
          </p:cNvGraphicFramePr>
          <p:nvPr>
            <p:ph type="chart" sz="quarter" idx="13"/>
            <p:extLst>
              <p:ext uri="{D42A27DB-BD31-4B8C-83A1-F6EECF244321}">
                <p14:modId xmlns:p14="http://schemas.microsoft.com/office/powerpoint/2010/main" val="8293672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91E4647-082A-4DCB-966F-98B57207632A}"/>
              </a:ext>
            </a:extLst>
          </p:cNvPr>
          <p:cNvSpPr>
            <a:spLocks noGrp="1"/>
          </p:cNvSpPr>
          <p:nvPr>
            <p:ph type="body" sz="quarter" idx="14"/>
          </p:nvPr>
        </p:nvSpPr>
        <p:spPr/>
        <p:txBody>
          <a:bodyPr/>
          <a:lstStyle/>
          <a:p>
            <a:r>
              <a:rPr lang="en-US"/>
              <a:t>30/12/2019 - 26/01/2020</a:t>
            </a:r>
          </a:p>
        </p:txBody>
      </p:sp>
      <p:sp>
        <p:nvSpPr>
          <p:cNvPr id="5" name="Footer Placeholder 4">
            <a:extLst>
              <a:ext uri="{FF2B5EF4-FFF2-40B4-BE49-F238E27FC236}">
                <a16:creationId xmlns:a16="http://schemas.microsoft.com/office/drawing/2014/main" id="{48A200FF-AF7B-46BD-BB6B-924F6D0F242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735455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649368-9AC5-4A98-9ADE-E1BAA0378810}"/>
              </a:ext>
            </a:extLst>
          </p:cNvPr>
          <p:cNvSpPr>
            <a:spLocks noGrp="1"/>
          </p:cNvSpPr>
          <p:nvPr>
            <p:ph type="title"/>
          </p:nvPr>
        </p:nvSpPr>
        <p:spPr/>
        <p:txBody>
          <a:bodyPr/>
          <a:lstStyle/>
          <a:p>
            <a:r>
              <a:rPr lang="en-US"/>
              <a:t>Facebook Post Type Distribution | Eclosia</a:t>
            </a:r>
          </a:p>
        </p:txBody>
      </p:sp>
      <p:graphicFrame>
        <p:nvGraphicFramePr>
          <p:cNvPr id="6" name="Chart Placeholder 5">
            <a:extLst>
              <a:ext uri="{FF2B5EF4-FFF2-40B4-BE49-F238E27FC236}">
                <a16:creationId xmlns:a16="http://schemas.microsoft.com/office/drawing/2014/main" id="{D74C3D5C-1575-479E-8F05-2D6D76BA7746}"/>
              </a:ext>
            </a:extLst>
          </p:cNvPr>
          <p:cNvGraphicFramePr>
            <a:graphicFrameLocks noGrp="1"/>
          </p:cNvGraphicFramePr>
          <p:nvPr>
            <p:ph type="chart" sz="quarter" idx="13"/>
            <p:extLst>
              <p:ext uri="{D42A27DB-BD31-4B8C-83A1-F6EECF244321}">
                <p14:modId xmlns:p14="http://schemas.microsoft.com/office/powerpoint/2010/main" val="27275190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6DD23EA-890E-4CE2-B3B2-EF83B17596B4}"/>
              </a:ext>
            </a:extLst>
          </p:cNvPr>
          <p:cNvSpPr>
            <a:spLocks noGrp="1"/>
          </p:cNvSpPr>
          <p:nvPr>
            <p:ph type="body" sz="quarter" idx="14"/>
          </p:nvPr>
        </p:nvSpPr>
        <p:spPr/>
        <p:txBody>
          <a:bodyPr/>
          <a:lstStyle/>
          <a:p>
            <a:r>
              <a:rPr lang="en-US"/>
              <a:t>01/01/2020 - 21/01/2020</a:t>
            </a:r>
          </a:p>
        </p:txBody>
      </p:sp>
      <p:sp>
        <p:nvSpPr>
          <p:cNvPr id="5" name="Footer Placeholder 4">
            <a:extLst>
              <a:ext uri="{FF2B5EF4-FFF2-40B4-BE49-F238E27FC236}">
                <a16:creationId xmlns:a16="http://schemas.microsoft.com/office/drawing/2014/main" id="{CA5F0B73-0F91-40B3-9009-0BB0EFEE9A7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8381883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B3B676-14FF-470C-9CD5-79203BE819F4}"/>
              </a:ext>
            </a:extLst>
          </p:cNvPr>
          <p:cNvSpPr>
            <a:spLocks noGrp="1"/>
          </p:cNvSpPr>
          <p:nvPr>
            <p:ph type="title"/>
          </p:nvPr>
        </p:nvSpPr>
        <p:spPr/>
        <p:txBody>
          <a:bodyPr/>
          <a:lstStyle/>
          <a:p>
            <a:r>
              <a:rPr lang="en-US"/>
              <a:t>Facebook Positive/Negative Reaction Distribution | Eclosia</a:t>
            </a:r>
          </a:p>
        </p:txBody>
      </p:sp>
      <p:graphicFrame>
        <p:nvGraphicFramePr>
          <p:cNvPr id="6" name="Chart Placeholder 5">
            <a:extLst>
              <a:ext uri="{FF2B5EF4-FFF2-40B4-BE49-F238E27FC236}">
                <a16:creationId xmlns:a16="http://schemas.microsoft.com/office/drawing/2014/main" id="{C964A07D-F5C6-46A2-B660-D6AB15DC26AF}"/>
              </a:ext>
            </a:extLst>
          </p:cNvPr>
          <p:cNvGraphicFramePr>
            <a:graphicFrameLocks noGrp="1"/>
          </p:cNvGraphicFramePr>
          <p:nvPr>
            <p:ph type="chart" sz="quarter" idx="13"/>
            <p:extLst>
              <p:ext uri="{D42A27DB-BD31-4B8C-83A1-F6EECF244321}">
                <p14:modId xmlns:p14="http://schemas.microsoft.com/office/powerpoint/2010/main" val="16741454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B5FD85C-5434-49AE-80D5-CBE65CF4EDE4}"/>
              </a:ext>
            </a:extLst>
          </p:cNvPr>
          <p:cNvSpPr>
            <a:spLocks noGrp="1"/>
          </p:cNvSpPr>
          <p:nvPr>
            <p:ph type="body" sz="quarter" idx="14"/>
          </p:nvPr>
        </p:nvSpPr>
        <p:spPr/>
        <p:txBody>
          <a:bodyPr/>
          <a:lstStyle/>
          <a:p>
            <a:r>
              <a:rPr lang="en-US"/>
              <a:t>30/12/2019 - 26/01/2020</a:t>
            </a:r>
          </a:p>
        </p:txBody>
      </p:sp>
      <p:sp>
        <p:nvSpPr>
          <p:cNvPr id="5" name="Footer Placeholder 4">
            <a:extLst>
              <a:ext uri="{FF2B5EF4-FFF2-40B4-BE49-F238E27FC236}">
                <a16:creationId xmlns:a16="http://schemas.microsoft.com/office/drawing/2014/main" id="{1CB98CAB-07C9-494C-9487-B9A94984BCD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2143828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3986</Words>
  <Application>Microsoft Office PowerPoint</Application>
  <PresentationFormat>On-screen Show (4:3)</PresentationFormat>
  <Paragraphs>1278</Paragraphs>
  <Slides>56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56</vt:i4>
      </vt:variant>
    </vt:vector>
  </HeadingPairs>
  <TitlesOfParts>
    <vt:vector size="59" baseType="lpstr">
      <vt:lpstr>Calibri</vt:lpstr>
      <vt:lpstr>Arial</vt:lpstr>
      <vt:lpstr>quintly_template</vt:lpstr>
      <vt:lpstr>Global</vt:lpstr>
      <vt:lpstr>Facebook Organic, Viral &amp; Paid Reach over Time | Eclosia</vt:lpstr>
      <vt:lpstr>Facebook Reach | Eclosia</vt:lpstr>
      <vt:lpstr>Facebook Organic Reach over Time | Eclosia</vt:lpstr>
      <vt:lpstr>Facebook Viral Reach over Time | Eclosia</vt:lpstr>
      <vt:lpstr>Facebook Paid Reach over Time | Eclosia</vt:lpstr>
      <vt:lpstr>Facebook Impressions | Eclosia</vt:lpstr>
      <vt:lpstr>Facebook Paid, Organic &amp; Viral Impressions over Time | Eclosia</vt:lpstr>
      <vt:lpstr>Facebook Total Interactions | Eclosia</vt:lpstr>
      <vt:lpstr>Facebook Interactions Distribution | Eclosia</vt:lpstr>
      <vt:lpstr>Facebook Average Interactions Per Post | Eclosia</vt:lpstr>
      <vt:lpstr>Facebook Reactions Distribution | Eclosia</vt:lpstr>
      <vt:lpstr>Facebook Own Video Posts | Eclosia</vt:lpstr>
      <vt:lpstr>Facebook Video Views | Eclosia</vt:lpstr>
      <vt:lpstr>Facebook Own Videos Table | Eclosia - 1 of 3</vt:lpstr>
      <vt:lpstr>Facebook Own Videos Table | Eclosia - 2 of 3</vt:lpstr>
      <vt:lpstr>Facebook Own Videos Table | Eclosia - 3 of 3</vt:lpstr>
      <vt:lpstr>Facebook Fans Total | Eclosia</vt:lpstr>
      <vt:lpstr>Facebook Fans Change | Eclosia</vt:lpstr>
      <vt:lpstr>Facebook Key Metrics Radar | Eclosia</vt:lpstr>
      <vt:lpstr>Facebook Engagement Rate By Post Type | Eclosia</vt:lpstr>
      <vt:lpstr>Facebook Stories Type Distribution | Eclosia</vt:lpstr>
      <vt:lpstr>Facebook Engaged Users | Eclosia</vt:lpstr>
      <vt:lpstr>Facebook Ads Costs Table | Eclosia - 1 of 26</vt:lpstr>
      <vt:lpstr>Facebook Ads Costs Table | Eclosia - 2 of 26</vt:lpstr>
      <vt:lpstr>Facebook Ads Costs Table | Eclosia - 3 of 26</vt:lpstr>
      <vt:lpstr>Facebook Ads Costs Table | Eclosia - 4 of 26</vt:lpstr>
      <vt:lpstr>Facebook Ads Costs Table | Eclosia - 5 of 26</vt:lpstr>
      <vt:lpstr>Facebook Ads Costs Table | Eclosia - 6 of 26</vt:lpstr>
      <vt:lpstr>Facebook Ads Costs Table | Eclosia - 7 of 26</vt:lpstr>
      <vt:lpstr>Facebook Ads Costs Table | Eclosia - 8 of 26</vt:lpstr>
      <vt:lpstr>Facebook Ads Costs Table | Eclosia - 9 of 26</vt:lpstr>
      <vt:lpstr>Facebook Ads Costs Table | Eclosia - 10 of 26</vt:lpstr>
      <vt:lpstr>Facebook Ads Costs Table | Eclosia - 11 of 26</vt:lpstr>
      <vt:lpstr>Facebook Ads Costs Table | Eclosia - 12 of 26</vt:lpstr>
      <vt:lpstr>Facebook Ads Costs Table | Eclosia - 13 of 26</vt:lpstr>
      <vt:lpstr>Facebook Ads Costs Table | Eclosia - 14 of 26</vt:lpstr>
      <vt:lpstr>Facebook Ads Costs Table | Eclosia - 15 of 26</vt:lpstr>
      <vt:lpstr>Facebook Ads Costs Table | Eclosia - 16 of 26</vt:lpstr>
      <vt:lpstr>Facebook Ads Costs Table | Eclosia - 17 of 26</vt:lpstr>
      <vt:lpstr>Facebook Ads Costs Table | Eclosia - 18 of 26</vt:lpstr>
      <vt:lpstr>Facebook Ads Costs Table | Eclosia - 19 of 26</vt:lpstr>
      <vt:lpstr>Facebook Ads Costs Table | Eclosia - 20 of 26</vt:lpstr>
      <vt:lpstr>Facebook Ads Costs Table | Eclosia - 21 of 26</vt:lpstr>
      <vt:lpstr>Facebook Ads Costs Table | Eclosia - 22 of 26</vt:lpstr>
      <vt:lpstr>Facebook Ads Costs Table | Eclosia - 23 of 26</vt:lpstr>
      <vt:lpstr>Facebook Ads Costs Table | Eclosia - 24 of 26</vt:lpstr>
      <vt:lpstr>Facebook Ads Costs Table | Eclosia - 25 of 26</vt:lpstr>
      <vt:lpstr>Facebook Ads Costs Table | Eclosia - 26 of 26</vt:lpstr>
      <vt:lpstr>Facebook Share of User Questions with negative Feedback | Eclosia</vt:lpstr>
      <vt:lpstr>Facebook Own Video Posts | Eclosia</vt:lpstr>
      <vt:lpstr>Facebook Video Type Distribution | Eclosia</vt:lpstr>
      <vt:lpstr>Facebook Engagement Rate | Eclosia</vt:lpstr>
      <vt:lpstr>Facebook Video Views | Eclosia</vt:lpstr>
      <vt:lpstr>Facebook Post Type Distribution | Eclosia</vt:lpstr>
      <vt:lpstr>Facebook Positive/Negative Reaction Distribution | Eclosia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Global</dc:title>
  <dc:creator>Frederik Peiniger</dc:creator>
  <cp:lastModifiedBy>Frederik Peiniger</cp:lastModifiedBy>
  <cp:revision>1</cp:revision>
  <dcterms:created xsi:type="dcterms:W3CDTF">2020-01-22T06:39:08Z</dcterms:created>
  <dcterms:modified xsi:type="dcterms:W3CDTF">2020-01-22T06:40:47Z</dcterms:modified>
</cp:coreProperties>
</file>