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0A279-DB9B-4A63-A725-94E7A7CCCF42}"/>
              </a:ext>
            </a:extLst>
          </p:cNvPr>
          <p:cNvSpPr>
            <a:spLocks noGrp="1"/>
          </p:cNvSpPr>
          <p:nvPr>
            <p:ph type="title"/>
          </p:nvPr>
        </p:nvSpPr>
        <p:spPr/>
        <p:txBody>
          <a:bodyPr/>
          <a:lstStyle/>
          <a:p>
            <a:r>
              <a:rPr lang="en-US"/>
              <a:t>Facebook Own Posts Table | </a:t>
            </a:r>
            <a:r>
              <a:rPr lang="ar-AE"/>
              <a:t>لعراق جديد - </a:t>
            </a:r>
            <a:r>
              <a:rPr lang="en-US"/>
              <a:t>For a New Iraq For a new Iraq property - 1 of 23</a:t>
            </a:r>
          </a:p>
        </p:txBody>
      </p:sp>
      <p:graphicFrame>
        <p:nvGraphicFramePr>
          <p:cNvPr id="5" name="Table Placeholder 4">
            <a:extLst>
              <a:ext uri="{FF2B5EF4-FFF2-40B4-BE49-F238E27FC236}">
                <a16:creationId xmlns:a16="http://schemas.microsoft.com/office/drawing/2014/main" id="{3FA9FFDC-CF50-4CEE-BDB5-2AFE00C43C33}"/>
              </a:ext>
            </a:extLst>
          </p:cNvPr>
          <p:cNvGraphicFramePr>
            <a:graphicFrameLocks noGrp="1"/>
          </p:cNvGraphicFramePr>
          <p:nvPr>
            <p:ph type="tbl" sz="quarter" idx="13"/>
            <p:extLst>
              <p:ext uri="{D42A27DB-BD31-4B8C-83A1-F6EECF244321}">
                <p14:modId xmlns:p14="http://schemas.microsoft.com/office/powerpoint/2010/main" val="4154961370"/>
              </p:ext>
            </p:extLst>
          </p:nvPr>
        </p:nvGraphicFramePr>
        <p:xfrm>
          <a:off x="457200" y="1731963"/>
          <a:ext cx="7653528" cy="131064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7757730"/>
                    </a:ext>
                  </a:extLst>
                </a:gridCol>
                <a:gridCol w="987552">
                  <a:extLst>
                    <a:ext uri="{9D8B030D-6E8A-4147-A177-3AD203B41FA5}">
                      <a16:colId xmlns:a16="http://schemas.microsoft.com/office/drawing/2014/main" val="2009940106"/>
                    </a:ext>
                  </a:extLst>
                </a:gridCol>
                <a:gridCol w="658368">
                  <a:extLst>
                    <a:ext uri="{9D8B030D-6E8A-4147-A177-3AD203B41FA5}">
                      <a16:colId xmlns:a16="http://schemas.microsoft.com/office/drawing/2014/main" val="2741362196"/>
                    </a:ext>
                  </a:extLst>
                </a:gridCol>
                <a:gridCol w="329184">
                  <a:extLst>
                    <a:ext uri="{9D8B030D-6E8A-4147-A177-3AD203B41FA5}">
                      <a16:colId xmlns:a16="http://schemas.microsoft.com/office/drawing/2014/main" val="2270489677"/>
                    </a:ext>
                  </a:extLst>
                </a:gridCol>
                <a:gridCol w="329184">
                  <a:extLst>
                    <a:ext uri="{9D8B030D-6E8A-4147-A177-3AD203B41FA5}">
                      <a16:colId xmlns:a16="http://schemas.microsoft.com/office/drawing/2014/main" val="1796759756"/>
                    </a:ext>
                  </a:extLst>
                </a:gridCol>
                <a:gridCol w="329184">
                  <a:extLst>
                    <a:ext uri="{9D8B030D-6E8A-4147-A177-3AD203B41FA5}">
                      <a16:colId xmlns:a16="http://schemas.microsoft.com/office/drawing/2014/main" val="2509902980"/>
                    </a:ext>
                  </a:extLst>
                </a:gridCol>
                <a:gridCol w="329184">
                  <a:extLst>
                    <a:ext uri="{9D8B030D-6E8A-4147-A177-3AD203B41FA5}">
                      <a16:colId xmlns:a16="http://schemas.microsoft.com/office/drawing/2014/main" val="3930713615"/>
                    </a:ext>
                  </a:extLst>
                </a:gridCol>
                <a:gridCol w="329184">
                  <a:extLst>
                    <a:ext uri="{9D8B030D-6E8A-4147-A177-3AD203B41FA5}">
                      <a16:colId xmlns:a16="http://schemas.microsoft.com/office/drawing/2014/main" val="3612422299"/>
                    </a:ext>
                  </a:extLst>
                </a:gridCol>
                <a:gridCol w="329184">
                  <a:extLst>
                    <a:ext uri="{9D8B030D-6E8A-4147-A177-3AD203B41FA5}">
                      <a16:colId xmlns:a16="http://schemas.microsoft.com/office/drawing/2014/main" val="1552665381"/>
                    </a:ext>
                  </a:extLst>
                </a:gridCol>
                <a:gridCol w="329184">
                  <a:extLst>
                    <a:ext uri="{9D8B030D-6E8A-4147-A177-3AD203B41FA5}">
                      <a16:colId xmlns:a16="http://schemas.microsoft.com/office/drawing/2014/main" val="3508705023"/>
                    </a:ext>
                  </a:extLst>
                </a:gridCol>
                <a:gridCol w="329184">
                  <a:extLst>
                    <a:ext uri="{9D8B030D-6E8A-4147-A177-3AD203B41FA5}">
                      <a16:colId xmlns:a16="http://schemas.microsoft.com/office/drawing/2014/main" val="2972510865"/>
                    </a:ext>
                  </a:extLst>
                </a:gridCol>
                <a:gridCol w="329184">
                  <a:extLst>
                    <a:ext uri="{9D8B030D-6E8A-4147-A177-3AD203B41FA5}">
                      <a16:colId xmlns:a16="http://schemas.microsoft.com/office/drawing/2014/main" val="1977701133"/>
                    </a:ext>
                  </a:extLst>
                </a:gridCol>
                <a:gridCol w="329184">
                  <a:extLst>
                    <a:ext uri="{9D8B030D-6E8A-4147-A177-3AD203B41FA5}">
                      <a16:colId xmlns:a16="http://schemas.microsoft.com/office/drawing/2014/main" val="3380514673"/>
                    </a:ext>
                  </a:extLst>
                </a:gridCol>
                <a:gridCol w="329184">
                  <a:extLst>
                    <a:ext uri="{9D8B030D-6E8A-4147-A177-3AD203B41FA5}">
                      <a16:colId xmlns:a16="http://schemas.microsoft.com/office/drawing/2014/main" val="2843267311"/>
                    </a:ext>
                  </a:extLst>
                </a:gridCol>
                <a:gridCol w="329184">
                  <a:extLst>
                    <a:ext uri="{9D8B030D-6E8A-4147-A177-3AD203B41FA5}">
                      <a16:colId xmlns:a16="http://schemas.microsoft.com/office/drawing/2014/main" val="1790553097"/>
                    </a:ext>
                  </a:extLst>
                </a:gridCol>
                <a:gridCol w="329184">
                  <a:extLst>
                    <a:ext uri="{9D8B030D-6E8A-4147-A177-3AD203B41FA5}">
                      <a16:colId xmlns:a16="http://schemas.microsoft.com/office/drawing/2014/main" val="3731520104"/>
                    </a:ext>
                  </a:extLst>
                </a:gridCol>
                <a:gridCol w="329184">
                  <a:extLst>
                    <a:ext uri="{9D8B030D-6E8A-4147-A177-3AD203B41FA5}">
                      <a16:colId xmlns:a16="http://schemas.microsoft.com/office/drawing/2014/main" val="906573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38805027"/>
                  </a:ext>
                </a:extLst>
              </a:tr>
            </a:tbl>
          </a:graphicData>
        </a:graphic>
      </p:graphicFrame>
      <p:sp>
        <p:nvSpPr>
          <p:cNvPr id="4" name="Text Placeholder 3">
            <a:extLst>
              <a:ext uri="{FF2B5EF4-FFF2-40B4-BE49-F238E27FC236}">
                <a16:creationId xmlns:a16="http://schemas.microsoft.com/office/drawing/2014/main" id="{FF75C585-756E-4C77-93AC-EA4584DF3070}"/>
              </a:ext>
            </a:extLst>
          </p:cNvPr>
          <p:cNvSpPr>
            <a:spLocks noGrp="1"/>
          </p:cNvSpPr>
          <p:nvPr>
            <p:ph type="body" sz="quarter" idx="14"/>
          </p:nvPr>
        </p:nvSpPr>
        <p:spPr/>
        <p:txBody>
          <a:bodyPr/>
          <a:lstStyle/>
          <a:p>
            <a:r>
              <a:rPr lang="en-US"/>
              <a:t>08/08/2020 - 08/14/2020</a:t>
            </a:r>
          </a:p>
        </p:txBody>
      </p:sp>
    </p:spTree>
    <p:extLst>
      <p:ext uri="{BB962C8B-B14F-4D97-AF65-F5344CB8AC3E}">
        <p14:creationId xmlns:p14="http://schemas.microsoft.com/office/powerpoint/2010/main" val="71854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2E7F0-3DCC-4A63-923E-A2198A8D361C}"/>
              </a:ext>
            </a:extLst>
          </p:cNvPr>
          <p:cNvSpPr>
            <a:spLocks noGrp="1"/>
          </p:cNvSpPr>
          <p:nvPr>
            <p:ph type="title"/>
          </p:nvPr>
        </p:nvSpPr>
        <p:spPr/>
        <p:txBody>
          <a:bodyPr/>
          <a:lstStyle/>
          <a:p>
            <a:r>
              <a:rPr lang="en-US"/>
              <a:t>Facebook Own Posts Table | </a:t>
            </a:r>
            <a:r>
              <a:rPr lang="ar-AE"/>
              <a:t>لعراق جديد - </a:t>
            </a:r>
            <a:r>
              <a:rPr lang="en-US"/>
              <a:t>For a New Iraq For a new Iraq property - 2 of 23</a:t>
            </a:r>
          </a:p>
        </p:txBody>
      </p:sp>
      <p:graphicFrame>
        <p:nvGraphicFramePr>
          <p:cNvPr id="5" name="Table Placeholder 4">
            <a:extLst>
              <a:ext uri="{FF2B5EF4-FFF2-40B4-BE49-F238E27FC236}">
                <a16:creationId xmlns:a16="http://schemas.microsoft.com/office/drawing/2014/main" id="{C009F615-EEC8-42D4-B01A-8C83E1DC6972}"/>
              </a:ext>
            </a:extLst>
          </p:cNvPr>
          <p:cNvGraphicFramePr>
            <a:graphicFrameLocks noGrp="1"/>
          </p:cNvGraphicFramePr>
          <p:nvPr>
            <p:ph type="tbl" sz="quarter" idx="13"/>
            <p:extLst>
              <p:ext uri="{D42A27DB-BD31-4B8C-83A1-F6EECF244321}">
                <p14:modId xmlns:p14="http://schemas.microsoft.com/office/powerpoint/2010/main" val="2058051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74063515"/>
                    </a:ext>
                  </a:extLst>
                </a:gridCol>
                <a:gridCol w="987552">
                  <a:extLst>
                    <a:ext uri="{9D8B030D-6E8A-4147-A177-3AD203B41FA5}">
                      <a16:colId xmlns:a16="http://schemas.microsoft.com/office/drawing/2014/main" val="3063629712"/>
                    </a:ext>
                  </a:extLst>
                </a:gridCol>
                <a:gridCol w="658368">
                  <a:extLst>
                    <a:ext uri="{9D8B030D-6E8A-4147-A177-3AD203B41FA5}">
                      <a16:colId xmlns:a16="http://schemas.microsoft.com/office/drawing/2014/main" val="3829606619"/>
                    </a:ext>
                  </a:extLst>
                </a:gridCol>
                <a:gridCol w="329184">
                  <a:extLst>
                    <a:ext uri="{9D8B030D-6E8A-4147-A177-3AD203B41FA5}">
                      <a16:colId xmlns:a16="http://schemas.microsoft.com/office/drawing/2014/main" val="1959955113"/>
                    </a:ext>
                  </a:extLst>
                </a:gridCol>
                <a:gridCol w="329184">
                  <a:extLst>
                    <a:ext uri="{9D8B030D-6E8A-4147-A177-3AD203B41FA5}">
                      <a16:colId xmlns:a16="http://schemas.microsoft.com/office/drawing/2014/main" val="2465599182"/>
                    </a:ext>
                  </a:extLst>
                </a:gridCol>
                <a:gridCol w="329184">
                  <a:extLst>
                    <a:ext uri="{9D8B030D-6E8A-4147-A177-3AD203B41FA5}">
                      <a16:colId xmlns:a16="http://schemas.microsoft.com/office/drawing/2014/main" val="1710400852"/>
                    </a:ext>
                  </a:extLst>
                </a:gridCol>
                <a:gridCol w="329184">
                  <a:extLst>
                    <a:ext uri="{9D8B030D-6E8A-4147-A177-3AD203B41FA5}">
                      <a16:colId xmlns:a16="http://schemas.microsoft.com/office/drawing/2014/main" val="2161720263"/>
                    </a:ext>
                  </a:extLst>
                </a:gridCol>
                <a:gridCol w="329184">
                  <a:extLst>
                    <a:ext uri="{9D8B030D-6E8A-4147-A177-3AD203B41FA5}">
                      <a16:colId xmlns:a16="http://schemas.microsoft.com/office/drawing/2014/main" val="109388677"/>
                    </a:ext>
                  </a:extLst>
                </a:gridCol>
                <a:gridCol w="329184">
                  <a:extLst>
                    <a:ext uri="{9D8B030D-6E8A-4147-A177-3AD203B41FA5}">
                      <a16:colId xmlns:a16="http://schemas.microsoft.com/office/drawing/2014/main" val="4290407437"/>
                    </a:ext>
                  </a:extLst>
                </a:gridCol>
                <a:gridCol w="329184">
                  <a:extLst>
                    <a:ext uri="{9D8B030D-6E8A-4147-A177-3AD203B41FA5}">
                      <a16:colId xmlns:a16="http://schemas.microsoft.com/office/drawing/2014/main" val="1333090767"/>
                    </a:ext>
                  </a:extLst>
                </a:gridCol>
                <a:gridCol w="329184">
                  <a:extLst>
                    <a:ext uri="{9D8B030D-6E8A-4147-A177-3AD203B41FA5}">
                      <a16:colId xmlns:a16="http://schemas.microsoft.com/office/drawing/2014/main" val="3153732265"/>
                    </a:ext>
                  </a:extLst>
                </a:gridCol>
                <a:gridCol w="329184">
                  <a:extLst>
                    <a:ext uri="{9D8B030D-6E8A-4147-A177-3AD203B41FA5}">
                      <a16:colId xmlns:a16="http://schemas.microsoft.com/office/drawing/2014/main" val="506918960"/>
                    </a:ext>
                  </a:extLst>
                </a:gridCol>
                <a:gridCol w="329184">
                  <a:extLst>
                    <a:ext uri="{9D8B030D-6E8A-4147-A177-3AD203B41FA5}">
                      <a16:colId xmlns:a16="http://schemas.microsoft.com/office/drawing/2014/main" val="2563842445"/>
                    </a:ext>
                  </a:extLst>
                </a:gridCol>
                <a:gridCol w="329184">
                  <a:extLst>
                    <a:ext uri="{9D8B030D-6E8A-4147-A177-3AD203B41FA5}">
                      <a16:colId xmlns:a16="http://schemas.microsoft.com/office/drawing/2014/main" val="3310893312"/>
                    </a:ext>
                  </a:extLst>
                </a:gridCol>
                <a:gridCol w="329184">
                  <a:extLst>
                    <a:ext uri="{9D8B030D-6E8A-4147-A177-3AD203B41FA5}">
                      <a16:colId xmlns:a16="http://schemas.microsoft.com/office/drawing/2014/main" val="96402497"/>
                    </a:ext>
                  </a:extLst>
                </a:gridCol>
                <a:gridCol w="329184">
                  <a:extLst>
                    <a:ext uri="{9D8B030D-6E8A-4147-A177-3AD203B41FA5}">
                      <a16:colId xmlns:a16="http://schemas.microsoft.com/office/drawing/2014/main" val="887719521"/>
                    </a:ext>
                  </a:extLst>
                </a:gridCol>
                <a:gridCol w="329184">
                  <a:extLst>
                    <a:ext uri="{9D8B030D-6E8A-4147-A177-3AD203B41FA5}">
                      <a16:colId xmlns:a16="http://schemas.microsoft.com/office/drawing/2014/main" val="887364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30775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لعراق جديد - </a:t>
                      </a:r>
                      <a:r>
                        <a:rPr kumimoji="0" lang="en-US" sz="1000" b="1" i="0" u="none" strike="noStrike" kern="1200" cap="none" spc="0" normalizeH="0" baseline="0" noProof="0">
                          <a:ln>
                            <a:noFill/>
                          </a:ln>
                          <a:solidFill>
                            <a:prstClr val="black"/>
                          </a:solidFill>
                          <a:effectLst/>
                          <a:uLnTx/>
                          <a:uFillTx/>
                          <a:latin typeface="+mn-lt"/>
                          <a:ea typeface="+mn-ea"/>
                          <a:cs typeface="+mn-cs"/>
                        </a:rPr>
                        <a:t>For a New Iraq For a new Iraq property - 2020-08-14 19:00:07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الطموح والاصرار كل الذي نحتاجه لتحقيق النجاح 
اخبرنا هدفين تسعى لتحقيقهما خلال هذه الفترة.
#احنه_كل_يوم #لعراق_جديد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https://scontent-iad3-1.xx.fbcdn.net/v/t1.0-9/p720x720/117418046_1453941248129423_8764163616195818030_o.jpg?_nc_cat=107&amp;_nc_sid=8024bb&amp;_nc_ohc=y53dt_u0qqAAX9rNrlM&amp;_nc_ht=scontent-iad3-1.xx&amp;_nc_tp=6&amp;oh=251cf4050c065fddebd17adb071d3a95&amp;oe=5F6408DD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09:28:25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66785178"/>
                  </a:ext>
                </a:extLst>
              </a:tr>
            </a:tbl>
          </a:graphicData>
        </a:graphic>
      </p:graphicFrame>
      <p:sp>
        <p:nvSpPr>
          <p:cNvPr id="4" name="Text Placeholder 3">
            <a:extLst>
              <a:ext uri="{FF2B5EF4-FFF2-40B4-BE49-F238E27FC236}">
                <a16:creationId xmlns:a16="http://schemas.microsoft.com/office/drawing/2014/main" id="{92A0DFC0-36D5-48D3-B87D-B6BEBBE7DC35}"/>
              </a:ext>
            </a:extLst>
          </p:cNvPr>
          <p:cNvSpPr>
            <a:spLocks noGrp="1"/>
          </p:cNvSpPr>
          <p:nvPr>
            <p:ph type="body" sz="quarter" idx="14"/>
          </p:nvPr>
        </p:nvSpPr>
        <p:spPr/>
        <p:txBody>
          <a:bodyPr/>
          <a:lstStyle/>
          <a:p>
            <a:r>
              <a:rPr lang="en-US"/>
              <a:t>08/08/2020 - 08/14/2020</a:t>
            </a:r>
          </a:p>
        </p:txBody>
      </p:sp>
    </p:spTree>
    <p:extLst>
      <p:ext uri="{BB962C8B-B14F-4D97-AF65-F5344CB8AC3E}">
        <p14:creationId xmlns:p14="http://schemas.microsoft.com/office/powerpoint/2010/main" val="4247654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42B59-5C98-46CF-8D18-A105A70998A6}"/>
              </a:ext>
            </a:extLst>
          </p:cNvPr>
          <p:cNvSpPr>
            <a:spLocks noGrp="1"/>
          </p:cNvSpPr>
          <p:nvPr>
            <p:ph type="title"/>
          </p:nvPr>
        </p:nvSpPr>
        <p:spPr/>
        <p:txBody>
          <a:bodyPr/>
          <a:lstStyle/>
          <a:p>
            <a:r>
              <a:rPr lang="en-US"/>
              <a:t>Facebook Own Posts Table | </a:t>
            </a:r>
            <a:r>
              <a:rPr lang="ar-AE"/>
              <a:t>لعراق جديد - </a:t>
            </a:r>
            <a:r>
              <a:rPr lang="en-US"/>
              <a:t>For a New Iraq For a new Iraq property - 3 of 23</a:t>
            </a:r>
          </a:p>
        </p:txBody>
      </p:sp>
      <p:graphicFrame>
        <p:nvGraphicFramePr>
          <p:cNvPr id="5" name="Table Placeholder 4">
            <a:extLst>
              <a:ext uri="{FF2B5EF4-FFF2-40B4-BE49-F238E27FC236}">
                <a16:creationId xmlns:a16="http://schemas.microsoft.com/office/drawing/2014/main" id="{74D80D26-A1BD-44D5-A94B-B84A52303A4C}"/>
              </a:ext>
            </a:extLst>
          </p:cNvPr>
          <p:cNvGraphicFramePr>
            <a:graphicFrameLocks noGrp="1"/>
          </p:cNvGraphicFramePr>
          <p:nvPr>
            <p:ph type="tbl" sz="quarter" idx="13"/>
            <p:extLst>
              <p:ext uri="{D42A27DB-BD31-4B8C-83A1-F6EECF244321}">
                <p14:modId xmlns:p14="http://schemas.microsoft.com/office/powerpoint/2010/main" val="3235059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36790026"/>
                    </a:ext>
                  </a:extLst>
                </a:gridCol>
                <a:gridCol w="987552">
                  <a:extLst>
                    <a:ext uri="{9D8B030D-6E8A-4147-A177-3AD203B41FA5}">
                      <a16:colId xmlns:a16="http://schemas.microsoft.com/office/drawing/2014/main" val="2451875491"/>
                    </a:ext>
                  </a:extLst>
                </a:gridCol>
                <a:gridCol w="658368">
                  <a:extLst>
                    <a:ext uri="{9D8B030D-6E8A-4147-A177-3AD203B41FA5}">
                      <a16:colId xmlns:a16="http://schemas.microsoft.com/office/drawing/2014/main" val="857594038"/>
                    </a:ext>
                  </a:extLst>
                </a:gridCol>
                <a:gridCol w="329184">
                  <a:extLst>
                    <a:ext uri="{9D8B030D-6E8A-4147-A177-3AD203B41FA5}">
                      <a16:colId xmlns:a16="http://schemas.microsoft.com/office/drawing/2014/main" val="698067709"/>
                    </a:ext>
                  </a:extLst>
                </a:gridCol>
                <a:gridCol w="329184">
                  <a:extLst>
                    <a:ext uri="{9D8B030D-6E8A-4147-A177-3AD203B41FA5}">
                      <a16:colId xmlns:a16="http://schemas.microsoft.com/office/drawing/2014/main" val="579657110"/>
                    </a:ext>
                  </a:extLst>
                </a:gridCol>
                <a:gridCol w="329184">
                  <a:extLst>
                    <a:ext uri="{9D8B030D-6E8A-4147-A177-3AD203B41FA5}">
                      <a16:colId xmlns:a16="http://schemas.microsoft.com/office/drawing/2014/main" val="3082205484"/>
                    </a:ext>
                  </a:extLst>
                </a:gridCol>
                <a:gridCol w="329184">
                  <a:extLst>
                    <a:ext uri="{9D8B030D-6E8A-4147-A177-3AD203B41FA5}">
                      <a16:colId xmlns:a16="http://schemas.microsoft.com/office/drawing/2014/main" val="4036948010"/>
                    </a:ext>
                  </a:extLst>
                </a:gridCol>
                <a:gridCol w="329184">
                  <a:extLst>
                    <a:ext uri="{9D8B030D-6E8A-4147-A177-3AD203B41FA5}">
                      <a16:colId xmlns:a16="http://schemas.microsoft.com/office/drawing/2014/main" val="3323700310"/>
                    </a:ext>
                  </a:extLst>
                </a:gridCol>
                <a:gridCol w="329184">
                  <a:extLst>
                    <a:ext uri="{9D8B030D-6E8A-4147-A177-3AD203B41FA5}">
                      <a16:colId xmlns:a16="http://schemas.microsoft.com/office/drawing/2014/main" val="1090137763"/>
                    </a:ext>
                  </a:extLst>
                </a:gridCol>
                <a:gridCol w="329184">
                  <a:extLst>
                    <a:ext uri="{9D8B030D-6E8A-4147-A177-3AD203B41FA5}">
                      <a16:colId xmlns:a16="http://schemas.microsoft.com/office/drawing/2014/main" val="1449751312"/>
                    </a:ext>
                  </a:extLst>
                </a:gridCol>
                <a:gridCol w="329184">
                  <a:extLst>
                    <a:ext uri="{9D8B030D-6E8A-4147-A177-3AD203B41FA5}">
                      <a16:colId xmlns:a16="http://schemas.microsoft.com/office/drawing/2014/main" val="1251286226"/>
                    </a:ext>
                  </a:extLst>
                </a:gridCol>
                <a:gridCol w="329184">
                  <a:extLst>
                    <a:ext uri="{9D8B030D-6E8A-4147-A177-3AD203B41FA5}">
                      <a16:colId xmlns:a16="http://schemas.microsoft.com/office/drawing/2014/main" val="93681298"/>
                    </a:ext>
                  </a:extLst>
                </a:gridCol>
                <a:gridCol w="329184">
                  <a:extLst>
                    <a:ext uri="{9D8B030D-6E8A-4147-A177-3AD203B41FA5}">
                      <a16:colId xmlns:a16="http://schemas.microsoft.com/office/drawing/2014/main" val="342632440"/>
                    </a:ext>
                  </a:extLst>
                </a:gridCol>
                <a:gridCol w="329184">
                  <a:extLst>
                    <a:ext uri="{9D8B030D-6E8A-4147-A177-3AD203B41FA5}">
                      <a16:colId xmlns:a16="http://schemas.microsoft.com/office/drawing/2014/main" val="2813967363"/>
                    </a:ext>
                  </a:extLst>
                </a:gridCol>
                <a:gridCol w="329184">
                  <a:extLst>
                    <a:ext uri="{9D8B030D-6E8A-4147-A177-3AD203B41FA5}">
                      <a16:colId xmlns:a16="http://schemas.microsoft.com/office/drawing/2014/main" val="1905809594"/>
                    </a:ext>
                  </a:extLst>
                </a:gridCol>
                <a:gridCol w="329184">
                  <a:extLst>
                    <a:ext uri="{9D8B030D-6E8A-4147-A177-3AD203B41FA5}">
                      <a16:colId xmlns:a16="http://schemas.microsoft.com/office/drawing/2014/main" val="2358398857"/>
                    </a:ext>
                  </a:extLst>
                </a:gridCol>
                <a:gridCol w="329184">
                  <a:extLst>
                    <a:ext uri="{9D8B030D-6E8A-4147-A177-3AD203B41FA5}">
                      <a16:colId xmlns:a16="http://schemas.microsoft.com/office/drawing/2014/main" val="2021666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72702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لعراق جديد - </a:t>
                      </a:r>
                      <a:r>
                        <a:rPr kumimoji="0" lang="en-US" sz="1000" b="1" i="0" u="none" strike="noStrike" kern="1200" cap="none" spc="0" normalizeH="0" baseline="0" noProof="0">
                          <a:ln>
                            <a:noFill/>
                          </a:ln>
                          <a:solidFill>
                            <a:prstClr val="black"/>
                          </a:solidFill>
                          <a:effectLst/>
                          <a:uLnTx/>
                          <a:uFillTx/>
                          <a:latin typeface="+mn-lt"/>
                          <a:ea typeface="+mn-ea"/>
                          <a:cs typeface="+mn-cs"/>
                        </a:rPr>
                        <a:t>For a New Iraq For a new Iraq property - 2020-08-14 17:00:13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الموسيقى لغة جميع الشعوب, بالتحدي والاصرار نستطيع ان تحقق احلامنا. تابعوا الفيديو لمزيد من التفاصيل. 
اخبرنا ما هو حلمك للتغيير. 
ملاحظة: تم تصوير هذا الفيديو قبل الوباء
#لعراق_جديد #احنه_بكل_ليوم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https://scontent-iad3-1.xx.fbcdn.net/v/t15.5256-10/p720x720/69763831_543309256475125_376041480734638080_n.jpg?_nc_cat=107&amp;_nc_sid=ad6a45&amp;_nc_ohc=Gf75DIQiuAcAX_qrQRl&amp;_nc_ht=scontent-iad3-1.xx&amp;oh=a068dcfad8d5241db59586f04b5ea30e&amp;oe=5F63D2F1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09:28:25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48506859"/>
                  </a:ext>
                </a:extLst>
              </a:tr>
            </a:tbl>
          </a:graphicData>
        </a:graphic>
      </p:graphicFrame>
      <p:sp>
        <p:nvSpPr>
          <p:cNvPr id="4" name="Text Placeholder 3">
            <a:extLst>
              <a:ext uri="{FF2B5EF4-FFF2-40B4-BE49-F238E27FC236}">
                <a16:creationId xmlns:a16="http://schemas.microsoft.com/office/drawing/2014/main" id="{AADD0A7A-366C-405F-B07B-2F3EA7EB5226}"/>
              </a:ext>
            </a:extLst>
          </p:cNvPr>
          <p:cNvSpPr>
            <a:spLocks noGrp="1"/>
          </p:cNvSpPr>
          <p:nvPr>
            <p:ph type="body" sz="quarter" idx="14"/>
          </p:nvPr>
        </p:nvSpPr>
        <p:spPr/>
        <p:txBody>
          <a:bodyPr/>
          <a:lstStyle/>
          <a:p>
            <a:r>
              <a:rPr lang="en-US"/>
              <a:t>08/08/2020 - 08/14/2020</a:t>
            </a:r>
          </a:p>
        </p:txBody>
      </p:sp>
    </p:spTree>
    <p:extLst>
      <p:ext uri="{BB962C8B-B14F-4D97-AF65-F5344CB8AC3E}">
        <p14:creationId xmlns:p14="http://schemas.microsoft.com/office/powerpoint/2010/main" val="2999917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2A45E-3717-4A15-9D7A-BEE37CE595B8}"/>
              </a:ext>
            </a:extLst>
          </p:cNvPr>
          <p:cNvSpPr>
            <a:spLocks noGrp="1"/>
          </p:cNvSpPr>
          <p:nvPr>
            <p:ph type="title"/>
          </p:nvPr>
        </p:nvSpPr>
        <p:spPr/>
        <p:txBody>
          <a:bodyPr/>
          <a:lstStyle/>
          <a:p>
            <a:r>
              <a:rPr lang="en-US"/>
              <a:t>Facebook Own Posts Table | </a:t>
            </a:r>
            <a:r>
              <a:rPr lang="ar-AE"/>
              <a:t>لعراق جديد - </a:t>
            </a:r>
            <a:r>
              <a:rPr lang="en-US"/>
              <a:t>For a New Iraq For a new Iraq property - 4 of 23</a:t>
            </a:r>
          </a:p>
        </p:txBody>
      </p:sp>
      <p:graphicFrame>
        <p:nvGraphicFramePr>
          <p:cNvPr id="5" name="Table Placeholder 4">
            <a:extLst>
              <a:ext uri="{FF2B5EF4-FFF2-40B4-BE49-F238E27FC236}">
                <a16:creationId xmlns:a16="http://schemas.microsoft.com/office/drawing/2014/main" id="{332A422C-1C8F-4EFC-AF6F-7400E57AC3BC}"/>
              </a:ext>
            </a:extLst>
          </p:cNvPr>
          <p:cNvGraphicFramePr>
            <a:graphicFrameLocks noGrp="1"/>
          </p:cNvGraphicFramePr>
          <p:nvPr>
            <p:ph type="tbl" sz="quarter" idx="13"/>
            <p:extLst>
              <p:ext uri="{D42A27DB-BD31-4B8C-83A1-F6EECF244321}">
                <p14:modId xmlns:p14="http://schemas.microsoft.com/office/powerpoint/2010/main" val="808560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80732834"/>
                    </a:ext>
                  </a:extLst>
                </a:gridCol>
                <a:gridCol w="987552">
                  <a:extLst>
                    <a:ext uri="{9D8B030D-6E8A-4147-A177-3AD203B41FA5}">
                      <a16:colId xmlns:a16="http://schemas.microsoft.com/office/drawing/2014/main" val="1610219749"/>
                    </a:ext>
                  </a:extLst>
                </a:gridCol>
                <a:gridCol w="658368">
                  <a:extLst>
                    <a:ext uri="{9D8B030D-6E8A-4147-A177-3AD203B41FA5}">
                      <a16:colId xmlns:a16="http://schemas.microsoft.com/office/drawing/2014/main" val="2358776903"/>
                    </a:ext>
                  </a:extLst>
                </a:gridCol>
                <a:gridCol w="329184">
                  <a:extLst>
                    <a:ext uri="{9D8B030D-6E8A-4147-A177-3AD203B41FA5}">
                      <a16:colId xmlns:a16="http://schemas.microsoft.com/office/drawing/2014/main" val="3634794257"/>
                    </a:ext>
                  </a:extLst>
                </a:gridCol>
                <a:gridCol w="329184">
                  <a:extLst>
                    <a:ext uri="{9D8B030D-6E8A-4147-A177-3AD203B41FA5}">
                      <a16:colId xmlns:a16="http://schemas.microsoft.com/office/drawing/2014/main" val="4176138877"/>
                    </a:ext>
                  </a:extLst>
                </a:gridCol>
                <a:gridCol w="329184">
                  <a:extLst>
                    <a:ext uri="{9D8B030D-6E8A-4147-A177-3AD203B41FA5}">
                      <a16:colId xmlns:a16="http://schemas.microsoft.com/office/drawing/2014/main" val="3016894889"/>
                    </a:ext>
                  </a:extLst>
                </a:gridCol>
                <a:gridCol w="329184">
                  <a:extLst>
                    <a:ext uri="{9D8B030D-6E8A-4147-A177-3AD203B41FA5}">
                      <a16:colId xmlns:a16="http://schemas.microsoft.com/office/drawing/2014/main" val="3540810385"/>
                    </a:ext>
                  </a:extLst>
                </a:gridCol>
                <a:gridCol w="329184">
                  <a:extLst>
                    <a:ext uri="{9D8B030D-6E8A-4147-A177-3AD203B41FA5}">
                      <a16:colId xmlns:a16="http://schemas.microsoft.com/office/drawing/2014/main" val="1162019612"/>
                    </a:ext>
                  </a:extLst>
                </a:gridCol>
                <a:gridCol w="329184">
                  <a:extLst>
                    <a:ext uri="{9D8B030D-6E8A-4147-A177-3AD203B41FA5}">
                      <a16:colId xmlns:a16="http://schemas.microsoft.com/office/drawing/2014/main" val="1293793443"/>
                    </a:ext>
                  </a:extLst>
                </a:gridCol>
                <a:gridCol w="329184">
                  <a:extLst>
                    <a:ext uri="{9D8B030D-6E8A-4147-A177-3AD203B41FA5}">
                      <a16:colId xmlns:a16="http://schemas.microsoft.com/office/drawing/2014/main" val="1729611185"/>
                    </a:ext>
                  </a:extLst>
                </a:gridCol>
                <a:gridCol w="329184">
                  <a:extLst>
                    <a:ext uri="{9D8B030D-6E8A-4147-A177-3AD203B41FA5}">
                      <a16:colId xmlns:a16="http://schemas.microsoft.com/office/drawing/2014/main" val="2443342229"/>
                    </a:ext>
                  </a:extLst>
                </a:gridCol>
                <a:gridCol w="329184">
                  <a:extLst>
                    <a:ext uri="{9D8B030D-6E8A-4147-A177-3AD203B41FA5}">
                      <a16:colId xmlns:a16="http://schemas.microsoft.com/office/drawing/2014/main" val="2567819182"/>
                    </a:ext>
                  </a:extLst>
                </a:gridCol>
                <a:gridCol w="329184">
                  <a:extLst>
                    <a:ext uri="{9D8B030D-6E8A-4147-A177-3AD203B41FA5}">
                      <a16:colId xmlns:a16="http://schemas.microsoft.com/office/drawing/2014/main" val="3393080443"/>
                    </a:ext>
                  </a:extLst>
                </a:gridCol>
                <a:gridCol w="329184">
                  <a:extLst>
                    <a:ext uri="{9D8B030D-6E8A-4147-A177-3AD203B41FA5}">
                      <a16:colId xmlns:a16="http://schemas.microsoft.com/office/drawing/2014/main" val="320803815"/>
                    </a:ext>
                  </a:extLst>
                </a:gridCol>
                <a:gridCol w="329184">
                  <a:extLst>
                    <a:ext uri="{9D8B030D-6E8A-4147-A177-3AD203B41FA5}">
                      <a16:colId xmlns:a16="http://schemas.microsoft.com/office/drawing/2014/main" val="3700535445"/>
                    </a:ext>
                  </a:extLst>
                </a:gridCol>
                <a:gridCol w="329184">
                  <a:extLst>
                    <a:ext uri="{9D8B030D-6E8A-4147-A177-3AD203B41FA5}">
                      <a16:colId xmlns:a16="http://schemas.microsoft.com/office/drawing/2014/main" val="888659435"/>
                    </a:ext>
                  </a:extLst>
                </a:gridCol>
                <a:gridCol w="329184">
                  <a:extLst>
                    <a:ext uri="{9D8B030D-6E8A-4147-A177-3AD203B41FA5}">
                      <a16:colId xmlns:a16="http://schemas.microsoft.com/office/drawing/2014/main" val="2099241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87093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لعراق جديد - </a:t>
                      </a:r>
                      <a:r>
                        <a:rPr kumimoji="0" lang="en-US" sz="1000" b="1" i="0" u="none" strike="noStrike" kern="1200" cap="none" spc="0" normalizeH="0" baseline="0" noProof="0">
                          <a:ln>
                            <a:noFill/>
                          </a:ln>
                          <a:solidFill>
                            <a:prstClr val="black"/>
                          </a:solidFill>
                          <a:effectLst/>
                          <a:uLnTx/>
                          <a:uFillTx/>
                          <a:latin typeface="+mn-lt"/>
                          <a:ea typeface="+mn-ea"/>
                          <a:cs typeface="+mn-cs"/>
                        </a:rPr>
                        <a:t>For a New Iraq For a new Iraq property - 2020-08-14 15:00:00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الشكر والتقدير لجميع الاشخاص الذين يساهمون في حماية ارواح الناس ومساعدتهم على تجاوز هذه الازمة الصحية بسلام في العراق وحول العالم. اخبرنا من هو صديقك الذي يساعد الآخرين خلال هذه الأزمة
احم نفسك واحم الاخرين
#لعراق_جديد  #</a:t>
                      </a:r>
                      <a:r>
                        <a:rPr kumimoji="0" lang="en-US" sz="1000" b="0" i="0" u="none" strike="noStrike" kern="1200" cap="none" spc="0" normalizeH="0" baseline="0" noProof="0">
                          <a:ln>
                            <a:noFill/>
                          </a:ln>
                          <a:solidFill>
                            <a:prstClr val="black"/>
                          </a:solidFill>
                          <a:effectLst/>
                          <a:uLnTx/>
                          <a:uFillTx/>
                          <a:latin typeface="+mn-lt"/>
                          <a:ea typeface="+mn-ea"/>
                          <a:cs typeface="+mn-cs"/>
                        </a:rPr>
                        <a:t>Coronavirus #COVID19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https://scontent-lga3-1.xx.fbcdn.net/v/t1.0-9/p720x720/117817121_1453940154796199_3536729292291370083_o.jpg?_nc_cat=108&amp;_nc_sid=8024bb&amp;_nc_ohc=A0adOvZItjkAX98ruPG&amp;_nc_ht=scontent-lga3-1.xx&amp;_nc_tp=6&amp;oh=66b16988b2f6baf2ba1638b78ae24d13&amp;oe=5F615FB0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03:25:08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13555081"/>
                  </a:ext>
                </a:extLst>
              </a:tr>
            </a:tbl>
          </a:graphicData>
        </a:graphic>
      </p:graphicFrame>
      <p:sp>
        <p:nvSpPr>
          <p:cNvPr id="4" name="Text Placeholder 3">
            <a:extLst>
              <a:ext uri="{FF2B5EF4-FFF2-40B4-BE49-F238E27FC236}">
                <a16:creationId xmlns:a16="http://schemas.microsoft.com/office/drawing/2014/main" id="{2EC539D4-8380-4298-993F-F1929C58C201}"/>
              </a:ext>
            </a:extLst>
          </p:cNvPr>
          <p:cNvSpPr>
            <a:spLocks noGrp="1"/>
          </p:cNvSpPr>
          <p:nvPr>
            <p:ph type="body" sz="quarter" idx="14"/>
          </p:nvPr>
        </p:nvSpPr>
        <p:spPr/>
        <p:txBody>
          <a:bodyPr/>
          <a:lstStyle/>
          <a:p>
            <a:r>
              <a:rPr lang="en-US"/>
              <a:t>08/08/2020 - 08/14/2020</a:t>
            </a:r>
          </a:p>
        </p:txBody>
      </p:sp>
    </p:spTree>
    <p:extLst>
      <p:ext uri="{BB962C8B-B14F-4D97-AF65-F5344CB8AC3E}">
        <p14:creationId xmlns:p14="http://schemas.microsoft.com/office/powerpoint/2010/main" val="4167946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D93FD-342F-4967-A89B-13ABAB128560}"/>
              </a:ext>
            </a:extLst>
          </p:cNvPr>
          <p:cNvSpPr>
            <a:spLocks noGrp="1"/>
          </p:cNvSpPr>
          <p:nvPr>
            <p:ph type="title"/>
          </p:nvPr>
        </p:nvSpPr>
        <p:spPr/>
        <p:txBody>
          <a:bodyPr/>
          <a:lstStyle/>
          <a:p>
            <a:r>
              <a:rPr lang="en-US"/>
              <a:t>Facebook Own Posts Table | </a:t>
            </a:r>
            <a:r>
              <a:rPr lang="ar-AE"/>
              <a:t>لعراق جديد - </a:t>
            </a:r>
            <a:r>
              <a:rPr lang="en-US"/>
              <a:t>For a New Iraq For a new Iraq property - 5 of 23</a:t>
            </a:r>
          </a:p>
        </p:txBody>
      </p:sp>
      <p:graphicFrame>
        <p:nvGraphicFramePr>
          <p:cNvPr id="5" name="Table Placeholder 4">
            <a:extLst>
              <a:ext uri="{FF2B5EF4-FFF2-40B4-BE49-F238E27FC236}">
                <a16:creationId xmlns:a16="http://schemas.microsoft.com/office/drawing/2014/main" id="{80888822-7A29-46E1-8EC8-F77F5C72DE41}"/>
              </a:ext>
            </a:extLst>
          </p:cNvPr>
          <p:cNvGraphicFramePr>
            <a:graphicFrameLocks noGrp="1"/>
          </p:cNvGraphicFramePr>
          <p:nvPr>
            <p:ph type="tbl" sz="quarter" idx="13"/>
            <p:extLst>
              <p:ext uri="{D42A27DB-BD31-4B8C-83A1-F6EECF244321}">
                <p14:modId xmlns:p14="http://schemas.microsoft.com/office/powerpoint/2010/main" val="3035269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75590193"/>
                    </a:ext>
                  </a:extLst>
                </a:gridCol>
                <a:gridCol w="987552">
                  <a:extLst>
                    <a:ext uri="{9D8B030D-6E8A-4147-A177-3AD203B41FA5}">
                      <a16:colId xmlns:a16="http://schemas.microsoft.com/office/drawing/2014/main" val="1799062979"/>
                    </a:ext>
                  </a:extLst>
                </a:gridCol>
                <a:gridCol w="658368">
                  <a:extLst>
                    <a:ext uri="{9D8B030D-6E8A-4147-A177-3AD203B41FA5}">
                      <a16:colId xmlns:a16="http://schemas.microsoft.com/office/drawing/2014/main" val="478547570"/>
                    </a:ext>
                  </a:extLst>
                </a:gridCol>
                <a:gridCol w="329184">
                  <a:extLst>
                    <a:ext uri="{9D8B030D-6E8A-4147-A177-3AD203B41FA5}">
                      <a16:colId xmlns:a16="http://schemas.microsoft.com/office/drawing/2014/main" val="2432898924"/>
                    </a:ext>
                  </a:extLst>
                </a:gridCol>
                <a:gridCol w="329184">
                  <a:extLst>
                    <a:ext uri="{9D8B030D-6E8A-4147-A177-3AD203B41FA5}">
                      <a16:colId xmlns:a16="http://schemas.microsoft.com/office/drawing/2014/main" val="1376462251"/>
                    </a:ext>
                  </a:extLst>
                </a:gridCol>
                <a:gridCol w="329184">
                  <a:extLst>
                    <a:ext uri="{9D8B030D-6E8A-4147-A177-3AD203B41FA5}">
                      <a16:colId xmlns:a16="http://schemas.microsoft.com/office/drawing/2014/main" val="2144702147"/>
                    </a:ext>
                  </a:extLst>
                </a:gridCol>
                <a:gridCol w="329184">
                  <a:extLst>
                    <a:ext uri="{9D8B030D-6E8A-4147-A177-3AD203B41FA5}">
                      <a16:colId xmlns:a16="http://schemas.microsoft.com/office/drawing/2014/main" val="1578269291"/>
                    </a:ext>
                  </a:extLst>
                </a:gridCol>
                <a:gridCol w="329184">
                  <a:extLst>
                    <a:ext uri="{9D8B030D-6E8A-4147-A177-3AD203B41FA5}">
                      <a16:colId xmlns:a16="http://schemas.microsoft.com/office/drawing/2014/main" val="4013765908"/>
                    </a:ext>
                  </a:extLst>
                </a:gridCol>
                <a:gridCol w="329184">
                  <a:extLst>
                    <a:ext uri="{9D8B030D-6E8A-4147-A177-3AD203B41FA5}">
                      <a16:colId xmlns:a16="http://schemas.microsoft.com/office/drawing/2014/main" val="3889554876"/>
                    </a:ext>
                  </a:extLst>
                </a:gridCol>
                <a:gridCol w="329184">
                  <a:extLst>
                    <a:ext uri="{9D8B030D-6E8A-4147-A177-3AD203B41FA5}">
                      <a16:colId xmlns:a16="http://schemas.microsoft.com/office/drawing/2014/main" val="2647634170"/>
                    </a:ext>
                  </a:extLst>
                </a:gridCol>
                <a:gridCol w="329184">
                  <a:extLst>
                    <a:ext uri="{9D8B030D-6E8A-4147-A177-3AD203B41FA5}">
                      <a16:colId xmlns:a16="http://schemas.microsoft.com/office/drawing/2014/main" val="2576331039"/>
                    </a:ext>
                  </a:extLst>
                </a:gridCol>
                <a:gridCol w="329184">
                  <a:extLst>
                    <a:ext uri="{9D8B030D-6E8A-4147-A177-3AD203B41FA5}">
                      <a16:colId xmlns:a16="http://schemas.microsoft.com/office/drawing/2014/main" val="102848714"/>
                    </a:ext>
                  </a:extLst>
                </a:gridCol>
                <a:gridCol w="329184">
                  <a:extLst>
                    <a:ext uri="{9D8B030D-6E8A-4147-A177-3AD203B41FA5}">
                      <a16:colId xmlns:a16="http://schemas.microsoft.com/office/drawing/2014/main" val="2111324013"/>
                    </a:ext>
                  </a:extLst>
                </a:gridCol>
                <a:gridCol w="329184">
                  <a:extLst>
                    <a:ext uri="{9D8B030D-6E8A-4147-A177-3AD203B41FA5}">
                      <a16:colId xmlns:a16="http://schemas.microsoft.com/office/drawing/2014/main" val="896290945"/>
                    </a:ext>
                  </a:extLst>
                </a:gridCol>
                <a:gridCol w="329184">
                  <a:extLst>
                    <a:ext uri="{9D8B030D-6E8A-4147-A177-3AD203B41FA5}">
                      <a16:colId xmlns:a16="http://schemas.microsoft.com/office/drawing/2014/main" val="3156949723"/>
                    </a:ext>
                  </a:extLst>
                </a:gridCol>
                <a:gridCol w="329184">
                  <a:extLst>
                    <a:ext uri="{9D8B030D-6E8A-4147-A177-3AD203B41FA5}">
                      <a16:colId xmlns:a16="http://schemas.microsoft.com/office/drawing/2014/main" val="1449220042"/>
                    </a:ext>
                  </a:extLst>
                </a:gridCol>
                <a:gridCol w="329184">
                  <a:extLst>
                    <a:ext uri="{9D8B030D-6E8A-4147-A177-3AD203B41FA5}">
                      <a16:colId xmlns:a16="http://schemas.microsoft.com/office/drawing/2014/main" val="2509185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352815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لعراق جديد - </a:t>
                      </a:r>
                      <a:r>
                        <a:rPr kumimoji="0" lang="en-US" sz="1000" b="1" i="0" u="none" strike="noStrike" kern="1200" cap="none" spc="0" normalizeH="0" baseline="0" noProof="0">
                          <a:ln>
                            <a:noFill/>
                          </a:ln>
                          <a:solidFill>
                            <a:prstClr val="black"/>
                          </a:solidFill>
                          <a:effectLst/>
                          <a:uLnTx/>
                          <a:uFillTx/>
                          <a:latin typeface="+mn-lt"/>
                          <a:ea typeface="+mn-ea"/>
                          <a:cs typeface="+mn-cs"/>
                        </a:rPr>
                        <a:t>For a New Iraq For a new Iraq property - 2020-08-13 21:30:35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نور الهدى حامد 
مُحاضرة في الكلية التقنية الهندسية في بغداد ومديرة في احدى الشركات الاهلية بالاضافة الى تخصصها الاكاديمي سعت الى تطوير نفسها في  مجال الادارة والتسويق الالكتروني من خلال الورشات التدريبية والقراءة وعملت على تطوير لغتها الانكليزية وبدات بتعلم اللغة الفرنسية. خلال فترة الحجر وضعت خطة ومجموعة من الاهداف لتطوير مهاراتها وهواياتها واستطاعت من خلاله الحصول عل شهادرات دولية في مجال الادارة، كان حافزها الاكبر والال هو ان يجب ان تستمر وثانيا انها ترى ان كل شيء في  الحياة  فرصة يأتي مرة واحدة فقط، والحجر في المنزل فرصة كبيرة للتعلم وتطوير الذات وعلى الجميع اغتنامها.
تقول نور “نحنُ نعيش مرة واحدة، ولانها مرة علينا استغلالها بالنجاح والامل لا باليأس والاحباط والفشل".
#عراقيات  #لعراق_جديد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https://scontent-iad3-1.xx.fbcdn.net/v/t1.0-9/p720x720/117591642_1454198434770371_9118107232774008576_o.jpg?_nc_cat=100&amp;_nc_sid=8024bb&amp;_nc_ohc=GUr6QAHyWRkAX9NATtd&amp;_nc_ht=scontent-iad3-1.xx&amp;_nc_tp=6&amp;oh=c3803fc648289f8fa001361392a7a4c8&amp;oe=5F62D63A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09:28:25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01515418"/>
                  </a:ext>
                </a:extLst>
              </a:tr>
            </a:tbl>
          </a:graphicData>
        </a:graphic>
      </p:graphicFrame>
      <p:sp>
        <p:nvSpPr>
          <p:cNvPr id="4" name="Text Placeholder 3">
            <a:extLst>
              <a:ext uri="{FF2B5EF4-FFF2-40B4-BE49-F238E27FC236}">
                <a16:creationId xmlns:a16="http://schemas.microsoft.com/office/drawing/2014/main" id="{0EEFF6DE-8615-4CEE-BFAD-AB07475A84A3}"/>
              </a:ext>
            </a:extLst>
          </p:cNvPr>
          <p:cNvSpPr>
            <a:spLocks noGrp="1"/>
          </p:cNvSpPr>
          <p:nvPr>
            <p:ph type="body" sz="quarter" idx="14"/>
          </p:nvPr>
        </p:nvSpPr>
        <p:spPr/>
        <p:txBody>
          <a:bodyPr/>
          <a:lstStyle/>
          <a:p>
            <a:r>
              <a:rPr lang="en-US"/>
              <a:t>08/08/2020 - 08/14/2020</a:t>
            </a:r>
          </a:p>
        </p:txBody>
      </p:sp>
    </p:spTree>
    <p:extLst>
      <p:ext uri="{BB962C8B-B14F-4D97-AF65-F5344CB8AC3E}">
        <p14:creationId xmlns:p14="http://schemas.microsoft.com/office/powerpoint/2010/main" val="1387122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F2EA4-B9EB-459E-8551-DD0097EA6B63}"/>
              </a:ext>
            </a:extLst>
          </p:cNvPr>
          <p:cNvSpPr>
            <a:spLocks noGrp="1"/>
          </p:cNvSpPr>
          <p:nvPr>
            <p:ph type="title"/>
          </p:nvPr>
        </p:nvSpPr>
        <p:spPr/>
        <p:txBody>
          <a:bodyPr/>
          <a:lstStyle/>
          <a:p>
            <a:r>
              <a:rPr lang="en-US"/>
              <a:t>Facebook Own Posts Table | </a:t>
            </a:r>
            <a:r>
              <a:rPr lang="ar-AE"/>
              <a:t>لعراق جديد - </a:t>
            </a:r>
            <a:r>
              <a:rPr lang="en-US"/>
              <a:t>For a New Iraq For a new Iraq property - 6 of 23</a:t>
            </a:r>
          </a:p>
        </p:txBody>
      </p:sp>
      <p:graphicFrame>
        <p:nvGraphicFramePr>
          <p:cNvPr id="5" name="Table Placeholder 4">
            <a:extLst>
              <a:ext uri="{FF2B5EF4-FFF2-40B4-BE49-F238E27FC236}">
                <a16:creationId xmlns:a16="http://schemas.microsoft.com/office/drawing/2014/main" id="{07622200-DC9D-4EB2-A6BB-6AEB6E806489}"/>
              </a:ext>
            </a:extLst>
          </p:cNvPr>
          <p:cNvGraphicFramePr>
            <a:graphicFrameLocks noGrp="1"/>
          </p:cNvGraphicFramePr>
          <p:nvPr>
            <p:ph type="tbl" sz="quarter" idx="13"/>
            <p:extLst>
              <p:ext uri="{D42A27DB-BD31-4B8C-83A1-F6EECF244321}">
                <p14:modId xmlns:p14="http://schemas.microsoft.com/office/powerpoint/2010/main" val="1036937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84054504"/>
                    </a:ext>
                  </a:extLst>
                </a:gridCol>
                <a:gridCol w="987552">
                  <a:extLst>
                    <a:ext uri="{9D8B030D-6E8A-4147-A177-3AD203B41FA5}">
                      <a16:colId xmlns:a16="http://schemas.microsoft.com/office/drawing/2014/main" val="1115542926"/>
                    </a:ext>
                  </a:extLst>
                </a:gridCol>
                <a:gridCol w="658368">
                  <a:extLst>
                    <a:ext uri="{9D8B030D-6E8A-4147-A177-3AD203B41FA5}">
                      <a16:colId xmlns:a16="http://schemas.microsoft.com/office/drawing/2014/main" val="826273300"/>
                    </a:ext>
                  </a:extLst>
                </a:gridCol>
                <a:gridCol w="329184">
                  <a:extLst>
                    <a:ext uri="{9D8B030D-6E8A-4147-A177-3AD203B41FA5}">
                      <a16:colId xmlns:a16="http://schemas.microsoft.com/office/drawing/2014/main" val="2208893783"/>
                    </a:ext>
                  </a:extLst>
                </a:gridCol>
                <a:gridCol w="329184">
                  <a:extLst>
                    <a:ext uri="{9D8B030D-6E8A-4147-A177-3AD203B41FA5}">
                      <a16:colId xmlns:a16="http://schemas.microsoft.com/office/drawing/2014/main" val="1319268632"/>
                    </a:ext>
                  </a:extLst>
                </a:gridCol>
                <a:gridCol w="329184">
                  <a:extLst>
                    <a:ext uri="{9D8B030D-6E8A-4147-A177-3AD203B41FA5}">
                      <a16:colId xmlns:a16="http://schemas.microsoft.com/office/drawing/2014/main" val="2913602091"/>
                    </a:ext>
                  </a:extLst>
                </a:gridCol>
                <a:gridCol w="329184">
                  <a:extLst>
                    <a:ext uri="{9D8B030D-6E8A-4147-A177-3AD203B41FA5}">
                      <a16:colId xmlns:a16="http://schemas.microsoft.com/office/drawing/2014/main" val="288502097"/>
                    </a:ext>
                  </a:extLst>
                </a:gridCol>
                <a:gridCol w="329184">
                  <a:extLst>
                    <a:ext uri="{9D8B030D-6E8A-4147-A177-3AD203B41FA5}">
                      <a16:colId xmlns:a16="http://schemas.microsoft.com/office/drawing/2014/main" val="710887241"/>
                    </a:ext>
                  </a:extLst>
                </a:gridCol>
                <a:gridCol w="329184">
                  <a:extLst>
                    <a:ext uri="{9D8B030D-6E8A-4147-A177-3AD203B41FA5}">
                      <a16:colId xmlns:a16="http://schemas.microsoft.com/office/drawing/2014/main" val="4228352836"/>
                    </a:ext>
                  </a:extLst>
                </a:gridCol>
                <a:gridCol w="329184">
                  <a:extLst>
                    <a:ext uri="{9D8B030D-6E8A-4147-A177-3AD203B41FA5}">
                      <a16:colId xmlns:a16="http://schemas.microsoft.com/office/drawing/2014/main" val="114957036"/>
                    </a:ext>
                  </a:extLst>
                </a:gridCol>
                <a:gridCol w="329184">
                  <a:extLst>
                    <a:ext uri="{9D8B030D-6E8A-4147-A177-3AD203B41FA5}">
                      <a16:colId xmlns:a16="http://schemas.microsoft.com/office/drawing/2014/main" val="4014057095"/>
                    </a:ext>
                  </a:extLst>
                </a:gridCol>
                <a:gridCol w="329184">
                  <a:extLst>
                    <a:ext uri="{9D8B030D-6E8A-4147-A177-3AD203B41FA5}">
                      <a16:colId xmlns:a16="http://schemas.microsoft.com/office/drawing/2014/main" val="2363009743"/>
                    </a:ext>
                  </a:extLst>
                </a:gridCol>
                <a:gridCol w="329184">
                  <a:extLst>
                    <a:ext uri="{9D8B030D-6E8A-4147-A177-3AD203B41FA5}">
                      <a16:colId xmlns:a16="http://schemas.microsoft.com/office/drawing/2014/main" val="2323534344"/>
                    </a:ext>
                  </a:extLst>
                </a:gridCol>
                <a:gridCol w="329184">
                  <a:extLst>
                    <a:ext uri="{9D8B030D-6E8A-4147-A177-3AD203B41FA5}">
                      <a16:colId xmlns:a16="http://schemas.microsoft.com/office/drawing/2014/main" val="3883351854"/>
                    </a:ext>
                  </a:extLst>
                </a:gridCol>
                <a:gridCol w="329184">
                  <a:extLst>
                    <a:ext uri="{9D8B030D-6E8A-4147-A177-3AD203B41FA5}">
                      <a16:colId xmlns:a16="http://schemas.microsoft.com/office/drawing/2014/main" val="3237727474"/>
                    </a:ext>
                  </a:extLst>
                </a:gridCol>
                <a:gridCol w="329184">
                  <a:extLst>
                    <a:ext uri="{9D8B030D-6E8A-4147-A177-3AD203B41FA5}">
                      <a16:colId xmlns:a16="http://schemas.microsoft.com/office/drawing/2014/main" val="1064028535"/>
                    </a:ext>
                  </a:extLst>
                </a:gridCol>
                <a:gridCol w="329184">
                  <a:extLst>
                    <a:ext uri="{9D8B030D-6E8A-4147-A177-3AD203B41FA5}">
                      <a16:colId xmlns:a16="http://schemas.microsoft.com/office/drawing/2014/main" val="2771376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81542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لعراق جديد - </a:t>
                      </a:r>
                      <a:r>
                        <a:rPr kumimoji="0" lang="en-US" sz="1000" b="1" i="0" u="none" strike="noStrike" kern="1200" cap="none" spc="0" normalizeH="0" baseline="0" noProof="0">
                          <a:ln>
                            <a:noFill/>
                          </a:ln>
                          <a:solidFill>
                            <a:prstClr val="black"/>
                          </a:solidFill>
                          <a:effectLst/>
                          <a:uLnTx/>
                          <a:uFillTx/>
                          <a:latin typeface="+mn-lt"/>
                          <a:ea typeface="+mn-ea"/>
                          <a:cs typeface="+mn-cs"/>
                        </a:rPr>
                        <a:t>For a New Iraq For a new Iraq property - 2020-08-13 20:03:16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أيام الخميس والجمعة والسبت ، سيكون هناك حظر تجوال كامل في جميع أنحاء البلاد. البقاء في المنزل ليس بالأمر السهل ولكن هو الخيار الاسلم لنا وللاخرين, ومن اجل مراعاة الحفاظ على ارواح عوائلنا واصدقائنا ومجتمعنا 
#لعراق_جديد  #</a:t>
                      </a:r>
                      <a:r>
                        <a:rPr kumimoji="0" lang="en-US" sz="1000" b="0" i="0" u="none" strike="noStrike" kern="1200" cap="none" spc="0" normalizeH="0" baseline="0" noProof="0">
                          <a:ln>
                            <a:noFill/>
                          </a:ln>
                          <a:solidFill>
                            <a:prstClr val="black"/>
                          </a:solidFill>
                          <a:effectLst/>
                          <a:uLnTx/>
                          <a:uFillTx/>
                          <a:latin typeface="+mn-lt"/>
                          <a:ea typeface="+mn-ea"/>
                          <a:cs typeface="+mn-cs"/>
                        </a:rPr>
                        <a:t>Coronavirus #COVID19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https://scontent-iad3-1.xx.fbcdn.net/v/t1.0-9/p720x720/117648714_1453927731464108_8806104126421775349_o.jpg?_nc_cat=107&amp;_nc_sid=8024bb&amp;_nc_ohc=h3QIw4fs-cUAX-31zJ9&amp;_nc_ht=scontent-iad3-1.xx&amp;_nc_tp=6&amp;oh=6adfd29ba1cd9d2602c7537ff9b10295&amp;oe=5F6079F2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08/17/2020 21:19:00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61676562"/>
                  </a:ext>
                </a:extLst>
              </a:tr>
            </a:tbl>
          </a:graphicData>
        </a:graphic>
      </p:graphicFrame>
      <p:sp>
        <p:nvSpPr>
          <p:cNvPr id="4" name="Text Placeholder 3">
            <a:extLst>
              <a:ext uri="{FF2B5EF4-FFF2-40B4-BE49-F238E27FC236}">
                <a16:creationId xmlns:a16="http://schemas.microsoft.com/office/drawing/2014/main" id="{DD2E01DB-B3F1-4A8C-8B71-67E1B2D96F79}"/>
              </a:ext>
            </a:extLst>
          </p:cNvPr>
          <p:cNvSpPr>
            <a:spLocks noGrp="1"/>
          </p:cNvSpPr>
          <p:nvPr>
            <p:ph type="body" sz="quarter" idx="14"/>
          </p:nvPr>
        </p:nvSpPr>
        <p:spPr/>
        <p:txBody>
          <a:bodyPr/>
          <a:lstStyle/>
          <a:p>
            <a:r>
              <a:rPr lang="en-US"/>
              <a:t>08/08/2020 - 08/14/2020</a:t>
            </a:r>
          </a:p>
        </p:txBody>
      </p:sp>
    </p:spTree>
    <p:extLst>
      <p:ext uri="{BB962C8B-B14F-4D97-AF65-F5344CB8AC3E}">
        <p14:creationId xmlns:p14="http://schemas.microsoft.com/office/powerpoint/2010/main" val="582463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C6C31-4CD9-4A70-9584-DC138977926E}"/>
              </a:ext>
            </a:extLst>
          </p:cNvPr>
          <p:cNvSpPr>
            <a:spLocks noGrp="1"/>
          </p:cNvSpPr>
          <p:nvPr>
            <p:ph type="title"/>
          </p:nvPr>
        </p:nvSpPr>
        <p:spPr/>
        <p:txBody>
          <a:bodyPr/>
          <a:lstStyle/>
          <a:p>
            <a:r>
              <a:rPr lang="en-US"/>
              <a:t>Facebook Own Posts Table | </a:t>
            </a:r>
            <a:r>
              <a:rPr lang="ar-AE"/>
              <a:t>لعراق جديد - </a:t>
            </a:r>
            <a:r>
              <a:rPr lang="en-US"/>
              <a:t>For a New Iraq For a new Iraq property - 7 of 23</a:t>
            </a:r>
          </a:p>
        </p:txBody>
      </p:sp>
      <p:graphicFrame>
        <p:nvGraphicFramePr>
          <p:cNvPr id="5" name="Table Placeholder 4">
            <a:extLst>
              <a:ext uri="{FF2B5EF4-FFF2-40B4-BE49-F238E27FC236}">
                <a16:creationId xmlns:a16="http://schemas.microsoft.com/office/drawing/2014/main" id="{1C21F926-D426-4F17-84BF-EF18473A8736}"/>
              </a:ext>
            </a:extLst>
          </p:cNvPr>
          <p:cNvGraphicFramePr>
            <a:graphicFrameLocks noGrp="1"/>
          </p:cNvGraphicFramePr>
          <p:nvPr>
            <p:ph type="tbl" sz="quarter" idx="13"/>
            <p:extLst>
              <p:ext uri="{D42A27DB-BD31-4B8C-83A1-F6EECF244321}">
                <p14:modId xmlns:p14="http://schemas.microsoft.com/office/powerpoint/2010/main" val="2676777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59425146"/>
                    </a:ext>
                  </a:extLst>
                </a:gridCol>
                <a:gridCol w="987552">
                  <a:extLst>
                    <a:ext uri="{9D8B030D-6E8A-4147-A177-3AD203B41FA5}">
                      <a16:colId xmlns:a16="http://schemas.microsoft.com/office/drawing/2014/main" val="3196500760"/>
                    </a:ext>
                  </a:extLst>
                </a:gridCol>
                <a:gridCol w="658368">
                  <a:extLst>
                    <a:ext uri="{9D8B030D-6E8A-4147-A177-3AD203B41FA5}">
                      <a16:colId xmlns:a16="http://schemas.microsoft.com/office/drawing/2014/main" val="3098048774"/>
                    </a:ext>
                  </a:extLst>
                </a:gridCol>
                <a:gridCol w="329184">
                  <a:extLst>
                    <a:ext uri="{9D8B030D-6E8A-4147-A177-3AD203B41FA5}">
                      <a16:colId xmlns:a16="http://schemas.microsoft.com/office/drawing/2014/main" val="2286897733"/>
                    </a:ext>
                  </a:extLst>
                </a:gridCol>
                <a:gridCol w="329184">
                  <a:extLst>
                    <a:ext uri="{9D8B030D-6E8A-4147-A177-3AD203B41FA5}">
                      <a16:colId xmlns:a16="http://schemas.microsoft.com/office/drawing/2014/main" val="2483252205"/>
                    </a:ext>
                  </a:extLst>
                </a:gridCol>
                <a:gridCol w="329184">
                  <a:extLst>
                    <a:ext uri="{9D8B030D-6E8A-4147-A177-3AD203B41FA5}">
                      <a16:colId xmlns:a16="http://schemas.microsoft.com/office/drawing/2014/main" val="1266806339"/>
                    </a:ext>
                  </a:extLst>
                </a:gridCol>
                <a:gridCol w="329184">
                  <a:extLst>
                    <a:ext uri="{9D8B030D-6E8A-4147-A177-3AD203B41FA5}">
                      <a16:colId xmlns:a16="http://schemas.microsoft.com/office/drawing/2014/main" val="3783146531"/>
                    </a:ext>
                  </a:extLst>
                </a:gridCol>
                <a:gridCol w="329184">
                  <a:extLst>
                    <a:ext uri="{9D8B030D-6E8A-4147-A177-3AD203B41FA5}">
                      <a16:colId xmlns:a16="http://schemas.microsoft.com/office/drawing/2014/main" val="3055640411"/>
                    </a:ext>
                  </a:extLst>
                </a:gridCol>
                <a:gridCol w="329184">
                  <a:extLst>
                    <a:ext uri="{9D8B030D-6E8A-4147-A177-3AD203B41FA5}">
                      <a16:colId xmlns:a16="http://schemas.microsoft.com/office/drawing/2014/main" val="2705157092"/>
                    </a:ext>
                  </a:extLst>
                </a:gridCol>
                <a:gridCol w="329184">
                  <a:extLst>
                    <a:ext uri="{9D8B030D-6E8A-4147-A177-3AD203B41FA5}">
                      <a16:colId xmlns:a16="http://schemas.microsoft.com/office/drawing/2014/main" val="1219725050"/>
                    </a:ext>
                  </a:extLst>
                </a:gridCol>
                <a:gridCol w="329184">
                  <a:extLst>
                    <a:ext uri="{9D8B030D-6E8A-4147-A177-3AD203B41FA5}">
                      <a16:colId xmlns:a16="http://schemas.microsoft.com/office/drawing/2014/main" val="514763896"/>
                    </a:ext>
                  </a:extLst>
                </a:gridCol>
                <a:gridCol w="329184">
                  <a:extLst>
                    <a:ext uri="{9D8B030D-6E8A-4147-A177-3AD203B41FA5}">
                      <a16:colId xmlns:a16="http://schemas.microsoft.com/office/drawing/2014/main" val="3614950059"/>
                    </a:ext>
                  </a:extLst>
                </a:gridCol>
                <a:gridCol w="329184">
                  <a:extLst>
                    <a:ext uri="{9D8B030D-6E8A-4147-A177-3AD203B41FA5}">
                      <a16:colId xmlns:a16="http://schemas.microsoft.com/office/drawing/2014/main" val="2759753129"/>
                    </a:ext>
                  </a:extLst>
                </a:gridCol>
                <a:gridCol w="329184">
                  <a:extLst>
                    <a:ext uri="{9D8B030D-6E8A-4147-A177-3AD203B41FA5}">
                      <a16:colId xmlns:a16="http://schemas.microsoft.com/office/drawing/2014/main" val="386334107"/>
                    </a:ext>
                  </a:extLst>
                </a:gridCol>
                <a:gridCol w="329184">
                  <a:extLst>
                    <a:ext uri="{9D8B030D-6E8A-4147-A177-3AD203B41FA5}">
                      <a16:colId xmlns:a16="http://schemas.microsoft.com/office/drawing/2014/main" val="3218147824"/>
                    </a:ext>
                  </a:extLst>
                </a:gridCol>
                <a:gridCol w="329184">
                  <a:extLst>
                    <a:ext uri="{9D8B030D-6E8A-4147-A177-3AD203B41FA5}">
                      <a16:colId xmlns:a16="http://schemas.microsoft.com/office/drawing/2014/main" val="3833939191"/>
                    </a:ext>
                  </a:extLst>
                </a:gridCol>
                <a:gridCol w="329184">
                  <a:extLst>
                    <a:ext uri="{9D8B030D-6E8A-4147-A177-3AD203B41FA5}">
                      <a16:colId xmlns:a16="http://schemas.microsoft.com/office/drawing/2014/main" val="3879591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4859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لعراق جديد - </a:t>
                      </a:r>
                      <a:r>
                        <a:rPr kumimoji="0" lang="en-US" sz="1000" b="1" i="0" u="none" strike="noStrike" kern="1200" cap="none" spc="0" normalizeH="0" baseline="0" noProof="0">
                          <a:ln>
                            <a:noFill/>
                          </a:ln>
                          <a:solidFill>
                            <a:prstClr val="black"/>
                          </a:solidFill>
                          <a:effectLst/>
                          <a:uLnTx/>
                          <a:uFillTx/>
                          <a:latin typeface="+mn-lt"/>
                          <a:ea typeface="+mn-ea"/>
                          <a:cs typeface="+mn-cs"/>
                        </a:rPr>
                        <a:t>For a New Iraq For a new Iraq property - 2020-08-13 16:00:42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متابعينا
نحن بصدد البدء بنشر سلسلة من القصص الملهمة ضمن حملة تقدم والتي من خلالها نتعرف على اهم التطورات التي حدثت لهذه القصص التي تم نشرها في السابق. 
من القصص المميزة التي سلطنا عليها الضوء من ضمن حملة انا اعمل هي مشروع ملك التمور , الذي يتخصص بانتاج انواع واصناف كثيرة من التمور العراقية.
هذا المشروع مستمر بالعمل والتطوير بالرغم من الكثير من الصعوبات والتحديات, حيث افتتح اكثر من فرع جديد وبدئه باستخدام مكائن جديدة في صنع الكريمة  واستخلاص الزيوت كما ساهم في خلال فترة الحظر وفيروس كورونا بانتاج تمور بالمكسرات من اجل تقوية مناعة الأطفال.
لندعم المنتجات  المحلية ونساهم في بناء الاقتصاد العراقي
لمزيد من التفاصيل حول هذه القصة اصغط على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shorturl.at/fgtOT
#</a:t>
                      </a:r>
                      <a:r>
                        <a:rPr kumimoji="0" lang="ar-AE" sz="1000" b="0" i="0" u="none" strike="noStrike" kern="1200" cap="none" spc="0" normalizeH="0" baseline="0" noProof="0">
                          <a:ln>
                            <a:noFill/>
                          </a:ln>
                          <a:solidFill>
                            <a:prstClr val="black"/>
                          </a:solidFill>
                          <a:effectLst/>
                          <a:uLnTx/>
                          <a:uFillTx/>
                          <a:latin typeface="+mn-lt"/>
                          <a:ea typeface="+mn-ea"/>
                          <a:cs typeface="+mn-cs"/>
                        </a:rPr>
                        <a:t>تقدم  #لعراق_جديد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https://scontent-iad3-1.xx.fbcdn.net/v/t1.0-9/p720x720/117716061_1453915848131963_3881774251383550075_o.jpg?_nc_cat=102&amp;_nc_sid=8024bb&amp;_nc_ohc=eF-7_KtTjT8AX_ybivD&amp;_nc_ht=scontent-iad3-1.xx&amp;_nc_tp=6&amp;oh=042e8260a1b7ed5e557f720c97109741&amp;oe=5F60AD44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21:30:01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85008105"/>
                  </a:ext>
                </a:extLst>
              </a:tr>
            </a:tbl>
          </a:graphicData>
        </a:graphic>
      </p:graphicFrame>
      <p:sp>
        <p:nvSpPr>
          <p:cNvPr id="4" name="Text Placeholder 3">
            <a:extLst>
              <a:ext uri="{FF2B5EF4-FFF2-40B4-BE49-F238E27FC236}">
                <a16:creationId xmlns:a16="http://schemas.microsoft.com/office/drawing/2014/main" id="{DEC14FCE-67FE-478E-B9B6-C83CB3000C7B}"/>
              </a:ext>
            </a:extLst>
          </p:cNvPr>
          <p:cNvSpPr>
            <a:spLocks noGrp="1"/>
          </p:cNvSpPr>
          <p:nvPr>
            <p:ph type="body" sz="quarter" idx="14"/>
          </p:nvPr>
        </p:nvSpPr>
        <p:spPr/>
        <p:txBody>
          <a:bodyPr/>
          <a:lstStyle/>
          <a:p>
            <a:r>
              <a:rPr lang="en-US"/>
              <a:t>08/08/2020 - 08/14/2020</a:t>
            </a:r>
          </a:p>
        </p:txBody>
      </p:sp>
    </p:spTree>
    <p:extLst>
      <p:ext uri="{BB962C8B-B14F-4D97-AF65-F5344CB8AC3E}">
        <p14:creationId xmlns:p14="http://schemas.microsoft.com/office/powerpoint/2010/main" val="2415384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90D06-4D48-410C-8C4D-570027E30176}"/>
              </a:ext>
            </a:extLst>
          </p:cNvPr>
          <p:cNvSpPr>
            <a:spLocks noGrp="1"/>
          </p:cNvSpPr>
          <p:nvPr>
            <p:ph type="title"/>
          </p:nvPr>
        </p:nvSpPr>
        <p:spPr/>
        <p:txBody>
          <a:bodyPr/>
          <a:lstStyle/>
          <a:p>
            <a:r>
              <a:rPr lang="en-US"/>
              <a:t>Facebook Own Posts Table | </a:t>
            </a:r>
            <a:r>
              <a:rPr lang="ar-AE"/>
              <a:t>لعراق جديد - </a:t>
            </a:r>
            <a:r>
              <a:rPr lang="en-US"/>
              <a:t>For a New Iraq For a new Iraq property - 8 of 23</a:t>
            </a:r>
          </a:p>
        </p:txBody>
      </p:sp>
      <p:graphicFrame>
        <p:nvGraphicFramePr>
          <p:cNvPr id="5" name="Table Placeholder 4">
            <a:extLst>
              <a:ext uri="{FF2B5EF4-FFF2-40B4-BE49-F238E27FC236}">
                <a16:creationId xmlns:a16="http://schemas.microsoft.com/office/drawing/2014/main" id="{E51CCC09-D620-40D4-8E57-45053618F1E9}"/>
              </a:ext>
            </a:extLst>
          </p:cNvPr>
          <p:cNvGraphicFramePr>
            <a:graphicFrameLocks noGrp="1"/>
          </p:cNvGraphicFramePr>
          <p:nvPr>
            <p:ph type="tbl" sz="quarter" idx="13"/>
            <p:extLst>
              <p:ext uri="{D42A27DB-BD31-4B8C-83A1-F6EECF244321}">
                <p14:modId xmlns:p14="http://schemas.microsoft.com/office/powerpoint/2010/main" val="370177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61169415"/>
                    </a:ext>
                  </a:extLst>
                </a:gridCol>
                <a:gridCol w="987552">
                  <a:extLst>
                    <a:ext uri="{9D8B030D-6E8A-4147-A177-3AD203B41FA5}">
                      <a16:colId xmlns:a16="http://schemas.microsoft.com/office/drawing/2014/main" val="1904352236"/>
                    </a:ext>
                  </a:extLst>
                </a:gridCol>
                <a:gridCol w="658368">
                  <a:extLst>
                    <a:ext uri="{9D8B030D-6E8A-4147-A177-3AD203B41FA5}">
                      <a16:colId xmlns:a16="http://schemas.microsoft.com/office/drawing/2014/main" val="399484463"/>
                    </a:ext>
                  </a:extLst>
                </a:gridCol>
                <a:gridCol w="329184">
                  <a:extLst>
                    <a:ext uri="{9D8B030D-6E8A-4147-A177-3AD203B41FA5}">
                      <a16:colId xmlns:a16="http://schemas.microsoft.com/office/drawing/2014/main" val="1322011682"/>
                    </a:ext>
                  </a:extLst>
                </a:gridCol>
                <a:gridCol w="329184">
                  <a:extLst>
                    <a:ext uri="{9D8B030D-6E8A-4147-A177-3AD203B41FA5}">
                      <a16:colId xmlns:a16="http://schemas.microsoft.com/office/drawing/2014/main" val="1097849981"/>
                    </a:ext>
                  </a:extLst>
                </a:gridCol>
                <a:gridCol w="329184">
                  <a:extLst>
                    <a:ext uri="{9D8B030D-6E8A-4147-A177-3AD203B41FA5}">
                      <a16:colId xmlns:a16="http://schemas.microsoft.com/office/drawing/2014/main" val="327356537"/>
                    </a:ext>
                  </a:extLst>
                </a:gridCol>
                <a:gridCol w="329184">
                  <a:extLst>
                    <a:ext uri="{9D8B030D-6E8A-4147-A177-3AD203B41FA5}">
                      <a16:colId xmlns:a16="http://schemas.microsoft.com/office/drawing/2014/main" val="2440828127"/>
                    </a:ext>
                  </a:extLst>
                </a:gridCol>
                <a:gridCol w="329184">
                  <a:extLst>
                    <a:ext uri="{9D8B030D-6E8A-4147-A177-3AD203B41FA5}">
                      <a16:colId xmlns:a16="http://schemas.microsoft.com/office/drawing/2014/main" val="3966897011"/>
                    </a:ext>
                  </a:extLst>
                </a:gridCol>
                <a:gridCol w="329184">
                  <a:extLst>
                    <a:ext uri="{9D8B030D-6E8A-4147-A177-3AD203B41FA5}">
                      <a16:colId xmlns:a16="http://schemas.microsoft.com/office/drawing/2014/main" val="3431615027"/>
                    </a:ext>
                  </a:extLst>
                </a:gridCol>
                <a:gridCol w="329184">
                  <a:extLst>
                    <a:ext uri="{9D8B030D-6E8A-4147-A177-3AD203B41FA5}">
                      <a16:colId xmlns:a16="http://schemas.microsoft.com/office/drawing/2014/main" val="83920954"/>
                    </a:ext>
                  </a:extLst>
                </a:gridCol>
                <a:gridCol w="329184">
                  <a:extLst>
                    <a:ext uri="{9D8B030D-6E8A-4147-A177-3AD203B41FA5}">
                      <a16:colId xmlns:a16="http://schemas.microsoft.com/office/drawing/2014/main" val="2146196564"/>
                    </a:ext>
                  </a:extLst>
                </a:gridCol>
                <a:gridCol w="329184">
                  <a:extLst>
                    <a:ext uri="{9D8B030D-6E8A-4147-A177-3AD203B41FA5}">
                      <a16:colId xmlns:a16="http://schemas.microsoft.com/office/drawing/2014/main" val="3358199861"/>
                    </a:ext>
                  </a:extLst>
                </a:gridCol>
                <a:gridCol w="329184">
                  <a:extLst>
                    <a:ext uri="{9D8B030D-6E8A-4147-A177-3AD203B41FA5}">
                      <a16:colId xmlns:a16="http://schemas.microsoft.com/office/drawing/2014/main" val="849279695"/>
                    </a:ext>
                  </a:extLst>
                </a:gridCol>
                <a:gridCol w="329184">
                  <a:extLst>
                    <a:ext uri="{9D8B030D-6E8A-4147-A177-3AD203B41FA5}">
                      <a16:colId xmlns:a16="http://schemas.microsoft.com/office/drawing/2014/main" val="2679294989"/>
                    </a:ext>
                  </a:extLst>
                </a:gridCol>
                <a:gridCol w="329184">
                  <a:extLst>
                    <a:ext uri="{9D8B030D-6E8A-4147-A177-3AD203B41FA5}">
                      <a16:colId xmlns:a16="http://schemas.microsoft.com/office/drawing/2014/main" val="1106718485"/>
                    </a:ext>
                  </a:extLst>
                </a:gridCol>
                <a:gridCol w="329184">
                  <a:extLst>
                    <a:ext uri="{9D8B030D-6E8A-4147-A177-3AD203B41FA5}">
                      <a16:colId xmlns:a16="http://schemas.microsoft.com/office/drawing/2014/main" val="3284111637"/>
                    </a:ext>
                  </a:extLst>
                </a:gridCol>
                <a:gridCol w="329184">
                  <a:extLst>
                    <a:ext uri="{9D8B030D-6E8A-4147-A177-3AD203B41FA5}">
                      <a16:colId xmlns:a16="http://schemas.microsoft.com/office/drawing/2014/main" val="4183028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349498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لعراق جديد - </a:t>
                      </a:r>
                      <a:r>
                        <a:rPr kumimoji="0" lang="en-US" sz="1000" b="1" i="0" u="none" strike="noStrike" kern="1200" cap="none" spc="0" normalizeH="0" baseline="0" noProof="0">
                          <a:ln>
                            <a:noFill/>
                          </a:ln>
                          <a:solidFill>
                            <a:prstClr val="black"/>
                          </a:solidFill>
                          <a:effectLst/>
                          <a:uLnTx/>
                          <a:uFillTx/>
                          <a:latin typeface="+mn-lt"/>
                          <a:ea typeface="+mn-ea"/>
                          <a:cs typeface="+mn-cs"/>
                        </a:rPr>
                        <a:t>For a New Iraq For a new Iraq property - 2020-08-12 18:13:09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السهل تجاهل الاحتياجات الأخرى بينما تحافظ على صحتك البدنية. لكن الصحة النفسية والعاطفية هي أجزاء حيوية من الصحة الشخصية الشاملة. إليك بعض الطرق للتأكد من صحة عقلك مثل جسمك.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https://scontent-lga3-1.xx.fbcdn.net/v/t1.0-9/p720x720/117624993_1453315318192016_8249819460223190272_o.png?_nc_cat=104&amp;_nc_sid=e007fa&amp;_nc_ohc=EOxTO_u3l0sAX9O1AGO&amp;_nc_ht=scontent-lga3-1.xx&amp;oh=cd1695d65b10d46fa8c0a21987654c61&amp;oe=5F60A1FF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03:25:08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88459446"/>
                  </a:ext>
                </a:extLst>
              </a:tr>
            </a:tbl>
          </a:graphicData>
        </a:graphic>
      </p:graphicFrame>
      <p:sp>
        <p:nvSpPr>
          <p:cNvPr id="4" name="Text Placeholder 3">
            <a:extLst>
              <a:ext uri="{FF2B5EF4-FFF2-40B4-BE49-F238E27FC236}">
                <a16:creationId xmlns:a16="http://schemas.microsoft.com/office/drawing/2014/main" id="{18B31FA4-2273-4468-A79C-89A1B77AF916}"/>
              </a:ext>
            </a:extLst>
          </p:cNvPr>
          <p:cNvSpPr>
            <a:spLocks noGrp="1"/>
          </p:cNvSpPr>
          <p:nvPr>
            <p:ph type="body" sz="quarter" idx="14"/>
          </p:nvPr>
        </p:nvSpPr>
        <p:spPr/>
        <p:txBody>
          <a:bodyPr/>
          <a:lstStyle/>
          <a:p>
            <a:r>
              <a:rPr lang="en-US"/>
              <a:t>08/08/2020 - 08/14/2020</a:t>
            </a:r>
          </a:p>
        </p:txBody>
      </p:sp>
    </p:spTree>
    <p:extLst>
      <p:ext uri="{BB962C8B-B14F-4D97-AF65-F5344CB8AC3E}">
        <p14:creationId xmlns:p14="http://schemas.microsoft.com/office/powerpoint/2010/main" val="2358545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62C69-5A02-4CA4-BE96-31B0AEB44DAC}"/>
              </a:ext>
            </a:extLst>
          </p:cNvPr>
          <p:cNvSpPr>
            <a:spLocks noGrp="1"/>
          </p:cNvSpPr>
          <p:nvPr>
            <p:ph type="title"/>
          </p:nvPr>
        </p:nvSpPr>
        <p:spPr/>
        <p:txBody>
          <a:bodyPr/>
          <a:lstStyle/>
          <a:p>
            <a:r>
              <a:rPr lang="en-US"/>
              <a:t>Facebook Own Posts Table | </a:t>
            </a:r>
            <a:r>
              <a:rPr lang="ar-AE"/>
              <a:t>لعراق جديد - </a:t>
            </a:r>
            <a:r>
              <a:rPr lang="en-US"/>
              <a:t>For a New Iraq For a new Iraq property - 9 of 23</a:t>
            </a:r>
          </a:p>
        </p:txBody>
      </p:sp>
      <p:graphicFrame>
        <p:nvGraphicFramePr>
          <p:cNvPr id="5" name="Table Placeholder 4">
            <a:extLst>
              <a:ext uri="{FF2B5EF4-FFF2-40B4-BE49-F238E27FC236}">
                <a16:creationId xmlns:a16="http://schemas.microsoft.com/office/drawing/2014/main" id="{FE3A54AA-7D33-4102-AF07-C031B8CE7EA2}"/>
              </a:ext>
            </a:extLst>
          </p:cNvPr>
          <p:cNvGraphicFramePr>
            <a:graphicFrameLocks noGrp="1"/>
          </p:cNvGraphicFramePr>
          <p:nvPr>
            <p:ph type="tbl" sz="quarter" idx="13"/>
            <p:extLst>
              <p:ext uri="{D42A27DB-BD31-4B8C-83A1-F6EECF244321}">
                <p14:modId xmlns:p14="http://schemas.microsoft.com/office/powerpoint/2010/main" val="2029598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7686698"/>
                    </a:ext>
                  </a:extLst>
                </a:gridCol>
                <a:gridCol w="987552">
                  <a:extLst>
                    <a:ext uri="{9D8B030D-6E8A-4147-A177-3AD203B41FA5}">
                      <a16:colId xmlns:a16="http://schemas.microsoft.com/office/drawing/2014/main" val="826765525"/>
                    </a:ext>
                  </a:extLst>
                </a:gridCol>
                <a:gridCol w="658368">
                  <a:extLst>
                    <a:ext uri="{9D8B030D-6E8A-4147-A177-3AD203B41FA5}">
                      <a16:colId xmlns:a16="http://schemas.microsoft.com/office/drawing/2014/main" val="3187932848"/>
                    </a:ext>
                  </a:extLst>
                </a:gridCol>
                <a:gridCol w="329184">
                  <a:extLst>
                    <a:ext uri="{9D8B030D-6E8A-4147-A177-3AD203B41FA5}">
                      <a16:colId xmlns:a16="http://schemas.microsoft.com/office/drawing/2014/main" val="2016540907"/>
                    </a:ext>
                  </a:extLst>
                </a:gridCol>
                <a:gridCol w="329184">
                  <a:extLst>
                    <a:ext uri="{9D8B030D-6E8A-4147-A177-3AD203B41FA5}">
                      <a16:colId xmlns:a16="http://schemas.microsoft.com/office/drawing/2014/main" val="3157219756"/>
                    </a:ext>
                  </a:extLst>
                </a:gridCol>
                <a:gridCol w="329184">
                  <a:extLst>
                    <a:ext uri="{9D8B030D-6E8A-4147-A177-3AD203B41FA5}">
                      <a16:colId xmlns:a16="http://schemas.microsoft.com/office/drawing/2014/main" val="864833555"/>
                    </a:ext>
                  </a:extLst>
                </a:gridCol>
                <a:gridCol w="329184">
                  <a:extLst>
                    <a:ext uri="{9D8B030D-6E8A-4147-A177-3AD203B41FA5}">
                      <a16:colId xmlns:a16="http://schemas.microsoft.com/office/drawing/2014/main" val="484199249"/>
                    </a:ext>
                  </a:extLst>
                </a:gridCol>
                <a:gridCol w="329184">
                  <a:extLst>
                    <a:ext uri="{9D8B030D-6E8A-4147-A177-3AD203B41FA5}">
                      <a16:colId xmlns:a16="http://schemas.microsoft.com/office/drawing/2014/main" val="4276609902"/>
                    </a:ext>
                  </a:extLst>
                </a:gridCol>
                <a:gridCol w="329184">
                  <a:extLst>
                    <a:ext uri="{9D8B030D-6E8A-4147-A177-3AD203B41FA5}">
                      <a16:colId xmlns:a16="http://schemas.microsoft.com/office/drawing/2014/main" val="2134534263"/>
                    </a:ext>
                  </a:extLst>
                </a:gridCol>
                <a:gridCol w="329184">
                  <a:extLst>
                    <a:ext uri="{9D8B030D-6E8A-4147-A177-3AD203B41FA5}">
                      <a16:colId xmlns:a16="http://schemas.microsoft.com/office/drawing/2014/main" val="919605124"/>
                    </a:ext>
                  </a:extLst>
                </a:gridCol>
                <a:gridCol w="329184">
                  <a:extLst>
                    <a:ext uri="{9D8B030D-6E8A-4147-A177-3AD203B41FA5}">
                      <a16:colId xmlns:a16="http://schemas.microsoft.com/office/drawing/2014/main" val="2412713163"/>
                    </a:ext>
                  </a:extLst>
                </a:gridCol>
                <a:gridCol w="329184">
                  <a:extLst>
                    <a:ext uri="{9D8B030D-6E8A-4147-A177-3AD203B41FA5}">
                      <a16:colId xmlns:a16="http://schemas.microsoft.com/office/drawing/2014/main" val="3168179200"/>
                    </a:ext>
                  </a:extLst>
                </a:gridCol>
                <a:gridCol w="329184">
                  <a:extLst>
                    <a:ext uri="{9D8B030D-6E8A-4147-A177-3AD203B41FA5}">
                      <a16:colId xmlns:a16="http://schemas.microsoft.com/office/drawing/2014/main" val="2040657535"/>
                    </a:ext>
                  </a:extLst>
                </a:gridCol>
                <a:gridCol w="329184">
                  <a:extLst>
                    <a:ext uri="{9D8B030D-6E8A-4147-A177-3AD203B41FA5}">
                      <a16:colId xmlns:a16="http://schemas.microsoft.com/office/drawing/2014/main" val="3644123995"/>
                    </a:ext>
                  </a:extLst>
                </a:gridCol>
                <a:gridCol w="329184">
                  <a:extLst>
                    <a:ext uri="{9D8B030D-6E8A-4147-A177-3AD203B41FA5}">
                      <a16:colId xmlns:a16="http://schemas.microsoft.com/office/drawing/2014/main" val="4014079581"/>
                    </a:ext>
                  </a:extLst>
                </a:gridCol>
                <a:gridCol w="329184">
                  <a:extLst>
                    <a:ext uri="{9D8B030D-6E8A-4147-A177-3AD203B41FA5}">
                      <a16:colId xmlns:a16="http://schemas.microsoft.com/office/drawing/2014/main" val="3442639703"/>
                    </a:ext>
                  </a:extLst>
                </a:gridCol>
                <a:gridCol w="329184">
                  <a:extLst>
                    <a:ext uri="{9D8B030D-6E8A-4147-A177-3AD203B41FA5}">
                      <a16:colId xmlns:a16="http://schemas.microsoft.com/office/drawing/2014/main" val="200381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26312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لعراق جديد - </a:t>
                      </a:r>
                      <a:r>
                        <a:rPr kumimoji="0" lang="en-US" sz="1000" b="1" i="0" u="none" strike="noStrike" kern="1200" cap="none" spc="0" normalizeH="0" baseline="0" noProof="0">
                          <a:ln>
                            <a:noFill/>
                          </a:ln>
                          <a:solidFill>
                            <a:prstClr val="black"/>
                          </a:solidFill>
                          <a:effectLst/>
                          <a:uLnTx/>
                          <a:uFillTx/>
                          <a:latin typeface="+mn-lt"/>
                          <a:ea typeface="+mn-ea"/>
                          <a:cs typeface="+mn-cs"/>
                        </a:rPr>
                        <a:t>For a New Iraq For a new Iraq property - 2020-08-12 15:54:17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نساؤنا وشبانا يعملون بجد وفخر لرفد الصناعات الوطنية واعلاء شأن الاقتصاد  الوطني.
#صنع_في_مدينتي #اقتصادنا #لعراق_جديد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https://scontent-iad3-1.xx.fbcdn.net/v/t1.0-9/p720x720/117762035_1453217534868461_8052040314704444813_o.jpg?_nc_cat=110&amp;_nc_sid=110474&amp;_nc_ohc=KMNv8lY0IW8AX8IcPKd&amp;_nc_ht=scontent-iad3-1.xx&amp;_nc_tp=6&amp;oh=817dce93e5e28d396722a556999689cf&amp;oe=5F62EE2F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09:28:25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32617140"/>
                  </a:ext>
                </a:extLst>
              </a:tr>
            </a:tbl>
          </a:graphicData>
        </a:graphic>
      </p:graphicFrame>
      <p:sp>
        <p:nvSpPr>
          <p:cNvPr id="4" name="Text Placeholder 3">
            <a:extLst>
              <a:ext uri="{FF2B5EF4-FFF2-40B4-BE49-F238E27FC236}">
                <a16:creationId xmlns:a16="http://schemas.microsoft.com/office/drawing/2014/main" id="{B5450E21-8B07-4EF6-B774-3B11BAB824D0}"/>
              </a:ext>
            </a:extLst>
          </p:cNvPr>
          <p:cNvSpPr>
            <a:spLocks noGrp="1"/>
          </p:cNvSpPr>
          <p:nvPr>
            <p:ph type="body" sz="quarter" idx="14"/>
          </p:nvPr>
        </p:nvSpPr>
        <p:spPr/>
        <p:txBody>
          <a:bodyPr/>
          <a:lstStyle/>
          <a:p>
            <a:r>
              <a:rPr lang="en-US"/>
              <a:t>08/08/2020 - 08/14/2020</a:t>
            </a:r>
          </a:p>
        </p:txBody>
      </p:sp>
    </p:spTree>
    <p:extLst>
      <p:ext uri="{BB962C8B-B14F-4D97-AF65-F5344CB8AC3E}">
        <p14:creationId xmlns:p14="http://schemas.microsoft.com/office/powerpoint/2010/main" val="248221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0ABCD-957A-42D8-9C55-EF954DDD5161}"/>
              </a:ext>
            </a:extLst>
          </p:cNvPr>
          <p:cNvSpPr>
            <a:spLocks noGrp="1"/>
          </p:cNvSpPr>
          <p:nvPr>
            <p:ph type="title"/>
          </p:nvPr>
        </p:nvSpPr>
        <p:spPr/>
        <p:txBody>
          <a:bodyPr/>
          <a:lstStyle/>
          <a:p>
            <a:r>
              <a:rPr lang="en-US"/>
              <a:t>Facebook Own Posts Table | </a:t>
            </a:r>
            <a:r>
              <a:rPr lang="ar-AE"/>
              <a:t>لعراق جديد - </a:t>
            </a:r>
            <a:r>
              <a:rPr lang="en-US"/>
              <a:t>For a New Iraq For a new Iraq property - 10 of 23</a:t>
            </a:r>
          </a:p>
        </p:txBody>
      </p:sp>
      <p:graphicFrame>
        <p:nvGraphicFramePr>
          <p:cNvPr id="5" name="Table Placeholder 4">
            <a:extLst>
              <a:ext uri="{FF2B5EF4-FFF2-40B4-BE49-F238E27FC236}">
                <a16:creationId xmlns:a16="http://schemas.microsoft.com/office/drawing/2014/main" id="{B7357BA5-6E14-4C1A-A04D-A921E5FFDA54}"/>
              </a:ext>
            </a:extLst>
          </p:cNvPr>
          <p:cNvGraphicFramePr>
            <a:graphicFrameLocks noGrp="1"/>
          </p:cNvGraphicFramePr>
          <p:nvPr>
            <p:ph type="tbl" sz="quarter" idx="13"/>
            <p:extLst>
              <p:ext uri="{D42A27DB-BD31-4B8C-83A1-F6EECF244321}">
                <p14:modId xmlns:p14="http://schemas.microsoft.com/office/powerpoint/2010/main" val="2214321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14158714"/>
                    </a:ext>
                  </a:extLst>
                </a:gridCol>
                <a:gridCol w="987552">
                  <a:extLst>
                    <a:ext uri="{9D8B030D-6E8A-4147-A177-3AD203B41FA5}">
                      <a16:colId xmlns:a16="http://schemas.microsoft.com/office/drawing/2014/main" val="2071664836"/>
                    </a:ext>
                  </a:extLst>
                </a:gridCol>
                <a:gridCol w="658368">
                  <a:extLst>
                    <a:ext uri="{9D8B030D-6E8A-4147-A177-3AD203B41FA5}">
                      <a16:colId xmlns:a16="http://schemas.microsoft.com/office/drawing/2014/main" val="972372339"/>
                    </a:ext>
                  </a:extLst>
                </a:gridCol>
                <a:gridCol w="329184">
                  <a:extLst>
                    <a:ext uri="{9D8B030D-6E8A-4147-A177-3AD203B41FA5}">
                      <a16:colId xmlns:a16="http://schemas.microsoft.com/office/drawing/2014/main" val="1838594522"/>
                    </a:ext>
                  </a:extLst>
                </a:gridCol>
                <a:gridCol w="329184">
                  <a:extLst>
                    <a:ext uri="{9D8B030D-6E8A-4147-A177-3AD203B41FA5}">
                      <a16:colId xmlns:a16="http://schemas.microsoft.com/office/drawing/2014/main" val="3191569820"/>
                    </a:ext>
                  </a:extLst>
                </a:gridCol>
                <a:gridCol w="329184">
                  <a:extLst>
                    <a:ext uri="{9D8B030D-6E8A-4147-A177-3AD203B41FA5}">
                      <a16:colId xmlns:a16="http://schemas.microsoft.com/office/drawing/2014/main" val="1846672780"/>
                    </a:ext>
                  </a:extLst>
                </a:gridCol>
                <a:gridCol w="329184">
                  <a:extLst>
                    <a:ext uri="{9D8B030D-6E8A-4147-A177-3AD203B41FA5}">
                      <a16:colId xmlns:a16="http://schemas.microsoft.com/office/drawing/2014/main" val="477383174"/>
                    </a:ext>
                  </a:extLst>
                </a:gridCol>
                <a:gridCol w="329184">
                  <a:extLst>
                    <a:ext uri="{9D8B030D-6E8A-4147-A177-3AD203B41FA5}">
                      <a16:colId xmlns:a16="http://schemas.microsoft.com/office/drawing/2014/main" val="1927533829"/>
                    </a:ext>
                  </a:extLst>
                </a:gridCol>
                <a:gridCol w="329184">
                  <a:extLst>
                    <a:ext uri="{9D8B030D-6E8A-4147-A177-3AD203B41FA5}">
                      <a16:colId xmlns:a16="http://schemas.microsoft.com/office/drawing/2014/main" val="554668922"/>
                    </a:ext>
                  </a:extLst>
                </a:gridCol>
                <a:gridCol w="329184">
                  <a:extLst>
                    <a:ext uri="{9D8B030D-6E8A-4147-A177-3AD203B41FA5}">
                      <a16:colId xmlns:a16="http://schemas.microsoft.com/office/drawing/2014/main" val="1439580121"/>
                    </a:ext>
                  </a:extLst>
                </a:gridCol>
                <a:gridCol w="329184">
                  <a:extLst>
                    <a:ext uri="{9D8B030D-6E8A-4147-A177-3AD203B41FA5}">
                      <a16:colId xmlns:a16="http://schemas.microsoft.com/office/drawing/2014/main" val="1672949859"/>
                    </a:ext>
                  </a:extLst>
                </a:gridCol>
                <a:gridCol w="329184">
                  <a:extLst>
                    <a:ext uri="{9D8B030D-6E8A-4147-A177-3AD203B41FA5}">
                      <a16:colId xmlns:a16="http://schemas.microsoft.com/office/drawing/2014/main" val="2898997732"/>
                    </a:ext>
                  </a:extLst>
                </a:gridCol>
                <a:gridCol w="329184">
                  <a:extLst>
                    <a:ext uri="{9D8B030D-6E8A-4147-A177-3AD203B41FA5}">
                      <a16:colId xmlns:a16="http://schemas.microsoft.com/office/drawing/2014/main" val="2763262694"/>
                    </a:ext>
                  </a:extLst>
                </a:gridCol>
                <a:gridCol w="329184">
                  <a:extLst>
                    <a:ext uri="{9D8B030D-6E8A-4147-A177-3AD203B41FA5}">
                      <a16:colId xmlns:a16="http://schemas.microsoft.com/office/drawing/2014/main" val="586984269"/>
                    </a:ext>
                  </a:extLst>
                </a:gridCol>
                <a:gridCol w="329184">
                  <a:extLst>
                    <a:ext uri="{9D8B030D-6E8A-4147-A177-3AD203B41FA5}">
                      <a16:colId xmlns:a16="http://schemas.microsoft.com/office/drawing/2014/main" val="2093096203"/>
                    </a:ext>
                  </a:extLst>
                </a:gridCol>
                <a:gridCol w="329184">
                  <a:extLst>
                    <a:ext uri="{9D8B030D-6E8A-4147-A177-3AD203B41FA5}">
                      <a16:colId xmlns:a16="http://schemas.microsoft.com/office/drawing/2014/main" val="1010715129"/>
                    </a:ext>
                  </a:extLst>
                </a:gridCol>
                <a:gridCol w="329184">
                  <a:extLst>
                    <a:ext uri="{9D8B030D-6E8A-4147-A177-3AD203B41FA5}">
                      <a16:colId xmlns:a16="http://schemas.microsoft.com/office/drawing/2014/main" val="2290712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53041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لعراق جديد - </a:t>
                      </a:r>
                      <a:r>
                        <a:rPr kumimoji="0" lang="en-US" sz="1000" b="1" i="0" u="none" strike="noStrike" kern="1200" cap="none" spc="0" normalizeH="0" baseline="0" noProof="0">
                          <a:ln>
                            <a:noFill/>
                          </a:ln>
                          <a:solidFill>
                            <a:prstClr val="black"/>
                          </a:solidFill>
                          <a:effectLst/>
                          <a:uLnTx/>
                          <a:uFillTx/>
                          <a:latin typeface="+mn-lt"/>
                          <a:ea typeface="+mn-ea"/>
                          <a:cs typeface="+mn-cs"/>
                        </a:rPr>
                        <a:t>For a New Iraq For a new Iraq property - 2020-08-11 21:00:53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الشكر لكل الاشخاص في جميع الاصعدة ولكل من يساهم في حفظ ارواح المواطنين خلال هذه الازمة, بتعاونا جميعاً سنتجاوز بنجاح هذه المرحلة.
احم نفسك واحم الاخرين
#لعراق_جديد  #</a:t>
                      </a:r>
                      <a:r>
                        <a:rPr kumimoji="0" lang="en-US" sz="1000" b="0" i="0" u="none" strike="noStrike" kern="1200" cap="none" spc="0" normalizeH="0" baseline="0" noProof="0">
                          <a:ln>
                            <a:noFill/>
                          </a:ln>
                          <a:solidFill>
                            <a:prstClr val="black"/>
                          </a:solidFill>
                          <a:effectLst/>
                          <a:uLnTx/>
                          <a:uFillTx/>
                          <a:latin typeface="+mn-lt"/>
                          <a:ea typeface="+mn-ea"/>
                          <a:cs typeface="+mn-cs"/>
                        </a:rPr>
                        <a:t>Coronavirus #COVID19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https://scontent-iad3-1.xx.fbcdn.net/v/t1.0-9/p720x720/117342050_1452279074962307_3244302068147315927_o.jpg?_nc_cat=109&amp;_nc_sid=8024bb&amp;_nc_ohc=PRQlfq8awQQAX-DvVyp&amp;_nc_ht=scontent-iad3-1.xx&amp;_nc_tp=6&amp;oh=b42ad9294e8d69a2c25c038ccfdb1ace&amp;oe=5F6158AE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03:44:50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03050028"/>
                  </a:ext>
                </a:extLst>
              </a:tr>
            </a:tbl>
          </a:graphicData>
        </a:graphic>
      </p:graphicFrame>
      <p:sp>
        <p:nvSpPr>
          <p:cNvPr id="4" name="Text Placeholder 3">
            <a:extLst>
              <a:ext uri="{FF2B5EF4-FFF2-40B4-BE49-F238E27FC236}">
                <a16:creationId xmlns:a16="http://schemas.microsoft.com/office/drawing/2014/main" id="{3D0C3B98-72A2-4131-8E18-98AC7D733C05}"/>
              </a:ext>
            </a:extLst>
          </p:cNvPr>
          <p:cNvSpPr>
            <a:spLocks noGrp="1"/>
          </p:cNvSpPr>
          <p:nvPr>
            <p:ph type="body" sz="quarter" idx="14"/>
          </p:nvPr>
        </p:nvSpPr>
        <p:spPr/>
        <p:txBody>
          <a:bodyPr/>
          <a:lstStyle/>
          <a:p>
            <a:r>
              <a:rPr lang="en-US"/>
              <a:t>08/08/2020 - 08/14/2020</a:t>
            </a:r>
          </a:p>
        </p:txBody>
      </p:sp>
    </p:spTree>
    <p:extLst>
      <p:ext uri="{BB962C8B-B14F-4D97-AF65-F5344CB8AC3E}">
        <p14:creationId xmlns:p14="http://schemas.microsoft.com/office/powerpoint/2010/main" val="38437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A97B7-F424-4B82-B77F-37EE34868907}"/>
              </a:ext>
            </a:extLst>
          </p:cNvPr>
          <p:cNvSpPr>
            <a:spLocks noGrp="1"/>
          </p:cNvSpPr>
          <p:nvPr>
            <p:ph type="title"/>
          </p:nvPr>
        </p:nvSpPr>
        <p:spPr/>
        <p:txBody>
          <a:bodyPr/>
          <a:lstStyle/>
          <a:p>
            <a:r>
              <a:rPr lang="en-US"/>
              <a:t>Facebook Own Posts Table | </a:t>
            </a:r>
            <a:r>
              <a:rPr lang="ar-AE"/>
              <a:t>لعراق جديد - </a:t>
            </a:r>
            <a:r>
              <a:rPr lang="en-US"/>
              <a:t>For a New Iraq For a new Iraq property - 11 of 23</a:t>
            </a:r>
          </a:p>
        </p:txBody>
      </p:sp>
      <p:graphicFrame>
        <p:nvGraphicFramePr>
          <p:cNvPr id="5" name="Table Placeholder 4">
            <a:extLst>
              <a:ext uri="{FF2B5EF4-FFF2-40B4-BE49-F238E27FC236}">
                <a16:creationId xmlns:a16="http://schemas.microsoft.com/office/drawing/2014/main" id="{02A7999F-6707-4789-B3EF-7ACDD60A2E34}"/>
              </a:ext>
            </a:extLst>
          </p:cNvPr>
          <p:cNvGraphicFramePr>
            <a:graphicFrameLocks noGrp="1"/>
          </p:cNvGraphicFramePr>
          <p:nvPr>
            <p:ph type="tbl" sz="quarter" idx="13"/>
            <p:extLst>
              <p:ext uri="{D42A27DB-BD31-4B8C-83A1-F6EECF244321}">
                <p14:modId xmlns:p14="http://schemas.microsoft.com/office/powerpoint/2010/main" val="2959227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71211704"/>
                    </a:ext>
                  </a:extLst>
                </a:gridCol>
                <a:gridCol w="987552">
                  <a:extLst>
                    <a:ext uri="{9D8B030D-6E8A-4147-A177-3AD203B41FA5}">
                      <a16:colId xmlns:a16="http://schemas.microsoft.com/office/drawing/2014/main" val="3485551491"/>
                    </a:ext>
                  </a:extLst>
                </a:gridCol>
                <a:gridCol w="658368">
                  <a:extLst>
                    <a:ext uri="{9D8B030D-6E8A-4147-A177-3AD203B41FA5}">
                      <a16:colId xmlns:a16="http://schemas.microsoft.com/office/drawing/2014/main" val="1833045375"/>
                    </a:ext>
                  </a:extLst>
                </a:gridCol>
                <a:gridCol w="329184">
                  <a:extLst>
                    <a:ext uri="{9D8B030D-6E8A-4147-A177-3AD203B41FA5}">
                      <a16:colId xmlns:a16="http://schemas.microsoft.com/office/drawing/2014/main" val="1228779302"/>
                    </a:ext>
                  </a:extLst>
                </a:gridCol>
                <a:gridCol w="329184">
                  <a:extLst>
                    <a:ext uri="{9D8B030D-6E8A-4147-A177-3AD203B41FA5}">
                      <a16:colId xmlns:a16="http://schemas.microsoft.com/office/drawing/2014/main" val="1587195704"/>
                    </a:ext>
                  </a:extLst>
                </a:gridCol>
                <a:gridCol w="329184">
                  <a:extLst>
                    <a:ext uri="{9D8B030D-6E8A-4147-A177-3AD203B41FA5}">
                      <a16:colId xmlns:a16="http://schemas.microsoft.com/office/drawing/2014/main" val="504074455"/>
                    </a:ext>
                  </a:extLst>
                </a:gridCol>
                <a:gridCol w="329184">
                  <a:extLst>
                    <a:ext uri="{9D8B030D-6E8A-4147-A177-3AD203B41FA5}">
                      <a16:colId xmlns:a16="http://schemas.microsoft.com/office/drawing/2014/main" val="942831102"/>
                    </a:ext>
                  </a:extLst>
                </a:gridCol>
                <a:gridCol w="329184">
                  <a:extLst>
                    <a:ext uri="{9D8B030D-6E8A-4147-A177-3AD203B41FA5}">
                      <a16:colId xmlns:a16="http://schemas.microsoft.com/office/drawing/2014/main" val="1415264032"/>
                    </a:ext>
                  </a:extLst>
                </a:gridCol>
                <a:gridCol w="329184">
                  <a:extLst>
                    <a:ext uri="{9D8B030D-6E8A-4147-A177-3AD203B41FA5}">
                      <a16:colId xmlns:a16="http://schemas.microsoft.com/office/drawing/2014/main" val="1681369923"/>
                    </a:ext>
                  </a:extLst>
                </a:gridCol>
                <a:gridCol w="329184">
                  <a:extLst>
                    <a:ext uri="{9D8B030D-6E8A-4147-A177-3AD203B41FA5}">
                      <a16:colId xmlns:a16="http://schemas.microsoft.com/office/drawing/2014/main" val="427326801"/>
                    </a:ext>
                  </a:extLst>
                </a:gridCol>
                <a:gridCol w="329184">
                  <a:extLst>
                    <a:ext uri="{9D8B030D-6E8A-4147-A177-3AD203B41FA5}">
                      <a16:colId xmlns:a16="http://schemas.microsoft.com/office/drawing/2014/main" val="3752158851"/>
                    </a:ext>
                  </a:extLst>
                </a:gridCol>
                <a:gridCol w="329184">
                  <a:extLst>
                    <a:ext uri="{9D8B030D-6E8A-4147-A177-3AD203B41FA5}">
                      <a16:colId xmlns:a16="http://schemas.microsoft.com/office/drawing/2014/main" val="2422580713"/>
                    </a:ext>
                  </a:extLst>
                </a:gridCol>
                <a:gridCol w="329184">
                  <a:extLst>
                    <a:ext uri="{9D8B030D-6E8A-4147-A177-3AD203B41FA5}">
                      <a16:colId xmlns:a16="http://schemas.microsoft.com/office/drawing/2014/main" val="1711901448"/>
                    </a:ext>
                  </a:extLst>
                </a:gridCol>
                <a:gridCol w="329184">
                  <a:extLst>
                    <a:ext uri="{9D8B030D-6E8A-4147-A177-3AD203B41FA5}">
                      <a16:colId xmlns:a16="http://schemas.microsoft.com/office/drawing/2014/main" val="2632004092"/>
                    </a:ext>
                  </a:extLst>
                </a:gridCol>
                <a:gridCol w="329184">
                  <a:extLst>
                    <a:ext uri="{9D8B030D-6E8A-4147-A177-3AD203B41FA5}">
                      <a16:colId xmlns:a16="http://schemas.microsoft.com/office/drawing/2014/main" val="912700472"/>
                    </a:ext>
                  </a:extLst>
                </a:gridCol>
                <a:gridCol w="329184">
                  <a:extLst>
                    <a:ext uri="{9D8B030D-6E8A-4147-A177-3AD203B41FA5}">
                      <a16:colId xmlns:a16="http://schemas.microsoft.com/office/drawing/2014/main" val="3968433322"/>
                    </a:ext>
                  </a:extLst>
                </a:gridCol>
                <a:gridCol w="329184">
                  <a:extLst>
                    <a:ext uri="{9D8B030D-6E8A-4147-A177-3AD203B41FA5}">
                      <a16:colId xmlns:a16="http://schemas.microsoft.com/office/drawing/2014/main" val="4108894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27569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لعراق جديد - </a:t>
                      </a:r>
                      <a:r>
                        <a:rPr kumimoji="0" lang="en-US" sz="1000" b="1" i="0" u="none" strike="noStrike" kern="1200" cap="none" spc="0" normalizeH="0" baseline="0" noProof="0">
                          <a:ln>
                            <a:noFill/>
                          </a:ln>
                          <a:solidFill>
                            <a:prstClr val="black"/>
                          </a:solidFill>
                          <a:effectLst/>
                          <a:uLnTx/>
                          <a:uFillTx/>
                          <a:latin typeface="+mn-lt"/>
                          <a:ea typeface="+mn-ea"/>
                          <a:cs typeface="+mn-cs"/>
                        </a:rPr>
                        <a:t>For a New Iraq For a new Iraq property - 2020-08-11 19:00:01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الادوار المتنوعة في السينما تساهم في تطوير مهارات صناعها وتفتح لهم ابواب جديدة في عالم صناعة الافلام والسينما, سامر حكمت يتحدث لنا عن تجربته في هذا المجال.
اخبرنا من هو الممثل العراقي المفضل لديك.
ملاحظة: هذا الفيديو  يتكلم عن مسلسل تم تصويره قبل الوباء
في العمل والمنزل ، يرجى الاستمرار في حماية نفسك والآخرين
#رولنغ #لعراق_جديد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https://scontent-iad3-1.xx.fbcdn.net/v/t15.5256-10/s720x720/117331276_329403791801842_3130609266099027016_n.jpg?_nc_cat=108&amp;_nc_sid=ad6a45&amp;_nc_ohc=wK5YQkGgpwkAX9HvdrA&amp;_nc_ht=scontent-iad3-1.xx&amp;oh=8becce6d8723387c5642ea41963c6aed&amp;oe=5F608AE9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21:30:01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43021664"/>
                  </a:ext>
                </a:extLst>
              </a:tr>
            </a:tbl>
          </a:graphicData>
        </a:graphic>
      </p:graphicFrame>
      <p:sp>
        <p:nvSpPr>
          <p:cNvPr id="4" name="Text Placeholder 3">
            <a:extLst>
              <a:ext uri="{FF2B5EF4-FFF2-40B4-BE49-F238E27FC236}">
                <a16:creationId xmlns:a16="http://schemas.microsoft.com/office/drawing/2014/main" id="{D25A2150-9B99-4219-8D1B-04DE2B0C6F70}"/>
              </a:ext>
            </a:extLst>
          </p:cNvPr>
          <p:cNvSpPr>
            <a:spLocks noGrp="1"/>
          </p:cNvSpPr>
          <p:nvPr>
            <p:ph type="body" sz="quarter" idx="14"/>
          </p:nvPr>
        </p:nvSpPr>
        <p:spPr/>
        <p:txBody>
          <a:bodyPr/>
          <a:lstStyle/>
          <a:p>
            <a:r>
              <a:rPr lang="en-US"/>
              <a:t>08/08/2020 - 08/14/2020</a:t>
            </a:r>
          </a:p>
        </p:txBody>
      </p:sp>
    </p:spTree>
    <p:extLst>
      <p:ext uri="{BB962C8B-B14F-4D97-AF65-F5344CB8AC3E}">
        <p14:creationId xmlns:p14="http://schemas.microsoft.com/office/powerpoint/2010/main" val="2096870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2C2CF-69B1-42AA-9502-7B028E1ED7BE}"/>
              </a:ext>
            </a:extLst>
          </p:cNvPr>
          <p:cNvSpPr>
            <a:spLocks noGrp="1"/>
          </p:cNvSpPr>
          <p:nvPr>
            <p:ph type="title"/>
          </p:nvPr>
        </p:nvSpPr>
        <p:spPr/>
        <p:txBody>
          <a:bodyPr/>
          <a:lstStyle/>
          <a:p>
            <a:r>
              <a:rPr lang="en-US"/>
              <a:t>Facebook Own Posts Table | </a:t>
            </a:r>
            <a:r>
              <a:rPr lang="ar-AE"/>
              <a:t>لعراق جديد - </a:t>
            </a:r>
            <a:r>
              <a:rPr lang="en-US"/>
              <a:t>For a New Iraq For a new Iraq property - 12 of 23</a:t>
            </a:r>
          </a:p>
        </p:txBody>
      </p:sp>
      <p:graphicFrame>
        <p:nvGraphicFramePr>
          <p:cNvPr id="5" name="Table Placeholder 4">
            <a:extLst>
              <a:ext uri="{FF2B5EF4-FFF2-40B4-BE49-F238E27FC236}">
                <a16:creationId xmlns:a16="http://schemas.microsoft.com/office/drawing/2014/main" id="{4DE180A0-523A-4FC1-9EC0-65799944FDA0}"/>
              </a:ext>
            </a:extLst>
          </p:cNvPr>
          <p:cNvGraphicFramePr>
            <a:graphicFrameLocks noGrp="1"/>
          </p:cNvGraphicFramePr>
          <p:nvPr>
            <p:ph type="tbl" sz="quarter" idx="13"/>
            <p:extLst>
              <p:ext uri="{D42A27DB-BD31-4B8C-83A1-F6EECF244321}">
                <p14:modId xmlns:p14="http://schemas.microsoft.com/office/powerpoint/2010/main" val="1830187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80819483"/>
                    </a:ext>
                  </a:extLst>
                </a:gridCol>
                <a:gridCol w="987552">
                  <a:extLst>
                    <a:ext uri="{9D8B030D-6E8A-4147-A177-3AD203B41FA5}">
                      <a16:colId xmlns:a16="http://schemas.microsoft.com/office/drawing/2014/main" val="1012496929"/>
                    </a:ext>
                  </a:extLst>
                </a:gridCol>
                <a:gridCol w="658368">
                  <a:extLst>
                    <a:ext uri="{9D8B030D-6E8A-4147-A177-3AD203B41FA5}">
                      <a16:colId xmlns:a16="http://schemas.microsoft.com/office/drawing/2014/main" val="1106723610"/>
                    </a:ext>
                  </a:extLst>
                </a:gridCol>
                <a:gridCol w="329184">
                  <a:extLst>
                    <a:ext uri="{9D8B030D-6E8A-4147-A177-3AD203B41FA5}">
                      <a16:colId xmlns:a16="http://schemas.microsoft.com/office/drawing/2014/main" val="3229708078"/>
                    </a:ext>
                  </a:extLst>
                </a:gridCol>
                <a:gridCol w="329184">
                  <a:extLst>
                    <a:ext uri="{9D8B030D-6E8A-4147-A177-3AD203B41FA5}">
                      <a16:colId xmlns:a16="http://schemas.microsoft.com/office/drawing/2014/main" val="2732268375"/>
                    </a:ext>
                  </a:extLst>
                </a:gridCol>
                <a:gridCol w="329184">
                  <a:extLst>
                    <a:ext uri="{9D8B030D-6E8A-4147-A177-3AD203B41FA5}">
                      <a16:colId xmlns:a16="http://schemas.microsoft.com/office/drawing/2014/main" val="1720835032"/>
                    </a:ext>
                  </a:extLst>
                </a:gridCol>
                <a:gridCol w="329184">
                  <a:extLst>
                    <a:ext uri="{9D8B030D-6E8A-4147-A177-3AD203B41FA5}">
                      <a16:colId xmlns:a16="http://schemas.microsoft.com/office/drawing/2014/main" val="1222524862"/>
                    </a:ext>
                  </a:extLst>
                </a:gridCol>
                <a:gridCol w="329184">
                  <a:extLst>
                    <a:ext uri="{9D8B030D-6E8A-4147-A177-3AD203B41FA5}">
                      <a16:colId xmlns:a16="http://schemas.microsoft.com/office/drawing/2014/main" val="1803794663"/>
                    </a:ext>
                  </a:extLst>
                </a:gridCol>
                <a:gridCol w="329184">
                  <a:extLst>
                    <a:ext uri="{9D8B030D-6E8A-4147-A177-3AD203B41FA5}">
                      <a16:colId xmlns:a16="http://schemas.microsoft.com/office/drawing/2014/main" val="2732430855"/>
                    </a:ext>
                  </a:extLst>
                </a:gridCol>
                <a:gridCol w="329184">
                  <a:extLst>
                    <a:ext uri="{9D8B030D-6E8A-4147-A177-3AD203B41FA5}">
                      <a16:colId xmlns:a16="http://schemas.microsoft.com/office/drawing/2014/main" val="2864721278"/>
                    </a:ext>
                  </a:extLst>
                </a:gridCol>
                <a:gridCol w="329184">
                  <a:extLst>
                    <a:ext uri="{9D8B030D-6E8A-4147-A177-3AD203B41FA5}">
                      <a16:colId xmlns:a16="http://schemas.microsoft.com/office/drawing/2014/main" val="3959554825"/>
                    </a:ext>
                  </a:extLst>
                </a:gridCol>
                <a:gridCol w="329184">
                  <a:extLst>
                    <a:ext uri="{9D8B030D-6E8A-4147-A177-3AD203B41FA5}">
                      <a16:colId xmlns:a16="http://schemas.microsoft.com/office/drawing/2014/main" val="857114522"/>
                    </a:ext>
                  </a:extLst>
                </a:gridCol>
                <a:gridCol w="329184">
                  <a:extLst>
                    <a:ext uri="{9D8B030D-6E8A-4147-A177-3AD203B41FA5}">
                      <a16:colId xmlns:a16="http://schemas.microsoft.com/office/drawing/2014/main" val="2281270550"/>
                    </a:ext>
                  </a:extLst>
                </a:gridCol>
                <a:gridCol w="329184">
                  <a:extLst>
                    <a:ext uri="{9D8B030D-6E8A-4147-A177-3AD203B41FA5}">
                      <a16:colId xmlns:a16="http://schemas.microsoft.com/office/drawing/2014/main" val="1007900852"/>
                    </a:ext>
                  </a:extLst>
                </a:gridCol>
                <a:gridCol w="329184">
                  <a:extLst>
                    <a:ext uri="{9D8B030D-6E8A-4147-A177-3AD203B41FA5}">
                      <a16:colId xmlns:a16="http://schemas.microsoft.com/office/drawing/2014/main" val="2639979339"/>
                    </a:ext>
                  </a:extLst>
                </a:gridCol>
                <a:gridCol w="329184">
                  <a:extLst>
                    <a:ext uri="{9D8B030D-6E8A-4147-A177-3AD203B41FA5}">
                      <a16:colId xmlns:a16="http://schemas.microsoft.com/office/drawing/2014/main" val="3213756438"/>
                    </a:ext>
                  </a:extLst>
                </a:gridCol>
                <a:gridCol w="329184">
                  <a:extLst>
                    <a:ext uri="{9D8B030D-6E8A-4147-A177-3AD203B41FA5}">
                      <a16:colId xmlns:a16="http://schemas.microsoft.com/office/drawing/2014/main" val="2427984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23664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لعراق جديد - </a:t>
                      </a:r>
                      <a:r>
                        <a:rPr kumimoji="0" lang="en-US" sz="1000" b="1" i="0" u="none" strike="noStrike" kern="1200" cap="none" spc="0" normalizeH="0" baseline="0" noProof="0">
                          <a:ln>
                            <a:noFill/>
                          </a:ln>
                          <a:solidFill>
                            <a:prstClr val="black"/>
                          </a:solidFill>
                          <a:effectLst/>
                          <a:uLnTx/>
                          <a:uFillTx/>
                          <a:latin typeface="+mn-lt"/>
                          <a:ea typeface="+mn-ea"/>
                          <a:cs typeface="+mn-cs"/>
                        </a:rPr>
                        <a:t>For a New Iraq For a new Iraq property - 2020-08-11 16:00:07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صناعة جيل جديد يساهم بخلق افكار و رؤى جديدة للسينما العراقية
  #رولنغ #لعراق_جديد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https://scontent-iad3-1.xx.fbcdn.net/v/t1.0-9/p720x720/117347713_1452278581629023_801472302119226213_o.jpg?_nc_cat=106&amp;_nc_sid=8024bb&amp;_nc_ohc=voWoGpL5odQAX9G-Beo&amp;_nc_ht=scontent-iad3-1.xx&amp;_nc_tp=6&amp;oh=20e1b7f3003f9db2ae7d2b2b6b872463&amp;oe=5F621B44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21:30:01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27717547"/>
                  </a:ext>
                </a:extLst>
              </a:tr>
            </a:tbl>
          </a:graphicData>
        </a:graphic>
      </p:graphicFrame>
      <p:sp>
        <p:nvSpPr>
          <p:cNvPr id="4" name="Text Placeholder 3">
            <a:extLst>
              <a:ext uri="{FF2B5EF4-FFF2-40B4-BE49-F238E27FC236}">
                <a16:creationId xmlns:a16="http://schemas.microsoft.com/office/drawing/2014/main" id="{2CDF3DD4-C091-47B5-9D40-498EF99931BA}"/>
              </a:ext>
            </a:extLst>
          </p:cNvPr>
          <p:cNvSpPr>
            <a:spLocks noGrp="1"/>
          </p:cNvSpPr>
          <p:nvPr>
            <p:ph type="body" sz="quarter" idx="14"/>
          </p:nvPr>
        </p:nvSpPr>
        <p:spPr/>
        <p:txBody>
          <a:bodyPr/>
          <a:lstStyle/>
          <a:p>
            <a:r>
              <a:rPr lang="en-US"/>
              <a:t>08/08/2020 - 08/14/2020</a:t>
            </a:r>
          </a:p>
        </p:txBody>
      </p:sp>
    </p:spTree>
    <p:extLst>
      <p:ext uri="{BB962C8B-B14F-4D97-AF65-F5344CB8AC3E}">
        <p14:creationId xmlns:p14="http://schemas.microsoft.com/office/powerpoint/2010/main" val="505974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80A60-B8F0-4041-ACC0-7954798DB936}"/>
              </a:ext>
            </a:extLst>
          </p:cNvPr>
          <p:cNvSpPr>
            <a:spLocks noGrp="1"/>
          </p:cNvSpPr>
          <p:nvPr>
            <p:ph type="title"/>
          </p:nvPr>
        </p:nvSpPr>
        <p:spPr/>
        <p:txBody>
          <a:bodyPr/>
          <a:lstStyle/>
          <a:p>
            <a:r>
              <a:rPr lang="en-US"/>
              <a:t>Facebook Own Posts Table | </a:t>
            </a:r>
            <a:r>
              <a:rPr lang="ar-AE"/>
              <a:t>لعراق جديد - </a:t>
            </a:r>
            <a:r>
              <a:rPr lang="en-US"/>
              <a:t>For a New Iraq For a new Iraq property - 13 of 23</a:t>
            </a:r>
          </a:p>
        </p:txBody>
      </p:sp>
      <p:graphicFrame>
        <p:nvGraphicFramePr>
          <p:cNvPr id="5" name="Table Placeholder 4">
            <a:extLst>
              <a:ext uri="{FF2B5EF4-FFF2-40B4-BE49-F238E27FC236}">
                <a16:creationId xmlns:a16="http://schemas.microsoft.com/office/drawing/2014/main" id="{FF80D78F-9ABD-47CF-88C4-0E5DB96F86EF}"/>
              </a:ext>
            </a:extLst>
          </p:cNvPr>
          <p:cNvGraphicFramePr>
            <a:graphicFrameLocks noGrp="1"/>
          </p:cNvGraphicFramePr>
          <p:nvPr>
            <p:ph type="tbl" sz="quarter" idx="13"/>
            <p:extLst>
              <p:ext uri="{D42A27DB-BD31-4B8C-83A1-F6EECF244321}">
                <p14:modId xmlns:p14="http://schemas.microsoft.com/office/powerpoint/2010/main" val="3134556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06950154"/>
                    </a:ext>
                  </a:extLst>
                </a:gridCol>
                <a:gridCol w="987552">
                  <a:extLst>
                    <a:ext uri="{9D8B030D-6E8A-4147-A177-3AD203B41FA5}">
                      <a16:colId xmlns:a16="http://schemas.microsoft.com/office/drawing/2014/main" val="2279332056"/>
                    </a:ext>
                  </a:extLst>
                </a:gridCol>
                <a:gridCol w="658368">
                  <a:extLst>
                    <a:ext uri="{9D8B030D-6E8A-4147-A177-3AD203B41FA5}">
                      <a16:colId xmlns:a16="http://schemas.microsoft.com/office/drawing/2014/main" val="2443856518"/>
                    </a:ext>
                  </a:extLst>
                </a:gridCol>
                <a:gridCol w="329184">
                  <a:extLst>
                    <a:ext uri="{9D8B030D-6E8A-4147-A177-3AD203B41FA5}">
                      <a16:colId xmlns:a16="http://schemas.microsoft.com/office/drawing/2014/main" val="4253674742"/>
                    </a:ext>
                  </a:extLst>
                </a:gridCol>
                <a:gridCol w="329184">
                  <a:extLst>
                    <a:ext uri="{9D8B030D-6E8A-4147-A177-3AD203B41FA5}">
                      <a16:colId xmlns:a16="http://schemas.microsoft.com/office/drawing/2014/main" val="1975925403"/>
                    </a:ext>
                  </a:extLst>
                </a:gridCol>
                <a:gridCol w="329184">
                  <a:extLst>
                    <a:ext uri="{9D8B030D-6E8A-4147-A177-3AD203B41FA5}">
                      <a16:colId xmlns:a16="http://schemas.microsoft.com/office/drawing/2014/main" val="2638379586"/>
                    </a:ext>
                  </a:extLst>
                </a:gridCol>
                <a:gridCol w="329184">
                  <a:extLst>
                    <a:ext uri="{9D8B030D-6E8A-4147-A177-3AD203B41FA5}">
                      <a16:colId xmlns:a16="http://schemas.microsoft.com/office/drawing/2014/main" val="1672493411"/>
                    </a:ext>
                  </a:extLst>
                </a:gridCol>
                <a:gridCol w="329184">
                  <a:extLst>
                    <a:ext uri="{9D8B030D-6E8A-4147-A177-3AD203B41FA5}">
                      <a16:colId xmlns:a16="http://schemas.microsoft.com/office/drawing/2014/main" val="3299795398"/>
                    </a:ext>
                  </a:extLst>
                </a:gridCol>
                <a:gridCol w="329184">
                  <a:extLst>
                    <a:ext uri="{9D8B030D-6E8A-4147-A177-3AD203B41FA5}">
                      <a16:colId xmlns:a16="http://schemas.microsoft.com/office/drawing/2014/main" val="3262825104"/>
                    </a:ext>
                  </a:extLst>
                </a:gridCol>
                <a:gridCol w="329184">
                  <a:extLst>
                    <a:ext uri="{9D8B030D-6E8A-4147-A177-3AD203B41FA5}">
                      <a16:colId xmlns:a16="http://schemas.microsoft.com/office/drawing/2014/main" val="2867055189"/>
                    </a:ext>
                  </a:extLst>
                </a:gridCol>
                <a:gridCol w="329184">
                  <a:extLst>
                    <a:ext uri="{9D8B030D-6E8A-4147-A177-3AD203B41FA5}">
                      <a16:colId xmlns:a16="http://schemas.microsoft.com/office/drawing/2014/main" val="2466710360"/>
                    </a:ext>
                  </a:extLst>
                </a:gridCol>
                <a:gridCol w="329184">
                  <a:extLst>
                    <a:ext uri="{9D8B030D-6E8A-4147-A177-3AD203B41FA5}">
                      <a16:colId xmlns:a16="http://schemas.microsoft.com/office/drawing/2014/main" val="3604625593"/>
                    </a:ext>
                  </a:extLst>
                </a:gridCol>
                <a:gridCol w="329184">
                  <a:extLst>
                    <a:ext uri="{9D8B030D-6E8A-4147-A177-3AD203B41FA5}">
                      <a16:colId xmlns:a16="http://schemas.microsoft.com/office/drawing/2014/main" val="3257589160"/>
                    </a:ext>
                  </a:extLst>
                </a:gridCol>
                <a:gridCol w="329184">
                  <a:extLst>
                    <a:ext uri="{9D8B030D-6E8A-4147-A177-3AD203B41FA5}">
                      <a16:colId xmlns:a16="http://schemas.microsoft.com/office/drawing/2014/main" val="1294988985"/>
                    </a:ext>
                  </a:extLst>
                </a:gridCol>
                <a:gridCol w="329184">
                  <a:extLst>
                    <a:ext uri="{9D8B030D-6E8A-4147-A177-3AD203B41FA5}">
                      <a16:colId xmlns:a16="http://schemas.microsoft.com/office/drawing/2014/main" val="967763027"/>
                    </a:ext>
                  </a:extLst>
                </a:gridCol>
                <a:gridCol w="329184">
                  <a:extLst>
                    <a:ext uri="{9D8B030D-6E8A-4147-A177-3AD203B41FA5}">
                      <a16:colId xmlns:a16="http://schemas.microsoft.com/office/drawing/2014/main" val="1716817043"/>
                    </a:ext>
                  </a:extLst>
                </a:gridCol>
                <a:gridCol w="329184">
                  <a:extLst>
                    <a:ext uri="{9D8B030D-6E8A-4147-A177-3AD203B41FA5}">
                      <a16:colId xmlns:a16="http://schemas.microsoft.com/office/drawing/2014/main" val="3142666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2938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لعراق جديد - </a:t>
                      </a:r>
                      <a:r>
                        <a:rPr kumimoji="0" lang="en-US" sz="1000" b="1" i="0" u="none" strike="noStrike" kern="1200" cap="none" spc="0" normalizeH="0" baseline="0" noProof="0">
                          <a:ln>
                            <a:noFill/>
                          </a:ln>
                          <a:solidFill>
                            <a:prstClr val="black"/>
                          </a:solidFill>
                          <a:effectLst/>
                          <a:uLnTx/>
                          <a:uFillTx/>
                          <a:latin typeface="+mn-lt"/>
                          <a:ea typeface="+mn-ea"/>
                          <a:cs typeface="+mn-cs"/>
                        </a:rPr>
                        <a:t>For a New Iraq For a new Iraq property - 2020-08-10 19:00:01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الفرص متاحة! ادرس الموضوع وأكيد يحتاجله شوية وقت وتعب وراح تبدع بهذا المجال” عامر يحفزنا على العمل والابداع وللبدء بمشروعنا الخاص!
وانت اخبرنا عن مشروعك الخاص الذي بدأته أو تحلم به! 
ملاحظة: "تم تصوير هذه الحلقة قبل أن تبدأ الأزمة الصحية. 
في المنزل والعمل ، احمي نفسك والآخرين
 #عملي  #انا_اعمل #لعراق_جديد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https://scontent-iad3-1.xx.fbcdn.net/v/t15.5256-10/s720x720/117346499_909231256256098_14690345651121558_n.jpg?_nc_cat=110&amp;_nc_sid=ad6a45&amp;_nc_ohc=zeCEoWYNFJwAX-U6Nal&amp;_nc_ht=scontent-iad3-1.xx&amp;oh=10a62743f0953c1feda2d7fb6d18c38c&amp;oe=5F60FF6E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09:28:25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79847518"/>
                  </a:ext>
                </a:extLst>
              </a:tr>
            </a:tbl>
          </a:graphicData>
        </a:graphic>
      </p:graphicFrame>
      <p:sp>
        <p:nvSpPr>
          <p:cNvPr id="4" name="Text Placeholder 3">
            <a:extLst>
              <a:ext uri="{FF2B5EF4-FFF2-40B4-BE49-F238E27FC236}">
                <a16:creationId xmlns:a16="http://schemas.microsoft.com/office/drawing/2014/main" id="{B4169BAE-6DDA-42C1-A78F-263D7114B314}"/>
              </a:ext>
            </a:extLst>
          </p:cNvPr>
          <p:cNvSpPr>
            <a:spLocks noGrp="1"/>
          </p:cNvSpPr>
          <p:nvPr>
            <p:ph type="body" sz="quarter" idx="14"/>
          </p:nvPr>
        </p:nvSpPr>
        <p:spPr/>
        <p:txBody>
          <a:bodyPr/>
          <a:lstStyle/>
          <a:p>
            <a:r>
              <a:rPr lang="en-US"/>
              <a:t>08/08/2020 - 08/14/2020</a:t>
            </a:r>
          </a:p>
        </p:txBody>
      </p:sp>
    </p:spTree>
    <p:extLst>
      <p:ext uri="{BB962C8B-B14F-4D97-AF65-F5344CB8AC3E}">
        <p14:creationId xmlns:p14="http://schemas.microsoft.com/office/powerpoint/2010/main" val="3491290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75473-7802-4859-885E-B90A015965E1}"/>
              </a:ext>
            </a:extLst>
          </p:cNvPr>
          <p:cNvSpPr>
            <a:spLocks noGrp="1"/>
          </p:cNvSpPr>
          <p:nvPr>
            <p:ph type="title"/>
          </p:nvPr>
        </p:nvSpPr>
        <p:spPr/>
        <p:txBody>
          <a:bodyPr/>
          <a:lstStyle/>
          <a:p>
            <a:r>
              <a:rPr lang="en-US"/>
              <a:t>Facebook Own Posts Table | </a:t>
            </a:r>
            <a:r>
              <a:rPr lang="ar-AE"/>
              <a:t>لعراق جديد - </a:t>
            </a:r>
            <a:r>
              <a:rPr lang="en-US"/>
              <a:t>For a New Iraq For a new Iraq property - 14 of 23</a:t>
            </a:r>
          </a:p>
        </p:txBody>
      </p:sp>
      <p:graphicFrame>
        <p:nvGraphicFramePr>
          <p:cNvPr id="5" name="Table Placeholder 4">
            <a:extLst>
              <a:ext uri="{FF2B5EF4-FFF2-40B4-BE49-F238E27FC236}">
                <a16:creationId xmlns:a16="http://schemas.microsoft.com/office/drawing/2014/main" id="{FA1745AA-9658-46A1-8BD7-14FD0F6C2D6A}"/>
              </a:ext>
            </a:extLst>
          </p:cNvPr>
          <p:cNvGraphicFramePr>
            <a:graphicFrameLocks noGrp="1"/>
          </p:cNvGraphicFramePr>
          <p:nvPr>
            <p:ph type="tbl" sz="quarter" idx="13"/>
            <p:extLst>
              <p:ext uri="{D42A27DB-BD31-4B8C-83A1-F6EECF244321}">
                <p14:modId xmlns:p14="http://schemas.microsoft.com/office/powerpoint/2010/main" val="3467071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58136225"/>
                    </a:ext>
                  </a:extLst>
                </a:gridCol>
                <a:gridCol w="987552">
                  <a:extLst>
                    <a:ext uri="{9D8B030D-6E8A-4147-A177-3AD203B41FA5}">
                      <a16:colId xmlns:a16="http://schemas.microsoft.com/office/drawing/2014/main" val="480363790"/>
                    </a:ext>
                  </a:extLst>
                </a:gridCol>
                <a:gridCol w="658368">
                  <a:extLst>
                    <a:ext uri="{9D8B030D-6E8A-4147-A177-3AD203B41FA5}">
                      <a16:colId xmlns:a16="http://schemas.microsoft.com/office/drawing/2014/main" val="999210519"/>
                    </a:ext>
                  </a:extLst>
                </a:gridCol>
                <a:gridCol w="329184">
                  <a:extLst>
                    <a:ext uri="{9D8B030D-6E8A-4147-A177-3AD203B41FA5}">
                      <a16:colId xmlns:a16="http://schemas.microsoft.com/office/drawing/2014/main" val="2667215244"/>
                    </a:ext>
                  </a:extLst>
                </a:gridCol>
                <a:gridCol w="329184">
                  <a:extLst>
                    <a:ext uri="{9D8B030D-6E8A-4147-A177-3AD203B41FA5}">
                      <a16:colId xmlns:a16="http://schemas.microsoft.com/office/drawing/2014/main" val="580875009"/>
                    </a:ext>
                  </a:extLst>
                </a:gridCol>
                <a:gridCol w="329184">
                  <a:extLst>
                    <a:ext uri="{9D8B030D-6E8A-4147-A177-3AD203B41FA5}">
                      <a16:colId xmlns:a16="http://schemas.microsoft.com/office/drawing/2014/main" val="2479736959"/>
                    </a:ext>
                  </a:extLst>
                </a:gridCol>
                <a:gridCol w="329184">
                  <a:extLst>
                    <a:ext uri="{9D8B030D-6E8A-4147-A177-3AD203B41FA5}">
                      <a16:colId xmlns:a16="http://schemas.microsoft.com/office/drawing/2014/main" val="1829847240"/>
                    </a:ext>
                  </a:extLst>
                </a:gridCol>
                <a:gridCol w="329184">
                  <a:extLst>
                    <a:ext uri="{9D8B030D-6E8A-4147-A177-3AD203B41FA5}">
                      <a16:colId xmlns:a16="http://schemas.microsoft.com/office/drawing/2014/main" val="1109833308"/>
                    </a:ext>
                  </a:extLst>
                </a:gridCol>
                <a:gridCol w="329184">
                  <a:extLst>
                    <a:ext uri="{9D8B030D-6E8A-4147-A177-3AD203B41FA5}">
                      <a16:colId xmlns:a16="http://schemas.microsoft.com/office/drawing/2014/main" val="1964250839"/>
                    </a:ext>
                  </a:extLst>
                </a:gridCol>
                <a:gridCol w="329184">
                  <a:extLst>
                    <a:ext uri="{9D8B030D-6E8A-4147-A177-3AD203B41FA5}">
                      <a16:colId xmlns:a16="http://schemas.microsoft.com/office/drawing/2014/main" val="1533159569"/>
                    </a:ext>
                  </a:extLst>
                </a:gridCol>
                <a:gridCol w="329184">
                  <a:extLst>
                    <a:ext uri="{9D8B030D-6E8A-4147-A177-3AD203B41FA5}">
                      <a16:colId xmlns:a16="http://schemas.microsoft.com/office/drawing/2014/main" val="1585130474"/>
                    </a:ext>
                  </a:extLst>
                </a:gridCol>
                <a:gridCol w="329184">
                  <a:extLst>
                    <a:ext uri="{9D8B030D-6E8A-4147-A177-3AD203B41FA5}">
                      <a16:colId xmlns:a16="http://schemas.microsoft.com/office/drawing/2014/main" val="289111228"/>
                    </a:ext>
                  </a:extLst>
                </a:gridCol>
                <a:gridCol w="329184">
                  <a:extLst>
                    <a:ext uri="{9D8B030D-6E8A-4147-A177-3AD203B41FA5}">
                      <a16:colId xmlns:a16="http://schemas.microsoft.com/office/drawing/2014/main" val="2553683963"/>
                    </a:ext>
                  </a:extLst>
                </a:gridCol>
                <a:gridCol w="329184">
                  <a:extLst>
                    <a:ext uri="{9D8B030D-6E8A-4147-A177-3AD203B41FA5}">
                      <a16:colId xmlns:a16="http://schemas.microsoft.com/office/drawing/2014/main" val="925799057"/>
                    </a:ext>
                  </a:extLst>
                </a:gridCol>
                <a:gridCol w="329184">
                  <a:extLst>
                    <a:ext uri="{9D8B030D-6E8A-4147-A177-3AD203B41FA5}">
                      <a16:colId xmlns:a16="http://schemas.microsoft.com/office/drawing/2014/main" val="4108258938"/>
                    </a:ext>
                  </a:extLst>
                </a:gridCol>
                <a:gridCol w="329184">
                  <a:extLst>
                    <a:ext uri="{9D8B030D-6E8A-4147-A177-3AD203B41FA5}">
                      <a16:colId xmlns:a16="http://schemas.microsoft.com/office/drawing/2014/main" val="2907827620"/>
                    </a:ext>
                  </a:extLst>
                </a:gridCol>
                <a:gridCol w="329184">
                  <a:extLst>
                    <a:ext uri="{9D8B030D-6E8A-4147-A177-3AD203B41FA5}">
                      <a16:colId xmlns:a16="http://schemas.microsoft.com/office/drawing/2014/main" val="3366952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31852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لعراق جديد - </a:t>
                      </a:r>
                      <a:r>
                        <a:rPr kumimoji="0" lang="en-US" sz="1000" b="1" i="0" u="none" strike="noStrike" kern="1200" cap="none" spc="0" normalizeH="0" baseline="0" noProof="0">
                          <a:ln>
                            <a:noFill/>
                          </a:ln>
                          <a:solidFill>
                            <a:prstClr val="black"/>
                          </a:solidFill>
                          <a:effectLst/>
                          <a:uLnTx/>
                          <a:uFillTx/>
                          <a:latin typeface="+mn-lt"/>
                          <a:ea typeface="+mn-ea"/>
                          <a:cs typeface="+mn-cs"/>
                        </a:rPr>
                        <a:t>For a New Iraq For a new Iraq property - 2020-08-10 16:44:39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العناية الشخصية من الأشياء التي يجب ان نركز عليها في الوقت الحالي والاوقات الصعبة, بدآ بالتغذية الجيدة والتي تحتاج الى الكثير من الجهد لانها تتطلب خطوات أصغر وتركيزًا محددًا. وهذه بعض الأفكار لتحديد الأهداف الصحية عندما يتعلق الأمر بما تأكله وتشربه.
تذكر الازمة الصحية لا زالت مستمرة 
احم نفسك والاخرين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https://scontent-iad3-1.xx.fbcdn.net/v/t1.0-9/p720x720/110206575_1431269403729941_8171924279527940974_o.png?_nc_cat=106&amp;_nc_sid=e007fa&amp;_nc_ohc=nD9thSvxe-8AX-G7K2i&amp;_nc_ht=scontent-iad3-1.xx&amp;oh=e827007ef8cfaa41e95ccb3008020210&amp;oe=5F608748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17159932"/>
                  </a:ext>
                </a:extLst>
              </a:tr>
            </a:tbl>
          </a:graphicData>
        </a:graphic>
      </p:graphicFrame>
      <p:sp>
        <p:nvSpPr>
          <p:cNvPr id="4" name="Text Placeholder 3">
            <a:extLst>
              <a:ext uri="{FF2B5EF4-FFF2-40B4-BE49-F238E27FC236}">
                <a16:creationId xmlns:a16="http://schemas.microsoft.com/office/drawing/2014/main" id="{1355632C-037D-4FF2-8624-7822EBD1CF69}"/>
              </a:ext>
            </a:extLst>
          </p:cNvPr>
          <p:cNvSpPr>
            <a:spLocks noGrp="1"/>
          </p:cNvSpPr>
          <p:nvPr>
            <p:ph type="body" sz="quarter" idx="14"/>
          </p:nvPr>
        </p:nvSpPr>
        <p:spPr/>
        <p:txBody>
          <a:bodyPr/>
          <a:lstStyle/>
          <a:p>
            <a:r>
              <a:rPr lang="en-US"/>
              <a:t>08/08/2020 - 08/14/2020</a:t>
            </a:r>
          </a:p>
        </p:txBody>
      </p:sp>
    </p:spTree>
    <p:extLst>
      <p:ext uri="{BB962C8B-B14F-4D97-AF65-F5344CB8AC3E}">
        <p14:creationId xmlns:p14="http://schemas.microsoft.com/office/powerpoint/2010/main" val="1807155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2F03E-B8D4-418D-B815-B528C0CC187F}"/>
              </a:ext>
            </a:extLst>
          </p:cNvPr>
          <p:cNvSpPr>
            <a:spLocks noGrp="1"/>
          </p:cNvSpPr>
          <p:nvPr>
            <p:ph type="title"/>
          </p:nvPr>
        </p:nvSpPr>
        <p:spPr/>
        <p:txBody>
          <a:bodyPr/>
          <a:lstStyle/>
          <a:p>
            <a:r>
              <a:rPr lang="en-US"/>
              <a:t>Facebook Own Posts Table | </a:t>
            </a:r>
            <a:r>
              <a:rPr lang="ar-AE"/>
              <a:t>لعراق جديد - </a:t>
            </a:r>
            <a:r>
              <a:rPr lang="en-US"/>
              <a:t>For a New Iraq For a new Iraq property - 15 of 23</a:t>
            </a:r>
          </a:p>
        </p:txBody>
      </p:sp>
      <p:graphicFrame>
        <p:nvGraphicFramePr>
          <p:cNvPr id="5" name="Table Placeholder 4">
            <a:extLst>
              <a:ext uri="{FF2B5EF4-FFF2-40B4-BE49-F238E27FC236}">
                <a16:creationId xmlns:a16="http://schemas.microsoft.com/office/drawing/2014/main" id="{E0C9AAA6-9313-4704-A702-2455EB57C0ED}"/>
              </a:ext>
            </a:extLst>
          </p:cNvPr>
          <p:cNvGraphicFramePr>
            <a:graphicFrameLocks noGrp="1"/>
          </p:cNvGraphicFramePr>
          <p:nvPr>
            <p:ph type="tbl" sz="quarter" idx="13"/>
            <p:extLst>
              <p:ext uri="{D42A27DB-BD31-4B8C-83A1-F6EECF244321}">
                <p14:modId xmlns:p14="http://schemas.microsoft.com/office/powerpoint/2010/main" val="3870822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29153236"/>
                    </a:ext>
                  </a:extLst>
                </a:gridCol>
                <a:gridCol w="987552">
                  <a:extLst>
                    <a:ext uri="{9D8B030D-6E8A-4147-A177-3AD203B41FA5}">
                      <a16:colId xmlns:a16="http://schemas.microsoft.com/office/drawing/2014/main" val="786216825"/>
                    </a:ext>
                  </a:extLst>
                </a:gridCol>
                <a:gridCol w="658368">
                  <a:extLst>
                    <a:ext uri="{9D8B030D-6E8A-4147-A177-3AD203B41FA5}">
                      <a16:colId xmlns:a16="http://schemas.microsoft.com/office/drawing/2014/main" val="4256802603"/>
                    </a:ext>
                  </a:extLst>
                </a:gridCol>
                <a:gridCol w="329184">
                  <a:extLst>
                    <a:ext uri="{9D8B030D-6E8A-4147-A177-3AD203B41FA5}">
                      <a16:colId xmlns:a16="http://schemas.microsoft.com/office/drawing/2014/main" val="2426511608"/>
                    </a:ext>
                  </a:extLst>
                </a:gridCol>
                <a:gridCol w="329184">
                  <a:extLst>
                    <a:ext uri="{9D8B030D-6E8A-4147-A177-3AD203B41FA5}">
                      <a16:colId xmlns:a16="http://schemas.microsoft.com/office/drawing/2014/main" val="1292102759"/>
                    </a:ext>
                  </a:extLst>
                </a:gridCol>
                <a:gridCol w="329184">
                  <a:extLst>
                    <a:ext uri="{9D8B030D-6E8A-4147-A177-3AD203B41FA5}">
                      <a16:colId xmlns:a16="http://schemas.microsoft.com/office/drawing/2014/main" val="4180658021"/>
                    </a:ext>
                  </a:extLst>
                </a:gridCol>
                <a:gridCol w="329184">
                  <a:extLst>
                    <a:ext uri="{9D8B030D-6E8A-4147-A177-3AD203B41FA5}">
                      <a16:colId xmlns:a16="http://schemas.microsoft.com/office/drawing/2014/main" val="258631653"/>
                    </a:ext>
                  </a:extLst>
                </a:gridCol>
                <a:gridCol w="329184">
                  <a:extLst>
                    <a:ext uri="{9D8B030D-6E8A-4147-A177-3AD203B41FA5}">
                      <a16:colId xmlns:a16="http://schemas.microsoft.com/office/drawing/2014/main" val="3213653689"/>
                    </a:ext>
                  </a:extLst>
                </a:gridCol>
                <a:gridCol w="329184">
                  <a:extLst>
                    <a:ext uri="{9D8B030D-6E8A-4147-A177-3AD203B41FA5}">
                      <a16:colId xmlns:a16="http://schemas.microsoft.com/office/drawing/2014/main" val="4177904452"/>
                    </a:ext>
                  </a:extLst>
                </a:gridCol>
                <a:gridCol w="329184">
                  <a:extLst>
                    <a:ext uri="{9D8B030D-6E8A-4147-A177-3AD203B41FA5}">
                      <a16:colId xmlns:a16="http://schemas.microsoft.com/office/drawing/2014/main" val="1751402862"/>
                    </a:ext>
                  </a:extLst>
                </a:gridCol>
                <a:gridCol w="329184">
                  <a:extLst>
                    <a:ext uri="{9D8B030D-6E8A-4147-A177-3AD203B41FA5}">
                      <a16:colId xmlns:a16="http://schemas.microsoft.com/office/drawing/2014/main" val="1722781702"/>
                    </a:ext>
                  </a:extLst>
                </a:gridCol>
                <a:gridCol w="329184">
                  <a:extLst>
                    <a:ext uri="{9D8B030D-6E8A-4147-A177-3AD203B41FA5}">
                      <a16:colId xmlns:a16="http://schemas.microsoft.com/office/drawing/2014/main" val="1138836342"/>
                    </a:ext>
                  </a:extLst>
                </a:gridCol>
                <a:gridCol w="329184">
                  <a:extLst>
                    <a:ext uri="{9D8B030D-6E8A-4147-A177-3AD203B41FA5}">
                      <a16:colId xmlns:a16="http://schemas.microsoft.com/office/drawing/2014/main" val="2450486139"/>
                    </a:ext>
                  </a:extLst>
                </a:gridCol>
                <a:gridCol w="329184">
                  <a:extLst>
                    <a:ext uri="{9D8B030D-6E8A-4147-A177-3AD203B41FA5}">
                      <a16:colId xmlns:a16="http://schemas.microsoft.com/office/drawing/2014/main" val="3468653368"/>
                    </a:ext>
                  </a:extLst>
                </a:gridCol>
                <a:gridCol w="329184">
                  <a:extLst>
                    <a:ext uri="{9D8B030D-6E8A-4147-A177-3AD203B41FA5}">
                      <a16:colId xmlns:a16="http://schemas.microsoft.com/office/drawing/2014/main" val="3894218227"/>
                    </a:ext>
                  </a:extLst>
                </a:gridCol>
                <a:gridCol w="329184">
                  <a:extLst>
                    <a:ext uri="{9D8B030D-6E8A-4147-A177-3AD203B41FA5}">
                      <a16:colId xmlns:a16="http://schemas.microsoft.com/office/drawing/2014/main" val="1730800327"/>
                    </a:ext>
                  </a:extLst>
                </a:gridCol>
                <a:gridCol w="329184">
                  <a:extLst>
                    <a:ext uri="{9D8B030D-6E8A-4147-A177-3AD203B41FA5}">
                      <a16:colId xmlns:a16="http://schemas.microsoft.com/office/drawing/2014/main" val="1763147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76796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لعراق جديد - </a:t>
                      </a:r>
                      <a:r>
                        <a:rPr kumimoji="0" lang="en-US" sz="1000" b="1" i="0" u="none" strike="noStrike" kern="1200" cap="none" spc="0" normalizeH="0" baseline="0" noProof="0">
                          <a:ln>
                            <a:noFill/>
                          </a:ln>
                          <a:solidFill>
                            <a:prstClr val="black"/>
                          </a:solidFill>
                          <a:effectLst/>
                          <a:uLnTx/>
                          <a:uFillTx/>
                          <a:latin typeface="+mn-lt"/>
                          <a:ea typeface="+mn-ea"/>
                          <a:cs typeface="+mn-cs"/>
                        </a:rPr>
                        <a:t>For a New Iraq For a new Iraq property - 2020-08-10 14:51:05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عملي هو الانجاز الذي اقدمه كل يوم 
 #عملي  #انا_اعمل #لعراق_جديد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https://scontent-iad3-1.xx.fbcdn.net/v/t1.0-9/p720x720/117316864_1451537945036420_7471280414434697568_o.jpg?_nc_cat=107&amp;_nc_sid=110474&amp;_nc_ohc=E1pD9bW0fDYAX-7Y8Vr&amp;_nc_ht=scontent-iad3-1.xx&amp;_nc_tp=6&amp;oh=ca614a9ca4c76653f52eddb53e5caf02&amp;oe=5F6155A4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15:31:05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extLst>
                  <a:ext uri="{0D108BD9-81ED-4DB2-BD59-A6C34878D82A}">
                    <a16:rowId xmlns:a16="http://schemas.microsoft.com/office/drawing/2014/main" val="877938376"/>
                  </a:ext>
                </a:extLst>
              </a:tr>
            </a:tbl>
          </a:graphicData>
        </a:graphic>
      </p:graphicFrame>
      <p:sp>
        <p:nvSpPr>
          <p:cNvPr id="4" name="Text Placeholder 3">
            <a:extLst>
              <a:ext uri="{FF2B5EF4-FFF2-40B4-BE49-F238E27FC236}">
                <a16:creationId xmlns:a16="http://schemas.microsoft.com/office/drawing/2014/main" id="{54D9B87B-0113-4605-B73B-7B84FE38BEE4}"/>
              </a:ext>
            </a:extLst>
          </p:cNvPr>
          <p:cNvSpPr>
            <a:spLocks noGrp="1"/>
          </p:cNvSpPr>
          <p:nvPr>
            <p:ph type="body" sz="quarter" idx="14"/>
          </p:nvPr>
        </p:nvSpPr>
        <p:spPr/>
        <p:txBody>
          <a:bodyPr/>
          <a:lstStyle/>
          <a:p>
            <a:r>
              <a:rPr lang="en-US"/>
              <a:t>08/08/2020 - 08/14/2020</a:t>
            </a:r>
          </a:p>
        </p:txBody>
      </p:sp>
    </p:spTree>
    <p:extLst>
      <p:ext uri="{BB962C8B-B14F-4D97-AF65-F5344CB8AC3E}">
        <p14:creationId xmlns:p14="http://schemas.microsoft.com/office/powerpoint/2010/main" val="443287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C36F0-90C8-4041-9484-C5B3F407C95F}"/>
              </a:ext>
            </a:extLst>
          </p:cNvPr>
          <p:cNvSpPr>
            <a:spLocks noGrp="1"/>
          </p:cNvSpPr>
          <p:nvPr>
            <p:ph type="title"/>
          </p:nvPr>
        </p:nvSpPr>
        <p:spPr/>
        <p:txBody>
          <a:bodyPr/>
          <a:lstStyle/>
          <a:p>
            <a:r>
              <a:rPr lang="en-US"/>
              <a:t>Facebook Own Posts Table | </a:t>
            </a:r>
            <a:r>
              <a:rPr lang="ar-AE"/>
              <a:t>لعراق جديد - </a:t>
            </a:r>
            <a:r>
              <a:rPr lang="en-US"/>
              <a:t>For a New Iraq For a new Iraq property - 16 of 23</a:t>
            </a:r>
          </a:p>
        </p:txBody>
      </p:sp>
      <p:graphicFrame>
        <p:nvGraphicFramePr>
          <p:cNvPr id="5" name="Table Placeholder 4">
            <a:extLst>
              <a:ext uri="{FF2B5EF4-FFF2-40B4-BE49-F238E27FC236}">
                <a16:creationId xmlns:a16="http://schemas.microsoft.com/office/drawing/2014/main" id="{EEAFC7A3-3388-46E5-B2B4-F492E0181B1E}"/>
              </a:ext>
            </a:extLst>
          </p:cNvPr>
          <p:cNvGraphicFramePr>
            <a:graphicFrameLocks noGrp="1"/>
          </p:cNvGraphicFramePr>
          <p:nvPr>
            <p:ph type="tbl" sz="quarter" idx="13"/>
            <p:extLst>
              <p:ext uri="{D42A27DB-BD31-4B8C-83A1-F6EECF244321}">
                <p14:modId xmlns:p14="http://schemas.microsoft.com/office/powerpoint/2010/main" val="1277626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34206324"/>
                    </a:ext>
                  </a:extLst>
                </a:gridCol>
                <a:gridCol w="987552">
                  <a:extLst>
                    <a:ext uri="{9D8B030D-6E8A-4147-A177-3AD203B41FA5}">
                      <a16:colId xmlns:a16="http://schemas.microsoft.com/office/drawing/2014/main" val="1900819524"/>
                    </a:ext>
                  </a:extLst>
                </a:gridCol>
                <a:gridCol w="658368">
                  <a:extLst>
                    <a:ext uri="{9D8B030D-6E8A-4147-A177-3AD203B41FA5}">
                      <a16:colId xmlns:a16="http://schemas.microsoft.com/office/drawing/2014/main" val="1589147142"/>
                    </a:ext>
                  </a:extLst>
                </a:gridCol>
                <a:gridCol w="329184">
                  <a:extLst>
                    <a:ext uri="{9D8B030D-6E8A-4147-A177-3AD203B41FA5}">
                      <a16:colId xmlns:a16="http://schemas.microsoft.com/office/drawing/2014/main" val="1354463191"/>
                    </a:ext>
                  </a:extLst>
                </a:gridCol>
                <a:gridCol w="329184">
                  <a:extLst>
                    <a:ext uri="{9D8B030D-6E8A-4147-A177-3AD203B41FA5}">
                      <a16:colId xmlns:a16="http://schemas.microsoft.com/office/drawing/2014/main" val="3648923867"/>
                    </a:ext>
                  </a:extLst>
                </a:gridCol>
                <a:gridCol w="329184">
                  <a:extLst>
                    <a:ext uri="{9D8B030D-6E8A-4147-A177-3AD203B41FA5}">
                      <a16:colId xmlns:a16="http://schemas.microsoft.com/office/drawing/2014/main" val="1318424016"/>
                    </a:ext>
                  </a:extLst>
                </a:gridCol>
                <a:gridCol w="329184">
                  <a:extLst>
                    <a:ext uri="{9D8B030D-6E8A-4147-A177-3AD203B41FA5}">
                      <a16:colId xmlns:a16="http://schemas.microsoft.com/office/drawing/2014/main" val="3083788822"/>
                    </a:ext>
                  </a:extLst>
                </a:gridCol>
                <a:gridCol w="329184">
                  <a:extLst>
                    <a:ext uri="{9D8B030D-6E8A-4147-A177-3AD203B41FA5}">
                      <a16:colId xmlns:a16="http://schemas.microsoft.com/office/drawing/2014/main" val="3828385186"/>
                    </a:ext>
                  </a:extLst>
                </a:gridCol>
                <a:gridCol w="329184">
                  <a:extLst>
                    <a:ext uri="{9D8B030D-6E8A-4147-A177-3AD203B41FA5}">
                      <a16:colId xmlns:a16="http://schemas.microsoft.com/office/drawing/2014/main" val="3868661888"/>
                    </a:ext>
                  </a:extLst>
                </a:gridCol>
                <a:gridCol w="329184">
                  <a:extLst>
                    <a:ext uri="{9D8B030D-6E8A-4147-A177-3AD203B41FA5}">
                      <a16:colId xmlns:a16="http://schemas.microsoft.com/office/drawing/2014/main" val="319881634"/>
                    </a:ext>
                  </a:extLst>
                </a:gridCol>
                <a:gridCol w="329184">
                  <a:extLst>
                    <a:ext uri="{9D8B030D-6E8A-4147-A177-3AD203B41FA5}">
                      <a16:colId xmlns:a16="http://schemas.microsoft.com/office/drawing/2014/main" val="237074870"/>
                    </a:ext>
                  </a:extLst>
                </a:gridCol>
                <a:gridCol w="329184">
                  <a:extLst>
                    <a:ext uri="{9D8B030D-6E8A-4147-A177-3AD203B41FA5}">
                      <a16:colId xmlns:a16="http://schemas.microsoft.com/office/drawing/2014/main" val="1409537827"/>
                    </a:ext>
                  </a:extLst>
                </a:gridCol>
                <a:gridCol w="329184">
                  <a:extLst>
                    <a:ext uri="{9D8B030D-6E8A-4147-A177-3AD203B41FA5}">
                      <a16:colId xmlns:a16="http://schemas.microsoft.com/office/drawing/2014/main" val="1314987605"/>
                    </a:ext>
                  </a:extLst>
                </a:gridCol>
                <a:gridCol w="329184">
                  <a:extLst>
                    <a:ext uri="{9D8B030D-6E8A-4147-A177-3AD203B41FA5}">
                      <a16:colId xmlns:a16="http://schemas.microsoft.com/office/drawing/2014/main" val="1289390653"/>
                    </a:ext>
                  </a:extLst>
                </a:gridCol>
                <a:gridCol w="329184">
                  <a:extLst>
                    <a:ext uri="{9D8B030D-6E8A-4147-A177-3AD203B41FA5}">
                      <a16:colId xmlns:a16="http://schemas.microsoft.com/office/drawing/2014/main" val="1260417041"/>
                    </a:ext>
                  </a:extLst>
                </a:gridCol>
                <a:gridCol w="329184">
                  <a:extLst>
                    <a:ext uri="{9D8B030D-6E8A-4147-A177-3AD203B41FA5}">
                      <a16:colId xmlns:a16="http://schemas.microsoft.com/office/drawing/2014/main" val="201241199"/>
                    </a:ext>
                  </a:extLst>
                </a:gridCol>
                <a:gridCol w="329184">
                  <a:extLst>
                    <a:ext uri="{9D8B030D-6E8A-4147-A177-3AD203B41FA5}">
                      <a16:colId xmlns:a16="http://schemas.microsoft.com/office/drawing/2014/main" val="3584052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48033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لعراق جديد - </a:t>
                      </a:r>
                      <a:r>
                        <a:rPr kumimoji="0" lang="en-US" sz="1000" b="1" i="0" u="none" strike="noStrike" kern="1200" cap="none" spc="0" normalizeH="0" baseline="0" noProof="0">
                          <a:ln>
                            <a:noFill/>
                          </a:ln>
                          <a:solidFill>
                            <a:prstClr val="black"/>
                          </a:solidFill>
                          <a:effectLst/>
                          <a:uLnTx/>
                          <a:uFillTx/>
                          <a:latin typeface="+mn-lt"/>
                          <a:ea typeface="+mn-ea"/>
                          <a:cs typeface="+mn-cs"/>
                        </a:rPr>
                        <a:t>For a New Iraq For a new Iraq property - 2020-08-10 10:42:10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برأيكم ماهي اكثر القطاعات التي تؤثر على الاقتصاد العراقي اذا تم استثمارها بالشكل الصحيح, لماذا؟ 
 #لعراق_جديد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09:28:25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34161621"/>
                  </a:ext>
                </a:extLst>
              </a:tr>
            </a:tbl>
          </a:graphicData>
        </a:graphic>
      </p:graphicFrame>
      <p:sp>
        <p:nvSpPr>
          <p:cNvPr id="4" name="Text Placeholder 3">
            <a:extLst>
              <a:ext uri="{FF2B5EF4-FFF2-40B4-BE49-F238E27FC236}">
                <a16:creationId xmlns:a16="http://schemas.microsoft.com/office/drawing/2014/main" id="{BD0BD34F-5BBE-484B-BA70-3C4FD2CA85F6}"/>
              </a:ext>
            </a:extLst>
          </p:cNvPr>
          <p:cNvSpPr>
            <a:spLocks noGrp="1"/>
          </p:cNvSpPr>
          <p:nvPr>
            <p:ph type="body" sz="quarter" idx="14"/>
          </p:nvPr>
        </p:nvSpPr>
        <p:spPr/>
        <p:txBody>
          <a:bodyPr/>
          <a:lstStyle/>
          <a:p>
            <a:r>
              <a:rPr lang="en-US"/>
              <a:t>08/08/2020 - 08/14/2020</a:t>
            </a:r>
          </a:p>
        </p:txBody>
      </p:sp>
    </p:spTree>
    <p:extLst>
      <p:ext uri="{BB962C8B-B14F-4D97-AF65-F5344CB8AC3E}">
        <p14:creationId xmlns:p14="http://schemas.microsoft.com/office/powerpoint/2010/main" val="3487742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9BE60-0B8E-4492-9940-36030FA4FCCC}"/>
              </a:ext>
            </a:extLst>
          </p:cNvPr>
          <p:cNvSpPr>
            <a:spLocks noGrp="1"/>
          </p:cNvSpPr>
          <p:nvPr>
            <p:ph type="title"/>
          </p:nvPr>
        </p:nvSpPr>
        <p:spPr/>
        <p:txBody>
          <a:bodyPr/>
          <a:lstStyle/>
          <a:p>
            <a:r>
              <a:rPr lang="en-US"/>
              <a:t>Facebook Own Posts Table | </a:t>
            </a:r>
            <a:r>
              <a:rPr lang="ar-AE"/>
              <a:t>لعراق جديد - </a:t>
            </a:r>
            <a:r>
              <a:rPr lang="en-US"/>
              <a:t>For a New Iraq For a new Iraq property - 17 of 23</a:t>
            </a:r>
          </a:p>
        </p:txBody>
      </p:sp>
      <p:graphicFrame>
        <p:nvGraphicFramePr>
          <p:cNvPr id="5" name="Table Placeholder 4">
            <a:extLst>
              <a:ext uri="{FF2B5EF4-FFF2-40B4-BE49-F238E27FC236}">
                <a16:creationId xmlns:a16="http://schemas.microsoft.com/office/drawing/2014/main" id="{E10F5403-2C71-4821-A59D-563989E6E81B}"/>
              </a:ext>
            </a:extLst>
          </p:cNvPr>
          <p:cNvGraphicFramePr>
            <a:graphicFrameLocks noGrp="1"/>
          </p:cNvGraphicFramePr>
          <p:nvPr>
            <p:ph type="tbl" sz="quarter" idx="13"/>
            <p:extLst>
              <p:ext uri="{D42A27DB-BD31-4B8C-83A1-F6EECF244321}">
                <p14:modId xmlns:p14="http://schemas.microsoft.com/office/powerpoint/2010/main" val="1322979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97455148"/>
                    </a:ext>
                  </a:extLst>
                </a:gridCol>
                <a:gridCol w="987552">
                  <a:extLst>
                    <a:ext uri="{9D8B030D-6E8A-4147-A177-3AD203B41FA5}">
                      <a16:colId xmlns:a16="http://schemas.microsoft.com/office/drawing/2014/main" val="564309370"/>
                    </a:ext>
                  </a:extLst>
                </a:gridCol>
                <a:gridCol w="658368">
                  <a:extLst>
                    <a:ext uri="{9D8B030D-6E8A-4147-A177-3AD203B41FA5}">
                      <a16:colId xmlns:a16="http://schemas.microsoft.com/office/drawing/2014/main" val="3658574191"/>
                    </a:ext>
                  </a:extLst>
                </a:gridCol>
                <a:gridCol w="329184">
                  <a:extLst>
                    <a:ext uri="{9D8B030D-6E8A-4147-A177-3AD203B41FA5}">
                      <a16:colId xmlns:a16="http://schemas.microsoft.com/office/drawing/2014/main" val="1345095689"/>
                    </a:ext>
                  </a:extLst>
                </a:gridCol>
                <a:gridCol w="329184">
                  <a:extLst>
                    <a:ext uri="{9D8B030D-6E8A-4147-A177-3AD203B41FA5}">
                      <a16:colId xmlns:a16="http://schemas.microsoft.com/office/drawing/2014/main" val="2746505380"/>
                    </a:ext>
                  </a:extLst>
                </a:gridCol>
                <a:gridCol w="329184">
                  <a:extLst>
                    <a:ext uri="{9D8B030D-6E8A-4147-A177-3AD203B41FA5}">
                      <a16:colId xmlns:a16="http://schemas.microsoft.com/office/drawing/2014/main" val="4141965640"/>
                    </a:ext>
                  </a:extLst>
                </a:gridCol>
                <a:gridCol w="329184">
                  <a:extLst>
                    <a:ext uri="{9D8B030D-6E8A-4147-A177-3AD203B41FA5}">
                      <a16:colId xmlns:a16="http://schemas.microsoft.com/office/drawing/2014/main" val="1386942894"/>
                    </a:ext>
                  </a:extLst>
                </a:gridCol>
                <a:gridCol w="329184">
                  <a:extLst>
                    <a:ext uri="{9D8B030D-6E8A-4147-A177-3AD203B41FA5}">
                      <a16:colId xmlns:a16="http://schemas.microsoft.com/office/drawing/2014/main" val="3408673854"/>
                    </a:ext>
                  </a:extLst>
                </a:gridCol>
                <a:gridCol w="329184">
                  <a:extLst>
                    <a:ext uri="{9D8B030D-6E8A-4147-A177-3AD203B41FA5}">
                      <a16:colId xmlns:a16="http://schemas.microsoft.com/office/drawing/2014/main" val="2741012150"/>
                    </a:ext>
                  </a:extLst>
                </a:gridCol>
                <a:gridCol w="329184">
                  <a:extLst>
                    <a:ext uri="{9D8B030D-6E8A-4147-A177-3AD203B41FA5}">
                      <a16:colId xmlns:a16="http://schemas.microsoft.com/office/drawing/2014/main" val="1876622068"/>
                    </a:ext>
                  </a:extLst>
                </a:gridCol>
                <a:gridCol w="329184">
                  <a:extLst>
                    <a:ext uri="{9D8B030D-6E8A-4147-A177-3AD203B41FA5}">
                      <a16:colId xmlns:a16="http://schemas.microsoft.com/office/drawing/2014/main" val="350289582"/>
                    </a:ext>
                  </a:extLst>
                </a:gridCol>
                <a:gridCol w="329184">
                  <a:extLst>
                    <a:ext uri="{9D8B030D-6E8A-4147-A177-3AD203B41FA5}">
                      <a16:colId xmlns:a16="http://schemas.microsoft.com/office/drawing/2014/main" val="1109177628"/>
                    </a:ext>
                  </a:extLst>
                </a:gridCol>
                <a:gridCol w="329184">
                  <a:extLst>
                    <a:ext uri="{9D8B030D-6E8A-4147-A177-3AD203B41FA5}">
                      <a16:colId xmlns:a16="http://schemas.microsoft.com/office/drawing/2014/main" val="1522760853"/>
                    </a:ext>
                  </a:extLst>
                </a:gridCol>
                <a:gridCol w="329184">
                  <a:extLst>
                    <a:ext uri="{9D8B030D-6E8A-4147-A177-3AD203B41FA5}">
                      <a16:colId xmlns:a16="http://schemas.microsoft.com/office/drawing/2014/main" val="1698210859"/>
                    </a:ext>
                  </a:extLst>
                </a:gridCol>
                <a:gridCol w="329184">
                  <a:extLst>
                    <a:ext uri="{9D8B030D-6E8A-4147-A177-3AD203B41FA5}">
                      <a16:colId xmlns:a16="http://schemas.microsoft.com/office/drawing/2014/main" val="1626346699"/>
                    </a:ext>
                  </a:extLst>
                </a:gridCol>
                <a:gridCol w="329184">
                  <a:extLst>
                    <a:ext uri="{9D8B030D-6E8A-4147-A177-3AD203B41FA5}">
                      <a16:colId xmlns:a16="http://schemas.microsoft.com/office/drawing/2014/main" val="20926660"/>
                    </a:ext>
                  </a:extLst>
                </a:gridCol>
                <a:gridCol w="329184">
                  <a:extLst>
                    <a:ext uri="{9D8B030D-6E8A-4147-A177-3AD203B41FA5}">
                      <a16:colId xmlns:a16="http://schemas.microsoft.com/office/drawing/2014/main" val="3952213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99218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لعراق جديد - </a:t>
                      </a:r>
                      <a:r>
                        <a:rPr kumimoji="0" lang="en-US" sz="1000" b="1" i="0" u="none" strike="noStrike" kern="1200" cap="none" spc="0" normalizeH="0" baseline="0" noProof="0">
                          <a:ln>
                            <a:noFill/>
                          </a:ln>
                          <a:solidFill>
                            <a:prstClr val="black"/>
                          </a:solidFill>
                          <a:effectLst/>
                          <a:uLnTx/>
                          <a:uFillTx/>
                          <a:latin typeface="+mn-lt"/>
                          <a:ea typeface="+mn-ea"/>
                          <a:cs typeface="+mn-cs"/>
                        </a:rPr>
                        <a:t>For a New Iraq For a new Iraq property - 2020-08-09 20:00:07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كلنا نعلم ان ارتداء الكمامة ليس بالامر الصعب لكن هنالك بعض الامور الصغيرة التي يجب ان ننتبه لها تابعوا الفيديو التالي
‎احم نفسك واحم الاخرين 
‎ #لعراق_جديد #</a:t>
                      </a:r>
                      <a:r>
                        <a:rPr kumimoji="0" lang="en-US" sz="1000" b="0" i="0" u="none" strike="noStrike" kern="1200" cap="none" spc="0" normalizeH="0" baseline="0" noProof="0">
                          <a:ln>
                            <a:noFill/>
                          </a:ln>
                          <a:solidFill>
                            <a:prstClr val="black"/>
                          </a:solidFill>
                          <a:effectLst/>
                          <a:uLnTx/>
                          <a:uFillTx/>
                          <a:latin typeface="+mn-lt"/>
                          <a:ea typeface="+mn-ea"/>
                          <a:cs typeface="+mn-cs"/>
                        </a:rPr>
                        <a:t>Coronavirus #COVID19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https://scontent-lga3-1.xx.fbcdn.net/v/t15.5256-10/s720x720/117300511_746191582825316_7296433112967097806_n.jpg?_nc_cat=108&amp;_nc_sid=ad6a45&amp;_nc_ohc=Hq1jn9gMiMEAX8qS6wY&amp;_nc_ht=scontent-lga3-1.xx&amp;oh=88ea5ed587614b899e70a68baf83d9d9&amp;oe=5F625C77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03:25:08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29019473"/>
                  </a:ext>
                </a:extLst>
              </a:tr>
            </a:tbl>
          </a:graphicData>
        </a:graphic>
      </p:graphicFrame>
      <p:sp>
        <p:nvSpPr>
          <p:cNvPr id="4" name="Text Placeholder 3">
            <a:extLst>
              <a:ext uri="{FF2B5EF4-FFF2-40B4-BE49-F238E27FC236}">
                <a16:creationId xmlns:a16="http://schemas.microsoft.com/office/drawing/2014/main" id="{E30DCB3D-F38F-49F2-AF8A-8B4A98CCC8D0}"/>
              </a:ext>
            </a:extLst>
          </p:cNvPr>
          <p:cNvSpPr>
            <a:spLocks noGrp="1"/>
          </p:cNvSpPr>
          <p:nvPr>
            <p:ph type="body" sz="quarter" idx="14"/>
          </p:nvPr>
        </p:nvSpPr>
        <p:spPr/>
        <p:txBody>
          <a:bodyPr/>
          <a:lstStyle/>
          <a:p>
            <a:r>
              <a:rPr lang="en-US"/>
              <a:t>08/08/2020 - 08/14/2020</a:t>
            </a:r>
          </a:p>
        </p:txBody>
      </p:sp>
    </p:spTree>
    <p:extLst>
      <p:ext uri="{BB962C8B-B14F-4D97-AF65-F5344CB8AC3E}">
        <p14:creationId xmlns:p14="http://schemas.microsoft.com/office/powerpoint/2010/main" val="21487872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EA24F-646E-43B0-845E-928D5D10F7A2}"/>
              </a:ext>
            </a:extLst>
          </p:cNvPr>
          <p:cNvSpPr>
            <a:spLocks noGrp="1"/>
          </p:cNvSpPr>
          <p:nvPr>
            <p:ph type="title"/>
          </p:nvPr>
        </p:nvSpPr>
        <p:spPr/>
        <p:txBody>
          <a:bodyPr/>
          <a:lstStyle/>
          <a:p>
            <a:r>
              <a:rPr lang="en-US"/>
              <a:t>Facebook Own Posts Table | </a:t>
            </a:r>
            <a:r>
              <a:rPr lang="ar-AE"/>
              <a:t>لعراق جديد - </a:t>
            </a:r>
            <a:r>
              <a:rPr lang="en-US"/>
              <a:t>For a New Iraq For a new Iraq property - 18 of 23</a:t>
            </a:r>
          </a:p>
        </p:txBody>
      </p:sp>
      <p:graphicFrame>
        <p:nvGraphicFramePr>
          <p:cNvPr id="5" name="Table Placeholder 4">
            <a:extLst>
              <a:ext uri="{FF2B5EF4-FFF2-40B4-BE49-F238E27FC236}">
                <a16:creationId xmlns:a16="http://schemas.microsoft.com/office/drawing/2014/main" id="{9A83AAA4-DF10-44EE-9910-4AB084304D96}"/>
              </a:ext>
            </a:extLst>
          </p:cNvPr>
          <p:cNvGraphicFramePr>
            <a:graphicFrameLocks noGrp="1"/>
          </p:cNvGraphicFramePr>
          <p:nvPr>
            <p:ph type="tbl" sz="quarter" idx="13"/>
            <p:extLst>
              <p:ext uri="{D42A27DB-BD31-4B8C-83A1-F6EECF244321}">
                <p14:modId xmlns:p14="http://schemas.microsoft.com/office/powerpoint/2010/main" val="3031593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73312068"/>
                    </a:ext>
                  </a:extLst>
                </a:gridCol>
                <a:gridCol w="987552">
                  <a:extLst>
                    <a:ext uri="{9D8B030D-6E8A-4147-A177-3AD203B41FA5}">
                      <a16:colId xmlns:a16="http://schemas.microsoft.com/office/drawing/2014/main" val="1238626894"/>
                    </a:ext>
                  </a:extLst>
                </a:gridCol>
                <a:gridCol w="658368">
                  <a:extLst>
                    <a:ext uri="{9D8B030D-6E8A-4147-A177-3AD203B41FA5}">
                      <a16:colId xmlns:a16="http://schemas.microsoft.com/office/drawing/2014/main" val="2099384146"/>
                    </a:ext>
                  </a:extLst>
                </a:gridCol>
                <a:gridCol w="329184">
                  <a:extLst>
                    <a:ext uri="{9D8B030D-6E8A-4147-A177-3AD203B41FA5}">
                      <a16:colId xmlns:a16="http://schemas.microsoft.com/office/drawing/2014/main" val="3378893334"/>
                    </a:ext>
                  </a:extLst>
                </a:gridCol>
                <a:gridCol w="329184">
                  <a:extLst>
                    <a:ext uri="{9D8B030D-6E8A-4147-A177-3AD203B41FA5}">
                      <a16:colId xmlns:a16="http://schemas.microsoft.com/office/drawing/2014/main" val="2476474646"/>
                    </a:ext>
                  </a:extLst>
                </a:gridCol>
                <a:gridCol w="329184">
                  <a:extLst>
                    <a:ext uri="{9D8B030D-6E8A-4147-A177-3AD203B41FA5}">
                      <a16:colId xmlns:a16="http://schemas.microsoft.com/office/drawing/2014/main" val="173461808"/>
                    </a:ext>
                  </a:extLst>
                </a:gridCol>
                <a:gridCol w="329184">
                  <a:extLst>
                    <a:ext uri="{9D8B030D-6E8A-4147-A177-3AD203B41FA5}">
                      <a16:colId xmlns:a16="http://schemas.microsoft.com/office/drawing/2014/main" val="270540765"/>
                    </a:ext>
                  </a:extLst>
                </a:gridCol>
                <a:gridCol w="329184">
                  <a:extLst>
                    <a:ext uri="{9D8B030D-6E8A-4147-A177-3AD203B41FA5}">
                      <a16:colId xmlns:a16="http://schemas.microsoft.com/office/drawing/2014/main" val="2530849302"/>
                    </a:ext>
                  </a:extLst>
                </a:gridCol>
                <a:gridCol w="329184">
                  <a:extLst>
                    <a:ext uri="{9D8B030D-6E8A-4147-A177-3AD203B41FA5}">
                      <a16:colId xmlns:a16="http://schemas.microsoft.com/office/drawing/2014/main" val="2000326063"/>
                    </a:ext>
                  </a:extLst>
                </a:gridCol>
                <a:gridCol w="329184">
                  <a:extLst>
                    <a:ext uri="{9D8B030D-6E8A-4147-A177-3AD203B41FA5}">
                      <a16:colId xmlns:a16="http://schemas.microsoft.com/office/drawing/2014/main" val="3490140913"/>
                    </a:ext>
                  </a:extLst>
                </a:gridCol>
                <a:gridCol w="329184">
                  <a:extLst>
                    <a:ext uri="{9D8B030D-6E8A-4147-A177-3AD203B41FA5}">
                      <a16:colId xmlns:a16="http://schemas.microsoft.com/office/drawing/2014/main" val="3732651083"/>
                    </a:ext>
                  </a:extLst>
                </a:gridCol>
                <a:gridCol w="329184">
                  <a:extLst>
                    <a:ext uri="{9D8B030D-6E8A-4147-A177-3AD203B41FA5}">
                      <a16:colId xmlns:a16="http://schemas.microsoft.com/office/drawing/2014/main" val="474091207"/>
                    </a:ext>
                  </a:extLst>
                </a:gridCol>
                <a:gridCol w="329184">
                  <a:extLst>
                    <a:ext uri="{9D8B030D-6E8A-4147-A177-3AD203B41FA5}">
                      <a16:colId xmlns:a16="http://schemas.microsoft.com/office/drawing/2014/main" val="4224956572"/>
                    </a:ext>
                  </a:extLst>
                </a:gridCol>
                <a:gridCol w="329184">
                  <a:extLst>
                    <a:ext uri="{9D8B030D-6E8A-4147-A177-3AD203B41FA5}">
                      <a16:colId xmlns:a16="http://schemas.microsoft.com/office/drawing/2014/main" val="3462354069"/>
                    </a:ext>
                  </a:extLst>
                </a:gridCol>
                <a:gridCol w="329184">
                  <a:extLst>
                    <a:ext uri="{9D8B030D-6E8A-4147-A177-3AD203B41FA5}">
                      <a16:colId xmlns:a16="http://schemas.microsoft.com/office/drawing/2014/main" val="1223841632"/>
                    </a:ext>
                  </a:extLst>
                </a:gridCol>
                <a:gridCol w="329184">
                  <a:extLst>
                    <a:ext uri="{9D8B030D-6E8A-4147-A177-3AD203B41FA5}">
                      <a16:colId xmlns:a16="http://schemas.microsoft.com/office/drawing/2014/main" val="2973504275"/>
                    </a:ext>
                  </a:extLst>
                </a:gridCol>
                <a:gridCol w="329184">
                  <a:extLst>
                    <a:ext uri="{9D8B030D-6E8A-4147-A177-3AD203B41FA5}">
                      <a16:colId xmlns:a16="http://schemas.microsoft.com/office/drawing/2014/main" val="1797654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21878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لعراق جديد - </a:t>
                      </a:r>
                      <a:r>
                        <a:rPr kumimoji="0" lang="en-US" sz="1000" b="1" i="0" u="none" strike="noStrike" kern="1200" cap="none" spc="0" normalizeH="0" baseline="0" noProof="0">
                          <a:ln>
                            <a:noFill/>
                          </a:ln>
                          <a:solidFill>
                            <a:prstClr val="black"/>
                          </a:solidFill>
                          <a:effectLst/>
                          <a:uLnTx/>
                          <a:uFillTx/>
                          <a:latin typeface="+mn-lt"/>
                          <a:ea typeface="+mn-ea"/>
                          <a:cs typeface="+mn-cs"/>
                        </a:rPr>
                        <a:t>For a New Iraq For a new Iraq property - 2020-08-09 17:00:02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رانية نشأت شغفها بالفن جعلها تتقن العزف وتصبح عضو في الاوركسترا العراقية الوطنية، رسالتها للنساء “ لا تتركن الدراسة ، استمروا في القراءة وجاهدوا، ولا تستسلموا ابداً”
#عراقيات #لعراق_جديد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https://scontent-lga3-1.xx.fbcdn.net/v/t15.5256-10/s720x720/117307334_294568518300168_3855150660720597618_n.jpg?_nc_cat=105&amp;_nc_sid=ad6a45&amp;_nc_ohc=U41FPqFSHzsAX-kZfkn&amp;_nc_ht=scontent-lga3-1.xx&amp;oh=e839f166ea4d859a7ab8612ef7a029f3&amp;oe=5F62E6A8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03:25:08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56872195"/>
                  </a:ext>
                </a:extLst>
              </a:tr>
            </a:tbl>
          </a:graphicData>
        </a:graphic>
      </p:graphicFrame>
      <p:sp>
        <p:nvSpPr>
          <p:cNvPr id="4" name="Text Placeholder 3">
            <a:extLst>
              <a:ext uri="{FF2B5EF4-FFF2-40B4-BE49-F238E27FC236}">
                <a16:creationId xmlns:a16="http://schemas.microsoft.com/office/drawing/2014/main" id="{EA26896B-02FB-41C3-9088-916743CB2AE4}"/>
              </a:ext>
            </a:extLst>
          </p:cNvPr>
          <p:cNvSpPr>
            <a:spLocks noGrp="1"/>
          </p:cNvSpPr>
          <p:nvPr>
            <p:ph type="body" sz="quarter" idx="14"/>
          </p:nvPr>
        </p:nvSpPr>
        <p:spPr/>
        <p:txBody>
          <a:bodyPr/>
          <a:lstStyle/>
          <a:p>
            <a:r>
              <a:rPr lang="en-US"/>
              <a:t>08/08/2020 - 08/14/2020</a:t>
            </a:r>
          </a:p>
        </p:txBody>
      </p:sp>
    </p:spTree>
    <p:extLst>
      <p:ext uri="{BB962C8B-B14F-4D97-AF65-F5344CB8AC3E}">
        <p14:creationId xmlns:p14="http://schemas.microsoft.com/office/powerpoint/2010/main" val="618164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F01E3-827B-4550-BCEC-2063ACF2D0A6}"/>
              </a:ext>
            </a:extLst>
          </p:cNvPr>
          <p:cNvSpPr>
            <a:spLocks noGrp="1"/>
          </p:cNvSpPr>
          <p:nvPr>
            <p:ph type="title"/>
          </p:nvPr>
        </p:nvSpPr>
        <p:spPr/>
        <p:txBody>
          <a:bodyPr/>
          <a:lstStyle/>
          <a:p>
            <a:r>
              <a:rPr lang="en-US"/>
              <a:t>Facebook Own Posts Table | </a:t>
            </a:r>
            <a:r>
              <a:rPr lang="ar-AE"/>
              <a:t>لعراق جديد - </a:t>
            </a:r>
            <a:r>
              <a:rPr lang="en-US"/>
              <a:t>For a New Iraq For a new Iraq property - 19 of 23</a:t>
            </a:r>
          </a:p>
        </p:txBody>
      </p:sp>
      <p:graphicFrame>
        <p:nvGraphicFramePr>
          <p:cNvPr id="5" name="Table Placeholder 4">
            <a:extLst>
              <a:ext uri="{FF2B5EF4-FFF2-40B4-BE49-F238E27FC236}">
                <a16:creationId xmlns:a16="http://schemas.microsoft.com/office/drawing/2014/main" id="{84B39B08-5571-4984-AC13-4100347FA99B}"/>
              </a:ext>
            </a:extLst>
          </p:cNvPr>
          <p:cNvGraphicFramePr>
            <a:graphicFrameLocks noGrp="1"/>
          </p:cNvGraphicFramePr>
          <p:nvPr>
            <p:ph type="tbl" sz="quarter" idx="13"/>
            <p:extLst>
              <p:ext uri="{D42A27DB-BD31-4B8C-83A1-F6EECF244321}">
                <p14:modId xmlns:p14="http://schemas.microsoft.com/office/powerpoint/2010/main" val="3111841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07547557"/>
                    </a:ext>
                  </a:extLst>
                </a:gridCol>
                <a:gridCol w="987552">
                  <a:extLst>
                    <a:ext uri="{9D8B030D-6E8A-4147-A177-3AD203B41FA5}">
                      <a16:colId xmlns:a16="http://schemas.microsoft.com/office/drawing/2014/main" val="2877794259"/>
                    </a:ext>
                  </a:extLst>
                </a:gridCol>
                <a:gridCol w="658368">
                  <a:extLst>
                    <a:ext uri="{9D8B030D-6E8A-4147-A177-3AD203B41FA5}">
                      <a16:colId xmlns:a16="http://schemas.microsoft.com/office/drawing/2014/main" val="2531699277"/>
                    </a:ext>
                  </a:extLst>
                </a:gridCol>
                <a:gridCol w="329184">
                  <a:extLst>
                    <a:ext uri="{9D8B030D-6E8A-4147-A177-3AD203B41FA5}">
                      <a16:colId xmlns:a16="http://schemas.microsoft.com/office/drawing/2014/main" val="1553011365"/>
                    </a:ext>
                  </a:extLst>
                </a:gridCol>
                <a:gridCol w="329184">
                  <a:extLst>
                    <a:ext uri="{9D8B030D-6E8A-4147-A177-3AD203B41FA5}">
                      <a16:colId xmlns:a16="http://schemas.microsoft.com/office/drawing/2014/main" val="3649350169"/>
                    </a:ext>
                  </a:extLst>
                </a:gridCol>
                <a:gridCol w="329184">
                  <a:extLst>
                    <a:ext uri="{9D8B030D-6E8A-4147-A177-3AD203B41FA5}">
                      <a16:colId xmlns:a16="http://schemas.microsoft.com/office/drawing/2014/main" val="1484200990"/>
                    </a:ext>
                  </a:extLst>
                </a:gridCol>
                <a:gridCol w="329184">
                  <a:extLst>
                    <a:ext uri="{9D8B030D-6E8A-4147-A177-3AD203B41FA5}">
                      <a16:colId xmlns:a16="http://schemas.microsoft.com/office/drawing/2014/main" val="1105652425"/>
                    </a:ext>
                  </a:extLst>
                </a:gridCol>
                <a:gridCol w="329184">
                  <a:extLst>
                    <a:ext uri="{9D8B030D-6E8A-4147-A177-3AD203B41FA5}">
                      <a16:colId xmlns:a16="http://schemas.microsoft.com/office/drawing/2014/main" val="3601712485"/>
                    </a:ext>
                  </a:extLst>
                </a:gridCol>
                <a:gridCol w="329184">
                  <a:extLst>
                    <a:ext uri="{9D8B030D-6E8A-4147-A177-3AD203B41FA5}">
                      <a16:colId xmlns:a16="http://schemas.microsoft.com/office/drawing/2014/main" val="701625139"/>
                    </a:ext>
                  </a:extLst>
                </a:gridCol>
                <a:gridCol w="329184">
                  <a:extLst>
                    <a:ext uri="{9D8B030D-6E8A-4147-A177-3AD203B41FA5}">
                      <a16:colId xmlns:a16="http://schemas.microsoft.com/office/drawing/2014/main" val="2799640850"/>
                    </a:ext>
                  </a:extLst>
                </a:gridCol>
                <a:gridCol w="329184">
                  <a:extLst>
                    <a:ext uri="{9D8B030D-6E8A-4147-A177-3AD203B41FA5}">
                      <a16:colId xmlns:a16="http://schemas.microsoft.com/office/drawing/2014/main" val="2055276753"/>
                    </a:ext>
                  </a:extLst>
                </a:gridCol>
                <a:gridCol w="329184">
                  <a:extLst>
                    <a:ext uri="{9D8B030D-6E8A-4147-A177-3AD203B41FA5}">
                      <a16:colId xmlns:a16="http://schemas.microsoft.com/office/drawing/2014/main" val="4110339354"/>
                    </a:ext>
                  </a:extLst>
                </a:gridCol>
                <a:gridCol w="329184">
                  <a:extLst>
                    <a:ext uri="{9D8B030D-6E8A-4147-A177-3AD203B41FA5}">
                      <a16:colId xmlns:a16="http://schemas.microsoft.com/office/drawing/2014/main" val="1519777891"/>
                    </a:ext>
                  </a:extLst>
                </a:gridCol>
                <a:gridCol w="329184">
                  <a:extLst>
                    <a:ext uri="{9D8B030D-6E8A-4147-A177-3AD203B41FA5}">
                      <a16:colId xmlns:a16="http://schemas.microsoft.com/office/drawing/2014/main" val="409622829"/>
                    </a:ext>
                  </a:extLst>
                </a:gridCol>
                <a:gridCol w="329184">
                  <a:extLst>
                    <a:ext uri="{9D8B030D-6E8A-4147-A177-3AD203B41FA5}">
                      <a16:colId xmlns:a16="http://schemas.microsoft.com/office/drawing/2014/main" val="373332655"/>
                    </a:ext>
                  </a:extLst>
                </a:gridCol>
                <a:gridCol w="329184">
                  <a:extLst>
                    <a:ext uri="{9D8B030D-6E8A-4147-A177-3AD203B41FA5}">
                      <a16:colId xmlns:a16="http://schemas.microsoft.com/office/drawing/2014/main" val="2486610948"/>
                    </a:ext>
                  </a:extLst>
                </a:gridCol>
                <a:gridCol w="329184">
                  <a:extLst>
                    <a:ext uri="{9D8B030D-6E8A-4147-A177-3AD203B41FA5}">
                      <a16:colId xmlns:a16="http://schemas.microsoft.com/office/drawing/2014/main" val="2334532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92023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لعراق جديد - </a:t>
                      </a:r>
                      <a:r>
                        <a:rPr kumimoji="0" lang="en-US" sz="1000" b="1" i="0" u="none" strike="noStrike" kern="1200" cap="none" spc="0" normalizeH="0" baseline="0" noProof="0">
                          <a:ln>
                            <a:noFill/>
                          </a:ln>
                          <a:solidFill>
                            <a:prstClr val="black"/>
                          </a:solidFill>
                          <a:effectLst/>
                          <a:uLnTx/>
                          <a:uFillTx/>
                          <a:latin typeface="+mn-lt"/>
                          <a:ea typeface="+mn-ea"/>
                          <a:cs typeface="+mn-cs"/>
                        </a:rPr>
                        <a:t>For a New Iraq For a new Iraq property - 2020-08-09 15:55:43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لنبدأ أسبوعًا جديدًا ونستمر في دعم جميع المتضررين من هذه الأزمة الصحية بالإضافة إلى اتباع الإرشادات. 
احم نفسك واحم الاخرين 
 #لعراق_جديد #</a:t>
                      </a:r>
                      <a:r>
                        <a:rPr kumimoji="0" lang="en-US" sz="1000" b="0" i="0" u="none" strike="noStrike" kern="1200" cap="none" spc="0" normalizeH="0" baseline="0" noProof="0">
                          <a:ln>
                            <a:noFill/>
                          </a:ln>
                          <a:solidFill>
                            <a:prstClr val="black"/>
                          </a:solidFill>
                          <a:effectLst/>
                          <a:uLnTx/>
                          <a:uFillTx/>
                          <a:latin typeface="+mn-lt"/>
                          <a:ea typeface="+mn-ea"/>
                          <a:cs typeface="+mn-cs"/>
                        </a:rPr>
                        <a:t>Coronavirus #COVID19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https://scontent-iad3-1.xx.fbcdn.net/v/t1.0-9/p720x720/117407717_1450778068445741_8955611552834826648_o.jpg?_nc_cat=107&amp;_nc_sid=110474&amp;_nc_ohc=cKmyQK5lIMcAX9oF_Re&amp;_nc_ht=scontent-iad3-1.xx&amp;_nc_tp=6&amp;oh=9cf75bb1be94b8cde81a819827e05969&amp;oe=5F595524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08/13/2020 15:25:52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8293590"/>
                  </a:ext>
                </a:extLst>
              </a:tr>
            </a:tbl>
          </a:graphicData>
        </a:graphic>
      </p:graphicFrame>
      <p:sp>
        <p:nvSpPr>
          <p:cNvPr id="4" name="Text Placeholder 3">
            <a:extLst>
              <a:ext uri="{FF2B5EF4-FFF2-40B4-BE49-F238E27FC236}">
                <a16:creationId xmlns:a16="http://schemas.microsoft.com/office/drawing/2014/main" id="{F1729373-AFB8-41A8-9876-91CC0A0DC056}"/>
              </a:ext>
            </a:extLst>
          </p:cNvPr>
          <p:cNvSpPr>
            <a:spLocks noGrp="1"/>
          </p:cNvSpPr>
          <p:nvPr>
            <p:ph type="body" sz="quarter" idx="14"/>
          </p:nvPr>
        </p:nvSpPr>
        <p:spPr/>
        <p:txBody>
          <a:bodyPr/>
          <a:lstStyle/>
          <a:p>
            <a:r>
              <a:rPr lang="en-US"/>
              <a:t>08/08/2020 - 08/14/2020</a:t>
            </a:r>
          </a:p>
        </p:txBody>
      </p:sp>
    </p:spTree>
    <p:extLst>
      <p:ext uri="{BB962C8B-B14F-4D97-AF65-F5344CB8AC3E}">
        <p14:creationId xmlns:p14="http://schemas.microsoft.com/office/powerpoint/2010/main" val="2163138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4A006-E430-4D1C-B519-AB9EBA8A5CB9}"/>
              </a:ext>
            </a:extLst>
          </p:cNvPr>
          <p:cNvSpPr>
            <a:spLocks noGrp="1"/>
          </p:cNvSpPr>
          <p:nvPr>
            <p:ph type="title"/>
          </p:nvPr>
        </p:nvSpPr>
        <p:spPr/>
        <p:txBody>
          <a:bodyPr/>
          <a:lstStyle/>
          <a:p>
            <a:r>
              <a:rPr lang="en-US"/>
              <a:t>Facebook Own Posts Table | </a:t>
            </a:r>
            <a:r>
              <a:rPr lang="ar-AE"/>
              <a:t>لعراق جديد - </a:t>
            </a:r>
            <a:r>
              <a:rPr lang="en-US"/>
              <a:t>For a New Iraq For a new Iraq property - 20 of 23</a:t>
            </a:r>
          </a:p>
        </p:txBody>
      </p:sp>
      <p:graphicFrame>
        <p:nvGraphicFramePr>
          <p:cNvPr id="5" name="Table Placeholder 4">
            <a:extLst>
              <a:ext uri="{FF2B5EF4-FFF2-40B4-BE49-F238E27FC236}">
                <a16:creationId xmlns:a16="http://schemas.microsoft.com/office/drawing/2014/main" id="{F9F126F5-EA7C-4B0C-9E41-4D1699EE8B8D}"/>
              </a:ext>
            </a:extLst>
          </p:cNvPr>
          <p:cNvGraphicFramePr>
            <a:graphicFrameLocks noGrp="1"/>
          </p:cNvGraphicFramePr>
          <p:nvPr>
            <p:ph type="tbl" sz="quarter" idx="13"/>
            <p:extLst>
              <p:ext uri="{D42A27DB-BD31-4B8C-83A1-F6EECF244321}">
                <p14:modId xmlns:p14="http://schemas.microsoft.com/office/powerpoint/2010/main" val="1406089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7038420"/>
                    </a:ext>
                  </a:extLst>
                </a:gridCol>
                <a:gridCol w="987552">
                  <a:extLst>
                    <a:ext uri="{9D8B030D-6E8A-4147-A177-3AD203B41FA5}">
                      <a16:colId xmlns:a16="http://schemas.microsoft.com/office/drawing/2014/main" val="1559972527"/>
                    </a:ext>
                  </a:extLst>
                </a:gridCol>
                <a:gridCol w="658368">
                  <a:extLst>
                    <a:ext uri="{9D8B030D-6E8A-4147-A177-3AD203B41FA5}">
                      <a16:colId xmlns:a16="http://schemas.microsoft.com/office/drawing/2014/main" val="2094303582"/>
                    </a:ext>
                  </a:extLst>
                </a:gridCol>
                <a:gridCol w="329184">
                  <a:extLst>
                    <a:ext uri="{9D8B030D-6E8A-4147-A177-3AD203B41FA5}">
                      <a16:colId xmlns:a16="http://schemas.microsoft.com/office/drawing/2014/main" val="1114373327"/>
                    </a:ext>
                  </a:extLst>
                </a:gridCol>
                <a:gridCol w="329184">
                  <a:extLst>
                    <a:ext uri="{9D8B030D-6E8A-4147-A177-3AD203B41FA5}">
                      <a16:colId xmlns:a16="http://schemas.microsoft.com/office/drawing/2014/main" val="2771976295"/>
                    </a:ext>
                  </a:extLst>
                </a:gridCol>
                <a:gridCol w="329184">
                  <a:extLst>
                    <a:ext uri="{9D8B030D-6E8A-4147-A177-3AD203B41FA5}">
                      <a16:colId xmlns:a16="http://schemas.microsoft.com/office/drawing/2014/main" val="2382301531"/>
                    </a:ext>
                  </a:extLst>
                </a:gridCol>
                <a:gridCol w="329184">
                  <a:extLst>
                    <a:ext uri="{9D8B030D-6E8A-4147-A177-3AD203B41FA5}">
                      <a16:colId xmlns:a16="http://schemas.microsoft.com/office/drawing/2014/main" val="471980107"/>
                    </a:ext>
                  </a:extLst>
                </a:gridCol>
                <a:gridCol w="329184">
                  <a:extLst>
                    <a:ext uri="{9D8B030D-6E8A-4147-A177-3AD203B41FA5}">
                      <a16:colId xmlns:a16="http://schemas.microsoft.com/office/drawing/2014/main" val="952318802"/>
                    </a:ext>
                  </a:extLst>
                </a:gridCol>
                <a:gridCol w="329184">
                  <a:extLst>
                    <a:ext uri="{9D8B030D-6E8A-4147-A177-3AD203B41FA5}">
                      <a16:colId xmlns:a16="http://schemas.microsoft.com/office/drawing/2014/main" val="224842339"/>
                    </a:ext>
                  </a:extLst>
                </a:gridCol>
                <a:gridCol w="329184">
                  <a:extLst>
                    <a:ext uri="{9D8B030D-6E8A-4147-A177-3AD203B41FA5}">
                      <a16:colId xmlns:a16="http://schemas.microsoft.com/office/drawing/2014/main" val="3994418635"/>
                    </a:ext>
                  </a:extLst>
                </a:gridCol>
                <a:gridCol w="329184">
                  <a:extLst>
                    <a:ext uri="{9D8B030D-6E8A-4147-A177-3AD203B41FA5}">
                      <a16:colId xmlns:a16="http://schemas.microsoft.com/office/drawing/2014/main" val="2807226611"/>
                    </a:ext>
                  </a:extLst>
                </a:gridCol>
                <a:gridCol w="329184">
                  <a:extLst>
                    <a:ext uri="{9D8B030D-6E8A-4147-A177-3AD203B41FA5}">
                      <a16:colId xmlns:a16="http://schemas.microsoft.com/office/drawing/2014/main" val="679978289"/>
                    </a:ext>
                  </a:extLst>
                </a:gridCol>
                <a:gridCol w="329184">
                  <a:extLst>
                    <a:ext uri="{9D8B030D-6E8A-4147-A177-3AD203B41FA5}">
                      <a16:colId xmlns:a16="http://schemas.microsoft.com/office/drawing/2014/main" val="469105151"/>
                    </a:ext>
                  </a:extLst>
                </a:gridCol>
                <a:gridCol w="329184">
                  <a:extLst>
                    <a:ext uri="{9D8B030D-6E8A-4147-A177-3AD203B41FA5}">
                      <a16:colId xmlns:a16="http://schemas.microsoft.com/office/drawing/2014/main" val="3396479555"/>
                    </a:ext>
                  </a:extLst>
                </a:gridCol>
                <a:gridCol w="329184">
                  <a:extLst>
                    <a:ext uri="{9D8B030D-6E8A-4147-A177-3AD203B41FA5}">
                      <a16:colId xmlns:a16="http://schemas.microsoft.com/office/drawing/2014/main" val="3003054265"/>
                    </a:ext>
                  </a:extLst>
                </a:gridCol>
                <a:gridCol w="329184">
                  <a:extLst>
                    <a:ext uri="{9D8B030D-6E8A-4147-A177-3AD203B41FA5}">
                      <a16:colId xmlns:a16="http://schemas.microsoft.com/office/drawing/2014/main" val="4003928087"/>
                    </a:ext>
                  </a:extLst>
                </a:gridCol>
                <a:gridCol w="329184">
                  <a:extLst>
                    <a:ext uri="{9D8B030D-6E8A-4147-A177-3AD203B41FA5}">
                      <a16:colId xmlns:a16="http://schemas.microsoft.com/office/drawing/2014/main" val="777832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14312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لعراق جديد - </a:t>
                      </a:r>
                      <a:r>
                        <a:rPr kumimoji="0" lang="en-US" sz="1000" b="1" i="0" u="none" strike="noStrike" kern="1200" cap="none" spc="0" normalizeH="0" baseline="0" noProof="0">
                          <a:ln>
                            <a:noFill/>
                          </a:ln>
                          <a:solidFill>
                            <a:prstClr val="black"/>
                          </a:solidFill>
                          <a:effectLst/>
                          <a:uLnTx/>
                          <a:uFillTx/>
                          <a:latin typeface="+mn-lt"/>
                          <a:ea typeface="+mn-ea"/>
                          <a:cs typeface="+mn-cs"/>
                        </a:rPr>
                        <a:t>For a New Iraq For a new Iraq property - 2020-08-09 13:00:57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تريد معرفة المزيد عن الاقتصاد؟ اخبرنا ما هي اسئلتك
#اقتصادنا #الاقتصاد_العراقي  #لعراق_جديد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https://scontent-iad3-1.xx.fbcdn.net/v/t1.0-9/p720x720/116313414_1440576819465866_499826179938999651_o.jpg?_nc_cat=105&amp;_nc_sid=8024bb&amp;_nc_ohc=N7pB1KSzV8oAX8oyZH3&amp;_nc_ht=scontent-iad3-1.xx&amp;_nc_tp=6&amp;oh=f867fdca022ddaadfe93ca5c24345706&amp;oe=5F614849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08/17/2020 03:26:57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87573337"/>
                  </a:ext>
                </a:extLst>
              </a:tr>
            </a:tbl>
          </a:graphicData>
        </a:graphic>
      </p:graphicFrame>
      <p:sp>
        <p:nvSpPr>
          <p:cNvPr id="4" name="Text Placeholder 3">
            <a:extLst>
              <a:ext uri="{FF2B5EF4-FFF2-40B4-BE49-F238E27FC236}">
                <a16:creationId xmlns:a16="http://schemas.microsoft.com/office/drawing/2014/main" id="{1414588B-5B14-46F8-9276-EBF42AE60BDD}"/>
              </a:ext>
            </a:extLst>
          </p:cNvPr>
          <p:cNvSpPr>
            <a:spLocks noGrp="1"/>
          </p:cNvSpPr>
          <p:nvPr>
            <p:ph type="body" sz="quarter" idx="14"/>
          </p:nvPr>
        </p:nvSpPr>
        <p:spPr/>
        <p:txBody>
          <a:bodyPr/>
          <a:lstStyle/>
          <a:p>
            <a:r>
              <a:rPr lang="en-US"/>
              <a:t>08/08/2020 - 08/14/2020</a:t>
            </a:r>
          </a:p>
        </p:txBody>
      </p:sp>
    </p:spTree>
    <p:extLst>
      <p:ext uri="{BB962C8B-B14F-4D97-AF65-F5344CB8AC3E}">
        <p14:creationId xmlns:p14="http://schemas.microsoft.com/office/powerpoint/2010/main" val="6081994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EE58B-E03D-4FBB-8325-6A4050A81934}"/>
              </a:ext>
            </a:extLst>
          </p:cNvPr>
          <p:cNvSpPr>
            <a:spLocks noGrp="1"/>
          </p:cNvSpPr>
          <p:nvPr>
            <p:ph type="title"/>
          </p:nvPr>
        </p:nvSpPr>
        <p:spPr/>
        <p:txBody>
          <a:bodyPr/>
          <a:lstStyle/>
          <a:p>
            <a:r>
              <a:rPr lang="en-US"/>
              <a:t>Facebook Own Posts Table | </a:t>
            </a:r>
            <a:r>
              <a:rPr lang="ar-AE"/>
              <a:t>لعراق جديد - </a:t>
            </a:r>
            <a:r>
              <a:rPr lang="en-US"/>
              <a:t>For a New Iraq For a new Iraq property - 21 of 23</a:t>
            </a:r>
          </a:p>
        </p:txBody>
      </p:sp>
      <p:graphicFrame>
        <p:nvGraphicFramePr>
          <p:cNvPr id="5" name="Table Placeholder 4">
            <a:extLst>
              <a:ext uri="{FF2B5EF4-FFF2-40B4-BE49-F238E27FC236}">
                <a16:creationId xmlns:a16="http://schemas.microsoft.com/office/drawing/2014/main" id="{D10622AE-6605-4BC2-B2B4-C26E77FEEC10}"/>
              </a:ext>
            </a:extLst>
          </p:cNvPr>
          <p:cNvGraphicFramePr>
            <a:graphicFrameLocks noGrp="1"/>
          </p:cNvGraphicFramePr>
          <p:nvPr>
            <p:ph type="tbl" sz="quarter" idx="13"/>
            <p:extLst>
              <p:ext uri="{D42A27DB-BD31-4B8C-83A1-F6EECF244321}">
                <p14:modId xmlns:p14="http://schemas.microsoft.com/office/powerpoint/2010/main" val="1787210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64840248"/>
                    </a:ext>
                  </a:extLst>
                </a:gridCol>
                <a:gridCol w="987552">
                  <a:extLst>
                    <a:ext uri="{9D8B030D-6E8A-4147-A177-3AD203B41FA5}">
                      <a16:colId xmlns:a16="http://schemas.microsoft.com/office/drawing/2014/main" val="1218818845"/>
                    </a:ext>
                  </a:extLst>
                </a:gridCol>
                <a:gridCol w="658368">
                  <a:extLst>
                    <a:ext uri="{9D8B030D-6E8A-4147-A177-3AD203B41FA5}">
                      <a16:colId xmlns:a16="http://schemas.microsoft.com/office/drawing/2014/main" val="384995687"/>
                    </a:ext>
                  </a:extLst>
                </a:gridCol>
                <a:gridCol w="329184">
                  <a:extLst>
                    <a:ext uri="{9D8B030D-6E8A-4147-A177-3AD203B41FA5}">
                      <a16:colId xmlns:a16="http://schemas.microsoft.com/office/drawing/2014/main" val="1037223305"/>
                    </a:ext>
                  </a:extLst>
                </a:gridCol>
                <a:gridCol w="329184">
                  <a:extLst>
                    <a:ext uri="{9D8B030D-6E8A-4147-A177-3AD203B41FA5}">
                      <a16:colId xmlns:a16="http://schemas.microsoft.com/office/drawing/2014/main" val="4162887689"/>
                    </a:ext>
                  </a:extLst>
                </a:gridCol>
                <a:gridCol w="329184">
                  <a:extLst>
                    <a:ext uri="{9D8B030D-6E8A-4147-A177-3AD203B41FA5}">
                      <a16:colId xmlns:a16="http://schemas.microsoft.com/office/drawing/2014/main" val="1544759454"/>
                    </a:ext>
                  </a:extLst>
                </a:gridCol>
                <a:gridCol w="329184">
                  <a:extLst>
                    <a:ext uri="{9D8B030D-6E8A-4147-A177-3AD203B41FA5}">
                      <a16:colId xmlns:a16="http://schemas.microsoft.com/office/drawing/2014/main" val="2708571277"/>
                    </a:ext>
                  </a:extLst>
                </a:gridCol>
                <a:gridCol w="329184">
                  <a:extLst>
                    <a:ext uri="{9D8B030D-6E8A-4147-A177-3AD203B41FA5}">
                      <a16:colId xmlns:a16="http://schemas.microsoft.com/office/drawing/2014/main" val="2039485526"/>
                    </a:ext>
                  </a:extLst>
                </a:gridCol>
                <a:gridCol w="329184">
                  <a:extLst>
                    <a:ext uri="{9D8B030D-6E8A-4147-A177-3AD203B41FA5}">
                      <a16:colId xmlns:a16="http://schemas.microsoft.com/office/drawing/2014/main" val="1042700303"/>
                    </a:ext>
                  </a:extLst>
                </a:gridCol>
                <a:gridCol w="329184">
                  <a:extLst>
                    <a:ext uri="{9D8B030D-6E8A-4147-A177-3AD203B41FA5}">
                      <a16:colId xmlns:a16="http://schemas.microsoft.com/office/drawing/2014/main" val="1418182803"/>
                    </a:ext>
                  </a:extLst>
                </a:gridCol>
                <a:gridCol w="329184">
                  <a:extLst>
                    <a:ext uri="{9D8B030D-6E8A-4147-A177-3AD203B41FA5}">
                      <a16:colId xmlns:a16="http://schemas.microsoft.com/office/drawing/2014/main" val="121813682"/>
                    </a:ext>
                  </a:extLst>
                </a:gridCol>
                <a:gridCol w="329184">
                  <a:extLst>
                    <a:ext uri="{9D8B030D-6E8A-4147-A177-3AD203B41FA5}">
                      <a16:colId xmlns:a16="http://schemas.microsoft.com/office/drawing/2014/main" val="3457946840"/>
                    </a:ext>
                  </a:extLst>
                </a:gridCol>
                <a:gridCol w="329184">
                  <a:extLst>
                    <a:ext uri="{9D8B030D-6E8A-4147-A177-3AD203B41FA5}">
                      <a16:colId xmlns:a16="http://schemas.microsoft.com/office/drawing/2014/main" val="1533383265"/>
                    </a:ext>
                  </a:extLst>
                </a:gridCol>
                <a:gridCol w="329184">
                  <a:extLst>
                    <a:ext uri="{9D8B030D-6E8A-4147-A177-3AD203B41FA5}">
                      <a16:colId xmlns:a16="http://schemas.microsoft.com/office/drawing/2014/main" val="3679204169"/>
                    </a:ext>
                  </a:extLst>
                </a:gridCol>
                <a:gridCol w="329184">
                  <a:extLst>
                    <a:ext uri="{9D8B030D-6E8A-4147-A177-3AD203B41FA5}">
                      <a16:colId xmlns:a16="http://schemas.microsoft.com/office/drawing/2014/main" val="1097572520"/>
                    </a:ext>
                  </a:extLst>
                </a:gridCol>
                <a:gridCol w="329184">
                  <a:extLst>
                    <a:ext uri="{9D8B030D-6E8A-4147-A177-3AD203B41FA5}">
                      <a16:colId xmlns:a16="http://schemas.microsoft.com/office/drawing/2014/main" val="1097200548"/>
                    </a:ext>
                  </a:extLst>
                </a:gridCol>
                <a:gridCol w="329184">
                  <a:extLst>
                    <a:ext uri="{9D8B030D-6E8A-4147-A177-3AD203B41FA5}">
                      <a16:colId xmlns:a16="http://schemas.microsoft.com/office/drawing/2014/main" val="1397701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07206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لعراق جديد - </a:t>
                      </a:r>
                      <a:r>
                        <a:rPr kumimoji="0" lang="en-US" sz="1000" b="1" i="0" u="none" strike="noStrike" kern="1200" cap="none" spc="0" normalizeH="0" baseline="0" noProof="0">
                          <a:ln>
                            <a:noFill/>
                          </a:ln>
                          <a:solidFill>
                            <a:prstClr val="black"/>
                          </a:solidFill>
                          <a:effectLst/>
                          <a:uLnTx/>
                          <a:uFillTx/>
                          <a:latin typeface="+mn-lt"/>
                          <a:ea typeface="+mn-ea"/>
                          <a:cs typeface="+mn-cs"/>
                        </a:rPr>
                        <a:t>For a New Iraq For a new Iraq property - 2020-08-09 12:27:29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اجل سلامتك وسلامة عائلتك التزم بتعليمات حظر التجوال، حيث تم تمديد حظر التجوال الجزئي لغاية 15 من الشهر الجاري وشمول أيام الخميس والجمعة والسبت بالحظر التام
لا تنسى ارتداء الكمامة عندما تكون خارج منزلك ، واحترم قواعد التباعد الجسدي واستمر في غسل يديك بانتظام. احم نفسك ، احم بلادنا.
#خليك_بالبيت  #لعراق_جديد #</a:t>
                      </a:r>
                      <a:r>
                        <a:rPr kumimoji="0" lang="en-US" sz="1000" b="0" i="0" u="none" strike="noStrike" kern="1200" cap="none" spc="0" normalizeH="0" baseline="0" noProof="0">
                          <a:ln>
                            <a:noFill/>
                          </a:ln>
                          <a:solidFill>
                            <a:prstClr val="black"/>
                          </a:solidFill>
                          <a:effectLst/>
                          <a:uLnTx/>
                          <a:uFillTx/>
                          <a:latin typeface="+mn-lt"/>
                          <a:ea typeface="+mn-ea"/>
                          <a:cs typeface="+mn-cs"/>
                        </a:rPr>
                        <a:t>Coronavirus #COVID19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21:30:01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23240641"/>
                  </a:ext>
                </a:extLst>
              </a:tr>
            </a:tbl>
          </a:graphicData>
        </a:graphic>
      </p:graphicFrame>
      <p:sp>
        <p:nvSpPr>
          <p:cNvPr id="4" name="Text Placeholder 3">
            <a:extLst>
              <a:ext uri="{FF2B5EF4-FFF2-40B4-BE49-F238E27FC236}">
                <a16:creationId xmlns:a16="http://schemas.microsoft.com/office/drawing/2014/main" id="{4325ABD4-8EBE-40B1-821D-7ABA7C731FB6}"/>
              </a:ext>
            </a:extLst>
          </p:cNvPr>
          <p:cNvSpPr>
            <a:spLocks noGrp="1"/>
          </p:cNvSpPr>
          <p:nvPr>
            <p:ph type="body" sz="quarter" idx="14"/>
          </p:nvPr>
        </p:nvSpPr>
        <p:spPr/>
        <p:txBody>
          <a:bodyPr/>
          <a:lstStyle/>
          <a:p>
            <a:r>
              <a:rPr lang="en-US"/>
              <a:t>08/08/2020 - 08/14/2020</a:t>
            </a:r>
          </a:p>
        </p:txBody>
      </p:sp>
    </p:spTree>
    <p:extLst>
      <p:ext uri="{BB962C8B-B14F-4D97-AF65-F5344CB8AC3E}">
        <p14:creationId xmlns:p14="http://schemas.microsoft.com/office/powerpoint/2010/main" val="36848863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91A3F-ECB8-47CD-B8A8-6E4D0A703906}"/>
              </a:ext>
            </a:extLst>
          </p:cNvPr>
          <p:cNvSpPr>
            <a:spLocks noGrp="1"/>
          </p:cNvSpPr>
          <p:nvPr>
            <p:ph type="title"/>
          </p:nvPr>
        </p:nvSpPr>
        <p:spPr/>
        <p:txBody>
          <a:bodyPr/>
          <a:lstStyle/>
          <a:p>
            <a:r>
              <a:rPr lang="en-US"/>
              <a:t>Facebook Own Posts Table | </a:t>
            </a:r>
            <a:r>
              <a:rPr lang="ar-AE"/>
              <a:t>لعراق جديد - </a:t>
            </a:r>
            <a:r>
              <a:rPr lang="en-US"/>
              <a:t>For a New Iraq For a new Iraq property - 22 of 23</a:t>
            </a:r>
          </a:p>
        </p:txBody>
      </p:sp>
      <p:graphicFrame>
        <p:nvGraphicFramePr>
          <p:cNvPr id="5" name="Table Placeholder 4">
            <a:extLst>
              <a:ext uri="{FF2B5EF4-FFF2-40B4-BE49-F238E27FC236}">
                <a16:creationId xmlns:a16="http://schemas.microsoft.com/office/drawing/2014/main" id="{85C6FA09-3CE2-4842-9416-4D88B58D3C71}"/>
              </a:ext>
            </a:extLst>
          </p:cNvPr>
          <p:cNvGraphicFramePr>
            <a:graphicFrameLocks noGrp="1"/>
          </p:cNvGraphicFramePr>
          <p:nvPr>
            <p:ph type="tbl" sz="quarter" idx="13"/>
            <p:extLst>
              <p:ext uri="{D42A27DB-BD31-4B8C-83A1-F6EECF244321}">
                <p14:modId xmlns:p14="http://schemas.microsoft.com/office/powerpoint/2010/main" val="3281415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37773560"/>
                    </a:ext>
                  </a:extLst>
                </a:gridCol>
                <a:gridCol w="987552">
                  <a:extLst>
                    <a:ext uri="{9D8B030D-6E8A-4147-A177-3AD203B41FA5}">
                      <a16:colId xmlns:a16="http://schemas.microsoft.com/office/drawing/2014/main" val="2818043108"/>
                    </a:ext>
                  </a:extLst>
                </a:gridCol>
                <a:gridCol w="658368">
                  <a:extLst>
                    <a:ext uri="{9D8B030D-6E8A-4147-A177-3AD203B41FA5}">
                      <a16:colId xmlns:a16="http://schemas.microsoft.com/office/drawing/2014/main" val="1877019639"/>
                    </a:ext>
                  </a:extLst>
                </a:gridCol>
                <a:gridCol w="329184">
                  <a:extLst>
                    <a:ext uri="{9D8B030D-6E8A-4147-A177-3AD203B41FA5}">
                      <a16:colId xmlns:a16="http://schemas.microsoft.com/office/drawing/2014/main" val="2749437071"/>
                    </a:ext>
                  </a:extLst>
                </a:gridCol>
                <a:gridCol w="329184">
                  <a:extLst>
                    <a:ext uri="{9D8B030D-6E8A-4147-A177-3AD203B41FA5}">
                      <a16:colId xmlns:a16="http://schemas.microsoft.com/office/drawing/2014/main" val="3528025823"/>
                    </a:ext>
                  </a:extLst>
                </a:gridCol>
                <a:gridCol w="329184">
                  <a:extLst>
                    <a:ext uri="{9D8B030D-6E8A-4147-A177-3AD203B41FA5}">
                      <a16:colId xmlns:a16="http://schemas.microsoft.com/office/drawing/2014/main" val="1194749148"/>
                    </a:ext>
                  </a:extLst>
                </a:gridCol>
                <a:gridCol w="329184">
                  <a:extLst>
                    <a:ext uri="{9D8B030D-6E8A-4147-A177-3AD203B41FA5}">
                      <a16:colId xmlns:a16="http://schemas.microsoft.com/office/drawing/2014/main" val="2314276415"/>
                    </a:ext>
                  </a:extLst>
                </a:gridCol>
                <a:gridCol w="329184">
                  <a:extLst>
                    <a:ext uri="{9D8B030D-6E8A-4147-A177-3AD203B41FA5}">
                      <a16:colId xmlns:a16="http://schemas.microsoft.com/office/drawing/2014/main" val="2622622455"/>
                    </a:ext>
                  </a:extLst>
                </a:gridCol>
                <a:gridCol w="329184">
                  <a:extLst>
                    <a:ext uri="{9D8B030D-6E8A-4147-A177-3AD203B41FA5}">
                      <a16:colId xmlns:a16="http://schemas.microsoft.com/office/drawing/2014/main" val="2784006152"/>
                    </a:ext>
                  </a:extLst>
                </a:gridCol>
                <a:gridCol w="329184">
                  <a:extLst>
                    <a:ext uri="{9D8B030D-6E8A-4147-A177-3AD203B41FA5}">
                      <a16:colId xmlns:a16="http://schemas.microsoft.com/office/drawing/2014/main" val="2356072049"/>
                    </a:ext>
                  </a:extLst>
                </a:gridCol>
                <a:gridCol w="329184">
                  <a:extLst>
                    <a:ext uri="{9D8B030D-6E8A-4147-A177-3AD203B41FA5}">
                      <a16:colId xmlns:a16="http://schemas.microsoft.com/office/drawing/2014/main" val="3811624230"/>
                    </a:ext>
                  </a:extLst>
                </a:gridCol>
                <a:gridCol w="329184">
                  <a:extLst>
                    <a:ext uri="{9D8B030D-6E8A-4147-A177-3AD203B41FA5}">
                      <a16:colId xmlns:a16="http://schemas.microsoft.com/office/drawing/2014/main" val="578989552"/>
                    </a:ext>
                  </a:extLst>
                </a:gridCol>
                <a:gridCol w="329184">
                  <a:extLst>
                    <a:ext uri="{9D8B030D-6E8A-4147-A177-3AD203B41FA5}">
                      <a16:colId xmlns:a16="http://schemas.microsoft.com/office/drawing/2014/main" val="3508580124"/>
                    </a:ext>
                  </a:extLst>
                </a:gridCol>
                <a:gridCol w="329184">
                  <a:extLst>
                    <a:ext uri="{9D8B030D-6E8A-4147-A177-3AD203B41FA5}">
                      <a16:colId xmlns:a16="http://schemas.microsoft.com/office/drawing/2014/main" val="900566524"/>
                    </a:ext>
                  </a:extLst>
                </a:gridCol>
                <a:gridCol w="329184">
                  <a:extLst>
                    <a:ext uri="{9D8B030D-6E8A-4147-A177-3AD203B41FA5}">
                      <a16:colId xmlns:a16="http://schemas.microsoft.com/office/drawing/2014/main" val="3355760570"/>
                    </a:ext>
                  </a:extLst>
                </a:gridCol>
                <a:gridCol w="329184">
                  <a:extLst>
                    <a:ext uri="{9D8B030D-6E8A-4147-A177-3AD203B41FA5}">
                      <a16:colId xmlns:a16="http://schemas.microsoft.com/office/drawing/2014/main" val="115004970"/>
                    </a:ext>
                  </a:extLst>
                </a:gridCol>
                <a:gridCol w="329184">
                  <a:extLst>
                    <a:ext uri="{9D8B030D-6E8A-4147-A177-3AD203B41FA5}">
                      <a16:colId xmlns:a16="http://schemas.microsoft.com/office/drawing/2014/main" val="2688909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23903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لعراق جديد - </a:t>
                      </a:r>
                      <a:r>
                        <a:rPr kumimoji="0" lang="en-US" sz="1000" b="1" i="0" u="none" strike="noStrike" kern="1200" cap="none" spc="0" normalizeH="0" baseline="0" noProof="0">
                          <a:ln>
                            <a:noFill/>
                          </a:ln>
                          <a:solidFill>
                            <a:prstClr val="black"/>
                          </a:solidFill>
                          <a:effectLst/>
                          <a:uLnTx/>
                          <a:uFillTx/>
                          <a:latin typeface="+mn-lt"/>
                          <a:ea typeface="+mn-ea"/>
                          <a:cs typeface="+mn-cs"/>
                        </a:rPr>
                        <a:t>For a New Iraq For a new Iraq property - 2020-08-08 19:00:00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الشكر والعرفان لكل من يساهم في حفظ ارواح المواطنين خلال هذه الازمة وبتعاونا جميعاً سنتجاوز بنجاح هذه المرحلة لكن تذكر #خليك_بالبيت من اجل حماية نفسك والآخرين وتقليل أعداد الإصابات ولتسهيل مهمة الكوادر الطبية ومساعدة البلد في التعافي بأسرع وقت
#لعراق_جديد  #</a:t>
                      </a:r>
                      <a:r>
                        <a:rPr kumimoji="0" lang="en-US" sz="1000" b="0" i="0" u="none" strike="noStrike" kern="1200" cap="none" spc="0" normalizeH="0" baseline="0" noProof="0">
                          <a:ln>
                            <a:noFill/>
                          </a:ln>
                          <a:solidFill>
                            <a:prstClr val="black"/>
                          </a:solidFill>
                          <a:effectLst/>
                          <a:uLnTx/>
                          <a:uFillTx/>
                          <a:latin typeface="+mn-lt"/>
                          <a:ea typeface="+mn-ea"/>
                          <a:cs typeface="+mn-cs"/>
                        </a:rPr>
                        <a:t>Coronavirus #COVID19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https://scontent-iad3-1.xx.fbcdn.net/v/t1.0-9/p720x720/116838238_1444696619053886_6691069714214181339_o.jpg?_nc_cat=111&amp;_nc_sid=8024bb&amp;_nc_ohc=cA5mSZcBjTUAX-pq0C-&amp;_nc_ht=scontent-iad3-1.xx&amp;_nc_tp=6&amp;oh=e83d424c0f421b5d2ec24960aeb37af3&amp;oe=5F5CD990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08/15/2020 21:29:30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19578755"/>
                  </a:ext>
                </a:extLst>
              </a:tr>
            </a:tbl>
          </a:graphicData>
        </a:graphic>
      </p:graphicFrame>
      <p:sp>
        <p:nvSpPr>
          <p:cNvPr id="4" name="Text Placeholder 3">
            <a:extLst>
              <a:ext uri="{FF2B5EF4-FFF2-40B4-BE49-F238E27FC236}">
                <a16:creationId xmlns:a16="http://schemas.microsoft.com/office/drawing/2014/main" id="{C64D01FC-1A37-4DCD-9184-E795F9A09A8E}"/>
              </a:ext>
            </a:extLst>
          </p:cNvPr>
          <p:cNvSpPr>
            <a:spLocks noGrp="1"/>
          </p:cNvSpPr>
          <p:nvPr>
            <p:ph type="body" sz="quarter" idx="14"/>
          </p:nvPr>
        </p:nvSpPr>
        <p:spPr/>
        <p:txBody>
          <a:bodyPr/>
          <a:lstStyle/>
          <a:p>
            <a:r>
              <a:rPr lang="en-US"/>
              <a:t>08/08/2020 - 08/14/2020</a:t>
            </a:r>
          </a:p>
        </p:txBody>
      </p:sp>
    </p:spTree>
    <p:extLst>
      <p:ext uri="{BB962C8B-B14F-4D97-AF65-F5344CB8AC3E}">
        <p14:creationId xmlns:p14="http://schemas.microsoft.com/office/powerpoint/2010/main" val="2364677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EBEEA-47D3-458A-B1DD-FF3CC30CB92E}"/>
              </a:ext>
            </a:extLst>
          </p:cNvPr>
          <p:cNvSpPr>
            <a:spLocks noGrp="1"/>
          </p:cNvSpPr>
          <p:nvPr>
            <p:ph type="title"/>
          </p:nvPr>
        </p:nvSpPr>
        <p:spPr/>
        <p:txBody>
          <a:bodyPr/>
          <a:lstStyle/>
          <a:p>
            <a:r>
              <a:rPr lang="en-US"/>
              <a:t>Facebook Own Posts Table | </a:t>
            </a:r>
            <a:r>
              <a:rPr lang="ar-AE"/>
              <a:t>لعراق جديد - </a:t>
            </a:r>
            <a:r>
              <a:rPr lang="en-US"/>
              <a:t>For a New Iraq For a new Iraq property - 23 of 23</a:t>
            </a:r>
          </a:p>
        </p:txBody>
      </p:sp>
      <p:graphicFrame>
        <p:nvGraphicFramePr>
          <p:cNvPr id="5" name="Table Placeholder 4">
            <a:extLst>
              <a:ext uri="{FF2B5EF4-FFF2-40B4-BE49-F238E27FC236}">
                <a16:creationId xmlns:a16="http://schemas.microsoft.com/office/drawing/2014/main" id="{104A8817-B492-413D-98AF-FC702CE42518}"/>
              </a:ext>
            </a:extLst>
          </p:cNvPr>
          <p:cNvGraphicFramePr>
            <a:graphicFrameLocks noGrp="1"/>
          </p:cNvGraphicFramePr>
          <p:nvPr>
            <p:ph type="tbl" sz="quarter" idx="13"/>
            <p:extLst>
              <p:ext uri="{D42A27DB-BD31-4B8C-83A1-F6EECF244321}">
                <p14:modId xmlns:p14="http://schemas.microsoft.com/office/powerpoint/2010/main" val="580373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59221750"/>
                    </a:ext>
                  </a:extLst>
                </a:gridCol>
                <a:gridCol w="987552">
                  <a:extLst>
                    <a:ext uri="{9D8B030D-6E8A-4147-A177-3AD203B41FA5}">
                      <a16:colId xmlns:a16="http://schemas.microsoft.com/office/drawing/2014/main" val="822691148"/>
                    </a:ext>
                  </a:extLst>
                </a:gridCol>
                <a:gridCol w="658368">
                  <a:extLst>
                    <a:ext uri="{9D8B030D-6E8A-4147-A177-3AD203B41FA5}">
                      <a16:colId xmlns:a16="http://schemas.microsoft.com/office/drawing/2014/main" val="2572296599"/>
                    </a:ext>
                  </a:extLst>
                </a:gridCol>
                <a:gridCol w="329184">
                  <a:extLst>
                    <a:ext uri="{9D8B030D-6E8A-4147-A177-3AD203B41FA5}">
                      <a16:colId xmlns:a16="http://schemas.microsoft.com/office/drawing/2014/main" val="3935678946"/>
                    </a:ext>
                  </a:extLst>
                </a:gridCol>
                <a:gridCol w="329184">
                  <a:extLst>
                    <a:ext uri="{9D8B030D-6E8A-4147-A177-3AD203B41FA5}">
                      <a16:colId xmlns:a16="http://schemas.microsoft.com/office/drawing/2014/main" val="213775985"/>
                    </a:ext>
                  </a:extLst>
                </a:gridCol>
                <a:gridCol w="329184">
                  <a:extLst>
                    <a:ext uri="{9D8B030D-6E8A-4147-A177-3AD203B41FA5}">
                      <a16:colId xmlns:a16="http://schemas.microsoft.com/office/drawing/2014/main" val="1452800516"/>
                    </a:ext>
                  </a:extLst>
                </a:gridCol>
                <a:gridCol w="329184">
                  <a:extLst>
                    <a:ext uri="{9D8B030D-6E8A-4147-A177-3AD203B41FA5}">
                      <a16:colId xmlns:a16="http://schemas.microsoft.com/office/drawing/2014/main" val="220903386"/>
                    </a:ext>
                  </a:extLst>
                </a:gridCol>
                <a:gridCol w="329184">
                  <a:extLst>
                    <a:ext uri="{9D8B030D-6E8A-4147-A177-3AD203B41FA5}">
                      <a16:colId xmlns:a16="http://schemas.microsoft.com/office/drawing/2014/main" val="2147104272"/>
                    </a:ext>
                  </a:extLst>
                </a:gridCol>
                <a:gridCol w="329184">
                  <a:extLst>
                    <a:ext uri="{9D8B030D-6E8A-4147-A177-3AD203B41FA5}">
                      <a16:colId xmlns:a16="http://schemas.microsoft.com/office/drawing/2014/main" val="87849642"/>
                    </a:ext>
                  </a:extLst>
                </a:gridCol>
                <a:gridCol w="329184">
                  <a:extLst>
                    <a:ext uri="{9D8B030D-6E8A-4147-A177-3AD203B41FA5}">
                      <a16:colId xmlns:a16="http://schemas.microsoft.com/office/drawing/2014/main" val="4212704351"/>
                    </a:ext>
                  </a:extLst>
                </a:gridCol>
                <a:gridCol w="329184">
                  <a:extLst>
                    <a:ext uri="{9D8B030D-6E8A-4147-A177-3AD203B41FA5}">
                      <a16:colId xmlns:a16="http://schemas.microsoft.com/office/drawing/2014/main" val="3765625625"/>
                    </a:ext>
                  </a:extLst>
                </a:gridCol>
                <a:gridCol w="329184">
                  <a:extLst>
                    <a:ext uri="{9D8B030D-6E8A-4147-A177-3AD203B41FA5}">
                      <a16:colId xmlns:a16="http://schemas.microsoft.com/office/drawing/2014/main" val="3892385649"/>
                    </a:ext>
                  </a:extLst>
                </a:gridCol>
                <a:gridCol w="329184">
                  <a:extLst>
                    <a:ext uri="{9D8B030D-6E8A-4147-A177-3AD203B41FA5}">
                      <a16:colId xmlns:a16="http://schemas.microsoft.com/office/drawing/2014/main" val="409657928"/>
                    </a:ext>
                  </a:extLst>
                </a:gridCol>
                <a:gridCol w="329184">
                  <a:extLst>
                    <a:ext uri="{9D8B030D-6E8A-4147-A177-3AD203B41FA5}">
                      <a16:colId xmlns:a16="http://schemas.microsoft.com/office/drawing/2014/main" val="250455639"/>
                    </a:ext>
                  </a:extLst>
                </a:gridCol>
                <a:gridCol w="329184">
                  <a:extLst>
                    <a:ext uri="{9D8B030D-6E8A-4147-A177-3AD203B41FA5}">
                      <a16:colId xmlns:a16="http://schemas.microsoft.com/office/drawing/2014/main" val="2553182029"/>
                    </a:ext>
                  </a:extLst>
                </a:gridCol>
                <a:gridCol w="329184">
                  <a:extLst>
                    <a:ext uri="{9D8B030D-6E8A-4147-A177-3AD203B41FA5}">
                      <a16:colId xmlns:a16="http://schemas.microsoft.com/office/drawing/2014/main" val="1359545860"/>
                    </a:ext>
                  </a:extLst>
                </a:gridCol>
                <a:gridCol w="329184">
                  <a:extLst>
                    <a:ext uri="{9D8B030D-6E8A-4147-A177-3AD203B41FA5}">
                      <a16:colId xmlns:a16="http://schemas.microsoft.com/office/drawing/2014/main" val="463822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12775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لعراق جديد - </a:t>
                      </a:r>
                      <a:r>
                        <a:rPr kumimoji="0" lang="en-US" sz="1000" b="1" i="0" u="none" strike="noStrike" kern="1200" cap="none" spc="0" normalizeH="0" baseline="0" noProof="0">
                          <a:ln>
                            <a:noFill/>
                          </a:ln>
                          <a:solidFill>
                            <a:prstClr val="black"/>
                          </a:solidFill>
                          <a:effectLst/>
                          <a:uLnTx/>
                          <a:uFillTx/>
                          <a:latin typeface="+mn-lt"/>
                          <a:ea typeface="+mn-ea"/>
                          <a:cs typeface="+mn-cs"/>
                        </a:rPr>
                        <a:t>For a New Iraq For a new Iraq property - 2020-08-08 17:00:09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خطوة بعد خطوة يبدأ التغيير  
التغيير يبدي منا 
  #احنه_كل_يوم #لعراق_جديد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https://scontent-iad3-1.xx.fbcdn.net/v/t1.0-9/p720x720/116589946_1444699395720275_9004278747547141102_o.jpg?_nc_cat=100&amp;_nc_sid=8024bb&amp;_nc_ohc=kNQftzTA-ncAX8ki9iV&amp;_nc_ht=scontent-iad3-1.xx&amp;_nc_tp=6&amp;oh=05e614c93475447275fea40976a98559&amp;oe=5F5FF71A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08/16/2020 15:26:38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39215552"/>
                  </a:ext>
                </a:extLst>
              </a:tr>
            </a:tbl>
          </a:graphicData>
        </a:graphic>
      </p:graphicFrame>
      <p:sp>
        <p:nvSpPr>
          <p:cNvPr id="4" name="Text Placeholder 3">
            <a:extLst>
              <a:ext uri="{FF2B5EF4-FFF2-40B4-BE49-F238E27FC236}">
                <a16:creationId xmlns:a16="http://schemas.microsoft.com/office/drawing/2014/main" id="{FAC0F552-CEDA-4985-8E46-DEFF02D90D1C}"/>
              </a:ext>
            </a:extLst>
          </p:cNvPr>
          <p:cNvSpPr>
            <a:spLocks noGrp="1"/>
          </p:cNvSpPr>
          <p:nvPr>
            <p:ph type="body" sz="quarter" idx="14"/>
          </p:nvPr>
        </p:nvSpPr>
        <p:spPr/>
        <p:txBody>
          <a:bodyPr/>
          <a:lstStyle/>
          <a:p>
            <a:r>
              <a:rPr lang="en-US"/>
              <a:t>08/08/2020 - 08/14/2020</a:t>
            </a:r>
          </a:p>
        </p:txBody>
      </p:sp>
    </p:spTree>
    <p:extLst>
      <p:ext uri="{BB962C8B-B14F-4D97-AF65-F5344CB8AC3E}">
        <p14:creationId xmlns:p14="http://schemas.microsoft.com/office/powerpoint/2010/main" val="2091367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11</TotalTime>
  <Words>2912</Words>
  <Application>Microsoft Office PowerPoint</Application>
  <PresentationFormat>On-screen Show (4:3)</PresentationFormat>
  <Paragraphs>806</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Facebook Own Posts Table | لعراق جديد - For a New Iraq For a new Iraq property - 1 of 23</vt:lpstr>
      <vt:lpstr>Facebook Own Posts Table | لعراق جديد - For a New Iraq For a new Iraq property - 2 of 23</vt:lpstr>
      <vt:lpstr>Facebook Own Posts Table | لعراق جديد - For a New Iraq For a new Iraq property - 3 of 23</vt:lpstr>
      <vt:lpstr>Facebook Own Posts Table | لعراق جديد - For a New Iraq For a new Iraq property - 4 of 23</vt:lpstr>
      <vt:lpstr>Facebook Own Posts Table | لعراق جديد - For a New Iraq For a new Iraq property - 5 of 23</vt:lpstr>
      <vt:lpstr>Facebook Own Posts Table | لعراق جديد - For a New Iraq For a new Iraq property - 6 of 23</vt:lpstr>
      <vt:lpstr>Facebook Own Posts Table | لعراق جديد - For a New Iraq For a new Iraq property - 7 of 23</vt:lpstr>
      <vt:lpstr>Facebook Own Posts Table | لعراق جديد - For a New Iraq For a new Iraq property - 8 of 23</vt:lpstr>
      <vt:lpstr>Facebook Own Posts Table | لعراق جديد - For a New Iraq For a new Iraq property - 9 of 23</vt:lpstr>
      <vt:lpstr>Facebook Own Posts Table | لعراق جديد - For a New Iraq For a new Iraq property - 10 of 23</vt:lpstr>
      <vt:lpstr>Facebook Own Posts Table | لعراق جديد - For a New Iraq For a new Iraq property - 11 of 23</vt:lpstr>
      <vt:lpstr>Facebook Own Posts Table | لعراق جديد - For a New Iraq For a new Iraq property - 12 of 23</vt:lpstr>
      <vt:lpstr>Facebook Own Posts Table | لعراق جديد - For a New Iraq For a new Iraq property - 13 of 23</vt:lpstr>
      <vt:lpstr>Facebook Own Posts Table | لعراق جديد - For a New Iraq For a new Iraq property - 14 of 23</vt:lpstr>
      <vt:lpstr>Facebook Own Posts Table | لعراق جديد - For a New Iraq For a new Iraq property - 15 of 23</vt:lpstr>
      <vt:lpstr>Facebook Own Posts Table | لعراق جديد - For a New Iraq For a new Iraq property - 16 of 23</vt:lpstr>
      <vt:lpstr>Facebook Own Posts Table | لعراق جديد - For a New Iraq For a new Iraq property - 17 of 23</vt:lpstr>
      <vt:lpstr>Facebook Own Posts Table | لعراق جديد - For a New Iraq For a new Iraq property - 18 of 23</vt:lpstr>
      <vt:lpstr>Facebook Own Posts Table | لعراق جديد - For a New Iraq For a new Iraq property - 19 of 23</vt:lpstr>
      <vt:lpstr>Facebook Own Posts Table | لعراق جديد - For a New Iraq For a new Iraq property - 20 of 23</vt:lpstr>
      <vt:lpstr>Facebook Own Posts Table | لعراق جديد - For a New Iraq For a new Iraq property - 21 of 23</vt:lpstr>
      <vt:lpstr>Facebook Own Posts Table | لعراق جديد - For a New Iraq For a new Iraq property - 22 of 23</vt:lpstr>
      <vt:lpstr>Facebook Own Posts Table | لعراق جديد - For a New Iraq For a new Iraq property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2</cp:revision>
  <dcterms:created xsi:type="dcterms:W3CDTF">2020-08-19T07:34:17Z</dcterms:created>
  <dcterms:modified xsi:type="dcterms:W3CDTF">2020-08-19T07:45:45Z</dcterms:modified>
</cp:coreProperties>
</file>