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774C-3498-466F-9B49-2027714E7BC2}"/>
              </a:ext>
            </a:extLst>
          </p:cNvPr>
          <p:cNvSpPr>
            <a:spLocks noGrp="1"/>
          </p:cNvSpPr>
          <p:nvPr>
            <p:ph type="title"/>
          </p:nvPr>
        </p:nvSpPr>
        <p:spPr/>
        <p:txBody>
          <a:bodyPr/>
          <a:lstStyle/>
          <a:p>
            <a:r>
              <a:rPr lang="en-US"/>
              <a:t>Instagram Posts Table | holding_graz - 1 of 26</a:t>
            </a:r>
          </a:p>
        </p:txBody>
      </p:sp>
      <p:graphicFrame>
        <p:nvGraphicFramePr>
          <p:cNvPr id="5" name="Table Placeholder 4">
            <a:extLst>
              <a:ext uri="{FF2B5EF4-FFF2-40B4-BE49-F238E27FC236}">
                <a16:creationId xmlns:a16="http://schemas.microsoft.com/office/drawing/2014/main" id="{CA3F092C-EB64-4706-B3DB-388716DFA98B}"/>
              </a:ext>
            </a:extLst>
          </p:cNvPr>
          <p:cNvGraphicFramePr>
            <a:graphicFrameLocks noGrp="1"/>
          </p:cNvGraphicFramePr>
          <p:nvPr>
            <p:ph type="tbl" sz="quarter" idx="13"/>
            <p:extLst>
              <p:ext uri="{D42A27DB-BD31-4B8C-83A1-F6EECF244321}">
                <p14:modId xmlns:p14="http://schemas.microsoft.com/office/powerpoint/2010/main" val="3146663502"/>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81980601"/>
                    </a:ext>
                  </a:extLst>
                </a:gridCol>
                <a:gridCol w="1481327">
                  <a:extLst>
                    <a:ext uri="{9D8B030D-6E8A-4147-A177-3AD203B41FA5}">
                      <a16:colId xmlns:a16="http://schemas.microsoft.com/office/drawing/2014/main" val="1117146051"/>
                    </a:ext>
                  </a:extLst>
                </a:gridCol>
                <a:gridCol w="493776">
                  <a:extLst>
                    <a:ext uri="{9D8B030D-6E8A-4147-A177-3AD203B41FA5}">
                      <a16:colId xmlns:a16="http://schemas.microsoft.com/office/drawing/2014/main" val="2854879066"/>
                    </a:ext>
                  </a:extLst>
                </a:gridCol>
                <a:gridCol w="493776">
                  <a:extLst>
                    <a:ext uri="{9D8B030D-6E8A-4147-A177-3AD203B41FA5}">
                      <a16:colId xmlns:a16="http://schemas.microsoft.com/office/drawing/2014/main" val="1510180299"/>
                    </a:ext>
                  </a:extLst>
                </a:gridCol>
                <a:gridCol w="493776">
                  <a:extLst>
                    <a:ext uri="{9D8B030D-6E8A-4147-A177-3AD203B41FA5}">
                      <a16:colId xmlns:a16="http://schemas.microsoft.com/office/drawing/2014/main" val="1229983150"/>
                    </a:ext>
                  </a:extLst>
                </a:gridCol>
                <a:gridCol w="493776">
                  <a:extLst>
                    <a:ext uri="{9D8B030D-6E8A-4147-A177-3AD203B41FA5}">
                      <a16:colId xmlns:a16="http://schemas.microsoft.com/office/drawing/2014/main" val="651647578"/>
                    </a:ext>
                  </a:extLst>
                </a:gridCol>
                <a:gridCol w="493776">
                  <a:extLst>
                    <a:ext uri="{9D8B030D-6E8A-4147-A177-3AD203B41FA5}">
                      <a16:colId xmlns:a16="http://schemas.microsoft.com/office/drawing/2014/main" val="968948279"/>
                    </a:ext>
                  </a:extLst>
                </a:gridCol>
                <a:gridCol w="493776">
                  <a:extLst>
                    <a:ext uri="{9D8B030D-6E8A-4147-A177-3AD203B41FA5}">
                      <a16:colId xmlns:a16="http://schemas.microsoft.com/office/drawing/2014/main" val="913292563"/>
                    </a:ext>
                  </a:extLst>
                </a:gridCol>
                <a:gridCol w="493776">
                  <a:extLst>
                    <a:ext uri="{9D8B030D-6E8A-4147-A177-3AD203B41FA5}">
                      <a16:colId xmlns:a16="http://schemas.microsoft.com/office/drawing/2014/main" val="3496236817"/>
                    </a:ext>
                  </a:extLst>
                </a:gridCol>
                <a:gridCol w="493776">
                  <a:extLst>
                    <a:ext uri="{9D8B030D-6E8A-4147-A177-3AD203B41FA5}">
                      <a16:colId xmlns:a16="http://schemas.microsoft.com/office/drawing/2014/main" val="3848544450"/>
                    </a:ext>
                  </a:extLst>
                </a:gridCol>
                <a:gridCol w="493776">
                  <a:extLst>
                    <a:ext uri="{9D8B030D-6E8A-4147-A177-3AD203B41FA5}">
                      <a16:colId xmlns:a16="http://schemas.microsoft.com/office/drawing/2014/main" val="2463007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57123850"/>
                  </a:ext>
                </a:extLst>
              </a:tr>
            </a:tbl>
          </a:graphicData>
        </a:graphic>
      </p:graphicFrame>
      <p:sp>
        <p:nvSpPr>
          <p:cNvPr id="4" name="Text Placeholder 3">
            <a:extLst>
              <a:ext uri="{FF2B5EF4-FFF2-40B4-BE49-F238E27FC236}">
                <a16:creationId xmlns:a16="http://schemas.microsoft.com/office/drawing/2014/main" id="{0B193479-5F28-4AA1-B1F4-6FDE4F1CCB0F}"/>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878280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F5BC-04E0-49C1-95A2-8BAC80300E6E}"/>
              </a:ext>
            </a:extLst>
          </p:cNvPr>
          <p:cNvSpPr>
            <a:spLocks noGrp="1"/>
          </p:cNvSpPr>
          <p:nvPr>
            <p:ph type="title"/>
          </p:nvPr>
        </p:nvSpPr>
        <p:spPr/>
        <p:txBody>
          <a:bodyPr/>
          <a:lstStyle/>
          <a:p>
            <a:r>
              <a:rPr lang="en-US"/>
              <a:t>Instagram Posts Table | holding_graz - 2 of 26</a:t>
            </a:r>
          </a:p>
        </p:txBody>
      </p:sp>
      <p:graphicFrame>
        <p:nvGraphicFramePr>
          <p:cNvPr id="5" name="Table Placeholder 4">
            <a:extLst>
              <a:ext uri="{FF2B5EF4-FFF2-40B4-BE49-F238E27FC236}">
                <a16:creationId xmlns:a16="http://schemas.microsoft.com/office/drawing/2014/main" id="{D306CC19-B10E-4AF3-9038-9EEA3F390513}"/>
              </a:ext>
            </a:extLst>
          </p:cNvPr>
          <p:cNvGraphicFramePr>
            <a:graphicFrameLocks noGrp="1"/>
          </p:cNvGraphicFramePr>
          <p:nvPr>
            <p:ph type="tbl" sz="quarter" idx="13"/>
            <p:extLst>
              <p:ext uri="{D42A27DB-BD31-4B8C-83A1-F6EECF244321}">
                <p14:modId xmlns:p14="http://schemas.microsoft.com/office/powerpoint/2010/main" val="158355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97067358"/>
                    </a:ext>
                  </a:extLst>
                </a:gridCol>
                <a:gridCol w="1481327">
                  <a:extLst>
                    <a:ext uri="{9D8B030D-6E8A-4147-A177-3AD203B41FA5}">
                      <a16:colId xmlns:a16="http://schemas.microsoft.com/office/drawing/2014/main" val="2617474985"/>
                    </a:ext>
                  </a:extLst>
                </a:gridCol>
                <a:gridCol w="493776">
                  <a:extLst>
                    <a:ext uri="{9D8B030D-6E8A-4147-A177-3AD203B41FA5}">
                      <a16:colId xmlns:a16="http://schemas.microsoft.com/office/drawing/2014/main" val="2438400136"/>
                    </a:ext>
                  </a:extLst>
                </a:gridCol>
                <a:gridCol w="493776">
                  <a:extLst>
                    <a:ext uri="{9D8B030D-6E8A-4147-A177-3AD203B41FA5}">
                      <a16:colId xmlns:a16="http://schemas.microsoft.com/office/drawing/2014/main" val="3217358705"/>
                    </a:ext>
                  </a:extLst>
                </a:gridCol>
                <a:gridCol w="493776">
                  <a:extLst>
                    <a:ext uri="{9D8B030D-6E8A-4147-A177-3AD203B41FA5}">
                      <a16:colId xmlns:a16="http://schemas.microsoft.com/office/drawing/2014/main" val="246979809"/>
                    </a:ext>
                  </a:extLst>
                </a:gridCol>
                <a:gridCol w="493776">
                  <a:extLst>
                    <a:ext uri="{9D8B030D-6E8A-4147-A177-3AD203B41FA5}">
                      <a16:colId xmlns:a16="http://schemas.microsoft.com/office/drawing/2014/main" val="309650162"/>
                    </a:ext>
                  </a:extLst>
                </a:gridCol>
                <a:gridCol w="493776">
                  <a:extLst>
                    <a:ext uri="{9D8B030D-6E8A-4147-A177-3AD203B41FA5}">
                      <a16:colId xmlns:a16="http://schemas.microsoft.com/office/drawing/2014/main" val="2925027698"/>
                    </a:ext>
                  </a:extLst>
                </a:gridCol>
                <a:gridCol w="493776">
                  <a:extLst>
                    <a:ext uri="{9D8B030D-6E8A-4147-A177-3AD203B41FA5}">
                      <a16:colId xmlns:a16="http://schemas.microsoft.com/office/drawing/2014/main" val="3535669683"/>
                    </a:ext>
                  </a:extLst>
                </a:gridCol>
                <a:gridCol w="493776">
                  <a:extLst>
                    <a:ext uri="{9D8B030D-6E8A-4147-A177-3AD203B41FA5}">
                      <a16:colId xmlns:a16="http://schemas.microsoft.com/office/drawing/2014/main" val="1902886051"/>
                    </a:ext>
                  </a:extLst>
                </a:gridCol>
                <a:gridCol w="493776">
                  <a:extLst>
                    <a:ext uri="{9D8B030D-6E8A-4147-A177-3AD203B41FA5}">
                      <a16:colId xmlns:a16="http://schemas.microsoft.com/office/drawing/2014/main" val="2600279894"/>
                    </a:ext>
                  </a:extLst>
                </a:gridCol>
                <a:gridCol w="493776">
                  <a:extLst>
                    <a:ext uri="{9D8B030D-6E8A-4147-A177-3AD203B41FA5}">
                      <a16:colId xmlns:a16="http://schemas.microsoft.com/office/drawing/2014/main" val="2845346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1693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- 2024-10-19 08:00:59</a:t>
                      </a:r>
                      <a:r>
                        <a:rPr kumimoji="0" lang="en-US" sz="1000" b="0" i="0" u="none" strike="noStrike" kern="1200" cap="none" spc="0" normalizeH="0" baseline="0" noProof="0">
                          <a:ln>
                            <a:noFill/>
                          </a:ln>
                          <a:solidFill>
                            <a:prstClr val="black"/>
                          </a:solidFill>
                          <a:effectLst/>
                          <a:uLnTx/>
                          <a:uFillTx/>
                          <a:latin typeface="Calibri"/>
                          <a:ea typeface="+mn-ea"/>
                          <a:cs typeface="+mn-cs"/>
                        </a:rPr>
                        <a:t>
 Appsichtlich einfach zum Grazer Derby - mit der GrazMobil-App: Bequem die nächste Bim oder den Bus checken und entspannt zum Stadion fahren! Mit nur wenigen Klicks holt ihr euch euer Ticket direkt aufs Handy und seid pünktlich beim großen Spiel dabei. So macht Anreisen Spaß! Wer sich das Ereignis nicht entgehen lassen möchte, fährt clever mit der GrazMobil-App. 📲🏟
ℹ Ladet euch gleich jetzt die GrazMobil-App herunter: holding-graz.at/grazmobil
© Video: Penta Media
#grazerderby #sksturm #gak #holdinggraz #graz #stadtgraz #diestadtmeineslebens #grazmobil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extLst>
                  <a:ext uri="{0D108BD9-81ED-4DB2-BD59-A6C34878D82A}">
                    <a16:rowId xmlns:a16="http://schemas.microsoft.com/office/drawing/2014/main" val="3311552299"/>
                  </a:ext>
                </a:extLst>
              </a:tr>
            </a:tbl>
          </a:graphicData>
        </a:graphic>
      </p:graphicFrame>
      <p:sp>
        <p:nvSpPr>
          <p:cNvPr id="4" name="Text Placeholder 3">
            <a:extLst>
              <a:ext uri="{FF2B5EF4-FFF2-40B4-BE49-F238E27FC236}">
                <a16:creationId xmlns:a16="http://schemas.microsoft.com/office/drawing/2014/main" id="{E7FDA3D7-5E31-4139-BEF5-D1882867A4D3}"/>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571016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2A1B4-6847-468C-B8CE-102EB722B04C}"/>
              </a:ext>
            </a:extLst>
          </p:cNvPr>
          <p:cNvSpPr>
            <a:spLocks noGrp="1"/>
          </p:cNvSpPr>
          <p:nvPr>
            <p:ph type="title"/>
          </p:nvPr>
        </p:nvSpPr>
        <p:spPr/>
        <p:txBody>
          <a:bodyPr/>
          <a:lstStyle/>
          <a:p>
            <a:r>
              <a:rPr lang="en-US"/>
              <a:t>Instagram Posts Table | holding_graz - 3 of 26</a:t>
            </a:r>
          </a:p>
        </p:txBody>
      </p:sp>
      <p:graphicFrame>
        <p:nvGraphicFramePr>
          <p:cNvPr id="5" name="Table Placeholder 4">
            <a:extLst>
              <a:ext uri="{FF2B5EF4-FFF2-40B4-BE49-F238E27FC236}">
                <a16:creationId xmlns:a16="http://schemas.microsoft.com/office/drawing/2014/main" id="{A8E5279A-69E4-439D-AD95-43DA14159803}"/>
              </a:ext>
            </a:extLst>
          </p:cNvPr>
          <p:cNvGraphicFramePr>
            <a:graphicFrameLocks noGrp="1"/>
          </p:cNvGraphicFramePr>
          <p:nvPr>
            <p:ph type="tbl" sz="quarter" idx="13"/>
            <p:extLst>
              <p:ext uri="{D42A27DB-BD31-4B8C-83A1-F6EECF244321}">
                <p14:modId xmlns:p14="http://schemas.microsoft.com/office/powerpoint/2010/main" val="75438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87103337"/>
                    </a:ext>
                  </a:extLst>
                </a:gridCol>
                <a:gridCol w="1481327">
                  <a:extLst>
                    <a:ext uri="{9D8B030D-6E8A-4147-A177-3AD203B41FA5}">
                      <a16:colId xmlns:a16="http://schemas.microsoft.com/office/drawing/2014/main" val="2287179392"/>
                    </a:ext>
                  </a:extLst>
                </a:gridCol>
                <a:gridCol w="493776">
                  <a:extLst>
                    <a:ext uri="{9D8B030D-6E8A-4147-A177-3AD203B41FA5}">
                      <a16:colId xmlns:a16="http://schemas.microsoft.com/office/drawing/2014/main" val="3872159185"/>
                    </a:ext>
                  </a:extLst>
                </a:gridCol>
                <a:gridCol w="493776">
                  <a:extLst>
                    <a:ext uri="{9D8B030D-6E8A-4147-A177-3AD203B41FA5}">
                      <a16:colId xmlns:a16="http://schemas.microsoft.com/office/drawing/2014/main" val="3803207896"/>
                    </a:ext>
                  </a:extLst>
                </a:gridCol>
                <a:gridCol w="493776">
                  <a:extLst>
                    <a:ext uri="{9D8B030D-6E8A-4147-A177-3AD203B41FA5}">
                      <a16:colId xmlns:a16="http://schemas.microsoft.com/office/drawing/2014/main" val="2406151185"/>
                    </a:ext>
                  </a:extLst>
                </a:gridCol>
                <a:gridCol w="493776">
                  <a:extLst>
                    <a:ext uri="{9D8B030D-6E8A-4147-A177-3AD203B41FA5}">
                      <a16:colId xmlns:a16="http://schemas.microsoft.com/office/drawing/2014/main" val="2510346431"/>
                    </a:ext>
                  </a:extLst>
                </a:gridCol>
                <a:gridCol w="493776">
                  <a:extLst>
                    <a:ext uri="{9D8B030D-6E8A-4147-A177-3AD203B41FA5}">
                      <a16:colId xmlns:a16="http://schemas.microsoft.com/office/drawing/2014/main" val="27652882"/>
                    </a:ext>
                  </a:extLst>
                </a:gridCol>
                <a:gridCol w="493776">
                  <a:extLst>
                    <a:ext uri="{9D8B030D-6E8A-4147-A177-3AD203B41FA5}">
                      <a16:colId xmlns:a16="http://schemas.microsoft.com/office/drawing/2014/main" val="3300513415"/>
                    </a:ext>
                  </a:extLst>
                </a:gridCol>
                <a:gridCol w="493776">
                  <a:extLst>
                    <a:ext uri="{9D8B030D-6E8A-4147-A177-3AD203B41FA5}">
                      <a16:colId xmlns:a16="http://schemas.microsoft.com/office/drawing/2014/main" val="4272115689"/>
                    </a:ext>
                  </a:extLst>
                </a:gridCol>
                <a:gridCol w="493776">
                  <a:extLst>
                    <a:ext uri="{9D8B030D-6E8A-4147-A177-3AD203B41FA5}">
                      <a16:colId xmlns:a16="http://schemas.microsoft.com/office/drawing/2014/main" val="2795658317"/>
                    </a:ext>
                  </a:extLst>
                </a:gridCol>
                <a:gridCol w="493776">
                  <a:extLst>
                    <a:ext uri="{9D8B030D-6E8A-4147-A177-3AD203B41FA5}">
                      <a16:colId xmlns:a16="http://schemas.microsoft.com/office/drawing/2014/main" val="620547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8484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- 2024-10-18 20:00:00</a:t>
                      </a:r>
                      <a:r>
                        <a:rPr kumimoji="0" lang="en-US" sz="1000" b="0" i="0" u="none" strike="noStrike" kern="1200" cap="none" spc="0" normalizeH="0" baseline="0" noProof="0">
                          <a:ln>
                            <a:noFill/>
                          </a:ln>
                          <a:solidFill>
                            <a:prstClr val="black"/>
                          </a:solidFill>
                          <a:effectLst/>
                          <a:uLnTx/>
                          <a:uFillTx/>
                          <a:latin typeface="Calibri"/>
                          <a:ea typeface="+mn-ea"/>
                          <a:cs typeface="+mn-cs"/>
                        </a:rPr>
                        <a:t>
 Gutschein oder Gurkerl? 😏
Wir waren in der Grazer Innenstadt unterwegs und haben nachgefragt: Habt ihr schon die GrazMobil-App auf eurem Smartphone? Die Belohnung? Entweder ein 10-Euro-GrazGutschein oder – für die ohne App – ein kleines Gurkerl als Trostpreis. 😄 Die gute Nachricht: Immer mehr Grazer:innen setzen auf die App, um einfacher und schneller ans Ziel zu kommen. 📲🥒
Ihr habt die App noch nicht? Ladet sie jetzt herunter und verpasst nicht die Chance auf die nächste „Gutschein oder Gurkerl“-Aktion! 🤩
ℹ️ Jetzt die GrazMobil-App herunterladen: holding-graz.at/grazmobil
©️ Video: Holding Graz/Marco Schrotter
#grazmobil #öffis #holdinggraz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extLst>
                  <a:ext uri="{0D108BD9-81ED-4DB2-BD59-A6C34878D82A}">
                    <a16:rowId xmlns:a16="http://schemas.microsoft.com/office/drawing/2014/main" val="3585903387"/>
                  </a:ext>
                </a:extLst>
              </a:tr>
            </a:tbl>
          </a:graphicData>
        </a:graphic>
      </p:graphicFrame>
      <p:sp>
        <p:nvSpPr>
          <p:cNvPr id="4" name="Text Placeholder 3">
            <a:extLst>
              <a:ext uri="{FF2B5EF4-FFF2-40B4-BE49-F238E27FC236}">
                <a16:creationId xmlns:a16="http://schemas.microsoft.com/office/drawing/2014/main" id="{2D5E1ED9-B307-4DCC-AA40-C4DE18A79F90}"/>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4093129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018CC-08A5-4153-9588-0B87688F91BE}"/>
              </a:ext>
            </a:extLst>
          </p:cNvPr>
          <p:cNvSpPr>
            <a:spLocks noGrp="1"/>
          </p:cNvSpPr>
          <p:nvPr>
            <p:ph type="title"/>
          </p:nvPr>
        </p:nvSpPr>
        <p:spPr/>
        <p:txBody>
          <a:bodyPr/>
          <a:lstStyle/>
          <a:p>
            <a:r>
              <a:rPr lang="en-US"/>
              <a:t>Instagram Posts Table | holding_graz - 4 of 26</a:t>
            </a:r>
          </a:p>
        </p:txBody>
      </p:sp>
      <p:graphicFrame>
        <p:nvGraphicFramePr>
          <p:cNvPr id="5" name="Table Placeholder 4">
            <a:extLst>
              <a:ext uri="{FF2B5EF4-FFF2-40B4-BE49-F238E27FC236}">
                <a16:creationId xmlns:a16="http://schemas.microsoft.com/office/drawing/2014/main" id="{AEFB62C8-9BFC-49C3-AB5B-C421681517E2}"/>
              </a:ext>
            </a:extLst>
          </p:cNvPr>
          <p:cNvGraphicFramePr>
            <a:graphicFrameLocks noGrp="1"/>
          </p:cNvGraphicFramePr>
          <p:nvPr>
            <p:ph type="tbl" sz="quarter" idx="13"/>
            <p:extLst>
              <p:ext uri="{D42A27DB-BD31-4B8C-83A1-F6EECF244321}">
                <p14:modId xmlns:p14="http://schemas.microsoft.com/office/powerpoint/2010/main" val="47333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07638384"/>
                    </a:ext>
                  </a:extLst>
                </a:gridCol>
                <a:gridCol w="1481327">
                  <a:extLst>
                    <a:ext uri="{9D8B030D-6E8A-4147-A177-3AD203B41FA5}">
                      <a16:colId xmlns:a16="http://schemas.microsoft.com/office/drawing/2014/main" val="1467629311"/>
                    </a:ext>
                  </a:extLst>
                </a:gridCol>
                <a:gridCol w="493776">
                  <a:extLst>
                    <a:ext uri="{9D8B030D-6E8A-4147-A177-3AD203B41FA5}">
                      <a16:colId xmlns:a16="http://schemas.microsoft.com/office/drawing/2014/main" val="1532470391"/>
                    </a:ext>
                  </a:extLst>
                </a:gridCol>
                <a:gridCol w="493776">
                  <a:extLst>
                    <a:ext uri="{9D8B030D-6E8A-4147-A177-3AD203B41FA5}">
                      <a16:colId xmlns:a16="http://schemas.microsoft.com/office/drawing/2014/main" val="2506922573"/>
                    </a:ext>
                  </a:extLst>
                </a:gridCol>
                <a:gridCol w="493776">
                  <a:extLst>
                    <a:ext uri="{9D8B030D-6E8A-4147-A177-3AD203B41FA5}">
                      <a16:colId xmlns:a16="http://schemas.microsoft.com/office/drawing/2014/main" val="3851924041"/>
                    </a:ext>
                  </a:extLst>
                </a:gridCol>
                <a:gridCol w="493776">
                  <a:extLst>
                    <a:ext uri="{9D8B030D-6E8A-4147-A177-3AD203B41FA5}">
                      <a16:colId xmlns:a16="http://schemas.microsoft.com/office/drawing/2014/main" val="3456971767"/>
                    </a:ext>
                  </a:extLst>
                </a:gridCol>
                <a:gridCol w="493776">
                  <a:extLst>
                    <a:ext uri="{9D8B030D-6E8A-4147-A177-3AD203B41FA5}">
                      <a16:colId xmlns:a16="http://schemas.microsoft.com/office/drawing/2014/main" val="2420774044"/>
                    </a:ext>
                  </a:extLst>
                </a:gridCol>
                <a:gridCol w="493776">
                  <a:extLst>
                    <a:ext uri="{9D8B030D-6E8A-4147-A177-3AD203B41FA5}">
                      <a16:colId xmlns:a16="http://schemas.microsoft.com/office/drawing/2014/main" val="2528052501"/>
                    </a:ext>
                  </a:extLst>
                </a:gridCol>
                <a:gridCol w="493776">
                  <a:extLst>
                    <a:ext uri="{9D8B030D-6E8A-4147-A177-3AD203B41FA5}">
                      <a16:colId xmlns:a16="http://schemas.microsoft.com/office/drawing/2014/main" val="4179647532"/>
                    </a:ext>
                  </a:extLst>
                </a:gridCol>
                <a:gridCol w="493776">
                  <a:extLst>
                    <a:ext uri="{9D8B030D-6E8A-4147-A177-3AD203B41FA5}">
                      <a16:colId xmlns:a16="http://schemas.microsoft.com/office/drawing/2014/main" val="215874123"/>
                    </a:ext>
                  </a:extLst>
                </a:gridCol>
                <a:gridCol w="493776">
                  <a:extLst>
                    <a:ext uri="{9D8B030D-6E8A-4147-A177-3AD203B41FA5}">
                      <a16:colId xmlns:a16="http://schemas.microsoft.com/office/drawing/2014/main" val="283089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7273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- 2024-10-17 13:17:07</a:t>
                      </a:r>
                      <a:r>
                        <a:rPr kumimoji="0" lang="en-US" sz="1000" b="0" i="0" u="none" strike="noStrike" kern="1200" cap="none" spc="0" normalizeH="0" baseline="0" noProof="0">
                          <a:ln>
                            <a:noFill/>
                          </a:ln>
                          <a:solidFill>
                            <a:prstClr val="black"/>
                          </a:solidFill>
                          <a:effectLst/>
                          <a:uLnTx/>
                          <a:uFillTx/>
                          <a:latin typeface="Calibri"/>
                          <a:ea typeface="+mn-ea"/>
                          <a:cs typeface="+mn-cs"/>
                        </a:rPr>
                        <a:t>
 Die @graz99ersofficial haben kräftig aufgerüstet und gelten heuer als einer der Meisterschaftsfavoriten der heimischen ICE Hockey League. Die Holding Graz ist auch heuer wieder stolze Partnerin der 99ers – wovon auch unsere Kund:innen profitieren.
Die Graz 99ers und die Holding Graz verbindet eine langjährige Partnerschaft. Die 99ers promoten in der heurigen Saison unsere kostenlose GrazMobil-App mit der ihr eure Fahrscheine direkt am Handy kaufen könnt. 🏒
Mit dem Sponsoring und gezielten unterstützenden Aktionen durch die Eishockeyspieler sollen 2024/2025 somit noch mehr Kund:innen der Graz Linien dazu motiviert werden, ihre Tickets über die GrazMobil-App zu kaufen. 📲
Wir wünschen den Graz 99ers alles Gute für eine erfolgreiche Saison! 💪
ℹ Alle weiteren Infos findet ihr unter: holding-graz.at
Foto (v.l.): Holding Graz-CEO Wolfgang Malik, Lukas Kainz, Clemens Krainz, Nico Brunner und 99ers-General Manager Bernd Vollmann 
©️ Foto: Holding Graz/Foto Fischer
#graz99ers #icehockey #sponsoring #holdinggraz #graz #diestadtmeineslebens #stadtgraz #grazmobil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050874"/>
                  </a:ext>
                </a:extLst>
              </a:tr>
            </a:tbl>
          </a:graphicData>
        </a:graphic>
      </p:graphicFrame>
      <p:sp>
        <p:nvSpPr>
          <p:cNvPr id="4" name="Text Placeholder 3">
            <a:extLst>
              <a:ext uri="{FF2B5EF4-FFF2-40B4-BE49-F238E27FC236}">
                <a16:creationId xmlns:a16="http://schemas.microsoft.com/office/drawing/2014/main" id="{047818F6-B751-424C-AB71-F4C9563A3A24}"/>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15550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5AEC-3E02-4665-81C2-D353EC479558}"/>
              </a:ext>
            </a:extLst>
          </p:cNvPr>
          <p:cNvSpPr>
            <a:spLocks noGrp="1"/>
          </p:cNvSpPr>
          <p:nvPr>
            <p:ph type="title"/>
          </p:nvPr>
        </p:nvSpPr>
        <p:spPr/>
        <p:txBody>
          <a:bodyPr/>
          <a:lstStyle/>
          <a:p>
            <a:r>
              <a:rPr lang="en-US"/>
              <a:t>Instagram Posts Table | holding_graz - 5 of 26</a:t>
            </a:r>
          </a:p>
        </p:txBody>
      </p:sp>
      <p:graphicFrame>
        <p:nvGraphicFramePr>
          <p:cNvPr id="5" name="Table Placeholder 4">
            <a:extLst>
              <a:ext uri="{FF2B5EF4-FFF2-40B4-BE49-F238E27FC236}">
                <a16:creationId xmlns:a16="http://schemas.microsoft.com/office/drawing/2014/main" id="{3E95FE74-C6C7-4F9B-A848-08A54C422F5F}"/>
              </a:ext>
            </a:extLst>
          </p:cNvPr>
          <p:cNvGraphicFramePr>
            <a:graphicFrameLocks noGrp="1"/>
          </p:cNvGraphicFramePr>
          <p:nvPr>
            <p:ph type="tbl" sz="quarter" idx="13"/>
            <p:extLst>
              <p:ext uri="{D42A27DB-BD31-4B8C-83A1-F6EECF244321}">
                <p14:modId xmlns:p14="http://schemas.microsoft.com/office/powerpoint/2010/main" val="280555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54530538"/>
                    </a:ext>
                  </a:extLst>
                </a:gridCol>
                <a:gridCol w="1481327">
                  <a:extLst>
                    <a:ext uri="{9D8B030D-6E8A-4147-A177-3AD203B41FA5}">
                      <a16:colId xmlns:a16="http://schemas.microsoft.com/office/drawing/2014/main" val="2703790828"/>
                    </a:ext>
                  </a:extLst>
                </a:gridCol>
                <a:gridCol w="493776">
                  <a:extLst>
                    <a:ext uri="{9D8B030D-6E8A-4147-A177-3AD203B41FA5}">
                      <a16:colId xmlns:a16="http://schemas.microsoft.com/office/drawing/2014/main" val="1620459034"/>
                    </a:ext>
                  </a:extLst>
                </a:gridCol>
                <a:gridCol w="493776">
                  <a:extLst>
                    <a:ext uri="{9D8B030D-6E8A-4147-A177-3AD203B41FA5}">
                      <a16:colId xmlns:a16="http://schemas.microsoft.com/office/drawing/2014/main" val="2771075131"/>
                    </a:ext>
                  </a:extLst>
                </a:gridCol>
                <a:gridCol w="493776">
                  <a:extLst>
                    <a:ext uri="{9D8B030D-6E8A-4147-A177-3AD203B41FA5}">
                      <a16:colId xmlns:a16="http://schemas.microsoft.com/office/drawing/2014/main" val="405325338"/>
                    </a:ext>
                  </a:extLst>
                </a:gridCol>
                <a:gridCol w="493776">
                  <a:extLst>
                    <a:ext uri="{9D8B030D-6E8A-4147-A177-3AD203B41FA5}">
                      <a16:colId xmlns:a16="http://schemas.microsoft.com/office/drawing/2014/main" val="3531604479"/>
                    </a:ext>
                  </a:extLst>
                </a:gridCol>
                <a:gridCol w="493776">
                  <a:extLst>
                    <a:ext uri="{9D8B030D-6E8A-4147-A177-3AD203B41FA5}">
                      <a16:colId xmlns:a16="http://schemas.microsoft.com/office/drawing/2014/main" val="2708176549"/>
                    </a:ext>
                  </a:extLst>
                </a:gridCol>
                <a:gridCol w="493776">
                  <a:extLst>
                    <a:ext uri="{9D8B030D-6E8A-4147-A177-3AD203B41FA5}">
                      <a16:colId xmlns:a16="http://schemas.microsoft.com/office/drawing/2014/main" val="3993184825"/>
                    </a:ext>
                  </a:extLst>
                </a:gridCol>
                <a:gridCol w="493776">
                  <a:extLst>
                    <a:ext uri="{9D8B030D-6E8A-4147-A177-3AD203B41FA5}">
                      <a16:colId xmlns:a16="http://schemas.microsoft.com/office/drawing/2014/main" val="2645535229"/>
                    </a:ext>
                  </a:extLst>
                </a:gridCol>
                <a:gridCol w="493776">
                  <a:extLst>
                    <a:ext uri="{9D8B030D-6E8A-4147-A177-3AD203B41FA5}">
                      <a16:colId xmlns:a16="http://schemas.microsoft.com/office/drawing/2014/main" val="1875742352"/>
                    </a:ext>
                  </a:extLst>
                </a:gridCol>
                <a:gridCol w="493776">
                  <a:extLst>
                    <a:ext uri="{9D8B030D-6E8A-4147-A177-3AD203B41FA5}">
                      <a16:colId xmlns:a16="http://schemas.microsoft.com/office/drawing/2014/main" val="1416897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8220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- 2024-10-16 19:30:00</a:t>
                      </a:r>
                      <a:r>
                        <a:rPr kumimoji="0" lang="en-US" sz="1000" b="0" i="0" u="none" strike="noStrike" kern="1200" cap="none" spc="0" normalizeH="0" baseline="0" noProof="0">
                          <a:ln>
                            <a:noFill/>
                          </a:ln>
                          <a:solidFill>
                            <a:prstClr val="black"/>
                          </a:solidFill>
                          <a:effectLst/>
                          <a:uLnTx/>
                          <a:uFillTx/>
                          <a:latin typeface="Calibri"/>
                          <a:ea typeface="+mn-ea"/>
                          <a:cs typeface="+mn-cs"/>
                        </a:rPr>
                        <a:t>
 Das Grazer Derby steht vor der Tür, und die Vorfreude ist riesig! 🤩 Um am 19.10. Staus und Parkplatzsorgen zu umgehen, empfehlen wir eine frühzeitige Anreise mit den Öffis. Die GrazMobil-App zeigt euch die beste und schnellste Verbindung zum Stadion – einfach Route checken, passende Linie auswählen und entspannt zum Fußballhighlight des Jahres fahren. So seid ihr pünktlich am Platz und verpasst den Anpfiff garantiert nicht! ⚽️🚉
👉🏻 Jetzt gleich die GrazMobil-App herunterladen: holding-graz.at/grazmobil
ℹ️ Alle Öffi-Infos zum Derby findet ihr unter: holding-graz.at
©️ Video: achtzigzehn/Teusl
#grazerderby #grazmobil #öffis #holdinggraz #diestadtmeineslebens #graz #stadtgraz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a:t>
                      </a:r>
                    </a:p>
                  </a:txBody>
                  <a:tcPr/>
                </a:tc>
                <a:extLst>
                  <a:ext uri="{0D108BD9-81ED-4DB2-BD59-A6C34878D82A}">
                    <a16:rowId xmlns:a16="http://schemas.microsoft.com/office/drawing/2014/main" val="2639195162"/>
                  </a:ext>
                </a:extLst>
              </a:tr>
            </a:tbl>
          </a:graphicData>
        </a:graphic>
      </p:graphicFrame>
      <p:sp>
        <p:nvSpPr>
          <p:cNvPr id="4" name="Text Placeholder 3">
            <a:extLst>
              <a:ext uri="{FF2B5EF4-FFF2-40B4-BE49-F238E27FC236}">
                <a16:creationId xmlns:a16="http://schemas.microsoft.com/office/drawing/2014/main" id="{40B64F8F-D3EF-4CF1-81F1-E2E0DAFBD5F2}"/>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60010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DFA8-0DF6-4BEF-BDF4-8CC4FA698741}"/>
              </a:ext>
            </a:extLst>
          </p:cNvPr>
          <p:cNvSpPr>
            <a:spLocks noGrp="1"/>
          </p:cNvSpPr>
          <p:nvPr>
            <p:ph type="title"/>
          </p:nvPr>
        </p:nvSpPr>
        <p:spPr/>
        <p:txBody>
          <a:bodyPr/>
          <a:lstStyle/>
          <a:p>
            <a:r>
              <a:rPr lang="en-US"/>
              <a:t>Instagram Posts Table | holding_graz - 6 of 26</a:t>
            </a:r>
          </a:p>
        </p:txBody>
      </p:sp>
      <p:graphicFrame>
        <p:nvGraphicFramePr>
          <p:cNvPr id="5" name="Table Placeholder 4">
            <a:extLst>
              <a:ext uri="{FF2B5EF4-FFF2-40B4-BE49-F238E27FC236}">
                <a16:creationId xmlns:a16="http://schemas.microsoft.com/office/drawing/2014/main" id="{8AF79C9A-005D-4728-A79F-A52171AD52E3}"/>
              </a:ext>
            </a:extLst>
          </p:cNvPr>
          <p:cNvGraphicFramePr>
            <a:graphicFrameLocks noGrp="1"/>
          </p:cNvGraphicFramePr>
          <p:nvPr>
            <p:ph type="tbl" sz="quarter" idx="13"/>
            <p:extLst>
              <p:ext uri="{D42A27DB-BD31-4B8C-83A1-F6EECF244321}">
                <p14:modId xmlns:p14="http://schemas.microsoft.com/office/powerpoint/2010/main" val="1325690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58395507"/>
                    </a:ext>
                  </a:extLst>
                </a:gridCol>
                <a:gridCol w="1481327">
                  <a:extLst>
                    <a:ext uri="{9D8B030D-6E8A-4147-A177-3AD203B41FA5}">
                      <a16:colId xmlns:a16="http://schemas.microsoft.com/office/drawing/2014/main" val="1075892740"/>
                    </a:ext>
                  </a:extLst>
                </a:gridCol>
                <a:gridCol w="493776">
                  <a:extLst>
                    <a:ext uri="{9D8B030D-6E8A-4147-A177-3AD203B41FA5}">
                      <a16:colId xmlns:a16="http://schemas.microsoft.com/office/drawing/2014/main" val="3535644804"/>
                    </a:ext>
                  </a:extLst>
                </a:gridCol>
                <a:gridCol w="493776">
                  <a:extLst>
                    <a:ext uri="{9D8B030D-6E8A-4147-A177-3AD203B41FA5}">
                      <a16:colId xmlns:a16="http://schemas.microsoft.com/office/drawing/2014/main" val="2255720995"/>
                    </a:ext>
                  </a:extLst>
                </a:gridCol>
                <a:gridCol w="493776">
                  <a:extLst>
                    <a:ext uri="{9D8B030D-6E8A-4147-A177-3AD203B41FA5}">
                      <a16:colId xmlns:a16="http://schemas.microsoft.com/office/drawing/2014/main" val="1659035559"/>
                    </a:ext>
                  </a:extLst>
                </a:gridCol>
                <a:gridCol w="493776">
                  <a:extLst>
                    <a:ext uri="{9D8B030D-6E8A-4147-A177-3AD203B41FA5}">
                      <a16:colId xmlns:a16="http://schemas.microsoft.com/office/drawing/2014/main" val="1749909235"/>
                    </a:ext>
                  </a:extLst>
                </a:gridCol>
                <a:gridCol w="493776">
                  <a:extLst>
                    <a:ext uri="{9D8B030D-6E8A-4147-A177-3AD203B41FA5}">
                      <a16:colId xmlns:a16="http://schemas.microsoft.com/office/drawing/2014/main" val="3850093629"/>
                    </a:ext>
                  </a:extLst>
                </a:gridCol>
                <a:gridCol w="493776">
                  <a:extLst>
                    <a:ext uri="{9D8B030D-6E8A-4147-A177-3AD203B41FA5}">
                      <a16:colId xmlns:a16="http://schemas.microsoft.com/office/drawing/2014/main" val="2836077430"/>
                    </a:ext>
                  </a:extLst>
                </a:gridCol>
                <a:gridCol w="493776">
                  <a:extLst>
                    <a:ext uri="{9D8B030D-6E8A-4147-A177-3AD203B41FA5}">
                      <a16:colId xmlns:a16="http://schemas.microsoft.com/office/drawing/2014/main" val="2588424385"/>
                    </a:ext>
                  </a:extLst>
                </a:gridCol>
                <a:gridCol w="493776">
                  <a:extLst>
                    <a:ext uri="{9D8B030D-6E8A-4147-A177-3AD203B41FA5}">
                      <a16:colId xmlns:a16="http://schemas.microsoft.com/office/drawing/2014/main" val="306315953"/>
                    </a:ext>
                  </a:extLst>
                </a:gridCol>
                <a:gridCol w="493776">
                  <a:extLst>
                    <a:ext uri="{9D8B030D-6E8A-4147-A177-3AD203B41FA5}">
                      <a16:colId xmlns:a16="http://schemas.microsoft.com/office/drawing/2014/main" val="94531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6386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- 2024-10-15 10:00:46</a:t>
                      </a:r>
                      <a:r>
                        <a:rPr kumimoji="0" lang="de-DE" sz="1000" b="0" i="0" u="none" strike="noStrike" kern="1200" cap="none" spc="0" normalizeH="0" baseline="0" noProof="0">
                          <a:ln>
                            <a:noFill/>
                          </a:ln>
                          <a:solidFill>
                            <a:prstClr val="black"/>
                          </a:solidFill>
                          <a:effectLst/>
                          <a:uLnTx/>
                          <a:uFillTx/>
                          <a:latin typeface="Calibri"/>
                          <a:ea typeface="+mn-ea"/>
                          <a:cs typeface="+mn-cs"/>
                        </a:rPr>
                        <a:t>
 Die Bim verpasst? Kein Grund zur Sorge – die nächste ist schon auf dem Weg! 🚉
Wir alle kennen das: Die Bim fährt gerade ab, und der Impuls, hinterherzulaufen, ist groß. Aber keine Sorge! Unsere Öffis sind so getaktet, dass die nächste Straßenbahn in kurzer Zeit folgt. 👆🏻 
Mit der GrazMobil-App habt ihr den Fahrplan immer griffbereit und könnt entspannt die nächste Verbindung abwarten. So kommt ihr ohne Eile und sicher ans Ziel – ganz ohne Hinterherlaufen. 🏃🏻 
ℹ️ Alle weiteren Infos findet ihr unter: holding-graz.at
©️ Grafik: achtzigzehn 
#sicherheit #straßenverkehr #grazmobil #holdinggraz #graz #stadtgraz #diestadtmeineslebens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44001657"/>
                  </a:ext>
                </a:extLst>
              </a:tr>
            </a:tbl>
          </a:graphicData>
        </a:graphic>
      </p:graphicFrame>
      <p:sp>
        <p:nvSpPr>
          <p:cNvPr id="4" name="Text Placeholder 3">
            <a:extLst>
              <a:ext uri="{FF2B5EF4-FFF2-40B4-BE49-F238E27FC236}">
                <a16:creationId xmlns:a16="http://schemas.microsoft.com/office/drawing/2014/main" id="{384003E1-98AB-49EC-8956-7CBE86C66B62}"/>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923965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74C1B-154F-41B6-88E1-DF0CE4610B9B}"/>
              </a:ext>
            </a:extLst>
          </p:cNvPr>
          <p:cNvSpPr>
            <a:spLocks noGrp="1"/>
          </p:cNvSpPr>
          <p:nvPr>
            <p:ph type="title"/>
          </p:nvPr>
        </p:nvSpPr>
        <p:spPr/>
        <p:txBody>
          <a:bodyPr/>
          <a:lstStyle/>
          <a:p>
            <a:r>
              <a:rPr lang="en-US"/>
              <a:t>Instagram Posts Table | holding_graz - 7 of 26</a:t>
            </a:r>
          </a:p>
        </p:txBody>
      </p:sp>
      <p:graphicFrame>
        <p:nvGraphicFramePr>
          <p:cNvPr id="5" name="Table Placeholder 4">
            <a:extLst>
              <a:ext uri="{FF2B5EF4-FFF2-40B4-BE49-F238E27FC236}">
                <a16:creationId xmlns:a16="http://schemas.microsoft.com/office/drawing/2014/main" id="{F2B74796-9631-40BD-B4EB-CE25D472B1C7}"/>
              </a:ext>
            </a:extLst>
          </p:cNvPr>
          <p:cNvGraphicFramePr>
            <a:graphicFrameLocks noGrp="1"/>
          </p:cNvGraphicFramePr>
          <p:nvPr>
            <p:ph type="tbl" sz="quarter" idx="13"/>
            <p:extLst>
              <p:ext uri="{D42A27DB-BD31-4B8C-83A1-F6EECF244321}">
                <p14:modId xmlns:p14="http://schemas.microsoft.com/office/powerpoint/2010/main" val="391029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00382789"/>
                    </a:ext>
                  </a:extLst>
                </a:gridCol>
                <a:gridCol w="1481327">
                  <a:extLst>
                    <a:ext uri="{9D8B030D-6E8A-4147-A177-3AD203B41FA5}">
                      <a16:colId xmlns:a16="http://schemas.microsoft.com/office/drawing/2014/main" val="1672250119"/>
                    </a:ext>
                  </a:extLst>
                </a:gridCol>
                <a:gridCol w="493776">
                  <a:extLst>
                    <a:ext uri="{9D8B030D-6E8A-4147-A177-3AD203B41FA5}">
                      <a16:colId xmlns:a16="http://schemas.microsoft.com/office/drawing/2014/main" val="339259859"/>
                    </a:ext>
                  </a:extLst>
                </a:gridCol>
                <a:gridCol w="493776">
                  <a:extLst>
                    <a:ext uri="{9D8B030D-6E8A-4147-A177-3AD203B41FA5}">
                      <a16:colId xmlns:a16="http://schemas.microsoft.com/office/drawing/2014/main" val="1324368602"/>
                    </a:ext>
                  </a:extLst>
                </a:gridCol>
                <a:gridCol w="493776">
                  <a:extLst>
                    <a:ext uri="{9D8B030D-6E8A-4147-A177-3AD203B41FA5}">
                      <a16:colId xmlns:a16="http://schemas.microsoft.com/office/drawing/2014/main" val="3637964777"/>
                    </a:ext>
                  </a:extLst>
                </a:gridCol>
                <a:gridCol w="493776">
                  <a:extLst>
                    <a:ext uri="{9D8B030D-6E8A-4147-A177-3AD203B41FA5}">
                      <a16:colId xmlns:a16="http://schemas.microsoft.com/office/drawing/2014/main" val="3937026666"/>
                    </a:ext>
                  </a:extLst>
                </a:gridCol>
                <a:gridCol w="493776">
                  <a:extLst>
                    <a:ext uri="{9D8B030D-6E8A-4147-A177-3AD203B41FA5}">
                      <a16:colId xmlns:a16="http://schemas.microsoft.com/office/drawing/2014/main" val="3500731037"/>
                    </a:ext>
                  </a:extLst>
                </a:gridCol>
                <a:gridCol w="493776">
                  <a:extLst>
                    <a:ext uri="{9D8B030D-6E8A-4147-A177-3AD203B41FA5}">
                      <a16:colId xmlns:a16="http://schemas.microsoft.com/office/drawing/2014/main" val="3513244311"/>
                    </a:ext>
                  </a:extLst>
                </a:gridCol>
                <a:gridCol w="493776">
                  <a:extLst>
                    <a:ext uri="{9D8B030D-6E8A-4147-A177-3AD203B41FA5}">
                      <a16:colId xmlns:a16="http://schemas.microsoft.com/office/drawing/2014/main" val="2734798651"/>
                    </a:ext>
                  </a:extLst>
                </a:gridCol>
                <a:gridCol w="493776">
                  <a:extLst>
                    <a:ext uri="{9D8B030D-6E8A-4147-A177-3AD203B41FA5}">
                      <a16:colId xmlns:a16="http://schemas.microsoft.com/office/drawing/2014/main" val="3532782633"/>
                    </a:ext>
                  </a:extLst>
                </a:gridCol>
                <a:gridCol w="493776">
                  <a:extLst>
                    <a:ext uri="{9D8B030D-6E8A-4147-A177-3AD203B41FA5}">
                      <a16:colId xmlns:a16="http://schemas.microsoft.com/office/drawing/2014/main" val="371891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8477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- 2024-10-14 16:00:34</a:t>
                      </a:r>
                      <a:r>
                        <a:rPr kumimoji="0" lang="en-US" sz="1000" b="0" i="0" u="none" strike="noStrike" kern="1200" cap="none" spc="0" normalizeH="0" baseline="0" noProof="0">
                          <a:ln>
                            <a:noFill/>
                          </a:ln>
                          <a:solidFill>
                            <a:prstClr val="black"/>
                          </a:solidFill>
                          <a:effectLst/>
                          <a:uLnTx/>
                          <a:uFillTx/>
                          <a:latin typeface="Calibri"/>
                          <a:ea typeface="+mn-ea"/>
                          <a:cs typeface="+mn-cs"/>
                        </a:rPr>
                        <a:t>
 Unsere neue Spotify-Playlist ist da: Appsolut mobil: Deine Musik für jede Strecke! 🎧
Mit der neuen Kampagne zur GrazMobil-App zeigen wir, wie einfach es ist, Öffi-Tickets digital zu kaufen und entspannt durch Graz zu fahren. Ihr kommt aber nicht nur mit der App einfach ans Ziel, sondern jetzt auch mit dem perfekten Soundtrack – dank unserer neuen Spotify-Playlist „Appsolut mobil“! 🤩
Unsere Playlist bringt Schwung in jede Fahrt – egal, ob ihr zum Einkaufen düst oder auf dem Weg zur Arbeit seid. Von Klassikern wie Can’t Stop The Feeling (Justin Timberlake) bis hin zu Gute-Laune-Hits wie Good Luck, Babe! (Chappell Roan) – hier findet ihr den perfekten Mix für jede Strecke. 📲🎼
ℹ Ladet euch jetzt die GrazMobil-App herunter lasst euch mit den passenden Vibes durch euren Alltag führen: holding-graz.at/grazmobil
© Foto: Adobe Stock/Dara/achtzigzehn
#grazmobil #spotifyplaylist #öffis #holdinggraz #diestadtmeineslebens #stadtgraz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0443134"/>
                  </a:ext>
                </a:extLst>
              </a:tr>
            </a:tbl>
          </a:graphicData>
        </a:graphic>
      </p:graphicFrame>
      <p:sp>
        <p:nvSpPr>
          <p:cNvPr id="4" name="Text Placeholder 3">
            <a:extLst>
              <a:ext uri="{FF2B5EF4-FFF2-40B4-BE49-F238E27FC236}">
                <a16:creationId xmlns:a16="http://schemas.microsoft.com/office/drawing/2014/main" id="{DA10D418-718F-4763-B3B2-5C7F41269B98}"/>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995829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9303-4329-4860-9A35-1F064709CF5A}"/>
              </a:ext>
            </a:extLst>
          </p:cNvPr>
          <p:cNvSpPr>
            <a:spLocks noGrp="1"/>
          </p:cNvSpPr>
          <p:nvPr>
            <p:ph type="title"/>
          </p:nvPr>
        </p:nvSpPr>
        <p:spPr/>
        <p:txBody>
          <a:bodyPr/>
          <a:lstStyle/>
          <a:p>
            <a:r>
              <a:rPr lang="en-US"/>
              <a:t>Instagram Posts Table | holding_graz - 8 of 26</a:t>
            </a:r>
          </a:p>
        </p:txBody>
      </p:sp>
      <p:graphicFrame>
        <p:nvGraphicFramePr>
          <p:cNvPr id="5" name="Table Placeholder 4">
            <a:extLst>
              <a:ext uri="{FF2B5EF4-FFF2-40B4-BE49-F238E27FC236}">
                <a16:creationId xmlns:a16="http://schemas.microsoft.com/office/drawing/2014/main" id="{6D3C3838-65A2-4A31-9C69-BC9A16FA5E2F}"/>
              </a:ext>
            </a:extLst>
          </p:cNvPr>
          <p:cNvGraphicFramePr>
            <a:graphicFrameLocks noGrp="1"/>
          </p:cNvGraphicFramePr>
          <p:nvPr>
            <p:ph type="tbl" sz="quarter" idx="13"/>
            <p:extLst>
              <p:ext uri="{D42A27DB-BD31-4B8C-83A1-F6EECF244321}">
                <p14:modId xmlns:p14="http://schemas.microsoft.com/office/powerpoint/2010/main" val="346324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9886700"/>
                    </a:ext>
                  </a:extLst>
                </a:gridCol>
                <a:gridCol w="1481327">
                  <a:extLst>
                    <a:ext uri="{9D8B030D-6E8A-4147-A177-3AD203B41FA5}">
                      <a16:colId xmlns:a16="http://schemas.microsoft.com/office/drawing/2014/main" val="1091760570"/>
                    </a:ext>
                  </a:extLst>
                </a:gridCol>
                <a:gridCol w="493776">
                  <a:extLst>
                    <a:ext uri="{9D8B030D-6E8A-4147-A177-3AD203B41FA5}">
                      <a16:colId xmlns:a16="http://schemas.microsoft.com/office/drawing/2014/main" val="3717632174"/>
                    </a:ext>
                  </a:extLst>
                </a:gridCol>
                <a:gridCol w="493776">
                  <a:extLst>
                    <a:ext uri="{9D8B030D-6E8A-4147-A177-3AD203B41FA5}">
                      <a16:colId xmlns:a16="http://schemas.microsoft.com/office/drawing/2014/main" val="2660037134"/>
                    </a:ext>
                  </a:extLst>
                </a:gridCol>
                <a:gridCol w="493776">
                  <a:extLst>
                    <a:ext uri="{9D8B030D-6E8A-4147-A177-3AD203B41FA5}">
                      <a16:colId xmlns:a16="http://schemas.microsoft.com/office/drawing/2014/main" val="3329349012"/>
                    </a:ext>
                  </a:extLst>
                </a:gridCol>
                <a:gridCol w="493776">
                  <a:extLst>
                    <a:ext uri="{9D8B030D-6E8A-4147-A177-3AD203B41FA5}">
                      <a16:colId xmlns:a16="http://schemas.microsoft.com/office/drawing/2014/main" val="3733400976"/>
                    </a:ext>
                  </a:extLst>
                </a:gridCol>
                <a:gridCol w="493776">
                  <a:extLst>
                    <a:ext uri="{9D8B030D-6E8A-4147-A177-3AD203B41FA5}">
                      <a16:colId xmlns:a16="http://schemas.microsoft.com/office/drawing/2014/main" val="1706894842"/>
                    </a:ext>
                  </a:extLst>
                </a:gridCol>
                <a:gridCol w="493776">
                  <a:extLst>
                    <a:ext uri="{9D8B030D-6E8A-4147-A177-3AD203B41FA5}">
                      <a16:colId xmlns:a16="http://schemas.microsoft.com/office/drawing/2014/main" val="155650149"/>
                    </a:ext>
                  </a:extLst>
                </a:gridCol>
                <a:gridCol w="493776">
                  <a:extLst>
                    <a:ext uri="{9D8B030D-6E8A-4147-A177-3AD203B41FA5}">
                      <a16:colId xmlns:a16="http://schemas.microsoft.com/office/drawing/2014/main" val="573524777"/>
                    </a:ext>
                  </a:extLst>
                </a:gridCol>
                <a:gridCol w="493776">
                  <a:extLst>
                    <a:ext uri="{9D8B030D-6E8A-4147-A177-3AD203B41FA5}">
                      <a16:colId xmlns:a16="http://schemas.microsoft.com/office/drawing/2014/main" val="2789593055"/>
                    </a:ext>
                  </a:extLst>
                </a:gridCol>
                <a:gridCol w="493776">
                  <a:extLst>
                    <a:ext uri="{9D8B030D-6E8A-4147-A177-3AD203B41FA5}">
                      <a16:colId xmlns:a16="http://schemas.microsoft.com/office/drawing/2014/main" val="58126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1569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- 2024-10-14 08:00:44</a:t>
                      </a:r>
                      <a:r>
                        <a:rPr kumimoji="0" lang="en-US" sz="1000" b="0" i="0" u="none" strike="noStrike" kern="1200" cap="none" spc="0" normalizeH="0" baseline="0" noProof="0">
                          <a:ln>
                            <a:noFill/>
                          </a:ln>
                          <a:solidFill>
                            <a:prstClr val="black"/>
                          </a:solidFill>
                          <a:effectLst/>
                          <a:uLnTx/>
                          <a:uFillTx/>
                          <a:latin typeface="Calibri"/>
                          <a:ea typeface="+mn-ea"/>
                          <a:cs typeface="+mn-cs"/>
                        </a:rPr>
                        <a:t>
 Mit der GrazMobil-App seid ihr bestens vorbereitet für das Grazer Derby am 19. Oktober in der Merkur Arena Graz: Einfach die Tickets in der App kaufen, eure ideale Route planen und entspannt mit den Öffis direkt zum Stadion fahren - so könnt ihr euch schon auf dem Weg voll auf die Vorfreude konzentrieren. ⚽️📲
Mit der GrazMobil-App wird die Anreise zum Kinderspiel, sodass ihr pünktlich zum Anpfiff am Platz seid. 🚌🚉
ℹ️ Jetzt gleich herunterladen: holding-graz.at/grazmobil
©️ Foto: Holding Graz/Marco Schrotter
#grazerderby #holdinggraz #graz #stadtgraz #diestadtmeineslebens #grazmobilapp #öffis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5746035"/>
                  </a:ext>
                </a:extLst>
              </a:tr>
            </a:tbl>
          </a:graphicData>
        </a:graphic>
      </p:graphicFrame>
      <p:sp>
        <p:nvSpPr>
          <p:cNvPr id="4" name="Text Placeholder 3">
            <a:extLst>
              <a:ext uri="{FF2B5EF4-FFF2-40B4-BE49-F238E27FC236}">
                <a16:creationId xmlns:a16="http://schemas.microsoft.com/office/drawing/2014/main" id="{DD921523-4F2B-4CCE-8952-BBEDF4A4780D}"/>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943176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B45E-930D-4E0F-9128-71134B11FCBF}"/>
              </a:ext>
            </a:extLst>
          </p:cNvPr>
          <p:cNvSpPr>
            <a:spLocks noGrp="1"/>
          </p:cNvSpPr>
          <p:nvPr>
            <p:ph type="title"/>
          </p:nvPr>
        </p:nvSpPr>
        <p:spPr/>
        <p:txBody>
          <a:bodyPr/>
          <a:lstStyle/>
          <a:p>
            <a:r>
              <a:rPr lang="en-US"/>
              <a:t>Instagram Posts Table | holding_graz - 9 of 26</a:t>
            </a:r>
          </a:p>
        </p:txBody>
      </p:sp>
      <p:graphicFrame>
        <p:nvGraphicFramePr>
          <p:cNvPr id="5" name="Table Placeholder 4">
            <a:extLst>
              <a:ext uri="{FF2B5EF4-FFF2-40B4-BE49-F238E27FC236}">
                <a16:creationId xmlns:a16="http://schemas.microsoft.com/office/drawing/2014/main" id="{9252F08A-01F5-464A-B61C-5BF24D4871C3}"/>
              </a:ext>
            </a:extLst>
          </p:cNvPr>
          <p:cNvGraphicFramePr>
            <a:graphicFrameLocks noGrp="1"/>
          </p:cNvGraphicFramePr>
          <p:nvPr>
            <p:ph type="tbl" sz="quarter" idx="13"/>
            <p:extLst>
              <p:ext uri="{D42A27DB-BD31-4B8C-83A1-F6EECF244321}">
                <p14:modId xmlns:p14="http://schemas.microsoft.com/office/powerpoint/2010/main" val="347004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20570172"/>
                    </a:ext>
                  </a:extLst>
                </a:gridCol>
                <a:gridCol w="1481327">
                  <a:extLst>
                    <a:ext uri="{9D8B030D-6E8A-4147-A177-3AD203B41FA5}">
                      <a16:colId xmlns:a16="http://schemas.microsoft.com/office/drawing/2014/main" val="4235438781"/>
                    </a:ext>
                  </a:extLst>
                </a:gridCol>
                <a:gridCol w="493776">
                  <a:extLst>
                    <a:ext uri="{9D8B030D-6E8A-4147-A177-3AD203B41FA5}">
                      <a16:colId xmlns:a16="http://schemas.microsoft.com/office/drawing/2014/main" val="882722425"/>
                    </a:ext>
                  </a:extLst>
                </a:gridCol>
                <a:gridCol w="493776">
                  <a:extLst>
                    <a:ext uri="{9D8B030D-6E8A-4147-A177-3AD203B41FA5}">
                      <a16:colId xmlns:a16="http://schemas.microsoft.com/office/drawing/2014/main" val="303196824"/>
                    </a:ext>
                  </a:extLst>
                </a:gridCol>
                <a:gridCol w="493776">
                  <a:extLst>
                    <a:ext uri="{9D8B030D-6E8A-4147-A177-3AD203B41FA5}">
                      <a16:colId xmlns:a16="http://schemas.microsoft.com/office/drawing/2014/main" val="2914616250"/>
                    </a:ext>
                  </a:extLst>
                </a:gridCol>
                <a:gridCol w="493776">
                  <a:extLst>
                    <a:ext uri="{9D8B030D-6E8A-4147-A177-3AD203B41FA5}">
                      <a16:colId xmlns:a16="http://schemas.microsoft.com/office/drawing/2014/main" val="2866657472"/>
                    </a:ext>
                  </a:extLst>
                </a:gridCol>
                <a:gridCol w="493776">
                  <a:extLst>
                    <a:ext uri="{9D8B030D-6E8A-4147-A177-3AD203B41FA5}">
                      <a16:colId xmlns:a16="http://schemas.microsoft.com/office/drawing/2014/main" val="2812754866"/>
                    </a:ext>
                  </a:extLst>
                </a:gridCol>
                <a:gridCol w="493776">
                  <a:extLst>
                    <a:ext uri="{9D8B030D-6E8A-4147-A177-3AD203B41FA5}">
                      <a16:colId xmlns:a16="http://schemas.microsoft.com/office/drawing/2014/main" val="3377257991"/>
                    </a:ext>
                  </a:extLst>
                </a:gridCol>
                <a:gridCol w="493776">
                  <a:extLst>
                    <a:ext uri="{9D8B030D-6E8A-4147-A177-3AD203B41FA5}">
                      <a16:colId xmlns:a16="http://schemas.microsoft.com/office/drawing/2014/main" val="1955100128"/>
                    </a:ext>
                  </a:extLst>
                </a:gridCol>
                <a:gridCol w="493776">
                  <a:extLst>
                    <a:ext uri="{9D8B030D-6E8A-4147-A177-3AD203B41FA5}">
                      <a16:colId xmlns:a16="http://schemas.microsoft.com/office/drawing/2014/main" val="45625738"/>
                    </a:ext>
                  </a:extLst>
                </a:gridCol>
                <a:gridCol w="493776">
                  <a:extLst>
                    <a:ext uri="{9D8B030D-6E8A-4147-A177-3AD203B41FA5}">
                      <a16:colId xmlns:a16="http://schemas.microsoft.com/office/drawing/2014/main" val="198276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601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- 2024-10-12 07:30:13</a:t>
                      </a:r>
                      <a:r>
                        <a:rPr kumimoji="0" lang="de-DE" sz="1000" b="0" i="0" u="none" strike="noStrike" kern="1200" cap="none" spc="0" normalizeH="0" baseline="0" noProof="0">
                          <a:ln>
                            <a:noFill/>
                          </a:ln>
                          <a:solidFill>
                            <a:prstClr val="black"/>
                          </a:solidFill>
                          <a:effectLst/>
                          <a:uLnTx/>
                          <a:uFillTx/>
                          <a:latin typeface="Calibri"/>
                          <a:ea typeface="+mn-ea"/>
                          <a:cs typeface="+mn-cs"/>
                        </a:rPr>
                        <a:t>
 Die Holding Graz ist dieses Wochenende wieder stolze Presenting Partnerin des „Kleine Zeitung Graz Marathon powered by GrazMobil-App“! 🎉
Beim heutigen Familientag läuft nicht nur unser Maskottchen „Hansi“ beim Maskottchenlauf mit und heizt beim Aufwärmen vor dem Familienlauf ein, sondern es gibt für die Kleinen auch eine eigene Kinderstation. 👧👦
Morgen, am Sonntag können alle Läufer:innen ihre Startnummer auch als Ticket für die Busse und Straßenbahnen nutzen. 🚋 Euch erwarten eine Fotobox, eine Labestation und ein Gewinnspiel mit drei tollen Preisen – also kommt vorbei! 💥
ℹ Alle weiteren Infos findet ihr unter: holding-graz.at
© Foto: GEPA
#grazmarathon2024 #holdinggraz #graz #stadtgraz #diestadtmeineslebens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4038179"/>
                  </a:ext>
                </a:extLst>
              </a:tr>
            </a:tbl>
          </a:graphicData>
        </a:graphic>
      </p:graphicFrame>
      <p:sp>
        <p:nvSpPr>
          <p:cNvPr id="4" name="Text Placeholder 3">
            <a:extLst>
              <a:ext uri="{FF2B5EF4-FFF2-40B4-BE49-F238E27FC236}">
                <a16:creationId xmlns:a16="http://schemas.microsoft.com/office/drawing/2014/main" id="{F26D4F2D-1653-4C42-B66A-7D339A14B74B}"/>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18403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A3BA2-8B74-40C9-9D82-ADA232AC3FA2}"/>
              </a:ext>
            </a:extLst>
          </p:cNvPr>
          <p:cNvSpPr>
            <a:spLocks noGrp="1"/>
          </p:cNvSpPr>
          <p:nvPr>
            <p:ph type="title"/>
          </p:nvPr>
        </p:nvSpPr>
        <p:spPr/>
        <p:txBody>
          <a:bodyPr/>
          <a:lstStyle/>
          <a:p>
            <a:r>
              <a:rPr lang="en-US"/>
              <a:t>Instagram Posts Table | holding_graz - 10 of 26</a:t>
            </a:r>
          </a:p>
        </p:txBody>
      </p:sp>
      <p:graphicFrame>
        <p:nvGraphicFramePr>
          <p:cNvPr id="5" name="Table Placeholder 4">
            <a:extLst>
              <a:ext uri="{FF2B5EF4-FFF2-40B4-BE49-F238E27FC236}">
                <a16:creationId xmlns:a16="http://schemas.microsoft.com/office/drawing/2014/main" id="{1B7FB5EF-4125-4EAD-9C78-11C15CDF4007}"/>
              </a:ext>
            </a:extLst>
          </p:cNvPr>
          <p:cNvGraphicFramePr>
            <a:graphicFrameLocks noGrp="1"/>
          </p:cNvGraphicFramePr>
          <p:nvPr>
            <p:ph type="tbl" sz="quarter" idx="13"/>
            <p:extLst>
              <p:ext uri="{D42A27DB-BD31-4B8C-83A1-F6EECF244321}">
                <p14:modId xmlns:p14="http://schemas.microsoft.com/office/powerpoint/2010/main" val="441019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64243489"/>
                    </a:ext>
                  </a:extLst>
                </a:gridCol>
                <a:gridCol w="1481327">
                  <a:extLst>
                    <a:ext uri="{9D8B030D-6E8A-4147-A177-3AD203B41FA5}">
                      <a16:colId xmlns:a16="http://schemas.microsoft.com/office/drawing/2014/main" val="705460382"/>
                    </a:ext>
                  </a:extLst>
                </a:gridCol>
                <a:gridCol w="493776">
                  <a:extLst>
                    <a:ext uri="{9D8B030D-6E8A-4147-A177-3AD203B41FA5}">
                      <a16:colId xmlns:a16="http://schemas.microsoft.com/office/drawing/2014/main" val="3789374250"/>
                    </a:ext>
                  </a:extLst>
                </a:gridCol>
                <a:gridCol w="493776">
                  <a:extLst>
                    <a:ext uri="{9D8B030D-6E8A-4147-A177-3AD203B41FA5}">
                      <a16:colId xmlns:a16="http://schemas.microsoft.com/office/drawing/2014/main" val="402433183"/>
                    </a:ext>
                  </a:extLst>
                </a:gridCol>
                <a:gridCol w="493776">
                  <a:extLst>
                    <a:ext uri="{9D8B030D-6E8A-4147-A177-3AD203B41FA5}">
                      <a16:colId xmlns:a16="http://schemas.microsoft.com/office/drawing/2014/main" val="1517433752"/>
                    </a:ext>
                  </a:extLst>
                </a:gridCol>
                <a:gridCol w="493776">
                  <a:extLst>
                    <a:ext uri="{9D8B030D-6E8A-4147-A177-3AD203B41FA5}">
                      <a16:colId xmlns:a16="http://schemas.microsoft.com/office/drawing/2014/main" val="2879371387"/>
                    </a:ext>
                  </a:extLst>
                </a:gridCol>
                <a:gridCol w="493776">
                  <a:extLst>
                    <a:ext uri="{9D8B030D-6E8A-4147-A177-3AD203B41FA5}">
                      <a16:colId xmlns:a16="http://schemas.microsoft.com/office/drawing/2014/main" val="3100255118"/>
                    </a:ext>
                  </a:extLst>
                </a:gridCol>
                <a:gridCol w="493776">
                  <a:extLst>
                    <a:ext uri="{9D8B030D-6E8A-4147-A177-3AD203B41FA5}">
                      <a16:colId xmlns:a16="http://schemas.microsoft.com/office/drawing/2014/main" val="2832156056"/>
                    </a:ext>
                  </a:extLst>
                </a:gridCol>
                <a:gridCol w="493776">
                  <a:extLst>
                    <a:ext uri="{9D8B030D-6E8A-4147-A177-3AD203B41FA5}">
                      <a16:colId xmlns:a16="http://schemas.microsoft.com/office/drawing/2014/main" val="4252297408"/>
                    </a:ext>
                  </a:extLst>
                </a:gridCol>
                <a:gridCol w="493776">
                  <a:extLst>
                    <a:ext uri="{9D8B030D-6E8A-4147-A177-3AD203B41FA5}">
                      <a16:colId xmlns:a16="http://schemas.microsoft.com/office/drawing/2014/main" val="1747036383"/>
                    </a:ext>
                  </a:extLst>
                </a:gridCol>
                <a:gridCol w="493776">
                  <a:extLst>
                    <a:ext uri="{9D8B030D-6E8A-4147-A177-3AD203B41FA5}">
                      <a16:colId xmlns:a16="http://schemas.microsoft.com/office/drawing/2014/main" val="185847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40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- 2024-10-04 16:00:35</a:t>
                      </a:r>
                      <a:r>
                        <a:rPr kumimoji="0" lang="en-US" sz="1000" b="0" i="0" u="none" strike="noStrike" kern="1200" cap="none" spc="0" normalizeH="0" baseline="0" noProof="0">
                          <a:ln>
                            <a:noFill/>
                          </a:ln>
                          <a:solidFill>
                            <a:prstClr val="black"/>
                          </a:solidFill>
                          <a:effectLst/>
                          <a:uLnTx/>
                          <a:uFillTx/>
                          <a:latin typeface="Calibri"/>
                          <a:ea typeface="+mn-ea"/>
                          <a:cs typeface="+mn-cs"/>
                        </a:rPr>
                        <a:t>
 Am Sonntag, 6. Oktober, trifft der @sksturm um 17 Uhr in der Merkur Arena auf Red Bull Salzburg, 30 Minuten später beginnt im benachbarten Merkur Eisstadion das Match @graz99ersofficial gegen die Vienna Capitals. Die Graz Linien setzen alle verfügbaren Fahrzeuge ein. ⚽️🏒
Denkt daran: Rechtzeitig anreisen ist das A und O! Nutzt am besten die Öffis, um pünktlich zum Stadion Liebenau zu kommen. Die Graz Linien setzen dafür zusätzliche Straßenbahngarnituren zwischen Jakominiplatz und Stadion Liebenau ein. 🚋 
👉🏻 Alle Fahrpläne der Graz Linien findet ihr unter: holding-graz.at
👉🏻 Mit der GrazMobil-App findet ihr einen Routenplaner und Echtzeitdaten: holding-graz.at/grazmobil
©️ Foto: Helge O. Sommer
#grazmobil #app #öffis #stadionliebenau #holdinggraz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3623957"/>
                  </a:ext>
                </a:extLst>
              </a:tr>
            </a:tbl>
          </a:graphicData>
        </a:graphic>
      </p:graphicFrame>
      <p:sp>
        <p:nvSpPr>
          <p:cNvPr id="4" name="Text Placeholder 3">
            <a:extLst>
              <a:ext uri="{FF2B5EF4-FFF2-40B4-BE49-F238E27FC236}">
                <a16:creationId xmlns:a16="http://schemas.microsoft.com/office/drawing/2014/main" id="{0AD0F4B3-E174-4B70-A9AD-02D64DAF7D0B}"/>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1418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3CF90-045F-4464-8AE4-BE70C714E857}"/>
              </a:ext>
            </a:extLst>
          </p:cNvPr>
          <p:cNvSpPr>
            <a:spLocks noGrp="1"/>
          </p:cNvSpPr>
          <p:nvPr>
            <p:ph type="title"/>
          </p:nvPr>
        </p:nvSpPr>
        <p:spPr/>
        <p:txBody>
          <a:bodyPr/>
          <a:lstStyle/>
          <a:p>
            <a:r>
              <a:rPr lang="en-US"/>
              <a:t>Instagram Posts Table | holding_graz - 11 of 26</a:t>
            </a:r>
          </a:p>
        </p:txBody>
      </p:sp>
      <p:graphicFrame>
        <p:nvGraphicFramePr>
          <p:cNvPr id="5" name="Table Placeholder 4">
            <a:extLst>
              <a:ext uri="{FF2B5EF4-FFF2-40B4-BE49-F238E27FC236}">
                <a16:creationId xmlns:a16="http://schemas.microsoft.com/office/drawing/2014/main" id="{6736E36C-1DF4-495F-87B0-85EFFF1D18DF}"/>
              </a:ext>
            </a:extLst>
          </p:cNvPr>
          <p:cNvGraphicFramePr>
            <a:graphicFrameLocks noGrp="1"/>
          </p:cNvGraphicFramePr>
          <p:nvPr>
            <p:ph type="tbl" sz="quarter" idx="13"/>
            <p:extLst>
              <p:ext uri="{D42A27DB-BD31-4B8C-83A1-F6EECF244321}">
                <p14:modId xmlns:p14="http://schemas.microsoft.com/office/powerpoint/2010/main" val="164527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96994821"/>
                    </a:ext>
                  </a:extLst>
                </a:gridCol>
                <a:gridCol w="1481327">
                  <a:extLst>
                    <a:ext uri="{9D8B030D-6E8A-4147-A177-3AD203B41FA5}">
                      <a16:colId xmlns:a16="http://schemas.microsoft.com/office/drawing/2014/main" val="4053550781"/>
                    </a:ext>
                  </a:extLst>
                </a:gridCol>
                <a:gridCol w="493776">
                  <a:extLst>
                    <a:ext uri="{9D8B030D-6E8A-4147-A177-3AD203B41FA5}">
                      <a16:colId xmlns:a16="http://schemas.microsoft.com/office/drawing/2014/main" val="4182979706"/>
                    </a:ext>
                  </a:extLst>
                </a:gridCol>
                <a:gridCol w="493776">
                  <a:extLst>
                    <a:ext uri="{9D8B030D-6E8A-4147-A177-3AD203B41FA5}">
                      <a16:colId xmlns:a16="http://schemas.microsoft.com/office/drawing/2014/main" val="1773001773"/>
                    </a:ext>
                  </a:extLst>
                </a:gridCol>
                <a:gridCol w="493776">
                  <a:extLst>
                    <a:ext uri="{9D8B030D-6E8A-4147-A177-3AD203B41FA5}">
                      <a16:colId xmlns:a16="http://schemas.microsoft.com/office/drawing/2014/main" val="4043632836"/>
                    </a:ext>
                  </a:extLst>
                </a:gridCol>
                <a:gridCol w="493776">
                  <a:extLst>
                    <a:ext uri="{9D8B030D-6E8A-4147-A177-3AD203B41FA5}">
                      <a16:colId xmlns:a16="http://schemas.microsoft.com/office/drawing/2014/main" val="1805750227"/>
                    </a:ext>
                  </a:extLst>
                </a:gridCol>
                <a:gridCol w="493776">
                  <a:extLst>
                    <a:ext uri="{9D8B030D-6E8A-4147-A177-3AD203B41FA5}">
                      <a16:colId xmlns:a16="http://schemas.microsoft.com/office/drawing/2014/main" val="2945053497"/>
                    </a:ext>
                  </a:extLst>
                </a:gridCol>
                <a:gridCol w="493776">
                  <a:extLst>
                    <a:ext uri="{9D8B030D-6E8A-4147-A177-3AD203B41FA5}">
                      <a16:colId xmlns:a16="http://schemas.microsoft.com/office/drawing/2014/main" val="1771070895"/>
                    </a:ext>
                  </a:extLst>
                </a:gridCol>
                <a:gridCol w="493776">
                  <a:extLst>
                    <a:ext uri="{9D8B030D-6E8A-4147-A177-3AD203B41FA5}">
                      <a16:colId xmlns:a16="http://schemas.microsoft.com/office/drawing/2014/main" val="902833221"/>
                    </a:ext>
                  </a:extLst>
                </a:gridCol>
                <a:gridCol w="493776">
                  <a:extLst>
                    <a:ext uri="{9D8B030D-6E8A-4147-A177-3AD203B41FA5}">
                      <a16:colId xmlns:a16="http://schemas.microsoft.com/office/drawing/2014/main" val="3462431749"/>
                    </a:ext>
                  </a:extLst>
                </a:gridCol>
                <a:gridCol w="493776">
                  <a:extLst>
                    <a:ext uri="{9D8B030D-6E8A-4147-A177-3AD203B41FA5}">
                      <a16:colId xmlns:a16="http://schemas.microsoft.com/office/drawing/2014/main" val="2351249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9269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- 2024-10-04 09:00:32</a:t>
                      </a:r>
                      <a:r>
                        <a:rPr kumimoji="0" lang="de-DE" sz="1000" b="0" i="0" u="none" strike="noStrike" kern="1200" cap="none" spc="0" normalizeH="0" baseline="0" noProof="0">
                          <a:ln>
                            <a:noFill/>
                          </a:ln>
                          <a:solidFill>
                            <a:prstClr val="black"/>
                          </a:solidFill>
                          <a:effectLst/>
                          <a:uLnTx/>
                          <a:uFillTx/>
                          <a:latin typeface="Calibri"/>
                          <a:ea typeface="+mn-ea"/>
                          <a:cs typeface="+mn-cs"/>
                        </a:rPr>
                        <a:t>
 Die Holding Graz ist am 12. und 13. Oktober wieder stolze Presenting Partnerin der größten Laufveranstaltung unserer Stadt – dem "Kleine Zeitung Graz Marathon powered by GrazMobil-App"! 🎉🏃‍♀️
Wir sind gleich mehrfach am Start: Beim Familientag am Samstag begleitet unser Maskottchen „Hansi“ den Maskottchenlauf und heizt beim Aufwärmen für den Familienlauf ordentlich ein. 💪👟 Dazu gibt es eine eigene Kinderstation der Holding Graz. 🧒🎈
Am Sonntag gibt es für alle Läufer:innen auch wieder etwas ganz Besonderes: ihre Startnummer gilt als Fahrkarte für die Busse und Straßenbahnen der Graz Linien. 🚍🚋
👉 Auch am Sonntag wird es im Start- und Zielgelände einen Stand der Holding samt Fotobox geben, dazu gibt es eine Labestation von uns und unser Bogen dient zusätzlich als offizielle Fotostation. 📸
Das war aber noch längst nicht alles: Vor Ort gibt es von uns auch ein Gewinnspiel zur aktuell laufenden GrazMobil-App-Kampagne. Zu gewinnen gibt es drei tolle Preise! 🥳
ℹ️ Alle weiteren Infos findet ihr unter: holding-graz.at
© Foto: achtzigzehn
#marathongraz #holdinggraz #graz #stadtgraz #diestadtmeineslebens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332662"/>
                  </a:ext>
                </a:extLst>
              </a:tr>
            </a:tbl>
          </a:graphicData>
        </a:graphic>
      </p:graphicFrame>
      <p:sp>
        <p:nvSpPr>
          <p:cNvPr id="4" name="Text Placeholder 3">
            <a:extLst>
              <a:ext uri="{FF2B5EF4-FFF2-40B4-BE49-F238E27FC236}">
                <a16:creationId xmlns:a16="http://schemas.microsoft.com/office/drawing/2014/main" id="{A1F2CBA6-BDA1-4BA5-ADFB-421ED9FD97A6}"/>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238693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B8479-0726-460D-8894-EFFEB976BBA0}"/>
              </a:ext>
            </a:extLst>
          </p:cNvPr>
          <p:cNvSpPr>
            <a:spLocks noGrp="1"/>
          </p:cNvSpPr>
          <p:nvPr>
            <p:ph type="title"/>
          </p:nvPr>
        </p:nvSpPr>
        <p:spPr/>
        <p:txBody>
          <a:bodyPr/>
          <a:lstStyle/>
          <a:p>
            <a:r>
              <a:rPr lang="en-US"/>
              <a:t>Instagram Posts Table | holding_graz - 12 of 26</a:t>
            </a:r>
          </a:p>
        </p:txBody>
      </p:sp>
      <p:graphicFrame>
        <p:nvGraphicFramePr>
          <p:cNvPr id="5" name="Table Placeholder 4">
            <a:extLst>
              <a:ext uri="{FF2B5EF4-FFF2-40B4-BE49-F238E27FC236}">
                <a16:creationId xmlns:a16="http://schemas.microsoft.com/office/drawing/2014/main" id="{57486A39-FC37-41D9-B847-3840B036E309}"/>
              </a:ext>
            </a:extLst>
          </p:cNvPr>
          <p:cNvGraphicFramePr>
            <a:graphicFrameLocks noGrp="1"/>
          </p:cNvGraphicFramePr>
          <p:nvPr>
            <p:ph type="tbl" sz="quarter" idx="13"/>
            <p:extLst>
              <p:ext uri="{D42A27DB-BD31-4B8C-83A1-F6EECF244321}">
                <p14:modId xmlns:p14="http://schemas.microsoft.com/office/powerpoint/2010/main" val="304917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3377248"/>
                    </a:ext>
                  </a:extLst>
                </a:gridCol>
                <a:gridCol w="1481327">
                  <a:extLst>
                    <a:ext uri="{9D8B030D-6E8A-4147-A177-3AD203B41FA5}">
                      <a16:colId xmlns:a16="http://schemas.microsoft.com/office/drawing/2014/main" val="2879083364"/>
                    </a:ext>
                  </a:extLst>
                </a:gridCol>
                <a:gridCol w="493776">
                  <a:extLst>
                    <a:ext uri="{9D8B030D-6E8A-4147-A177-3AD203B41FA5}">
                      <a16:colId xmlns:a16="http://schemas.microsoft.com/office/drawing/2014/main" val="1061737288"/>
                    </a:ext>
                  </a:extLst>
                </a:gridCol>
                <a:gridCol w="493776">
                  <a:extLst>
                    <a:ext uri="{9D8B030D-6E8A-4147-A177-3AD203B41FA5}">
                      <a16:colId xmlns:a16="http://schemas.microsoft.com/office/drawing/2014/main" val="3044784495"/>
                    </a:ext>
                  </a:extLst>
                </a:gridCol>
                <a:gridCol w="493776">
                  <a:extLst>
                    <a:ext uri="{9D8B030D-6E8A-4147-A177-3AD203B41FA5}">
                      <a16:colId xmlns:a16="http://schemas.microsoft.com/office/drawing/2014/main" val="203811621"/>
                    </a:ext>
                  </a:extLst>
                </a:gridCol>
                <a:gridCol w="493776">
                  <a:extLst>
                    <a:ext uri="{9D8B030D-6E8A-4147-A177-3AD203B41FA5}">
                      <a16:colId xmlns:a16="http://schemas.microsoft.com/office/drawing/2014/main" val="1106028596"/>
                    </a:ext>
                  </a:extLst>
                </a:gridCol>
                <a:gridCol w="493776">
                  <a:extLst>
                    <a:ext uri="{9D8B030D-6E8A-4147-A177-3AD203B41FA5}">
                      <a16:colId xmlns:a16="http://schemas.microsoft.com/office/drawing/2014/main" val="1118702512"/>
                    </a:ext>
                  </a:extLst>
                </a:gridCol>
                <a:gridCol w="493776">
                  <a:extLst>
                    <a:ext uri="{9D8B030D-6E8A-4147-A177-3AD203B41FA5}">
                      <a16:colId xmlns:a16="http://schemas.microsoft.com/office/drawing/2014/main" val="2457610694"/>
                    </a:ext>
                  </a:extLst>
                </a:gridCol>
                <a:gridCol w="493776">
                  <a:extLst>
                    <a:ext uri="{9D8B030D-6E8A-4147-A177-3AD203B41FA5}">
                      <a16:colId xmlns:a16="http://schemas.microsoft.com/office/drawing/2014/main" val="600752406"/>
                    </a:ext>
                  </a:extLst>
                </a:gridCol>
                <a:gridCol w="493776">
                  <a:extLst>
                    <a:ext uri="{9D8B030D-6E8A-4147-A177-3AD203B41FA5}">
                      <a16:colId xmlns:a16="http://schemas.microsoft.com/office/drawing/2014/main" val="451066336"/>
                    </a:ext>
                  </a:extLst>
                </a:gridCol>
                <a:gridCol w="493776">
                  <a:extLst>
                    <a:ext uri="{9D8B030D-6E8A-4147-A177-3AD203B41FA5}">
                      <a16:colId xmlns:a16="http://schemas.microsoft.com/office/drawing/2014/main" val="84164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2477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- 2024-09-30 07:37:16</a:t>
                      </a:r>
                      <a:r>
                        <a:rPr kumimoji="0" lang="de-DE" sz="1000" b="0" i="0" u="none" strike="noStrike" kern="1200" cap="none" spc="0" normalizeH="0" baseline="0" noProof="0">
                          <a:ln>
                            <a:noFill/>
                          </a:ln>
                          <a:solidFill>
                            <a:prstClr val="black"/>
                          </a:solidFill>
                          <a:effectLst/>
                          <a:uLnTx/>
                          <a:uFillTx/>
                          <a:latin typeface="Calibri"/>
                          <a:ea typeface="+mn-ea"/>
                          <a:cs typeface="+mn-cs"/>
                        </a:rPr>
                        <a:t>
 Guten Morgen von unserem Buscenter in der Kärntner Straße! 🤩
Mit einem so traumhaften Sonnenaufgang kann der Start in die Woche nur gut werden! 🌅🚍
Macht euch euren Montag noch leichter – mit der GrazMobil-App. Egal ob der Weg zur Arbeit, zur Schule oder wohin auch immer ihr morgens müsst – mit der App habt ihr alle wichtigen Infos immer dabei.
Die GrazMobil-App – euer smarter Begleiter für eine unkomplizierte Woche. 💚📲 
ℹ️ Jetzt gleich downloaden unter: holding-graz.at/grazmobil
©️ Foto: Harald Schrotter
#grazmobilapp #holdinggraz #sonnenaufgang #öffis #grazlinien #diestadtmeineslebens #graz #stadtgraz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0757547"/>
                  </a:ext>
                </a:extLst>
              </a:tr>
            </a:tbl>
          </a:graphicData>
        </a:graphic>
      </p:graphicFrame>
      <p:sp>
        <p:nvSpPr>
          <p:cNvPr id="4" name="Text Placeholder 3">
            <a:extLst>
              <a:ext uri="{FF2B5EF4-FFF2-40B4-BE49-F238E27FC236}">
                <a16:creationId xmlns:a16="http://schemas.microsoft.com/office/drawing/2014/main" id="{68F7A752-D122-4962-AD49-F07044939C0F}"/>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908885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4A9F0-A9E6-4112-9F10-59F3B8A0C78C}"/>
              </a:ext>
            </a:extLst>
          </p:cNvPr>
          <p:cNvSpPr>
            <a:spLocks noGrp="1"/>
          </p:cNvSpPr>
          <p:nvPr>
            <p:ph type="title"/>
          </p:nvPr>
        </p:nvSpPr>
        <p:spPr/>
        <p:txBody>
          <a:bodyPr/>
          <a:lstStyle/>
          <a:p>
            <a:r>
              <a:rPr lang="en-US"/>
              <a:t>Instagram Posts Table | holding_graz - 13 of 26</a:t>
            </a:r>
          </a:p>
        </p:txBody>
      </p:sp>
      <p:graphicFrame>
        <p:nvGraphicFramePr>
          <p:cNvPr id="5" name="Table Placeholder 4">
            <a:extLst>
              <a:ext uri="{FF2B5EF4-FFF2-40B4-BE49-F238E27FC236}">
                <a16:creationId xmlns:a16="http://schemas.microsoft.com/office/drawing/2014/main" id="{D5221017-D448-4802-9971-93CE9571053B}"/>
              </a:ext>
            </a:extLst>
          </p:cNvPr>
          <p:cNvGraphicFramePr>
            <a:graphicFrameLocks noGrp="1"/>
          </p:cNvGraphicFramePr>
          <p:nvPr>
            <p:ph type="tbl" sz="quarter" idx="13"/>
            <p:extLst>
              <p:ext uri="{D42A27DB-BD31-4B8C-83A1-F6EECF244321}">
                <p14:modId xmlns:p14="http://schemas.microsoft.com/office/powerpoint/2010/main" val="346905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0251204"/>
                    </a:ext>
                  </a:extLst>
                </a:gridCol>
                <a:gridCol w="1481327">
                  <a:extLst>
                    <a:ext uri="{9D8B030D-6E8A-4147-A177-3AD203B41FA5}">
                      <a16:colId xmlns:a16="http://schemas.microsoft.com/office/drawing/2014/main" val="2403337046"/>
                    </a:ext>
                  </a:extLst>
                </a:gridCol>
                <a:gridCol w="493776">
                  <a:extLst>
                    <a:ext uri="{9D8B030D-6E8A-4147-A177-3AD203B41FA5}">
                      <a16:colId xmlns:a16="http://schemas.microsoft.com/office/drawing/2014/main" val="931763514"/>
                    </a:ext>
                  </a:extLst>
                </a:gridCol>
                <a:gridCol w="493776">
                  <a:extLst>
                    <a:ext uri="{9D8B030D-6E8A-4147-A177-3AD203B41FA5}">
                      <a16:colId xmlns:a16="http://schemas.microsoft.com/office/drawing/2014/main" val="4106942423"/>
                    </a:ext>
                  </a:extLst>
                </a:gridCol>
                <a:gridCol w="493776">
                  <a:extLst>
                    <a:ext uri="{9D8B030D-6E8A-4147-A177-3AD203B41FA5}">
                      <a16:colId xmlns:a16="http://schemas.microsoft.com/office/drawing/2014/main" val="4059150250"/>
                    </a:ext>
                  </a:extLst>
                </a:gridCol>
                <a:gridCol w="493776">
                  <a:extLst>
                    <a:ext uri="{9D8B030D-6E8A-4147-A177-3AD203B41FA5}">
                      <a16:colId xmlns:a16="http://schemas.microsoft.com/office/drawing/2014/main" val="4187452244"/>
                    </a:ext>
                  </a:extLst>
                </a:gridCol>
                <a:gridCol w="493776">
                  <a:extLst>
                    <a:ext uri="{9D8B030D-6E8A-4147-A177-3AD203B41FA5}">
                      <a16:colId xmlns:a16="http://schemas.microsoft.com/office/drawing/2014/main" val="304901188"/>
                    </a:ext>
                  </a:extLst>
                </a:gridCol>
                <a:gridCol w="493776">
                  <a:extLst>
                    <a:ext uri="{9D8B030D-6E8A-4147-A177-3AD203B41FA5}">
                      <a16:colId xmlns:a16="http://schemas.microsoft.com/office/drawing/2014/main" val="596901296"/>
                    </a:ext>
                  </a:extLst>
                </a:gridCol>
                <a:gridCol w="493776">
                  <a:extLst>
                    <a:ext uri="{9D8B030D-6E8A-4147-A177-3AD203B41FA5}">
                      <a16:colId xmlns:a16="http://schemas.microsoft.com/office/drawing/2014/main" val="1581959007"/>
                    </a:ext>
                  </a:extLst>
                </a:gridCol>
                <a:gridCol w="493776">
                  <a:extLst>
                    <a:ext uri="{9D8B030D-6E8A-4147-A177-3AD203B41FA5}">
                      <a16:colId xmlns:a16="http://schemas.microsoft.com/office/drawing/2014/main" val="3616289718"/>
                    </a:ext>
                  </a:extLst>
                </a:gridCol>
                <a:gridCol w="493776">
                  <a:extLst>
                    <a:ext uri="{9D8B030D-6E8A-4147-A177-3AD203B41FA5}">
                      <a16:colId xmlns:a16="http://schemas.microsoft.com/office/drawing/2014/main" val="428307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0160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- 2024-09-29 10:00:33</a:t>
                      </a:r>
                      <a:r>
                        <a:rPr kumimoji="0" lang="en-US" sz="1000" b="0" i="0" u="none" strike="noStrike" kern="1200" cap="none" spc="0" normalizeH="0" baseline="0" noProof="0">
                          <a:ln>
                            <a:noFill/>
                          </a:ln>
                          <a:solidFill>
                            <a:prstClr val="black"/>
                          </a:solidFill>
                          <a:effectLst/>
                          <a:uLnTx/>
                          <a:uFillTx/>
                          <a:latin typeface="Calibri"/>
                          <a:ea typeface="+mn-ea"/>
                          <a:cs typeface="+mn-cs"/>
                        </a:rPr>
                        <a:t>
 Appsichtlich einfach! 📲
Mit der GrazMobil-App wird Mobilität in Graz zum Kinderspiel. Ob Bus, Bim oder Bahn – ihr habt die besten Verbindungen direkt auf eurem Smartphone und könnt euer Ticket in Sekundenschnelle kaufen. Kein Anstehen, keine Formulare ausfüllen – einfach Route planen, Ticket kaufen und losfahren. 🚌🚉
So einfach kann Öffi-Fahren sein! 🤩
ℹ️ Ladet euch gleich jetzt die GrazMobil-App herunter: holding-graz.at/grazmobil
©️ Foto: achtzigzehn/Teusl
#grazmobilapp #appsichtlicheinfach #öffis #graz #stadtgraz #holdinggraz #diestadtmeineslebens #apps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0195525"/>
                  </a:ext>
                </a:extLst>
              </a:tr>
            </a:tbl>
          </a:graphicData>
        </a:graphic>
      </p:graphicFrame>
      <p:sp>
        <p:nvSpPr>
          <p:cNvPr id="4" name="Text Placeholder 3">
            <a:extLst>
              <a:ext uri="{FF2B5EF4-FFF2-40B4-BE49-F238E27FC236}">
                <a16:creationId xmlns:a16="http://schemas.microsoft.com/office/drawing/2014/main" id="{CBA7A985-59D8-4C73-98EA-7E087AC06610}"/>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435776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601E3-5DE3-488D-94EC-E493A10FC3C0}"/>
              </a:ext>
            </a:extLst>
          </p:cNvPr>
          <p:cNvSpPr>
            <a:spLocks noGrp="1"/>
          </p:cNvSpPr>
          <p:nvPr>
            <p:ph type="title"/>
          </p:nvPr>
        </p:nvSpPr>
        <p:spPr/>
        <p:txBody>
          <a:bodyPr/>
          <a:lstStyle/>
          <a:p>
            <a:r>
              <a:rPr lang="en-US"/>
              <a:t>Instagram Posts Table | holding_graz - 14 of 26</a:t>
            </a:r>
          </a:p>
        </p:txBody>
      </p:sp>
      <p:graphicFrame>
        <p:nvGraphicFramePr>
          <p:cNvPr id="5" name="Table Placeholder 4">
            <a:extLst>
              <a:ext uri="{FF2B5EF4-FFF2-40B4-BE49-F238E27FC236}">
                <a16:creationId xmlns:a16="http://schemas.microsoft.com/office/drawing/2014/main" id="{1432AC5E-EAD6-4C83-9810-6470DED5DB31}"/>
              </a:ext>
            </a:extLst>
          </p:cNvPr>
          <p:cNvGraphicFramePr>
            <a:graphicFrameLocks noGrp="1"/>
          </p:cNvGraphicFramePr>
          <p:nvPr>
            <p:ph type="tbl" sz="quarter" idx="13"/>
            <p:extLst>
              <p:ext uri="{D42A27DB-BD31-4B8C-83A1-F6EECF244321}">
                <p14:modId xmlns:p14="http://schemas.microsoft.com/office/powerpoint/2010/main" val="313984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44734937"/>
                    </a:ext>
                  </a:extLst>
                </a:gridCol>
                <a:gridCol w="1481327">
                  <a:extLst>
                    <a:ext uri="{9D8B030D-6E8A-4147-A177-3AD203B41FA5}">
                      <a16:colId xmlns:a16="http://schemas.microsoft.com/office/drawing/2014/main" val="462402706"/>
                    </a:ext>
                  </a:extLst>
                </a:gridCol>
                <a:gridCol w="493776">
                  <a:extLst>
                    <a:ext uri="{9D8B030D-6E8A-4147-A177-3AD203B41FA5}">
                      <a16:colId xmlns:a16="http://schemas.microsoft.com/office/drawing/2014/main" val="2388407721"/>
                    </a:ext>
                  </a:extLst>
                </a:gridCol>
                <a:gridCol w="493776">
                  <a:extLst>
                    <a:ext uri="{9D8B030D-6E8A-4147-A177-3AD203B41FA5}">
                      <a16:colId xmlns:a16="http://schemas.microsoft.com/office/drawing/2014/main" val="2266654411"/>
                    </a:ext>
                  </a:extLst>
                </a:gridCol>
                <a:gridCol w="493776">
                  <a:extLst>
                    <a:ext uri="{9D8B030D-6E8A-4147-A177-3AD203B41FA5}">
                      <a16:colId xmlns:a16="http://schemas.microsoft.com/office/drawing/2014/main" val="1473671417"/>
                    </a:ext>
                  </a:extLst>
                </a:gridCol>
                <a:gridCol w="493776">
                  <a:extLst>
                    <a:ext uri="{9D8B030D-6E8A-4147-A177-3AD203B41FA5}">
                      <a16:colId xmlns:a16="http://schemas.microsoft.com/office/drawing/2014/main" val="1046451122"/>
                    </a:ext>
                  </a:extLst>
                </a:gridCol>
                <a:gridCol w="493776">
                  <a:extLst>
                    <a:ext uri="{9D8B030D-6E8A-4147-A177-3AD203B41FA5}">
                      <a16:colId xmlns:a16="http://schemas.microsoft.com/office/drawing/2014/main" val="3368237380"/>
                    </a:ext>
                  </a:extLst>
                </a:gridCol>
                <a:gridCol w="493776">
                  <a:extLst>
                    <a:ext uri="{9D8B030D-6E8A-4147-A177-3AD203B41FA5}">
                      <a16:colId xmlns:a16="http://schemas.microsoft.com/office/drawing/2014/main" val="1838388702"/>
                    </a:ext>
                  </a:extLst>
                </a:gridCol>
                <a:gridCol w="493776">
                  <a:extLst>
                    <a:ext uri="{9D8B030D-6E8A-4147-A177-3AD203B41FA5}">
                      <a16:colId xmlns:a16="http://schemas.microsoft.com/office/drawing/2014/main" val="326613776"/>
                    </a:ext>
                  </a:extLst>
                </a:gridCol>
                <a:gridCol w="493776">
                  <a:extLst>
                    <a:ext uri="{9D8B030D-6E8A-4147-A177-3AD203B41FA5}">
                      <a16:colId xmlns:a16="http://schemas.microsoft.com/office/drawing/2014/main" val="1012567808"/>
                    </a:ext>
                  </a:extLst>
                </a:gridCol>
                <a:gridCol w="493776">
                  <a:extLst>
                    <a:ext uri="{9D8B030D-6E8A-4147-A177-3AD203B41FA5}">
                      <a16:colId xmlns:a16="http://schemas.microsoft.com/office/drawing/2014/main" val="147444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2429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- 2024-09-24 16:07:37</a:t>
                      </a:r>
                      <a:r>
                        <a:rPr kumimoji="0" lang="en-US" sz="1000" b="0" i="0" u="none" strike="noStrike" kern="1200" cap="none" spc="0" normalizeH="0" baseline="0" noProof="0">
                          <a:ln>
                            <a:noFill/>
                          </a:ln>
                          <a:solidFill>
                            <a:prstClr val="black"/>
                          </a:solidFill>
                          <a:effectLst/>
                          <a:uLnTx/>
                          <a:uFillTx/>
                          <a:latin typeface="Calibri"/>
                          <a:ea typeface="+mn-ea"/>
                          <a:cs typeface="+mn-cs"/>
                        </a:rPr>
                        <a:t>
 Zufriedenheit fühlt sich ungewohnt an? Kein Wunder, wenn man plötzlich alles so einfach hat! 😏 Mit der GrazMobil-App ist der Grantler skeptisch – aber auch ein bisschen überrascht. 🚌📲 Denn Fahrpläne checken, Tickets kaufen und losfahren war noch nie so unkompliziert. 
Probiert es selbst aus und überzeugt euch: Appsichtlich einfach! 💪
ℹ Ladet euch jetzt die GrazMobil-App auf euer Smartphone: holding-graz.at/grazmobil
© Foto: Adobe Stock/Mangostar/achtzigzehn
#grazmobilapp #holdinggraz #diestadtmeineslebens #graz #stadtgraz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9157845"/>
                  </a:ext>
                </a:extLst>
              </a:tr>
            </a:tbl>
          </a:graphicData>
        </a:graphic>
      </p:graphicFrame>
      <p:sp>
        <p:nvSpPr>
          <p:cNvPr id="4" name="Text Placeholder 3">
            <a:extLst>
              <a:ext uri="{FF2B5EF4-FFF2-40B4-BE49-F238E27FC236}">
                <a16:creationId xmlns:a16="http://schemas.microsoft.com/office/drawing/2014/main" id="{5716EA50-4C0E-412C-BE64-FC832CBF028E}"/>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352307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D5BB-F618-4674-A329-F97B86B90D31}"/>
              </a:ext>
            </a:extLst>
          </p:cNvPr>
          <p:cNvSpPr>
            <a:spLocks noGrp="1"/>
          </p:cNvSpPr>
          <p:nvPr>
            <p:ph type="title"/>
          </p:nvPr>
        </p:nvSpPr>
        <p:spPr/>
        <p:txBody>
          <a:bodyPr/>
          <a:lstStyle/>
          <a:p>
            <a:r>
              <a:rPr lang="en-US"/>
              <a:t>Instagram Posts Table | holding_graz - 15 of 26</a:t>
            </a:r>
          </a:p>
        </p:txBody>
      </p:sp>
      <p:graphicFrame>
        <p:nvGraphicFramePr>
          <p:cNvPr id="5" name="Table Placeholder 4">
            <a:extLst>
              <a:ext uri="{FF2B5EF4-FFF2-40B4-BE49-F238E27FC236}">
                <a16:creationId xmlns:a16="http://schemas.microsoft.com/office/drawing/2014/main" id="{659F91A7-B986-4594-AD28-76E89B0C3FDF}"/>
              </a:ext>
            </a:extLst>
          </p:cNvPr>
          <p:cNvGraphicFramePr>
            <a:graphicFrameLocks noGrp="1"/>
          </p:cNvGraphicFramePr>
          <p:nvPr>
            <p:ph type="tbl" sz="quarter" idx="13"/>
            <p:extLst>
              <p:ext uri="{D42A27DB-BD31-4B8C-83A1-F6EECF244321}">
                <p14:modId xmlns:p14="http://schemas.microsoft.com/office/powerpoint/2010/main" val="266845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4408297"/>
                    </a:ext>
                  </a:extLst>
                </a:gridCol>
                <a:gridCol w="1481327">
                  <a:extLst>
                    <a:ext uri="{9D8B030D-6E8A-4147-A177-3AD203B41FA5}">
                      <a16:colId xmlns:a16="http://schemas.microsoft.com/office/drawing/2014/main" val="1294798141"/>
                    </a:ext>
                  </a:extLst>
                </a:gridCol>
                <a:gridCol w="493776">
                  <a:extLst>
                    <a:ext uri="{9D8B030D-6E8A-4147-A177-3AD203B41FA5}">
                      <a16:colId xmlns:a16="http://schemas.microsoft.com/office/drawing/2014/main" val="1701540150"/>
                    </a:ext>
                  </a:extLst>
                </a:gridCol>
                <a:gridCol w="493776">
                  <a:extLst>
                    <a:ext uri="{9D8B030D-6E8A-4147-A177-3AD203B41FA5}">
                      <a16:colId xmlns:a16="http://schemas.microsoft.com/office/drawing/2014/main" val="3319786856"/>
                    </a:ext>
                  </a:extLst>
                </a:gridCol>
                <a:gridCol w="493776">
                  <a:extLst>
                    <a:ext uri="{9D8B030D-6E8A-4147-A177-3AD203B41FA5}">
                      <a16:colId xmlns:a16="http://schemas.microsoft.com/office/drawing/2014/main" val="2033670415"/>
                    </a:ext>
                  </a:extLst>
                </a:gridCol>
                <a:gridCol w="493776">
                  <a:extLst>
                    <a:ext uri="{9D8B030D-6E8A-4147-A177-3AD203B41FA5}">
                      <a16:colId xmlns:a16="http://schemas.microsoft.com/office/drawing/2014/main" val="780473912"/>
                    </a:ext>
                  </a:extLst>
                </a:gridCol>
                <a:gridCol w="493776">
                  <a:extLst>
                    <a:ext uri="{9D8B030D-6E8A-4147-A177-3AD203B41FA5}">
                      <a16:colId xmlns:a16="http://schemas.microsoft.com/office/drawing/2014/main" val="1516135306"/>
                    </a:ext>
                  </a:extLst>
                </a:gridCol>
                <a:gridCol w="493776">
                  <a:extLst>
                    <a:ext uri="{9D8B030D-6E8A-4147-A177-3AD203B41FA5}">
                      <a16:colId xmlns:a16="http://schemas.microsoft.com/office/drawing/2014/main" val="1718778819"/>
                    </a:ext>
                  </a:extLst>
                </a:gridCol>
                <a:gridCol w="493776">
                  <a:extLst>
                    <a:ext uri="{9D8B030D-6E8A-4147-A177-3AD203B41FA5}">
                      <a16:colId xmlns:a16="http://schemas.microsoft.com/office/drawing/2014/main" val="2559794064"/>
                    </a:ext>
                  </a:extLst>
                </a:gridCol>
                <a:gridCol w="493776">
                  <a:extLst>
                    <a:ext uri="{9D8B030D-6E8A-4147-A177-3AD203B41FA5}">
                      <a16:colId xmlns:a16="http://schemas.microsoft.com/office/drawing/2014/main" val="2873521452"/>
                    </a:ext>
                  </a:extLst>
                </a:gridCol>
                <a:gridCol w="493776">
                  <a:extLst>
                    <a:ext uri="{9D8B030D-6E8A-4147-A177-3AD203B41FA5}">
                      <a16:colId xmlns:a16="http://schemas.microsoft.com/office/drawing/2014/main" val="184773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2793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- 2024-09-23 19:00:00</a:t>
                      </a:r>
                      <a:r>
                        <a:rPr kumimoji="0" lang="en-US" sz="1000" b="0" i="0" u="none" strike="noStrike" kern="1200" cap="none" spc="0" normalizeH="0" baseline="0" noProof="0">
                          <a:ln>
                            <a:noFill/>
                          </a:ln>
                          <a:solidFill>
                            <a:prstClr val="black"/>
                          </a:solidFill>
                          <a:effectLst/>
                          <a:uLnTx/>
                          <a:uFillTx/>
                          <a:latin typeface="Calibri"/>
                          <a:ea typeface="+mn-ea"/>
                          <a:cs typeface="+mn-cs"/>
                        </a:rPr>
                        <a:t>
 In knapp einer Woche startet das Wintersemester 2024/25 - und ihr habt noch kein Top-Ticket für Studierende? 😳
Kein Problem! Mit der GrazMobil-App holt ihr euch das Ticket im Handumdrehen direkt auf euer Handy. Egal, ob Uni, Stadt oder Freizeit - mit dem Top-Ticket seid ihr immer flexibel unterwegs! 🚌🚉
Also, ab in die App und sichert euch jetzt euer Ticket für einen entspannten Semesterstart! 📲
ℹ️ Ladet euch gleich jetzt die GrazMobil-App herunter: holding-graz.at/grazmobil
© Video: achtzigzehn/Teusl
#grazmobil #topticket #studierende #uni #holdinggraz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extLst>
                  <a:ext uri="{0D108BD9-81ED-4DB2-BD59-A6C34878D82A}">
                    <a16:rowId xmlns:a16="http://schemas.microsoft.com/office/drawing/2014/main" val="1767141833"/>
                  </a:ext>
                </a:extLst>
              </a:tr>
            </a:tbl>
          </a:graphicData>
        </a:graphic>
      </p:graphicFrame>
      <p:sp>
        <p:nvSpPr>
          <p:cNvPr id="4" name="Text Placeholder 3">
            <a:extLst>
              <a:ext uri="{FF2B5EF4-FFF2-40B4-BE49-F238E27FC236}">
                <a16:creationId xmlns:a16="http://schemas.microsoft.com/office/drawing/2014/main" id="{A66EA800-0B55-4D05-82E7-2202A3171911}"/>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730141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8A10-E687-474D-9B88-A8B5B8682AF6}"/>
              </a:ext>
            </a:extLst>
          </p:cNvPr>
          <p:cNvSpPr>
            <a:spLocks noGrp="1"/>
          </p:cNvSpPr>
          <p:nvPr>
            <p:ph type="title"/>
          </p:nvPr>
        </p:nvSpPr>
        <p:spPr/>
        <p:txBody>
          <a:bodyPr/>
          <a:lstStyle/>
          <a:p>
            <a:r>
              <a:rPr lang="en-US"/>
              <a:t>Instagram Posts Table | holding_graz - 16 of 26</a:t>
            </a:r>
          </a:p>
        </p:txBody>
      </p:sp>
      <p:graphicFrame>
        <p:nvGraphicFramePr>
          <p:cNvPr id="5" name="Table Placeholder 4">
            <a:extLst>
              <a:ext uri="{FF2B5EF4-FFF2-40B4-BE49-F238E27FC236}">
                <a16:creationId xmlns:a16="http://schemas.microsoft.com/office/drawing/2014/main" id="{BC7E452F-148C-48EF-B290-E796F77DDD0E}"/>
              </a:ext>
            </a:extLst>
          </p:cNvPr>
          <p:cNvGraphicFramePr>
            <a:graphicFrameLocks noGrp="1"/>
          </p:cNvGraphicFramePr>
          <p:nvPr>
            <p:ph type="tbl" sz="quarter" idx="13"/>
            <p:extLst>
              <p:ext uri="{D42A27DB-BD31-4B8C-83A1-F6EECF244321}">
                <p14:modId xmlns:p14="http://schemas.microsoft.com/office/powerpoint/2010/main" val="181878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57979711"/>
                    </a:ext>
                  </a:extLst>
                </a:gridCol>
                <a:gridCol w="1481327">
                  <a:extLst>
                    <a:ext uri="{9D8B030D-6E8A-4147-A177-3AD203B41FA5}">
                      <a16:colId xmlns:a16="http://schemas.microsoft.com/office/drawing/2014/main" val="4139750606"/>
                    </a:ext>
                  </a:extLst>
                </a:gridCol>
                <a:gridCol w="493776">
                  <a:extLst>
                    <a:ext uri="{9D8B030D-6E8A-4147-A177-3AD203B41FA5}">
                      <a16:colId xmlns:a16="http://schemas.microsoft.com/office/drawing/2014/main" val="1707156323"/>
                    </a:ext>
                  </a:extLst>
                </a:gridCol>
                <a:gridCol w="493776">
                  <a:extLst>
                    <a:ext uri="{9D8B030D-6E8A-4147-A177-3AD203B41FA5}">
                      <a16:colId xmlns:a16="http://schemas.microsoft.com/office/drawing/2014/main" val="1833122987"/>
                    </a:ext>
                  </a:extLst>
                </a:gridCol>
                <a:gridCol w="493776">
                  <a:extLst>
                    <a:ext uri="{9D8B030D-6E8A-4147-A177-3AD203B41FA5}">
                      <a16:colId xmlns:a16="http://schemas.microsoft.com/office/drawing/2014/main" val="168030746"/>
                    </a:ext>
                  </a:extLst>
                </a:gridCol>
                <a:gridCol w="493776">
                  <a:extLst>
                    <a:ext uri="{9D8B030D-6E8A-4147-A177-3AD203B41FA5}">
                      <a16:colId xmlns:a16="http://schemas.microsoft.com/office/drawing/2014/main" val="1428420927"/>
                    </a:ext>
                  </a:extLst>
                </a:gridCol>
                <a:gridCol w="493776">
                  <a:extLst>
                    <a:ext uri="{9D8B030D-6E8A-4147-A177-3AD203B41FA5}">
                      <a16:colId xmlns:a16="http://schemas.microsoft.com/office/drawing/2014/main" val="2090160064"/>
                    </a:ext>
                  </a:extLst>
                </a:gridCol>
                <a:gridCol w="493776">
                  <a:extLst>
                    <a:ext uri="{9D8B030D-6E8A-4147-A177-3AD203B41FA5}">
                      <a16:colId xmlns:a16="http://schemas.microsoft.com/office/drawing/2014/main" val="1504692911"/>
                    </a:ext>
                  </a:extLst>
                </a:gridCol>
                <a:gridCol w="493776">
                  <a:extLst>
                    <a:ext uri="{9D8B030D-6E8A-4147-A177-3AD203B41FA5}">
                      <a16:colId xmlns:a16="http://schemas.microsoft.com/office/drawing/2014/main" val="3674119084"/>
                    </a:ext>
                  </a:extLst>
                </a:gridCol>
                <a:gridCol w="493776">
                  <a:extLst>
                    <a:ext uri="{9D8B030D-6E8A-4147-A177-3AD203B41FA5}">
                      <a16:colId xmlns:a16="http://schemas.microsoft.com/office/drawing/2014/main" val="1674051697"/>
                    </a:ext>
                  </a:extLst>
                </a:gridCol>
                <a:gridCol w="493776">
                  <a:extLst>
                    <a:ext uri="{9D8B030D-6E8A-4147-A177-3AD203B41FA5}">
                      <a16:colId xmlns:a16="http://schemas.microsoft.com/office/drawing/2014/main" val="365862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1546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- 2024-09-20 16:00:47</a:t>
                      </a:r>
                      <a:r>
                        <a:rPr kumimoji="0" lang="en-US" sz="1000" b="0" i="0" u="none" strike="noStrike" kern="1200" cap="none" spc="0" normalizeH="0" baseline="0" noProof="0">
                          <a:ln>
                            <a:noFill/>
                          </a:ln>
                          <a:solidFill>
                            <a:prstClr val="black"/>
                          </a:solidFill>
                          <a:effectLst/>
                          <a:uLnTx/>
                          <a:uFillTx/>
                          <a:latin typeface="Calibri"/>
                          <a:ea typeface="+mn-ea"/>
                          <a:cs typeface="+mn-cs"/>
                        </a:rPr>
                        <a:t>
 Flexibel, umweltfreundlich, digital – die GrazMobil-App bringt euch ans Ziel! 📲
Mit der App habt ihr alles, was ihr braucht: Fahrpläne checken, Tickets kaufen, entspannt ankommen – ganz easy mit der GrazMobil-App. So einfach, dass es schon fast unglaublich ist! 🚌🚉
Die GrazMobil-App – Appsichtlich komfortabel! ✨
ℹ️ Ladet euch gleich jetzt die App herunter: holding-graz.at/grazmobil
©️ Foto: Adobe Stock/ckybe/achtzigzehn
#grazmobilapp #öffis #holdinggraz #graz #stadtgraz #diestadtmeineslebens #genz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6002349"/>
                  </a:ext>
                </a:extLst>
              </a:tr>
            </a:tbl>
          </a:graphicData>
        </a:graphic>
      </p:graphicFrame>
      <p:sp>
        <p:nvSpPr>
          <p:cNvPr id="4" name="Text Placeholder 3">
            <a:extLst>
              <a:ext uri="{FF2B5EF4-FFF2-40B4-BE49-F238E27FC236}">
                <a16:creationId xmlns:a16="http://schemas.microsoft.com/office/drawing/2014/main" id="{C1FE1EDB-9211-42ED-A360-9ACE61F8D942}"/>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52632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8241-1F10-4B4C-9A43-401511BB9B50}"/>
              </a:ext>
            </a:extLst>
          </p:cNvPr>
          <p:cNvSpPr>
            <a:spLocks noGrp="1"/>
          </p:cNvSpPr>
          <p:nvPr>
            <p:ph type="title"/>
          </p:nvPr>
        </p:nvSpPr>
        <p:spPr/>
        <p:txBody>
          <a:bodyPr/>
          <a:lstStyle/>
          <a:p>
            <a:r>
              <a:rPr lang="en-US"/>
              <a:t>Instagram Posts Table | holding_graz - 17 of 26</a:t>
            </a:r>
          </a:p>
        </p:txBody>
      </p:sp>
      <p:graphicFrame>
        <p:nvGraphicFramePr>
          <p:cNvPr id="5" name="Table Placeholder 4">
            <a:extLst>
              <a:ext uri="{FF2B5EF4-FFF2-40B4-BE49-F238E27FC236}">
                <a16:creationId xmlns:a16="http://schemas.microsoft.com/office/drawing/2014/main" id="{B3409364-ACF4-4E7F-BE6C-238E54D04E00}"/>
              </a:ext>
            </a:extLst>
          </p:cNvPr>
          <p:cNvGraphicFramePr>
            <a:graphicFrameLocks noGrp="1"/>
          </p:cNvGraphicFramePr>
          <p:nvPr>
            <p:ph type="tbl" sz="quarter" idx="13"/>
            <p:extLst>
              <p:ext uri="{D42A27DB-BD31-4B8C-83A1-F6EECF244321}">
                <p14:modId xmlns:p14="http://schemas.microsoft.com/office/powerpoint/2010/main" val="190040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12104387"/>
                    </a:ext>
                  </a:extLst>
                </a:gridCol>
                <a:gridCol w="1481327">
                  <a:extLst>
                    <a:ext uri="{9D8B030D-6E8A-4147-A177-3AD203B41FA5}">
                      <a16:colId xmlns:a16="http://schemas.microsoft.com/office/drawing/2014/main" val="3198592556"/>
                    </a:ext>
                  </a:extLst>
                </a:gridCol>
                <a:gridCol w="493776">
                  <a:extLst>
                    <a:ext uri="{9D8B030D-6E8A-4147-A177-3AD203B41FA5}">
                      <a16:colId xmlns:a16="http://schemas.microsoft.com/office/drawing/2014/main" val="952922258"/>
                    </a:ext>
                  </a:extLst>
                </a:gridCol>
                <a:gridCol w="493776">
                  <a:extLst>
                    <a:ext uri="{9D8B030D-6E8A-4147-A177-3AD203B41FA5}">
                      <a16:colId xmlns:a16="http://schemas.microsoft.com/office/drawing/2014/main" val="3478841306"/>
                    </a:ext>
                  </a:extLst>
                </a:gridCol>
                <a:gridCol w="493776">
                  <a:extLst>
                    <a:ext uri="{9D8B030D-6E8A-4147-A177-3AD203B41FA5}">
                      <a16:colId xmlns:a16="http://schemas.microsoft.com/office/drawing/2014/main" val="2495770804"/>
                    </a:ext>
                  </a:extLst>
                </a:gridCol>
                <a:gridCol w="493776">
                  <a:extLst>
                    <a:ext uri="{9D8B030D-6E8A-4147-A177-3AD203B41FA5}">
                      <a16:colId xmlns:a16="http://schemas.microsoft.com/office/drawing/2014/main" val="3725970610"/>
                    </a:ext>
                  </a:extLst>
                </a:gridCol>
                <a:gridCol w="493776">
                  <a:extLst>
                    <a:ext uri="{9D8B030D-6E8A-4147-A177-3AD203B41FA5}">
                      <a16:colId xmlns:a16="http://schemas.microsoft.com/office/drawing/2014/main" val="2446494875"/>
                    </a:ext>
                  </a:extLst>
                </a:gridCol>
                <a:gridCol w="493776">
                  <a:extLst>
                    <a:ext uri="{9D8B030D-6E8A-4147-A177-3AD203B41FA5}">
                      <a16:colId xmlns:a16="http://schemas.microsoft.com/office/drawing/2014/main" val="1899348318"/>
                    </a:ext>
                  </a:extLst>
                </a:gridCol>
                <a:gridCol w="493776">
                  <a:extLst>
                    <a:ext uri="{9D8B030D-6E8A-4147-A177-3AD203B41FA5}">
                      <a16:colId xmlns:a16="http://schemas.microsoft.com/office/drawing/2014/main" val="3410647544"/>
                    </a:ext>
                  </a:extLst>
                </a:gridCol>
                <a:gridCol w="493776">
                  <a:extLst>
                    <a:ext uri="{9D8B030D-6E8A-4147-A177-3AD203B41FA5}">
                      <a16:colId xmlns:a16="http://schemas.microsoft.com/office/drawing/2014/main" val="3194803175"/>
                    </a:ext>
                  </a:extLst>
                </a:gridCol>
                <a:gridCol w="493776">
                  <a:extLst>
                    <a:ext uri="{9D8B030D-6E8A-4147-A177-3AD203B41FA5}">
                      <a16:colId xmlns:a16="http://schemas.microsoft.com/office/drawing/2014/main" val="45537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3727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- 2024-09-19 07:30:15</a:t>
                      </a:r>
                      <a:r>
                        <a:rPr kumimoji="0" lang="en-US" sz="1000" b="0" i="0" u="none" strike="noStrike" kern="1200" cap="none" spc="0" normalizeH="0" baseline="0" noProof="0">
                          <a:ln>
                            <a:noFill/>
                          </a:ln>
                          <a:solidFill>
                            <a:prstClr val="black"/>
                          </a:solidFill>
                          <a:effectLst/>
                          <a:uLnTx/>
                          <a:uFillTx/>
                          <a:latin typeface="Calibri"/>
                          <a:ea typeface="+mn-ea"/>
                          <a:cs typeface="+mn-cs"/>
                        </a:rPr>
                        <a:t>
 Ab sofort stehen Nutzer:innen der GrazMobil-App folgende, neue Funktionen zur Verfügung:
📲 Aktualisierung der Mobilitätsservices und Info zum @flux.sammeltaxi 
📲 Apple User:innen: Neue Zahlungsmöglichkeit mit „Apple Pay“
Was kann die GrazMobil-App? 🤔
Die GrazMobil-App ist DIE App für den öffentlichen Verkehr in Graz. Ob Ticketkauf, Routenplanung, Überblick zu aktuellen Abfahrtszeiten, Übersicht der Grazer tim-Standorte oder Fahrgastinfos – die App erleichtert euch die Nutzung öffentlicher Verkehrsmittel in Graz und spart Zeit. 💪
ℹ️ Alle Infos zur App findet ihr unter: holding-graz.at/grazmobil
©️ Foto: Holding Graz/Gassmann
#grazmobilapp #öffis #holdinggraz #diestadtmeineslebens #graz #stadtgraz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6453718"/>
                  </a:ext>
                </a:extLst>
              </a:tr>
            </a:tbl>
          </a:graphicData>
        </a:graphic>
      </p:graphicFrame>
      <p:sp>
        <p:nvSpPr>
          <p:cNvPr id="4" name="Text Placeholder 3">
            <a:extLst>
              <a:ext uri="{FF2B5EF4-FFF2-40B4-BE49-F238E27FC236}">
                <a16:creationId xmlns:a16="http://schemas.microsoft.com/office/drawing/2014/main" id="{17BF36E8-613F-4BCD-B11E-211CF228594B}"/>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349511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BF871-F986-448B-8EB2-4C03EAA7306E}"/>
              </a:ext>
            </a:extLst>
          </p:cNvPr>
          <p:cNvSpPr>
            <a:spLocks noGrp="1"/>
          </p:cNvSpPr>
          <p:nvPr>
            <p:ph type="title"/>
          </p:nvPr>
        </p:nvSpPr>
        <p:spPr/>
        <p:txBody>
          <a:bodyPr/>
          <a:lstStyle/>
          <a:p>
            <a:r>
              <a:rPr lang="en-US"/>
              <a:t>Instagram Posts Table | holding_graz - 18 of 26</a:t>
            </a:r>
          </a:p>
        </p:txBody>
      </p:sp>
      <p:graphicFrame>
        <p:nvGraphicFramePr>
          <p:cNvPr id="5" name="Table Placeholder 4">
            <a:extLst>
              <a:ext uri="{FF2B5EF4-FFF2-40B4-BE49-F238E27FC236}">
                <a16:creationId xmlns:a16="http://schemas.microsoft.com/office/drawing/2014/main" id="{664DDF83-0F9C-4A2E-B493-276834A9CD6E}"/>
              </a:ext>
            </a:extLst>
          </p:cNvPr>
          <p:cNvGraphicFramePr>
            <a:graphicFrameLocks noGrp="1"/>
          </p:cNvGraphicFramePr>
          <p:nvPr>
            <p:ph type="tbl" sz="quarter" idx="13"/>
            <p:extLst>
              <p:ext uri="{D42A27DB-BD31-4B8C-83A1-F6EECF244321}">
                <p14:modId xmlns:p14="http://schemas.microsoft.com/office/powerpoint/2010/main" val="253760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64783564"/>
                    </a:ext>
                  </a:extLst>
                </a:gridCol>
                <a:gridCol w="1481327">
                  <a:extLst>
                    <a:ext uri="{9D8B030D-6E8A-4147-A177-3AD203B41FA5}">
                      <a16:colId xmlns:a16="http://schemas.microsoft.com/office/drawing/2014/main" val="131821277"/>
                    </a:ext>
                  </a:extLst>
                </a:gridCol>
                <a:gridCol w="493776">
                  <a:extLst>
                    <a:ext uri="{9D8B030D-6E8A-4147-A177-3AD203B41FA5}">
                      <a16:colId xmlns:a16="http://schemas.microsoft.com/office/drawing/2014/main" val="1069463671"/>
                    </a:ext>
                  </a:extLst>
                </a:gridCol>
                <a:gridCol w="493776">
                  <a:extLst>
                    <a:ext uri="{9D8B030D-6E8A-4147-A177-3AD203B41FA5}">
                      <a16:colId xmlns:a16="http://schemas.microsoft.com/office/drawing/2014/main" val="3792857302"/>
                    </a:ext>
                  </a:extLst>
                </a:gridCol>
                <a:gridCol w="493776">
                  <a:extLst>
                    <a:ext uri="{9D8B030D-6E8A-4147-A177-3AD203B41FA5}">
                      <a16:colId xmlns:a16="http://schemas.microsoft.com/office/drawing/2014/main" val="724206247"/>
                    </a:ext>
                  </a:extLst>
                </a:gridCol>
                <a:gridCol w="493776">
                  <a:extLst>
                    <a:ext uri="{9D8B030D-6E8A-4147-A177-3AD203B41FA5}">
                      <a16:colId xmlns:a16="http://schemas.microsoft.com/office/drawing/2014/main" val="443758496"/>
                    </a:ext>
                  </a:extLst>
                </a:gridCol>
                <a:gridCol w="493776">
                  <a:extLst>
                    <a:ext uri="{9D8B030D-6E8A-4147-A177-3AD203B41FA5}">
                      <a16:colId xmlns:a16="http://schemas.microsoft.com/office/drawing/2014/main" val="1139635217"/>
                    </a:ext>
                  </a:extLst>
                </a:gridCol>
                <a:gridCol w="493776">
                  <a:extLst>
                    <a:ext uri="{9D8B030D-6E8A-4147-A177-3AD203B41FA5}">
                      <a16:colId xmlns:a16="http://schemas.microsoft.com/office/drawing/2014/main" val="300248973"/>
                    </a:ext>
                  </a:extLst>
                </a:gridCol>
                <a:gridCol w="493776">
                  <a:extLst>
                    <a:ext uri="{9D8B030D-6E8A-4147-A177-3AD203B41FA5}">
                      <a16:colId xmlns:a16="http://schemas.microsoft.com/office/drawing/2014/main" val="2599666895"/>
                    </a:ext>
                  </a:extLst>
                </a:gridCol>
                <a:gridCol w="493776">
                  <a:extLst>
                    <a:ext uri="{9D8B030D-6E8A-4147-A177-3AD203B41FA5}">
                      <a16:colId xmlns:a16="http://schemas.microsoft.com/office/drawing/2014/main" val="2364235035"/>
                    </a:ext>
                  </a:extLst>
                </a:gridCol>
                <a:gridCol w="493776">
                  <a:extLst>
                    <a:ext uri="{9D8B030D-6E8A-4147-A177-3AD203B41FA5}">
                      <a16:colId xmlns:a16="http://schemas.microsoft.com/office/drawing/2014/main" val="91074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246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- 2024-09-18 16:05:58</a:t>
                      </a:r>
                      <a:r>
                        <a:rPr kumimoji="0" lang="de-DE" sz="1000" b="0" i="0" u="none" strike="noStrike" kern="1200" cap="none" spc="0" normalizeH="0" baseline="0" noProof="0">
                          <a:ln>
                            <a:noFill/>
                          </a:ln>
                          <a:solidFill>
                            <a:prstClr val="black"/>
                          </a:solidFill>
                          <a:effectLst/>
                          <a:uLnTx/>
                          <a:uFillTx/>
                          <a:latin typeface="Calibri"/>
                          <a:ea typeface="+mn-ea"/>
                          <a:cs typeface="+mn-cs"/>
                        </a:rPr>
                        <a:t>
 Wie gut kennt ihr Graz? Jetzt testen &amp; gewinnen! 
Ihr seid echte Haltestellen-Profis? 🚏Dann testet jetzt euer Wissen auf unserer Website! 👀 Erkennt ihr anhand des Bildausschnitts, an welcher Haltestelle das Foto geschossen wurde?
👉 Je schneller ihr antwortet, desto mehr Punkte könnt ihr sammeln! 🎯 Und mit etwas Glück gewinnt ihr ein Monatsticket der Graz Linien im Wert von 64,70 €! 🚌🎉
👉 Mitmachen und gewinnen: holding-graz.at
© Foto: achtzigzehn/Teusl
#grazmobilapp #gewinnspiel #holdinggraz #graz #stadtgraz #diestadtmeineslebens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3044572"/>
                  </a:ext>
                </a:extLst>
              </a:tr>
            </a:tbl>
          </a:graphicData>
        </a:graphic>
      </p:graphicFrame>
      <p:sp>
        <p:nvSpPr>
          <p:cNvPr id="4" name="Text Placeholder 3">
            <a:extLst>
              <a:ext uri="{FF2B5EF4-FFF2-40B4-BE49-F238E27FC236}">
                <a16:creationId xmlns:a16="http://schemas.microsoft.com/office/drawing/2014/main" id="{EE1716A9-2377-4EE0-9064-607350F99CDF}"/>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3264409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E36-38C0-4831-B27D-E1C225ADA0CA}"/>
              </a:ext>
            </a:extLst>
          </p:cNvPr>
          <p:cNvSpPr>
            <a:spLocks noGrp="1"/>
          </p:cNvSpPr>
          <p:nvPr>
            <p:ph type="title"/>
          </p:nvPr>
        </p:nvSpPr>
        <p:spPr/>
        <p:txBody>
          <a:bodyPr/>
          <a:lstStyle/>
          <a:p>
            <a:r>
              <a:rPr lang="en-US"/>
              <a:t>Instagram Posts Table | holding_graz - 19 of 26</a:t>
            </a:r>
          </a:p>
        </p:txBody>
      </p:sp>
      <p:graphicFrame>
        <p:nvGraphicFramePr>
          <p:cNvPr id="5" name="Table Placeholder 4">
            <a:extLst>
              <a:ext uri="{FF2B5EF4-FFF2-40B4-BE49-F238E27FC236}">
                <a16:creationId xmlns:a16="http://schemas.microsoft.com/office/drawing/2014/main" id="{CA904752-4ED4-4BFD-B50E-15A8EBB5A8A2}"/>
              </a:ext>
            </a:extLst>
          </p:cNvPr>
          <p:cNvGraphicFramePr>
            <a:graphicFrameLocks noGrp="1"/>
          </p:cNvGraphicFramePr>
          <p:nvPr>
            <p:ph type="tbl" sz="quarter" idx="13"/>
            <p:extLst>
              <p:ext uri="{D42A27DB-BD31-4B8C-83A1-F6EECF244321}">
                <p14:modId xmlns:p14="http://schemas.microsoft.com/office/powerpoint/2010/main" val="364116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41201300"/>
                    </a:ext>
                  </a:extLst>
                </a:gridCol>
                <a:gridCol w="1481327">
                  <a:extLst>
                    <a:ext uri="{9D8B030D-6E8A-4147-A177-3AD203B41FA5}">
                      <a16:colId xmlns:a16="http://schemas.microsoft.com/office/drawing/2014/main" val="1624497536"/>
                    </a:ext>
                  </a:extLst>
                </a:gridCol>
                <a:gridCol w="493776">
                  <a:extLst>
                    <a:ext uri="{9D8B030D-6E8A-4147-A177-3AD203B41FA5}">
                      <a16:colId xmlns:a16="http://schemas.microsoft.com/office/drawing/2014/main" val="3741281115"/>
                    </a:ext>
                  </a:extLst>
                </a:gridCol>
                <a:gridCol w="493776">
                  <a:extLst>
                    <a:ext uri="{9D8B030D-6E8A-4147-A177-3AD203B41FA5}">
                      <a16:colId xmlns:a16="http://schemas.microsoft.com/office/drawing/2014/main" val="82245668"/>
                    </a:ext>
                  </a:extLst>
                </a:gridCol>
                <a:gridCol w="493776">
                  <a:extLst>
                    <a:ext uri="{9D8B030D-6E8A-4147-A177-3AD203B41FA5}">
                      <a16:colId xmlns:a16="http://schemas.microsoft.com/office/drawing/2014/main" val="2761112562"/>
                    </a:ext>
                  </a:extLst>
                </a:gridCol>
                <a:gridCol w="493776">
                  <a:extLst>
                    <a:ext uri="{9D8B030D-6E8A-4147-A177-3AD203B41FA5}">
                      <a16:colId xmlns:a16="http://schemas.microsoft.com/office/drawing/2014/main" val="4256170940"/>
                    </a:ext>
                  </a:extLst>
                </a:gridCol>
                <a:gridCol w="493776">
                  <a:extLst>
                    <a:ext uri="{9D8B030D-6E8A-4147-A177-3AD203B41FA5}">
                      <a16:colId xmlns:a16="http://schemas.microsoft.com/office/drawing/2014/main" val="2704992309"/>
                    </a:ext>
                  </a:extLst>
                </a:gridCol>
                <a:gridCol w="493776">
                  <a:extLst>
                    <a:ext uri="{9D8B030D-6E8A-4147-A177-3AD203B41FA5}">
                      <a16:colId xmlns:a16="http://schemas.microsoft.com/office/drawing/2014/main" val="3360721017"/>
                    </a:ext>
                  </a:extLst>
                </a:gridCol>
                <a:gridCol w="493776">
                  <a:extLst>
                    <a:ext uri="{9D8B030D-6E8A-4147-A177-3AD203B41FA5}">
                      <a16:colId xmlns:a16="http://schemas.microsoft.com/office/drawing/2014/main" val="1360267816"/>
                    </a:ext>
                  </a:extLst>
                </a:gridCol>
                <a:gridCol w="493776">
                  <a:extLst>
                    <a:ext uri="{9D8B030D-6E8A-4147-A177-3AD203B41FA5}">
                      <a16:colId xmlns:a16="http://schemas.microsoft.com/office/drawing/2014/main" val="1445412583"/>
                    </a:ext>
                  </a:extLst>
                </a:gridCol>
                <a:gridCol w="493776">
                  <a:extLst>
                    <a:ext uri="{9D8B030D-6E8A-4147-A177-3AD203B41FA5}">
                      <a16:colId xmlns:a16="http://schemas.microsoft.com/office/drawing/2014/main" val="153073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8382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- 2024-09-17 08:15:54</a:t>
                      </a:r>
                      <a:r>
                        <a:rPr kumimoji="0" lang="en-US" sz="1000" b="0" i="0" u="none" strike="noStrike" kern="1200" cap="none" spc="0" normalizeH="0" baseline="0" noProof="0">
                          <a:ln>
                            <a:noFill/>
                          </a:ln>
                          <a:solidFill>
                            <a:prstClr val="black"/>
                          </a:solidFill>
                          <a:effectLst/>
                          <a:uLnTx/>
                          <a:uFillTx/>
                          <a:latin typeface="Calibri"/>
                          <a:ea typeface="+mn-ea"/>
                          <a:cs typeface="+mn-cs"/>
                        </a:rPr>
                        <a:t>
 Am Donnerstag, den 19. September, startet der Doublesieger @sksturm Graz mit dem Auswärtsmatch bei Stade Brest in die Champions League-Saison 2024/25 – und als Sponsoringpartnerin ist die Holding Graz mit dabei! 🤩⚽️
Der Sponsoringschwerpunkt liegt dabei auf unserem Mobilitätsangebot tim und auf unseren Apps, um unsere Angebote durch den SK Sturm auf der großen internationalen Bühne einem noch breiteren Publikum vorstellen zu können. 🏟️
👉🏻 Behaltet auch unsere Social Media-Kanäle im Auge, denn in dieser Saison könnt ihr euch auf viele tolle Gewinnspiele freuen! 🥳
Wir freuen uns, gemeinsam mit dem SK Sturm durch die Champions League zu gehen und wünschen viel Erfolg! 💪🏻
ℹ️ Alle weiteren Infos und Champions League-Spiele findet ihr unter: holding-graz.at 
Am Foto v.l.n.r.: Beteiligungsstadtrat Manfred Eber, Holding Graz-CEO Wolfgang Malik, Sturm Graz-Verteidiger Jon Gorenc Stankovic. Wirtschaftsstadtrat Günter Riegler und Sturm-Präsident Christian Jauk
©️ Foto: Holding Graz/Foto Fischer
#sksturmgraz #championsleague #holdinggraz #sponsoring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9804313"/>
                  </a:ext>
                </a:extLst>
              </a:tr>
            </a:tbl>
          </a:graphicData>
        </a:graphic>
      </p:graphicFrame>
      <p:sp>
        <p:nvSpPr>
          <p:cNvPr id="4" name="Text Placeholder 3">
            <a:extLst>
              <a:ext uri="{FF2B5EF4-FFF2-40B4-BE49-F238E27FC236}">
                <a16:creationId xmlns:a16="http://schemas.microsoft.com/office/drawing/2014/main" id="{55B2AC55-C03C-47F4-8550-2BBDAA2EE912}"/>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168996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8844-E74D-4164-AC99-1F4E98D3BF0D}"/>
              </a:ext>
            </a:extLst>
          </p:cNvPr>
          <p:cNvSpPr>
            <a:spLocks noGrp="1"/>
          </p:cNvSpPr>
          <p:nvPr>
            <p:ph type="title"/>
          </p:nvPr>
        </p:nvSpPr>
        <p:spPr/>
        <p:txBody>
          <a:bodyPr/>
          <a:lstStyle/>
          <a:p>
            <a:r>
              <a:rPr lang="en-US"/>
              <a:t>Instagram Posts Table | holding_graz - 20 of 26</a:t>
            </a:r>
          </a:p>
        </p:txBody>
      </p:sp>
      <p:graphicFrame>
        <p:nvGraphicFramePr>
          <p:cNvPr id="5" name="Table Placeholder 4">
            <a:extLst>
              <a:ext uri="{FF2B5EF4-FFF2-40B4-BE49-F238E27FC236}">
                <a16:creationId xmlns:a16="http://schemas.microsoft.com/office/drawing/2014/main" id="{707FCA35-4D77-4CF1-8A52-1F6B019F07E3}"/>
              </a:ext>
            </a:extLst>
          </p:cNvPr>
          <p:cNvGraphicFramePr>
            <a:graphicFrameLocks noGrp="1"/>
          </p:cNvGraphicFramePr>
          <p:nvPr>
            <p:ph type="tbl" sz="quarter" idx="13"/>
            <p:extLst>
              <p:ext uri="{D42A27DB-BD31-4B8C-83A1-F6EECF244321}">
                <p14:modId xmlns:p14="http://schemas.microsoft.com/office/powerpoint/2010/main" val="164648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7131640"/>
                    </a:ext>
                  </a:extLst>
                </a:gridCol>
                <a:gridCol w="1481327">
                  <a:extLst>
                    <a:ext uri="{9D8B030D-6E8A-4147-A177-3AD203B41FA5}">
                      <a16:colId xmlns:a16="http://schemas.microsoft.com/office/drawing/2014/main" val="2598426093"/>
                    </a:ext>
                  </a:extLst>
                </a:gridCol>
                <a:gridCol w="493776">
                  <a:extLst>
                    <a:ext uri="{9D8B030D-6E8A-4147-A177-3AD203B41FA5}">
                      <a16:colId xmlns:a16="http://schemas.microsoft.com/office/drawing/2014/main" val="2026536975"/>
                    </a:ext>
                  </a:extLst>
                </a:gridCol>
                <a:gridCol w="493776">
                  <a:extLst>
                    <a:ext uri="{9D8B030D-6E8A-4147-A177-3AD203B41FA5}">
                      <a16:colId xmlns:a16="http://schemas.microsoft.com/office/drawing/2014/main" val="489111652"/>
                    </a:ext>
                  </a:extLst>
                </a:gridCol>
                <a:gridCol w="493776">
                  <a:extLst>
                    <a:ext uri="{9D8B030D-6E8A-4147-A177-3AD203B41FA5}">
                      <a16:colId xmlns:a16="http://schemas.microsoft.com/office/drawing/2014/main" val="45597168"/>
                    </a:ext>
                  </a:extLst>
                </a:gridCol>
                <a:gridCol w="493776">
                  <a:extLst>
                    <a:ext uri="{9D8B030D-6E8A-4147-A177-3AD203B41FA5}">
                      <a16:colId xmlns:a16="http://schemas.microsoft.com/office/drawing/2014/main" val="1594810592"/>
                    </a:ext>
                  </a:extLst>
                </a:gridCol>
                <a:gridCol w="493776">
                  <a:extLst>
                    <a:ext uri="{9D8B030D-6E8A-4147-A177-3AD203B41FA5}">
                      <a16:colId xmlns:a16="http://schemas.microsoft.com/office/drawing/2014/main" val="1341053611"/>
                    </a:ext>
                  </a:extLst>
                </a:gridCol>
                <a:gridCol w="493776">
                  <a:extLst>
                    <a:ext uri="{9D8B030D-6E8A-4147-A177-3AD203B41FA5}">
                      <a16:colId xmlns:a16="http://schemas.microsoft.com/office/drawing/2014/main" val="2438987325"/>
                    </a:ext>
                  </a:extLst>
                </a:gridCol>
                <a:gridCol w="493776">
                  <a:extLst>
                    <a:ext uri="{9D8B030D-6E8A-4147-A177-3AD203B41FA5}">
                      <a16:colId xmlns:a16="http://schemas.microsoft.com/office/drawing/2014/main" val="858881622"/>
                    </a:ext>
                  </a:extLst>
                </a:gridCol>
                <a:gridCol w="493776">
                  <a:extLst>
                    <a:ext uri="{9D8B030D-6E8A-4147-A177-3AD203B41FA5}">
                      <a16:colId xmlns:a16="http://schemas.microsoft.com/office/drawing/2014/main" val="3041193620"/>
                    </a:ext>
                  </a:extLst>
                </a:gridCol>
                <a:gridCol w="493776">
                  <a:extLst>
                    <a:ext uri="{9D8B030D-6E8A-4147-A177-3AD203B41FA5}">
                      <a16:colId xmlns:a16="http://schemas.microsoft.com/office/drawing/2014/main" val="1568926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854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- 2024-09-15 10:00:27</a:t>
                      </a:r>
                      <a:r>
                        <a:rPr kumimoji="0" lang="en-US" sz="1000" b="0" i="0" u="none" strike="noStrike" kern="1200" cap="none" spc="0" normalizeH="0" baseline="0" noProof="0">
                          <a:ln>
                            <a:noFill/>
                          </a:ln>
                          <a:solidFill>
                            <a:prstClr val="black"/>
                          </a:solidFill>
                          <a:effectLst/>
                          <a:uLnTx/>
                          <a:uFillTx/>
                          <a:latin typeface="Calibri"/>
                          <a:ea typeface="+mn-ea"/>
                          <a:cs typeface="+mn-cs"/>
                        </a:rPr>
                        <a:t>
 Warum kompliziert, wenn’s auch einfach geht? 🤔
Mit der GrazMobil-App habt ihr nicht nur alle Verbindungen auf einen Blick, sondern auch eure Tickets direkt auf dem Smartphone. Kein Warten, kein Druck – einfach downloaden, loslegen und Appsichtlich unkompliziert durch Graz kommen! 🚶‍♂️📲
ℹ Macht es euch einfach und ladet jetzt die GrazMobil-App herunter: holding-graz.at/grazmobil
© Foto: Adobe Stock/Dara/achtzigzehn
#grazmobilapp #holdinggraz #öffis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6046574"/>
                  </a:ext>
                </a:extLst>
              </a:tr>
            </a:tbl>
          </a:graphicData>
        </a:graphic>
      </p:graphicFrame>
      <p:sp>
        <p:nvSpPr>
          <p:cNvPr id="4" name="Text Placeholder 3">
            <a:extLst>
              <a:ext uri="{FF2B5EF4-FFF2-40B4-BE49-F238E27FC236}">
                <a16:creationId xmlns:a16="http://schemas.microsoft.com/office/drawing/2014/main" id="{7C8254EA-A9BC-4B7E-8D75-FD5AEB064B3D}"/>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387502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2BE0C-6C11-4346-A254-49ADC7F775DE}"/>
              </a:ext>
            </a:extLst>
          </p:cNvPr>
          <p:cNvSpPr>
            <a:spLocks noGrp="1"/>
          </p:cNvSpPr>
          <p:nvPr>
            <p:ph type="title"/>
          </p:nvPr>
        </p:nvSpPr>
        <p:spPr/>
        <p:txBody>
          <a:bodyPr/>
          <a:lstStyle/>
          <a:p>
            <a:r>
              <a:rPr lang="en-US"/>
              <a:t>Instagram Posts Table | holding_graz - 21 of 26</a:t>
            </a:r>
          </a:p>
        </p:txBody>
      </p:sp>
      <p:graphicFrame>
        <p:nvGraphicFramePr>
          <p:cNvPr id="5" name="Table Placeholder 4">
            <a:extLst>
              <a:ext uri="{FF2B5EF4-FFF2-40B4-BE49-F238E27FC236}">
                <a16:creationId xmlns:a16="http://schemas.microsoft.com/office/drawing/2014/main" id="{A667E745-1032-48A1-82DE-A9E17376CD13}"/>
              </a:ext>
            </a:extLst>
          </p:cNvPr>
          <p:cNvGraphicFramePr>
            <a:graphicFrameLocks noGrp="1"/>
          </p:cNvGraphicFramePr>
          <p:nvPr>
            <p:ph type="tbl" sz="quarter" idx="13"/>
            <p:extLst>
              <p:ext uri="{D42A27DB-BD31-4B8C-83A1-F6EECF244321}">
                <p14:modId xmlns:p14="http://schemas.microsoft.com/office/powerpoint/2010/main" val="327666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81128143"/>
                    </a:ext>
                  </a:extLst>
                </a:gridCol>
                <a:gridCol w="1481327">
                  <a:extLst>
                    <a:ext uri="{9D8B030D-6E8A-4147-A177-3AD203B41FA5}">
                      <a16:colId xmlns:a16="http://schemas.microsoft.com/office/drawing/2014/main" val="4075647555"/>
                    </a:ext>
                  </a:extLst>
                </a:gridCol>
                <a:gridCol w="493776">
                  <a:extLst>
                    <a:ext uri="{9D8B030D-6E8A-4147-A177-3AD203B41FA5}">
                      <a16:colId xmlns:a16="http://schemas.microsoft.com/office/drawing/2014/main" val="1081413277"/>
                    </a:ext>
                  </a:extLst>
                </a:gridCol>
                <a:gridCol w="493776">
                  <a:extLst>
                    <a:ext uri="{9D8B030D-6E8A-4147-A177-3AD203B41FA5}">
                      <a16:colId xmlns:a16="http://schemas.microsoft.com/office/drawing/2014/main" val="1117682596"/>
                    </a:ext>
                  </a:extLst>
                </a:gridCol>
                <a:gridCol w="493776">
                  <a:extLst>
                    <a:ext uri="{9D8B030D-6E8A-4147-A177-3AD203B41FA5}">
                      <a16:colId xmlns:a16="http://schemas.microsoft.com/office/drawing/2014/main" val="401104846"/>
                    </a:ext>
                  </a:extLst>
                </a:gridCol>
                <a:gridCol w="493776">
                  <a:extLst>
                    <a:ext uri="{9D8B030D-6E8A-4147-A177-3AD203B41FA5}">
                      <a16:colId xmlns:a16="http://schemas.microsoft.com/office/drawing/2014/main" val="2283740057"/>
                    </a:ext>
                  </a:extLst>
                </a:gridCol>
                <a:gridCol w="493776">
                  <a:extLst>
                    <a:ext uri="{9D8B030D-6E8A-4147-A177-3AD203B41FA5}">
                      <a16:colId xmlns:a16="http://schemas.microsoft.com/office/drawing/2014/main" val="3009498413"/>
                    </a:ext>
                  </a:extLst>
                </a:gridCol>
                <a:gridCol w="493776">
                  <a:extLst>
                    <a:ext uri="{9D8B030D-6E8A-4147-A177-3AD203B41FA5}">
                      <a16:colId xmlns:a16="http://schemas.microsoft.com/office/drawing/2014/main" val="1217455895"/>
                    </a:ext>
                  </a:extLst>
                </a:gridCol>
                <a:gridCol w="493776">
                  <a:extLst>
                    <a:ext uri="{9D8B030D-6E8A-4147-A177-3AD203B41FA5}">
                      <a16:colId xmlns:a16="http://schemas.microsoft.com/office/drawing/2014/main" val="3394332751"/>
                    </a:ext>
                  </a:extLst>
                </a:gridCol>
                <a:gridCol w="493776">
                  <a:extLst>
                    <a:ext uri="{9D8B030D-6E8A-4147-A177-3AD203B41FA5}">
                      <a16:colId xmlns:a16="http://schemas.microsoft.com/office/drawing/2014/main" val="301850874"/>
                    </a:ext>
                  </a:extLst>
                </a:gridCol>
                <a:gridCol w="493776">
                  <a:extLst>
                    <a:ext uri="{9D8B030D-6E8A-4147-A177-3AD203B41FA5}">
                      <a16:colId xmlns:a16="http://schemas.microsoft.com/office/drawing/2014/main" val="284890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285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- 2024-09-14 19:00:00</a:t>
                      </a:r>
                      <a:r>
                        <a:rPr kumimoji="0" lang="de-DE" sz="1000" b="0" i="0" u="none" strike="noStrike" kern="1200" cap="none" spc="0" normalizeH="0" baseline="0" noProof="0">
                          <a:ln>
                            <a:noFill/>
                          </a:ln>
                          <a:solidFill>
                            <a:prstClr val="black"/>
                          </a:solidFill>
                          <a:effectLst/>
                          <a:uLnTx/>
                          <a:uFillTx/>
                          <a:latin typeface="Calibri"/>
                          <a:ea typeface="+mn-ea"/>
                          <a:cs typeface="+mn-cs"/>
                        </a:rPr>
                        <a:t>
 Ihr habt die GrazMobil-App noch nicht auf eurem Smartphone? Dann wird’s aber höchste Zeit! 😉📲
Mit der App könnt ihr euch Tickets wie das TopTicket ganz bequem von zu Hause aus sichern – kein Anstellen, kein Ausfüllen von Anträgen. Einfach die App öffnen, Ticket kaufen und los geht’s! 🤩
So spart ihr nicht nur Zeit, sondern habt eure Tickets immer in der Hosentasche und seid jederzeit startklar. 🚌🚉
ℹ️ Ladet euch gleich jetzt die App herunter: holding-graz.at/grazmobil
©️ Video: achtzigzehn/Teusl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extLst>
                  <a:ext uri="{0D108BD9-81ED-4DB2-BD59-A6C34878D82A}">
                    <a16:rowId xmlns:a16="http://schemas.microsoft.com/office/drawing/2014/main" val="2780886826"/>
                  </a:ext>
                </a:extLst>
              </a:tr>
            </a:tbl>
          </a:graphicData>
        </a:graphic>
      </p:graphicFrame>
      <p:sp>
        <p:nvSpPr>
          <p:cNvPr id="4" name="Text Placeholder 3">
            <a:extLst>
              <a:ext uri="{FF2B5EF4-FFF2-40B4-BE49-F238E27FC236}">
                <a16:creationId xmlns:a16="http://schemas.microsoft.com/office/drawing/2014/main" id="{8E47FA0D-2E2B-4836-B802-D563D5B6ECEC}"/>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2404892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4DB11-7E40-4913-98A8-1D2916E319C1}"/>
              </a:ext>
            </a:extLst>
          </p:cNvPr>
          <p:cNvSpPr>
            <a:spLocks noGrp="1"/>
          </p:cNvSpPr>
          <p:nvPr>
            <p:ph type="title"/>
          </p:nvPr>
        </p:nvSpPr>
        <p:spPr/>
        <p:txBody>
          <a:bodyPr/>
          <a:lstStyle/>
          <a:p>
            <a:r>
              <a:rPr lang="en-US"/>
              <a:t>Instagram Posts Table | holding_graz - 22 of 26</a:t>
            </a:r>
          </a:p>
        </p:txBody>
      </p:sp>
      <p:graphicFrame>
        <p:nvGraphicFramePr>
          <p:cNvPr id="5" name="Table Placeholder 4">
            <a:extLst>
              <a:ext uri="{FF2B5EF4-FFF2-40B4-BE49-F238E27FC236}">
                <a16:creationId xmlns:a16="http://schemas.microsoft.com/office/drawing/2014/main" id="{6A973887-2EEB-4134-8FD7-8B00AB6CACC9}"/>
              </a:ext>
            </a:extLst>
          </p:cNvPr>
          <p:cNvGraphicFramePr>
            <a:graphicFrameLocks noGrp="1"/>
          </p:cNvGraphicFramePr>
          <p:nvPr>
            <p:ph type="tbl" sz="quarter" idx="13"/>
            <p:extLst>
              <p:ext uri="{D42A27DB-BD31-4B8C-83A1-F6EECF244321}">
                <p14:modId xmlns:p14="http://schemas.microsoft.com/office/powerpoint/2010/main" val="51561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18954641"/>
                    </a:ext>
                  </a:extLst>
                </a:gridCol>
                <a:gridCol w="1481327">
                  <a:extLst>
                    <a:ext uri="{9D8B030D-6E8A-4147-A177-3AD203B41FA5}">
                      <a16:colId xmlns:a16="http://schemas.microsoft.com/office/drawing/2014/main" val="4111428627"/>
                    </a:ext>
                  </a:extLst>
                </a:gridCol>
                <a:gridCol w="493776">
                  <a:extLst>
                    <a:ext uri="{9D8B030D-6E8A-4147-A177-3AD203B41FA5}">
                      <a16:colId xmlns:a16="http://schemas.microsoft.com/office/drawing/2014/main" val="1040425973"/>
                    </a:ext>
                  </a:extLst>
                </a:gridCol>
                <a:gridCol w="493776">
                  <a:extLst>
                    <a:ext uri="{9D8B030D-6E8A-4147-A177-3AD203B41FA5}">
                      <a16:colId xmlns:a16="http://schemas.microsoft.com/office/drawing/2014/main" val="2420583791"/>
                    </a:ext>
                  </a:extLst>
                </a:gridCol>
                <a:gridCol w="493776">
                  <a:extLst>
                    <a:ext uri="{9D8B030D-6E8A-4147-A177-3AD203B41FA5}">
                      <a16:colId xmlns:a16="http://schemas.microsoft.com/office/drawing/2014/main" val="386779982"/>
                    </a:ext>
                  </a:extLst>
                </a:gridCol>
                <a:gridCol w="493776">
                  <a:extLst>
                    <a:ext uri="{9D8B030D-6E8A-4147-A177-3AD203B41FA5}">
                      <a16:colId xmlns:a16="http://schemas.microsoft.com/office/drawing/2014/main" val="1125977796"/>
                    </a:ext>
                  </a:extLst>
                </a:gridCol>
                <a:gridCol w="493776">
                  <a:extLst>
                    <a:ext uri="{9D8B030D-6E8A-4147-A177-3AD203B41FA5}">
                      <a16:colId xmlns:a16="http://schemas.microsoft.com/office/drawing/2014/main" val="2089901724"/>
                    </a:ext>
                  </a:extLst>
                </a:gridCol>
                <a:gridCol w="493776">
                  <a:extLst>
                    <a:ext uri="{9D8B030D-6E8A-4147-A177-3AD203B41FA5}">
                      <a16:colId xmlns:a16="http://schemas.microsoft.com/office/drawing/2014/main" val="1569343947"/>
                    </a:ext>
                  </a:extLst>
                </a:gridCol>
                <a:gridCol w="493776">
                  <a:extLst>
                    <a:ext uri="{9D8B030D-6E8A-4147-A177-3AD203B41FA5}">
                      <a16:colId xmlns:a16="http://schemas.microsoft.com/office/drawing/2014/main" val="1019130298"/>
                    </a:ext>
                  </a:extLst>
                </a:gridCol>
                <a:gridCol w="493776">
                  <a:extLst>
                    <a:ext uri="{9D8B030D-6E8A-4147-A177-3AD203B41FA5}">
                      <a16:colId xmlns:a16="http://schemas.microsoft.com/office/drawing/2014/main" val="635980506"/>
                    </a:ext>
                  </a:extLst>
                </a:gridCol>
                <a:gridCol w="493776">
                  <a:extLst>
                    <a:ext uri="{9D8B030D-6E8A-4147-A177-3AD203B41FA5}">
                      <a16:colId xmlns:a16="http://schemas.microsoft.com/office/drawing/2014/main" val="3996706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3947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- 2024-09-14 10:00:58</a:t>
                      </a:r>
                      <a:r>
                        <a:rPr kumimoji="0" lang="de-DE" sz="1000" b="0" i="0" u="none" strike="noStrike" kern="1200" cap="none" spc="0" normalizeH="0" baseline="0" noProof="0">
                          <a:ln>
                            <a:noFill/>
                          </a:ln>
                          <a:solidFill>
                            <a:prstClr val="black"/>
                          </a:solidFill>
                          <a:effectLst/>
                          <a:uLnTx/>
                          <a:uFillTx/>
                          <a:latin typeface="Calibri"/>
                          <a:ea typeface="+mn-ea"/>
                          <a:cs typeface="+mn-cs"/>
                        </a:rPr>
                        <a:t>
 Auch wir haben uns schon auf Aufsteirern 2024 gefreut. 😕 Aber nicht traurig sein: Wir haben uns 3 Tipps überlegt, was ihr alternativ an diesem verregneten Wochenende machen könnt: 
🍁 Zuhause herbstlich dekorieren: Kürbis, Kerzen und Teelichter aus dem Keller holen, bei einem Spaziergang gesammelte Kastanien zusammen mit bunten Herbstblättern dekorieren - das Wochenende lädt dazu ein, es sich Zuhause so richtig gemütlich zu machen.
 📲 Noch den Rest für die Schule vorbereiten: Die erste Schulwoche ist zu Ende. Eltern müssen an viele Dinge für ihre Kinder denken, und gerade bei den Öffi-Tickets können sie sich einen Weg ganz leicht ersparen: Solltet ihr für euer Kind ein Top-Ticket für Schüler:innen kaufen wollen, geht das ganz einfach über die GrazMobil-App - gemütlich von der Couch aus, ohne Wartezeiten mit einer warmen Tasse Tee oder Kakao. 
🧖🏻 Entspannen in der Sauna: Schnell hat es abgekühlt - doch wir heizen euch gerne ein: Unsere Wellnessoasen "Auster Wellnessbad" und das "Spa zur Sonne" wärmen Herz und Haut. Die "Stukitzsauna" ist momentan in Revision und öffnet ab Montag, 16.9. wieder.
Einem gemütlichen Wochenende steht somit nichts mehr im Weg! ✨
ℹ️ Alle weiteren Infos findet ihr unter: holding-graz.at
©️ Foto 1/4, 3: Holding Graz/Marco Schrotter; Foto 2: achtzigzehn/Hinterleitner
#schlechtwetter #herbst #holdinggraz #graz #stadtgraz #diestadtmeineslebens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2918103"/>
                  </a:ext>
                </a:extLst>
              </a:tr>
            </a:tbl>
          </a:graphicData>
        </a:graphic>
      </p:graphicFrame>
      <p:sp>
        <p:nvSpPr>
          <p:cNvPr id="4" name="Text Placeholder 3">
            <a:extLst>
              <a:ext uri="{FF2B5EF4-FFF2-40B4-BE49-F238E27FC236}">
                <a16:creationId xmlns:a16="http://schemas.microsoft.com/office/drawing/2014/main" id="{814659FB-28B8-4AD3-95A6-D32010706E5E}"/>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098338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C82AC-754C-4AD8-986B-BDFDA44ABDCC}"/>
              </a:ext>
            </a:extLst>
          </p:cNvPr>
          <p:cNvSpPr>
            <a:spLocks noGrp="1"/>
          </p:cNvSpPr>
          <p:nvPr>
            <p:ph type="title"/>
          </p:nvPr>
        </p:nvSpPr>
        <p:spPr/>
        <p:txBody>
          <a:bodyPr/>
          <a:lstStyle/>
          <a:p>
            <a:r>
              <a:rPr lang="en-US"/>
              <a:t>Instagram Posts Table | holding_graz - 23 of 26</a:t>
            </a:r>
          </a:p>
        </p:txBody>
      </p:sp>
      <p:graphicFrame>
        <p:nvGraphicFramePr>
          <p:cNvPr id="5" name="Table Placeholder 4">
            <a:extLst>
              <a:ext uri="{FF2B5EF4-FFF2-40B4-BE49-F238E27FC236}">
                <a16:creationId xmlns:a16="http://schemas.microsoft.com/office/drawing/2014/main" id="{5200F3B2-FA53-457C-BE4C-13A579C670B0}"/>
              </a:ext>
            </a:extLst>
          </p:cNvPr>
          <p:cNvGraphicFramePr>
            <a:graphicFrameLocks noGrp="1"/>
          </p:cNvGraphicFramePr>
          <p:nvPr>
            <p:ph type="tbl" sz="quarter" idx="13"/>
            <p:extLst>
              <p:ext uri="{D42A27DB-BD31-4B8C-83A1-F6EECF244321}">
                <p14:modId xmlns:p14="http://schemas.microsoft.com/office/powerpoint/2010/main" val="44249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14272886"/>
                    </a:ext>
                  </a:extLst>
                </a:gridCol>
                <a:gridCol w="1481327">
                  <a:extLst>
                    <a:ext uri="{9D8B030D-6E8A-4147-A177-3AD203B41FA5}">
                      <a16:colId xmlns:a16="http://schemas.microsoft.com/office/drawing/2014/main" val="139489463"/>
                    </a:ext>
                  </a:extLst>
                </a:gridCol>
                <a:gridCol w="493776">
                  <a:extLst>
                    <a:ext uri="{9D8B030D-6E8A-4147-A177-3AD203B41FA5}">
                      <a16:colId xmlns:a16="http://schemas.microsoft.com/office/drawing/2014/main" val="1513286429"/>
                    </a:ext>
                  </a:extLst>
                </a:gridCol>
                <a:gridCol w="493776">
                  <a:extLst>
                    <a:ext uri="{9D8B030D-6E8A-4147-A177-3AD203B41FA5}">
                      <a16:colId xmlns:a16="http://schemas.microsoft.com/office/drawing/2014/main" val="3686304482"/>
                    </a:ext>
                  </a:extLst>
                </a:gridCol>
                <a:gridCol w="493776">
                  <a:extLst>
                    <a:ext uri="{9D8B030D-6E8A-4147-A177-3AD203B41FA5}">
                      <a16:colId xmlns:a16="http://schemas.microsoft.com/office/drawing/2014/main" val="36546638"/>
                    </a:ext>
                  </a:extLst>
                </a:gridCol>
                <a:gridCol w="493776">
                  <a:extLst>
                    <a:ext uri="{9D8B030D-6E8A-4147-A177-3AD203B41FA5}">
                      <a16:colId xmlns:a16="http://schemas.microsoft.com/office/drawing/2014/main" val="2057349965"/>
                    </a:ext>
                  </a:extLst>
                </a:gridCol>
                <a:gridCol w="493776">
                  <a:extLst>
                    <a:ext uri="{9D8B030D-6E8A-4147-A177-3AD203B41FA5}">
                      <a16:colId xmlns:a16="http://schemas.microsoft.com/office/drawing/2014/main" val="3882984035"/>
                    </a:ext>
                  </a:extLst>
                </a:gridCol>
                <a:gridCol w="493776">
                  <a:extLst>
                    <a:ext uri="{9D8B030D-6E8A-4147-A177-3AD203B41FA5}">
                      <a16:colId xmlns:a16="http://schemas.microsoft.com/office/drawing/2014/main" val="1519732414"/>
                    </a:ext>
                  </a:extLst>
                </a:gridCol>
                <a:gridCol w="493776">
                  <a:extLst>
                    <a:ext uri="{9D8B030D-6E8A-4147-A177-3AD203B41FA5}">
                      <a16:colId xmlns:a16="http://schemas.microsoft.com/office/drawing/2014/main" val="2392761041"/>
                    </a:ext>
                  </a:extLst>
                </a:gridCol>
                <a:gridCol w="493776">
                  <a:extLst>
                    <a:ext uri="{9D8B030D-6E8A-4147-A177-3AD203B41FA5}">
                      <a16:colId xmlns:a16="http://schemas.microsoft.com/office/drawing/2014/main" val="3577768010"/>
                    </a:ext>
                  </a:extLst>
                </a:gridCol>
                <a:gridCol w="493776">
                  <a:extLst>
                    <a:ext uri="{9D8B030D-6E8A-4147-A177-3AD203B41FA5}">
                      <a16:colId xmlns:a16="http://schemas.microsoft.com/office/drawing/2014/main" val="330330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252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- 2024-09-12 09:59:10</a:t>
                      </a:r>
                      <a:r>
                        <a:rPr kumimoji="0" lang="de-DE" sz="1000" b="0" i="0" u="none" strike="noStrike" kern="1200" cap="none" spc="0" normalizeH="0" baseline="0" noProof="0">
                          <a:ln>
                            <a:noFill/>
                          </a:ln>
                          <a:solidFill>
                            <a:prstClr val="black"/>
                          </a:solidFill>
                          <a:effectLst/>
                          <a:uLnTx/>
                          <a:uFillTx/>
                          <a:latin typeface="Calibri"/>
                          <a:ea typeface="+mn-ea"/>
                          <a:cs typeface="+mn-cs"/>
                        </a:rPr>
                        <a:t>
 Mit der GrazMobil-App seid ihr einfach schneller am Ziel! 🚋🤩
Ganz egal, ob zur Arbeit, Uni, Schule oder in die Stadt – die GrazMobil-App bringt euch bequem durch den Tag. Nutzt so die gewonnene Zeit für das, was euch Freude macht: In Ruhe lesen, eure Lieblingsmusik genießen oder einfach mal während der Fahrt abschalten. Mit der GrazMobil-App wird jede Pendelstrecke zur kleinen Auszeit. ✨📲
So kommt auch ihr Appsichtlich einfach und schnell durch die City! 💪
ℹ Jetzt gleich die GrazMobil-App herunterladen: holding-graz.at/grazmobil
© Foto: Adobe Stock/Yakobchuk Olena/achtzigzehn
#grazmobilapp #appsichtlicheinfach #pendler #holdinggraz #diestadtmeineslebens #öffis #graz #stadtgraz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68207925"/>
                  </a:ext>
                </a:extLst>
              </a:tr>
            </a:tbl>
          </a:graphicData>
        </a:graphic>
      </p:graphicFrame>
      <p:sp>
        <p:nvSpPr>
          <p:cNvPr id="4" name="Text Placeholder 3">
            <a:extLst>
              <a:ext uri="{FF2B5EF4-FFF2-40B4-BE49-F238E27FC236}">
                <a16:creationId xmlns:a16="http://schemas.microsoft.com/office/drawing/2014/main" id="{CB425B8F-5606-4D35-B409-0E9586B7F2B2}"/>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332661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7EEF0-C3E6-41B9-A302-61119D7E804F}"/>
              </a:ext>
            </a:extLst>
          </p:cNvPr>
          <p:cNvSpPr>
            <a:spLocks noGrp="1"/>
          </p:cNvSpPr>
          <p:nvPr>
            <p:ph type="title"/>
          </p:nvPr>
        </p:nvSpPr>
        <p:spPr/>
        <p:txBody>
          <a:bodyPr/>
          <a:lstStyle/>
          <a:p>
            <a:r>
              <a:rPr lang="en-US"/>
              <a:t>Instagram Posts Table | holding_graz - 24 of 26</a:t>
            </a:r>
          </a:p>
        </p:txBody>
      </p:sp>
      <p:graphicFrame>
        <p:nvGraphicFramePr>
          <p:cNvPr id="5" name="Table Placeholder 4">
            <a:extLst>
              <a:ext uri="{FF2B5EF4-FFF2-40B4-BE49-F238E27FC236}">
                <a16:creationId xmlns:a16="http://schemas.microsoft.com/office/drawing/2014/main" id="{AEF61FDC-FD4D-40CB-A6B9-0241B982858C}"/>
              </a:ext>
            </a:extLst>
          </p:cNvPr>
          <p:cNvGraphicFramePr>
            <a:graphicFrameLocks noGrp="1"/>
          </p:cNvGraphicFramePr>
          <p:nvPr>
            <p:ph type="tbl" sz="quarter" idx="13"/>
            <p:extLst>
              <p:ext uri="{D42A27DB-BD31-4B8C-83A1-F6EECF244321}">
                <p14:modId xmlns:p14="http://schemas.microsoft.com/office/powerpoint/2010/main" val="43600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8850646"/>
                    </a:ext>
                  </a:extLst>
                </a:gridCol>
                <a:gridCol w="1481327">
                  <a:extLst>
                    <a:ext uri="{9D8B030D-6E8A-4147-A177-3AD203B41FA5}">
                      <a16:colId xmlns:a16="http://schemas.microsoft.com/office/drawing/2014/main" val="1044242938"/>
                    </a:ext>
                  </a:extLst>
                </a:gridCol>
                <a:gridCol w="493776">
                  <a:extLst>
                    <a:ext uri="{9D8B030D-6E8A-4147-A177-3AD203B41FA5}">
                      <a16:colId xmlns:a16="http://schemas.microsoft.com/office/drawing/2014/main" val="3029878537"/>
                    </a:ext>
                  </a:extLst>
                </a:gridCol>
                <a:gridCol w="493776">
                  <a:extLst>
                    <a:ext uri="{9D8B030D-6E8A-4147-A177-3AD203B41FA5}">
                      <a16:colId xmlns:a16="http://schemas.microsoft.com/office/drawing/2014/main" val="1641233722"/>
                    </a:ext>
                  </a:extLst>
                </a:gridCol>
                <a:gridCol w="493776">
                  <a:extLst>
                    <a:ext uri="{9D8B030D-6E8A-4147-A177-3AD203B41FA5}">
                      <a16:colId xmlns:a16="http://schemas.microsoft.com/office/drawing/2014/main" val="151490330"/>
                    </a:ext>
                  </a:extLst>
                </a:gridCol>
                <a:gridCol w="493776">
                  <a:extLst>
                    <a:ext uri="{9D8B030D-6E8A-4147-A177-3AD203B41FA5}">
                      <a16:colId xmlns:a16="http://schemas.microsoft.com/office/drawing/2014/main" val="619096083"/>
                    </a:ext>
                  </a:extLst>
                </a:gridCol>
                <a:gridCol w="493776">
                  <a:extLst>
                    <a:ext uri="{9D8B030D-6E8A-4147-A177-3AD203B41FA5}">
                      <a16:colId xmlns:a16="http://schemas.microsoft.com/office/drawing/2014/main" val="2790497901"/>
                    </a:ext>
                  </a:extLst>
                </a:gridCol>
                <a:gridCol w="493776">
                  <a:extLst>
                    <a:ext uri="{9D8B030D-6E8A-4147-A177-3AD203B41FA5}">
                      <a16:colId xmlns:a16="http://schemas.microsoft.com/office/drawing/2014/main" val="3209936556"/>
                    </a:ext>
                  </a:extLst>
                </a:gridCol>
                <a:gridCol w="493776">
                  <a:extLst>
                    <a:ext uri="{9D8B030D-6E8A-4147-A177-3AD203B41FA5}">
                      <a16:colId xmlns:a16="http://schemas.microsoft.com/office/drawing/2014/main" val="4222305388"/>
                    </a:ext>
                  </a:extLst>
                </a:gridCol>
                <a:gridCol w="493776">
                  <a:extLst>
                    <a:ext uri="{9D8B030D-6E8A-4147-A177-3AD203B41FA5}">
                      <a16:colId xmlns:a16="http://schemas.microsoft.com/office/drawing/2014/main" val="418553208"/>
                    </a:ext>
                  </a:extLst>
                </a:gridCol>
                <a:gridCol w="493776">
                  <a:extLst>
                    <a:ext uri="{9D8B030D-6E8A-4147-A177-3AD203B41FA5}">
                      <a16:colId xmlns:a16="http://schemas.microsoft.com/office/drawing/2014/main" val="121226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973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- 2024-09-10 19:00:00</a:t>
                      </a:r>
                      <a:r>
                        <a:rPr kumimoji="0" lang="en-US" sz="1000" b="0" i="0" u="none" strike="noStrike" kern="1200" cap="none" spc="0" normalizeH="0" baseline="0" noProof="0">
                          <a:ln>
                            <a:noFill/>
                          </a:ln>
                          <a:solidFill>
                            <a:prstClr val="black"/>
                          </a:solidFill>
                          <a:effectLst/>
                          <a:uLnTx/>
                          <a:uFillTx/>
                          <a:latin typeface="Calibri"/>
                          <a:ea typeface="+mn-ea"/>
                          <a:cs typeface="+mn-cs"/>
                        </a:rPr>
                        <a:t>
 Ihr habt keine Lust auf Schlange stehen? 🚶‍♂️📱 Holt euch euer Top-Ticket blitzschnell und bequem mit der GrazMobil-App! 🤩
Einfach herunterladen, Ticket kaufen und entspannt losfahren. 💪
ℹ Jetzt das Top-Ticket gleich direkt in der App kaufen: holding-graz.at/grazmobil
© Video: achtzigzehn/Teusl
#grazmobilapp #app #öffis #topticket #holdinggraz #stadtgraz #graz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a:t>
                      </a:r>
                    </a:p>
                  </a:txBody>
                  <a:tcPr/>
                </a:tc>
                <a:extLst>
                  <a:ext uri="{0D108BD9-81ED-4DB2-BD59-A6C34878D82A}">
                    <a16:rowId xmlns:a16="http://schemas.microsoft.com/office/drawing/2014/main" val="2556634657"/>
                  </a:ext>
                </a:extLst>
              </a:tr>
            </a:tbl>
          </a:graphicData>
        </a:graphic>
      </p:graphicFrame>
      <p:sp>
        <p:nvSpPr>
          <p:cNvPr id="4" name="Text Placeholder 3">
            <a:extLst>
              <a:ext uri="{FF2B5EF4-FFF2-40B4-BE49-F238E27FC236}">
                <a16:creationId xmlns:a16="http://schemas.microsoft.com/office/drawing/2014/main" id="{30505F18-8A28-4DF1-B144-9B3603D498BF}"/>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564399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4241-DFB7-4C11-9809-6D5A084E6EED}"/>
              </a:ext>
            </a:extLst>
          </p:cNvPr>
          <p:cNvSpPr>
            <a:spLocks noGrp="1"/>
          </p:cNvSpPr>
          <p:nvPr>
            <p:ph type="title"/>
          </p:nvPr>
        </p:nvSpPr>
        <p:spPr/>
        <p:txBody>
          <a:bodyPr/>
          <a:lstStyle/>
          <a:p>
            <a:r>
              <a:rPr lang="en-US"/>
              <a:t>Instagram Posts Table | holding_graz - 25 of 26</a:t>
            </a:r>
          </a:p>
        </p:txBody>
      </p:sp>
      <p:graphicFrame>
        <p:nvGraphicFramePr>
          <p:cNvPr id="5" name="Table Placeholder 4">
            <a:extLst>
              <a:ext uri="{FF2B5EF4-FFF2-40B4-BE49-F238E27FC236}">
                <a16:creationId xmlns:a16="http://schemas.microsoft.com/office/drawing/2014/main" id="{F1F00B51-64C3-4AEA-97C8-19EE07FCCBD6}"/>
              </a:ext>
            </a:extLst>
          </p:cNvPr>
          <p:cNvGraphicFramePr>
            <a:graphicFrameLocks noGrp="1"/>
          </p:cNvGraphicFramePr>
          <p:nvPr>
            <p:ph type="tbl" sz="quarter" idx="13"/>
            <p:extLst>
              <p:ext uri="{D42A27DB-BD31-4B8C-83A1-F6EECF244321}">
                <p14:modId xmlns:p14="http://schemas.microsoft.com/office/powerpoint/2010/main" val="1961845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91567385"/>
                    </a:ext>
                  </a:extLst>
                </a:gridCol>
                <a:gridCol w="1481327">
                  <a:extLst>
                    <a:ext uri="{9D8B030D-6E8A-4147-A177-3AD203B41FA5}">
                      <a16:colId xmlns:a16="http://schemas.microsoft.com/office/drawing/2014/main" val="2983815996"/>
                    </a:ext>
                  </a:extLst>
                </a:gridCol>
                <a:gridCol w="493776">
                  <a:extLst>
                    <a:ext uri="{9D8B030D-6E8A-4147-A177-3AD203B41FA5}">
                      <a16:colId xmlns:a16="http://schemas.microsoft.com/office/drawing/2014/main" val="1249593294"/>
                    </a:ext>
                  </a:extLst>
                </a:gridCol>
                <a:gridCol w="493776">
                  <a:extLst>
                    <a:ext uri="{9D8B030D-6E8A-4147-A177-3AD203B41FA5}">
                      <a16:colId xmlns:a16="http://schemas.microsoft.com/office/drawing/2014/main" val="1125553999"/>
                    </a:ext>
                  </a:extLst>
                </a:gridCol>
                <a:gridCol w="493776">
                  <a:extLst>
                    <a:ext uri="{9D8B030D-6E8A-4147-A177-3AD203B41FA5}">
                      <a16:colId xmlns:a16="http://schemas.microsoft.com/office/drawing/2014/main" val="28306760"/>
                    </a:ext>
                  </a:extLst>
                </a:gridCol>
                <a:gridCol w="493776">
                  <a:extLst>
                    <a:ext uri="{9D8B030D-6E8A-4147-A177-3AD203B41FA5}">
                      <a16:colId xmlns:a16="http://schemas.microsoft.com/office/drawing/2014/main" val="3342104171"/>
                    </a:ext>
                  </a:extLst>
                </a:gridCol>
                <a:gridCol w="493776">
                  <a:extLst>
                    <a:ext uri="{9D8B030D-6E8A-4147-A177-3AD203B41FA5}">
                      <a16:colId xmlns:a16="http://schemas.microsoft.com/office/drawing/2014/main" val="2978157404"/>
                    </a:ext>
                  </a:extLst>
                </a:gridCol>
                <a:gridCol w="493776">
                  <a:extLst>
                    <a:ext uri="{9D8B030D-6E8A-4147-A177-3AD203B41FA5}">
                      <a16:colId xmlns:a16="http://schemas.microsoft.com/office/drawing/2014/main" val="345871793"/>
                    </a:ext>
                  </a:extLst>
                </a:gridCol>
                <a:gridCol w="493776">
                  <a:extLst>
                    <a:ext uri="{9D8B030D-6E8A-4147-A177-3AD203B41FA5}">
                      <a16:colId xmlns:a16="http://schemas.microsoft.com/office/drawing/2014/main" val="2341038472"/>
                    </a:ext>
                  </a:extLst>
                </a:gridCol>
                <a:gridCol w="493776">
                  <a:extLst>
                    <a:ext uri="{9D8B030D-6E8A-4147-A177-3AD203B41FA5}">
                      <a16:colId xmlns:a16="http://schemas.microsoft.com/office/drawing/2014/main" val="1171994851"/>
                    </a:ext>
                  </a:extLst>
                </a:gridCol>
                <a:gridCol w="493776">
                  <a:extLst>
                    <a:ext uri="{9D8B030D-6E8A-4147-A177-3AD203B41FA5}">
                      <a16:colId xmlns:a16="http://schemas.microsoft.com/office/drawing/2014/main" val="337837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8083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holding_graz - 2024-09-10 13:00:00</a:t>
                      </a:r>
                      <a:r>
                        <a:rPr kumimoji="0" lang="de-DE" sz="1000" b="0" i="0" u="none" strike="noStrike" kern="1200" cap="none" spc="0" normalizeH="0" baseline="0" noProof="0">
                          <a:ln>
                            <a:noFill/>
                          </a:ln>
                          <a:solidFill>
                            <a:prstClr val="black"/>
                          </a:solidFill>
                          <a:effectLst/>
                          <a:uLnTx/>
                          <a:uFillTx/>
                          <a:latin typeface="Calibri"/>
                          <a:ea typeface="+mn-ea"/>
                          <a:cs typeface="+mn-cs"/>
                        </a:rPr>
                        <a:t>
 Am 14. und 15. September ist es wieder soweit: Ganz Graz ist im @aufsteirernfestival-Fieber! 🥨💚 Wir sind als offizielle Mobilitätspartnerin wieder mit dabei und sorgen mit den Graz Linien und unserer GrazMobil-App für eine unkomplizierte und umweltfreundliche An- und Abreise. Über 250 Mitarbeiter:innen sind für euch im Einsatz, damit ihr schnell und umweltfreundlich zum Festival und auch wieder nach Hause kommt. 🚋💪
Vor Ort warten tolle Aktionen auf euch: Macht mit bei unserem Schätzspiel und erratet, wie viele Blumen den Uhrturm schmücken! 🌸Ihr habt Lust auf besondere Erinnerungsfotos? Dann könnt ihr euch an unserer 360-Grad-Kamera beim Eisernen Tor kreativ austoben. 📸
Wir wünschen euch viel Spaß beim „Aufsteirern“ 2024! 🤩
ℹ Alle weiteren Infos findet ihr unter: holding-graz.at
© Video: Penta Media
#aufsteirern #holdinggraz #graz #stadtgraz #diestadtmeineslebens #grazmobilapp #öffis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a:t>
                      </a:r>
                    </a:p>
                  </a:txBody>
                  <a:tcPr/>
                </a:tc>
                <a:extLst>
                  <a:ext uri="{0D108BD9-81ED-4DB2-BD59-A6C34878D82A}">
                    <a16:rowId xmlns:a16="http://schemas.microsoft.com/office/drawing/2014/main" val="130847424"/>
                  </a:ext>
                </a:extLst>
              </a:tr>
            </a:tbl>
          </a:graphicData>
        </a:graphic>
      </p:graphicFrame>
      <p:sp>
        <p:nvSpPr>
          <p:cNvPr id="4" name="Text Placeholder 3">
            <a:extLst>
              <a:ext uri="{FF2B5EF4-FFF2-40B4-BE49-F238E27FC236}">
                <a16:creationId xmlns:a16="http://schemas.microsoft.com/office/drawing/2014/main" id="{D59237E4-79E0-4993-82B7-336DDF49BEEE}"/>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622759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F5034-E491-4102-BF16-5380ECA3DFA2}"/>
              </a:ext>
            </a:extLst>
          </p:cNvPr>
          <p:cNvSpPr>
            <a:spLocks noGrp="1"/>
          </p:cNvSpPr>
          <p:nvPr>
            <p:ph type="title"/>
          </p:nvPr>
        </p:nvSpPr>
        <p:spPr/>
        <p:txBody>
          <a:bodyPr/>
          <a:lstStyle/>
          <a:p>
            <a:r>
              <a:rPr lang="en-US"/>
              <a:t>Instagram Posts Table | holding_graz - 26 of 26</a:t>
            </a:r>
          </a:p>
        </p:txBody>
      </p:sp>
      <p:graphicFrame>
        <p:nvGraphicFramePr>
          <p:cNvPr id="5" name="Table Placeholder 4">
            <a:extLst>
              <a:ext uri="{FF2B5EF4-FFF2-40B4-BE49-F238E27FC236}">
                <a16:creationId xmlns:a16="http://schemas.microsoft.com/office/drawing/2014/main" id="{8F1C7334-A364-4109-8A0F-39E441E9B819}"/>
              </a:ext>
            </a:extLst>
          </p:cNvPr>
          <p:cNvGraphicFramePr>
            <a:graphicFrameLocks noGrp="1"/>
          </p:cNvGraphicFramePr>
          <p:nvPr>
            <p:ph type="tbl" sz="quarter" idx="13"/>
            <p:extLst>
              <p:ext uri="{D42A27DB-BD31-4B8C-83A1-F6EECF244321}">
                <p14:modId xmlns:p14="http://schemas.microsoft.com/office/powerpoint/2010/main" val="49434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2162583"/>
                    </a:ext>
                  </a:extLst>
                </a:gridCol>
                <a:gridCol w="1481327">
                  <a:extLst>
                    <a:ext uri="{9D8B030D-6E8A-4147-A177-3AD203B41FA5}">
                      <a16:colId xmlns:a16="http://schemas.microsoft.com/office/drawing/2014/main" val="1407163108"/>
                    </a:ext>
                  </a:extLst>
                </a:gridCol>
                <a:gridCol w="493776">
                  <a:extLst>
                    <a:ext uri="{9D8B030D-6E8A-4147-A177-3AD203B41FA5}">
                      <a16:colId xmlns:a16="http://schemas.microsoft.com/office/drawing/2014/main" val="2521852246"/>
                    </a:ext>
                  </a:extLst>
                </a:gridCol>
                <a:gridCol w="493776">
                  <a:extLst>
                    <a:ext uri="{9D8B030D-6E8A-4147-A177-3AD203B41FA5}">
                      <a16:colId xmlns:a16="http://schemas.microsoft.com/office/drawing/2014/main" val="387340870"/>
                    </a:ext>
                  </a:extLst>
                </a:gridCol>
                <a:gridCol w="493776">
                  <a:extLst>
                    <a:ext uri="{9D8B030D-6E8A-4147-A177-3AD203B41FA5}">
                      <a16:colId xmlns:a16="http://schemas.microsoft.com/office/drawing/2014/main" val="1599336215"/>
                    </a:ext>
                  </a:extLst>
                </a:gridCol>
                <a:gridCol w="493776">
                  <a:extLst>
                    <a:ext uri="{9D8B030D-6E8A-4147-A177-3AD203B41FA5}">
                      <a16:colId xmlns:a16="http://schemas.microsoft.com/office/drawing/2014/main" val="3570762389"/>
                    </a:ext>
                  </a:extLst>
                </a:gridCol>
                <a:gridCol w="493776">
                  <a:extLst>
                    <a:ext uri="{9D8B030D-6E8A-4147-A177-3AD203B41FA5}">
                      <a16:colId xmlns:a16="http://schemas.microsoft.com/office/drawing/2014/main" val="954874811"/>
                    </a:ext>
                  </a:extLst>
                </a:gridCol>
                <a:gridCol w="493776">
                  <a:extLst>
                    <a:ext uri="{9D8B030D-6E8A-4147-A177-3AD203B41FA5}">
                      <a16:colId xmlns:a16="http://schemas.microsoft.com/office/drawing/2014/main" val="3934107239"/>
                    </a:ext>
                  </a:extLst>
                </a:gridCol>
                <a:gridCol w="493776">
                  <a:extLst>
                    <a:ext uri="{9D8B030D-6E8A-4147-A177-3AD203B41FA5}">
                      <a16:colId xmlns:a16="http://schemas.microsoft.com/office/drawing/2014/main" val="3008218511"/>
                    </a:ext>
                  </a:extLst>
                </a:gridCol>
                <a:gridCol w="493776">
                  <a:extLst>
                    <a:ext uri="{9D8B030D-6E8A-4147-A177-3AD203B41FA5}">
                      <a16:colId xmlns:a16="http://schemas.microsoft.com/office/drawing/2014/main" val="2550816624"/>
                    </a:ext>
                  </a:extLst>
                </a:gridCol>
                <a:gridCol w="493776">
                  <a:extLst>
                    <a:ext uri="{9D8B030D-6E8A-4147-A177-3AD203B41FA5}">
                      <a16:colId xmlns:a16="http://schemas.microsoft.com/office/drawing/2014/main" val="3413123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670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holding_graz - 2024-09-09 18:00:40</a:t>
                      </a:r>
                      <a:r>
                        <a:rPr kumimoji="0" lang="en-US" sz="1000" b="0" i="0" u="none" strike="noStrike" kern="1200" cap="none" spc="0" normalizeH="0" baseline="0" noProof="0">
                          <a:ln>
                            <a:noFill/>
                          </a:ln>
                          <a:solidFill>
                            <a:prstClr val="black"/>
                          </a:solidFill>
                          <a:effectLst/>
                          <a:uLnTx/>
                          <a:uFillTx/>
                          <a:latin typeface="Calibri"/>
                          <a:ea typeface="+mn-ea"/>
                          <a:cs typeface="+mn-cs"/>
                        </a:rPr>
                        <a:t>
 Appsichtlich einfach: Deine Stadt in der Hosentasche! 📱🚋🚌
Unter dem Motto "Appsichtlich einfach" starten wir unsere neue Kampagne für die GrazMobil-App. Egal ob Gen Z oder die Generation der Boomer, die GrazMobil-App ist für alle da und vereinfacht den Ticketkauf. Und genau das wollen wir mit unserer neuen Kampagne vermitteln. 💪
Mit der GrazMobil-App könnt ihr: 
📱 Fahrten planen
📱 Tickets direkt am Handy kaufen
📱 Über alle Verkehrsinfos auf dem Laufenden bleiben
Seit 2018 ist unsere GrazMobil-App der digitale Begleiter für alle Grazer:innen. Und die Zahlen sprechen für sich:
👉 388.300 Downloads
👉 Über 3,2 Millionen verkaufte Tickets
👉 22% aller Öffi-Tickets werden digital erworben
Mit der GrazMobil-App kommt ihr
✅ übersichtlicher
✅ schneller und
✅ benutzer:innenfreundlicher
an euer Ziel! 
So einfach kann öffentliche Mobilität sein! 🚉
ℹ Alle weiteren Infos findet ihr unter: holding-graz.at
© Fotos: Adobe Stock/Dara/achtzigzehn; Adobe Stock/ckybe/achtzigzehn; Adobe Stock/Mangostar/achtzigzehn; Adobe Stock/Yakobchuk Olena/achtzigzehn
#grazmobilapp #kampagne #öffis #holdinggraz #graz #stadtgraz #diestadtmeineslebens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486720"/>
                  </a:ext>
                </a:extLst>
              </a:tr>
            </a:tbl>
          </a:graphicData>
        </a:graphic>
      </p:graphicFrame>
      <p:sp>
        <p:nvSpPr>
          <p:cNvPr id="4" name="Text Placeholder 3">
            <a:extLst>
              <a:ext uri="{FF2B5EF4-FFF2-40B4-BE49-F238E27FC236}">
                <a16:creationId xmlns:a16="http://schemas.microsoft.com/office/drawing/2014/main" id="{BDC3E7B7-0ACD-48ED-B9FD-E6ED14DC2410}"/>
              </a:ext>
            </a:extLst>
          </p:cNvPr>
          <p:cNvSpPr>
            <a:spLocks noGrp="1"/>
          </p:cNvSpPr>
          <p:nvPr>
            <p:ph type="body" sz="quarter" idx="14"/>
          </p:nvPr>
        </p:nvSpPr>
        <p:spPr/>
        <p:txBody>
          <a:bodyPr/>
          <a:lstStyle/>
          <a:p>
            <a:r>
              <a:rPr lang="en-US"/>
              <a:t>08.09.2024 - 20.10.2024</a:t>
            </a:r>
          </a:p>
        </p:txBody>
      </p:sp>
    </p:spTree>
    <p:extLst>
      <p:ext uri="{BB962C8B-B14F-4D97-AF65-F5344CB8AC3E}">
        <p14:creationId xmlns:p14="http://schemas.microsoft.com/office/powerpoint/2010/main" val="12679839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5388</Words>
  <Application>Microsoft Office PowerPoint</Application>
  <PresentationFormat>On-screen Show (4:3)</PresentationFormat>
  <Paragraphs>588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holding_graz - 1 of 26</vt:lpstr>
      <vt:lpstr>Instagram Posts Table | holding_graz - 2 of 26</vt:lpstr>
      <vt:lpstr>Instagram Posts Table | holding_graz - 3 of 26</vt:lpstr>
      <vt:lpstr>Instagram Posts Table | holding_graz - 4 of 26</vt:lpstr>
      <vt:lpstr>Instagram Posts Table | holding_graz - 5 of 26</vt:lpstr>
      <vt:lpstr>Instagram Posts Table | holding_graz - 6 of 26</vt:lpstr>
      <vt:lpstr>Instagram Posts Table | holding_graz - 7 of 26</vt:lpstr>
      <vt:lpstr>Instagram Posts Table | holding_graz - 8 of 26</vt:lpstr>
      <vt:lpstr>Instagram Posts Table | holding_graz - 9 of 26</vt:lpstr>
      <vt:lpstr>Instagram Posts Table | holding_graz - 10 of 26</vt:lpstr>
      <vt:lpstr>Instagram Posts Table | holding_graz - 11 of 26</vt:lpstr>
      <vt:lpstr>Instagram Posts Table | holding_graz - 12 of 26</vt:lpstr>
      <vt:lpstr>Instagram Posts Table | holding_graz - 13 of 26</vt:lpstr>
      <vt:lpstr>Instagram Posts Table | holding_graz - 14 of 26</vt:lpstr>
      <vt:lpstr>Instagram Posts Table | holding_graz - 15 of 26</vt:lpstr>
      <vt:lpstr>Instagram Posts Table | holding_graz - 16 of 26</vt:lpstr>
      <vt:lpstr>Instagram Posts Table | holding_graz - 17 of 26</vt:lpstr>
      <vt:lpstr>Instagram Posts Table | holding_graz - 18 of 26</vt:lpstr>
      <vt:lpstr>Instagram Posts Table | holding_graz - 19 of 26</vt:lpstr>
      <vt:lpstr>Instagram Posts Table | holding_graz - 20 of 26</vt:lpstr>
      <vt:lpstr>Instagram Posts Table | holding_graz - 21 of 26</vt:lpstr>
      <vt:lpstr>Instagram Posts Table | holding_graz - 22 of 26</vt:lpstr>
      <vt:lpstr>Instagram Posts Table | holding_graz - 23 of 26</vt:lpstr>
      <vt:lpstr>Instagram Posts Table | holding_graz - 24 of 26</vt:lpstr>
      <vt:lpstr>Instagram Posts Table | holding_graz - 25 of 26</vt:lpstr>
      <vt:lpstr>Instagram Posts Table | holding_graz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holding_graz - 1 of 26</dc:title>
  <dc:creator>Frederik Born</dc:creator>
  <cp:lastModifiedBy>Frederik Born</cp:lastModifiedBy>
  <cp:revision>1</cp:revision>
  <dcterms:created xsi:type="dcterms:W3CDTF">2025-03-12T14:20:57Z</dcterms:created>
  <dcterms:modified xsi:type="dcterms:W3CDTF">2025-03-12T14:26:18Z</dcterms:modified>
</cp:coreProperties>
</file>