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5B3F0-E9C3-490A-8625-AE90093A1377}"/>
              </a:ext>
            </a:extLst>
          </p:cNvPr>
          <p:cNvSpPr>
            <a:spLocks noGrp="1"/>
          </p:cNvSpPr>
          <p:nvPr>
            <p:ph type="title"/>
          </p:nvPr>
        </p:nvSpPr>
        <p:spPr/>
        <p:txBody>
          <a:bodyPr/>
          <a:lstStyle/>
          <a:p>
            <a:r>
              <a:rPr lang="en-US"/>
              <a:t>LinkedIn Posts Table | AG Insurance - 1 of 6</a:t>
            </a:r>
          </a:p>
        </p:txBody>
      </p:sp>
      <p:graphicFrame>
        <p:nvGraphicFramePr>
          <p:cNvPr id="5" name="Table Placeholder 4">
            <a:extLst>
              <a:ext uri="{FF2B5EF4-FFF2-40B4-BE49-F238E27FC236}">
                <a16:creationId xmlns:a16="http://schemas.microsoft.com/office/drawing/2014/main" id="{7D429B24-5690-4C73-B098-FF60B83F8FEA}"/>
              </a:ext>
            </a:extLst>
          </p:cNvPr>
          <p:cNvGraphicFramePr>
            <a:graphicFrameLocks noGrp="1"/>
          </p:cNvGraphicFramePr>
          <p:nvPr>
            <p:ph type="tbl" sz="quarter" idx="13"/>
            <p:extLst>
              <p:ext uri="{D42A27DB-BD31-4B8C-83A1-F6EECF244321}">
                <p14:modId xmlns:p14="http://schemas.microsoft.com/office/powerpoint/2010/main" val="3411250287"/>
              </p:ext>
            </p:extLst>
          </p:nvPr>
        </p:nvGraphicFramePr>
        <p:xfrm>
          <a:off x="457200" y="1731963"/>
          <a:ext cx="7406638" cy="5486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2598885"/>
                    </a:ext>
                  </a:extLst>
                </a:gridCol>
                <a:gridCol w="1069847">
                  <a:extLst>
                    <a:ext uri="{9D8B030D-6E8A-4147-A177-3AD203B41FA5}">
                      <a16:colId xmlns:a16="http://schemas.microsoft.com/office/drawing/2014/main" val="845137717"/>
                    </a:ext>
                  </a:extLst>
                </a:gridCol>
                <a:gridCol w="740664">
                  <a:extLst>
                    <a:ext uri="{9D8B030D-6E8A-4147-A177-3AD203B41FA5}">
                      <a16:colId xmlns:a16="http://schemas.microsoft.com/office/drawing/2014/main" val="442534252"/>
                    </a:ext>
                  </a:extLst>
                </a:gridCol>
                <a:gridCol w="493776">
                  <a:extLst>
                    <a:ext uri="{9D8B030D-6E8A-4147-A177-3AD203B41FA5}">
                      <a16:colId xmlns:a16="http://schemas.microsoft.com/office/drawing/2014/main" val="3157897194"/>
                    </a:ext>
                  </a:extLst>
                </a:gridCol>
                <a:gridCol w="493776">
                  <a:extLst>
                    <a:ext uri="{9D8B030D-6E8A-4147-A177-3AD203B41FA5}">
                      <a16:colId xmlns:a16="http://schemas.microsoft.com/office/drawing/2014/main" val="1271528050"/>
                    </a:ext>
                  </a:extLst>
                </a:gridCol>
                <a:gridCol w="493776">
                  <a:extLst>
                    <a:ext uri="{9D8B030D-6E8A-4147-A177-3AD203B41FA5}">
                      <a16:colId xmlns:a16="http://schemas.microsoft.com/office/drawing/2014/main" val="2026121018"/>
                    </a:ext>
                  </a:extLst>
                </a:gridCol>
                <a:gridCol w="493776">
                  <a:extLst>
                    <a:ext uri="{9D8B030D-6E8A-4147-A177-3AD203B41FA5}">
                      <a16:colId xmlns:a16="http://schemas.microsoft.com/office/drawing/2014/main" val="3052543236"/>
                    </a:ext>
                  </a:extLst>
                </a:gridCol>
                <a:gridCol w="493776">
                  <a:extLst>
                    <a:ext uri="{9D8B030D-6E8A-4147-A177-3AD203B41FA5}">
                      <a16:colId xmlns:a16="http://schemas.microsoft.com/office/drawing/2014/main" val="1003602755"/>
                    </a:ext>
                  </a:extLst>
                </a:gridCol>
                <a:gridCol w="493776">
                  <a:extLst>
                    <a:ext uri="{9D8B030D-6E8A-4147-A177-3AD203B41FA5}">
                      <a16:colId xmlns:a16="http://schemas.microsoft.com/office/drawing/2014/main" val="3285290856"/>
                    </a:ext>
                  </a:extLst>
                </a:gridCol>
                <a:gridCol w="493776">
                  <a:extLst>
                    <a:ext uri="{9D8B030D-6E8A-4147-A177-3AD203B41FA5}">
                      <a16:colId xmlns:a16="http://schemas.microsoft.com/office/drawing/2014/main" val="1770829420"/>
                    </a:ext>
                  </a:extLst>
                </a:gridCol>
                <a:gridCol w="493776">
                  <a:extLst>
                    <a:ext uri="{9D8B030D-6E8A-4147-A177-3AD203B41FA5}">
                      <a16:colId xmlns:a16="http://schemas.microsoft.com/office/drawing/2014/main" val="388141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55144629"/>
                  </a:ext>
                </a:extLst>
              </a:tr>
            </a:tbl>
          </a:graphicData>
        </a:graphic>
      </p:graphicFrame>
      <p:sp>
        <p:nvSpPr>
          <p:cNvPr id="4" name="Text Placeholder 3">
            <a:extLst>
              <a:ext uri="{FF2B5EF4-FFF2-40B4-BE49-F238E27FC236}">
                <a16:creationId xmlns:a16="http://schemas.microsoft.com/office/drawing/2014/main" id="{429BF2A2-205D-48A6-BC0B-8321BDBDB85D}"/>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89716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2A818-867E-44C5-8CDE-1C1EEDE8B0B6}"/>
              </a:ext>
            </a:extLst>
          </p:cNvPr>
          <p:cNvSpPr>
            <a:spLocks noGrp="1"/>
          </p:cNvSpPr>
          <p:nvPr>
            <p:ph type="title"/>
          </p:nvPr>
        </p:nvSpPr>
        <p:spPr/>
        <p:txBody>
          <a:bodyPr/>
          <a:lstStyle/>
          <a:p>
            <a:r>
              <a:rPr lang="en-US"/>
              <a:t>LinkedIn Posts Table | AG Insurance - 2 of 6</a:t>
            </a:r>
          </a:p>
        </p:txBody>
      </p:sp>
      <p:graphicFrame>
        <p:nvGraphicFramePr>
          <p:cNvPr id="5" name="Table Placeholder 4">
            <a:extLst>
              <a:ext uri="{FF2B5EF4-FFF2-40B4-BE49-F238E27FC236}">
                <a16:creationId xmlns:a16="http://schemas.microsoft.com/office/drawing/2014/main" id="{30070757-167A-4736-ABF3-360D9ED212DB}"/>
              </a:ext>
            </a:extLst>
          </p:cNvPr>
          <p:cNvGraphicFramePr>
            <a:graphicFrameLocks noGrp="1"/>
          </p:cNvGraphicFramePr>
          <p:nvPr>
            <p:ph type="tbl" sz="quarter" idx="13"/>
            <p:extLst>
              <p:ext uri="{D42A27DB-BD31-4B8C-83A1-F6EECF244321}">
                <p14:modId xmlns:p14="http://schemas.microsoft.com/office/powerpoint/2010/main" val="308181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32568882"/>
                    </a:ext>
                  </a:extLst>
                </a:gridCol>
                <a:gridCol w="1069847">
                  <a:extLst>
                    <a:ext uri="{9D8B030D-6E8A-4147-A177-3AD203B41FA5}">
                      <a16:colId xmlns:a16="http://schemas.microsoft.com/office/drawing/2014/main" val="192811837"/>
                    </a:ext>
                  </a:extLst>
                </a:gridCol>
                <a:gridCol w="740664">
                  <a:extLst>
                    <a:ext uri="{9D8B030D-6E8A-4147-A177-3AD203B41FA5}">
                      <a16:colId xmlns:a16="http://schemas.microsoft.com/office/drawing/2014/main" val="1596414263"/>
                    </a:ext>
                  </a:extLst>
                </a:gridCol>
                <a:gridCol w="493776">
                  <a:extLst>
                    <a:ext uri="{9D8B030D-6E8A-4147-A177-3AD203B41FA5}">
                      <a16:colId xmlns:a16="http://schemas.microsoft.com/office/drawing/2014/main" val="4165350261"/>
                    </a:ext>
                  </a:extLst>
                </a:gridCol>
                <a:gridCol w="493776">
                  <a:extLst>
                    <a:ext uri="{9D8B030D-6E8A-4147-A177-3AD203B41FA5}">
                      <a16:colId xmlns:a16="http://schemas.microsoft.com/office/drawing/2014/main" val="2617384088"/>
                    </a:ext>
                  </a:extLst>
                </a:gridCol>
                <a:gridCol w="493776">
                  <a:extLst>
                    <a:ext uri="{9D8B030D-6E8A-4147-A177-3AD203B41FA5}">
                      <a16:colId xmlns:a16="http://schemas.microsoft.com/office/drawing/2014/main" val="4215729321"/>
                    </a:ext>
                  </a:extLst>
                </a:gridCol>
                <a:gridCol w="493776">
                  <a:extLst>
                    <a:ext uri="{9D8B030D-6E8A-4147-A177-3AD203B41FA5}">
                      <a16:colId xmlns:a16="http://schemas.microsoft.com/office/drawing/2014/main" val="3285966351"/>
                    </a:ext>
                  </a:extLst>
                </a:gridCol>
                <a:gridCol w="493776">
                  <a:extLst>
                    <a:ext uri="{9D8B030D-6E8A-4147-A177-3AD203B41FA5}">
                      <a16:colId xmlns:a16="http://schemas.microsoft.com/office/drawing/2014/main" val="1917898975"/>
                    </a:ext>
                  </a:extLst>
                </a:gridCol>
                <a:gridCol w="493776">
                  <a:extLst>
                    <a:ext uri="{9D8B030D-6E8A-4147-A177-3AD203B41FA5}">
                      <a16:colId xmlns:a16="http://schemas.microsoft.com/office/drawing/2014/main" val="568906343"/>
                    </a:ext>
                  </a:extLst>
                </a:gridCol>
                <a:gridCol w="493776">
                  <a:extLst>
                    <a:ext uri="{9D8B030D-6E8A-4147-A177-3AD203B41FA5}">
                      <a16:colId xmlns:a16="http://schemas.microsoft.com/office/drawing/2014/main" val="582323407"/>
                    </a:ext>
                  </a:extLst>
                </a:gridCol>
                <a:gridCol w="493776">
                  <a:extLst>
                    <a:ext uri="{9D8B030D-6E8A-4147-A177-3AD203B41FA5}">
                      <a16:colId xmlns:a16="http://schemas.microsoft.com/office/drawing/2014/main" val="1419396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4084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AG Insurance - 2020-01-10 13:36:12</a:t>
                      </a:r>
                      <a:r>
                        <a:rPr kumimoji="0" lang="en-US" sz="1000" b="0" i="0" u="none" strike="noStrike" kern="1200" cap="none" spc="0" normalizeH="0" baseline="0" noProof="0">
                          <a:ln>
                            <a:noFill/>
                          </a:ln>
                          <a:solidFill>
                            <a:prstClr val="black"/>
                          </a:solidFill>
                          <a:effectLst/>
                          <a:uLnTx/>
                          <a:uFillTx/>
                          <a:latin typeface="+mn-lt"/>
                          <a:ea typeface="+mn-ea"/>
                          <a:cs typeface="+mn-cs"/>
                        </a:rPr>
                        <a:t>
  After a test phase with 1200 colleagues, we are now launching our new corporate social network. For this launch, our CEO Hans De Cuyper and our HR Director Jan Heyvaert share their vision with us and explain how this change in company culture supports our strategic objectives and enhances the employee experience: 
- NL: http://bit.ly/35CNQ5R
- FR: http://bit.ly/2Tbj6qj
#FutureOfWork #EmployeeExperience #supporterofyourlife #lifeatag #WhyNotToday #JobsatAG #companyculture #employeeengagement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05/11/2020 14:08:57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0.34005094820266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5413853"/>
                  </a:ext>
                </a:extLst>
              </a:tr>
            </a:tbl>
          </a:graphicData>
        </a:graphic>
      </p:graphicFrame>
      <p:sp>
        <p:nvSpPr>
          <p:cNvPr id="4" name="Text Placeholder 3">
            <a:extLst>
              <a:ext uri="{FF2B5EF4-FFF2-40B4-BE49-F238E27FC236}">
                <a16:creationId xmlns:a16="http://schemas.microsoft.com/office/drawing/2014/main" id="{49C3260E-2B42-4858-B576-C69514012091}"/>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3084500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E0741-6416-4F58-84BF-ACC7CC8CDB69}"/>
              </a:ext>
            </a:extLst>
          </p:cNvPr>
          <p:cNvSpPr>
            <a:spLocks noGrp="1"/>
          </p:cNvSpPr>
          <p:nvPr>
            <p:ph type="title"/>
          </p:nvPr>
        </p:nvSpPr>
        <p:spPr/>
        <p:txBody>
          <a:bodyPr/>
          <a:lstStyle/>
          <a:p>
            <a:r>
              <a:rPr lang="en-US"/>
              <a:t>LinkedIn Posts Table | AG Insurance - 3 of 6</a:t>
            </a:r>
          </a:p>
        </p:txBody>
      </p:sp>
      <p:graphicFrame>
        <p:nvGraphicFramePr>
          <p:cNvPr id="5" name="Table Placeholder 4">
            <a:extLst>
              <a:ext uri="{FF2B5EF4-FFF2-40B4-BE49-F238E27FC236}">
                <a16:creationId xmlns:a16="http://schemas.microsoft.com/office/drawing/2014/main" id="{BBE45DDE-4DDB-4F79-AD45-AE816039DA0E}"/>
              </a:ext>
            </a:extLst>
          </p:cNvPr>
          <p:cNvGraphicFramePr>
            <a:graphicFrameLocks noGrp="1"/>
          </p:cNvGraphicFramePr>
          <p:nvPr>
            <p:ph type="tbl" sz="quarter" idx="13"/>
            <p:extLst>
              <p:ext uri="{D42A27DB-BD31-4B8C-83A1-F6EECF244321}">
                <p14:modId xmlns:p14="http://schemas.microsoft.com/office/powerpoint/2010/main" val="188153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93948721"/>
                    </a:ext>
                  </a:extLst>
                </a:gridCol>
                <a:gridCol w="1069847">
                  <a:extLst>
                    <a:ext uri="{9D8B030D-6E8A-4147-A177-3AD203B41FA5}">
                      <a16:colId xmlns:a16="http://schemas.microsoft.com/office/drawing/2014/main" val="4118435730"/>
                    </a:ext>
                  </a:extLst>
                </a:gridCol>
                <a:gridCol w="740664">
                  <a:extLst>
                    <a:ext uri="{9D8B030D-6E8A-4147-A177-3AD203B41FA5}">
                      <a16:colId xmlns:a16="http://schemas.microsoft.com/office/drawing/2014/main" val="1486086630"/>
                    </a:ext>
                  </a:extLst>
                </a:gridCol>
                <a:gridCol w="493776">
                  <a:extLst>
                    <a:ext uri="{9D8B030D-6E8A-4147-A177-3AD203B41FA5}">
                      <a16:colId xmlns:a16="http://schemas.microsoft.com/office/drawing/2014/main" val="3870998159"/>
                    </a:ext>
                  </a:extLst>
                </a:gridCol>
                <a:gridCol w="493776">
                  <a:extLst>
                    <a:ext uri="{9D8B030D-6E8A-4147-A177-3AD203B41FA5}">
                      <a16:colId xmlns:a16="http://schemas.microsoft.com/office/drawing/2014/main" val="2598383023"/>
                    </a:ext>
                  </a:extLst>
                </a:gridCol>
                <a:gridCol w="493776">
                  <a:extLst>
                    <a:ext uri="{9D8B030D-6E8A-4147-A177-3AD203B41FA5}">
                      <a16:colId xmlns:a16="http://schemas.microsoft.com/office/drawing/2014/main" val="680000033"/>
                    </a:ext>
                  </a:extLst>
                </a:gridCol>
                <a:gridCol w="493776">
                  <a:extLst>
                    <a:ext uri="{9D8B030D-6E8A-4147-A177-3AD203B41FA5}">
                      <a16:colId xmlns:a16="http://schemas.microsoft.com/office/drawing/2014/main" val="2552177171"/>
                    </a:ext>
                  </a:extLst>
                </a:gridCol>
                <a:gridCol w="493776">
                  <a:extLst>
                    <a:ext uri="{9D8B030D-6E8A-4147-A177-3AD203B41FA5}">
                      <a16:colId xmlns:a16="http://schemas.microsoft.com/office/drawing/2014/main" val="3528747024"/>
                    </a:ext>
                  </a:extLst>
                </a:gridCol>
                <a:gridCol w="493776">
                  <a:extLst>
                    <a:ext uri="{9D8B030D-6E8A-4147-A177-3AD203B41FA5}">
                      <a16:colId xmlns:a16="http://schemas.microsoft.com/office/drawing/2014/main" val="3818334976"/>
                    </a:ext>
                  </a:extLst>
                </a:gridCol>
                <a:gridCol w="493776">
                  <a:extLst>
                    <a:ext uri="{9D8B030D-6E8A-4147-A177-3AD203B41FA5}">
                      <a16:colId xmlns:a16="http://schemas.microsoft.com/office/drawing/2014/main" val="3035122032"/>
                    </a:ext>
                  </a:extLst>
                </a:gridCol>
                <a:gridCol w="493776">
                  <a:extLst>
                    <a:ext uri="{9D8B030D-6E8A-4147-A177-3AD203B41FA5}">
                      <a16:colId xmlns:a16="http://schemas.microsoft.com/office/drawing/2014/main" val="3374510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70052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AG Insurance - 2020-01-15 15:31:07</a:t>
                      </a:r>
                      <a:r>
                        <a:rPr kumimoji="0" lang="en-US" sz="1000" b="0" i="0" u="none" strike="noStrike" kern="1200" cap="none" spc="0" normalizeH="0" baseline="0" noProof="0">
                          <a:ln>
                            <a:noFill/>
                          </a:ln>
                          <a:solidFill>
                            <a:prstClr val="black"/>
                          </a:solidFill>
                          <a:effectLst/>
                          <a:uLnTx/>
                          <a:uFillTx/>
                          <a:latin typeface="+mn-lt"/>
                          <a:ea typeface="+mn-ea"/>
                          <a:cs typeface="+mn-cs"/>
                        </a:rPr>
                        <a:t>
  Our building in the heart of Brussels will soon house our brand new AG Campus. Concrete proof of AG's investment in its human capital to meet the challenges of tomorrow. As an example of sustainability and flexibility, the AG Campus has recently been awarded by Be.exemplary, a prize in the category "Large Private Projects". Want to find out more about the AG Campus? Check...
FR : https://lnkd.in/g8cZntj
NL : https://lnkd.in/g-FB4Xt
AG REAL ESTATE evr-Architecten #urbanbrussels #futureofwork #learning #supporterofyourlife Hans De Cuyper Philippe Monserez Manu Heytens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05/11/2020 14:08:57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0.17341184275999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3865908"/>
                  </a:ext>
                </a:extLst>
              </a:tr>
            </a:tbl>
          </a:graphicData>
        </a:graphic>
      </p:graphicFrame>
      <p:sp>
        <p:nvSpPr>
          <p:cNvPr id="4" name="Text Placeholder 3">
            <a:extLst>
              <a:ext uri="{FF2B5EF4-FFF2-40B4-BE49-F238E27FC236}">
                <a16:creationId xmlns:a16="http://schemas.microsoft.com/office/drawing/2014/main" id="{AB275176-31D7-46F5-BFEB-DF5259A5CAEE}"/>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989165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8FDC6-78AD-4F3A-9725-54EC4AE477B5}"/>
              </a:ext>
            </a:extLst>
          </p:cNvPr>
          <p:cNvSpPr>
            <a:spLocks noGrp="1"/>
          </p:cNvSpPr>
          <p:nvPr>
            <p:ph type="title"/>
          </p:nvPr>
        </p:nvSpPr>
        <p:spPr/>
        <p:txBody>
          <a:bodyPr/>
          <a:lstStyle/>
          <a:p>
            <a:r>
              <a:rPr lang="en-US"/>
              <a:t>LinkedIn Posts Table | AG Insurance - 4 of 6</a:t>
            </a:r>
          </a:p>
        </p:txBody>
      </p:sp>
      <p:graphicFrame>
        <p:nvGraphicFramePr>
          <p:cNvPr id="5" name="Table Placeholder 4">
            <a:extLst>
              <a:ext uri="{FF2B5EF4-FFF2-40B4-BE49-F238E27FC236}">
                <a16:creationId xmlns:a16="http://schemas.microsoft.com/office/drawing/2014/main" id="{2F9E67CA-B5BB-4BED-81A6-705E87B5B9AA}"/>
              </a:ext>
            </a:extLst>
          </p:cNvPr>
          <p:cNvGraphicFramePr>
            <a:graphicFrameLocks noGrp="1"/>
          </p:cNvGraphicFramePr>
          <p:nvPr>
            <p:ph type="tbl" sz="quarter" idx="13"/>
            <p:extLst>
              <p:ext uri="{D42A27DB-BD31-4B8C-83A1-F6EECF244321}">
                <p14:modId xmlns:p14="http://schemas.microsoft.com/office/powerpoint/2010/main" val="2918666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52016830"/>
                    </a:ext>
                  </a:extLst>
                </a:gridCol>
                <a:gridCol w="1069847">
                  <a:extLst>
                    <a:ext uri="{9D8B030D-6E8A-4147-A177-3AD203B41FA5}">
                      <a16:colId xmlns:a16="http://schemas.microsoft.com/office/drawing/2014/main" val="2573036796"/>
                    </a:ext>
                  </a:extLst>
                </a:gridCol>
                <a:gridCol w="740664">
                  <a:extLst>
                    <a:ext uri="{9D8B030D-6E8A-4147-A177-3AD203B41FA5}">
                      <a16:colId xmlns:a16="http://schemas.microsoft.com/office/drawing/2014/main" val="149019050"/>
                    </a:ext>
                  </a:extLst>
                </a:gridCol>
                <a:gridCol w="493776">
                  <a:extLst>
                    <a:ext uri="{9D8B030D-6E8A-4147-A177-3AD203B41FA5}">
                      <a16:colId xmlns:a16="http://schemas.microsoft.com/office/drawing/2014/main" val="2857999026"/>
                    </a:ext>
                  </a:extLst>
                </a:gridCol>
                <a:gridCol w="493776">
                  <a:extLst>
                    <a:ext uri="{9D8B030D-6E8A-4147-A177-3AD203B41FA5}">
                      <a16:colId xmlns:a16="http://schemas.microsoft.com/office/drawing/2014/main" val="2856160838"/>
                    </a:ext>
                  </a:extLst>
                </a:gridCol>
                <a:gridCol w="493776">
                  <a:extLst>
                    <a:ext uri="{9D8B030D-6E8A-4147-A177-3AD203B41FA5}">
                      <a16:colId xmlns:a16="http://schemas.microsoft.com/office/drawing/2014/main" val="3308351761"/>
                    </a:ext>
                  </a:extLst>
                </a:gridCol>
                <a:gridCol w="493776">
                  <a:extLst>
                    <a:ext uri="{9D8B030D-6E8A-4147-A177-3AD203B41FA5}">
                      <a16:colId xmlns:a16="http://schemas.microsoft.com/office/drawing/2014/main" val="236292099"/>
                    </a:ext>
                  </a:extLst>
                </a:gridCol>
                <a:gridCol w="493776">
                  <a:extLst>
                    <a:ext uri="{9D8B030D-6E8A-4147-A177-3AD203B41FA5}">
                      <a16:colId xmlns:a16="http://schemas.microsoft.com/office/drawing/2014/main" val="1022515018"/>
                    </a:ext>
                  </a:extLst>
                </a:gridCol>
                <a:gridCol w="493776">
                  <a:extLst>
                    <a:ext uri="{9D8B030D-6E8A-4147-A177-3AD203B41FA5}">
                      <a16:colId xmlns:a16="http://schemas.microsoft.com/office/drawing/2014/main" val="1899135876"/>
                    </a:ext>
                  </a:extLst>
                </a:gridCol>
                <a:gridCol w="493776">
                  <a:extLst>
                    <a:ext uri="{9D8B030D-6E8A-4147-A177-3AD203B41FA5}">
                      <a16:colId xmlns:a16="http://schemas.microsoft.com/office/drawing/2014/main" val="2938960320"/>
                    </a:ext>
                  </a:extLst>
                </a:gridCol>
                <a:gridCol w="493776">
                  <a:extLst>
                    <a:ext uri="{9D8B030D-6E8A-4147-A177-3AD203B41FA5}">
                      <a16:colId xmlns:a16="http://schemas.microsoft.com/office/drawing/2014/main" val="46205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3551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AG Insurance - 2020-01-16 10:44:52</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traffic accidents remain the main cause of death among young people between the ages of 20 and 24? And that they are up to 4 times more likely to have a fatal accident or serious road injury than the average motorist?
At AG, we want to save lives by helping young people drive safer, better and more responsibly!
That's why we've launched 'Safety &amp; More' (SAM). Starting next month, the driving behaviour of a pilot group consisting of 1,000 motorists will be mapped for the coming 3 years. We want to analyse whether and how, based on the collected data, we can further improve our prevention approach, services and protection.
More information behind these links:
(Dutch) https://lnkd.in/dR_Nh-g
(French) https://lnkd.in/d-YanA8
#supporterofyourmobility #prevention #safety #protection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05/11/2020 14:08:57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0.02184637068358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0471030"/>
                  </a:ext>
                </a:extLst>
              </a:tr>
            </a:tbl>
          </a:graphicData>
        </a:graphic>
      </p:graphicFrame>
      <p:sp>
        <p:nvSpPr>
          <p:cNvPr id="4" name="Text Placeholder 3">
            <a:extLst>
              <a:ext uri="{FF2B5EF4-FFF2-40B4-BE49-F238E27FC236}">
                <a16:creationId xmlns:a16="http://schemas.microsoft.com/office/drawing/2014/main" id="{6604E7E4-15B7-488F-9717-D8813B8505CB}"/>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552103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C504E-DCAA-4129-BD7D-4CE69150FFAC}"/>
              </a:ext>
            </a:extLst>
          </p:cNvPr>
          <p:cNvSpPr>
            <a:spLocks noGrp="1"/>
          </p:cNvSpPr>
          <p:nvPr>
            <p:ph type="title"/>
          </p:nvPr>
        </p:nvSpPr>
        <p:spPr/>
        <p:txBody>
          <a:bodyPr/>
          <a:lstStyle/>
          <a:p>
            <a:r>
              <a:rPr lang="en-US"/>
              <a:t>LinkedIn Posts Table | AG Insurance - 5 of 6</a:t>
            </a:r>
          </a:p>
        </p:txBody>
      </p:sp>
      <p:graphicFrame>
        <p:nvGraphicFramePr>
          <p:cNvPr id="5" name="Table Placeholder 4">
            <a:extLst>
              <a:ext uri="{FF2B5EF4-FFF2-40B4-BE49-F238E27FC236}">
                <a16:creationId xmlns:a16="http://schemas.microsoft.com/office/drawing/2014/main" id="{0958879B-67CC-4D40-85EC-A86FCE168138}"/>
              </a:ext>
            </a:extLst>
          </p:cNvPr>
          <p:cNvGraphicFramePr>
            <a:graphicFrameLocks noGrp="1"/>
          </p:cNvGraphicFramePr>
          <p:nvPr>
            <p:ph type="tbl" sz="quarter" idx="13"/>
            <p:extLst>
              <p:ext uri="{D42A27DB-BD31-4B8C-83A1-F6EECF244321}">
                <p14:modId xmlns:p14="http://schemas.microsoft.com/office/powerpoint/2010/main" val="3510120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55774599"/>
                    </a:ext>
                  </a:extLst>
                </a:gridCol>
                <a:gridCol w="1069847">
                  <a:extLst>
                    <a:ext uri="{9D8B030D-6E8A-4147-A177-3AD203B41FA5}">
                      <a16:colId xmlns:a16="http://schemas.microsoft.com/office/drawing/2014/main" val="1675853630"/>
                    </a:ext>
                  </a:extLst>
                </a:gridCol>
                <a:gridCol w="740664">
                  <a:extLst>
                    <a:ext uri="{9D8B030D-6E8A-4147-A177-3AD203B41FA5}">
                      <a16:colId xmlns:a16="http://schemas.microsoft.com/office/drawing/2014/main" val="2162652381"/>
                    </a:ext>
                  </a:extLst>
                </a:gridCol>
                <a:gridCol w="493776">
                  <a:extLst>
                    <a:ext uri="{9D8B030D-6E8A-4147-A177-3AD203B41FA5}">
                      <a16:colId xmlns:a16="http://schemas.microsoft.com/office/drawing/2014/main" val="2652540178"/>
                    </a:ext>
                  </a:extLst>
                </a:gridCol>
                <a:gridCol w="493776">
                  <a:extLst>
                    <a:ext uri="{9D8B030D-6E8A-4147-A177-3AD203B41FA5}">
                      <a16:colId xmlns:a16="http://schemas.microsoft.com/office/drawing/2014/main" val="723111253"/>
                    </a:ext>
                  </a:extLst>
                </a:gridCol>
                <a:gridCol w="493776">
                  <a:extLst>
                    <a:ext uri="{9D8B030D-6E8A-4147-A177-3AD203B41FA5}">
                      <a16:colId xmlns:a16="http://schemas.microsoft.com/office/drawing/2014/main" val="3078862848"/>
                    </a:ext>
                  </a:extLst>
                </a:gridCol>
                <a:gridCol w="493776">
                  <a:extLst>
                    <a:ext uri="{9D8B030D-6E8A-4147-A177-3AD203B41FA5}">
                      <a16:colId xmlns:a16="http://schemas.microsoft.com/office/drawing/2014/main" val="484092469"/>
                    </a:ext>
                  </a:extLst>
                </a:gridCol>
                <a:gridCol w="493776">
                  <a:extLst>
                    <a:ext uri="{9D8B030D-6E8A-4147-A177-3AD203B41FA5}">
                      <a16:colId xmlns:a16="http://schemas.microsoft.com/office/drawing/2014/main" val="2831839042"/>
                    </a:ext>
                  </a:extLst>
                </a:gridCol>
                <a:gridCol w="493776">
                  <a:extLst>
                    <a:ext uri="{9D8B030D-6E8A-4147-A177-3AD203B41FA5}">
                      <a16:colId xmlns:a16="http://schemas.microsoft.com/office/drawing/2014/main" val="787806287"/>
                    </a:ext>
                  </a:extLst>
                </a:gridCol>
                <a:gridCol w="493776">
                  <a:extLst>
                    <a:ext uri="{9D8B030D-6E8A-4147-A177-3AD203B41FA5}">
                      <a16:colId xmlns:a16="http://schemas.microsoft.com/office/drawing/2014/main" val="700970584"/>
                    </a:ext>
                  </a:extLst>
                </a:gridCol>
                <a:gridCol w="493776">
                  <a:extLst>
                    <a:ext uri="{9D8B030D-6E8A-4147-A177-3AD203B41FA5}">
                      <a16:colId xmlns:a16="http://schemas.microsoft.com/office/drawing/2014/main" val="3026796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0051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AG Insurance - 2020-01-28 14:17:57</a:t>
                      </a:r>
                      <a:r>
                        <a:rPr kumimoji="0" lang="en-US" sz="1000" b="0" i="0" u="none" strike="noStrike" kern="1200" cap="none" spc="0" normalizeH="0" baseline="0" noProof="0">
                          <a:ln>
                            <a:noFill/>
                          </a:ln>
                          <a:solidFill>
                            <a:prstClr val="black"/>
                          </a:solidFill>
                          <a:effectLst/>
                          <a:uLnTx/>
                          <a:uFillTx/>
                          <a:latin typeface="+mn-lt"/>
                          <a:ea typeface="+mn-ea"/>
                          <a:cs typeface="+mn-cs"/>
                        </a:rPr>
                        <a:t>
  Despite record low OLO yields, AG continues to earn attractive returns on its group insurance investments. How? Heidi Delobelle, Director of Employee Benefits &amp; Health Care, gives readers of De Tijd and l’Echo the inside scoop:
FR: http://bit.ly/2U2s8pT
NL: http://bit.ly/2tZeadH
#supporterofyourpension #healthcare #investments #groupinsurance #healthinsurance #employeebenefits #benefits #returns #yields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05/11/2020 14:08:57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0.050901201602136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2893521"/>
                  </a:ext>
                </a:extLst>
              </a:tr>
            </a:tbl>
          </a:graphicData>
        </a:graphic>
      </p:graphicFrame>
      <p:sp>
        <p:nvSpPr>
          <p:cNvPr id="4" name="Text Placeholder 3">
            <a:extLst>
              <a:ext uri="{FF2B5EF4-FFF2-40B4-BE49-F238E27FC236}">
                <a16:creationId xmlns:a16="http://schemas.microsoft.com/office/drawing/2014/main" id="{F2F29BBF-D133-40AF-953A-0DA0F2876CB0}"/>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3148967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E93D-2257-4D07-9042-0BA0E372627C}"/>
              </a:ext>
            </a:extLst>
          </p:cNvPr>
          <p:cNvSpPr>
            <a:spLocks noGrp="1"/>
          </p:cNvSpPr>
          <p:nvPr>
            <p:ph type="title"/>
          </p:nvPr>
        </p:nvSpPr>
        <p:spPr/>
        <p:txBody>
          <a:bodyPr/>
          <a:lstStyle/>
          <a:p>
            <a:r>
              <a:rPr lang="en-US"/>
              <a:t>LinkedIn Posts Table | AG Insurance - 6 of 6</a:t>
            </a:r>
          </a:p>
        </p:txBody>
      </p:sp>
      <p:graphicFrame>
        <p:nvGraphicFramePr>
          <p:cNvPr id="5" name="Table Placeholder 4">
            <a:extLst>
              <a:ext uri="{FF2B5EF4-FFF2-40B4-BE49-F238E27FC236}">
                <a16:creationId xmlns:a16="http://schemas.microsoft.com/office/drawing/2014/main" id="{5738A798-F9D6-41B3-B0E1-37A7D9ABDA7E}"/>
              </a:ext>
            </a:extLst>
          </p:cNvPr>
          <p:cNvGraphicFramePr>
            <a:graphicFrameLocks noGrp="1"/>
          </p:cNvGraphicFramePr>
          <p:nvPr>
            <p:ph type="tbl" sz="quarter" idx="13"/>
            <p:extLst>
              <p:ext uri="{D42A27DB-BD31-4B8C-83A1-F6EECF244321}">
                <p14:modId xmlns:p14="http://schemas.microsoft.com/office/powerpoint/2010/main" val="3685643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2344377"/>
                    </a:ext>
                  </a:extLst>
                </a:gridCol>
                <a:gridCol w="1069847">
                  <a:extLst>
                    <a:ext uri="{9D8B030D-6E8A-4147-A177-3AD203B41FA5}">
                      <a16:colId xmlns:a16="http://schemas.microsoft.com/office/drawing/2014/main" val="1177027263"/>
                    </a:ext>
                  </a:extLst>
                </a:gridCol>
                <a:gridCol w="740664">
                  <a:extLst>
                    <a:ext uri="{9D8B030D-6E8A-4147-A177-3AD203B41FA5}">
                      <a16:colId xmlns:a16="http://schemas.microsoft.com/office/drawing/2014/main" val="2420820615"/>
                    </a:ext>
                  </a:extLst>
                </a:gridCol>
                <a:gridCol w="493776">
                  <a:extLst>
                    <a:ext uri="{9D8B030D-6E8A-4147-A177-3AD203B41FA5}">
                      <a16:colId xmlns:a16="http://schemas.microsoft.com/office/drawing/2014/main" val="1059219296"/>
                    </a:ext>
                  </a:extLst>
                </a:gridCol>
                <a:gridCol w="493776">
                  <a:extLst>
                    <a:ext uri="{9D8B030D-6E8A-4147-A177-3AD203B41FA5}">
                      <a16:colId xmlns:a16="http://schemas.microsoft.com/office/drawing/2014/main" val="374192145"/>
                    </a:ext>
                  </a:extLst>
                </a:gridCol>
                <a:gridCol w="493776">
                  <a:extLst>
                    <a:ext uri="{9D8B030D-6E8A-4147-A177-3AD203B41FA5}">
                      <a16:colId xmlns:a16="http://schemas.microsoft.com/office/drawing/2014/main" val="2539067236"/>
                    </a:ext>
                  </a:extLst>
                </a:gridCol>
                <a:gridCol w="493776">
                  <a:extLst>
                    <a:ext uri="{9D8B030D-6E8A-4147-A177-3AD203B41FA5}">
                      <a16:colId xmlns:a16="http://schemas.microsoft.com/office/drawing/2014/main" val="1529801657"/>
                    </a:ext>
                  </a:extLst>
                </a:gridCol>
                <a:gridCol w="493776">
                  <a:extLst>
                    <a:ext uri="{9D8B030D-6E8A-4147-A177-3AD203B41FA5}">
                      <a16:colId xmlns:a16="http://schemas.microsoft.com/office/drawing/2014/main" val="2411587270"/>
                    </a:ext>
                  </a:extLst>
                </a:gridCol>
                <a:gridCol w="493776">
                  <a:extLst>
                    <a:ext uri="{9D8B030D-6E8A-4147-A177-3AD203B41FA5}">
                      <a16:colId xmlns:a16="http://schemas.microsoft.com/office/drawing/2014/main" val="4015046765"/>
                    </a:ext>
                  </a:extLst>
                </a:gridCol>
                <a:gridCol w="493776">
                  <a:extLst>
                    <a:ext uri="{9D8B030D-6E8A-4147-A177-3AD203B41FA5}">
                      <a16:colId xmlns:a16="http://schemas.microsoft.com/office/drawing/2014/main" val="3666247519"/>
                    </a:ext>
                  </a:extLst>
                </a:gridCol>
                <a:gridCol w="493776">
                  <a:extLst>
                    <a:ext uri="{9D8B030D-6E8A-4147-A177-3AD203B41FA5}">
                      <a16:colId xmlns:a16="http://schemas.microsoft.com/office/drawing/2014/main" val="301966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3477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AG Insurance - 2020-01-31 11:18:49</a:t>
                      </a:r>
                      <a:r>
                        <a:rPr kumimoji="0" lang="en-US" sz="1000" b="0" i="0" u="none" strike="noStrike" kern="1200" cap="none" spc="0" normalizeH="0" baseline="0" noProof="0">
                          <a:ln>
                            <a:noFill/>
                          </a:ln>
                          <a:solidFill>
                            <a:prstClr val="black"/>
                          </a:solidFill>
                          <a:effectLst/>
                          <a:uLnTx/>
                          <a:uFillTx/>
                          <a:latin typeface="+mn-lt"/>
                          <a:ea typeface="+mn-ea"/>
                          <a:cs typeface="+mn-cs"/>
                        </a:rPr>
                        <a:t>
  As an insurance company, we feel it’s important to support events that promote an active and healthy lifestyle. That’s why we’re proud to announce a new partnership with AG Nacht van de Maan/AG Nuit de la Lune. It’s a walking event that features a 42km and a 10km walk so it’s suited for people of all levels of fitness. A perfect match with our “Move by AG” initiative to get people moving – each at their own level.
Find out more here:
NL: https://bit.ly/2S1wtae
FR: https://bit.ly/2GC2rVn
#supporterofyourlife #MovebyAG #agnachtvandemaan #agnuitdelalune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05/11/2020 14:08:57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0.037055500166168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8159324"/>
                  </a:ext>
                </a:extLst>
              </a:tr>
            </a:tbl>
          </a:graphicData>
        </a:graphic>
      </p:graphicFrame>
      <p:sp>
        <p:nvSpPr>
          <p:cNvPr id="4" name="Text Placeholder 3">
            <a:extLst>
              <a:ext uri="{FF2B5EF4-FFF2-40B4-BE49-F238E27FC236}">
                <a16:creationId xmlns:a16="http://schemas.microsoft.com/office/drawing/2014/main" id="{646D1F23-3149-4EF9-9371-B423F5A73B03}"/>
              </a:ext>
            </a:extLst>
          </p:cNvPr>
          <p:cNvSpPr>
            <a:spLocks noGrp="1"/>
          </p:cNvSpPr>
          <p:nvPr>
            <p:ph type="body" sz="quarter" idx="14"/>
          </p:nvPr>
        </p:nvSpPr>
        <p:spPr/>
        <p:txBody>
          <a:bodyPr/>
          <a:lstStyle/>
          <a:p>
            <a:r>
              <a:rPr lang="en-US"/>
              <a:t>01/01/2020 - 01/31/2020</a:t>
            </a:r>
          </a:p>
        </p:txBody>
      </p:sp>
    </p:spTree>
    <p:extLst>
      <p:ext uri="{BB962C8B-B14F-4D97-AF65-F5344CB8AC3E}">
        <p14:creationId xmlns:p14="http://schemas.microsoft.com/office/powerpoint/2010/main" val="23323438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249</Words>
  <Application>Microsoft Office PowerPoint</Application>
  <PresentationFormat>On-screen Show (4:3)</PresentationFormat>
  <Paragraphs>128</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LinkedIn Posts Table | AG Insurance - 1 of 6</vt:lpstr>
      <vt:lpstr>LinkedIn Posts Table | AG Insurance - 2 of 6</vt:lpstr>
      <vt:lpstr>LinkedIn Posts Table | AG Insurance - 3 of 6</vt:lpstr>
      <vt:lpstr>LinkedIn Posts Table | AG Insurance - 4 of 6</vt:lpstr>
      <vt:lpstr>LinkedIn Posts Table | AG Insurance - 5 of 6</vt:lpstr>
      <vt:lpstr>LinkedIn Posts Table | AG Insurance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AG Insurance - 1 of 6</dc:title>
  <dc:creator>Frederik Peiniger</dc:creator>
  <cp:lastModifiedBy>Frederik Peiniger</cp:lastModifiedBy>
  <cp:revision>1</cp:revision>
  <dcterms:created xsi:type="dcterms:W3CDTF">2020-05-11T12:10:54Z</dcterms:created>
  <dcterms:modified xsi:type="dcterms:W3CDTF">2020-05-11T12:11:21Z</dcterms:modified>
</cp:coreProperties>
</file>