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maritim_hotels</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0</c:v>
                </c:pt>
                <c:pt idx="1">
                  <c:v>4</c:v>
                </c:pt>
                <c:pt idx="2">
                  <c:v>1</c:v>
                </c:pt>
                <c:pt idx="3">
                  <c:v>5</c:v>
                </c:pt>
                <c:pt idx="4">
                  <c:v>0</c:v>
                </c:pt>
                <c:pt idx="5">
                  <c:v>4</c:v>
                </c:pt>
                <c:pt idx="6">
                  <c:v>2</c:v>
                </c:pt>
                <c:pt idx="7">
                  <c:v>2</c:v>
                </c:pt>
                <c:pt idx="8">
                  <c:v>2</c:v>
                </c:pt>
                <c:pt idx="9">
                  <c:v>2</c:v>
                </c:pt>
                <c:pt idx="10">
                  <c:v>1</c:v>
                </c:pt>
                <c:pt idx="11">
                  <c:v>3</c:v>
                </c:pt>
                <c:pt idx="12">
                  <c:v>4</c:v>
                </c:pt>
                <c:pt idx="13">
                  <c:v>1</c:v>
                </c:pt>
                <c:pt idx="14">
                  <c:v>1</c:v>
                </c:pt>
                <c:pt idx="15">
                  <c:v>7</c:v>
                </c:pt>
                <c:pt idx="16">
                  <c:v>3</c:v>
                </c:pt>
                <c:pt idx="17">
                  <c:v>2</c:v>
                </c:pt>
                <c:pt idx="18">
                  <c:v>2</c:v>
                </c:pt>
                <c:pt idx="19">
                  <c:v>2</c:v>
                </c:pt>
                <c:pt idx="20">
                  <c:v>2</c:v>
                </c:pt>
                <c:pt idx="21">
                  <c:v>1</c:v>
                </c:pt>
                <c:pt idx="22">
                  <c:v>3</c:v>
                </c:pt>
                <c:pt idx="23">
                  <c:v>1</c:v>
                </c:pt>
                <c:pt idx="24">
                  <c:v>4</c:v>
                </c:pt>
                <c:pt idx="25">
                  <c:v>4</c:v>
                </c:pt>
                <c:pt idx="26">
                  <c:v>2</c:v>
                </c:pt>
                <c:pt idx="27">
                  <c:v>1</c:v>
                </c:pt>
                <c:pt idx="28">
                  <c:v>2</c:v>
                </c:pt>
                <c:pt idx="29">
                  <c:v>0</c:v>
                </c:pt>
              </c:numCache>
            </c:numRef>
          </c:val>
          <c:smooth val="0"/>
          <c:extLst>
            <c:ext xmlns:c16="http://schemas.microsoft.com/office/drawing/2014/chart" uri="{C3380CC4-5D6E-409C-BE32-E72D297353CC}">
              <c16:uniqueId val="{00000000-B202-4F13-875E-C4356A7DFEC6}"/>
            </c:ext>
          </c:extLst>
        </c:ser>
        <c:dLbls>
          <c:showLegendKey val="0"/>
          <c:showVal val="0"/>
          <c:showCatName val="0"/>
          <c:showSerName val="0"/>
          <c:showPercent val="0"/>
          <c:showBubbleSize val="0"/>
        </c:dLbls>
        <c:smooth val="0"/>
        <c:axId val="423264720"/>
        <c:axId val="423268656"/>
      </c:lineChart>
      <c:dateAx>
        <c:axId val="423264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68656"/>
        <c:crosses val="autoZero"/>
        <c:auto val="1"/>
        <c:lblOffset val="100"/>
        <c:baseTimeUnit val="days"/>
      </c:dateAx>
      <c:valAx>
        <c:axId val="42326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6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6318-47C4-AF68-6528A4C8D80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6318-47C4-AF68-6528A4C8D80B}"/>
            </c:ext>
          </c:extLst>
        </c:ser>
        <c:dLbls>
          <c:showLegendKey val="0"/>
          <c:showVal val="0"/>
          <c:showCatName val="0"/>
          <c:showSerName val="0"/>
          <c:showPercent val="0"/>
          <c:showBubbleSize val="0"/>
        </c:dLbls>
        <c:gapWidth val="219"/>
        <c:overlap val="-27"/>
        <c:axId val="423270624"/>
        <c:axId val="423271608"/>
      </c:barChart>
      <c:catAx>
        <c:axId val="42327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71608"/>
        <c:crosses val="autoZero"/>
        <c:auto val="1"/>
        <c:lblAlgn val="ctr"/>
        <c:lblOffset val="100"/>
        <c:noMultiLvlLbl val="0"/>
      </c:catAx>
      <c:valAx>
        <c:axId val="42327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7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Maritim Hotels</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7.4847943212650696</c:v>
                </c:pt>
                <c:pt idx="1">
                  <c:v>7.0555032925681997</c:v>
                </c:pt>
              </c:numCache>
            </c:numRef>
          </c:val>
          <c:extLst>
            <c:ext xmlns:c16="http://schemas.microsoft.com/office/drawing/2014/chart" uri="{C3380CC4-5D6E-409C-BE32-E72D297353CC}">
              <c16:uniqueId val="{00000000-60C4-4BB0-8028-ED9A53C3C9EB}"/>
            </c:ext>
          </c:extLst>
        </c:ser>
        <c:dLbls>
          <c:showLegendKey val="0"/>
          <c:showVal val="0"/>
          <c:showCatName val="0"/>
          <c:showSerName val="0"/>
          <c:showPercent val="0"/>
          <c:showBubbleSize val="0"/>
        </c:dLbls>
        <c:gapWidth val="219"/>
        <c:overlap val="-27"/>
        <c:axId val="423275544"/>
        <c:axId val="423274232"/>
      </c:barChart>
      <c:catAx>
        <c:axId val="42327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74232"/>
        <c:crosses val="autoZero"/>
        <c:auto val="1"/>
        <c:lblAlgn val="ctr"/>
        <c:lblOffset val="100"/>
        <c:noMultiLvlLbl val="0"/>
      </c:catAx>
      <c:valAx>
        <c:axId val="42327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7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Maritim Hotels</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5487</c:v>
                </c:pt>
                <c:pt idx="1">
                  <c:v>5486</c:v>
                </c:pt>
                <c:pt idx="2">
                  <c:v>5486</c:v>
                </c:pt>
                <c:pt idx="3">
                  <c:v>5486</c:v>
                </c:pt>
                <c:pt idx="4">
                  <c:v>5485</c:v>
                </c:pt>
                <c:pt idx="5">
                  <c:v>5484</c:v>
                </c:pt>
                <c:pt idx="6">
                  <c:v>5485</c:v>
                </c:pt>
                <c:pt idx="7">
                  <c:v>5485</c:v>
                </c:pt>
                <c:pt idx="8">
                  <c:v>5485</c:v>
                </c:pt>
                <c:pt idx="9">
                  <c:v>5485</c:v>
                </c:pt>
                <c:pt idx="10">
                  <c:v>5486</c:v>
                </c:pt>
                <c:pt idx="11">
                  <c:v>5487</c:v>
                </c:pt>
                <c:pt idx="12">
                  <c:v>5486</c:v>
                </c:pt>
                <c:pt idx="13">
                  <c:v>5486</c:v>
                </c:pt>
                <c:pt idx="14">
                  <c:v>5486</c:v>
                </c:pt>
                <c:pt idx="15">
                  <c:v>5487</c:v>
                </c:pt>
                <c:pt idx="16">
                  <c:v>5489</c:v>
                </c:pt>
                <c:pt idx="17">
                  <c:v>5489</c:v>
                </c:pt>
                <c:pt idx="18">
                  <c:v>5488</c:v>
                </c:pt>
                <c:pt idx="19">
                  <c:v>5489</c:v>
                </c:pt>
                <c:pt idx="20">
                  <c:v>5492</c:v>
                </c:pt>
                <c:pt idx="21">
                  <c:v>5494</c:v>
                </c:pt>
                <c:pt idx="22">
                  <c:v>5496</c:v>
                </c:pt>
                <c:pt idx="23">
                  <c:v>5503</c:v>
                </c:pt>
                <c:pt idx="24">
                  <c:v>5503</c:v>
                </c:pt>
                <c:pt idx="25">
                  <c:v>5502</c:v>
                </c:pt>
                <c:pt idx="26">
                  <c:v>5505</c:v>
                </c:pt>
                <c:pt idx="27">
                  <c:v>5504</c:v>
                </c:pt>
                <c:pt idx="28">
                  <c:v>5503</c:v>
                </c:pt>
                <c:pt idx="29">
                  <c:v>5501</c:v>
                </c:pt>
              </c:numCache>
            </c:numRef>
          </c:val>
          <c:smooth val="0"/>
          <c:extLst>
            <c:ext xmlns:c16="http://schemas.microsoft.com/office/drawing/2014/chart" uri="{C3380CC4-5D6E-409C-BE32-E72D297353CC}">
              <c16:uniqueId val="{00000000-F350-4564-89C4-BC51ADACD4B6}"/>
            </c:ext>
          </c:extLst>
        </c:ser>
        <c:dLbls>
          <c:showLegendKey val="0"/>
          <c:showVal val="0"/>
          <c:showCatName val="0"/>
          <c:showSerName val="0"/>
          <c:showPercent val="0"/>
          <c:showBubbleSize val="0"/>
        </c:dLbls>
        <c:smooth val="0"/>
        <c:axId val="423281448"/>
        <c:axId val="423278168"/>
      </c:lineChart>
      <c:dateAx>
        <c:axId val="423281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78168"/>
        <c:crosses val="autoZero"/>
        <c:auto val="1"/>
        <c:lblOffset val="100"/>
        <c:baseTimeUnit val="days"/>
      </c:dateAx>
      <c:valAx>
        <c:axId val="42327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8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Maritim Hotels</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0</c:v>
                </c:pt>
                <c:pt idx="1">
                  <c:v>62</c:v>
                </c:pt>
                <c:pt idx="2">
                  <c:v>0</c:v>
                </c:pt>
                <c:pt idx="3">
                  <c:v>63</c:v>
                </c:pt>
                <c:pt idx="4">
                  <c:v>0</c:v>
                </c:pt>
                <c:pt idx="5">
                  <c:v>0</c:v>
                </c:pt>
                <c:pt idx="6">
                  <c:v>60</c:v>
                </c:pt>
                <c:pt idx="7">
                  <c:v>0</c:v>
                </c:pt>
                <c:pt idx="8">
                  <c:v>0</c:v>
                </c:pt>
                <c:pt idx="9">
                  <c:v>0</c:v>
                </c:pt>
                <c:pt idx="10">
                  <c:v>75</c:v>
                </c:pt>
                <c:pt idx="11">
                  <c:v>0</c:v>
                </c:pt>
                <c:pt idx="12">
                  <c:v>0</c:v>
                </c:pt>
                <c:pt idx="13">
                  <c:v>144</c:v>
                </c:pt>
                <c:pt idx="14">
                  <c:v>0</c:v>
                </c:pt>
                <c:pt idx="15">
                  <c:v>0</c:v>
                </c:pt>
                <c:pt idx="16">
                  <c:v>0</c:v>
                </c:pt>
                <c:pt idx="17">
                  <c:v>0</c:v>
                </c:pt>
                <c:pt idx="18">
                  <c:v>0</c:v>
                </c:pt>
                <c:pt idx="19">
                  <c:v>70</c:v>
                </c:pt>
                <c:pt idx="20">
                  <c:v>0</c:v>
                </c:pt>
                <c:pt idx="21">
                  <c:v>0</c:v>
                </c:pt>
                <c:pt idx="22">
                  <c:v>0</c:v>
                </c:pt>
                <c:pt idx="23">
                  <c:v>0</c:v>
                </c:pt>
                <c:pt idx="24">
                  <c:v>39</c:v>
                </c:pt>
                <c:pt idx="25">
                  <c:v>0</c:v>
                </c:pt>
                <c:pt idx="26">
                  <c:v>0</c:v>
                </c:pt>
                <c:pt idx="27">
                  <c:v>33</c:v>
                </c:pt>
                <c:pt idx="28">
                  <c:v>0</c:v>
                </c:pt>
                <c:pt idx="29">
                  <c:v>0</c:v>
                </c:pt>
              </c:numCache>
            </c:numRef>
          </c:val>
          <c:smooth val="0"/>
          <c:extLst>
            <c:ext xmlns:c16="http://schemas.microsoft.com/office/drawing/2014/chart" uri="{C3380CC4-5D6E-409C-BE32-E72D297353CC}">
              <c16:uniqueId val="{00000000-8BF4-4382-B602-EBE5BA1DB50D}"/>
            </c:ext>
          </c:extLst>
        </c:ser>
        <c:ser>
          <c:idx val="1"/>
          <c:order val="1"/>
          <c:tx>
            <c:strRef>
              <c:f>Sheet1!$C$1</c:f>
              <c:strCache>
                <c:ptCount val="1"/>
                <c:pt idx="0">
                  <c:v>Lindner Hotels &amp; Resorts</c:v>
                </c:pt>
              </c:strCache>
            </c:strRef>
          </c:tx>
          <c:spPr>
            <a:ln w="28575" cap="rnd">
              <a:solidFill>
                <a:schemeClr val="accent2"/>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Sheet1!$C$2:$C$31</c:f>
              <c:numCache>
                <c:formatCode>General</c:formatCode>
                <c:ptCount val="30"/>
                <c:pt idx="0">
                  <c:v>5239</c:v>
                </c:pt>
                <c:pt idx="1">
                  <c:v>5396</c:v>
                </c:pt>
                <c:pt idx="2">
                  <c:v>4051</c:v>
                </c:pt>
                <c:pt idx="3">
                  <c:v>4413</c:v>
                </c:pt>
                <c:pt idx="4">
                  <c:v>0</c:v>
                </c:pt>
                <c:pt idx="5">
                  <c:v>61</c:v>
                </c:pt>
                <c:pt idx="6">
                  <c:v>0</c:v>
                </c:pt>
                <c:pt idx="7">
                  <c:v>0</c:v>
                </c:pt>
                <c:pt idx="8">
                  <c:v>29</c:v>
                </c:pt>
                <c:pt idx="9">
                  <c:v>0</c:v>
                </c:pt>
                <c:pt idx="10">
                  <c:v>83</c:v>
                </c:pt>
                <c:pt idx="11">
                  <c:v>0</c:v>
                </c:pt>
                <c:pt idx="12">
                  <c:v>0</c:v>
                </c:pt>
                <c:pt idx="13">
                  <c:v>40</c:v>
                </c:pt>
                <c:pt idx="14">
                  <c:v>0</c:v>
                </c:pt>
                <c:pt idx="15">
                  <c:v>83</c:v>
                </c:pt>
                <c:pt idx="16">
                  <c:v>0</c:v>
                </c:pt>
                <c:pt idx="17">
                  <c:v>58</c:v>
                </c:pt>
                <c:pt idx="18">
                  <c:v>0</c:v>
                </c:pt>
                <c:pt idx="19">
                  <c:v>48</c:v>
                </c:pt>
                <c:pt idx="20">
                  <c:v>0</c:v>
                </c:pt>
                <c:pt idx="21">
                  <c:v>55</c:v>
                </c:pt>
                <c:pt idx="22">
                  <c:v>0</c:v>
                </c:pt>
                <c:pt idx="23">
                  <c:v>9</c:v>
                </c:pt>
                <c:pt idx="24">
                  <c:v>0</c:v>
                </c:pt>
                <c:pt idx="25">
                  <c:v>20</c:v>
                </c:pt>
                <c:pt idx="26">
                  <c:v>0</c:v>
                </c:pt>
                <c:pt idx="27">
                  <c:v>65</c:v>
                </c:pt>
                <c:pt idx="28">
                  <c:v>0</c:v>
                </c:pt>
                <c:pt idx="29">
                  <c:v>26</c:v>
                </c:pt>
              </c:numCache>
            </c:numRef>
          </c:val>
          <c:smooth val="0"/>
          <c:extLst>
            <c:ext xmlns:c16="http://schemas.microsoft.com/office/drawing/2014/chart" uri="{C3380CC4-5D6E-409C-BE32-E72D297353CC}">
              <c16:uniqueId val="{00000001-8BF4-4382-B602-EBE5BA1DB50D}"/>
            </c:ext>
          </c:extLst>
        </c:ser>
        <c:ser>
          <c:idx val="2"/>
          <c:order val="2"/>
          <c:tx>
            <c:strRef>
              <c:f>Sheet1!$D$1</c:f>
              <c:strCache>
                <c:ptCount val="1"/>
                <c:pt idx="0">
                  <c:v>Steigenberger Hotels and Resorts</c:v>
                </c:pt>
              </c:strCache>
            </c:strRef>
          </c:tx>
          <c:spPr>
            <a:ln w="28575" cap="rnd">
              <a:solidFill>
                <a:schemeClr val="accent3"/>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Sheet1!$D$2:$D$31</c:f>
              <c:numCache>
                <c:formatCode>General</c:formatCode>
                <c:ptCount val="30"/>
                <c:pt idx="0">
                  <c:v>7</c:v>
                </c:pt>
                <c:pt idx="1">
                  <c:v>3</c:v>
                </c:pt>
                <c:pt idx="2">
                  <c:v>9</c:v>
                </c:pt>
                <c:pt idx="3">
                  <c:v>14</c:v>
                </c:pt>
                <c:pt idx="4">
                  <c:v>0</c:v>
                </c:pt>
                <c:pt idx="5">
                  <c:v>2</c:v>
                </c:pt>
                <c:pt idx="6">
                  <c:v>4</c:v>
                </c:pt>
                <c:pt idx="7">
                  <c:v>5</c:v>
                </c:pt>
                <c:pt idx="8">
                  <c:v>0</c:v>
                </c:pt>
                <c:pt idx="9">
                  <c:v>4</c:v>
                </c:pt>
                <c:pt idx="10">
                  <c:v>7</c:v>
                </c:pt>
                <c:pt idx="11">
                  <c:v>9</c:v>
                </c:pt>
                <c:pt idx="12">
                  <c:v>0</c:v>
                </c:pt>
                <c:pt idx="13">
                  <c:v>6</c:v>
                </c:pt>
                <c:pt idx="14">
                  <c:v>0</c:v>
                </c:pt>
                <c:pt idx="15">
                  <c:v>0</c:v>
                </c:pt>
                <c:pt idx="16">
                  <c:v>0</c:v>
                </c:pt>
                <c:pt idx="17">
                  <c:v>0</c:v>
                </c:pt>
                <c:pt idx="18">
                  <c:v>2</c:v>
                </c:pt>
                <c:pt idx="19">
                  <c:v>0</c:v>
                </c:pt>
                <c:pt idx="20">
                  <c:v>0</c:v>
                </c:pt>
                <c:pt idx="21">
                  <c:v>0</c:v>
                </c:pt>
                <c:pt idx="22">
                  <c:v>1</c:v>
                </c:pt>
                <c:pt idx="23">
                  <c:v>0</c:v>
                </c:pt>
                <c:pt idx="24">
                  <c:v>0</c:v>
                </c:pt>
                <c:pt idx="25">
                  <c:v>6</c:v>
                </c:pt>
                <c:pt idx="26">
                  <c:v>1</c:v>
                </c:pt>
                <c:pt idx="27">
                  <c:v>5</c:v>
                </c:pt>
                <c:pt idx="28">
                  <c:v>2</c:v>
                </c:pt>
                <c:pt idx="29">
                  <c:v>0</c:v>
                </c:pt>
              </c:numCache>
            </c:numRef>
          </c:val>
          <c:smooth val="0"/>
          <c:extLst>
            <c:ext xmlns:c16="http://schemas.microsoft.com/office/drawing/2014/chart" uri="{C3380CC4-5D6E-409C-BE32-E72D297353CC}">
              <c16:uniqueId val="{00000002-8BF4-4382-B602-EBE5BA1DB50D}"/>
            </c:ext>
          </c:extLst>
        </c:ser>
        <c:dLbls>
          <c:showLegendKey val="0"/>
          <c:showVal val="0"/>
          <c:showCatName val="0"/>
          <c:showSerName val="0"/>
          <c:showPercent val="0"/>
          <c:showBubbleSize val="0"/>
        </c:dLbls>
        <c:smooth val="0"/>
        <c:axId val="423281776"/>
        <c:axId val="423284072"/>
      </c:lineChart>
      <c:dateAx>
        <c:axId val="42328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84072"/>
        <c:crosses val="autoZero"/>
        <c:auto val="1"/>
        <c:lblOffset val="100"/>
        <c:baseTimeUnit val="days"/>
      </c:dateAx>
      <c:valAx>
        <c:axId val="42328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8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lindnerhotels</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4296</c:v>
                </c:pt>
                <c:pt idx="1">
                  <c:v>4295</c:v>
                </c:pt>
                <c:pt idx="2">
                  <c:v>4296</c:v>
                </c:pt>
                <c:pt idx="3">
                  <c:v>4297</c:v>
                </c:pt>
                <c:pt idx="4">
                  <c:v>4296</c:v>
                </c:pt>
                <c:pt idx="5">
                  <c:v>4296</c:v>
                </c:pt>
                <c:pt idx="6">
                  <c:v>4298</c:v>
                </c:pt>
                <c:pt idx="7">
                  <c:v>4298</c:v>
                </c:pt>
                <c:pt idx="8">
                  <c:v>4297</c:v>
                </c:pt>
                <c:pt idx="9">
                  <c:v>4296</c:v>
                </c:pt>
                <c:pt idx="10">
                  <c:v>4310</c:v>
                </c:pt>
                <c:pt idx="11">
                  <c:v>4310</c:v>
                </c:pt>
                <c:pt idx="12">
                  <c:v>4317</c:v>
                </c:pt>
                <c:pt idx="13">
                  <c:v>4323</c:v>
                </c:pt>
                <c:pt idx="14">
                  <c:v>4329</c:v>
                </c:pt>
                <c:pt idx="15">
                  <c:v>4333</c:v>
                </c:pt>
                <c:pt idx="16">
                  <c:v>4336</c:v>
                </c:pt>
                <c:pt idx="17">
                  <c:v>4337</c:v>
                </c:pt>
                <c:pt idx="18">
                  <c:v>4343</c:v>
                </c:pt>
                <c:pt idx="19">
                  <c:v>4344</c:v>
                </c:pt>
                <c:pt idx="20">
                  <c:v>4344</c:v>
                </c:pt>
                <c:pt idx="21">
                  <c:v>4346</c:v>
                </c:pt>
                <c:pt idx="22">
                  <c:v>4348</c:v>
                </c:pt>
                <c:pt idx="23">
                  <c:v>4348</c:v>
                </c:pt>
                <c:pt idx="24">
                  <c:v>4352</c:v>
                </c:pt>
                <c:pt idx="25">
                  <c:v>4353</c:v>
                </c:pt>
                <c:pt idx="26">
                  <c:v>4357</c:v>
                </c:pt>
                <c:pt idx="27">
                  <c:v>4357</c:v>
                </c:pt>
                <c:pt idx="28">
                  <c:v>4357</c:v>
                </c:pt>
                <c:pt idx="29">
                  <c:v>4356</c:v>
                </c:pt>
              </c:numCache>
            </c:numRef>
          </c:val>
          <c:smooth val="0"/>
          <c:extLst>
            <c:ext xmlns:c16="http://schemas.microsoft.com/office/drawing/2014/chart" uri="{C3380CC4-5D6E-409C-BE32-E72D297353CC}">
              <c16:uniqueId val="{00000000-B1C8-4008-BA71-633FA9819DA9}"/>
            </c:ext>
          </c:extLst>
        </c:ser>
        <c:ser>
          <c:idx val="1"/>
          <c:order val="1"/>
          <c:tx>
            <c:strRef>
              <c:f>Sheet1!$C$1</c:f>
              <c:strCache>
                <c:ptCount val="1"/>
                <c:pt idx="0">
                  <c:v>steigenbergerhotels</c:v>
                </c:pt>
              </c:strCache>
            </c:strRef>
          </c:tx>
          <c:spPr>
            <a:ln w="28575" cap="rnd">
              <a:solidFill>
                <a:schemeClr val="accent2"/>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Sheet1!$C$2:$C$31</c:f>
              <c:numCache>
                <c:formatCode>General</c:formatCode>
                <c:ptCount val="30"/>
                <c:pt idx="0">
                  <c:v>10552</c:v>
                </c:pt>
                <c:pt idx="1">
                  <c:v>11540</c:v>
                </c:pt>
                <c:pt idx="2">
                  <c:v>12264</c:v>
                </c:pt>
                <c:pt idx="3">
                  <c:v>12275</c:v>
                </c:pt>
                <c:pt idx="4">
                  <c:v>12268</c:v>
                </c:pt>
                <c:pt idx="5">
                  <c:v>12266</c:v>
                </c:pt>
                <c:pt idx="6">
                  <c:v>12236</c:v>
                </c:pt>
                <c:pt idx="7">
                  <c:v>12224</c:v>
                </c:pt>
                <c:pt idx="8">
                  <c:v>12220</c:v>
                </c:pt>
                <c:pt idx="9">
                  <c:v>12201</c:v>
                </c:pt>
                <c:pt idx="10">
                  <c:v>12195</c:v>
                </c:pt>
                <c:pt idx="11">
                  <c:v>12156</c:v>
                </c:pt>
                <c:pt idx="12">
                  <c:v>12134</c:v>
                </c:pt>
                <c:pt idx="13">
                  <c:v>12090</c:v>
                </c:pt>
                <c:pt idx="14">
                  <c:v>12074</c:v>
                </c:pt>
                <c:pt idx="15">
                  <c:v>12070</c:v>
                </c:pt>
                <c:pt idx="16">
                  <c:v>12057</c:v>
                </c:pt>
                <c:pt idx="17">
                  <c:v>12054</c:v>
                </c:pt>
                <c:pt idx="18">
                  <c:v>12033</c:v>
                </c:pt>
                <c:pt idx="19">
                  <c:v>12021</c:v>
                </c:pt>
                <c:pt idx="20">
                  <c:v>12018</c:v>
                </c:pt>
                <c:pt idx="21">
                  <c:v>12006</c:v>
                </c:pt>
                <c:pt idx="22">
                  <c:v>12003</c:v>
                </c:pt>
                <c:pt idx="23">
                  <c:v>11992</c:v>
                </c:pt>
                <c:pt idx="24">
                  <c:v>11985</c:v>
                </c:pt>
                <c:pt idx="25">
                  <c:v>11980</c:v>
                </c:pt>
                <c:pt idx="26">
                  <c:v>11971</c:v>
                </c:pt>
                <c:pt idx="27">
                  <c:v>11963</c:v>
                </c:pt>
                <c:pt idx="28">
                  <c:v>11950</c:v>
                </c:pt>
                <c:pt idx="29">
                  <c:v>11941</c:v>
                </c:pt>
              </c:numCache>
            </c:numRef>
          </c:val>
          <c:smooth val="0"/>
          <c:extLst>
            <c:ext xmlns:c16="http://schemas.microsoft.com/office/drawing/2014/chart" uri="{C3380CC4-5D6E-409C-BE32-E72D297353CC}">
              <c16:uniqueId val="{00000001-B1C8-4008-BA71-633FA9819DA9}"/>
            </c:ext>
          </c:extLst>
        </c:ser>
        <c:ser>
          <c:idx val="2"/>
          <c:order val="2"/>
          <c:tx>
            <c:strRef>
              <c:f>Sheet1!$D$1</c:f>
              <c:strCache>
                <c:ptCount val="1"/>
                <c:pt idx="0">
                  <c:v>maritim_hotels</c:v>
                </c:pt>
              </c:strCache>
            </c:strRef>
          </c:tx>
          <c:spPr>
            <a:ln w="28575" cap="rnd">
              <a:solidFill>
                <a:schemeClr val="accent3"/>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Sheet1!$D$2:$D$31</c:f>
              <c:numCache>
                <c:formatCode>General</c:formatCode>
                <c:ptCount val="30"/>
                <c:pt idx="0">
                  <c:v>1659</c:v>
                </c:pt>
                <c:pt idx="1">
                  <c:v>1660</c:v>
                </c:pt>
                <c:pt idx="2">
                  <c:v>1663</c:v>
                </c:pt>
                <c:pt idx="3">
                  <c:v>1666</c:v>
                </c:pt>
                <c:pt idx="4">
                  <c:v>1667</c:v>
                </c:pt>
                <c:pt idx="5">
                  <c:v>1666</c:v>
                </c:pt>
                <c:pt idx="6">
                  <c:v>1666</c:v>
                </c:pt>
                <c:pt idx="7">
                  <c:v>1669</c:v>
                </c:pt>
                <c:pt idx="8">
                  <c:v>1671</c:v>
                </c:pt>
                <c:pt idx="9">
                  <c:v>1673</c:v>
                </c:pt>
                <c:pt idx="10">
                  <c:v>1673</c:v>
                </c:pt>
                <c:pt idx="11">
                  <c:v>1673</c:v>
                </c:pt>
                <c:pt idx="12">
                  <c:v>1674</c:v>
                </c:pt>
                <c:pt idx="13">
                  <c:v>1676</c:v>
                </c:pt>
                <c:pt idx="14">
                  <c:v>1674</c:v>
                </c:pt>
                <c:pt idx="15">
                  <c:v>1680</c:v>
                </c:pt>
                <c:pt idx="16">
                  <c:v>1684</c:v>
                </c:pt>
                <c:pt idx="17">
                  <c:v>1684</c:v>
                </c:pt>
                <c:pt idx="18">
                  <c:v>1687</c:v>
                </c:pt>
                <c:pt idx="19">
                  <c:v>1690</c:v>
                </c:pt>
                <c:pt idx="20">
                  <c:v>1690</c:v>
                </c:pt>
                <c:pt idx="21">
                  <c:v>1691</c:v>
                </c:pt>
                <c:pt idx="22">
                  <c:v>1691</c:v>
                </c:pt>
                <c:pt idx="23">
                  <c:v>1693</c:v>
                </c:pt>
                <c:pt idx="24">
                  <c:v>1692</c:v>
                </c:pt>
                <c:pt idx="25">
                  <c:v>1695</c:v>
                </c:pt>
                <c:pt idx="26">
                  <c:v>1700</c:v>
                </c:pt>
                <c:pt idx="27">
                  <c:v>1699</c:v>
                </c:pt>
                <c:pt idx="28">
                  <c:v>1698</c:v>
                </c:pt>
                <c:pt idx="29">
                  <c:v>1700</c:v>
                </c:pt>
              </c:numCache>
            </c:numRef>
          </c:val>
          <c:smooth val="0"/>
          <c:extLst>
            <c:ext xmlns:c16="http://schemas.microsoft.com/office/drawing/2014/chart" uri="{C3380CC4-5D6E-409C-BE32-E72D297353CC}">
              <c16:uniqueId val="{00000002-B1C8-4008-BA71-633FA9819DA9}"/>
            </c:ext>
          </c:extLst>
        </c:ser>
        <c:dLbls>
          <c:showLegendKey val="0"/>
          <c:showVal val="0"/>
          <c:showCatName val="0"/>
          <c:showSerName val="0"/>
          <c:showPercent val="0"/>
          <c:showBubbleSize val="0"/>
        </c:dLbls>
        <c:smooth val="0"/>
        <c:axId val="421807400"/>
        <c:axId val="421807728"/>
      </c:lineChart>
      <c:dateAx>
        <c:axId val="42180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07728"/>
        <c:crosses val="autoZero"/>
        <c:auto val="1"/>
        <c:lblOffset val="100"/>
        <c:baseTimeUnit val="days"/>
      </c:dateAx>
      <c:valAx>
        <c:axId val="42180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0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lindnerhotels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36.479399999999998</c:v>
                </c:pt>
                <c:pt idx="1">
                  <c:v>100</c:v>
                </c:pt>
                <c:pt idx="2">
                  <c:v>0</c:v>
                </c:pt>
                <c:pt idx="3">
                  <c:v>0</c:v>
                </c:pt>
                <c:pt idx="4">
                  <c:v>100</c:v>
                </c:pt>
                <c:pt idx="5">
                  <c:v>58.783799999999999</c:v>
                </c:pt>
                <c:pt idx="6">
                  <c:v>44.905099999999997</c:v>
                </c:pt>
                <c:pt idx="7">
                  <c:v>10.210000000000001</c:v>
                </c:pt>
              </c:numCache>
            </c:numRef>
          </c:val>
          <c:extLst>
            <c:ext xmlns:c16="http://schemas.microsoft.com/office/drawing/2014/chart" uri="{C3380CC4-5D6E-409C-BE32-E72D297353CC}">
              <c16:uniqueId val="{00000000-ED12-4028-94A4-84046AE1CEBC}"/>
            </c:ext>
          </c:extLst>
        </c:ser>
        <c:ser>
          <c:idx val="1"/>
          <c:order val="1"/>
          <c:tx>
            <c:strRef>
              <c:f>Sheet1!$C$1</c:f>
              <c:strCache>
                <c:ptCount val="1"/>
                <c:pt idx="0">
                  <c:v>steigenbergerhotels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100</c:v>
                </c:pt>
                <c:pt idx="2">
                  <c:v>0</c:v>
                </c:pt>
                <c:pt idx="3">
                  <c:v>0</c:v>
                </c:pt>
                <c:pt idx="4">
                  <c:v>100</c:v>
                </c:pt>
                <c:pt idx="5">
                  <c:v>100</c:v>
                </c:pt>
                <c:pt idx="6">
                  <c:v>29.397099999999998</c:v>
                </c:pt>
                <c:pt idx="7">
                  <c:v>100</c:v>
                </c:pt>
              </c:numCache>
            </c:numRef>
          </c:val>
          <c:extLst>
            <c:ext xmlns:c16="http://schemas.microsoft.com/office/drawing/2014/chart" uri="{C3380CC4-5D6E-409C-BE32-E72D297353CC}">
              <c16:uniqueId val="{00000001-ED12-4028-94A4-84046AE1CEBC}"/>
            </c:ext>
          </c:extLst>
        </c:ser>
        <c:ser>
          <c:idx val="2"/>
          <c:order val="2"/>
          <c:tx>
            <c:strRef>
              <c:f>Sheet1!$D$1</c:f>
              <c:strCache>
                <c:ptCount val="1"/>
                <c:pt idx="0">
                  <c:v>maritim_hotels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14.236700000000001</c:v>
                </c:pt>
                <c:pt idx="1">
                  <c:v>37.5</c:v>
                </c:pt>
                <c:pt idx="2">
                  <c:v>0</c:v>
                </c:pt>
                <c:pt idx="3">
                  <c:v>100</c:v>
                </c:pt>
                <c:pt idx="4">
                  <c:v>50</c:v>
                </c:pt>
                <c:pt idx="5">
                  <c:v>25.4129</c:v>
                </c:pt>
                <c:pt idx="6">
                  <c:v>100</c:v>
                </c:pt>
                <c:pt idx="7">
                  <c:v>17.764800000000001</c:v>
                </c:pt>
              </c:numCache>
            </c:numRef>
          </c:val>
          <c:extLst>
            <c:ext xmlns:c16="http://schemas.microsoft.com/office/drawing/2014/chart" uri="{C3380CC4-5D6E-409C-BE32-E72D297353CC}">
              <c16:uniqueId val="{00000002-ED12-4028-94A4-84046AE1CEBC}"/>
            </c:ext>
          </c:extLst>
        </c:ser>
        <c:dLbls>
          <c:showLegendKey val="0"/>
          <c:showVal val="0"/>
          <c:showCatName val="0"/>
          <c:showSerName val="0"/>
          <c:showPercent val="0"/>
          <c:showBubbleSize val="0"/>
        </c:dLbls>
        <c:axId val="421803136"/>
        <c:axId val="421801168"/>
      </c:radarChart>
      <c:catAx>
        <c:axId val="42180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01168"/>
        <c:crosses val="autoZero"/>
        <c:auto val="1"/>
        <c:lblAlgn val="ctr"/>
        <c:lblOffset val="100"/>
        <c:noMultiLvlLbl val="0"/>
      </c:catAx>
      <c:valAx>
        <c:axId val="42180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0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214651</c:v>
                </c:pt>
                <c:pt idx="1">
                  <c:v>214637</c:v>
                </c:pt>
                <c:pt idx="2">
                  <c:v>214677</c:v>
                </c:pt>
                <c:pt idx="3">
                  <c:v>214728</c:v>
                </c:pt>
                <c:pt idx="4">
                  <c:v>214754</c:v>
                </c:pt>
                <c:pt idx="5">
                  <c:v>214763</c:v>
                </c:pt>
                <c:pt idx="6">
                  <c:v>214780</c:v>
                </c:pt>
                <c:pt idx="7">
                  <c:v>214807</c:v>
                </c:pt>
                <c:pt idx="8">
                  <c:v>214823</c:v>
                </c:pt>
                <c:pt idx="9">
                  <c:v>214806</c:v>
                </c:pt>
                <c:pt idx="10">
                  <c:v>214835</c:v>
                </c:pt>
                <c:pt idx="11">
                  <c:v>214860</c:v>
                </c:pt>
                <c:pt idx="12">
                  <c:v>214888</c:v>
                </c:pt>
                <c:pt idx="13">
                  <c:v>214920</c:v>
                </c:pt>
                <c:pt idx="14">
                  <c:v>214954</c:v>
                </c:pt>
                <c:pt idx="15">
                  <c:v>214910</c:v>
                </c:pt>
                <c:pt idx="16">
                  <c:v>215011</c:v>
                </c:pt>
                <c:pt idx="17">
                  <c:v>215041</c:v>
                </c:pt>
                <c:pt idx="18">
                  <c:v>215062</c:v>
                </c:pt>
                <c:pt idx="19">
                  <c:v>215079</c:v>
                </c:pt>
                <c:pt idx="20">
                  <c:v>215114</c:v>
                </c:pt>
                <c:pt idx="21">
                  <c:v>215131</c:v>
                </c:pt>
                <c:pt idx="22">
                  <c:v>215155</c:v>
                </c:pt>
                <c:pt idx="23">
                  <c:v>215054</c:v>
                </c:pt>
                <c:pt idx="24">
                  <c:v>215102</c:v>
                </c:pt>
                <c:pt idx="25">
                  <c:v>215105</c:v>
                </c:pt>
                <c:pt idx="26">
                  <c:v>215090</c:v>
                </c:pt>
                <c:pt idx="27">
                  <c:v>215095</c:v>
                </c:pt>
                <c:pt idx="28">
                  <c:v>215093</c:v>
                </c:pt>
                <c:pt idx="29">
                  <c:v>215080</c:v>
                </c:pt>
              </c:numCache>
            </c:numRef>
          </c:val>
          <c:smooth val="0"/>
          <c:extLst>
            <c:ext xmlns:c16="http://schemas.microsoft.com/office/drawing/2014/chart" uri="{C3380CC4-5D6E-409C-BE32-E72D297353CC}">
              <c16:uniqueId val="{00000000-E5B5-409F-914E-ECA2776CFFCF}"/>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E5B5-409F-914E-ECA2776CFFCF}"/>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Sheet1!$D$2:$D$31</c:f>
              <c:numCache>
                <c:formatCode>General</c:formatCode>
                <c:ptCount val="30"/>
                <c:pt idx="0">
                  <c:v>199</c:v>
                </c:pt>
                <c:pt idx="1">
                  <c:v>199</c:v>
                </c:pt>
                <c:pt idx="2">
                  <c:v>199</c:v>
                </c:pt>
                <c:pt idx="3">
                  <c:v>199</c:v>
                </c:pt>
                <c:pt idx="4">
                  <c:v>199</c:v>
                </c:pt>
                <c:pt idx="5">
                  <c:v>199</c:v>
                </c:pt>
                <c:pt idx="6">
                  <c:v>199</c:v>
                </c:pt>
                <c:pt idx="7">
                  <c:v>199</c:v>
                </c:pt>
                <c:pt idx="8">
                  <c:v>199</c:v>
                </c:pt>
                <c:pt idx="9">
                  <c:v>199</c:v>
                </c:pt>
                <c:pt idx="10">
                  <c:v>199</c:v>
                </c:pt>
                <c:pt idx="11">
                  <c:v>199</c:v>
                </c:pt>
                <c:pt idx="12">
                  <c:v>200</c:v>
                </c:pt>
                <c:pt idx="13">
                  <c:v>200</c:v>
                </c:pt>
                <c:pt idx="14">
                  <c:v>200</c:v>
                </c:pt>
                <c:pt idx="15">
                  <c:v>200</c:v>
                </c:pt>
                <c:pt idx="16">
                  <c:v>199</c:v>
                </c:pt>
                <c:pt idx="17">
                  <c:v>199</c:v>
                </c:pt>
                <c:pt idx="18">
                  <c:v>200</c:v>
                </c:pt>
                <c:pt idx="19">
                  <c:v>200</c:v>
                </c:pt>
                <c:pt idx="20">
                  <c:v>199</c:v>
                </c:pt>
                <c:pt idx="21">
                  <c:v>199</c:v>
                </c:pt>
                <c:pt idx="22">
                  <c:v>199</c:v>
                </c:pt>
                <c:pt idx="23">
                  <c:v>199</c:v>
                </c:pt>
                <c:pt idx="24">
                  <c:v>199</c:v>
                </c:pt>
                <c:pt idx="25">
                  <c:v>199</c:v>
                </c:pt>
                <c:pt idx="26">
                  <c:v>199</c:v>
                </c:pt>
                <c:pt idx="27">
                  <c:v>289</c:v>
                </c:pt>
                <c:pt idx="28">
                  <c:v>289</c:v>
                </c:pt>
                <c:pt idx="29">
                  <c:v>289</c:v>
                </c:pt>
              </c:numCache>
            </c:numRef>
          </c:val>
          <c:smooth val="0"/>
          <c:extLst>
            <c:ext xmlns:c16="http://schemas.microsoft.com/office/drawing/2014/chart" uri="{C3380CC4-5D6E-409C-BE32-E72D297353CC}">
              <c16:uniqueId val="{00000002-E5B5-409F-914E-ECA2776CFFCF}"/>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Sheet1!$E$2:$E$31</c:f>
              <c:numCache>
                <c:formatCode>General</c:formatCode>
                <c:ptCount val="30"/>
                <c:pt idx="27">
                  <c:v>1710</c:v>
                </c:pt>
                <c:pt idx="28">
                  <c:v>1710</c:v>
                </c:pt>
                <c:pt idx="29">
                  <c:v>1709</c:v>
                </c:pt>
              </c:numCache>
            </c:numRef>
          </c:val>
          <c:smooth val="0"/>
          <c:extLst>
            <c:ext xmlns:c16="http://schemas.microsoft.com/office/drawing/2014/chart" uri="{C3380CC4-5D6E-409C-BE32-E72D297353CC}">
              <c16:uniqueId val="{00000003-E5B5-409F-914E-ECA2776CFFCF}"/>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Sheet1!$F$2:$F$31</c:f>
              <c:numCache>
                <c:formatCode>General</c:formatCode>
                <c:ptCount val="30"/>
                <c:pt idx="0">
                  <c:v>16507</c:v>
                </c:pt>
                <c:pt idx="1">
                  <c:v>17495</c:v>
                </c:pt>
                <c:pt idx="2">
                  <c:v>18223</c:v>
                </c:pt>
                <c:pt idx="3">
                  <c:v>18238</c:v>
                </c:pt>
                <c:pt idx="4">
                  <c:v>18231</c:v>
                </c:pt>
                <c:pt idx="5">
                  <c:v>18228</c:v>
                </c:pt>
                <c:pt idx="6">
                  <c:v>18200</c:v>
                </c:pt>
                <c:pt idx="7">
                  <c:v>18191</c:v>
                </c:pt>
                <c:pt idx="8">
                  <c:v>18188</c:v>
                </c:pt>
                <c:pt idx="9">
                  <c:v>18170</c:v>
                </c:pt>
                <c:pt idx="10">
                  <c:v>18178</c:v>
                </c:pt>
                <c:pt idx="11">
                  <c:v>18139</c:v>
                </c:pt>
                <c:pt idx="12">
                  <c:v>18125</c:v>
                </c:pt>
                <c:pt idx="13">
                  <c:v>18089</c:v>
                </c:pt>
                <c:pt idx="14">
                  <c:v>18077</c:v>
                </c:pt>
                <c:pt idx="15">
                  <c:v>18083</c:v>
                </c:pt>
                <c:pt idx="16">
                  <c:v>18077</c:v>
                </c:pt>
                <c:pt idx="17">
                  <c:v>18075</c:v>
                </c:pt>
                <c:pt idx="18">
                  <c:v>18063</c:v>
                </c:pt>
                <c:pt idx="19">
                  <c:v>18055</c:v>
                </c:pt>
                <c:pt idx="20">
                  <c:v>18052</c:v>
                </c:pt>
                <c:pt idx="21">
                  <c:v>18043</c:v>
                </c:pt>
                <c:pt idx="22">
                  <c:v>18042</c:v>
                </c:pt>
                <c:pt idx="23">
                  <c:v>18033</c:v>
                </c:pt>
                <c:pt idx="24">
                  <c:v>18029</c:v>
                </c:pt>
                <c:pt idx="25">
                  <c:v>18028</c:v>
                </c:pt>
                <c:pt idx="26">
                  <c:v>18028</c:v>
                </c:pt>
                <c:pt idx="27">
                  <c:v>18019</c:v>
                </c:pt>
                <c:pt idx="28">
                  <c:v>18005</c:v>
                </c:pt>
                <c:pt idx="29">
                  <c:v>17997</c:v>
                </c:pt>
              </c:numCache>
            </c:numRef>
          </c:val>
          <c:smooth val="0"/>
          <c:extLst>
            <c:ext xmlns:c16="http://schemas.microsoft.com/office/drawing/2014/chart" uri="{C3380CC4-5D6E-409C-BE32-E72D297353CC}">
              <c16:uniqueId val="{00000004-E5B5-409F-914E-ECA2776CFFCF}"/>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E5B5-409F-914E-ECA2776CFFCF}"/>
            </c:ext>
          </c:extLst>
        </c:ser>
        <c:dLbls>
          <c:showLegendKey val="0"/>
          <c:showVal val="0"/>
          <c:showCatName val="0"/>
          <c:showSerName val="0"/>
          <c:showPercent val="0"/>
          <c:showBubbleSize val="0"/>
        </c:dLbls>
        <c:smooth val="0"/>
        <c:axId val="421786408"/>
        <c:axId val="421781816"/>
      </c:lineChart>
      <c:dateAx>
        <c:axId val="42178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81816"/>
        <c:crosses val="autoZero"/>
        <c:auto val="1"/>
        <c:lblOffset val="100"/>
        <c:baseTimeUnit val="days"/>
      </c:dateAx>
      <c:valAx>
        <c:axId val="42178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8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2</c:v>
                </c:pt>
                <c:pt idx="1">
                  <c:v>3</c:v>
                </c:pt>
                <c:pt idx="2">
                  <c:v>2</c:v>
                </c:pt>
                <c:pt idx="3">
                  <c:v>3</c:v>
                </c:pt>
                <c:pt idx="4">
                  <c:v>0</c:v>
                </c:pt>
                <c:pt idx="5">
                  <c:v>2</c:v>
                </c:pt>
                <c:pt idx="6">
                  <c:v>2</c:v>
                </c:pt>
                <c:pt idx="7">
                  <c:v>1</c:v>
                </c:pt>
                <c:pt idx="8">
                  <c:v>1</c:v>
                </c:pt>
                <c:pt idx="9">
                  <c:v>1</c:v>
                </c:pt>
                <c:pt idx="10">
                  <c:v>3</c:v>
                </c:pt>
                <c:pt idx="11">
                  <c:v>1</c:v>
                </c:pt>
                <c:pt idx="12">
                  <c:v>0</c:v>
                </c:pt>
                <c:pt idx="13">
                  <c:v>3</c:v>
                </c:pt>
                <c:pt idx="14">
                  <c:v>0</c:v>
                </c:pt>
                <c:pt idx="15">
                  <c:v>1</c:v>
                </c:pt>
                <c:pt idx="16">
                  <c:v>0</c:v>
                </c:pt>
                <c:pt idx="17">
                  <c:v>1</c:v>
                </c:pt>
                <c:pt idx="18">
                  <c:v>1</c:v>
                </c:pt>
                <c:pt idx="19">
                  <c:v>2</c:v>
                </c:pt>
                <c:pt idx="20">
                  <c:v>0</c:v>
                </c:pt>
                <c:pt idx="21">
                  <c:v>1</c:v>
                </c:pt>
                <c:pt idx="22">
                  <c:v>1</c:v>
                </c:pt>
                <c:pt idx="23">
                  <c:v>1</c:v>
                </c:pt>
                <c:pt idx="24">
                  <c:v>1</c:v>
                </c:pt>
                <c:pt idx="25">
                  <c:v>2</c:v>
                </c:pt>
                <c:pt idx="26">
                  <c:v>1</c:v>
                </c:pt>
                <c:pt idx="27">
                  <c:v>3</c:v>
                </c:pt>
                <c:pt idx="28">
                  <c:v>1</c:v>
                </c:pt>
                <c:pt idx="29">
                  <c:v>1</c:v>
                </c:pt>
              </c:numCache>
            </c:numRef>
          </c:val>
          <c:smooth val="0"/>
          <c:extLst>
            <c:ext xmlns:c16="http://schemas.microsoft.com/office/drawing/2014/chart" uri="{C3380CC4-5D6E-409C-BE32-E72D297353CC}">
              <c16:uniqueId val="{00000000-2B39-4B5F-8C2F-CF01CC41E32A}"/>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2B39-4B5F-8C2F-CF01CC41E32A}"/>
            </c:ext>
          </c:extLst>
        </c:ser>
        <c:ser>
          <c:idx val="2"/>
          <c:order val="2"/>
          <c:tx>
            <c:strRef>
              <c:f>Sheet1!$D$1</c:f>
              <c:strCache>
                <c:ptCount val="1"/>
                <c:pt idx="0">
                  <c:v>LinkedIn</c:v>
                </c:pt>
              </c:strCache>
            </c:strRef>
          </c:tx>
          <c:spPr>
            <a:ln w="28575" cap="rnd">
              <a:solidFill>
                <a:schemeClr val="accent3"/>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2B39-4B5F-8C2F-CF01CC41E32A}"/>
            </c:ext>
          </c:extLst>
        </c:ser>
        <c:ser>
          <c:idx val="3"/>
          <c:order val="3"/>
          <c:tx>
            <c:strRef>
              <c:f>Sheet1!$E$1</c:f>
              <c:strCache>
                <c:ptCount val="1"/>
                <c:pt idx="0">
                  <c:v>Instagram</c:v>
                </c:pt>
              </c:strCache>
            </c:strRef>
          </c:tx>
          <c:spPr>
            <a:ln w="28575" cap="rnd">
              <a:solidFill>
                <a:schemeClr val="accent4"/>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Sheet1!$E$2:$E$31</c:f>
              <c:numCache>
                <c:formatCode>General</c:formatCode>
                <c:ptCount val="30"/>
                <c:pt idx="0">
                  <c:v>2</c:v>
                </c:pt>
                <c:pt idx="1">
                  <c:v>2</c:v>
                </c:pt>
                <c:pt idx="2">
                  <c:v>2</c:v>
                </c:pt>
                <c:pt idx="3">
                  <c:v>2</c:v>
                </c:pt>
                <c:pt idx="4">
                  <c:v>1</c:v>
                </c:pt>
                <c:pt idx="5">
                  <c:v>1</c:v>
                </c:pt>
                <c:pt idx="6">
                  <c:v>2</c:v>
                </c:pt>
                <c:pt idx="7">
                  <c:v>1</c:v>
                </c:pt>
                <c:pt idx="8">
                  <c:v>1</c:v>
                </c:pt>
                <c:pt idx="9">
                  <c:v>1</c:v>
                </c:pt>
                <c:pt idx="10">
                  <c:v>2</c:v>
                </c:pt>
                <c:pt idx="11">
                  <c:v>2</c:v>
                </c:pt>
                <c:pt idx="12">
                  <c:v>1</c:v>
                </c:pt>
                <c:pt idx="13">
                  <c:v>2</c:v>
                </c:pt>
                <c:pt idx="14">
                  <c:v>1</c:v>
                </c:pt>
                <c:pt idx="15">
                  <c:v>0</c:v>
                </c:pt>
                <c:pt idx="16">
                  <c:v>1</c:v>
                </c:pt>
                <c:pt idx="17">
                  <c:v>2</c:v>
                </c:pt>
                <c:pt idx="18">
                  <c:v>1</c:v>
                </c:pt>
                <c:pt idx="19">
                  <c:v>2</c:v>
                </c:pt>
                <c:pt idx="20">
                  <c:v>1</c:v>
                </c:pt>
                <c:pt idx="21">
                  <c:v>1</c:v>
                </c:pt>
                <c:pt idx="22">
                  <c:v>0</c:v>
                </c:pt>
                <c:pt idx="23">
                  <c:v>1</c:v>
                </c:pt>
                <c:pt idx="24">
                  <c:v>0</c:v>
                </c:pt>
                <c:pt idx="25">
                  <c:v>2</c:v>
                </c:pt>
                <c:pt idx="26">
                  <c:v>1</c:v>
                </c:pt>
                <c:pt idx="27">
                  <c:v>3</c:v>
                </c:pt>
                <c:pt idx="28">
                  <c:v>1</c:v>
                </c:pt>
                <c:pt idx="29">
                  <c:v>1</c:v>
                </c:pt>
              </c:numCache>
            </c:numRef>
          </c:val>
          <c:smooth val="0"/>
          <c:extLst>
            <c:ext xmlns:c16="http://schemas.microsoft.com/office/drawing/2014/chart" uri="{C3380CC4-5D6E-409C-BE32-E72D297353CC}">
              <c16:uniqueId val="{00000003-2B39-4B5F-8C2F-CF01CC41E32A}"/>
            </c:ext>
          </c:extLst>
        </c:ser>
        <c:ser>
          <c:idx val="4"/>
          <c:order val="4"/>
          <c:tx>
            <c:strRef>
              <c:f>Sheet1!$F$1</c:f>
              <c:strCache>
                <c:ptCount val="1"/>
                <c:pt idx="0">
                  <c:v>YouTube</c:v>
                </c:pt>
              </c:strCache>
            </c:strRef>
          </c:tx>
          <c:spPr>
            <a:ln w="28575" cap="rnd">
              <a:solidFill>
                <a:schemeClr val="accent5"/>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2B39-4B5F-8C2F-CF01CC41E32A}"/>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2B39-4B5F-8C2F-CF01CC41E32A}"/>
            </c:ext>
          </c:extLst>
        </c:ser>
        <c:dLbls>
          <c:showLegendKey val="0"/>
          <c:showVal val="0"/>
          <c:showCatName val="0"/>
          <c:showSerName val="0"/>
          <c:showPercent val="0"/>
          <c:showBubbleSize val="0"/>
        </c:dLbls>
        <c:smooth val="0"/>
        <c:axId val="421784112"/>
        <c:axId val="421780832"/>
      </c:lineChart>
      <c:dateAx>
        <c:axId val="421784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80832"/>
        <c:crosses val="autoZero"/>
        <c:auto val="1"/>
        <c:lblOffset val="100"/>
        <c:baseTimeUnit val="days"/>
      </c:dateAx>
      <c:valAx>
        <c:axId val="42178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8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39</c:v>
                </c:pt>
                <c:pt idx="1">
                  <c:v>-14</c:v>
                </c:pt>
                <c:pt idx="2">
                  <c:v>40</c:v>
                </c:pt>
                <c:pt idx="3">
                  <c:v>51</c:v>
                </c:pt>
                <c:pt idx="4">
                  <c:v>26</c:v>
                </c:pt>
                <c:pt idx="5">
                  <c:v>9</c:v>
                </c:pt>
                <c:pt idx="6">
                  <c:v>17</c:v>
                </c:pt>
                <c:pt idx="7">
                  <c:v>27</c:v>
                </c:pt>
                <c:pt idx="8">
                  <c:v>16</c:v>
                </c:pt>
                <c:pt idx="9">
                  <c:v>-17</c:v>
                </c:pt>
                <c:pt idx="10">
                  <c:v>29</c:v>
                </c:pt>
                <c:pt idx="11">
                  <c:v>25</c:v>
                </c:pt>
                <c:pt idx="12">
                  <c:v>28</c:v>
                </c:pt>
                <c:pt idx="13">
                  <c:v>32</c:v>
                </c:pt>
                <c:pt idx="14">
                  <c:v>34</c:v>
                </c:pt>
                <c:pt idx="15">
                  <c:v>-44</c:v>
                </c:pt>
                <c:pt idx="16">
                  <c:v>101</c:v>
                </c:pt>
                <c:pt idx="17">
                  <c:v>30</c:v>
                </c:pt>
                <c:pt idx="18">
                  <c:v>21</c:v>
                </c:pt>
                <c:pt idx="19">
                  <c:v>17</c:v>
                </c:pt>
                <c:pt idx="20">
                  <c:v>35</c:v>
                </c:pt>
                <c:pt idx="21">
                  <c:v>17</c:v>
                </c:pt>
                <c:pt idx="22">
                  <c:v>24</c:v>
                </c:pt>
                <c:pt idx="23">
                  <c:v>-101</c:v>
                </c:pt>
                <c:pt idx="24">
                  <c:v>48</c:v>
                </c:pt>
                <c:pt idx="25">
                  <c:v>3</c:v>
                </c:pt>
                <c:pt idx="26">
                  <c:v>-15</c:v>
                </c:pt>
                <c:pt idx="27">
                  <c:v>5</c:v>
                </c:pt>
                <c:pt idx="28">
                  <c:v>-2</c:v>
                </c:pt>
                <c:pt idx="29">
                  <c:v>-13</c:v>
                </c:pt>
              </c:numCache>
            </c:numRef>
          </c:val>
          <c:smooth val="0"/>
          <c:extLst>
            <c:ext xmlns:c16="http://schemas.microsoft.com/office/drawing/2014/chart" uri="{C3380CC4-5D6E-409C-BE32-E72D297353CC}">
              <c16:uniqueId val="{00000000-7C9E-4A73-8AE2-42F6A57D6E2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7C9E-4A73-8AE2-42F6A57D6E28}"/>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-1</c:v>
                </c:pt>
                <c:pt idx="17">
                  <c:v>0</c:v>
                </c:pt>
                <c:pt idx="18">
                  <c:v>1</c:v>
                </c:pt>
                <c:pt idx="19">
                  <c:v>0</c:v>
                </c:pt>
                <c:pt idx="20">
                  <c:v>-1</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7C9E-4A73-8AE2-42F6A57D6E28}"/>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Sheet1!$E$2:$E$31</c:f>
              <c:numCache>
                <c:formatCode>General</c:formatCode>
                <c:ptCount val="30"/>
                <c:pt idx="28">
                  <c:v>0</c:v>
                </c:pt>
                <c:pt idx="29">
                  <c:v>-1</c:v>
                </c:pt>
              </c:numCache>
            </c:numRef>
          </c:val>
          <c:smooth val="0"/>
          <c:extLst>
            <c:ext xmlns:c16="http://schemas.microsoft.com/office/drawing/2014/chart" uri="{C3380CC4-5D6E-409C-BE32-E72D297353CC}">
              <c16:uniqueId val="{00000003-7C9E-4A73-8AE2-42F6A57D6E28}"/>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Sheet1!$F$2:$F$31</c:f>
              <c:numCache>
                <c:formatCode>General</c:formatCode>
                <c:ptCount val="30"/>
                <c:pt idx="0">
                  <c:v>1</c:v>
                </c:pt>
                <c:pt idx="1">
                  <c:v>988</c:v>
                </c:pt>
                <c:pt idx="2">
                  <c:v>728</c:v>
                </c:pt>
                <c:pt idx="3">
                  <c:v>15</c:v>
                </c:pt>
                <c:pt idx="4">
                  <c:v>-7</c:v>
                </c:pt>
                <c:pt idx="5">
                  <c:v>-3</c:v>
                </c:pt>
                <c:pt idx="6">
                  <c:v>-28</c:v>
                </c:pt>
                <c:pt idx="7">
                  <c:v>-9</c:v>
                </c:pt>
                <c:pt idx="8">
                  <c:v>-3</c:v>
                </c:pt>
                <c:pt idx="9">
                  <c:v>-18</c:v>
                </c:pt>
                <c:pt idx="10">
                  <c:v>8</c:v>
                </c:pt>
                <c:pt idx="11">
                  <c:v>-39</c:v>
                </c:pt>
                <c:pt idx="12">
                  <c:v>-14</c:v>
                </c:pt>
                <c:pt idx="13">
                  <c:v>-36</c:v>
                </c:pt>
                <c:pt idx="14">
                  <c:v>-12</c:v>
                </c:pt>
                <c:pt idx="15">
                  <c:v>6</c:v>
                </c:pt>
                <c:pt idx="16">
                  <c:v>-6</c:v>
                </c:pt>
                <c:pt idx="17">
                  <c:v>-2</c:v>
                </c:pt>
                <c:pt idx="18">
                  <c:v>-12</c:v>
                </c:pt>
                <c:pt idx="19">
                  <c:v>-8</c:v>
                </c:pt>
                <c:pt idx="20">
                  <c:v>-3</c:v>
                </c:pt>
                <c:pt idx="21">
                  <c:v>-9</c:v>
                </c:pt>
                <c:pt idx="22">
                  <c:v>-1</c:v>
                </c:pt>
                <c:pt idx="23">
                  <c:v>-9</c:v>
                </c:pt>
                <c:pt idx="24">
                  <c:v>-4</c:v>
                </c:pt>
                <c:pt idx="25">
                  <c:v>-1</c:v>
                </c:pt>
                <c:pt idx="26">
                  <c:v>0</c:v>
                </c:pt>
                <c:pt idx="27">
                  <c:v>-9</c:v>
                </c:pt>
                <c:pt idx="28">
                  <c:v>-14</c:v>
                </c:pt>
                <c:pt idx="29">
                  <c:v>-8</c:v>
                </c:pt>
              </c:numCache>
            </c:numRef>
          </c:val>
          <c:smooth val="0"/>
          <c:extLst>
            <c:ext xmlns:c16="http://schemas.microsoft.com/office/drawing/2014/chart" uri="{C3380CC4-5D6E-409C-BE32-E72D297353CC}">
              <c16:uniqueId val="{00000004-7C9E-4A73-8AE2-42F6A57D6E28}"/>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7C9E-4A73-8AE2-42F6A57D6E28}"/>
            </c:ext>
          </c:extLst>
        </c:ser>
        <c:dLbls>
          <c:showLegendKey val="0"/>
          <c:showVal val="0"/>
          <c:showCatName val="0"/>
          <c:showSerName val="0"/>
          <c:showPercent val="0"/>
          <c:showBubbleSize val="0"/>
        </c:dLbls>
        <c:smooth val="0"/>
        <c:axId val="421785752"/>
        <c:axId val="421779520"/>
      </c:lineChart>
      <c:dateAx>
        <c:axId val="42178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79520"/>
        <c:crosses val="autoZero"/>
        <c:auto val="1"/>
        <c:lblOffset val="100"/>
        <c:baseTimeUnit val="days"/>
      </c:dateAx>
      <c:valAx>
        <c:axId val="42177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78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maritim_hotels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1005</c:v>
                </c:pt>
                <c:pt idx="1">
                  <c:v>1023</c:v>
                </c:pt>
                <c:pt idx="2">
                  <c:v>901</c:v>
                </c:pt>
                <c:pt idx="3">
                  <c:v>0</c:v>
                </c:pt>
                <c:pt idx="4">
                  <c:v>861.66666666666697</c:v>
                </c:pt>
                <c:pt idx="5">
                  <c:v>0</c:v>
                </c:pt>
                <c:pt idx="6">
                  <c:v>0</c:v>
                </c:pt>
              </c:numCache>
            </c:numRef>
          </c:val>
          <c:extLst>
            <c:ext xmlns:c16="http://schemas.microsoft.com/office/drawing/2014/chart" uri="{C3380CC4-5D6E-409C-BE32-E72D297353CC}">
              <c16:uniqueId val="{00000000-26F5-45A4-890B-2F25336E5AB9}"/>
            </c:ext>
          </c:extLst>
        </c:ser>
        <c:dLbls>
          <c:showLegendKey val="0"/>
          <c:showVal val="0"/>
          <c:showCatName val="0"/>
          <c:showSerName val="0"/>
          <c:showPercent val="0"/>
          <c:showBubbleSize val="0"/>
        </c:dLbls>
        <c:gapWidth val="219"/>
        <c:overlap val="-27"/>
        <c:axId val="337735928"/>
        <c:axId val="337738880"/>
      </c:barChart>
      <c:catAx>
        <c:axId val="3377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38880"/>
        <c:crosses val="autoZero"/>
        <c:auto val="1"/>
        <c:lblAlgn val="ctr"/>
        <c:lblOffset val="100"/>
        <c:noMultiLvlLbl val="0"/>
      </c:catAx>
      <c:valAx>
        <c:axId val="33773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3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Maritim Hotels Organic Reach</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293</c:v>
                </c:pt>
                <c:pt idx="1">
                  <c:v>1073</c:v>
                </c:pt>
                <c:pt idx="2">
                  <c:v>202</c:v>
                </c:pt>
                <c:pt idx="3">
                  <c:v>867</c:v>
                </c:pt>
                <c:pt idx="4">
                  <c:v>286</c:v>
                </c:pt>
                <c:pt idx="5">
                  <c:v>371</c:v>
                </c:pt>
                <c:pt idx="6">
                  <c:v>1152</c:v>
                </c:pt>
                <c:pt idx="7">
                  <c:v>291</c:v>
                </c:pt>
                <c:pt idx="8">
                  <c:v>156</c:v>
                </c:pt>
                <c:pt idx="9">
                  <c:v>114</c:v>
                </c:pt>
                <c:pt idx="10">
                  <c:v>890</c:v>
                </c:pt>
                <c:pt idx="11">
                  <c:v>620</c:v>
                </c:pt>
                <c:pt idx="12">
                  <c:v>220</c:v>
                </c:pt>
                <c:pt idx="13">
                  <c:v>1872</c:v>
                </c:pt>
                <c:pt idx="14">
                  <c:v>381</c:v>
                </c:pt>
                <c:pt idx="15">
                  <c:v>210</c:v>
                </c:pt>
                <c:pt idx="16">
                  <c:v>265</c:v>
                </c:pt>
                <c:pt idx="17">
                  <c:v>138</c:v>
                </c:pt>
                <c:pt idx="18">
                  <c:v>97</c:v>
                </c:pt>
                <c:pt idx="19">
                  <c:v>1238</c:v>
                </c:pt>
                <c:pt idx="20">
                  <c:v>2745</c:v>
                </c:pt>
                <c:pt idx="21">
                  <c:v>687</c:v>
                </c:pt>
                <c:pt idx="22">
                  <c:v>476</c:v>
                </c:pt>
                <c:pt idx="23">
                  <c:v>782</c:v>
                </c:pt>
                <c:pt idx="24">
                  <c:v>1337</c:v>
                </c:pt>
                <c:pt idx="25">
                  <c:v>303</c:v>
                </c:pt>
                <c:pt idx="26">
                  <c:v>518</c:v>
                </c:pt>
                <c:pt idx="27">
                  <c:v>1147</c:v>
                </c:pt>
                <c:pt idx="28">
                  <c:v>338</c:v>
                </c:pt>
                <c:pt idx="29">
                  <c:v>244</c:v>
                </c:pt>
              </c:numCache>
            </c:numRef>
          </c:val>
          <c:smooth val="0"/>
          <c:extLst>
            <c:ext xmlns:c16="http://schemas.microsoft.com/office/drawing/2014/chart" uri="{C3380CC4-5D6E-409C-BE32-E72D297353CC}">
              <c16:uniqueId val="{00000000-D088-4A14-93B0-7E56BEA3E4D3}"/>
            </c:ext>
          </c:extLst>
        </c:ser>
        <c:ser>
          <c:idx val="1"/>
          <c:order val="1"/>
          <c:tx>
            <c:strRef>
              <c:f>Sheet1!$C$1</c:f>
              <c:strCache>
                <c:ptCount val="1"/>
                <c:pt idx="0">
                  <c:v>Maritim Hotels Paid Reach</c:v>
                </c:pt>
              </c:strCache>
            </c:strRef>
          </c:tx>
          <c:spPr>
            <a:ln w="28575" cap="rnd">
              <a:solidFill>
                <a:schemeClr val="accent2"/>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D088-4A14-93B0-7E56BEA3E4D3}"/>
            </c:ext>
          </c:extLst>
        </c:ser>
        <c:ser>
          <c:idx val="2"/>
          <c:order val="2"/>
          <c:tx>
            <c:strRef>
              <c:f>Sheet1!$D$1</c:f>
              <c:strCache>
                <c:ptCount val="1"/>
                <c:pt idx="0">
                  <c:v>Maritim Hotels Viral Reach</c:v>
                </c:pt>
              </c:strCache>
            </c:strRef>
          </c:tx>
          <c:spPr>
            <a:ln w="28575" cap="rnd">
              <a:solidFill>
                <a:schemeClr val="accent3"/>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Sheet1!$D$2:$D$31</c:f>
              <c:numCache>
                <c:formatCode>General</c:formatCode>
                <c:ptCount val="30"/>
                <c:pt idx="0">
                  <c:v>126</c:v>
                </c:pt>
                <c:pt idx="1">
                  <c:v>158</c:v>
                </c:pt>
                <c:pt idx="2">
                  <c:v>117</c:v>
                </c:pt>
                <c:pt idx="3">
                  <c:v>103</c:v>
                </c:pt>
                <c:pt idx="4">
                  <c:v>95</c:v>
                </c:pt>
                <c:pt idx="5">
                  <c:v>309</c:v>
                </c:pt>
                <c:pt idx="6">
                  <c:v>172</c:v>
                </c:pt>
                <c:pt idx="7">
                  <c:v>126</c:v>
                </c:pt>
                <c:pt idx="8">
                  <c:v>113</c:v>
                </c:pt>
                <c:pt idx="9">
                  <c:v>82</c:v>
                </c:pt>
                <c:pt idx="10">
                  <c:v>124</c:v>
                </c:pt>
                <c:pt idx="11">
                  <c:v>136</c:v>
                </c:pt>
                <c:pt idx="12">
                  <c:v>153</c:v>
                </c:pt>
                <c:pt idx="13">
                  <c:v>170</c:v>
                </c:pt>
                <c:pt idx="14">
                  <c:v>187</c:v>
                </c:pt>
                <c:pt idx="15">
                  <c:v>120</c:v>
                </c:pt>
                <c:pt idx="16">
                  <c:v>186</c:v>
                </c:pt>
                <c:pt idx="17">
                  <c:v>126</c:v>
                </c:pt>
                <c:pt idx="18">
                  <c:v>91</c:v>
                </c:pt>
                <c:pt idx="19">
                  <c:v>220</c:v>
                </c:pt>
                <c:pt idx="20">
                  <c:v>2577</c:v>
                </c:pt>
                <c:pt idx="21">
                  <c:v>630</c:v>
                </c:pt>
                <c:pt idx="22">
                  <c:v>425</c:v>
                </c:pt>
                <c:pt idx="23">
                  <c:v>769</c:v>
                </c:pt>
                <c:pt idx="24">
                  <c:v>441</c:v>
                </c:pt>
                <c:pt idx="25">
                  <c:v>176</c:v>
                </c:pt>
                <c:pt idx="26">
                  <c:v>463</c:v>
                </c:pt>
                <c:pt idx="27">
                  <c:v>160</c:v>
                </c:pt>
                <c:pt idx="28">
                  <c:v>158</c:v>
                </c:pt>
                <c:pt idx="29">
                  <c:v>153</c:v>
                </c:pt>
              </c:numCache>
            </c:numRef>
          </c:val>
          <c:smooth val="0"/>
          <c:extLst>
            <c:ext xmlns:c16="http://schemas.microsoft.com/office/drawing/2014/chart" uri="{C3380CC4-5D6E-409C-BE32-E72D297353CC}">
              <c16:uniqueId val="{00000002-D088-4A14-93B0-7E56BEA3E4D3}"/>
            </c:ext>
          </c:extLst>
        </c:ser>
        <c:dLbls>
          <c:showLegendKey val="0"/>
          <c:showVal val="0"/>
          <c:showCatName val="0"/>
          <c:showSerName val="0"/>
          <c:showPercent val="0"/>
          <c:showBubbleSize val="0"/>
        </c:dLbls>
        <c:smooth val="0"/>
        <c:axId val="243065448"/>
        <c:axId val="243074960"/>
      </c:lineChart>
      <c:dateAx>
        <c:axId val="24306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074960"/>
        <c:crosses val="autoZero"/>
        <c:auto val="1"/>
        <c:lblOffset val="100"/>
        <c:baseTimeUnit val="days"/>
      </c:dateAx>
      <c:valAx>
        <c:axId val="24307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06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maritim_hotels</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0</c:v>
                </c:pt>
                <c:pt idx="1">
                  <c:v>4</c:v>
                </c:pt>
                <c:pt idx="2">
                  <c:v>1</c:v>
                </c:pt>
                <c:pt idx="3">
                  <c:v>5</c:v>
                </c:pt>
                <c:pt idx="4">
                  <c:v>0</c:v>
                </c:pt>
                <c:pt idx="5">
                  <c:v>4</c:v>
                </c:pt>
                <c:pt idx="6">
                  <c:v>2</c:v>
                </c:pt>
                <c:pt idx="7">
                  <c:v>2</c:v>
                </c:pt>
                <c:pt idx="8">
                  <c:v>2</c:v>
                </c:pt>
                <c:pt idx="9">
                  <c:v>2</c:v>
                </c:pt>
                <c:pt idx="10">
                  <c:v>1</c:v>
                </c:pt>
                <c:pt idx="11">
                  <c:v>3</c:v>
                </c:pt>
                <c:pt idx="12">
                  <c:v>4</c:v>
                </c:pt>
                <c:pt idx="13">
                  <c:v>1</c:v>
                </c:pt>
                <c:pt idx="14">
                  <c:v>1</c:v>
                </c:pt>
                <c:pt idx="15">
                  <c:v>7</c:v>
                </c:pt>
                <c:pt idx="16">
                  <c:v>3</c:v>
                </c:pt>
                <c:pt idx="17">
                  <c:v>2</c:v>
                </c:pt>
                <c:pt idx="18">
                  <c:v>2</c:v>
                </c:pt>
                <c:pt idx="19">
                  <c:v>2</c:v>
                </c:pt>
                <c:pt idx="20">
                  <c:v>2</c:v>
                </c:pt>
                <c:pt idx="21">
                  <c:v>1</c:v>
                </c:pt>
                <c:pt idx="22">
                  <c:v>3</c:v>
                </c:pt>
                <c:pt idx="23">
                  <c:v>1</c:v>
                </c:pt>
                <c:pt idx="24">
                  <c:v>4</c:v>
                </c:pt>
                <c:pt idx="25">
                  <c:v>4</c:v>
                </c:pt>
                <c:pt idx="26">
                  <c:v>2</c:v>
                </c:pt>
                <c:pt idx="27">
                  <c:v>1</c:v>
                </c:pt>
                <c:pt idx="28">
                  <c:v>2</c:v>
                </c:pt>
                <c:pt idx="29">
                  <c:v>0</c:v>
                </c:pt>
              </c:numCache>
            </c:numRef>
          </c:val>
          <c:smooth val="0"/>
          <c:extLst>
            <c:ext xmlns:c16="http://schemas.microsoft.com/office/drawing/2014/chart" uri="{C3380CC4-5D6E-409C-BE32-E72D297353CC}">
              <c16:uniqueId val="{00000000-DFFF-4837-AA6A-A308AC116057}"/>
            </c:ext>
          </c:extLst>
        </c:ser>
        <c:dLbls>
          <c:showLegendKey val="0"/>
          <c:showVal val="0"/>
          <c:showCatName val="0"/>
          <c:showSerName val="0"/>
          <c:showPercent val="0"/>
          <c:showBubbleSize val="0"/>
        </c:dLbls>
        <c:smooth val="0"/>
        <c:axId val="243018544"/>
        <c:axId val="243011656"/>
      </c:lineChart>
      <c:dateAx>
        <c:axId val="24301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011656"/>
        <c:crosses val="autoZero"/>
        <c:auto val="1"/>
        <c:lblOffset val="100"/>
        <c:baseTimeUnit val="days"/>
      </c:dateAx>
      <c:valAx>
        <c:axId val="24301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01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Maritim Hotels Organic Reach</c:v>
                </c:pt>
              </c:strCache>
            </c:strRef>
          </c:tx>
          <c:spPr>
            <a:ln w="28575" cap="rnd">
              <a:solidFill>
                <a:schemeClr val="accent1"/>
              </a:solidFill>
              <a:round/>
            </a:ln>
            <a:effectLst/>
          </c:spPr>
          <c:marker>
            <c:symbol val="none"/>
          </c:marker>
          <c:cat>
            <c:numRef>
              <c:f>Sheet1!$A$2:$A$31</c:f>
              <c:numCache>
                <c:formatCode>m/d/yyyy</c:formatCode>
                <c:ptCount val="30"/>
                <c:pt idx="0">
                  <c:v>43820</c:v>
                </c:pt>
                <c:pt idx="1">
                  <c:v>43821</c:v>
                </c:pt>
                <c:pt idx="2">
                  <c:v>43822</c:v>
                </c:pt>
                <c:pt idx="3">
                  <c:v>43823</c:v>
                </c:pt>
                <c:pt idx="4">
                  <c:v>43824</c:v>
                </c:pt>
                <c:pt idx="5">
                  <c:v>43825</c:v>
                </c:pt>
                <c:pt idx="6">
                  <c:v>43826</c:v>
                </c:pt>
                <c:pt idx="7">
                  <c:v>43827</c:v>
                </c:pt>
                <c:pt idx="8">
                  <c:v>43828</c:v>
                </c:pt>
                <c:pt idx="9">
                  <c:v>43829</c:v>
                </c:pt>
                <c:pt idx="10">
                  <c:v>43830</c:v>
                </c:pt>
                <c:pt idx="11">
                  <c:v>43831</c:v>
                </c:pt>
                <c:pt idx="12">
                  <c:v>43832</c:v>
                </c:pt>
                <c:pt idx="13">
                  <c:v>43833</c:v>
                </c:pt>
                <c:pt idx="14">
                  <c:v>43834</c:v>
                </c:pt>
                <c:pt idx="15">
                  <c:v>43835</c:v>
                </c:pt>
                <c:pt idx="16">
                  <c:v>43836</c:v>
                </c:pt>
                <c:pt idx="17">
                  <c:v>43837</c:v>
                </c:pt>
                <c:pt idx="18">
                  <c:v>43838</c:v>
                </c:pt>
                <c:pt idx="19">
                  <c:v>43839</c:v>
                </c:pt>
                <c:pt idx="20">
                  <c:v>43840</c:v>
                </c:pt>
                <c:pt idx="21">
                  <c:v>43841</c:v>
                </c:pt>
                <c:pt idx="22">
                  <c:v>43842</c:v>
                </c:pt>
                <c:pt idx="23">
                  <c:v>43843</c:v>
                </c:pt>
                <c:pt idx="24">
                  <c:v>43844</c:v>
                </c:pt>
                <c:pt idx="25">
                  <c:v>43845</c:v>
                </c:pt>
                <c:pt idx="26">
                  <c:v>43846</c:v>
                </c:pt>
                <c:pt idx="27">
                  <c:v>43847</c:v>
                </c:pt>
                <c:pt idx="28">
                  <c:v>43848</c:v>
                </c:pt>
                <c:pt idx="29">
                  <c:v>43849</c:v>
                </c:pt>
              </c:numCache>
            </c:numRef>
          </c:cat>
          <c:val>
            <c:numRef>
              <c:f>Sheet1!$B$2:$B$31</c:f>
              <c:numCache>
                <c:formatCode>General</c:formatCode>
                <c:ptCount val="30"/>
                <c:pt idx="0">
                  <c:v>293</c:v>
                </c:pt>
                <c:pt idx="1">
                  <c:v>1073</c:v>
                </c:pt>
                <c:pt idx="2">
                  <c:v>202</c:v>
                </c:pt>
                <c:pt idx="3">
                  <c:v>867</c:v>
                </c:pt>
                <c:pt idx="4">
                  <c:v>286</c:v>
                </c:pt>
                <c:pt idx="5">
                  <c:v>371</c:v>
                </c:pt>
                <c:pt idx="6">
                  <c:v>1152</c:v>
                </c:pt>
                <c:pt idx="7">
                  <c:v>291</c:v>
                </c:pt>
                <c:pt idx="8">
                  <c:v>156</c:v>
                </c:pt>
                <c:pt idx="9">
                  <c:v>114</c:v>
                </c:pt>
                <c:pt idx="10">
                  <c:v>890</c:v>
                </c:pt>
                <c:pt idx="11">
                  <c:v>620</c:v>
                </c:pt>
                <c:pt idx="12">
                  <c:v>220</c:v>
                </c:pt>
                <c:pt idx="13">
                  <c:v>1872</c:v>
                </c:pt>
                <c:pt idx="14">
                  <c:v>381</c:v>
                </c:pt>
                <c:pt idx="15">
                  <c:v>210</c:v>
                </c:pt>
                <c:pt idx="16">
                  <c:v>265</c:v>
                </c:pt>
                <c:pt idx="17">
                  <c:v>138</c:v>
                </c:pt>
                <c:pt idx="18">
                  <c:v>97</c:v>
                </c:pt>
                <c:pt idx="19">
                  <c:v>1238</c:v>
                </c:pt>
                <c:pt idx="20">
                  <c:v>2745</c:v>
                </c:pt>
                <c:pt idx="21">
                  <c:v>687</c:v>
                </c:pt>
                <c:pt idx="22">
                  <c:v>476</c:v>
                </c:pt>
                <c:pt idx="23">
                  <c:v>782</c:v>
                </c:pt>
                <c:pt idx="24">
                  <c:v>1337</c:v>
                </c:pt>
                <c:pt idx="25">
                  <c:v>303</c:v>
                </c:pt>
                <c:pt idx="26">
                  <c:v>518</c:v>
                </c:pt>
                <c:pt idx="27">
                  <c:v>1147</c:v>
                </c:pt>
                <c:pt idx="28">
                  <c:v>338</c:v>
                </c:pt>
                <c:pt idx="29">
                  <c:v>244</c:v>
                </c:pt>
              </c:numCache>
            </c:numRef>
          </c:val>
          <c:smooth val="0"/>
          <c:extLst>
            <c:ext xmlns:c16="http://schemas.microsoft.com/office/drawing/2014/chart" uri="{C3380CC4-5D6E-409C-BE32-E72D297353CC}">
              <c16:uniqueId val="{00000000-CB44-40DA-9832-CA4DE7A838FE}"/>
            </c:ext>
          </c:extLst>
        </c:ser>
        <c:dLbls>
          <c:showLegendKey val="0"/>
          <c:showVal val="0"/>
          <c:showCatName val="0"/>
          <c:showSerName val="0"/>
          <c:showPercent val="0"/>
          <c:showBubbleSize val="0"/>
        </c:dLbls>
        <c:smooth val="0"/>
        <c:axId val="243025760"/>
        <c:axId val="243029368"/>
      </c:lineChart>
      <c:dateAx>
        <c:axId val="24302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029368"/>
        <c:crosses val="autoZero"/>
        <c:auto val="1"/>
        <c:lblOffset val="100"/>
        <c:baseTimeUnit val="days"/>
      </c:dateAx>
      <c:valAx>
        <c:axId val="24302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02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969CC-421A-485E-B030-5696A3C8007F}"/>
              </a:ext>
            </a:extLst>
          </p:cNvPr>
          <p:cNvSpPr>
            <a:spLocks noGrp="1"/>
          </p:cNvSpPr>
          <p:nvPr>
            <p:ph type="ctrTitle"/>
          </p:nvPr>
        </p:nvSpPr>
        <p:spPr/>
        <p:txBody>
          <a:bodyPr/>
          <a:lstStyle/>
          <a:p>
            <a:r>
              <a:rPr lang="en-US"/>
              <a:t>Overview Maritim Hotels</a:t>
            </a:r>
          </a:p>
        </p:txBody>
      </p:sp>
      <p:sp>
        <p:nvSpPr>
          <p:cNvPr id="3" name="Subtitle 2">
            <a:extLst>
              <a:ext uri="{FF2B5EF4-FFF2-40B4-BE49-F238E27FC236}">
                <a16:creationId xmlns:a16="http://schemas.microsoft.com/office/drawing/2014/main" id="{22B77EA3-7BFE-4A58-9B7A-41117EAC4B34}"/>
              </a:ext>
            </a:extLst>
          </p:cNvPr>
          <p:cNvSpPr>
            <a:spLocks noGrp="1"/>
          </p:cNvSpPr>
          <p:nvPr>
            <p:ph type="subTitle" idx="1"/>
          </p:nvPr>
        </p:nvSpPr>
        <p:spPr/>
        <p:txBody>
          <a:bodyPr/>
          <a:lstStyle/>
          <a:p>
            <a:r>
              <a:rPr lang="en-US"/>
              <a:t>Maritim Hotels</a:t>
            </a:r>
          </a:p>
        </p:txBody>
      </p:sp>
    </p:spTree>
    <p:extLst>
      <p:ext uri="{BB962C8B-B14F-4D97-AF65-F5344CB8AC3E}">
        <p14:creationId xmlns:p14="http://schemas.microsoft.com/office/powerpoint/2010/main" val="2538501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BE860-6D30-4A6C-8354-87324DCC8265}"/>
              </a:ext>
            </a:extLst>
          </p:cNvPr>
          <p:cNvSpPr>
            <a:spLocks noGrp="1"/>
          </p:cNvSpPr>
          <p:nvPr>
            <p:ph type="title"/>
          </p:nvPr>
        </p:nvSpPr>
        <p:spPr/>
        <p:txBody>
          <a:bodyPr/>
          <a:lstStyle/>
          <a:p>
            <a:r>
              <a:rPr lang="en-US"/>
              <a:t>Facebook Own Videos Table | All Pages</a:t>
            </a:r>
          </a:p>
        </p:txBody>
      </p:sp>
      <p:graphicFrame>
        <p:nvGraphicFramePr>
          <p:cNvPr id="5" name="Table Placeholder 4">
            <a:extLst>
              <a:ext uri="{FF2B5EF4-FFF2-40B4-BE49-F238E27FC236}">
                <a16:creationId xmlns:a16="http://schemas.microsoft.com/office/drawing/2014/main" id="{657CE0C9-F20A-44F8-B448-109C51CB8548}"/>
              </a:ext>
            </a:extLst>
          </p:cNvPr>
          <p:cNvGraphicFramePr>
            <a:graphicFrameLocks noGrp="1"/>
          </p:cNvGraphicFramePr>
          <p:nvPr>
            <p:ph type="tbl" sz="quarter" idx="13"/>
            <p:extLst>
              <p:ext uri="{D42A27DB-BD31-4B8C-83A1-F6EECF244321}">
                <p14:modId xmlns:p14="http://schemas.microsoft.com/office/powerpoint/2010/main" val="2932829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5338569"/>
                    </a:ext>
                  </a:extLst>
                </a:gridCol>
                <a:gridCol w="822960">
                  <a:extLst>
                    <a:ext uri="{9D8B030D-6E8A-4147-A177-3AD203B41FA5}">
                      <a16:colId xmlns:a16="http://schemas.microsoft.com/office/drawing/2014/main" val="2328270370"/>
                    </a:ext>
                  </a:extLst>
                </a:gridCol>
                <a:gridCol w="208280">
                  <a:extLst>
                    <a:ext uri="{9D8B030D-6E8A-4147-A177-3AD203B41FA5}">
                      <a16:colId xmlns:a16="http://schemas.microsoft.com/office/drawing/2014/main" val="594709687"/>
                    </a:ext>
                  </a:extLst>
                </a:gridCol>
                <a:gridCol w="246888">
                  <a:extLst>
                    <a:ext uri="{9D8B030D-6E8A-4147-A177-3AD203B41FA5}">
                      <a16:colId xmlns:a16="http://schemas.microsoft.com/office/drawing/2014/main" val="3069881225"/>
                    </a:ext>
                  </a:extLst>
                </a:gridCol>
                <a:gridCol w="246888">
                  <a:extLst>
                    <a:ext uri="{9D8B030D-6E8A-4147-A177-3AD203B41FA5}">
                      <a16:colId xmlns:a16="http://schemas.microsoft.com/office/drawing/2014/main" val="683685515"/>
                    </a:ext>
                  </a:extLst>
                </a:gridCol>
                <a:gridCol w="246888">
                  <a:extLst>
                    <a:ext uri="{9D8B030D-6E8A-4147-A177-3AD203B41FA5}">
                      <a16:colId xmlns:a16="http://schemas.microsoft.com/office/drawing/2014/main" val="1241807711"/>
                    </a:ext>
                  </a:extLst>
                </a:gridCol>
                <a:gridCol w="246888">
                  <a:extLst>
                    <a:ext uri="{9D8B030D-6E8A-4147-A177-3AD203B41FA5}">
                      <a16:colId xmlns:a16="http://schemas.microsoft.com/office/drawing/2014/main" val="1578840331"/>
                    </a:ext>
                  </a:extLst>
                </a:gridCol>
                <a:gridCol w="246888">
                  <a:extLst>
                    <a:ext uri="{9D8B030D-6E8A-4147-A177-3AD203B41FA5}">
                      <a16:colId xmlns:a16="http://schemas.microsoft.com/office/drawing/2014/main" val="284258349"/>
                    </a:ext>
                  </a:extLst>
                </a:gridCol>
                <a:gridCol w="246888">
                  <a:extLst>
                    <a:ext uri="{9D8B030D-6E8A-4147-A177-3AD203B41FA5}">
                      <a16:colId xmlns:a16="http://schemas.microsoft.com/office/drawing/2014/main" val="1893012307"/>
                    </a:ext>
                  </a:extLst>
                </a:gridCol>
                <a:gridCol w="246888">
                  <a:extLst>
                    <a:ext uri="{9D8B030D-6E8A-4147-A177-3AD203B41FA5}">
                      <a16:colId xmlns:a16="http://schemas.microsoft.com/office/drawing/2014/main" val="2392059579"/>
                    </a:ext>
                  </a:extLst>
                </a:gridCol>
                <a:gridCol w="246888">
                  <a:extLst>
                    <a:ext uri="{9D8B030D-6E8A-4147-A177-3AD203B41FA5}">
                      <a16:colId xmlns:a16="http://schemas.microsoft.com/office/drawing/2014/main" val="2987336223"/>
                    </a:ext>
                  </a:extLst>
                </a:gridCol>
                <a:gridCol w="246888">
                  <a:extLst>
                    <a:ext uri="{9D8B030D-6E8A-4147-A177-3AD203B41FA5}">
                      <a16:colId xmlns:a16="http://schemas.microsoft.com/office/drawing/2014/main" val="1801935712"/>
                    </a:ext>
                  </a:extLst>
                </a:gridCol>
                <a:gridCol w="246888">
                  <a:extLst>
                    <a:ext uri="{9D8B030D-6E8A-4147-A177-3AD203B41FA5}">
                      <a16:colId xmlns:a16="http://schemas.microsoft.com/office/drawing/2014/main" val="1403265376"/>
                    </a:ext>
                  </a:extLst>
                </a:gridCol>
                <a:gridCol w="246888">
                  <a:extLst>
                    <a:ext uri="{9D8B030D-6E8A-4147-A177-3AD203B41FA5}">
                      <a16:colId xmlns:a16="http://schemas.microsoft.com/office/drawing/2014/main" val="4191779339"/>
                    </a:ext>
                  </a:extLst>
                </a:gridCol>
                <a:gridCol w="246888">
                  <a:extLst>
                    <a:ext uri="{9D8B030D-6E8A-4147-A177-3AD203B41FA5}">
                      <a16:colId xmlns:a16="http://schemas.microsoft.com/office/drawing/2014/main" val="3068675818"/>
                    </a:ext>
                  </a:extLst>
                </a:gridCol>
                <a:gridCol w="246888">
                  <a:extLst>
                    <a:ext uri="{9D8B030D-6E8A-4147-A177-3AD203B41FA5}">
                      <a16:colId xmlns:a16="http://schemas.microsoft.com/office/drawing/2014/main" val="3557573535"/>
                    </a:ext>
                  </a:extLst>
                </a:gridCol>
                <a:gridCol w="246888">
                  <a:extLst>
                    <a:ext uri="{9D8B030D-6E8A-4147-A177-3AD203B41FA5}">
                      <a16:colId xmlns:a16="http://schemas.microsoft.com/office/drawing/2014/main" val="2987039932"/>
                    </a:ext>
                  </a:extLst>
                </a:gridCol>
                <a:gridCol w="246888">
                  <a:extLst>
                    <a:ext uri="{9D8B030D-6E8A-4147-A177-3AD203B41FA5}">
                      <a16:colId xmlns:a16="http://schemas.microsoft.com/office/drawing/2014/main" val="2130388926"/>
                    </a:ext>
                  </a:extLst>
                </a:gridCol>
                <a:gridCol w="246888">
                  <a:extLst>
                    <a:ext uri="{9D8B030D-6E8A-4147-A177-3AD203B41FA5}">
                      <a16:colId xmlns:a16="http://schemas.microsoft.com/office/drawing/2014/main" val="3685408455"/>
                    </a:ext>
                  </a:extLst>
                </a:gridCol>
                <a:gridCol w="246888">
                  <a:extLst>
                    <a:ext uri="{9D8B030D-6E8A-4147-A177-3AD203B41FA5}">
                      <a16:colId xmlns:a16="http://schemas.microsoft.com/office/drawing/2014/main" val="1415787440"/>
                    </a:ext>
                  </a:extLst>
                </a:gridCol>
                <a:gridCol w="246888">
                  <a:extLst>
                    <a:ext uri="{9D8B030D-6E8A-4147-A177-3AD203B41FA5}">
                      <a16:colId xmlns:a16="http://schemas.microsoft.com/office/drawing/2014/main" val="739755041"/>
                    </a:ext>
                  </a:extLst>
                </a:gridCol>
                <a:gridCol w="246888">
                  <a:extLst>
                    <a:ext uri="{9D8B030D-6E8A-4147-A177-3AD203B41FA5}">
                      <a16:colId xmlns:a16="http://schemas.microsoft.com/office/drawing/2014/main" val="665777507"/>
                    </a:ext>
                  </a:extLst>
                </a:gridCol>
                <a:gridCol w="208280">
                  <a:extLst>
                    <a:ext uri="{9D8B030D-6E8A-4147-A177-3AD203B41FA5}">
                      <a16:colId xmlns:a16="http://schemas.microsoft.com/office/drawing/2014/main" val="4293644902"/>
                    </a:ext>
                  </a:extLst>
                </a:gridCol>
                <a:gridCol w="208280">
                  <a:extLst>
                    <a:ext uri="{9D8B030D-6E8A-4147-A177-3AD203B41FA5}">
                      <a16:colId xmlns:a16="http://schemas.microsoft.com/office/drawing/2014/main" val="1611389795"/>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Video Length</a:t>
                      </a:r>
                    </a:p>
                  </a:txBody>
                  <a:tcPr/>
                </a:tc>
                <a:tc>
                  <a:txBody>
                    <a:bodyPr/>
                    <a:lstStyle/>
                    <a:p>
                      <a:r>
                        <a:rPr lang="en-US" sz="1000"/>
                        <a:t>Targeting</a:t>
                      </a:r>
                    </a:p>
                  </a:txBody>
                  <a:tcPr/>
                </a:tc>
                <a:tc>
                  <a:txBody>
                    <a:bodyPr/>
                    <a:lstStyle/>
                    <a:p>
                      <a:r>
                        <a:rPr lang="en-US" sz="1000"/>
                        <a:t>Content Category</a:t>
                      </a:r>
                    </a:p>
                  </a:txBody>
                  <a:tcPr/>
                </a:tc>
                <a:tc>
                  <a:txBody>
                    <a:bodyPr/>
                    <a:lstStyle/>
                    <a:p>
                      <a:r>
                        <a:rPr lang="en-US" sz="1000"/>
                        <a:t>Reactions</a:t>
                      </a:r>
                    </a:p>
                  </a:txBody>
                  <a:tcPr/>
                </a:tc>
                <a:tc>
                  <a:txBody>
                    <a:bodyPr/>
                    <a:lstStyle/>
                    <a:p>
                      <a:r>
                        <a:rPr lang="en-US" sz="1000"/>
                        <a:t>Comments</a:t>
                      </a:r>
                    </a:p>
                  </a:txBody>
                  <a:tcPr/>
                </a:tc>
                <a:tc>
                  <a:txBody>
                    <a:bodyPr/>
                    <a:lstStyle/>
                    <a:p>
                      <a:r>
                        <a:rPr lang="en-US" sz="1000"/>
                        <a:t>Avg. % Watched</a:t>
                      </a:r>
                    </a:p>
                  </a:txBody>
                  <a:tcPr/>
                </a:tc>
                <a:tc>
                  <a:txBody>
                    <a:bodyPr/>
                    <a:lstStyle/>
                    <a:p>
                      <a:r>
                        <a:rPr lang="en-US" sz="1000"/>
                        <a:t>View Time [minutes]</a:t>
                      </a:r>
                    </a:p>
                  </a:txBody>
                  <a:tcPr/>
                </a:tc>
                <a:tc>
                  <a:txBody>
                    <a:bodyPr/>
                    <a:lstStyle/>
                    <a:p>
                      <a:r>
                        <a:rPr lang="en-US" sz="1000"/>
                        <a:t>Views (3s)</a:t>
                      </a:r>
                    </a:p>
                  </a:txBody>
                  <a:tcPr/>
                </a:tc>
                <a:tc>
                  <a:txBody>
                    <a:bodyPr/>
                    <a:lstStyle/>
                    <a:p>
                      <a:r>
                        <a:rPr lang="en-US" sz="1000"/>
                        <a:t>Views (10s)</a:t>
                      </a:r>
                    </a:p>
                  </a:txBody>
                  <a:tcPr/>
                </a:tc>
                <a:tc>
                  <a:txBody>
                    <a:bodyPr/>
                    <a:lstStyle/>
                    <a:p>
                      <a:r>
                        <a:rPr lang="en-US" sz="1000"/>
                        <a:t>Views (30s)</a:t>
                      </a:r>
                    </a:p>
                  </a:txBody>
                  <a:tcPr/>
                </a:tc>
                <a:tc>
                  <a:txBody>
                    <a:bodyPr/>
                    <a:lstStyle/>
                    <a:p>
                      <a:r>
                        <a:rPr lang="en-US" sz="1000"/>
                        <a:t>Views (95%)</a:t>
                      </a:r>
                    </a:p>
                  </a:txBody>
                  <a:tcPr/>
                </a:tc>
                <a:tc>
                  <a:txBody>
                    <a:bodyPr/>
                    <a:lstStyle/>
                    <a:p>
                      <a:r>
                        <a:rPr lang="en-US" sz="1000"/>
                        <a:t>Views on this Post</a:t>
                      </a:r>
                    </a:p>
                  </a:txBody>
                  <a:tcPr/>
                </a:tc>
                <a:tc>
                  <a:txBody>
                    <a:bodyPr/>
                    <a:lstStyle/>
                    <a:p>
                      <a:r>
                        <a:rPr lang="en-US" sz="1000"/>
                        <a:t>Views on Shares</a:t>
                      </a:r>
                    </a:p>
                  </a:txBody>
                  <a:tcPr/>
                </a:tc>
                <a:tc>
                  <a:txBody>
                    <a:bodyPr/>
                    <a:lstStyle/>
                    <a:p>
                      <a:r>
                        <a:rPr lang="en-US" sz="1000"/>
                        <a:t>Views on Crosspostings</a:t>
                      </a:r>
                    </a:p>
                  </a:txBody>
                  <a:tcPr/>
                </a:tc>
                <a:tc>
                  <a:txBody>
                    <a:bodyPr/>
                    <a:lstStyle/>
                    <a:p>
                      <a:r>
                        <a:rPr lang="en-US" sz="1000"/>
                        <a:t>Autoplayed Views</a:t>
                      </a:r>
                    </a:p>
                  </a:txBody>
                  <a:tcPr/>
                </a:tc>
                <a:tc>
                  <a:txBody>
                    <a:bodyPr/>
                    <a:lstStyle/>
                    <a:p>
                      <a:r>
                        <a:rPr lang="en-US" sz="1000"/>
                        <a:t>Click-to-Play Views</a:t>
                      </a:r>
                    </a:p>
                  </a:txBody>
                  <a:tcPr/>
                </a:tc>
                <a:tc>
                  <a:txBody>
                    <a:bodyPr/>
                    <a:lstStyle/>
                    <a:p>
                      <a:r>
                        <a:rPr lang="en-US" sz="1000"/>
                        <a:t>Paid Views</a:t>
                      </a:r>
                    </a:p>
                  </a:txBody>
                  <a:tcPr/>
                </a:tc>
                <a:tc>
                  <a:txBody>
                    <a:bodyPr/>
                    <a:lstStyle/>
                    <a:p>
                      <a:r>
                        <a:rPr lang="en-US" sz="1000"/>
                        <a:t>Organic Views</a:t>
                      </a:r>
                    </a:p>
                  </a:txBody>
                  <a:tcPr/>
                </a:tc>
                <a:tc>
                  <a:txBody>
                    <a:bodyPr/>
                    <a:lstStyle/>
                    <a:p>
                      <a:r>
                        <a:rPr lang="en-US" sz="1000"/>
                        <a:t>Sound on Views</a:t>
                      </a:r>
                    </a:p>
                  </a:txBody>
                  <a:tcPr/>
                </a:tc>
                <a:tc>
                  <a:txBody>
                    <a:bodyPr/>
                    <a:lstStyle/>
                    <a:p>
                      <a:r>
                        <a:rPr lang="en-US" sz="1000"/>
                        <a:t>Share of Fan Video Impressions</a:t>
                      </a:r>
                    </a:p>
                  </a:txBody>
                  <a:tcPr/>
                </a:tc>
                <a:extLst>
                  <a:ext uri="{0D108BD9-81ED-4DB2-BD59-A6C34878D82A}">
                    <a16:rowId xmlns:a16="http://schemas.microsoft.com/office/drawing/2014/main" val="3834312631"/>
                  </a:ext>
                </a:extLst>
              </a:tr>
              <a:tr h="370840">
                <a:tc>
                  <a:txBody>
                    <a:bodyPr/>
                    <a:lstStyle/>
                    <a:p>
                      <a:r>
                        <a:rPr lang="de-DE" sz="1000" b="1"/>
                        <a:t>Maritim Hotels - 2020-01-09 10:39:15</a:t>
                      </a:r>
                      <a:r>
                        <a:rPr lang="de-DE" sz="1000"/>
                        <a:t>
 Energie tanken - Wohlbefinden steigern! Farben wirken sich positiv auf die Stimmung und den biologischen Organismus aus. Gönnt Euch ein stimmungsvolles Farblichtbad in unseren Regenduschen, unter anderem im...
Maritim Hotel Bonn
Maritim Hotel Bremen 
Maritim Hotel Köln
Maritim Hotel Stuttgart 
Maritim TitiseeHotel Titisee-Neustadt</a:t>
                      </a:r>
                      <a:endParaRPr lang="en-US" sz="1000"/>
                    </a:p>
                  </a:txBody>
                  <a:tcPr/>
                </a:tc>
                <a:tc>
                  <a:txBody>
                    <a:bodyPr/>
                    <a:lstStyle/>
                    <a:p>
                      <a:r>
                        <a:rPr lang="en-US" sz="1000"/>
                        <a:t>https://scontent.xx.fbcdn.net/v/t15.5256-10/s160x160/75280628_2736739633208295_2422850940697575424_n.jpg?_nc_cat=105&amp;_nc_ohc=FAzMOvx1JEsAX_aWyas&amp;_nc_ht=scontent.xx&amp;_nc_tp=1002&amp;oh=bc970e3073cb2a08507901850b81330d&amp;oe=5ED99A3C</a:t>
                      </a:r>
                    </a:p>
                  </a:txBody>
                  <a:tcPr/>
                </a:tc>
                <a:tc>
                  <a:txBody>
                    <a:bodyPr/>
                    <a:lstStyle/>
                    <a:p>
                      <a:r>
                        <a:rPr lang="en-US" sz="1000"/>
                        <a:t>01/20/2020 07:27:57</a:t>
                      </a:r>
                    </a:p>
                  </a:txBody>
                  <a:tcPr/>
                </a:tc>
                <a:tc>
                  <a:txBody>
                    <a:bodyPr/>
                    <a:lstStyle/>
                    <a:p>
                      <a:r>
                        <a:rPr lang="en-US" sz="1000"/>
                        <a:t>Video</a:t>
                      </a:r>
                    </a:p>
                  </a:txBody>
                  <a:tcPr/>
                </a:tc>
                <a:tc>
                  <a:txBody>
                    <a:bodyPr/>
                    <a:lstStyle/>
                    <a:p>
                      <a:r>
                        <a:rPr lang="en-US" sz="1000"/>
                        <a:t>00:39</a:t>
                      </a:r>
                    </a:p>
                  </a:txBody>
                  <a:tcPr/>
                </a:tc>
                <a:tc>
                  <a:txBody>
                    <a:bodyPr/>
                    <a:lstStyle/>
                    <a:p>
                      <a:r>
                        <a:rPr lang="en-US" sz="1000"/>
                        <a:t>Public</a:t>
                      </a:r>
                    </a:p>
                  </a:txBody>
                  <a:tcPr/>
                </a:tc>
                <a:tc>
                  <a:txBody>
                    <a:bodyPr/>
                    <a:lstStyle/>
                    <a:p>
                      <a:r>
                        <a:rPr lang="en-US" sz="1000"/>
                        <a:t>BUSINESS</a:t>
                      </a:r>
                    </a:p>
                  </a:txBody>
                  <a:tcPr/>
                </a:tc>
                <a:tc>
                  <a:txBody>
                    <a:bodyPr/>
                    <a:lstStyle/>
                    <a:p>
                      <a:r>
                        <a:rPr lang="en-US" sz="1000"/>
                        <a:t>118</a:t>
                      </a:r>
                    </a:p>
                  </a:txBody>
                  <a:tcPr/>
                </a:tc>
                <a:tc>
                  <a:txBody>
                    <a:bodyPr/>
                    <a:lstStyle/>
                    <a:p>
                      <a:r>
                        <a:rPr lang="en-US" sz="1000"/>
                        <a:t>4</a:t>
                      </a:r>
                    </a:p>
                  </a:txBody>
                  <a:tcPr/>
                </a:tc>
                <a:tc>
                  <a:txBody>
                    <a:bodyPr/>
                    <a:lstStyle/>
                    <a:p>
                      <a:r>
                        <a:rPr lang="en-US" sz="1000"/>
                        <a:t>17.40 %</a:t>
                      </a:r>
                    </a:p>
                  </a:txBody>
                  <a:tcPr/>
                </a:tc>
                <a:tc>
                  <a:txBody>
                    <a:bodyPr/>
                    <a:lstStyle/>
                    <a:p>
                      <a:r>
                        <a:rPr lang="en-US" sz="1000"/>
                        <a:t>686</a:t>
                      </a:r>
                    </a:p>
                  </a:txBody>
                  <a:tcPr/>
                </a:tc>
                <a:tc>
                  <a:txBody>
                    <a:bodyPr/>
                    <a:lstStyle/>
                    <a:p>
                      <a:r>
                        <a:rPr lang="en-US" sz="1000"/>
                        <a:t>2030</a:t>
                      </a:r>
                    </a:p>
                  </a:txBody>
                  <a:tcPr/>
                </a:tc>
                <a:tc>
                  <a:txBody>
                    <a:bodyPr/>
                    <a:lstStyle/>
                    <a:p>
                      <a:r>
                        <a:rPr lang="en-US" sz="1000"/>
                        <a:t>918</a:t>
                      </a:r>
                    </a:p>
                  </a:txBody>
                  <a:tcPr/>
                </a:tc>
                <a:tc>
                  <a:txBody>
                    <a:bodyPr/>
                    <a:lstStyle/>
                    <a:p>
                      <a:r>
                        <a:rPr lang="en-US" sz="1000"/>
                        <a:t>505</a:t>
                      </a:r>
                    </a:p>
                  </a:txBody>
                  <a:tcPr/>
                </a:tc>
                <a:tc>
                  <a:txBody>
                    <a:bodyPr/>
                    <a:lstStyle/>
                    <a:p>
                      <a:r>
                        <a:rPr lang="en-US" sz="1000"/>
                        <a:t>355</a:t>
                      </a:r>
                    </a:p>
                  </a:txBody>
                  <a:tcPr/>
                </a:tc>
                <a:tc>
                  <a:txBody>
                    <a:bodyPr/>
                    <a:lstStyle/>
                    <a:p>
                      <a:r>
                        <a:rPr lang="en-US" sz="1000"/>
                        <a:t>662</a:t>
                      </a:r>
                    </a:p>
                  </a:txBody>
                  <a:tcPr/>
                </a:tc>
                <a:tc>
                  <a:txBody>
                    <a:bodyPr/>
                    <a:lstStyle/>
                    <a:p>
                      <a:r>
                        <a:rPr lang="en-US" sz="1000"/>
                        <a:t>1368</a:t>
                      </a:r>
                    </a:p>
                  </a:txBody>
                  <a:tcPr/>
                </a:tc>
                <a:tc>
                  <a:txBody>
                    <a:bodyPr/>
                    <a:lstStyle/>
                    <a:p>
                      <a:r>
                        <a:rPr lang="en-US" sz="1000"/>
                        <a:t>0</a:t>
                      </a:r>
                    </a:p>
                  </a:txBody>
                  <a:tcPr/>
                </a:tc>
                <a:tc>
                  <a:txBody>
                    <a:bodyPr/>
                    <a:lstStyle/>
                    <a:p>
                      <a:r>
                        <a:rPr lang="en-US" sz="1000"/>
                        <a:t>1942</a:t>
                      </a:r>
                    </a:p>
                  </a:txBody>
                  <a:tcPr/>
                </a:tc>
                <a:tc>
                  <a:txBody>
                    <a:bodyPr/>
                    <a:lstStyle/>
                    <a:p>
                      <a:r>
                        <a:rPr lang="en-US" sz="1000"/>
                        <a:t>88</a:t>
                      </a:r>
                    </a:p>
                  </a:txBody>
                  <a:tcPr/>
                </a:tc>
                <a:tc>
                  <a:txBody>
                    <a:bodyPr/>
                    <a:lstStyle/>
                    <a:p>
                      <a:r>
                        <a:rPr lang="en-US" sz="1000"/>
                        <a:t>0</a:t>
                      </a:r>
                    </a:p>
                  </a:txBody>
                  <a:tcPr/>
                </a:tc>
                <a:tc>
                  <a:txBody>
                    <a:bodyPr/>
                    <a:lstStyle/>
                    <a:p>
                      <a:r>
                        <a:rPr lang="en-US" sz="1000"/>
                        <a:t>2030</a:t>
                      </a:r>
                    </a:p>
                  </a:txBody>
                  <a:tcPr/>
                </a:tc>
                <a:tc>
                  <a:txBody>
                    <a:bodyPr/>
                    <a:lstStyle/>
                    <a:p>
                      <a:r>
                        <a:rPr lang="en-US" sz="1000"/>
                        <a:t>503</a:t>
                      </a:r>
                    </a:p>
                  </a:txBody>
                  <a:tcPr/>
                </a:tc>
                <a:tc>
                  <a:txBody>
                    <a:bodyPr/>
                    <a:lstStyle/>
                    <a:p>
                      <a:r>
                        <a:rPr lang="en-US" sz="1000"/>
                        <a:t>25.39 %</a:t>
                      </a:r>
                    </a:p>
                  </a:txBody>
                  <a:tcPr/>
                </a:tc>
                <a:extLst>
                  <a:ext uri="{0D108BD9-81ED-4DB2-BD59-A6C34878D82A}">
                    <a16:rowId xmlns:a16="http://schemas.microsoft.com/office/drawing/2014/main" val="735403355"/>
                  </a:ext>
                </a:extLst>
              </a:tr>
            </a:tbl>
          </a:graphicData>
        </a:graphic>
      </p:graphicFrame>
      <p:sp>
        <p:nvSpPr>
          <p:cNvPr id="4" name="Text Placeholder 3">
            <a:extLst>
              <a:ext uri="{FF2B5EF4-FFF2-40B4-BE49-F238E27FC236}">
                <a16:creationId xmlns:a16="http://schemas.microsoft.com/office/drawing/2014/main" id="{FCFA0D7C-DE16-4E2B-BA73-351F78E18256}"/>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3580405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8713-28B6-4B34-8D4F-DFD5313496EC}"/>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0C191A37-47B1-4DBB-8EB6-13E7400F2ED8}"/>
              </a:ext>
            </a:extLst>
          </p:cNvPr>
          <p:cNvGraphicFramePr>
            <a:graphicFrameLocks noGrp="1"/>
          </p:cNvGraphicFramePr>
          <p:nvPr>
            <p:ph type="tbl" sz="quarter" idx="13"/>
            <p:extLst>
              <p:ext uri="{D42A27DB-BD31-4B8C-83A1-F6EECF244321}">
                <p14:modId xmlns:p14="http://schemas.microsoft.com/office/powerpoint/2010/main" val="1031926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34939139"/>
                    </a:ext>
                  </a:extLst>
                </a:gridCol>
                <a:gridCol w="493776">
                  <a:extLst>
                    <a:ext uri="{9D8B030D-6E8A-4147-A177-3AD203B41FA5}">
                      <a16:colId xmlns:a16="http://schemas.microsoft.com/office/drawing/2014/main" val="572788422"/>
                    </a:ext>
                  </a:extLst>
                </a:gridCol>
                <a:gridCol w="1152144">
                  <a:extLst>
                    <a:ext uri="{9D8B030D-6E8A-4147-A177-3AD203B41FA5}">
                      <a16:colId xmlns:a16="http://schemas.microsoft.com/office/drawing/2014/main" val="3448945403"/>
                    </a:ext>
                  </a:extLst>
                </a:gridCol>
                <a:gridCol w="493776">
                  <a:extLst>
                    <a:ext uri="{9D8B030D-6E8A-4147-A177-3AD203B41FA5}">
                      <a16:colId xmlns:a16="http://schemas.microsoft.com/office/drawing/2014/main" val="2201328304"/>
                    </a:ext>
                  </a:extLst>
                </a:gridCol>
                <a:gridCol w="493776">
                  <a:extLst>
                    <a:ext uri="{9D8B030D-6E8A-4147-A177-3AD203B41FA5}">
                      <a16:colId xmlns:a16="http://schemas.microsoft.com/office/drawing/2014/main" val="3033842767"/>
                    </a:ext>
                  </a:extLst>
                </a:gridCol>
                <a:gridCol w="493776">
                  <a:extLst>
                    <a:ext uri="{9D8B030D-6E8A-4147-A177-3AD203B41FA5}">
                      <a16:colId xmlns:a16="http://schemas.microsoft.com/office/drawing/2014/main" val="3268349968"/>
                    </a:ext>
                  </a:extLst>
                </a:gridCol>
                <a:gridCol w="493776">
                  <a:extLst>
                    <a:ext uri="{9D8B030D-6E8A-4147-A177-3AD203B41FA5}">
                      <a16:colId xmlns:a16="http://schemas.microsoft.com/office/drawing/2014/main" val="3217364673"/>
                    </a:ext>
                  </a:extLst>
                </a:gridCol>
                <a:gridCol w="493776">
                  <a:extLst>
                    <a:ext uri="{9D8B030D-6E8A-4147-A177-3AD203B41FA5}">
                      <a16:colId xmlns:a16="http://schemas.microsoft.com/office/drawing/2014/main" val="1952904302"/>
                    </a:ext>
                  </a:extLst>
                </a:gridCol>
                <a:gridCol w="493776">
                  <a:extLst>
                    <a:ext uri="{9D8B030D-6E8A-4147-A177-3AD203B41FA5}">
                      <a16:colId xmlns:a16="http://schemas.microsoft.com/office/drawing/2014/main" val="559869272"/>
                    </a:ext>
                  </a:extLst>
                </a:gridCol>
                <a:gridCol w="493776">
                  <a:extLst>
                    <a:ext uri="{9D8B030D-6E8A-4147-A177-3AD203B41FA5}">
                      <a16:colId xmlns:a16="http://schemas.microsoft.com/office/drawing/2014/main" val="1611146534"/>
                    </a:ext>
                  </a:extLst>
                </a:gridCol>
                <a:gridCol w="493776">
                  <a:extLst>
                    <a:ext uri="{9D8B030D-6E8A-4147-A177-3AD203B41FA5}">
                      <a16:colId xmlns:a16="http://schemas.microsoft.com/office/drawing/2014/main" val="2468561568"/>
                    </a:ext>
                  </a:extLst>
                </a:gridCol>
                <a:gridCol w="493776">
                  <a:extLst>
                    <a:ext uri="{9D8B030D-6E8A-4147-A177-3AD203B41FA5}">
                      <a16:colId xmlns:a16="http://schemas.microsoft.com/office/drawing/2014/main" val="3843799334"/>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4130696859"/>
                  </a:ext>
                </a:extLst>
              </a:tr>
              <a:tr h="370840">
                <a:tc>
                  <a:txBody>
                    <a:bodyPr/>
                    <a:lstStyle/>
                    <a:p>
                      <a:r>
                        <a:rPr lang="en-US" sz="1000" b="1"/>
                        <a:t>maritim_hotels - 2020-01-10 08:51:40</a:t>
                      </a:r>
                      <a:r>
                        <a:rPr lang="en-US" sz="1000"/>
                        <a:t>
 Schon gehört? Mit unseren neuen Farblichtduschen habt ihr wirklich stimmungsvolles Licht - von Blau über Rot bis Lila. Jetzt im @maritim.cologne @maritim_hotel_bremen @maritimhotelbonn @maritimhotelstuttgart und @maritimtitiseehotel #maritimhotel #maritimhotels #colourlight #regendusche #rainshower #wellness #hoteldesign #hotelbathroom</a:t>
                      </a:r>
                    </a:p>
                  </a:txBody>
                  <a:tcPr/>
                </a:tc>
                <a:tc>
                  <a:txBody>
                    <a:bodyPr/>
                    <a:lstStyle/>
                    <a:p>
                      <a:r>
                        <a:rPr lang="en-US" sz="1000"/>
                        <a:t>01/20/2020 01:16:26</a:t>
                      </a:r>
                    </a:p>
                  </a:txBody>
                  <a:tcPr/>
                </a:tc>
                <a:tc>
                  <a:txBody>
                    <a:bodyPr/>
                    <a:lstStyle/>
                    <a:p>
                      <a:r>
                        <a:rPr lang="en-US" sz="1000"/>
                        <a:t>https://www.instagram.com/p/B7IaJGYHnZD/media</a:t>
                      </a:r>
                    </a:p>
                  </a:txBody>
                  <a:tcPr/>
                </a:tc>
                <a:tc>
                  <a:txBody>
                    <a:bodyPr/>
                    <a:lstStyle/>
                    <a:p>
                      <a:r>
                        <a:rPr lang="en-US" sz="1000"/>
                        <a:t>317</a:t>
                      </a:r>
                    </a:p>
                  </a:txBody>
                  <a:tcPr/>
                </a:tc>
                <a:tc>
                  <a:txBody>
                    <a:bodyPr/>
                    <a:lstStyle/>
                    <a:p>
                      <a:r>
                        <a:rPr lang="en-US" sz="1000"/>
                        <a:t>44</a:t>
                      </a:r>
                    </a:p>
                  </a:txBody>
                  <a:tcPr/>
                </a:tc>
                <a:tc>
                  <a:txBody>
                    <a:bodyPr/>
                    <a:lstStyle/>
                    <a:p>
                      <a:r>
                        <a:rPr lang="en-US" sz="1000"/>
                        <a:t>0</a:t>
                      </a:r>
                    </a:p>
                  </a:txBody>
                  <a:tcPr/>
                </a:tc>
                <a:tc>
                  <a:txBody>
                    <a:bodyPr/>
                    <a:lstStyle/>
                    <a:p>
                      <a:r>
                        <a:rPr lang="en-US" sz="1000"/>
                        <a:t>0</a:t>
                      </a:r>
                    </a:p>
                  </a:txBody>
                  <a:tcPr/>
                </a:tc>
                <a:tc>
                  <a:txBody>
                    <a:bodyPr/>
                    <a:lstStyle/>
                    <a:p>
                      <a:r>
                        <a:rPr lang="en-US" sz="1000"/>
                        <a:t>44</a:t>
                      </a:r>
                    </a:p>
                  </a:txBody>
                  <a:tcPr/>
                </a:tc>
                <a:tc>
                  <a:txBody>
                    <a:bodyPr/>
                    <a:lstStyle/>
                    <a:p>
                      <a:r>
                        <a:rPr lang="en-US" sz="1000"/>
                        <a:t>861</a:t>
                      </a:r>
                    </a:p>
                  </a:txBody>
                  <a:tcPr/>
                </a:tc>
                <a:tc>
                  <a:txBody>
                    <a:bodyPr/>
                    <a:lstStyle/>
                    <a:p>
                      <a:r>
                        <a:rPr lang="en-US" sz="1000"/>
                        <a:t>736</a:t>
                      </a:r>
                    </a:p>
                  </a:txBody>
                  <a:tcPr/>
                </a:tc>
                <a:tc>
                  <a:txBody>
                    <a:bodyPr/>
                    <a:lstStyle/>
                    <a:p>
                      <a:r>
                        <a:rPr lang="en-US" sz="1000"/>
                        <a:t>5.11 %</a:t>
                      </a:r>
                    </a:p>
                  </a:txBody>
                  <a:tcPr/>
                </a:tc>
                <a:tc>
                  <a:txBody>
                    <a:bodyPr/>
                    <a:lstStyle/>
                    <a:p>
                      <a:r>
                        <a:rPr lang="en-US" sz="1000"/>
                        <a:t>36.82 %</a:t>
                      </a:r>
                    </a:p>
                  </a:txBody>
                  <a:tcPr/>
                </a:tc>
                <a:extLst>
                  <a:ext uri="{0D108BD9-81ED-4DB2-BD59-A6C34878D82A}">
                    <a16:rowId xmlns:a16="http://schemas.microsoft.com/office/drawing/2014/main" val="957022420"/>
                  </a:ext>
                </a:extLst>
              </a:tr>
            </a:tbl>
          </a:graphicData>
        </a:graphic>
      </p:graphicFrame>
      <p:sp>
        <p:nvSpPr>
          <p:cNvPr id="4" name="Text Placeholder 3">
            <a:extLst>
              <a:ext uri="{FF2B5EF4-FFF2-40B4-BE49-F238E27FC236}">
                <a16:creationId xmlns:a16="http://schemas.microsoft.com/office/drawing/2014/main" id="{E81981B4-0530-4CCD-81A4-436695E501DC}"/>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93905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8C60-C6E7-4224-B45B-ABB04C8FF306}"/>
              </a:ext>
            </a:extLst>
          </p:cNvPr>
          <p:cNvSpPr>
            <a:spLocks noGrp="1"/>
          </p:cNvSpPr>
          <p:nvPr>
            <p:ph type="title"/>
          </p:nvPr>
        </p:nvSpPr>
        <p:spPr/>
        <p:txBody>
          <a:bodyPr/>
          <a:lstStyle/>
          <a:p>
            <a:r>
              <a:rPr lang="en-US"/>
              <a:t>Youtube Private Videos Table | All Pages</a:t>
            </a:r>
          </a:p>
        </p:txBody>
      </p:sp>
      <p:graphicFrame>
        <p:nvGraphicFramePr>
          <p:cNvPr id="5" name="Table Placeholder 4">
            <a:extLst>
              <a:ext uri="{FF2B5EF4-FFF2-40B4-BE49-F238E27FC236}">
                <a16:creationId xmlns:a16="http://schemas.microsoft.com/office/drawing/2014/main" id="{BDD6CFA3-2B65-4051-BCF4-0D0F2D7137E7}"/>
              </a:ext>
            </a:extLst>
          </p:cNvPr>
          <p:cNvGraphicFramePr>
            <a:graphicFrameLocks noGrp="1"/>
          </p:cNvGraphicFramePr>
          <p:nvPr>
            <p:ph type="tbl" sz="quarter" idx="13"/>
            <p:extLst>
              <p:ext uri="{D42A27DB-BD31-4B8C-83A1-F6EECF244321}">
                <p14:modId xmlns:p14="http://schemas.microsoft.com/office/powerpoint/2010/main" val="3274282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39277566"/>
                    </a:ext>
                  </a:extLst>
                </a:gridCol>
                <a:gridCol w="493776">
                  <a:extLst>
                    <a:ext uri="{9D8B030D-6E8A-4147-A177-3AD203B41FA5}">
                      <a16:colId xmlns:a16="http://schemas.microsoft.com/office/drawing/2014/main" val="2142198226"/>
                    </a:ext>
                  </a:extLst>
                </a:gridCol>
                <a:gridCol w="493776">
                  <a:extLst>
                    <a:ext uri="{9D8B030D-6E8A-4147-A177-3AD203B41FA5}">
                      <a16:colId xmlns:a16="http://schemas.microsoft.com/office/drawing/2014/main" val="1499072568"/>
                    </a:ext>
                  </a:extLst>
                </a:gridCol>
                <a:gridCol w="493776">
                  <a:extLst>
                    <a:ext uri="{9D8B030D-6E8A-4147-A177-3AD203B41FA5}">
                      <a16:colId xmlns:a16="http://schemas.microsoft.com/office/drawing/2014/main" val="1502860420"/>
                    </a:ext>
                  </a:extLst>
                </a:gridCol>
                <a:gridCol w="493776">
                  <a:extLst>
                    <a:ext uri="{9D8B030D-6E8A-4147-A177-3AD203B41FA5}">
                      <a16:colId xmlns:a16="http://schemas.microsoft.com/office/drawing/2014/main" val="196023891"/>
                    </a:ext>
                  </a:extLst>
                </a:gridCol>
                <a:gridCol w="493776">
                  <a:extLst>
                    <a:ext uri="{9D8B030D-6E8A-4147-A177-3AD203B41FA5}">
                      <a16:colId xmlns:a16="http://schemas.microsoft.com/office/drawing/2014/main" val="1469101578"/>
                    </a:ext>
                  </a:extLst>
                </a:gridCol>
                <a:gridCol w="493776">
                  <a:extLst>
                    <a:ext uri="{9D8B030D-6E8A-4147-A177-3AD203B41FA5}">
                      <a16:colId xmlns:a16="http://schemas.microsoft.com/office/drawing/2014/main" val="2744264654"/>
                    </a:ext>
                  </a:extLst>
                </a:gridCol>
                <a:gridCol w="493776">
                  <a:extLst>
                    <a:ext uri="{9D8B030D-6E8A-4147-A177-3AD203B41FA5}">
                      <a16:colId xmlns:a16="http://schemas.microsoft.com/office/drawing/2014/main" val="2301547205"/>
                    </a:ext>
                  </a:extLst>
                </a:gridCol>
                <a:gridCol w="493776">
                  <a:extLst>
                    <a:ext uri="{9D8B030D-6E8A-4147-A177-3AD203B41FA5}">
                      <a16:colId xmlns:a16="http://schemas.microsoft.com/office/drawing/2014/main" val="2941823165"/>
                    </a:ext>
                  </a:extLst>
                </a:gridCol>
                <a:gridCol w="493776">
                  <a:extLst>
                    <a:ext uri="{9D8B030D-6E8A-4147-A177-3AD203B41FA5}">
                      <a16:colId xmlns:a16="http://schemas.microsoft.com/office/drawing/2014/main" val="3652468484"/>
                    </a:ext>
                  </a:extLst>
                </a:gridCol>
                <a:gridCol w="493776">
                  <a:extLst>
                    <a:ext uri="{9D8B030D-6E8A-4147-A177-3AD203B41FA5}">
                      <a16:colId xmlns:a16="http://schemas.microsoft.com/office/drawing/2014/main" val="2151791312"/>
                    </a:ext>
                  </a:extLst>
                </a:gridCol>
                <a:gridCol w="493776">
                  <a:extLst>
                    <a:ext uri="{9D8B030D-6E8A-4147-A177-3AD203B41FA5}">
                      <a16:colId xmlns:a16="http://schemas.microsoft.com/office/drawing/2014/main" val="4060685661"/>
                    </a:ext>
                  </a:extLst>
                </a:gridCol>
              </a:tblGrid>
              <a:tr h="370840">
                <a:tc>
                  <a:txBody>
                    <a:bodyPr/>
                    <a:lstStyle/>
                    <a:p>
                      <a:r>
                        <a:rPr lang="en-US" sz="1000"/>
                        <a:t>Channel</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Privacy status</a:t>
                      </a:r>
                    </a:p>
                  </a:txBody>
                  <a:tcPr/>
                </a:tc>
                <a:extLst>
                  <a:ext uri="{0D108BD9-81ED-4DB2-BD59-A6C34878D82A}">
                    <a16:rowId xmlns:a16="http://schemas.microsoft.com/office/drawing/2014/main" val="2321163409"/>
                  </a:ext>
                </a:extLst>
              </a:tr>
              <a:tr h="370840">
                <a:tc>
                  <a:txBody>
                    <a:bodyPr/>
                    <a:lstStyle/>
                    <a:p>
                      <a:r>
                        <a:rPr lang="de-DE" sz="1000" b="1"/>
                        <a:t>Maritim Hotels - 2020-01-09 09:05:30</a:t>
                      </a:r>
                      <a:r>
                        <a:rPr lang="de-DE" sz="1000"/>
                        <a:t>
 Farblichtdusche</a:t>
                      </a:r>
                      <a:endParaRPr lang="en-US" sz="1000"/>
                    </a:p>
                  </a:txBody>
                  <a:tcPr/>
                </a:tc>
                <a:tc>
                  <a:txBody>
                    <a:bodyPr/>
                    <a:lstStyle/>
                    <a:p>
                      <a:r>
                        <a:rPr lang="en-US" sz="1000"/>
                        <a:t>55</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24</a:t>
                      </a:r>
                    </a:p>
                  </a:txBody>
                  <a:tcPr/>
                </a:tc>
                <a:tc>
                  <a:txBody>
                    <a:bodyPr/>
                    <a:lstStyle/>
                    <a:p>
                      <a:r>
                        <a:rPr lang="en-US" sz="1000"/>
                        <a:t>27</a:t>
                      </a:r>
                    </a:p>
                  </a:txBody>
                  <a:tcPr/>
                </a:tc>
                <a:tc>
                  <a:txBody>
                    <a:bodyPr/>
                    <a:lstStyle/>
                    <a:p>
                      <a:r>
                        <a:rPr lang="en-US" sz="1000"/>
                        <a:t>69.64 %</a:t>
                      </a:r>
                    </a:p>
                  </a:txBody>
                  <a:tcPr/>
                </a:tc>
                <a:tc>
                  <a:txBody>
                    <a:bodyPr/>
                    <a:lstStyle/>
                    <a:p>
                      <a:r>
                        <a:rPr lang="en-US" sz="1000"/>
                        <a:t>0</a:t>
                      </a:r>
                    </a:p>
                  </a:txBody>
                  <a:tcPr/>
                </a:tc>
                <a:tc>
                  <a:txBody>
                    <a:bodyPr/>
                    <a:lstStyle/>
                    <a:p>
                      <a:r>
                        <a:rPr lang="en-US" sz="1000"/>
                        <a:t>0</a:t>
                      </a:r>
                    </a:p>
                  </a:txBody>
                  <a:tcPr/>
                </a:tc>
                <a:tc>
                  <a:txBody>
                    <a:bodyPr/>
                    <a:lstStyle/>
                    <a:p>
                      <a:r>
                        <a:rPr lang="en-US" sz="1000"/>
                        <a:t>public</a:t>
                      </a:r>
                    </a:p>
                  </a:txBody>
                  <a:tcPr/>
                </a:tc>
                <a:extLst>
                  <a:ext uri="{0D108BD9-81ED-4DB2-BD59-A6C34878D82A}">
                    <a16:rowId xmlns:a16="http://schemas.microsoft.com/office/drawing/2014/main" val="989567843"/>
                  </a:ext>
                </a:extLst>
              </a:tr>
            </a:tbl>
          </a:graphicData>
        </a:graphic>
      </p:graphicFrame>
      <p:sp>
        <p:nvSpPr>
          <p:cNvPr id="4" name="Text Placeholder 3">
            <a:extLst>
              <a:ext uri="{FF2B5EF4-FFF2-40B4-BE49-F238E27FC236}">
                <a16:creationId xmlns:a16="http://schemas.microsoft.com/office/drawing/2014/main" id="{AACB3708-B12F-46B4-AF4F-19CCF9315007}"/>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1511789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37058-E8D6-42AD-B82E-E9E0B511CC51}"/>
              </a:ext>
            </a:extLst>
          </p:cNvPr>
          <p:cNvSpPr>
            <a:spLocks noGrp="1"/>
          </p:cNvSpPr>
          <p:nvPr>
            <p:ph type="title"/>
          </p:nvPr>
        </p:nvSpPr>
        <p:spPr/>
        <p:txBody>
          <a:bodyPr/>
          <a:lstStyle/>
          <a:p>
            <a:r>
              <a:rPr lang="en-US"/>
              <a:t>Instagram Posts Table | All Pages - 1 of 6</a:t>
            </a:r>
          </a:p>
        </p:txBody>
      </p:sp>
      <p:graphicFrame>
        <p:nvGraphicFramePr>
          <p:cNvPr id="5" name="Table Placeholder 4">
            <a:extLst>
              <a:ext uri="{FF2B5EF4-FFF2-40B4-BE49-F238E27FC236}">
                <a16:creationId xmlns:a16="http://schemas.microsoft.com/office/drawing/2014/main" id="{423CF850-8A50-41EB-A321-9E614FFE706D}"/>
              </a:ext>
            </a:extLst>
          </p:cNvPr>
          <p:cNvGraphicFramePr>
            <a:graphicFrameLocks noGrp="1"/>
          </p:cNvGraphicFramePr>
          <p:nvPr>
            <p:ph type="tbl" sz="quarter" idx="13"/>
            <p:extLst>
              <p:ext uri="{D42A27DB-BD31-4B8C-83A1-F6EECF244321}">
                <p14:modId xmlns:p14="http://schemas.microsoft.com/office/powerpoint/2010/main" val="341155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073849736"/>
                    </a:ext>
                  </a:extLst>
                </a:gridCol>
                <a:gridCol w="1152143">
                  <a:extLst>
                    <a:ext uri="{9D8B030D-6E8A-4147-A177-3AD203B41FA5}">
                      <a16:colId xmlns:a16="http://schemas.microsoft.com/office/drawing/2014/main" val="4145820474"/>
                    </a:ext>
                  </a:extLst>
                </a:gridCol>
                <a:gridCol w="576072">
                  <a:extLst>
                    <a:ext uri="{9D8B030D-6E8A-4147-A177-3AD203B41FA5}">
                      <a16:colId xmlns:a16="http://schemas.microsoft.com/office/drawing/2014/main" val="695810321"/>
                    </a:ext>
                  </a:extLst>
                </a:gridCol>
                <a:gridCol w="576072">
                  <a:extLst>
                    <a:ext uri="{9D8B030D-6E8A-4147-A177-3AD203B41FA5}">
                      <a16:colId xmlns:a16="http://schemas.microsoft.com/office/drawing/2014/main" val="2676182629"/>
                    </a:ext>
                  </a:extLst>
                </a:gridCol>
                <a:gridCol w="576072">
                  <a:extLst>
                    <a:ext uri="{9D8B030D-6E8A-4147-A177-3AD203B41FA5}">
                      <a16:colId xmlns:a16="http://schemas.microsoft.com/office/drawing/2014/main" val="2558492016"/>
                    </a:ext>
                  </a:extLst>
                </a:gridCol>
                <a:gridCol w="576072">
                  <a:extLst>
                    <a:ext uri="{9D8B030D-6E8A-4147-A177-3AD203B41FA5}">
                      <a16:colId xmlns:a16="http://schemas.microsoft.com/office/drawing/2014/main" val="82080904"/>
                    </a:ext>
                  </a:extLst>
                </a:gridCol>
                <a:gridCol w="576072">
                  <a:extLst>
                    <a:ext uri="{9D8B030D-6E8A-4147-A177-3AD203B41FA5}">
                      <a16:colId xmlns:a16="http://schemas.microsoft.com/office/drawing/2014/main" val="3468397049"/>
                    </a:ext>
                  </a:extLst>
                </a:gridCol>
                <a:gridCol w="576072">
                  <a:extLst>
                    <a:ext uri="{9D8B030D-6E8A-4147-A177-3AD203B41FA5}">
                      <a16:colId xmlns:a16="http://schemas.microsoft.com/office/drawing/2014/main" val="1382664160"/>
                    </a:ext>
                  </a:extLst>
                </a:gridCol>
                <a:gridCol w="576072">
                  <a:extLst>
                    <a:ext uri="{9D8B030D-6E8A-4147-A177-3AD203B41FA5}">
                      <a16:colId xmlns:a16="http://schemas.microsoft.com/office/drawing/2014/main" val="2638232632"/>
                    </a:ext>
                  </a:extLst>
                </a:gridCol>
                <a:gridCol w="576072">
                  <a:extLst>
                    <a:ext uri="{9D8B030D-6E8A-4147-A177-3AD203B41FA5}">
                      <a16:colId xmlns:a16="http://schemas.microsoft.com/office/drawing/2014/main" val="2861255422"/>
                    </a:ext>
                  </a:extLst>
                </a:gridCol>
                <a:gridCol w="576072">
                  <a:extLst>
                    <a:ext uri="{9D8B030D-6E8A-4147-A177-3AD203B41FA5}">
                      <a16:colId xmlns:a16="http://schemas.microsoft.com/office/drawing/2014/main" val="1967067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3203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maritim_hotels - 2020-01-17 13:49:50</a:t>
                      </a:r>
                      <a:r>
                        <a:rPr kumimoji="0" lang="en-US" sz="1000" b="0" i="0" u="none" strike="noStrike" kern="1200" cap="none" spc="0" normalizeH="0" baseline="0" noProof="0">
                          <a:ln>
                            <a:noFill/>
                          </a:ln>
                          <a:solidFill>
                            <a:prstClr val="black"/>
                          </a:solidFill>
                          <a:effectLst/>
                          <a:uLnTx/>
                          <a:uFillTx/>
                          <a:latin typeface="+mn-lt"/>
                          <a:ea typeface="+mn-ea"/>
                          <a:cs typeface="+mn-cs"/>
                        </a:rPr>
                        <a:t>
 Willkommen im Maritim Hotel Ulm, das direkt an der Donau gelegen ist 🌊 @maritimhotelulm #maritimhotel #maritimhotels #maritimulm #ulm #architecture #hotel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https://www.instagram.com/p/B7a97CjnkBN/media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07:16:15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extLst>
                  <a:ext uri="{0D108BD9-81ED-4DB2-BD59-A6C34878D82A}">
                    <a16:rowId xmlns:a16="http://schemas.microsoft.com/office/drawing/2014/main" val="1557552581"/>
                  </a:ext>
                </a:extLst>
              </a:tr>
            </a:tbl>
          </a:graphicData>
        </a:graphic>
      </p:graphicFrame>
      <p:sp>
        <p:nvSpPr>
          <p:cNvPr id="4" name="Text Placeholder 3">
            <a:extLst>
              <a:ext uri="{FF2B5EF4-FFF2-40B4-BE49-F238E27FC236}">
                <a16:creationId xmlns:a16="http://schemas.microsoft.com/office/drawing/2014/main" id="{01688024-EC16-434E-A1D6-6053780771B8}"/>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1462101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697D0-6BDE-402E-B4F2-90D220F43BB9}"/>
              </a:ext>
            </a:extLst>
          </p:cNvPr>
          <p:cNvSpPr>
            <a:spLocks noGrp="1"/>
          </p:cNvSpPr>
          <p:nvPr>
            <p:ph type="title"/>
          </p:nvPr>
        </p:nvSpPr>
        <p:spPr/>
        <p:txBody>
          <a:bodyPr/>
          <a:lstStyle/>
          <a:p>
            <a:r>
              <a:rPr lang="en-US"/>
              <a:t>Instagram Posts Table | All Pages - 2 of 6</a:t>
            </a:r>
          </a:p>
        </p:txBody>
      </p:sp>
      <p:graphicFrame>
        <p:nvGraphicFramePr>
          <p:cNvPr id="5" name="Table Placeholder 4">
            <a:extLst>
              <a:ext uri="{FF2B5EF4-FFF2-40B4-BE49-F238E27FC236}">
                <a16:creationId xmlns:a16="http://schemas.microsoft.com/office/drawing/2014/main" id="{AB2C5C60-B56A-4685-92D7-0B6770C68862}"/>
              </a:ext>
            </a:extLst>
          </p:cNvPr>
          <p:cNvGraphicFramePr>
            <a:graphicFrameLocks noGrp="1"/>
          </p:cNvGraphicFramePr>
          <p:nvPr>
            <p:ph type="tbl" sz="quarter" idx="13"/>
            <p:extLst>
              <p:ext uri="{D42A27DB-BD31-4B8C-83A1-F6EECF244321}">
                <p14:modId xmlns:p14="http://schemas.microsoft.com/office/powerpoint/2010/main" val="1098040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077525989"/>
                    </a:ext>
                  </a:extLst>
                </a:gridCol>
                <a:gridCol w="1152143">
                  <a:extLst>
                    <a:ext uri="{9D8B030D-6E8A-4147-A177-3AD203B41FA5}">
                      <a16:colId xmlns:a16="http://schemas.microsoft.com/office/drawing/2014/main" val="3594835245"/>
                    </a:ext>
                  </a:extLst>
                </a:gridCol>
                <a:gridCol w="576072">
                  <a:extLst>
                    <a:ext uri="{9D8B030D-6E8A-4147-A177-3AD203B41FA5}">
                      <a16:colId xmlns:a16="http://schemas.microsoft.com/office/drawing/2014/main" val="3271113445"/>
                    </a:ext>
                  </a:extLst>
                </a:gridCol>
                <a:gridCol w="576072">
                  <a:extLst>
                    <a:ext uri="{9D8B030D-6E8A-4147-A177-3AD203B41FA5}">
                      <a16:colId xmlns:a16="http://schemas.microsoft.com/office/drawing/2014/main" val="993522513"/>
                    </a:ext>
                  </a:extLst>
                </a:gridCol>
                <a:gridCol w="576072">
                  <a:extLst>
                    <a:ext uri="{9D8B030D-6E8A-4147-A177-3AD203B41FA5}">
                      <a16:colId xmlns:a16="http://schemas.microsoft.com/office/drawing/2014/main" val="3789314707"/>
                    </a:ext>
                  </a:extLst>
                </a:gridCol>
                <a:gridCol w="576072">
                  <a:extLst>
                    <a:ext uri="{9D8B030D-6E8A-4147-A177-3AD203B41FA5}">
                      <a16:colId xmlns:a16="http://schemas.microsoft.com/office/drawing/2014/main" val="93854303"/>
                    </a:ext>
                  </a:extLst>
                </a:gridCol>
                <a:gridCol w="576072">
                  <a:extLst>
                    <a:ext uri="{9D8B030D-6E8A-4147-A177-3AD203B41FA5}">
                      <a16:colId xmlns:a16="http://schemas.microsoft.com/office/drawing/2014/main" val="1921220927"/>
                    </a:ext>
                  </a:extLst>
                </a:gridCol>
                <a:gridCol w="576072">
                  <a:extLst>
                    <a:ext uri="{9D8B030D-6E8A-4147-A177-3AD203B41FA5}">
                      <a16:colId xmlns:a16="http://schemas.microsoft.com/office/drawing/2014/main" val="3448346237"/>
                    </a:ext>
                  </a:extLst>
                </a:gridCol>
                <a:gridCol w="576072">
                  <a:extLst>
                    <a:ext uri="{9D8B030D-6E8A-4147-A177-3AD203B41FA5}">
                      <a16:colId xmlns:a16="http://schemas.microsoft.com/office/drawing/2014/main" val="1863248059"/>
                    </a:ext>
                  </a:extLst>
                </a:gridCol>
                <a:gridCol w="576072">
                  <a:extLst>
                    <a:ext uri="{9D8B030D-6E8A-4147-A177-3AD203B41FA5}">
                      <a16:colId xmlns:a16="http://schemas.microsoft.com/office/drawing/2014/main" val="575517204"/>
                    </a:ext>
                  </a:extLst>
                </a:gridCol>
                <a:gridCol w="576072">
                  <a:extLst>
                    <a:ext uri="{9D8B030D-6E8A-4147-A177-3AD203B41FA5}">
                      <a16:colId xmlns:a16="http://schemas.microsoft.com/office/drawing/2014/main" val="1407294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3697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maritim_hotels - 2020-01-10 08:51:40</a:t>
                      </a:r>
                      <a:r>
                        <a:rPr kumimoji="0" lang="en-US" sz="1000" b="0" i="0" u="none" strike="noStrike" kern="1200" cap="none" spc="0" normalizeH="0" baseline="0" noProof="0">
                          <a:ln>
                            <a:noFill/>
                          </a:ln>
                          <a:solidFill>
                            <a:prstClr val="black"/>
                          </a:solidFill>
                          <a:effectLst/>
                          <a:uLnTx/>
                          <a:uFillTx/>
                          <a:latin typeface="+mn-lt"/>
                          <a:ea typeface="+mn-ea"/>
                          <a:cs typeface="+mn-cs"/>
                        </a:rPr>
                        <a:t>
 Schon gehört? Mit unseren neuen Farblichtduschen habt ihr wirklich stimmungsvolles Licht - von Blau über Rot bis Lila. Jetzt im @maritim.cologne @maritim_hotel_bremen @maritimhotelbonn @maritimhotelstuttgart und @maritimtitiseehotel #maritimhotel #maritimhotels #colourlight #regendusche #rainshower #wellness #hoteldesign #hotelbathroom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https://www.instagram.com/p/B7IaJGYHnZD/media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01:16:26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extLst>
                  <a:ext uri="{0D108BD9-81ED-4DB2-BD59-A6C34878D82A}">
                    <a16:rowId xmlns:a16="http://schemas.microsoft.com/office/drawing/2014/main" val="1835103549"/>
                  </a:ext>
                </a:extLst>
              </a:tr>
            </a:tbl>
          </a:graphicData>
        </a:graphic>
      </p:graphicFrame>
      <p:sp>
        <p:nvSpPr>
          <p:cNvPr id="4" name="Text Placeholder 3">
            <a:extLst>
              <a:ext uri="{FF2B5EF4-FFF2-40B4-BE49-F238E27FC236}">
                <a16:creationId xmlns:a16="http://schemas.microsoft.com/office/drawing/2014/main" id="{E66334D2-B531-43B3-9191-A3833C92624A}"/>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1837488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E84EA-2AB2-4C4B-92F6-201EADE0464A}"/>
              </a:ext>
            </a:extLst>
          </p:cNvPr>
          <p:cNvSpPr>
            <a:spLocks noGrp="1"/>
          </p:cNvSpPr>
          <p:nvPr>
            <p:ph type="title"/>
          </p:nvPr>
        </p:nvSpPr>
        <p:spPr/>
        <p:txBody>
          <a:bodyPr/>
          <a:lstStyle/>
          <a:p>
            <a:r>
              <a:rPr lang="en-US"/>
              <a:t>Instagram Posts Table | All Pages - 3 of 6</a:t>
            </a:r>
          </a:p>
        </p:txBody>
      </p:sp>
      <p:graphicFrame>
        <p:nvGraphicFramePr>
          <p:cNvPr id="5" name="Table Placeholder 4">
            <a:extLst>
              <a:ext uri="{FF2B5EF4-FFF2-40B4-BE49-F238E27FC236}">
                <a16:creationId xmlns:a16="http://schemas.microsoft.com/office/drawing/2014/main" id="{50FDD857-0C93-46F9-A9A1-8E50B20D1E8C}"/>
              </a:ext>
            </a:extLst>
          </p:cNvPr>
          <p:cNvGraphicFramePr>
            <a:graphicFrameLocks noGrp="1"/>
          </p:cNvGraphicFramePr>
          <p:nvPr>
            <p:ph type="tbl" sz="quarter" idx="13"/>
            <p:extLst>
              <p:ext uri="{D42A27DB-BD31-4B8C-83A1-F6EECF244321}">
                <p14:modId xmlns:p14="http://schemas.microsoft.com/office/powerpoint/2010/main" val="3332341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42873304"/>
                    </a:ext>
                  </a:extLst>
                </a:gridCol>
                <a:gridCol w="1152143">
                  <a:extLst>
                    <a:ext uri="{9D8B030D-6E8A-4147-A177-3AD203B41FA5}">
                      <a16:colId xmlns:a16="http://schemas.microsoft.com/office/drawing/2014/main" val="2906911486"/>
                    </a:ext>
                  </a:extLst>
                </a:gridCol>
                <a:gridCol w="576072">
                  <a:extLst>
                    <a:ext uri="{9D8B030D-6E8A-4147-A177-3AD203B41FA5}">
                      <a16:colId xmlns:a16="http://schemas.microsoft.com/office/drawing/2014/main" val="1242229246"/>
                    </a:ext>
                  </a:extLst>
                </a:gridCol>
                <a:gridCol w="576072">
                  <a:extLst>
                    <a:ext uri="{9D8B030D-6E8A-4147-A177-3AD203B41FA5}">
                      <a16:colId xmlns:a16="http://schemas.microsoft.com/office/drawing/2014/main" val="732482223"/>
                    </a:ext>
                  </a:extLst>
                </a:gridCol>
                <a:gridCol w="576072">
                  <a:extLst>
                    <a:ext uri="{9D8B030D-6E8A-4147-A177-3AD203B41FA5}">
                      <a16:colId xmlns:a16="http://schemas.microsoft.com/office/drawing/2014/main" val="3255125708"/>
                    </a:ext>
                  </a:extLst>
                </a:gridCol>
                <a:gridCol w="576072">
                  <a:extLst>
                    <a:ext uri="{9D8B030D-6E8A-4147-A177-3AD203B41FA5}">
                      <a16:colId xmlns:a16="http://schemas.microsoft.com/office/drawing/2014/main" val="3651031497"/>
                    </a:ext>
                  </a:extLst>
                </a:gridCol>
                <a:gridCol w="576072">
                  <a:extLst>
                    <a:ext uri="{9D8B030D-6E8A-4147-A177-3AD203B41FA5}">
                      <a16:colId xmlns:a16="http://schemas.microsoft.com/office/drawing/2014/main" val="3753548146"/>
                    </a:ext>
                  </a:extLst>
                </a:gridCol>
                <a:gridCol w="576072">
                  <a:extLst>
                    <a:ext uri="{9D8B030D-6E8A-4147-A177-3AD203B41FA5}">
                      <a16:colId xmlns:a16="http://schemas.microsoft.com/office/drawing/2014/main" val="1643256517"/>
                    </a:ext>
                  </a:extLst>
                </a:gridCol>
                <a:gridCol w="576072">
                  <a:extLst>
                    <a:ext uri="{9D8B030D-6E8A-4147-A177-3AD203B41FA5}">
                      <a16:colId xmlns:a16="http://schemas.microsoft.com/office/drawing/2014/main" val="4058075483"/>
                    </a:ext>
                  </a:extLst>
                </a:gridCol>
                <a:gridCol w="576072">
                  <a:extLst>
                    <a:ext uri="{9D8B030D-6E8A-4147-A177-3AD203B41FA5}">
                      <a16:colId xmlns:a16="http://schemas.microsoft.com/office/drawing/2014/main" val="2715974652"/>
                    </a:ext>
                  </a:extLst>
                </a:gridCol>
                <a:gridCol w="576072">
                  <a:extLst>
                    <a:ext uri="{9D8B030D-6E8A-4147-A177-3AD203B41FA5}">
                      <a16:colId xmlns:a16="http://schemas.microsoft.com/office/drawing/2014/main" val="4223774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3579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maritim_hotels - 2020-01-07 12:08:34</a:t>
                      </a:r>
                      <a:r>
                        <a:rPr kumimoji="0" lang="de-DE" sz="1000" b="0" i="0" u="none" strike="noStrike" kern="1200" cap="none" spc="0" normalizeH="0" baseline="0" noProof="0">
                          <a:ln>
                            <a:noFill/>
                          </a:ln>
                          <a:solidFill>
                            <a:prstClr val="black"/>
                          </a:solidFill>
                          <a:effectLst/>
                          <a:uLnTx/>
                          <a:uFillTx/>
                          <a:latin typeface="+mn-lt"/>
                          <a:ea typeface="+mn-ea"/>
                          <a:cs typeface="+mn-cs"/>
                        </a:rPr>
                        <a:t>
 Danke!! Mit diesem tollen Bild hat ein treuer Gast aus Potsdam bei unserem #maritimjubelbecher Gewinnspiel gewonnen - wir wünschen viel Spaß beim Wochenende zu zweit in den @maritim_hotels !! #maritimhotel #maritimhotels #maritimjubelbecher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https://www.instagram.com/p/B7BCYhznt83/media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01:16:26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extLst>
                  <a:ext uri="{0D108BD9-81ED-4DB2-BD59-A6C34878D82A}">
                    <a16:rowId xmlns:a16="http://schemas.microsoft.com/office/drawing/2014/main" val="228985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maritim_hotels - 2020-01-06 10:25:14</a:t>
                      </a:r>
                      <a:r>
                        <a:rPr kumimoji="0" lang="en-US" sz="1000" b="0" i="0" u="none" strike="noStrike" kern="1200" cap="none" spc="0" normalizeH="0" baseline="0" noProof="0">
                          <a:ln>
                            <a:noFill/>
                          </a:ln>
                          <a:solidFill>
                            <a:prstClr val="black"/>
                          </a:solidFill>
                          <a:effectLst/>
                          <a:uLnTx/>
                          <a:uFillTx/>
                          <a:latin typeface="+mn-lt"/>
                          <a:ea typeface="+mn-ea"/>
                          <a:cs typeface="+mn-cs"/>
                        </a:rPr>
                        <a:t>
 "With a big smile from Ulm" Danke @maritimhotelulm für diese tolle Aufnahme! #maritimhotel #maritimhotels #maritimulm #smile #maritimhotelulm #ulm #architecture #smiley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https://www.instagram.com/p/B6-Rw3anOD-/media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01:16:26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extLst>
                  <a:ext uri="{0D108BD9-81ED-4DB2-BD59-A6C34878D82A}">
                    <a16:rowId xmlns:a16="http://schemas.microsoft.com/office/drawing/2014/main" val="3918465669"/>
                  </a:ext>
                </a:extLst>
              </a:tr>
            </a:tbl>
          </a:graphicData>
        </a:graphic>
      </p:graphicFrame>
      <p:sp>
        <p:nvSpPr>
          <p:cNvPr id="4" name="Text Placeholder 3">
            <a:extLst>
              <a:ext uri="{FF2B5EF4-FFF2-40B4-BE49-F238E27FC236}">
                <a16:creationId xmlns:a16="http://schemas.microsoft.com/office/drawing/2014/main" id="{E16E7678-202F-43CA-8CDF-6F8B27B67A77}"/>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659899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BAC7B-CE3C-41C9-9A33-60DE887DB78E}"/>
              </a:ext>
            </a:extLst>
          </p:cNvPr>
          <p:cNvSpPr>
            <a:spLocks noGrp="1"/>
          </p:cNvSpPr>
          <p:nvPr>
            <p:ph type="title"/>
          </p:nvPr>
        </p:nvSpPr>
        <p:spPr/>
        <p:txBody>
          <a:bodyPr/>
          <a:lstStyle/>
          <a:p>
            <a:r>
              <a:rPr lang="en-US"/>
              <a:t>Instagram Posts Table | All Pages - 4 of 6</a:t>
            </a:r>
          </a:p>
        </p:txBody>
      </p:sp>
      <p:graphicFrame>
        <p:nvGraphicFramePr>
          <p:cNvPr id="5" name="Table Placeholder 4">
            <a:extLst>
              <a:ext uri="{FF2B5EF4-FFF2-40B4-BE49-F238E27FC236}">
                <a16:creationId xmlns:a16="http://schemas.microsoft.com/office/drawing/2014/main" id="{D90EA95C-5870-4CB0-9786-56F411A02EA7}"/>
              </a:ext>
            </a:extLst>
          </p:cNvPr>
          <p:cNvGraphicFramePr>
            <a:graphicFrameLocks noGrp="1"/>
          </p:cNvGraphicFramePr>
          <p:nvPr>
            <p:ph type="tbl" sz="quarter" idx="13"/>
            <p:extLst>
              <p:ext uri="{D42A27DB-BD31-4B8C-83A1-F6EECF244321}">
                <p14:modId xmlns:p14="http://schemas.microsoft.com/office/powerpoint/2010/main" val="3764092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89278822"/>
                    </a:ext>
                  </a:extLst>
                </a:gridCol>
                <a:gridCol w="1152143">
                  <a:extLst>
                    <a:ext uri="{9D8B030D-6E8A-4147-A177-3AD203B41FA5}">
                      <a16:colId xmlns:a16="http://schemas.microsoft.com/office/drawing/2014/main" val="1738054994"/>
                    </a:ext>
                  </a:extLst>
                </a:gridCol>
                <a:gridCol w="576072">
                  <a:extLst>
                    <a:ext uri="{9D8B030D-6E8A-4147-A177-3AD203B41FA5}">
                      <a16:colId xmlns:a16="http://schemas.microsoft.com/office/drawing/2014/main" val="2968854802"/>
                    </a:ext>
                  </a:extLst>
                </a:gridCol>
                <a:gridCol w="576072">
                  <a:extLst>
                    <a:ext uri="{9D8B030D-6E8A-4147-A177-3AD203B41FA5}">
                      <a16:colId xmlns:a16="http://schemas.microsoft.com/office/drawing/2014/main" val="826386172"/>
                    </a:ext>
                  </a:extLst>
                </a:gridCol>
                <a:gridCol w="576072">
                  <a:extLst>
                    <a:ext uri="{9D8B030D-6E8A-4147-A177-3AD203B41FA5}">
                      <a16:colId xmlns:a16="http://schemas.microsoft.com/office/drawing/2014/main" val="1334348464"/>
                    </a:ext>
                  </a:extLst>
                </a:gridCol>
                <a:gridCol w="576072">
                  <a:extLst>
                    <a:ext uri="{9D8B030D-6E8A-4147-A177-3AD203B41FA5}">
                      <a16:colId xmlns:a16="http://schemas.microsoft.com/office/drawing/2014/main" val="445290444"/>
                    </a:ext>
                  </a:extLst>
                </a:gridCol>
                <a:gridCol w="576072">
                  <a:extLst>
                    <a:ext uri="{9D8B030D-6E8A-4147-A177-3AD203B41FA5}">
                      <a16:colId xmlns:a16="http://schemas.microsoft.com/office/drawing/2014/main" val="2767903568"/>
                    </a:ext>
                  </a:extLst>
                </a:gridCol>
                <a:gridCol w="576072">
                  <a:extLst>
                    <a:ext uri="{9D8B030D-6E8A-4147-A177-3AD203B41FA5}">
                      <a16:colId xmlns:a16="http://schemas.microsoft.com/office/drawing/2014/main" val="4289681366"/>
                    </a:ext>
                  </a:extLst>
                </a:gridCol>
                <a:gridCol w="576072">
                  <a:extLst>
                    <a:ext uri="{9D8B030D-6E8A-4147-A177-3AD203B41FA5}">
                      <a16:colId xmlns:a16="http://schemas.microsoft.com/office/drawing/2014/main" val="3020545436"/>
                    </a:ext>
                  </a:extLst>
                </a:gridCol>
                <a:gridCol w="576072">
                  <a:extLst>
                    <a:ext uri="{9D8B030D-6E8A-4147-A177-3AD203B41FA5}">
                      <a16:colId xmlns:a16="http://schemas.microsoft.com/office/drawing/2014/main" val="498170070"/>
                    </a:ext>
                  </a:extLst>
                </a:gridCol>
                <a:gridCol w="576072">
                  <a:extLst>
                    <a:ext uri="{9D8B030D-6E8A-4147-A177-3AD203B41FA5}">
                      <a16:colId xmlns:a16="http://schemas.microsoft.com/office/drawing/2014/main" val="3308963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3975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maritim_hotels - 2020-01-03 10:59:46</a:t>
                      </a:r>
                      <a:r>
                        <a:rPr kumimoji="0" lang="en-US" sz="1000" b="0" i="0" u="none" strike="noStrike" kern="1200" cap="none" spc="0" normalizeH="0" baseline="0" noProof="0">
                          <a:ln>
                            <a:noFill/>
                          </a:ln>
                          <a:solidFill>
                            <a:prstClr val="black"/>
                          </a:solidFill>
                          <a:effectLst/>
                          <a:uLnTx/>
                          <a:uFillTx/>
                          <a:latin typeface="+mn-lt"/>
                          <a:ea typeface="+mn-ea"/>
                          <a:cs typeface="+mn-cs"/>
                        </a:rPr>
                        <a:t>
 Tirana,  die Hauptstadt Albaniens,  ist bekannt für ihre farbenfrohe Gebäude.  Besucht uns doch mal im 5* Maritim Hotel Plaza Tirana #maritimhotel #maritimhotels #travel #travellover #travelgoals #travellove #tirana #albanien #albania #albaniatravel #albaniatrip #albanienreise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https://www.instagram.com/p/B62nVMfH8K1/media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01:16:26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1155868954"/>
                  </a:ext>
                </a:extLst>
              </a:tr>
            </a:tbl>
          </a:graphicData>
        </a:graphic>
      </p:graphicFrame>
      <p:sp>
        <p:nvSpPr>
          <p:cNvPr id="4" name="Text Placeholder 3">
            <a:extLst>
              <a:ext uri="{FF2B5EF4-FFF2-40B4-BE49-F238E27FC236}">
                <a16:creationId xmlns:a16="http://schemas.microsoft.com/office/drawing/2014/main" id="{A47D4BBC-9338-4287-B04B-A80C72E33306}"/>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4064261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55068-BE74-47CD-A05E-077E93F4362F}"/>
              </a:ext>
            </a:extLst>
          </p:cNvPr>
          <p:cNvSpPr>
            <a:spLocks noGrp="1"/>
          </p:cNvSpPr>
          <p:nvPr>
            <p:ph type="title"/>
          </p:nvPr>
        </p:nvSpPr>
        <p:spPr/>
        <p:txBody>
          <a:bodyPr/>
          <a:lstStyle/>
          <a:p>
            <a:r>
              <a:rPr lang="en-US"/>
              <a:t>Instagram Posts Table | All Pages - 5 of 6</a:t>
            </a:r>
          </a:p>
        </p:txBody>
      </p:sp>
      <p:graphicFrame>
        <p:nvGraphicFramePr>
          <p:cNvPr id="5" name="Table Placeholder 4">
            <a:extLst>
              <a:ext uri="{FF2B5EF4-FFF2-40B4-BE49-F238E27FC236}">
                <a16:creationId xmlns:a16="http://schemas.microsoft.com/office/drawing/2014/main" id="{57845A01-EF82-472A-94B1-EC16BA96EBBA}"/>
              </a:ext>
            </a:extLst>
          </p:cNvPr>
          <p:cNvGraphicFramePr>
            <a:graphicFrameLocks noGrp="1"/>
          </p:cNvGraphicFramePr>
          <p:nvPr>
            <p:ph type="tbl" sz="quarter" idx="13"/>
            <p:extLst>
              <p:ext uri="{D42A27DB-BD31-4B8C-83A1-F6EECF244321}">
                <p14:modId xmlns:p14="http://schemas.microsoft.com/office/powerpoint/2010/main" val="353822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67122960"/>
                    </a:ext>
                  </a:extLst>
                </a:gridCol>
                <a:gridCol w="1152143">
                  <a:extLst>
                    <a:ext uri="{9D8B030D-6E8A-4147-A177-3AD203B41FA5}">
                      <a16:colId xmlns:a16="http://schemas.microsoft.com/office/drawing/2014/main" val="1968779636"/>
                    </a:ext>
                  </a:extLst>
                </a:gridCol>
                <a:gridCol w="576072">
                  <a:extLst>
                    <a:ext uri="{9D8B030D-6E8A-4147-A177-3AD203B41FA5}">
                      <a16:colId xmlns:a16="http://schemas.microsoft.com/office/drawing/2014/main" val="2243697697"/>
                    </a:ext>
                  </a:extLst>
                </a:gridCol>
                <a:gridCol w="576072">
                  <a:extLst>
                    <a:ext uri="{9D8B030D-6E8A-4147-A177-3AD203B41FA5}">
                      <a16:colId xmlns:a16="http://schemas.microsoft.com/office/drawing/2014/main" val="1422959944"/>
                    </a:ext>
                  </a:extLst>
                </a:gridCol>
                <a:gridCol w="576072">
                  <a:extLst>
                    <a:ext uri="{9D8B030D-6E8A-4147-A177-3AD203B41FA5}">
                      <a16:colId xmlns:a16="http://schemas.microsoft.com/office/drawing/2014/main" val="4024535647"/>
                    </a:ext>
                  </a:extLst>
                </a:gridCol>
                <a:gridCol w="576072">
                  <a:extLst>
                    <a:ext uri="{9D8B030D-6E8A-4147-A177-3AD203B41FA5}">
                      <a16:colId xmlns:a16="http://schemas.microsoft.com/office/drawing/2014/main" val="1113003585"/>
                    </a:ext>
                  </a:extLst>
                </a:gridCol>
                <a:gridCol w="576072">
                  <a:extLst>
                    <a:ext uri="{9D8B030D-6E8A-4147-A177-3AD203B41FA5}">
                      <a16:colId xmlns:a16="http://schemas.microsoft.com/office/drawing/2014/main" val="2902586801"/>
                    </a:ext>
                  </a:extLst>
                </a:gridCol>
                <a:gridCol w="576072">
                  <a:extLst>
                    <a:ext uri="{9D8B030D-6E8A-4147-A177-3AD203B41FA5}">
                      <a16:colId xmlns:a16="http://schemas.microsoft.com/office/drawing/2014/main" val="1758817869"/>
                    </a:ext>
                  </a:extLst>
                </a:gridCol>
                <a:gridCol w="576072">
                  <a:extLst>
                    <a:ext uri="{9D8B030D-6E8A-4147-A177-3AD203B41FA5}">
                      <a16:colId xmlns:a16="http://schemas.microsoft.com/office/drawing/2014/main" val="195038317"/>
                    </a:ext>
                  </a:extLst>
                </a:gridCol>
                <a:gridCol w="576072">
                  <a:extLst>
                    <a:ext uri="{9D8B030D-6E8A-4147-A177-3AD203B41FA5}">
                      <a16:colId xmlns:a16="http://schemas.microsoft.com/office/drawing/2014/main" val="1192682853"/>
                    </a:ext>
                  </a:extLst>
                </a:gridCol>
                <a:gridCol w="576072">
                  <a:extLst>
                    <a:ext uri="{9D8B030D-6E8A-4147-A177-3AD203B41FA5}">
                      <a16:colId xmlns:a16="http://schemas.microsoft.com/office/drawing/2014/main" val="384462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63665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maritim_hotels - 2020-01-01 10:03:24</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allen ein frohes Neues Jahr 2020! Besucht uns auch dieses Jahr in einem unserer @maritim_hotels z.B. im eleganten Maritim Hotel Paradise Blue Albena @albena_resort_bulgaria #maritimhotel #maritimhotels #2020 
#happynewyear #frohesneuesjahr #albena2020 #albena #travel #travellove #beachvacation #travelgoals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https://www.instagram.com/p/B6xXSmQoWiP/media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01:16:26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extLst>
                  <a:ext uri="{0D108BD9-81ED-4DB2-BD59-A6C34878D82A}">
                    <a16:rowId xmlns:a16="http://schemas.microsoft.com/office/drawing/2014/main" val="3097671904"/>
                  </a:ext>
                </a:extLst>
              </a:tr>
            </a:tbl>
          </a:graphicData>
        </a:graphic>
      </p:graphicFrame>
      <p:sp>
        <p:nvSpPr>
          <p:cNvPr id="4" name="Text Placeholder 3">
            <a:extLst>
              <a:ext uri="{FF2B5EF4-FFF2-40B4-BE49-F238E27FC236}">
                <a16:creationId xmlns:a16="http://schemas.microsoft.com/office/drawing/2014/main" id="{5A9070F7-F091-491C-82B7-283B144931A5}"/>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2157604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D8A20-017C-455C-9077-069820A2C42A}"/>
              </a:ext>
            </a:extLst>
          </p:cNvPr>
          <p:cNvSpPr>
            <a:spLocks noGrp="1"/>
          </p:cNvSpPr>
          <p:nvPr>
            <p:ph type="title"/>
          </p:nvPr>
        </p:nvSpPr>
        <p:spPr/>
        <p:txBody>
          <a:bodyPr/>
          <a:lstStyle/>
          <a:p>
            <a:r>
              <a:rPr lang="en-US"/>
              <a:t>Instagram Posts Table | All Pages - 6 of 6</a:t>
            </a:r>
          </a:p>
        </p:txBody>
      </p:sp>
      <p:graphicFrame>
        <p:nvGraphicFramePr>
          <p:cNvPr id="5" name="Table Placeholder 4">
            <a:extLst>
              <a:ext uri="{FF2B5EF4-FFF2-40B4-BE49-F238E27FC236}">
                <a16:creationId xmlns:a16="http://schemas.microsoft.com/office/drawing/2014/main" id="{4162AAA3-6C35-4AED-9E5D-C69E2667AF5D}"/>
              </a:ext>
            </a:extLst>
          </p:cNvPr>
          <p:cNvGraphicFramePr>
            <a:graphicFrameLocks noGrp="1"/>
          </p:cNvGraphicFramePr>
          <p:nvPr>
            <p:ph type="tbl" sz="quarter" idx="13"/>
            <p:extLst>
              <p:ext uri="{D42A27DB-BD31-4B8C-83A1-F6EECF244321}">
                <p14:modId xmlns:p14="http://schemas.microsoft.com/office/powerpoint/2010/main" val="96778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11474897"/>
                    </a:ext>
                  </a:extLst>
                </a:gridCol>
                <a:gridCol w="1152143">
                  <a:extLst>
                    <a:ext uri="{9D8B030D-6E8A-4147-A177-3AD203B41FA5}">
                      <a16:colId xmlns:a16="http://schemas.microsoft.com/office/drawing/2014/main" val="586811075"/>
                    </a:ext>
                  </a:extLst>
                </a:gridCol>
                <a:gridCol w="576072">
                  <a:extLst>
                    <a:ext uri="{9D8B030D-6E8A-4147-A177-3AD203B41FA5}">
                      <a16:colId xmlns:a16="http://schemas.microsoft.com/office/drawing/2014/main" val="1888409624"/>
                    </a:ext>
                  </a:extLst>
                </a:gridCol>
                <a:gridCol w="576072">
                  <a:extLst>
                    <a:ext uri="{9D8B030D-6E8A-4147-A177-3AD203B41FA5}">
                      <a16:colId xmlns:a16="http://schemas.microsoft.com/office/drawing/2014/main" val="1352551272"/>
                    </a:ext>
                  </a:extLst>
                </a:gridCol>
                <a:gridCol w="576072">
                  <a:extLst>
                    <a:ext uri="{9D8B030D-6E8A-4147-A177-3AD203B41FA5}">
                      <a16:colId xmlns:a16="http://schemas.microsoft.com/office/drawing/2014/main" val="1258890043"/>
                    </a:ext>
                  </a:extLst>
                </a:gridCol>
                <a:gridCol w="576072">
                  <a:extLst>
                    <a:ext uri="{9D8B030D-6E8A-4147-A177-3AD203B41FA5}">
                      <a16:colId xmlns:a16="http://schemas.microsoft.com/office/drawing/2014/main" val="392145897"/>
                    </a:ext>
                  </a:extLst>
                </a:gridCol>
                <a:gridCol w="576072">
                  <a:extLst>
                    <a:ext uri="{9D8B030D-6E8A-4147-A177-3AD203B41FA5}">
                      <a16:colId xmlns:a16="http://schemas.microsoft.com/office/drawing/2014/main" val="2336918529"/>
                    </a:ext>
                  </a:extLst>
                </a:gridCol>
                <a:gridCol w="576072">
                  <a:extLst>
                    <a:ext uri="{9D8B030D-6E8A-4147-A177-3AD203B41FA5}">
                      <a16:colId xmlns:a16="http://schemas.microsoft.com/office/drawing/2014/main" val="1785704069"/>
                    </a:ext>
                  </a:extLst>
                </a:gridCol>
                <a:gridCol w="576072">
                  <a:extLst>
                    <a:ext uri="{9D8B030D-6E8A-4147-A177-3AD203B41FA5}">
                      <a16:colId xmlns:a16="http://schemas.microsoft.com/office/drawing/2014/main" val="776307535"/>
                    </a:ext>
                  </a:extLst>
                </a:gridCol>
                <a:gridCol w="576072">
                  <a:extLst>
                    <a:ext uri="{9D8B030D-6E8A-4147-A177-3AD203B41FA5}">
                      <a16:colId xmlns:a16="http://schemas.microsoft.com/office/drawing/2014/main" val="1761943122"/>
                    </a:ext>
                  </a:extLst>
                </a:gridCol>
                <a:gridCol w="576072">
                  <a:extLst>
                    <a:ext uri="{9D8B030D-6E8A-4147-A177-3AD203B41FA5}">
                      <a16:colId xmlns:a16="http://schemas.microsoft.com/office/drawing/2014/main" val="77768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27514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maritim_hotels - 2019-12-25 08:55:04</a:t>
                      </a:r>
                      <a:r>
                        <a:rPr kumimoji="0" lang="en-US" sz="1000" b="0" i="0" u="none" strike="noStrike" kern="1200" cap="none" spc="0" normalizeH="0" baseline="0" noProof="0">
                          <a:ln>
                            <a:noFill/>
                          </a:ln>
                          <a:solidFill>
                            <a:prstClr val="black"/>
                          </a:solidFill>
                          <a:effectLst/>
                          <a:uLnTx/>
                          <a:uFillTx/>
                          <a:latin typeface="+mn-lt"/>
                          <a:ea typeface="+mn-ea"/>
                          <a:cs typeface="+mn-cs"/>
                        </a:rPr>
                        <a:t>
 Wir wünschen Euch allen frohe und gesegnete Weihnachtsfeiertage 🎄 #maritimhotel #maritimhotels #froheweihnachten #merrychristmas #happyholidays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https://www.instagram.com/p/B6fN54bI_bX/media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01:16:26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extLst>
                  <a:ext uri="{0D108BD9-81ED-4DB2-BD59-A6C34878D82A}">
                    <a16:rowId xmlns:a16="http://schemas.microsoft.com/office/drawing/2014/main" val="2095094450"/>
                  </a:ext>
                </a:extLst>
              </a:tr>
            </a:tbl>
          </a:graphicData>
        </a:graphic>
      </p:graphicFrame>
      <p:sp>
        <p:nvSpPr>
          <p:cNvPr id="4" name="Text Placeholder 3">
            <a:extLst>
              <a:ext uri="{FF2B5EF4-FFF2-40B4-BE49-F238E27FC236}">
                <a16:creationId xmlns:a16="http://schemas.microsoft.com/office/drawing/2014/main" id="{80C8CC50-8E10-42B2-9A69-A3B3BF79E047}"/>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4044035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E1647-366C-484C-BD1C-5896736FBB20}"/>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55FF168B-4F2F-4D38-97C2-94193096A8CF}"/>
              </a:ext>
            </a:extLst>
          </p:cNvPr>
          <p:cNvGraphicFramePr>
            <a:graphicFrameLocks noGrp="1"/>
          </p:cNvGraphicFramePr>
          <p:nvPr>
            <p:ph type="tbl" sz="quarter" idx="13"/>
            <p:extLst>
              <p:ext uri="{D42A27DB-BD31-4B8C-83A1-F6EECF244321}">
                <p14:modId xmlns:p14="http://schemas.microsoft.com/office/powerpoint/2010/main" val="117111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026345998"/>
                    </a:ext>
                  </a:extLst>
                </a:gridCol>
                <a:gridCol w="493776">
                  <a:extLst>
                    <a:ext uri="{9D8B030D-6E8A-4147-A177-3AD203B41FA5}">
                      <a16:colId xmlns:a16="http://schemas.microsoft.com/office/drawing/2014/main" val="2743711438"/>
                    </a:ext>
                  </a:extLst>
                </a:gridCol>
                <a:gridCol w="493776">
                  <a:extLst>
                    <a:ext uri="{9D8B030D-6E8A-4147-A177-3AD203B41FA5}">
                      <a16:colId xmlns:a16="http://schemas.microsoft.com/office/drawing/2014/main" val="3432709388"/>
                    </a:ext>
                  </a:extLst>
                </a:gridCol>
                <a:gridCol w="493776">
                  <a:extLst>
                    <a:ext uri="{9D8B030D-6E8A-4147-A177-3AD203B41FA5}">
                      <a16:colId xmlns:a16="http://schemas.microsoft.com/office/drawing/2014/main" val="3130720204"/>
                    </a:ext>
                  </a:extLst>
                </a:gridCol>
                <a:gridCol w="493776">
                  <a:extLst>
                    <a:ext uri="{9D8B030D-6E8A-4147-A177-3AD203B41FA5}">
                      <a16:colId xmlns:a16="http://schemas.microsoft.com/office/drawing/2014/main" val="4004838611"/>
                    </a:ext>
                  </a:extLst>
                </a:gridCol>
                <a:gridCol w="493776">
                  <a:extLst>
                    <a:ext uri="{9D8B030D-6E8A-4147-A177-3AD203B41FA5}">
                      <a16:colId xmlns:a16="http://schemas.microsoft.com/office/drawing/2014/main" val="2866051212"/>
                    </a:ext>
                  </a:extLst>
                </a:gridCol>
                <a:gridCol w="493776">
                  <a:extLst>
                    <a:ext uri="{9D8B030D-6E8A-4147-A177-3AD203B41FA5}">
                      <a16:colId xmlns:a16="http://schemas.microsoft.com/office/drawing/2014/main" val="3945402289"/>
                    </a:ext>
                  </a:extLst>
                </a:gridCol>
                <a:gridCol w="493776">
                  <a:extLst>
                    <a:ext uri="{9D8B030D-6E8A-4147-A177-3AD203B41FA5}">
                      <a16:colId xmlns:a16="http://schemas.microsoft.com/office/drawing/2014/main" val="94749428"/>
                    </a:ext>
                  </a:extLst>
                </a:gridCol>
                <a:gridCol w="493776">
                  <a:extLst>
                    <a:ext uri="{9D8B030D-6E8A-4147-A177-3AD203B41FA5}">
                      <a16:colId xmlns:a16="http://schemas.microsoft.com/office/drawing/2014/main" val="459299980"/>
                    </a:ext>
                  </a:extLst>
                </a:gridCol>
                <a:gridCol w="493776">
                  <a:extLst>
                    <a:ext uri="{9D8B030D-6E8A-4147-A177-3AD203B41FA5}">
                      <a16:colId xmlns:a16="http://schemas.microsoft.com/office/drawing/2014/main" val="3640025709"/>
                    </a:ext>
                  </a:extLst>
                </a:gridCol>
                <a:gridCol w="493776">
                  <a:extLst>
                    <a:ext uri="{9D8B030D-6E8A-4147-A177-3AD203B41FA5}">
                      <a16:colId xmlns:a16="http://schemas.microsoft.com/office/drawing/2014/main" val="789520686"/>
                    </a:ext>
                  </a:extLst>
                </a:gridCol>
                <a:gridCol w="493776">
                  <a:extLst>
                    <a:ext uri="{9D8B030D-6E8A-4147-A177-3AD203B41FA5}">
                      <a16:colId xmlns:a16="http://schemas.microsoft.com/office/drawing/2014/main" val="1526444749"/>
                    </a:ext>
                  </a:extLst>
                </a:gridCol>
                <a:gridCol w="493776">
                  <a:extLst>
                    <a:ext uri="{9D8B030D-6E8A-4147-A177-3AD203B41FA5}">
                      <a16:colId xmlns:a16="http://schemas.microsoft.com/office/drawing/2014/main" val="2306055176"/>
                    </a:ext>
                  </a:extLst>
                </a:gridCol>
                <a:gridCol w="493776">
                  <a:extLst>
                    <a:ext uri="{9D8B030D-6E8A-4147-A177-3AD203B41FA5}">
                      <a16:colId xmlns:a16="http://schemas.microsoft.com/office/drawing/2014/main" val="356288127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528322879"/>
                  </a:ext>
                </a:extLst>
              </a:tr>
              <a:tr h="370840">
                <a:tc>
                  <a:txBody>
                    <a:bodyPr/>
                    <a:lstStyle/>
                    <a:p>
                      <a:r>
                        <a:rPr lang="en-US" sz="1000"/>
                        <a:t>maritim_hotels</a:t>
                      </a:r>
                    </a:p>
                  </a:txBody>
                  <a:tcPr/>
                </a:tc>
                <a:tc>
                  <a:txBody>
                    <a:bodyPr/>
                    <a:lstStyle/>
                    <a:p>
                      <a:r>
                        <a:rPr lang="en-US" sz="1000"/>
                        <a:t>7</a:t>
                      </a:r>
                    </a:p>
                  </a:txBody>
                  <a:tcPr/>
                </a:tc>
                <a:tc>
                  <a:txBody>
                    <a:bodyPr/>
                    <a:lstStyle/>
                    <a:p>
                      <a:r>
                        <a:rPr lang="en-US" sz="1000"/>
                        <a:t>0</a:t>
                      </a:r>
                    </a:p>
                  </a:txBody>
                  <a:tcPr/>
                </a:tc>
                <a:tc>
                  <a:txBody>
                    <a:bodyPr/>
                    <a:lstStyle/>
                    <a:p>
                      <a:r>
                        <a:rPr lang="en-US" sz="1000"/>
                        <a:t>608</a:t>
                      </a:r>
                    </a:p>
                  </a:txBody>
                  <a:tcPr/>
                </a:tc>
                <a:tc>
                  <a:txBody>
                    <a:bodyPr/>
                    <a:lstStyle/>
                    <a:p>
                      <a:r>
                        <a:rPr lang="en-US" sz="1000"/>
                        <a:t>11</a:t>
                      </a:r>
                    </a:p>
                  </a:txBody>
                  <a:tcPr/>
                </a:tc>
                <a:tc>
                  <a:txBody>
                    <a:bodyPr/>
                    <a:lstStyle/>
                    <a:p>
                      <a:r>
                        <a:rPr lang="en-US" sz="1000"/>
                        <a:t>7577</a:t>
                      </a:r>
                    </a:p>
                  </a:txBody>
                  <a:tcPr/>
                </a:tc>
                <a:tc>
                  <a:txBody>
                    <a:bodyPr/>
                    <a:lstStyle/>
                    <a:p>
                      <a:r>
                        <a:rPr lang="en-US" sz="1000"/>
                        <a:t>0</a:t>
                      </a:r>
                    </a:p>
                  </a:txBody>
                  <a:tcPr/>
                </a:tc>
                <a:tc>
                  <a:txBody>
                    <a:bodyPr/>
                    <a:lstStyle/>
                    <a:p>
                      <a:r>
                        <a:rPr lang="en-US" sz="1000"/>
                        <a:t>632</a:t>
                      </a:r>
                    </a:p>
                  </a:txBody>
                  <a:tcPr/>
                </a:tc>
                <a:tc>
                  <a:txBody>
                    <a:bodyPr/>
                    <a:lstStyle/>
                    <a:p>
                      <a:r>
                        <a:rPr lang="en-US" sz="1000"/>
                        <a:t>916.42857142857</a:t>
                      </a:r>
                    </a:p>
                  </a:txBody>
                  <a:tcPr/>
                </a:tc>
                <a:tc>
                  <a:txBody>
                    <a:bodyPr/>
                    <a:lstStyle/>
                    <a:p>
                      <a:r>
                        <a:rPr lang="en-US" sz="1000"/>
                        <a:t>0</a:t>
                      </a:r>
                    </a:p>
                  </a:txBody>
                  <a:tcPr/>
                </a:tc>
                <a:tc>
                  <a:txBody>
                    <a:bodyPr/>
                    <a:lstStyle/>
                    <a:p>
                      <a:r>
                        <a:rPr lang="en-US" sz="1000"/>
                        <a:t>13</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297554460"/>
                  </a:ext>
                </a:extLst>
              </a:tr>
            </a:tbl>
          </a:graphicData>
        </a:graphic>
      </p:graphicFrame>
      <p:sp>
        <p:nvSpPr>
          <p:cNvPr id="4" name="Text Placeholder 3">
            <a:extLst>
              <a:ext uri="{FF2B5EF4-FFF2-40B4-BE49-F238E27FC236}">
                <a16:creationId xmlns:a16="http://schemas.microsoft.com/office/drawing/2014/main" id="{91D77EC4-A0B6-4D10-A8C9-90BB8F67F93F}"/>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441652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26024-BA26-40EE-84FF-016902BABE63}"/>
              </a:ext>
            </a:extLst>
          </p:cNvPr>
          <p:cNvSpPr>
            <a:spLocks noGrp="1"/>
          </p:cNvSpPr>
          <p:nvPr>
            <p:ph type="title"/>
          </p:nvPr>
        </p:nvSpPr>
        <p:spPr/>
        <p:txBody>
          <a:bodyPr/>
          <a:lstStyle/>
          <a:p>
            <a:r>
              <a:rPr lang="en-US"/>
              <a:t>Instagram Gained Followers | All Pages</a:t>
            </a:r>
          </a:p>
        </p:txBody>
      </p:sp>
      <p:graphicFrame>
        <p:nvGraphicFramePr>
          <p:cNvPr id="6" name="Chart Placeholder 5">
            <a:extLst>
              <a:ext uri="{FF2B5EF4-FFF2-40B4-BE49-F238E27FC236}">
                <a16:creationId xmlns:a16="http://schemas.microsoft.com/office/drawing/2014/main" id="{38443036-D0A2-4374-A41F-C8848424A574}"/>
              </a:ext>
            </a:extLst>
          </p:cNvPr>
          <p:cNvGraphicFramePr>
            <a:graphicFrameLocks noGrp="1"/>
          </p:cNvGraphicFramePr>
          <p:nvPr>
            <p:ph type="chart" sz="quarter" idx="13"/>
            <p:extLst>
              <p:ext uri="{D42A27DB-BD31-4B8C-83A1-F6EECF244321}">
                <p14:modId xmlns:p14="http://schemas.microsoft.com/office/powerpoint/2010/main" val="440485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18262F-10ED-46A1-BDD0-8337E366556F}"/>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8E242013-7D40-43EC-9BB6-4F4315B9D0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9171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AB050-3F5C-4D93-AC8B-E30DAFBA400D}"/>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540BD6D0-8292-4C79-A8B8-B34EA3290DCF}"/>
              </a:ext>
            </a:extLst>
          </p:cNvPr>
          <p:cNvGraphicFramePr>
            <a:graphicFrameLocks noGrp="1"/>
          </p:cNvGraphicFramePr>
          <p:nvPr>
            <p:ph type="chart" sz="quarter" idx="13"/>
            <p:extLst>
              <p:ext uri="{D42A27DB-BD31-4B8C-83A1-F6EECF244321}">
                <p14:modId xmlns:p14="http://schemas.microsoft.com/office/powerpoint/2010/main" val="3131636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0A261F-5E4B-4C6C-97AD-5A496CC51BF9}"/>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66D9B2B0-B2B1-446C-B768-D7AD1C9AFB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119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6204D-0BC8-4869-A886-8E00B244D150}"/>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D8547F5D-B498-458D-B9E6-21A3C24905DA}"/>
              </a:ext>
            </a:extLst>
          </p:cNvPr>
          <p:cNvGraphicFramePr>
            <a:graphicFrameLocks noGrp="1"/>
          </p:cNvGraphicFramePr>
          <p:nvPr>
            <p:ph type="chart" sz="quarter" idx="13"/>
            <p:extLst>
              <p:ext uri="{D42A27DB-BD31-4B8C-83A1-F6EECF244321}">
                <p14:modId xmlns:p14="http://schemas.microsoft.com/office/powerpoint/2010/main" val="409349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0C559F-52F8-4490-B855-819D130C4476}"/>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E66F6CA1-8635-4704-BE51-E6A58FFFC8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201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620AF-0629-45EB-AFA0-195EB77202BB}"/>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C6DAAC34-8792-42D6-AE4D-10F0D62D9B04}"/>
              </a:ext>
            </a:extLst>
          </p:cNvPr>
          <p:cNvGraphicFramePr>
            <a:graphicFrameLocks noGrp="1"/>
          </p:cNvGraphicFramePr>
          <p:nvPr>
            <p:ph type="chart" sz="quarter" idx="13"/>
            <p:extLst>
              <p:ext uri="{D42A27DB-BD31-4B8C-83A1-F6EECF244321}">
                <p14:modId xmlns:p14="http://schemas.microsoft.com/office/powerpoint/2010/main" val="535457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3E447D-795F-4BF7-AAC8-22D9E01E34AA}"/>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FC076997-4E8E-428B-9EA0-A34B1AA06F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989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ACA4D-64AF-498A-8946-5A7A484FB84C}"/>
              </a:ext>
            </a:extLst>
          </p:cNvPr>
          <p:cNvSpPr>
            <a:spLocks noGrp="1"/>
          </p:cNvSpPr>
          <p:nvPr>
            <p:ph type="title"/>
          </p:nvPr>
        </p:nvSpPr>
        <p:spPr/>
        <p:txBody>
          <a:bodyPr/>
          <a:lstStyle/>
          <a:p>
            <a:r>
              <a:rPr lang="en-US"/>
              <a:t>Facebook Average Interactions Per Post | All Pages</a:t>
            </a:r>
          </a:p>
        </p:txBody>
      </p:sp>
      <p:graphicFrame>
        <p:nvGraphicFramePr>
          <p:cNvPr id="6" name="Chart Placeholder 5">
            <a:extLst>
              <a:ext uri="{FF2B5EF4-FFF2-40B4-BE49-F238E27FC236}">
                <a16:creationId xmlns:a16="http://schemas.microsoft.com/office/drawing/2014/main" id="{02118508-0E45-4C69-9204-2ED7F66A04E7}"/>
              </a:ext>
            </a:extLst>
          </p:cNvPr>
          <p:cNvGraphicFramePr>
            <a:graphicFrameLocks noGrp="1"/>
          </p:cNvGraphicFramePr>
          <p:nvPr>
            <p:ph type="chart" sz="quarter" idx="13"/>
            <p:extLst>
              <p:ext uri="{D42A27DB-BD31-4B8C-83A1-F6EECF244321}">
                <p14:modId xmlns:p14="http://schemas.microsoft.com/office/powerpoint/2010/main" val="3632246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FEE16-4A71-4FFE-99C2-A73AABF42F0F}"/>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A0BF4FB2-6DD9-492A-AA19-6D573AA874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2386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B2A24-3321-41D1-BBEA-970299150ED4}"/>
              </a:ext>
            </a:extLst>
          </p:cNvPr>
          <p:cNvSpPr>
            <a:spLocks noGrp="1"/>
          </p:cNvSpPr>
          <p:nvPr>
            <p:ph type="title"/>
          </p:nvPr>
        </p:nvSpPr>
        <p:spPr/>
        <p:txBody>
          <a:bodyPr/>
          <a:lstStyle/>
          <a:p>
            <a:r>
              <a:rPr lang="en-US"/>
              <a:t>Facebook Fans Table | All Pages</a:t>
            </a:r>
          </a:p>
        </p:txBody>
      </p:sp>
      <p:graphicFrame>
        <p:nvGraphicFramePr>
          <p:cNvPr id="5" name="Table Placeholder 4">
            <a:extLst>
              <a:ext uri="{FF2B5EF4-FFF2-40B4-BE49-F238E27FC236}">
                <a16:creationId xmlns:a16="http://schemas.microsoft.com/office/drawing/2014/main" id="{10771A1B-D99B-47F6-9961-18F54849616B}"/>
              </a:ext>
            </a:extLst>
          </p:cNvPr>
          <p:cNvGraphicFramePr>
            <a:graphicFrameLocks noGrp="1"/>
          </p:cNvGraphicFramePr>
          <p:nvPr>
            <p:ph type="tbl" sz="quarter" idx="13"/>
            <p:extLst>
              <p:ext uri="{D42A27DB-BD31-4B8C-83A1-F6EECF244321}">
                <p14:modId xmlns:p14="http://schemas.microsoft.com/office/powerpoint/2010/main" val="810097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1274081"/>
                    </a:ext>
                  </a:extLst>
                </a:gridCol>
                <a:gridCol w="1234440">
                  <a:extLst>
                    <a:ext uri="{9D8B030D-6E8A-4147-A177-3AD203B41FA5}">
                      <a16:colId xmlns:a16="http://schemas.microsoft.com/office/drawing/2014/main" val="2510920991"/>
                    </a:ext>
                  </a:extLst>
                </a:gridCol>
                <a:gridCol w="822960">
                  <a:extLst>
                    <a:ext uri="{9D8B030D-6E8A-4147-A177-3AD203B41FA5}">
                      <a16:colId xmlns:a16="http://schemas.microsoft.com/office/drawing/2014/main" val="265103019"/>
                    </a:ext>
                  </a:extLst>
                </a:gridCol>
                <a:gridCol w="822960">
                  <a:extLst>
                    <a:ext uri="{9D8B030D-6E8A-4147-A177-3AD203B41FA5}">
                      <a16:colId xmlns:a16="http://schemas.microsoft.com/office/drawing/2014/main" val="275011686"/>
                    </a:ext>
                  </a:extLst>
                </a:gridCol>
                <a:gridCol w="822960">
                  <a:extLst>
                    <a:ext uri="{9D8B030D-6E8A-4147-A177-3AD203B41FA5}">
                      <a16:colId xmlns:a16="http://schemas.microsoft.com/office/drawing/2014/main" val="822677790"/>
                    </a:ext>
                  </a:extLst>
                </a:gridCol>
                <a:gridCol w="822960">
                  <a:extLst>
                    <a:ext uri="{9D8B030D-6E8A-4147-A177-3AD203B41FA5}">
                      <a16:colId xmlns:a16="http://schemas.microsoft.com/office/drawing/2014/main" val="1169152844"/>
                    </a:ext>
                  </a:extLst>
                </a:gridCol>
                <a:gridCol w="822960">
                  <a:extLst>
                    <a:ext uri="{9D8B030D-6E8A-4147-A177-3AD203B41FA5}">
                      <a16:colId xmlns:a16="http://schemas.microsoft.com/office/drawing/2014/main" val="4014093391"/>
                    </a:ext>
                  </a:extLst>
                </a:gridCol>
                <a:gridCol w="822960">
                  <a:extLst>
                    <a:ext uri="{9D8B030D-6E8A-4147-A177-3AD203B41FA5}">
                      <a16:colId xmlns:a16="http://schemas.microsoft.com/office/drawing/2014/main" val="32070720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93473159"/>
                  </a:ext>
                </a:extLst>
              </a:tr>
              <a:tr h="370840">
                <a:tc>
                  <a:txBody>
                    <a:bodyPr/>
                    <a:lstStyle/>
                    <a:p>
                      <a:r>
                        <a:rPr lang="en-US" sz="1000"/>
                        <a:t>Lindner Hotels &amp; Resorts</a:t>
                      </a:r>
                    </a:p>
                  </a:txBody>
                  <a:tcPr/>
                </a:tc>
                <a:tc>
                  <a:txBody>
                    <a:bodyPr/>
                    <a:lstStyle/>
                    <a:p>
                      <a:r>
                        <a:rPr lang="en-US" sz="1000"/>
                        <a:t>73122</a:t>
                      </a:r>
                    </a:p>
                  </a:txBody>
                  <a:tcPr/>
                </a:tc>
                <a:tc>
                  <a:txBody>
                    <a:bodyPr/>
                    <a:lstStyle/>
                    <a:p>
                      <a:r>
                        <a:rPr lang="en-US" sz="1000"/>
                        <a:t>-15</a:t>
                      </a:r>
                    </a:p>
                  </a:txBody>
                  <a:tcPr/>
                </a:tc>
                <a:tc>
                  <a:txBody>
                    <a:bodyPr/>
                    <a:lstStyle/>
                    <a:p>
                      <a:r>
                        <a:rPr lang="en-US" sz="1000"/>
                        <a:t>-0.0 %</a:t>
                      </a:r>
                    </a:p>
                  </a:txBody>
                  <a:tcPr/>
                </a:tc>
                <a:tc>
                  <a:txBody>
                    <a:bodyPr/>
                    <a:lstStyle/>
                    <a:p>
                      <a:r>
                        <a:rPr lang="en-US" sz="1000"/>
                        <a:t>22</a:t>
                      </a:r>
                    </a:p>
                  </a:txBody>
                  <a:tcPr/>
                </a:tc>
                <a:tc>
                  <a:txBody>
                    <a:bodyPr/>
                    <a:lstStyle/>
                    <a:p>
                      <a:r>
                        <a:rPr lang="en-US" sz="1000"/>
                        <a:t>0.0 %</a:t>
                      </a:r>
                    </a:p>
                  </a:txBody>
                  <a:tcPr/>
                </a:tc>
                <a:tc>
                  <a:txBody>
                    <a:bodyPr/>
                    <a:lstStyle/>
                    <a:p>
                      <a:r>
                        <a:rPr lang="en-US" sz="1000"/>
                        <a:t>481</a:t>
                      </a:r>
                    </a:p>
                  </a:txBody>
                  <a:tcPr/>
                </a:tc>
                <a:tc>
                  <a:txBody>
                    <a:bodyPr/>
                    <a:lstStyle/>
                    <a:p>
                      <a:r>
                        <a:rPr lang="en-US" sz="1000"/>
                        <a:t>0.7 %</a:t>
                      </a:r>
                    </a:p>
                  </a:txBody>
                  <a:tcPr/>
                </a:tc>
                <a:extLst>
                  <a:ext uri="{0D108BD9-81ED-4DB2-BD59-A6C34878D82A}">
                    <a16:rowId xmlns:a16="http://schemas.microsoft.com/office/drawing/2014/main" val="3801073644"/>
                  </a:ext>
                </a:extLst>
              </a:tr>
              <a:tr h="370840">
                <a:tc>
                  <a:txBody>
                    <a:bodyPr/>
                    <a:lstStyle/>
                    <a:p>
                      <a:r>
                        <a:rPr lang="en-US" sz="1000"/>
                        <a:t>Maritim Hotels</a:t>
                      </a:r>
                    </a:p>
                  </a:txBody>
                  <a:tcPr/>
                </a:tc>
                <a:tc>
                  <a:txBody>
                    <a:bodyPr/>
                    <a:lstStyle/>
                    <a:p>
                      <a:r>
                        <a:rPr lang="en-US" sz="1000"/>
                        <a:t>5502</a:t>
                      </a:r>
                    </a:p>
                  </a:txBody>
                  <a:tcPr/>
                </a:tc>
                <a:tc>
                  <a:txBody>
                    <a:bodyPr/>
                    <a:lstStyle/>
                    <a:p>
                      <a:r>
                        <a:rPr lang="en-US" sz="1000"/>
                        <a:t>-2</a:t>
                      </a:r>
                    </a:p>
                  </a:txBody>
                  <a:tcPr/>
                </a:tc>
                <a:tc>
                  <a:txBody>
                    <a:bodyPr/>
                    <a:lstStyle/>
                    <a:p>
                      <a:r>
                        <a:rPr lang="en-US" sz="1000"/>
                        <a:t>-0.0 %</a:t>
                      </a:r>
                    </a:p>
                  </a:txBody>
                  <a:tcPr/>
                </a:tc>
                <a:tc>
                  <a:txBody>
                    <a:bodyPr/>
                    <a:lstStyle/>
                    <a:p>
                      <a:r>
                        <a:rPr lang="en-US" sz="1000"/>
                        <a:t>6</a:t>
                      </a:r>
                    </a:p>
                  </a:txBody>
                  <a:tcPr/>
                </a:tc>
                <a:tc>
                  <a:txBody>
                    <a:bodyPr/>
                    <a:lstStyle/>
                    <a:p>
                      <a:r>
                        <a:rPr lang="en-US" sz="1000"/>
                        <a:t>0.1 %</a:t>
                      </a:r>
                    </a:p>
                  </a:txBody>
                  <a:tcPr/>
                </a:tc>
                <a:tc>
                  <a:txBody>
                    <a:bodyPr/>
                    <a:lstStyle/>
                    <a:p>
                      <a:r>
                        <a:rPr lang="en-US" sz="1000"/>
                        <a:t>15</a:t>
                      </a:r>
                    </a:p>
                  </a:txBody>
                  <a:tcPr/>
                </a:tc>
                <a:tc>
                  <a:txBody>
                    <a:bodyPr/>
                    <a:lstStyle/>
                    <a:p>
                      <a:r>
                        <a:rPr lang="en-US" sz="1000"/>
                        <a:t>0.3 %</a:t>
                      </a:r>
                    </a:p>
                  </a:txBody>
                  <a:tcPr/>
                </a:tc>
                <a:extLst>
                  <a:ext uri="{0D108BD9-81ED-4DB2-BD59-A6C34878D82A}">
                    <a16:rowId xmlns:a16="http://schemas.microsoft.com/office/drawing/2014/main" val="2157653407"/>
                  </a:ext>
                </a:extLst>
              </a:tr>
              <a:tr h="370840">
                <a:tc>
                  <a:txBody>
                    <a:bodyPr/>
                    <a:lstStyle/>
                    <a:p>
                      <a:r>
                        <a:rPr lang="en-US" sz="1000"/>
                        <a:t>Steigenberger Hotels and Resorts</a:t>
                      </a:r>
                    </a:p>
                  </a:txBody>
                  <a:tcPr/>
                </a:tc>
                <a:tc>
                  <a:txBody>
                    <a:bodyPr/>
                    <a:lstStyle/>
                    <a:p>
                      <a:r>
                        <a:rPr lang="en-US" sz="1000"/>
                        <a:t>136456</a:t>
                      </a:r>
                    </a:p>
                  </a:txBody>
                  <a:tcPr/>
                </a:tc>
                <a:tc>
                  <a:txBody>
                    <a:bodyPr/>
                    <a:lstStyle/>
                    <a:p>
                      <a:r>
                        <a:rPr lang="en-US" sz="1000"/>
                        <a:t>7</a:t>
                      </a:r>
                    </a:p>
                  </a:txBody>
                  <a:tcPr/>
                </a:tc>
                <a:tc>
                  <a:txBody>
                    <a:bodyPr/>
                    <a:lstStyle/>
                    <a:p>
                      <a:r>
                        <a:rPr lang="en-US" sz="1000"/>
                        <a:t>0.0 %</a:t>
                      </a:r>
                    </a:p>
                  </a:txBody>
                  <a:tcPr/>
                </a:tc>
                <a:tc>
                  <a:txBody>
                    <a:bodyPr/>
                    <a:lstStyle/>
                    <a:p>
                      <a:r>
                        <a:rPr lang="en-US" sz="1000"/>
                        <a:t>-103</a:t>
                      </a:r>
                    </a:p>
                  </a:txBody>
                  <a:tcPr/>
                </a:tc>
                <a:tc>
                  <a:txBody>
                    <a:bodyPr/>
                    <a:lstStyle/>
                    <a:p>
                      <a:r>
                        <a:rPr lang="en-US" sz="1000"/>
                        <a:t>-0.1 %</a:t>
                      </a:r>
                    </a:p>
                  </a:txBody>
                  <a:tcPr/>
                </a:tc>
                <a:tc>
                  <a:txBody>
                    <a:bodyPr/>
                    <a:lstStyle/>
                    <a:p>
                      <a:r>
                        <a:rPr lang="en-US" sz="1000"/>
                        <a:t>-28</a:t>
                      </a:r>
                    </a:p>
                  </a:txBody>
                  <a:tcPr/>
                </a:tc>
                <a:tc>
                  <a:txBody>
                    <a:bodyPr/>
                    <a:lstStyle/>
                    <a:p>
                      <a:r>
                        <a:rPr lang="en-US" sz="1000"/>
                        <a:t>-0.0 %</a:t>
                      </a:r>
                    </a:p>
                  </a:txBody>
                  <a:tcPr/>
                </a:tc>
                <a:extLst>
                  <a:ext uri="{0D108BD9-81ED-4DB2-BD59-A6C34878D82A}">
                    <a16:rowId xmlns:a16="http://schemas.microsoft.com/office/drawing/2014/main" val="3363681772"/>
                  </a:ext>
                </a:extLst>
              </a:tr>
            </a:tbl>
          </a:graphicData>
        </a:graphic>
      </p:graphicFrame>
      <p:sp>
        <p:nvSpPr>
          <p:cNvPr id="4" name="Text Placeholder 3">
            <a:extLst>
              <a:ext uri="{FF2B5EF4-FFF2-40B4-BE49-F238E27FC236}">
                <a16:creationId xmlns:a16="http://schemas.microsoft.com/office/drawing/2014/main" id="{BF082960-8828-435C-A9C0-F88E41C0DC11}"/>
              </a:ext>
            </a:extLst>
          </p:cNvPr>
          <p:cNvSpPr>
            <a:spLocks noGrp="1"/>
          </p:cNvSpPr>
          <p:nvPr>
            <p:ph type="body" sz="quarter" idx="14"/>
          </p:nvPr>
        </p:nvSpPr>
        <p:spPr/>
        <p:txBody>
          <a:bodyPr/>
          <a:lstStyle/>
          <a:p>
            <a:r>
              <a:rPr lang="en-US"/>
              <a:t>12/20/2019 - 01/19/2020</a:t>
            </a:r>
          </a:p>
        </p:txBody>
      </p:sp>
    </p:spTree>
    <p:extLst>
      <p:ext uri="{BB962C8B-B14F-4D97-AF65-F5344CB8AC3E}">
        <p14:creationId xmlns:p14="http://schemas.microsoft.com/office/powerpoint/2010/main" val="1044957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6A4CC-18C4-466B-892C-37652C88DED1}"/>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74DFDDA8-FBF8-4904-A2F5-604FC5926A7E}"/>
              </a:ext>
            </a:extLst>
          </p:cNvPr>
          <p:cNvGraphicFramePr>
            <a:graphicFrameLocks noGrp="1"/>
          </p:cNvGraphicFramePr>
          <p:nvPr>
            <p:ph type="chart" sz="quarter" idx="13"/>
            <p:extLst>
              <p:ext uri="{D42A27DB-BD31-4B8C-83A1-F6EECF244321}">
                <p14:modId xmlns:p14="http://schemas.microsoft.com/office/powerpoint/2010/main" val="1512449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2A2B41-A71C-4BF7-96B4-919DE8DA0427}"/>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C55107AE-BB8D-4F28-84FD-4310C56965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1692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20D8-1804-4B81-A75C-1C12FEAC21FF}"/>
              </a:ext>
            </a:extLst>
          </p:cNvPr>
          <p:cNvSpPr>
            <a:spLocks noGrp="1"/>
          </p:cNvSpPr>
          <p:nvPr>
            <p:ph type="title"/>
          </p:nvPr>
        </p:nvSpPr>
        <p:spPr/>
        <p:txBody>
          <a:bodyPr/>
          <a:lstStyle/>
          <a:p>
            <a:r>
              <a:rPr lang="en-US"/>
              <a:t>Instagram Key Metrics Radar | All Pages</a:t>
            </a:r>
          </a:p>
        </p:txBody>
      </p:sp>
      <p:graphicFrame>
        <p:nvGraphicFramePr>
          <p:cNvPr id="6" name="Chart Placeholder 5">
            <a:extLst>
              <a:ext uri="{FF2B5EF4-FFF2-40B4-BE49-F238E27FC236}">
                <a16:creationId xmlns:a16="http://schemas.microsoft.com/office/drawing/2014/main" id="{2F114ED5-A472-421F-B24B-F6839E647C93}"/>
              </a:ext>
            </a:extLst>
          </p:cNvPr>
          <p:cNvGraphicFramePr>
            <a:graphicFrameLocks noGrp="1"/>
          </p:cNvGraphicFramePr>
          <p:nvPr>
            <p:ph type="chart" sz="quarter" idx="13"/>
            <p:extLst>
              <p:ext uri="{D42A27DB-BD31-4B8C-83A1-F6EECF244321}">
                <p14:modId xmlns:p14="http://schemas.microsoft.com/office/powerpoint/2010/main" val="958118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8DAC0D-0980-4136-AA68-5C8E854A9451}"/>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47EAB63E-70E4-4494-9C4D-82FBA63D5E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3189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F86B1-2893-478D-A69B-BE9F64CDABA3}"/>
              </a:ext>
            </a:extLst>
          </p:cNvPr>
          <p:cNvSpPr>
            <a:spLocks noGrp="1"/>
          </p:cNvSpPr>
          <p:nvPr>
            <p:ph type="title"/>
          </p:nvPr>
        </p:nvSpPr>
        <p:spPr/>
        <p:txBody>
          <a:bodyPr/>
          <a:lstStyle/>
          <a:p>
            <a:r>
              <a:rPr lang="en-US"/>
              <a:t>Overall Overall Audience | All Pages</a:t>
            </a:r>
          </a:p>
        </p:txBody>
      </p:sp>
      <p:graphicFrame>
        <p:nvGraphicFramePr>
          <p:cNvPr id="6" name="Chart Placeholder 5">
            <a:extLst>
              <a:ext uri="{FF2B5EF4-FFF2-40B4-BE49-F238E27FC236}">
                <a16:creationId xmlns:a16="http://schemas.microsoft.com/office/drawing/2014/main" id="{E60FF3D3-A615-4FA5-A9D4-AF1850F8DB1A}"/>
              </a:ext>
            </a:extLst>
          </p:cNvPr>
          <p:cNvGraphicFramePr>
            <a:graphicFrameLocks noGrp="1"/>
          </p:cNvGraphicFramePr>
          <p:nvPr>
            <p:ph type="chart" sz="quarter" idx="13"/>
            <p:extLst>
              <p:ext uri="{D42A27DB-BD31-4B8C-83A1-F6EECF244321}">
                <p14:modId xmlns:p14="http://schemas.microsoft.com/office/powerpoint/2010/main" val="1770954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F5A666-622B-4A0B-A159-2AAE2DA90833}"/>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B54AA38F-BC40-491F-B935-0DB46A0393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334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51FD3-A48E-4A0A-BFD5-0A87F4E34682}"/>
              </a:ext>
            </a:extLst>
          </p:cNvPr>
          <p:cNvSpPr>
            <a:spLocks noGrp="1"/>
          </p:cNvSpPr>
          <p:nvPr>
            <p:ph type="title"/>
          </p:nvPr>
        </p:nvSpPr>
        <p:spPr/>
        <p:txBody>
          <a:bodyPr/>
          <a:lstStyle/>
          <a:p>
            <a:r>
              <a:rPr lang="en-US"/>
              <a:t>Overall Overall Posted Content | All Pages</a:t>
            </a:r>
          </a:p>
        </p:txBody>
      </p:sp>
      <p:graphicFrame>
        <p:nvGraphicFramePr>
          <p:cNvPr id="6" name="Chart Placeholder 5">
            <a:extLst>
              <a:ext uri="{FF2B5EF4-FFF2-40B4-BE49-F238E27FC236}">
                <a16:creationId xmlns:a16="http://schemas.microsoft.com/office/drawing/2014/main" id="{F640D30B-526C-48C4-8BFF-5667AC54E99A}"/>
              </a:ext>
            </a:extLst>
          </p:cNvPr>
          <p:cNvGraphicFramePr>
            <a:graphicFrameLocks noGrp="1"/>
          </p:cNvGraphicFramePr>
          <p:nvPr>
            <p:ph type="chart" sz="quarter" idx="13"/>
            <p:extLst>
              <p:ext uri="{D42A27DB-BD31-4B8C-83A1-F6EECF244321}">
                <p14:modId xmlns:p14="http://schemas.microsoft.com/office/powerpoint/2010/main" val="3013021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888B76-52F4-4BD3-A1DE-E31C66EA35F4}"/>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49F6F208-F363-4C3C-AFE8-FCF0D814EF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1312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19DC4-016F-4C3E-BFCA-6A53C690A5CF}"/>
              </a:ext>
            </a:extLst>
          </p:cNvPr>
          <p:cNvSpPr>
            <a:spLocks noGrp="1"/>
          </p:cNvSpPr>
          <p:nvPr>
            <p:ph type="title"/>
          </p:nvPr>
        </p:nvSpPr>
        <p:spPr/>
        <p:txBody>
          <a:bodyPr/>
          <a:lstStyle/>
          <a:p>
            <a:r>
              <a:rPr lang="en-US"/>
              <a:t>Overall Overall Audience Change | All Pages</a:t>
            </a:r>
          </a:p>
        </p:txBody>
      </p:sp>
      <p:graphicFrame>
        <p:nvGraphicFramePr>
          <p:cNvPr id="6" name="Chart Placeholder 5">
            <a:extLst>
              <a:ext uri="{FF2B5EF4-FFF2-40B4-BE49-F238E27FC236}">
                <a16:creationId xmlns:a16="http://schemas.microsoft.com/office/drawing/2014/main" id="{8E8B1F18-ADF6-434D-9C65-224B39394DCF}"/>
              </a:ext>
            </a:extLst>
          </p:cNvPr>
          <p:cNvGraphicFramePr>
            <a:graphicFrameLocks noGrp="1"/>
          </p:cNvGraphicFramePr>
          <p:nvPr>
            <p:ph type="chart" sz="quarter" idx="13"/>
            <p:extLst>
              <p:ext uri="{D42A27DB-BD31-4B8C-83A1-F6EECF244321}">
                <p14:modId xmlns:p14="http://schemas.microsoft.com/office/powerpoint/2010/main" val="1034948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CBF9EC-78FE-4738-AE51-3474FE48B582}"/>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CD15D6FB-1353-48CA-8245-B305DFEC3F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868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EB0C3-E7D5-45D6-ADFC-61082703F6A6}"/>
              </a:ext>
            </a:extLst>
          </p:cNvPr>
          <p:cNvSpPr>
            <a:spLocks noGrp="1"/>
          </p:cNvSpPr>
          <p:nvPr>
            <p:ph type="title"/>
          </p:nvPr>
        </p:nvSpPr>
        <p:spPr/>
        <p:txBody>
          <a:bodyPr/>
          <a:lstStyle/>
          <a:p>
            <a:r>
              <a:rPr lang="en-US"/>
              <a:t>Instagram Organic Reach By Weekday | All Pages</a:t>
            </a:r>
          </a:p>
        </p:txBody>
      </p:sp>
      <p:graphicFrame>
        <p:nvGraphicFramePr>
          <p:cNvPr id="6" name="Chart Placeholder 5">
            <a:extLst>
              <a:ext uri="{FF2B5EF4-FFF2-40B4-BE49-F238E27FC236}">
                <a16:creationId xmlns:a16="http://schemas.microsoft.com/office/drawing/2014/main" id="{9D5F4D20-B416-45B0-A8A6-FB6750BCB3BC}"/>
              </a:ext>
            </a:extLst>
          </p:cNvPr>
          <p:cNvGraphicFramePr>
            <a:graphicFrameLocks noGrp="1"/>
          </p:cNvGraphicFramePr>
          <p:nvPr>
            <p:ph type="chart" sz="quarter" idx="13"/>
            <p:extLst>
              <p:ext uri="{D42A27DB-BD31-4B8C-83A1-F6EECF244321}">
                <p14:modId xmlns:p14="http://schemas.microsoft.com/office/powerpoint/2010/main" val="1476050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FBDF96-E841-4339-BA46-315930014808}"/>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4B8E20C2-C3BE-4AE7-9A2C-BF3FFCF020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51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864EC-63D3-4B69-BF95-E843B71B52C2}"/>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25646C96-A653-4385-978A-9A9677F50EA2}"/>
              </a:ext>
            </a:extLst>
          </p:cNvPr>
          <p:cNvGraphicFramePr>
            <a:graphicFrameLocks noGrp="1"/>
          </p:cNvGraphicFramePr>
          <p:nvPr>
            <p:ph type="tbl" sz="quarter" idx="13"/>
            <p:extLst>
              <p:ext uri="{D42A27DB-BD31-4B8C-83A1-F6EECF244321}">
                <p14:modId xmlns:p14="http://schemas.microsoft.com/office/powerpoint/2010/main" val="115557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19317463"/>
                    </a:ext>
                  </a:extLst>
                </a:gridCol>
                <a:gridCol w="822960">
                  <a:extLst>
                    <a:ext uri="{9D8B030D-6E8A-4147-A177-3AD203B41FA5}">
                      <a16:colId xmlns:a16="http://schemas.microsoft.com/office/drawing/2014/main" val="2608168008"/>
                    </a:ext>
                  </a:extLst>
                </a:gridCol>
                <a:gridCol w="822960">
                  <a:extLst>
                    <a:ext uri="{9D8B030D-6E8A-4147-A177-3AD203B41FA5}">
                      <a16:colId xmlns:a16="http://schemas.microsoft.com/office/drawing/2014/main" val="1130911824"/>
                    </a:ext>
                  </a:extLst>
                </a:gridCol>
                <a:gridCol w="822960">
                  <a:extLst>
                    <a:ext uri="{9D8B030D-6E8A-4147-A177-3AD203B41FA5}">
                      <a16:colId xmlns:a16="http://schemas.microsoft.com/office/drawing/2014/main" val="1757315910"/>
                    </a:ext>
                  </a:extLst>
                </a:gridCol>
                <a:gridCol w="822960">
                  <a:extLst>
                    <a:ext uri="{9D8B030D-6E8A-4147-A177-3AD203B41FA5}">
                      <a16:colId xmlns:a16="http://schemas.microsoft.com/office/drawing/2014/main" val="2408273021"/>
                    </a:ext>
                  </a:extLst>
                </a:gridCol>
                <a:gridCol w="822960">
                  <a:extLst>
                    <a:ext uri="{9D8B030D-6E8A-4147-A177-3AD203B41FA5}">
                      <a16:colId xmlns:a16="http://schemas.microsoft.com/office/drawing/2014/main" val="3233075600"/>
                    </a:ext>
                  </a:extLst>
                </a:gridCol>
                <a:gridCol w="822960">
                  <a:extLst>
                    <a:ext uri="{9D8B030D-6E8A-4147-A177-3AD203B41FA5}">
                      <a16:colId xmlns:a16="http://schemas.microsoft.com/office/drawing/2014/main" val="3676478672"/>
                    </a:ext>
                  </a:extLst>
                </a:gridCol>
                <a:gridCol w="822960">
                  <a:extLst>
                    <a:ext uri="{9D8B030D-6E8A-4147-A177-3AD203B41FA5}">
                      <a16:colId xmlns:a16="http://schemas.microsoft.com/office/drawing/2014/main" val="1408144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828781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#maritimhotelulm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extLst>
                  <a:ext uri="{0D108BD9-81ED-4DB2-BD59-A6C34878D82A}">
                    <a16:rowId xmlns:a16="http://schemas.microsoft.com/office/drawing/2014/main" val="368726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#smiley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extLst>
                  <a:ext uri="{0D108BD9-81ED-4DB2-BD59-A6C34878D82A}">
                    <a16:rowId xmlns:a16="http://schemas.microsoft.com/office/drawing/2014/main" val="8644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extLst>
                  <a:ext uri="{0D108BD9-81ED-4DB2-BD59-A6C34878D82A}">
                    <a16:rowId xmlns:a16="http://schemas.microsoft.com/office/drawing/2014/main" val="280491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#maritimjubelbecher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extLst>
                  <a:ext uri="{0D108BD9-81ED-4DB2-BD59-A6C34878D82A}">
                    <a16:rowId xmlns:a16="http://schemas.microsoft.com/office/drawing/2014/main" val="308745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extLst>
                  <a:ext uri="{0D108BD9-81ED-4DB2-BD59-A6C34878D82A}">
                    <a16:rowId xmlns:a16="http://schemas.microsoft.com/office/drawing/2014/main" val="120196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extLst>
                  <a:ext uri="{0D108BD9-81ED-4DB2-BD59-A6C34878D82A}">
                    <a16:rowId xmlns:a16="http://schemas.microsoft.com/office/drawing/2014/main" val="117489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#maritimulm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extLst>
                  <a:ext uri="{0D108BD9-81ED-4DB2-BD59-A6C34878D82A}">
                    <a16:rowId xmlns:a16="http://schemas.microsoft.com/office/drawing/2014/main" val="385856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extLst>
                  <a:ext uri="{0D108BD9-81ED-4DB2-BD59-A6C34878D82A}">
                    <a16:rowId xmlns:a16="http://schemas.microsoft.com/office/drawing/2014/main" val="200552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#maritimhotels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916.42857142857</a:t>
                      </a:r>
                    </a:p>
                  </a:txBody>
                  <a:tcPr/>
                </a:tc>
                <a:extLst>
                  <a:ext uri="{0D108BD9-81ED-4DB2-BD59-A6C34878D82A}">
                    <a16:rowId xmlns:a16="http://schemas.microsoft.com/office/drawing/2014/main" val="195249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#maritimhotel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916.42857142857</a:t>
                      </a:r>
                    </a:p>
                  </a:txBody>
                  <a:tcPr/>
                </a:tc>
                <a:extLst>
                  <a:ext uri="{0D108BD9-81ED-4DB2-BD59-A6C34878D82A}">
                    <a16:rowId xmlns:a16="http://schemas.microsoft.com/office/drawing/2014/main" val="3602876471"/>
                  </a:ext>
                </a:extLst>
              </a:tr>
            </a:tbl>
          </a:graphicData>
        </a:graphic>
      </p:graphicFrame>
      <p:sp>
        <p:nvSpPr>
          <p:cNvPr id="4" name="Text Placeholder 3">
            <a:extLst>
              <a:ext uri="{FF2B5EF4-FFF2-40B4-BE49-F238E27FC236}">
                <a16:creationId xmlns:a16="http://schemas.microsoft.com/office/drawing/2014/main" id="{18EF2351-3139-4D53-9BDF-3DE8D7335D9B}"/>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226289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797C5-958B-42F3-B902-89D047C2DAD2}"/>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B91B6131-34B9-4B68-9073-4E8E3C693C32}"/>
              </a:ext>
            </a:extLst>
          </p:cNvPr>
          <p:cNvGraphicFramePr>
            <a:graphicFrameLocks noGrp="1"/>
          </p:cNvGraphicFramePr>
          <p:nvPr>
            <p:ph type="tbl" sz="quarter" idx="13"/>
            <p:extLst>
              <p:ext uri="{D42A27DB-BD31-4B8C-83A1-F6EECF244321}">
                <p14:modId xmlns:p14="http://schemas.microsoft.com/office/powerpoint/2010/main" val="19644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15162676"/>
                    </a:ext>
                  </a:extLst>
                </a:gridCol>
                <a:gridCol w="822960">
                  <a:extLst>
                    <a:ext uri="{9D8B030D-6E8A-4147-A177-3AD203B41FA5}">
                      <a16:colId xmlns:a16="http://schemas.microsoft.com/office/drawing/2014/main" val="3448809023"/>
                    </a:ext>
                  </a:extLst>
                </a:gridCol>
                <a:gridCol w="822960">
                  <a:extLst>
                    <a:ext uri="{9D8B030D-6E8A-4147-A177-3AD203B41FA5}">
                      <a16:colId xmlns:a16="http://schemas.microsoft.com/office/drawing/2014/main" val="2444287029"/>
                    </a:ext>
                  </a:extLst>
                </a:gridCol>
                <a:gridCol w="822960">
                  <a:extLst>
                    <a:ext uri="{9D8B030D-6E8A-4147-A177-3AD203B41FA5}">
                      <a16:colId xmlns:a16="http://schemas.microsoft.com/office/drawing/2014/main" val="3175659618"/>
                    </a:ext>
                  </a:extLst>
                </a:gridCol>
                <a:gridCol w="822960">
                  <a:extLst>
                    <a:ext uri="{9D8B030D-6E8A-4147-A177-3AD203B41FA5}">
                      <a16:colId xmlns:a16="http://schemas.microsoft.com/office/drawing/2014/main" val="2340093534"/>
                    </a:ext>
                  </a:extLst>
                </a:gridCol>
                <a:gridCol w="822960">
                  <a:extLst>
                    <a:ext uri="{9D8B030D-6E8A-4147-A177-3AD203B41FA5}">
                      <a16:colId xmlns:a16="http://schemas.microsoft.com/office/drawing/2014/main" val="992399748"/>
                    </a:ext>
                  </a:extLst>
                </a:gridCol>
                <a:gridCol w="822960">
                  <a:extLst>
                    <a:ext uri="{9D8B030D-6E8A-4147-A177-3AD203B41FA5}">
                      <a16:colId xmlns:a16="http://schemas.microsoft.com/office/drawing/2014/main" val="1367048325"/>
                    </a:ext>
                  </a:extLst>
                </a:gridCol>
                <a:gridCol w="822960">
                  <a:extLst>
                    <a:ext uri="{9D8B030D-6E8A-4147-A177-3AD203B41FA5}">
                      <a16:colId xmlns:a16="http://schemas.microsoft.com/office/drawing/2014/main" val="20281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367391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64335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181636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#albanienreise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365003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464724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#tirana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338337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231586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extLst>
                  <a:ext uri="{0D108BD9-81ED-4DB2-BD59-A6C34878D82A}">
                    <a16:rowId xmlns:a16="http://schemas.microsoft.com/office/drawing/2014/main" val="11645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extLst>
                  <a:ext uri="{0D108BD9-81ED-4DB2-BD59-A6C34878D82A}">
                    <a16:rowId xmlns:a16="http://schemas.microsoft.com/office/drawing/2014/main" val="3668944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extLst>
                  <a:ext uri="{0D108BD9-81ED-4DB2-BD59-A6C34878D82A}">
                    <a16:rowId xmlns:a16="http://schemas.microsoft.com/office/drawing/2014/main" val="125591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extLst>
                  <a:ext uri="{0D108BD9-81ED-4DB2-BD59-A6C34878D82A}">
                    <a16:rowId xmlns:a16="http://schemas.microsoft.com/office/drawing/2014/main" val="1332571421"/>
                  </a:ext>
                </a:extLst>
              </a:tr>
            </a:tbl>
          </a:graphicData>
        </a:graphic>
      </p:graphicFrame>
      <p:sp>
        <p:nvSpPr>
          <p:cNvPr id="4" name="Text Placeholder 3">
            <a:extLst>
              <a:ext uri="{FF2B5EF4-FFF2-40B4-BE49-F238E27FC236}">
                <a16:creationId xmlns:a16="http://schemas.microsoft.com/office/drawing/2014/main" id="{C754C25E-186F-4195-B9D9-307EA691CC7B}"/>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543023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D1B5B-E807-4F17-8831-8058EBDD706E}"/>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0E55BC0D-B9B3-49D4-8D49-FA3CB603F396}"/>
              </a:ext>
            </a:extLst>
          </p:cNvPr>
          <p:cNvGraphicFramePr>
            <a:graphicFrameLocks noGrp="1"/>
          </p:cNvGraphicFramePr>
          <p:nvPr>
            <p:ph type="tbl" sz="quarter" idx="13"/>
            <p:extLst>
              <p:ext uri="{D42A27DB-BD31-4B8C-83A1-F6EECF244321}">
                <p14:modId xmlns:p14="http://schemas.microsoft.com/office/powerpoint/2010/main" val="2412150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67633035"/>
                    </a:ext>
                  </a:extLst>
                </a:gridCol>
                <a:gridCol w="822960">
                  <a:extLst>
                    <a:ext uri="{9D8B030D-6E8A-4147-A177-3AD203B41FA5}">
                      <a16:colId xmlns:a16="http://schemas.microsoft.com/office/drawing/2014/main" val="1298221683"/>
                    </a:ext>
                  </a:extLst>
                </a:gridCol>
                <a:gridCol w="822960">
                  <a:extLst>
                    <a:ext uri="{9D8B030D-6E8A-4147-A177-3AD203B41FA5}">
                      <a16:colId xmlns:a16="http://schemas.microsoft.com/office/drawing/2014/main" val="533482578"/>
                    </a:ext>
                  </a:extLst>
                </a:gridCol>
                <a:gridCol w="822960">
                  <a:extLst>
                    <a:ext uri="{9D8B030D-6E8A-4147-A177-3AD203B41FA5}">
                      <a16:colId xmlns:a16="http://schemas.microsoft.com/office/drawing/2014/main" val="382427678"/>
                    </a:ext>
                  </a:extLst>
                </a:gridCol>
                <a:gridCol w="822960">
                  <a:extLst>
                    <a:ext uri="{9D8B030D-6E8A-4147-A177-3AD203B41FA5}">
                      <a16:colId xmlns:a16="http://schemas.microsoft.com/office/drawing/2014/main" val="3362186463"/>
                    </a:ext>
                  </a:extLst>
                </a:gridCol>
                <a:gridCol w="822960">
                  <a:extLst>
                    <a:ext uri="{9D8B030D-6E8A-4147-A177-3AD203B41FA5}">
                      <a16:colId xmlns:a16="http://schemas.microsoft.com/office/drawing/2014/main" val="3371556586"/>
                    </a:ext>
                  </a:extLst>
                </a:gridCol>
                <a:gridCol w="822960">
                  <a:extLst>
                    <a:ext uri="{9D8B030D-6E8A-4147-A177-3AD203B41FA5}">
                      <a16:colId xmlns:a16="http://schemas.microsoft.com/office/drawing/2014/main" val="3037627262"/>
                    </a:ext>
                  </a:extLst>
                </a:gridCol>
                <a:gridCol w="822960">
                  <a:extLst>
                    <a:ext uri="{9D8B030D-6E8A-4147-A177-3AD203B41FA5}">
                      <a16:colId xmlns:a16="http://schemas.microsoft.com/office/drawing/2014/main" val="2250052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341717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extLst>
                  <a:ext uri="{0D108BD9-81ED-4DB2-BD59-A6C34878D82A}">
                    <a16:rowId xmlns:a16="http://schemas.microsoft.com/office/drawing/2014/main" val="172809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#albena2020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extLst>
                  <a:ext uri="{0D108BD9-81ED-4DB2-BD59-A6C34878D82A}">
                    <a16:rowId xmlns:a16="http://schemas.microsoft.com/office/drawing/2014/main" val="282899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#beachvacation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extLst>
                  <a:ext uri="{0D108BD9-81ED-4DB2-BD59-A6C34878D82A}">
                    <a16:rowId xmlns:a16="http://schemas.microsoft.com/office/drawing/2014/main" val="337667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extLst>
                  <a:ext uri="{0D108BD9-81ED-4DB2-BD59-A6C34878D82A}">
                    <a16:rowId xmlns:a16="http://schemas.microsoft.com/office/drawing/2014/main" val="158151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extLst>
                  <a:ext uri="{0D108BD9-81ED-4DB2-BD59-A6C34878D82A}">
                    <a16:rowId xmlns:a16="http://schemas.microsoft.com/office/drawing/2014/main" val="90957456"/>
                  </a:ext>
                </a:extLst>
              </a:tr>
            </a:tbl>
          </a:graphicData>
        </a:graphic>
      </p:graphicFrame>
      <p:sp>
        <p:nvSpPr>
          <p:cNvPr id="4" name="Text Placeholder 3">
            <a:extLst>
              <a:ext uri="{FF2B5EF4-FFF2-40B4-BE49-F238E27FC236}">
                <a16:creationId xmlns:a16="http://schemas.microsoft.com/office/drawing/2014/main" id="{E3359B96-992B-415A-921B-F083F489C3E7}"/>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751935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6608A-F139-47F4-8A0D-D1D46408AA4D}"/>
              </a:ext>
            </a:extLst>
          </p:cNvPr>
          <p:cNvSpPr>
            <a:spLocks noGrp="1"/>
          </p:cNvSpPr>
          <p:nvPr>
            <p:ph type="title"/>
          </p:nvPr>
        </p:nvSpPr>
        <p:spPr/>
        <p:txBody>
          <a:bodyPr/>
          <a:lstStyle/>
          <a:p>
            <a:r>
              <a:rPr lang="en-US"/>
              <a:t>Youtube Private Traffic Sources by Channel | All Pages</a:t>
            </a:r>
          </a:p>
        </p:txBody>
      </p:sp>
      <p:graphicFrame>
        <p:nvGraphicFramePr>
          <p:cNvPr id="5" name="Table Placeholder 4">
            <a:extLst>
              <a:ext uri="{FF2B5EF4-FFF2-40B4-BE49-F238E27FC236}">
                <a16:creationId xmlns:a16="http://schemas.microsoft.com/office/drawing/2014/main" id="{0F1F4D91-919B-4EA9-9199-0CA8C406374F}"/>
              </a:ext>
            </a:extLst>
          </p:cNvPr>
          <p:cNvGraphicFramePr>
            <a:graphicFrameLocks noGrp="1"/>
          </p:cNvGraphicFramePr>
          <p:nvPr>
            <p:ph type="tbl" sz="quarter" idx="13"/>
            <p:extLst>
              <p:ext uri="{D42A27DB-BD31-4B8C-83A1-F6EECF244321}">
                <p14:modId xmlns:p14="http://schemas.microsoft.com/office/powerpoint/2010/main" val="1824595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6885238"/>
                    </a:ext>
                  </a:extLst>
                </a:gridCol>
                <a:gridCol w="2057400">
                  <a:extLst>
                    <a:ext uri="{9D8B030D-6E8A-4147-A177-3AD203B41FA5}">
                      <a16:colId xmlns:a16="http://schemas.microsoft.com/office/drawing/2014/main" val="1130618445"/>
                    </a:ext>
                  </a:extLst>
                </a:gridCol>
                <a:gridCol w="2057400">
                  <a:extLst>
                    <a:ext uri="{9D8B030D-6E8A-4147-A177-3AD203B41FA5}">
                      <a16:colId xmlns:a16="http://schemas.microsoft.com/office/drawing/2014/main" val="2869122712"/>
                    </a:ext>
                  </a:extLst>
                </a:gridCol>
                <a:gridCol w="2057400">
                  <a:extLst>
                    <a:ext uri="{9D8B030D-6E8A-4147-A177-3AD203B41FA5}">
                      <a16:colId xmlns:a16="http://schemas.microsoft.com/office/drawing/2014/main" val="648115649"/>
                    </a:ext>
                  </a:extLst>
                </a:gridCol>
              </a:tblGrid>
              <a:tr h="370840">
                <a:tc>
                  <a:txBody>
                    <a:bodyPr/>
                    <a:lstStyle/>
                    <a:p>
                      <a:r>
                        <a:rPr lang="en-US" sz="1000"/>
                        <a:t>Channel</a:t>
                      </a:r>
                    </a:p>
                  </a:txBody>
                  <a:tcPr/>
                </a:tc>
                <a:tc>
                  <a:txBody>
                    <a:bodyPr/>
                    <a:lstStyle/>
                    <a:p>
                      <a:r>
                        <a:rPr lang="en-US" sz="1000"/>
                        <a:t>Traffic Source</a:t>
                      </a:r>
                    </a:p>
                  </a:txBody>
                  <a:tcPr/>
                </a:tc>
                <a:tc>
                  <a:txBody>
                    <a:bodyPr/>
                    <a:lstStyle/>
                    <a:p>
                      <a:r>
                        <a:rPr lang="en-US" sz="1000"/>
                        <a:t>Views</a:t>
                      </a:r>
                    </a:p>
                  </a:txBody>
                  <a:tcPr/>
                </a:tc>
                <a:tc>
                  <a:txBody>
                    <a:bodyPr/>
                    <a:lstStyle/>
                    <a:p>
                      <a:r>
                        <a:rPr lang="en-US" sz="1000"/>
                        <a:t>Estimated Minutes Watched</a:t>
                      </a:r>
                    </a:p>
                  </a:txBody>
                  <a:tcPr/>
                </a:tc>
                <a:extLst>
                  <a:ext uri="{0D108BD9-81ED-4DB2-BD59-A6C34878D82A}">
                    <a16:rowId xmlns:a16="http://schemas.microsoft.com/office/drawing/2014/main" val="2266384691"/>
                  </a:ext>
                </a:extLst>
              </a:tr>
              <a:tr h="370840">
                <a:tc>
                  <a:txBody>
                    <a:bodyPr/>
                    <a:lstStyle/>
                    <a:p>
                      <a:r>
                        <a:rPr lang="en-US" sz="1000"/>
                        <a:t>Maritim Hotels</a:t>
                      </a:r>
                    </a:p>
                  </a:txBody>
                  <a:tcPr/>
                </a:tc>
                <a:tc>
                  <a:txBody>
                    <a:bodyPr/>
                    <a:lstStyle/>
                    <a:p>
                      <a:r>
                        <a:rPr lang="en-US" sz="1000"/>
                        <a:t>YouTube search</a:t>
                      </a:r>
                    </a:p>
                  </a:txBody>
                  <a:tcPr/>
                </a:tc>
                <a:tc>
                  <a:txBody>
                    <a:bodyPr/>
                    <a:lstStyle/>
                    <a:p>
                      <a:r>
                        <a:rPr lang="en-US" sz="1000"/>
                        <a:t>984</a:t>
                      </a:r>
                    </a:p>
                  </a:txBody>
                  <a:tcPr/>
                </a:tc>
                <a:tc>
                  <a:txBody>
                    <a:bodyPr/>
                    <a:lstStyle/>
                    <a:p>
                      <a:r>
                        <a:rPr lang="en-US" sz="1000"/>
                        <a:t>1596</a:t>
                      </a:r>
                    </a:p>
                  </a:txBody>
                  <a:tcPr/>
                </a:tc>
                <a:extLst>
                  <a:ext uri="{0D108BD9-81ED-4DB2-BD59-A6C34878D82A}">
                    <a16:rowId xmlns:a16="http://schemas.microsoft.com/office/drawing/2014/main" val="2170007160"/>
                  </a:ext>
                </a:extLst>
              </a:tr>
              <a:tr h="370840">
                <a:tc>
                  <a:txBody>
                    <a:bodyPr/>
                    <a:lstStyle/>
                    <a:p>
                      <a:r>
                        <a:rPr lang="en-US" sz="1000"/>
                        <a:t>Maritim Hotels</a:t>
                      </a:r>
                    </a:p>
                  </a:txBody>
                  <a:tcPr/>
                </a:tc>
                <a:tc>
                  <a:txBody>
                    <a:bodyPr/>
                    <a:lstStyle/>
                    <a:p>
                      <a:r>
                        <a:rPr lang="en-US" sz="1000"/>
                        <a:t>External website</a:t>
                      </a:r>
                    </a:p>
                  </a:txBody>
                  <a:tcPr/>
                </a:tc>
                <a:tc>
                  <a:txBody>
                    <a:bodyPr/>
                    <a:lstStyle/>
                    <a:p>
                      <a:r>
                        <a:rPr lang="en-US" sz="1000"/>
                        <a:t>654</a:t>
                      </a:r>
                    </a:p>
                  </a:txBody>
                  <a:tcPr/>
                </a:tc>
                <a:tc>
                  <a:txBody>
                    <a:bodyPr/>
                    <a:lstStyle/>
                    <a:p>
                      <a:r>
                        <a:rPr lang="en-US" sz="1000"/>
                        <a:t>1033</a:t>
                      </a:r>
                    </a:p>
                  </a:txBody>
                  <a:tcPr/>
                </a:tc>
                <a:extLst>
                  <a:ext uri="{0D108BD9-81ED-4DB2-BD59-A6C34878D82A}">
                    <a16:rowId xmlns:a16="http://schemas.microsoft.com/office/drawing/2014/main" val="401890726"/>
                  </a:ext>
                </a:extLst>
              </a:tr>
              <a:tr h="370840">
                <a:tc>
                  <a:txBody>
                    <a:bodyPr/>
                    <a:lstStyle/>
                    <a:p>
                      <a:r>
                        <a:rPr lang="en-US" sz="1000"/>
                        <a:t>Maritim Hotels</a:t>
                      </a:r>
                    </a:p>
                  </a:txBody>
                  <a:tcPr/>
                </a:tc>
                <a:tc>
                  <a:txBody>
                    <a:bodyPr/>
                    <a:lstStyle/>
                    <a:p>
                      <a:r>
                        <a:rPr lang="en-US" sz="1000"/>
                        <a:t>YouTube suggested video</a:t>
                      </a:r>
                    </a:p>
                  </a:txBody>
                  <a:tcPr/>
                </a:tc>
                <a:tc>
                  <a:txBody>
                    <a:bodyPr/>
                    <a:lstStyle/>
                    <a:p>
                      <a:r>
                        <a:rPr lang="en-US" sz="1000"/>
                        <a:t>497</a:t>
                      </a:r>
                    </a:p>
                  </a:txBody>
                  <a:tcPr/>
                </a:tc>
                <a:tc>
                  <a:txBody>
                    <a:bodyPr/>
                    <a:lstStyle/>
                    <a:p>
                      <a:r>
                        <a:rPr lang="en-US" sz="1000"/>
                        <a:t>763</a:t>
                      </a:r>
                    </a:p>
                  </a:txBody>
                  <a:tcPr/>
                </a:tc>
                <a:extLst>
                  <a:ext uri="{0D108BD9-81ED-4DB2-BD59-A6C34878D82A}">
                    <a16:rowId xmlns:a16="http://schemas.microsoft.com/office/drawing/2014/main" val="2512598523"/>
                  </a:ext>
                </a:extLst>
              </a:tr>
              <a:tr h="370840">
                <a:tc>
                  <a:txBody>
                    <a:bodyPr/>
                    <a:lstStyle/>
                    <a:p>
                      <a:r>
                        <a:rPr lang="en-US" sz="1000"/>
                        <a:t>Maritim Hotels</a:t>
                      </a:r>
                    </a:p>
                  </a:txBody>
                  <a:tcPr/>
                </a:tc>
                <a:tc>
                  <a:txBody>
                    <a:bodyPr/>
                    <a:lstStyle/>
                    <a:p>
                      <a:r>
                        <a:rPr lang="en-US" sz="1000"/>
                        <a:t>YouTube channel page</a:t>
                      </a:r>
                    </a:p>
                  </a:txBody>
                  <a:tcPr/>
                </a:tc>
                <a:tc>
                  <a:txBody>
                    <a:bodyPr/>
                    <a:lstStyle/>
                    <a:p>
                      <a:r>
                        <a:rPr lang="en-US" sz="1000"/>
                        <a:t>140</a:t>
                      </a:r>
                    </a:p>
                  </a:txBody>
                  <a:tcPr/>
                </a:tc>
                <a:tc>
                  <a:txBody>
                    <a:bodyPr/>
                    <a:lstStyle/>
                    <a:p>
                      <a:r>
                        <a:rPr lang="en-US" sz="1000"/>
                        <a:t>110</a:t>
                      </a:r>
                    </a:p>
                  </a:txBody>
                  <a:tcPr/>
                </a:tc>
                <a:extLst>
                  <a:ext uri="{0D108BD9-81ED-4DB2-BD59-A6C34878D82A}">
                    <a16:rowId xmlns:a16="http://schemas.microsoft.com/office/drawing/2014/main" val="1314704042"/>
                  </a:ext>
                </a:extLst>
              </a:tr>
              <a:tr h="370840">
                <a:tc>
                  <a:txBody>
                    <a:bodyPr/>
                    <a:lstStyle/>
                    <a:p>
                      <a:r>
                        <a:rPr lang="en-US" sz="1000"/>
                        <a:t>Maritim Hotels</a:t>
                      </a:r>
                    </a:p>
                  </a:txBody>
                  <a:tcPr/>
                </a:tc>
                <a:tc>
                  <a:txBody>
                    <a:bodyPr/>
                    <a:lstStyle/>
                    <a:p>
                      <a:r>
                        <a:rPr lang="en-US" sz="1000"/>
                        <a:t>Unknown – direct</a:t>
                      </a:r>
                    </a:p>
                  </a:txBody>
                  <a:tcPr/>
                </a:tc>
                <a:tc>
                  <a:txBody>
                    <a:bodyPr/>
                    <a:lstStyle/>
                    <a:p>
                      <a:r>
                        <a:rPr lang="en-US" sz="1000"/>
                        <a:t>115</a:t>
                      </a:r>
                    </a:p>
                  </a:txBody>
                  <a:tcPr/>
                </a:tc>
                <a:tc>
                  <a:txBody>
                    <a:bodyPr/>
                    <a:lstStyle/>
                    <a:p>
                      <a:r>
                        <a:rPr lang="en-US" sz="1000"/>
                        <a:t>210</a:t>
                      </a:r>
                    </a:p>
                  </a:txBody>
                  <a:tcPr/>
                </a:tc>
                <a:extLst>
                  <a:ext uri="{0D108BD9-81ED-4DB2-BD59-A6C34878D82A}">
                    <a16:rowId xmlns:a16="http://schemas.microsoft.com/office/drawing/2014/main" val="2423966092"/>
                  </a:ext>
                </a:extLst>
              </a:tr>
              <a:tr h="370840">
                <a:tc>
                  <a:txBody>
                    <a:bodyPr/>
                    <a:lstStyle/>
                    <a:p>
                      <a:r>
                        <a:rPr lang="en-US" sz="1000"/>
                        <a:t>Maritim Hotels</a:t>
                      </a:r>
                    </a:p>
                  </a:txBody>
                  <a:tcPr/>
                </a:tc>
                <a:tc>
                  <a:txBody>
                    <a:bodyPr/>
                    <a:lstStyle/>
                    <a:p>
                      <a:r>
                        <a:rPr lang="en-US" sz="1000"/>
                        <a:t>YouTube Guide</a:t>
                      </a:r>
                    </a:p>
                  </a:txBody>
                  <a:tcPr/>
                </a:tc>
                <a:tc>
                  <a:txBody>
                    <a:bodyPr/>
                    <a:lstStyle/>
                    <a:p>
                      <a:r>
                        <a:rPr lang="en-US" sz="1000"/>
                        <a:t>104</a:t>
                      </a:r>
                    </a:p>
                  </a:txBody>
                  <a:tcPr/>
                </a:tc>
                <a:tc>
                  <a:txBody>
                    <a:bodyPr/>
                    <a:lstStyle/>
                    <a:p>
                      <a:r>
                        <a:rPr lang="en-US" sz="1000"/>
                        <a:t>142</a:t>
                      </a:r>
                    </a:p>
                  </a:txBody>
                  <a:tcPr/>
                </a:tc>
                <a:extLst>
                  <a:ext uri="{0D108BD9-81ED-4DB2-BD59-A6C34878D82A}">
                    <a16:rowId xmlns:a16="http://schemas.microsoft.com/office/drawing/2014/main" val="1599123606"/>
                  </a:ext>
                </a:extLst>
              </a:tr>
              <a:tr h="370840">
                <a:tc>
                  <a:txBody>
                    <a:bodyPr/>
                    <a:lstStyle/>
                    <a:p>
                      <a:r>
                        <a:rPr lang="en-US" sz="1000"/>
                        <a:t>Maritim Hotels</a:t>
                      </a:r>
                    </a:p>
                  </a:txBody>
                  <a:tcPr/>
                </a:tc>
                <a:tc>
                  <a:txBody>
                    <a:bodyPr/>
                    <a:lstStyle/>
                    <a:p>
                      <a:r>
                        <a:rPr lang="en-US" sz="1000"/>
                        <a:t>YouTube playlists</a:t>
                      </a:r>
                    </a:p>
                  </a:txBody>
                  <a:tcPr/>
                </a:tc>
                <a:tc>
                  <a:txBody>
                    <a:bodyPr/>
                    <a:lstStyle/>
                    <a:p>
                      <a:r>
                        <a:rPr lang="en-US" sz="1000"/>
                        <a:t>57</a:t>
                      </a:r>
                    </a:p>
                  </a:txBody>
                  <a:tcPr/>
                </a:tc>
                <a:tc>
                  <a:txBody>
                    <a:bodyPr/>
                    <a:lstStyle/>
                    <a:p>
                      <a:r>
                        <a:rPr lang="en-US" sz="1000"/>
                        <a:t>43</a:t>
                      </a:r>
                    </a:p>
                  </a:txBody>
                  <a:tcPr/>
                </a:tc>
                <a:extLst>
                  <a:ext uri="{0D108BD9-81ED-4DB2-BD59-A6C34878D82A}">
                    <a16:rowId xmlns:a16="http://schemas.microsoft.com/office/drawing/2014/main" val="2059543536"/>
                  </a:ext>
                </a:extLst>
              </a:tr>
              <a:tr h="370840">
                <a:tc>
                  <a:txBody>
                    <a:bodyPr/>
                    <a:lstStyle/>
                    <a:p>
                      <a:r>
                        <a:rPr lang="en-US" sz="1000"/>
                        <a:t>Maritim Hotels</a:t>
                      </a:r>
                    </a:p>
                  </a:txBody>
                  <a:tcPr/>
                </a:tc>
                <a:tc>
                  <a:txBody>
                    <a:bodyPr/>
                    <a:lstStyle/>
                    <a:p>
                      <a:r>
                        <a:rPr lang="en-US" sz="1000"/>
                        <a:t>YouTube – other features</a:t>
                      </a:r>
                    </a:p>
                  </a:txBody>
                  <a:tcPr/>
                </a:tc>
                <a:tc>
                  <a:txBody>
                    <a:bodyPr/>
                    <a:lstStyle/>
                    <a:p>
                      <a:r>
                        <a:rPr lang="en-US" sz="1000"/>
                        <a:t>53</a:t>
                      </a:r>
                    </a:p>
                  </a:txBody>
                  <a:tcPr/>
                </a:tc>
                <a:tc>
                  <a:txBody>
                    <a:bodyPr/>
                    <a:lstStyle/>
                    <a:p>
                      <a:r>
                        <a:rPr lang="en-US" sz="1000"/>
                        <a:t>93</a:t>
                      </a:r>
                    </a:p>
                  </a:txBody>
                  <a:tcPr/>
                </a:tc>
                <a:extLst>
                  <a:ext uri="{0D108BD9-81ED-4DB2-BD59-A6C34878D82A}">
                    <a16:rowId xmlns:a16="http://schemas.microsoft.com/office/drawing/2014/main" val="2465444780"/>
                  </a:ext>
                </a:extLst>
              </a:tr>
              <a:tr h="370840">
                <a:tc>
                  <a:txBody>
                    <a:bodyPr/>
                    <a:lstStyle/>
                    <a:p>
                      <a:r>
                        <a:rPr lang="en-US" sz="1000"/>
                        <a:t>Maritim Hotels</a:t>
                      </a:r>
                    </a:p>
                  </a:txBody>
                  <a:tcPr/>
                </a:tc>
                <a:tc>
                  <a:txBody>
                    <a:bodyPr/>
                    <a:lstStyle/>
                    <a:p>
                      <a:r>
                        <a:rPr lang="en-US" sz="1000"/>
                        <a:t>YT_PLAYLIST_PAGE</a:t>
                      </a:r>
                    </a:p>
                  </a:txBody>
                  <a:tcPr/>
                </a:tc>
                <a:tc>
                  <a:txBody>
                    <a:bodyPr/>
                    <a:lstStyle/>
                    <a:p>
                      <a:r>
                        <a:rPr lang="en-US" sz="1000"/>
                        <a:t>10</a:t>
                      </a:r>
                    </a:p>
                  </a:txBody>
                  <a:tcPr/>
                </a:tc>
                <a:tc>
                  <a:txBody>
                    <a:bodyPr/>
                    <a:lstStyle/>
                    <a:p>
                      <a:r>
                        <a:rPr lang="en-US" sz="1000"/>
                        <a:t>3</a:t>
                      </a:r>
                    </a:p>
                  </a:txBody>
                  <a:tcPr/>
                </a:tc>
                <a:extLst>
                  <a:ext uri="{0D108BD9-81ED-4DB2-BD59-A6C34878D82A}">
                    <a16:rowId xmlns:a16="http://schemas.microsoft.com/office/drawing/2014/main" val="2141721819"/>
                  </a:ext>
                </a:extLst>
              </a:tr>
            </a:tbl>
          </a:graphicData>
        </a:graphic>
      </p:graphicFrame>
      <p:sp>
        <p:nvSpPr>
          <p:cNvPr id="4" name="Text Placeholder 3">
            <a:extLst>
              <a:ext uri="{FF2B5EF4-FFF2-40B4-BE49-F238E27FC236}">
                <a16:creationId xmlns:a16="http://schemas.microsoft.com/office/drawing/2014/main" id="{66C12B80-6D6F-40D5-B5AB-0E5D323EDF76}"/>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49561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83BCA-C183-4A0E-864F-B8C12F6926CE}"/>
              </a:ext>
            </a:extLst>
          </p:cNvPr>
          <p:cNvSpPr>
            <a:spLocks noGrp="1"/>
          </p:cNvSpPr>
          <p:nvPr>
            <p:ph type="title"/>
          </p:nvPr>
        </p:nvSpPr>
        <p:spPr/>
        <p:txBody>
          <a:bodyPr/>
          <a:lstStyle/>
          <a:p>
            <a:r>
              <a:rPr lang="en-US"/>
              <a:t>Facebook Organic, Viral &amp; Paid Reach over Time | All Pages</a:t>
            </a:r>
          </a:p>
        </p:txBody>
      </p:sp>
      <p:graphicFrame>
        <p:nvGraphicFramePr>
          <p:cNvPr id="6" name="Chart Placeholder 5">
            <a:extLst>
              <a:ext uri="{FF2B5EF4-FFF2-40B4-BE49-F238E27FC236}">
                <a16:creationId xmlns:a16="http://schemas.microsoft.com/office/drawing/2014/main" id="{92632CB3-DCCD-469E-92B6-CF970C269D0B}"/>
              </a:ext>
            </a:extLst>
          </p:cNvPr>
          <p:cNvGraphicFramePr>
            <a:graphicFrameLocks noGrp="1"/>
          </p:cNvGraphicFramePr>
          <p:nvPr>
            <p:ph type="chart" sz="quarter" idx="13"/>
            <p:extLst>
              <p:ext uri="{D42A27DB-BD31-4B8C-83A1-F6EECF244321}">
                <p14:modId xmlns:p14="http://schemas.microsoft.com/office/powerpoint/2010/main" val="2342289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464D16-348A-46FB-B1D3-C3DDE88FD66D}"/>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FA384E42-64E3-4B75-9883-902F58BC41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6236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6EFE5-D1EF-4CBE-8418-8AD6C9BD22E8}"/>
              </a:ext>
            </a:extLst>
          </p:cNvPr>
          <p:cNvSpPr>
            <a:spLocks noGrp="1"/>
          </p:cNvSpPr>
          <p:nvPr>
            <p:ph type="title"/>
          </p:nvPr>
        </p:nvSpPr>
        <p:spPr/>
        <p:txBody>
          <a:bodyPr/>
          <a:lstStyle/>
          <a:p>
            <a:r>
              <a:rPr lang="en-US"/>
              <a:t>Instagram Gained Followers | All Pages</a:t>
            </a:r>
          </a:p>
        </p:txBody>
      </p:sp>
      <p:graphicFrame>
        <p:nvGraphicFramePr>
          <p:cNvPr id="6" name="Chart Placeholder 5">
            <a:extLst>
              <a:ext uri="{FF2B5EF4-FFF2-40B4-BE49-F238E27FC236}">
                <a16:creationId xmlns:a16="http://schemas.microsoft.com/office/drawing/2014/main" id="{362B201B-A688-486B-A1FA-CEE6E67A3EA5}"/>
              </a:ext>
            </a:extLst>
          </p:cNvPr>
          <p:cNvGraphicFramePr>
            <a:graphicFrameLocks noGrp="1"/>
          </p:cNvGraphicFramePr>
          <p:nvPr>
            <p:ph type="chart" sz="quarter" idx="13"/>
            <p:extLst>
              <p:ext uri="{D42A27DB-BD31-4B8C-83A1-F6EECF244321}">
                <p14:modId xmlns:p14="http://schemas.microsoft.com/office/powerpoint/2010/main" val="3038406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B9E30-B2B9-4C88-9C94-EBC1A8A17863}"/>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FAD28B6C-5566-4335-A49A-93969C8968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39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60FC0-E7B7-4B9F-B714-4202FE0E3541}"/>
              </a:ext>
            </a:extLst>
          </p:cNvPr>
          <p:cNvSpPr>
            <a:spLocks noGrp="1"/>
          </p:cNvSpPr>
          <p:nvPr>
            <p:ph type="title"/>
          </p:nvPr>
        </p:nvSpPr>
        <p:spPr/>
        <p:txBody>
          <a:bodyPr/>
          <a:lstStyle/>
          <a:p>
            <a:r>
              <a:rPr lang="en-US"/>
              <a:t>Facebook Hashtag Detection | All Pages</a:t>
            </a:r>
          </a:p>
        </p:txBody>
      </p:sp>
      <p:graphicFrame>
        <p:nvGraphicFramePr>
          <p:cNvPr id="5" name="Table Placeholder 4">
            <a:extLst>
              <a:ext uri="{FF2B5EF4-FFF2-40B4-BE49-F238E27FC236}">
                <a16:creationId xmlns:a16="http://schemas.microsoft.com/office/drawing/2014/main" id="{636EDCB4-074A-4422-9737-C97BFA168D06}"/>
              </a:ext>
            </a:extLst>
          </p:cNvPr>
          <p:cNvGraphicFramePr>
            <a:graphicFrameLocks noGrp="1"/>
          </p:cNvGraphicFramePr>
          <p:nvPr>
            <p:ph type="tbl" sz="quarter" idx="13"/>
            <p:extLst>
              <p:ext uri="{D42A27DB-BD31-4B8C-83A1-F6EECF244321}">
                <p14:modId xmlns:p14="http://schemas.microsoft.com/office/powerpoint/2010/main" val="484858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65324567"/>
                    </a:ext>
                  </a:extLst>
                </a:gridCol>
                <a:gridCol w="1234440">
                  <a:extLst>
                    <a:ext uri="{9D8B030D-6E8A-4147-A177-3AD203B41FA5}">
                      <a16:colId xmlns:a16="http://schemas.microsoft.com/office/drawing/2014/main" val="1417515430"/>
                    </a:ext>
                  </a:extLst>
                </a:gridCol>
                <a:gridCol w="1234440">
                  <a:extLst>
                    <a:ext uri="{9D8B030D-6E8A-4147-A177-3AD203B41FA5}">
                      <a16:colId xmlns:a16="http://schemas.microsoft.com/office/drawing/2014/main" val="1804165482"/>
                    </a:ext>
                  </a:extLst>
                </a:gridCol>
                <a:gridCol w="1234440">
                  <a:extLst>
                    <a:ext uri="{9D8B030D-6E8A-4147-A177-3AD203B41FA5}">
                      <a16:colId xmlns:a16="http://schemas.microsoft.com/office/drawing/2014/main" val="2203785280"/>
                    </a:ext>
                  </a:extLst>
                </a:gridCol>
                <a:gridCol w="1234440">
                  <a:extLst>
                    <a:ext uri="{9D8B030D-6E8A-4147-A177-3AD203B41FA5}">
                      <a16:colId xmlns:a16="http://schemas.microsoft.com/office/drawing/2014/main" val="2827675068"/>
                    </a:ext>
                  </a:extLst>
                </a:gridCol>
                <a:gridCol w="1234440">
                  <a:extLst>
                    <a:ext uri="{9D8B030D-6E8A-4147-A177-3AD203B41FA5}">
                      <a16:colId xmlns:a16="http://schemas.microsoft.com/office/drawing/2014/main" val="1872697458"/>
                    </a:ext>
                  </a:extLst>
                </a:gridCol>
                <a:gridCol w="1234440">
                  <a:extLst>
                    <a:ext uri="{9D8B030D-6E8A-4147-A177-3AD203B41FA5}">
                      <a16:colId xmlns:a16="http://schemas.microsoft.com/office/drawing/2014/main" val="394015648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Reach per Post</a:t>
                      </a:r>
                    </a:p>
                  </a:txBody>
                  <a:tcPr/>
                </a:tc>
                <a:tc>
                  <a:txBody>
                    <a:bodyPr/>
                    <a:lstStyle/>
                    <a:p>
                      <a:r>
                        <a:rPr lang="en-US" sz="1000"/>
                        <a:t>Avg. Interactions per Post</a:t>
                      </a:r>
                    </a:p>
                  </a:txBody>
                  <a:tcPr/>
                </a:tc>
                <a:extLst>
                  <a:ext uri="{0D108BD9-81ED-4DB2-BD59-A6C34878D82A}">
                    <a16:rowId xmlns:a16="http://schemas.microsoft.com/office/drawing/2014/main" val="1079105640"/>
                  </a:ext>
                </a:extLst>
              </a:tr>
              <a:tr h="370840">
                <a:tc>
                  <a:txBody>
                    <a:bodyPr/>
                    <a:lstStyle/>
                    <a:p>
                      <a:r>
                        <a:rPr lang="en-US" sz="1000"/>
                        <a:t>#meerweh</a:t>
                      </a:r>
                    </a:p>
                  </a:txBody>
                  <a:tcPr/>
                </a:tc>
                <a:tc>
                  <a:txBody>
                    <a:bodyPr/>
                    <a:lstStyle/>
                    <a:p>
                      <a:r>
                        <a:rPr lang="en-US" sz="1000"/>
                        <a:t>1</a:t>
                      </a:r>
                    </a:p>
                  </a:txBody>
                  <a:tcPr/>
                </a:tc>
                <a:tc>
                  <a:txBody>
                    <a:bodyPr/>
                    <a:lstStyle/>
                    <a:p>
                      <a:r>
                        <a:rPr lang="en-US" sz="1000"/>
                        <a:t>38</a:t>
                      </a:r>
                    </a:p>
                  </a:txBody>
                  <a:tcPr/>
                </a:tc>
                <a:tc>
                  <a:txBody>
                    <a:bodyPr/>
                    <a:lstStyle/>
                    <a:p>
                      <a:r>
                        <a:rPr lang="en-US" sz="1000"/>
                        <a:t>1</a:t>
                      </a:r>
                    </a:p>
                  </a:txBody>
                  <a:tcPr/>
                </a:tc>
                <a:tc>
                  <a:txBody>
                    <a:bodyPr/>
                    <a:lstStyle/>
                    <a:p>
                      <a:r>
                        <a:rPr lang="en-US" sz="1000"/>
                        <a:t>0</a:t>
                      </a:r>
                    </a:p>
                  </a:txBody>
                  <a:tcPr/>
                </a:tc>
                <a:tc>
                  <a:txBody>
                    <a:bodyPr/>
                    <a:lstStyle/>
                    <a:p>
                      <a:r>
                        <a:rPr lang="en-US" sz="1000"/>
                        <a:t>1136</a:t>
                      </a:r>
                    </a:p>
                  </a:txBody>
                  <a:tcPr/>
                </a:tc>
                <a:tc>
                  <a:txBody>
                    <a:bodyPr/>
                    <a:lstStyle/>
                    <a:p>
                      <a:r>
                        <a:rPr lang="en-US" sz="1000"/>
                        <a:t>39</a:t>
                      </a:r>
                    </a:p>
                  </a:txBody>
                  <a:tcPr/>
                </a:tc>
                <a:extLst>
                  <a:ext uri="{0D108BD9-81ED-4DB2-BD59-A6C34878D82A}">
                    <a16:rowId xmlns:a16="http://schemas.microsoft.com/office/drawing/2014/main" val="1112175064"/>
                  </a:ext>
                </a:extLst>
              </a:tr>
            </a:tbl>
          </a:graphicData>
        </a:graphic>
      </p:graphicFrame>
      <p:sp>
        <p:nvSpPr>
          <p:cNvPr id="4" name="Text Placeholder 3">
            <a:extLst>
              <a:ext uri="{FF2B5EF4-FFF2-40B4-BE49-F238E27FC236}">
                <a16:creationId xmlns:a16="http://schemas.microsoft.com/office/drawing/2014/main" id="{7A839E7D-54C8-49CB-81C3-88E97EA23F5E}"/>
              </a:ext>
            </a:extLst>
          </p:cNvPr>
          <p:cNvSpPr>
            <a:spLocks noGrp="1"/>
          </p:cNvSpPr>
          <p:nvPr>
            <p:ph type="body" sz="quarter" idx="14"/>
          </p:nvPr>
        </p:nvSpPr>
        <p:spPr/>
        <p:txBody>
          <a:bodyPr/>
          <a:lstStyle/>
          <a:p>
            <a:r>
              <a:rPr lang="en-US"/>
              <a:t>12/21/2019 - 01/19/2020</a:t>
            </a:r>
          </a:p>
        </p:txBody>
      </p:sp>
    </p:spTree>
    <p:extLst>
      <p:ext uri="{BB962C8B-B14F-4D97-AF65-F5344CB8AC3E}">
        <p14:creationId xmlns:p14="http://schemas.microsoft.com/office/powerpoint/2010/main" val="779123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5D499-4AF1-42F7-A843-2F425CD5E21B}"/>
              </a:ext>
            </a:extLst>
          </p:cNvPr>
          <p:cNvSpPr>
            <a:spLocks noGrp="1"/>
          </p:cNvSpPr>
          <p:nvPr>
            <p:ph type="title"/>
          </p:nvPr>
        </p:nvSpPr>
        <p:spPr/>
        <p:txBody>
          <a:bodyPr/>
          <a:lstStyle/>
          <a:p>
            <a:r>
              <a:rPr lang="en-US"/>
              <a:t>Facebook Organic Reach over Time | All Pages</a:t>
            </a:r>
          </a:p>
        </p:txBody>
      </p:sp>
      <p:graphicFrame>
        <p:nvGraphicFramePr>
          <p:cNvPr id="6" name="Chart Placeholder 5">
            <a:extLst>
              <a:ext uri="{FF2B5EF4-FFF2-40B4-BE49-F238E27FC236}">
                <a16:creationId xmlns:a16="http://schemas.microsoft.com/office/drawing/2014/main" id="{9F1C5648-2317-44F0-B8ED-22EE6C39005A}"/>
              </a:ext>
            </a:extLst>
          </p:cNvPr>
          <p:cNvGraphicFramePr>
            <a:graphicFrameLocks noGrp="1"/>
          </p:cNvGraphicFramePr>
          <p:nvPr>
            <p:ph type="chart" sz="quarter" idx="13"/>
            <p:extLst>
              <p:ext uri="{D42A27DB-BD31-4B8C-83A1-F6EECF244321}">
                <p14:modId xmlns:p14="http://schemas.microsoft.com/office/powerpoint/2010/main" val="2755319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68F31B-5535-4F23-B3AA-B2A36FD68BD8}"/>
              </a:ext>
            </a:extLst>
          </p:cNvPr>
          <p:cNvSpPr>
            <a:spLocks noGrp="1"/>
          </p:cNvSpPr>
          <p:nvPr>
            <p:ph type="body" sz="quarter" idx="14"/>
          </p:nvPr>
        </p:nvSpPr>
        <p:spPr/>
        <p:txBody>
          <a:bodyPr/>
          <a:lstStyle/>
          <a:p>
            <a:r>
              <a:rPr lang="en-US"/>
              <a:t>12/21/2019 - 01/19/2020</a:t>
            </a:r>
          </a:p>
        </p:txBody>
      </p:sp>
      <p:sp>
        <p:nvSpPr>
          <p:cNvPr id="5" name="Footer Placeholder 4">
            <a:extLst>
              <a:ext uri="{FF2B5EF4-FFF2-40B4-BE49-F238E27FC236}">
                <a16:creationId xmlns:a16="http://schemas.microsoft.com/office/drawing/2014/main" id="{F12D9A7B-1F79-4012-85D4-3AFC6C367A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83461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1433</Words>
  <Application>Microsoft Office PowerPoint</Application>
  <PresentationFormat>On-screen Show (4:3)</PresentationFormat>
  <Paragraphs>653</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Overview Maritim Hotels</vt:lpstr>
      <vt:lpstr>Facebook Own Videos Table | All Pages</vt:lpstr>
      <vt:lpstr>Instagram Videos Table | All Pages</vt:lpstr>
      <vt:lpstr>Youtube Private Videos Table | All Pages</vt:lpstr>
      <vt:lpstr>Instagram Posts Table | All Pages - 1 of 6</vt:lpstr>
      <vt:lpstr>Instagram Posts Table | All Pages - 2 of 6</vt:lpstr>
      <vt:lpstr>Instagram Posts Table | All Pages - 3 of 6</vt:lpstr>
      <vt:lpstr>Instagram Posts Table | All Pages - 4 of 6</vt:lpstr>
      <vt:lpstr>Instagram Posts Table | All Pages - 5 of 6</vt:lpstr>
      <vt:lpstr>Instagram Posts Table | All Pages - 6 of 6</vt:lpstr>
      <vt:lpstr>Instagram Key Metrics Table | All Pages</vt:lpstr>
      <vt:lpstr>Instagram Gained Followers | All Pages</vt:lpstr>
      <vt:lpstr>Facebook Fan Demographics | All Pages</vt:lpstr>
      <vt:lpstr>Facebook Engagement Rate By Post Type | All Pages</vt:lpstr>
      <vt:lpstr>Facebook Fans Total | All Pages</vt:lpstr>
      <vt:lpstr>Facebook Average Interactions Per Post | All Pages</vt:lpstr>
      <vt:lpstr>Facebook Fans Table | All Pages</vt:lpstr>
      <vt:lpstr>Instagram Followers Total | All Pages</vt:lpstr>
      <vt:lpstr>Instagram Key Metrics Radar | All Pages</vt:lpstr>
      <vt:lpstr>Overall Overall Audience | All Pages</vt:lpstr>
      <vt:lpstr>Overall Overall Posted Content | All Pages</vt:lpstr>
      <vt:lpstr>Overall Overall Audience Change | All Pages</vt:lpstr>
      <vt:lpstr>Instagram Organic Reach By Weekday | All Pages</vt:lpstr>
      <vt:lpstr>Instagram Hashtag Detection | All Pages - 1 of 3</vt:lpstr>
      <vt:lpstr>Instagram Hashtag Detection | All Pages - 2 of 3</vt:lpstr>
      <vt:lpstr>Instagram Hashtag Detection | All Pages - 3 of 3</vt:lpstr>
      <vt:lpstr>Youtube Private Traffic Sources by Channel | All Pages</vt:lpstr>
      <vt:lpstr>Facebook Organic, Viral &amp; Paid Reach over Time | All Pages</vt:lpstr>
      <vt:lpstr>Instagram Gained Followers | All Pages</vt:lpstr>
      <vt:lpstr>Facebook Hashtag Detection | All Pages</vt:lpstr>
      <vt:lpstr>Facebook Organic Reach over Time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Maritim Hotels</dc:title>
  <dc:creator>Frederik Peiniger</dc:creator>
  <cp:lastModifiedBy>Frederik Peiniger</cp:lastModifiedBy>
  <cp:revision>1</cp:revision>
  <dcterms:created xsi:type="dcterms:W3CDTF">2020-01-20T08:44:57Z</dcterms:created>
  <dcterms:modified xsi:type="dcterms:W3CDTF">2020-01-20T08:45:57Z</dcterms:modified>
</cp:coreProperties>
</file>