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MEDIEN360G</c:v>
                </c:pt>
              </c:strCache>
            </c:strRef>
          </c:tx>
          <c:spPr>
            <a:ln w="28575" cap="rnd">
              <a:solidFill>
                <a:schemeClr val="accent1"/>
              </a:solidFill>
              <a:round/>
            </a:ln>
            <a:effectLst/>
          </c:spPr>
          <c:marker>
            <c:symbol val="none"/>
          </c:marker>
          <c:cat>
            <c:numRef>
              <c:f>Sheet1!$A$2:$A$32</c:f>
              <c:numCache>
                <c:formatCode>m/d/yyyy</c:formatCode>
                <c:ptCount val="31"/>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pt idx="30">
                  <c:v>43800</c:v>
                </c:pt>
              </c:numCache>
            </c:numRef>
          </c:cat>
          <c:val>
            <c:numRef>
              <c:f>Sheet1!$B$2:$B$32</c:f>
              <c:numCache>
                <c:formatCode>General</c:formatCode>
                <c:ptCount val="31"/>
                <c:pt idx="26">
                  <c:v>724</c:v>
                </c:pt>
                <c:pt idx="27">
                  <c:v>724</c:v>
                </c:pt>
                <c:pt idx="28">
                  <c:v>725</c:v>
                </c:pt>
                <c:pt idx="29">
                  <c:v>725</c:v>
                </c:pt>
                <c:pt idx="30">
                  <c:v>725</c:v>
                </c:pt>
              </c:numCache>
            </c:numRef>
          </c:val>
          <c:smooth val="0"/>
          <c:extLst>
            <c:ext xmlns:c16="http://schemas.microsoft.com/office/drawing/2014/chart" uri="{C3380CC4-5D6E-409C-BE32-E72D297353CC}">
              <c16:uniqueId val="{00000000-8224-4089-B390-542D5594766E}"/>
            </c:ext>
          </c:extLst>
        </c:ser>
        <c:dLbls>
          <c:showLegendKey val="0"/>
          <c:showVal val="0"/>
          <c:showCatName val="0"/>
          <c:showSerName val="0"/>
          <c:showPercent val="0"/>
          <c:showBubbleSize val="0"/>
        </c:dLbls>
        <c:smooth val="0"/>
        <c:axId val="307175280"/>
        <c:axId val="307175608"/>
      </c:lineChart>
      <c:dateAx>
        <c:axId val="30717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75608"/>
        <c:crosses val="autoZero"/>
        <c:auto val="1"/>
        <c:lblOffset val="100"/>
        <c:baseTimeUnit val="days"/>
      </c:dateAx>
      <c:valAx>
        <c:axId val="30717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7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MEDIEN360G</c:v>
                </c:pt>
              </c:strCache>
            </c:strRef>
          </c:tx>
          <c:spPr>
            <a:ln w="28575" cap="rnd">
              <a:solidFill>
                <a:schemeClr val="accent1"/>
              </a:solidFill>
              <a:round/>
            </a:ln>
            <a:effectLst/>
          </c:spPr>
          <c:marker>
            <c:symbol val="none"/>
          </c:marker>
          <c:cat>
            <c:numRef>
              <c:f>Sheet1!$A$2:$A$32</c:f>
              <c:numCache>
                <c:formatCode>m/d/yyyy</c:formatCode>
                <c:ptCount val="31"/>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pt idx="30">
                  <c:v>43800</c:v>
                </c:pt>
              </c:numCache>
            </c:numRef>
          </c:cat>
          <c:val>
            <c:numRef>
              <c:f>Sheet1!$B$2:$B$32</c:f>
              <c:numCache>
                <c:formatCode>General</c:formatCode>
                <c:ptCount val="31"/>
                <c:pt idx="27">
                  <c:v>0</c:v>
                </c:pt>
                <c:pt idx="28">
                  <c:v>1</c:v>
                </c:pt>
                <c:pt idx="29">
                  <c:v>0</c:v>
                </c:pt>
                <c:pt idx="30">
                  <c:v>0</c:v>
                </c:pt>
              </c:numCache>
            </c:numRef>
          </c:val>
          <c:smooth val="0"/>
          <c:extLst>
            <c:ext xmlns:c16="http://schemas.microsoft.com/office/drawing/2014/chart" uri="{C3380CC4-5D6E-409C-BE32-E72D297353CC}">
              <c16:uniqueId val="{00000000-6024-4F64-86C4-E4A156D6E1D4}"/>
            </c:ext>
          </c:extLst>
        </c:ser>
        <c:dLbls>
          <c:showLegendKey val="0"/>
          <c:showVal val="0"/>
          <c:showCatName val="0"/>
          <c:showSerName val="0"/>
          <c:showPercent val="0"/>
          <c:showBubbleSize val="0"/>
        </c:dLbls>
        <c:smooth val="0"/>
        <c:axId val="261287432"/>
        <c:axId val="261289072"/>
      </c:lineChart>
      <c:dateAx>
        <c:axId val="26128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289072"/>
        <c:crosses val="autoZero"/>
        <c:auto val="1"/>
        <c:lblOffset val="100"/>
        <c:baseTimeUnit val="days"/>
      </c:dateAx>
      <c:valAx>
        <c:axId val="26128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28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MEDIEN360G</c:v>
                </c:pt>
              </c:strCache>
            </c:strRef>
          </c:tx>
          <c:spPr>
            <a:ln w="28575" cap="rnd">
              <a:solidFill>
                <a:schemeClr val="accent1"/>
              </a:solidFill>
              <a:round/>
            </a:ln>
            <a:effectLst/>
          </c:spPr>
          <c:marker>
            <c:symbol val="none"/>
          </c:marker>
          <c:cat>
            <c:numRef>
              <c:f>Sheet1!$A$2:$A$32</c:f>
              <c:numCache>
                <c:formatCode>m/d/yyyy</c:formatCode>
                <c:ptCount val="31"/>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pt idx="30">
                  <c:v>43800</c:v>
                </c:pt>
              </c:numCache>
            </c:numRef>
          </c:cat>
          <c:val>
            <c:numRef>
              <c:f>Sheet1!$B$2:$B$32</c:f>
              <c:numCache>
                <c:formatCode>General</c:formatCode>
                <c:ptCount val="31"/>
                <c:pt idx="0">
                  <c:v>0</c:v>
                </c:pt>
                <c:pt idx="1">
                  <c:v>1</c:v>
                </c:pt>
                <c:pt idx="2">
                  <c:v>1</c:v>
                </c:pt>
                <c:pt idx="3">
                  <c:v>0</c:v>
                </c:pt>
                <c:pt idx="4">
                  <c:v>0</c:v>
                </c:pt>
                <c:pt idx="5">
                  <c:v>0</c:v>
                </c:pt>
                <c:pt idx="6">
                  <c:v>1</c:v>
                </c:pt>
                <c:pt idx="7">
                  <c:v>1</c:v>
                </c:pt>
                <c:pt idx="8">
                  <c:v>0</c:v>
                </c:pt>
                <c:pt idx="9">
                  <c:v>1</c:v>
                </c:pt>
                <c:pt idx="10">
                  <c:v>0</c:v>
                </c:pt>
                <c:pt idx="11">
                  <c:v>0</c:v>
                </c:pt>
                <c:pt idx="12">
                  <c:v>0</c:v>
                </c:pt>
                <c:pt idx="13">
                  <c:v>1</c:v>
                </c:pt>
                <c:pt idx="14">
                  <c:v>1</c:v>
                </c:pt>
                <c:pt idx="15">
                  <c:v>0</c:v>
                </c:pt>
                <c:pt idx="16">
                  <c:v>0</c:v>
                </c:pt>
                <c:pt idx="17">
                  <c:v>0</c:v>
                </c:pt>
                <c:pt idx="18">
                  <c:v>0</c:v>
                </c:pt>
                <c:pt idx="19">
                  <c:v>0</c:v>
                </c:pt>
                <c:pt idx="20">
                  <c:v>0</c:v>
                </c:pt>
                <c:pt idx="21">
                  <c:v>2</c:v>
                </c:pt>
                <c:pt idx="22">
                  <c:v>0</c:v>
                </c:pt>
                <c:pt idx="23">
                  <c:v>0</c:v>
                </c:pt>
                <c:pt idx="24">
                  <c:v>0</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0-4A00-433D-8DCE-B5746F1B4251}"/>
            </c:ext>
          </c:extLst>
        </c:ser>
        <c:dLbls>
          <c:showLegendKey val="0"/>
          <c:showVal val="0"/>
          <c:showCatName val="0"/>
          <c:showSerName val="0"/>
          <c:showPercent val="0"/>
          <c:showBubbleSize val="0"/>
        </c:dLbls>
        <c:smooth val="0"/>
        <c:axId val="465669288"/>
        <c:axId val="465674208"/>
      </c:lineChart>
      <c:dateAx>
        <c:axId val="465669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74208"/>
        <c:crosses val="autoZero"/>
        <c:auto val="1"/>
        <c:lblOffset val="100"/>
        <c:baseTimeUnit val="days"/>
      </c:dateAx>
      <c:valAx>
        <c:axId val="46567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6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415F2-B6CD-425F-86C3-F33F46C2B1B8}"/>
              </a:ext>
            </a:extLst>
          </p:cNvPr>
          <p:cNvSpPr>
            <a:spLocks noGrp="1"/>
          </p:cNvSpPr>
          <p:nvPr>
            <p:ph type="ctrTitle"/>
          </p:nvPr>
        </p:nvSpPr>
        <p:spPr/>
        <p:txBody>
          <a:bodyPr/>
          <a:lstStyle/>
          <a:p>
            <a:r>
              <a:rPr lang="en-US"/>
              <a:t>MEDIEN360G</a:t>
            </a:r>
          </a:p>
        </p:txBody>
      </p:sp>
      <p:sp>
        <p:nvSpPr>
          <p:cNvPr id="3" name="Subtitle 2">
            <a:extLst>
              <a:ext uri="{FF2B5EF4-FFF2-40B4-BE49-F238E27FC236}">
                <a16:creationId xmlns:a16="http://schemas.microsoft.com/office/drawing/2014/main" id="{2509CF79-1F8B-440A-8C94-E379DDF27AA9}"/>
              </a:ext>
            </a:extLst>
          </p:cNvPr>
          <p:cNvSpPr>
            <a:spLocks noGrp="1"/>
          </p:cNvSpPr>
          <p:nvPr>
            <p:ph type="subTitle" idx="1"/>
          </p:nvPr>
        </p:nvSpPr>
        <p:spPr/>
        <p:txBody>
          <a:bodyPr/>
          <a:lstStyle/>
          <a:p>
            <a:r>
              <a:rPr lang="en-US"/>
              <a:t>MDR</a:t>
            </a:r>
          </a:p>
        </p:txBody>
      </p:sp>
    </p:spTree>
    <p:extLst>
      <p:ext uri="{BB962C8B-B14F-4D97-AF65-F5344CB8AC3E}">
        <p14:creationId xmlns:p14="http://schemas.microsoft.com/office/powerpoint/2010/main" val="4073163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ADE0B-97BA-4BB8-9A24-69D61B0722B8}"/>
              </a:ext>
            </a:extLst>
          </p:cNvPr>
          <p:cNvSpPr>
            <a:spLocks noGrp="1"/>
          </p:cNvSpPr>
          <p:nvPr>
            <p:ph type="title"/>
          </p:nvPr>
        </p:nvSpPr>
        <p:spPr/>
        <p:txBody>
          <a:bodyPr/>
          <a:lstStyle/>
          <a:p>
            <a:r>
              <a:rPr lang="en-US"/>
              <a:t>Facebook Fans Table | MEDIEN360G</a:t>
            </a:r>
          </a:p>
        </p:txBody>
      </p:sp>
      <p:graphicFrame>
        <p:nvGraphicFramePr>
          <p:cNvPr id="5" name="Table Placeholder 4">
            <a:extLst>
              <a:ext uri="{FF2B5EF4-FFF2-40B4-BE49-F238E27FC236}">
                <a16:creationId xmlns:a16="http://schemas.microsoft.com/office/drawing/2014/main" id="{B6417872-55AA-47D1-9567-EB30A1D10118}"/>
              </a:ext>
            </a:extLst>
          </p:cNvPr>
          <p:cNvGraphicFramePr>
            <a:graphicFrameLocks noGrp="1"/>
          </p:cNvGraphicFramePr>
          <p:nvPr>
            <p:ph type="tbl" sz="quarter" idx="13"/>
            <p:extLst>
              <p:ext uri="{D42A27DB-BD31-4B8C-83A1-F6EECF244321}">
                <p14:modId xmlns:p14="http://schemas.microsoft.com/office/powerpoint/2010/main" val="3797818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6065915"/>
                    </a:ext>
                  </a:extLst>
                </a:gridCol>
                <a:gridCol w="1234440">
                  <a:extLst>
                    <a:ext uri="{9D8B030D-6E8A-4147-A177-3AD203B41FA5}">
                      <a16:colId xmlns:a16="http://schemas.microsoft.com/office/drawing/2014/main" val="807623225"/>
                    </a:ext>
                  </a:extLst>
                </a:gridCol>
                <a:gridCol w="822960">
                  <a:extLst>
                    <a:ext uri="{9D8B030D-6E8A-4147-A177-3AD203B41FA5}">
                      <a16:colId xmlns:a16="http://schemas.microsoft.com/office/drawing/2014/main" val="389393831"/>
                    </a:ext>
                  </a:extLst>
                </a:gridCol>
                <a:gridCol w="822960">
                  <a:extLst>
                    <a:ext uri="{9D8B030D-6E8A-4147-A177-3AD203B41FA5}">
                      <a16:colId xmlns:a16="http://schemas.microsoft.com/office/drawing/2014/main" val="1644761898"/>
                    </a:ext>
                  </a:extLst>
                </a:gridCol>
                <a:gridCol w="822960">
                  <a:extLst>
                    <a:ext uri="{9D8B030D-6E8A-4147-A177-3AD203B41FA5}">
                      <a16:colId xmlns:a16="http://schemas.microsoft.com/office/drawing/2014/main" val="1408030574"/>
                    </a:ext>
                  </a:extLst>
                </a:gridCol>
                <a:gridCol w="822960">
                  <a:extLst>
                    <a:ext uri="{9D8B030D-6E8A-4147-A177-3AD203B41FA5}">
                      <a16:colId xmlns:a16="http://schemas.microsoft.com/office/drawing/2014/main" val="1593611026"/>
                    </a:ext>
                  </a:extLst>
                </a:gridCol>
                <a:gridCol w="822960">
                  <a:extLst>
                    <a:ext uri="{9D8B030D-6E8A-4147-A177-3AD203B41FA5}">
                      <a16:colId xmlns:a16="http://schemas.microsoft.com/office/drawing/2014/main" val="3587779042"/>
                    </a:ext>
                  </a:extLst>
                </a:gridCol>
                <a:gridCol w="822960">
                  <a:extLst>
                    <a:ext uri="{9D8B030D-6E8A-4147-A177-3AD203B41FA5}">
                      <a16:colId xmlns:a16="http://schemas.microsoft.com/office/drawing/2014/main" val="9171003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132881815"/>
                  </a:ext>
                </a:extLst>
              </a:tr>
              <a:tr h="370840">
                <a:tc>
                  <a:txBody>
                    <a:bodyPr/>
                    <a:lstStyle/>
                    <a:p>
                      <a:r>
                        <a:rPr lang="en-US" sz="1000"/>
                        <a:t>MEDIEN360G</a:t>
                      </a:r>
                    </a:p>
                  </a:txBody>
                  <a:tcPr/>
                </a:tc>
                <a:tc>
                  <a:txBody>
                    <a:bodyPr/>
                    <a:lstStyle/>
                    <a:p>
                      <a:r>
                        <a:rPr lang="en-US" sz="1000"/>
                        <a:t>725</a:t>
                      </a:r>
                    </a:p>
                  </a:txBody>
                  <a:tcPr/>
                </a:tc>
                <a:tc>
                  <a:txBody>
                    <a:bodyPr/>
                    <a:lstStyle/>
                    <a:p>
                      <a:r>
                        <a:rPr lang="en-US" sz="1000"/>
                        <a:t>1</a:t>
                      </a:r>
                    </a:p>
                  </a:txBody>
                  <a:tcPr/>
                </a:tc>
                <a:tc>
                  <a:txBody>
                    <a:bodyPr/>
                    <a:lstStyle/>
                    <a:p>
                      <a:r>
                        <a:rPr lang="en-US" sz="1000"/>
                        <a:t>0.1 %</a:t>
                      </a:r>
                    </a:p>
                  </a:txBody>
                  <a:tcPr/>
                </a:tc>
                <a:tc>
                  <a:txBody>
                    <a:bodyPr/>
                    <a:lstStyle/>
                    <a:p>
                      <a:r>
                        <a:rPr lang="en-US" sz="1000"/>
                        <a:t>1</a:t>
                      </a:r>
                    </a:p>
                  </a:txBody>
                  <a:tcPr/>
                </a:tc>
                <a:tc>
                  <a:txBody>
                    <a:bodyPr/>
                    <a:lstStyle/>
                    <a:p>
                      <a:r>
                        <a:rPr lang="en-US" sz="1000"/>
                        <a:t>0.1 %</a:t>
                      </a:r>
                    </a:p>
                  </a:txBody>
                  <a:tcPr/>
                </a:tc>
                <a:tc>
                  <a:txBody>
                    <a:bodyPr/>
                    <a:lstStyle/>
                    <a:p>
                      <a:r>
                        <a:rPr lang="en-US" sz="1000"/>
                        <a:t>1</a:t>
                      </a:r>
                    </a:p>
                  </a:txBody>
                  <a:tcPr/>
                </a:tc>
                <a:tc>
                  <a:txBody>
                    <a:bodyPr/>
                    <a:lstStyle/>
                    <a:p>
                      <a:r>
                        <a:rPr lang="en-US" sz="1000"/>
                        <a:t>0.1 %</a:t>
                      </a:r>
                    </a:p>
                  </a:txBody>
                  <a:tcPr/>
                </a:tc>
                <a:extLst>
                  <a:ext uri="{0D108BD9-81ED-4DB2-BD59-A6C34878D82A}">
                    <a16:rowId xmlns:a16="http://schemas.microsoft.com/office/drawing/2014/main" val="3114116745"/>
                  </a:ext>
                </a:extLst>
              </a:tr>
            </a:tbl>
          </a:graphicData>
        </a:graphic>
      </p:graphicFrame>
      <p:sp>
        <p:nvSpPr>
          <p:cNvPr id="4" name="Text Placeholder 3">
            <a:extLst>
              <a:ext uri="{FF2B5EF4-FFF2-40B4-BE49-F238E27FC236}">
                <a16:creationId xmlns:a16="http://schemas.microsoft.com/office/drawing/2014/main" id="{4E9D4F4A-555F-4B7E-9BA8-E5D2AA7AE3DC}"/>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1772606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F7DE0-1113-435B-B26E-40F9EB25F817}"/>
              </a:ext>
            </a:extLst>
          </p:cNvPr>
          <p:cNvSpPr>
            <a:spLocks noGrp="1"/>
          </p:cNvSpPr>
          <p:nvPr>
            <p:ph type="title"/>
          </p:nvPr>
        </p:nvSpPr>
        <p:spPr/>
        <p:txBody>
          <a:bodyPr/>
          <a:lstStyle/>
          <a:p>
            <a:r>
              <a:rPr lang="en-US"/>
              <a:t>Facebook Fans Total | MEDIEN360G</a:t>
            </a:r>
          </a:p>
        </p:txBody>
      </p:sp>
      <p:graphicFrame>
        <p:nvGraphicFramePr>
          <p:cNvPr id="6" name="Chart Placeholder 5">
            <a:extLst>
              <a:ext uri="{FF2B5EF4-FFF2-40B4-BE49-F238E27FC236}">
                <a16:creationId xmlns:a16="http://schemas.microsoft.com/office/drawing/2014/main" id="{35803792-7D57-450D-921C-9026AA8B6E5E}"/>
              </a:ext>
            </a:extLst>
          </p:cNvPr>
          <p:cNvGraphicFramePr>
            <a:graphicFrameLocks noGrp="1"/>
          </p:cNvGraphicFramePr>
          <p:nvPr>
            <p:ph type="chart" sz="quarter" idx="13"/>
            <p:extLst>
              <p:ext uri="{D42A27DB-BD31-4B8C-83A1-F6EECF244321}">
                <p14:modId xmlns:p14="http://schemas.microsoft.com/office/powerpoint/2010/main" val="319977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9F04A1-3907-4F83-8AAA-3B0E25C8775B}"/>
              </a:ext>
            </a:extLst>
          </p:cNvPr>
          <p:cNvSpPr>
            <a:spLocks noGrp="1"/>
          </p:cNvSpPr>
          <p:nvPr>
            <p:ph type="body" sz="quarter" idx="14"/>
          </p:nvPr>
        </p:nvSpPr>
        <p:spPr/>
        <p:txBody>
          <a:bodyPr/>
          <a:lstStyle/>
          <a:p>
            <a:r>
              <a:rPr lang="en-US"/>
              <a:t>11/01/2019 - 12/01/2019</a:t>
            </a:r>
          </a:p>
        </p:txBody>
      </p:sp>
      <p:sp>
        <p:nvSpPr>
          <p:cNvPr id="5" name="Footer Placeholder 4">
            <a:extLst>
              <a:ext uri="{FF2B5EF4-FFF2-40B4-BE49-F238E27FC236}">
                <a16:creationId xmlns:a16="http://schemas.microsoft.com/office/drawing/2014/main" id="{BC60BCF3-81DD-409B-9263-A7CF649E97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9924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C7E43-671E-4B12-9B59-B92C809E96EF}"/>
              </a:ext>
            </a:extLst>
          </p:cNvPr>
          <p:cNvSpPr>
            <a:spLocks noGrp="1"/>
          </p:cNvSpPr>
          <p:nvPr>
            <p:ph type="title"/>
          </p:nvPr>
        </p:nvSpPr>
        <p:spPr/>
        <p:txBody>
          <a:bodyPr/>
          <a:lstStyle/>
          <a:p>
            <a:r>
              <a:rPr lang="en-US"/>
              <a:t>Facebook Fans Change | MEDIEN360G</a:t>
            </a:r>
          </a:p>
        </p:txBody>
      </p:sp>
      <p:graphicFrame>
        <p:nvGraphicFramePr>
          <p:cNvPr id="6" name="Chart Placeholder 5">
            <a:extLst>
              <a:ext uri="{FF2B5EF4-FFF2-40B4-BE49-F238E27FC236}">
                <a16:creationId xmlns:a16="http://schemas.microsoft.com/office/drawing/2014/main" id="{67277AD9-00FF-4B7D-A452-6B8BD1B0AF79}"/>
              </a:ext>
            </a:extLst>
          </p:cNvPr>
          <p:cNvGraphicFramePr>
            <a:graphicFrameLocks noGrp="1"/>
          </p:cNvGraphicFramePr>
          <p:nvPr>
            <p:ph type="chart" sz="quarter" idx="13"/>
            <p:extLst>
              <p:ext uri="{D42A27DB-BD31-4B8C-83A1-F6EECF244321}">
                <p14:modId xmlns:p14="http://schemas.microsoft.com/office/powerpoint/2010/main" val="4261660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16F749-52EF-4FE9-8CA6-07E77EA037CB}"/>
              </a:ext>
            </a:extLst>
          </p:cNvPr>
          <p:cNvSpPr>
            <a:spLocks noGrp="1"/>
          </p:cNvSpPr>
          <p:nvPr>
            <p:ph type="body" sz="quarter" idx="14"/>
          </p:nvPr>
        </p:nvSpPr>
        <p:spPr/>
        <p:txBody>
          <a:bodyPr/>
          <a:lstStyle/>
          <a:p>
            <a:r>
              <a:rPr lang="en-US"/>
              <a:t>11/01/2019 - 12/01/2019</a:t>
            </a:r>
          </a:p>
        </p:txBody>
      </p:sp>
      <p:sp>
        <p:nvSpPr>
          <p:cNvPr id="5" name="Footer Placeholder 4">
            <a:extLst>
              <a:ext uri="{FF2B5EF4-FFF2-40B4-BE49-F238E27FC236}">
                <a16:creationId xmlns:a16="http://schemas.microsoft.com/office/drawing/2014/main" id="{F910CDE0-18AB-4811-A04E-BCCBA91EC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3980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72EC8-CE92-45C2-822C-0497849ADB08}"/>
              </a:ext>
            </a:extLst>
          </p:cNvPr>
          <p:cNvSpPr>
            <a:spLocks noGrp="1"/>
          </p:cNvSpPr>
          <p:nvPr>
            <p:ph type="title"/>
          </p:nvPr>
        </p:nvSpPr>
        <p:spPr/>
        <p:txBody>
          <a:bodyPr/>
          <a:lstStyle/>
          <a:p>
            <a:r>
              <a:rPr lang="en-US"/>
              <a:t>Facebook Own Posts Table | MEDIEN360G - 1 of 26</a:t>
            </a:r>
          </a:p>
        </p:txBody>
      </p:sp>
      <p:graphicFrame>
        <p:nvGraphicFramePr>
          <p:cNvPr id="5" name="Table Placeholder 4">
            <a:extLst>
              <a:ext uri="{FF2B5EF4-FFF2-40B4-BE49-F238E27FC236}">
                <a16:creationId xmlns:a16="http://schemas.microsoft.com/office/drawing/2014/main" id="{DDD3A1D1-A165-4FDC-9CB3-63F869F56564}"/>
              </a:ext>
            </a:extLst>
          </p:cNvPr>
          <p:cNvGraphicFramePr>
            <a:graphicFrameLocks noGrp="1"/>
          </p:cNvGraphicFramePr>
          <p:nvPr>
            <p:ph type="tbl" sz="quarter" idx="13"/>
            <p:extLst>
              <p:ext uri="{D42A27DB-BD31-4B8C-83A1-F6EECF244321}">
                <p14:modId xmlns:p14="http://schemas.microsoft.com/office/powerpoint/2010/main" val="1855985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081303099"/>
                    </a:ext>
                  </a:extLst>
                </a:gridCol>
                <a:gridCol w="905256">
                  <a:extLst>
                    <a:ext uri="{9D8B030D-6E8A-4147-A177-3AD203B41FA5}">
                      <a16:colId xmlns:a16="http://schemas.microsoft.com/office/drawing/2014/main" val="164020990"/>
                    </a:ext>
                  </a:extLst>
                </a:gridCol>
                <a:gridCol w="658368">
                  <a:extLst>
                    <a:ext uri="{9D8B030D-6E8A-4147-A177-3AD203B41FA5}">
                      <a16:colId xmlns:a16="http://schemas.microsoft.com/office/drawing/2014/main" val="2661092260"/>
                    </a:ext>
                  </a:extLst>
                </a:gridCol>
                <a:gridCol w="329184">
                  <a:extLst>
                    <a:ext uri="{9D8B030D-6E8A-4147-A177-3AD203B41FA5}">
                      <a16:colId xmlns:a16="http://schemas.microsoft.com/office/drawing/2014/main" val="2252350469"/>
                    </a:ext>
                  </a:extLst>
                </a:gridCol>
                <a:gridCol w="329184">
                  <a:extLst>
                    <a:ext uri="{9D8B030D-6E8A-4147-A177-3AD203B41FA5}">
                      <a16:colId xmlns:a16="http://schemas.microsoft.com/office/drawing/2014/main" val="3219849696"/>
                    </a:ext>
                  </a:extLst>
                </a:gridCol>
                <a:gridCol w="329184">
                  <a:extLst>
                    <a:ext uri="{9D8B030D-6E8A-4147-A177-3AD203B41FA5}">
                      <a16:colId xmlns:a16="http://schemas.microsoft.com/office/drawing/2014/main" val="2244730553"/>
                    </a:ext>
                  </a:extLst>
                </a:gridCol>
                <a:gridCol w="329184">
                  <a:extLst>
                    <a:ext uri="{9D8B030D-6E8A-4147-A177-3AD203B41FA5}">
                      <a16:colId xmlns:a16="http://schemas.microsoft.com/office/drawing/2014/main" val="88578667"/>
                    </a:ext>
                  </a:extLst>
                </a:gridCol>
                <a:gridCol w="329184">
                  <a:extLst>
                    <a:ext uri="{9D8B030D-6E8A-4147-A177-3AD203B41FA5}">
                      <a16:colId xmlns:a16="http://schemas.microsoft.com/office/drawing/2014/main" val="3717754567"/>
                    </a:ext>
                  </a:extLst>
                </a:gridCol>
                <a:gridCol w="329184">
                  <a:extLst>
                    <a:ext uri="{9D8B030D-6E8A-4147-A177-3AD203B41FA5}">
                      <a16:colId xmlns:a16="http://schemas.microsoft.com/office/drawing/2014/main" val="2301654628"/>
                    </a:ext>
                  </a:extLst>
                </a:gridCol>
                <a:gridCol w="329184">
                  <a:extLst>
                    <a:ext uri="{9D8B030D-6E8A-4147-A177-3AD203B41FA5}">
                      <a16:colId xmlns:a16="http://schemas.microsoft.com/office/drawing/2014/main" val="3586390312"/>
                    </a:ext>
                  </a:extLst>
                </a:gridCol>
                <a:gridCol w="329184">
                  <a:extLst>
                    <a:ext uri="{9D8B030D-6E8A-4147-A177-3AD203B41FA5}">
                      <a16:colId xmlns:a16="http://schemas.microsoft.com/office/drawing/2014/main" val="2188330769"/>
                    </a:ext>
                  </a:extLst>
                </a:gridCol>
                <a:gridCol w="329184">
                  <a:extLst>
                    <a:ext uri="{9D8B030D-6E8A-4147-A177-3AD203B41FA5}">
                      <a16:colId xmlns:a16="http://schemas.microsoft.com/office/drawing/2014/main" val="3450375936"/>
                    </a:ext>
                  </a:extLst>
                </a:gridCol>
                <a:gridCol w="329184">
                  <a:extLst>
                    <a:ext uri="{9D8B030D-6E8A-4147-A177-3AD203B41FA5}">
                      <a16:colId xmlns:a16="http://schemas.microsoft.com/office/drawing/2014/main" val="3292937897"/>
                    </a:ext>
                  </a:extLst>
                </a:gridCol>
                <a:gridCol w="329184">
                  <a:extLst>
                    <a:ext uri="{9D8B030D-6E8A-4147-A177-3AD203B41FA5}">
                      <a16:colId xmlns:a16="http://schemas.microsoft.com/office/drawing/2014/main" val="935079328"/>
                    </a:ext>
                  </a:extLst>
                </a:gridCol>
                <a:gridCol w="329184">
                  <a:extLst>
                    <a:ext uri="{9D8B030D-6E8A-4147-A177-3AD203B41FA5}">
                      <a16:colId xmlns:a16="http://schemas.microsoft.com/office/drawing/2014/main" val="360617543"/>
                    </a:ext>
                  </a:extLst>
                </a:gridCol>
                <a:gridCol w="329184">
                  <a:extLst>
                    <a:ext uri="{9D8B030D-6E8A-4147-A177-3AD203B41FA5}">
                      <a16:colId xmlns:a16="http://schemas.microsoft.com/office/drawing/2014/main" val="137124157"/>
                    </a:ext>
                  </a:extLst>
                </a:gridCol>
                <a:gridCol w="329184">
                  <a:extLst>
                    <a:ext uri="{9D8B030D-6E8A-4147-A177-3AD203B41FA5}">
                      <a16:colId xmlns:a16="http://schemas.microsoft.com/office/drawing/2014/main" val="1515272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73411816"/>
                  </a:ext>
                </a:extLst>
              </a:tr>
            </a:tbl>
          </a:graphicData>
        </a:graphic>
      </p:graphicFrame>
      <p:sp>
        <p:nvSpPr>
          <p:cNvPr id="4" name="Text Placeholder 3">
            <a:extLst>
              <a:ext uri="{FF2B5EF4-FFF2-40B4-BE49-F238E27FC236}">
                <a16:creationId xmlns:a16="http://schemas.microsoft.com/office/drawing/2014/main" id="{617943E1-1FC0-46FB-A6F0-E1851260B831}"/>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419673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3DB8A-863C-4FBA-BA83-A831EF9C2CE6}"/>
              </a:ext>
            </a:extLst>
          </p:cNvPr>
          <p:cNvSpPr>
            <a:spLocks noGrp="1"/>
          </p:cNvSpPr>
          <p:nvPr>
            <p:ph type="title"/>
          </p:nvPr>
        </p:nvSpPr>
        <p:spPr/>
        <p:txBody>
          <a:bodyPr/>
          <a:lstStyle/>
          <a:p>
            <a:r>
              <a:rPr lang="en-US"/>
              <a:t>Facebook Own Posts Table | MEDIEN360G - 2 of 26</a:t>
            </a:r>
          </a:p>
        </p:txBody>
      </p:sp>
      <p:graphicFrame>
        <p:nvGraphicFramePr>
          <p:cNvPr id="5" name="Table Placeholder 4">
            <a:extLst>
              <a:ext uri="{FF2B5EF4-FFF2-40B4-BE49-F238E27FC236}">
                <a16:creationId xmlns:a16="http://schemas.microsoft.com/office/drawing/2014/main" id="{45F854C1-99B2-4C09-AE2D-DEE2FBE86ED7}"/>
              </a:ext>
            </a:extLst>
          </p:cNvPr>
          <p:cNvGraphicFramePr>
            <a:graphicFrameLocks noGrp="1"/>
          </p:cNvGraphicFramePr>
          <p:nvPr>
            <p:ph type="tbl" sz="quarter" idx="13"/>
            <p:extLst>
              <p:ext uri="{D42A27DB-BD31-4B8C-83A1-F6EECF244321}">
                <p14:modId xmlns:p14="http://schemas.microsoft.com/office/powerpoint/2010/main" val="1281320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10946100"/>
                    </a:ext>
                  </a:extLst>
                </a:gridCol>
                <a:gridCol w="905256">
                  <a:extLst>
                    <a:ext uri="{9D8B030D-6E8A-4147-A177-3AD203B41FA5}">
                      <a16:colId xmlns:a16="http://schemas.microsoft.com/office/drawing/2014/main" val="2589655131"/>
                    </a:ext>
                  </a:extLst>
                </a:gridCol>
                <a:gridCol w="658368">
                  <a:extLst>
                    <a:ext uri="{9D8B030D-6E8A-4147-A177-3AD203B41FA5}">
                      <a16:colId xmlns:a16="http://schemas.microsoft.com/office/drawing/2014/main" val="1368169688"/>
                    </a:ext>
                  </a:extLst>
                </a:gridCol>
                <a:gridCol w="329184">
                  <a:extLst>
                    <a:ext uri="{9D8B030D-6E8A-4147-A177-3AD203B41FA5}">
                      <a16:colId xmlns:a16="http://schemas.microsoft.com/office/drawing/2014/main" val="2766158690"/>
                    </a:ext>
                  </a:extLst>
                </a:gridCol>
                <a:gridCol w="329184">
                  <a:extLst>
                    <a:ext uri="{9D8B030D-6E8A-4147-A177-3AD203B41FA5}">
                      <a16:colId xmlns:a16="http://schemas.microsoft.com/office/drawing/2014/main" val="1057335921"/>
                    </a:ext>
                  </a:extLst>
                </a:gridCol>
                <a:gridCol w="329184">
                  <a:extLst>
                    <a:ext uri="{9D8B030D-6E8A-4147-A177-3AD203B41FA5}">
                      <a16:colId xmlns:a16="http://schemas.microsoft.com/office/drawing/2014/main" val="2469934247"/>
                    </a:ext>
                  </a:extLst>
                </a:gridCol>
                <a:gridCol w="329184">
                  <a:extLst>
                    <a:ext uri="{9D8B030D-6E8A-4147-A177-3AD203B41FA5}">
                      <a16:colId xmlns:a16="http://schemas.microsoft.com/office/drawing/2014/main" val="3499893330"/>
                    </a:ext>
                  </a:extLst>
                </a:gridCol>
                <a:gridCol w="329184">
                  <a:extLst>
                    <a:ext uri="{9D8B030D-6E8A-4147-A177-3AD203B41FA5}">
                      <a16:colId xmlns:a16="http://schemas.microsoft.com/office/drawing/2014/main" val="2306005154"/>
                    </a:ext>
                  </a:extLst>
                </a:gridCol>
                <a:gridCol w="329184">
                  <a:extLst>
                    <a:ext uri="{9D8B030D-6E8A-4147-A177-3AD203B41FA5}">
                      <a16:colId xmlns:a16="http://schemas.microsoft.com/office/drawing/2014/main" val="3567842069"/>
                    </a:ext>
                  </a:extLst>
                </a:gridCol>
                <a:gridCol w="329184">
                  <a:extLst>
                    <a:ext uri="{9D8B030D-6E8A-4147-A177-3AD203B41FA5}">
                      <a16:colId xmlns:a16="http://schemas.microsoft.com/office/drawing/2014/main" val="3399540453"/>
                    </a:ext>
                  </a:extLst>
                </a:gridCol>
                <a:gridCol w="329184">
                  <a:extLst>
                    <a:ext uri="{9D8B030D-6E8A-4147-A177-3AD203B41FA5}">
                      <a16:colId xmlns:a16="http://schemas.microsoft.com/office/drawing/2014/main" val="1232039481"/>
                    </a:ext>
                  </a:extLst>
                </a:gridCol>
                <a:gridCol w="329184">
                  <a:extLst>
                    <a:ext uri="{9D8B030D-6E8A-4147-A177-3AD203B41FA5}">
                      <a16:colId xmlns:a16="http://schemas.microsoft.com/office/drawing/2014/main" val="2923856247"/>
                    </a:ext>
                  </a:extLst>
                </a:gridCol>
                <a:gridCol w="329184">
                  <a:extLst>
                    <a:ext uri="{9D8B030D-6E8A-4147-A177-3AD203B41FA5}">
                      <a16:colId xmlns:a16="http://schemas.microsoft.com/office/drawing/2014/main" val="3846653589"/>
                    </a:ext>
                  </a:extLst>
                </a:gridCol>
                <a:gridCol w="329184">
                  <a:extLst>
                    <a:ext uri="{9D8B030D-6E8A-4147-A177-3AD203B41FA5}">
                      <a16:colId xmlns:a16="http://schemas.microsoft.com/office/drawing/2014/main" val="1293954251"/>
                    </a:ext>
                  </a:extLst>
                </a:gridCol>
                <a:gridCol w="329184">
                  <a:extLst>
                    <a:ext uri="{9D8B030D-6E8A-4147-A177-3AD203B41FA5}">
                      <a16:colId xmlns:a16="http://schemas.microsoft.com/office/drawing/2014/main" val="3842842967"/>
                    </a:ext>
                  </a:extLst>
                </a:gridCol>
                <a:gridCol w="329184">
                  <a:extLst>
                    <a:ext uri="{9D8B030D-6E8A-4147-A177-3AD203B41FA5}">
                      <a16:colId xmlns:a16="http://schemas.microsoft.com/office/drawing/2014/main" val="2375941855"/>
                    </a:ext>
                  </a:extLst>
                </a:gridCol>
                <a:gridCol w="329184">
                  <a:extLst>
                    <a:ext uri="{9D8B030D-6E8A-4147-A177-3AD203B41FA5}">
                      <a16:colId xmlns:a16="http://schemas.microsoft.com/office/drawing/2014/main" val="1681218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94072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- 2019-11-20 15:30:00</a:t>
                      </a:r>
                      <a:r>
                        <a:rPr kumimoji="0" lang="de-DE" sz="1000" b="0" i="0" u="none" strike="noStrike" kern="1200" cap="none" spc="0" normalizeH="0" baseline="0" noProof="0">
                          <a:ln>
                            <a:noFill/>
                          </a:ln>
                          <a:solidFill>
                            <a:prstClr val="black"/>
                          </a:solidFill>
                          <a:effectLst/>
                          <a:uLnTx/>
                          <a:uFillTx/>
                          <a:latin typeface="+mn-lt"/>
                          <a:ea typeface="+mn-ea"/>
                          <a:cs typeface="+mn-cs"/>
                        </a:rPr>
                        <a:t>
 DT64 - das Jugendradio der DDR war unter den jungen Menschen im Osten - zumindest am Anfang - sehr beliebt. Doch was bedeutete der Name DT64 überhaupt?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https://scontent.xx.fbcdn.net/v/t1.0-9/s720x720/78047252_2581299371937719_2320969768066088960_n.png?_nc_cat=100&amp;_nc_ohc=TglCD2npvBgAQmSCtPWmzIKNY_B8ty5v_u0iA2_jSNnNVLflayApNRmvQ&amp;_nc_ht=scontent.xx&amp;oh=51543655491018ddca377f8e9be0b0d8&amp;oe=5E7AFF98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61986300"/>
                  </a:ext>
                </a:extLst>
              </a:tr>
            </a:tbl>
          </a:graphicData>
        </a:graphic>
      </p:graphicFrame>
      <p:sp>
        <p:nvSpPr>
          <p:cNvPr id="4" name="Text Placeholder 3">
            <a:extLst>
              <a:ext uri="{FF2B5EF4-FFF2-40B4-BE49-F238E27FC236}">
                <a16:creationId xmlns:a16="http://schemas.microsoft.com/office/drawing/2014/main" id="{BB45A6AE-1D37-496C-A553-C8F0AEEED7E5}"/>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3763650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6D0E0-3DAC-41E3-9FBE-818DD142F5F2}"/>
              </a:ext>
            </a:extLst>
          </p:cNvPr>
          <p:cNvSpPr>
            <a:spLocks noGrp="1"/>
          </p:cNvSpPr>
          <p:nvPr>
            <p:ph type="title"/>
          </p:nvPr>
        </p:nvSpPr>
        <p:spPr/>
        <p:txBody>
          <a:bodyPr/>
          <a:lstStyle/>
          <a:p>
            <a:r>
              <a:rPr lang="en-US"/>
              <a:t>Facebook Own Posts Table | MEDIEN360G - 3 of 26</a:t>
            </a:r>
          </a:p>
        </p:txBody>
      </p:sp>
      <p:graphicFrame>
        <p:nvGraphicFramePr>
          <p:cNvPr id="5" name="Table Placeholder 4">
            <a:extLst>
              <a:ext uri="{FF2B5EF4-FFF2-40B4-BE49-F238E27FC236}">
                <a16:creationId xmlns:a16="http://schemas.microsoft.com/office/drawing/2014/main" id="{688E969B-9710-483B-8CA7-6455AE1F3BBF}"/>
              </a:ext>
            </a:extLst>
          </p:cNvPr>
          <p:cNvGraphicFramePr>
            <a:graphicFrameLocks noGrp="1"/>
          </p:cNvGraphicFramePr>
          <p:nvPr>
            <p:ph type="tbl" sz="quarter" idx="13"/>
            <p:extLst>
              <p:ext uri="{D42A27DB-BD31-4B8C-83A1-F6EECF244321}">
                <p14:modId xmlns:p14="http://schemas.microsoft.com/office/powerpoint/2010/main" val="1003194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30365702"/>
                    </a:ext>
                  </a:extLst>
                </a:gridCol>
                <a:gridCol w="905256">
                  <a:extLst>
                    <a:ext uri="{9D8B030D-6E8A-4147-A177-3AD203B41FA5}">
                      <a16:colId xmlns:a16="http://schemas.microsoft.com/office/drawing/2014/main" val="2556274682"/>
                    </a:ext>
                  </a:extLst>
                </a:gridCol>
                <a:gridCol w="658368">
                  <a:extLst>
                    <a:ext uri="{9D8B030D-6E8A-4147-A177-3AD203B41FA5}">
                      <a16:colId xmlns:a16="http://schemas.microsoft.com/office/drawing/2014/main" val="1239979415"/>
                    </a:ext>
                  </a:extLst>
                </a:gridCol>
                <a:gridCol w="329184">
                  <a:extLst>
                    <a:ext uri="{9D8B030D-6E8A-4147-A177-3AD203B41FA5}">
                      <a16:colId xmlns:a16="http://schemas.microsoft.com/office/drawing/2014/main" val="2079486318"/>
                    </a:ext>
                  </a:extLst>
                </a:gridCol>
                <a:gridCol w="329184">
                  <a:extLst>
                    <a:ext uri="{9D8B030D-6E8A-4147-A177-3AD203B41FA5}">
                      <a16:colId xmlns:a16="http://schemas.microsoft.com/office/drawing/2014/main" val="371646432"/>
                    </a:ext>
                  </a:extLst>
                </a:gridCol>
                <a:gridCol w="329184">
                  <a:extLst>
                    <a:ext uri="{9D8B030D-6E8A-4147-A177-3AD203B41FA5}">
                      <a16:colId xmlns:a16="http://schemas.microsoft.com/office/drawing/2014/main" val="2031614181"/>
                    </a:ext>
                  </a:extLst>
                </a:gridCol>
                <a:gridCol w="329184">
                  <a:extLst>
                    <a:ext uri="{9D8B030D-6E8A-4147-A177-3AD203B41FA5}">
                      <a16:colId xmlns:a16="http://schemas.microsoft.com/office/drawing/2014/main" val="1620851204"/>
                    </a:ext>
                  </a:extLst>
                </a:gridCol>
                <a:gridCol w="329184">
                  <a:extLst>
                    <a:ext uri="{9D8B030D-6E8A-4147-A177-3AD203B41FA5}">
                      <a16:colId xmlns:a16="http://schemas.microsoft.com/office/drawing/2014/main" val="510568918"/>
                    </a:ext>
                  </a:extLst>
                </a:gridCol>
                <a:gridCol w="329184">
                  <a:extLst>
                    <a:ext uri="{9D8B030D-6E8A-4147-A177-3AD203B41FA5}">
                      <a16:colId xmlns:a16="http://schemas.microsoft.com/office/drawing/2014/main" val="4188859800"/>
                    </a:ext>
                  </a:extLst>
                </a:gridCol>
                <a:gridCol w="329184">
                  <a:extLst>
                    <a:ext uri="{9D8B030D-6E8A-4147-A177-3AD203B41FA5}">
                      <a16:colId xmlns:a16="http://schemas.microsoft.com/office/drawing/2014/main" val="678219441"/>
                    </a:ext>
                  </a:extLst>
                </a:gridCol>
                <a:gridCol w="329184">
                  <a:extLst>
                    <a:ext uri="{9D8B030D-6E8A-4147-A177-3AD203B41FA5}">
                      <a16:colId xmlns:a16="http://schemas.microsoft.com/office/drawing/2014/main" val="355939363"/>
                    </a:ext>
                  </a:extLst>
                </a:gridCol>
                <a:gridCol w="329184">
                  <a:extLst>
                    <a:ext uri="{9D8B030D-6E8A-4147-A177-3AD203B41FA5}">
                      <a16:colId xmlns:a16="http://schemas.microsoft.com/office/drawing/2014/main" val="2786331276"/>
                    </a:ext>
                  </a:extLst>
                </a:gridCol>
                <a:gridCol w="329184">
                  <a:extLst>
                    <a:ext uri="{9D8B030D-6E8A-4147-A177-3AD203B41FA5}">
                      <a16:colId xmlns:a16="http://schemas.microsoft.com/office/drawing/2014/main" val="3607114618"/>
                    </a:ext>
                  </a:extLst>
                </a:gridCol>
                <a:gridCol w="329184">
                  <a:extLst>
                    <a:ext uri="{9D8B030D-6E8A-4147-A177-3AD203B41FA5}">
                      <a16:colId xmlns:a16="http://schemas.microsoft.com/office/drawing/2014/main" val="3706600113"/>
                    </a:ext>
                  </a:extLst>
                </a:gridCol>
                <a:gridCol w="329184">
                  <a:extLst>
                    <a:ext uri="{9D8B030D-6E8A-4147-A177-3AD203B41FA5}">
                      <a16:colId xmlns:a16="http://schemas.microsoft.com/office/drawing/2014/main" val="390411897"/>
                    </a:ext>
                  </a:extLst>
                </a:gridCol>
                <a:gridCol w="329184">
                  <a:extLst>
                    <a:ext uri="{9D8B030D-6E8A-4147-A177-3AD203B41FA5}">
                      <a16:colId xmlns:a16="http://schemas.microsoft.com/office/drawing/2014/main" val="2974736616"/>
                    </a:ext>
                  </a:extLst>
                </a:gridCol>
                <a:gridCol w="329184">
                  <a:extLst>
                    <a:ext uri="{9D8B030D-6E8A-4147-A177-3AD203B41FA5}">
                      <a16:colId xmlns:a16="http://schemas.microsoft.com/office/drawing/2014/main" val="582231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2114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- 2019-11-01 15:00:08</a:t>
                      </a:r>
                      <a:r>
                        <a:rPr kumimoji="0" lang="de-DE" sz="1000" b="0" i="0" u="none" strike="noStrike" kern="1200" cap="none" spc="0" normalizeH="0" baseline="0" noProof="0">
                          <a:ln>
                            <a:noFill/>
                          </a:ln>
                          <a:solidFill>
                            <a:prstClr val="black"/>
                          </a:solidFill>
                          <a:effectLst/>
                          <a:uLnTx/>
                          <a:uFillTx/>
                          <a:latin typeface="+mn-lt"/>
                          <a:ea typeface="+mn-ea"/>
                          <a:cs typeface="+mn-cs"/>
                        </a:rPr>
                        <a:t>
 Was sollten Kinder wann dürfen? Hier sind weniger die Kinder als die Eltern gefragt. Wann würdet ihr euren Kindern Smartphone und Co. erlauben?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https://scontent.xx.fbcdn.net/v/t1.0-9/p720x720/74908156_2540817965985860_3650521016741920768_o.png?_nc_cat=100&amp;_nc_ohc=rSYXBdTzd0UAQkbrpEIQ-jphSy1I62uVzV0FyUcEcxno3jE26QPO6eyQw&amp;_nc_ht=scontent.xx&amp;oh=8acfa390f3a727b1cfc367af353cfcfd&amp;oe=5E8758A3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29317495"/>
                  </a:ext>
                </a:extLst>
              </a:tr>
            </a:tbl>
          </a:graphicData>
        </a:graphic>
      </p:graphicFrame>
      <p:sp>
        <p:nvSpPr>
          <p:cNvPr id="4" name="Text Placeholder 3">
            <a:extLst>
              <a:ext uri="{FF2B5EF4-FFF2-40B4-BE49-F238E27FC236}">
                <a16:creationId xmlns:a16="http://schemas.microsoft.com/office/drawing/2014/main" id="{B3E8B245-F8DE-4780-9035-A90324BF5714}"/>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1188616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345B6-0357-4646-9B14-CD0913ECD49B}"/>
              </a:ext>
            </a:extLst>
          </p:cNvPr>
          <p:cNvSpPr>
            <a:spLocks noGrp="1"/>
          </p:cNvSpPr>
          <p:nvPr>
            <p:ph type="title"/>
          </p:nvPr>
        </p:nvSpPr>
        <p:spPr/>
        <p:txBody>
          <a:bodyPr/>
          <a:lstStyle/>
          <a:p>
            <a:r>
              <a:rPr lang="en-US"/>
              <a:t>Facebook Own Posts Table | MEDIEN360G - 4 of 26</a:t>
            </a:r>
          </a:p>
        </p:txBody>
      </p:sp>
      <p:graphicFrame>
        <p:nvGraphicFramePr>
          <p:cNvPr id="5" name="Table Placeholder 4">
            <a:extLst>
              <a:ext uri="{FF2B5EF4-FFF2-40B4-BE49-F238E27FC236}">
                <a16:creationId xmlns:a16="http://schemas.microsoft.com/office/drawing/2014/main" id="{8EA001A8-6D27-4B7C-96FD-63D30C1C65E1}"/>
              </a:ext>
            </a:extLst>
          </p:cNvPr>
          <p:cNvGraphicFramePr>
            <a:graphicFrameLocks noGrp="1"/>
          </p:cNvGraphicFramePr>
          <p:nvPr>
            <p:ph type="tbl" sz="quarter" idx="13"/>
            <p:extLst>
              <p:ext uri="{D42A27DB-BD31-4B8C-83A1-F6EECF244321}">
                <p14:modId xmlns:p14="http://schemas.microsoft.com/office/powerpoint/2010/main" val="135039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101111941"/>
                    </a:ext>
                  </a:extLst>
                </a:gridCol>
                <a:gridCol w="905256">
                  <a:extLst>
                    <a:ext uri="{9D8B030D-6E8A-4147-A177-3AD203B41FA5}">
                      <a16:colId xmlns:a16="http://schemas.microsoft.com/office/drawing/2014/main" val="308139702"/>
                    </a:ext>
                  </a:extLst>
                </a:gridCol>
                <a:gridCol w="658368">
                  <a:extLst>
                    <a:ext uri="{9D8B030D-6E8A-4147-A177-3AD203B41FA5}">
                      <a16:colId xmlns:a16="http://schemas.microsoft.com/office/drawing/2014/main" val="1194397619"/>
                    </a:ext>
                  </a:extLst>
                </a:gridCol>
                <a:gridCol w="329184">
                  <a:extLst>
                    <a:ext uri="{9D8B030D-6E8A-4147-A177-3AD203B41FA5}">
                      <a16:colId xmlns:a16="http://schemas.microsoft.com/office/drawing/2014/main" val="678564891"/>
                    </a:ext>
                  </a:extLst>
                </a:gridCol>
                <a:gridCol w="329184">
                  <a:extLst>
                    <a:ext uri="{9D8B030D-6E8A-4147-A177-3AD203B41FA5}">
                      <a16:colId xmlns:a16="http://schemas.microsoft.com/office/drawing/2014/main" val="4238408076"/>
                    </a:ext>
                  </a:extLst>
                </a:gridCol>
                <a:gridCol w="329184">
                  <a:extLst>
                    <a:ext uri="{9D8B030D-6E8A-4147-A177-3AD203B41FA5}">
                      <a16:colId xmlns:a16="http://schemas.microsoft.com/office/drawing/2014/main" val="3188141651"/>
                    </a:ext>
                  </a:extLst>
                </a:gridCol>
                <a:gridCol w="329184">
                  <a:extLst>
                    <a:ext uri="{9D8B030D-6E8A-4147-A177-3AD203B41FA5}">
                      <a16:colId xmlns:a16="http://schemas.microsoft.com/office/drawing/2014/main" val="1057353289"/>
                    </a:ext>
                  </a:extLst>
                </a:gridCol>
                <a:gridCol w="329184">
                  <a:extLst>
                    <a:ext uri="{9D8B030D-6E8A-4147-A177-3AD203B41FA5}">
                      <a16:colId xmlns:a16="http://schemas.microsoft.com/office/drawing/2014/main" val="2231616562"/>
                    </a:ext>
                  </a:extLst>
                </a:gridCol>
                <a:gridCol w="329184">
                  <a:extLst>
                    <a:ext uri="{9D8B030D-6E8A-4147-A177-3AD203B41FA5}">
                      <a16:colId xmlns:a16="http://schemas.microsoft.com/office/drawing/2014/main" val="3660634046"/>
                    </a:ext>
                  </a:extLst>
                </a:gridCol>
                <a:gridCol w="329184">
                  <a:extLst>
                    <a:ext uri="{9D8B030D-6E8A-4147-A177-3AD203B41FA5}">
                      <a16:colId xmlns:a16="http://schemas.microsoft.com/office/drawing/2014/main" val="1194891311"/>
                    </a:ext>
                  </a:extLst>
                </a:gridCol>
                <a:gridCol w="329184">
                  <a:extLst>
                    <a:ext uri="{9D8B030D-6E8A-4147-A177-3AD203B41FA5}">
                      <a16:colId xmlns:a16="http://schemas.microsoft.com/office/drawing/2014/main" val="249067497"/>
                    </a:ext>
                  </a:extLst>
                </a:gridCol>
                <a:gridCol w="329184">
                  <a:extLst>
                    <a:ext uri="{9D8B030D-6E8A-4147-A177-3AD203B41FA5}">
                      <a16:colId xmlns:a16="http://schemas.microsoft.com/office/drawing/2014/main" val="3105108118"/>
                    </a:ext>
                  </a:extLst>
                </a:gridCol>
                <a:gridCol w="329184">
                  <a:extLst>
                    <a:ext uri="{9D8B030D-6E8A-4147-A177-3AD203B41FA5}">
                      <a16:colId xmlns:a16="http://schemas.microsoft.com/office/drawing/2014/main" val="176920757"/>
                    </a:ext>
                  </a:extLst>
                </a:gridCol>
                <a:gridCol w="329184">
                  <a:extLst>
                    <a:ext uri="{9D8B030D-6E8A-4147-A177-3AD203B41FA5}">
                      <a16:colId xmlns:a16="http://schemas.microsoft.com/office/drawing/2014/main" val="3958431456"/>
                    </a:ext>
                  </a:extLst>
                </a:gridCol>
                <a:gridCol w="329184">
                  <a:extLst>
                    <a:ext uri="{9D8B030D-6E8A-4147-A177-3AD203B41FA5}">
                      <a16:colId xmlns:a16="http://schemas.microsoft.com/office/drawing/2014/main" val="2360560697"/>
                    </a:ext>
                  </a:extLst>
                </a:gridCol>
                <a:gridCol w="329184">
                  <a:extLst>
                    <a:ext uri="{9D8B030D-6E8A-4147-A177-3AD203B41FA5}">
                      <a16:colId xmlns:a16="http://schemas.microsoft.com/office/drawing/2014/main" val="268023905"/>
                    </a:ext>
                  </a:extLst>
                </a:gridCol>
                <a:gridCol w="329184">
                  <a:extLst>
                    <a:ext uri="{9D8B030D-6E8A-4147-A177-3AD203B41FA5}">
                      <a16:colId xmlns:a16="http://schemas.microsoft.com/office/drawing/2014/main" val="1311997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4703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- 2019-11-24 13:00:00</a:t>
                      </a:r>
                      <a:r>
                        <a:rPr kumimoji="0" lang="de-DE" sz="1000" b="0" i="0" u="none" strike="noStrike" kern="1200" cap="none" spc="0" normalizeH="0" baseline="0" noProof="0">
                          <a:ln>
                            <a:noFill/>
                          </a:ln>
                          <a:solidFill>
                            <a:prstClr val="black"/>
                          </a:solidFill>
                          <a:effectLst/>
                          <a:uLnTx/>
                          <a:uFillTx/>
                          <a:latin typeface="+mn-lt"/>
                          <a:ea typeface="+mn-ea"/>
                          <a:cs typeface="+mn-cs"/>
                        </a:rPr>
                        <a:t>
 Ab Oktober 1989 konnten Medienmacher in der DDR freier berichten. Mit der Friedlichen Revolution änderten sich viele Strukturen im Rundfunk, vieles fiel weg wie DT64 - das Jugendradio der DDR.🎧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https://scontent.xx.fbcdn.net/v/t1.0-9/p720x720/75640762_2585647658169557_6076611793004789760_o.jpg?_nc_cat=104&amp;_nc_ohc=21eQV9KnyS8AQlLAunO1CphGIQ8Eur2HIa4-g6OwqFUyW_fOjMUdjFE5Q&amp;_nc_ht=scontent.xx&amp;oh=a61bec45b6e7f0f58c415bb0464a6b7e&amp;oe=5E884E75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06140761"/>
                  </a:ext>
                </a:extLst>
              </a:tr>
            </a:tbl>
          </a:graphicData>
        </a:graphic>
      </p:graphicFrame>
      <p:sp>
        <p:nvSpPr>
          <p:cNvPr id="4" name="Text Placeholder 3">
            <a:extLst>
              <a:ext uri="{FF2B5EF4-FFF2-40B4-BE49-F238E27FC236}">
                <a16:creationId xmlns:a16="http://schemas.microsoft.com/office/drawing/2014/main" id="{21E6A6F1-000C-4DBB-A5CF-03867C4E19EE}"/>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1009760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4614F-FC34-48A7-BD05-C6B7E623F3F6}"/>
              </a:ext>
            </a:extLst>
          </p:cNvPr>
          <p:cNvSpPr>
            <a:spLocks noGrp="1"/>
          </p:cNvSpPr>
          <p:nvPr>
            <p:ph type="title"/>
          </p:nvPr>
        </p:nvSpPr>
        <p:spPr/>
        <p:txBody>
          <a:bodyPr/>
          <a:lstStyle/>
          <a:p>
            <a:r>
              <a:rPr lang="en-US"/>
              <a:t>Facebook Own Posts Table | MEDIEN360G - 5 of 26</a:t>
            </a:r>
          </a:p>
        </p:txBody>
      </p:sp>
      <p:graphicFrame>
        <p:nvGraphicFramePr>
          <p:cNvPr id="5" name="Table Placeholder 4">
            <a:extLst>
              <a:ext uri="{FF2B5EF4-FFF2-40B4-BE49-F238E27FC236}">
                <a16:creationId xmlns:a16="http://schemas.microsoft.com/office/drawing/2014/main" id="{CB482522-3D00-4090-87D8-5149EA33C532}"/>
              </a:ext>
            </a:extLst>
          </p:cNvPr>
          <p:cNvGraphicFramePr>
            <a:graphicFrameLocks noGrp="1"/>
          </p:cNvGraphicFramePr>
          <p:nvPr>
            <p:ph type="tbl" sz="quarter" idx="13"/>
            <p:extLst>
              <p:ext uri="{D42A27DB-BD31-4B8C-83A1-F6EECF244321}">
                <p14:modId xmlns:p14="http://schemas.microsoft.com/office/powerpoint/2010/main" val="390512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010491924"/>
                    </a:ext>
                  </a:extLst>
                </a:gridCol>
                <a:gridCol w="905256">
                  <a:extLst>
                    <a:ext uri="{9D8B030D-6E8A-4147-A177-3AD203B41FA5}">
                      <a16:colId xmlns:a16="http://schemas.microsoft.com/office/drawing/2014/main" val="1349091937"/>
                    </a:ext>
                  </a:extLst>
                </a:gridCol>
                <a:gridCol w="658368">
                  <a:extLst>
                    <a:ext uri="{9D8B030D-6E8A-4147-A177-3AD203B41FA5}">
                      <a16:colId xmlns:a16="http://schemas.microsoft.com/office/drawing/2014/main" val="1608731487"/>
                    </a:ext>
                  </a:extLst>
                </a:gridCol>
                <a:gridCol w="329184">
                  <a:extLst>
                    <a:ext uri="{9D8B030D-6E8A-4147-A177-3AD203B41FA5}">
                      <a16:colId xmlns:a16="http://schemas.microsoft.com/office/drawing/2014/main" val="2102923423"/>
                    </a:ext>
                  </a:extLst>
                </a:gridCol>
                <a:gridCol w="329184">
                  <a:extLst>
                    <a:ext uri="{9D8B030D-6E8A-4147-A177-3AD203B41FA5}">
                      <a16:colId xmlns:a16="http://schemas.microsoft.com/office/drawing/2014/main" val="1249335065"/>
                    </a:ext>
                  </a:extLst>
                </a:gridCol>
                <a:gridCol w="329184">
                  <a:extLst>
                    <a:ext uri="{9D8B030D-6E8A-4147-A177-3AD203B41FA5}">
                      <a16:colId xmlns:a16="http://schemas.microsoft.com/office/drawing/2014/main" val="2592309489"/>
                    </a:ext>
                  </a:extLst>
                </a:gridCol>
                <a:gridCol w="329184">
                  <a:extLst>
                    <a:ext uri="{9D8B030D-6E8A-4147-A177-3AD203B41FA5}">
                      <a16:colId xmlns:a16="http://schemas.microsoft.com/office/drawing/2014/main" val="4249813129"/>
                    </a:ext>
                  </a:extLst>
                </a:gridCol>
                <a:gridCol w="329184">
                  <a:extLst>
                    <a:ext uri="{9D8B030D-6E8A-4147-A177-3AD203B41FA5}">
                      <a16:colId xmlns:a16="http://schemas.microsoft.com/office/drawing/2014/main" val="2174686838"/>
                    </a:ext>
                  </a:extLst>
                </a:gridCol>
                <a:gridCol w="329184">
                  <a:extLst>
                    <a:ext uri="{9D8B030D-6E8A-4147-A177-3AD203B41FA5}">
                      <a16:colId xmlns:a16="http://schemas.microsoft.com/office/drawing/2014/main" val="3031368640"/>
                    </a:ext>
                  </a:extLst>
                </a:gridCol>
                <a:gridCol w="329184">
                  <a:extLst>
                    <a:ext uri="{9D8B030D-6E8A-4147-A177-3AD203B41FA5}">
                      <a16:colId xmlns:a16="http://schemas.microsoft.com/office/drawing/2014/main" val="1443991924"/>
                    </a:ext>
                  </a:extLst>
                </a:gridCol>
                <a:gridCol w="329184">
                  <a:extLst>
                    <a:ext uri="{9D8B030D-6E8A-4147-A177-3AD203B41FA5}">
                      <a16:colId xmlns:a16="http://schemas.microsoft.com/office/drawing/2014/main" val="2674994196"/>
                    </a:ext>
                  </a:extLst>
                </a:gridCol>
                <a:gridCol w="329184">
                  <a:extLst>
                    <a:ext uri="{9D8B030D-6E8A-4147-A177-3AD203B41FA5}">
                      <a16:colId xmlns:a16="http://schemas.microsoft.com/office/drawing/2014/main" val="3588166851"/>
                    </a:ext>
                  </a:extLst>
                </a:gridCol>
                <a:gridCol w="329184">
                  <a:extLst>
                    <a:ext uri="{9D8B030D-6E8A-4147-A177-3AD203B41FA5}">
                      <a16:colId xmlns:a16="http://schemas.microsoft.com/office/drawing/2014/main" val="894738561"/>
                    </a:ext>
                  </a:extLst>
                </a:gridCol>
                <a:gridCol w="329184">
                  <a:extLst>
                    <a:ext uri="{9D8B030D-6E8A-4147-A177-3AD203B41FA5}">
                      <a16:colId xmlns:a16="http://schemas.microsoft.com/office/drawing/2014/main" val="3777581170"/>
                    </a:ext>
                  </a:extLst>
                </a:gridCol>
                <a:gridCol w="329184">
                  <a:extLst>
                    <a:ext uri="{9D8B030D-6E8A-4147-A177-3AD203B41FA5}">
                      <a16:colId xmlns:a16="http://schemas.microsoft.com/office/drawing/2014/main" val="1001513385"/>
                    </a:ext>
                  </a:extLst>
                </a:gridCol>
                <a:gridCol w="329184">
                  <a:extLst>
                    <a:ext uri="{9D8B030D-6E8A-4147-A177-3AD203B41FA5}">
                      <a16:colId xmlns:a16="http://schemas.microsoft.com/office/drawing/2014/main" val="441679969"/>
                    </a:ext>
                  </a:extLst>
                </a:gridCol>
                <a:gridCol w="329184">
                  <a:extLst>
                    <a:ext uri="{9D8B030D-6E8A-4147-A177-3AD203B41FA5}">
                      <a16:colId xmlns:a16="http://schemas.microsoft.com/office/drawing/2014/main" val="3812043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4144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- 2019-11-28 16:00:01</a:t>
                      </a:r>
                      <a:r>
                        <a:rPr kumimoji="0" lang="de-DE" sz="1000" b="0" i="0" u="none" strike="noStrike" kern="1200" cap="none" spc="0" normalizeH="0" baseline="0" noProof="0">
                          <a:ln>
                            <a:noFill/>
                          </a:ln>
                          <a:solidFill>
                            <a:prstClr val="black"/>
                          </a:solidFill>
                          <a:effectLst/>
                          <a:uLnTx/>
                          <a:uFillTx/>
                          <a:latin typeface="+mn-lt"/>
                          <a:ea typeface="+mn-ea"/>
                          <a:cs typeface="+mn-cs"/>
                        </a:rPr>
                        <a:t>
 Freiheit in den Medien, existierte in der DDR nur auf dem Papier. Mit "Rotlichtbestrahlung" wurden Journalisten auf Linie gehalten. Was ging und was nicht, erzählte uns Jörg Wagner, früher bei DT64 - das Jugendradio der DDR und heute bei radioeins.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https://scontent.xx.fbcdn.net/v/t1.0-9/p720x720/77217082_2597015870366069_6234992435781435392_o.jpg?_nc_cat=109&amp;_nc_ohc=mP4aonJeOK0AQlKBS1RrjW2v2UvR6f_1yKO28Tr9anUKF6pEKlh2dWqbA&amp;_nc_ht=scontent.xx&amp;oh=ae0a20f041fbb83af005baafd2a14e02&amp;oe=5E8BC0A0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52205976"/>
                  </a:ext>
                </a:extLst>
              </a:tr>
            </a:tbl>
          </a:graphicData>
        </a:graphic>
      </p:graphicFrame>
      <p:sp>
        <p:nvSpPr>
          <p:cNvPr id="4" name="Text Placeholder 3">
            <a:extLst>
              <a:ext uri="{FF2B5EF4-FFF2-40B4-BE49-F238E27FC236}">
                <a16:creationId xmlns:a16="http://schemas.microsoft.com/office/drawing/2014/main" id="{2990846C-8E4F-458C-B975-7421F7BFF67E}"/>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2887845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5FFCE-24EB-4BFD-AD74-78584BD4B451}"/>
              </a:ext>
            </a:extLst>
          </p:cNvPr>
          <p:cNvSpPr>
            <a:spLocks noGrp="1"/>
          </p:cNvSpPr>
          <p:nvPr>
            <p:ph type="title"/>
          </p:nvPr>
        </p:nvSpPr>
        <p:spPr/>
        <p:txBody>
          <a:bodyPr/>
          <a:lstStyle/>
          <a:p>
            <a:r>
              <a:rPr lang="en-US"/>
              <a:t>Facebook Own Posts Table | MEDIEN360G - 6 of 26</a:t>
            </a:r>
          </a:p>
        </p:txBody>
      </p:sp>
      <p:graphicFrame>
        <p:nvGraphicFramePr>
          <p:cNvPr id="5" name="Table Placeholder 4">
            <a:extLst>
              <a:ext uri="{FF2B5EF4-FFF2-40B4-BE49-F238E27FC236}">
                <a16:creationId xmlns:a16="http://schemas.microsoft.com/office/drawing/2014/main" id="{0043E170-6682-4A79-BF14-9CAFBC448365}"/>
              </a:ext>
            </a:extLst>
          </p:cNvPr>
          <p:cNvGraphicFramePr>
            <a:graphicFrameLocks noGrp="1"/>
          </p:cNvGraphicFramePr>
          <p:nvPr>
            <p:ph type="tbl" sz="quarter" idx="13"/>
            <p:extLst>
              <p:ext uri="{D42A27DB-BD31-4B8C-83A1-F6EECF244321}">
                <p14:modId xmlns:p14="http://schemas.microsoft.com/office/powerpoint/2010/main" val="2029421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071261196"/>
                    </a:ext>
                  </a:extLst>
                </a:gridCol>
                <a:gridCol w="905256">
                  <a:extLst>
                    <a:ext uri="{9D8B030D-6E8A-4147-A177-3AD203B41FA5}">
                      <a16:colId xmlns:a16="http://schemas.microsoft.com/office/drawing/2014/main" val="238694784"/>
                    </a:ext>
                  </a:extLst>
                </a:gridCol>
                <a:gridCol w="658368">
                  <a:extLst>
                    <a:ext uri="{9D8B030D-6E8A-4147-A177-3AD203B41FA5}">
                      <a16:colId xmlns:a16="http://schemas.microsoft.com/office/drawing/2014/main" val="750066661"/>
                    </a:ext>
                  </a:extLst>
                </a:gridCol>
                <a:gridCol w="329184">
                  <a:extLst>
                    <a:ext uri="{9D8B030D-6E8A-4147-A177-3AD203B41FA5}">
                      <a16:colId xmlns:a16="http://schemas.microsoft.com/office/drawing/2014/main" val="3686480423"/>
                    </a:ext>
                  </a:extLst>
                </a:gridCol>
                <a:gridCol w="329184">
                  <a:extLst>
                    <a:ext uri="{9D8B030D-6E8A-4147-A177-3AD203B41FA5}">
                      <a16:colId xmlns:a16="http://schemas.microsoft.com/office/drawing/2014/main" val="3451307459"/>
                    </a:ext>
                  </a:extLst>
                </a:gridCol>
                <a:gridCol w="329184">
                  <a:extLst>
                    <a:ext uri="{9D8B030D-6E8A-4147-A177-3AD203B41FA5}">
                      <a16:colId xmlns:a16="http://schemas.microsoft.com/office/drawing/2014/main" val="1064487354"/>
                    </a:ext>
                  </a:extLst>
                </a:gridCol>
                <a:gridCol w="329184">
                  <a:extLst>
                    <a:ext uri="{9D8B030D-6E8A-4147-A177-3AD203B41FA5}">
                      <a16:colId xmlns:a16="http://schemas.microsoft.com/office/drawing/2014/main" val="1110096183"/>
                    </a:ext>
                  </a:extLst>
                </a:gridCol>
                <a:gridCol w="329184">
                  <a:extLst>
                    <a:ext uri="{9D8B030D-6E8A-4147-A177-3AD203B41FA5}">
                      <a16:colId xmlns:a16="http://schemas.microsoft.com/office/drawing/2014/main" val="2560582543"/>
                    </a:ext>
                  </a:extLst>
                </a:gridCol>
                <a:gridCol w="329184">
                  <a:extLst>
                    <a:ext uri="{9D8B030D-6E8A-4147-A177-3AD203B41FA5}">
                      <a16:colId xmlns:a16="http://schemas.microsoft.com/office/drawing/2014/main" val="351182729"/>
                    </a:ext>
                  </a:extLst>
                </a:gridCol>
                <a:gridCol w="329184">
                  <a:extLst>
                    <a:ext uri="{9D8B030D-6E8A-4147-A177-3AD203B41FA5}">
                      <a16:colId xmlns:a16="http://schemas.microsoft.com/office/drawing/2014/main" val="620602186"/>
                    </a:ext>
                  </a:extLst>
                </a:gridCol>
                <a:gridCol w="329184">
                  <a:extLst>
                    <a:ext uri="{9D8B030D-6E8A-4147-A177-3AD203B41FA5}">
                      <a16:colId xmlns:a16="http://schemas.microsoft.com/office/drawing/2014/main" val="1498740145"/>
                    </a:ext>
                  </a:extLst>
                </a:gridCol>
                <a:gridCol w="329184">
                  <a:extLst>
                    <a:ext uri="{9D8B030D-6E8A-4147-A177-3AD203B41FA5}">
                      <a16:colId xmlns:a16="http://schemas.microsoft.com/office/drawing/2014/main" val="1133115156"/>
                    </a:ext>
                  </a:extLst>
                </a:gridCol>
                <a:gridCol w="329184">
                  <a:extLst>
                    <a:ext uri="{9D8B030D-6E8A-4147-A177-3AD203B41FA5}">
                      <a16:colId xmlns:a16="http://schemas.microsoft.com/office/drawing/2014/main" val="82810077"/>
                    </a:ext>
                  </a:extLst>
                </a:gridCol>
                <a:gridCol w="329184">
                  <a:extLst>
                    <a:ext uri="{9D8B030D-6E8A-4147-A177-3AD203B41FA5}">
                      <a16:colId xmlns:a16="http://schemas.microsoft.com/office/drawing/2014/main" val="2439531364"/>
                    </a:ext>
                  </a:extLst>
                </a:gridCol>
                <a:gridCol w="329184">
                  <a:extLst>
                    <a:ext uri="{9D8B030D-6E8A-4147-A177-3AD203B41FA5}">
                      <a16:colId xmlns:a16="http://schemas.microsoft.com/office/drawing/2014/main" val="58163607"/>
                    </a:ext>
                  </a:extLst>
                </a:gridCol>
                <a:gridCol w="329184">
                  <a:extLst>
                    <a:ext uri="{9D8B030D-6E8A-4147-A177-3AD203B41FA5}">
                      <a16:colId xmlns:a16="http://schemas.microsoft.com/office/drawing/2014/main" val="2942277284"/>
                    </a:ext>
                  </a:extLst>
                </a:gridCol>
                <a:gridCol w="329184">
                  <a:extLst>
                    <a:ext uri="{9D8B030D-6E8A-4147-A177-3AD203B41FA5}">
                      <a16:colId xmlns:a16="http://schemas.microsoft.com/office/drawing/2014/main" val="3527922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8533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- 2019-11-27 07:00:00</a:t>
                      </a:r>
                      <a:r>
                        <a:rPr kumimoji="0" lang="de-DE" sz="1000" b="0" i="0" u="none" strike="noStrike" kern="1200" cap="none" spc="0" normalizeH="0" baseline="0" noProof="0">
                          <a:ln>
                            <a:noFill/>
                          </a:ln>
                          <a:solidFill>
                            <a:prstClr val="black"/>
                          </a:solidFill>
                          <a:effectLst/>
                          <a:uLnTx/>
                          <a:uFillTx/>
                          <a:latin typeface="+mn-lt"/>
                          <a:ea typeface="+mn-ea"/>
                          <a:cs typeface="+mn-cs"/>
                        </a:rPr>
                        <a:t>
 Wie viel wisst ihr über Freiheit und Zensur in den DDR-Medien?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https://scontent.xx.fbcdn.net/v/t1.0-9/p720x720/76779591_2595080983892891_2032153128878473216_o.jpg?_nc_cat=102&amp;_nc_ohc=nxxcAJU4iLQAQlBImNQjgY6csz93s2tw4U4tqilY1SlWKADV53is4_-dA&amp;_nc_ht=scontent.xx&amp;oh=c3821e3d02447958429a120f49400dd3&amp;oe=5E3E3153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08:10:59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8506142"/>
                  </a:ext>
                </a:extLst>
              </a:tr>
            </a:tbl>
          </a:graphicData>
        </a:graphic>
      </p:graphicFrame>
      <p:sp>
        <p:nvSpPr>
          <p:cNvPr id="4" name="Text Placeholder 3">
            <a:extLst>
              <a:ext uri="{FF2B5EF4-FFF2-40B4-BE49-F238E27FC236}">
                <a16:creationId xmlns:a16="http://schemas.microsoft.com/office/drawing/2014/main" id="{070B84F1-1F5D-4B0B-AD21-3946BB4A76AF}"/>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1142875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5BD47-7D27-4729-82AA-D3C99BD008D0}"/>
              </a:ext>
            </a:extLst>
          </p:cNvPr>
          <p:cNvSpPr>
            <a:spLocks noGrp="1"/>
          </p:cNvSpPr>
          <p:nvPr>
            <p:ph type="title"/>
          </p:nvPr>
        </p:nvSpPr>
        <p:spPr/>
        <p:txBody>
          <a:bodyPr/>
          <a:lstStyle/>
          <a:p>
            <a:r>
              <a:rPr lang="en-US"/>
              <a:t>Facebook Own Posts Table | MEDIEN360G - 7 of 26</a:t>
            </a:r>
          </a:p>
        </p:txBody>
      </p:sp>
      <p:graphicFrame>
        <p:nvGraphicFramePr>
          <p:cNvPr id="5" name="Table Placeholder 4">
            <a:extLst>
              <a:ext uri="{FF2B5EF4-FFF2-40B4-BE49-F238E27FC236}">
                <a16:creationId xmlns:a16="http://schemas.microsoft.com/office/drawing/2014/main" id="{9E2D9CB7-6B8D-43A6-BA54-F75EED968B47}"/>
              </a:ext>
            </a:extLst>
          </p:cNvPr>
          <p:cNvGraphicFramePr>
            <a:graphicFrameLocks noGrp="1"/>
          </p:cNvGraphicFramePr>
          <p:nvPr>
            <p:ph type="tbl" sz="quarter" idx="13"/>
            <p:extLst>
              <p:ext uri="{D42A27DB-BD31-4B8C-83A1-F6EECF244321}">
                <p14:modId xmlns:p14="http://schemas.microsoft.com/office/powerpoint/2010/main" val="2385245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034617544"/>
                    </a:ext>
                  </a:extLst>
                </a:gridCol>
                <a:gridCol w="905256">
                  <a:extLst>
                    <a:ext uri="{9D8B030D-6E8A-4147-A177-3AD203B41FA5}">
                      <a16:colId xmlns:a16="http://schemas.microsoft.com/office/drawing/2014/main" val="168701471"/>
                    </a:ext>
                  </a:extLst>
                </a:gridCol>
                <a:gridCol w="658368">
                  <a:extLst>
                    <a:ext uri="{9D8B030D-6E8A-4147-A177-3AD203B41FA5}">
                      <a16:colId xmlns:a16="http://schemas.microsoft.com/office/drawing/2014/main" val="259570230"/>
                    </a:ext>
                  </a:extLst>
                </a:gridCol>
                <a:gridCol w="329184">
                  <a:extLst>
                    <a:ext uri="{9D8B030D-6E8A-4147-A177-3AD203B41FA5}">
                      <a16:colId xmlns:a16="http://schemas.microsoft.com/office/drawing/2014/main" val="3897116917"/>
                    </a:ext>
                  </a:extLst>
                </a:gridCol>
                <a:gridCol w="329184">
                  <a:extLst>
                    <a:ext uri="{9D8B030D-6E8A-4147-A177-3AD203B41FA5}">
                      <a16:colId xmlns:a16="http://schemas.microsoft.com/office/drawing/2014/main" val="2064306160"/>
                    </a:ext>
                  </a:extLst>
                </a:gridCol>
                <a:gridCol w="329184">
                  <a:extLst>
                    <a:ext uri="{9D8B030D-6E8A-4147-A177-3AD203B41FA5}">
                      <a16:colId xmlns:a16="http://schemas.microsoft.com/office/drawing/2014/main" val="1140537547"/>
                    </a:ext>
                  </a:extLst>
                </a:gridCol>
                <a:gridCol w="329184">
                  <a:extLst>
                    <a:ext uri="{9D8B030D-6E8A-4147-A177-3AD203B41FA5}">
                      <a16:colId xmlns:a16="http://schemas.microsoft.com/office/drawing/2014/main" val="96826720"/>
                    </a:ext>
                  </a:extLst>
                </a:gridCol>
                <a:gridCol w="329184">
                  <a:extLst>
                    <a:ext uri="{9D8B030D-6E8A-4147-A177-3AD203B41FA5}">
                      <a16:colId xmlns:a16="http://schemas.microsoft.com/office/drawing/2014/main" val="3726140769"/>
                    </a:ext>
                  </a:extLst>
                </a:gridCol>
                <a:gridCol w="329184">
                  <a:extLst>
                    <a:ext uri="{9D8B030D-6E8A-4147-A177-3AD203B41FA5}">
                      <a16:colId xmlns:a16="http://schemas.microsoft.com/office/drawing/2014/main" val="1196955463"/>
                    </a:ext>
                  </a:extLst>
                </a:gridCol>
                <a:gridCol w="329184">
                  <a:extLst>
                    <a:ext uri="{9D8B030D-6E8A-4147-A177-3AD203B41FA5}">
                      <a16:colId xmlns:a16="http://schemas.microsoft.com/office/drawing/2014/main" val="987555474"/>
                    </a:ext>
                  </a:extLst>
                </a:gridCol>
                <a:gridCol w="329184">
                  <a:extLst>
                    <a:ext uri="{9D8B030D-6E8A-4147-A177-3AD203B41FA5}">
                      <a16:colId xmlns:a16="http://schemas.microsoft.com/office/drawing/2014/main" val="3343910914"/>
                    </a:ext>
                  </a:extLst>
                </a:gridCol>
                <a:gridCol w="329184">
                  <a:extLst>
                    <a:ext uri="{9D8B030D-6E8A-4147-A177-3AD203B41FA5}">
                      <a16:colId xmlns:a16="http://schemas.microsoft.com/office/drawing/2014/main" val="3267236159"/>
                    </a:ext>
                  </a:extLst>
                </a:gridCol>
                <a:gridCol w="329184">
                  <a:extLst>
                    <a:ext uri="{9D8B030D-6E8A-4147-A177-3AD203B41FA5}">
                      <a16:colId xmlns:a16="http://schemas.microsoft.com/office/drawing/2014/main" val="436032831"/>
                    </a:ext>
                  </a:extLst>
                </a:gridCol>
                <a:gridCol w="329184">
                  <a:extLst>
                    <a:ext uri="{9D8B030D-6E8A-4147-A177-3AD203B41FA5}">
                      <a16:colId xmlns:a16="http://schemas.microsoft.com/office/drawing/2014/main" val="3099640419"/>
                    </a:ext>
                  </a:extLst>
                </a:gridCol>
                <a:gridCol w="329184">
                  <a:extLst>
                    <a:ext uri="{9D8B030D-6E8A-4147-A177-3AD203B41FA5}">
                      <a16:colId xmlns:a16="http://schemas.microsoft.com/office/drawing/2014/main" val="3266270615"/>
                    </a:ext>
                  </a:extLst>
                </a:gridCol>
                <a:gridCol w="329184">
                  <a:extLst>
                    <a:ext uri="{9D8B030D-6E8A-4147-A177-3AD203B41FA5}">
                      <a16:colId xmlns:a16="http://schemas.microsoft.com/office/drawing/2014/main" val="160570483"/>
                    </a:ext>
                  </a:extLst>
                </a:gridCol>
                <a:gridCol w="329184">
                  <a:extLst>
                    <a:ext uri="{9D8B030D-6E8A-4147-A177-3AD203B41FA5}">
                      <a16:colId xmlns:a16="http://schemas.microsoft.com/office/drawing/2014/main" val="1827120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8306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- 2019-11-08 15:00:03</a:t>
                      </a:r>
                      <a:r>
                        <a:rPr kumimoji="0" lang="de-DE" sz="1000" b="0" i="0" u="none" strike="noStrike" kern="1200" cap="none" spc="0" normalizeH="0" baseline="0" noProof="0">
                          <a:ln>
                            <a:noFill/>
                          </a:ln>
                          <a:solidFill>
                            <a:prstClr val="black"/>
                          </a:solidFill>
                          <a:effectLst/>
                          <a:uLnTx/>
                          <a:uFillTx/>
                          <a:latin typeface="+mn-lt"/>
                          <a:ea typeface="+mn-ea"/>
                          <a:cs typeface="+mn-cs"/>
                        </a:rPr>
                        <a:t>
 Wir haben Menschen im Sendegebiet des MDR - Mitteldeutscher Rundfunk gefragt, wie sie die ostdeutschen Medien vor und nach dem Mauerfall erlebt haben und ihre Antworten dem Historiker Peter Ulrich Weiß gezeigt.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https://scontent.xx.fbcdn.net/v/t15.5256-10/s720x720/77420473_520099945492567_2177703033599688704_n.jpg?_nc_cat=110&amp;_nc_ohc=0tSHxD2fcRMAQljHa2B4Tz9Q5PQ1yCkHIeQB8bNtGLBcdsSpnDwXTFfTQ&amp;_nc_ht=scontent.xx&amp;oh=a3676187740718d8b5c2e98dc1262b4b&amp;oe=5E897605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76157127"/>
                  </a:ext>
                </a:extLst>
              </a:tr>
            </a:tbl>
          </a:graphicData>
        </a:graphic>
      </p:graphicFrame>
      <p:sp>
        <p:nvSpPr>
          <p:cNvPr id="4" name="Text Placeholder 3">
            <a:extLst>
              <a:ext uri="{FF2B5EF4-FFF2-40B4-BE49-F238E27FC236}">
                <a16:creationId xmlns:a16="http://schemas.microsoft.com/office/drawing/2014/main" id="{3ECD3BF1-87BB-4AB0-B877-4A218AE90D27}"/>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1106764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929AE-981D-4ACF-A6BB-9E7C938C0537}"/>
              </a:ext>
            </a:extLst>
          </p:cNvPr>
          <p:cNvSpPr>
            <a:spLocks noGrp="1"/>
          </p:cNvSpPr>
          <p:nvPr>
            <p:ph type="title"/>
          </p:nvPr>
        </p:nvSpPr>
        <p:spPr/>
        <p:txBody>
          <a:bodyPr/>
          <a:lstStyle/>
          <a:p>
            <a:r>
              <a:rPr lang="en-US"/>
              <a:t>Facebook Own Posts Table | MEDIEN360G - 8 of 26</a:t>
            </a:r>
          </a:p>
        </p:txBody>
      </p:sp>
      <p:graphicFrame>
        <p:nvGraphicFramePr>
          <p:cNvPr id="5" name="Table Placeholder 4">
            <a:extLst>
              <a:ext uri="{FF2B5EF4-FFF2-40B4-BE49-F238E27FC236}">
                <a16:creationId xmlns:a16="http://schemas.microsoft.com/office/drawing/2014/main" id="{F35865FF-5EB2-4237-8C7C-E45F246D6A1C}"/>
              </a:ext>
            </a:extLst>
          </p:cNvPr>
          <p:cNvGraphicFramePr>
            <a:graphicFrameLocks noGrp="1"/>
          </p:cNvGraphicFramePr>
          <p:nvPr>
            <p:ph type="tbl" sz="quarter" idx="13"/>
            <p:extLst>
              <p:ext uri="{D42A27DB-BD31-4B8C-83A1-F6EECF244321}">
                <p14:modId xmlns:p14="http://schemas.microsoft.com/office/powerpoint/2010/main" val="204375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569761886"/>
                    </a:ext>
                  </a:extLst>
                </a:gridCol>
                <a:gridCol w="905256">
                  <a:extLst>
                    <a:ext uri="{9D8B030D-6E8A-4147-A177-3AD203B41FA5}">
                      <a16:colId xmlns:a16="http://schemas.microsoft.com/office/drawing/2014/main" val="3796302345"/>
                    </a:ext>
                  </a:extLst>
                </a:gridCol>
                <a:gridCol w="658368">
                  <a:extLst>
                    <a:ext uri="{9D8B030D-6E8A-4147-A177-3AD203B41FA5}">
                      <a16:colId xmlns:a16="http://schemas.microsoft.com/office/drawing/2014/main" val="1755579262"/>
                    </a:ext>
                  </a:extLst>
                </a:gridCol>
                <a:gridCol w="329184">
                  <a:extLst>
                    <a:ext uri="{9D8B030D-6E8A-4147-A177-3AD203B41FA5}">
                      <a16:colId xmlns:a16="http://schemas.microsoft.com/office/drawing/2014/main" val="2813986690"/>
                    </a:ext>
                  </a:extLst>
                </a:gridCol>
                <a:gridCol w="329184">
                  <a:extLst>
                    <a:ext uri="{9D8B030D-6E8A-4147-A177-3AD203B41FA5}">
                      <a16:colId xmlns:a16="http://schemas.microsoft.com/office/drawing/2014/main" val="4129520882"/>
                    </a:ext>
                  </a:extLst>
                </a:gridCol>
                <a:gridCol w="329184">
                  <a:extLst>
                    <a:ext uri="{9D8B030D-6E8A-4147-A177-3AD203B41FA5}">
                      <a16:colId xmlns:a16="http://schemas.microsoft.com/office/drawing/2014/main" val="3605806731"/>
                    </a:ext>
                  </a:extLst>
                </a:gridCol>
                <a:gridCol w="329184">
                  <a:extLst>
                    <a:ext uri="{9D8B030D-6E8A-4147-A177-3AD203B41FA5}">
                      <a16:colId xmlns:a16="http://schemas.microsoft.com/office/drawing/2014/main" val="3279161901"/>
                    </a:ext>
                  </a:extLst>
                </a:gridCol>
                <a:gridCol w="329184">
                  <a:extLst>
                    <a:ext uri="{9D8B030D-6E8A-4147-A177-3AD203B41FA5}">
                      <a16:colId xmlns:a16="http://schemas.microsoft.com/office/drawing/2014/main" val="425930537"/>
                    </a:ext>
                  </a:extLst>
                </a:gridCol>
                <a:gridCol w="329184">
                  <a:extLst>
                    <a:ext uri="{9D8B030D-6E8A-4147-A177-3AD203B41FA5}">
                      <a16:colId xmlns:a16="http://schemas.microsoft.com/office/drawing/2014/main" val="1840335545"/>
                    </a:ext>
                  </a:extLst>
                </a:gridCol>
                <a:gridCol w="329184">
                  <a:extLst>
                    <a:ext uri="{9D8B030D-6E8A-4147-A177-3AD203B41FA5}">
                      <a16:colId xmlns:a16="http://schemas.microsoft.com/office/drawing/2014/main" val="2319738119"/>
                    </a:ext>
                  </a:extLst>
                </a:gridCol>
                <a:gridCol w="329184">
                  <a:extLst>
                    <a:ext uri="{9D8B030D-6E8A-4147-A177-3AD203B41FA5}">
                      <a16:colId xmlns:a16="http://schemas.microsoft.com/office/drawing/2014/main" val="2570175718"/>
                    </a:ext>
                  </a:extLst>
                </a:gridCol>
                <a:gridCol w="329184">
                  <a:extLst>
                    <a:ext uri="{9D8B030D-6E8A-4147-A177-3AD203B41FA5}">
                      <a16:colId xmlns:a16="http://schemas.microsoft.com/office/drawing/2014/main" val="2380516151"/>
                    </a:ext>
                  </a:extLst>
                </a:gridCol>
                <a:gridCol w="329184">
                  <a:extLst>
                    <a:ext uri="{9D8B030D-6E8A-4147-A177-3AD203B41FA5}">
                      <a16:colId xmlns:a16="http://schemas.microsoft.com/office/drawing/2014/main" val="2234419049"/>
                    </a:ext>
                  </a:extLst>
                </a:gridCol>
                <a:gridCol w="329184">
                  <a:extLst>
                    <a:ext uri="{9D8B030D-6E8A-4147-A177-3AD203B41FA5}">
                      <a16:colId xmlns:a16="http://schemas.microsoft.com/office/drawing/2014/main" val="3621682745"/>
                    </a:ext>
                  </a:extLst>
                </a:gridCol>
                <a:gridCol w="329184">
                  <a:extLst>
                    <a:ext uri="{9D8B030D-6E8A-4147-A177-3AD203B41FA5}">
                      <a16:colId xmlns:a16="http://schemas.microsoft.com/office/drawing/2014/main" val="1618891939"/>
                    </a:ext>
                  </a:extLst>
                </a:gridCol>
                <a:gridCol w="329184">
                  <a:extLst>
                    <a:ext uri="{9D8B030D-6E8A-4147-A177-3AD203B41FA5}">
                      <a16:colId xmlns:a16="http://schemas.microsoft.com/office/drawing/2014/main" val="3676242345"/>
                    </a:ext>
                  </a:extLst>
                </a:gridCol>
                <a:gridCol w="329184">
                  <a:extLst>
                    <a:ext uri="{9D8B030D-6E8A-4147-A177-3AD203B41FA5}">
                      <a16:colId xmlns:a16="http://schemas.microsoft.com/office/drawing/2014/main" val="2648940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33736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- 2019-11-18 16:00:01</a:t>
                      </a:r>
                      <a:r>
                        <a:rPr kumimoji="0" lang="de-DE" sz="1000" b="0" i="0" u="none" strike="noStrike" kern="1200" cap="none" spc="0" normalizeH="0" baseline="0" noProof="0">
                          <a:ln>
                            <a:noFill/>
                          </a:ln>
                          <a:solidFill>
                            <a:prstClr val="black"/>
                          </a:solidFill>
                          <a:effectLst/>
                          <a:uLnTx/>
                          <a:uFillTx/>
                          <a:latin typeface="+mn-lt"/>
                          <a:ea typeface="+mn-ea"/>
                          <a:cs typeface="+mn-cs"/>
                        </a:rPr>
                        <a:t>
 Hättet ihr es gewusst? In der Verfassung der DDR wurde die Pressefreiheit garantiert.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https://scontent.xx.fbcdn.net/v/t1.0-9/p720x720/76997699_2577110705689919_2888729273110102016_o.jpg?_nc_cat=110&amp;_nc_ohc=MutmdVJZKh8AQkzMJTFxzmXEj4g4DVS7R5GLDRvhn2U66q2ieF13zAJzA&amp;_nc_ht=scontent.xx&amp;oh=2aa9b7b40b978765365c19ce49305734&amp;oe=5E422423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0006591"/>
                  </a:ext>
                </a:extLst>
              </a:tr>
            </a:tbl>
          </a:graphicData>
        </a:graphic>
      </p:graphicFrame>
      <p:sp>
        <p:nvSpPr>
          <p:cNvPr id="4" name="Text Placeholder 3">
            <a:extLst>
              <a:ext uri="{FF2B5EF4-FFF2-40B4-BE49-F238E27FC236}">
                <a16:creationId xmlns:a16="http://schemas.microsoft.com/office/drawing/2014/main" id="{C149FB1B-0768-42C8-8CB5-C3291986AD9A}"/>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2664315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32F7E-2D45-4D11-97AA-C2DA58512E20}"/>
              </a:ext>
            </a:extLst>
          </p:cNvPr>
          <p:cNvSpPr>
            <a:spLocks noGrp="1"/>
          </p:cNvSpPr>
          <p:nvPr>
            <p:ph type="title"/>
          </p:nvPr>
        </p:nvSpPr>
        <p:spPr/>
        <p:txBody>
          <a:bodyPr/>
          <a:lstStyle/>
          <a:p>
            <a:r>
              <a:rPr lang="en-US"/>
              <a:t>Facebook Own Posts Table | MEDIEN360G - 9 of 26</a:t>
            </a:r>
          </a:p>
        </p:txBody>
      </p:sp>
      <p:graphicFrame>
        <p:nvGraphicFramePr>
          <p:cNvPr id="5" name="Table Placeholder 4">
            <a:extLst>
              <a:ext uri="{FF2B5EF4-FFF2-40B4-BE49-F238E27FC236}">
                <a16:creationId xmlns:a16="http://schemas.microsoft.com/office/drawing/2014/main" id="{4411B5A6-C44A-40FB-8B9F-9DE1905D1F73}"/>
              </a:ext>
            </a:extLst>
          </p:cNvPr>
          <p:cNvGraphicFramePr>
            <a:graphicFrameLocks noGrp="1"/>
          </p:cNvGraphicFramePr>
          <p:nvPr>
            <p:ph type="tbl" sz="quarter" idx="13"/>
            <p:extLst>
              <p:ext uri="{D42A27DB-BD31-4B8C-83A1-F6EECF244321}">
                <p14:modId xmlns:p14="http://schemas.microsoft.com/office/powerpoint/2010/main" val="887961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278810745"/>
                    </a:ext>
                  </a:extLst>
                </a:gridCol>
                <a:gridCol w="905256">
                  <a:extLst>
                    <a:ext uri="{9D8B030D-6E8A-4147-A177-3AD203B41FA5}">
                      <a16:colId xmlns:a16="http://schemas.microsoft.com/office/drawing/2014/main" val="1514529709"/>
                    </a:ext>
                  </a:extLst>
                </a:gridCol>
                <a:gridCol w="658368">
                  <a:extLst>
                    <a:ext uri="{9D8B030D-6E8A-4147-A177-3AD203B41FA5}">
                      <a16:colId xmlns:a16="http://schemas.microsoft.com/office/drawing/2014/main" val="1213916553"/>
                    </a:ext>
                  </a:extLst>
                </a:gridCol>
                <a:gridCol w="329184">
                  <a:extLst>
                    <a:ext uri="{9D8B030D-6E8A-4147-A177-3AD203B41FA5}">
                      <a16:colId xmlns:a16="http://schemas.microsoft.com/office/drawing/2014/main" val="1183348758"/>
                    </a:ext>
                  </a:extLst>
                </a:gridCol>
                <a:gridCol w="329184">
                  <a:extLst>
                    <a:ext uri="{9D8B030D-6E8A-4147-A177-3AD203B41FA5}">
                      <a16:colId xmlns:a16="http://schemas.microsoft.com/office/drawing/2014/main" val="3275844216"/>
                    </a:ext>
                  </a:extLst>
                </a:gridCol>
                <a:gridCol w="329184">
                  <a:extLst>
                    <a:ext uri="{9D8B030D-6E8A-4147-A177-3AD203B41FA5}">
                      <a16:colId xmlns:a16="http://schemas.microsoft.com/office/drawing/2014/main" val="2235566629"/>
                    </a:ext>
                  </a:extLst>
                </a:gridCol>
                <a:gridCol w="329184">
                  <a:extLst>
                    <a:ext uri="{9D8B030D-6E8A-4147-A177-3AD203B41FA5}">
                      <a16:colId xmlns:a16="http://schemas.microsoft.com/office/drawing/2014/main" val="1481844285"/>
                    </a:ext>
                  </a:extLst>
                </a:gridCol>
                <a:gridCol w="329184">
                  <a:extLst>
                    <a:ext uri="{9D8B030D-6E8A-4147-A177-3AD203B41FA5}">
                      <a16:colId xmlns:a16="http://schemas.microsoft.com/office/drawing/2014/main" val="3332827443"/>
                    </a:ext>
                  </a:extLst>
                </a:gridCol>
                <a:gridCol w="329184">
                  <a:extLst>
                    <a:ext uri="{9D8B030D-6E8A-4147-A177-3AD203B41FA5}">
                      <a16:colId xmlns:a16="http://schemas.microsoft.com/office/drawing/2014/main" val="2819895023"/>
                    </a:ext>
                  </a:extLst>
                </a:gridCol>
                <a:gridCol w="329184">
                  <a:extLst>
                    <a:ext uri="{9D8B030D-6E8A-4147-A177-3AD203B41FA5}">
                      <a16:colId xmlns:a16="http://schemas.microsoft.com/office/drawing/2014/main" val="3712751111"/>
                    </a:ext>
                  </a:extLst>
                </a:gridCol>
                <a:gridCol w="329184">
                  <a:extLst>
                    <a:ext uri="{9D8B030D-6E8A-4147-A177-3AD203B41FA5}">
                      <a16:colId xmlns:a16="http://schemas.microsoft.com/office/drawing/2014/main" val="3392396842"/>
                    </a:ext>
                  </a:extLst>
                </a:gridCol>
                <a:gridCol w="329184">
                  <a:extLst>
                    <a:ext uri="{9D8B030D-6E8A-4147-A177-3AD203B41FA5}">
                      <a16:colId xmlns:a16="http://schemas.microsoft.com/office/drawing/2014/main" val="4197445023"/>
                    </a:ext>
                  </a:extLst>
                </a:gridCol>
                <a:gridCol w="329184">
                  <a:extLst>
                    <a:ext uri="{9D8B030D-6E8A-4147-A177-3AD203B41FA5}">
                      <a16:colId xmlns:a16="http://schemas.microsoft.com/office/drawing/2014/main" val="1164319008"/>
                    </a:ext>
                  </a:extLst>
                </a:gridCol>
                <a:gridCol w="329184">
                  <a:extLst>
                    <a:ext uri="{9D8B030D-6E8A-4147-A177-3AD203B41FA5}">
                      <a16:colId xmlns:a16="http://schemas.microsoft.com/office/drawing/2014/main" val="3141098744"/>
                    </a:ext>
                  </a:extLst>
                </a:gridCol>
                <a:gridCol w="329184">
                  <a:extLst>
                    <a:ext uri="{9D8B030D-6E8A-4147-A177-3AD203B41FA5}">
                      <a16:colId xmlns:a16="http://schemas.microsoft.com/office/drawing/2014/main" val="127397899"/>
                    </a:ext>
                  </a:extLst>
                </a:gridCol>
                <a:gridCol w="329184">
                  <a:extLst>
                    <a:ext uri="{9D8B030D-6E8A-4147-A177-3AD203B41FA5}">
                      <a16:colId xmlns:a16="http://schemas.microsoft.com/office/drawing/2014/main" val="2696707029"/>
                    </a:ext>
                  </a:extLst>
                </a:gridCol>
                <a:gridCol w="329184">
                  <a:extLst>
                    <a:ext uri="{9D8B030D-6E8A-4147-A177-3AD203B41FA5}">
                      <a16:colId xmlns:a16="http://schemas.microsoft.com/office/drawing/2014/main" val="2028158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8013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- 2019-11-11 16:00:00</a:t>
                      </a:r>
                      <a:r>
                        <a:rPr kumimoji="0" lang="de-DE" sz="1000" b="0" i="0" u="none" strike="noStrike" kern="1200" cap="none" spc="0" normalizeH="0" baseline="0" noProof="0">
                          <a:ln>
                            <a:noFill/>
                          </a:ln>
                          <a:solidFill>
                            <a:prstClr val="black"/>
                          </a:solidFill>
                          <a:effectLst/>
                          <a:uLnTx/>
                          <a:uFillTx/>
                          <a:latin typeface="+mn-lt"/>
                          <a:ea typeface="+mn-ea"/>
                          <a:cs typeface="+mn-cs"/>
                        </a:rPr>
                        <a:t>
 Wie sieht das Lernen der Zukunft aus? Vom 9. bis zum 16. November findet die ARD Themenwoche zur Zukunft der Bildung statt. Mehr haben die Kollegen von MDR Wissen auf ihrer Themenseite zu "Zukunft Bildung" zusammengetragen 🎓 mdr.de/s/zukunftbildung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https://scontent.xx.fbcdn.net/v/t1.0-9/s720x720/76957360_2561688477232142_6131326811612643328_o.png?_nc_cat=108&amp;_nc_ohc=7skDYRqUqHMAQmnfDboihsevRI6vv2kbwvgOAgWihzV252F0Z3LlM_s7A&amp;_nc_ht=scontent.xx&amp;oh=148a2dd2d79d937464cfb515acece7d4&amp;oe=5E89C1A2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38400020"/>
                  </a:ext>
                </a:extLst>
              </a:tr>
            </a:tbl>
          </a:graphicData>
        </a:graphic>
      </p:graphicFrame>
      <p:sp>
        <p:nvSpPr>
          <p:cNvPr id="4" name="Text Placeholder 3">
            <a:extLst>
              <a:ext uri="{FF2B5EF4-FFF2-40B4-BE49-F238E27FC236}">
                <a16:creationId xmlns:a16="http://schemas.microsoft.com/office/drawing/2014/main" id="{7C7DF0CF-E9F8-4A49-B60E-D6B47BBB40AC}"/>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3552591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F3DBD-90B8-4FED-ADA1-4E0EDE863A51}"/>
              </a:ext>
            </a:extLst>
          </p:cNvPr>
          <p:cNvSpPr>
            <a:spLocks noGrp="1"/>
          </p:cNvSpPr>
          <p:nvPr>
            <p:ph type="title"/>
          </p:nvPr>
        </p:nvSpPr>
        <p:spPr/>
        <p:txBody>
          <a:bodyPr/>
          <a:lstStyle/>
          <a:p>
            <a:r>
              <a:rPr lang="en-US"/>
              <a:t>Facebook Own Posts Table | MEDIEN360G - 10 of 26</a:t>
            </a:r>
          </a:p>
        </p:txBody>
      </p:sp>
      <p:graphicFrame>
        <p:nvGraphicFramePr>
          <p:cNvPr id="5" name="Table Placeholder 4">
            <a:extLst>
              <a:ext uri="{FF2B5EF4-FFF2-40B4-BE49-F238E27FC236}">
                <a16:creationId xmlns:a16="http://schemas.microsoft.com/office/drawing/2014/main" id="{8C7A6473-0722-476F-B0F2-371BBD708A6C}"/>
              </a:ext>
            </a:extLst>
          </p:cNvPr>
          <p:cNvGraphicFramePr>
            <a:graphicFrameLocks noGrp="1"/>
          </p:cNvGraphicFramePr>
          <p:nvPr>
            <p:ph type="tbl" sz="quarter" idx="13"/>
            <p:extLst>
              <p:ext uri="{D42A27DB-BD31-4B8C-83A1-F6EECF244321}">
                <p14:modId xmlns:p14="http://schemas.microsoft.com/office/powerpoint/2010/main" val="878117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569449185"/>
                    </a:ext>
                  </a:extLst>
                </a:gridCol>
                <a:gridCol w="905256">
                  <a:extLst>
                    <a:ext uri="{9D8B030D-6E8A-4147-A177-3AD203B41FA5}">
                      <a16:colId xmlns:a16="http://schemas.microsoft.com/office/drawing/2014/main" val="1307820628"/>
                    </a:ext>
                  </a:extLst>
                </a:gridCol>
                <a:gridCol w="658368">
                  <a:extLst>
                    <a:ext uri="{9D8B030D-6E8A-4147-A177-3AD203B41FA5}">
                      <a16:colId xmlns:a16="http://schemas.microsoft.com/office/drawing/2014/main" val="1756221968"/>
                    </a:ext>
                  </a:extLst>
                </a:gridCol>
                <a:gridCol w="329184">
                  <a:extLst>
                    <a:ext uri="{9D8B030D-6E8A-4147-A177-3AD203B41FA5}">
                      <a16:colId xmlns:a16="http://schemas.microsoft.com/office/drawing/2014/main" val="270661986"/>
                    </a:ext>
                  </a:extLst>
                </a:gridCol>
                <a:gridCol w="329184">
                  <a:extLst>
                    <a:ext uri="{9D8B030D-6E8A-4147-A177-3AD203B41FA5}">
                      <a16:colId xmlns:a16="http://schemas.microsoft.com/office/drawing/2014/main" val="3047930607"/>
                    </a:ext>
                  </a:extLst>
                </a:gridCol>
                <a:gridCol w="329184">
                  <a:extLst>
                    <a:ext uri="{9D8B030D-6E8A-4147-A177-3AD203B41FA5}">
                      <a16:colId xmlns:a16="http://schemas.microsoft.com/office/drawing/2014/main" val="51779377"/>
                    </a:ext>
                  </a:extLst>
                </a:gridCol>
                <a:gridCol w="329184">
                  <a:extLst>
                    <a:ext uri="{9D8B030D-6E8A-4147-A177-3AD203B41FA5}">
                      <a16:colId xmlns:a16="http://schemas.microsoft.com/office/drawing/2014/main" val="432773166"/>
                    </a:ext>
                  </a:extLst>
                </a:gridCol>
                <a:gridCol w="329184">
                  <a:extLst>
                    <a:ext uri="{9D8B030D-6E8A-4147-A177-3AD203B41FA5}">
                      <a16:colId xmlns:a16="http://schemas.microsoft.com/office/drawing/2014/main" val="128881260"/>
                    </a:ext>
                  </a:extLst>
                </a:gridCol>
                <a:gridCol w="329184">
                  <a:extLst>
                    <a:ext uri="{9D8B030D-6E8A-4147-A177-3AD203B41FA5}">
                      <a16:colId xmlns:a16="http://schemas.microsoft.com/office/drawing/2014/main" val="1520415873"/>
                    </a:ext>
                  </a:extLst>
                </a:gridCol>
                <a:gridCol w="329184">
                  <a:extLst>
                    <a:ext uri="{9D8B030D-6E8A-4147-A177-3AD203B41FA5}">
                      <a16:colId xmlns:a16="http://schemas.microsoft.com/office/drawing/2014/main" val="2067857608"/>
                    </a:ext>
                  </a:extLst>
                </a:gridCol>
                <a:gridCol w="329184">
                  <a:extLst>
                    <a:ext uri="{9D8B030D-6E8A-4147-A177-3AD203B41FA5}">
                      <a16:colId xmlns:a16="http://schemas.microsoft.com/office/drawing/2014/main" val="3299497270"/>
                    </a:ext>
                  </a:extLst>
                </a:gridCol>
                <a:gridCol w="329184">
                  <a:extLst>
                    <a:ext uri="{9D8B030D-6E8A-4147-A177-3AD203B41FA5}">
                      <a16:colId xmlns:a16="http://schemas.microsoft.com/office/drawing/2014/main" val="2019559063"/>
                    </a:ext>
                  </a:extLst>
                </a:gridCol>
                <a:gridCol w="329184">
                  <a:extLst>
                    <a:ext uri="{9D8B030D-6E8A-4147-A177-3AD203B41FA5}">
                      <a16:colId xmlns:a16="http://schemas.microsoft.com/office/drawing/2014/main" val="3838528633"/>
                    </a:ext>
                  </a:extLst>
                </a:gridCol>
                <a:gridCol w="329184">
                  <a:extLst>
                    <a:ext uri="{9D8B030D-6E8A-4147-A177-3AD203B41FA5}">
                      <a16:colId xmlns:a16="http://schemas.microsoft.com/office/drawing/2014/main" val="2084763563"/>
                    </a:ext>
                  </a:extLst>
                </a:gridCol>
                <a:gridCol w="329184">
                  <a:extLst>
                    <a:ext uri="{9D8B030D-6E8A-4147-A177-3AD203B41FA5}">
                      <a16:colId xmlns:a16="http://schemas.microsoft.com/office/drawing/2014/main" val="1453733631"/>
                    </a:ext>
                  </a:extLst>
                </a:gridCol>
                <a:gridCol w="329184">
                  <a:extLst>
                    <a:ext uri="{9D8B030D-6E8A-4147-A177-3AD203B41FA5}">
                      <a16:colId xmlns:a16="http://schemas.microsoft.com/office/drawing/2014/main" val="994491255"/>
                    </a:ext>
                  </a:extLst>
                </a:gridCol>
                <a:gridCol w="329184">
                  <a:extLst>
                    <a:ext uri="{9D8B030D-6E8A-4147-A177-3AD203B41FA5}">
                      <a16:colId xmlns:a16="http://schemas.microsoft.com/office/drawing/2014/main" val="2447069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2424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- 2019-11-30 10:00:00</a:t>
                      </a:r>
                      <a:r>
                        <a:rPr kumimoji="0" lang="de-DE" sz="1000" b="0" i="0" u="none" strike="noStrike" kern="1200" cap="none" spc="0" normalizeH="0" baseline="0" noProof="0">
                          <a:ln>
                            <a:noFill/>
                          </a:ln>
                          <a:solidFill>
                            <a:prstClr val="black"/>
                          </a:solidFill>
                          <a:effectLst/>
                          <a:uLnTx/>
                          <a:uFillTx/>
                          <a:latin typeface="+mn-lt"/>
                          <a:ea typeface="+mn-ea"/>
                          <a:cs typeface="+mn-cs"/>
                        </a:rPr>
                        <a:t>
 Der Tag der blauen Mützen ist da! 🧢 Ihr könnt euch auf eurem Profilbild mit einer blauen Mütze zeigen, um auf die Barrierefreiheit im Internet aufmerksam zu machen. Der Webdesigner Jeffrey Zeldman ließ sich auf dem Cover seines Buchs über Webstandards mit einer blauen Mütze abbilden - daher der Name.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https://scontent.xx.fbcdn.net/v/t15.5256-10/73423713_527623764755545_4612358786399600640_n.jpg?_nc_cat=105&amp;_nc_ohc=VYjLD8-FtqkAQn6Zdvd9R0lKVGfVvF9dFcuMlOGgx5WjxBrDjzvJgb4oQ&amp;_nc_ht=scontent.xx&amp;oh=73d337434334a3cbe2dad5d1c6e2f918&amp;oe=5E74CA5D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71596955"/>
                  </a:ext>
                </a:extLst>
              </a:tr>
            </a:tbl>
          </a:graphicData>
        </a:graphic>
      </p:graphicFrame>
      <p:sp>
        <p:nvSpPr>
          <p:cNvPr id="4" name="Text Placeholder 3">
            <a:extLst>
              <a:ext uri="{FF2B5EF4-FFF2-40B4-BE49-F238E27FC236}">
                <a16:creationId xmlns:a16="http://schemas.microsoft.com/office/drawing/2014/main" id="{8BB27C1E-9D0E-4BFD-BD97-1632C32E721E}"/>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2821036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0DEA1-5E7E-4263-A433-211AEE4336EB}"/>
              </a:ext>
            </a:extLst>
          </p:cNvPr>
          <p:cNvSpPr>
            <a:spLocks noGrp="1"/>
          </p:cNvSpPr>
          <p:nvPr>
            <p:ph type="title"/>
          </p:nvPr>
        </p:nvSpPr>
        <p:spPr/>
        <p:txBody>
          <a:bodyPr/>
          <a:lstStyle/>
          <a:p>
            <a:r>
              <a:rPr lang="en-US"/>
              <a:t>Facebook Own Posts Table | MEDIEN360G - 11 of 26</a:t>
            </a:r>
          </a:p>
        </p:txBody>
      </p:sp>
      <p:graphicFrame>
        <p:nvGraphicFramePr>
          <p:cNvPr id="5" name="Table Placeholder 4">
            <a:extLst>
              <a:ext uri="{FF2B5EF4-FFF2-40B4-BE49-F238E27FC236}">
                <a16:creationId xmlns:a16="http://schemas.microsoft.com/office/drawing/2014/main" id="{96840066-D1CF-4368-8861-530AFF99226A}"/>
              </a:ext>
            </a:extLst>
          </p:cNvPr>
          <p:cNvGraphicFramePr>
            <a:graphicFrameLocks noGrp="1"/>
          </p:cNvGraphicFramePr>
          <p:nvPr>
            <p:ph type="tbl" sz="quarter" idx="13"/>
            <p:extLst>
              <p:ext uri="{D42A27DB-BD31-4B8C-83A1-F6EECF244321}">
                <p14:modId xmlns:p14="http://schemas.microsoft.com/office/powerpoint/2010/main" val="3626357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595822608"/>
                    </a:ext>
                  </a:extLst>
                </a:gridCol>
                <a:gridCol w="905256">
                  <a:extLst>
                    <a:ext uri="{9D8B030D-6E8A-4147-A177-3AD203B41FA5}">
                      <a16:colId xmlns:a16="http://schemas.microsoft.com/office/drawing/2014/main" val="1672156181"/>
                    </a:ext>
                  </a:extLst>
                </a:gridCol>
                <a:gridCol w="658368">
                  <a:extLst>
                    <a:ext uri="{9D8B030D-6E8A-4147-A177-3AD203B41FA5}">
                      <a16:colId xmlns:a16="http://schemas.microsoft.com/office/drawing/2014/main" val="1399777234"/>
                    </a:ext>
                  </a:extLst>
                </a:gridCol>
                <a:gridCol w="329184">
                  <a:extLst>
                    <a:ext uri="{9D8B030D-6E8A-4147-A177-3AD203B41FA5}">
                      <a16:colId xmlns:a16="http://schemas.microsoft.com/office/drawing/2014/main" val="2705693936"/>
                    </a:ext>
                  </a:extLst>
                </a:gridCol>
                <a:gridCol w="329184">
                  <a:extLst>
                    <a:ext uri="{9D8B030D-6E8A-4147-A177-3AD203B41FA5}">
                      <a16:colId xmlns:a16="http://schemas.microsoft.com/office/drawing/2014/main" val="3539961731"/>
                    </a:ext>
                  </a:extLst>
                </a:gridCol>
                <a:gridCol w="329184">
                  <a:extLst>
                    <a:ext uri="{9D8B030D-6E8A-4147-A177-3AD203B41FA5}">
                      <a16:colId xmlns:a16="http://schemas.microsoft.com/office/drawing/2014/main" val="3222239105"/>
                    </a:ext>
                  </a:extLst>
                </a:gridCol>
                <a:gridCol w="329184">
                  <a:extLst>
                    <a:ext uri="{9D8B030D-6E8A-4147-A177-3AD203B41FA5}">
                      <a16:colId xmlns:a16="http://schemas.microsoft.com/office/drawing/2014/main" val="3429707956"/>
                    </a:ext>
                  </a:extLst>
                </a:gridCol>
                <a:gridCol w="329184">
                  <a:extLst>
                    <a:ext uri="{9D8B030D-6E8A-4147-A177-3AD203B41FA5}">
                      <a16:colId xmlns:a16="http://schemas.microsoft.com/office/drawing/2014/main" val="1517760539"/>
                    </a:ext>
                  </a:extLst>
                </a:gridCol>
                <a:gridCol w="329184">
                  <a:extLst>
                    <a:ext uri="{9D8B030D-6E8A-4147-A177-3AD203B41FA5}">
                      <a16:colId xmlns:a16="http://schemas.microsoft.com/office/drawing/2014/main" val="2713862319"/>
                    </a:ext>
                  </a:extLst>
                </a:gridCol>
                <a:gridCol w="329184">
                  <a:extLst>
                    <a:ext uri="{9D8B030D-6E8A-4147-A177-3AD203B41FA5}">
                      <a16:colId xmlns:a16="http://schemas.microsoft.com/office/drawing/2014/main" val="620510958"/>
                    </a:ext>
                  </a:extLst>
                </a:gridCol>
                <a:gridCol w="329184">
                  <a:extLst>
                    <a:ext uri="{9D8B030D-6E8A-4147-A177-3AD203B41FA5}">
                      <a16:colId xmlns:a16="http://schemas.microsoft.com/office/drawing/2014/main" val="2886563761"/>
                    </a:ext>
                  </a:extLst>
                </a:gridCol>
                <a:gridCol w="329184">
                  <a:extLst>
                    <a:ext uri="{9D8B030D-6E8A-4147-A177-3AD203B41FA5}">
                      <a16:colId xmlns:a16="http://schemas.microsoft.com/office/drawing/2014/main" val="4200153527"/>
                    </a:ext>
                  </a:extLst>
                </a:gridCol>
                <a:gridCol w="329184">
                  <a:extLst>
                    <a:ext uri="{9D8B030D-6E8A-4147-A177-3AD203B41FA5}">
                      <a16:colId xmlns:a16="http://schemas.microsoft.com/office/drawing/2014/main" val="1819534048"/>
                    </a:ext>
                  </a:extLst>
                </a:gridCol>
                <a:gridCol w="329184">
                  <a:extLst>
                    <a:ext uri="{9D8B030D-6E8A-4147-A177-3AD203B41FA5}">
                      <a16:colId xmlns:a16="http://schemas.microsoft.com/office/drawing/2014/main" val="624941021"/>
                    </a:ext>
                  </a:extLst>
                </a:gridCol>
                <a:gridCol w="329184">
                  <a:extLst>
                    <a:ext uri="{9D8B030D-6E8A-4147-A177-3AD203B41FA5}">
                      <a16:colId xmlns:a16="http://schemas.microsoft.com/office/drawing/2014/main" val="3769985780"/>
                    </a:ext>
                  </a:extLst>
                </a:gridCol>
                <a:gridCol w="329184">
                  <a:extLst>
                    <a:ext uri="{9D8B030D-6E8A-4147-A177-3AD203B41FA5}">
                      <a16:colId xmlns:a16="http://schemas.microsoft.com/office/drawing/2014/main" val="383828452"/>
                    </a:ext>
                  </a:extLst>
                </a:gridCol>
                <a:gridCol w="329184">
                  <a:extLst>
                    <a:ext uri="{9D8B030D-6E8A-4147-A177-3AD203B41FA5}">
                      <a16:colId xmlns:a16="http://schemas.microsoft.com/office/drawing/2014/main" val="74530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1213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- 2019-11-29 16:00:01</a:t>
                      </a:r>
                      <a:r>
                        <a:rPr kumimoji="0" lang="de-DE" sz="1000" b="0" i="0" u="none" strike="noStrike" kern="1200" cap="none" spc="0" normalizeH="0" baseline="0" noProof="0">
                          <a:ln>
                            <a:noFill/>
                          </a:ln>
                          <a:solidFill>
                            <a:prstClr val="black"/>
                          </a:solidFill>
                          <a:effectLst/>
                          <a:uLnTx/>
                          <a:uFillTx/>
                          <a:latin typeface="+mn-lt"/>
                          <a:ea typeface="+mn-ea"/>
                          <a:cs typeface="+mn-cs"/>
                        </a:rPr>
                        <a:t>
 Zwischen den Zeilen zu kommunizieren, war oft die einzige Möglichkeit über kritische Themen in der DDR zu berichten. Welche Möglichkeiten haben die Ost-Medien wie genutzt?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https://scontent.xx.fbcdn.net/v/t1.0-9/p720x720/78566553_2601912299876426_8495200743165263872_o.jpg?_nc_cat=109&amp;_nc_ohc=4LQ2XwbVm80AQlZFBaa0oS3NkWz8Pq0GN7CkDCPOE7Gdtj9kOW51Pt4Qw&amp;_nc_ht=scontent.xx&amp;oh=74860cf31b0ba219b65e5b6af578bd54&amp;oe=5E714FF0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08:13:17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8632474"/>
                  </a:ext>
                </a:extLst>
              </a:tr>
            </a:tbl>
          </a:graphicData>
        </a:graphic>
      </p:graphicFrame>
      <p:sp>
        <p:nvSpPr>
          <p:cNvPr id="4" name="Text Placeholder 3">
            <a:extLst>
              <a:ext uri="{FF2B5EF4-FFF2-40B4-BE49-F238E27FC236}">
                <a16:creationId xmlns:a16="http://schemas.microsoft.com/office/drawing/2014/main" id="{9F725882-3F2D-47F1-BB16-F5D043774656}"/>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2262729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1F7B1-863E-4F96-8EC5-ED91A991DC2A}"/>
              </a:ext>
            </a:extLst>
          </p:cNvPr>
          <p:cNvSpPr>
            <a:spLocks noGrp="1"/>
          </p:cNvSpPr>
          <p:nvPr>
            <p:ph type="title"/>
          </p:nvPr>
        </p:nvSpPr>
        <p:spPr/>
        <p:txBody>
          <a:bodyPr/>
          <a:lstStyle/>
          <a:p>
            <a:r>
              <a:rPr lang="en-US"/>
              <a:t>Facebook Own Posts Table | MEDIEN360G - 12 of 26</a:t>
            </a:r>
          </a:p>
        </p:txBody>
      </p:sp>
      <p:graphicFrame>
        <p:nvGraphicFramePr>
          <p:cNvPr id="5" name="Table Placeholder 4">
            <a:extLst>
              <a:ext uri="{FF2B5EF4-FFF2-40B4-BE49-F238E27FC236}">
                <a16:creationId xmlns:a16="http://schemas.microsoft.com/office/drawing/2014/main" id="{FEBC6082-CAD8-4762-9B77-17DAE3345D41}"/>
              </a:ext>
            </a:extLst>
          </p:cNvPr>
          <p:cNvGraphicFramePr>
            <a:graphicFrameLocks noGrp="1"/>
          </p:cNvGraphicFramePr>
          <p:nvPr>
            <p:ph type="tbl" sz="quarter" idx="13"/>
            <p:extLst>
              <p:ext uri="{D42A27DB-BD31-4B8C-83A1-F6EECF244321}">
                <p14:modId xmlns:p14="http://schemas.microsoft.com/office/powerpoint/2010/main" val="147645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287291023"/>
                    </a:ext>
                  </a:extLst>
                </a:gridCol>
                <a:gridCol w="905256">
                  <a:extLst>
                    <a:ext uri="{9D8B030D-6E8A-4147-A177-3AD203B41FA5}">
                      <a16:colId xmlns:a16="http://schemas.microsoft.com/office/drawing/2014/main" val="1692493282"/>
                    </a:ext>
                  </a:extLst>
                </a:gridCol>
                <a:gridCol w="658368">
                  <a:extLst>
                    <a:ext uri="{9D8B030D-6E8A-4147-A177-3AD203B41FA5}">
                      <a16:colId xmlns:a16="http://schemas.microsoft.com/office/drawing/2014/main" val="1315133423"/>
                    </a:ext>
                  </a:extLst>
                </a:gridCol>
                <a:gridCol w="329184">
                  <a:extLst>
                    <a:ext uri="{9D8B030D-6E8A-4147-A177-3AD203B41FA5}">
                      <a16:colId xmlns:a16="http://schemas.microsoft.com/office/drawing/2014/main" val="4197808306"/>
                    </a:ext>
                  </a:extLst>
                </a:gridCol>
                <a:gridCol w="329184">
                  <a:extLst>
                    <a:ext uri="{9D8B030D-6E8A-4147-A177-3AD203B41FA5}">
                      <a16:colId xmlns:a16="http://schemas.microsoft.com/office/drawing/2014/main" val="2971799263"/>
                    </a:ext>
                  </a:extLst>
                </a:gridCol>
                <a:gridCol w="329184">
                  <a:extLst>
                    <a:ext uri="{9D8B030D-6E8A-4147-A177-3AD203B41FA5}">
                      <a16:colId xmlns:a16="http://schemas.microsoft.com/office/drawing/2014/main" val="430134494"/>
                    </a:ext>
                  </a:extLst>
                </a:gridCol>
                <a:gridCol w="329184">
                  <a:extLst>
                    <a:ext uri="{9D8B030D-6E8A-4147-A177-3AD203B41FA5}">
                      <a16:colId xmlns:a16="http://schemas.microsoft.com/office/drawing/2014/main" val="3953067888"/>
                    </a:ext>
                  </a:extLst>
                </a:gridCol>
                <a:gridCol w="329184">
                  <a:extLst>
                    <a:ext uri="{9D8B030D-6E8A-4147-A177-3AD203B41FA5}">
                      <a16:colId xmlns:a16="http://schemas.microsoft.com/office/drawing/2014/main" val="4071158690"/>
                    </a:ext>
                  </a:extLst>
                </a:gridCol>
                <a:gridCol w="329184">
                  <a:extLst>
                    <a:ext uri="{9D8B030D-6E8A-4147-A177-3AD203B41FA5}">
                      <a16:colId xmlns:a16="http://schemas.microsoft.com/office/drawing/2014/main" val="4081824730"/>
                    </a:ext>
                  </a:extLst>
                </a:gridCol>
                <a:gridCol w="329184">
                  <a:extLst>
                    <a:ext uri="{9D8B030D-6E8A-4147-A177-3AD203B41FA5}">
                      <a16:colId xmlns:a16="http://schemas.microsoft.com/office/drawing/2014/main" val="2623893346"/>
                    </a:ext>
                  </a:extLst>
                </a:gridCol>
                <a:gridCol w="329184">
                  <a:extLst>
                    <a:ext uri="{9D8B030D-6E8A-4147-A177-3AD203B41FA5}">
                      <a16:colId xmlns:a16="http://schemas.microsoft.com/office/drawing/2014/main" val="3924206324"/>
                    </a:ext>
                  </a:extLst>
                </a:gridCol>
                <a:gridCol w="329184">
                  <a:extLst>
                    <a:ext uri="{9D8B030D-6E8A-4147-A177-3AD203B41FA5}">
                      <a16:colId xmlns:a16="http://schemas.microsoft.com/office/drawing/2014/main" val="1616581733"/>
                    </a:ext>
                  </a:extLst>
                </a:gridCol>
                <a:gridCol w="329184">
                  <a:extLst>
                    <a:ext uri="{9D8B030D-6E8A-4147-A177-3AD203B41FA5}">
                      <a16:colId xmlns:a16="http://schemas.microsoft.com/office/drawing/2014/main" val="4161632449"/>
                    </a:ext>
                  </a:extLst>
                </a:gridCol>
                <a:gridCol w="329184">
                  <a:extLst>
                    <a:ext uri="{9D8B030D-6E8A-4147-A177-3AD203B41FA5}">
                      <a16:colId xmlns:a16="http://schemas.microsoft.com/office/drawing/2014/main" val="3462962042"/>
                    </a:ext>
                  </a:extLst>
                </a:gridCol>
                <a:gridCol w="329184">
                  <a:extLst>
                    <a:ext uri="{9D8B030D-6E8A-4147-A177-3AD203B41FA5}">
                      <a16:colId xmlns:a16="http://schemas.microsoft.com/office/drawing/2014/main" val="4057178912"/>
                    </a:ext>
                  </a:extLst>
                </a:gridCol>
                <a:gridCol w="329184">
                  <a:extLst>
                    <a:ext uri="{9D8B030D-6E8A-4147-A177-3AD203B41FA5}">
                      <a16:colId xmlns:a16="http://schemas.microsoft.com/office/drawing/2014/main" val="2839025967"/>
                    </a:ext>
                  </a:extLst>
                </a:gridCol>
                <a:gridCol w="329184">
                  <a:extLst>
                    <a:ext uri="{9D8B030D-6E8A-4147-A177-3AD203B41FA5}">
                      <a16:colId xmlns:a16="http://schemas.microsoft.com/office/drawing/2014/main" val="1680542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1783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- 2019-11-05 15:30:00</a:t>
                      </a:r>
                      <a:r>
                        <a:rPr kumimoji="0" lang="de-DE" sz="1000" b="0" i="0" u="none" strike="noStrike" kern="1200" cap="none" spc="0" normalizeH="0" baseline="0" noProof="0">
                          <a:ln>
                            <a:noFill/>
                          </a:ln>
                          <a:solidFill>
                            <a:prstClr val="black"/>
                          </a:solidFill>
                          <a:effectLst/>
                          <a:uLnTx/>
                          <a:uFillTx/>
                          <a:latin typeface="+mn-lt"/>
                          <a:ea typeface="+mn-ea"/>
                          <a:cs typeface="+mn-cs"/>
                        </a:rPr>
                        <a:t>
 Die Friedliche Revolution 1989 brachte viele neue Freiheiten, auch für Medienschaffende. Wie haben Zeitzeugen den Wandel erlebt? Welches Vertrauen genossen die Medien damals und wie ist es heute?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https://scontent.xx.fbcdn.net/v/t1.0-9/p720x720/73287457_2548536481880675_459657523255836672_o.png?_nc_cat=104&amp;_nc_ohc=oyvZ9u9lGrEAQknZaaoOoyVKcYkEGheq0WUqQ6KGNGfcjeifEIwy8tYsA&amp;_nc_ht=scontent.xx&amp;oh=c03147d8dbc24741a9cb74c5d1bd6e25&amp;oe=5E7C65E0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3905003"/>
                  </a:ext>
                </a:extLst>
              </a:tr>
            </a:tbl>
          </a:graphicData>
        </a:graphic>
      </p:graphicFrame>
      <p:sp>
        <p:nvSpPr>
          <p:cNvPr id="4" name="Text Placeholder 3">
            <a:extLst>
              <a:ext uri="{FF2B5EF4-FFF2-40B4-BE49-F238E27FC236}">
                <a16:creationId xmlns:a16="http://schemas.microsoft.com/office/drawing/2014/main" id="{CB90D508-AFC6-4567-BC3A-3BAEA1F82834}"/>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1359989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4D786-C78E-4556-AFE4-28097E0B709A}"/>
              </a:ext>
            </a:extLst>
          </p:cNvPr>
          <p:cNvSpPr>
            <a:spLocks noGrp="1"/>
          </p:cNvSpPr>
          <p:nvPr>
            <p:ph type="title"/>
          </p:nvPr>
        </p:nvSpPr>
        <p:spPr/>
        <p:txBody>
          <a:bodyPr/>
          <a:lstStyle/>
          <a:p>
            <a:r>
              <a:rPr lang="en-US"/>
              <a:t>Facebook Own Posts Table | MEDIEN360G - 13 of 26</a:t>
            </a:r>
          </a:p>
        </p:txBody>
      </p:sp>
      <p:graphicFrame>
        <p:nvGraphicFramePr>
          <p:cNvPr id="5" name="Table Placeholder 4">
            <a:extLst>
              <a:ext uri="{FF2B5EF4-FFF2-40B4-BE49-F238E27FC236}">
                <a16:creationId xmlns:a16="http://schemas.microsoft.com/office/drawing/2014/main" id="{4CC9F848-C74E-4E9F-AD45-D857E8C95174}"/>
              </a:ext>
            </a:extLst>
          </p:cNvPr>
          <p:cNvGraphicFramePr>
            <a:graphicFrameLocks noGrp="1"/>
          </p:cNvGraphicFramePr>
          <p:nvPr>
            <p:ph type="tbl" sz="quarter" idx="13"/>
            <p:extLst>
              <p:ext uri="{D42A27DB-BD31-4B8C-83A1-F6EECF244321}">
                <p14:modId xmlns:p14="http://schemas.microsoft.com/office/powerpoint/2010/main" val="461631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873578827"/>
                    </a:ext>
                  </a:extLst>
                </a:gridCol>
                <a:gridCol w="905256">
                  <a:extLst>
                    <a:ext uri="{9D8B030D-6E8A-4147-A177-3AD203B41FA5}">
                      <a16:colId xmlns:a16="http://schemas.microsoft.com/office/drawing/2014/main" val="634060669"/>
                    </a:ext>
                  </a:extLst>
                </a:gridCol>
                <a:gridCol w="658368">
                  <a:extLst>
                    <a:ext uri="{9D8B030D-6E8A-4147-A177-3AD203B41FA5}">
                      <a16:colId xmlns:a16="http://schemas.microsoft.com/office/drawing/2014/main" val="433716303"/>
                    </a:ext>
                  </a:extLst>
                </a:gridCol>
                <a:gridCol w="329184">
                  <a:extLst>
                    <a:ext uri="{9D8B030D-6E8A-4147-A177-3AD203B41FA5}">
                      <a16:colId xmlns:a16="http://schemas.microsoft.com/office/drawing/2014/main" val="177032705"/>
                    </a:ext>
                  </a:extLst>
                </a:gridCol>
                <a:gridCol w="329184">
                  <a:extLst>
                    <a:ext uri="{9D8B030D-6E8A-4147-A177-3AD203B41FA5}">
                      <a16:colId xmlns:a16="http://schemas.microsoft.com/office/drawing/2014/main" val="182940852"/>
                    </a:ext>
                  </a:extLst>
                </a:gridCol>
                <a:gridCol w="329184">
                  <a:extLst>
                    <a:ext uri="{9D8B030D-6E8A-4147-A177-3AD203B41FA5}">
                      <a16:colId xmlns:a16="http://schemas.microsoft.com/office/drawing/2014/main" val="2872969414"/>
                    </a:ext>
                  </a:extLst>
                </a:gridCol>
                <a:gridCol w="329184">
                  <a:extLst>
                    <a:ext uri="{9D8B030D-6E8A-4147-A177-3AD203B41FA5}">
                      <a16:colId xmlns:a16="http://schemas.microsoft.com/office/drawing/2014/main" val="1674139416"/>
                    </a:ext>
                  </a:extLst>
                </a:gridCol>
                <a:gridCol w="329184">
                  <a:extLst>
                    <a:ext uri="{9D8B030D-6E8A-4147-A177-3AD203B41FA5}">
                      <a16:colId xmlns:a16="http://schemas.microsoft.com/office/drawing/2014/main" val="655542773"/>
                    </a:ext>
                  </a:extLst>
                </a:gridCol>
                <a:gridCol w="329184">
                  <a:extLst>
                    <a:ext uri="{9D8B030D-6E8A-4147-A177-3AD203B41FA5}">
                      <a16:colId xmlns:a16="http://schemas.microsoft.com/office/drawing/2014/main" val="1130691820"/>
                    </a:ext>
                  </a:extLst>
                </a:gridCol>
                <a:gridCol w="329184">
                  <a:extLst>
                    <a:ext uri="{9D8B030D-6E8A-4147-A177-3AD203B41FA5}">
                      <a16:colId xmlns:a16="http://schemas.microsoft.com/office/drawing/2014/main" val="3422189207"/>
                    </a:ext>
                  </a:extLst>
                </a:gridCol>
                <a:gridCol w="329184">
                  <a:extLst>
                    <a:ext uri="{9D8B030D-6E8A-4147-A177-3AD203B41FA5}">
                      <a16:colId xmlns:a16="http://schemas.microsoft.com/office/drawing/2014/main" val="3790126824"/>
                    </a:ext>
                  </a:extLst>
                </a:gridCol>
                <a:gridCol w="329184">
                  <a:extLst>
                    <a:ext uri="{9D8B030D-6E8A-4147-A177-3AD203B41FA5}">
                      <a16:colId xmlns:a16="http://schemas.microsoft.com/office/drawing/2014/main" val="431018551"/>
                    </a:ext>
                  </a:extLst>
                </a:gridCol>
                <a:gridCol w="329184">
                  <a:extLst>
                    <a:ext uri="{9D8B030D-6E8A-4147-A177-3AD203B41FA5}">
                      <a16:colId xmlns:a16="http://schemas.microsoft.com/office/drawing/2014/main" val="3493718870"/>
                    </a:ext>
                  </a:extLst>
                </a:gridCol>
                <a:gridCol w="329184">
                  <a:extLst>
                    <a:ext uri="{9D8B030D-6E8A-4147-A177-3AD203B41FA5}">
                      <a16:colId xmlns:a16="http://schemas.microsoft.com/office/drawing/2014/main" val="3646071862"/>
                    </a:ext>
                  </a:extLst>
                </a:gridCol>
                <a:gridCol w="329184">
                  <a:extLst>
                    <a:ext uri="{9D8B030D-6E8A-4147-A177-3AD203B41FA5}">
                      <a16:colId xmlns:a16="http://schemas.microsoft.com/office/drawing/2014/main" val="1406952284"/>
                    </a:ext>
                  </a:extLst>
                </a:gridCol>
                <a:gridCol w="329184">
                  <a:extLst>
                    <a:ext uri="{9D8B030D-6E8A-4147-A177-3AD203B41FA5}">
                      <a16:colId xmlns:a16="http://schemas.microsoft.com/office/drawing/2014/main" val="3214728752"/>
                    </a:ext>
                  </a:extLst>
                </a:gridCol>
                <a:gridCol w="329184">
                  <a:extLst>
                    <a:ext uri="{9D8B030D-6E8A-4147-A177-3AD203B41FA5}">
                      <a16:colId xmlns:a16="http://schemas.microsoft.com/office/drawing/2014/main" val="4204336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2323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- 2019-11-06 16:00:00</a:t>
                      </a:r>
                      <a:r>
                        <a:rPr kumimoji="0" lang="de-DE" sz="1000" b="0" i="0" u="none" strike="noStrike" kern="1200" cap="none" spc="0" normalizeH="0" baseline="0" noProof="0">
                          <a:ln>
                            <a:noFill/>
                          </a:ln>
                          <a:solidFill>
                            <a:prstClr val="black"/>
                          </a:solidFill>
                          <a:effectLst/>
                          <a:uLnTx/>
                          <a:uFillTx/>
                          <a:latin typeface="+mn-lt"/>
                          <a:ea typeface="+mn-ea"/>
                          <a:cs typeface="+mn-cs"/>
                        </a:rPr>
                        <a:t>
 Welche Gedanken verbindet ihr mit der "Friedlichen Revolution 1989"? An welche Bilder, die in den Medien verbreitet wurden, erinnert ihr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https://scontent.xx.fbcdn.net/v/t1.0-9/73143804_2550590281675295_5237870921376595968_n.png?_nc_cat=109&amp;_nc_ohc=l4LtGwCxWRcAQlEye8NVIdxYFtnBIbRZIHu0QnSmb-Gjh8kPqZrkQsByw&amp;_nc_ht=scontent.xx&amp;oh=a3796792385d62411987eb6d1baa3fdb&amp;oe=5E4DDE98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0301057"/>
                  </a:ext>
                </a:extLst>
              </a:tr>
            </a:tbl>
          </a:graphicData>
        </a:graphic>
      </p:graphicFrame>
      <p:sp>
        <p:nvSpPr>
          <p:cNvPr id="4" name="Text Placeholder 3">
            <a:extLst>
              <a:ext uri="{FF2B5EF4-FFF2-40B4-BE49-F238E27FC236}">
                <a16:creationId xmlns:a16="http://schemas.microsoft.com/office/drawing/2014/main" id="{A0268262-D099-42ED-A2D5-EB0BA7A493F7}"/>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434976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6F755-242F-4800-B7D4-52697C532EEA}"/>
              </a:ext>
            </a:extLst>
          </p:cNvPr>
          <p:cNvSpPr>
            <a:spLocks noGrp="1"/>
          </p:cNvSpPr>
          <p:nvPr>
            <p:ph type="title"/>
          </p:nvPr>
        </p:nvSpPr>
        <p:spPr/>
        <p:txBody>
          <a:bodyPr/>
          <a:lstStyle/>
          <a:p>
            <a:r>
              <a:rPr lang="en-US"/>
              <a:t>Facebook Own Posts Table | MEDIEN360G - 14 of 26</a:t>
            </a:r>
          </a:p>
        </p:txBody>
      </p:sp>
      <p:graphicFrame>
        <p:nvGraphicFramePr>
          <p:cNvPr id="5" name="Table Placeholder 4">
            <a:extLst>
              <a:ext uri="{FF2B5EF4-FFF2-40B4-BE49-F238E27FC236}">
                <a16:creationId xmlns:a16="http://schemas.microsoft.com/office/drawing/2014/main" id="{18C4C3DC-5F5E-43FF-BE74-83FDE7A2E5D5}"/>
              </a:ext>
            </a:extLst>
          </p:cNvPr>
          <p:cNvGraphicFramePr>
            <a:graphicFrameLocks noGrp="1"/>
          </p:cNvGraphicFramePr>
          <p:nvPr>
            <p:ph type="tbl" sz="quarter" idx="13"/>
            <p:extLst>
              <p:ext uri="{D42A27DB-BD31-4B8C-83A1-F6EECF244321}">
                <p14:modId xmlns:p14="http://schemas.microsoft.com/office/powerpoint/2010/main" val="2587989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514851479"/>
                    </a:ext>
                  </a:extLst>
                </a:gridCol>
                <a:gridCol w="905256">
                  <a:extLst>
                    <a:ext uri="{9D8B030D-6E8A-4147-A177-3AD203B41FA5}">
                      <a16:colId xmlns:a16="http://schemas.microsoft.com/office/drawing/2014/main" val="1703236694"/>
                    </a:ext>
                  </a:extLst>
                </a:gridCol>
                <a:gridCol w="658368">
                  <a:extLst>
                    <a:ext uri="{9D8B030D-6E8A-4147-A177-3AD203B41FA5}">
                      <a16:colId xmlns:a16="http://schemas.microsoft.com/office/drawing/2014/main" val="3804037205"/>
                    </a:ext>
                  </a:extLst>
                </a:gridCol>
                <a:gridCol w="329184">
                  <a:extLst>
                    <a:ext uri="{9D8B030D-6E8A-4147-A177-3AD203B41FA5}">
                      <a16:colId xmlns:a16="http://schemas.microsoft.com/office/drawing/2014/main" val="2539637765"/>
                    </a:ext>
                  </a:extLst>
                </a:gridCol>
                <a:gridCol w="329184">
                  <a:extLst>
                    <a:ext uri="{9D8B030D-6E8A-4147-A177-3AD203B41FA5}">
                      <a16:colId xmlns:a16="http://schemas.microsoft.com/office/drawing/2014/main" val="4134259020"/>
                    </a:ext>
                  </a:extLst>
                </a:gridCol>
                <a:gridCol w="329184">
                  <a:extLst>
                    <a:ext uri="{9D8B030D-6E8A-4147-A177-3AD203B41FA5}">
                      <a16:colId xmlns:a16="http://schemas.microsoft.com/office/drawing/2014/main" val="3192074942"/>
                    </a:ext>
                  </a:extLst>
                </a:gridCol>
                <a:gridCol w="329184">
                  <a:extLst>
                    <a:ext uri="{9D8B030D-6E8A-4147-A177-3AD203B41FA5}">
                      <a16:colId xmlns:a16="http://schemas.microsoft.com/office/drawing/2014/main" val="1954716682"/>
                    </a:ext>
                  </a:extLst>
                </a:gridCol>
                <a:gridCol w="329184">
                  <a:extLst>
                    <a:ext uri="{9D8B030D-6E8A-4147-A177-3AD203B41FA5}">
                      <a16:colId xmlns:a16="http://schemas.microsoft.com/office/drawing/2014/main" val="4093163774"/>
                    </a:ext>
                  </a:extLst>
                </a:gridCol>
                <a:gridCol w="329184">
                  <a:extLst>
                    <a:ext uri="{9D8B030D-6E8A-4147-A177-3AD203B41FA5}">
                      <a16:colId xmlns:a16="http://schemas.microsoft.com/office/drawing/2014/main" val="2112978078"/>
                    </a:ext>
                  </a:extLst>
                </a:gridCol>
                <a:gridCol w="329184">
                  <a:extLst>
                    <a:ext uri="{9D8B030D-6E8A-4147-A177-3AD203B41FA5}">
                      <a16:colId xmlns:a16="http://schemas.microsoft.com/office/drawing/2014/main" val="1086990797"/>
                    </a:ext>
                  </a:extLst>
                </a:gridCol>
                <a:gridCol w="329184">
                  <a:extLst>
                    <a:ext uri="{9D8B030D-6E8A-4147-A177-3AD203B41FA5}">
                      <a16:colId xmlns:a16="http://schemas.microsoft.com/office/drawing/2014/main" val="874764494"/>
                    </a:ext>
                  </a:extLst>
                </a:gridCol>
                <a:gridCol w="329184">
                  <a:extLst>
                    <a:ext uri="{9D8B030D-6E8A-4147-A177-3AD203B41FA5}">
                      <a16:colId xmlns:a16="http://schemas.microsoft.com/office/drawing/2014/main" val="2705392231"/>
                    </a:ext>
                  </a:extLst>
                </a:gridCol>
                <a:gridCol w="329184">
                  <a:extLst>
                    <a:ext uri="{9D8B030D-6E8A-4147-A177-3AD203B41FA5}">
                      <a16:colId xmlns:a16="http://schemas.microsoft.com/office/drawing/2014/main" val="1188315308"/>
                    </a:ext>
                  </a:extLst>
                </a:gridCol>
                <a:gridCol w="329184">
                  <a:extLst>
                    <a:ext uri="{9D8B030D-6E8A-4147-A177-3AD203B41FA5}">
                      <a16:colId xmlns:a16="http://schemas.microsoft.com/office/drawing/2014/main" val="1430572986"/>
                    </a:ext>
                  </a:extLst>
                </a:gridCol>
                <a:gridCol w="329184">
                  <a:extLst>
                    <a:ext uri="{9D8B030D-6E8A-4147-A177-3AD203B41FA5}">
                      <a16:colId xmlns:a16="http://schemas.microsoft.com/office/drawing/2014/main" val="208036160"/>
                    </a:ext>
                  </a:extLst>
                </a:gridCol>
                <a:gridCol w="329184">
                  <a:extLst>
                    <a:ext uri="{9D8B030D-6E8A-4147-A177-3AD203B41FA5}">
                      <a16:colId xmlns:a16="http://schemas.microsoft.com/office/drawing/2014/main" val="2179179673"/>
                    </a:ext>
                  </a:extLst>
                </a:gridCol>
                <a:gridCol w="329184">
                  <a:extLst>
                    <a:ext uri="{9D8B030D-6E8A-4147-A177-3AD203B41FA5}">
                      <a16:colId xmlns:a16="http://schemas.microsoft.com/office/drawing/2014/main" val="3430569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3425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- 2019-11-22 16:26:08</a:t>
                      </a:r>
                      <a:r>
                        <a:rPr kumimoji="0" lang="de-DE" sz="1000" b="0" i="0" u="none" strike="noStrike" kern="1200" cap="none" spc="0" normalizeH="0" baseline="0" noProof="0">
                          <a:ln>
                            <a:noFill/>
                          </a:ln>
                          <a:solidFill>
                            <a:prstClr val="black"/>
                          </a:solidFill>
                          <a:effectLst/>
                          <a:uLnTx/>
                          <a:uFillTx/>
                          <a:latin typeface="+mn-lt"/>
                          <a:ea typeface="+mn-ea"/>
                          <a:cs typeface="+mn-cs"/>
                        </a:rPr>
                        <a:t>
 Allabendlich freuen sich tausende Kinder auf den Abendgruß vom Sandmann und Freunde. Am 22. November feiert unser Sandmännchen seinen Geburtstag - und wir gratulieren von ganzem Herzen!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https://scontent.xx.fbcdn.net/v/t15.5256-10/s720x720/74666015_1032346783784083_8737525357806092288_n.jpg?_nc_cat=107&amp;_nc_ohc=rjpJcnD3obIAQkA7jiq-PdFXPKxeFIMmLCoKE0TKO7eQ9wwxzIUwbtGCw&amp;_nc_ht=scontent.xx&amp;oh=0c46d97bbb70cc07894755638c952db0&amp;oe=5E8D0526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01518448"/>
                  </a:ext>
                </a:extLst>
              </a:tr>
            </a:tbl>
          </a:graphicData>
        </a:graphic>
      </p:graphicFrame>
      <p:sp>
        <p:nvSpPr>
          <p:cNvPr id="4" name="Text Placeholder 3">
            <a:extLst>
              <a:ext uri="{FF2B5EF4-FFF2-40B4-BE49-F238E27FC236}">
                <a16:creationId xmlns:a16="http://schemas.microsoft.com/office/drawing/2014/main" id="{23027C20-3C1B-47FC-8440-B005EDCCC44C}"/>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2684552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AADD-58AB-4E1B-80CC-D1AA9F97F959}"/>
              </a:ext>
            </a:extLst>
          </p:cNvPr>
          <p:cNvSpPr>
            <a:spLocks noGrp="1"/>
          </p:cNvSpPr>
          <p:nvPr>
            <p:ph type="title"/>
          </p:nvPr>
        </p:nvSpPr>
        <p:spPr/>
        <p:txBody>
          <a:bodyPr/>
          <a:lstStyle/>
          <a:p>
            <a:r>
              <a:rPr lang="en-US"/>
              <a:t>Facebook Own Posts Table | MEDIEN360G - 15 of 26</a:t>
            </a:r>
          </a:p>
        </p:txBody>
      </p:sp>
      <p:graphicFrame>
        <p:nvGraphicFramePr>
          <p:cNvPr id="5" name="Table Placeholder 4">
            <a:extLst>
              <a:ext uri="{FF2B5EF4-FFF2-40B4-BE49-F238E27FC236}">
                <a16:creationId xmlns:a16="http://schemas.microsoft.com/office/drawing/2014/main" id="{03AD2D59-3EF8-4E28-86C4-4726F43CE6E5}"/>
              </a:ext>
            </a:extLst>
          </p:cNvPr>
          <p:cNvGraphicFramePr>
            <a:graphicFrameLocks noGrp="1"/>
          </p:cNvGraphicFramePr>
          <p:nvPr>
            <p:ph type="tbl" sz="quarter" idx="13"/>
            <p:extLst>
              <p:ext uri="{D42A27DB-BD31-4B8C-83A1-F6EECF244321}">
                <p14:modId xmlns:p14="http://schemas.microsoft.com/office/powerpoint/2010/main" val="814448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250008331"/>
                    </a:ext>
                  </a:extLst>
                </a:gridCol>
                <a:gridCol w="905256">
                  <a:extLst>
                    <a:ext uri="{9D8B030D-6E8A-4147-A177-3AD203B41FA5}">
                      <a16:colId xmlns:a16="http://schemas.microsoft.com/office/drawing/2014/main" val="1670582845"/>
                    </a:ext>
                  </a:extLst>
                </a:gridCol>
                <a:gridCol w="658368">
                  <a:extLst>
                    <a:ext uri="{9D8B030D-6E8A-4147-A177-3AD203B41FA5}">
                      <a16:colId xmlns:a16="http://schemas.microsoft.com/office/drawing/2014/main" val="4263976994"/>
                    </a:ext>
                  </a:extLst>
                </a:gridCol>
                <a:gridCol w="329184">
                  <a:extLst>
                    <a:ext uri="{9D8B030D-6E8A-4147-A177-3AD203B41FA5}">
                      <a16:colId xmlns:a16="http://schemas.microsoft.com/office/drawing/2014/main" val="2032029057"/>
                    </a:ext>
                  </a:extLst>
                </a:gridCol>
                <a:gridCol w="329184">
                  <a:extLst>
                    <a:ext uri="{9D8B030D-6E8A-4147-A177-3AD203B41FA5}">
                      <a16:colId xmlns:a16="http://schemas.microsoft.com/office/drawing/2014/main" val="1369921827"/>
                    </a:ext>
                  </a:extLst>
                </a:gridCol>
                <a:gridCol w="329184">
                  <a:extLst>
                    <a:ext uri="{9D8B030D-6E8A-4147-A177-3AD203B41FA5}">
                      <a16:colId xmlns:a16="http://schemas.microsoft.com/office/drawing/2014/main" val="2674885997"/>
                    </a:ext>
                  </a:extLst>
                </a:gridCol>
                <a:gridCol w="329184">
                  <a:extLst>
                    <a:ext uri="{9D8B030D-6E8A-4147-A177-3AD203B41FA5}">
                      <a16:colId xmlns:a16="http://schemas.microsoft.com/office/drawing/2014/main" val="3433855709"/>
                    </a:ext>
                  </a:extLst>
                </a:gridCol>
                <a:gridCol w="329184">
                  <a:extLst>
                    <a:ext uri="{9D8B030D-6E8A-4147-A177-3AD203B41FA5}">
                      <a16:colId xmlns:a16="http://schemas.microsoft.com/office/drawing/2014/main" val="1540792634"/>
                    </a:ext>
                  </a:extLst>
                </a:gridCol>
                <a:gridCol w="329184">
                  <a:extLst>
                    <a:ext uri="{9D8B030D-6E8A-4147-A177-3AD203B41FA5}">
                      <a16:colId xmlns:a16="http://schemas.microsoft.com/office/drawing/2014/main" val="1370540003"/>
                    </a:ext>
                  </a:extLst>
                </a:gridCol>
                <a:gridCol w="329184">
                  <a:extLst>
                    <a:ext uri="{9D8B030D-6E8A-4147-A177-3AD203B41FA5}">
                      <a16:colId xmlns:a16="http://schemas.microsoft.com/office/drawing/2014/main" val="1419273665"/>
                    </a:ext>
                  </a:extLst>
                </a:gridCol>
                <a:gridCol w="329184">
                  <a:extLst>
                    <a:ext uri="{9D8B030D-6E8A-4147-A177-3AD203B41FA5}">
                      <a16:colId xmlns:a16="http://schemas.microsoft.com/office/drawing/2014/main" val="1801335850"/>
                    </a:ext>
                  </a:extLst>
                </a:gridCol>
                <a:gridCol w="329184">
                  <a:extLst>
                    <a:ext uri="{9D8B030D-6E8A-4147-A177-3AD203B41FA5}">
                      <a16:colId xmlns:a16="http://schemas.microsoft.com/office/drawing/2014/main" val="1124120910"/>
                    </a:ext>
                  </a:extLst>
                </a:gridCol>
                <a:gridCol w="329184">
                  <a:extLst>
                    <a:ext uri="{9D8B030D-6E8A-4147-A177-3AD203B41FA5}">
                      <a16:colId xmlns:a16="http://schemas.microsoft.com/office/drawing/2014/main" val="1849981240"/>
                    </a:ext>
                  </a:extLst>
                </a:gridCol>
                <a:gridCol w="329184">
                  <a:extLst>
                    <a:ext uri="{9D8B030D-6E8A-4147-A177-3AD203B41FA5}">
                      <a16:colId xmlns:a16="http://schemas.microsoft.com/office/drawing/2014/main" val="3332021228"/>
                    </a:ext>
                  </a:extLst>
                </a:gridCol>
                <a:gridCol w="329184">
                  <a:extLst>
                    <a:ext uri="{9D8B030D-6E8A-4147-A177-3AD203B41FA5}">
                      <a16:colId xmlns:a16="http://schemas.microsoft.com/office/drawing/2014/main" val="1264268298"/>
                    </a:ext>
                  </a:extLst>
                </a:gridCol>
                <a:gridCol w="329184">
                  <a:extLst>
                    <a:ext uri="{9D8B030D-6E8A-4147-A177-3AD203B41FA5}">
                      <a16:colId xmlns:a16="http://schemas.microsoft.com/office/drawing/2014/main" val="1184066650"/>
                    </a:ext>
                  </a:extLst>
                </a:gridCol>
                <a:gridCol w="329184">
                  <a:extLst>
                    <a:ext uri="{9D8B030D-6E8A-4147-A177-3AD203B41FA5}">
                      <a16:colId xmlns:a16="http://schemas.microsoft.com/office/drawing/2014/main" val="4256217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6464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- 2019-11-13 15:22:17</a:t>
                      </a:r>
                      <a:r>
                        <a:rPr kumimoji="0" lang="de-DE" sz="1000" b="0" i="0" u="none" strike="noStrike" kern="1200" cap="none" spc="0" normalizeH="0" baseline="0" noProof="0">
                          <a:ln>
                            <a:noFill/>
                          </a:ln>
                          <a:solidFill>
                            <a:prstClr val="black"/>
                          </a:solidFill>
                          <a:effectLst/>
                          <a:uLnTx/>
                          <a:uFillTx/>
                          <a:latin typeface="+mn-lt"/>
                          <a:ea typeface="+mn-ea"/>
                          <a:cs typeface="+mn-cs"/>
                        </a:rPr>
                        <a:t>
 Kinder, die heute die erste Klasse besuchen, gehen um das Jahr 2080 in den Ruhestand. Welche Bildung brauchen sie für ihr Leben? Wie müssen Lernen und Lehren in der Zukunft aussehen?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https://scontent.xx.fbcdn.net/v/t1.0-9/p720x720/74643699_2566286196772370_661954537346564096_n.jpg?_nc_cat=109&amp;_nc_ohc=2zUfirb0PscAQn0NtX3lahLoXZ_S3jTzR9vD_NsQy_IXI0rtcawUwrDKg&amp;_nc_ht=scontent.xx&amp;oh=284c2733f218f97642c380a3c2b3e7f5&amp;oe=5E8B9FE8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3844317"/>
                  </a:ext>
                </a:extLst>
              </a:tr>
            </a:tbl>
          </a:graphicData>
        </a:graphic>
      </p:graphicFrame>
      <p:sp>
        <p:nvSpPr>
          <p:cNvPr id="4" name="Text Placeholder 3">
            <a:extLst>
              <a:ext uri="{FF2B5EF4-FFF2-40B4-BE49-F238E27FC236}">
                <a16:creationId xmlns:a16="http://schemas.microsoft.com/office/drawing/2014/main" id="{2DB0E0B2-8257-47A9-9663-F1D82AEBC81F}"/>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3225965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DA8DA-9BB7-407C-8789-A06D7D7A2CB2}"/>
              </a:ext>
            </a:extLst>
          </p:cNvPr>
          <p:cNvSpPr>
            <a:spLocks noGrp="1"/>
          </p:cNvSpPr>
          <p:nvPr>
            <p:ph type="title"/>
          </p:nvPr>
        </p:nvSpPr>
        <p:spPr/>
        <p:txBody>
          <a:bodyPr/>
          <a:lstStyle/>
          <a:p>
            <a:r>
              <a:rPr lang="en-US"/>
              <a:t>Facebook Own Posts Table | MEDIEN360G - 16 of 26</a:t>
            </a:r>
          </a:p>
        </p:txBody>
      </p:sp>
      <p:graphicFrame>
        <p:nvGraphicFramePr>
          <p:cNvPr id="5" name="Table Placeholder 4">
            <a:extLst>
              <a:ext uri="{FF2B5EF4-FFF2-40B4-BE49-F238E27FC236}">
                <a16:creationId xmlns:a16="http://schemas.microsoft.com/office/drawing/2014/main" id="{43E21D4F-C8B4-4849-9DD9-4A2084998117}"/>
              </a:ext>
            </a:extLst>
          </p:cNvPr>
          <p:cNvGraphicFramePr>
            <a:graphicFrameLocks noGrp="1"/>
          </p:cNvGraphicFramePr>
          <p:nvPr>
            <p:ph type="tbl" sz="quarter" idx="13"/>
            <p:extLst>
              <p:ext uri="{D42A27DB-BD31-4B8C-83A1-F6EECF244321}">
                <p14:modId xmlns:p14="http://schemas.microsoft.com/office/powerpoint/2010/main" val="243853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09578551"/>
                    </a:ext>
                  </a:extLst>
                </a:gridCol>
                <a:gridCol w="905256">
                  <a:extLst>
                    <a:ext uri="{9D8B030D-6E8A-4147-A177-3AD203B41FA5}">
                      <a16:colId xmlns:a16="http://schemas.microsoft.com/office/drawing/2014/main" val="3673909306"/>
                    </a:ext>
                  </a:extLst>
                </a:gridCol>
                <a:gridCol w="658368">
                  <a:extLst>
                    <a:ext uri="{9D8B030D-6E8A-4147-A177-3AD203B41FA5}">
                      <a16:colId xmlns:a16="http://schemas.microsoft.com/office/drawing/2014/main" val="632990775"/>
                    </a:ext>
                  </a:extLst>
                </a:gridCol>
                <a:gridCol w="329184">
                  <a:extLst>
                    <a:ext uri="{9D8B030D-6E8A-4147-A177-3AD203B41FA5}">
                      <a16:colId xmlns:a16="http://schemas.microsoft.com/office/drawing/2014/main" val="949970191"/>
                    </a:ext>
                  </a:extLst>
                </a:gridCol>
                <a:gridCol w="329184">
                  <a:extLst>
                    <a:ext uri="{9D8B030D-6E8A-4147-A177-3AD203B41FA5}">
                      <a16:colId xmlns:a16="http://schemas.microsoft.com/office/drawing/2014/main" val="4073252037"/>
                    </a:ext>
                  </a:extLst>
                </a:gridCol>
                <a:gridCol w="329184">
                  <a:extLst>
                    <a:ext uri="{9D8B030D-6E8A-4147-A177-3AD203B41FA5}">
                      <a16:colId xmlns:a16="http://schemas.microsoft.com/office/drawing/2014/main" val="1661264176"/>
                    </a:ext>
                  </a:extLst>
                </a:gridCol>
                <a:gridCol w="329184">
                  <a:extLst>
                    <a:ext uri="{9D8B030D-6E8A-4147-A177-3AD203B41FA5}">
                      <a16:colId xmlns:a16="http://schemas.microsoft.com/office/drawing/2014/main" val="1720767183"/>
                    </a:ext>
                  </a:extLst>
                </a:gridCol>
                <a:gridCol w="329184">
                  <a:extLst>
                    <a:ext uri="{9D8B030D-6E8A-4147-A177-3AD203B41FA5}">
                      <a16:colId xmlns:a16="http://schemas.microsoft.com/office/drawing/2014/main" val="1372084888"/>
                    </a:ext>
                  </a:extLst>
                </a:gridCol>
                <a:gridCol w="329184">
                  <a:extLst>
                    <a:ext uri="{9D8B030D-6E8A-4147-A177-3AD203B41FA5}">
                      <a16:colId xmlns:a16="http://schemas.microsoft.com/office/drawing/2014/main" val="1933274398"/>
                    </a:ext>
                  </a:extLst>
                </a:gridCol>
                <a:gridCol w="329184">
                  <a:extLst>
                    <a:ext uri="{9D8B030D-6E8A-4147-A177-3AD203B41FA5}">
                      <a16:colId xmlns:a16="http://schemas.microsoft.com/office/drawing/2014/main" val="1108682398"/>
                    </a:ext>
                  </a:extLst>
                </a:gridCol>
                <a:gridCol w="329184">
                  <a:extLst>
                    <a:ext uri="{9D8B030D-6E8A-4147-A177-3AD203B41FA5}">
                      <a16:colId xmlns:a16="http://schemas.microsoft.com/office/drawing/2014/main" val="3842837532"/>
                    </a:ext>
                  </a:extLst>
                </a:gridCol>
                <a:gridCol w="329184">
                  <a:extLst>
                    <a:ext uri="{9D8B030D-6E8A-4147-A177-3AD203B41FA5}">
                      <a16:colId xmlns:a16="http://schemas.microsoft.com/office/drawing/2014/main" val="2820934479"/>
                    </a:ext>
                  </a:extLst>
                </a:gridCol>
                <a:gridCol w="329184">
                  <a:extLst>
                    <a:ext uri="{9D8B030D-6E8A-4147-A177-3AD203B41FA5}">
                      <a16:colId xmlns:a16="http://schemas.microsoft.com/office/drawing/2014/main" val="382020723"/>
                    </a:ext>
                  </a:extLst>
                </a:gridCol>
                <a:gridCol w="329184">
                  <a:extLst>
                    <a:ext uri="{9D8B030D-6E8A-4147-A177-3AD203B41FA5}">
                      <a16:colId xmlns:a16="http://schemas.microsoft.com/office/drawing/2014/main" val="66940300"/>
                    </a:ext>
                  </a:extLst>
                </a:gridCol>
                <a:gridCol w="329184">
                  <a:extLst>
                    <a:ext uri="{9D8B030D-6E8A-4147-A177-3AD203B41FA5}">
                      <a16:colId xmlns:a16="http://schemas.microsoft.com/office/drawing/2014/main" val="683433455"/>
                    </a:ext>
                  </a:extLst>
                </a:gridCol>
                <a:gridCol w="329184">
                  <a:extLst>
                    <a:ext uri="{9D8B030D-6E8A-4147-A177-3AD203B41FA5}">
                      <a16:colId xmlns:a16="http://schemas.microsoft.com/office/drawing/2014/main" val="2033805442"/>
                    </a:ext>
                  </a:extLst>
                </a:gridCol>
                <a:gridCol w="329184">
                  <a:extLst>
                    <a:ext uri="{9D8B030D-6E8A-4147-A177-3AD203B41FA5}">
                      <a16:colId xmlns:a16="http://schemas.microsoft.com/office/drawing/2014/main" val="1674572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10495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- 2019-11-12 16:00:00</a:t>
                      </a:r>
                      <a:r>
                        <a:rPr kumimoji="0" lang="de-DE" sz="1000" b="0" i="0" u="none" strike="noStrike" kern="1200" cap="none" spc="0" normalizeH="0" baseline="0" noProof="0">
                          <a:ln>
                            <a:noFill/>
                          </a:ln>
                          <a:solidFill>
                            <a:prstClr val="black"/>
                          </a:solidFill>
                          <a:effectLst/>
                          <a:uLnTx/>
                          <a:uFillTx/>
                          <a:latin typeface="+mn-lt"/>
                          <a:ea typeface="+mn-ea"/>
                          <a:cs typeface="+mn-cs"/>
                        </a:rPr>
                        <a:t>
 Zukunft Bildung zur ARD Themenwoche: Lernen mit Tablets, statt mit Büchern. Für viele Schulen ist das Fiktion. Wie wirken sich digitale Lernmethoden auf den Unterricht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https://scontent.xx.fbcdn.net/v/t1.0-9/p720x720/75246806_2563822010352122_9167421588084097024_o.png?_nc_cat=106&amp;_nc_ohc=mSvO1aKT5ToAQkCF6va3Ev7xjlyHxXwPpM4KPumJlLaAEeZvHBfcGsU5w&amp;_nc_ht=scontent.xx&amp;oh=e3f71244f750e1e44cd2483dcda81e05&amp;oe=5E76CBD9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8331081"/>
                  </a:ext>
                </a:extLst>
              </a:tr>
            </a:tbl>
          </a:graphicData>
        </a:graphic>
      </p:graphicFrame>
      <p:sp>
        <p:nvSpPr>
          <p:cNvPr id="4" name="Text Placeholder 3">
            <a:extLst>
              <a:ext uri="{FF2B5EF4-FFF2-40B4-BE49-F238E27FC236}">
                <a16:creationId xmlns:a16="http://schemas.microsoft.com/office/drawing/2014/main" id="{A1C17709-FD98-444B-A637-B9B01C39DD6B}"/>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98931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EABAC-4E0A-4029-8545-8D1D534F617B}"/>
              </a:ext>
            </a:extLst>
          </p:cNvPr>
          <p:cNvSpPr>
            <a:spLocks noGrp="1"/>
          </p:cNvSpPr>
          <p:nvPr>
            <p:ph type="title"/>
          </p:nvPr>
        </p:nvSpPr>
        <p:spPr/>
        <p:txBody>
          <a:bodyPr/>
          <a:lstStyle/>
          <a:p>
            <a:r>
              <a:rPr lang="en-US"/>
              <a:t>Facebook Own Posts Table | MEDIEN360G - 17 of 26</a:t>
            </a:r>
          </a:p>
        </p:txBody>
      </p:sp>
      <p:graphicFrame>
        <p:nvGraphicFramePr>
          <p:cNvPr id="5" name="Table Placeholder 4">
            <a:extLst>
              <a:ext uri="{FF2B5EF4-FFF2-40B4-BE49-F238E27FC236}">
                <a16:creationId xmlns:a16="http://schemas.microsoft.com/office/drawing/2014/main" id="{7119D6E5-83FD-4FFC-A731-24AAB899558D}"/>
              </a:ext>
            </a:extLst>
          </p:cNvPr>
          <p:cNvGraphicFramePr>
            <a:graphicFrameLocks noGrp="1"/>
          </p:cNvGraphicFramePr>
          <p:nvPr>
            <p:ph type="tbl" sz="quarter" idx="13"/>
            <p:extLst>
              <p:ext uri="{D42A27DB-BD31-4B8C-83A1-F6EECF244321}">
                <p14:modId xmlns:p14="http://schemas.microsoft.com/office/powerpoint/2010/main" val="4123420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064515473"/>
                    </a:ext>
                  </a:extLst>
                </a:gridCol>
                <a:gridCol w="905256">
                  <a:extLst>
                    <a:ext uri="{9D8B030D-6E8A-4147-A177-3AD203B41FA5}">
                      <a16:colId xmlns:a16="http://schemas.microsoft.com/office/drawing/2014/main" val="3054012544"/>
                    </a:ext>
                  </a:extLst>
                </a:gridCol>
                <a:gridCol w="658368">
                  <a:extLst>
                    <a:ext uri="{9D8B030D-6E8A-4147-A177-3AD203B41FA5}">
                      <a16:colId xmlns:a16="http://schemas.microsoft.com/office/drawing/2014/main" val="396007242"/>
                    </a:ext>
                  </a:extLst>
                </a:gridCol>
                <a:gridCol w="329184">
                  <a:extLst>
                    <a:ext uri="{9D8B030D-6E8A-4147-A177-3AD203B41FA5}">
                      <a16:colId xmlns:a16="http://schemas.microsoft.com/office/drawing/2014/main" val="2172545152"/>
                    </a:ext>
                  </a:extLst>
                </a:gridCol>
                <a:gridCol w="329184">
                  <a:extLst>
                    <a:ext uri="{9D8B030D-6E8A-4147-A177-3AD203B41FA5}">
                      <a16:colId xmlns:a16="http://schemas.microsoft.com/office/drawing/2014/main" val="1920431733"/>
                    </a:ext>
                  </a:extLst>
                </a:gridCol>
                <a:gridCol w="329184">
                  <a:extLst>
                    <a:ext uri="{9D8B030D-6E8A-4147-A177-3AD203B41FA5}">
                      <a16:colId xmlns:a16="http://schemas.microsoft.com/office/drawing/2014/main" val="866258685"/>
                    </a:ext>
                  </a:extLst>
                </a:gridCol>
                <a:gridCol w="329184">
                  <a:extLst>
                    <a:ext uri="{9D8B030D-6E8A-4147-A177-3AD203B41FA5}">
                      <a16:colId xmlns:a16="http://schemas.microsoft.com/office/drawing/2014/main" val="1069062283"/>
                    </a:ext>
                  </a:extLst>
                </a:gridCol>
                <a:gridCol w="329184">
                  <a:extLst>
                    <a:ext uri="{9D8B030D-6E8A-4147-A177-3AD203B41FA5}">
                      <a16:colId xmlns:a16="http://schemas.microsoft.com/office/drawing/2014/main" val="3535221730"/>
                    </a:ext>
                  </a:extLst>
                </a:gridCol>
                <a:gridCol w="329184">
                  <a:extLst>
                    <a:ext uri="{9D8B030D-6E8A-4147-A177-3AD203B41FA5}">
                      <a16:colId xmlns:a16="http://schemas.microsoft.com/office/drawing/2014/main" val="3690743043"/>
                    </a:ext>
                  </a:extLst>
                </a:gridCol>
                <a:gridCol w="329184">
                  <a:extLst>
                    <a:ext uri="{9D8B030D-6E8A-4147-A177-3AD203B41FA5}">
                      <a16:colId xmlns:a16="http://schemas.microsoft.com/office/drawing/2014/main" val="819641063"/>
                    </a:ext>
                  </a:extLst>
                </a:gridCol>
                <a:gridCol w="329184">
                  <a:extLst>
                    <a:ext uri="{9D8B030D-6E8A-4147-A177-3AD203B41FA5}">
                      <a16:colId xmlns:a16="http://schemas.microsoft.com/office/drawing/2014/main" val="1123846253"/>
                    </a:ext>
                  </a:extLst>
                </a:gridCol>
                <a:gridCol w="329184">
                  <a:extLst>
                    <a:ext uri="{9D8B030D-6E8A-4147-A177-3AD203B41FA5}">
                      <a16:colId xmlns:a16="http://schemas.microsoft.com/office/drawing/2014/main" val="1418470053"/>
                    </a:ext>
                  </a:extLst>
                </a:gridCol>
                <a:gridCol w="329184">
                  <a:extLst>
                    <a:ext uri="{9D8B030D-6E8A-4147-A177-3AD203B41FA5}">
                      <a16:colId xmlns:a16="http://schemas.microsoft.com/office/drawing/2014/main" val="1688725965"/>
                    </a:ext>
                  </a:extLst>
                </a:gridCol>
                <a:gridCol w="329184">
                  <a:extLst>
                    <a:ext uri="{9D8B030D-6E8A-4147-A177-3AD203B41FA5}">
                      <a16:colId xmlns:a16="http://schemas.microsoft.com/office/drawing/2014/main" val="3156034969"/>
                    </a:ext>
                  </a:extLst>
                </a:gridCol>
                <a:gridCol w="329184">
                  <a:extLst>
                    <a:ext uri="{9D8B030D-6E8A-4147-A177-3AD203B41FA5}">
                      <a16:colId xmlns:a16="http://schemas.microsoft.com/office/drawing/2014/main" val="3803791905"/>
                    </a:ext>
                  </a:extLst>
                </a:gridCol>
                <a:gridCol w="329184">
                  <a:extLst>
                    <a:ext uri="{9D8B030D-6E8A-4147-A177-3AD203B41FA5}">
                      <a16:colId xmlns:a16="http://schemas.microsoft.com/office/drawing/2014/main" val="1892175111"/>
                    </a:ext>
                  </a:extLst>
                </a:gridCol>
                <a:gridCol w="329184">
                  <a:extLst>
                    <a:ext uri="{9D8B030D-6E8A-4147-A177-3AD203B41FA5}">
                      <a16:colId xmlns:a16="http://schemas.microsoft.com/office/drawing/2014/main" val="1883504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6352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- 2019-12-01 08:31:00</a:t>
                      </a:r>
                      <a:r>
                        <a:rPr kumimoji="0" lang="de-DE" sz="1000" b="0" i="0" u="none" strike="noStrike" kern="1200" cap="none" spc="0" normalizeH="0" baseline="0" noProof="0">
                          <a:ln>
                            <a:noFill/>
                          </a:ln>
                          <a:solidFill>
                            <a:prstClr val="black"/>
                          </a:solidFill>
                          <a:effectLst/>
                          <a:uLnTx/>
                          <a:uFillTx/>
                          <a:latin typeface="+mn-lt"/>
                          <a:ea typeface="+mn-ea"/>
                          <a:cs typeface="+mn-cs"/>
                        </a:rPr>
                        <a:t>
 Euer Kind wünscht sich zu Weihnachten nichts als Computerspiele? Euch ist das nicht besinnlich genug? Vielleicht schlagt ihr dann mal diesen Klassiker vor: 👉 mdr.de/s/pong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https://scontent.xx.fbcdn.net/v/t15.5256-10/75323114_1496838390457078_6791029879858003968_n.jpg?_nc_cat=100&amp;_nc_ohc=UfQ_RMjUJesAQn-vSiNATKg7qUIfRz4riwDainomi3aAqTJG3RGqb-3ZQ&amp;_nc_ht=scontent.xx&amp;oh=f252c0dc1663bbf8c31d13283124916a&amp;oe=5E808A6F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08:13:17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63746663"/>
                  </a:ext>
                </a:extLst>
              </a:tr>
            </a:tbl>
          </a:graphicData>
        </a:graphic>
      </p:graphicFrame>
      <p:sp>
        <p:nvSpPr>
          <p:cNvPr id="4" name="Text Placeholder 3">
            <a:extLst>
              <a:ext uri="{FF2B5EF4-FFF2-40B4-BE49-F238E27FC236}">
                <a16:creationId xmlns:a16="http://schemas.microsoft.com/office/drawing/2014/main" id="{761B46B2-127E-4FF9-9E5E-3987E598AFF7}"/>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1053176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CF7D9-C39F-487D-A623-306F08402849}"/>
              </a:ext>
            </a:extLst>
          </p:cNvPr>
          <p:cNvSpPr>
            <a:spLocks noGrp="1"/>
          </p:cNvSpPr>
          <p:nvPr>
            <p:ph type="title"/>
          </p:nvPr>
        </p:nvSpPr>
        <p:spPr/>
        <p:txBody>
          <a:bodyPr/>
          <a:lstStyle/>
          <a:p>
            <a:r>
              <a:rPr lang="en-US"/>
              <a:t>Facebook Own Posts Table | MEDIEN360G - 18 of 26</a:t>
            </a:r>
          </a:p>
        </p:txBody>
      </p:sp>
      <p:graphicFrame>
        <p:nvGraphicFramePr>
          <p:cNvPr id="5" name="Table Placeholder 4">
            <a:extLst>
              <a:ext uri="{FF2B5EF4-FFF2-40B4-BE49-F238E27FC236}">
                <a16:creationId xmlns:a16="http://schemas.microsoft.com/office/drawing/2014/main" id="{6A4CF565-3C72-4515-B7EE-2FC2D6C02C2F}"/>
              </a:ext>
            </a:extLst>
          </p:cNvPr>
          <p:cNvGraphicFramePr>
            <a:graphicFrameLocks noGrp="1"/>
          </p:cNvGraphicFramePr>
          <p:nvPr>
            <p:ph type="tbl" sz="quarter" idx="13"/>
            <p:extLst>
              <p:ext uri="{D42A27DB-BD31-4B8C-83A1-F6EECF244321}">
                <p14:modId xmlns:p14="http://schemas.microsoft.com/office/powerpoint/2010/main" val="866847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295772130"/>
                    </a:ext>
                  </a:extLst>
                </a:gridCol>
                <a:gridCol w="905256">
                  <a:extLst>
                    <a:ext uri="{9D8B030D-6E8A-4147-A177-3AD203B41FA5}">
                      <a16:colId xmlns:a16="http://schemas.microsoft.com/office/drawing/2014/main" val="173364724"/>
                    </a:ext>
                  </a:extLst>
                </a:gridCol>
                <a:gridCol w="658368">
                  <a:extLst>
                    <a:ext uri="{9D8B030D-6E8A-4147-A177-3AD203B41FA5}">
                      <a16:colId xmlns:a16="http://schemas.microsoft.com/office/drawing/2014/main" val="503711898"/>
                    </a:ext>
                  </a:extLst>
                </a:gridCol>
                <a:gridCol w="329184">
                  <a:extLst>
                    <a:ext uri="{9D8B030D-6E8A-4147-A177-3AD203B41FA5}">
                      <a16:colId xmlns:a16="http://schemas.microsoft.com/office/drawing/2014/main" val="858232886"/>
                    </a:ext>
                  </a:extLst>
                </a:gridCol>
                <a:gridCol w="329184">
                  <a:extLst>
                    <a:ext uri="{9D8B030D-6E8A-4147-A177-3AD203B41FA5}">
                      <a16:colId xmlns:a16="http://schemas.microsoft.com/office/drawing/2014/main" val="328752037"/>
                    </a:ext>
                  </a:extLst>
                </a:gridCol>
                <a:gridCol w="329184">
                  <a:extLst>
                    <a:ext uri="{9D8B030D-6E8A-4147-A177-3AD203B41FA5}">
                      <a16:colId xmlns:a16="http://schemas.microsoft.com/office/drawing/2014/main" val="525111380"/>
                    </a:ext>
                  </a:extLst>
                </a:gridCol>
                <a:gridCol w="329184">
                  <a:extLst>
                    <a:ext uri="{9D8B030D-6E8A-4147-A177-3AD203B41FA5}">
                      <a16:colId xmlns:a16="http://schemas.microsoft.com/office/drawing/2014/main" val="1921921002"/>
                    </a:ext>
                  </a:extLst>
                </a:gridCol>
                <a:gridCol w="329184">
                  <a:extLst>
                    <a:ext uri="{9D8B030D-6E8A-4147-A177-3AD203B41FA5}">
                      <a16:colId xmlns:a16="http://schemas.microsoft.com/office/drawing/2014/main" val="211086732"/>
                    </a:ext>
                  </a:extLst>
                </a:gridCol>
                <a:gridCol w="329184">
                  <a:extLst>
                    <a:ext uri="{9D8B030D-6E8A-4147-A177-3AD203B41FA5}">
                      <a16:colId xmlns:a16="http://schemas.microsoft.com/office/drawing/2014/main" val="1604353691"/>
                    </a:ext>
                  </a:extLst>
                </a:gridCol>
                <a:gridCol w="329184">
                  <a:extLst>
                    <a:ext uri="{9D8B030D-6E8A-4147-A177-3AD203B41FA5}">
                      <a16:colId xmlns:a16="http://schemas.microsoft.com/office/drawing/2014/main" val="2095779558"/>
                    </a:ext>
                  </a:extLst>
                </a:gridCol>
                <a:gridCol w="329184">
                  <a:extLst>
                    <a:ext uri="{9D8B030D-6E8A-4147-A177-3AD203B41FA5}">
                      <a16:colId xmlns:a16="http://schemas.microsoft.com/office/drawing/2014/main" val="1877049604"/>
                    </a:ext>
                  </a:extLst>
                </a:gridCol>
                <a:gridCol w="329184">
                  <a:extLst>
                    <a:ext uri="{9D8B030D-6E8A-4147-A177-3AD203B41FA5}">
                      <a16:colId xmlns:a16="http://schemas.microsoft.com/office/drawing/2014/main" val="1091289118"/>
                    </a:ext>
                  </a:extLst>
                </a:gridCol>
                <a:gridCol w="329184">
                  <a:extLst>
                    <a:ext uri="{9D8B030D-6E8A-4147-A177-3AD203B41FA5}">
                      <a16:colId xmlns:a16="http://schemas.microsoft.com/office/drawing/2014/main" val="944416389"/>
                    </a:ext>
                  </a:extLst>
                </a:gridCol>
                <a:gridCol w="329184">
                  <a:extLst>
                    <a:ext uri="{9D8B030D-6E8A-4147-A177-3AD203B41FA5}">
                      <a16:colId xmlns:a16="http://schemas.microsoft.com/office/drawing/2014/main" val="3244563175"/>
                    </a:ext>
                  </a:extLst>
                </a:gridCol>
                <a:gridCol w="329184">
                  <a:extLst>
                    <a:ext uri="{9D8B030D-6E8A-4147-A177-3AD203B41FA5}">
                      <a16:colId xmlns:a16="http://schemas.microsoft.com/office/drawing/2014/main" val="4152433860"/>
                    </a:ext>
                  </a:extLst>
                </a:gridCol>
                <a:gridCol w="329184">
                  <a:extLst>
                    <a:ext uri="{9D8B030D-6E8A-4147-A177-3AD203B41FA5}">
                      <a16:colId xmlns:a16="http://schemas.microsoft.com/office/drawing/2014/main" val="1862504879"/>
                    </a:ext>
                  </a:extLst>
                </a:gridCol>
                <a:gridCol w="329184">
                  <a:extLst>
                    <a:ext uri="{9D8B030D-6E8A-4147-A177-3AD203B41FA5}">
                      <a16:colId xmlns:a16="http://schemas.microsoft.com/office/drawing/2014/main" val="2112888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0935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- 2019-11-09 13:00:00</a:t>
                      </a:r>
                      <a:r>
                        <a:rPr kumimoji="0" lang="de-DE" sz="1000" b="0" i="0" u="none" strike="noStrike" kern="1200" cap="none" spc="0" normalizeH="0" baseline="0" noProof="0">
                          <a:ln>
                            <a:noFill/>
                          </a:ln>
                          <a:solidFill>
                            <a:prstClr val="black"/>
                          </a:solidFill>
                          <a:effectLst/>
                          <a:uLnTx/>
                          <a:uFillTx/>
                          <a:latin typeface="+mn-lt"/>
                          <a:ea typeface="+mn-ea"/>
                          <a:cs typeface="+mn-cs"/>
                        </a:rPr>
                        <a:t>
 Die "Friedliche Revolution 1989" brachte viele neue Freiheiten, auch in den Medien. Wie groß war das Vertrauen der Menschen in die Berichterstattung damals und wie ist es heute?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https://scontent.xx.fbcdn.net/v/t1.0-9/p720x720/76201455_2552973284770328_5994226288678666240_o.jpg?_nc_cat=107&amp;_nc_ohc=GR5OlPFAmc8AQkJYy_tcDFQAaPih9194jir28TgH48TfYjwZ2Kap87Alw&amp;_nc_ht=scontent.xx&amp;oh=5ccdb97f321eeecc896bc5cbd285bfe3&amp;oe=5E47E624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9198471"/>
                  </a:ext>
                </a:extLst>
              </a:tr>
            </a:tbl>
          </a:graphicData>
        </a:graphic>
      </p:graphicFrame>
      <p:sp>
        <p:nvSpPr>
          <p:cNvPr id="4" name="Text Placeholder 3">
            <a:extLst>
              <a:ext uri="{FF2B5EF4-FFF2-40B4-BE49-F238E27FC236}">
                <a16:creationId xmlns:a16="http://schemas.microsoft.com/office/drawing/2014/main" id="{338100E3-2910-4D91-82A4-6350846A5581}"/>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2220123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ECFD1-CE83-4413-A86F-391972082E0D}"/>
              </a:ext>
            </a:extLst>
          </p:cNvPr>
          <p:cNvSpPr>
            <a:spLocks noGrp="1"/>
          </p:cNvSpPr>
          <p:nvPr>
            <p:ph type="title"/>
          </p:nvPr>
        </p:nvSpPr>
        <p:spPr/>
        <p:txBody>
          <a:bodyPr/>
          <a:lstStyle/>
          <a:p>
            <a:r>
              <a:rPr lang="en-US"/>
              <a:t>Facebook Own Posts Table | MEDIEN360G - 19 of 26</a:t>
            </a:r>
          </a:p>
        </p:txBody>
      </p:sp>
      <p:graphicFrame>
        <p:nvGraphicFramePr>
          <p:cNvPr id="5" name="Table Placeholder 4">
            <a:extLst>
              <a:ext uri="{FF2B5EF4-FFF2-40B4-BE49-F238E27FC236}">
                <a16:creationId xmlns:a16="http://schemas.microsoft.com/office/drawing/2014/main" id="{80424B69-0A83-4628-9DEE-2A6DC7988B97}"/>
              </a:ext>
            </a:extLst>
          </p:cNvPr>
          <p:cNvGraphicFramePr>
            <a:graphicFrameLocks noGrp="1"/>
          </p:cNvGraphicFramePr>
          <p:nvPr>
            <p:ph type="tbl" sz="quarter" idx="13"/>
            <p:extLst>
              <p:ext uri="{D42A27DB-BD31-4B8C-83A1-F6EECF244321}">
                <p14:modId xmlns:p14="http://schemas.microsoft.com/office/powerpoint/2010/main" val="2616157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578290001"/>
                    </a:ext>
                  </a:extLst>
                </a:gridCol>
                <a:gridCol w="905256">
                  <a:extLst>
                    <a:ext uri="{9D8B030D-6E8A-4147-A177-3AD203B41FA5}">
                      <a16:colId xmlns:a16="http://schemas.microsoft.com/office/drawing/2014/main" val="4239949090"/>
                    </a:ext>
                  </a:extLst>
                </a:gridCol>
                <a:gridCol w="658368">
                  <a:extLst>
                    <a:ext uri="{9D8B030D-6E8A-4147-A177-3AD203B41FA5}">
                      <a16:colId xmlns:a16="http://schemas.microsoft.com/office/drawing/2014/main" val="4115005148"/>
                    </a:ext>
                  </a:extLst>
                </a:gridCol>
                <a:gridCol w="329184">
                  <a:extLst>
                    <a:ext uri="{9D8B030D-6E8A-4147-A177-3AD203B41FA5}">
                      <a16:colId xmlns:a16="http://schemas.microsoft.com/office/drawing/2014/main" val="3464827551"/>
                    </a:ext>
                  </a:extLst>
                </a:gridCol>
                <a:gridCol w="329184">
                  <a:extLst>
                    <a:ext uri="{9D8B030D-6E8A-4147-A177-3AD203B41FA5}">
                      <a16:colId xmlns:a16="http://schemas.microsoft.com/office/drawing/2014/main" val="2183488056"/>
                    </a:ext>
                  </a:extLst>
                </a:gridCol>
                <a:gridCol w="329184">
                  <a:extLst>
                    <a:ext uri="{9D8B030D-6E8A-4147-A177-3AD203B41FA5}">
                      <a16:colId xmlns:a16="http://schemas.microsoft.com/office/drawing/2014/main" val="3067981158"/>
                    </a:ext>
                  </a:extLst>
                </a:gridCol>
                <a:gridCol w="329184">
                  <a:extLst>
                    <a:ext uri="{9D8B030D-6E8A-4147-A177-3AD203B41FA5}">
                      <a16:colId xmlns:a16="http://schemas.microsoft.com/office/drawing/2014/main" val="2596977355"/>
                    </a:ext>
                  </a:extLst>
                </a:gridCol>
                <a:gridCol w="329184">
                  <a:extLst>
                    <a:ext uri="{9D8B030D-6E8A-4147-A177-3AD203B41FA5}">
                      <a16:colId xmlns:a16="http://schemas.microsoft.com/office/drawing/2014/main" val="3211040763"/>
                    </a:ext>
                  </a:extLst>
                </a:gridCol>
                <a:gridCol w="329184">
                  <a:extLst>
                    <a:ext uri="{9D8B030D-6E8A-4147-A177-3AD203B41FA5}">
                      <a16:colId xmlns:a16="http://schemas.microsoft.com/office/drawing/2014/main" val="806538865"/>
                    </a:ext>
                  </a:extLst>
                </a:gridCol>
                <a:gridCol w="329184">
                  <a:extLst>
                    <a:ext uri="{9D8B030D-6E8A-4147-A177-3AD203B41FA5}">
                      <a16:colId xmlns:a16="http://schemas.microsoft.com/office/drawing/2014/main" val="628492225"/>
                    </a:ext>
                  </a:extLst>
                </a:gridCol>
                <a:gridCol w="329184">
                  <a:extLst>
                    <a:ext uri="{9D8B030D-6E8A-4147-A177-3AD203B41FA5}">
                      <a16:colId xmlns:a16="http://schemas.microsoft.com/office/drawing/2014/main" val="1060444137"/>
                    </a:ext>
                  </a:extLst>
                </a:gridCol>
                <a:gridCol w="329184">
                  <a:extLst>
                    <a:ext uri="{9D8B030D-6E8A-4147-A177-3AD203B41FA5}">
                      <a16:colId xmlns:a16="http://schemas.microsoft.com/office/drawing/2014/main" val="2211403483"/>
                    </a:ext>
                  </a:extLst>
                </a:gridCol>
                <a:gridCol w="329184">
                  <a:extLst>
                    <a:ext uri="{9D8B030D-6E8A-4147-A177-3AD203B41FA5}">
                      <a16:colId xmlns:a16="http://schemas.microsoft.com/office/drawing/2014/main" val="864276140"/>
                    </a:ext>
                  </a:extLst>
                </a:gridCol>
                <a:gridCol w="329184">
                  <a:extLst>
                    <a:ext uri="{9D8B030D-6E8A-4147-A177-3AD203B41FA5}">
                      <a16:colId xmlns:a16="http://schemas.microsoft.com/office/drawing/2014/main" val="2259478173"/>
                    </a:ext>
                  </a:extLst>
                </a:gridCol>
                <a:gridCol w="329184">
                  <a:extLst>
                    <a:ext uri="{9D8B030D-6E8A-4147-A177-3AD203B41FA5}">
                      <a16:colId xmlns:a16="http://schemas.microsoft.com/office/drawing/2014/main" val="2049252896"/>
                    </a:ext>
                  </a:extLst>
                </a:gridCol>
                <a:gridCol w="329184">
                  <a:extLst>
                    <a:ext uri="{9D8B030D-6E8A-4147-A177-3AD203B41FA5}">
                      <a16:colId xmlns:a16="http://schemas.microsoft.com/office/drawing/2014/main" val="1578425713"/>
                    </a:ext>
                  </a:extLst>
                </a:gridCol>
                <a:gridCol w="329184">
                  <a:extLst>
                    <a:ext uri="{9D8B030D-6E8A-4147-A177-3AD203B41FA5}">
                      <a16:colId xmlns:a16="http://schemas.microsoft.com/office/drawing/2014/main" val="2340230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9376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- 2019-11-04 14:00:00</a:t>
                      </a:r>
                      <a:r>
                        <a:rPr kumimoji="0" lang="de-DE" sz="1000" b="0" i="0" u="none" strike="noStrike" kern="1200" cap="none" spc="0" normalizeH="0" baseline="0" noProof="0">
                          <a:ln>
                            <a:noFill/>
                          </a:ln>
                          <a:solidFill>
                            <a:prstClr val="black"/>
                          </a:solidFill>
                          <a:effectLst/>
                          <a:uLnTx/>
                          <a:uFillTx/>
                          <a:latin typeface="+mn-lt"/>
                          <a:ea typeface="+mn-ea"/>
                          <a:cs typeface="+mn-cs"/>
                        </a:rPr>
                        <a:t>
 Funktionieren Zeitungen besser, wenn Verschwörungstheorien draufstehen, und die Kritik darüber drin zu lesen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https://scontent.xx.fbcdn.net/v/t1.0-9/p720x720/75362278_2546789568722033_7109241807795388416_o.jpg?_nc_cat=105&amp;_nc_ohc=C1fJWYyuhucAQkJD5k5WqfgRkrS0bcYpMye_e6Z9WkoX7mPzRGVafzgvA&amp;_nc_ht=scontent.xx&amp;oh=e93cca6b1849493e8fe83a19f9568486&amp;oe=5E3E0400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3818269"/>
                  </a:ext>
                </a:extLst>
              </a:tr>
            </a:tbl>
          </a:graphicData>
        </a:graphic>
      </p:graphicFrame>
      <p:sp>
        <p:nvSpPr>
          <p:cNvPr id="4" name="Text Placeholder 3">
            <a:extLst>
              <a:ext uri="{FF2B5EF4-FFF2-40B4-BE49-F238E27FC236}">
                <a16:creationId xmlns:a16="http://schemas.microsoft.com/office/drawing/2014/main" id="{3E725FB5-6E70-492B-A28D-082ACA130DC3}"/>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737774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91222-1358-476A-8917-7DBA5D1F96C2}"/>
              </a:ext>
            </a:extLst>
          </p:cNvPr>
          <p:cNvSpPr>
            <a:spLocks noGrp="1"/>
          </p:cNvSpPr>
          <p:nvPr>
            <p:ph type="title"/>
          </p:nvPr>
        </p:nvSpPr>
        <p:spPr/>
        <p:txBody>
          <a:bodyPr/>
          <a:lstStyle/>
          <a:p>
            <a:r>
              <a:rPr lang="en-US"/>
              <a:t>Facebook Own Posts Table | MEDIEN360G - 20 of 26</a:t>
            </a:r>
          </a:p>
        </p:txBody>
      </p:sp>
      <p:graphicFrame>
        <p:nvGraphicFramePr>
          <p:cNvPr id="5" name="Table Placeholder 4">
            <a:extLst>
              <a:ext uri="{FF2B5EF4-FFF2-40B4-BE49-F238E27FC236}">
                <a16:creationId xmlns:a16="http://schemas.microsoft.com/office/drawing/2014/main" id="{0179EE25-C1D7-420C-ABB0-9F32ACAD5C11}"/>
              </a:ext>
            </a:extLst>
          </p:cNvPr>
          <p:cNvGraphicFramePr>
            <a:graphicFrameLocks noGrp="1"/>
          </p:cNvGraphicFramePr>
          <p:nvPr>
            <p:ph type="tbl" sz="quarter" idx="13"/>
            <p:extLst>
              <p:ext uri="{D42A27DB-BD31-4B8C-83A1-F6EECF244321}">
                <p14:modId xmlns:p14="http://schemas.microsoft.com/office/powerpoint/2010/main" val="3183529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845428992"/>
                    </a:ext>
                  </a:extLst>
                </a:gridCol>
                <a:gridCol w="905256">
                  <a:extLst>
                    <a:ext uri="{9D8B030D-6E8A-4147-A177-3AD203B41FA5}">
                      <a16:colId xmlns:a16="http://schemas.microsoft.com/office/drawing/2014/main" val="66409696"/>
                    </a:ext>
                  </a:extLst>
                </a:gridCol>
                <a:gridCol w="658368">
                  <a:extLst>
                    <a:ext uri="{9D8B030D-6E8A-4147-A177-3AD203B41FA5}">
                      <a16:colId xmlns:a16="http://schemas.microsoft.com/office/drawing/2014/main" val="765805521"/>
                    </a:ext>
                  </a:extLst>
                </a:gridCol>
                <a:gridCol w="329184">
                  <a:extLst>
                    <a:ext uri="{9D8B030D-6E8A-4147-A177-3AD203B41FA5}">
                      <a16:colId xmlns:a16="http://schemas.microsoft.com/office/drawing/2014/main" val="1526688809"/>
                    </a:ext>
                  </a:extLst>
                </a:gridCol>
                <a:gridCol w="329184">
                  <a:extLst>
                    <a:ext uri="{9D8B030D-6E8A-4147-A177-3AD203B41FA5}">
                      <a16:colId xmlns:a16="http://schemas.microsoft.com/office/drawing/2014/main" val="2823940252"/>
                    </a:ext>
                  </a:extLst>
                </a:gridCol>
                <a:gridCol w="329184">
                  <a:extLst>
                    <a:ext uri="{9D8B030D-6E8A-4147-A177-3AD203B41FA5}">
                      <a16:colId xmlns:a16="http://schemas.microsoft.com/office/drawing/2014/main" val="579313390"/>
                    </a:ext>
                  </a:extLst>
                </a:gridCol>
                <a:gridCol w="329184">
                  <a:extLst>
                    <a:ext uri="{9D8B030D-6E8A-4147-A177-3AD203B41FA5}">
                      <a16:colId xmlns:a16="http://schemas.microsoft.com/office/drawing/2014/main" val="4051581428"/>
                    </a:ext>
                  </a:extLst>
                </a:gridCol>
                <a:gridCol w="329184">
                  <a:extLst>
                    <a:ext uri="{9D8B030D-6E8A-4147-A177-3AD203B41FA5}">
                      <a16:colId xmlns:a16="http://schemas.microsoft.com/office/drawing/2014/main" val="1997241819"/>
                    </a:ext>
                  </a:extLst>
                </a:gridCol>
                <a:gridCol w="329184">
                  <a:extLst>
                    <a:ext uri="{9D8B030D-6E8A-4147-A177-3AD203B41FA5}">
                      <a16:colId xmlns:a16="http://schemas.microsoft.com/office/drawing/2014/main" val="1944883866"/>
                    </a:ext>
                  </a:extLst>
                </a:gridCol>
                <a:gridCol w="329184">
                  <a:extLst>
                    <a:ext uri="{9D8B030D-6E8A-4147-A177-3AD203B41FA5}">
                      <a16:colId xmlns:a16="http://schemas.microsoft.com/office/drawing/2014/main" val="2277014241"/>
                    </a:ext>
                  </a:extLst>
                </a:gridCol>
                <a:gridCol w="329184">
                  <a:extLst>
                    <a:ext uri="{9D8B030D-6E8A-4147-A177-3AD203B41FA5}">
                      <a16:colId xmlns:a16="http://schemas.microsoft.com/office/drawing/2014/main" val="1031221402"/>
                    </a:ext>
                  </a:extLst>
                </a:gridCol>
                <a:gridCol w="329184">
                  <a:extLst>
                    <a:ext uri="{9D8B030D-6E8A-4147-A177-3AD203B41FA5}">
                      <a16:colId xmlns:a16="http://schemas.microsoft.com/office/drawing/2014/main" val="2146271393"/>
                    </a:ext>
                  </a:extLst>
                </a:gridCol>
                <a:gridCol w="329184">
                  <a:extLst>
                    <a:ext uri="{9D8B030D-6E8A-4147-A177-3AD203B41FA5}">
                      <a16:colId xmlns:a16="http://schemas.microsoft.com/office/drawing/2014/main" val="1516210318"/>
                    </a:ext>
                  </a:extLst>
                </a:gridCol>
                <a:gridCol w="329184">
                  <a:extLst>
                    <a:ext uri="{9D8B030D-6E8A-4147-A177-3AD203B41FA5}">
                      <a16:colId xmlns:a16="http://schemas.microsoft.com/office/drawing/2014/main" val="1820707735"/>
                    </a:ext>
                  </a:extLst>
                </a:gridCol>
                <a:gridCol w="329184">
                  <a:extLst>
                    <a:ext uri="{9D8B030D-6E8A-4147-A177-3AD203B41FA5}">
                      <a16:colId xmlns:a16="http://schemas.microsoft.com/office/drawing/2014/main" val="189778230"/>
                    </a:ext>
                  </a:extLst>
                </a:gridCol>
                <a:gridCol w="329184">
                  <a:extLst>
                    <a:ext uri="{9D8B030D-6E8A-4147-A177-3AD203B41FA5}">
                      <a16:colId xmlns:a16="http://schemas.microsoft.com/office/drawing/2014/main" val="1330803686"/>
                    </a:ext>
                  </a:extLst>
                </a:gridCol>
                <a:gridCol w="329184">
                  <a:extLst>
                    <a:ext uri="{9D8B030D-6E8A-4147-A177-3AD203B41FA5}">
                      <a16:colId xmlns:a16="http://schemas.microsoft.com/office/drawing/2014/main" val="383724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8872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- 2019-11-07 16:15:00</a:t>
                      </a:r>
                      <a:r>
                        <a:rPr kumimoji="0" lang="de-DE" sz="1000" b="0" i="0" u="none" strike="noStrike" kern="1200" cap="none" spc="0" normalizeH="0" baseline="0" noProof="0">
                          <a:ln>
                            <a:noFill/>
                          </a:ln>
                          <a:solidFill>
                            <a:prstClr val="black"/>
                          </a:solidFill>
                          <a:effectLst/>
                          <a:uLnTx/>
                          <a:uFillTx/>
                          <a:latin typeface="+mn-lt"/>
                          <a:ea typeface="+mn-ea"/>
                          <a:cs typeface="+mn-cs"/>
                        </a:rPr>
                        <a:t>
 Wie waren die Medien-Erfahrungen der Ostdeutschen vor und während der Friedlichen Revolution?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https://scontent.xx.fbcdn.net/v/t15.5256-10/s720x720/71558039_406410070302044_6330259328712310784_n.jpg?_nc_cat=104&amp;_nc_ohc=74eHRbB_3okAQkWkiUOGFN3vTey0CDIgRAxi7HEsNx85ZGpCY-7T6aEAA&amp;_nc_ht=scontent.xx&amp;oh=6104ce0c406ec70f42fd6f5d8dcbbff9&amp;oe=5E3FAFDD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776660"/>
                  </a:ext>
                </a:extLst>
              </a:tr>
            </a:tbl>
          </a:graphicData>
        </a:graphic>
      </p:graphicFrame>
      <p:sp>
        <p:nvSpPr>
          <p:cNvPr id="4" name="Text Placeholder 3">
            <a:extLst>
              <a:ext uri="{FF2B5EF4-FFF2-40B4-BE49-F238E27FC236}">
                <a16:creationId xmlns:a16="http://schemas.microsoft.com/office/drawing/2014/main" id="{572D1C93-2BA6-4D7F-8265-2DC1D7783365}"/>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1740106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DD6A7-79DE-47CE-8B96-1AA877EAE7EE}"/>
              </a:ext>
            </a:extLst>
          </p:cNvPr>
          <p:cNvSpPr>
            <a:spLocks noGrp="1"/>
          </p:cNvSpPr>
          <p:nvPr>
            <p:ph type="title"/>
          </p:nvPr>
        </p:nvSpPr>
        <p:spPr/>
        <p:txBody>
          <a:bodyPr/>
          <a:lstStyle/>
          <a:p>
            <a:r>
              <a:rPr lang="en-US"/>
              <a:t>Facebook Own Posts Table | MEDIEN360G - 21 of 26</a:t>
            </a:r>
          </a:p>
        </p:txBody>
      </p:sp>
      <p:graphicFrame>
        <p:nvGraphicFramePr>
          <p:cNvPr id="5" name="Table Placeholder 4">
            <a:extLst>
              <a:ext uri="{FF2B5EF4-FFF2-40B4-BE49-F238E27FC236}">
                <a16:creationId xmlns:a16="http://schemas.microsoft.com/office/drawing/2014/main" id="{969CEE1F-B892-441D-A60F-7A983E9470FC}"/>
              </a:ext>
            </a:extLst>
          </p:cNvPr>
          <p:cNvGraphicFramePr>
            <a:graphicFrameLocks noGrp="1"/>
          </p:cNvGraphicFramePr>
          <p:nvPr>
            <p:ph type="tbl" sz="quarter" idx="13"/>
            <p:extLst>
              <p:ext uri="{D42A27DB-BD31-4B8C-83A1-F6EECF244321}">
                <p14:modId xmlns:p14="http://schemas.microsoft.com/office/powerpoint/2010/main" val="1727129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494839762"/>
                    </a:ext>
                  </a:extLst>
                </a:gridCol>
                <a:gridCol w="905256">
                  <a:extLst>
                    <a:ext uri="{9D8B030D-6E8A-4147-A177-3AD203B41FA5}">
                      <a16:colId xmlns:a16="http://schemas.microsoft.com/office/drawing/2014/main" val="2983647011"/>
                    </a:ext>
                  </a:extLst>
                </a:gridCol>
                <a:gridCol w="658368">
                  <a:extLst>
                    <a:ext uri="{9D8B030D-6E8A-4147-A177-3AD203B41FA5}">
                      <a16:colId xmlns:a16="http://schemas.microsoft.com/office/drawing/2014/main" val="53873878"/>
                    </a:ext>
                  </a:extLst>
                </a:gridCol>
                <a:gridCol w="329184">
                  <a:extLst>
                    <a:ext uri="{9D8B030D-6E8A-4147-A177-3AD203B41FA5}">
                      <a16:colId xmlns:a16="http://schemas.microsoft.com/office/drawing/2014/main" val="2945087155"/>
                    </a:ext>
                  </a:extLst>
                </a:gridCol>
                <a:gridCol w="329184">
                  <a:extLst>
                    <a:ext uri="{9D8B030D-6E8A-4147-A177-3AD203B41FA5}">
                      <a16:colId xmlns:a16="http://schemas.microsoft.com/office/drawing/2014/main" val="4070657454"/>
                    </a:ext>
                  </a:extLst>
                </a:gridCol>
                <a:gridCol w="329184">
                  <a:extLst>
                    <a:ext uri="{9D8B030D-6E8A-4147-A177-3AD203B41FA5}">
                      <a16:colId xmlns:a16="http://schemas.microsoft.com/office/drawing/2014/main" val="162628115"/>
                    </a:ext>
                  </a:extLst>
                </a:gridCol>
                <a:gridCol w="329184">
                  <a:extLst>
                    <a:ext uri="{9D8B030D-6E8A-4147-A177-3AD203B41FA5}">
                      <a16:colId xmlns:a16="http://schemas.microsoft.com/office/drawing/2014/main" val="3761523170"/>
                    </a:ext>
                  </a:extLst>
                </a:gridCol>
                <a:gridCol w="329184">
                  <a:extLst>
                    <a:ext uri="{9D8B030D-6E8A-4147-A177-3AD203B41FA5}">
                      <a16:colId xmlns:a16="http://schemas.microsoft.com/office/drawing/2014/main" val="3664623775"/>
                    </a:ext>
                  </a:extLst>
                </a:gridCol>
                <a:gridCol w="329184">
                  <a:extLst>
                    <a:ext uri="{9D8B030D-6E8A-4147-A177-3AD203B41FA5}">
                      <a16:colId xmlns:a16="http://schemas.microsoft.com/office/drawing/2014/main" val="3261600628"/>
                    </a:ext>
                  </a:extLst>
                </a:gridCol>
                <a:gridCol w="329184">
                  <a:extLst>
                    <a:ext uri="{9D8B030D-6E8A-4147-A177-3AD203B41FA5}">
                      <a16:colId xmlns:a16="http://schemas.microsoft.com/office/drawing/2014/main" val="1166805182"/>
                    </a:ext>
                  </a:extLst>
                </a:gridCol>
                <a:gridCol w="329184">
                  <a:extLst>
                    <a:ext uri="{9D8B030D-6E8A-4147-A177-3AD203B41FA5}">
                      <a16:colId xmlns:a16="http://schemas.microsoft.com/office/drawing/2014/main" val="463611297"/>
                    </a:ext>
                  </a:extLst>
                </a:gridCol>
                <a:gridCol w="329184">
                  <a:extLst>
                    <a:ext uri="{9D8B030D-6E8A-4147-A177-3AD203B41FA5}">
                      <a16:colId xmlns:a16="http://schemas.microsoft.com/office/drawing/2014/main" val="1589505515"/>
                    </a:ext>
                  </a:extLst>
                </a:gridCol>
                <a:gridCol w="329184">
                  <a:extLst>
                    <a:ext uri="{9D8B030D-6E8A-4147-A177-3AD203B41FA5}">
                      <a16:colId xmlns:a16="http://schemas.microsoft.com/office/drawing/2014/main" val="197451053"/>
                    </a:ext>
                  </a:extLst>
                </a:gridCol>
                <a:gridCol w="329184">
                  <a:extLst>
                    <a:ext uri="{9D8B030D-6E8A-4147-A177-3AD203B41FA5}">
                      <a16:colId xmlns:a16="http://schemas.microsoft.com/office/drawing/2014/main" val="595752155"/>
                    </a:ext>
                  </a:extLst>
                </a:gridCol>
                <a:gridCol w="329184">
                  <a:extLst>
                    <a:ext uri="{9D8B030D-6E8A-4147-A177-3AD203B41FA5}">
                      <a16:colId xmlns:a16="http://schemas.microsoft.com/office/drawing/2014/main" val="773182788"/>
                    </a:ext>
                  </a:extLst>
                </a:gridCol>
                <a:gridCol w="329184">
                  <a:extLst>
                    <a:ext uri="{9D8B030D-6E8A-4147-A177-3AD203B41FA5}">
                      <a16:colId xmlns:a16="http://schemas.microsoft.com/office/drawing/2014/main" val="1483827811"/>
                    </a:ext>
                  </a:extLst>
                </a:gridCol>
                <a:gridCol w="329184">
                  <a:extLst>
                    <a:ext uri="{9D8B030D-6E8A-4147-A177-3AD203B41FA5}">
                      <a16:colId xmlns:a16="http://schemas.microsoft.com/office/drawing/2014/main" val="2533883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0190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- 2019-11-04 17:10:00</a:t>
                      </a:r>
                      <a:r>
                        <a:rPr kumimoji="0" lang="de-DE" sz="1000" b="0" i="0" u="none" strike="noStrike" kern="1200" cap="none" spc="0" normalizeH="0" baseline="0" noProof="0">
                          <a:ln>
                            <a:noFill/>
                          </a:ln>
                          <a:solidFill>
                            <a:prstClr val="black"/>
                          </a:solidFill>
                          <a:effectLst/>
                          <a:uLnTx/>
                          <a:uFillTx/>
                          <a:latin typeface="+mn-lt"/>
                          <a:ea typeface="+mn-ea"/>
                          <a:cs typeface="+mn-cs"/>
                        </a:rPr>
                        <a:t>
 Die meisten Medien in der DDR schwiegen, als in Leipzig und anderen Städten im Herbst '89 die Bürger auf die Straße gingen. Doch wie haben sich die Menschen über die Vorgänge im eigenen Land informiert?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https://scontent.xx.fbcdn.net/v/t1.0-9/74531149_2547147182019605_8618333027430301696_n.jpg?_nc_cat=108&amp;_nc_ohc=cie5wvvjYXEAQmH98N-VQoDUWvOrcV5dXQEVu0xHTFkgEF_xNMI8mawpA&amp;_nc_ht=scontent.xx&amp;oh=4b32b8aa5baecf79417cf5cfa1a4d017&amp;oe=5E8C606A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39704337"/>
                  </a:ext>
                </a:extLst>
              </a:tr>
            </a:tbl>
          </a:graphicData>
        </a:graphic>
      </p:graphicFrame>
      <p:sp>
        <p:nvSpPr>
          <p:cNvPr id="4" name="Text Placeholder 3">
            <a:extLst>
              <a:ext uri="{FF2B5EF4-FFF2-40B4-BE49-F238E27FC236}">
                <a16:creationId xmlns:a16="http://schemas.microsoft.com/office/drawing/2014/main" id="{1163D607-0738-42E4-8638-D74268EEBF97}"/>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457409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73296-8A13-471D-B35C-618528B49CA7}"/>
              </a:ext>
            </a:extLst>
          </p:cNvPr>
          <p:cNvSpPr>
            <a:spLocks noGrp="1"/>
          </p:cNvSpPr>
          <p:nvPr>
            <p:ph type="title"/>
          </p:nvPr>
        </p:nvSpPr>
        <p:spPr/>
        <p:txBody>
          <a:bodyPr/>
          <a:lstStyle/>
          <a:p>
            <a:r>
              <a:rPr lang="en-US"/>
              <a:t>Facebook Own Posts Table | MEDIEN360G - 22 of 26</a:t>
            </a:r>
          </a:p>
        </p:txBody>
      </p:sp>
      <p:graphicFrame>
        <p:nvGraphicFramePr>
          <p:cNvPr id="5" name="Table Placeholder 4">
            <a:extLst>
              <a:ext uri="{FF2B5EF4-FFF2-40B4-BE49-F238E27FC236}">
                <a16:creationId xmlns:a16="http://schemas.microsoft.com/office/drawing/2014/main" id="{35AB2D10-29F8-447A-BC0B-86BA84577FB9}"/>
              </a:ext>
            </a:extLst>
          </p:cNvPr>
          <p:cNvGraphicFramePr>
            <a:graphicFrameLocks noGrp="1"/>
          </p:cNvGraphicFramePr>
          <p:nvPr>
            <p:ph type="tbl" sz="quarter" idx="13"/>
            <p:extLst>
              <p:ext uri="{D42A27DB-BD31-4B8C-83A1-F6EECF244321}">
                <p14:modId xmlns:p14="http://schemas.microsoft.com/office/powerpoint/2010/main" val="219242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58818643"/>
                    </a:ext>
                  </a:extLst>
                </a:gridCol>
                <a:gridCol w="905256">
                  <a:extLst>
                    <a:ext uri="{9D8B030D-6E8A-4147-A177-3AD203B41FA5}">
                      <a16:colId xmlns:a16="http://schemas.microsoft.com/office/drawing/2014/main" val="2075955473"/>
                    </a:ext>
                  </a:extLst>
                </a:gridCol>
                <a:gridCol w="658368">
                  <a:extLst>
                    <a:ext uri="{9D8B030D-6E8A-4147-A177-3AD203B41FA5}">
                      <a16:colId xmlns:a16="http://schemas.microsoft.com/office/drawing/2014/main" val="2354334112"/>
                    </a:ext>
                  </a:extLst>
                </a:gridCol>
                <a:gridCol w="329184">
                  <a:extLst>
                    <a:ext uri="{9D8B030D-6E8A-4147-A177-3AD203B41FA5}">
                      <a16:colId xmlns:a16="http://schemas.microsoft.com/office/drawing/2014/main" val="3697836097"/>
                    </a:ext>
                  </a:extLst>
                </a:gridCol>
                <a:gridCol w="329184">
                  <a:extLst>
                    <a:ext uri="{9D8B030D-6E8A-4147-A177-3AD203B41FA5}">
                      <a16:colId xmlns:a16="http://schemas.microsoft.com/office/drawing/2014/main" val="1292168045"/>
                    </a:ext>
                  </a:extLst>
                </a:gridCol>
                <a:gridCol w="329184">
                  <a:extLst>
                    <a:ext uri="{9D8B030D-6E8A-4147-A177-3AD203B41FA5}">
                      <a16:colId xmlns:a16="http://schemas.microsoft.com/office/drawing/2014/main" val="3606762688"/>
                    </a:ext>
                  </a:extLst>
                </a:gridCol>
                <a:gridCol w="329184">
                  <a:extLst>
                    <a:ext uri="{9D8B030D-6E8A-4147-A177-3AD203B41FA5}">
                      <a16:colId xmlns:a16="http://schemas.microsoft.com/office/drawing/2014/main" val="4253019717"/>
                    </a:ext>
                  </a:extLst>
                </a:gridCol>
                <a:gridCol w="329184">
                  <a:extLst>
                    <a:ext uri="{9D8B030D-6E8A-4147-A177-3AD203B41FA5}">
                      <a16:colId xmlns:a16="http://schemas.microsoft.com/office/drawing/2014/main" val="2924795816"/>
                    </a:ext>
                  </a:extLst>
                </a:gridCol>
                <a:gridCol w="329184">
                  <a:extLst>
                    <a:ext uri="{9D8B030D-6E8A-4147-A177-3AD203B41FA5}">
                      <a16:colId xmlns:a16="http://schemas.microsoft.com/office/drawing/2014/main" val="3204575176"/>
                    </a:ext>
                  </a:extLst>
                </a:gridCol>
                <a:gridCol w="329184">
                  <a:extLst>
                    <a:ext uri="{9D8B030D-6E8A-4147-A177-3AD203B41FA5}">
                      <a16:colId xmlns:a16="http://schemas.microsoft.com/office/drawing/2014/main" val="157550265"/>
                    </a:ext>
                  </a:extLst>
                </a:gridCol>
                <a:gridCol w="329184">
                  <a:extLst>
                    <a:ext uri="{9D8B030D-6E8A-4147-A177-3AD203B41FA5}">
                      <a16:colId xmlns:a16="http://schemas.microsoft.com/office/drawing/2014/main" val="2260154705"/>
                    </a:ext>
                  </a:extLst>
                </a:gridCol>
                <a:gridCol w="329184">
                  <a:extLst>
                    <a:ext uri="{9D8B030D-6E8A-4147-A177-3AD203B41FA5}">
                      <a16:colId xmlns:a16="http://schemas.microsoft.com/office/drawing/2014/main" val="4077603508"/>
                    </a:ext>
                  </a:extLst>
                </a:gridCol>
                <a:gridCol w="329184">
                  <a:extLst>
                    <a:ext uri="{9D8B030D-6E8A-4147-A177-3AD203B41FA5}">
                      <a16:colId xmlns:a16="http://schemas.microsoft.com/office/drawing/2014/main" val="1402492898"/>
                    </a:ext>
                  </a:extLst>
                </a:gridCol>
                <a:gridCol w="329184">
                  <a:extLst>
                    <a:ext uri="{9D8B030D-6E8A-4147-A177-3AD203B41FA5}">
                      <a16:colId xmlns:a16="http://schemas.microsoft.com/office/drawing/2014/main" val="2774924247"/>
                    </a:ext>
                  </a:extLst>
                </a:gridCol>
                <a:gridCol w="329184">
                  <a:extLst>
                    <a:ext uri="{9D8B030D-6E8A-4147-A177-3AD203B41FA5}">
                      <a16:colId xmlns:a16="http://schemas.microsoft.com/office/drawing/2014/main" val="3657189772"/>
                    </a:ext>
                  </a:extLst>
                </a:gridCol>
                <a:gridCol w="329184">
                  <a:extLst>
                    <a:ext uri="{9D8B030D-6E8A-4147-A177-3AD203B41FA5}">
                      <a16:colId xmlns:a16="http://schemas.microsoft.com/office/drawing/2014/main" val="2976916719"/>
                    </a:ext>
                  </a:extLst>
                </a:gridCol>
                <a:gridCol w="329184">
                  <a:extLst>
                    <a:ext uri="{9D8B030D-6E8A-4147-A177-3AD203B41FA5}">
                      <a16:colId xmlns:a16="http://schemas.microsoft.com/office/drawing/2014/main" val="3714505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901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- 2019-11-10 15:44:02</a:t>
                      </a:r>
                      <a:r>
                        <a:rPr kumimoji="0" lang="de-DE" sz="1000" b="0" i="0" u="none" strike="noStrike" kern="1200" cap="none" spc="0" normalizeH="0" baseline="0" noProof="0">
                          <a:ln>
                            <a:noFill/>
                          </a:ln>
                          <a:solidFill>
                            <a:prstClr val="black"/>
                          </a:solidFill>
                          <a:effectLst/>
                          <a:uLnTx/>
                          <a:uFillTx/>
                          <a:latin typeface="+mn-lt"/>
                          <a:ea typeface="+mn-ea"/>
                          <a:cs typeface="+mn-cs"/>
                        </a:rPr>
                        <a:t>
 Wie vertrauenswürdig empfinden heute Menschen im Sendegebiet des MDR - Mitteldeutscher Rundfunk die Medien?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https://scontent.xx.fbcdn.net/v/t15.5256-10/s720x720/72454515_570385343503954_1671614530167242752_n.jpg?_nc_cat=110&amp;_nc_ohc=lb0v-JpNCLgAQnvA4CioJzLkRP9r8I8Pfo1LxGcMZOQhbJMMKYYSjKIlQ&amp;_nc_ht=scontent.xx&amp;oh=51556f1279fe6b76618fc13257c0ff99&amp;oe=5E78A256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77711823"/>
                  </a:ext>
                </a:extLst>
              </a:tr>
            </a:tbl>
          </a:graphicData>
        </a:graphic>
      </p:graphicFrame>
      <p:sp>
        <p:nvSpPr>
          <p:cNvPr id="4" name="Text Placeholder 3">
            <a:extLst>
              <a:ext uri="{FF2B5EF4-FFF2-40B4-BE49-F238E27FC236}">
                <a16:creationId xmlns:a16="http://schemas.microsoft.com/office/drawing/2014/main" id="{9F2DD71E-036C-4E7E-A025-223851671964}"/>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3918209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4DDC1-5CA0-4F13-807E-AFFEB857BB92}"/>
              </a:ext>
            </a:extLst>
          </p:cNvPr>
          <p:cNvSpPr>
            <a:spLocks noGrp="1"/>
          </p:cNvSpPr>
          <p:nvPr>
            <p:ph type="title"/>
          </p:nvPr>
        </p:nvSpPr>
        <p:spPr/>
        <p:txBody>
          <a:bodyPr/>
          <a:lstStyle/>
          <a:p>
            <a:r>
              <a:rPr lang="en-US"/>
              <a:t>Facebook Own Posts Table | MEDIEN360G - 23 of 26</a:t>
            </a:r>
          </a:p>
        </p:txBody>
      </p:sp>
      <p:graphicFrame>
        <p:nvGraphicFramePr>
          <p:cNvPr id="5" name="Table Placeholder 4">
            <a:extLst>
              <a:ext uri="{FF2B5EF4-FFF2-40B4-BE49-F238E27FC236}">
                <a16:creationId xmlns:a16="http://schemas.microsoft.com/office/drawing/2014/main" id="{8CF77BDE-D511-4053-B510-4A9D9DFC97F2}"/>
              </a:ext>
            </a:extLst>
          </p:cNvPr>
          <p:cNvGraphicFramePr>
            <a:graphicFrameLocks noGrp="1"/>
          </p:cNvGraphicFramePr>
          <p:nvPr>
            <p:ph type="tbl" sz="quarter" idx="13"/>
            <p:extLst>
              <p:ext uri="{D42A27DB-BD31-4B8C-83A1-F6EECF244321}">
                <p14:modId xmlns:p14="http://schemas.microsoft.com/office/powerpoint/2010/main" val="397269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38924788"/>
                    </a:ext>
                  </a:extLst>
                </a:gridCol>
                <a:gridCol w="905256">
                  <a:extLst>
                    <a:ext uri="{9D8B030D-6E8A-4147-A177-3AD203B41FA5}">
                      <a16:colId xmlns:a16="http://schemas.microsoft.com/office/drawing/2014/main" val="2540842853"/>
                    </a:ext>
                  </a:extLst>
                </a:gridCol>
                <a:gridCol w="658368">
                  <a:extLst>
                    <a:ext uri="{9D8B030D-6E8A-4147-A177-3AD203B41FA5}">
                      <a16:colId xmlns:a16="http://schemas.microsoft.com/office/drawing/2014/main" val="3841926052"/>
                    </a:ext>
                  </a:extLst>
                </a:gridCol>
                <a:gridCol w="329184">
                  <a:extLst>
                    <a:ext uri="{9D8B030D-6E8A-4147-A177-3AD203B41FA5}">
                      <a16:colId xmlns:a16="http://schemas.microsoft.com/office/drawing/2014/main" val="3379316821"/>
                    </a:ext>
                  </a:extLst>
                </a:gridCol>
                <a:gridCol w="329184">
                  <a:extLst>
                    <a:ext uri="{9D8B030D-6E8A-4147-A177-3AD203B41FA5}">
                      <a16:colId xmlns:a16="http://schemas.microsoft.com/office/drawing/2014/main" val="3037804030"/>
                    </a:ext>
                  </a:extLst>
                </a:gridCol>
                <a:gridCol w="329184">
                  <a:extLst>
                    <a:ext uri="{9D8B030D-6E8A-4147-A177-3AD203B41FA5}">
                      <a16:colId xmlns:a16="http://schemas.microsoft.com/office/drawing/2014/main" val="1464783105"/>
                    </a:ext>
                  </a:extLst>
                </a:gridCol>
                <a:gridCol w="329184">
                  <a:extLst>
                    <a:ext uri="{9D8B030D-6E8A-4147-A177-3AD203B41FA5}">
                      <a16:colId xmlns:a16="http://schemas.microsoft.com/office/drawing/2014/main" val="1042990074"/>
                    </a:ext>
                  </a:extLst>
                </a:gridCol>
                <a:gridCol w="329184">
                  <a:extLst>
                    <a:ext uri="{9D8B030D-6E8A-4147-A177-3AD203B41FA5}">
                      <a16:colId xmlns:a16="http://schemas.microsoft.com/office/drawing/2014/main" val="3245593087"/>
                    </a:ext>
                  </a:extLst>
                </a:gridCol>
                <a:gridCol w="329184">
                  <a:extLst>
                    <a:ext uri="{9D8B030D-6E8A-4147-A177-3AD203B41FA5}">
                      <a16:colId xmlns:a16="http://schemas.microsoft.com/office/drawing/2014/main" val="2559765235"/>
                    </a:ext>
                  </a:extLst>
                </a:gridCol>
                <a:gridCol w="329184">
                  <a:extLst>
                    <a:ext uri="{9D8B030D-6E8A-4147-A177-3AD203B41FA5}">
                      <a16:colId xmlns:a16="http://schemas.microsoft.com/office/drawing/2014/main" val="1014461866"/>
                    </a:ext>
                  </a:extLst>
                </a:gridCol>
                <a:gridCol w="329184">
                  <a:extLst>
                    <a:ext uri="{9D8B030D-6E8A-4147-A177-3AD203B41FA5}">
                      <a16:colId xmlns:a16="http://schemas.microsoft.com/office/drawing/2014/main" val="2477248837"/>
                    </a:ext>
                  </a:extLst>
                </a:gridCol>
                <a:gridCol w="329184">
                  <a:extLst>
                    <a:ext uri="{9D8B030D-6E8A-4147-A177-3AD203B41FA5}">
                      <a16:colId xmlns:a16="http://schemas.microsoft.com/office/drawing/2014/main" val="2473038541"/>
                    </a:ext>
                  </a:extLst>
                </a:gridCol>
                <a:gridCol w="329184">
                  <a:extLst>
                    <a:ext uri="{9D8B030D-6E8A-4147-A177-3AD203B41FA5}">
                      <a16:colId xmlns:a16="http://schemas.microsoft.com/office/drawing/2014/main" val="1084791677"/>
                    </a:ext>
                  </a:extLst>
                </a:gridCol>
                <a:gridCol w="329184">
                  <a:extLst>
                    <a:ext uri="{9D8B030D-6E8A-4147-A177-3AD203B41FA5}">
                      <a16:colId xmlns:a16="http://schemas.microsoft.com/office/drawing/2014/main" val="4209542708"/>
                    </a:ext>
                  </a:extLst>
                </a:gridCol>
                <a:gridCol w="329184">
                  <a:extLst>
                    <a:ext uri="{9D8B030D-6E8A-4147-A177-3AD203B41FA5}">
                      <a16:colId xmlns:a16="http://schemas.microsoft.com/office/drawing/2014/main" val="3160425564"/>
                    </a:ext>
                  </a:extLst>
                </a:gridCol>
                <a:gridCol w="329184">
                  <a:extLst>
                    <a:ext uri="{9D8B030D-6E8A-4147-A177-3AD203B41FA5}">
                      <a16:colId xmlns:a16="http://schemas.microsoft.com/office/drawing/2014/main" val="1456492315"/>
                    </a:ext>
                  </a:extLst>
                </a:gridCol>
                <a:gridCol w="329184">
                  <a:extLst>
                    <a:ext uri="{9D8B030D-6E8A-4147-A177-3AD203B41FA5}">
                      <a16:colId xmlns:a16="http://schemas.microsoft.com/office/drawing/2014/main" val="2530102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9223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- 2019-11-14 10:05:37</a:t>
                      </a:r>
                      <a:r>
                        <a:rPr kumimoji="0" lang="de-DE" sz="1000" b="0" i="0" u="none" strike="noStrike" kern="1200" cap="none" spc="0" normalizeH="0" baseline="0" noProof="0">
                          <a:ln>
                            <a:noFill/>
                          </a:ln>
                          <a:solidFill>
                            <a:prstClr val="black"/>
                          </a:solidFill>
                          <a:effectLst/>
                          <a:uLnTx/>
                          <a:uFillTx/>
                          <a:latin typeface="+mn-lt"/>
                          <a:ea typeface="+mn-ea"/>
                          <a:cs typeface="+mn-cs"/>
                        </a:rPr>
                        <a:t>
 Was in der Schule nicht zu schaffen ist, muss meist in der Freizeit nachgeholt werden. Heute gibt es viele Nachhilfe-Angebote im Netz. Für welche sollte man sich entscheiden?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https://scontent.xx.fbcdn.net/v/t1.0-9/p720x720/75317277_2568043133263343_2675821293206503424_o.png?_nc_cat=109&amp;_nc_ohc=SOl6f9DszEUAQmipdfXh6wZ9KhXJzwjqKsOVrIZNDvSLTaP1gzE5hj7PA&amp;_nc_ht=scontent.xx&amp;oh=f3c1c58a9b5d7fbc3d0a58e6bf2e4d61&amp;oe=5E476C30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00901059"/>
                  </a:ext>
                </a:extLst>
              </a:tr>
            </a:tbl>
          </a:graphicData>
        </a:graphic>
      </p:graphicFrame>
      <p:sp>
        <p:nvSpPr>
          <p:cNvPr id="4" name="Text Placeholder 3">
            <a:extLst>
              <a:ext uri="{FF2B5EF4-FFF2-40B4-BE49-F238E27FC236}">
                <a16:creationId xmlns:a16="http://schemas.microsoft.com/office/drawing/2014/main" id="{83DDEC98-901A-4764-89AF-51591BBBBA52}"/>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2841990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6FEFE-9CD6-4373-9172-A54C1552F353}"/>
              </a:ext>
            </a:extLst>
          </p:cNvPr>
          <p:cNvSpPr>
            <a:spLocks noGrp="1"/>
          </p:cNvSpPr>
          <p:nvPr>
            <p:ph type="title"/>
          </p:nvPr>
        </p:nvSpPr>
        <p:spPr/>
        <p:txBody>
          <a:bodyPr/>
          <a:lstStyle/>
          <a:p>
            <a:r>
              <a:rPr lang="en-US"/>
              <a:t>Facebook Own Posts Table | MEDIEN360G - 24 of 26</a:t>
            </a:r>
          </a:p>
        </p:txBody>
      </p:sp>
      <p:graphicFrame>
        <p:nvGraphicFramePr>
          <p:cNvPr id="5" name="Table Placeholder 4">
            <a:extLst>
              <a:ext uri="{FF2B5EF4-FFF2-40B4-BE49-F238E27FC236}">
                <a16:creationId xmlns:a16="http://schemas.microsoft.com/office/drawing/2014/main" id="{05754AC2-7B4D-4FF6-83AD-201C1176B5E9}"/>
              </a:ext>
            </a:extLst>
          </p:cNvPr>
          <p:cNvGraphicFramePr>
            <a:graphicFrameLocks noGrp="1"/>
          </p:cNvGraphicFramePr>
          <p:nvPr>
            <p:ph type="tbl" sz="quarter" idx="13"/>
            <p:extLst>
              <p:ext uri="{D42A27DB-BD31-4B8C-83A1-F6EECF244321}">
                <p14:modId xmlns:p14="http://schemas.microsoft.com/office/powerpoint/2010/main" val="2692453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336138300"/>
                    </a:ext>
                  </a:extLst>
                </a:gridCol>
                <a:gridCol w="905256">
                  <a:extLst>
                    <a:ext uri="{9D8B030D-6E8A-4147-A177-3AD203B41FA5}">
                      <a16:colId xmlns:a16="http://schemas.microsoft.com/office/drawing/2014/main" val="3381795501"/>
                    </a:ext>
                  </a:extLst>
                </a:gridCol>
                <a:gridCol w="658368">
                  <a:extLst>
                    <a:ext uri="{9D8B030D-6E8A-4147-A177-3AD203B41FA5}">
                      <a16:colId xmlns:a16="http://schemas.microsoft.com/office/drawing/2014/main" val="2356094713"/>
                    </a:ext>
                  </a:extLst>
                </a:gridCol>
                <a:gridCol w="329184">
                  <a:extLst>
                    <a:ext uri="{9D8B030D-6E8A-4147-A177-3AD203B41FA5}">
                      <a16:colId xmlns:a16="http://schemas.microsoft.com/office/drawing/2014/main" val="4048599374"/>
                    </a:ext>
                  </a:extLst>
                </a:gridCol>
                <a:gridCol w="329184">
                  <a:extLst>
                    <a:ext uri="{9D8B030D-6E8A-4147-A177-3AD203B41FA5}">
                      <a16:colId xmlns:a16="http://schemas.microsoft.com/office/drawing/2014/main" val="1770728021"/>
                    </a:ext>
                  </a:extLst>
                </a:gridCol>
                <a:gridCol w="329184">
                  <a:extLst>
                    <a:ext uri="{9D8B030D-6E8A-4147-A177-3AD203B41FA5}">
                      <a16:colId xmlns:a16="http://schemas.microsoft.com/office/drawing/2014/main" val="1184304225"/>
                    </a:ext>
                  </a:extLst>
                </a:gridCol>
                <a:gridCol w="329184">
                  <a:extLst>
                    <a:ext uri="{9D8B030D-6E8A-4147-A177-3AD203B41FA5}">
                      <a16:colId xmlns:a16="http://schemas.microsoft.com/office/drawing/2014/main" val="154070025"/>
                    </a:ext>
                  </a:extLst>
                </a:gridCol>
                <a:gridCol w="329184">
                  <a:extLst>
                    <a:ext uri="{9D8B030D-6E8A-4147-A177-3AD203B41FA5}">
                      <a16:colId xmlns:a16="http://schemas.microsoft.com/office/drawing/2014/main" val="3920587439"/>
                    </a:ext>
                  </a:extLst>
                </a:gridCol>
                <a:gridCol w="329184">
                  <a:extLst>
                    <a:ext uri="{9D8B030D-6E8A-4147-A177-3AD203B41FA5}">
                      <a16:colId xmlns:a16="http://schemas.microsoft.com/office/drawing/2014/main" val="3030344646"/>
                    </a:ext>
                  </a:extLst>
                </a:gridCol>
                <a:gridCol w="329184">
                  <a:extLst>
                    <a:ext uri="{9D8B030D-6E8A-4147-A177-3AD203B41FA5}">
                      <a16:colId xmlns:a16="http://schemas.microsoft.com/office/drawing/2014/main" val="235469251"/>
                    </a:ext>
                  </a:extLst>
                </a:gridCol>
                <a:gridCol w="329184">
                  <a:extLst>
                    <a:ext uri="{9D8B030D-6E8A-4147-A177-3AD203B41FA5}">
                      <a16:colId xmlns:a16="http://schemas.microsoft.com/office/drawing/2014/main" val="4249519039"/>
                    </a:ext>
                  </a:extLst>
                </a:gridCol>
                <a:gridCol w="329184">
                  <a:extLst>
                    <a:ext uri="{9D8B030D-6E8A-4147-A177-3AD203B41FA5}">
                      <a16:colId xmlns:a16="http://schemas.microsoft.com/office/drawing/2014/main" val="2007159125"/>
                    </a:ext>
                  </a:extLst>
                </a:gridCol>
                <a:gridCol w="329184">
                  <a:extLst>
                    <a:ext uri="{9D8B030D-6E8A-4147-A177-3AD203B41FA5}">
                      <a16:colId xmlns:a16="http://schemas.microsoft.com/office/drawing/2014/main" val="2304958743"/>
                    </a:ext>
                  </a:extLst>
                </a:gridCol>
                <a:gridCol w="329184">
                  <a:extLst>
                    <a:ext uri="{9D8B030D-6E8A-4147-A177-3AD203B41FA5}">
                      <a16:colId xmlns:a16="http://schemas.microsoft.com/office/drawing/2014/main" val="1014474055"/>
                    </a:ext>
                  </a:extLst>
                </a:gridCol>
                <a:gridCol w="329184">
                  <a:extLst>
                    <a:ext uri="{9D8B030D-6E8A-4147-A177-3AD203B41FA5}">
                      <a16:colId xmlns:a16="http://schemas.microsoft.com/office/drawing/2014/main" val="1909199930"/>
                    </a:ext>
                  </a:extLst>
                </a:gridCol>
                <a:gridCol w="329184">
                  <a:extLst>
                    <a:ext uri="{9D8B030D-6E8A-4147-A177-3AD203B41FA5}">
                      <a16:colId xmlns:a16="http://schemas.microsoft.com/office/drawing/2014/main" val="817475935"/>
                    </a:ext>
                  </a:extLst>
                </a:gridCol>
                <a:gridCol w="329184">
                  <a:extLst>
                    <a:ext uri="{9D8B030D-6E8A-4147-A177-3AD203B41FA5}">
                      <a16:colId xmlns:a16="http://schemas.microsoft.com/office/drawing/2014/main" val="161943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14191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- 2019-11-15 15:03:44</a:t>
                      </a:r>
                      <a:r>
                        <a:rPr kumimoji="0" lang="de-DE" sz="1000" b="0" i="0" u="none" strike="noStrike" kern="1200" cap="none" spc="0" normalizeH="0" baseline="0" noProof="0">
                          <a:ln>
                            <a:noFill/>
                          </a:ln>
                          <a:solidFill>
                            <a:prstClr val="black"/>
                          </a:solidFill>
                          <a:effectLst/>
                          <a:uLnTx/>
                          <a:uFillTx/>
                          <a:latin typeface="+mn-lt"/>
                          <a:ea typeface="+mn-ea"/>
                          <a:cs typeface="+mn-cs"/>
                        </a:rPr>
                        <a:t>
 Hobby oder Kinderarbeit - Sollten Eltern ihre Kinder zu Influencern machen dürfen?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https://scontent.xx.fbcdn.net/v/t15.5256-10/p720x720/71319463_414414375915831_6326740685344997376_n.jpg?_nc_cat=110&amp;_nc_ohc=zXbCFJbZlMcAQk5n8thIj7UzYuh1RJ9xdJztYNw0EUSL2nKXwpJ0dSimQ&amp;_nc_ht=scontent.xx&amp;oh=7490b6f94b96df713c098e71da3e6860&amp;oe=5E781E47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6538005"/>
                  </a:ext>
                </a:extLst>
              </a:tr>
            </a:tbl>
          </a:graphicData>
        </a:graphic>
      </p:graphicFrame>
      <p:sp>
        <p:nvSpPr>
          <p:cNvPr id="4" name="Text Placeholder 3">
            <a:extLst>
              <a:ext uri="{FF2B5EF4-FFF2-40B4-BE49-F238E27FC236}">
                <a16:creationId xmlns:a16="http://schemas.microsoft.com/office/drawing/2014/main" id="{B0C495AF-91DA-4CF6-A5E8-8429B3D4CDF3}"/>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1509403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9C022-1F4A-45FF-B230-66192DB61896}"/>
              </a:ext>
            </a:extLst>
          </p:cNvPr>
          <p:cNvSpPr>
            <a:spLocks noGrp="1"/>
          </p:cNvSpPr>
          <p:nvPr>
            <p:ph type="title"/>
          </p:nvPr>
        </p:nvSpPr>
        <p:spPr/>
        <p:txBody>
          <a:bodyPr/>
          <a:lstStyle/>
          <a:p>
            <a:r>
              <a:rPr lang="en-US"/>
              <a:t>Facebook Own Posts Table | MEDIEN360G - 25 of 26</a:t>
            </a:r>
          </a:p>
        </p:txBody>
      </p:sp>
      <p:graphicFrame>
        <p:nvGraphicFramePr>
          <p:cNvPr id="5" name="Table Placeholder 4">
            <a:extLst>
              <a:ext uri="{FF2B5EF4-FFF2-40B4-BE49-F238E27FC236}">
                <a16:creationId xmlns:a16="http://schemas.microsoft.com/office/drawing/2014/main" id="{536B5881-DCF0-4932-9A7C-E93F74153E4F}"/>
              </a:ext>
            </a:extLst>
          </p:cNvPr>
          <p:cNvGraphicFramePr>
            <a:graphicFrameLocks noGrp="1"/>
          </p:cNvGraphicFramePr>
          <p:nvPr>
            <p:ph type="tbl" sz="quarter" idx="13"/>
            <p:extLst>
              <p:ext uri="{D42A27DB-BD31-4B8C-83A1-F6EECF244321}">
                <p14:modId xmlns:p14="http://schemas.microsoft.com/office/powerpoint/2010/main" val="3613430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99658832"/>
                    </a:ext>
                  </a:extLst>
                </a:gridCol>
                <a:gridCol w="905256">
                  <a:extLst>
                    <a:ext uri="{9D8B030D-6E8A-4147-A177-3AD203B41FA5}">
                      <a16:colId xmlns:a16="http://schemas.microsoft.com/office/drawing/2014/main" val="2848960072"/>
                    </a:ext>
                  </a:extLst>
                </a:gridCol>
                <a:gridCol w="658368">
                  <a:extLst>
                    <a:ext uri="{9D8B030D-6E8A-4147-A177-3AD203B41FA5}">
                      <a16:colId xmlns:a16="http://schemas.microsoft.com/office/drawing/2014/main" val="2853787175"/>
                    </a:ext>
                  </a:extLst>
                </a:gridCol>
                <a:gridCol w="329184">
                  <a:extLst>
                    <a:ext uri="{9D8B030D-6E8A-4147-A177-3AD203B41FA5}">
                      <a16:colId xmlns:a16="http://schemas.microsoft.com/office/drawing/2014/main" val="2967771640"/>
                    </a:ext>
                  </a:extLst>
                </a:gridCol>
                <a:gridCol w="329184">
                  <a:extLst>
                    <a:ext uri="{9D8B030D-6E8A-4147-A177-3AD203B41FA5}">
                      <a16:colId xmlns:a16="http://schemas.microsoft.com/office/drawing/2014/main" val="364502939"/>
                    </a:ext>
                  </a:extLst>
                </a:gridCol>
                <a:gridCol w="329184">
                  <a:extLst>
                    <a:ext uri="{9D8B030D-6E8A-4147-A177-3AD203B41FA5}">
                      <a16:colId xmlns:a16="http://schemas.microsoft.com/office/drawing/2014/main" val="766002968"/>
                    </a:ext>
                  </a:extLst>
                </a:gridCol>
                <a:gridCol w="329184">
                  <a:extLst>
                    <a:ext uri="{9D8B030D-6E8A-4147-A177-3AD203B41FA5}">
                      <a16:colId xmlns:a16="http://schemas.microsoft.com/office/drawing/2014/main" val="4110734982"/>
                    </a:ext>
                  </a:extLst>
                </a:gridCol>
                <a:gridCol w="329184">
                  <a:extLst>
                    <a:ext uri="{9D8B030D-6E8A-4147-A177-3AD203B41FA5}">
                      <a16:colId xmlns:a16="http://schemas.microsoft.com/office/drawing/2014/main" val="3706873175"/>
                    </a:ext>
                  </a:extLst>
                </a:gridCol>
                <a:gridCol w="329184">
                  <a:extLst>
                    <a:ext uri="{9D8B030D-6E8A-4147-A177-3AD203B41FA5}">
                      <a16:colId xmlns:a16="http://schemas.microsoft.com/office/drawing/2014/main" val="2526494388"/>
                    </a:ext>
                  </a:extLst>
                </a:gridCol>
                <a:gridCol w="329184">
                  <a:extLst>
                    <a:ext uri="{9D8B030D-6E8A-4147-A177-3AD203B41FA5}">
                      <a16:colId xmlns:a16="http://schemas.microsoft.com/office/drawing/2014/main" val="2158156386"/>
                    </a:ext>
                  </a:extLst>
                </a:gridCol>
                <a:gridCol w="329184">
                  <a:extLst>
                    <a:ext uri="{9D8B030D-6E8A-4147-A177-3AD203B41FA5}">
                      <a16:colId xmlns:a16="http://schemas.microsoft.com/office/drawing/2014/main" val="1918375601"/>
                    </a:ext>
                  </a:extLst>
                </a:gridCol>
                <a:gridCol w="329184">
                  <a:extLst>
                    <a:ext uri="{9D8B030D-6E8A-4147-A177-3AD203B41FA5}">
                      <a16:colId xmlns:a16="http://schemas.microsoft.com/office/drawing/2014/main" val="645803491"/>
                    </a:ext>
                  </a:extLst>
                </a:gridCol>
                <a:gridCol w="329184">
                  <a:extLst>
                    <a:ext uri="{9D8B030D-6E8A-4147-A177-3AD203B41FA5}">
                      <a16:colId xmlns:a16="http://schemas.microsoft.com/office/drawing/2014/main" val="1715816919"/>
                    </a:ext>
                  </a:extLst>
                </a:gridCol>
                <a:gridCol w="329184">
                  <a:extLst>
                    <a:ext uri="{9D8B030D-6E8A-4147-A177-3AD203B41FA5}">
                      <a16:colId xmlns:a16="http://schemas.microsoft.com/office/drawing/2014/main" val="3124775323"/>
                    </a:ext>
                  </a:extLst>
                </a:gridCol>
                <a:gridCol w="329184">
                  <a:extLst>
                    <a:ext uri="{9D8B030D-6E8A-4147-A177-3AD203B41FA5}">
                      <a16:colId xmlns:a16="http://schemas.microsoft.com/office/drawing/2014/main" val="3917614785"/>
                    </a:ext>
                  </a:extLst>
                </a:gridCol>
                <a:gridCol w="329184">
                  <a:extLst>
                    <a:ext uri="{9D8B030D-6E8A-4147-A177-3AD203B41FA5}">
                      <a16:colId xmlns:a16="http://schemas.microsoft.com/office/drawing/2014/main" val="997094858"/>
                    </a:ext>
                  </a:extLst>
                </a:gridCol>
                <a:gridCol w="329184">
                  <a:extLst>
                    <a:ext uri="{9D8B030D-6E8A-4147-A177-3AD203B41FA5}">
                      <a16:colId xmlns:a16="http://schemas.microsoft.com/office/drawing/2014/main" val="547211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3433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- 2019-11-16 15:00:00</a:t>
                      </a:r>
                      <a:r>
                        <a:rPr kumimoji="0" lang="de-DE" sz="1000" b="0" i="0" u="none" strike="noStrike" kern="1200" cap="none" spc="0" normalizeH="0" baseline="0" noProof="0">
                          <a:ln>
                            <a:noFill/>
                          </a:ln>
                          <a:solidFill>
                            <a:prstClr val="black"/>
                          </a:solidFill>
                          <a:effectLst/>
                          <a:uLnTx/>
                          <a:uFillTx/>
                          <a:latin typeface="+mn-lt"/>
                          <a:ea typeface="+mn-ea"/>
                          <a:cs typeface="+mn-cs"/>
                        </a:rPr>
                        <a:t>
 Wir tippen auf unseren Notebooks, wischen über unsere Smartphones, aber wer von uns schreibt eigentlich noch mit der Hand?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https://scontent.xx.fbcdn.net/v/t1.0-9/p720x720/75464249_2570156003052056_1512464310855532544_n.jpg?_nc_cat=103&amp;_nc_ohc=cI3Q2PDz5VAAQn0F1KBNkV0yPRUzM9FNjwQ7FmpLflkylha_EbfpywHFA&amp;_nc_ht=scontent.xx&amp;oh=8fbceda3e4bd4669328a4aee00492516&amp;oe=5E40F827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14:17:28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21848537"/>
                  </a:ext>
                </a:extLst>
              </a:tr>
            </a:tbl>
          </a:graphicData>
        </a:graphic>
      </p:graphicFrame>
      <p:sp>
        <p:nvSpPr>
          <p:cNvPr id="4" name="Text Placeholder 3">
            <a:extLst>
              <a:ext uri="{FF2B5EF4-FFF2-40B4-BE49-F238E27FC236}">
                <a16:creationId xmlns:a16="http://schemas.microsoft.com/office/drawing/2014/main" id="{09BC3213-417A-43A7-87B5-F3DFE5039FD9}"/>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852005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1570F-55C4-4268-94AF-4F218FEF21CE}"/>
              </a:ext>
            </a:extLst>
          </p:cNvPr>
          <p:cNvSpPr>
            <a:spLocks noGrp="1"/>
          </p:cNvSpPr>
          <p:nvPr>
            <p:ph type="title"/>
          </p:nvPr>
        </p:nvSpPr>
        <p:spPr/>
        <p:txBody>
          <a:bodyPr/>
          <a:lstStyle/>
          <a:p>
            <a:r>
              <a:rPr lang="en-US"/>
              <a:t>Facebook Own Posts Table | MEDIEN360G - 26 of 26</a:t>
            </a:r>
          </a:p>
        </p:txBody>
      </p:sp>
      <p:graphicFrame>
        <p:nvGraphicFramePr>
          <p:cNvPr id="5" name="Table Placeholder 4">
            <a:extLst>
              <a:ext uri="{FF2B5EF4-FFF2-40B4-BE49-F238E27FC236}">
                <a16:creationId xmlns:a16="http://schemas.microsoft.com/office/drawing/2014/main" id="{D65CAE3F-E326-4BCE-8B70-3A15C902B128}"/>
              </a:ext>
            </a:extLst>
          </p:cNvPr>
          <p:cNvGraphicFramePr>
            <a:graphicFrameLocks noGrp="1"/>
          </p:cNvGraphicFramePr>
          <p:nvPr>
            <p:ph type="tbl" sz="quarter" idx="13"/>
            <p:extLst>
              <p:ext uri="{D42A27DB-BD31-4B8C-83A1-F6EECF244321}">
                <p14:modId xmlns:p14="http://schemas.microsoft.com/office/powerpoint/2010/main" val="3689955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531947760"/>
                    </a:ext>
                  </a:extLst>
                </a:gridCol>
                <a:gridCol w="905256">
                  <a:extLst>
                    <a:ext uri="{9D8B030D-6E8A-4147-A177-3AD203B41FA5}">
                      <a16:colId xmlns:a16="http://schemas.microsoft.com/office/drawing/2014/main" val="3399550880"/>
                    </a:ext>
                  </a:extLst>
                </a:gridCol>
                <a:gridCol w="658368">
                  <a:extLst>
                    <a:ext uri="{9D8B030D-6E8A-4147-A177-3AD203B41FA5}">
                      <a16:colId xmlns:a16="http://schemas.microsoft.com/office/drawing/2014/main" val="1121819465"/>
                    </a:ext>
                  </a:extLst>
                </a:gridCol>
                <a:gridCol w="329184">
                  <a:extLst>
                    <a:ext uri="{9D8B030D-6E8A-4147-A177-3AD203B41FA5}">
                      <a16:colId xmlns:a16="http://schemas.microsoft.com/office/drawing/2014/main" val="2683392430"/>
                    </a:ext>
                  </a:extLst>
                </a:gridCol>
                <a:gridCol w="329184">
                  <a:extLst>
                    <a:ext uri="{9D8B030D-6E8A-4147-A177-3AD203B41FA5}">
                      <a16:colId xmlns:a16="http://schemas.microsoft.com/office/drawing/2014/main" val="2176571438"/>
                    </a:ext>
                  </a:extLst>
                </a:gridCol>
                <a:gridCol w="329184">
                  <a:extLst>
                    <a:ext uri="{9D8B030D-6E8A-4147-A177-3AD203B41FA5}">
                      <a16:colId xmlns:a16="http://schemas.microsoft.com/office/drawing/2014/main" val="82716213"/>
                    </a:ext>
                  </a:extLst>
                </a:gridCol>
                <a:gridCol w="329184">
                  <a:extLst>
                    <a:ext uri="{9D8B030D-6E8A-4147-A177-3AD203B41FA5}">
                      <a16:colId xmlns:a16="http://schemas.microsoft.com/office/drawing/2014/main" val="1124950759"/>
                    </a:ext>
                  </a:extLst>
                </a:gridCol>
                <a:gridCol w="329184">
                  <a:extLst>
                    <a:ext uri="{9D8B030D-6E8A-4147-A177-3AD203B41FA5}">
                      <a16:colId xmlns:a16="http://schemas.microsoft.com/office/drawing/2014/main" val="3932427803"/>
                    </a:ext>
                  </a:extLst>
                </a:gridCol>
                <a:gridCol w="329184">
                  <a:extLst>
                    <a:ext uri="{9D8B030D-6E8A-4147-A177-3AD203B41FA5}">
                      <a16:colId xmlns:a16="http://schemas.microsoft.com/office/drawing/2014/main" val="1293417969"/>
                    </a:ext>
                  </a:extLst>
                </a:gridCol>
                <a:gridCol w="329184">
                  <a:extLst>
                    <a:ext uri="{9D8B030D-6E8A-4147-A177-3AD203B41FA5}">
                      <a16:colId xmlns:a16="http://schemas.microsoft.com/office/drawing/2014/main" val="3027967803"/>
                    </a:ext>
                  </a:extLst>
                </a:gridCol>
                <a:gridCol w="329184">
                  <a:extLst>
                    <a:ext uri="{9D8B030D-6E8A-4147-A177-3AD203B41FA5}">
                      <a16:colId xmlns:a16="http://schemas.microsoft.com/office/drawing/2014/main" val="417428896"/>
                    </a:ext>
                  </a:extLst>
                </a:gridCol>
                <a:gridCol w="329184">
                  <a:extLst>
                    <a:ext uri="{9D8B030D-6E8A-4147-A177-3AD203B41FA5}">
                      <a16:colId xmlns:a16="http://schemas.microsoft.com/office/drawing/2014/main" val="2516433400"/>
                    </a:ext>
                  </a:extLst>
                </a:gridCol>
                <a:gridCol w="329184">
                  <a:extLst>
                    <a:ext uri="{9D8B030D-6E8A-4147-A177-3AD203B41FA5}">
                      <a16:colId xmlns:a16="http://schemas.microsoft.com/office/drawing/2014/main" val="621361930"/>
                    </a:ext>
                  </a:extLst>
                </a:gridCol>
                <a:gridCol w="329184">
                  <a:extLst>
                    <a:ext uri="{9D8B030D-6E8A-4147-A177-3AD203B41FA5}">
                      <a16:colId xmlns:a16="http://schemas.microsoft.com/office/drawing/2014/main" val="883132296"/>
                    </a:ext>
                  </a:extLst>
                </a:gridCol>
                <a:gridCol w="329184">
                  <a:extLst>
                    <a:ext uri="{9D8B030D-6E8A-4147-A177-3AD203B41FA5}">
                      <a16:colId xmlns:a16="http://schemas.microsoft.com/office/drawing/2014/main" val="2756114883"/>
                    </a:ext>
                  </a:extLst>
                </a:gridCol>
                <a:gridCol w="329184">
                  <a:extLst>
                    <a:ext uri="{9D8B030D-6E8A-4147-A177-3AD203B41FA5}">
                      <a16:colId xmlns:a16="http://schemas.microsoft.com/office/drawing/2014/main" val="576737225"/>
                    </a:ext>
                  </a:extLst>
                </a:gridCol>
                <a:gridCol w="329184">
                  <a:extLst>
                    <a:ext uri="{9D8B030D-6E8A-4147-A177-3AD203B41FA5}">
                      <a16:colId xmlns:a16="http://schemas.microsoft.com/office/drawing/2014/main" val="140307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59832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MEDIEN360G - 2019-11-17 15:30:00</a:t>
                      </a:r>
                      <a:r>
                        <a:rPr kumimoji="0" lang="de-DE" sz="1000" b="0" i="0" u="none" strike="noStrike" kern="1200" cap="none" spc="0" normalizeH="0" baseline="0" noProof="0">
                          <a:ln>
                            <a:noFill/>
                          </a:ln>
                          <a:solidFill>
                            <a:prstClr val="black"/>
                          </a:solidFill>
                          <a:effectLst/>
                          <a:uLnTx/>
                          <a:uFillTx/>
                          <a:latin typeface="+mn-lt"/>
                          <a:ea typeface="+mn-ea"/>
                          <a:cs typeface="+mn-cs"/>
                        </a:rPr>
                        <a:t>
 Das Onlineradio detektor.fm aus Leipzig feiert in diesen Tagen sein 10-jähriges Jubiläum. Der Erfolg kommt auch durch die neue Lust am Hören, erklärt Gründer Christian Bollert bei MDR Kultur. Welchen Podcast könnt ihr empfehlen?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https://scontent.xx.fbcdn.net/v/t1.0-9/s720x720/75625228_2570509396350050_3023081837313392640_n.jpg?_nc_cat=103&amp;_nc_ohc=7CewItI1UNUAQlZZZidjCXoKvUTXr--GCE0DnvigDeqEO9G_K9ZtWJ2DQ&amp;_nc_ht=scontent.xx&amp;oh=5f9c3279e954e190bac929c0d47dbc95&amp;oe=5E870800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51620104"/>
                  </a:ext>
                </a:extLst>
              </a:tr>
            </a:tbl>
          </a:graphicData>
        </a:graphic>
      </p:graphicFrame>
      <p:sp>
        <p:nvSpPr>
          <p:cNvPr id="4" name="Text Placeholder 3">
            <a:extLst>
              <a:ext uri="{FF2B5EF4-FFF2-40B4-BE49-F238E27FC236}">
                <a16:creationId xmlns:a16="http://schemas.microsoft.com/office/drawing/2014/main" id="{39DAD0CA-F619-4BC4-B93B-56FFE09AFC79}"/>
              </a:ext>
            </a:extLst>
          </p:cNvPr>
          <p:cNvSpPr>
            <a:spLocks noGrp="1"/>
          </p:cNvSpPr>
          <p:nvPr>
            <p:ph type="body" sz="quarter" idx="14"/>
          </p:nvPr>
        </p:nvSpPr>
        <p:spPr/>
        <p:txBody>
          <a:bodyPr/>
          <a:lstStyle/>
          <a:p>
            <a:r>
              <a:rPr lang="en-US"/>
              <a:t>11/01/2019 - 12/01/2019</a:t>
            </a:r>
          </a:p>
        </p:txBody>
      </p:sp>
    </p:spTree>
    <p:extLst>
      <p:ext uri="{BB962C8B-B14F-4D97-AF65-F5344CB8AC3E}">
        <p14:creationId xmlns:p14="http://schemas.microsoft.com/office/powerpoint/2010/main" val="1718845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FE9EE-7D08-402E-AC85-99D779F587F2}"/>
              </a:ext>
            </a:extLst>
          </p:cNvPr>
          <p:cNvSpPr>
            <a:spLocks noGrp="1"/>
          </p:cNvSpPr>
          <p:nvPr>
            <p:ph type="title"/>
          </p:nvPr>
        </p:nvSpPr>
        <p:spPr/>
        <p:txBody>
          <a:bodyPr/>
          <a:lstStyle/>
          <a:p>
            <a:r>
              <a:rPr lang="en-US"/>
              <a:t>Facebook Own Video Posts | MEDIEN360G</a:t>
            </a:r>
          </a:p>
        </p:txBody>
      </p:sp>
      <p:graphicFrame>
        <p:nvGraphicFramePr>
          <p:cNvPr id="6" name="Chart Placeholder 5">
            <a:extLst>
              <a:ext uri="{FF2B5EF4-FFF2-40B4-BE49-F238E27FC236}">
                <a16:creationId xmlns:a16="http://schemas.microsoft.com/office/drawing/2014/main" id="{E4679AF5-CDEB-4FEB-8285-2BDA5D94D880}"/>
              </a:ext>
            </a:extLst>
          </p:cNvPr>
          <p:cNvGraphicFramePr>
            <a:graphicFrameLocks noGrp="1"/>
          </p:cNvGraphicFramePr>
          <p:nvPr>
            <p:ph type="chart" sz="quarter" idx="13"/>
            <p:extLst>
              <p:ext uri="{D42A27DB-BD31-4B8C-83A1-F6EECF244321}">
                <p14:modId xmlns:p14="http://schemas.microsoft.com/office/powerpoint/2010/main" val="3048134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6C8BA-C266-4BDC-A6D0-E618D067E014}"/>
              </a:ext>
            </a:extLst>
          </p:cNvPr>
          <p:cNvSpPr>
            <a:spLocks noGrp="1"/>
          </p:cNvSpPr>
          <p:nvPr>
            <p:ph type="body" sz="quarter" idx="14"/>
          </p:nvPr>
        </p:nvSpPr>
        <p:spPr/>
        <p:txBody>
          <a:bodyPr/>
          <a:lstStyle/>
          <a:p>
            <a:r>
              <a:rPr lang="en-US"/>
              <a:t>11/01/2019 - 12/01/2019</a:t>
            </a:r>
          </a:p>
        </p:txBody>
      </p:sp>
      <p:sp>
        <p:nvSpPr>
          <p:cNvPr id="5" name="Footer Placeholder 4">
            <a:extLst>
              <a:ext uri="{FF2B5EF4-FFF2-40B4-BE49-F238E27FC236}">
                <a16:creationId xmlns:a16="http://schemas.microsoft.com/office/drawing/2014/main" id="{46139651-F1B0-4FC5-9C6F-31A9FF7F3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01940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2724</Words>
  <Application>Microsoft Office PowerPoint</Application>
  <PresentationFormat>On-screen Show (4:3)</PresentationFormat>
  <Paragraphs>948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MEDIEN360G</vt:lpstr>
      <vt:lpstr>Facebook Fans Table | MEDIEN360G</vt:lpstr>
      <vt:lpstr>Facebook Fans Total | MEDIEN360G</vt:lpstr>
      <vt:lpstr>Facebook Fans Change | MEDIEN360G</vt:lpstr>
      <vt:lpstr>Facebook Own Posts Table | MEDIEN360G - 1 of 26</vt:lpstr>
      <vt:lpstr>Facebook Own Posts Table | MEDIEN360G - 2 of 26</vt:lpstr>
      <vt:lpstr>Facebook Own Posts Table | MEDIEN360G - 3 of 26</vt:lpstr>
      <vt:lpstr>Facebook Own Posts Table | MEDIEN360G - 4 of 26</vt:lpstr>
      <vt:lpstr>Facebook Own Posts Table | MEDIEN360G - 5 of 26</vt:lpstr>
      <vt:lpstr>Facebook Own Posts Table | MEDIEN360G - 6 of 26</vt:lpstr>
      <vt:lpstr>Facebook Own Posts Table | MEDIEN360G - 7 of 26</vt:lpstr>
      <vt:lpstr>Facebook Own Posts Table | MEDIEN360G - 8 of 26</vt:lpstr>
      <vt:lpstr>Facebook Own Posts Table | MEDIEN360G - 9 of 26</vt:lpstr>
      <vt:lpstr>Facebook Own Posts Table | MEDIEN360G - 10 of 26</vt:lpstr>
      <vt:lpstr>Facebook Own Posts Table | MEDIEN360G - 11 of 26</vt:lpstr>
      <vt:lpstr>Facebook Own Posts Table | MEDIEN360G - 12 of 26</vt:lpstr>
      <vt:lpstr>Facebook Own Posts Table | MEDIEN360G - 13 of 26</vt:lpstr>
      <vt:lpstr>Facebook Own Posts Table | MEDIEN360G - 14 of 26</vt:lpstr>
      <vt:lpstr>Facebook Own Posts Table | MEDIEN360G - 15 of 26</vt:lpstr>
      <vt:lpstr>Facebook Own Posts Table | MEDIEN360G - 16 of 26</vt:lpstr>
      <vt:lpstr>Facebook Own Posts Table | MEDIEN360G - 17 of 26</vt:lpstr>
      <vt:lpstr>Facebook Own Posts Table | MEDIEN360G - 18 of 26</vt:lpstr>
      <vt:lpstr>Facebook Own Posts Table | MEDIEN360G - 19 of 26</vt:lpstr>
      <vt:lpstr>Facebook Own Posts Table | MEDIEN360G - 20 of 26</vt:lpstr>
      <vt:lpstr>Facebook Own Posts Table | MEDIEN360G - 21 of 26</vt:lpstr>
      <vt:lpstr>Facebook Own Posts Table | MEDIEN360G - 22 of 26</vt:lpstr>
      <vt:lpstr>Facebook Own Posts Table | MEDIEN360G - 23 of 26</vt:lpstr>
      <vt:lpstr>Facebook Own Posts Table | MEDIEN360G - 24 of 26</vt:lpstr>
      <vt:lpstr>Facebook Own Posts Table | MEDIEN360G - 25 of 26</vt:lpstr>
      <vt:lpstr>Facebook Own Posts Table | MEDIEN360G - 26 of 26</vt:lpstr>
      <vt:lpstr>Facebook Own Video Posts | MEDIEN360G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MEDIEN360G</dc:title>
  <dc:creator>Frederik Peiniger</dc:creator>
  <cp:lastModifiedBy>Frederik Peiniger</cp:lastModifiedBy>
  <cp:revision>1</cp:revision>
  <dcterms:created xsi:type="dcterms:W3CDTF">2019-12-09T16:28:20Z</dcterms:created>
  <dcterms:modified xsi:type="dcterms:W3CDTF">2019-12-09T16:29:20Z</dcterms:modified>
</cp:coreProperties>
</file>